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8" r:id="rId3"/>
    <p:sldId id="259" r:id="rId4"/>
    <p:sldId id="260" r:id="rId5"/>
    <p:sldId id="263" r:id="rId6"/>
    <p:sldId id="264" r:id="rId7"/>
    <p:sldId id="261" r:id="rId8"/>
    <p:sldId id="313" r:id="rId9"/>
    <p:sldId id="314" r:id="rId10"/>
    <p:sldId id="306" r:id="rId11"/>
    <p:sldId id="316" r:id="rId12"/>
    <p:sldId id="307" r:id="rId13"/>
    <p:sldId id="308" r:id="rId14"/>
    <p:sldId id="309" r:id="rId15"/>
    <p:sldId id="310" r:id="rId16"/>
    <p:sldId id="311" r:id="rId17"/>
    <p:sldId id="317" r:id="rId18"/>
    <p:sldId id="318" r:id="rId19"/>
    <p:sldId id="319" r:id="rId20"/>
    <p:sldId id="320" r:id="rId21"/>
    <p:sldId id="321" r:id="rId22"/>
    <p:sldId id="312" r:id="rId23"/>
    <p:sldId id="262" r:id="rId24"/>
    <p:sldId id="257" r:id="rId25"/>
    <p:sldId id="265" r:id="rId26"/>
    <p:sldId id="266" r:id="rId27"/>
    <p:sldId id="267" r:id="rId28"/>
    <p:sldId id="268" r:id="rId29"/>
    <p:sldId id="269" r:id="rId30"/>
    <p:sldId id="270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303" r:id="rId42"/>
    <p:sldId id="304" r:id="rId43"/>
    <p:sldId id="283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305" r:id="rId59"/>
    <p:sldId id="300" r:id="rId60"/>
    <p:sldId id="301" r:id="rId61"/>
    <p:sldId id="302" r:id="rId62"/>
    <p:sldId id="271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FA5D3-8A3D-4202-95A8-9C2EA64EC7C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99080-92B0-46FB-A27E-155D9EE8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6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678F-CC56-4FB3-8798-A0575928AF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22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9080-92B0-46FB-A27E-155D9EE8A79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ACA5-9832-46C3-87B0-79227CD5224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B55-B80F-4736-9890-104ABA6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8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ACA5-9832-46C3-87B0-79227CD5224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B55-B80F-4736-9890-104ABA6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ACA5-9832-46C3-87B0-79227CD5224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B55-B80F-4736-9890-104ABA6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3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ACA5-9832-46C3-87B0-79227CD5224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B55-B80F-4736-9890-104ABA6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ACA5-9832-46C3-87B0-79227CD5224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B55-B80F-4736-9890-104ABA6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6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ACA5-9832-46C3-87B0-79227CD5224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B55-B80F-4736-9890-104ABA6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ACA5-9832-46C3-87B0-79227CD5224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B55-B80F-4736-9890-104ABA6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5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ACA5-9832-46C3-87B0-79227CD5224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B55-B80F-4736-9890-104ABA6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5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ACA5-9832-46C3-87B0-79227CD5224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B55-B80F-4736-9890-104ABA6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9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ACA5-9832-46C3-87B0-79227CD5224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B55-B80F-4736-9890-104ABA6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4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ACA5-9832-46C3-87B0-79227CD5224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B55-B80F-4736-9890-104ABA6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7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4ACA5-9832-46C3-87B0-79227CD5224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8B55-B80F-4736-9890-104ABA6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9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jpg"/><Relationship Id="rId18" Type="http://schemas.openxmlformats.org/officeDocument/2006/relationships/image" Target="../media/image54.pn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24.jpg"/><Relationship Id="rId17" Type="http://schemas.openxmlformats.org/officeDocument/2006/relationships/image" Target="../media/image53.png"/><Relationship Id="rId2" Type="http://schemas.openxmlformats.org/officeDocument/2006/relationships/image" Target="../media/image8.jp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5" Type="http://schemas.openxmlformats.org/officeDocument/2006/relationships/image" Target="../media/image51.png"/><Relationship Id="rId10" Type="http://schemas.openxmlformats.org/officeDocument/2006/relationships/image" Target="../media/image16.jpg"/><Relationship Id="rId19" Type="http://schemas.openxmlformats.org/officeDocument/2006/relationships/image" Target="../media/image55.pn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g"/><Relationship Id="rId13" Type="http://schemas.openxmlformats.org/officeDocument/2006/relationships/image" Target="../media/image67.png"/><Relationship Id="rId3" Type="http://schemas.openxmlformats.org/officeDocument/2006/relationships/image" Target="../media/image57.jp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g"/><Relationship Id="rId11" Type="http://schemas.openxmlformats.org/officeDocument/2006/relationships/image" Target="../media/image65.png"/><Relationship Id="rId5" Type="http://schemas.openxmlformats.org/officeDocument/2006/relationships/image" Target="../media/image59.jp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jpg"/><Relationship Id="rId18" Type="http://schemas.openxmlformats.org/officeDocument/2006/relationships/image" Target="../media/image54.pn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24.jpg"/><Relationship Id="rId17" Type="http://schemas.openxmlformats.org/officeDocument/2006/relationships/image" Target="../media/image53.png"/><Relationship Id="rId2" Type="http://schemas.openxmlformats.org/officeDocument/2006/relationships/image" Target="../media/image8.jp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5" Type="http://schemas.openxmlformats.org/officeDocument/2006/relationships/image" Target="../media/image51.png"/><Relationship Id="rId10" Type="http://schemas.openxmlformats.org/officeDocument/2006/relationships/image" Target="../media/image16.jpg"/><Relationship Id="rId19" Type="http://schemas.openxmlformats.org/officeDocument/2006/relationships/image" Target="../media/image55.pn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jpg"/><Relationship Id="rId18" Type="http://schemas.openxmlformats.org/officeDocument/2006/relationships/image" Target="../media/image2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17" Type="http://schemas.openxmlformats.org/officeDocument/2006/relationships/image" Target="../media/image54.png"/><Relationship Id="rId2" Type="http://schemas.openxmlformats.org/officeDocument/2006/relationships/image" Target="../media/image8.jp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5" Type="http://schemas.openxmlformats.org/officeDocument/2006/relationships/image" Target="../media/image52.png"/><Relationship Id="rId10" Type="http://schemas.openxmlformats.org/officeDocument/2006/relationships/image" Target="../media/image16.jpg"/><Relationship Id="rId19" Type="http://schemas.openxmlformats.org/officeDocument/2006/relationships/image" Target="../media/image68.pn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34" Type="http://schemas.openxmlformats.org/officeDocument/2006/relationships/image" Target="../media/image112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32" Type="http://schemas.openxmlformats.org/officeDocument/2006/relationships/image" Target="../media/image110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6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31" Type="http://schemas.openxmlformats.org/officeDocument/2006/relationships/image" Target="../media/image109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Relationship Id="rId8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26" Type="http://schemas.openxmlformats.org/officeDocument/2006/relationships/image" Target="../media/image143.png"/><Relationship Id="rId3" Type="http://schemas.openxmlformats.org/officeDocument/2006/relationships/image" Target="../media/image120.png"/><Relationship Id="rId21" Type="http://schemas.openxmlformats.org/officeDocument/2006/relationships/image" Target="../media/image138.png"/><Relationship Id="rId34" Type="http://schemas.openxmlformats.org/officeDocument/2006/relationships/image" Target="../media/image151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5" Type="http://schemas.openxmlformats.org/officeDocument/2006/relationships/image" Target="../media/image142.png"/><Relationship Id="rId33" Type="http://schemas.openxmlformats.org/officeDocument/2006/relationships/image" Target="../media/image150.png"/><Relationship Id="rId2" Type="http://schemas.openxmlformats.org/officeDocument/2006/relationships/image" Target="../media/image119.png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29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24" Type="http://schemas.openxmlformats.org/officeDocument/2006/relationships/image" Target="../media/image141.png"/><Relationship Id="rId32" Type="http://schemas.openxmlformats.org/officeDocument/2006/relationships/image" Target="../media/image149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23" Type="http://schemas.openxmlformats.org/officeDocument/2006/relationships/image" Target="../media/image140.png"/><Relationship Id="rId28" Type="http://schemas.openxmlformats.org/officeDocument/2006/relationships/image" Target="../media/image145.png"/><Relationship Id="rId36" Type="http://schemas.openxmlformats.org/officeDocument/2006/relationships/image" Target="../media/image153.png"/><Relationship Id="rId10" Type="http://schemas.openxmlformats.org/officeDocument/2006/relationships/image" Target="../media/image127.png"/><Relationship Id="rId19" Type="http://schemas.openxmlformats.org/officeDocument/2006/relationships/image" Target="../media/image136.png"/><Relationship Id="rId31" Type="http://schemas.openxmlformats.org/officeDocument/2006/relationships/image" Target="../media/image148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Relationship Id="rId22" Type="http://schemas.openxmlformats.org/officeDocument/2006/relationships/image" Target="../media/image139.png"/><Relationship Id="rId27" Type="http://schemas.openxmlformats.org/officeDocument/2006/relationships/image" Target="../media/image144.png"/><Relationship Id="rId30" Type="http://schemas.openxmlformats.org/officeDocument/2006/relationships/image" Target="../media/image147.png"/><Relationship Id="rId35" Type="http://schemas.openxmlformats.org/officeDocument/2006/relationships/image" Target="../media/image152.png"/><Relationship Id="rId8" Type="http://schemas.openxmlformats.org/officeDocument/2006/relationships/image" Target="../media/image1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3.png"/><Relationship Id="rId18" Type="http://schemas.openxmlformats.org/officeDocument/2006/relationships/image" Target="../media/image188.png"/><Relationship Id="rId26" Type="http://schemas.openxmlformats.org/officeDocument/2006/relationships/image" Target="../media/image196.png"/><Relationship Id="rId21" Type="http://schemas.openxmlformats.org/officeDocument/2006/relationships/image" Target="../media/image191.png"/><Relationship Id="rId34" Type="http://schemas.openxmlformats.org/officeDocument/2006/relationships/image" Target="../media/image204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17" Type="http://schemas.openxmlformats.org/officeDocument/2006/relationships/image" Target="../media/image187.png"/><Relationship Id="rId25" Type="http://schemas.openxmlformats.org/officeDocument/2006/relationships/image" Target="../media/image195.png"/><Relationship Id="rId33" Type="http://schemas.openxmlformats.org/officeDocument/2006/relationships/image" Target="../media/image203.png"/><Relationship Id="rId2" Type="http://schemas.openxmlformats.org/officeDocument/2006/relationships/image" Target="../media/image172.png"/><Relationship Id="rId16" Type="http://schemas.openxmlformats.org/officeDocument/2006/relationships/image" Target="../media/image186.png"/><Relationship Id="rId20" Type="http://schemas.openxmlformats.org/officeDocument/2006/relationships/image" Target="../media/image190.png"/><Relationship Id="rId29" Type="http://schemas.openxmlformats.org/officeDocument/2006/relationships/image" Target="../media/image1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6.png"/><Relationship Id="rId11" Type="http://schemas.openxmlformats.org/officeDocument/2006/relationships/image" Target="../media/image181.png"/><Relationship Id="rId24" Type="http://schemas.openxmlformats.org/officeDocument/2006/relationships/image" Target="../media/image194.png"/><Relationship Id="rId32" Type="http://schemas.openxmlformats.org/officeDocument/2006/relationships/image" Target="../media/image202.png"/><Relationship Id="rId37" Type="http://schemas.openxmlformats.org/officeDocument/2006/relationships/image" Target="../media/image207.png"/><Relationship Id="rId5" Type="http://schemas.openxmlformats.org/officeDocument/2006/relationships/image" Target="../media/image175.png"/><Relationship Id="rId15" Type="http://schemas.openxmlformats.org/officeDocument/2006/relationships/image" Target="../media/image185.png"/><Relationship Id="rId23" Type="http://schemas.openxmlformats.org/officeDocument/2006/relationships/image" Target="../media/image193.png"/><Relationship Id="rId28" Type="http://schemas.openxmlformats.org/officeDocument/2006/relationships/image" Target="../media/image198.png"/><Relationship Id="rId36" Type="http://schemas.openxmlformats.org/officeDocument/2006/relationships/image" Target="../media/image206.png"/><Relationship Id="rId10" Type="http://schemas.openxmlformats.org/officeDocument/2006/relationships/image" Target="../media/image180.png"/><Relationship Id="rId19" Type="http://schemas.openxmlformats.org/officeDocument/2006/relationships/image" Target="../media/image189.png"/><Relationship Id="rId31" Type="http://schemas.openxmlformats.org/officeDocument/2006/relationships/image" Target="../media/image201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Relationship Id="rId14" Type="http://schemas.openxmlformats.org/officeDocument/2006/relationships/image" Target="../media/image184.png"/><Relationship Id="rId22" Type="http://schemas.openxmlformats.org/officeDocument/2006/relationships/image" Target="../media/image192.png"/><Relationship Id="rId27" Type="http://schemas.openxmlformats.org/officeDocument/2006/relationships/image" Target="../media/image197.png"/><Relationship Id="rId30" Type="http://schemas.openxmlformats.org/officeDocument/2006/relationships/image" Target="../media/image200.png"/><Relationship Id="rId35" Type="http://schemas.openxmlformats.org/officeDocument/2006/relationships/image" Target="../media/image205.png"/><Relationship Id="rId8" Type="http://schemas.openxmlformats.org/officeDocument/2006/relationships/image" Target="../media/image178.png"/><Relationship Id="rId3" Type="http://schemas.openxmlformats.org/officeDocument/2006/relationships/image" Target="../media/image173.png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6.png"/><Relationship Id="rId21" Type="http://schemas.openxmlformats.org/officeDocument/2006/relationships/image" Target="../media/image221.png"/><Relationship Id="rId34" Type="http://schemas.openxmlformats.org/officeDocument/2006/relationships/image" Target="../media/image234.png"/><Relationship Id="rId42" Type="http://schemas.openxmlformats.org/officeDocument/2006/relationships/image" Target="../media/image242.png"/><Relationship Id="rId47" Type="http://schemas.openxmlformats.org/officeDocument/2006/relationships/image" Target="../media/image247.png"/><Relationship Id="rId50" Type="http://schemas.openxmlformats.org/officeDocument/2006/relationships/image" Target="../media/image250.png"/><Relationship Id="rId55" Type="http://schemas.openxmlformats.org/officeDocument/2006/relationships/image" Target="../media/image255.png"/><Relationship Id="rId63" Type="http://schemas.openxmlformats.org/officeDocument/2006/relationships/image" Target="../media/image263.png"/><Relationship Id="rId7" Type="http://schemas.openxmlformats.org/officeDocument/2006/relationships/image" Target="../media/image177.png"/><Relationship Id="rId2" Type="http://schemas.openxmlformats.org/officeDocument/2006/relationships/image" Target="../media/image172.png"/><Relationship Id="rId16" Type="http://schemas.openxmlformats.org/officeDocument/2006/relationships/image" Target="../media/image216.png"/><Relationship Id="rId29" Type="http://schemas.openxmlformats.org/officeDocument/2006/relationships/image" Target="../media/image229.png"/><Relationship Id="rId11" Type="http://schemas.openxmlformats.org/officeDocument/2006/relationships/image" Target="../media/image211.png"/><Relationship Id="rId24" Type="http://schemas.openxmlformats.org/officeDocument/2006/relationships/image" Target="../media/image224.png"/><Relationship Id="rId32" Type="http://schemas.openxmlformats.org/officeDocument/2006/relationships/image" Target="../media/image232.png"/><Relationship Id="rId37" Type="http://schemas.openxmlformats.org/officeDocument/2006/relationships/image" Target="../media/image237.png"/><Relationship Id="rId40" Type="http://schemas.openxmlformats.org/officeDocument/2006/relationships/image" Target="../media/image240.png"/><Relationship Id="rId45" Type="http://schemas.openxmlformats.org/officeDocument/2006/relationships/image" Target="../media/image245.png"/><Relationship Id="rId53" Type="http://schemas.openxmlformats.org/officeDocument/2006/relationships/image" Target="../media/image253.png"/><Relationship Id="rId58" Type="http://schemas.openxmlformats.org/officeDocument/2006/relationships/image" Target="../media/image258.png"/><Relationship Id="rId66" Type="http://schemas.openxmlformats.org/officeDocument/2006/relationships/image" Target="../media/image266.png"/><Relationship Id="rId5" Type="http://schemas.openxmlformats.org/officeDocument/2006/relationships/image" Target="../media/image175.png"/><Relationship Id="rId61" Type="http://schemas.openxmlformats.org/officeDocument/2006/relationships/image" Target="../media/image261.png"/><Relationship Id="rId19" Type="http://schemas.openxmlformats.org/officeDocument/2006/relationships/image" Target="../media/image219.png"/><Relationship Id="rId14" Type="http://schemas.openxmlformats.org/officeDocument/2006/relationships/image" Target="../media/image214.png"/><Relationship Id="rId22" Type="http://schemas.openxmlformats.org/officeDocument/2006/relationships/image" Target="../media/image222.png"/><Relationship Id="rId27" Type="http://schemas.openxmlformats.org/officeDocument/2006/relationships/image" Target="../media/image227.png"/><Relationship Id="rId30" Type="http://schemas.openxmlformats.org/officeDocument/2006/relationships/image" Target="../media/image230.png"/><Relationship Id="rId35" Type="http://schemas.openxmlformats.org/officeDocument/2006/relationships/image" Target="../media/image235.png"/><Relationship Id="rId43" Type="http://schemas.openxmlformats.org/officeDocument/2006/relationships/image" Target="../media/image243.png"/><Relationship Id="rId48" Type="http://schemas.openxmlformats.org/officeDocument/2006/relationships/image" Target="../media/image248.png"/><Relationship Id="rId56" Type="http://schemas.openxmlformats.org/officeDocument/2006/relationships/image" Target="../media/image256.png"/><Relationship Id="rId64" Type="http://schemas.openxmlformats.org/officeDocument/2006/relationships/image" Target="../media/image264.png"/><Relationship Id="rId8" Type="http://schemas.openxmlformats.org/officeDocument/2006/relationships/image" Target="../media/image208.png"/><Relationship Id="rId51" Type="http://schemas.openxmlformats.org/officeDocument/2006/relationships/image" Target="../media/image251.png"/><Relationship Id="rId3" Type="http://schemas.openxmlformats.org/officeDocument/2006/relationships/image" Target="../media/image173.png"/><Relationship Id="rId12" Type="http://schemas.openxmlformats.org/officeDocument/2006/relationships/image" Target="../media/image212.png"/><Relationship Id="rId17" Type="http://schemas.openxmlformats.org/officeDocument/2006/relationships/image" Target="../media/image217.png"/><Relationship Id="rId25" Type="http://schemas.openxmlformats.org/officeDocument/2006/relationships/image" Target="../media/image225.png"/><Relationship Id="rId33" Type="http://schemas.openxmlformats.org/officeDocument/2006/relationships/image" Target="../media/image233.png"/><Relationship Id="rId38" Type="http://schemas.openxmlformats.org/officeDocument/2006/relationships/image" Target="../media/image238.png"/><Relationship Id="rId46" Type="http://schemas.openxmlformats.org/officeDocument/2006/relationships/image" Target="../media/image246.png"/><Relationship Id="rId59" Type="http://schemas.openxmlformats.org/officeDocument/2006/relationships/image" Target="../media/image259.png"/><Relationship Id="rId67" Type="http://schemas.openxmlformats.org/officeDocument/2006/relationships/image" Target="../media/image267.png"/><Relationship Id="rId20" Type="http://schemas.openxmlformats.org/officeDocument/2006/relationships/image" Target="../media/image220.png"/><Relationship Id="rId41" Type="http://schemas.openxmlformats.org/officeDocument/2006/relationships/image" Target="../media/image241.png"/><Relationship Id="rId54" Type="http://schemas.openxmlformats.org/officeDocument/2006/relationships/image" Target="../media/image254.png"/><Relationship Id="rId6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6.png"/><Relationship Id="rId15" Type="http://schemas.openxmlformats.org/officeDocument/2006/relationships/image" Target="../media/image215.png"/><Relationship Id="rId23" Type="http://schemas.openxmlformats.org/officeDocument/2006/relationships/image" Target="../media/image223.png"/><Relationship Id="rId28" Type="http://schemas.openxmlformats.org/officeDocument/2006/relationships/image" Target="../media/image228.png"/><Relationship Id="rId36" Type="http://schemas.openxmlformats.org/officeDocument/2006/relationships/image" Target="../media/image236.png"/><Relationship Id="rId49" Type="http://schemas.openxmlformats.org/officeDocument/2006/relationships/image" Target="../media/image249.png"/><Relationship Id="rId57" Type="http://schemas.openxmlformats.org/officeDocument/2006/relationships/image" Target="../media/image257.png"/><Relationship Id="rId10" Type="http://schemas.openxmlformats.org/officeDocument/2006/relationships/image" Target="../media/image210.png"/><Relationship Id="rId31" Type="http://schemas.openxmlformats.org/officeDocument/2006/relationships/image" Target="../media/image231.png"/><Relationship Id="rId44" Type="http://schemas.openxmlformats.org/officeDocument/2006/relationships/image" Target="../media/image244.png"/><Relationship Id="rId52" Type="http://schemas.openxmlformats.org/officeDocument/2006/relationships/image" Target="../media/image252.png"/><Relationship Id="rId60" Type="http://schemas.openxmlformats.org/officeDocument/2006/relationships/image" Target="../media/image260.png"/><Relationship Id="rId65" Type="http://schemas.openxmlformats.org/officeDocument/2006/relationships/image" Target="../media/image265.png"/><Relationship Id="rId4" Type="http://schemas.openxmlformats.org/officeDocument/2006/relationships/image" Target="../media/image174.png"/><Relationship Id="rId9" Type="http://schemas.openxmlformats.org/officeDocument/2006/relationships/image" Target="../media/image209.png"/><Relationship Id="rId13" Type="http://schemas.openxmlformats.org/officeDocument/2006/relationships/image" Target="../media/image213.png"/><Relationship Id="rId18" Type="http://schemas.openxmlformats.org/officeDocument/2006/relationships/image" Target="../media/image218.png"/><Relationship Id="rId39" Type="http://schemas.openxmlformats.org/officeDocument/2006/relationships/image" Target="../media/image23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Relationship Id="rId9" Type="http://schemas.openxmlformats.org/officeDocument/2006/relationships/image" Target="../media/image269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1.png"/><Relationship Id="rId18" Type="http://schemas.openxmlformats.org/officeDocument/2006/relationships/image" Target="../media/image286.png"/><Relationship Id="rId26" Type="http://schemas.openxmlformats.org/officeDocument/2006/relationships/image" Target="../media/image294.png"/><Relationship Id="rId39" Type="http://schemas.openxmlformats.org/officeDocument/2006/relationships/image" Target="../media/image307.png"/><Relationship Id="rId21" Type="http://schemas.openxmlformats.org/officeDocument/2006/relationships/image" Target="../media/image289.png"/><Relationship Id="rId34" Type="http://schemas.openxmlformats.org/officeDocument/2006/relationships/image" Target="../media/image302.png"/><Relationship Id="rId42" Type="http://schemas.openxmlformats.org/officeDocument/2006/relationships/image" Target="../media/image310.png"/><Relationship Id="rId47" Type="http://schemas.openxmlformats.org/officeDocument/2006/relationships/image" Target="../media/image315.png"/><Relationship Id="rId50" Type="http://schemas.openxmlformats.org/officeDocument/2006/relationships/image" Target="../media/image318.png"/><Relationship Id="rId55" Type="http://schemas.openxmlformats.org/officeDocument/2006/relationships/image" Target="../media/image323.png"/><Relationship Id="rId63" Type="http://schemas.openxmlformats.org/officeDocument/2006/relationships/image" Target="../media/image331.png"/><Relationship Id="rId7" Type="http://schemas.openxmlformats.org/officeDocument/2006/relationships/image" Target="../media/image275.png"/><Relationship Id="rId2" Type="http://schemas.openxmlformats.org/officeDocument/2006/relationships/image" Target="../media/image270.png"/><Relationship Id="rId16" Type="http://schemas.openxmlformats.org/officeDocument/2006/relationships/image" Target="../media/image284.png"/><Relationship Id="rId29" Type="http://schemas.openxmlformats.org/officeDocument/2006/relationships/image" Target="../media/image297.png"/><Relationship Id="rId11" Type="http://schemas.openxmlformats.org/officeDocument/2006/relationships/image" Target="../media/image279.png"/><Relationship Id="rId24" Type="http://schemas.openxmlformats.org/officeDocument/2006/relationships/image" Target="../media/image292.png"/><Relationship Id="rId32" Type="http://schemas.openxmlformats.org/officeDocument/2006/relationships/image" Target="../media/image300.png"/><Relationship Id="rId37" Type="http://schemas.openxmlformats.org/officeDocument/2006/relationships/image" Target="../media/image305.png"/><Relationship Id="rId40" Type="http://schemas.openxmlformats.org/officeDocument/2006/relationships/image" Target="../media/image308.png"/><Relationship Id="rId45" Type="http://schemas.openxmlformats.org/officeDocument/2006/relationships/image" Target="../media/image313.png"/><Relationship Id="rId53" Type="http://schemas.openxmlformats.org/officeDocument/2006/relationships/image" Target="../media/image321.png"/><Relationship Id="rId58" Type="http://schemas.openxmlformats.org/officeDocument/2006/relationships/image" Target="../media/image326.png"/><Relationship Id="rId5" Type="http://schemas.openxmlformats.org/officeDocument/2006/relationships/image" Target="../media/image273.png"/><Relationship Id="rId61" Type="http://schemas.openxmlformats.org/officeDocument/2006/relationships/image" Target="../media/image329.png"/><Relationship Id="rId19" Type="http://schemas.openxmlformats.org/officeDocument/2006/relationships/image" Target="../media/image287.png"/><Relationship Id="rId14" Type="http://schemas.openxmlformats.org/officeDocument/2006/relationships/image" Target="../media/image282.png"/><Relationship Id="rId22" Type="http://schemas.openxmlformats.org/officeDocument/2006/relationships/image" Target="../media/image290.png"/><Relationship Id="rId27" Type="http://schemas.openxmlformats.org/officeDocument/2006/relationships/image" Target="../media/image295.png"/><Relationship Id="rId30" Type="http://schemas.openxmlformats.org/officeDocument/2006/relationships/image" Target="../media/image298.png"/><Relationship Id="rId35" Type="http://schemas.openxmlformats.org/officeDocument/2006/relationships/image" Target="../media/image303.png"/><Relationship Id="rId43" Type="http://schemas.openxmlformats.org/officeDocument/2006/relationships/image" Target="../media/image311.png"/><Relationship Id="rId48" Type="http://schemas.openxmlformats.org/officeDocument/2006/relationships/image" Target="../media/image316.png"/><Relationship Id="rId56" Type="http://schemas.openxmlformats.org/officeDocument/2006/relationships/image" Target="../media/image324.png"/><Relationship Id="rId64" Type="http://schemas.openxmlformats.org/officeDocument/2006/relationships/image" Target="../media/image332.png"/><Relationship Id="rId8" Type="http://schemas.openxmlformats.org/officeDocument/2006/relationships/image" Target="../media/image276.png"/><Relationship Id="rId51" Type="http://schemas.openxmlformats.org/officeDocument/2006/relationships/image" Target="../media/image319.png"/><Relationship Id="rId3" Type="http://schemas.openxmlformats.org/officeDocument/2006/relationships/image" Target="../media/image271.png"/><Relationship Id="rId12" Type="http://schemas.openxmlformats.org/officeDocument/2006/relationships/image" Target="../media/image280.png"/><Relationship Id="rId17" Type="http://schemas.openxmlformats.org/officeDocument/2006/relationships/image" Target="../media/image285.png"/><Relationship Id="rId25" Type="http://schemas.openxmlformats.org/officeDocument/2006/relationships/image" Target="../media/image293.png"/><Relationship Id="rId33" Type="http://schemas.openxmlformats.org/officeDocument/2006/relationships/image" Target="../media/image301.png"/><Relationship Id="rId38" Type="http://schemas.openxmlformats.org/officeDocument/2006/relationships/image" Target="../media/image306.png"/><Relationship Id="rId46" Type="http://schemas.openxmlformats.org/officeDocument/2006/relationships/image" Target="../media/image314.png"/><Relationship Id="rId59" Type="http://schemas.openxmlformats.org/officeDocument/2006/relationships/image" Target="../media/image327.png"/><Relationship Id="rId20" Type="http://schemas.openxmlformats.org/officeDocument/2006/relationships/image" Target="../media/image288.png"/><Relationship Id="rId41" Type="http://schemas.openxmlformats.org/officeDocument/2006/relationships/image" Target="../media/image309.png"/><Relationship Id="rId54" Type="http://schemas.openxmlformats.org/officeDocument/2006/relationships/image" Target="../media/image322.png"/><Relationship Id="rId62" Type="http://schemas.openxmlformats.org/officeDocument/2006/relationships/image" Target="../media/image3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4.png"/><Relationship Id="rId15" Type="http://schemas.openxmlformats.org/officeDocument/2006/relationships/image" Target="../media/image283.png"/><Relationship Id="rId23" Type="http://schemas.openxmlformats.org/officeDocument/2006/relationships/image" Target="../media/image291.png"/><Relationship Id="rId28" Type="http://schemas.openxmlformats.org/officeDocument/2006/relationships/image" Target="../media/image296.png"/><Relationship Id="rId36" Type="http://schemas.openxmlformats.org/officeDocument/2006/relationships/image" Target="../media/image304.png"/><Relationship Id="rId49" Type="http://schemas.openxmlformats.org/officeDocument/2006/relationships/image" Target="../media/image317.png"/><Relationship Id="rId57" Type="http://schemas.openxmlformats.org/officeDocument/2006/relationships/image" Target="../media/image325.png"/><Relationship Id="rId10" Type="http://schemas.openxmlformats.org/officeDocument/2006/relationships/image" Target="../media/image278.png"/><Relationship Id="rId31" Type="http://schemas.openxmlformats.org/officeDocument/2006/relationships/image" Target="../media/image299.png"/><Relationship Id="rId44" Type="http://schemas.openxmlformats.org/officeDocument/2006/relationships/image" Target="../media/image312.png"/><Relationship Id="rId52" Type="http://schemas.openxmlformats.org/officeDocument/2006/relationships/image" Target="../media/image320.png"/><Relationship Id="rId60" Type="http://schemas.openxmlformats.org/officeDocument/2006/relationships/image" Target="../media/image328.png"/><Relationship Id="rId4" Type="http://schemas.openxmlformats.org/officeDocument/2006/relationships/image" Target="../media/image272.png"/><Relationship Id="rId9" Type="http://schemas.openxmlformats.org/officeDocument/2006/relationships/image" Target="../media/image277.png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2.png"/><Relationship Id="rId21" Type="http://schemas.openxmlformats.org/officeDocument/2006/relationships/image" Target="../media/image336.png"/><Relationship Id="rId42" Type="http://schemas.openxmlformats.org/officeDocument/2006/relationships/image" Target="../media/image308.png"/><Relationship Id="rId47" Type="http://schemas.openxmlformats.org/officeDocument/2006/relationships/image" Target="../media/image313.png"/><Relationship Id="rId63" Type="http://schemas.openxmlformats.org/officeDocument/2006/relationships/image" Target="../media/image345.png"/><Relationship Id="rId68" Type="http://schemas.openxmlformats.org/officeDocument/2006/relationships/image" Target="../media/image347.png"/><Relationship Id="rId7" Type="http://schemas.openxmlformats.org/officeDocument/2006/relationships/image" Target="../media/image275.png"/><Relationship Id="rId2" Type="http://schemas.openxmlformats.org/officeDocument/2006/relationships/image" Target="../media/image270.png"/><Relationship Id="rId16" Type="http://schemas.openxmlformats.org/officeDocument/2006/relationships/image" Target="../media/image284.png"/><Relationship Id="rId29" Type="http://schemas.openxmlformats.org/officeDocument/2006/relationships/image" Target="../media/image295.png"/><Relationship Id="rId11" Type="http://schemas.openxmlformats.org/officeDocument/2006/relationships/image" Target="../media/image279.png"/><Relationship Id="rId24" Type="http://schemas.openxmlformats.org/officeDocument/2006/relationships/image" Target="../media/image291.png"/><Relationship Id="rId32" Type="http://schemas.openxmlformats.org/officeDocument/2006/relationships/image" Target="../media/image298.png"/><Relationship Id="rId37" Type="http://schemas.openxmlformats.org/officeDocument/2006/relationships/image" Target="../media/image340.png"/><Relationship Id="rId40" Type="http://schemas.openxmlformats.org/officeDocument/2006/relationships/image" Target="../media/image306.png"/><Relationship Id="rId45" Type="http://schemas.openxmlformats.org/officeDocument/2006/relationships/image" Target="../media/image311.png"/><Relationship Id="rId53" Type="http://schemas.openxmlformats.org/officeDocument/2006/relationships/image" Target="../media/image343.png"/><Relationship Id="rId58" Type="http://schemas.openxmlformats.org/officeDocument/2006/relationships/image" Target="../media/image324.png"/><Relationship Id="rId66" Type="http://schemas.openxmlformats.org/officeDocument/2006/relationships/image" Target="../media/image332.png"/><Relationship Id="rId5" Type="http://schemas.openxmlformats.org/officeDocument/2006/relationships/image" Target="../media/image273.png"/><Relationship Id="rId61" Type="http://schemas.openxmlformats.org/officeDocument/2006/relationships/image" Target="../media/image344.png"/><Relationship Id="rId19" Type="http://schemas.openxmlformats.org/officeDocument/2006/relationships/image" Target="../media/image287.png"/><Relationship Id="rId14" Type="http://schemas.openxmlformats.org/officeDocument/2006/relationships/image" Target="../media/image282.png"/><Relationship Id="rId22" Type="http://schemas.openxmlformats.org/officeDocument/2006/relationships/image" Target="../media/image289.png"/><Relationship Id="rId27" Type="http://schemas.openxmlformats.org/officeDocument/2006/relationships/image" Target="../media/image293.png"/><Relationship Id="rId30" Type="http://schemas.openxmlformats.org/officeDocument/2006/relationships/image" Target="../media/image296.png"/><Relationship Id="rId35" Type="http://schemas.openxmlformats.org/officeDocument/2006/relationships/image" Target="../media/image339.png"/><Relationship Id="rId43" Type="http://schemas.openxmlformats.org/officeDocument/2006/relationships/image" Target="../media/image341.png"/><Relationship Id="rId48" Type="http://schemas.openxmlformats.org/officeDocument/2006/relationships/image" Target="../media/image314.png"/><Relationship Id="rId56" Type="http://schemas.openxmlformats.org/officeDocument/2006/relationships/image" Target="../media/image322.png"/><Relationship Id="rId64" Type="http://schemas.openxmlformats.org/officeDocument/2006/relationships/image" Target="../media/image330.png"/><Relationship Id="rId69" Type="http://schemas.openxmlformats.org/officeDocument/2006/relationships/image" Target="../media/image348.png"/><Relationship Id="rId8" Type="http://schemas.openxmlformats.org/officeDocument/2006/relationships/image" Target="../media/image276.png"/><Relationship Id="rId51" Type="http://schemas.openxmlformats.org/officeDocument/2006/relationships/image" Target="../media/image342.png"/><Relationship Id="rId3" Type="http://schemas.openxmlformats.org/officeDocument/2006/relationships/image" Target="../media/image333.png"/><Relationship Id="rId12" Type="http://schemas.openxmlformats.org/officeDocument/2006/relationships/image" Target="../media/image280.png"/><Relationship Id="rId17" Type="http://schemas.openxmlformats.org/officeDocument/2006/relationships/image" Target="../media/image285.png"/><Relationship Id="rId25" Type="http://schemas.openxmlformats.org/officeDocument/2006/relationships/image" Target="../media/image338.png"/><Relationship Id="rId33" Type="http://schemas.openxmlformats.org/officeDocument/2006/relationships/image" Target="../media/image299.png"/><Relationship Id="rId38" Type="http://schemas.openxmlformats.org/officeDocument/2006/relationships/image" Target="../media/image304.png"/><Relationship Id="rId46" Type="http://schemas.openxmlformats.org/officeDocument/2006/relationships/image" Target="../media/image312.png"/><Relationship Id="rId59" Type="http://schemas.openxmlformats.org/officeDocument/2006/relationships/image" Target="../media/image325.png"/><Relationship Id="rId67" Type="http://schemas.openxmlformats.org/officeDocument/2006/relationships/image" Target="../media/image346.png"/><Relationship Id="rId20" Type="http://schemas.openxmlformats.org/officeDocument/2006/relationships/image" Target="../media/image288.png"/><Relationship Id="rId41" Type="http://schemas.openxmlformats.org/officeDocument/2006/relationships/image" Target="../media/image307.png"/><Relationship Id="rId54" Type="http://schemas.openxmlformats.org/officeDocument/2006/relationships/image" Target="../media/image320.png"/><Relationship Id="rId62" Type="http://schemas.openxmlformats.org/officeDocument/2006/relationships/image" Target="../media/image3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4.png"/><Relationship Id="rId15" Type="http://schemas.openxmlformats.org/officeDocument/2006/relationships/image" Target="../media/image335.png"/><Relationship Id="rId23" Type="http://schemas.openxmlformats.org/officeDocument/2006/relationships/image" Target="../media/image337.png"/><Relationship Id="rId28" Type="http://schemas.openxmlformats.org/officeDocument/2006/relationships/image" Target="../media/image294.png"/><Relationship Id="rId36" Type="http://schemas.openxmlformats.org/officeDocument/2006/relationships/image" Target="../media/image302.png"/><Relationship Id="rId49" Type="http://schemas.openxmlformats.org/officeDocument/2006/relationships/image" Target="../media/image315.png"/><Relationship Id="rId57" Type="http://schemas.openxmlformats.org/officeDocument/2006/relationships/image" Target="../media/image323.png"/><Relationship Id="rId10" Type="http://schemas.openxmlformats.org/officeDocument/2006/relationships/image" Target="../media/image278.png"/><Relationship Id="rId31" Type="http://schemas.openxmlformats.org/officeDocument/2006/relationships/image" Target="../media/image297.png"/><Relationship Id="rId44" Type="http://schemas.openxmlformats.org/officeDocument/2006/relationships/image" Target="../media/image310.png"/><Relationship Id="rId52" Type="http://schemas.openxmlformats.org/officeDocument/2006/relationships/image" Target="../media/image318.png"/><Relationship Id="rId60" Type="http://schemas.openxmlformats.org/officeDocument/2006/relationships/image" Target="../media/image326.png"/><Relationship Id="rId65" Type="http://schemas.openxmlformats.org/officeDocument/2006/relationships/image" Target="../media/image331.png"/><Relationship Id="rId4" Type="http://schemas.openxmlformats.org/officeDocument/2006/relationships/image" Target="../media/image272.png"/><Relationship Id="rId9" Type="http://schemas.openxmlformats.org/officeDocument/2006/relationships/image" Target="../media/image277.png"/><Relationship Id="rId13" Type="http://schemas.openxmlformats.org/officeDocument/2006/relationships/image" Target="../media/image334.png"/><Relationship Id="rId18" Type="http://schemas.openxmlformats.org/officeDocument/2006/relationships/image" Target="../media/image286.png"/><Relationship Id="rId39" Type="http://schemas.openxmlformats.org/officeDocument/2006/relationships/image" Target="../media/image305.png"/><Relationship Id="rId34" Type="http://schemas.openxmlformats.org/officeDocument/2006/relationships/image" Target="../media/image300.png"/><Relationship Id="rId50" Type="http://schemas.openxmlformats.org/officeDocument/2006/relationships/image" Target="../media/image316.png"/><Relationship Id="rId55" Type="http://schemas.openxmlformats.org/officeDocument/2006/relationships/image" Target="../media/image32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png"/><Relationship Id="rId3" Type="http://schemas.openxmlformats.org/officeDocument/2006/relationships/image" Target="../media/image350.png"/><Relationship Id="rId7" Type="http://schemas.openxmlformats.org/officeDocument/2006/relationships/image" Target="../media/image177.png"/><Relationship Id="rId2" Type="http://schemas.openxmlformats.org/officeDocument/2006/relationships/image" Target="../media/image3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2.png"/><Relationship Id="rId5" Type="http://schemas.openxmlformats.org/officeDocument/2006/relationships/image" Target="../media/image175.png"/><Relationship Id="rId4" Type="http://schemas.openxmlformats.org/officeDocument/2006/relationships/image" Target="../media/image3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png"/><Relationship Id="rId3" Type="http://schemas.openxmlformats.org/officeDocument/2006/relationships/image" Target="../media/image350.png"/><Relationship Id="rId7" Type="http://schemas.openxmlformats.org/officeDocument/2006/relationships/image" Target="../media/image177.png"/><Relationship Id="rId2" Type="http://schemas.openxmlformats.org/officeDocument/2006/relationships/image" Target="../media/image34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2.png"/><Relationship Id="rId11" Type="http://schemas.openxmlformats.org/officeDocument/2006/relationships/image" Target="../media/image356.png"/><Relationship Id="rId5" Type="http://schemas.openxmlformats.org/officeDocument/2006/relationships/image" Target="../media/image175.png"/><Relationship Id="rId10" Type="http://schemas.openxmlformats.org/officeDocument/2006/relationships/image" Target="../media/image355.png"/><Relationship Id="rId4" Type="http://schemas.openxmlformats.org/officeDocument/2006/relationships/image" Target="../media/image351.png"/><Relationship Id="rId9" Type="http://schemas.openxmlformats.org/officeDocument/2006/relationships/image" Target="../media/image35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png"/><Relationship Id="rId3" Type="http://schemas.openxmlformats.org/officeDocument/2006/relationships/image" Target="../media/image350.png"/><Relationship Id="rId7" Type="http://schemas.openxmlformats.org/officeDocument/2006/relationships/image" Target="../media/image177.png"/><Relationship Id="rId2" Type="http://schemas.openxmlformats.org/officeDocument/2006/relationships/image" Target="../media/image34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2.png"/><Relationship Id="rId5" Type="http://schemas.openxmlformats.org/officeDocument/2006/relationships/image" Target="../media/image175.png"/><Relationship Id="rId4" Type="http://schemas.openxmlformats.org/officeDocument/2006/relationships/image" Target="../media/image351.png"/><Relationship Id="rId9" Type="http://schemas.openxmlformats.org/officeDocument/2006/relationships/image" Target="../media/image3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png"/><Relationship Id="rId3" Type="http://schemas.openxmlformats.org/officeDocument/2006/relationships/image" Target="../media/image350.png"/><Relationship Id="rId7" Type="http://schemas.openxmlformats.org/officeDocument/2006/relationships/image" Target="../media/image177.png"/><Relationship Id="rId2" Type="http://schemas.openxmlformats.org/officeDocument/2006/relationships/image" Target="../media/image3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2.png"/><Relationship Id="rId11" Type="http://schemas.openxmlformats.org/officeDocument/2006/relationships/image" Target="../media/image360.png"/><Relationship Id="rId5" Type="http://schemas.openxmlformats.org/officeDocument/2006/relationships/image" Target="../media/image175.png"/><Relationship Id="rId10" Type="http://schemas.openxmlformats.org/officeDocument/2006/relationships/image" Target="../media/image359.png"/><Relationship Id="rId4" Type="http://schemas.openxmlformats.org/officeDocument/2006/relationships/image" Target="../media/image351.png"/><Relationship Id="rId9" Type="http://schemas.openxmlformats.org/officeDocument/2006/relationships/image" Target="../media/image35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png"/><Relationship Id="rId3" Type="http://schemas.openxmlformats.org/officeDocument/2006/relationships/image" Target="../media/image362.png"/><Relationship Id="rId7" Type="http://schemas.openxmlformats.org/officeDocument/2006/relationships/image" Target="../media/image175.png"/><Relationship Id="rId12" Type="http://schemas.openxmlformats.org/officeDocument/2006/relationships/image" Target="../media/image364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1.png"/><Relationship Id="rId11" Type="http://schemas.openxmlformats.org/officeDocument/2006/relationships/image" Target="../media/image363.png"/><Relationship Id="rId5" Type="http://schemas.openxmlformats.org/officeDocument/2006/relationships/image" Target="../media/image350.png"/><Relationship Id="rId10" Type="http://schemas.openxmlformats.org/officeDocument/2006/relationships/image" Target="../media/image353.png"/><Relationship Id="rId4" Type="http://schemas.openxmlformats.org/officeDocument/2006/relationships/image" Target="../media/image349.png"/><Relationship Id="rId9" Type="http://schemas.openxmlformats.org/officeDocument/2006/relationships/image" Target="../media/image17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7.png"/><Relationship Id="rId2" Type="http://schemas.openxmlformats.org/officeDocument/2006/relationships/image" Target="../media/image3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png"/><Relationship Id="rId13" Type="http://schemas.openxmlformats.org/officeDocument/2006/relationships/image" Target="../media/image379.png"/><Relationship Id="rId18" Type="http://schemas.openxmlformats.org/officeDocument/2006/relationships/image" Target="../media/image384.png"/><Relationship Id="rId3" Type="http://schemas.openxmlformats.org/officeDocument/2006/relationships/image" Target="../media/image370.png"/><Relationship Id="rId7" Type="http://schemas.openxmlformats.org/officeDocument/2006/relationships/image" Target="../media/image374.png"/><Relationship Id="rId12" Type="http://schemas.openxmlformats.org/officeDocument/2006/relationships/image" Target="../media/image378.png"/><Relationship Id="rId17" Type="http://schemas.openxmlformats.org/officeDocument/2006/relationships/image" Target="../media/image383.png"/><Relationship Id="rId2" Type="http://schemas.openxmlformats.org/officeDocument/2006/relationships/image" Target="../media/image369.png"/><Relationship Id="rId16" Type="http://schemas.openxmlformats.org/officeDocument/2006/relationships/image" Target="../media/image3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3.png"/><Relationship Id="rId11" Type="http://schemas.openxmlformats.org/officeDocument/2006/relationships/image" Target="../media/image377.png"/><Relationship Id="rId5" Type="http://schemas.openxmlformats.org/officeDocument/2006/relationships/image" Target="../media/image372.png"/><Relationship Id="rId15" Type="http://schemas.openxmlformats.org/officeDocument/2006/relationships/image" Target="../media/image381.png"/><Relationship Id="rId10" Type="http://schemas.openxmlformats.org/officeDocument/2006/relationships/image" Target="../media/image376.png"/><Relationship Id="rId4" Type="http://schemas.openxmlformats.org/officeDocument/2006/relationships/image" Target="../media/image371.png"/><Relationship Id="rId9" Type="http://schemas.openxmlformats.org/officeDocument/2006/relationships/image" Target="../media/image375.png"/><Relationship Id="rId14" Type="http://schemas.openxmlformats.org/officeDocument/2006/relationships/image" Target="../media/image38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394.png"/><Relationship Id="rId3" Type="http://schemas.openxmlformats.org/officeDocument/2006/relationships/image" Target="../media/image385.png"/><Relationship Id="rId7" Type="http://schemas.openxmlformats.org/officeDocument/2006/relationships/image" Target="../media/image389.png"/><Relationship Id="rId12" Type="http://schemas.openxmlformats.org/officeDocument/2006/relationships/image" Target="../media/image39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8.png"/><Relationship Id="rId11" Type="http://schemas.openxmlformats.org/officeDocument/2006/relationships/image" Target="../media/image392.png"/><Relationship Id="rId5" Type="http://schemas.openxmlformats.org/officeDocument/2006/relationships/image" Target="../media/image387.png"/><Relationship Id="rId10" Type="http://schemas.openxmlformats.org/officeDocument/2006/relationships/image" Target="../media/image391.png"/><Relationship Id="rId4" Type="http://schemas.openxmlformats.org/officeDocument/2006/relationships/image" Target="../media/image386.png"/><Relationship Id="rId9" Type="http://schemas.openxmlformats.org/officeDocument/2006/relationships/image" Target="../media/image368.png"/><Relationship Id="rId14" Type="http://schemas.openxmlformats.org/officeDocument/2006/relationships/image" Target="../media/image39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png"/><Relationship Id="rId2" Type="http://schemas.openxmlformats.org/officeDocument/2006/relationships/image" Target="../media/image3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png"/><Relationship Id="rId3" Type="http://schemas.openxmlformats.org/officeDocument/2006/relationships/image" Target="../media/image391.png"/><Relationship Id="rId7" Type="http://schemas.openxmlformats.org/officeDocument/2006/relationships/image" Target="../media/image400.png"/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9.png"/><Relationship Id="rId5" Type="http://schemas.openxmlformats.org/officeDocument/2006/relationships/image" Target="../media/image398.png"/><Relationship Id="rId10" Type="http://schemas.openxmlformats.org/officeDocument/2006/relationships/image" Target="../media/image403.png"/><Relationship Id="rId4" Type="http://schemas.openxmlformats.org/officeDocument/2006/relationships/image" Target="../media/image375.png"/><Relationship Id="rId9" Type="http://schemas.openxmlformats.org/officeDocument/2006/relationships/image" Target="../media/image40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5.png"/><Relationship Id="rId5" Type="http://schemas.openxmlformats.org/officeDocument/2006/relationships/image" Target="../media/image404.png"/><Relationship Id="rId4" Type="http://schemas.openxmlformats.org/officeDocument/2006/relationships/image" Target="../media/image37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6.png"/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7.png"/><Relationship Id="rId7" Type="http://schemas.openxmlformats.org/officeDocument/2006/relationships/image" Target="../media/image411.png"/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9.png"/><Relationship Id="rId4" Type="http://schemas.openxmlformats.org/officeDocument/2006/relationships/image" Target="../media/image40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png"/><Relationship Id="rId3" Type="http://schemas.openxmlformats.org/officeDocument/2006/relationships/image" Target="../media/image350.png"/><Relationship Id="rId7" Type="http://schemas.openxmlformats.org/officeDocument/2006/relationships/image" Target="../media/image177.png"/><Relationship Id="rId2" Type="http://schemas.openxmlformats.org/officeDocument/2006/relationships/image" Target="../media/image3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2.png"/><Relationship Id="rId5" Type="http://schemas.openxmlformats.org/officeDocument/2006/relationships/image" Target="../media/image175.png"/><Relationship Id="rId4" Type="http://schemas.openxmlformats.org/officeDocument/2006/relationships/image" Target="../media/image351.png"/><Relationship Id="rId9" Type="http://schemas.openxmlformats.org/officeDocument/2006/relationships/image" Target="../media/image36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png"/><Relationship Id="rId3" Type="http://schemas.openxmlformats.org/officeDocument/2006/relationships/image" Target="../media/image350.png"/><Relationship Id="rId7" Type="http://schemas.openxmlformats.org/officeDocument/2006/relationships/image" Target="../media/image177.png"/><Relationship Id="rId2" Type="http://schemas.openxmlformats.org/officeDocument/2006/relationships/image" Target="../media/image3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2.png"/><Relationship Id="rId5" Type="http://schemas.openxmlformats.org/officeDocument/2006/relationships/image" Target="../media/image175.png"/><Relationship Id="rId4" Type="http://schemas.openxmlformats.org/officeDocument/2006/relationships/image" Target="../media/image351.png"/><Relationship Id="rId9" Type="http://schemas.openxmlformats.org/officeDocument/2006/relationships/image" Target="../media/image36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png"/><Relationship Id="rId3" Type="http://schemas.openxmlformats.org/officeDocument/2006/relationships/image" Target="../media/image350.png"/><Relationship Id="rId7" Type="http://schemas.openxmlformats.org/officeDocument/2006/relationships/image" Target="../media/image177.png"/><Relationship Id="rId2" Type="http://schemas.openxmlformats.org/officeDocument/2006/relationships/image" Target="../media/image3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2.png"/><Relationship Id="rId5" Type="http://schemas.openxmlformats.org/officeDocument/2006/relationships/image" Target="../media/image175.png"/><Relationship Id="rId4" Type="http://schemas.openxmlformats.org/officeDocument/2006/relationships/image" Target="../media/image35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png"/><Relationship Id="rId3" Type="http://schemas.openxmlformats.org/officeDocument/2006/relationships/image" Target="../media/image350.png"/><Relationship Id="rId7" Type="http://schemas.openxmlformats.org/officeDocument/2006/relationships/image" Target="../media/image177.png"/><Relationship Id="rId2" Type="http://schemas.openxmlformats.org/officeDocument/2006/relationships/image" Target="../media/image3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2.png"/><Relationship Id="rId5" Type="http://schemas.openxmlformats.org/officeDocument/2006/relationships/image" Target="../media/image175.png"/><Relationship Id="rId10" Type="http://schemas.openxmlformats.org/officeDocument/2006/relationships/image" Target="../media/image414.png"/><Relationship Id="rId4" Type="http://schemas.openxmlformats.org/officeDocument/2006/relationships/image" Target="../media/image351.png"/><Relationship Id="rId9" Type="http://schemas.openxmlformats.org/officeDocument/2006/relationships/image" Target="../media/image41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jpg"/><Relationship Id="rId18" Type="http://schemas.openxmlformats.org/officeDocument/2006/relationships/image" Target="../media/image2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17" Type="http://schemas.openxmlformats.org/officeDocument/2006/relationships/image" Target="../media/image23.png"/><Relationship Id="rId2" Type="http://schemas.openxmlformats.org/officeDocument/2006/relationships/image" Target="../media/image8.jp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5" Type="http://schemas.openxmlformats.org/officeDocument/2006/relationships/image" Target="../media/image21.pn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jp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9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545" y="504718"/>
            <a:ext cx="931926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20" dirty="0" smtClean="0"/>
              <a:t>K means can </a:t>
            </a:r>
            <a:r>
              <a:rPr spc="50" dirty="0" smtClean="0"/>
              <a:t> </a:t>
            </a:r>
            <a:r>
              <a:rPr spc="114" dirty="0" smtClean="0"/>
              <a:t>cluste</a:t>
            </a:r>
            <a:r>
              <a:rPr lang="en-US" spc="114" dirty="0" smtClean="0"/>
              <a:t>r</a:t>
            </a:r>
            <a:r>
              <a:rPr spc="114" dirty="0" smtClean="0"/>
              <a:t> </a:t>
            </a:r>
            <a:r>
              <a:rPr spc="80" dirty="0"/>
              <a:t>articles </a:t>
            </a:r>
            <a:r>
              <a:rPr spc="240" dirty="0"/>
              <a:t>into</a:t>
            </a:r>
            <a:r>
              <a:rPr spc="-595" dirty="0"/>
              <a:t> </a:t>
            </a:r>
            <a:r>
              <a:rPr spc="125" dirty="0"/>
              <a:t>groups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23465" y="2029184"/>
            <a:ext cx="820524" cy="612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1674" y="2684843"/>
            <a:ext cx="1155185" cy="773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6859" y="1907755"/>
            <a:ext cx="879650" cy="6022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7487" y="2580425"/>
            <a:ext cx="1011229" cy="783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3162" y="2768015"/>
            <a:ext cx="829190" cy="6217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1217" y="2062278"/>
            <a:ext cx="965057" cy="7057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8479" y="1713497"/>
            <a:ext cx="1327759" cy="9956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5914" y="2835408"/>
            <a:ext cx="971524" cy="6475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8372" y="4021368"/>
            <a:ext cx="1210147" cy="907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1741" y="4807703"/>
            <a:ext cx="1159116" cy="8588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6447" y="3949868"/>
            <a:ext cx="1657045" cy="931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94619" y="4620259"/>
            <a:ext cx="1177733" cy="8831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3394" y="4928807"/>
            <a:ext cx="1049423" cy="6994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9805" y="1783080"/>
            <a:ext cx="2635135" cy="18495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1449" y="1843430"/>
            <a:ext cx="2461895" cy="1677670"/>
          </a:xfrm>
          <a:custGeom>
            <a:avLst/>
            <a:gdLst/>
            <a:ahLst/>
            <a:cxnLst/>
            <a:rect l="l" t="t" r="r" b="b"/>
            <a:pathLst>
              <a:path w="2461895" h="1677670">
                <a:moveTo>
                  <a:pt x="0" y="0"/>
                </a:moveTo>
                <a:lnTo>
                  <a:pt x="2461279" y="0"/>
                </a:lnTo>
                <a:lnTo>
                  <a:pt x="2461279" y="1677603"/>
                </a:lnTo>
                <a:lnTo>
                  <a:pt x="0" y="1677603"/>
                </a:lnTo>
                <a:lnTo>
                  <a:pt x="0" y="0"/>
                </a:lnTo>
                <a:close/>
              </a:path>
            </a:pathLst>
          </a:custGeom>
          <a:ln w="57084">
            <a:solidFill>
              <a:srgbClr val="95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22878" y="1633462"/>
            <a:ext cx="2838792" cy="19867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82594" y="1691208"/>
            <a:ext cx="2664460" cy="1817370"/>
          </a:xfrm>
          <a:custGeom>
            <a:avLst/>
            <a:gdLst/>
            <a:ahLst/>
            <a:cxnLst/>
            <a:rect l="l" t="t" r="r" b="b"/>
            <a:pathLst>
              <a:path w="2664460" h="1817370">
                <a:moveTo>
                  <a:pt x="0" y="0"/>
                </a:moveTo>
                <a:lnTo>
                  <a:pt x="2664271" y="0"/>
                </a:lnTo>
                <a:lnTo>
                  <a:pt x="2664271" y="1817134"/>
                </a:lnTo>
                <a:lnTo>
                  <a:pt x="0" y="1817134"/>
                </a:lnTo>
                <a:lnTo>
                  <a:pt x="0" y="0"/>
                </a:lnTo>
                <a:close/>
              </a:path>
            </a:pathLst>
          </a:custGeom>
          <a:ln w="57084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8898" y="3952707"/>
            <a:ext cx="2630982" cy="184957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6823" y="4012488"/>
            <a:ext cx="2461895" cy="1677670"/>
          </a:xfrm>
          <a:custGeom>
            <a:avLst/>
            <a:gdLst/>
            <a:ahLst/>
            <a:cxnLst/>
            <a:rect l="l" t="t" r="r" b="b"/>
            <a:pathLst>
              <a:path w="2461895" h="1677670">
                <a:moveTo>
                  <a:pt x="0" y="0"/>
                </a:moveTo>
                <a:lnTo>
                  <a:pt x="2461279" y="0"/>
                </a:lnTo>
                <a:lnTo>
                  <a:pt x="2461279" y="1677603"/>
                </a:lnTo>
                <a:lnTo>
                  <a:pt x="0" y="1677603"/>
                </a:lnTo>
                <a:lnTo>
                  <a:pt x="0" y="0"/>
                </a:lnTo>
                <a:close/>
              </a:path>
            </a:pathLst>
          </a:custGeom>
          <a:ln w="57084">
            <a:solidFill>
              <a:srgbClr val="C026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7821" y="3865414"/>
            <a:ext cx="2838792" cy="189946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07968" y="3923703"/>
            <a:ext cx="2664460" cy="1728470"/>
          </a:xfrm>
          <a:custGeom>
            <a:avLst/>
            <a:gdLst/>
            <a:ahLst/>
            <a:cxnLst/>
            <a:rect l="l" t="t" r="r" b="b"/>
            <a:pathLst>
              <a:path w="2664460" h="1728470">
                <a:moveTo>
                  <a:pt x="0" y="0"/>
                </a:moveTo>
                <a:lnTo>
                  <a:pt x="2664271" y="0"/>
                </a:lnTo>
                <a:lnTo>
                  <a:pt x="2664271" y="1728342"/>
                </a:lnTo>
                <a:lnTo>
                  <a:pt x="0" y="1728342"/>
                </a:lnTo>
                <a:lnTo>
                  <a:pt x="0" y="0"/>
                </a:lnTo>
                <a:close/>
              </a:path>
            </a:pathLst>
          </a:custGeom>
          <a:ln w="57083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77117" y="3649282"/>
            <a:ext cx="1679168" cy="10515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91534" y="3708057"/>
            <a:ext cx="1201420" cy="588645"/>
          </a:xfrm>
          <a:custGeom>
            <a:avLst/>
            <a:gdLst/>
            <a:ahLst/>
            <a:cxnLst/>
            <a:rect l="l" t="t" r="r" b="b"/>
            <a:pathLst>
              <a:path w="1201420" h="588645">
                <a:moveTo>
                  <a:pt x="1200869" y="0"/>
                </a:moveTo>
                <a:lnTo>
                  <a:pt x="0" y="588314"/>
                </a:lnTo>
              </a:path>
            </a:pathLst>
          </a:custGeom>
          <a:ln w="76110">
            <a:solidFill>
              <a:srgbClr val="393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23699" y="4038915"/>
            <a:ext cx="369570" cy="314960"/>
          </a:xfrm>
          <a:custGeom>
            <a:avLst/>
            <a:gdLst/>
            <a:ahLst/>
            <a:cxnLst/>
            <a:rect l="l" t="t" r="r" b="b"/>
            <a:pathLst>
              <a:path w="369570" h="314960">
                <a:moveTo>
                  <a:pt x="221378" y="0"/>
                </a:moveTo>
                <a:lnTo>
                  <a:pt x="206789" y="88"/>
                </a:lnTo>
                <a:lnTo>
                  <a:pt x="193297" y="5638"/>
                </a:lnTo>
                <a:lnTo>
                  <a:pt x="182600" y="16309"/>
                </a:lnTo>
                <a:lnTo>
                  <a:pt x="0" y="290692"/>
                </a:lnTo>
                <a:lnTo>
                  <a:pt x="328764" y="314555"/>
                </a:lnTo>
                <a:lnTo>
                  <a:pt x="343758" y="312641"/>
                </a:lnTo>
                <a:lnTo>
                  <a:pt x="356414" y="305383"/>
                </a:lnTo>
                <a:lnTo>
                  <a:pt x="365424" y="293910"/>
                </a:lnTo>
                <a:lnTo>
                  <a:pt x="369481" y="279351"/>
                </a:lnTo>
                <a:lnTo>
                  <a:pt x="367571" y="264363"/>
                </a:lnTo>
                <a:lnTo>
                  <a:pt x="360313" y="251708"/>
                </a:lnTo>
                <a:lnTo>
                  <a:pt x="348837" y="242698"/>
                </a:lnTo>
                <a:lnTo>
                  <a:pt x="334276" y="238648"/>
                </a:lnTo>
                <a:lnTo>
                  <a:pt x="135661" y="224233"/>
                </a:lnTo>
                <a:lnTo>
                  <a:pt x="245973" y="58473"/>
                </a:lnTo>
                <a:lnTo>
                  <a:pt x="251690" y="44482"/>
                </a:lnTo>
                <a:lnTo>
                  <a:pt x="251601" y="29895"/>
                </a:lnTo>
                <a:lnTo>
                  <a:pt x="246046" y="16407"/>
                </a:lnTo>
                <a:lnTo>
                  <a:pt x="235369" y="5717"/>
                </a:lnTo>
                <a:lnTo>
                  <a:pt x="221378" y="0"/>
                </a:lnTo>
                <a:close/>
              </a:path>
            </a:pathLst>
          </a:custGeom>
          <a:solidFill>
            <a:srgbClr val="393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21806" y="3043377"/>
            <a:ext cx="1971675" cy="1301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10"/>
              </a:spcBef>
            </a:pPr>
            <a:r>
              <a:rPr sz="2800" spc="-25" dirty="0">
                <a:latin typeface="DejaVu Sans"/>
                <a:cs typeface="DejaVu Sans"/>
              </a:rPr>
              <a:t>Doc</a:t>
            </a:r>
            <a:r>
              <a:rPr sz="2800" spc="-225" dirty="0">
                <a:latin typeface="DejaVu Sans"/>
                <a:cs typeface="DejaVu Sans"/>
              </a:rPr>
              <a:t> </a:t>
            </a:r>
            <a:r>
              <a:rPr sz="2800" spc="-150" dirty="0">
                <a:latin typeface="DejaVu Sans"/>
                <a:cs typeface="DejaVu Sans"/>
              </a:rPr>
              <a:t>labeled  </a:t>
            </a:r>
            <a:r>
              <a:rPr sz="2800" spc="-114" dirty="0">
                <a:latin typeface="DejaVu Sans"/>
                <a:cs typeface="DejaVu Sans"/>
              </a:rPr>
              <a:t>with </a:t>
            </a:r>
            <a:r>
              <a:rPr sz="2800" spc="-265" dirty="0">
                <a:latin typeface="DejaVu Sans"/>
                <a:cs typeface="DejaVu Sans"/>
              </a:rPr>
              <a:t>a </a:t>
            </a:r>
            <a:r>
              <a:rPr sz="2800" spc="-80" dirty="0">
                <a:latin typeface="DejaVu Sans"/>
                <a:cs typeface="DejaVu Sans"/>
              </a:rPr>
              <a:t>topic  </a:t>
            </a:r>
            <a:r>
              <a:rPr sz="2800" spc="-175" dirty="0">
                <a:latin typeface="DejaVu Sans"/>
                <a:cs typeface="DejaVu Sans"/>
              </a:rPr>
              <a:t>assignment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546" y="5979343"/>
            <a:ext cx="89871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114" dirty="0">
                <a:latin typeface="Arial"/>
                <a:cs typeface="Arial"/>
              </a:rPr>
              <a:t>Clustering </a:t>
            </a:r>
            <a:r>
              <a:rPr sz="3200" spc="105" dirty="0">
                <a:latin typeface="Arial"/>
                <a:cs typeface="Arial"/>
              </a:rPr>
              <a:t>goal: </a:t>
            </a:r>
            <a:r>
              <a:rPr sz="3200" spc="-160" dirty="0">
                <a:latin typeface="DejaVu Sans"/>
                <a:cs typeface="DejaVu Sans"/>
              </a:rPr>
              <a:t>discover </a:t>
            </a:r>
            <a:r>
              <a:rPr sz="3200" spc="-145" dirty="0">
                <a:latin typeface="DejaVu Sans"/>
                <a:cs typeface="DejaVu Sans"/>
              </a:rPr>
              <a:t>groups </a:t>
            </a:r>
            <a:r>
              <a:rPr sz="3200" spc="-40" dirty="0">
                <a:latin typeface="DejaVu Sans"/>
                <a:cs typeface="DejaVu Sans"/>
              </a:rPr>
              <a:t>of </a:t>
            </a:r>
            <a:r>
              <a:rPr sz="3200" spc="-190" dirty="0">
                <a:latin typeface="DejaVu Sans"/>
                <a:cs typeface="DejaVu Sans"/>
              </a:rPr>
              <a:t>related</a:t>
            </a:r>
            <a:r>
              <a:rPr sz="3200" spc="-760" dirty="0">
                <a:latin typeface="DejaVu Sans"/>
                <a:cs typeface="DejaVu Sans"/>
              </a:rPr>
              <a:t> </a:t>
            </a:r>
            <a:r>
              <a:rPr sz="3200" spc="-95" dirty="0">
                <a:latin typeface="DejaVu Sans"/>
                <a:cs typeface="DejaVu Sans"/>
              </a:rPr>
              <a:t>docs</a:t>
            </a:r>
            <a:endParaRPr sz="32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0079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00" y="166176"/>
            <a:ext cx="5701665" cy="13664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Mixture </a:t>
            </a:r>
            <a:r>
              <a:rPr spc="250" dirty="0"/>
              <a:t>of </a:t>
            </a:r>
            <a:r>
              <a:rPr spc="-55" dirty="0"/>
              <a:t>Gaussians</a:t>
            </a:r>
            <a:r>
              <a:rPr spc="-675" dirty="0"/>
              <a:t> </a:t>
            </a:r>
            <a:r>
              <a:rPr spc="220" dirty="0"/>
              <a:t>for  </a:t>
            </a:r>
            <a:r>
              <a:rPr spc="120" dirty="0"/>
              <a:t>clustering</a:t>
            </a:r>
            <a:r>
              <a:rPr spc="-100" dirty="0"/>
              <a:t> </a:t>
            </a:r>
            <a:r>
              <a:rPr spc="155" dirty="0"/>
              <a:t>documents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927" y="1557762"/>
            <a:ext cx="5410200" cy="103314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spcBef>
                <a:spcPts val="705"/>
              </a:spcBef>
            </a:pPr>
            <a:r>
              <a:rPr sz="2800" spc="-170" dirty="0">
                <a:solidFill>
                  <a:srgbClr val="2B2728"/>
                </a:solidFill>
                <a:latin typeface="DejaVu Sans"/>
                <a:cs typeface="DejaVu Sans"/>
              </a:rPr>
              <a:t>Space </a:t>
            </a:r>
            <a:r>
              <a:rPr sz="2800" spc="-35" dirty="0">
                <a:solidFill>
                  <a:srgbClr val="2B2728"/>
                </a:solidFill>
                <a:latin typeface="DejaVu Sans"/>
                <a:cs typeface="DejaVu Sans"/>
              </a:rPr>
              <a:t>of </a:t>
            </a:r>
            <a:r>
              <a:rPr sz="2800" spc="-150" dirty="0">
                <a:solidFill>
                  <a:srgbClr val="2B2728"/>
                </a:solidFill>
                <a:latin typeface="DejaVu Sans"/>
                <a:cs typeface="DejaVu Sans"/>
              </a:rPr>
              <a:t>all</a:t>
            </a:r>
            <a:r>
              <a:rPr sz="2800" spc="-229" dirty="0">
                <a:solidFill>
                  <a:srgbClr val="2B2728"/>
                </a:solidFill>
                <a:latin typeface="DejaVu Sans"/>
                <a:cs typeface="DejaVu Sans"/>
              </a:rPr>
              <a:t> </a:t>
            </a:r>
            <a:r>
              <a:rPr sz="2800" spc="-120" dirty="0">
                <a:solidFill>
                  <a:srgbClr val="2B2728"/>
                </a:solidFill>
                <a:latin typeface="DejaVu Sans"/>
                <a:cs typeface="DejaVu Sans"/>
              </a:rPr>
              <a:t>documents</a:t>
            </a:r>
            <a:endParaRPr sz="2800">
              <a:latin typeface="DejaVu Sans"/>
              <a:cs typeface="DejaVu Sans"/>
            </a:endParaRPr>
          </a:p>
          <a:p>
            <a:pPr marL="12700">
              <a:spcBef>
                <a:spcPts val="610"/>
              </a:spcBef>
            </a:pPr>
            <a:r>
              <a:rPr sz="2800" spc="-190" dirty="0">
                <a:solidFill>
                  <a:srgbClr val="2B2728"/>
                </a:solidFill>
                <a:latin typeface="DejaVu Sans"/>
                <a:cs typeface="DejaVu Sans"/>
              </a:rPr>
              <a:t>(really </a:t>
            </a:r>
            <a:r>
              <a:rPr sz="2800" spc="-185" dirty="0">
                <a:solidFill>
                  <a:srgbClr val="2B2728"/>
                </a:solidFill>
                <a:latin typeface="DejaVu Sans"/>
                <a:cs typeface="DejaVu Sans"/>
              </a:rPr>
              <a:t>lives </a:t>
            </a:r>
            <a:r>
              <a:rPr sz="2800" spc="-125" dirty="0">
                <a:solidFill>
                  <a:srgbClr val="2B2728"/>
                </a:solidFill>
                <a:latin typeface="DejaVu Sans"/>
                <a:cs typeface="DejaVu Sans"/>
              </a:rPr>
              <a:t>in </a:t>
            </a:r>
            <a:r>
              <a:rPr sz="2800" spc="-150" dirty="0">
                <a:solidFill>
                  <a:srgbClr val="2B2728"/>
                </a:solidFill>
                <a:latin typeface="Arial"/>
                <a:cs typeface="Arial"/>
              </a:rPr>
              <a:t>R</a:t>
            </a:r>
            <a:r>
              <a:rPr sz="2775" spc="-225" baseline="25525" dirty="0">
                <a:solidFill>
                  <a:srgbClr val="393435"/>
                </a:solidFill>
                <a:latin typeface="DejaVu Sans"/>
                <a:cs typeface="DejaVu Sans"/>
              </a:rPr>
              <a:t>V </a:t>
            </a:r>
            <a:r>
              <a:rPr sz="2800" spc="-75" dirty="0">
                <a:solidFill>
                  <a:srgbClr val="2B2728"/>
                </a:solidFill>
                <a:latin typeface="DejaVu Sans"/>
                <a:cs typeface="DejaVu Sans"/>
              </a:rPr>
              <a:t>for </a:t>
            </a:r>
            <a:r>
              <a:rPr sz="2800" spc="-135" dirty="0">
                <a:solidFill>
                  <a:srgbClr val="2B2728"/>
                </a:solidFill>
                <a:latin typeface="DejaVu Sans"/>
                <a:cs typeface="DejaVu Sans"/>
              </a:rPr>
              <a:t>vocab </a:t>
            </a:r>
            <a:r>
              <a:rPr sz="2800" spc="-145" dirty="0">
                <a:solidFill>
                  <a:srgbClr val="2B2728"/>
                </a:solidFill>
                <a:latin typeface="DejaVu Sans"/>
                <a:cs typeface="DejaVu Sans"/>
              </a:rPr>
              <a:t>size</a:t>
            </a:r>
            <a:r>
              <a:rPr sz="2800" spc="-95" dirty="0">
                <a:solidFill>
                  <a:srgbClr val="2B2728"/>
                </a:solidFill>
                <a:latin typeface="DejaVu Sans"/>
                <a:cs typeface="DejaVu Sans"/>
              </a:rPr>
              <a:t> </a:t>
            </a:r>
            <a:r>
              <a:rPr sz="2800" spc="-240" dirty="0">
                <a:solidFill>
                  <a:srgbClr val="2B2728"/>
                </a:solidFill>
                <a:latin typeface="DejaVu Sans"/>
                <a:cs typeface="DejaVu Sans"/>
              </a:rPr>
              <a:t>V)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0650" y="4081654"/>
            <a:ext cx="961612" cy="169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25892" y="4076897"/>
            <a:ext cx="971550" cy="179705"/>
          </a:xfrm>
          <a:custGeom>
            <a:avLst/>
            <a:gdLst/>
            <a:ahLst/>
            <a:cxnLst/>
            <a:rect l="l" t="t" r="r" b="b"/>
            <a:pathLst>
              <a:path w="971550" h="179704">
                <a:moveTo>
                  <a:pt x="0" y="0"/>
                </a:moveTo>
                <a:lnTo>
                  <a:pt x="970952" y="0"/>
                </a:lnTo>
                <a:lnTo>
                  <a:pt x="970952" y="179170"/>
                </a:lnTo>
                <a:lnTo>
                  <a:pt x="0" y="179170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4812" y="5197690"/>
            <a:ext cx="961605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90054" y="5192934"/>
            <a:ext cx="971550" cy="273050"/>
          </a:xfrm>
          <a:custGeom>
            <a:avLst/>
            <a:gdLst/>
            <a:ahLst/>
            <a:cxnLst/>
            <a:rect l="l" t="t" r="r" b="b"/>
            <a:pathLst>
              <a:path w="971550" h="273050">
                <a:moveTo>
                  <a:pt x="0" y="0"/>
                </a:moveTo>
                <a:lnTo>
                  <a:pt x="970952" y="0"/>
                </a:lnTo>
                <a:lnTo>
                  <a:pt x="970952" y="272718"/>
                </a:lnTo>
                <a:lnTo>
                  <a:pt x="0" y="272718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2754" y="4347971"/>
            <a:ext cx="961610" cy="3621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07997" y="4343215"/>
            <a:ext cx="971550" cy="372110"/>
          </a:xfrm>
          <a:custGeom>
            <a:avLst/>
            <a:gdLst/>
            <a:ahLst/>
            <a:cxnLst/>
            <a:rect l="l" t="t" r="r" b="b"/>
            <a:pathLst>
              <a:path w="971550" h="372110">
                <a:moveTo>
                  <a:pt x="0" y="0"/>
                </a:moveTo>
                <a:lnTo>
                  <a:pt x="970952" y="0"/>
                </a:lnTo>
                <a:lnTo>
                  <a:pt x="970952" y="371817"/>
                </a:lnTo>
                <a:lnTo>
                  <a:pt x="0" y="371817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1895" y="3980179"/>
            <a:ext cx="961608" cy="169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7137" y="3975424"/>
            <a:ext cx="971550" cy="179705"/>
          </a:xfrm>
          <a:custGeom>
            <a:avLst/>
            <a:gdLst/>
            <a:ahLst/>
            <a:cxnLst/>
            <a:rect l="l" t="t" r="r" b="b"/>
            <a:pathLst>
              <a:path w="971550" h="179704">
                <a:moveTo>
                  <a:pt x="0" y="0"/>
                </a:moveTo>
                <a:lnTo>
                  <a:pt x="970952" y="0"/>
                </a:lnTo>
                <a:lnTo>
                  <a:pt x="970952" y="179169"/>
                </a:lnTo>
                <a:lnTo>
                  <a:pt x="0" y="179169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5163" y="4664938"/>
            <a:ext cx="961609" cy="263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0405" y="4660181"/>
            <a:ext cx="971550" cy="273050"/>
          </a:xfrm>
          <a:custGeom>
            <a:avLst/>
            <a:gdLst/>
            <a:ahLst/>
            <a:cxnLst/>
            <a:rect l="l" t="t" r="r" b="b"/>
            <a:pathLst>
              <a:path w="971550" h="273050">
                <a:moveTo>
                  <a:pt x="0" y="0"/>
                </a:moveTo>
                <a:lnTo>
                  <a:pt x="970952" y="0"/>
                </a:lnTo>
                <a:lnTo>
                  <a:pt x="970952" y="272718"/>
                </a:lnTo>
                <a:lnTo>
                  <a:pt x="0" y="272718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4003" y="4246486"/>
            <a:ext cx="961605" cy="3621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39244" y="4241729"/>
            <a:ext cx="971550" cy="372110"/>
          </a:xfrm>
          <a:custGeom>
            <a:avLst/>
            <a:gdLst/>
            <a:ahLst/>
            <a:cxnLst/>
            <a:rect l="l" t="t" r="r" b="b"/>
            <a:pathLst>
              <a:path w="971550" h="372110">
                <a:moveTo>
                  <a:pt x="0" y="0"/>
                </a:moveTo>
                <a:lnTo>
                  <a:pt x="970952" y="0"/>
                </a:lnTo>
                <a:lnTo>
                  <a:pt x="970952" y="371817"/>
                </a:lnTo>
                <a:lnTo>
                  <a:pt x="0" y="371817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4775" y="2978100"/>
            <a:ext cx="961612" cy="1695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40017" y="2973343"/>
            <a:ext cx="971550" cy="179705"/>
          </a:xfrm>
          <a:custGeom>
            <a:avLst/>
            <a:gdLst/>
            <a:ahLst/>
            <a:cxnLst/>
            <a:rect l="l" t="t" r="r" b="b"/>
            <a:pathLst>
              <a:path w="971550" h="179705">
                <a:moveTo>
                  <a:pt x="0" y="0"/>
                </a:moveTo>
                <a:lnTo>
                  <a:pt x="970952" y="0"/>
                </a:lnTo>
                <a:lnTo>
                  <a:pt x="970952" y="179169"/>
                </a:lnTo>
                <a:lnTo>
                  <a:pt x="0" y="179169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88046" y="3662857"/>
            <a:ext cx="961605" cy="263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83287" y="3658101"/>
            <a:ext cx="971550" cy="273050"/>
          </a:xfrm>
          <a:custGeom>
            <a:avLst/>
            <a:gdLst/>
            <a:ahLst/>
            <a:cxnLst/>
            <a:rect l="l" t="t" r="r" b="b"/>
            <a:pathLst>
              <a:path w="971550" h="273050">
                <a:moveTo>
                  <a:pt x="0" y="0"/>
                </a:moveTo>
                <a:lnTo>
                  <a:pt x="970952" y="0"/>
                </a:lnTo>
                <a:lnTo>
                  <a:pt x="970952" y="272719"/>
                </a:lnTo>
                <a:lnTo>
                  <a:pt x="0" y="272719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26880" y="3244405"/>
            <a:ext cx="961610" cy="3621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22122" y="3239648"/>
            <a:ext cx="971550" cy="372110"/>
          </a:xfrm>
          <a:custGeom>
            <a:avLst/>
            <a:gdLst/>
            <a:ahLst/>
            <a:cxnLst/>
            <a:rect l="l" t="t" r="r" b="b"/>
            <a:pathLst>
              <a:path w="971550" h="372110">
                <a:moveTo>
                  <a:pt x="0" y="0"/>
                </a:moveTo>
                <a:lnTo>
                  <a:pt x="970952" y="0"/>
                </a:lnTo>
                <a:lnTo>
                  <a:pt x="970952" y="371817"/>
                </a:lnTo>
                <a:lnTo>
                  <a:pt x="0" y="371817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15751" y="3650310"/>
            <a:ext cx="961610" cy="3621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10993" y="3645553"/>
            <a:ext cx="971550" cy="372110"/>
          </a:xfrm>
          <a:custGeom>
            <a:avLst/>
            <a:gdLst/>
            <a:ahLst/>
            <a:cxnLst/>
            <a:rect l="l" t="t" r="r" b="b"/>
            <a:pathLst>
              <a:path w="971550" h="372110">
                <a:moveTo>
                  <a:pt x="0" y="0"/>
                </a:moveTo>
                <a:lnTo>
                  <a:pt x="970952" y="0"/>
                </a:lnTo>
                <a:lnTo>
                  <a:pt x="970952" y="371817"/>
                </a:lnTo>
                <a:lnTo>
                  <a:pt x="0" y="371817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6217" y="3371253"/>
            <a:ext cx="961603" cy="3621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1458" y="3366496"/>
            <a:ext cx="971550" cy="372110"/>
          </a:xfrm>
          <a:custGeom>
            <a:avLst/>
            <a:gdLst/>
            <a:ahLst/>
            <a:cxnLst/>
            <a:rect l="l" t="t" r="r" b="b"/>
            <a:pathLst>
              <a:path w="971550" h="372110">
                <a:moveTo>
                  <a:pt x="0" y="0"/>
                </a:moveTo>
                <a:lnTo>
                  <a:pt x="970952" y="0"/>
                </a:lnTo>
                <a:lnTo>
                  <a:pt x="970952" y="371817"/>
                </a:lnTo>
                <a:lnTo>
                  <a:pt x="0" y="371817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9234" y="3333268"/>
            <a:ext cx="961612" cy="1695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94476" y="3328511"/>
            <a:ext cx="971550" cy="179705"/>
          </a:xfrm>
          <a:custGeom>
            <a:avLst/>
            <a:gdLst/>
            <a:ahLst/>
            <a:cxnLst/>
            <a:rect l="l" t="t" r="r" b="b"/>
            <a:pathLst>
              <a:path w="971550" h="179704">
                <a:moveTo>
                  <a:pt x="0" y="0"/>
                </a:moveTo>
                <a:lnTo>
                  <a:pt x="970952" y="0"/>
                </a:lnTo>
                <a:lnTo>
                  <a:pt x="970952" y="179169"/>
                </a:lnTo>
                <a:lnTo>
                  <a:pt x="0" y="179169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51483" y="5096421"/>
            <a:ext cx="961605" cy="1695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46724" y="5091665"/>
            <a:ext cx="971550" cy="179705"/>
          </a:xfrm>
          <a:custGeom>
            <a:avLst/>
            <a:gdLst/>
            <a:ahLst/>
            <a:cxnLst/>
            <a:rect l="l" t="t" r="r" b="b"/>
            <a:pathLst>
              <a:path w="971550" h="179704">
                <a:moveTo>
                  <a:pt x="0" y="0"/>
                </a:moveTo>
                <a:lnTo>
                  <a:pt x="970952" y="0"/>
                </a:lnTo>
                <a:lnTo>
                  <a:pt x="970952" y="179170"/>
                </a:lnTo>
                <a:lnTo>
                  <a:pt x="0" y="179170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91163" y="4081449"/>
            <a:ext cx="961605" cy="2632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86405" y="4076693"/>
            <a:ext cx="971550" cy="273050"/>
          </a:xfrm>
          <a:custGeom>
            <a:avLst/>
            <a:gdLst/>
            <a:ahLst/>
            <a:cxnLst/>
            <a:rect l="l" t="t" r="r" b="b"/>
            <a:pathLst>
              <a:path w="971550" h="273050">
                <a:moveTo>
                  <a:pt x="0" y="0"/>
                </a:moveTo>
                <a:lnTo>
                  <a:pt x="970952" y="0"/>
                </a:lnTo>
                <a:lnTo>
                  <a:pt x="970952" y="272719"/>
                </a:lnTo>
                <a:lnTo>
                  <a:pt x="0" y="272719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87333" y="6098508"/>
            <a:ext cx="961605" cy="1695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82575" y="6093752"/>
            <a:ext cx="971550" cy="179705"/>
          </a:xfrm>
          <a:custGeom>
            <a:avLst/>
            <a:gdLst/>
            <a:ahLst/>
            <a:cxnLst/>
            <a:rect l="l" t="t" r="r" b="b"/>
            <a:pathLst>
              <a:path w="971550" h="179704">
                <a:moveTo>
                  <a:pt x="0" y="0"/>
                </a:moveTo>
                <a:lnTo>
                  <a:pt x="970952" y="0"/>
                </a:lnTo>
                <a:lnTo>
                  <a:pt x="970952" y="179170"/>
                </a:lnTo>
                <a:lnTo>
                  <a:pt x="0" y="179170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92588" y="5933395"/>
            <a:ext cx="961609" cy="2633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87830" y="5928638"/>
            <a:ext cx="971550" cy="273050"/>
          </a:xfrm>
          <a:custGeom>
            <a:avLst/>
            <a:gdLst/>
            <a:ahLst/>
            <a:cxnLst/>
            <a:rect l="l" t="t" r="r" b="b"/>
            <a:pathLst>
              <a:path w="971550" h="273050">
                <a:moveTo>
                  <a:pt x="0" y="0"/>
                </a:moveTo>
                <a:lnTo>
                  <a:pt x="970952" y="0"/>
                </a:lnTo>
                <a:lnTo>
                  <a:pt x="970952" y="272718"/>
                </a:lnTo>
                <a:lnTo>
                  <a:pt x="0" y="272718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84336" y="5565689"/>
            <a:ext cx="961605" cy="3621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79578" y="5560929"/>
            <a:ext cx="971550" cy="372110"/>
          </a:xfrm>
          <a:custGeom>
            <a:avLst/>
            <a:gdLst/>
            <a:ahLst/>
            <a:cxnLst/>
            <a:rect l="l" t="t" r="r" b="b"/>
            <a:pathLst>
              <a:path w="971550" h="372110">
                <a:moveTo>
                  <a:pt x="0" y="0"/>
                </a:moveTo>
                <a:lnTo>
                  <a:pt x="970952" y="0"/>
                </a:lnTo>
                <a:lnTo>
                  <a:pt x="970952" y="371817"/>
                </a:lnTo>
                <a:lnTo>
                  <a:pt x="0" y="371817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37356" y="5527700"/>
            <a:ext cx="961612" cy="1695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32598" y="5522944"/>
            <a:ext cx="971550" cy="179705"/>
          </a:xfrm>
          <a:custGeom>
            <a:avLst/>
            <a:gdLst/>
            <a:ahLst/>
            <a:cxnLst/>
            <a:rect l="l" t="t" r="r" b="b"/>
            <a:pathLst>
              <a:path w="971550" h="179704">
                <a:moveTo>
                  <a:pt x="0" y="0"/>
                </a:moveTo>
                <a:lnTo>
                  <a:pt x="970952" y="0"/>
                </a:lnTo>
                <a:lnTo>
                  <a:pt x="970952" y="179169"/>
                </a:lnTo>
                <a:lnTo>
                  <a:pt x="0" y="179169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52255" y="5641650"/>
            <a:ext cx="961609" cy="263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52255" y="5641650"/>
            <a:ext cx="962025" cy="263525"/>
          </a:xfrm>
          <a:custGeom>
            <a:avLst/>
            <a:gdLst/>
            <a:ahLst/>
            <a:cxnLst/>
            <a:rect l="l" t="t" r="r" b="b"/>
            <a:pathLst>
              <a:path w="962025" h="263525">
                <a:moveTo>
                  <a:pt x="0" y="0"/>
                </a:moveTo>
                <a:lnTo>
                  <a:pt x="961609" y="0"/>
                </a:lnTo>
                <a:lnTo>
                  <a:pt x="961609" y="263302"/>
                </a:lnTo>
                <a:lnTo>
                  <a:pt x="0" y="263302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131" y="2639289"/>
            <a:ext cx="3828008" cy="24190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2798" y="2690165"/>
            <a:ext cx="3679825" cy="2271395"/>
          </a:xfrm>
          <a:custGeom>
            <a:avLst/>
            <a:gdLst/>
            <a:ahLst/>
            <a:cxnLst/>
            <a:rect l="l" t="t" r="r" b="b"/>
            <a:pathLst>
              <a:path w="3679825" h="2271395">
                <a:moveTo>
                  <a:pt x="34656" y="1994558"/>
                </a:moveTo>
                <a:lnTo>
                  <a:pt x="15246" y="1943899"/>
                </a:lnTo>
                <a:lnTo>
                  <a:pt x="3758" y="1890505"/>
                </a:lnTo>
                <a:lnTo>
                  <a:pt x="0" y="1834586"/>
                </a:lnTo>
                <a:lnTo>
                  <a:pt x="960" y="1805746"/>
                </a:lnTo>
                <a:lnTo>
                  <a:pt x="8438" y="1746436"/>
                </a:lnTo>
                <a:lnTo>
                  <a:pt x="23169" y="1685129"/>
                </a:lnTo>
                <a:lnTo>
                  <a:pt x="44962" y="1622036"/>
                </a:lnTo>
                <a:lnTo>
                  <a:pt x="73623" y="1557368"/>
                </a:lnTo>
                <a:lnTo>
                  <a:pt x="108964" y="1491337"/>
                </a:lnTo>
                <a:lnTo>
                  <a:pt x="129078" y="1457876"/>
                </a:lnTo>
                <a:lnTo>
                  <a:pt x="150791" y="1424153"/>
                </a:lnTo>
                <a:lnTo>
                  <a:pt x="174078" y="1390195"/>
                </a:lnTo>
                <a:lnTo>
                  <a:pt x="198915" y="1356028"/>
                </a:lnTo>
                <a:lnTo>
                  <a:pt x="225278" y="1321678"/>
                </a:lnTo>
                <a:lnTo>
                  <a:pt x="253143" y="1287171"/>
                </a:lnTo>
                <a:lnTo>
                  <a:pt x="282487" y="1252535"/>
                </a:lnTo>
                <a:lnTo>
                  <a:pt x="313285" y="1217796"/>
                </a:lnTo>
                <a:lnTo>
                  <a:pt x="345514" y="1182979"/>
                </a:lnTo>
                <a:lnTo>
                  <a:pt x="379149" y="1148112"/>
                </a:lnTo>
                <a:lnTo>
                  <a:pt x="414167" y="1113220"/>
                </a:lnTo>
                <a:lnTo>
                  <a:pt x="450544" y="1078330"/>
                </a:lnTo>
                <a:lnTo>
                  <a:pt x="488256" y="1043469"/>
                </a:lnTo>
                <a:lnTo>
                  <a:pt x="527280" y="1008662"/>
                </a:lnTo>
                <a:lnTo>
                  <a:pt x="567590" y="973937"/>
                </a:lnTo>
                <a:lnTo>
                  <a:pt x="609163" y="939319"/>
                </a:lnTo>
                <a:lnTo>
                  <a:pt x="651976" y="904835"/>
                </a:lnTo>
                <a:lnTo>
                  <a:pt x="696004" y="870511"/>
                </a:lnTo>
                <a:lnTo>
                  <a:pt x="741224" y="836374"/>
                </a:lnTo>
                <a:lnTo>
                  <a:pt x="787611" y="802451"/>
                </a:lnTo>
                <a:lnTo>
                  <a:pt x="835142" y="768766"/>
                </a:lnTo>
                <a:lnTo>
                  <a:pt x="883793" y="735348"/>
                </a:lnTo>
                <a:lnTo>
                  <a:pt x="933540" y="702221"/>
                </a:lnTo>
                <a:lnTo>
                  <a:pt x="984358" y="669414"/>
                </a:lnTo>
                <a:lnTo>
                  <a:pt x="1036225" y="636951"/>
                </a:lnTo>
                <a:lnTo>
                  <a:pt x="1089116" y="604860"/>
                </a:lnTo>
                <a:lnTo>
                  <a:pt x="1143007" y="573166"/>
                </a:lnTo>
                <a:lnTo>
                  <a:pt x="1197875" y="541897"/>
                </a:lnTo>
                <a:lnTo>
                  <a:pt x="1253695" y="511078"/>
                </a:lnTo>
                <a:lnTo>
                  <a:pt x="1310444" y="480736"/>
                </a:lnTo>
                <a:lnTo>
                  <a:pt x="1368097" y="450897"/>
                </a:lnTo>
                <a:lnTo>
                  <a:pt x="1426631" y="421588"/>
                </a:lnTo>
                <a:lnTo>
                  <a:pt x="1486022" y="392835"/>
                </a:lnTo>
                <a:lnTo>
                  <a:pt x="1545791" y="364876"/>
                </a:lnTo>
                <a:lnTo>
                  <a:pt x="1605451" y="337933"/>
                </a:lnTo>
                <a:lnTo>
                  <a:pt x="1664966" y="312007"/>
                </a:lnTo>
                <a:lnTo>
                  <a:pt x="1724303" y="287100"/>
                </a:lnTo>
                <a:lnTo>
                  <a:pt x="1783424" y="263215"/>
                </a:lnTo>
                <a:lnTo>
                  <a:pt x="1842294" y="240353"/>
                </a:lnTo>
                <a:lnTo>
                  <a:pt x="1900878" y="218516"/>
                </a:lnTo>
                <a:lnTo>
                  <a:pt x="1959140" y="197706"/>
                </a:lnTo>
                <a:lnTo>
                  <a:pt x="2017044" y="177925"/>
                </a:lnTo>
                <a:lnTo>
                  <a:pt x="2074556" y="159175"/>
                </a:lnTo>
                <a:lnTo>
                  <a:pt x="2131639" y="141457"/>
                </a:lnTo>
                <a:lnTo>
                  <a:pt x="2188257" y="124775"/>
                </a:lnTo>
                <a:lnTo>
                  <a:pt x="2244377" y="109129"/>
                </a:lnTo>
                <a:lnTo>
                  <a:pt x="2299960" y="94521"/>
                </a:lnTo>
                <a:lnTo>
                  <a:pt x="2354974" y="80954"/>
                </a:lnTo>
                <a:lnTo>
                  <a:pt x="2409380" y="68429"/>
                </a:lnTo>
                <a:lnTo>
                  <a:pt x="2463145" y="56948"/>
                </a:lnTo>
                <a:lnTo>
                  <a:pt x="2516233" y="46514"/>
                </a:lnTo>
                <a:lnTo>
                  <a:pt x="2568607" y="37128"/>
                </a:lnTo>
                <a:lnTo>
                  <a:pt x="2620233" y="28791"/>
                </a:lnTo>
                <a:lnTo>
                  <a:pt x="2671075" y="21507"/>
                </a:lnTo>
                <a:lnTo>
                  <a:pt x="2721098" y="15277"/>
                </a:lnTo>
                <a:lnTo>
                  <a:pt x="2770265" y="10102"/>
                </a:lnTo>
                <a:lnTo>
                  <a:pt x="2818541" y="5985"/>
                </a:lnTo>
                <a:lnTo>
                  <a:pt x="2865891" y="2928"/>
                </a:lnTo>
                <a:lnTo>
                  <a:pt x="2912279" y="932"/>
                </a:lnTo>
                <a:lnTo>
                  <a:pt x="2957669" y="0"/>
                </a:lnTo>
                <a:lnTo>
                  <a:pt x="3002027" y="132"/>
                </a:lnTo>
                <a:lnTo>
                  <a:pt x="3045316" y="1333"/>
                </a:lnTo>
                <a:lnTo>
                  <a:pt x="3087501" y="3602"/>
                </a:lnTo>
                <a:lnTo>
                  <a:pt x="3128546" y="6943"/>
                </a:lnTo>
                <a:lnTo>
                  <a:pt x="3168417" y="11356"/>
                </a:lnTo>
                <a:lnTo>
                  <a:pt x="3207076" y="16845"/>
                </a:lnTo>
                <a:lnTo>
                  <a:pt x="3280620" y="31054"/>
                </a:lnTo>
                <a:lnTo>
                  <a:pt x="3348895" y="49587"/>
                </a:lnTo>
                <a:lnTo>
                  <a:pt x="3411616" y="72457"/>
                </a:lnTo>
                <a:lnTo>
                  <a:pt x="3468497" y="99681"/>
                </a:lnTo>
                <a:lnTo>
                  <a:pt x="3519256" y="131274"/>
                </a:lnTo>
                <a:lnTo>
                  <a:pt x="3563608" y="167250"/>
                </a:lnTo>
                <a:lnTo>
                  <a:pt x="3601268" y="207627"/>
                </a:lnTo>
                <a:lnTo>
                  <a:pt x="3631951" y="252418"/>
                </a:lnTo>
                <a:lnTo>
                  <a:pt x="3655295" y="301448"/>
                </a:lnTo>
                <a:lnTo>
                  <a:pt x="3670720" y="353500"/>
                </a:lnTo>
                <a:lnTo>
                  <a:pt x="3678319" y="408183"/>
                </a:lnTo>
                <a:lnTo>
                  <a:pt x="3679244" y="436444"/>
                </a:lnTo>
                <a:lnTo>
                  <a:pt x="3678283" y="465284"/>
                </a:lnTo>
                <a:lnTo>
                  <a:pt x="3670804" y="524594"/>
                </a:lnTo>
                <a:lnTo>
                  <a:pt x="3656073" y="585901"/>
                </a:lnTo>
                <a:lnTo>
                  <a:pt x="3634280" y="648994"/>
                </a:lnTo>
                <a:lnTo>
                  <a:pt x="3605618" y="713661"/>
                </a:lnTo>
                <a:lnTo>
                  <a:pt x="3570278" y="779692"/>
                </a:lnTo>
                <a:lnTo>
                  <a:pt x="3550163" y="813153"/>
                </a:lnTo>
                <a:lnTo>
                  <a:pt x="3528450" y="846876"/>
                </a:lnTo>
                <a:lnTo>
                  <a:pt x="3505163" y="880835"/>
                </a:lnTo>
                <a:lnTo>
                  <a:pt x="3480326" y="915002"/>
                </a:lnTo>
                <a:lnTo>
                  <a:pt x="3453963" y="949352"/>
                </a:lnTo>
                <a:lnTo>
                  <a:pt x="3426097" y="983858"/>
                </a:lnTo>
                <a:lnTo>
                  <a:pt x="3396754" y="1018494"/>
                </a:lnTo>
                <a:lnTo>
                  <a:pt x="3365955" y="1053234"/>
                </a:lnTo>
                <a:lnTo>
                  <a:pt x="3333727" y="1088051"/>
                </a:lnTo>
                <a:lnTo>
                  <a:pt x="3300091" y="1122918"/>
                </a:lnTo>
                <a:lnTo>
                  <a:pt x="3265073" y="1157810"/>
                </a:lnTo>
                <a:lnTo>
                  <a:pt x="3228696" y="1192700"/>
                </a:lnTo>
                <a:lnTo>
                  <a:pt x="3190984" y="1227562"/>
                </a:lnTo>
                <a:lnTo>
                  <a:pt x="3151961" y="1262368"/>
                </a:lnTo>
                <a:lnTo>
                  <a:pt x="3111650" y="1297094"/>
                </a:lnTo>
                <a:lnTo>
                  <a:pt x="3070077" y="1331712"/>
                </a:lnTo>
                <a:lnTo>
                  <a:pt x="3027264" y="1366195"/>
                </a:lnTo>
                <a:lnTo>
                  <a:pt x="2983236" y="1400519"/>
                </a:lnTo>
                <a:lnTo>
                  <a:pt x="2938016" y="1434656"/>
                </a:lnTo>
                <a:lnTo>
                  <a:pt x="2891629" y="1468580"/>
                </a:lnTo>
                <a:lnTo>
                  <a:pt x="2844098" y="1502264"/>
                </a:lnTo>
                <a:lnTo>
                  <a:pt x="2795448" y="1535683"/>
                </a:lnTo>
                <a:lnTo>
                  <a:pt x="2745701" y="1568809"/>
                </a:lnTo>
                <a:lnTo>
                  <a:pt x="2694882" y="1601617"/>
                </a:lnTo>
                <a:lnTo>
                  <a:pt x="2643016" y="1634079"/>
                </a:lnTo>
                <a:lnTo>
                  <a:pt x="2590125" y="1666171"/>
                </a:lnTo>
                <a:lnTo>
                  <a:pt x="2536234" y="1697864"/>
                </a:lnTo>
                <a:lnTo>
                  <a:pt x="2481367" y="1729133"/>
                </a:lnTo>
                <a:lnTo>
                  <a:pt x="2425547" y="1759952"/>
                </a:lnTo>
                <a:lnTo>
                  <a:pt x="2368798" y="1790294"/>
                </a:lnTo>
                <a:lnTo>
                  <a:pt x="2311145" y="1820133"/>
                </a:lnTo>
                <a:lnTo>
                  <a:pt x="2252612" y="1849441"/>
                </a:lnTo>
                <a:lnTo>
                  <a:pt x="2193221" y="1878194"/>
                </a:lnTo>
                <a:lnTo>
                  <a:pt x="2133452" y="1906153"/>
                </a:lnTo>
                <a:lnTo>
                  <a:pt x="2073792" y="1933097"/>
                </a:lnTo>
                <a:lnTo>
                  <a:pt x="2014276" y="1959023"/>
                </a:lnTo>
                <a:lnTo>
                  <a:pt x="1954939" y="1983930"/>
                </a:lnTo>
                <a:lnTo>
                  <a:pt x="1895818" y="2007815"/>
                </a:lnTo>
                <a:lnTo>
                  <a:pt x="1836947" y="2030677"/>
                </a:lnTo>
                <a:lnTo>
                  <a:pt x="1778363" y="2052514"/>
                </a:lnTo>
                <a:lnTo>
                  <a:pt x="1720101" y="2073324"/>
                </a:lnTo>
                <a:lnTo>
                  <a:pt x="1662197" y="2093105"/>
                </a:lnTo>
                <a:lnTo>
                  <a:pt x="1604685" y="2111856"/>
                </a:lnTo>
                <a:lnTo>
                  <a:pt x="1547602" y="2129573"/>
                </a:lnTo>
                <a:lnTo>
                  <a:pt x="1490983" y="2146256"/>
                </a:lnTo>
                <a:lnTo>
                  <a:pt x="1434864" y="2161902"/>
                </a:lnTo>
                <a:lnTo>
                  <a:pt x="1379280" y="2176510"/>
                </a:lnTo>
                <a:lnTo>
                  <a:pt x="1324266" y="2190077"/>
                </a:lnTo>
                <a:lnTo>
                  <a:pt x="1269860" y="2202601"/>
                </a:lnTo>
                <a:lnTo>
                  <a:pt x="1216095" y="2214082"/>
                </a:lnTo>
                <a:lnTo>
                  <a:pt x="1163007" y="2224516"/>
                </a:lnTo>
                <a:lnTo>
                  <a:pt x="1110633" y="2233903"/>
                </a:lnTo>
                <a:lnTo>
                  <a:pt x="1059007" y="2242239"/>
                </a:lnTo>
                <a:lnTo>
                  <a:pt x="1008165" y="2249523"/>
                </a:lnTo>
                <a:lnTo>
                  <a:pt x="958143" y="2255753"/>
                </a:lnTo>
                <a:lnTo>
                  <a:pt x="908976" y="2260928"/>
                </a:lnTo>
                <a:lnTo>
                  <a:pt x="860700" y="2265045"/>
                </a:lnTo>
                <a:lnTo>
                  <a:pt x="813350" y="2268102"/>
                </a:lnTo>
                <a:lnTo>
                  <a:pt x="766962" y="2270098"/>
                </a:lnTo>
                <a:lnTo>
                  <a:pt x="721571" y="2271030"/>
                </a:lnTo>
                <a:lnTo>
                  <a:pt x="677214" y="2270897"/>
                </a:lnTo>
                <a:lnTo>
                  <a:pt x="633925" y="2269697"/>
                </a:lnTo>
                <a:lnTo>
                  <a:pt x="591740" y="2267427"/>
                </a:lnTo>
                <a:lnTo>
                  <a:pt x="550695" y="2264087"/>
                </a:lnTo>
                <a:lnTo>
                  <a:pt x="510825" y="2259673"/>
                </a:lnTo>
                <a:lnTo>
                  <a:pt x="472165" y="2254185"/>
                </a:lnTo>
                <a:lnTo>
                  <a:pt x="398621" y="2239975"/>
                </a:lnTo>
                <a:lnTo>
                  <a:pt x="330347" y="2221443"/>
                </a:lnTo>
                <a:lnTo>
                  <a:pt x="267627" y="2198573"/>
                </a:lnTo>
                <a:lnTo>
                  <a:pt x="210745" y="2171349"/>
                </a:lnTo>
                <a:lnTo>
                  <a:pt x="159986" y="2139756"/>
                </a:lnTo>
                <a:lnTo>
                  <a:pt x="115635" y="2103780"/>
                </a:lnTo>
                <a:lnTo>
                  <a:pt x="77976" y="2063404"/>
                </a:lnTo>
                <a:lnTo>
                  <a:pt x="47293" y="2018613"/>
                </a:lnTo>
                <a:lnTo>
                  <a:pt x="34656" y="1994558"/>
                </a:lnTo>
                <a:close/>
              </a:path>
            </a:pathLst>
          </a:custGeom>
          <a:ln w="57084">
            <a:solidFill>
              <a:srgbClr val="95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92054" y="3325102"/>
            <a:ext cx="2152992" cy="16833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67696" y="3378263"/>
            <a:ext cx="2004695" cy="1535430"/>
          </a:xfrm>
          <a:custGeom>
            <a:avLst/>
            <a:gdLst/>
            <a:ahLst/>
            <a:cxnLst/>
            <a:rect l="l" t="t" r="r" b="b"/>
            <a:pathLst>
              <a:path w="2004695" h="1535429">
                <a:moveTo>
                  <a:pt x="0" y="767418"/>
                </a:moveTo>
                <a:lnTo>
                  <a:pt x="1483" y="725312"/>
                </a:lnTo>
                <a:lnTo>
                  <a:pt x="5881" y="683799"/>
                </a:lnTo>
                <a:lnTo>
                  <a:pt x="13118" y="642939"/>
                </a:lnTo>
                <a:lnTo>
                  <a:pt x="23117" y="602789"/>
                </a:lnTo>
                <a:lnTo>
                  <a:pt x="35802" y="563408"/>
                </a:lnTo>
                <a:lnTo>
                  <a:pt x="51096" y="524854"/>
                </a:lnTo>
                <a:lnTo>
                  <a:pt x="68923" y="487187"/>
                </a:lnTo>
                <a:lnTo>
                  <a:pt x="89207" y="450464"/>
                </a:lnTo>
                <a:lnTo>
                  <a:pt x="111871" y="414745"/>
                </a:lnTo>
                <a:lnTo>
                  <a:pt x="136839" y="380087"/>
                </a:lnTo>
                <a:lnTo>
                  <a:pt x="164034" y="346549"/>
                </a:lnTo>
                <a:lnTo>
                  <a:pt x="193380" y="314191"/>
                </a:lnTo>
                <a:lnTo>
                  <a:pt x="224800" y="283069"/>
                </a:lnTo>
                <a:lnTo>
                  <a:pt x="258219" y="253243"/>
                </a:lnTo>
                <a:lnTo>
                  <a:pt x="293558" y="224771"/>
                </a:lnTo>
                <a:lnTo>
                  <a:pt x="330743" y="197712"/>
                </a:lnTo>
                <a:lnTo>
                  <a:pt x="369697" y="172125"/>
                </a:lnTo>
                <a:lnTo>
                  <a:pt x="410343" y="148067"/>
                </a:lnTo>
                <a:lnTo>
                  <a:pt x="452605" y="125597"/>
                </a:lnTo>
                <a:lnTo>
                  <a:pt x="496406" y="104775"/>
                </a:lnTo>
                <a:lnTo>
                  <a:pt x="541670" y="85657"/>
                </a:lnTo>
                <a:lnTo>
                  <a:pt x="588321" y="68304"/>
                </a:lnTo>
                <a:lnTo>
                  <a:pt x="636282" y="52773"/>
                </a:lnTo>
                <a:lnTo>
                  <a:pt x="685477" y="39123"/>
                </a:lnTo>
                <a:lnTo>
                  <a:pt x="735829" y="27412"/>
                </a:lnTo>
                <a:lnTo>
                  <a:pt x="787262" y="17700"/>
                </a:lnTo>
                <a:lnTo>
                  <a:pt x="839699" y="10044"/>
                </a:lnTo>
                <a:lnTo>
                  <a:pt x="893064" y="4503"/>
                </a:lnTo>
                <a:lnTo>
                  <a:pt x="947281" y="1135"/>
                </a:lnTo>
                <a:lnTo>
                  <a:pt x="1002273" y="0"/>
                </a:lnTo>
                <a:lnTo>
                  <a:pt x="1057265" y="1135"/>
                </a:lnTo>
                <a:lnTo>
                  <a:pt x="1111482" y="4503"/>
                </a:lnTo>
                <a:lnTo>
                  <a:pt x="1164848" y="10044"/>
                </a:lnTo>
                <a:lnTo>
                  <a:pt x="1217285" y="17700"/>
                </a:lnTo>
                <a:lnTo>
                  <a:pt x="1268718" y="27412"/>
                </a:lnTo>
                <a:lnTo>
                  <a:pt x="1319070" y="39123"/>
                </a:lnTo>
                <a:lnTo>
                  <a:pt x="1368265" y="52773"/>
                </a:lnTo>
                <a:lnTo>
                  <a:pt x="1416226" y="68304"/>
                </a:lnTo>
                <a:lnTo>
                  <a:pt x="1462877" y="85657"/>
                </a:lnTo>
                <a:lnTo>
                  <a:pt x="1508141" y="104775"/>
                </a:lnTo>
                <a:lnTo>
                  <a:pt x="1551942" y="125597"/>
                </a:lnTo>
                <a:lnTo>
                  <a:pt x="1594204" y="148067"/>
                </a:lnTo>
                <a:lnTo>
                  <a:pt x="1634850" y="172125"/>
                </a:lnTo>
                <a:lnTo>
                  <a:pt x="1673804" y="197712"/>
                </a:lnTo>
                <a:lnTo>
                  <a:pt x="1710989" y="224771"/>
                </a:lnTo>
                <a:lnTo>
                  <a:pt x="1746328" y="253243"/>
                </a:lnTo>
                <a:lnTo>
                  <a:pt x="1779747" y="283069"/>
                </a:lnTo>
                <a:lnTo>
                  <a:pt x="1811167" y="314191"/>
                </a:lnTo>
                <a:lnTo>
                  <a:pt x="1840513" y="346549"/>
                </a:lnTo>
                <a:lnTo>
                  <a:pt x="1867708" y="380087"/>
                </a:lnTo>
                <a:lnTo>
                  <a:pt x="1892675" y="414745"/>
                </a:lnTo>
                <a:lnTo>
                  <a:pt x="1915339" y="450464"/>
                </a:lnTo>
                <a:lnTo>
                  <a:pt x="1935623" y="487187"/>
                </a:lnTo>
                <a:lnTo>
                  <a:pt x="1953450" y="524854"/>
                </a:lnTo>
                <a:lnTo>
                  <a:pt x="1968745" y="563408"/>
                </a:lnTo>
                <a:lnTo>
                  <a:pt x="1981430" y="602789"/>
                </a:lnTo>
                <a:lnTo>
                  <a:pt x="1991429" y="642939"/>
                </a:lnTo>
                <a:lnTo>
                  <a:pt x="1998666" y="683799"/>
                </a:lnTo>
                <a:lnTo>
                  <a:pt x="2003064" y="725312"/>
                </a:lnTo>
                <a:lnTo>
                  <a:pt x="2004547" y="767418"/>
                </a:lnTo>
                <a:lnTo>
                  <a:pt x="2003064" y="809524"/>
                </a:lnTo>
                <a:lnTo>
                  <a:pt x="1998666" y="851037"/>
                </a:lnTo>
                <a:lnTo>
                  <a:pt x="1991429" y="891898"/>
                </a:lnTo>
                <a:lnTo>
                  <a:pt x="1981430" y="932048"/>
                </a:lnTo>
                <a:lnTo>
                  <a:pt x="1968745" y="971429"/>
                </a:lnTo>
                <a:lnTo>
                  <a:pt x="1953450" y="1009982"/>
                </a:lnTo>
                <a:lnTo>
                  <a:pt x="1935623" y="1047650"/>
                </a:lnTo>
                <a:lnTo>
                  <a:pt x="1915339" y="1084372"/>
                </a:lnTo>
                <a:lnTo>
                  <a:pt x="1892675" y="1120092"/>
                </a:lnTo>
                <a:lnTo>
                  <a:pt x="1867708" y="1154750"/>
                </a:lnTo>
                <a:lnTo>
                  <a:pt x="1840513" y="1188287"/>
                </a:lnTo>
                <a:lnTo>
                  <a:pt x="1811167" y="1220646"/>
                </a:lnTo>
                <a:lnTo>
                  <a:pt x="1779747" y="1251768"/>
                </a:lnTo>
                <a:lnTo>
                  <a:pt x="1746328" y="1281594"/>
                </a:lnTo>
                <a:lnTo>
                  <a:pt x="1710989" y="1310065"/>
                </a:lnTo>
                <a:lnTo>
                  <a:pt x="1673804" y="1337124"/>
                </a:lnTo>
                <a:lnTo>
                  <a:pt x="1634850" y="1362712"/>
                </a:lnTo>
                <a:lnTo>
                  <a:pt x="1594204" y="1386770"/>
                </a:lnTo>
                <a:lnTo>
                  <a:pt x="1551942" y="1409239"/>
                </a:lnTo>
                <a:lnTo>
                  <a:pt x="1508141" y="1430062"/>
                </a:lnTo>
                <a:lnTo>
                  <a:pt x="1462877" y="1449179"/>
                </a:lnTo>
                <a:lnTo>
                  <a:pt x="1416226" y="1466532"/>
                </a:lnTo>
                <a:lnTo>
                  <a:pt x="1368265" y="1482063"/>
                </a:lnTo>
                <a:lnTo>
                  <a:pt x="1319070" y="1495713"/>
                </a:lnTo>
                <a:lnTo>
                  <a:pt x="1268718" y="1507424"/>
                </a:lnTo>
                <a:lnTo>
                  <a:pt x="1217285" y="1517136"/>
                </a:lnTo>
                <a:lnTo>
                  <a:pt x="1164848" y="1524792"/>
                </a:lnTo>
                <a:lnTo>
                  <a:pt x="1111482" y="1530333"/>
                </a:lnTo>
                <a:lnTo>
                  <a:pt x="1057265" y="1533701"/>
                </a:lnTo>
                <a:lnTo>
                  <a:pt x="1002273" y="1534836"/>
                </a:lnTo>
                <a:lnTo>
                  <a:pt x="947281" y="1533701"/>
                </a:lnTo>
                <a:lnTo>
                  <a:pt x="893064" y="1530333"/>
                </a:lnTo>
                <a:lnTo>
                  <a:pt x="839699" y="1524792"/>
                </a:lnTo>
                <a:lnTo>
                  <a:pt x="787262" y="1517136"/>
                </a:lnTo>
                <a:lnTo>
                  <a:pt x="735829" y="1507424"/>
                </a:lnTo>
                <a:lnTo>
                  <a:pt x="685477" y="1495713"/>
                </a:lnTo>
                <a:lnTo>
                  <a:pt x="636282" y="1482063"/>
                </a:lnTo>
                <a:lnTo>
                  <a:pt x="588321" y="1466532"/>
                </a:lnTo>
                <a:lnTo>
                  <a:pt x="541670" y="1449179"/>
                </a:lnTo>
                <a:lnTo>
                  <a:pt x="496406" y="1430062"/>
                </a:lnTo>
                <a:lnTo>
                  <a:pt x="452605" y="1409239"/>
                </a:lnTo>
                <a:lnTo>
                  <a:pt x="410343" y="1386770"/>
                </a:lnTo>
                <a:lnTo>
                  <a:pt x="369697" y="1362712"/>
                </a:lnTo>
                <a:lnTo>
                  <a:pt x="330743" y="1337124"/>
                </a:lnTo>
                <a:lnTo>
                  <a:pt x="293558" y="1310065"/>
                </a:lnTo>
                <a:lnTo>
                  <a:pt x="258219" y="1281594"/>
                </a:lnTo>
                <a:lnTo>
                  <a:pt x="224800" y="1251768"/>
                </a:lnTo>
                <a:lnTo>
                  <a:pt x="193380" y="1220646"/>
                </a:lnTo>
                <a:lnTo>
                  <a:pt x="164034" y="1188287"/>
                </a:lnTo>
                <a:lnTo>
                  <a:pt x="136839" y="1154750"/>
                </a:lnTo>
                <a:lnTo>
                  <a:pt x="111871" y="1120092"/>
                </a:lnTo>
                <a:lnTo>
                  <a:pt x="89207" y="1084372"/>
                </a:lnTo>
                <a:lnTo>
                  <a:pt x="68923" y="1047650"/>
                </a:lnTo>
                <a:lnTo>
                  <a:pt x="51096" y="1009982"/>
                </a:lnTo>
                <a:lnTo>
                  <a:pt x="35802" y="971429"/>
                </a:lnTo>
                <a:lnTo>
                  <a:pt x="23117" y="932048"/>
                </a:lnTo>
                <a:lnTo>
                  <a:pt x="13118" y="891898"/>
                </a:lnTo>
                <a:lnTo>
                  <a:pt x="5881" y="851037"/>
                </a:lnTo>
                <a:lnTo>
                  <a:pt x="1483" y="809524"/>
                </a:lnTo>
                <a:lnTo>
                  <a:pt x="0" y="767418"/>
                </a:lnTo>
                <a:close/>
              </a:path>
            </a:pathLst>
          </a:custGeom>
          <a:ln w="57084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76959" y="4946078"/>
            <a:ext cx="3162985" cy="14838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49816" y="4996288"/>
            <a:ext cx="3017520" cy="1334770"/>
          </a:xfrm>
          <a:custGeom>
            <a:avLst/>
            <a:gdLst/>
            <a:ahLst/>
            <a:cxnLst/>
            <a:rect l="l" t="t" r="r" b="b"/>
            <a:pathLst>
              <a:path w="3017520" h="1334770">
                <a:moveTo>
                  <a:pt x="5522" y="335078"/>
                </a:moveTo>
                <a:lnTo>
                  <a:pt x="22079" y="286364"/>
                </a:lnTo>
                <a:lnTo>
                  <a:pt x="49109" y="241201"/>
                </a:lnTo>
                <a:lnTo>
                  <a:pt x="86124" y="199665"/>
                </a:lnTo>
                <a:lnTo>
                  <a:pt x="132632" y="161829"/>
                </a:lnTo>
                <a:lnTo>
                  <a:pt x="188146" y="127766"/>
                </a:lnTo>
                <a:lnTo>
                  <a:pt x="252174" y="97551"/>
                </a:lnTo>
                <a:lnTo>
                  <a:pt x="324228" y="71258"/>
                </a:lnTo>
                <a:lnTo>
                  <a:pt x="363111" y="59605"/>
                </a:lnTo>
                <a:lnTo>
                  <a:pt x="403817" y="48960"/>
                </a:lnTo>
                <a:lnTo>
                  <a:pt x="446285" y="39333"/>
                </a:lnTo>
                <a:lnTo>
                  <a:pt x="490453" y="30733"/>
                </a:lnTo>
                <a:lnTo>
                  <a:pt x="536260" y="23168"/>
                </a:lnTo>
                <a:lnTo>
                  <a:pt x="583645" y="16649"/>
                </a:lnTo>
                <a:lnTo>
                  <a:pt x="632547" y="11184"/>
                </a:lnTo>
                <a:lnTo>
                  <a:pt x="682904" y="6783"/>
                </a:lnTo>
                <a:lnTo>
                  <a:pt x="734656" y="3454"/>
                </a:lnTo>
                <a:lnTo>
                  <a:pt x="787741" y="1208"/>
                </a:lnTo>
                <a:lnTo>
                  <a:pt x="842098" y="54"/>
                </a:lnTo>
                <a:lnTo>
                  <a:pt x="897665" y="0"/>
                </a:lnTo>
                <a:lnTo>
                  <a:pt x="954382" y="1055"/>
                </a:lnTo>
                <a:lnTo>
                  <a:pt x="1012187" y="3231"/>
                </a:lnTo>
                <a:lnTo>
                  <a:pt x="1071020" y="6534"/>
                </a:lnTo>
                <a:lnTo>
                  <a:pt x="1130818" y="10975"/>
                </a:lnTo>
                <a:lnTo>
                  <a:pt x="1191521" y="16563"/>
                </a:lnTo>
                <a:lnTo>
                  <a:pt x="1253068" y="23308"/>
                </a:lnTo>
                <a:lnTo>
                  <a:pt x="1315397" y="31218"/>
                </a:lnTo>
                <a:lnTo>
                  <a:pt x="1378447" y="40302"/>
                </a:lnTo>
                <a:lnTo>
                  <a:pt x="1442157" y="50570"/>
                </a:lnTo>
                <a:lnTo>
                  <a:pt x="1506466" y="62032"/>
                </a:lnTo>
                <a:lnTo>
                  <a:pt x="1571312" y="74696"/>
                </a:lnTo>
                <a:lnTo>
                  <a:pt x="1636635" y="88571"/>
                </a:lnTo>
                <a:lnTo>
                  <a:pt x="1701721" y="103516"/>
                </a:lnTo>
                <a:lnTo>
                  <a:pt x="1765864" y="119359"/>
                </a:lnTo>
                <a:lnTo>
                  <a:pt x="1829014" y="136066"/>
                </a:lnTo>
                <a:lnTo>
                  <a:pt x="1891117" y="153603"/>
                </a:lnTo>
                <a:lnTo>
                  <a:pt x="1952122" y="171935"/>
                </a:lnTo>
                <a:lnTo>
                  <a:pt x="2011979" y="191029"/>
                </a:lnTo>
                <a:lnTo>
                  <a:pt x="2070635" y="210849"/>
                </a:lnTo>
                <a:lnTo>
                  <a:pt x="2128038" y="231363"/>
                </a:lnTo>
                <a:lnTo>
                  <a:pt x="2184138" y="252535"/>
                </a:lnTo>
                <a:lnTo>
                  <a:pt x="2238881" y="274333"/>
                </a:lnTo>
                <a:lnTo>
                  <a:pt x="2292218" y="296720"/>
                </a:lnTo>
                <a:lnTo>
                  <a:pt x="2344096" y="319664"/>
                </a:lnTo>
                <a:lnTo>
                  <a:pt x="2394464" y="343130"/>
                </a:lnTo>
                <a:lnTo>
                  <a:pt x="2443269" y="367084"/>
                </a:lnTo>
                <a:lnTo>
                  <a:pt x="2490461" y="391491"/>
                </a:lnTo>
                <a:lnTo>
                  <a:pt x="2535988" y="416318"/>
                </a:lnTo>
                <a:lnTo>
                  <a:pt x="2579798" y="441531"/>
                </a:lnTo>
                <a:lnTo>
                  <a:pt x="2621840" y="467094"/>
                </a:lnTo>
                <a:lnTo>
                  <a:pt x="2662062" y="492975"/>
                </a:lnTo>
                <a:lnTo>
                  <a:pt x="2700412" y="519138"/>
                </a:lnTo>
                <a:lnTo>
                  <a:pt x="2736840" y="545551"/>
                </a:lnTo>
                <a:lnTo>
                  <a:pt x="2771292" y="572177"/>
                </a:lnTo>
                <a:lnTo>
                  <a:pt x="2803718" y="598984"/>
                </a:lnTo>
                <a:lnTo>
                  <a:pt x="2834066" y="625937"/>
                </a:lnTo>
                <a:lnTo>
                  <a:pt x="2862285" y="653002"/>
                </a:lnTo>
                <a:lnTo>
                  <a:pt x="2912127" y="707332"/>
                </a:lnTo>
                <a:lnTo>
                  <a:pt x="2952831" y="761699"/>
                </a:lnTo>
                <a:lnTo>
                  <a:pt x="2983986" y="815830"/>
                </a:lnTo>
                <a:lnTo>
                  <a:pt x="3005177" y="869452"/>
                </a:lnTo>
                <a:lnTo>
                  <a:pt x="3015993" y="922291"/>
                </a:lnTo>
                <a:lnTo>
                  <a:pt x="3017381" y="948332"/>
                </a:lnTo>
                <a:lnTo>
                  <a:pt x="3016020" y="974074"/>
                </a:lnTo>
                <a:lnTo>
                  <a:pt x="3004920" y="1024281"/>
                </a:lnTo>
                <a:lnTo>
                  <a:pt x="2983065" y="1071228"/>
                </a:lnTo>
                <a:lnTo>
                  <a:pt x="2950981" y="1114587"/>
                </a:lnTo>
                <a:lnTo>
                  <a:pt x="2909159" y="1154283"/>
                </a:lnTo>
                <a:lnTo>
                  <a:pt x="2858087" y="1190242"/>
                </a:lnTo>
                <a:lnTo>
                  <a:pt x="2798255" y="1222390"/>
                </a:lnTo>
                <a:lnTo>
                  <a:pt x="2730153" y="1250654"/>
                </a:lnTo>
                <a:lnTo>
                  <a:pt x="2693153" y="1263306"/>
                </a:lnTo>
                <a:lnTo>
                  <a:pt x="2654270" y="1274959"/>
                </a:lnTo>
                <a:lnTo>
                  <a:pt x="2613564" y="1285603"/>
                </a:lnTo>
                <a:lnTo>
                  <a:pt x="2571096" y="1295231"/>
                </a:lnTo>
                <a:lnTo>
                  <a:pt x="2526928" y="1303831"/>
                </a:lnTo>
                <a:lnTo>
                  <a:pt x="2481121" y="1311396"/>
                </a:lnTo>
                <a:lnTo>
                  <a:pt x="2433736" y="1317916"/>
                </a:lnTo>
                <a:lnTo>
                  <a:pt x="2384834" y="1323381"/>
                </a:lnTo>
                <a:lnTo>
                  <a:pt x="2334477" y="1327782"/>
                </a:lnTo>
                <a:lnTo>
                  <a:pt x="2282725" y="1331111"/>
                </a:lnTo>
                <a:lnTo>
                  <a:pt x="2229640" y="1333357"/>
                </a:lnTo>
                <a:lnTo>
                  <a:pt x="2175283" y="1334512"/>
                </a:lnTo>
                <a:lnTo>
                  <a:pt x="2119716" y="1334566"/>
                </a:lnTo>
                <a:lnTo>
                  <a:pt x="2062999" y="1333510"/>
                </a:lnTo>
                <a:lnTo>
                  <a:pt x="2005193" y="1331335"/>
                </a:lnTo>
                <a:lnTo>
                  <a:pt x="1946361" y="1328032"/>
                </a:lnTo>
                <a:lnTo>
                  <a:pt x="1886562" y="1323590"/>
                </a:lnTo>
                <a:lnTo>
                  <a:pt x="1825859" y="1318002"/>
                </a:lnTo>
                <a:lnTo>
                  <a:pt x="1764312" y="1311258"/>
                </a:lnTo>
                <a:lnTo>
                  <a:pt x="1701983" y="1303348"/>
                </a:lnTo>
                <a:lnTo>
                  <a:pt x="1638933" y="1294264"/>
                </a:lnTo>
                <a:lnTo>
                  <a:pt x="1575223" y="1283996"/>
                </a:lnTo>
                <a:lnTo>
                  <a:pt x="1510914" y="1272534"/>
                </a:lnTo>
                <a:lnTo>
                  <a:pt x="1446068" y="1259870"/>
                </a:lnTo>
                <a:lnTo>
                  <a:pt x="1380745" y="1245994"/>
                </a:lnTo>
                <a:lnTo>
                  <a:pt x="1315659" y="1231050"/>
                </a:lnTo>
                <a:lnTo>
                  <a:pt x="1251516" y="1215206"/>
                </a:lnTo>
                <a:lnTo>
                  <a:pt x="1188367" y="1198500"/>
                </a:lnTo>
                <a:lnTo>
                  <a:pt x="1126263" y="1180963"/>
                </a:lnTo>
                <a:lnTo>
                  <a:pt x="1065258" y="1162631"/>
                </a:lnTo>
                <a:lnTo>
                  <a:pt x="1005402" y="1143537"/>
                </a:lnTo>
                <a:lnTo>
                  <a:pt x="946746" y="1123716"/>
                </a:lnTo>
                <a:lnTo>
                  <a:pt x="889343" y="1103203"/>
                </a:lnTo>
                <a:lnTo>
                  <a:pt x="833243" y="1082030"/>
                </a:lnTo>
                <a:lnTo>
                  <a:pt x="778499" y="1060233"/>
                </a:lnTo>
                <a:lnTo>
                  <a:pt x="725163" y="1037845"/>
                </a:lnTo>
                <a:lnTo>
                  <a:pt x="673285" y="1014901"/>
                </a:lnTo>
                <a:lnTo>
                  <a:pt x="622917" y="991435"/>
                </a:lnTo>
                <a:lnTo>
                  <a:pt x="574112" y="967481"/>
                </a:lnTo>
                <a:lnTo>
                  <a:pt x="526920" y="943074"/>
                </a:lnTo>
                <a:lnTo>
                  <a:pt x="481393" y="918247"/>
                </a:lnTo>
                <a:lnTo>
                  <a:pt x="437583" y="893034"/>
                </a:lnTo>
                <a:lnTo>
                  <a:pt x="395541" y="867470"/>
                </a:lnTo>
                <a:lnTo>
                  <a:pt x="355319" y="841589"/>
                </a:lnTo>
                <a:lnTo>
                  <a:pt x="316968" y="815426"/>
                </a:lnTo>
                <a:lnTo>
                  <a:pt x="280541" y="789013"/>
                </a:lnTo>
                <a:lnTo>
                  <a:pt x="246089" y="762386"/>
                </a:lnTo>
                <a:lnTo>
                  <a:pt x="213663" y="735579"/>
                </a:lnTo>
                <a:lnTo>
                  <a:pt x="183315" y="708626"/>
                </a:lnTo>
                <a:lnTo>
                  <a:pt x="155096" y="681561"/>
                </a:lnTo>
                <a:lnTo>
                  <a:pt x="105254" y="627231"/>
                </a:lnTo>
                <a:lnTo>
                  <a:pt x="64549" y="572864"/>
                </a:lnTo>
                <a:lnTo>
                  <a:pt x="33395" y="518733"/>
                </a:lnTo>
                <a:lnTo>
                  <a:pt x="12203" y="465111"/>
                </a:lnTo>
                <a:lnTo>
                  <a:pt x="1387" y="412271"/>
                </a:lnTo>
                <a:lnTo>
                  <a:pt x="0" y="386230"/>
                </a:lnTo>
                <a:lnTo>
                  <a:pt x="1360" y="360488"/>
                </a:lnTo>
                <a:lnTo>
                  <a:pt x="5522" y="335078"/>
                </a:lnTo>
                <a:close/>
              </a:path>
            </a:pathLst>
          </a:custGeom>
          <a:ln w="57082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197856" y="5136338"/>
            <a:ext cx="3698875" cy="8758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800" spc="-175" dirty="0">
                <a:latin typeface="DejaVu Sans"/>
                <a:cs typeface="DejaVu Sans"/>
              </a:rPr>
              <a:t>Make </a:t>
            </a:r>
            <a:r>
              <a:rPr sz="2800" spc="-114" dirty="0">
                <a:latin typeface="DejaVu Sans"/>
                <a:cs typeface="DejaVu Sans"/>
              </a:rPr>
              <a:t>soft</a:t>
            </a:r>
            <a:r>
              <a:rPr sz="2800" spc="-125" dirty="0">
                <a:latin typeface="DejaVu Sans"/>
                <a:cs typeface="DejaVu Sans"/>
              </a:rPr>
              <a:t> </a:t>
            </a:r>
            <a:r>
              <a:rPr sz="2800" spc="-180" dirty="0">
                <a:latin typeface="DejaVu Sans"/>
                <a:cs typeface="DejaVu Sans"/>
              </a:rPr>
              <a:t>assignments  </a:t>
            </a:r>
            <a:r>
              <a:rPr sz="2800" spc="-35" dirty="0">
                <a:latin typeface="DejaVu Sans"/>
                <a:cs typeface="DejaVu Sans"/>
              </a:rPr>
              <a:t>of </a:t>
            </a:r>
            <a:r>
              <a:rPr sz="2800" spc="-85" dirty="0">
                <a:latin typeface="DejaVu Sans"/>
                <a:cs typeface="DejaVu Sans"/>
              </a:rPr>
              <a:t>docs </a:t>
            </a:r>
            <a:r>
              <a:rPr sz="2800" spc="-70" dirty="0">
                <a:latin typeface="DejaVu Sans"/>
                <a:cs typeface="DejaVu Sans"/>
              </a:rPr>
              <a:t>to </a:t>
            </a:r>
            <a:r>
              <a:rPr sz="2800" spc="-140" dirty="0">
                <a:latin typeface="DejaVu Sans"/>
                <a:cs typeface="DejaVu Sans"/>
              </a:rPr>
              <a:t>each  </a:t>
            </a:r>
            <a:r>
              <a:rPr sz="2800" spc="-175" dirty="0">
                <a:latin typeface="DejaVu Sans"/>
                <a:cs typeface="DejaVu Sans"/>
              </a:rPr>
              <a:t>Gaussian</a:t>
            </a:r>
            <a:endParaRPr sz="28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82984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7545" y="501701"/>
            <a:ext cx="95872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400" dirty="0">
                <a:latin typeface="Arial"/>
                <a:cs typeface="Arial"/>
              </a:rPr>
              <a:t>Are</a:t>
            </a:r>
            <a:r>
              <a:rPr sz="4400" spc="-100" dirty="0">
                <a:latin typeface="Arial"/>
                <a:cs typeface="Arial"/>
              </a:rPr>
              <a:t> </a:t>
            </a:r>
            <a:r>
              <a:rPr sz="4400" spc="170" dirty="0">
                <a:latin typeface="Arial"/>
                <a:cs typeface="Arial"/>
              </a:rPr>
              <a:t>documents</a:t>
            </a:r>
            <a:r>
              <a:rPr sz="4400" spc="-100" dirty="0">
                <a:latin typeface="Arial"/>
                <a:cs typeface="Arial"/>
              </a:rPr>
              <a:t> </a:t>
            </a:r>
            <a:r>
              <a:rPr sz="4400" spc="175" dirty="0">
                <a:latin typeface="Arial"/>
                <a:cs typeface="Arial"/>
              </a:rPr>
              <a:t>about</a:t>
            </a:r>
            <a:r>
              <a:rPr sz="4400" spc="-100" dirty="0">
                <a:latin typeface="Arial"/>
                <a:cs typeface="Arial"/>
              </a:rPr>
              <a:t> </a:t>
            </a:r>
            <a:r>
              <a:rPr sz="4400" spc="100" dirty="0">
                <a:latin typeface="Arial"/>
                <a:cs typeface="Arial"/>
              </a:rPr>
              <a:t>just</a:t>
            </a:r>
            <a:r>
              <a:rPr sz="4400" spc="-100" dirty="0">
                <a:latin typeface="Arial"/>
                <a:cs typeface="Arial"/>
              </a:rPr>
              <a:t> </a:t>
            </a:r>
            <a:r>
              <a:rPr sz="4400" spc="160" dirty="0">
                <a:latin typeface="Arial"/>
                <a:cs typeface="Arial"/>
              </a:rPr>
              <a:t>one</a:t>
            </a:r>
            <a:r>
              <a:rPr sz="4400" spc="-100" dirty="0">
                <a:latin typeface="Arial"/>
                <a:cs typeface="Arial"/>
              </a:rPr>
              <a:t> </a:t>
            </a:r>
            <a:r>
              <a:rPr sz="4400" spc="120" dirty="0">
                <a:latin typeface="Arial"/>
                <a:cs typeface="Arial"/>
              </a:rPr>
              <a:t>thing?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3465" y="2029184"/>
            <a:ext cx="820524" cy="612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1674" y="2684843"/>
            <a:ext cx="1155185" cy="773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6859" y="1907755"/>
            <a:ext cx="879650" cy="6022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7487" y="2580425"/>
            <a:ext cx="1011229" cy="783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3162" y="2768015"/>
            <a:ext cx="829190" cy="6217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1217" y="2062278"/>
            <a:ext cx="965057" cy="7057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8479" y="1713497"/>
            <a:ext cx="1327759" cy="9956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5914" y="2835408"/>
            <a:ext cx="971524" cy="6475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8372" y="4021368"/>
            <a:ext cx="1210147" cy="907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1741" y="4807703"/>
            <a:ext cx="1159116" cy="8588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6447" y="3949868"/>
            <a:ext cx="1657045" cy="931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94619" y="4620259"/>
            <a:ext cx="1177733" cy="8831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3394" y="4928807"/>
            <a:ext cx="1049423" cy="6994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9805" y="1783080"/>
            <a:ext cx="2635135" cy="18495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1449" y="1843430"/>
            <a:ext cx="2461895" cy="1677670"/>
          </a:xfrm>
          <a:custGeom>
            <a:avLst/>
            <a:gdLst/>
            <a:ahLst/>
            <a:cxnLst/>
            <a:rect l="l" t="t" r="r" b="b"/>
            <a:pathLst>
              <a:path w="2461895" h="1677670">
                <a:moveTo>
                  <a:pt x="0" y="0"/>
                </a:moveTo>
                <a:lnTo>
                  <a:pt x="2461279" y="0"/>
                </a:lnTo>
                <a:lnTo>
                  <a:pt x="2461279" y="1677603"/>
                </a:lnTo>
                <a:lnTo>
                  <a:pt x="0" y="1677603"/>
                </a:lnTo>
                <a:lnTo>
                  <a:pt x="0" y="0"/>
                </a:lnTo>
                <a:close/>
              </a:path>
            </a:pathLst>
          </a:custGeom>
          <a:ln w="57084">
            <a:solidFill>
              <a:srgbClr val="95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22878" y="1633462"/>
            <a:ext cx="2838792" cy="19867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82594" y="1691208"/>
            <a:ext cx="2664460" cy="1817370"/>
          </a:xfrm>
          <a:custGeom>
            <a:avLst/>
            <a:gdLst/>
            <a:ahLst/>
            <a:cxnLst/>
            <a:rect l="l" t="t" r="r" b="b"/>
            <a:pathLst>
              <a:path w="2664460" h="1817370">
                <a:moveTo>
                  <a:pt x="0" y="0"/>
                </a:moveTo>
                <a:lnTo>
                  <a:pt x="2664271" y="0"/>
                </a:lnTo>
                <a:lnTo>
                  <a:pt x="2664271" y="1817134"/>
                </a:lnTo>
                <a:lnTo>
                  <a:pt x="0" y="1817134"/>
                </a:lnTo>
                <a:lnTo>
                  <a:pt x="0" y="0"/>
                </a:lnTo>
                <a:close/>
              </a:path>
            </a:pathLst>
          </a:custGeom>
          <a:ln w="57084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8898" y="3952707"/>
            <a:ext cx="2630982" cy="184957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6823" y="4012488"/>
            <a:ext cx="2461895" cy="1677670"/>
          </a:xfrm>
          <a:custGeom>
            <a:avLst/>
            <a:gdLst/>
            <a:ahLst/>
            <a:cxnLst/>
            <a:rect l="l" t="t" r="r" b="b"/>
            <a:pathLst>
              <a:path w="2461895" h="1677670">
                <a:moveTo>
                  <a:pt x="0" y="0"/>
                </a:moveTo>
                <a:lnTo>
                  <a:pt x="2461279" y="0"/>
                </a:lnTo>
                <a:lnTo>
                  <a:pt x="2461279" y="1677603"/>
                </a:lnTo>
                <a:lnTo>
                  <a:pt x="0" y="1677603"/>
                </a:lnTo>
                <a:lnTo>
                  <a:pt x="0" y="0"/>
                </a:lnTo>
                <a:close/>
              </a:path>
            </a:pathLst>
          </a:custGeom>
          <a:ln w="57084">
            <a:solidFill>
              <a:srgbClr val="C026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7821" y="3865414"/>
            <a:ext cx="2838792" cy="189946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07968" y="3923703"/>
            <a:ext cx="2664460" cy="1728470"/>
          </a:xfrm>
          <a:custGeom>
            <a:avLst/>
            <a:gdLst/>
            <a:ahLst/>
            <a:cxnLst/>
            <a:rect l="l" t="t" r="r" b="b"/>
            <a:pathLst>
              <a:path w="2664460" h="1728470">
                <a:moveTo>
                  <a:pt x="0" y="0"/>
                </a:moveTo>
                <a:lnTo>
                  <a:pt x="2664271" y="0"/>
                </a:lnTo>
                <a:lnTo>
                  <a:pt x="2664271" y="1728342"/>
                </a:lnTo>
                <a:lnTo>
                  <a:pt x="0" y="1728342"/>
                </a:lnTo>
                <a:lnTo>
                  <a:pt x="0" y="0"/>
                </a:lnTo>
                <a:close/>
              </a:path>
            </a:pathLst>
          </a:custGeom>
          <a:ln w="57083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77117" y="3649282"/>
            <a:ext cx="1679168" cy="10515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91534" y="3708057"/>
            <a:ext cx="1201420" cy="588645"/>
          </a:xfrm>
          <a:custGeom>
            <a:avLst/>
            <a:gdLst/>
            <a:ahLst/>
            <a:cxnLst/>
            <a:rect l="l" t="t" r="r" b="b"/>
            <a:pathLst>
              <a:path w="1201420" h="588645">
                <a:moveTo>
                  <a:pt x="1200869" y="0"/>
                </a:moveTo>
                <a:lnTo>
                  <a:pt x="0" y="588314"/>
                </a:lnTo>
              </a:path>
            </a:pathLst>
          </a:custGeom>
          <a:ln w="76110">
            <a:solidFill>
              <a:srgbClr val="393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23699" y="4038915"/>
            <a:ext cx="369570" cy="314960"/>
          </a:xfrm>
          <a:custGeom>
            <a:avLst/>
            <a:gdLst/>
            <a:ahLst/>
            <a:cxnLst/>
            <a:rect l="l" t="t" r="r" b="b"/>
            <a:pathLst>
              <a:path w="369570" h="314960">
                <a:moveTo>
                  <a:pt x="221378" y="0"/>
                </a:moveTo>
                <a:lnTo>
                  <a:pt x="206789" y="88"/>
                </a:lnTo>
                <a:lnTo>
                  <a:pt x="193297" y="5638"/>
                </a:lnTo>
                <a:lnTo>
                  <a:pt x="182600" y="16309"/>
                </a:lnTo>
                <a:lnTo>
                  <a:pt x="0" y="290692"/>
                </a:lnTo>
                <a:lnTo>
                  <a:pt x="328764" y="314555"/>
                </a:lnTo>
                <a:lnTo>
                  <a:pt x="343758" y="312641"/>
                </a:lnTo>
                <a:lnTo>
                  <a:pt x="356414" y="305383"/>
                </a:lnTo>
                <a:lnTo>
                  <a:pt x="365424" y="293910"/>
                </a:lnTo>
                <a:lnTo>
                  <a:pt x="369481" y="279351"/>
                </a:lnTo>
                <a:lnTo>
                  <a:pt x="367571" y="264363"/>
                </a:lnTo>
                <a:lnTo>
                  <a:pt x="360313" y="251708"/>
                </a:lnTo>
                <a:lnTo>
                  <a:pt x="348837" y="242698"/>
                </a:lnTo>
                <a:lnTo>
                  <a:pt x="334276" y="238648"/>
                </a:lnTo>
                <a:lnTo>
                  <a:pt x="135661" y="224233"/>
                </a:lnTo>
                <a:lnTo>
                  <a:pt x="245973" y="58473"/>
                </a:lnTo>
                <a:lnTo>
                  <a:pt x="251690" y="44482"/>
                </a:lnTo>
                <a:lnTo>
                  <a:pt x="251601" y="29895"/>
                </a:lnTo>
                <a:lnTo>
                  <a:pt x="246046" y="16407"/>
                </a:lnTo>
                <a:lnTo>
                  <a:pt x="235369" y="5717"/>
                </a:lnTo>
                <a:lnTo>
                  <a:pt x="221378" y="0"/>
                </a:lnTo>
                <a:close/>
              </a:path>
            </a:pathLst>
          </a:custGeom>
          <a:solidFill>
            <a:srgbClr val="393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21806" y="3030689"/>
            <a:ext cx="2032635" cy="1301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800" spc="-145" dirty="0">
                <a:latin typeface="DejaVu Sans"/>
                <a:cs typeface="DejaVu Sans"/>
              </a:rPr>
              <a:t>Is </a:t>
            </a:r>
            <a:r>
              <a:rPr sz="2800" spc="-160" dirty="0">
                <a:latin typeface="DejaVu Sans"/>
                <a:cs typeface="DejaVu Sans"/>
              </a:rPr>
              <a:t>this</a:t>
            </a:r>
            <a:r>
              <a:rPr sz="2800" spc="-204" dirty="0">
                <a:latin typeface="DejaVu Sans"/>
                <a:cs typeface="DejaVu Sans"/>
              </a:rPr>
              <a:t> </a:t>
            </a:r>
            <a:r>
              <a:rPr sz="2800" spc="-140" dirty="0">
                <a:latin typeface="DejaVu Sans"/>
                <a:cs typeface="DejaVu Sans"/>
              </a:rPr>
              <a:t>article  </a:t>
            </a:r>
            <a:r>
              <a:rPr sz="2800" spc="-160" dirty="0">
                <a:latin typeface="DejaVu Sans"/>
                <a:cs typeface="DejaVu Sans"/>
              </a:rPr>
              <a:t>just </a:t>
            </a:r>
            <a:r>
              <a:rPr sz="2800" spc="-135" dirty="0">
                <a:latin typeface="DejaVu Sans"/>
                <a:cs typeface="DejaVu Sans"/>
              </a:rPr>
              <a:t>about  </a:t>
            </a:r>
            <a:r>
              <a:rPr sz="2800" spc="-125" dirty="0">
                <a:solidFill>
                  <a:srgbClr val="FC5507"/>
                </a:solidFill>
                <a:latin typeface="DejaVu Sans"/>
                <a:cs typeface="DejaVu Sans"/>
              </a:rPr>
              <a:t>science</a:t>
            </a:r>
            <a:r>
              <a:rPr sz="2800" spc="-125" dirty="0">
                <a:latin typeface="DejaVu Sans"/>
                <a:cs typeface="DejaVu Sans"/>
              </a:rPr>
              <a:t>?</a:t>
            </a:r>
            <a:endParaRPr sz="28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28688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798" y="501701"/>
            <a:ext cx="964247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0" dirty="0"/>
              <a:t>Soft </a:t>
            </a:r>
            <a:r>
              <a:rPr spc="50" dirty="0"/>
              <a:t>assignments </a:t>
            </a:r>
            <a:r>
              <a:rPr spc="135" dirty="0"/>
              <a:t>capture</a:t>
            </a:r>
            <a:r>
              <a:rPr spc="-425" dirty="0"/>
              <a:t> </a:t>
            </a:r>
            <a:r>
              <a:rPr spc="150" dirty="0"/>
              <a:t>uncertainty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3465" y="2029184"/>
            <a:ext cx="820524" cy="612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1674" y="2684843"/>
            <a:ext cx="1155185" cy="773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6859" y="1907755"/>
            <a:ext cx="879650" cy="6022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7487" y="2580425"/>
            <a:ext cx="1011229" cy="783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3162" y="2768015"/>
            <a:ext cx="829190" cy="6217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1217" y="2062278"/>
            <a:ext cx="965057" cy="7057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8479" y="1713497"/>
            <a:ext cx="1327759" cy="9956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5914" y="2835408"/>
            <a:ext cx="971524" cy="6475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8372" y="4021368"/>
            <a:ext cx="1210147" cy="907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1741" y="4807703"/>
            <a:ext cx="1159116" cy="8588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94619" y="4620259"/>
            <a:ext cx="1177733" cy="8831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3394" y="4928807"/>
            <a:ext cx="1049423" cy="6994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9805" y="1783080"/>
            <a:ext cx="2635135" cy="18495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1449" y="1843430"/>
            <a:ext cx="2461895" cy="1677670"/>
          </a:xfrm>
          <a:custGeom>
            <a:avLst/>
            <a:gdLst/>
            <a:ahLst/>
            <a:cxnLst/>
            <a:rect l="l" t="t" r="r" b="b"/>
            <a:pathLst>
              <a:path w="2461895" h="1677670">
                <a:moveTo>
                  <a:pt x="0" y="0"/>
                </a:moveTo>
                <a:lnTo>
                  <a:pt x="2461279" y="0"/>
                </a:lnTo>
                <a:lnTo>
                  <a:pt x="2461279" y="1677603"/>
                </a:lnTo>
                <a:lnTo>
                  <a:pt x="0" y="1677603"/>
                </a:lnTo>
                <a:lnTo>
                  <a:pt x="0" y="0"/>
                </a:lnTo>
                <a:close/>
              </a:path>
            </a:pathLst>
          </a:custGeom>
          <a:ln w="57084">
            <a:solidFill>
              <a:srgbClr val="95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22878" y="1633462"/>
            <a:ext cx="2838792" cy="198673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82594" y="1691208"/>
            <a:ext cx="2664460" cy="1817370"/>
          </a:xfrm>
          <a:custGeom>
            <a:avLst/>
            <a:gdLst/>
            <a:ahLst/>
            <a:cxnLst/>
            <a:rect l="l" t="t" r="r" b="b"/>
            <a:pathLst>
              <a:path w="2664460" h="1817370">
                <a:moveTo>
                  <a:pt x="0" y="0"/>
                </a:moveTo>
                <a:lnTo>
                  <a:pt x="2664271" y="0"/>
                </a:lnTo>
                <a:lnTo>
                  <a:pt x="2664271" y="1817134"/>
                </a:lnTo>
                <a:lnTo>
                  <a:pt x="0" y="1817134"/>
                </a:lnTo>
                <a:lnTo>
                  <a:pt x="0" y="0"/>
                </a:lnTo>
                <a:close/>
              </a:path>
            </a:pathLst>
          </a:custGeom>
          <a:ln w="57084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8898" y="3952707"/>
            <a:ext cx="2630982" cy="184957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6823" y="4012488"/>
            <a:ext cx="2461895" cy="1677670"/>
          </a:xfrm>
          <a:custGeom>
            <a:avLst/>
            <a:gdLst/>
            <a:ahLst/>
            <a:cxnLst/>
            <a:rect l="l" t="t" r="r" b="b"/>
            <a:pathLst>
              <a:path w="2461895" h="1677670">
                <a:moveTo>
                  <a:pt x="0" y="0"/>
                </a:moveTo>
                <a:lnTo>
                  <a:pt x="2461279" y="0"/>
                </a:lnTo>
                <a:lnTo>
                  <a:pt x="2461279" y="1677603"/>
                </a:lnTo>
                <a:lnTo>
                  <a:pt x="0" y="1677603"/>
                </a:lnTo>
                <a:lnTo>
                  <a:pt x="0" y="0"/>
                </a:lnTo>
                <a:close/>
              </a:path>
            </a:pathLst>
          </a:custGeom>
          <a:ln w="57084">
            <a:solidFill>
              <a:srgbClr val="C026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47821" y="3865414"/>
            <a:ext cx="2838792" cy="18994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07968" y="3923703"/>
            <a:ext cx="2664460" cy="1728470"/>
          </a:xfrm>
          <a:custGeom>
            <a:avLst/>
            <a:gdLst/>
            <a:ahLst/>
            <a:cxnLst/>
            <a:rect l="l" t="t" r="r" b="b"/>
            <a:pathLst>
              <a:path w="2664460" h="1728470">
                <a:moveTo>
                  <a:pt x="0" y="0"/>
                </a:moveTo>
                <a:lnTo>
                  <a:pt x="2664271" y="0"/>
                </a:lnTo>
                <a:lnTo>
                  <a:pt x="2664271" y="1728342"/>
                </a:lnTo>
                <a:lnTo>
                  <a:pt x="0" y="1728342"/>
                </a:lnTo>
                <a:lnTo>
                  <a:pt x="0" y="0"/>
                </a:lnTo>
                <a:close/>
              </a:path>
            </a:pathLst>
          </a:custGeom>
          <a:ln w="57083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05555" y="3328328"/>
            <a:ext cx="1657045" cy="93173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542684" y="1521218"/>
            <a:ext cx="3013710" cy="14820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5"/>
              </a:spcBef>
            </a:pPr>
            <a:r>
              <a:rPr sz="2400" spc="-110" dirty="0">
                <a:latin typeface="DejaVu Sans"/>
                <a:cs typeface="DejaVu Sans"/>
              </a:rPr>
              <a:t>Soft </a:t>
            </a:r>
            <a:r>
              <a:rPr sz="2400" spc="-150" dirty="0">
                <a:latin typeface="DejaVu Sans"/>
                <a:cs typeface="DejaVu Sans"/>
              </a:rPr>
              <a:t>assignment </a:t>
            </a:r>
            <a:r>
              <a:rPr sz="2400" spc="-114" dirty="0">
                <a:latin typeface="DejaVu Sans"/>
                <a:cs typeface="DejaVu Sans"/>
              </a:rPr>
              <a:t>r</a:t>
            </a:r>
            <a:r>
              <a:rPr sz="2400" spc="-172" baseline="-20833" dirty="0">
                <a:latin typeface="DejaVu Sans"/>
                <a:cs typeface="DejaVu Sans"/>
              </a:rPr>
              <a:t>ik  </a:t>
            </a:r>
            <a:r>
              <a:rPr sz="2400" spc="-130" dirty="0">
                <a:latin typeface="DejaVu Sans"/>
                <a:cs typeface="DejaVu Sans"/>
              </a:rPr>
              <a:t>tells </a:t>
            </a:r>
            <a:r>
              <a:rPr sz="2400" spc="-150" dirty="0">
                <a:latin typeface="DejaVu Sans"/>
                <a:cs typeface="DejaVu Sans"/>
              </a:rPr>
              <a:t>us </a:t>
            </a:r>
            <a:r>
              <a:rPr sz="2400" spc="-135" dirty="0">
                <a:latin typeface="DejaVu Sans"/>
                <a:cs typeface="DejaVu Sans"/>
              </a:rPr>
              <a:t>this </a:t>
            </a:r>
            <a:r>
              <a:rPr sz="2400" spc="-35" dirty="0">
                <a:latin typeface="DejaVu Sans"/>
                <a:cs typeface="DejaVu Sans"/>
              </a:rPr>
              <a:t>doc  </a:t>
            </a:r>
            <a:r>
              <a:rPr sz="2400" spc="-60" dirty="0">
                <a:latin typeface="DejaVu Sans"/>
                <a:cs typeface="DejaVu Sans"/>
              </a:rPr>
              <a:t>could </a:t>
            </a:r>
            <a:r>
              <a:rPr sz="2400" spc="-135" dirty="0">
                <a:latin typeface="DejaVu Sans"/>
                <a:cs typeface="DejaVu Sans"/>
              </a:rPr>
              <a:t>be </a:t>
            </a:r>
            <a:r>
              <a:rPr sz="2400" spc="-114" dirty="0">
                <a:latin typeface="DejaVu Sans"/>
                <a:cs typeface="DejaVu Sans"/>
              </a:rPr>
              <a:t>about</a:t>
            </a:r>
            <a:r>
              <a:rPr sz="2400" spc="-210" dirty="0">
                <a:latin typeface="DejaVu Sans"/>
                <a:cs typeface="DejaVu Sans"/>
              </a:rPr>
              <a:t> </a:t>
            </a:r>
            <a:r>
              <a:rPr sz="2400" spc="-70" dirty="0">
                <a:solidFill>
                  <a:srgbClr val="118CC4"/>
                </a:solidFill>
                <a:latin typeface="DejaVu Sans"/>
                <a:cs typeface="DejaVu Sans"/>
              </a:rPr>
              <a:t>world  </a:t>
            </a:r>
            <a:r>
              <a:rPr sz="2400" spc="-125" dirty="0">
                <a:solidFill>
                  <a:srgbClr val="118CC4"/>
                </a:solidFill>
                <a:latin typeface="DejaVu Sans"/>
                <a:cs typeface="DejaVu Sans"/>
              </a:rPr>
              <a:t>news </a:t>
            </a:r>
            <a:r>
              <a:rPr sz="2400" spc="150" dirty="0">
                <a:latin typeface="Arial"/>
                <a:cs typeface="Arial"/>
              </a:rPr>
              <a:t>or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C5507"/>
                </a:solidFill>
                <a:latin typeface="DejaVu Sans"/>
                <a:cs typeface="DejaVu Sans"/>
              </a:rPr>
              <a:t>science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34410" y="4007408"/>
            <a:ext cx="2878455" cy="111158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ctr">
              <a:lnSpc>
                <a:spcPct val="99400"/>
              </a:lnSpc>
              <a:spcBef>
                <a:spcPts val="115"/>
              </a:spcBef>
            </a:pPr>
            <a:r>
              <a:rPr sz="2400" spc="65" dirty="0">
                <a:latin typeface="Arial"/>
                <a:cs typeface="Arial"/>
              </a:rPr>
              <a:t>But, </a:t>
            </a:r>
            <a:r>
              <a:rPr sz="2400" spc="-114" dirty="0">
                <a:latin typeface="DejaVu Sans"/>
                <a:cs typeface="DejaVu Sans"/>
              </a:rPr>
              <a:t>clustering  </a:t>
            </a:r>
            <a:r>
              <a:rPr sz="2400" spc="-95" dirty="0">
                <a:latin typeface="DejaVu Sans"/>
                <a:cs typeface="DejaVu Sans"/>
              </a:rPr>
              <a:t>model </a:t>
            </a:r>
            <a:r>
              <a:rPr sz="2400" spc="-120" dirty="0">
                <a:latin typeface="DejaVu Sans"/>
                <a:cs typeface="DejaVu Sans"/>
              </a:rPr>
              <a:t>still </a:t>
            </a:r>
            <a:r>
              <a:rPr sz="2400" spc="-125" dirty="0">
                <a:latin typeface="DejaVu Sans"/>
                <a:cs typeface="DejaVu Sans"/>
              </a:rPr>
              <a:t>specifies  </a:t>
            </a:r>
            <a:r>
              <a:rPr sz="2400" spc="-120" dirty="0">
                <a:latin typeface="DejaVu Sans"/>
                <a:cs typeface="DejaVu Sans"/>
              </a:rPr>
              <a:t>each </a:t>
            </a:r>
            <a:r>
              <a:rPr sz="2400" spc="-35" dirty="0">
                <a:latin typeface="DejaVu Sans"/>
                <a:cs typeface="DejaVu Sans"/>
              </a:rPr>
              <a:t>doc </a:t>
            </a:r>
            <a:r>
              <a:rPr sz="2400" spc="-105" dirty="0">
                <a:latin typeface="DejaVu Sans"/>
                <a:cs typeface="DejaVu Sans"/>
              </a:rPr>
              <a:t>belongs</a:t>
            </a:r>
            <a:r>
              <a:rPr sz="2400" spc="-280" dirty="0">
                <a:latin typeface="DejaVu Sans"/>
                <a:cs typeface="DejaVu Sans"/>
              </a:rPr>
              <a:t> </a:t>
            </a:r>
            <a:r>
              <a:rPr sz="2400" spc="-60" dirty="0">
                <a:latin typeface="DejaVu Sans"/>
                <a:cs typeface="DejaVu Sans"/>
              </a:rPr>
              <a:t>to  </a:t>
            </a:r>
            <a:r>
              <a:rPr sz="2400" spc="-110" dirty="0">
                <a:latin typeface="Arial"/>
                <a:cs typeface="Arial"/>
              </a:rPr>
              <a:t>1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topic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05464" y="3050769"/>
            <a:ext cx="1828799" cy="108065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28280" y="3099206"/>
            <a:ext cx="1446530" cy="711200"/>
          </a:xfrm>
          <a:custGeom>
            <a:avLst/>
            <a:gdLst/>
            <a:ahLst/>
            <a:cxnLst/>
            <a:rect l="l" t="t" r="r" b="b"/>
            <a:pathLst>
              <a:path w="1446529" h="711200">
                <a:moveTo>
                  <a:pt x="1446228" y="0"/>
                </a:moveTo>
                <a:lnTo>
                  <a:pt x="0" y="710721"/>
                </a:lnTo>
              </a:path>
            </a:pathLst>
          </a:custGeom>
          <a:ln w="57082">
            <a:solidFill>
              <a:srgbClr val="393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77447" y="3616681"/>
            <a:ext cx="277495" cy="236220"/>
          </a:xfrm>
          <a:custGeom>
            <a:avLst/>
            <a:gdLst/>
            <a:ahLst/>
            <a:cxnLst/>
            <a:rect l="l" t="t" r="r" b="b"/>
            <a:pathLst>
              <a:path w="277495" h="236220">
                <a:moveTo>
                  <a:pt x="165761" y="0"/>
                </a:moveTo>
                <a:lnTo>
                  <a:pt x="154819" y="78"/>
                </a:lnTo>
                <a:lnTo>
                  <a:pt x="144684" y="4279"/>
                </a:lnTo>
                <a:lnTo>
                  <a:pt x="136684" y="12289"/>
                </a:lnTo>
                <a:lnTo>
                  <a:pt x="0" y="218223"/>
                </a:lnTo>
                <a:lnTo>
                  <a:pt x="246595" y="235812"/>
                </a:lnTo>
                <a:lnTo>
                  <a:pt x="257836" y="234371"/>
                </a:lnTo>
                <a:lnTo>
                  <a:pt x="267319" y="228918"/>
                </a:lnTo>
                <a:lnTo>
                  <a:pt x="274063" y="220305"/>
                </a:lnTo>
                <a:lnTo>
                  <a:pt x="277088" y="209384"/>
                </a:lnTo>
                <a:lnTo>
                  <a:pt x="275646" y="198143"/>
                </a:lnTo>
                <a:lnTo>
                  <a:pt x="270192" y="188659"/>
                </a:lnTo>
                <a:lnTo>
                  <a:pt x="261575" y="181911"/>
                </a:lnTo>
                <a:lnTo>
                  <a:pt x="250647" y="178878"/>
                </a:lnTo>
                <a:lnTo>
                  <a:pt x="101676" y="168261"/>
                </a:lnTo>
                <a:lnTo>
                  <a:pt x="184264" y="43839"/>
                </a:lnTo>
                <a:lnTo>
                  <a:pt x="188536" y="33343"/>
                </a:lnTo>
                <a:lnTo>
                  <a:pt x="188455" y="22402"/>
                </a:lnTo>
                <a:lnTo>
                  <a:pt x="184269" y="12280"/>
                </a:lnTo>
                <a:lnTo>
                  <a:pt x="176263" y="4279"/>
                </a:lnTo>
                <a:lnTo>
                  <a:pt x="165761" y="0"/>
                </a:lnTo>
                <a:close/>
              </a:path>
            </a:pathLst>
          </a:custGeom>
          <a:solidFill>
            <a:srgbClr val="39343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006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900" y="207111"/>
            <a:ext cx="4796155" cy="6418580"/>
          </a:xfrm>
          <a:custGeom>
            <a:avLst/>
            <a:gdLst/>
            <a:ahLst/>
            <a:cxnLst/>
            <a:rect l="l" t="t" r="r" b="b"/>
            <a:pathLst>
              <a:path w="4796155" h="6418580">
                <a:moveTo>
                  <a:pt x="0" y="0"/>
                </a:moveTo>
                <a:lnTo>
                  <a:pt x="4795692" y="0"/>
                </a:lnTo>
                <a:lnTo>
                  <a:pt x="4795692" y="6418408"/>
                </a:lnTo>
                <a:lnTo>
                  <a:pt x="0" y="6418408"/>
                </a:lnTo>
                <a:lnTo>
                  <a:pt x="0" y="0"/>
                </a:lnTo>
                <a:close/>
              </a:path>
            </a:pathLst>
          </a:custGeom>
          <a:solidFill>
            <a:srgbClr val="FFE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8900" y="207111"/>
            <a:ext cx="4796155" cy="6418580"/>
          </a:xfrm>
          <a:custGeom>
            <a:avLst/>
            <a:gdLst/>
            <a:ahLst/>
            <a:cxnLst/>
            <a:rect l="l" t="t" r="r" b="b"/>
            <a:pathLst>
              <a:path w="4796155" h="6418580">
                <a:moveTo>
                  <a:pt x="0" y="0"/>
                </a:moveTo>
                <a:lnTo>
                  <a:pt x="4795688" y="0"/>
                </a:lnTo>
                <a:lnTo>
                  <a:pt x="4795688" y="6418409"/>
                </a:lnTo>
                <a:lnTo>
                  <a:pt x="0" y="6418409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7198" y="2971813"/>
            <a:ext cx="3038297" cy="1271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8792" y="4221056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8127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58792" y="3183832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8127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63020" y="4056151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spc="-40" dirty="0"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3020" y="3020923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spc="-40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41918" y="422292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23560" y="422292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09367" y="422292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95165" y="422292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0962" y="422292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65014" y="4436732"/>
            <a:ext cx="2723083" cy="1081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7708" y="2350808"/>
            <a:ext cx="558800" cy="190500"/>
          </a:xfrm>
          <a:custGeom>
            <a:avLst/>
            <a:gdLst/>
            <a:ahLst/>
            <a:cxnLst/>
            <a:rect l="l" t="t" r="r" b="b"/>
            <a:pathLst>
              <a:path w="558800" h="190500">
                <a:moveTo>
                  <a:pt x="0" y="0"/>
                </a:moveTo>
                <a:lnTo>
                  <a:pt x="558228" y="0"/>
                </a:lnTo>
                <a:lnTo>
                  <a:pt x="558228" y="190271"/>
                </a:lnTo>
                <a:lnTo>
                  <a:pt x="0" y="190271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708" y="2350808"/>
            <a:ext cx="558800" cy="190500"/>
          </a:xfrm>
          <a:custGeom>
            <a:avLst/>
            <a:gdLst/>
            <a:ahLst/>
            <a:cxnLst/>
            <a:rect l="l" t="t" r="r" b="b"/>
            <a:pathLst>
              <a:path w="558800" h="190500">
                <a:moveTo>
                  <a:pt x="0" y="0"/>
                </a:moveTo>
                <a:lnTo>
                  <a:pt x="558228" y="0"/>
                </a:lnTo>
                <a:lnTo>
                  <a:pt x="558228" y="190269"/>
                </a:lnTo>
                <a:lnTo>
                  <a:pt x="0" y="19026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0073" y="3018867"/>
            <a:ext cx="533400" cy="182245"/>
          </a:xfrm>
          <a:custGeom>
            <a:avLst/>
            <a:gdLst/>
            <a:ahLst/>
            <a:cxnLst/>
            <a:rect l="l" t="t" r="r" b="b"/>
            <a:pathLst>
              <a:path w="533400" h="182244">
                <a:moveTo>
                  <a:pt x="0" y="0"/>
                </a:moveTo>
                <a:lnTo>
                  <a:pt x="532853" y="0"/>
                </a:lnTo>
                <a:lnTo>
                  <a:pt x="532853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0073" y="3018867"/>
            <a:ext cx="533400" cy="182245"/>
          </a:xfrm>
          <a:custGeom>
            <a:avLst/>
            <a:gdLst/>
            <a:ahLst/>
            <a:cxnLst/>
            <a:rect l="l" t="t" r="r" b="b"/>
            <a:pathLst>
              <a:path w="533400" h="182244">
                <a:moveTo>
                  <a:pt x="0" y="0"/>
                </a:moveTo>
                <a:lnTo>
                  <a:pt x="532853" y="0"/>
                </a:lnTo>
                <a:lnTo>
                  <a:pt x="532853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99051" y="3179534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1" y="0"/>
                </a:lnTo>
                <a:lnTo>
                  <a:pt x="355231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99051" y="3179535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5" y="0"/>
                </a:lnTo>
                <a:lnTo>
                  <a:pt x="355235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54163" y="3509340"/>
            <a:ext cx="499109" cy="190500"/>
          </a:xfrm>
          <a:custGeom>
            <a:avLst/>
            <a:gdLst/>
            <a:ahLst/>
            <a:cxnLst/>
            <a:rect l="l" t="t" r="r" b="b"/>
            <a:pathLst>
              <a:path w="499110" h="190500">
                <a:moveTo>
                  <a:pt x="0" y="0"/>
                </a:moveTo>
                <a:lnTo>
                  <a:pt x="499021" y="0"/>
                </a:lnTo>
                <a:lnTo>
                  <a:pt x="499021" y="190271"/>
                </a:lnTo>
                <a:lnTo>
                  <a:pt x="0" y="190271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54163" y="3509340"/>
            <a:ext cx="499109" cy="190500"/>
          </a:xfrm>
          <a:custGeom>
            <a:avLst/>
            <a:gdLst/>
            <a:ahLst/>
            <a:cxnLst/>
            <a:rect l="l" t="t" r="r" b="b"/>
            <a:pathLst>
              <a:path w="499110" h="190500">
                <a:moveTo>
                  <a:pt x="0" y="0"/>
                </a:moveTo>
                <a:lnTo>
                  <a:pt x="499020" y="0"/>
                </a:lnTo>
                <a:lnTo>
                  <a:pt x="499020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48181" y="4650957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1" y="0"/>
                </a:lnTo>
                <a:lnTo>
                  <a:pt x="355231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48181" y="4650957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5" y="0"/>
                </a:lnTo>
                <a:lnTo>
                  <a:pt x="355235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0001" y="3010408"/>
            <a:ext cx="473709" cy="182245"/>
          </a:xfrm>
          <a:custGeom>
            <a:avLst/>
            <a:gdLst/>
            <a:ahLst/>
            <a:cxnLst/>
            <a:rect l="l" t="t" r="r" b="b"/>
            <a:pathLst>
              <a:path w="473709" h="182244">
                <a:moveTo>
                  <a:pt x="0" y="0"/>
                </a:moveTo>
                <a:lnTo>
                  <a:pt x="473646" y="0"/>
                </a:lnTo>
                <a:lnTo>
                  <a:pt x="473646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001" y="3010409"/>
            <a:ext cx="473709" cy="182245"/>
          </a:xfrm>
          <a:custGeom>
            <a:avLst/>
            <a:gdLst/>
            <a:ahLst/>
            <a:cxnLst/>
            <a:rect l="l" t="t" r="r" b="b"/>
            <a:pathLst>
              <a:path w="473709" h="182244">
                <a:moveTo>
                  <a:pt x="0" y="0"/>
                </a:moveTo>
                <a:lnTo>
                  <a:pt x="473646" y="0"/>
                </a:lnTo>
                <a:lnTo>
                  <a:pt x="473646" y="181811"/>
                </a:lnTo>
                <a:lnTo>
                  <a:pt x="0" y="18181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85011" y="6257670"/>
            <a:ext cx="431800" cy="173355"/>
          </a:xfrm>
          <a:custGeom>
            <a:avLst/>
            <a:gdLst/>
            <a:ahLst/>
            <a:cxnLst/>
            <a:rect l="l" t="t" r="r" b="b"/>
            <a:pathLst>
              <a:path w="431800" h="173354">
                <a:moveTo>
                  <a:pt x="0" y="0"/>
                </a:moveTo>
                <a:lnTo>
                  <a:pt x="431355" y="0"/>
                </a:lnTo>
                <a:lnTo>
                  <a:pt x="431355" y="173353"/>
                </a:lnTo>
                <a:lnTo>
                  <a:pt x="0" y="17335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85011" y="6257670"/>
            <a:ext cx="431800" cy="173355"/>
          </a:xfrm>
          <a:custGeom>
            <a:avLst/>
            <a:gdLst/>
            <a:ahLst/>
            <a:cxnLst/>
            <a:rect l="l" t="t" r="r" b="b"/>
            <a:pathLst>
              <a:path w="431800" h="173354">
                <a:moveTo>
                  <a:pt x="0" y="0"/>
                </a:moveTo>
                <a:lnTo>
                  <a:pt x="431357" y="0"/>
                </a:lnTo>
                <a:lnTo>
                  <a:pt x="431357" y="173354"/>
                </a:lnTo>
                <a:lnTo>
                  <a:pt x="0" y="173354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08887" y="6426796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0" y="0"/>
                </a:lnTo>
                <a:lnTo>
                  <a:pt x="456730" y="190267"/>
                </a:lnTo>
                <a:lnTo>
                  <a:pt x="0" y="19026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8887" y="6426796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6167" y="6409883"/>
            <a:ext cx="524510" cy="190500"/>
          </a:xfrm>
          <a:custGeom>
            <a:avLst/>
            <a:gdLst/>
            <a:ahLst/>
            <a:cxnLst/>
            <a:rect l="l" t="t" r="r" b="b"/>
            <a:pathLst>
              <a:path w="524510" h="190500">
                <a:moveTo>
                  <a:pt x="0" y="0"/>
                </a:moveTo>
                <a:lnTo>
                  <a:pt x="524395" y="0"/>
                </a:lnTo>
                <a:lnTo>
                  <a:pt x="524395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6167" y="6409883"/>
            <a:ext cx="524510" cy="190500"/>
          </a:xfrm>
          <a:custGeom>
            <a:avLst/>
            <a:gdLst/>
            <a:ahLst/>
            <a:cxnLst/>
            <a:rect l="l" t="t" r="r" b="b"/>
            <a:pathLst>
              <a:path w="524510" h="190500">
                <a:moveTo>
                  <a:pt x="0" y="0"/>
                </a:moveTo>
                <a:lnTo>
                  <a:pt x="524394" y="0"/>
                </a:lnTo>
                <a:lnTo>
                  <a:pt x="524394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01433" y="220553"/>
            <a:ext cx="3822700" cy="5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0" marR="5080" indent="-641985">
              <a:lnSpc>
                <a:spcPct val="106000"/>
              </a:lnSpc>
              <a:spcBef>
                <a:spcPts val="100"/>
              </a:spcBef>
            </a:pPr>
            <a:r>
              <a:rPr sz="1550" spc="-35" dirty="0">
                <a:latin typeface="Times New Roman"/>
                <a:cs typeface="Times New Roman"/>
              </a:rPr>
              <a:t>Modeling </a:t>
            </a:r>
            <a:r>
              <a:rPr sz="1550" spc="20" dirty="0">
                <a:latin typeface="Times New Roman"/>
                <a:cs typeface="Times New Roman"/>
              </a:rPr>
              <a:t>the </a:t>
            </a:r>
            <a:r>
              <a:rPr sz="1550" spc="-30" dirty="0">
                <a:latin typeface="Times New Roman"/>
                <a:cs typeface="Times New Roman"/>
              </a:rPr>
              <a:t>Complex </a:t>
            </a:r>
            <a:r>
              <a:rPr sz="1550" spc="-25" dirty="0">
                <a:latin typeface="Times New Roman"/>
                <a:cs typeface="Times New Roman"/>
              </a:rPr>
              <a:t>Dynamics </a:t>
            </a:r>
            <a:r>
              <a:rPr sz="1550" spc="15" dirty="0">
                <a:latin typeface="Times New Roman"/>
                <a:cs typeface="Times New Roman"/>
              </a:rPr>
              <a:t>and </a:t>
            </a:r>
            <a:r>
              <a:rPr sz="1550" spc="-20" dirty="0">
                <a:latin typeface="Times New Roman"/>
                <a:cs typeface="Times New Roman"/>
              </a:rPr>
              <a:t>Changing  </a:t>
            </a:r>
            <a:r>
              <a:rPr sz="1550" spc="-15" dirty="0">
                <a:latin typeface="Times New Roman"/>
                <a:cs typeface="Times New Roman"/>
              </a:rPr>
              <a:t>Correlations </a:t>
            </a:r>
            <a:r>
              <a:rPr sz="1550" spc="-80" dirty="0">
                <a:latin typeface="Times New Roman"/>
                <a:cs typeface="Times New Roman"/>
              </a:rPr>
              <a:t>of </a:t>
            </a:r>
            <a:r>
              <a:rPr sz="1550" spc="-10" dirty="0">
                <a:latin typeface="Times New Roman"/>
                <a:cs typeface="Times New Roman"/>
              </a:rPr>
              <a:t>Epileptic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Events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75739" y="915381"/>
            <a:ext cx="286829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Drausin </a:t>
            </a:r>
            <a:r>
              <a:rPr sz="1050" spc="30" dirty="0">
                <a:latin typeface="Georgia"/>
                <a:cs typeface="Georgia"/>
              </a:rPr>
              <a:t>F. </a:t>
            </a:r>
            <a:r>
              <a:rPr sz="1050" spc="-15" dirty="0">
                <a:latin typeface="Georgia"/>
                <a:cs typeface="Georgia"/>
              </a:rPr>
              <a:t>Wulsin</a:t>
            </a:r>
            <a:r>
              <a:rPr sz="1050" spc="-22" baseline="31746" dirty="0">
                <a:latin typeface="Georgia"/>
                <a:cs typeface="Georgia"/>
              </a:rPr>
              <a:t>a</a:t>
            </a:r>
            <a:r>
              <a:rPr sz="1050" spc="-15" dirty="0">
                <a:latin typeface="Georgia"/>
                <a:cs typeface="Georgia"/>
              </a:rPr>
              <a:t>, </a:t>
            </a:r>
            <a:r>
              <a:rPr sz="1050" spc="-5" dirty="0">
                <a:latin typeface="Georgia"/>
                <a:cs typeface="Georgia"/>
              </a:rPr>
              <a:t>Emily </a:t>
            </a:r>
            <a:r>
              <a:rPr sz="1050" spc="30" dirty="0">
                <a:latin typeface="Georgia"/>
                <a:cs typeface="Georgia"/>
              </a:rPr>
              <a:t>B. </a:t>
            </a:r>
            <a:r>
              <a:rPr sz="1050" spc="-5" dirty="0">
                <a:latin typeface="Georgia"/>
                <a:cs typeface="Georgia"/>
              </a:rPr>
              <a:t>Fox</a:t>
            </a:r>
            <a:r>
              <a:rPr sz="1050" spc="-7" baseline="31746" dirty="0">
                <a:latin typeface="Georgia"/>
                <a:cs typeface="Georgia"/>
              </a:rPr>
              <a:t>c</a:t>
            </a:r>
            <a:r>
              <a:rPr sz="1050" spc="-5" dirty="0">
                <a:latin typeface="Georgia"/>
                <a:cs typeface="Georgia"/>
              </a:rPr>
              <a:t>, Brian</a:t>
            </a:r>
            <a:r>
              <a:rPr sz="1050" spc="175" dirty="0">
                <a:latin typeface="Georgia"/>
                <a:cs typeface="Georgia"/>
              </a:rPr>
              <a:t> </a:t>
            </a:r>
            <a:r>
              <a:rPr sz="1050" spc="25" dirty="0">
                <a:latin typeface="Georgia"/>
                <a:cs typeface="Georgia"/>
              </a:rPr>
              <a:t>Litt</a:t>
            </a:r>
            <a:r>
              <a:rPr sz="1050" spc="37" baseline="31746" dirty="0">
                <a:latin typeface="Georgia"/>
                <a:cs typeface="Georgia"/>
              </a:rPr>
              <a:t>a,b</a:t>
            </a:r>
            <a:endParaRPr sz="1050" baseline="31746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4418" y="1181392"/>
            <a:ext cx="73660" cy="1083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600" i="1" spc="30" dirty="0">
                <a:latin typeface="Georgia"/>
                <a:cs typeface="Georgia"/>
              </a:rPr>
              <a:t>a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8158" y="1188558"/>
            <a:ext cx="3843020" cy="4356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spcBef>
                <a:spcPts val="95"/>
              </a:spcBef>
            </a:pPr>
            <a:r>
              <a:rPr sz="900" i="1" spc="-35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30" dirty="0">
                <a:latin typeface="Georgia"/>
                <a:cs typeface="Georgia"/>
              </a:rPr>
              <a:t>Bioengineering, 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44" baseline="32407" dirty="0">
                <a:latin typeface="Georgia"/>
                <a:cs typeface="Georgia"/>
              </a:rPr>
              <a:t>b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45" dirty="0">
                <a:latin typeface="Georgia"/>
                <a:cs typeface="Georgia"/>
              </a:rPr>
              <a:t>Neurology,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37" baseline="32407" dirty="0">
                <a:latin typeface="Georgia"/>
                <a:cs typeface="Georgia"/>
              </a:rPr>
              <a:t>c</a:t>
            </a:r>
            <a:r>
              <a:rPr sz="900" i="1" spc="-25" dirty="0">
                <a:latin typeface="Georgia"/>
                <a:cs typeface="Georgia"/>
              </a:rPr>
              <a:t>Department of </a:t>
            </a:r>
            <a:r>
              <a:rPr sz="900" i="1" spc="-10" dirty="0">
                <a:latin typeface="Georgia"/>
                <a:cs typeface="Georgia"/>
              </a:rPr>
              <a:t>Statistics,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Washington, </a:t>
            </a:r>
            <a:r>
              <a:rPr sz="900" i="1" spc="-20" dirty="0">
                <a:latin typeface="Georgia"/>
                <a:cs typeface="Georgia"/>
              </a:rPr>
              <a:t>Seattle,</a:t>
            </a:r>
            <a:r>
              <a:rPr sz="900" i="1" spc="-120" dirty="0">
                <a:latin typeface="Georgia"/>
                <a:cs typeface="Georgia"/>
              </a:rPr>
              <a:t> </a:t>
            </a:r>
            <a:r>
              <a:rPr sz="900" i="1" dirty="0">
                <a:latin typeface="Georgia"/>
                <a:cs typeface="Georgia"/>
              </a:rPr>
              <a:t>WA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3190" y="2022424"/>
            <a:ext cx="4439285" cy="0"/>
          </a:xfrm>
          <a:custGeom>
            <a:avLst/>
            <a:gdLst/>
            <a:ahLst/>
            <a:cxnLst/>
            <a:rect l="l" t="t" r="r" b="b"/>
            <a:pathLst>
              <a:path w="4439285">
                <a:moveTo>
                  <a:pt x="0" y="0"/>
                </a:moveTo>
                <a:lnTo>
                  <a:pt x="4438855" y="0"/>
                </a:lnTo>
              </a:path>
            </a:pathLst>
          </a:custGeom>
          <a:ln w="4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80490" y="2106842"/>
            <a:ext cx="61277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b="1" spc="114" dirty="0">
                <a:latin typeface="Georgia"/>
                <a:cs typeface="Georgia"/>
              </a:rPr>
              <a:t>A</a:t>
            </a:r>
            <a:r>
              <a:rPr sz="1050" b="1" spc="-35" dirty="0">
                <a:latin typeface="Georgia"/>
                <a:cs typeface="Georgia"/>
              </a:rPr>
              <a:t>bs</a:t>
            </a:r>
            <a:r>
              <a:rPr sz="1050" b="1" spc="50" dirty="0">
                <a:latin typeface="Georgia"/>
                <a:cs typeface="Georgia"/>
              </a:rPr>
              <a:t>t</a:t>
            </a:r>
            <a:r>
              <a:rPr sz="1050" b="1" spc="-55" dirty="0">
                <a:latin typeface="Georgia"/>
                <a:cs typeface="Georgia"/>
              </a:rPr>
              <a:t>r</a:t>
            </a:r>
            <a:r>
              <a:rPr sz="1050" b="1" spc="-40" dirty="0">
                <a:latin typeface="Georgia"/>
                <a:cs typeface="Georgia"/>
              </a:rPr>
              <a:t>a</a:t>
            </a:r>
            <a:r>
              <a:rPr sz="1050" b="1" spc="15" dirty="0">
                <a:latin typeface="Georgia"/>
                <a:cs typeface="Georgia"/>
              </a:rPr>
              <a:t>ct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0490" y="2334747"/>
            <a:ext cx="81470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5" dirty="0">
                <a:latin typeface="Georgia"/>
                <a:cs typeface="Georgia"/>
              </a:rPr>
              <a:t>Patients</a:t>
            </a:r>
            <a:r>
              <a:rPr sz="1050" spc="80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with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35915" y="2334747"/>
            <a:ext cx="310959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can manifest </a:t>
            </a:r>
            <a:r>
              <a:rPr sz="1050" spc="-15" dirty="0">
                <a:latin typeface="Georgia"/>
                <a:cs typeface="Georgia"/>
              </a:rPr>
              <a:t>short, </a:t>
            </a:r>
            <a:r>
              <a:rPr sz="1050" spc="-20" dirty="0">
                <a:latin typeface="Georgia"/>
                <a:cs typeface="Georgia"/>
              </a:rPr>
              <a:t>sub-clinical </a:t>
            </a:r>
            <a:r>
              <a:rPr sz="1050" spc="-15" dirty="0">
                <a:latin typeface="Georgia"/>
                <a:cs typeface="Georgia"/>
              </a:rPr>
              <a:t>epileptic</a:t>
            </a:r>
            <a:r>
              <a:rPr sz="1050" spc="10" dirty="0">
                <a:latin typeface="Georgia"/>
                <a:cs typeface="Georgia"/>
              </a:rPr>
              <a:t> “bursts” </a:t>
            </a:r>
            <a:r>
              <a:rPr sz="1050" spc="-30" dirty="0">
                <a:latin typeface="Georgia"/>
                <a:cs typeface="Georgia"/>
              </a:rPr>
              <a:t>in</a:t>
            </a:r>
            <a:endParaRPr sz="1050">
              <a:latin typeface="Georgia"/>
              <a:cs typeface="Georgia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279287" y="2338124"/>
          <a:ext cx="1446529" cy="48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065"/>
                <a:gridCol w="435609"/>
                <a:gridCol w="490855"/>
              </a:tblGrid>
              <a:tr h="164465"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epilepsy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B w="38100">
                      <a:solidFill>
                        <a:srgbClr val="C75000"/>
                      </a:solidFill>
                      <a:prstDash val="solid"/>
                    </a:lnB>
                    <a:solidFill>
                      <a:srgbClr val="FF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5420"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ull-bl</a:t>
                      </a:r>
                      <a:r>
                        <a:rPr sz="1050" spc="-30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wn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38100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solidFill>
                      <a:srgbClr val="FFE4D6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clinical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38100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38100" cap="flat" cmpd="sng" algn="ctr">
                      <a:solidFill>
                        <a:srgbClr val="C75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seizures.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480490" y="2499791"/>
            <a:ext cx="4506595" cy="5194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85"/>
              </a:spcBef>
              <a:tabLst>
                <a:tab pos="2338705" algn="l"/>
              </a:tabLst>
            </a:pPr>
            <a:r>
              <a:rPr sz="1050" spc="-15" dirty="0">
                <a:latin typeface="Georgia"/>
                <a:cs typeface="Georgia"/>
              </a:rPr>
              <a:t>addition</a:t>
            </a:r>
            <a:r>
              <a:rPr sz="1050" spc="120" dirty="0">
                <a:latin typeface="Georgia"/>
                <a:cs typeface="Georgia"/>
              </a:rPr>
              <a:t> </a:t>
            </a:r>
            <a:r>
              <a:rPr sz="1050" dirty="0">
                <a:latin typeface="Georgia"/>
                <a:cs typeface="Georgia"/>
              </a:rPr>
              <a:t>to</a:t>
            </a:r>
            <a:r>
              <a:rPr sz="1050" spc="12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f	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20" dirty="0">
                <a:latin typeface="Georgia"/>
                <a:cs typeface="Georgia"/>
              </a:rPr>
              <a:t>believe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0" dirty="0">
                <a:latin typeface="Georgia"/>
                <a:cs typeface="Georgia"/>
              </a:rPr>
              <a:t>relationship </a:t>
            </a:r>
            <a:r>
              <a:rPr sz="1050" spc="-25" dirty="0">
                <a:latin typeface="Georgia"/>
                <a:cs typeface="Georgia"/>
              </a:rPr>
              <a:t>between  these two </a:t>
            </a:r>
            <a:r>
              <a:rPr sz="1050" spc="-30" dirty="0">
                <a:latin typeface="Georgia"/>
                <a:cs typeface="Georgia"/>
              </a:rPr>
              <a:t>classes of </a:t>
            </a:r>
            <a:r>
              <a:rPr sz="1050" spc="-15" dirty="0">
                <a:latin typeface="Georgia"/>
                <a:cs typeface="Georgia"/>
              </a:rPr>
              <a:t>events—something not previously </a:t>
            </a:r>
            <a:r>
              <a:rPr sz="1050" spc="-20" dirty="0">
                <a:latin typeface="Georgia"/>
                <a:cs typeface="Georgia"/>
              </a:rPr>
              <a:t>studied </a:t>
            </a:r>
            <a:r>
              <a:rPr sz="1050" spc="5" dirty="0">
                <a:latin typeface="Georgia"/>
                <a:cs typeface="Georgia"/>
              </a:rPr>
              <a:t>quantitatively—  </a:t>
            </a:r>
            <a:r>
              <a:rPr sz="1050" spc="-20" dirty="0">
                <a:latin typeface="Georgia"/>
                <a:cs typeface="Georgia"/>
              </a:rPr>
              <a:t>could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yield</a:t>
            </a:r>
            <a:r>
              <a:rPr sz="1050" spc="40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important</a:t>
            </a:r>
            <a:r>
              <a:rPr sz="1050" spc="40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insights</a:t>
            </a:r>
            <a:r>
              <a:rPr sz="1050" spc="5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into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the</a:t>
            </a:r>
            <a:r>
              <a:rPr sz="1050" spc="40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nature</a:t>
            </a:r>
            <a:r>
              <a:rPr sz="1050" spc="4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and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intrinsic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dynamics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0490" y="2994915"/>
            <a:ext cx="446468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629285" algn="l"/>
              </a:tabLst>
            </a:pPr>
            <a:r>
              <a:rPr sz="1050" spc="-25" dirty="0">
                <a:latin typeface="Georgia"/>
                <a:cs typeface="Georgia"/>
              </a:rPr>
              <a:t>seizures.	</a:t>
            </a:r>
            <a:r>
              <a:rPr sz="1050" spc="80" dirty="0">
                <a:latin typeface="Georgia"/>
                <a:cs typeface="Georgia"/>
              </a:rPr>
              <a:t>A </a:t>
            </a:r>
            <a:r>
              <a:rPr sz="1050" spc="-20" dirty="0">
                <a:latin typeface="Georgia"/>
                <a:cs typeface="Georgia"/>
              </a:rPr>
              <a:t>goal </a:t>
            </a:r>
            <a:r>
              <a:rPr sz="1050" spc="-30" dirty="0">
                <a:latin typeface="Georgia"/>
                <a:cs typeface="Georgia"/>
              </a:rPr>
              <a:t>of our work is </a:t>
            </a:r>
            <a:r>
              <a:rPr sz="1050" dirty="0">
                <a:latin typeface="Georgia"/>
                <a:cs typeface="Georgia"/>
              </a:rPr>
              <a:t>to </a:t>
            </a:r>
            <a:r>
              <a:rPr sz="1050" spc="-25" dirty="0">
                <a:latin typeface="Georgia"/>
                <a:cs typeface="Georgia"/>
              </a:rPr>
              <a:t>parse</a:t>
            </a:r>
            <a:r>
              <a:rPr sz="1050" spc="-3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these complex </a:t>
            </a:r>
            <a:r>
              <a:rPr sz="1050" spc="-15" dirty="0">
                <a:latin typeface="Georgia"/>
                <a:cs typeface="Georgia"/>
              </a:rPr>
              <a:t>epileptic </a:t>
            </a:r>
            <a:r>
              <a:rPr sz="1050" spc="-25" dirty="0">
                <a:latin typeface="Georgia"/>
                <a:cs typeface="Georgia"/>
              </a:rPr>
              <a:t>events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0490" y="3159959"/>
            <a:ext cx="446468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into </a:t>
            </a:r>
            <a:r>
              <a:rPr sz="1050" spc="-10" dirty="0">
                <a:latin typeface="Georgia"/>
                <a:cs typeface="Georgia"/>
              </a:rPr>
              <a:t>distinct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0" dirty="0">
                <a:latin typeface="Georgia"/>
                <a:cs typeface="Georgia"/>
              </a:rPr>
              <a:t>regimes. </a:t>
            </a:r>
            <a:r>
              <a:rPr sz="1050" spc="80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challenge posed </a:t>
            </a:r>
            <a:r>
              <a:rPr sz="1050" dirty="0">
                <a:latin typeface="Georgia"/>
                <a:cs typeface="Georgia"/>
              </a:rPr>
              <a:t>by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15" dirty="0">
                <a:latin typeface="Georgia"/>
                <a:cs typeface="Georgia"/>
              </a:rPr>
              <a:t>intracranial</a:t>
            </a:r>
            <a:r>
              <a:rPr sz="1050" spc="55" dirty="0">
                <a:latin typeface="Georgia"/>
                <a:cs typeface="Georgia"/>
              </a:rPr>
              <a:t> </a:t>
            </a:r>
            <a:r>
              <a:rPr sz="1050" spc="40" dirty="0">
                <a:latin typeface="Georgia"/>
                <a:cs typeface="Georgia"/>
              </a:rPr>
              <a:t>EEG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0490" y="3325004"/>
            <a:ext cx="4464685" cy="3549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85"/>
              </a:spcBef>
            </a:pPr>
            <a:r>
              <a:rPr sz="1050" spc="20" dirty="0">
                <a:latin typeface="Georgia"/>
                <a:cs typeface="Georgia"/>
              </a:rPr>
              <a:t>(iEEG) </a:t>
            </a:r>
            <a:r>
              <a:rPr sz="1050" spc="5" dirty="0">
                <a:latin typeface="Georgia"/>
                <a:cs typeface="Georgia"/>
              </a:rPr>
              <a:t>data </a:t>
            </a:r>
            <a:r>
              <a:rPr sz="1050" spc="-45" dirty="0">
                <a:latin typeface="Georgia"/>
                <a:cs typeface="Georgia"/>
              </a:rPr>
              <a:t>we </a:t>
            </a:r>
            <a:r>
              <a:rPr sz="1050" dirty="0">
                <a:latin typeface="Georgia"/>
                <a:cs typeface="Georgia"/>
              </a:rPr>
              <a:t>study </a:t>
            </a:r>
            <a:r>
              <a:rPr sz="1050" spc="-30" dirty="0">
                <a:latin typeface="Georgia"/>
                <a:cs typeface="Georgia"/>
              </a:rPr>
              <a:t>is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dirty="0">
                <a:latin typeface="Georgia"/>
                <a:cs typeface="Georgia"/>
              </a:rPr>
              <a:t>fact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5" dirty="0">
                <a:latin typeface="Georgia"/>
                <a:cs typeface="Georgia"/>
              </a:rPr>
              <a:t>number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placement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25" dirty="0">
                <a:latin typeface="Georgia"/>
                <a:cs typeface="Georgia"/>
              </a:rPr>
              <a:t>electrodes  </a:t>
            </a:r>
            <a:r>
              <a:rPr sz="1050" spc="-20" dirty="0">
                <a:latin typeface="Georgia"/>
                <a:cs typeface="Georgia"/>
              </a:rPr>
              <a:t>can </a:t>
            </a:r>
            <a:r>
              <a:rPr sz="1050" spc="-5" dirty="0">
                <a:latin typeface="Georgia"/>
                <a:cs typeface="Georgia"/>
              </a:rPr>
              <a:t>vary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10" dirty="0">
                <a:latin typeface="Georgia"/>
                <a:cs typeface="Georgia"/>
              </a:rPr>
              <a:t>patients. 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25" dirty="0">
                <a:latin typeface="Georgia"/>
                <a:cs typeface="Georgia"/>
              </a:rPr>
              <a:t>develop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15" dirty="0">
                <a:latin typeface="Georgia"/>
                <a:cs typeface="Georgia"/>
              </a:rPr>
              <a:t>Bayesian </a:t>
            </a:r>
            <a:r>
              <a:rPr sz="1050" spc="-20" dirty="0">
                <a:latin typeface="Georgia"/>
                <a:cs typeface="Georgia"/>
              </a:rPr>
              <a:t>nonparametric</a:t>
            </a:r>
            <a:r>
              <a:rPr sz="1050" spc="6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Markov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0489" y="3655093"/>
            <a:ext cx="4465320" cy="10147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3099"/>
              </a:lnSpc>
              <a:spcBef>
                <a:spcPts val="85"/>
              </a:spcBef>
            </a:pPr>
            <a:r>
              <a:rPr sz="1050" spc="-20" dirty="0">
                <a:latin typeface="Georgia"/>
                <a:cs typeface="Georgia"/>
              </a:rPr>
              <a:t>switching </a:t>
            </a:r>
            <a:r>
              <a:rPr sz="1050" spc="-30" dirty="0">
                <a:latin typeface="Georgia"/>
                <a:cs typeface="Georgia"/>
              </a:rPr>
              <a:t>process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5" dirty="0">
                <a:latin typeface="Georgia"/>
                <a:cs typeface="Georgia"/>
              </a:rPr>
              <a:t>allows </a:t>
            </a:r>
            <a:r>
              <a:rPr sz="1050" spc="-30" dirty="0">
                <a:latin typeface="Georgia"/>
                <a:cs typeface="Georgia"/>
              </a:rPr>
              <a:t>for </a:t>
            </a:r>
            <a:r>
              <a:rPr sz="1050" dirty="0">
                <a:latin typeface="Georgia"/>
                <a:cs typeface="Georgia"/>
              </a:rPr>
              <a:t>(i) </a:t>
            </a:r>
            <a:r>
              <a:rPr sz="1050" spc="-25" dirty="0">
                <a:latin typeface="Georgia"/>
                <a:cs typeface="Georgia"/>
              </a:rPr>
              <a:t>shared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5" dirty="0">
                <a:latin typeface="Georgia"/>
                <a:cs typeface="Georgia"/>
              </a:rPr>
              <a:t>regimes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vari-  </a:t>
            </a:r>
            <a:r>
              <a:rPr sz="1050" spc="-15" dirty="0">
                <a:latin typeface="Georgia"/>
                <a:cs typeface="Georgia"/>
              </a:rPr>
              <a:t>able </a:t>
            </a:r>
            <a:r>
              <a:rPr sz="1050" spc="-35" dirty="0">
                <a:latin typeface="Georgia"/>
                <a:cs typeface="Georgia"/>
              </a:rPr>
              <a:t>number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25" dirty="0">
                <a:latin typeface="Georgia"/>
                <a:cs typeface="Georgia"/>
              </a:rPr>
              <a:t>channels, </a:t>
            </a:r>
            <a:r>
              <a:rPr sz="1050" spc="-5" dirty="0">
                <a:latin typeface="Georgia"/>
                <a:cs typeface="Georgia"/>
              </a:rPr>
              <a:t>(ii) </a:t>
            </a:r>
            <a:r>
              <a:rPr sz="1050" spc="-30" dirty="0">
                <a:latin typeface="Georgia"/>
                <a:cs typeface="Georgia"/>
              </a:rPr>
              <a:t>asynchronous </a:t>
            </a:r>
            <a:r>
              <a:rPr sz="1050" spc="-25" dirty="0">
                <a:latin typeface="Georgia"/>
                <a:cs typeface="Georgia"/>
              </a:rPr>
              <a:t>regime-switching,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5" dirty="0">
                <a:latin typeface="Georgia"/>
                <a:cs typeface="Georgia"/>
              </a:rPr>
              <a:t>(iii) </a:t>
            </a:r>
            <a:r>
              <a:rPr sz="1050" spc="-20" dirty="0">
                <a:latin typeface="Georgia"/>
                <a:cs typeface="Georgia"/>
              </a:rPr>
              <a:t>an  </a:t>
            </a:r>
            <a:r>
              <a:rPr sz="1050" spc="-35" dirty="0">
                <a:latin typeface="Georgia"/>
                <a:cs typeface="Georgia"/>
              </a:rPr>
              <a:t>unknown </a:t>
            </a:r>
            <a:r>
              <a:rPr sz="1050" spc="-10" dirty="0">
                <a:latin typeface="Georgia"/>
                <a:cs typeface="Georgia"/>
              </a:rPr>
              <a:t>dictionary </a:t>
            </a:r>
            <a:r>
              <a:rPr sz="1050" spc="-35" dirty="0">
                <a:latin typeface="Georgia"/>
                <a:cs typeface="Georgia"/>
              </a:rPr>
              <a:t>of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0" dirty="0">
                <a:latin typeface="Georgia"/>
                <a:cs typeface="Georgia"/>
              </a:rPr>
              <a:t>regimes. 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30" dirty="0">
                <a:latin typeface="Georgia"/>
                <a:cs typeface="Georgia"/>
              </a:rPr>
              <a:t>encode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30" dirty="0">
                <a:latin typeface="Georgia"/>
                <a:cs typeface="Georgia"/>
              </a:rPr>
              <a:t>sparse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changing  </a:t>
            </a:r>
            <a:r>
              <a:rPr sz="1050" spc="-15" dirty="0">
                <a:latin typeface="Georgia"/>
                <a:cs typeface="Georgia"/>
              </a:rPr>
              <a:t>set </a:t>
            </a:r>
            <a:r>
              <a:rPr sz="1050" spc="-30" dirty="0">
                <a:latin typeface="Georgia"/>
                <a:cs typeface="Georgia"/>
              </a:rPr>
              <a:t>of dependencies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0" dirty="0">
                <a:latin typeface="Georgia"/>
                <a:cs typeface="Georgia"/>
              </a:rPr>
              <a:t>channels </a:t>
            </a:r>
            <a:r>
              <a:rPr sz="1050" spc="-25" dirty="0">
                <a:latin typeface="Georgia"/>
                <a:cs typeface="Georgia"/>
              </a:rPr>
              <a:t>using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0" dirty="0">
                <a:latin typeface="Georgia"/>
                <a:cs typeface="Georgia"/>
              </a:rPr>
              <a:t>Markov-switching </a:t>
            </a:r>
            <a:r>
              <a:rPr sz="1050" spc="-15" dirty="0">
                <a:latin typeface="Georgia"/>
                <a:cs typeface="Georgia"/>
              </a:rPr>
              <a:t>Gaussian  graphical </a:t>
            </a:r>
            <a:r>
              <a:rPr sz="1050" spc="-30" dirty="0">
                <a:latin typeface="Georgia"/>
                <a:cs typeface="Georgia"/>
              </a:rPr>
              <a:t>model for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5" dirty="0">
                <a:latin typeface="Georgia"/>
                <a:cs typeface="Georgia"/>
              </a:rPr>
              <a:t>innovations </a:t>
            </a:r>
            <a:r>
              <a:rPr sz="1050" spc="-30" dirty="0">
                <a:latin typeface="Georgia"/>
                <a:cs typeface="Georgia"/>
              </a:rPr>
              <a:t>process </a:t>
            </a:r>
            <a:r>
              <a:rPr sz="1050" spc="-15" dirty="0">
                <a:latin typeface="Georgia"/>
                <a:cs typeface="Georgia"/>
              </a:rPr>
              <a:t>driving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0" dirty="0">
                <a:latin typeface="Georgia"/>
                <a:cs typeface="Georgia"/>
              </a:rPr>
              <a:t>channel </a:t>
            </a:r>
            <a:r>
              <a:rPr sz="1050" spc="-20" dirty="0">
                <a:latin typeface="Georgia"/>
                <a:cs typeface="Georgia"/>
              </a:rPr>
              <a:t>dynamics and  demonstrate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0" dirty="0">
                <a:latin typeface="Georgia"/>
                <a:cs typeface="Georgia"/>
              </a:rPr>
              <a:t>importance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10" dirty="0">
                <a:latin typeface="Georgia"/>
                <a:cs typeface="Georgia"/>
              </a:rPr>
              <a:t>this </a:t>
            </a:r>
            <a:r>
              <a:rPr sz="1050" spc="-30" dirty="0">
                <a:latin typeface="Georgia"/>
                <a:cs typeface="Georgia"/>
              </a:rPr>
              <a:t>model in </a:t>
            </a:r>
            <a:r>
              <a:rPr sz="1050" spc="-25" dirty="0">
                <a:latin typeface="Georgia"/>
                <a:cs typeface="Georgia"/>
              </a:rPr>
              <a:t>parsing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out-of-sample</a:t>
            </a:r>
            <a:r>
              <a:rPr sz="1050" spc="160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pre-</a:t>
            </a:r>
            <a:endParaRPr sz="1050">
              <a:latin typeface="Georgia"/>
              <a:cs typeface="Georgia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2641019" y="4807397"/>
          <a:ext cx="1599563" cy="633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155"/>
                <a:gridCol w="486409"/>
                <a:gridCol w="177800"/>
                <a:gridCol w="287655"/>
                <a:gridCol w="169544"/>
              </a:tblGrid>
              <a:tr h="168910">
                <a:tc>
                  <a:txBody>
                    <a:bodyPr/>
                    <a:lstStyle/>
                    <a:p>
                      <a:pPr marL="35560">
                        <a:lnSpc>
                          <a:spcPts val="1185"/>
                        </a:lnSpc>
                        <a:spcBef>
                          <a:spcPts val="50"/>
                        </a:spcBef>
                      </a:pPr>
                      <a:r>
                        <a:rPr sz="1050" spc="-15" dirty="0">
                          <a:latin typeface="Georgia"/>
                          <a:cs typeface="Georgia"/>
                        </a:rPr>
                        <a:t>clinical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6350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240">
                        <a:lnSpc>
                          <a:spcPts val="1185"/>
                        </a:lnSpc>
                        <a:spcBef>
                          <a:spcPts val="50"/>
                        </a:spcBef>
                      </a:pPr>
                      <a:r>
                        <a:rPr sz="1050" spc="-15" dirty="0">
                          <a:latin typeface="Georgia"/>
                          <a:cs typeface="Georgia"/>
                        </a:rPr>
                        <a:t>analysis</a:t>
                      </a:r>
                      <a:r>
                        <a:rPr sz="1050" spc="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050" spc="-30" dirty="0">
                          <a:latin typeface="Georgia"/>
                          <a:cs typeface="Georgia"/>
                        </a:rPr>
                        <a:t>of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6350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75">
                        <a:lnSpc>
                          <a:spcPts val="1185"/>
                        </a:lnSpc>
                        <a:spcBef>
                          <a:spcPts val="50"/>
                        </a:spcBef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seizures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6350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539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9865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-2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050" spc="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050" spc="-20" dirty="0">
                          <a:latin typeface="Georgia"/>
                          <a:cs typeface="Georgia"/>
                        </a:rPr>
                        <a:t>full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1905" marB="0"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solidFill>
                      <a:srgbClr val="FFE4D6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-15" dirty="0">
                          <a:latin typeface="Georgia"/>
                          <a:cs typeface="Georgia"/>
                        </a:rPr>
                        <a:t>clinical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190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539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-5" dirty="0">
                          <a:latin typeface="Georgia"/>
                          <a:cs typeface="Georgia"/>
                        </a:rPr>
                        <a:t>se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050" spc="-5" dirty="0">
                          <a:latin typeface="Georgia"/>
                          <a:cs typeface="Georgia"/>
                        </a:rPr>
                        <a:t>z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ur</a:t>
                      </a:r>
                      <a:r>
                        <a:rPr sz="105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s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1905" marB="0">
                    <a:lnL w="539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539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.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1905" marB="0">
                    <a:lnL w="28575">
                      <a:solidFill>
                        <a:srgbClr val="C75000"/>
                      </a:solidFill>
                      <a:prstDash val="solid"/>
                    </a:lnL>
                    <a:lnT w="28575">
                      <a:solidFill>
                        <a:srgbClr val="C75000"/>
                      </a:solidFill>
                      <a:prstDash val="solid"/>
                    </a:lnT>
                    <a:solidFill>
                      <a:srgbClr val="FFE4D6"/>
                    </a:solidFill>
                  </a:tcPr>
                </a:tc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480490" y="4645351"/>
            <a:ext cx="4464685" cy="9201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3099"/>
              </a:lnSpc>
              <a:spcBef>
                <a:spcPts val="85"/>
              </a:spcBef>
              <a:tabLst>
                <a:tab pos="3815079" algn="l"/>
              </a:tabLst>
            </a:pPr>
            <a:r>
              <a:rPr sz="1050" spc="-20" dirty="0">
                <a:latin typeface="Georgia"/>
                <a:cs typeface="Georgia"/>
              </a:rPr>
              <a:t>dictions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25" dirty="0">
                <a:latin typeface="Georgia"/>
                <a:cs typeface="Georgia"/>
              </a:rPr>
              <a:t>iEEG </a:t>
            </a:r>
            <a:r>
              <a:rPr sz="1050" spc="5" dirty="0">
                <a:latin typeface="Georgia"/>
                <a:cs typeface="Georgia"/>
              </a:rPr>
              <a:t>data. </a:t>
            </a:r>
            <a:r>
              <a:rPr sz="1050" spc="-40" dirty="0">
                <a:latin typeface="Georgia"/>
                <a:cs typeface="Georgia"/>
              </a:rPr>
              <a:t>We show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30" dirty="0">
                <a:latin typeface="Georgia"/>
                <a:cs typeface="Georgia"/>
              </a:rPr>
              <a:t>our model </a:t>
            </a:r>
            <a:r>
              <a:rPr sz="1050" spc="-25" dirty="0">
                <a:latin typeface="Georgia"/>
                <a:cs typeface="Georgia"/>
              </a:rPr>
              <a:t>produces </a:t>
            </a:r>
            <a:r>
              <a:rPr sz="1050" spc="-10" dirty="0">
                <a:latin typeface="Georgia"/>
                <a:cs typeface="Georgia"/>
              </a:rPr>
              <a:t>intuitive </a:t>
            </a:r>
            <a:r>
              <a:rPr sz="1050" dirty="0">
                <a:latin typeface="Georgia"/>
                <a:cs typeface="Georgia"/>
              </a:rPr>
              <a:t>state  </a:t>
            </a:r>
            <a:r>
              <a:rPr sz="1050" spc="-30" dirty="0">
                <a:latin typeface="Georgia"/>
                <a:cs typeface="Georgia"/>
              </a:rPr>
              <a:t>assignments  </a:t>
            </a:r>
            <a:r>
              <a:rPr sz="1050" spc="15" dirty="0">
                <a:latin typeface="Georgia"/>
                <a:cs typeface="Georgia"/>
              </a:rPr>
              <a:t>that  </a:t>
            </a:r>
            <a:r>
              <a:rPr sz="1050" spc="-20" dirty="0">
                <a:latin typeface="Georgia"/>
                <a:cs typeface="Georgia"/>
              </a:rPr>
              <a:t>can</a:t>
            </a:r>
            <a:r>
              <a:rPr sz="1050" spc="-35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help</a:t>
            </a:r>
            <a:r>
              <a:rPr sz="1050" spc="145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automate	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enable 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0" dirty="0">
                <a:latin typeface="Georgia"/>
                <a:cs typeface="Georgia"/>
              </a:rPr>
              <a:t>comparison of </a:t>
            </a:r>
            <a:r>
              <a:rPr sz="1050" spc="-20" dirty="0">
                <a:latin typeface="Georgia"/>
                <a:cs typeface="Georgia"/>
              </a:rPr>
              <a:t>sub-clinical</a:t>
            </a:r>
            <a:r>
              <a:rPr sz="1050" spc="-5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bursts</a:t>
            </a:r>
            <a:endParaRPr sz="1050">
              <a:latin typeface="Georgia"/>
              <a:cs typeface="Georgia"/>
            </a:endParaRPr>
          </a:p>
          <a:p>
            <a:pPr marL="12700" marR="20320" algn="just">
              <a:lnSpc>
                <a:spcPct val="103099"/>
              </a:lnSpc>
              <a:spcBef>
                <a:spcPts val="555"/>
              </a:spcBef>
            </a:pPr>
            <a:r>
              <a:rPr sz="1050" i="1" spc="15" dirty="0">
                <a:latin typeface="Times New Roman"/>
                <a:cs typeface="Times New Roman"/>
              </a:rPr>
              <a:t>Keywords: </a:t>
            </a:r>
            <a:r>
              <a:rPr sz="1050" spc="-15" dirty="0">
                <a:latin typeface="Georgia"/>
                <a:cs typeface="Georgia"/>
              </a:rPr>
              <a:t>Bayesian </a:t>
            </a:r>
            <a:r>
              <a:rPr sz="1050" spc="-20" dirty="0">
                <a:latin typeface="Georgia"/>
                <a:cs typeface="Georgia"/>
              </a:rPr>
              <a:t>nonparametric, </a:t>
            </a:r>
            <a:r>
              <a:rPr sz="1050" spc="30" dirty="0">
                <a:latin typeface="Georgia"/>
                <a:cs typeface="Georgia"/>
              </a:rPr>
              <a:t>EEG, </a:t>
            </a:r>
            <a:r>
              <a:rPr sz="1050" spc="-10" dirty="0">
                <a:latin typeface="Georgia"/>
                <a:cs typeface="Georgia"/>
              </a:rPr>
              <a:t>factorial </a:t>
            </a:r>
            <a:r>
              <a:rPr sz="1050" spc="-30" dirty="0">
                <a:latin typeface="Georgia"/>
                <a:cs typeface="Georgia"/>
              </a:rPr>
              <a:t>hidden </a:t>
            </a:r>
            <a:r>
              <a:rPr sz="1050" spc="-20" dirty="0">
                <a:latin typeface="Georgia"/>
                <a:cs typeface="Georgia"/>
              </a:rPr>
              <a:t>Markov </a:t>
            </a:r>
            <a:r>
              <a:rPr sz="1050" spc="-25" dirty="0">
                <a:latin typeface="Georgia"/>
                <a:cs typeface="Georgia"/>
              </a:rPr>
              <a:t>model,  </a:t>
            </a:r>
            <a:r>
              <a:rPr sz="1050" spc="-15" dirty="0">
                <a:latin typeface="Georgia"/>
                <a:cs typeface="Georgia"/>
              </a:rPr>
              <a:t>graphical </a:t>
            </a:r>
            <a:r>
              <a:rPr sz="1050" spc="-25" dirty="0">
                <a:latin typeface="Georgia"/>
                <a:cs typeface="Georgia"/>
              </a:rPr>
              <a:t>model, </a:t>
            </a:r>
            <a:r>
              <a:rPr sz="1050" spc="-15" dirty="0">
                <a:latin typeface="Georgia"/>
                <a:cs typeface="Georgia"/>
              </a:rPr>
              <a:t>time</a:t>
            </a:r>
            <a:r>
              <a:rPr sz="1050" spc="-145" dirty="0">
                <a:latin typeface="Georgia"/>
                <a:cs typeface="Georgia"/>
              </a:rPr>
              <a:t> </a:t>
            </a:r>
            <a:r>
              <a:rPr sz="1050" spc="-35" dirty="0">
                <a:latin typeface="Georgia"/>
                <a:cs typeface="Georgia"/>
              </a:rPr>
              <a:t>series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93190" y="5667652"/>
            <a:ext cx="4439285" cy="0"/>
          </a:xfrm>
          <a:custGeom>
            <a:avLst/>
            <a:gdLst/>
            <a:ahLst/>
            <a:cxnLst/>
            <a:rect l="l" t="t" r="r" b="b"/>
            <a:pathLst>
              <a:path w="4439285">
                <a:moveTo>
                  <a:pt x="0" y="0"/>
                </a:moveTo>
                <a:lnTo>
                  <a:pt x="4438855" y="0"/>
                </a:lnTo>
              </a:path>
            </a:pathLst>
          </a:custGeom>
          <a:ln w="4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694363" y="1580413"/>
            <a:ext cx="24479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-165" dirty="0">
                <a:latin typeface="DejaVu Sans"/>
                <a:cs typeface="DejaVu Sans"/>
              </a:rPr>
              <a:t>Based </a:t>
            </a:r>
            <a:r>
              <a:rPr sz="2400" spc="-40" dirty="0">
                <a:latin typeface="DejaVu Sans"/>
                <a:cs typeface="DejaVu Sans"/>
              </a:rPr>
              <a:t>on</a:t>
            </a:r>
            <a:r>
              <a:rPr sz="2400" spc="-135" dirty="0">
                <a:latin typeface="DejaVu Sans"/>
                <a:cs typeface="DejaVu Sans"/>
              </a:rPr>
              <a:t> </a:t>
            </a:r>
            <a:r>
              <a:rPr sz="2400" spc="-105" dirty="0">
                <a:solidFill>
                  <a:srgbClr val="FC5507"/>
                </a:solidFill>
                <a:latin typeface="DejaVu Sans"/>
                <a:cs typeface="DejaVu Sans"/>
              </a:rPr>
              <a:t>science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94363" y="1935582"/>
            <a:ext cx="3016885" cy="7588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2400" spc="-145" dirty="0">
                <a:latin typeface="DejaVu Sans"/>
                <a:cs typeface="DejaVu Sans"/>
              </a:rPr>
              <a:t>related </a:t>
            </a:r>
            <a:r>
              <a:rPr sz="2400" spc="-105" dirty="0">
                <a:latin typeface="DejaVu Sans"/>
                <a:cs typeface="DejaVu Sans"/>
              </a:rPr>
              <a:t>words,</a:t>
            </a:r>
            <a:r>
              <a:rPr sz="2400" spc="-140" dirty="0">
                <a:latin typeface="DejaVu Sans"/>
                <a:cs typeface="DejaVu Sans"/>
              </a:rPr>
              <a:t> </a:t>
            </a:r>
            <a:r>
              <a:rPr sz="2400" spc="-175" dirty="0">
                <a:latin typeface="DejaVu Sans"/>
                <a:cs typeface="DejaVu Sans"/>
              </a:rPr>
              <a:t>maybe  </a:t>
            </a:r>
            <a:r>
              <a:rPr sz="2400" spc="-35" dirty="0">
                <a:latin typeface="DejaVu Sans"/>
                <a:cs typeface="DejaVu Sans"/>
              </a:rPr>
              <a:t>doc </a:t>
            </a:r>
            <a:r>
              <a:rPr sz="2400" spc="-105" dirty="0">
                <a:latin typeface="DejaVu Sans"/>
                <a:cs typeface="DejaVu Sans"/>
              </a:rPr>
              <a:t>in </a:t>
            </a:r>
            <a:r>
              <a:rPr sz="2400" spc="-114" dirty="0">
                <a:solidFill>
                  <a:srgbClr val="FC5507"/>
                </a:solidFill>
                <a:latin typeface="DejaVu Sans"/>
                <a:cs typeface="DejaVu Sans"/>
              </a:rPr>
              <a:t>cluster</a:t>
            </a:r>
            <a:r>
              <a:rPr sz="2400" spc="-240" dirty="0">
                <a:solidFill>
                  <a:srgbClr val="FC5507"/>
                </a:solidFill>
                <a:latin typeface="DejaVu Sans"/>
                <a:cs typeface="DejaVu Sans"/>
              </a:rPr>
              <a:t> </a:t>
            </a:r>
            <a:r>
              <a:rPr sz="2400" spc="-100" dirty="0">
                <a:solidFill>
                  <a:srgbClr val="FC5507"/>
                </a:solidFill>
                <a:latin typeface="DejaVu Sans"/>
                <a:cs typeface="DejaVu Sans"/>
              </a:rPr>
              <a:t>4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282744" y="4265244"/>
            <a:ext cx="2790848" cy="745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342107" y="951165"/>
            <a:ext cx="27298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-85" dirty="0">
                <a:solidFill>
                  <a:srgbClr val="118CC4"/>
                </a:solidFill>
                <a:latin typeface="DejaVu Sans"/>
                <a:cs typeface="DejaVu Sans"/>
              </a:rPr>
              <a:t>Encoding </a:t>
            </a:r>
            <a:r>
              <a:rPr sz="2400" spc="-30" dirty="0">
                <a:solidFill>
                  <a:srgbClr val="118CC4"/>
                </a:solidFill>
                <a:latin typeface="DejaVu Sans"/>
                <a:cs typeface="DejaVu Sans"/>
              </a:rPr>
              <a:t>of</a:t>
            </a:r>
            <a:r>
              <a:rPr sz="2400" spc="-235" dirty="0">
                <a:solidFill>
                  <a:srgbClr val="118CC4"/>
                </a:solidFill>
                <a:latin typeface="DejaVu Sans"/>
                <a:cs typeface="DejaVu Sans"/>
              </a:rPr>
              <a:t> </a:t>
            </a:r>
            <a:r>
              <a:rPr sz="2400" spc="-114" dirty="0">
                <a:solidFill>
                  <a:srgbClr val="118CC4"/>
                </a:solidFill>
                <a:latin typeface="DejaVu Sans"/>
                <a:cs typeface="DejaVu Sans"/>
              </a:rPr>
              <a:t>cluster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445612" y="1445868"/>
            <a:ext cx="730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75" dirty="0">
                <a:solidFill>
                  <a:srgbClr val="009ECF"/>
                </a:solidFill>
                <a:latin typeface="DejaVu Sans"/>
                <a:cs typeface="DejaVu Sans"/>
              </a:rPr>
              <a:t>i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460959" y="1268284"/>
            <a:ext cx="261112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-135" dirty="0">
                <a:solidFill>
                  <a:srgbClr val="118CC4"/>
                </a:solidFill>
                <a:latin typeface="DejaVu Sans"/>
                <a:cs typeface="DejaVu Sans"/>
              </a:rPr>
              <a:t>membership </a:t>
            </a:r>
            <a:r>
              <a:rPr sz="2400" spc="-40" dirty="0">
                <a:solidFill>
                  <a:srgbClr val="118CC4"/>
                </a:solidFill>
                <a:latin typeface="DejaVu Sans"/>
                <a:cs typeface="DejaVu Sans"/>
              </a:rPr>
              <a:t>z </a:t>
            </a:r>
            <a:r>
              <a:rPr sz="2400" spc="-375" dirty="0">
                <a:solidFill>
                  <a:srgbClr val="118CC4"/>
                </a:solidFill>
                <a:latin typeface="DejaVu Sans"/>
                <a:cs typeface="DejaVu Sans"/>
              </a:rPr>
              <a:t>=</a:t>
            </a:r>
            <a:r>
              <a:rPr sz="2400" spc="-280" dirty="0">
                <a:solidFill>
                  <a:srgbClr val="118CC4"/>
                </a:solidFill>
                <a:latin typeface="DejaVu Sans"/>
                <a:cs typeface="DejaVu Sans"/>
              </a:rPr>
              <a:t> </a:t>
            </a:r>
            <a:r>
              <a:rPr sz="2400" spc="-100" dirty="0">
                <a:solidFill>
                  <a:srgbClr val="118CC4"/>
                </a:solidFill>
                <a:latin typeface="DejaVu Sans"/>
                <a:cs typeface="DejaVu Sans"/>
              </a:rPr>
              <a:t>4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348168" y="1662558"/>
            <a:ext cx="1093123" cy="17456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75892" y="1691208"/>
            <a:ext cx="797560" cy="1475740"/>
          </a:xfrm>
          <a:custGeom>
            <a:avLst/>
            <a:gdLst/>
            <a:ahLst/>
            <a:cxnLst/>
            <a:rect l="l" t="t" r="r" b="b"/>
            <a:pathLst>
              <a:path w="797559" h="1475739">
                <a:moveTo>
                  <a:pt x="641919" y="0"/>
                </a:moveTo>
                <a:lnTo>
                  <a:pt x="683194" y="103961"/>
                </a:lnTo>
                <a:lnTo>
                  <a:pt x="722088" y="207129"/>
                </a:lnTo>
                <a:lnTo>
                  <a:pt x="755425" y="310297"/>
                </a:lnTo>
                <a:lnTo>
                  <a:pt x="780825" y="412671"/>
                </a:lnTo>
                <a:lnTo>
                  <a:pt x="795907" y="513458"/>
                </a:lnTo>
                <a:lnTo>
                  <a:pt x="797494" y="611865"/>
                </a:lnTo>
                <a:lnTo>
                  <a:pt x="784000" y="709477"/>
                </a:lnTo>
                <a:lnTo>
                  <a:pt x="769713" y="757093"/>
                </a:lnTo>
                <a:lnTo>
                  <a:pt x="751456" y="803916"/>
                </a:lnTo>
                <a:lnTo>
                  <a:pt x="724469" y="853119"/>
                </a:lnTo>
                <a:lnTo>
                  <a:pt x="685576" y="905496"/>
                </a:lnTo>
                <a:lnTo>
                  <a:pt x="637951" y="960255"/>
                </a:lnTo>
                <a:lnTo>
                  <a:pt x="581594" y="1017394"/>
                </a:lnTo>
                <a:lnTo>
                  <a:pt x="520476" y="1075324"/>
                </a:lnTo>
                <a:lnTo>
                  <a:pt x="454594" y="1132465"/>
                </a:lnTo>
                <a:lnTo>
                  <a:pt x="318069" y="1243570"/>
                </a:lnTo>
                <a:lnTo>
                  <a:pt x="250600" y="1295157"/>
                </a:lnTo>
                <a:lnTo>
                  <a:pt x="187100" y="1343559"/>
                </a:lnTo>
                <a:lnTo>
                  <a:pt x="127569" y="1386417"/>
                </a:lnTo>
                <a:lnTo>
                  <a:pt x="75182" y="1423721"/>
                </a:lnTo>
                <a:lnTo>
                  <a:pt x="31526" y="1453875"/>
                </a:lnTo>
                <a:lnTo>
                  <a:pt x="0" y="1475419"/>
                </a:lnTo>
              </a:path>
            </a:pathLst>
          </a:custGeom>
          <a:ln w="38059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44713" y="3028215"/>
            <a:ext cx="182003" cy="1597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80490" y="5846361"/>
            <a:ext cx="106743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z="1050" b="1" spc="40" dirty="0">
                <a:latin typeface="Georgia"/>
                <a:cs typeface="Georgia"/>
              </a:rPr>
              <a:t>1.</a:t>
            </a:r>
            <a:r>
              <a:rPr sz="1050" b="1" spc="285" dirty="0">
                <a:latin typeface="Georgia"/>
                <a:cs typeface="Georgia"/>
              </a:rPr>
              <a:t> </a:t>
            </a:r>
            <a:r>
              <a:rPr sz="1050" b="1" spc="-30" dirty="0">
                <a:latin typeface="Georgia"/>
                <a:cs typeface="Georgia"/>
              </a:rPr>
              <a:t>Introduction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43384" y="6105684"/>
            <a:ext cx="4602480" cy="47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885">
              <a:lnSpc>
                <a:spcPts val="1115"/>
              </a:lnSpc>
            </a:pPr>
            <a:r>
              <a:rPr sz="1050" spc="-15" dirty="0">
                <a:latin typeface="Georgia"/>
                <a:cs typeface="Georgia"/>
              </a:rPr>
              <a:t>Despite  </a:t>
            </a:r>
            <a:r>
              <a:rPr sz="1050" spc="-35" dirty="0">
                <a:latin typeface="Georgia"/>
                <a:cs typeface="Georgia"/>
              </a:rPr>
              <a:t>over  </a:t>
            </a:r>
            <a:r>
              <a:rPr sz="1050" spc="-20" dirty="0">
                <a:latin typeface="Georgia"/>
                <a:cs typeface="Georgia"/>
              </a:rPr>
              <a:t>three  </a:t>
            </a:r>
            <a:r>
              <a:rPr sz="1050" spc="-30" dirty="0">
                <a:latin typeface="Georgia"/>
                <a:cs typeface="Georgia"/>
              </a:rPr>
              <a:t>decades  of  research,  </a:t>
            </a:r>
            <a:r>
              <a:rPr sz="1050" spc="-45" dirty="0">
                <a:latin typeface="Georgia"/>
                <a:cs typeface="Georgia"/>
              </a:rPr>
              <a:t>we  </a:t>
            </a:r>
            <a:r>
              <a:rPr sz="1050" spc="-10" dirty="0">
                <a:latin typeface="Georgia"/>
                <a:cs typeface="Georgia"/>
              </a:rPr>
              <a:t>still  </a:t>
            </a:r>
            <a:r>
              <a:rPr sz="1050" spc="-25" dirty="0">
                <a:latin typeface="Georgia"/>
                <a:cs typeface="Georgia"/>
              </a:rPr>
              <a:t>have  </a:t>
            </a:r>
            <a:r>
              <a:rPr sz="1050" spc="-10" dirty="0">
                <a:latin typeface="Georgia"/>
                <a:cs typeface="Georgia"/>
              </a:rPr>
              <a:t>very  </a:t>
            </a:r>
            <a:r>
              <a:rPr sz="1050" dirty="0">
                <a:latin typeface="Georgia"/>
                <a:cs typeface="Georgia"/>
              </a:rPr>
              <a:t>little  </a:t>
            </a:r>
            <a:r>
              <a:rPr sz="1050" spc="-25" dirty="0">
                <a:latin typeface="Georgia"/>
                <a:cs typeface="Georgia"/>
              </a:rPr>
              <a:t>idea</a:t>
            </a:r>
            <a:r>
              <a:rPr sz="1050" spc="190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endParaRPr sz="1050">
              <a:latin typeface="Georgia"/>
              <a:cs typeface="Georgia"/>
            </a:endParaRPr>
          </a:p>
          <a:p>
            <a:pPr marL="149225" marR="5080">
              <a:lnSpc>
                <a:spcPct val="103099"/>
              </a:lnSpc>
            </a:pPr>
            <a:r>
              <a:rPr sz="1050" dirty="0">
                <a:latin typeface="Georgia"/>
                <a:cs typeface="Georgia"/>
              </a:rPr>
              <a:t>what </a:t>
            </a:r>
            <a:r>
              <a:rPr sz="1050" spc="-35" dirty="0">
                <a:latin typeface="Georgia"/>
                <a:cs typeface="Georgia"/>
              </a:rPr>
              <a:t>defines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seizure. </a:t>
            </a:r>
            <a:r>
              <a:rPr sz="1050" spc="5" dirty="0">
                <a:latin typeface="Georgia"/>
                <a:cs typeface="Georgia"/>
              </a:rPr>
              <a:t>This </a:t>
            </a:r>
            <a:r>
              <a:rPr sz="1050" spc="-25" dirty="0">
                <a:latin typeface="Georgia"/>
                <a:cs typeface="Georgia"/>
              </a:rPr>
              <a:t>ignorance stems </a:t>
            </a:r>
            <a:r>
              <a:rPr sz="1050" dirty="0">
                <a:latin typeface="Georgia"/>
                <a:cs typeface="Georgia"/>
              </a:rPr>
              <a:t>both </a:t>
            </a:r>
            <a:r>
              <a:rPr sz="1050" spc="-35" dirty="0">
                <a:latin typeface="Georgia"/>
                <a:cs typeface="Georgia"/>
              </a:rPr>
              <a:t>from </a:t>
            </a:r>
            <a:r>
              <a:rPr sz="1050" spc="-10" dirty="0">
                <a:latin typeface="Georgia"/>
                <a:cs typeface="Georgia"/>
              </a:rPr>
              <a:t>the complexity </a:t>
            </a:r>
            <a:r>
              <a:rPr sz="1050" spc="-30" dirty="0">
                <a:latin typeface="Georgia"/>
                <a:cs typeface="Georgia"/>
              </a:rPr>
              <a:t>of  </a:t>
            </a:r>
            <a:r>
              <a:rPr sz="1050" spc="-20" dirty="0">
                <a:latin typeface="Georgia"/>
                <a:cs typeface="Georgia"/>
              </a:rPr>
              <a:t>epilepsy  </a:t>
            </a:r>
            <a:r>
              <a:rPr sz="1050" spc="-25" dirty="0">
                <a:latin typeface="Georgia"/>
                <a:cs typeface="Georgia"/>
              </a:rPr>
              <a:t>as  </a:t>
            </a:r>
            <a:r>
              <a:rPr sz="1050" spc="-5" dirty="0">
                <a:latin typeface="Georgia"/>
                <a:cs typeface="Georgia"/>
              </a:rPr>
              <a:t>a  </a:t>
            </a:r>
            <a:r>
              <a:rPr sz="1050" spc="-30" dirty="0">
                <a:latin typeface="Georgia"/>
                <a:cs typeface="Georgia"/>
              </a:rPr>
              <a:t>disease  </a:t>
            </a:r>
            <a:r>
              <a:rPr sz="1050" spc="-20" dirty="0">
                <a:latin typeface="Georgia"/>
                <a:cs typeface="Georgia"/>
              </a:rPr>
              <a:t>and  </a:t>
            </a:r>
            <a:r>
              <a:rPr sz="1050" spc="-5" dirty="0">
                <a:latin typeface="Georgia"/>
                <a:cs typeface="Georgia"/>
              </a:rPr>
              <a:t>a  paucity  </a:t>
            </a:r>
            <a:r>
              <a:rPr sz="1050" spc="-30" dirty="0">
                <a:latin typeface="Georgia"/>
                <a:cs typeface="Georgia"/>
              </a:rPr>
              <a:t>of  </a:t>
            </a:r>
            <a:r>
              <a:rPr sz="1050" spc="-5" dirty="0">
                <a:latin typeface="Georgia"/>
                <a:cs typeface="Georgia"/>
              </a:rPr>
              <a:t>quantitative  </a:t>
            </a:r>
            <a:r>
              <a:rPr sz="1050" spc="-15" dirty="0">
                <a:latin typeface="Georgia"/>
                <a:cs typeface="Georgia"/>
              </a:rPr>
              <a:t>tools  </a:t>
            </a:r>
            <a:r>
              <a:rPr sz="1050" spc="15" dirty="0">
                <a:latin typeface="Georgia"/>
                <a:cs typeface="Georgia"/>
              </a:rPr>
              <a:t>that  </a:t>
            </a:r>
            <a:r>
              <a:rPr sz="1050" spc="-25" dirty="0">
                <a:latin typeface="Georgia"/>
                <a:cs typeface="Georgia"/>
              </a:rPr>
              <a:t>are </a:t>
            </a:r>
            <a:r>
              <a:rPr sz="1050" spc="10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flexible</a:t>
            </a:r>
            <a:endParaRPr sz="105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3763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7198" y="2971813"/>
            <a:ext cx="3038297" cy="1271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58792" y="4221056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8127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8792" y="3183832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8127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63020" y="4056151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spc="-40" dirty="0"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3020" y="3020923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spc="-40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41918" y="422292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23560" y="422292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09367" y="422292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95165" y="422292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80962" y="422292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65014" y="4436732"/>
            <a:ext cx="2723083" cy="1081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8900" y="207111"/>
            <a:ext cx="4796155" cy="6418580"/>
          </a:xfrm>
          <a:custGeom>
            <a:avLst/>
            <a:gdLst/>
            <a:ahLst/>
            <a:cxnLst/>
            <a:rect l="l" t="t" r="r" b="b"/>
            <a:pathLst>
              <a:path w="4796155" h="6418580">
                <a:moveTo>
                  <a:pt x="0" y="0"/>
                </a:moveTo>
                <a:lnTo>
                  <a:pt x="4795692" y="0"/>
                </a:lnTo>
                <a:lnTo>
                  <a:pt x="4795692" y="6418408"/>
                </a:lnTo>
                <a:lnTo>
                  <a:pt x="0" y="6418408"/>
                </a:lnTo>
                <a:lnTo>
                  <a:pt x="0" y="0"/>
                </a:lnTo>
                <a:close/>
              </a:path>
            </a:pathLst>
          </a:custGeom>
          <a:solidFill>
            <a:srgbClr val="D1E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8900" y="207111"/>
            <a:ext cx="4796155" cy="6418580"/>
          </a:xfrm>
          <a:custGeom>
            <a:avLst/>
            <a:gdLst/>
            <a:ahLst/>
            <a:cxnLst/>
            <a:rect l="l" t="t" r="r" b="b"/>
            <a:pathLst>
              <a:path w="4796155" h="6418580">
                <a:moveTo>
                  <a:pt x="0" y="0"/>
                </a:moveTo>
                <a:lnTo>
                  <a:pt x="4795688" y="0"/>
                </a:lnTo>
                <a:lnTo>
                  <a:pt x="4795688" y="6418409"/>
                </a:lnTo>
                <a:lnTo>
                  <a:pt x="0" y="6418409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26481" y="1922895"/>
            <a:ext cx="3573779" cy="7461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4"/>
              </a:spcBef>
            </a:pPr>
            <a:r>
              <a:rPr sz="2400" spc="-25" dirty="0">
                <a:latin typeface="DejaVu Sans"/>
                <a:cs typeface="DejaVu Sans"/>
              </a:rPr>
              <a:t>Or </a:t>
            </a:r>
            <a:r>
              <a:rPr sz="2400" spc="-175" dirty="0">
                <a:latin typeface="DejaVu Sans"/>
                <a:cs typeface="DejaVu Sans"/>
              </a:rPr>
              <a:t>maybe </a:t>
            </a:r>
            <a:r>
              <a:rPr sz="2400" spc="-114" dirty="0">
                <a:solidFill>
                  <a:srgbClr val="118CC4"/>
                </a:solidFill>
                <a:latin typeface="DejaVu Sans"/>
                <a:cs typeface="DejaVu Sans"/>
              </a:rPr>
              <a:t>cluster </a:t>
            </a:r>
            <a:r>
              <a:rPr sz="2400" spc="-175" dirty="0">
                <a:solidFill>
                  <a:srgbClr val="118CC4"/>
                </a:solidFill>
                <a:latin typeface="DejaVu Sans"/>
                <a:cs typeface="DejaVu Sans"/>
              </a:rPr>
              <a:t>2  </a:t>
            </a:r>
            <a:r>
              <a:rPr sz="2400" spc="-114" dirty="0">
                <a:solidFill>
                  <a:srgbClr val="118CC4"/>
                </a:solidFill>
                <a:latin typeface="DejaVu Sans"/>
                <a:cs typeface="DejaVu Sans"/>
              </a:rPr>
              <a:t>(technology) </a:t>
            </a:r>
            <a:r>
              <a:rPr sz="2400" spc="-150" dirty="0">
                <a:latin typeface="DejaVu Sans"/>
                <a:cs typeface="DejaVu Sans"/>
              </a:rPr>
              <a:t>is </a:t>
            </a:r>
            <a:r>
              <a:rPr sz="2400" spc="-225" dirty="0">
                <a:latin typeface="DejaVu Sans"/>
                <a:cs typeface="DejaVu Sans"/>
              </a:rPr>
              <a:t>a </a:t>
            </a:r>
            <a:r>
              <a:rPr sz="2400" spc="-140" dirty="0">
                <a:latin typeface="DejaVu Sans"/>
                <a:cs typeface="DejaVu Sans"/>
              </a:rPr>
              <a:t>better</a:t>
            </a:r>
            <a:r>
              <a:rPr sz="2400" spc="-45" dirty="0">
                <a:latin typeface="DejaVu Sans"/>
                <a:cs typeface="DejaVu Sans"/>
              </a:rPr>
              <a:t> </a:t>
            </a:r>
            <a:r>
              <a:rPr sz="2400" spc="-110" dirty="0">
                <a:latin typeface="DejaVu Sans"/>
                <a:cs typeface="DejaVu Sans"/>
              </a:rPr>
              <a:t>fit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92032" y="3513570"/>
            <a:ext cx="541655" cy="186055"/>
          </a:xfrm>
          <a:custGeom>
            <a:avLst/>
            <a:gdLst/>
            <a:ahLst/>
            <a:cxnLst/>
            <a:rect l="l" t="t" r="r" b="b"/>
            <a:pathLst>
              <a:path w="541654" h="186054">
                <a:moveTo>
                  <a:pt x="0" y="0"/>
                </a:moveTo>
                <a:lnTo>
                  <a:pt x="541311" y="0"/>
                </a:lnTo>
                <a:lnTo>
                  <a:pt x="541311" y="186040"/>
                </a:lnTo>
                <a:lnTo>
                  <a:pt x="0" y="186040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67175" y="3513569"/>
            <a:ext cx="905510" cy="177800"/>
          </a:xfrm>
          <a:custGeom>
            <a:avLst/>
            <a:gdLst/>
            <a:ahLst/>
            <a:cxnLst/>
            <a:rect l="l" t="t" r="r" b="b"/>
            <a:pathLst>
              <a:path w="905510" h="177800">
                <a:moveTo>
                  <a:pt x="0" y="0"/>
                </a:moveTo>
                <a:lnTo>
                  <a:pt x="905004" y="0"/>
                </a:lnTo>
                <a:lnTo>
                  <a:pt x="905004" y="177584"/>
                </a:lnTo>
                <a:lnTo>
                  <a:pt x="0" y="177584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6011" y="3522027"/>
            <a:ext cx="440055" cy="177800"/>
          </a:xfrm>
          <a:custGeom>
            <a:avLst/>
            <a:gdLst/>
            <a:ahLst/>
            <a:cxnLst/>
            <a:rect l="l" t="t" r="r" b="b"/>
            <a:pathLst>
              <a:path w="440054" h="177800">
                <a:moveTo>
                  <a:pt x="0" y="0"/>
                </a:moveTo>
                <a:lnTo>
                  <a:pt x="439814" y="0"/>
                </a:lnTo>
                <a:lnTo>
                  <a:pt x="439814" y="177583"/>
                </a:lnTo>
                <a:lnTo>
                  <a:pt x="0" y="17758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73097" y="3834905"/>
            <a:ext cx="837565" cy="186055"/>
          </a:xfrm>
          <a:custGeom>
            <a:avLst/>
            <a:gdLst/>
            <a:ahLst/>
            <a:cxnLst/>
            <a:rect l="l" t="t" r="r" b="b"/>
            <a:pathLst>
              <a:path w="837564" h="186054">
                <a:moveTo>
                  <a:pt x="0" y="0"/>
                </a:moveTo>
                <a:lnTo>
                  <a:pt x="837341" y="0"/>
                </a:lnTo>
                <a:lnTo>
                  <a:pt x="837341" y="186040"/>
                </a:lnTo>
                <a:lnTo>
                  <a:pt x="0" y="186040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19424" y="4020948"/>
            <a:ext cx="422909" cy="169545"/>
          </a:xfrm>
          <a:custGeom>
            <a:avLst/>
            <a:gdLst/>
            <a:ahLst/>
            <a:cxnLst/>
            <a:rect l="l" t="t" r="r" b="b"/>
            <a:pathLst>
              <a:path w="422910" h="169545">
                <a:moveTo>
                  <a:pt x="0" y="0"/>
                </a:moveTo>
                <a:lnTo>
                  <a:pt x="422897" y="0"/>
                </a:lnTo>
                <a:lnTo>
                  <a:pt x="422897" y="169126"/>
                </a:lnTo>
                <a:lnTo>
                  <a:pt x="0" y="16912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70679" y="4181627"/>
            <a:ext cx="575310" cy="161290"/>
          </a:xfrm>
          <a:custGeom>
            <a:avLst/>
            <a:gdLst/>
            <a:ahLst/>
            <a:cxnLst/>
            <a:rect l="l" t="t" r="r" b="b"/>
            <a:pathLst>
              <a:path w="575310" h="161289">
                <a:moveTo>
                  <a:pt x="0" y="0"/>
                </a:moveTo>
                <a:lnTo>
                  <a:pt x="575140" y="0"/>
                </a:lnTo>
                <a:lnTo>
                  <a:pt x="575140" y="160669"/>
                </a:lnTo>
                <a:lnTo>
                  <a:pt x="0" y="16066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21888" y="4164710"/>
            <a:ext cx="422909" cy="177800"/>
          </a:xfrm>
          <a:custGeom>
            <a:avLst/>
            <a:gdLst/>
            <a:ahLst/>
            <a:cxnLst/>
            <a:rect l="l" t="t" r="r" b="b"/>
            <a:pathLst>
              <a:path w="422910" h="177800">
                <a:moveTo>
                  <a:pt x="0" y="0"/>
                </a:moveTo>
                <a:lnTo>
                  <a:pt x="422898" y="0"/>
                </a:lnTo>
                <a:lnTo>
                  <a:pt x="422898" y="177583"/>
                </a:lnTo>
                <a:lnTo>
                  <a:pt x="0" y="17758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33284" y="4342296"/>
            <a:ext cx="694055" cy="186055"/>
          </a:xfrm>
          <a:custGeom>
            <a:avLst/>
            <a:gdLst/>
            <a:ahLst/>
            <a:cxnLst/>
            <a:rect l="l" t="t" r="r" b="b"/>
            <a:pathLst>
              <a:path w="694055" h="186054">
                <a:moveTo>
                  <a:pt x="0" y="0"/>
                </a:moveTo>
                <a:lnTo>
                  <a:pt x="693553" y="0"/>
                </a:lnTo>
                <a:lnTo>
                  <a:pt x="693553" y="186040"/>
                </a:lnTo>
                <a:lnTo>
                  <a:pt x="0" y="186040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6918" y="4333838"/>
            <a:ext cx="541655" cy="194945"/>
          </a:xfrm>
          <a:custGeom>
            <a:avLst/>
            <a:gdLst/>
            <a:ahLst/>
            <a:cxnLst/>
            <a:rect l="l" t="t" r="r" b="b"/>
            <a:pathLst>
              <a:path w="541655" h="194945">
                <a:moveTo>
                  <a:pt x="0" y="0"/>
                </a:moveTo>
                <a:lnTo>
                  <a:pt x="541309" y="0"/>
                </a:lnTo>
                <a:lnTo>
                  <a:pt x="541309" y="194496"/>
                </a:lnTo>
                <a:lnTo>
                  <a:pt x="0" y="19449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85071" y="4663630"/>
            <a:ext cx="431800" cy="177800"/>
          </a:xfrm>
          <a:custGeom>
            <a:avLst/>
            <a:gdLst/>
            <a:ahLst/>
            <a:cxnLst/>
            <a:rect l="l" t="t" r="r" b="b"/>
            <a:pathLst>
              <a:path w="431800" h="177800">
                <a:moveTo>
                  <a:pt x="0" y="0"/>
                </a:moveTo>
                <a:lnTo>
                  <a:pt x="431355" y="0"/>
                </a:lnTo>
                <a:lnTo>
                  <a:pt x="431355" y="177584"/>
                </a:lnTo>
                <a:lnTo>
                  <a:pt x="0" y="177584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85071" y="4663630"/>
            <a:ext cx="431800" cy="177800"/>
          </a:xfrm>
          <a:custGeom>
            <a:avLst/>
            <a:gdLst/>
            <a:ahLst/>
            <a:cxnLst/>
            <a:rect l="l" t="t" r="r" b="b"/>
            <a:pathLst>
              <a:path w="431800" h="177800">
                <a:moveTo>
                  <a:pt x="0" y="0"/>
                </a:moveTo>
                <a:lnTo>
                  <a:pt x="431355" y="0"/>
                </a:lnTo>
                <a:lnTo>
                  <a:pt x="431355" y="177584"/>
                </a:lnTo>
                <a:lnTo>
                  <a:pt x="0" y="177584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3197" y="4832768"/>
            <a:ext cx="608965" cy="177800"/>
          </a:xfrm>
          <a:custGeom>
            <a:avLst/>
            <a:gdLst/>
            <a:ahLst/>
            <a:cxnLst/>
            <a:rect l="l" t="t" r="r" b="b"/>
            <a:pathLst>
              <a:path w="608964" h="177800">
                <a:moveTo>
                  <a:pt x="0" y="0"/>
                </a:moveTo>
                <a:lnTo>
                  <a:pt x="608964" y="0"/>
                </a:lnTo>
                <a:lnTo>
                  <a:pt x="608964" y="177584"/>
                </a:lnTo>
                <a:lnTo>
                  <a:pt x="0" y="177584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3196" y="4832768"/>
            <a:ext cx="609600" cy="177800"/>
          </a:xfrm>
          <a:custGeom>
            <a:avLst/>
            <a:gdLst/>
            <a:ahLst/>
            <a:cxnLst/>
            <a:rect l="l" t="t" r="r" b="b"/>
            <a:pathLst>
              <a:path w="609600" h="177800">
                <a:moveTo>
                  <a:pt x="0" y="0"/>
                </a:moveTo>
                <a:lnTo>
                  <a:pt x="608973" y="0"/>
                </a:lnTo>
                <a:lnTo>
                  <a:pt x="608973" y="177583"/>
                </a:lnTo>
                <a:lnTo>
                  <a:pt x="0" y="17758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2928" y="5230215"/>
            <a:ext cx="398145" cy="161290"/>
          </a:xfrm>
          <a:custGeom>
            <a:avLst/>
            <a:gdLst/>
            <a:ahLst/>
            <a:cxnLst/>
            <a:rect l="l" t="t" r="r" b="b"/>
            <a:pathLst>
              <a:path w="398145" h="161289">
                <a:moveTo>
                  <a:pt x="0" y="0"/>
                </a:moveTo>
                <a:lnTo>
                  <a:pt x="397521" y="0"/>
                </a:lnTo>
                <a:lnTo>
                  <a:pt x="397521" y="160669"/>
                </a:lnTo>
                <a:lnTo>
                  <a:pt x="0" y="16066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74076" y="5238674"/>
            <a:ext cx="862965" cy="152400"/>
          </a:xfrm>
          <a:custGeom>
            <a:avLst/>
            <a:gdLst/>
            <a:ahLst/>
            <a:cxnLst/>
            <a:rect l="l" t="t" r="r" b="b"/>
            <a:pathLst>
              <a:path w="862964" h="152400">
                <a:moveTo>
                  <a:pt x="0" y="0"/>
                </a:moveTo>
                <a:lnTo>
                  <a:pt x="862711" y="0"/>
                </a:lnTo>
                <a:lnTo>
                  <a:pt x="862711" y="152214"/>
                </a:lnTo>
                <a:lnTo>
                  <a:pt x="0" y="152214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01433" y="220553"/>
            <a:ext cx="3822700" cy="5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0" marR="5080" indent="-641985">
              <a:lnSpc>
                <a:spcPct val="106000"/>
              </a:lnSpc>
              <a:spcBef>
                <a:spcPts val="100"/>
              </a:spcBef>
            </a:pPr>
            <a:r>
              <a:rPr sz="1550" spc="-35" dirty="0">
                <a:latin typeface="Times New Roman"/>
                <a:cs typeface="Times New Roman"/>
              </a:rPr>
              <a:t>Modeling </a:t>
            </a:r>
            <a:r>
              <a:rPr sz="1550" spc="20" dirty="0">
                <a:latin typeface="Times New Roman"/>
                <a:cs typeface="Times New Roman"/>
              </a:rPr>
              <a:t>the </a:t>
            </a:r>
            <a:r>
              <a:rPr sz="1550" spc="-30" dirty="0">
                <a:latin typeface="Times New Roman"/>
                <a:cs typeface="Times New Roman"/>
              </a:rPr>
              <a:t>Complex </a:t>
            </a:r>
            <a:r>
              <a:rPr sz="1550" spc="-25" dirty="0">
                <a:latin typeface="Times New Roman"/>
                <a:cs typeface="Times New Roman"/>
              </a:rPr>
              <a:t>Dynamics </a:t>
            </a:r>
            <a:r>
              <a:rPr sz="1550" spc="15" dirty="0">
                <a:latin typeface="Times New Roman"/>
                <a:cs typeface="Times New Roman"/>
              </a:rPr>
              <a:t>and </a:t>
            </a:r>
            <a:r>
              <a:rPr sz="1550" spc="-20" dirty="0">
                <a:latin typeface="Times New Roman"/>
                <a:cs typeface="Times New Roman"/>
              </a:rPr>
              <a:t>Changing  </a:t>
            </a:r>
            <a:r>
              <a:rPr sz="1550" spc="-15" dirty="0">
                <a:latin typeface="Times New Roman"/>
                <a:cs typeface="Times New Roman"/>
              </a:rPr>
              <a:t>Correlations </a:t>
            </a:r>
            <a:r>
              <a:rPr sz="1550" spc="-80" dirty="0">
                <a:latin typeface="Times New Roman"/>
                <a:cs typeface="Times New Roman"/>
              </a:rPr>
              <a:t>of </a:t>
            </a:r>
            <a:r>
              <a:rPr sz="1550" spc="-10" dirty="0">
                <a:latin typeface="Times New Roman"/>
                <a:cs typeface="Times New Roman"/>
              </a:rPr>
              <a:t>Epileptic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Events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75739" y="915381"/>
            <a:ext cx="286829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Drausin </a:t>
            </a:r>
            <a:r>
              <a:rPr sz="1050" spc="30" dirty="0">
                <a:latin typeface="Georgia"/>
                <a:cs typeface="Georgia"/>
              </a:rPr>
              <a:t>F. </a:t>
            </a:r>
            <a:r>
              <a:rPr sz="1050" spc="-15" dirty="0">
                <a:latin typeface="Georgia"/>
                <a:cs typeface="Georgia"/>
              </a:rPr>
              <a:t>Wulsin</a:t>
            </a:r>
            <a:r>
              <a:rPr sz="1050" spc="-22" baseline="31746" dirty="0">
                <a:latin typeface="Georgia"/>
                <a:cs typeface="Georgia"/>
              </a:rPr>
              <a:t>a</a:t>
            </a:r>
            <a:r>
              <a:rPr sz="1050" spc="-15" dirty="0">
                <a:latin typeface="Georgia"/>
                <a:cs typeface="Georgia"/>
              </a:rPr>
              <a:t>, </a:t>
            </a:r>
            <a:r>
              <a:rPr sz="1050" spc="-5" dirty="0">
                <a:latin typeface="Georgia"/>
                <a:cs typeface="Georgia"/>
              </a:rPr>
              <a:t>Emily </a:t>
            </a:r>
            <a:r>
              <a:rPr sz="1050" spc="30" dirty="0">
                <a:latin typeface="Georgia"/>
                <a:cs typeface="Georgia"/>
              </a:rPr>
              <a:t>B. </a:t>
            </a:r>
            <a:r>
              <a:rPr sz="1050" spc="-5" dirty="0">
                <a:latin typeface="Georgia"/>
                <a:cs typeface="Georgia"/>
              </a:rPr>
              <a:t>Fox</a:t>
            </a:r>
            <a:r>
              <a:rPr sz="1050" spc="-7" baseline="31746" dirty="0">
                <a:latin typeface="Georgia"/>
                <a:cs typeface="Georgia"/>
              </a:rPr>
              <a:t>c</a:t>
            </a:r>
            <a:r>
              <a:rPr sz="1050" spc="-5" dirty="0">
                <a:latin typeface="Georgia"/>
                <a:cs typeface="Georgia"/>
              </a:rPr>
              <a:t>, Brian</a:t>
            </a:r>
            <a:r>
              <a:rPr sz="1050" spc="175" dirty="0">
                <a:latin typeface="Georgia"/>
                <a:cs typeface="Georgia"/>
              </a:rPr>
              <a:t> </a:t>
            </a:r>
            <a:r>
              <a:rPr sz="1050" spc="25" dirty="0">
                <a:latin typeface="Georgia"/>
                <a:cs typeface="Georgia"/>
              </a:rPr>
              <a:t>Litt</a:t>
            </a:r>
            <a:r>
              <a:rPr sz="1050" spc="37" baseline="31746" dirty="0">
                <a:latin typeface="Georgia"/>
                <a:cs typeface="Georgia"/>
              </a:rPr>
              <a:t>a,b</a:t>
            </a:r>
            <a:endParaRPr sz="1050" baseline="31746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4418" y="1181392"/>
            <a:ext cx="73660" cy="1083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600" i="1" spc="30" dirty="0">
                <a:latin typeface="Georgia"/>
                <a:cs typeface="Georgia"/>
              </a:rPr>
              <a:t>a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8158" y="1188558"/>
            <a:ext cx="3843020" cy="4356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spcBef>
                <a:spcPts val="95"/>
              </a:spcBef>
            </a:pPr>
            <a:r>
              <a:rPr sz="900" i="1" spc="-35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30" dirty="0">
                <a:latin typeface="Georgia"/>
                <a:cs typeface="Georgia"/>
              </a:rPr>
              <a:t>Bioengineering, 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44" baseline="32407" dirty="0">
                <a:latin typeface="Georgia"/>
                <a:cs typeface="Georgia"/>
              </a:rPr>
              <a:t>b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45" dirty="0">
                <a:latin typeface="Georgia"/>
                <a:cs typeface="Georgia"/>
              </a:rPr>
              <a:t>Neurology,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37" baseline="32407" dirty="0">
                <a:latin typeface="Georgia"/>
                <a:cs typeface="Georgia"/>
              </a:rPr>
              <a:t>c</a:t>
            </a:r>
            <a:r>
              <a:rPr sz="900" i="1" spc="-25" dirty="0">
                <a:latin typeface="Georgia"/>
                <a:cs typeface="Georgia"/>
              </a:rPr>
              <a:t>Department of </a:t>
            </a:r>
            <a:r>
              <a:rPr sz="900" i="1" spc="-10" dirty="0">
                <a:latin typeface="Georgia"/>
                <a:cs typeface="Georgia"/>
              </a:rPr>
              <a:t>Statistics,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Washington, </a:t>
            </a:r>
            <a:r>
              <a:rPr sz="900" i="1" spc="-20" dirty="0">
                <a:latin typeface="Georgia"/>
                <a:cs typeface="Georgia"/>
              </a:rPr>
              <a:t>Seattle,</a:t>
            </a:r>
            <a:r>
              <a:rPr sz="900" i="1" spc="-120" dirty="0">
                <a:latin typeface="Georgia"/>
                <a:cs typeface="Georgia"/>
              </a:rPr>
              <a:t> </a:t>
            </a:r>
            <a:r>
              <a:rPr sz="900" i="1" dirty="0">
                <a:latin typeface="Georgia"/>
                <a:cs typeface="Georgia"/>
              </a:rPr>
              <a:t>WA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3190" y="2022424"/>
            <a:ext cx="4439285" cy="0"/>
          </a:xfrm>
          <a:custGeom>
            <a:avLst/>
            <a:gdLst/>
            <a:ahLst/>
            <a:cxnLst/>
            <a:rect l="l" t="t" r="r" b="b"/>
            <a:pathLst>
              <a:path w="4439285">
                <a:moveTo>
                  <a:pt x="0" y="0"/>
                </a:moveTo>
                <a:lnTo>
                  <a:pt x="4438855" y="0"/>
                </a:lnTo>
              </a:path>
            </a:pathLst>
          </a:custGeom>
          <a:ln w="4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80489" y="2042842"/>
            <a:ext cx="4465320" cy="48133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630"/>
              </a:spcBef>
            </a:pPr>
            <a:r>
              <a:rPr sz="1050" b="1" spc="5" dirty="0">
                <a:latin typeface="Georgia"/>
                <a:cs typeface="Georgia"/>
              </a:rPr>
              <a:t>Abstract</a:t>
            </a:r>
            <a:endParaRPr sz="1050">
              <a:latin typeface="Georgia"/>
              <a:cs typeface="Georgia"/>
            </a:endParaRPr>
          </a:p>
          <a:p>
            <a:pPr marL="12700">
              <a:spcBef>
                <a:spcPts val="530"/>
              </a:spcBef>
            </a:pPr>
            <a:r>
              <a:rPr sz="1050" spc="-5" dirty="0">
                <a:latin typeface="Georgia"/>
                <a:cs typeface="Georgia"/>
              </a:rPr>
              <a:t>Patients with </a:t>
            </a:r>
            <a:r>
              <a:rPr sz="1050" spc="-20" dirty="0">
                <a:latin typeface="Georgia"/>
                <a:cs typeface="Georgia"/>
              </a:rPr>
              <a:t>epilepsy can manifest </a:t>
            </a:r>
            <a:r>
              <a:rPr sz="1050" spc="-15" dirty="0">
                <a:latin typeface="Georgia"/>
                <a:cs typeface="Georgia"/>
              </a:rPr>
              <a:t>short, </a:t>
            </a:r>
            <a:r>
              <a:rPr sz="1050" spc="-20" dirty="0">
                <a:latin typeface="Georgia"/>
                <a:cs typeface="Georgia"/>
              </a:rPr>
              <a:t>sub-clinical </a:t>
            </a:r>
            <a:r>
              <a:rPr sz="1050" spc="-15" dirty="0">
                <a:latin typeface="Georgia"/>
                <a:cs typeface="Georgia"/>
              </a:rPr>
              <a:t>epileptic </a:t>
            </a:r>
            <a:r>
              <a:rPr sz="1050" spc="10" dirty="0">
                <a:latin typeface="Georgia"/>
                <a:cs typeface="Georgia"/>
              </a:rPr>
              <a:t>“bursts”</a:t>
            </a:r>
            <a:r>
              <a:rPr sz="1050" spc="6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in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0490" y="2499792"/>
            <a:ext cx="16700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15" dirty="0">
                <a:latin typeface="Georgia"/>
                <a:cs typeface="Georgia"/>
              </a:rPr>
              <a:t>ad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0489" y="2664836"/>
            <a:ext cx="211454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10" dirty="0">
                <a:latin typeface="Georgia"/>
                <a:cs typeface="Georgia"/>
              </a:rPr>
              <a:t>the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12686" y="2829870"/>
            <a:ext cx="133350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30" dirty="0">
                <a:latin typeface="Georgia"/>
                <a:cs typeface="Georgia"/>
              </a:rPr>
              <a:t>of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0490" y="2829870"/>
            <a:ext cx="234315" cy="3549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85"/>
              </a:spcBef>
            </a:pPr>
            <a:r>
              <a:rPr sz="1050" spc="-20" dirty="0">
                <a:latin typeface="Georgia"/>
                <a:cs typeface="Georgia"/>
              </a:rPr>
              <a:t>cou  </a:t>
            </a:r>
            <a:r>
              <a:rPr sz="1050" spc="-40" dirty="0">
                <a:latin typeface="Georgia"/>
                <a:cs typeface="Georgia"/>
              </a:rPr>
              <a:t>se</a:t>
            </a:r>
            <a:r>
              <a:rPr sz="1050" spc="-20" dirty="0">
                <a:latin typeface="Georgia"/>
                <a:cs typeface="Georgia"/>
              </a:rPr>
              <a:t>i</a:t>
            </a:r>
            <a:r>
              <a:rPr sz="1050" dirty="0">
                <a:latin typeface="Georgia"/>
                <a:cs typeface="Georgia"/>
              </a:rPr>
              <a:t>z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0489" y="3159959"/>
            <a:ext cx="205740" cy="3549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85"/>
              </a:spcBef>
            </a:pPr>
            <a:r>
              <a:rPr sz="1050" spc="-15" dirty="0">
                <a:latin typeface="Georgia"/>
                <a:cs typeface="Georgia"/>
              </a:rPr>
              <a:t>int  </a:t>
            </a:r>
            <a:r>
              <a:rPr sz="1050" spc="5" dirty="0">
                <a:latin typeface="Georgia"/>
                <a:cs typeface="Georgia"/>
              </a:rPr>
              <a:t>(iE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23773" y="2994914"/>
            <a:ext cx="221615" cy="5194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9685">
              <a:lnSpc>
                <a:spcPct val="103099"/>
              </a:lnSpc>
              <a:spcBef>
                <a:spcPts val="85"/>
              </a:spcBef>
            </a:pPr>
            <a:r>
              <a:rPr sz="1050" spc="-70" dirty="0">
                <a:latin typeface="Georgia"/>
                <a:cs typeface="Georgia"/>
              </a:rPr>
              <a:t>n</a:t>
            </a:r>
            <a:r>
              <a:rPr sz="1050" spc="45" dirty="0">
                <a:latin typeface="Georgia"/>
                <a:cs typeface="Georgia"/>
              </a:rPr>
              <a:t>t</a:t>
            </a:r>
            <a:r>
              <a:rPr sz="1050" spc="-30" dirty="0">
                <a:latin typeface="Georgia"/>
                <a:cs typeface="Georgia"/>
              </a:rPr>
              <a:t>s  </a:t>
            </a:r>
            <a:r>
              <a:rPr sz="1050" spc="45" dirty="0">
                <a:latin typeface="Georgia"/>
                <a:cs typeface="Georgia"/>
              </a:rPr>
              <a:t>EG</a:t>
            </a:r>
            <a:endParaRPr sz="1050">
              <a:latin typeface="Georgia"/>
              <a:cs typeface="Georgia"/>
            </a:endParaRPr>
          </a:p>
          <a:p>
            <a:pPr marL="20320">
              <a:spcBef>
                <a:spcPts val="40"/>
              </a:spcBef>
            </a:pPr>
            <a:r>
              <a:rPr sz="1050" spc="-35" dirty="0">
                <a:latin typeface="Georgia"/>
                <a:cs typeface="Georgia"/>
              </a:rPr>
              <a:t>de</a:t>
            </a:r>
            <a:r>
              <a:rPr sz="1050" spc="-40" dirty="0">
                <a:latin typeface="Georgia"/>
                <a:cs typeface="Georgia"/>
              </a:rPr>
              <a:t>s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0489" y="3490049"/>
            <a:ext cx="226060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can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76664" y="3534712"/>
            <a:ext cx="156845" cy="128240"/>
          </a:xfrm>
          <a:prstGeom prst="rect">
            <a:avLst/>
          </a:prstGeom>
          <a:solidFill>
            <a:srgbClr val="6ACDF4"/>
          </a:solidFill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1035"/>
              </a:lnSpc>
            </a:pPr>
            <a:r>
              <a:rPr sz="1050" spc="-75" dirty="0">
                <a:latin typeface="Georgia"/>
                <a:cs typeface="Georgia"/>
              </a:rPr>
              <a:t>o</a:t>
            </a:r>
            <a:r>
              <a:rPr sz="1050" spc="30" dirty="0">
                <a:latin typeface="Georgia"/>
                <a:cs typeface="Georgia"/>
              </a:rPr>
              <a:t>v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0489" y="3655094"/>
            <a:ext cx="212090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25" dirty="0">
                <a:latin typeface="Georgia"/>
                <a:cs typeface="Georgia"/>
              </a:rPr>
              <a:t>swi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77204" y="3655094"/>
            <a:ext cx="168275" cy="3549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0960">
              <a:lnSpc>
                <a:spcPct val="103099"/>
              </a:lnSpc>
              <a:spcBef>
                <a:spcPts val="85"/>
              </a:spcBef>
            </a:pPr>
            <a:r>
              <a:rPr sz="1050" spc="-20" dirty="0">
                <a:latin typeface="Georgia"/>
                <a:cs typeface="Georgia"/>
              </a:rPr>
              <a:t>i</a:t>
            </a:r>
            <a:r>
              <a:rPr sz="1050" spc="-35" dirty="0">
                <a:latin typeface="Georgia"/>
                <a:cs typeface="Georgia"/>
              </a:rPr>
              <a:t>-  </a:t>
            </a:r>
            <a:r>
              <a:rPr sz="1050" spc="-20" dirty="0">
                <a:latin typeface="Georgia"/>
                <a:cs typeface="Georgia"/>
              </a:rPr>
              <a:t>an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41092" y="3985172"/>
            <a:ext cx="20383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i</a:t>
            </a:r>
            <a:r>
              <a:rPr sz="1050" spc="-40" dirty="0">
                <a:latin typeface="Georgia"/>
                <a:cs typeface="Georgia"/>
              </a:rPr>
              <a:t>n</a:t>
            </a:r>
            <a:r>
              <a:rPr sz="1050" spc="-10" dirty="0">
                <a:latin typeface="Georgia"/>
                <a:cs typeface="Georgia"/>
              </a:rPr>
              <a:t>g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0490" y="3820126"/>
            <a:ext cx="189865" cy="5194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3099"/>
              </a:lnSpc>
              <a:spcBef>
                <a:spcPts val="85"/>
              </a:spcBef>
            </a:pPr>
            <a:r>
              <a:rPr sz="1050" spc="-5" dirty="0">
                <a:latin typeface="Georgia"/>
                <a:cs typeface="Georgia"/>
              </a:rPr>
              <a:t>ab  </a:t>
            </a:r>
            <a:r>
              <a:rPr sz="1050" spc="-20" dirty="0">
                <a:latin typeface="Georgia"/>
                <a:cs typeface="Georgia"/>
              </a:rPr>
              <a:t>u</a:t>
            </a:r>
            <a:r>
              <a:rPr sz="1050" spc="-25" dirty="0">
                <a:latin typeface="Georgia"/>
                <a:cs typeface="Georgia"/>
              </a:rPr>
              <a:t>n  </a:t>
            </a:r>
            <a:r>
              <a:rPr sz="1050" spc="-40" dirty="0">
                <a:latin typeface="Georgia"/>
                <a:cs typeface="Georgia"/>
              </a:rPr>
              <a:t>se</a:t>
            </a:r>
            <a:r>
              <a:rPr sz="1050" spc="45" dirty="0">
                <a:latin typeface="Georgia"/>
                <a:cs typeface="Georgia"/>
              </a:rPr>
              <a:t>t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4305" y="2546639"/>
            <a:ext cx="4340225" cy="178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5"/>
              </a:lnSpc>
            </a:pPr>
            <a:r>
              <a:rPr sz="1050" spc="-15" dirty="0">
                <a:latin typeface="Georgia"/>
                <a:cs typeface="Georgia"/>
              </a:rPr>
              <a:t>dition </a:t>
            </a:r>
            <a:r>
              <a:rPr sz="1050" dirty="0">
                <a:latin typeface="Georgia"/>
                <a:cs typeface="Georgia"/>
              </a:rPr>
              <a:t>to </a:t>
            </a:r>
            <a:r>
              <a:rPr sz="1050" spc="-25" dirty="0">
                <a:latin typeface="Georgia"/>
                <a:cs typeface="Georgia"/>
              </a:rPr>
              <a:t>full-blown </a:t>
            </a:r>
            <a:r>
              <a:rPr sz="1050" spc="-15" dirty="0">
                <a:latin typeface="Georgia"/>
                <a:cs typeface="Georgia"/>
              </a:rPr>
              <a:t>clinical </a:t>
            </a:r>
            <a:r>
              <a:rPr sz="1050" spc="-25" dirty="0">
                <a:latin typeface="Georgia"/>
                <a:cs typeface="Georgia"/>
              </a:rPr>
              <a:t>seizures. 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20" dirty="0">
                <a:latin typeface="Georgia"/>
                <a:cs typeface="Georgia"/>
              </a:rPr>
              <a:t>believe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0" dirty="0">
                <a:latin typeface="Georgia"/>
                <a:cs typeface="Georgia"/>
              </a:rPr>
              <a:t>relationship </a:t>
            </a:r>
            <a:r>
              <a:rPr sz="1050" spc="-25" dirty="0">
                <a:latin typeface="Georgia"/>
                <a:cs typeface="Georgia"/>
              </a:rPr>
              <a:t>between</a:t>
            </a:r>
            <a:endParaRPr sz="1050">
              <a:latin typeface="Georgia"/>
              <a:cs typeface="Georgia"/>
            </a:endParaRPr>
          </a:p>
          <a:p>
            <a:pPr marL="59055" indent="-15240">
              <a:lnSpc>
                <a:spcPct val="103099"/>
              </a:lnSpc>
              <a:tabLst>
                <a:tab pos="467359" algn="l"/>
              </a:tabLst>
            </a:pPr>
            <a:r>
              <a:rPr sz="1050" spc="-45" dirty="0">
                <a:latin typeface="Georgia"/>
                <a:cs typeface="Georgia"/>
              </a:rPr>
              <a:t>se </a:t>
            </a:r>
            <a:r>
              <a:rPr sz="1050" spc="-25" dirty="0">
                <a:latin typeface="Georgia"/>
                <a:cs typeface="Georgia"/>
              </a:rPr>
              <a:t>two </a:t>
            </a:r>
            <a:r>
              <a:rPr sz="1050" spc="-30" dirty="0">
                <a:latin typeface="Georgia"/>
                <a:cs typeface="Georgia"/>
              </a:rPr>
              <a:t>classes of </a:t>
            </a:r>
            <a:r>
              <a:rPr sz="1050" spc="-15" dirty="0">
                <a:latin typeface="Georgia"/>
                <a:cs typeface="Georgia"/>
              </a:rPr>
              <a:t>events—something not previously </a:t>
            </a:r>
            <a:r>
              <a:rPr sz="1050" spc="-20" dirty="0">
                <a:latin typeface="Georgia"/>
                <a:cs typeface="Georgia"/>
              </a:rPr>
              <a:t>studied </a:t>
            </a:r>
            <a:r>
              <a:rPr sz="1050" spc="5" dirty="0">
                <a:latin typeface="Georgia"/>
                <a:cs typeface="Georgia"/>
              </a:rPr>
              <a:t>quantitatively—  </a:t>
            </a:r>
            <a:r>
              <a:rPr sz="1050" spc="-15" dirty="0">
                <a:latin typeface="Georgia"/>
                <a:cs typeface="Georgia"/>
              </a:rPr>
              <a:t>ld </a:t>
            </a:r>
            <a:r>
              <a:rPr sz="1050" spc="-10" dirty="0">
                <a:latin typeface="Georgia"/>
                <a:cs typeface="Georgia"/>
              </a:rPr>
              <a:t>yield important </a:t>
            </a:r>
            <a:r>
              <a:rPr sz="1050" spc="-25" dirty="0">
                <a:latin typeface="Georgia"/>
                <a:cs typeface="Georgia"/>
              </a:rPr>
              <a:t>insights </a:t>
            </a:r>
            <a:r>
              <a:rPr sz="1050" spc="-20" dirty="0">
                <a:latin typeface="Georgia"/>
                <a:cs typeface="Georgia"/>
              </a:rPr>
              <a:t>into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15" dirty="0">
                <a:latin typeface="Georgia"/>
                <a:cs typeface="Georgia"/>
              </a:rPr>
              <a:t>nature </a:t>
            </a:r>
            <a:r>
              <a:rPr sz="1050" spc="-20" dirty="0">
                <a:latin typeface="Georgia"/>
                <a:cs typeface="Georgia"/>
              </a:rPr>
              <a:t>and intrinsic dynamics  </a:t>
            </a:r>
            <a:r>
              <a:rPr sz="1050" spc="-25" dirty="0">
                <a:latin typeface="Georgia"/>
                <a:cs typeface="Georgia"/>
              </a:rPr>
              <a:t>ures.	</a:t>
            </a:r>
            <a:r>
              <a:rPr sz="1050" spc="80" dirty="0">
                <a:latin typeface="Georgia"/>
                <a:cs typeface="Georgia"/>
              </a:rPr>
              <a:t>A </a:t>
            </a:r>
            <a:r>
              <a:rPr sz="1050" spc="-20" dirty="0">
                <a:latin typeface="Georgia"/>
                <a:cs typeface="Georgia"/>
              </a:rPr>
              <a:t>goal </a:t>
            </a:r>
            <a:r>
              <a:rPr sz="1050" spc="-30" dirty="0">
                <a:latin typeface="Georgia"/>
                <a:cs typeface="Georgia"/>
              </a:rPr>
              <a:t>of our work is </a:t>
            </a:r>
            <a:r>
              <a:rPr sz="1050" dirty="0">
                <a:latin typeface="Georgia"/>
                <a:cs typeface="Georgia"/>
              </a:rPr>
              <a:t>to </a:t>
            </a:r>
            <a:r>
              <a:rPr sz="1050" spc="-25" dirty="0">
                <a:latin typeface="Georgia"/>
                <a:cs typeface="Georgia"/>
              </a:rPr>
              <a:t>parse</a:t>
            </a:r>
            <a:r>
              <a:rPr sz="1050" spc="-3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these complex </a:t>
            </a:r>
            <a:r>
              <a:rPr sz="1050" spc="-15" dirty="0">
                <a:latin typeface="Georgia"/>
                <a:cs typeface="Georgia"/>
              </a:rPr>
              <a:t>epileptic </a:t>
            </a:r>
            <a:r>
              <a:rPr sz="1050" spc="-30" dirty="0">
                <a:latin typeface="Georgia"/>
                <a:cs typeface="Georgia"/>
              </a:rPr>
              <a:t>eve</a:t>
            </a:r>
            <a:endParaRPr sz="1050">
              <a:latin typeface="Georgia"/>
              <a:cs typeface="Georgia"/>
            </a:endParaRPr>
          </a:p>
          <a:p>
            <a:pPr marR="114935" indent="18415">
              <a:lnSpc>
                <a:spcPct val="103099"/>
              </a:lnSpc>
            </a:pPr>
            <a:r>
              <a:rPr sz="1050" spc="-45" dirty="0">
                <a:latin typeface="Georgia"/>
                <a:cs typeface="Georgia"/>
              </a:rPr>
              <a:t>o </a:t>
            </a:r>
            <a:r>
              <a:rPr sz="1050" spc="-10" dirty="0">
                <a:latin typeface="Georgia"/>
                <a:cs typeface="Georgia"/>
              </a:rPr>
              <a:t>distinct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0" dirty="0">
                <a:latin typeface="Georgia"/>
                <a:cs typeface="Georgia"/>
              </a:rPr>
              <a:t>regimes. </a:t>
            </a:r>
            <a:r>
              <a:rPr sz="1050" spc="80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challenge posed </a:t>
            </a:r>
            <a:r>
              <a:rPr sz="1050" dirty="0">
                <a:latin typeface="Georgia"/>
                <a:cs typeface="Georgia"/>
              </a:rPr>
              <a:t>by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15" dirty="0">
                <a:latin typeface="Georgia"/>
                <a:cs typeface="Georgia"/>
              </a:rPr>
              <a:t>intracranial </a:t>
            </a:r>
            <a:r>
              <a:rPr sz="1050" spc="30" dirty="0">
                <a:latin typeface="Georgia"/>
                <a:cs typeface="Georgia"/>
              </a:rPr>
              <a:t>E  EG) </a:t>
            </a:r>
            <a:r>
              <a:rPr sz="1050" spc="5" dirty="0">
                <a:latin typeface="Georgia"/>
                <a:cs typeface="Georgia"/>
              </a:rPr>
              <a:t>data </a:t>
            </a:r>
            <a:r>
              <a:rPr sz="1050" spc="-45" dirty="0">
                <a:latin typeface="Georgia"/>
                <a:cs typeface="Georgia"/>
              </a:rPr>
              <a:t>we </a:t>
            </a:r>
            <a:r>
              <a:rPr sz="1050" dirty="0">
                <a:latin typeface="Georgia"/>
                <a:cs typeface="Georgia"/>
              </a:rPr>
              <a:t>study </a:t>
            </a:r>
            <a:r>
              <a:rPr sz="1050" spc="-30" dirty="0">
                <a:latin typeface="Georgia"/>
                <a:cs typeface="Georgia"/>
              </a:rPr>
              <a:t>is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dirty="0">
                <a:latin typeface="Georgia"/>
                <a:cs typeface="Georgia"/>
              </a:rPr>
              <a:t>fact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5" dirty="0">
                <a:latin typeface="Georgia"/>
                <a:cs typeface="Georgia"/>
              </a:rPr>
              <a:t>number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placement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20" dirty="0">
                <a:latin typeface="Georgia"/>
                <a:cs typeface="Georgia"/>
              </a:rPr>
              <a:t>electro  </a:t>
            </a:r>
            <a:r>
              <a:rPr sz="1050" spc="-5" dirty="0">
                <a:latin typeface="Georgia"/>
                <a:cs typeface="Georgia"/>
              </a:rPr>
              <a:t>vary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10" dirty="0">
                <a:latin typeface="Georgia"/>
                <a:cs typeface="Georgia"/>
              </a:rPr>
              <a:t>patients. 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25" dirty="0">
                <a:latin typeface="Georgia"/>
                <a:cs typeface="Georgia"/>
              </a:rPr>
              <a:t>develop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15" dirty="0">
                <a:latin typeface="Georgia"/>
                <a:cs typeface="Georgia"/>
              </a:rPr>
              <a:t>Bayesian </a:t>
            </a:r>
            <a:r>
              <a:rPr sz="1050" spc="-20" dirty="0">
                <a:latin typeface="Georgia"/>
                <a:cs typeface="Georgia"/>
              </a:rPr>
              <a:t>nonparametric </a:t>
            </a:r>
            <a:r>
              <a:rPr sz="1050" spc="-15" dirty="0">
                <a:latin typeface="Georgia"/>
                <a:cs typeface="Georgia"/>
              </a:rPr>
              <a:t>Mark  tching </a:t>
            </a:r>
            <a:r>
              <a:rPr sz="1050" spc="-30" dirty="0">
                <a:latin typeface="Georgia"/>
                <a:cs typeface="Georgia"/>
              </a:rPr>
              <a:t>process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5" dirty="0">
                <a:latin typeface="Georgia"/>
                <a:cs typeface="Georgia"/>
              </a:rPr>
              <a:t>allows </a:t>
            </a:r>
            <a:r>
              <a:rPr sz="1050" spc="-30" dirty="0">
                <a:latin typeface="Georgia"/>
                <a:cs typeface="Georgia"/>
              </a:rPr>
              <a:t>for </a:t>
            </a:r>
            <a:r>
              <a:rPr sz="1050" dirty="0">
                <a:latin typeface="Georgia"/>
                <a:cs typeface="Georgia"/>
              </a:rPr>
              <a:t>(i) </a:t>
            </a:r>
            <a:r>
              <a:rPr sz="1050" spc="-25" dirty="0">
                <a:latin typeface="Georgia"/>
                <a:cs typeface="Georgia"/>
              </a:rPr>
              <a:t>shared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5" dirty="0">
                <a:latin typeface="Georgia"/>
                <a:cs typeface="Georgia"/>
              </a:rPr>
              <a:t>regimes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0" dirty="0">
                <a:latin typeface="Georgia"/>
                <a:cs typeface="Georgia"/>
              </a:rPr>
              <a:t>var  </a:t>
            </a:r>
            <a:r>
              <a:rPr sz="1050" spc="-25" dirty="0">
                <a:latin typeface="Georgia"/>
                <a:cs typeface="Georgia"/>
              </a:rPr>
              <a:t>le </a:t>
            </a:r>
            <a:r>
              <a:rPr sz="1050" spc="-35" dirty="0">
                <a:latin typeface="Georgia"/>
                <a:cs typeface="Georgia"/>
              </a:rPr>
              <a:t>number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25" dirty="0">
                <a:latin typeface="Georgia"/>
                <a:cs typeface="Georgia"/>
              </a:rPr>
              <a:t>channels, </a:t>
            </a:r>
            <a:r>
              <a:rPr sz="1050" spc="-5" dirty="0">
                <a:latin typeface="Georgia"/>
                <a:cs typeface="Georgia"/>
              </a:rPr>
              <a:t>(ii) </a:t>
            </a:r>
            <a:r>
              <a:rPr sz="1050" spc="-30" dirty="0">
                <a:latin typeface="Georgia"/>
                <a:cs typeface="Georgia"/>
              </a:rPr>
              <a:t>asynchronous </a:t>
            </a:r>
            <a:r>
              <a:rPr sz="1050" spc="-25" dirty="0">
                <a:latin typeface="Georgia"/>
                <a:cs typeface="Georgia"/>
              </a:rPr>
              <a:t>regime-switching,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5" dirty="0">
                <a:latin typeface="Georgia"/>
                <a:cs typeface="Georgia"/>
              </a:rPr>
              <a:t>(iii)  </a:t>
            </a:r>
            <a:r>
              <a:rPr sz="1050" spc="-35" dirty="0">
                <a:latin typeface="Georgia"/>
                <a:cs typeface="Georgia"/>
              </a:rPr>
              <a:t>known </a:t>
            </a:r>
            <a:r>
              <a:rPr sz="1050" spc="-10" dirty="0">
                <a:latin typeface="Georgia"/>
                <a:cs typeface="Georgia"/>
              </a:rPr>
              <a:t>dictionary </a:t>
            </a:r>
            <a:r>
              <a:rPr sz="1050" spc="-35" dirty="0">
                <a:latin typeface="Georgia"/>
                <a:cs typeface="Georgia"/>
              </a:rPr>
              <a:t>of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0" dirty="0">
                <a:latin typeface="Georgia"/>
                <a:cs typeface="Georgia"/>
              </a:rPr>
              <a:t>regimes. 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30" dirty="0">
                <a:latin typeface="Georgia"/>
                <a:cs typeface="Georgia"/>
              </a:rPr>
              <a:t>encode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30" dirty="0">
                <a:latin typeface="Georgia"/>
                <a:cs typeface="Georgia"/>
              </a:rPr>
              <a:t>sparse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chang  </a:t>
            </a:r>
            <a:r>
              <a:rPr sz="1050" spc="-30" dirty="0">
                <a:latin typeface="Georgia"/>
                <a:cs typeface="Georgia"/>
              </a:rPr>
              <a:t>of</a:t>
            </a:r>
            <a:r>
              <a:rPr sz="1050" spc="20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dependencies</a:t>
            </a:r>
            <a:r>
              <a:rPr sz="1050" spc="20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between</a:t>
            </a:r>
            <a:r>
              <a:rPr sz="1050" spc="20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the</a:t>
            </a:r>
            <a:r>
              <a:rPr sz="1050" spc="20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channels</a:t>
            </a:r>
            <a:r>
              <a:rPr sz="1050" spc="25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using</a:t>
            </a:r>
            <a:r>
              <a:rPr sz="1050" spc="20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a</a:t>
            </a:r>
            <a:r>
              <a:rPr sz="1050" spc="2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Markov-switching</a:t>
            </a:r>
            <a:r>
              <a:rPr sz="1050" spc="20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Gauss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76664" y="4194312"/>
            <a:ext cx="156845" cy="256480"/>
          </a:xfrm>
          <a:prstGeom prst="rect">
            <a:avLst/>
          </a:prstGeom>
          <a:solidFill>
            <a:srgbClr val="6ACD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050" spc="-10" dirty="0">
                <a:latin typeface="Georgia"/>
                <a:cs typeface="Georgia"/>
              </a:rPr>
              <a:t>ia</a:t>
            </a:r>
            <a:r>
              <a:rPr sz="1050" spc="-40" dirty="0">
                <a:latin typeface="Georgia"/>
                <a:cs typeface="Georgia"/>
              </a:rPr>
              <a:t>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45968" y="4354976"/>
            <a:ext cx="681355" cy="141064"/>
          </a:xfrm>
          <a:prstGeom prst="rect">
            <a:avLst/>
          </a:prstGeom>
          <a:solidFill>
            <a:srgbClr val="6ACDF4"/>
          </a:solidFill>
        </p:spPr>
        <p:txBody>
          <a:bodyPr vert="horz" wrap="square" lIns="0" tIns="0" rIns="0" bIns="0" rtlCol="0">
            <a:spAutoFit/>
          </a:bodyPr>
          <a:lstStyle/>
          <a:p>
            <a:pPr marL="7620">
              <a:lnSpc>
                <a:spcPts val="1075"/>
              </a:lnSpc>
            </a:pPr>
            <a:r>
              <a:rPr sz="1050" spc="-35" dirty="0">
                <a:latin typeface="Georgia"/>
                <a:cs typeface="Georgia"/>
              </a:rPr>
              <a:t>inn</a:t>
            </a:r>
            <a:r>
              <a:rPr sz="1050" spc="-65" dirty="0">
                <a:latin typeface="Georgia"/>
                <a:cs typeface="Georgia"/>
              </a:rPr>
              <a:t>o</a:t>
            </a:r>
            <a:r>
              <a:rPr sz="1050" spc="-30" dirty="0">
                <a:latin typeface="Georgia"/>
                <a:cs typeface="Georgia"/>
              </a:rPr>
              <a:t>v</a:t>
            </a:r>
            <a:r>
              <a:rPr sz="1050" spc="-15" dirty="0">
                <a:latin typeface="Georgia"/>
                <a:cs typeface="Georgia"/>
              </a:rPr>
              <a:t>ations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9603" y="4315262"/>
            <a:ext cx="4434205" cy="177613"/>
          </a:xfrm>
          <a:prstGeom prst="rect">
            <a:avLst/>
          </a:prstGeom>
          <a:solidFill>
            <a:srgbClr val="6ACDF4"/>
          </a:solidFill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  <a:tabLst>
                <a:tab pos="2037714" algn="l"/>
              </a:tabLst>
            </a:pPr>
            <a:r>
              <a:rPr sz="1050" spc="-15" dirty="0">
                <a:latin typeface="Georgia"/>
                <a:cs typeface="Georgia"/>
              </a:rPr>
              <a:t>graphical </a:t>
            </a:r>
            <a:r>
              <a:rPr sz="1050" spc="-30" dirty="0">
                <a:latin typeface="Georgia"/>
                <a:cs typeface="Georgia"/>
              </a:rPr>
              <a:t>model</a:t>
            </a:r>
            <a:r>
              <a:rPr sz="1050" spc="2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for</a:t>
            </a:r>
            <a:r>
              <a:rPr sz="1050" spc="5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the	</a:t>
            </a:r>
            <a:r>
              <a:rPr sz="1050" spc="-30" dirty="0">
                <a:latin typeface="Georgia"/>
                <a:cs typeface="Georgia"/>
              </a:rPr>
              <a:t>process </a:t>
            </a:r>
            <a:r>
              <a:rPr sz="1050" spc="-15" dirty="0">
                <a:latin typeface="Georgia"/>
                <a:cs typeface="Georgia"/>
              </a:rPr>
              <a:t>driving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0" dirty="0">
                <a:latin typeface="Georgia"/>
                <a:cs typeface="Georgia"/>
              </a:rPr>
              <a:t>channel </a:t>
            </a:r>
            <a:r>
              <a:rPr sz="1050" spc="-20" dirty="0">
                <a:latin typeface="Georgia"/>
                <a:cs typeface="Georgia"/>
              </a:rPr>
              <a:t>dynamics</a:t>
            </a:r>
            <a:r>
              <a:rPr sz="1050" spc="7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and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0490" y="4480305"/>
            <a:ext cx="4464685" cy="6845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3099"/>
              </a:lnSpc>
              <a:spcBef>
                <a:spcPts val="85"/>
              </a:spcBef>
            </a:pPr>
            <a:r>
              <a:rPr sz="1050" spc="-20" dirty="0">
                <a:latin typeface="Georgia"/>
                <a:cs typeface="Georgia"/>
              </a:rPr>
              <a:t>demonstrate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0" dirty="0">
                <a:latin typeface="Georgia"/>
                <a:cs typeface="Georgia"/>
              </a:rPr>
              <a:t>importance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10" dirty="0">
                <a:latin typeface="Georgia"/>
                <a:cs typeface="Georgia"/>
              </a:rPr>
              <a:t>this </a:t>
            </a:r>
            <a:r>
              <a:rPr sz="1050" spc="-30" dirty="0">
                <a:latin typeface="Georgia"/>
                <a:cs typeface="Georgia"/>
              </a:rPr>
              <a:t>model in </a:t>
            </a:r>
            <a:r>
              <a:rPr sz="1050" spc="-25" dirty="0">
                <a:latin typeface="Georgia"/>
                <a:cs typeface="Georgia"/>
              </a:rPr>
              <a:t>parsing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out-of-sample </a:t>
            </a:r>
            <a:r>
              <a:rPr sz="1050" spc="-30" dirty="0">
                <a:latin typeface="Georgia"/>
                <a:cs typeface="Georgia"/>
              </a:rPr>
              <a:t>pre-  </a:t>
            </a:r>
            <a:r>
              <a:rPr sz="1050" spc="-20" dirty="0">
                <a:latin typeface="Georgia"/>
                <a:cs typeface="Georgia"/>
              </a:rPr>
              <a:t>dictions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25" dirty="0">
                <a:latin typeface="Georgia"/>
                <a:cs typeface="Georgia"/>
              </a:rPr>
              <a:t>iEEG </a:t>
            </a:r>
            <a:r>
              <a:rPr sz="1050" spc="5" dirty="0">
                <a:latin typeface="Georgia"/>
                <a:cs typeface="Georgia"/>
              </a:rPr>
              <a:t>data. </a:t>
            </a:r>
            <a:r>
              <a:rPr sz="1050" spc="-40" dirty="0">
                <a:latin typeface="Georgia"/>
                <a:cs typeface="Georgia"/>
              </a:rPr>
              <a:t>We show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30" dirty="0">
                <a:latin typeface="Georgia"/>
                <a:cs typeface="Georgia"/>
              </a:rPr>
              <a:t>our model </a:t>
            </a:r>
            <a:r>
              <a:rPr sz="1050" spc="-25" dirty="0">
                <a:latin typeface="Georgia"/>
                <a:cs typeface="Georgia"/>
              </a:rPr>
              <a:t>produces </a:t>
            </a:r>
            <a:r>
              <a:rPr sz="1050" spc="-10" dirty="0">
                <a:latin typeface="Georgia"/>
                <a:cs typeface="Georgia"/>
              </a:rPr>
              <a:t>intuitive </a:t>
            </a:r>
            <a:r>
              <a:rPr sz="1050" dirty="0">
                <a:latin typeface="Georgia"/>
                <a:cs typeface="Georgia"/>
              </a:rPr>
              <a:t>state  </a:t>
            </a:r>
            <a:r>
              <a:rPr sz="1050" spc="-30" dirty="0">
                <a:latin typeface="Georgia"/>
                <a:cs typeface="Georgia"/>
              </a:rPr>
              <a:t>assignments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0" dirty="0">
                <a:latin typeface="Georgia"/>
                <a:cs typeface="Georgia"/>
              </a:rPr>
              <a:t>can </a:t>
            </a:r>
            <a:r>
              <a:rPr sz="1050" spc="-25" dirty="0">
                <a:latin typeface="Georgia"/>
                <a:cs typeface="Georgia"/>
              </a:rPr>
              <a:t>help </a:t>
            </a:r>
            <a:r>
              <a:rPr sz="1050" spc="-10" dirty="0">
                <a:latin typeface="Georgia"/>
                <a:cs typeface="Georgia"/>
              </a:rPr>
              <a:t>automate </a:t>
            </a:r>
            <a:r>
              <a:rPr sz="1050" spc="-15" dirty="0">
                <a:latin typeface="Georgia"/>
                <a:cs typeface="Georgia"/>
              </a:rPr>
              <a:t>clinical analysis </a:t>
            </a:r>
            <a:r>
              <a:rPr sz="1050" spc="-30" dirty="0">
                <a:latin typeface="Georgia"/>
                <a:cs typeface="Georgia"/>
              </a:rPr>
              <a:t>of seizures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enable  </a:t>
            </a:r>
            <a:r>
              <a:rPr sz="1050" spc="-10" dirty="0">
                <a:latin typeface="Georgia"/>
                <a:cs typeface="Georgia"/>
              </a:rPr>
              <a:t>the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comparison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sub-clinical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bursts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and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full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clinical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seizures.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35612" y="5242900"/>
            <a:ext cx="398145" cy="139700"/>
          </a:xfrm>
          <a:prstGeom prst="rect">
            <a:avLst/>
          </a:prstGeom>
          <a:solidFill>
            <a:srgbClr val="6ACD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50" spc="-50" dirty="0">
                <a:latin typeface="Georgia"/>
                <a:cs typeface="Georgia"/>
              </a:rPr>
              <a:t>m</a:t>
            </a:r>
            <a:r>
              <a:rPr sz="1050" spc="-20" dirty="0">
                <a:latin typeface="Georgia"/>
                <a:cs typeface="Georgia"/>
              </a:rPr>
              <a:t>od</a:t>
            </a:r>
            <a:r>
              <a:rPr sz="1050" spc="-40" dirty="0">
                <a:latin typeface="Georgia"/>
                <a:cs typeface="Georgia"/>
              </a:rPr>
              <a:t>e</a:t>
            </a:r>
            <a:r>
              <a:rPr sz="1050" spc="-10" dirty="0">
                <a:latin typeface="Georgia"/>
                <a:cs typeface="Georgia"/>
              </a:rPr>
              <a:t>l</a:t>
            </a:r>
            <a:r>
              <a:rPr sz="1050" spc="5" dirty="0">
                <a:latin typeface="Georgia"/>
                <a:cs typeface="Georgia"/>
              </a:rPr>
              <a:t>,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0002" y="5210668"/>
            <a:ext cx="4004945" cy="3549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3099"/>
              </a:lnSpc>
              <a:spcBef>
                <a:spcPts val="85"/>
              </a:spcBef>
              <a:tabLst>
                <a:tab pos="741045" algn="l"/>
              </a:tabLst>
            </a:pPr>
            <a:r>
              <a:rPr sz="1050" i="1" spc="15" dirty="0">
                <a:latin typeface="Times New Roman"/>
                <a:cs typeface="Times New Roman"/>
              </a:rPr>
              <a:t>Keywords:	</a:t>
            </a:r>
            <a:r>
              <a:rPr sz="1050" spc="-15" dirty="0">
                <a:latin typeface="Georgia"/>
                <a:cs typeface="Georgia"/>
              </a:rPr>
              <a:t>Bayesian </a:t>
            </a:r>
            <a:r>
              <a:rPr sz="1050" spc="-20" dirty="0">
                <a:latin typeface="Georgia"/>
                <a:cs typeface="Georgia"/>
              </a:rPr>
              <a:t>nonparametric, </a:t>
            </a:r>
            <a:r>
              <a:rPr sz="1050" spc="30" dirty="0">
                <a:latin typeface="Georgia"/>
                <a:cs typeface="Georgia"/>
              </a:rPr>
              <a:t>EEG, </a:t>
            </a:r>
            <a:r>
              <a:rPr sz="1050" spc="-10" dirty="0">
                <a:latin typeface="Georgia"/>
                <a:cs typeface="Georgia"/>
              </a:rPr>
              <a:t>factorial </a:t>
            </a:r>
            <a:r>
              <a:rPr sz="1050" spc="-30" dirty="0">
                <a:latin typeface="Georgia"/>
                <a:cs typeface="Georgia"/>
              </a:rPr>
              <a:t>hidden </a:t>
            </a:r>
            <a:r>
              <a:rPr sz="1050" spc="-20" dirty="0">
                <a:latin typeface="Georgia"/>
                <a:cs typeface="Georgia"/>
              </a:rPr>
              <a:t>Markov  </a:t>
            </a:r>
            <a:r>
              <a:rPr sz="1050" spc="-15" dirty="0">
                <a:latin typeface="Georgia"/>
                <a:cs typeface="Georgia"/>
              </a:rPr>
              <a:t>graphical </a:t>
            </a:r>
            <a:r>
              <a:rPr sz="1050" spc="-25" dirty="0">
                <a:latin typeface="Georgia"/>
                <a:cs typeface="Georgia"/>
              </a:rPr>
              <a:t>model, </a:t>
            </a:r>
            <a:r>
              <a:rPr sz="1050" spc="-15" dirty="0">
                <a:latin typeface="Georgia"/>
                <a:cs typeface="Georgia"/>
              </a:rPr>
              <a:t>time</a:t>
            </a:r>
            <a:r>
              <a:rPr sz="1050" spc="-145" dirty="0">
                <a:latin typeface="Georgia"/>
                <a:cs typeface="Georgia"/>
              </a:rPr>
              <a:t> </a:t>
            </a:r>
            <a:r>
              <a:rPr sz="1050" spc="-35" dirty="0">
                <a:latin typeface="Georgia"/>
                <a:cs typeface="Georgia"/>
              </a:rPr>
              <a:t>series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93190" y="5667652"/>
            <a:ext cx="4439285" cy="0"/>
          </a:xfrm>
          <a:custGeom>
            <a:avLst/>
            <a:gdLst/>
            <a:ahLst/>
            <a:cxnLst/>
            <a:rect l="l" t="t" r="r" b="b"/>
            <a:pathLst>
              <a:path w="4439285">
                <a:moveTo>
                  <a:pt x="0" y="0"/>
                </a:moveTo>
                <a:lnTo>
                  <a:pt x="4438855" y="0"/>
                </a:lnTo>
              </a:path>
            </a:pathLst>
          </a:custGeom>
          <a:ln w="4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009979" y="951165"/>
            <a:ext cx="27298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-85" dirty="0">
                <a:solidFill>
                  <a:srgbClr val="B0007E"/>
                </a:solidFill>
                <a:latin typeface="DejaVu Sans"/>
                <a:cs typeface="DejaVu Sans"/>
              </a:rPr>
              <a:t>Encoding </a:t>
            </a:r>
            <a:r>
              <a:rPr sz="2400" spc="-30" dirty="0">
                <a:solidFill>
                  <a:srgbClr val="B0007E"/>
                </a:solidFill>
                <a:latin typeface="DejaVu Sans"/>
                <a:cs typeface="DejaVu Sans"/>
              </a:rPr>
              <a:t>of</a:t>
            </a:r>
            <a:r>
              <a:rPr sz="2400" spc="-235" dirty="0">
                <a:solidFill>
                  <a:srgbClr val="B0007E"/>
                </a:solidFill>
                <a:latin typeface="DejaVu Sans"/>
                <a:cs typeface="DejaVu Sans"/>
              </a:rPr>
              <a:t> </a:t>
            </a:r>
            <a:r>
              <a:rPr sz="2400" spc="-114" dirty="0">
                <a:solidFill>
                  <a:srgbClr val="B0007E"/>
                </a:solidFill>
                <a:latin typeface="DejaVu Sans"/>
                <a:cs typeface="DejaVu Sans"/>
              </a:rPr>
              <a:t>cluster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123227" y="1445868"/>
            <a:ext cx="730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75" dirty="0">
                <a:solidFill>
                  <a:srgbClr val="C02690"/>
                </a:solidFill>
                <a:latin typeface="DejaVu Sans"/>
                <a:cs typeface="DejaVu Sans"/>
              </a:rPr>
              <a:t>i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38574" y="1268284"/>
            <a:ext cx="26015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-135" dirty="0">
                <a:solidFill>
                  <a:srgbClr val="B0007E"/>
                </a:solidFill>
                <a:latin typeface="DejaVu Sans"/>
                <a:cs typeface="DejaVu Sans"/>
              </a:rPr>
              <a:t>membership </a:t>
            </a:r>
            <a:r>
              <a:rPr sz="2400" spc="-40" dirty="0">
                <a:solidFill>
                  <a:srgbClr val="B0007E"/>
                </a:solidFill>
                <a:latin typeface="DejaVu Sans"/>
                <a:cs typeface="DejaVu Sans"/>
              </a:rPr>
              <a:t>z </a:t>
            </a:r>
            <a:r>
              <a:rPr sz="2400" spc="-375" dirty="0">
                <a:solidFill>
                  <a:srgbClr val="B0007E"/>
                </a:solidFill>
                <a:latin typeface="DejaVu Sans"/>
                <a:cs typeface="DejaVu Sans"/>
              </a:rPr>
              <a:t>=</a:t>
            </a:r>
            <a:r>
              <a:rPr sz="2400" spc="-285" dirty="0">
                <a:solidFill>
                  <a:srgbClr val="B0007E"/>
                </a:solidFill>
                <a:latin typeface="DejaVu Sans"/>
                <a:cs typeface="DejaVu Sans"/>
              </a:rPr>
              <a:t> </a:t>
            </a:r>
            <a:r>
              <a:rPr sz="2400" spc="-175" dirty="0">
                <a:solidFill>
                  <a:srgbClr val="B0007E"/>
                </a:solidFill>
                <a:latin typeface="DejaVu Sans"/>
                <a:cs typeface="DejaVu Sans"/>
              </a:rPr>
              <a:t>2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142823" y="1641768"/>
            <a:ext cx="2709951" cy="20324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75088" y="1678521"/>
            <a:ext cx="2412365" cy="1764030"/>
          </a:xfrm>
          <a:custGeom>
            <a:avLst/>
            <a:gdLst/>
            <a:ahLst/>
            <a:cxnLst/>
            <a:rect l="l" t="t" r="r" b="b"/>
            <a:pathLst>
              <a:path w="2412365" h="1764029">
                <a:moveTo>
                  <a:pt x="1894760" y="0"/>
                </a:moveTo>
                <a:lnTo>
                  <a:pt x="2027314" y="130943"/>
                </a:lnTo>
                <a:lnTo>
                  <a:pt x="2151927" y="260300"/>
                </a:lnTo>
                <a:lnTo>
                  <a:pt x="2209078" y="325375"/>
                </a:lnTo>
                <a:lnTo>
                  <a:pt x="2260675" y="389656"/>
                </a:lnTo>
                <a:lnTo>
                  <a:pt x="2306708" y="453144"/>
                </a:lnTo>
                <a:lnTo>
                  <a:pt x="2345608" y="516632"/>
                </a:lnTo>
                <a:lnTo>
                  <a:pt x="2376566" y="579327"/>
                </a:lnTo>
                <a:lnTo>
                  <a:pt x="2398784" y="641228"/>
                </a:lnTo>
                <a:lnTo>
                  <a:pt x="2410692" y="702335"/>
                </a:lnTo>
                <a:lnTo>
                  <a:pt x="2412280" y="762649"/>
                </a:lnTo>
                <a:lnTo>
                  <a:pt x="2401171" y="822168"/>
                </a:lnTo>
                <a:lnTo>
                  <a:pt x="2377356" y="880101"/>
                </a:lnTo>
                <a:lnTo>
                  <a:pt x="2340054" y="937241"/>
                </a:lnTo>
                <a:lnTo>
                  <a:pt x="2287658" y="993586"/>
                </a:lnTo>
                <a:lnTo>
                  <a:pt x="2253532" y="1021360"/>
                </a:lnTo>
                <a:lnTo>
                  <a:pt x="2212255" y="1049935"/>
                </a:lnTo>
                <a:lnTo>
                  <a:pt x="2163834" y="1078500"/>
                </a:lnTo>
                <a:lnTo>
                  <a:pt x="2109070" y="1107076"/>
                </a:lnTo>
                <a:lnTo>
                  <a:pt x="2047953" y="1135641"/>
                </a:lnTo>
                <a:lnTo>
                  <a:pt x="1982070" y="1165005"/>
                </a:lnTo>
                <a:lnTo>
                  <a:pt x="1910634" y="1193571"/>
                </a:lnTo>
                <a:lnTo>
                  <a:pt x="1835221" y="1222935"/>
                </a:lnTo>
                <a:lnTo>
                  <a:pt x="1672508" y="1280076"/>
                </a:lnTo>
                <a:lnTo>
                  <a:pt x="1497886" y="1337216"/>
                </a:lnTo>
                <a:lnTo>
                  <a:pt x="1315323" y="1393558"/>
                </a:lnTo>
                <a:lnTo>
                  <a:pt x="1128784" y="1447522"/>
                </a:lnTo>
                <a:lnTo>
                  <a:pt x="942256" y="1499899"/>
                </a:lnTo>
                <a:lnTo>
                  <a:pt x="759694" y="1549898"/>
                </a:lnTo>
                <a:lnTo>
                  <a:pt x="584275" y="1597520"/>
                </a:lnTo>
                <a:lnTo>
                  <a:pt x="420762" y="1641167"/>
                </a:lnTo>
                <a:lnTo>
                  <a:pt x="345357" y="1661792"/>
                </a:lnTo>
                <a:lnTo>
                  <a:pt x="273919" y="1681638"/>
                </a:lnTo>
                <a:lnTo>
                  <a:pt x="207244" y="1699886"/>
                </a:lnTo>
                <a:lnTo>
                  <a:pt x="145332" y="1717345"/>
                </a:lnTo>
                <a:lnTo>
                  <a:pt x="90563" y="1734015"/>
                </a:lnTo>
                <a:lnTo>
                  <a:pt x="41350" y="1749096"/>
                </a:lnTo>
                <a:lnTo>
                  <a:pt x="0" y="1763589"/>
                </a:lnTo>
              </a:path>
            </a:pathLst>
          </a:custGeom>
          <a:ln w="38056">
            <a:solidFill>
              <a:srgbClr val="C026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39445" y="3322534"/>
            <a:ext cx="184111" cy="163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1448" y="2579129"/>
            <a:ext cx="4072890" cy="1763395"/>
          </a:xfrm>
          <a:custGeom>
            <a:avLst/>
            <a:gdLst/>
            <a:ahLst/>
            <a:cxnLst/>
            <a:rect l="l" t="t" r="r" b="b"/>
            <a:pathLst>
              <a:path w="4072890" h="1763395">
                <a:moveTo>
                  <a:pt x="0" y="0"/>
                </a:moveTo>
                <a:lnTo>
                  <a:pt x="4072524" y="0"/>
                </a:lnTo>
                <a:lnTo>
                  <a:pt x="4072524" y="1763166"/>
                </a:lnTo>
                <a:lnTo>
                  <a:pt x="0" y="1763166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1448" y="2579129"/>
            <a:ext cx="4072890" cy="1763395"/>
          </a:xfrm>
          <a:custGeom>
            <a:avLst/>
            <a:gdLst/>
            <a:ahLst/>
            <a:cxnLst/>
            <a:rect l="l" t="t" r="r" b="b"/>
            <a:pathLst>
              <a:path w="4072890" h="1763395">
                <a:moveTo>
                  <a:pt x="0" y="0"/>
                </a:moveTo>
                <a:lnTo>
                  <a:pt x="4072529" y="0"/>
                </a:lnTo>
                <a:lnTo>
                  <a:pt x="4072529" y="1763159"/>
                </a:lnTo>
                <a:lnTo>
                  <a:pt x="0" y="17631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908487" y="2774210"/>
            <a:ext cx="3643629" cy="893444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marR="5080" indent="238125">
              <a:lnSpc>
                <a:spcPct val="78000"/>
              </a:lnSpc>
              <a:spcBef>
                <a:spcPts val="940"/>
              </a:spcBef>
            </a:pPr>
            <a:r>
              <a:rPr sz="3200" spc="-145" dirty="0">
                <a:solidFill>
                  <a:srgbClr val="FFFFFF"/>
                </a:solidFill>
                <a:latin typeface="DejaVu Sans"/>
                <a:cs typeface="DejaVu Sans"/>
              </a:rPr>
              <a:t>Soft </a:t>
            </a:r>
            <a:r>
              <a:rPr sz="3200" spc="-204" dirty="0">
                <a:solidFill>
                  <a:srgbClr val="FFFFFF"/>
                </a:solidFill>
                <a:latin typeface="DejaVu Sans"/>
                <a:cs typeface="DejaVu Sans"/>
              </a:rPr>
              <a:t>assignments  </a:t>
            </a:r>
            <a:r>
              <a:rPr sz="3200" spc="-170" dirty="0">
                <a:solidFill>
                  <a:srgbClr val="FFFFFF"/>
                </a:solidFill>
                <a:latin typeface="DejaVu Sans"/>
                <a:cs typeface="DejaVu Sans"/>
              </a:rPr>
              <a:t>capture</a:t>
            </a:r>
            <a:r>
              <a:rPr sz="3200" spc="-2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3200" spc="-175" dirty="0">
                <a:solidFill>
                  <a:srgbClr val="FFFFFF"/>
                </a:solidFill>
                <a:latin typeface="DejaVu Sans"/>
                <a:cs typeface="DejaVu Sans"/>
              </a:rPr>
              <a:t>uncertainty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218457" y="3784750"/>
            <a:ext cx="8826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00" spc="-90" dirty="0">
                <a:solidFill>
                  <a:srgbClr val="FFFFFF"/>
                </a:solidFill>
                <a:latin typeface="DejaVu Sans"/>
                <a:cs typeface="DejaVu Sans"/>
              </a:rPr>
              <a:t>i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567668" y="3547970"/>
            <a:ext cx="23253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40" dirty="0">
                <a:solidFill>
                  <a:srgbClr val="FFFFFF"/>
                </a:solidFill>
                <a:latin typeface="DejaVu Sans"/>
                <a:cs typeface="DejaVu Sans"/>
              </a:rPr>
              <a:t>in </a:t>
            </a:r>
            <a:r>
              <a:rPr sz="3200" spc="-55" dirty="0">
                <a:solidFill>
                  <a:srgbClr val="FFFFFF"/>
                </a:solidFill>
                <a:latin typeface="DejaVu Sans"/>
                <a:cs typeface="DejaVu Sans"/>
              </a:rPr>
              <a:t>z </a:t>
            </a:r>
            <a:r>
              <a:rPr sz="3200" i="1" spc="32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200" spc="-229" dirty="0">
                <a:solidFill>
                  <a:srgbClr val="FFFFFF"/>
                </a:solidFill>
                <a:latin typeface="DejaVu Sans"/>
                <a:cs typeface="DejaVu Sans"/>
              </a:rPr>
              <a:t>2 </a:t>
            </a:r>
            <a:r>
              <a:rPr sz="3200" spc="-75" dirty="0">
                <a:solidFill>
                  <a:srgbClr val="FFFFFF"/>
                </a:solidFill>
                <a:latin typeface="DejaVu Sans"/>
                <a:cs typeface="DejaVu Sans"/>
              </a:rPr>
              <a:t>or</a:t>
            </a:r>
            <a:r>
              <a:rPr sz="3200" spc="-15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DejaVu Sans"/>
                <a:cs typeface="DejaVu Sans"/>
              </a:rPr>
              <a:t>4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282744" y="4265244"/>
            <a:ext cx="2790848" cy="745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80490" y="5846361"/>
            <a:ext cx="106743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z="1050" b="1" spc="40" dirty="0">
                <a:latin typeface="Georgia"/>
                <a:cs typeface="Georgia"/>
              </a:rPr>
              <a:t>1.</a:t>
            </a:r>
            <a:r>
              <a:rPr sz="1050" b="1" spc="285" dirty="0">
                <a:latin typeface="Georgia"/>
                <a:cs typeface="Georgia"/>
              </a:rPr>
              <a:t> </a:t>
            </a:r>
            <a:r>
              <a:rPr sz="1050" b="1" spc="-30" dirty="0">
                <a:latin typeface="Georgia"/>
                <a:cs typeface="Georgia"/>
              </a:rPr>
              <a:t>Introduction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43384" y="6105684"/>
            <a:ext cx="4602480" cy="47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885">
              <a:lnSpc>
                <a:spcPts val="1115"/>
              </a:lnSpc>
            </a:pPr>
            <a:r>
              <a:rPr sz="1050" spc="-15" dirty="0">
                <a:latin typeface="Georgia"/>
                <a:cs typeface="Georgia"/>
              </a:rPr>
              <a:t>Despite  </a:t>
            </a:r>
            <a:r>
              <a:rPr sz="1050" spc="-35" dirty="0">
                <a:latin typeface="Georgia"/>
                <a:cs typeface="Georgia"/>
              </a:rPr>
              <a:t>over  </a:t>
            </a:r>
            <a:r>
              <a:rPr sz="1050" spc="-20" dirty="0">
                <a:latin typeface="Georgia"/>
                <a:cs typeface="Georgia"/>
              </a:rPr>
              <a:t>three  </a:t>
            </a:r>
            <a:r>
              <a:rPr sz="1050" spc="-30" dirty="0">
                <a:latin typeface="Georgia"/>
                <a:cs typeface="Georgia"/>
              </a:rPr>
              <a:t>decades  of  research,  </a:t>
            </a:r>
            <a:r>
              <a:rPr sz="1050" spc="-45" dirty="0">
                <a:latin typeface="Georgia"/>
                <a:cs typeface="Georgia"/>
              </a:rPr>
              <a:t>we  </a:t>
            </a:r>
            <a:r>
              <a:rPr sz="1050" spc="-10" dirty="0">
                <a:latin typeface="Georgia"/>
                <a:cs typeface="Georgia"/>
              </a:rPr>
              <a:t>still  </a:t>
            </a:r>
            <a:r>
              <a:rPr sz="1050" spc="-25" dirty="0">
                <a:latin typeface="Georgia"/>
                <a:cs typeface="Georgia"/>
              </a:rPr>
              <a:t>have  </a:t>
            </a:r>
            <a:r>
              <a:rPr sz="1050" spc="-10" dirty="0">
                <a:latin typeface="Georgia"/>
                <a:cs typeface="Georgia"/>
              </a:rPr>
              <a:t>very  </a:t>
            </a:r>
            <a:r>
              <a:rPr sz="1050" dirty="0">
                <a:latin typeface="Georgia"/>
                <a:cs typeface="Georgia"/>
              </a:rPr>
              <a:t>little  </a:t>
            </a:r>
            <a:r>
              <a:rPr sz="1050" spc="-25" dirty="0">
                <a:latin typeface="Georgia"/>
                <a:cs typeface="Georgia"/>
              </a:rPr>
              <a:t>idea</a:t>
            </a:r>
            <a:r>
              <a:rPr sz="1050" spc="190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endParaRPr sz="1050">
              <a:latin typeface="Georgia"/>
              <a:cs typeface="Georgia"/>
            </a:endParaRPr>
          </a:p>
          <a:p>
            <a:pPr marL="149225" marR="5080">
              <a:lnSpc>
                <a:spcPct val="103099"/>
              </a:lnSpc>
            </a:pPr>
            <a:r>
              <a:rPr sz="1050" dirty="0">
                <a:latin typeface="Georgia"/>
                <a:cs typeface="Georgia"/>
              </a:rPr>
              <a:t>what </a:t>
            </a:r>
            <a:r>
              <a:rPr sz="1050" spc="-35" dirty="0">
                <a:latin typeface="Georgia"/>
                <a:cs typeface="Georgia"/>
              </a:rPr>
              <a:t>defines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seizure. </a:t>
            </a:r>
            <a:r>
              <a:rPr sz="1050" spc="5" dirty="0">
                <a:latin typeface="Georgia"/>
                <a:cs typeface="Georgia"/>
              </a:rPr>
              <a:t>This </a:t>
            </a:r>
            <a:r>
              <a:rPr sz="1050" spc="-25" dirty="0">
                <a:latin typeface="Georgia"/>
                <a:cs typeface="Georgia"/>
              </a:rPr>
              <a:t>ignorance stems </a:t>
            </a:r>
            <a:r>
              <a:rPr sz="1050" dirty="0">
                <a:latin typeface="Georgia"/>
                <a:cs typeface="Georgia"/>
              </a:rPr>
              <a:t>both </a:t>
            </a:r>
            <a:r>
              <a:rPr sz="1050" spc="-35" dirty="0">
                <a:latin typeface="Georgia"/>
                <a:cs typeface="Georgia"/>
              </a:rPr>
              <a:t>from </a:t>
            </a:r>
            <a:r>
              <a:rPr sz="1050" spc="-10" dirty="0">
                <a:latin typeface="Georgia"/>
                <a:cs typeface="Georgia"/>
              </a:rPr>
              <a:t>the complexity </a:t>
            </a:r>
            <a:r>
              <a:rPr sz="1050" spc="-30" dirty="0">
                <a:latin typeface="Georgia"/>
                <a:cs typeface="Georgia"/>
              </a:rPr>
              <a:t>of  </a:t>
            </a:r>
            <a:r>
              <a:rPr sz="1050" spc="-20" dirty="0">
                <a:latin typeface="Georgia"/>
                <a:cs typeface="Georgia"/>
              </a:rPr>
              <a:t>epilepsy  </a:t>
            </a:r>
            <a:r>
              <a:rPr sz="1050" spc="-25" dirty="0">
                <a:latin typeface="Georgia"/>
                <a:cs typeface="Georgia"/>
              </a:rPr>
              <a:t>as  </a:t>
            </a:r>
            <a:r>
              <a:rPr sz="1050" spc="-5" dirty="0">
                <a:latin typeface="Georgia"/>
                <a:cs typeface="Georgia"/>
              </a:rPr>
              <a:t>a  </a:t>
            </a:r>
            <a:r>
              <a:rPr sz="1050" spc="-30" dirty="0">
                <a:latin typeface="Georgia"/>
                <a:cs typeface="Georgia"/>
              </a:rPr>
              <a:t>disease  </a:t>
            </a:r>
            <a:r>
              <a:rPr sz="1050" spc="-20" dirty="0">
                <a:latin typeface="Georgia"/>
                <a:cs typeface="Georgia"/>
              </a:rPr>
              <a:t>and  </a:t>
            </a:r>
            <a:r>
              <a:rPr sz="1050" spc="-5" dirty="0">
                <a:latin typeface="Georgia"/>
                <a:cs typeface="Georgia"/>
              </a:rPr>
              <a:t>a  paucity  </a:t>
            </a:r>
            <a:r>
              <a:rPr sz="1050" spc="-30" dirty="0">
                <a:latin typeface="Georgia"/>
                <a:cs typeface="Georgia"/>
              </a:rPr>
              <a:t>of  </a:t>
            </a:r>
            <a:r>
              <a:rPr sz="1050" spc="-5" dirty="0">
                <a:latin typeface="Georgia"/>
                <a:cs typeface="Georgia"/>
              </a:rPr>
              <a:t>quantitative  </a:t>
            </a:r>
            <a:r>
              <a:rPr sz="1050" spc="-15" dirty="0">
                <a:latin typeface="Georgia"/>
                <a:cs typeface="Georgia"/>
              </a:rPr>
              <a:t>tools  </a:t>
            </a:r>
            <a:r>
              <a:rPr sz="1050" spc="15" dirty="0">
                <a:latin typeface="Georgia"/>
                <a:cs typeface="Georgia"/>
              </a:rPr>
              <a:t>that  </a:t>
            </a:r>
            <a:r>
              <a:rPr sz="1050" spc="-25" dirty="0">
                <a:latin typeface="Georgia"/>
                <a:cs typeface="Georgia"/>
              </a:rPr>
              <a:t>are </a:t>
            </a:r>
            <a:r>
              <a:rPr sz="1050" spc="10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flexible</a:t>
            </a:r>
            <a:endParaRPr sz="105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3422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900" y="207112"/>
            <a:ext cx="4796155" cy="6452235"/>
          </a:xfrm>
          <a:custGeom>
            <a:avLst/>
            <a:gdLst/>
            <a:ahLst/>
            <a:cxnLst/>
            <a:rect l="l" t="t" r="r" b="b"/>
            <a:pathLst>
              <a:path w="4796155" h="6452234">
                <a:moveTo>
                  <a:pt x="0" y="0"/>
                </a:moveTo>
                <a:lnTo>
                  <a:pt x="4795688" y="0"/>
                </a:lnTo>
                <a:lnTo>
                  <a:pt x="4795688" y="6452238"/>
                </a:lnTo>
                <a:lnTo>
                  <a:pt x="0" y="6452238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37733" y="2959341"/>
            <a:ext cx="2934385" cy="128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7648" y="4218764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2942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87648" y="3869634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2942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87648" y="3516343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2942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7648" y="3163053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2942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43918" y="2937458"/>
            <a:ext cx="317500" cy="14319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5240">
              <a:spcBef>
                <a:spcPts val="705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6</a:t>
            </a:r>
            <a:endParaRPr>
              <a:latin typeface="Trebuchet MS"/>
              <a:cs typeface="Trebuchet MS"/>
            </a:endParaRPr>
          </a:p>
          <a:p>
            <a:pPr marL="12700">
              <a:spcBef>
                <a:spcPts val="610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4</a:t>
            </a:r>
            <a:endParaRPr>
              <a:latin typeface="Trebuchet MS"/>
              <a:cs typeface="Trebuchet MS"/>
            </a:endParaRPr>
          </a:p>
          <a:p>
            <a:pPr marL="15240">
              <a:spcBef>
                <a:spcPts val="610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2</a:t>
            </a:r>
            <a:endParaRPr>
              <a:latin typeface="Trebuchet MS"/>
              <a:cs typeface="Trebuchet MS"/>
            </a:endParaRPr>
          </a:p>
          <a:p>
            <a:pPr marL="188595">
              <a:spcBef>
                <a:spcPts val="610"/>
              </a:spcBef>
            </a:pPr>
            <a:r>
              <a:rPr spc="-35" dirty="0">
                <a:latin typeface="Trebuchet MS"/>
                <a:cs typeface="Trebuchet MS"/>
              </a:rPr>
              <a:t>0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62451" y="4218776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23313" y="4218776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4174" y="4218776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45037" y="4218776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8198" y="4218776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2494" y="4434815"/>
            <a:ext cx="2652979" cy="1083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0073" y="3018866"/>
            <a:ext cx="533400" cy="55244"/>
          </a:xfrm>
          <a:custGeom>
            <a:avLst/>
            <a:gdLst/>
            <a:ahLst/>
            <a:cxnLst/>
            <a:rect l="l" t="t" r="r" b="b"/>
            <a:pathLst>
              <a:path w="533400" h="55244">
                <a:moveTo>
                  <a:pt x="0" y="54965"/>
                </a:moveTo>
                <a:lnTo>
                  <a:pt x="532853" y="54965"/>
                </a:lnTo>
                <a:lnTo>
                  <a:pt x="532853" y="0"/>
                </a:lnTo>
                <a:lnTo>
                  <a:pt x="0" y="0"/>
                </a:lnTo>
                <a:lnTo>
                  <a:pt x="0" y="54965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90073" y="3018867"/>
            <a:ext cx="533400" cy="182245"/>
          </a:xfrm>
          <a:custGeom>
            <a:avLst/>
            <a:gdLst/>
            <a:ahLst/>
            <a:cxnLst/>
            <a:rect l="l" t="t" r="r" b="b"/>
            <a:pathLst>
              <a:path w="533400" h="182244">
                <a:moveTo>
                  <a:pt x="0" y="0"/>
                </a:moveTo>
                <a:lnTo>
                  <a:pt x="532853" y="0"/>
                </a:lnTo>
                <a:lnTo>
                  <a:pt x="532853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99051" y="3179535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5" y="0"/>
                </a:lnTo>
                <a:lnTo>
                  <a:pt x="355235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54163" y="3509340"/>
            <a:ext cx="499109" cy="190500"/>
          </a:xfrm>
          <a:custGeom>
            <a:avLst/>
            <a:gdLst/>
            <a:ahLst/>
            <a:cxnLst/>
            <a:rect l="l" t="t" r="r" b="b"/>
            <a:pathLst>
              <a:path w="499110" h="190500">
                <a:moveTo>
                  <a:pt x="0" y="0"/>
                </a:moveTo>
                <a:lnTo>
                  <a:pt x="499020" y="0"/>
                </a:lnTo>
                <a:lnTo>
                  <a:pt x="499020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8181" y="4650957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1" y="0"/>
                </a:lnTo>
                <a:lnTo>
                  <a:pt x="355231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8181" y="4650957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5" y="0"/>
                </a:lnTo>
                <a:lnTo>
                  <a:pt x="355235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52724" y="4989207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26370" y="4989207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95534" y="4820081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7"/>
                </a:lnTo>
                <a:lnTo>
                  <a:pt x="0" y="190267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53702" y="4820081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7"/>
                </a:lnTo>
                <a:lnTo>
                  <a:pt x="0" y="190267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0001" y="3010408"/>
            <a:ext cx="473709" cy="182245"/>
          </a:xfrm>
          <a:custGeom>
            <a:avLst/>
            <a:gdLst/>
            <a:ahLst/>
            <a:cxnLst/>
            <a:rect l="l" t="t" r="r" b="b"/>
            <a:pathLst>
              <a:path w="473709" h="182244">
                <a:moveTo>
                  <a:pt x="0" y="0"/>
                </a:moveTo>
                <a:lnTo>
                  <a:pt x="473646" y="0"/>
                </a:lnTo>
                <a:lnTo>
                  <a:pt x="473646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001" y="3010409"/>
            <a:ext cx="473709" cy="182245"/>
          </a:xfrm>
          <a:custGeom>
            <a:avLst/>
            <a:gdLst/>
            <a:ahLst/>
            <a:cxnLst/>
            <a:rect l="l" t="t" r="r" b="b"/>
            <a:pathLst>
              <a:path w="473709" h="182244">
                <a:moveTo>
                  <a:pt x="0" y="0"/>
                </a:moveTo>
                <a:lnTo>
                  <a:pt x="473646" y="0"/>
                </a:lnTo>
                <a:lnTo>
                  <a:pt x="473646" y="181811"/>
                </a:lnTo>
                <a:lnTo>
                  <a:pt x="0" y="18181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85011" y="6257670"/>
            <a:ext cx="431800" cy="173355"/>
          </a:xfrm>
          <a:custGeom>
            <a:avLst/>
            <a:gdLst/>
            <a:ahLst/>
            <a:cxnLst/>
            <a:rect l="l" t="t" r="r" b="b"/>
            <a:pathLst>
              <a:path w="431800" h="173354">
                <a:moveTo>
                  <a:pt x="0" y="0"/>
                </a:moveTo>
                <a:lnTo>
                  <a:pt x="431355" y="0"/>
                </a:lnTo>
                <a:lnTo>
                  <a:pt x="431355" y="173353"/>
                </a:lnTo>
                <a:lnTo>
                  <a:pt x="0" y="17335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85011" y="6257670"/>
            <a:ext cx="431800" cy="173355"/>
          </a:xfrm>
          <a:custGeom>
            <a:avLst/>
            <a:gdLst/>
            <a:ahLst/>
            <a:cxnLst/>
            <a:rect l="l" t="t" r="r" b="b"/>
            <a:pathLst>
              <a:path w="431800" h="173354">
                <a:moveTo>
                  <a:pt x="0" y="0"/>
                </a:moveTo>
                <a:lnTo>
                  <a:pt x="431357" y="0"/>
                </a:lnTo>
                <a:lnTo>
                  <a:pt x="431357" y="173354"/>
                </a:lnTo>
                <a:lnTo>
                  <a:pt x="0" y="173354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08887" y="6426796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0" y="0"/>
                </a:lnTo>
                <a:lnTo>
                  <a:pt x="456730" y="190267"/>
                </a:lnTo>
                <a:lnTo>
                  <a:pt x="0" y="19026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8887" y="6426796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6167" y="6409883"/>
            <a:ext cx="524510" cy="190500"/>
          </a:xfrm>
          <a:custGeom>
            <a:avLst/>
            <a:gdLst/>
            <a:ahLst/>
            <a:cxnLst/>
            <a:rect l="l" t="t" r="r" b="b"/>
            <a:pathLst>
              <a:path w="524510" h="190500">
                <a:moveTo>
                  <a:pt x="0" y="0"/>
                </a:moveTo>
                <a:lnTo>
                  <a:pt x="524395" y="0"/>
                </a:lnTo>
                <a:lnTo>
                  <a:pt x="524395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6167" y="6409883"/>
            <a:ext cx="524510" cy="190500"/>
          </a:xfrm>
          <a:custGeom>
            <a:avLst/>
            <a:gdLst/>
            <a:ahLst/>
            <a:cxnLst/>
            <a:rect l="l" t="t" r="r" b="b"/>
            <a:pathLst>
              <a:path w="524510" h="190500">
                <a:moveTo>
                  <a:pt x="0" y="0"/>
                </a:moveTo>
                <a:lnTo>
                  <a:pt x="524394" y="0"/>
                </a:lnTo>
                <a:lnTo>
                  <a:pt x="524394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692648" y="1999006"/>
            <a:ext cx="3402329" cy="746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95"/>
              </a:spcBef>
            </a:pPr>
            <a:r>
              <a:rPr sz="2400" spc="-160" dirty="0">
                <a:latin typeface="DejaVu Sans"/>
                <a:cs typeface="DejaVu Sans"/>
              </a:rPr>
              <a:t>Really, </a:t>
            </a:r>
            <a:r>
              <a:rPr sz="2400" spc="-175" dirty="0">
                <a:latin typeface="DejaVu Sans"/>
                <a:cs typeface="DejaVu Sans"/>
              </a:rPr>
              <a:t>it’s </a:t>
            </a:r>
            <a:r>
              <a:rPr sz="2400" spc="-114" dirty="0">
                <a:latin typeface="DejaVu Sans"/>
                <a:cs typeface="DejaVu Sans"/>
              </a:rPr>
              <a:t>about</a:t>
            </a:r>
            <a:r>
              <a:rPr sz="2400" spc="-50" dirty="0">
                <a:latin typeface="DejaVu Sans"/>
                <a:cs typeface="DejaVu Sans"/>
              </a:rPr>
              <a:t> </a:t>
            </a:r>
            <a:r>
              <a:rPr sz="2400" spc="-105" dirty="0">
                <a:solidFill>
                  <a:srgbClr val="FC5507"/>
                </a:solidFill>
                <a:latin typeface="DejaVu Sans"/>
                <a:cs typeface="DejaVu Sans"/>
              </a:rPr>
              <a:t>science</a:t>
            </a:r>
            <a:endParaRPr sz="2400">
              <a:latin typeface="DejaVu Sans"/>
              <a:cs typeface="DejaVu Sans"/>
            </a:endParaRPr>
          </a:p>
          <a:p>
            <a:pPr marL="12700">
              <a:lnSpc>
                <a:spcPts val="2840"/>
              </a:lnSpc>
            </a:pPr>
            <a:r>
              <a:rPr sz="2400" spc="70" dirty="0">
                <a:latin typeface="Arial"/>
                <a:cs typeface="Arial"/>
              </a:rPr>
              <a:t>and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118CC4"/>
                </a:solidFill>
                <a:latin typeface="DejaVu Sans"/>
                <a:cs typeface="DejaVu Sans"/>
              </a:rPr>
              <a:t>technology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92032" y="3513570"/>
            <a:ext cx="541655" cy="186055"/>
          </a:xfrm>
          <a:custGeom>
            <a:avLst/>
            <a:gdLst/>
            <a:ahLst/>
            <a:cxnLst/>
            <a:rect l="l" t="t" r="r" b="b"/>
            <a:pathLst>
              <a:path w="541654" h="186054">
                <a:moveTo>
                  <a:pt x="0" y="0"/>
                </a:moveTo>
                <a:lnTo>
                  <a:pt x="541311" y="0"/>
                </a:lnTo>
                <a:lnTo>
                  <a:pt x="541311" y="186040"/>
                </a:lnTo>
                <a:lnTo>
                  <a:pt x="0" y="186040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67175" y="3513569"/>
            <a:ext cx="905510" cy="177800"/>
          </a:xfrm>
          <a:custGeom>
            <a:avLst/>
            <a:gdLst/>
            <a:ahLst/>
            <a:cxnLst/>
            <a:rect l="l" t="t" r="r" b="b"/>
            <a:pathLst>
              <a:path w="905510" h="177800">
                <a:moveTo>
                  <a:pt x="0" y="0"/>
                </a:moveTo>
                <a:lnTo>
                  <a:pt x="905004" y="0"/>
                </a:lnTo>
                <a:lnTo>
                  <a:pt x="905004" y="177584"/>
                </a:lnTo>
                <a:lnTo>
                  <a:pt x="0" y="177584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06011" y="3522027"/>
            <a:ext cx="440055" cy="177800"/>
          </a:xfrm>
          <a:custGeom>
            <a:avLst/>
            <a:gdLst/>
            <a:ahLst/>
            <a:cxnLst/>
            <a:rect l="l" t="t" r="r" b="b"/>
            <a:pathLst>
              <a:path w="440054" h="177800">
                <a:moveTo>
                  <a:pt x="0" y="0"/>
                </a:moveTo>
                <a:lnTo>
                  <a:pt x="439814" y="0"/>
                </a:lnTo>
                <a:lnTo>
                  <a:pt x="439814" y="177583"/>
                </a:lnTo>
                <a:lnTo>
                  <a:pt x="0" y="17758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73097" y="3834905"/>
            <a:ext cx="837565" cy="186055"/>
          </a:xfrm>
          <a:custGeom>
            <a:avLst/>
            <a:gdLst/>
            <a:ahLst/>
            <a:cxnLst/>
            <a:rect l="l" t="t" r="r" b="b"/>
            <a:pathLst>
              <a:path w="837564" h="186054">
                <a:moveTo>
                  <a:pt x="0" y="0"/>
                </a:moveTo>
                <a:lnTo>
                  <a:pt x="837341" y="0"/>
                </a:lnTo>
                <a:lnTo>
                  <a:pt x="837341" y="186040"/>
                </a:lnTo>
                <a:lnTo>
                  <a:pt x="0" y="186040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19424" y="4020948"/>
            <a:ext cx="422909" cy="169545"/>
          </a:xfrm>
          <a:custGeom>
            <a:avLst/>
            <a:gdLst/>
            <a:ahLst/>
            <a:cxnLst/>
            <a:rect l="l" t="t" r="r" b="b"/>
            <a:pathLst>
              <a:path w="422910" h="169545">
                <a:moveTo>
                  <a:pt x="0" y="0"/>
                </a:moveTo>
                <a:lnTo>
                  <a:pt x="422897" y="0"/>
                </a:lnTo>
                <a:lnTo>
                  <a:pt x="422897" y="169126"/>
                </a:lnTo>
                <a:lnTo>
                  <a:pt x="0" y="16912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70679" y="4181627"/>
            <a:ext cx="575310" cy="161290"/>
          </a:xfrm>
          <a:custGeom>
            <a:avLst/>
            <a:gdLst/>
            <a:ahLst/>
            <a:cxnLst/>
            <a:rect l="l" t="t" r="r" b="b"/>
            <a:pathLst>
              <a:path w="575310" h="161289">
                <a:moveTo>
                  <a:pt x="0" y="0"/>
                </a:moveTo>
                <a:lnTo>
                  <a:pt x="575140" y="0"/>
                </a:lnTo>
                <a:lnTo>
                  <a:pt x="575140" y="160669"/>
                </a:lnTo>
                <a:lnTo>
                  <a:pt x="0" y="16066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21888" y="4164710"/>
            <a:ext cx="422909" cy="177800"/>
          </a:xfrm>
          <a:custGeom>
            <a:avLst/>
            <a:gdLst/>
            <a:ahLst/>
            <a:cxnLst/>
            <a:rect l="l" t="t" r="r" b="b"/>
            <a:pathLst>
              <a:path w="422910" h="177800">
                <a:moveTo>
                  <a:pt x="0" y="0"/>
                </a:moveTo>
                <a:lnTo>
                  <a:pt x="422898" y="0"/>
                </a:lnTo>
                <a:lnTo>
                  <a:pt x="422898" y="177583"/>
                </a:lnTo>
                <a:lnTo>
                  <a:pt x="0" y="17758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33284" y="4342296"/>
            <a:ext cx="694055" cy="186055"/>
          </a:xfrm>
          <a:custGeom>
            <a:avLst/>
            <a:gdLst/>
            <a:ahLst/>
            <a:cxnLst/>
            <a:rect l="l" t="t" r="r" b="b"/>
            <a:pathLst>
              <a:path w="694055" h="186054">
                <a:moveTo>
                  <a:pt x="0" y="0"/>
                </a:moveTo>
                <a:lnTo>
                  <a:pt x="693553" y="0"/>
                </a:lnTo>
                <a:lnTo>
                  <a:pt x="693553" y="186040"/>
                </a:lnTo>
                <a:lnTo>
                  <a:pt x="0" y="186040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6918" y="4333838"/>
            <a:ext cx="541655" cy="194945"/>
          </a:xfrm>
          <a:custGeom>
            <a:avLst/>
            <a:gdLst/>
            <a:ahLst/>
            <a:cxnLst/>
            <a:rect l="l" t="t" r="r" b="b"/>
            <a:pathLst>
              <a:path w="541655" h="194945">
                <a:moveTo>
                  <a:pt x="0" y="0"/>
                </a:moveTo>
                <a:lnTo>
                  <a:pt x="541309" y="0"/>
                </a:lnTo>
                <a:lnTo>
                  <a:pt x="541309" y="194496"/>
                </a:lnTo>
                <a:lnTo>
                  <a:pt x="0" y="19449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53196" y="4832768"/>
            <a:ext cx="609600" cy="177800"/>
          </a:xfrm>
          <a:custGeom>
            <a:avLst/>
            <a:gdLst/>
            <a:ahLst/>
            <a:cxnLst/>
            <a:rect l="l" t="t" r="r" b="b"/>
            <a:pathLst>
              <a:path w="609600" h="177800">
                <a:moveTo>
                  <a:pt x="0" y="0"/>
                </a:moveTo>
                <a:lnTo>
                  <a:pt x="608973" y="0"/>
                </a:lnTo>
                <a:lnTo>
                  <a:pt x="608973" y="177583"/>
                </a:lnTo>
                <a:lnTo>
                  <a:pt x="0" y="17758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22928" y="5230215"/>
            <a:ext cx="398145" cy="161290"/>
          </a:xfrm>
          <a:custGeom>
            <a:avLst/>
            <a:gdLst/>
            <a:ahLst/>
            <a:cxnLst/>
            <a:rect l="l" t="t" r="r" b="b"/>
            <a:pathLst>
              <a:path w="398145" h="161289">
                <a:moveTo>
                  <a:pt x="0" y="0"/>
                </a:moveTo>
                <a:lnTo>
                  <a:pt x="397521" y="0"/>
                </a:lnTo>
                <a:lnTo>
                  <a:pt x="397521" y="160669"/>
                </a:lnTo>
                <a:lnTo>
                  <a:pt x="0" y="16066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74076" y="5238674"/>
            <a:ext cx="862965" cy="152400"/>
          </a:xfrm>
          <a:custGeom>
            <a:avLst/>
            <a:gdLst/>
            <a:ahLst/>
            <a:cxnLst/>
            <a:rect l="l" t="t" r="r" b="b"/>
            <a:pathLst>
              <a:path w="862964" h="152400">
                <a:moveTo>
                  <a:pt x="0" y="0"/>
                </a:moveTo>
                <a:lnTo>
                  <a:pt x="862711" y="0"/>
                </a:lnTo>
                <a:lnTo>
                  <a:pt x="862711" y="152214"/>
                </a:lnTo>
                <a:lnTo>
                  <a:pt x="0" y="152214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01433" y="220553"/>
            <a:ext cx="3822700" cy="5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0" marR="5080" indent="-641985">
              <a:lnSpc>
                <a:spcPct val="106000"/>
              </a:lnSpc>
              <a:spcBef>
                <a:spcPts val="100"/>
              </a:spcBef>
            </a:pPr>
            <a:r>
              <a:rPr sz="1550" spc="-35" dirty="0">
                <a:latin typeface="Times New Roman"/>
                <a:cs typeface="Times New Roman"/>
              </a:rPr>
              <a:t>Modeling </a:t>
            </a:r>
            <a:r>
              <a:rPr sz="1550" spc="20" dirty="0">
                <a:latin typeface="Times New Roman"/>
                <a:cs typeface="Times New Roman"/>
              </a:rPr>
              <a:t>the </a:t>
            </a:r>
            <a:r>
              <a:rPr sz="1550" spc="-30" dirty="0">
                <a:latin typeface="Times New Roman"/>
                <a:cs typeface="Times New Roman"/>
              </a:rPr>
              <a:t>Complex </a:t>
            </a:r>
            <a:r>
              <a:rPr sz="1550" spc="-25" dirty="0">
                <a:latin typeface="Times New Roman"/>
                <a:cs typeface="Times New Roman"/>
              </a:rPr>
              <a:t>Dynamics </a:t>
            </a:r>
            <a:r>
              <a:rPr sz="1550" spc="15" dirty="0">
                <a:latin typeface="Times New Roman"/>
                <a:cs typeface="Times New Roman"/>
              </a:rPr>
              <a:t>and </a:t>
            </a:r>
            <a:r>
              <a:rPr sz="1550" spc="-20" dirty="0">
                <a:latin typeface="Times New Roman"/>
                <a:cs typeface="Times New Roman"/>
              </a:rPr>
              <a:t>Changing  </a:t>
            </a:r>
            <a:r>
              <a:rPr sz="1550" spc="-15" dirty="0">
                <a:latin typeface="Times New Roman"/>
                <a:cs typeface="Times New Roman"/>
              </a:rPr>
              <a:t>Correlations </a:t>
            </a:r>
            <a:r>
              <a:rPr sz="1550" spc="-80" dirty="0">
                <a:latin typeface="Times New Roman"/>
                <a:cs typeface="Times New Roman"/>
              </a:rPr>
              <a:t>of </a:t>
            </a:r>
            <a:r>
              <a:rPr sz="1550" spc="-10" dirty="0">
                <a:latin typeface="Times New Roman"/>
                <a:cs typeface="Times New Roman"/>
              </a:rPr>
              <a:t>Epileptic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Events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4418" y="915380"/>
            <a:ext cx="3896360" cy="708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3875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Drausin </a:t>
            </a:r>
            <a:r>
              <a:rPr sz="1050" spc="30" dirty="0">
                <a:latin typeface="Georgia"/>
                <a:cs typeface="Georgia"/>
              </a:rPr>
              <a:t>F. </a:t>
            </a:r>
            <a:r>
              <a:rPr sz="1050" spc="-15" dirty="0">
                <a:latin typeface="Georgia"/>
                <a:cs typeface="Georgia"/>
              </a:rPr>
              <a:t>Wulsin</a:t>
            </a:r>
            <a:r>
              <a:rPr sz="1050" spc="-22" baseline="31746" dirty="0">
                <a:latin typeface="Georgia"/>
                <a:cs typeface="Georgia"/>
              </a:rPr>
              <a:t>a</a:t>
            </a:r>
            <a:r>
              <a:rPr sz="1050" spc="-15" dirty="0">
                <a:latin typeface="Georgia"/>
                <a:cs typeface="Georgia"/>
              </a:rPr>
              <a:t>, </a:t>
            </a:r>
            <a:r>
              <a:rPr sz="1050" spc="-5" dirty="0">
                <a:latin typeface="Georgia"/>
                <a:cs typeface="Georgia"/>
              </a:rPr>
              <a:t>Emily </a:t>
            </a:r>
            <a:r>
              <a:rPr sz="1050" spc="30" dirty="0">
                <a:latin typeface="Georgia"/>
                <a:cs typeface="Georgia"/>
              </a:rPr>
              <a:t>B. </a:t>
            </a:r>
            <a:r>
              <a:rPr sz="1050" spc="-5" dirty="0">
                <a:latin typeface="Georgia"/>
                <a:cs typeface="Georgia"/>
              </a:rPr>
              <a:t>Fox</a:t>
            </a:r>
            <a:r>
              <a:rPr sz="1050" spc="-7" baseline="31746" dirty="0">
                <a:latin typeface="Georgia"/>
                <a:cs typeface="Georgia"/>
              </a:rPr>
              <a:t>c</a:t>
            </a:r>
            <a:r>
              <a:rPr sz="1050" spc="-5" dirty="0">
                <a:latin typeface="Georgia"/>
                <a:cs typeface="Georgia"/>
              </a:rPr>
              <a:t>, Brian</a:t>
            </a:r>
            <a:r>
              <a:rPr sz="1050" spc="175" dirty="0">
                <a:latin typeface="Georgia"/>
                <a:cs typeface="Georgia"/>
              </a:rPr>
              <a:t> </a:t>
            </a:r>
            <a:r>
              <a:rPr sz="1050" spc="25" dirty="0">
                <a:latin typeface="Georgia"/>
                <a:cs typeface="Georgia"/>
              </a:rPr>
              <a:t>Litt</a:t>
            </a:r>
            <a:r>
              <a:rPr sz="1050" spc="37" baseline="31746" dirty="0">
                <a:latin typeface="Georgia"/>
                <a:cs typeface="Georgia"/>
              </a:rPr>
              <a:t>a,b</a:t>
            </a:r>
            <a:endParaRPr sz="1050" baseline="31746">
              <a:latin typeface="Georgia"/>
              <a:cs typeface="Georgia"/>
            </a:endParaRPr>
          </a:p>
          <a:p>
            <a:pPr marL="12700" marR="5080" algn="ctr">
              <a:spcBef>
                <a:spcPts val="860"/>
              </a:spcBef>
            </a:pPr>
            <a:r>
              <a:rPr sz="900" i="1" spc="-44" baseline="32407" dirty="0">
                <a:latin typeface="Georgia"/>
                <a:cs typeface="Georgia"/>
              </a:rPr>
              <a:t>a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30" dirty="0">
                <a:latin typeface="Georgia"/>
                <a:cs typeface="Georgia"/>
              </a:rPr>
              <a:t>Bioengineering, 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44" baseline="32407" dirty="0">
                <a:latin typeface="Georgia"/>
                <a:cs typeface="Georgia"/>
              </a:rPr>
              <a:t>b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45" dirty="0">
                <a:latin typeface="Georgia"/>
                <a:cs typeface="Georgia"/>
              </a:rPr>
              <a:t>Neurology,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37" baseline="32407" dirty="0">
                <a:latin typeface="Georgia"/>
                <a:cs typeface="Georgia"/>
              </a:rPr>
              <a:t>c</a:t>
            </a:r>
            <a:r>
              <a:rPr sz="900" i="1" spc="-25" dirty="0">
                <a:latin typeface="Georgia"/>
                <a:cs typeface="Georgia"/>
              </a:rPr>
              <a:t>Department of </a:t>
            </a:r>
            <a:r>
              <a:rPr sz="900" i="1" spc="-10" dirty="0">
                <a:latin typeface="Georgia"/>
                <a:cs typeface="Georgia"/>
              </a:rPr>
              <a:t>Statistics,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Washington, </a:t>
            </a:r>
            <a:r>
              <a:rPr sz="900" i="1" spc="-20" dirty="0">
                <a:latin typeface="Georgia"/>
                <a:cs typeface="Georgia"/>
              </a:rPr>
              <a:t>Seattle,</a:t>
            </a:r>
            <a:r>
              <a:rPr sz="900" i="1" spc="-120" dirty="0">
                <a:latin typeface="Georgia"/>
                <a:cs typeface="Georgia"/>
              </a:rPr>
              <a:t> </a:t>
            </a:r>
            <a:r>
              <a:rPr sz="900" i="1" dirty="0">
                <a:latin typeface="Georgia"/>
                <a:cs typeface="Georgia"/>
              </a:rPr>
              <a:t>WA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93190" y="2022424"/>
            <a:ext cx="4439285" cy="0"/>
          </a:xfrm>
          <a:custGeom>
            <a:avLst/>
            <a:gdLst/>
            <a:ahLst/>
            <a:cxnLst/>
            <a:rect l="l" t="t" r="r" b="b"/>
            <a:pathLst>
              <a:path w="4439285">
                <a:moveTo>
                  <a:pt x="0" y="0"/>
                </a:moveTo>
                <a:lnTo>
                  <a:pt x="4438855" y="0"/>
                </a:lnTo>
              </a:path>
            </a:pathLst>
          </a:custGeom>
          <a:ln w="4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80490" y="2106842"/>
            <a:ext cx="61277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b="1" spc="114" dirty="0">
                <a:latin typeface="Georgia"/>
                <a:cs typeface="Georgia"/>
              </a:rPr>
              <a:t>A</a:t>
            </a:r>
            <a:r>
              <a:rPr sz="1050" b="1" spc="-35" dirty="0">
                <a:latin typeface="Georgia"/>
                <a:cs typeface="Georgia"/>
              </a:rPr>
              <a:t>bs</a:t>
            </a:r>
            <a:r>
              <a:rPr sz="1050" b="1" spc="50" dirty="0">
                <a:latin typeface="Georgia"/>
                <a:cs typeface="Georgia"/>
              </a:rPr>
              <a:t>t</a:t>
            </a:r>
            <a:r>
              <a:rPr sz="1050" b="1" spc="-55" dirty="0">
                <a:latin typeface="Georgia"/>
                <a:cs typeface="Georgia"/>
              </a:rPr>
              <a:t>r</a:t>
            </a:r>
            <a:r>
              <a:rPr sz="1050" b="1" spc="-40" dirty="0">
                <a:latin typeface="Georgia"/>
                <a:cs typeface="Georgia"/>
              </a:rPr>
              <a:t>a</a:t>
            </a:r>
            <a:r>
              <a:rPr sz="1050" b="1" spc="15" dirty="0">
                <a:latin typeface="Georgia"/>
                <a:cs typeface="Georgia"/>
              </a:rPr>
              <a:t>ct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35915" y="2334747"/>
            <a:ext cx="310959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can manifest </a:t>
            </a:r>
            <a:r>
              <a:rPr sz="1050" spc="-15" dirty="0">
                <a:latin typeface="Georgia"/>
                <a:cs typeface="Georgia"/>
              </a:rPr>
              <a:t>short, </a:t>
            </a:r>
            <a:r>
              <a:rPr sz="1050" spc="-20" dirty="0">
                <a:latin typeface="Georgia"/>
                <a:cs typeface="Georgia"/>
              </a:rPr>
              <a:t>sub-clinical </a:t>
            </a:r>
            <a:r>
              <a:rPr sz="1050" spc="-15" dirty="0">
                <a:latin typeface="Georgia"/>
                <a:cs typeface="Georgia"/>
              </a:rPr>
              <a:t>epileptic</a:t>
            </a:r>
            <a:r>
              <a:rPr sz="1050" spc="10" dirty="0">
                <a:latin typeface="Georgia"/>
                <a:cs typeface="Georgia"/>
              </a:rPr>
              <a:t> “bursts” </a:t>
            </a:r>
            <a:r>
              <a:rPr sz="1050" spc="-30" dirty="0">
                <a:latin typeface="Georgia"/>
                <a:cs typeface="Georgia"/>
              </a:rPr>
              <a:t>in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7708" y="2334747"/>
            <a:ext cx="857250" cy="354965"/>
          </a:xfrm>
          <a:prstGeom prst="rect">
            <a:avLst/>
          </a:prstGeom>
          <a:solidFill>
            <a:srgbClr val="FFAA7D"/>
          </a:solidFill>
          <a:ln w="25369">
            <a:solidFill>
              <a:srgbClr val="C75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55244" marR="5080">
              <a:lnSpc>
                <a:spcPct val="103099"/>
              </a:lnSpc>
              <a:spcBef>
                <a:spcPts val="85"/>
              </a:spcBef>
            </a:pPr>
            <a:r>
              <a:rPr sz="1050" spc="-5" dirty="0">
                <a:latin typeface="Georgia"/>
                <a:cs typeface="Georgia"/>
              </a:rPr>
              <a:t>Patients with  </a:t>
            </a:r>
            <a:r>
              <a:rPr sz="1050" spc="-15" dirty="0">
                <a:latin typeface="Georgia"/>
                <a:cs typeface="Georgia"/>
              </a:rPr>
              <a:t>addition </a:t>
            </a:r>
            <a:r>
              <a:rPr sz="1050" dirty="0">
                <a:latin typeface="Georgia"/>
                <a:cs typeface="Georgia"/>
              </a:rPr>
              <a:t>to</a:t>
            </a:r>
            <a:r>
              <a:rPr sz="1050" spc="-4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f</a:t>
            </a:r>
            <a:endParaRPr sz="1050">
              <a:latin typeface="Georgia"/>
              <a:cs typeface="Georgia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279287" y="2338124"/>
          <a:ext cx="1446529" cy="48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065"/>
                <a:gridCol w="435609"/>
                <a:gridCol w="490855"/>
              </a:tblGrid>
              <a:tr h="164465"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epilepsy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B w="38100">
                      <a:solidFill>
                        <a:srgbClr val="C75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5420"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ull-bl</a:t>
                      </a:r>
                      <a:r>
                        <a:rPr sz="1050" spc="-30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wn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38100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clinical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38100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38100" cap="flat" cmpd="sng" algn="ctr">
                      <a:solidFill>
                        <a:srgbClr val="C75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seizures.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2806892" y="2499792"/>
            <a:ext cx="2137410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20" dirty="0">
                <a:latin typeface="Georgia"/>
                <a:cs typeface="Georgia"/>
              </a:rPr>
              <a:t>believe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0" dirty="0">
                <a:latin typeface="Georgia"/>
                <a:cs typeface="Georgia"/>
              </a:rPr>
              <a:t>relationship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between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0490" y="2664836"/>
            <a:ext cx="4506595" cy="3549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85"/>
              </a:spcBef>
            </a:pPr>
            <a:r>
              <a:rPr sz="1050" spc="-25" dirty="0">
                <a:latin typeface="Georgia"/>
                <a:cs typeface="Georgia"/>
              </a:rPr>
              <a:t>these two </a:t>
            </a:r>
            <a:r>
              <a:rPr sz="1050" spc="-30" dirty="0">
                <a:latin typeface="Georgia"/>
                <a:cs typeface="Georgia"/>
              </a:rPr>
              <a:t>classes of </a:t>
            </a:r>
            <a:r>
              <a:rPr sz="1050" spc="-15" dirty="0">
                <a:latin typeface="Georgia"/>
                <a:cs typeface="Georgia"/>
              </a:rPr>
              <a:t>events—something not previously </a:t>
            </a:r>
            <a:r>
              <a:rPr sz="1050" spc="-20" dirty="0">
                <a:latin typeface="Georgia"/>
                <a:cs typeface="Georgia"/>
              </a:rPr>
              <a:t>studied </a:t>
            </a:r>
            <a:r>
              <a:rPr sz="1050" spc="5" dirty="0">
                <a:latin typeface="Georgia"/>
                <a:cs typeface="Georgia"/>
              </a:rPr>
              <a:t>quantitatively—  </a:t>
            </a:r>
            <a:r>
              <a:rPr sz="1050" spc="-20" dirty="0">
                <a:latin typeface="Georgia"/>
                <a:cs typeface="Georgia"/>
              </a:rPr>
              <a:t>could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yield</a:t>
            </a:r>
            <a:r>
              <a:rPr sz="1050" spc="40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important</a:t>
            </a:r>
            <a:r>
              <a:rPr sz="1050" spc="40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insights</a:t>
            </a:r>
            <a:r>
              <a:rPr sz="1050" spc="5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into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the</a:t>
            </a:r>
            <a:r>
              <a:rPr sz="1050" spc="40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nature</a:t>
            </a:r>
            <a:r>
              <a:rPr sz="1050" spc="4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and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intrinsic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dynamics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1144" y="2994915"/>
            <a:ext cx="4443730" cy="177613"/>
          </a:xfrm>
          <a:prstGeom prst="rect">
            <a:avLst/>
          </a:prstGeom>
          <a:solidFill>
            <a:srgbClr val="FFAA7D"/>
          </a:solidFill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  <a:tabLst>
                <a:tab pos="4196080" algn="l"/>
              </a:tabLst>
            </a:pPr>
            <a:r>
              <a:rPr sz="1050" spc="-40" dirty="0">
                <a:latin typeface="Georgia"/>
                <a:cs typeface="Georgia"/>
              </a:rPr>
              <a:t>se</a:t>
            </a:r>
            <a:r>
              <a:rPr sz="1050" spc="-20" dirty="0">
                <a:latin typeface="Georgia"/>
                <a:cs typeface="Georgia"/>
              </a:rPr>
              <a:t>i</a:t>
            </a:r>
            <a:r>
              <a:rPr sz="1050" dirty="0">
                <a:latin typeface="Georgia"/>
                <a:cs typeface="Georgia"/>
              </a:rPr>
              <a:t>z</a:t>
            </a:r>
            <a:r>
              <a:rPr sz="1050" spc="-20" dirty="0">
                <a:latin typeface="Georgia"/>
                <a:cs typeface="Georgia"/>
              </a:rPr>
              <a:t>u	</a:t>
            </a:r>
            <a:r>
              <a:rPr sz="1050" spc="-40" dirty="0">
                <a:latin typeface="Georgia"/>
                <a:cs typeface="Georgia"/>
              </a:rPr>
              <a:t>e</a:t>
            </a:r>
            <a:r>
              <a:rPr sz="1050" spc="-70" dirty="0">
                <a:latin typeface="Georgia"/>
                <a:cs typeface="Georgia"/>
              </a:rPr>
              <a:t>n</a:t>
            </a:r>
            <a:r>
              <a:rPr sz="1050" spc="45" dirty="0">
                <a:latin typeface="Georgia"/>
                <a:cs typeface="Georgia"/>
              </a:rPr>
              <a:t>t</a:t>
            </a:r>
            <a:r>
              <a:rPr sz="1050" spc="-40" dirty="0">
                <a:latin typeface="Georgia"/>
                <a:cs typeface="Georgia"/>
              </a:rPr>
              <a:t>s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13228" y="3198561"/>
            <a:ext cx="222885" cy="141064"/>
          </a:xfrm>
          <a:prstGeom prst="rect">
            <a:avLst/>
          </a:prstGeom>
          <a:solidFill>
            <a:srgbClr val="FFAA7D"/>
          </a:solidFill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ts val="1080"/>
              </a:lnSpc>
            </a:pPr>
            <a:r>
              <a:rPr sz="1050" spc="45" dirty="0">
                <a:latin typeface="Georgia"/>
                <a:cs typeface="Georgia"/>
              </a:rPr>
              <a:t>EG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31558" y="3325004"/>
            <a:ext cx="212090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35" dirty="0">
                <a:latin typeface="Georgia"/>
                <a:cs typeface="Georgia"/>
              </a:rPr>
              <a:t>de</a:t>
            </a:r>
            <a:r>
              <a:rPr sz="1050" spc="-40" dirty="0">
                <a:latin typeface="Georgia"/>
                <a:cs typeface="Georgia"/>
              </a:rPr>
              <a:t>s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80490" y="3159958"/>
            <a:ext cx="296545" cy="5194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85"/>
              </a:spcBef>
            </a:pPr>
            <a:r>
              <a:rPr sz="1050" spc="-20" dirty="0">
                <a:latin typeface="Georgia"/>
                <a:cs typeface="Georgia"/>
              </a:rPr>
              <a:t>into  </a:t>
            </a:r>
            <a:r>
              <a:rPr sz="1050" spc="5" dirty="0">
                <a:latin typeface="Georgia"/>
                <a:cs typeface="Georgia"/>
              </a:rPr>
              <a:t>(iE</a:t>
            </a:r>
            <a:r>
              <a:rPr sz="1050" spc="30" dirty="0">
                <a:latin typeface="Georgia"/>
                <a:cs typeface="Georgia"/>
              </a:rPr>
              <a:t>E</a:t>
            </a:r>
            <a:endParaRPr sz="1050">
              <a:latin typeface="Georgia"/>
              <a:cs typeface="Georgia"/>
            </a:endParaRPr>
          </a:p>
          <a:p>
            <a:pPr marL="12700">
              <a:spcBef>
                <a:spcPts val="40"/>
              </a:spcBef>
            </a:pPr>
            <a:r>
              <a:rPr sz="1050" spc="-20" dirty="0">
                <a:latin typeface="Georgia"/>
                <a:cs typeface="Georgia"/>
              </a:rPr>
              <a:t>can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13228" y="3534712"/>
            <a:ext cx="222885" cy="128240"/>
          </a:xfrm>
          <a:prstGeom prst="rect">
            <a:avLst/>
          </a:prstGeom>
          <a:solidFill>
            <a:srgbClr val="6ACDF4"/>
          </a:solidFill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035"/>
              </a:lnSpc>
            </a:pPr>
            <a:r>
              <a:rPr sz="1050" spc="-40" dirty="0">
                <a:latin typeface="Georgia"/>
                <a:cs typeface="Georgia"/>
              </a:rPr>
              <a:t>k</a:t>
            </a:r>
            <a:r>
              <a:rPr sz="1050" spc="-75" dirty="0">
                <a:latin typeface="Georgia"/>
                <a:cs typeface="Georgia"/>
              </a:rPr>
              <a:t>o</a:t>
            </a:r>
            <a:r>
              <a:rPr sz="1050" spc="30" dirty="0">
                <a:latin typeface="Georgia"/>
                <a:cs typeface="Georgia"/>
              </a:rPr>
              <a:t>v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80489" y="3655094"/>
            <a:ext cx="323850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25" dirty="0">
                <a:latin typeface="Georgia"/>
                <a:cs typeface="Georgia"/>
              </a:rPr>
              <a:t>swi</a:t>
            </a:r>
            <a:r>
              <a:rPr sz="1050" spc="45" dirty="0">
                <a:latin typeface="Georgia"/>
                <a:cs typeface="Georgia"/>
              </a:rPr>
              <a:t>t</a:t>
            </a:r>
            <a:r>
              <a:rPr sz="1050" spc="-10" dirty="0">
                <a:latin typeface="Georgia"/>
                <a:cs typeface="Georgia"/>
              </a:rPr>
              <a:t>c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0490" y="3820127"/>
            <a:ext cx="26352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15" dirty="0">
                <a:latin typeface="Georgia"/>
                <a:cs typeface="Georgia"/>
              </a:rPr>
              <a:t>able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719429" y="3655094"/>
            <a:ext cx="226060" cy="3549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9850" marR="5080" indent="-57785">
              <a:lnSpc>
                <a:spcPct val="103099"/>
              </a:lnSpc>
              <a:spcBef>
                <a:spcPts val="85"/>
              </a:spcBef>
            </a:pPr>
            <a:r>
              <a:rPr sz="1050" spc="-15" dirty="0">
                <a:latin typeface="Georgia"/>
                <a:cs typeface="Georgia"/>
              </a:rPr>
              <a:t>ar</a:t>
            </a:r>
            <a:r>
              <a:rPr sz="1050" spc="-20" dirty="0">
                <a:latin typeface="Georgia"/>
                <a:cs typeface="Georgia"/>
              </a:rPr>
              <a:t>i</a:t>
            </a:r>
            <a:r>
              <a:rPr sz="1050" spc="-35" dirty="0">
                <a:latin typeface="Georgia"/>
                <a:cs typeface="Georgia"/>
              </a:rPr>
              <a:t>-  </a:t>
            </a:r>
            <a:r>
              <a:rPr sz="1050" spc="-20" dirty="0">
                <a:latin typeface="Georgia"/>
                <a:cs typeface="Georgia"/>
              </a:rPr>
              <a:t>an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0489" y="3985172"/>
            <a:ext cx="318770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u</a:t>
            </a:r>
            <a:r>
              <a:rPr sz="1050" spc="-40" dirty="0">
                <a:latin typeface="Georgia"/>
                <a:cs typeface="Georgia"/>
              </a:rPr>
              <a:t>n</a:t>
            </a:r>
            <a:r>
              <a:rPr sz="1050" spc="-10" dirty="0">
                <a:latin typeface="Georgia"/>
                <a:cs typeface="Georgia"/>
              </a:rPr>
              <a:t>k</a:t>
            </a:r>
            <a:r>
              <a:rPr sz="1050" spc="-40" dirty="0">
                <a:latin typeface="Georgia"/>
                <a:cs typeface="Georgia"/>
              </a:rPr>
              <a:t>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674221" y="3985172"/>
            <a:ext cx="270510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10" dirty="0">
                <a:latin typeface="Georgia"/>
                <a:cs typeface="Georgia"/>
              </a:rPr>
              <a:t>g</a:t>
            </a:r>
            <a:r>
              <a:rPr sz="1050" spc="-20" dirty="0">
                <a:latin typeface="Georgia"/>
                <a:cs typeface="Georgia"/>
              </a:rPr>
              <a:t>i</a:t>
            </a:r>
            <a:r>
              <a:rPr sz="1050" spc="-40" dirty="0">
                <a:latin typeface="Georgia"/>
                <a:cs typeface="Georgia"/>
              </a:rPr>
              <a:t>n</a:t>
            </a:r>
            <a:r>
              <a:rPr sz="1050" spc="-10" dirty="0">
                <a:latin typeface="Georgia"/>
                <a:cs typeface="Georgia"/>
              </a:rPr>
              <a:t>g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80489" y="4150217"/>
            <a:ext cx="332740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15" dirty="0">
                <a:latin typeface="Georgia"/>
                <a:cs typeface="Georgia"/>
              </a:rPr>
              <a:t>set</a:t>
            </a:r>
            <a:r>
              <a:rPr sz="1050" spc="-40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47448" y="3041762"/>
            <a:ext cx="3992879" cy="1292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15"/>
              </a:lnSpc>
              <a:tabLst>
                <a:tab pos="362585" algn="l"/>
              </a:tabLst>
            </a:pPr>
            <a:r>
              <a:rPr sz="1050" spc="-25" dirty="0">
                <a:latin typeface="Georgia"/>
                <a:cs typeface="Georgia"/>
              </a:rPr>
              <a:t>res.	</a:t>
            </a:r>
            <a:r>
              <a:rPr sz="1050" spc="80" dirty="0">
                <a:latin typeface="Georgia"/>
                <a:cs typeface="Georgia"/>
              </a:rPr>
              <a:t>A </a:t>
            </a:r>
            <a:r>
              <a:rPr sz="1050" spc="-20" dirty="0">
                <a:latin typeface="Georgia"/>
                <a:cs typeface="Georgia"/>
              </a:rPr>
              <a:t>goal </a:t>
            </a:r>
            <a:r>
              <a:rPr sz="1050" spc="-30" dirty="0">
                <a:latin typeface="Georgia"/>
                <a:cs typeface="Georgia"/>
              </a:rPr>
              <a:t>of our work is </a:t>
            </a:r>
            <a:r>
              <a:rPr sz="1050" dirty="0">
                <a:latin typeface="Georgia"/>
                <a:cs typeface="Georgia"/>
              </a:rPr>
              <a:t>to </a:t>
            </a:r>
            <a:r>
              <a:rPr sz="1050" spc="-25" dirty="0">
                <a:latin typeface="Georgia"/>
                <a:cs typeface="Georgia"/>
              </a:rPr>
              <a:t>parse </a:t>
            </a:r>
            <a:r>
              <a:rPr sz="1050" spc="-20" dirty="0">
                <a:latin typeface="Georgia"/>
                <a:cs typeface="Georgia"/>
              </a:rPr>
              <a:t>these complex </a:t>
            </a:r>
            <a:r>
              <a:rPr sz="1050" spc="-15" dirty="0">
                <a:latin typeface="Georgia"/>
                <a:cs typeface="Georgia"/>
              </a:rPr>
              <a:t>epileptic</a:t>
            </a:r>
            <a:r>
              <a:rPr sz="1050" spc="-25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ev</a:t>
            </a:r>
            <a:endParaRPr sz="1050">
              <a:latin typeface="Georgia"/>
              <a:cs typeface="Georgia"/>
            </a:endParaRPr>
          </a:p>
          <a:p>
            <a:pPr marL="24765">
              <a:spcBef>
                <a:spcPts val="40"/>
              </a:spcBef>
            </a:pPr>
            <a:r>
              <a:rPr sz="1050" spc="-10" dirty="0">
                <a:latin typeface="Georgia"/>
                <a:cs typeface="Georgia"/>
              </a:rPr>
              <a:t>distinct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0" dirty="0">
                <a:latin typeface="Georgia"/>
                <a:cs typeface="Georgia"/>
              </a:rPr>
              <a:t>regimes. </a:t>
            </a:r>
            <a:r>
              <a:rPr sz="1050" spc="80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challenge posed </a:t>
            </a:r>
            <a:r>
              <a:rPr sz="1050" dirty="0">
                <a:latin typeface="Georgia"/>
                <a:cs typeface="Georgia"/>
              </a:rPr>
              <a:t>by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15" dirty="0">
                <a:latin typeface="Georgia"/>
                <a:cs typeface="Georgia"/>
              </a:rPr>
              <a:t>intracranial</a:t>
            </a:r>
            <a:r>
              <a:rPr sz="1050" spc="105" dirty="0">
                <a:latin typeface="Georgia"/>
                <a:cs typeface="Georgia"/>
              </a:rPr>
              <a:t> </a:t>
            </a:r>
            <a:r>
              <a:rPr sz="1050" spc="30" dirty="0">
                <a:latin typeface="Georgia"/>
                <a:cs typeface="Georgia"/>
              </a:rPr>
              <a:t>E</a:t>
            </a:r>
            <a:endParaRPr sz="1050">
              <a:latin typeface="Georgia"/>
              <a:cs typeface="Georgia"/>
            </a:endParaRPr>
          </a:p>
          <a:p>
            <a:pPr indent="16510" algn="just">
              <a:lnSpc>
                <a:spcPct val="103099"/>
              </a:lnSpc>
            </a:pPr>
            <a:r>
              <a:rPr sz="1050" spc="35" dirty="0">
                <a:latin typeface="Georgia"/>
                <a:cs typeface="Georgia"/>
              </a:rPr>
              <a:t>G) </a:t>
            </a:r>
            <a:r>
              <a:rPr sz="1050" spc="5" dirty="0">
                <a:latin typeface="Georgia"/>
                <a:cs typeface="Georgia"/>
              </a:rPr>
              <a:t>data </a:t>
            </a:r>
            <a:r>
              <a:rPr sz="1050" spc="-45" dirty="0">
                <a:latin typeface="Georgia"/>
                <a:cs typeface="Georgia"/>
              </a:rPr>
              <a:t>we </a:t>
            </a:r>
            <a:r>
              <a:rPr sz="1050" dirty="0">
                <a:latin typeface="Georgia"/>
                <a:cs typeface="Georgia"/>
              </a:rPr>
              <a:t>study </a:t>
            </a:r>
            <a:r>
              <a:rPr sz="1050" spc="-30" dirty="0">
                <a:latin typeface="Georgia"/>
                <a:cs typeface="Georgia"/>
              </a:rPr>
              <a:t>is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dirty="0">
                <a:latin typeface="Georgia"/>
                <a:cs typeface="Georgia"/>
              </a:rPr>
              <a:t>fact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5" dirty="0">
                <a:latin typeface="Georgia"/>
                <a:cs typeface="Georgia"/>
              </a:rPr>
              <a:t>number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placement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20" dirty="0">
                <a:latin typeface="Georgia"/>
                <a:cs typeface="Georgia"/>
              </a:rPr>
              <a:t>electro  </a:t>
            </a:r>
            <a:r>
              <a:rPr sz="1050" spc="-5" dirty="0">
                <a:latin typeface="Georgia"/>
                <a:cs typeface="Georgia"/>
              </a:rPr>
              <a:t>vary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10" dirty="0">
                <a:latin typeface="Georgia"/>
                <a:cs typeface="Georgia"/>
              </a:rPr>
              <a:t>patients. 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25" dirty="0">
                <a:latin typeface="Georgia"/>
                <a:cs typeface="Georgia"/>
              </a:rPr>
              <a:t>develop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15" dirty="0">
                <a:latin typeface="Georgia"/>
                <a:cs typeface="Georgia"/>
              </a:rPr>
              <a:t>Bayesian </a:t>
            </a:r>
            <a:r>
              <a:rPr sz="1050" spc="-20" dirty="0">
                <a:latin typeface="Georgia"/>
                <a:cs typeface="Georgia"/>
              </a:rPr>
              <a:t>nonparametric </a:t>
            </a:r>
            <a:r>
              <a:rPr sz="1050" spc="-15" dirty="0">
                <a:latin typeface="Georgia"/>
                <a:cs typeface="Georgia"/>
              </a:rPr>
              <a:t>Mar  </a:t>
            </a:r>
            <a:r>
              <a:rPr sz="1050" spc="-25" dirty="0">
                <a:latin typeface="Georgia"/>
                <a:cs typeface="Georgia"/>
              </a:rPr>
              <a:t>hing </a:t>
            </a:r>
            <a:r>
              <a:rPr sz="1050" spc="-30" dirty="0">
                <a:latin typeface="Georgia"/>
                <a:cs typeface="Georgia"/>
              </a:rPr>
              <a:t>process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5" dirty="0">
                <a:latin typeface="Georgia"/>
                <a:cs typeface="Georgia"/>
              </a:rPr>
              <a:t>allows </a:t>
            </a:r>
            <a:r>
              <a:rPr sz="1050" spc="-30" dirty="0">
                <a:latin typeface="Georgia"/>
                <a:cs typeface="Georgia"/>
              </a:rPr>
              <a:t>for </a:t>
            </a:r>
            <a:r>
              <a:rPr sz="1050" dirty="0">
                <a:latin typeface="Georgia"/>
                <a:cs typeface="Georgia"/>
              </a:rPr>
              <a:t>(i) </a:t>
            </a:r>
            <a:r>
              <a:rPr sz="1050" spc="-25" dirty="0">
                <a:latin typeface="Georgia"/>
                <a:cs typeface="Georgia"/>
              </a:rPr>
              <a:t>shared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5" dirty="0">
                <a:latin typeface="Georgia"/>
                <a:cs typeface="Georgia"/>
              </a:rPr>
              <a:t>regimes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30" dirty="0">
                <a:latin typeface="Georgia"/>
                <a:cs typeface="Georgia"/>
              </a:rPr>
              <a:t>v  </a:t>
            </a:r>
            <a:r>
              <a:rPr sz="1050" spc="-35" dirty="0">
                <a:latin typeface="Georgia"/>
                <a:cs typeface="Georgia"/>
              </a:rPr>
              <a:t>number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25" dirty="0">
                <a:latin typeface="Georgia"/>
                <a:cs typeface="Georgia"/>
              </a:rPr>
              <a:t>channels, </a:t>
            </a:r>
            <a:r>
              <a:rPr sz="1050" spc="-5" dirty="0">
                <a:latin typeface="Georgia"/>
                <a:cs typeface="Georgia"/>
              </a:rPr>
              <a:t>(ii) </a:t>
            </a:r>
            <a:r>
              <a:rPr sz="1050" spc="-30" dirty="0">
                <a:latin typeface="Georgia"/>
                <a:cs typeface="Georgia"/>
              </a:rPr>
              <a:t>asynchronous </a:t>
            </a:r>
            <a:r>
              <a:rPr sz="1050" spc="-25" dirty="0">
                <a:latin typeface="Georgia"/>
                <a:cs typeface="Georgia"/>
              </a:rPr>
              <a:t>regime-switching,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5" dirty="0">
                <a:latin typeface="Georgia"/>
                <a:cs typeface="Georgia"/>
              </a:rPr>
              <a:t>(iii)  </a:t>
            </a:r>
            <a:r>
              <a:rPr sz="1050" spc="-45" dirty="0">
                <a:latin typeface="Georgia"/>
                <a:cs typeface="Georgia"/>
              </a:rPr>
              <a:t>own </a:t>
            </a:r>
            <a:r>
              <a:rPr sz="1050" spc="-10" dirty="0">
                <a:latin typeface="Georgia"/>
                <a:cs typeface="Georgia"/>
              </a:rPr>
              <a:t>dictionary </a:t>
            </a:r>
            <a:r>
              <a:rPr sz="1050" spc="-35" dirty="0">
                <a:latin typeface="Georgia"/>
                <a:cs typeface="Georgia"/>
              </a:rPr>
              <a:t>of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0" dirty="0">
                <a:latin typeface="Georgia"/>
                <a:cs typeface="Georgia"/>
              </a:rPr>
              <a:t>regimes. 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30" dirty="0">
                <a:latin typeface="Georgia"/>
                <a:cs typeface="Georgia"/>
              </a:rPr>
              <a:t>encode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30" dirty="0">
                <a:latin typeface="Georgia"/>
                <a:cs typeface="Georgia"/>
              </a:rPr>
              <a:t>sparse </a:t>
            </a:r>
            <a:r>
              <a:rPr sz="1050" spc="-20" dirty="0">
                <a:latin typeface="Georgia"/>
                <a:cs typeface="Georgia"/>
              </a:rPr>
              <a:t>and</a:t>
            </a:r>
            <a:r>
              <a:rPr sz="1050" spc="160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chan</a:t>
            </a:r>
            <a:endParaRPr sz="1050">
              <a:latin typeface="Georgia"/>
              <a:cs typeface="Georgia"/>
            </a:endParaRPr>
          </a:p>
          <a:p>
            <a:pPr marL="87630">
              <a:spcBef>
                <a:spcPts val="40"/>
              </a:spcBef>
            </a:pPr>
            <a:r>
              <a:rPr sz="1050" spc="-30" dirty="0">
                <a:latin typeface="Georgia"/>
                <a:cs typeface="Georgia"/>
              </a:rPr>
              <a:t>dependencies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0" dirty="0">
                <a:latin typeface="Georgia"/>
                <a:cs typeface="Georgia"/>
              </a:rPr>
              <a:t>channels </a:t>
            </a:r>
            <a:r>
              <a:rPr sz="1050" spc="-25" dirty="0">
                <a:latin typeface="Georgia"/>
                <a:cs typeface="Georgia"/>
              </a:rPr>
              <a:t>using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0" dirty="0">
                <a:latin typeface="Georgia"/>
                <a:cs typeface="Georgia"/>
              </a:rPr>
              <a:t>Markov-switching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Gaus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713228" y="4194312"/>
            <a:ext cx="222885" cy="256480"/>
          </a:xfrm>
          <a:prstGeom prst="rect">
            <a:avLst/>
          </a:prstGeom>
          <a:solidFill>
            <a:srgbClr val="6ACD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050" spc="-40" dirty="0">
                <a:latin typeface="Georgia"/>
                <a:cs typeface="Georgia"/>
              </a:rPr>
              <a:t>s</a:t>
            </a:r>
            <a:r>
              <a:rPr sz="1050" spc="-10" dirty="0">
                <a:latin typeface="Georgia"/>
                <a:cs typeface="Georgia"/>
              </a:rPr>
              <a:t>ia</a:t>
            </a:r>
            <a:r>
              <a:rPr sz="1050" spc="-40" dirty="0">
                <a:latin typeface="Georgia"/>
                <a:cs typeface="Georgia"/>
              </a:rPr>
              <a:t>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1144" y="4315262"/>
            <a:ext cx="4442460" cy="177613"/>
          </a:xfrm>
          <a:prstGeom prst="rect">
            <a:avLst/>
          </a:prstGeom>
          <a:solidFill>
            <a:srgbClr val="6ACDF4"/>
          </a:solidFill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050" spc="-15" dirty="0">
                <a:latin typeface="Georgia"/>
                <a:cs typeface="Georgia"/>
              </a:rPr>
              <a:t>graphical </a:t>
            </a:r>
            <a:r>
              <a:rPr sz="1050" spc="-30" dirty="0">
                <a:latin typeface="Georgia"/>
                <a:cs typeface="Georgia"/>
              </a:rPr>
              <a:t>model for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5" dirty="0">
                <a:latin typeface="Georgia"/>
                <a:cs typeface="Georgia"/>
              </a:rPr>
              <a:t>innovations </a:t>
            </a:r>
            <a:r>
              <a:rPr sz="1050" spc="-30" dirty="0">
                <a:latin typeface="Georgia"/>
                <a:cs typeface="Georgia"/>
              </a:rPr>
              <a:t>process </a:t>
            </a:r>
            <a:r>
              <a:rPr sz="1050" spc="-15" dirty="0">
                <a:latin typeface="Georgia"/>
                <a:cs typeface="Georgia"/>
              </a:rPr>
              <a:t>driving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0" dirty="0">
                <a:latin typeface="Georgia"/>
                <a:cs typeface="Georgia"/>
              </a:rPr>
              <a:t>channel </a:t>
            </a:r>
            <a:r>
              <a:rPr sz="1050" spc="-20" dirty="0">
                <a:latin typeface="Georgia"/>
                <a:cs typeface="Georgia"/>
              </a:rPr>
              <a:t>dynamics and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80490" y="4480305"/>
            <a:ext cx="4464685" cy="6845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3099"/>
              </a:lnSpc>
              <a:spcBef>
                <a:spcPts val="85"/>
              </a:spcBef>
            </a:pPr>
            <a:r>
              <a:rPr sz="1050" spc="-20" dirty="0">
                <a:latin typeface="Georgia"/>
                <a:cs typeface="Georgia"/>
              </a:rPr>
              <a:t>demonstrate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0" dirty="0">
                <a:latin typeface="Georgia"/>
                <a:cs typeface="Georgia"/>
              </a:rPr>
              <a:t>importance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10" dirty="0">
                <a:latin typeface="Georgia"/>
                <a:cs typeface="Georgia"/>
              </a:rPr>
              <a:t>this </a:t>
            </a:r>
            <a:r>
              <a:rPr sz="1050" spc="-30" dirty="0">
                <a:latin typeface="Georgia"/>
                <a:cs typeface="Georgia"/>
              </a:rPr>
              <a:t>model in </a:t>
            </a:r>
            <a:r>
              <a:rPr sz="1050" spc="-25" dirty="0">
                <a:latin typeface="Georgia"/>
                <a:cs typeface="Georgia"/>
              </a:rPr>
              <a:t>parsing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out-of-sample </a:t>
            </a:r>
            <a:r>
              <a:rPr sz="1050" spc="-30" dirty="0">
                <a:latin typeface="Georgia"/>
                <a:cs typeface="Georgia"/>
              </a:rPr>
              <a:t>pre-  </a:t>
            </a:r>
            <a:r>
              <a:rPr sz="1050" spc="-20" dirty="0">
                <a:latin typeface="Georgia"/>
                <a:cs typeface="Georgia"/>
              </a:rPr>
              <a:t>dictions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25" dirty="0">
                <a:latin typeface="Georgia"/>
                <a:cs typeface="Georgia"/>
              </a:rPr>
              <a:t>iEEG </a:t>
            </a:r>
            <a:r>
              <a:rPr sz="1050" spc="5" dirty="0">
                <a:latin typeface="Georgia"/>
                <a:cs typeface="Georgia"/>
              </a:rPr>
              <a:t>data. </a:t>
            </a:r>
            <a:r>
              <a:rPr sz="1050" spc="-40" dirty="0">
                <a:latin typeface="Georgia"/>
                <a:cs typeface="Georgia"/>
              </a:rPr>
              <a:t>We show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30" dirty="0">
                <a:latin typeface="Georgia"/>
                <a:cs typeface="Georgia"/>
              </a:rPr>
              <a:t>our model </a:t>
            </a:r>
            <a:r>
              <a:rPr sz="1050" spc="-25" dirty="0">
                <a:latin typeface="Georgia"/>
                <a:cs typeface="Georgia"/>
              </a:rPr>
              <a:t>produces </a:t>
            </a:r>
            <a:r>
              <a:rPr sz="1050" spc="-10" dirty="0">
                <a:latin typeface="Georgia"/>
                <a:cs typeface="Georgia"/>
              </a:rPr>
              <a:t>intuitive </a:t>
            </a:r>
            <a:r>
              <a:rPr sz="1050" dirty="0">
                <a:latin typeface="Georgia"/>
                <a:cs typeface="Georgia"/>
              </a:rPr>
              <a:t>state  </a:t>
            </a:r>
            <a:r>
              <a:rPr sz="1050" spc="-30" dirty="0">
                <a:latin typeface="Georgia"/>
                <a:cs typeface="Georgia"/>
              </a:rPr>
              <a:t>assignments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0" dirty="0">
                <a:latin typeface="Georgia"/>
                <a:cs typeface="Georgia"/>
              </a:rPr>
              <a:t>can </a:t>
            </a:r>
            <a:r>
              <a:rPr sz="1050" spc="-25" dirty="0">
                <a:latin typeface="Georgia"/>
                <a:cs typeface="Georgia"/>
              </a:rPr>
              <a:t>help </a:t>
            </a:r>
            <a:r>
              <a:rPr sz="1050" spc="-10" dirty="0">
                <a:latin typeface="Georgia"/>
                <a:cs typeface="Georgia"/>
              </a:rPr>
              <a:t>automate </a:t>
            </a:r>
            <a:r>
              <a:rPr sz="1050" spc="-15" dirty="0">
                <a:latin typeface="Georgia"/>
                <a:cs typeface="Georgia"/>
              </a:rPr>
              <a:t>clinical analysis </a:t>
            </a:r>
            <a:r>
              <a:rPr sz="1050" spc="-30" dirty="0">
                <a:latin typeface="Georgia"/>
                <a:cs typeface="Georgia"/>
              </a:rPr>
              <a:t>of seizures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enable  </a:t>
            </a:r>
            <a:r>
              <a:rPr sz="1050" spc="-10" dirty="0">
                <a:latin typeface="Georgia"/>
                <a:cs typeface="Georgia"/>
              </a:rPr>
              <a:t>the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comparison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sub-clinical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bursts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and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full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clinical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seizures.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535612" y="5242900"/>
            <a:ext cx="398145" cy="139700"/>
          </a:xfrm>
          <a:prstGeom prst="rect">
            <a:avLst/>
          </a:prstGeom>
          <a:solidFill>
            <a:srgbClr val="6ACD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50" spc="-50" dirty="0">
                <a:latin typeface="Georgia"/>
                <a:cs typeface="Georgia"/>
              </a:rPr>
              <a:t>m</a:t>
            </a:r>
            <a:r>
              <a:rPr sz="1050" spc="-20" dirty="0">
                <a:latin typeface="Georgia"/>
                <a:cs typeface="Georgia"/>
              </a:rPr>
              <a:t>od</a:t>
            </a:r>
            <a:r>
              <a:rPr sz="1050" spc="-40" dirty="0">
                <a:latin typeface="Georgia"/>
                <a:cs typeface="Georgia"/>
              </a:rPr>
              <a:t>e</a:t>
            </a:r>
            <a:r>
              <a:rPr sz="1050" spc="-10" dirty="0">
                <a:latin typeface="Georgia"/>
                <a:cs typeface="Georgia"/>
              </a:rPr>
              <a:t>l</a:t>
            </a:r>
            <a:r>
              <a:rPr sz="1050" spc="5" dirty="0">
                <a:latin typeface="Georgia"/>
                <a:cs typeface="Georgia"/>
              </a:rPr>
              <a:t>,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80002" y="5210668"/>
            <a:ext cx="4004945" cy="3549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3099"/>
              </a:lnSpc>
              <a:spcBef>
                <a:spcPts val="85"/>
              </a:spcBef>
              <a:tabLst>
                <a:tab pos="741045" algn="l"/>
              </a:tabLst>
            </a:pPr>
            <a:r>
              <a:rPr sz="1050" i="1" spc="15" dirty="0">
                <a:latin typeface="Times New Roman"/>
                <a:cs typeface="Times New Roman"/>
              </a:rPr>
              <a:t>Keywords:	</a:t>
            </a:r>
            <a:r>
              <a:rPr sz="1050" spc="-15" dirty="0">
                <a:latin typeface="Georgia"/>
                <a:cs typeface="Georgia"/>
              </a:rPr>
              <a:t>Bayesian </a:t>
            </a:r>
            <a:r>
              <a:rPr sz="1050" spc="-20" dirty="0">
                <a:latin typeface="Georgia"/>
                <a:cs typeface="Georgia"/>
              </a:rPr>
              <a:t>nonparametric, </a:t>
            </a:r>
            <a:r>
              <a:rPr sz="1050" spc="30" dirty="0">
                <a:latin typeface="Georgia"/>
                <a:cs typeface="Georgia"/>
              </a:rPr>
              <a:t>EEG, </a:t>
            </a:r>
            <a:r>
              <a:rPr sz="1050" spc="-10" dirty="0">
                <a:latin typeface="Georgia"/>
                <a:cs typeface="Georgia"/>
              </a:rPr>
              <a:t>factorial </a:t>
            </a:r>
            <a:r>
              <a:rPr sz="1050" spc="-30" dirty="0">
                <a:latin typeface="Georgia"/>
                <a:cs typeface="Georgia"/>
              </a:rPr>
              <a:t>hidden </a:t>
            </a:r>
            <a:r>
              <a:rPr sz="1050" spc="-20" dirty="0">
                <a:latin typeface="Georgia"/>
                <a:cs typeface="Georgia"/>
              </a:rPr>
              <a:t>Markov  </a:t>
            </a:r>
            <a:r>
              <a:rPr sz="1050" spc="-15" dirty="0">
                <a:latin typeface="Georgia"/>
                <a:cs typeface="Georgia"/>
              </a:rPr>
              <a:t>graphical </a:t>
            </a:r>
            <a:r>
              <a:rPr sz="1050" spc="-25" dirty="0">
                <a:latin typeface="Georgia"/>
                <a:cs typeface="Georgia"/>
              </a:rPr>
              <a:t>model, </a:t>
            </a:r>
            <a:r>
              <a:rPr sz="1050" spc="-15" dirty="0">
                <a:latin typeface="Georgia"/>
                <a:cs typeface="Georgia"/>
              </a:rPr>
              <a:t>time</a:t>
            </a:r>
            <a:r>
              <a:rPr sz="1050" spc="-145" dirty="0">
                <a:latin typeface="Georgia"/>
                <a:cs typeface="Georgia"/>
              </a:rPr>
              <a:t> </a:t>
            </a:r>
            <a:r>
              <a:rPr sz="1050" spc="-35" dirty="0">
                <a:latin typeface="Georgia"/>
                <a:cs typeface="Georgia"/>
              </a:rPr>
              <a:t>series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93190" y="5667652"/>
            <a:ext cx="4439285" cy="0"/>
          </a:xfrm>
          <a:custGeom>
            <a:avLst/>
            <a:gdLst/>
            <a:ahLst/>
            <a:cxnLst/>
            <a:rect l="l" t="t" r="r" b="b"/>
            <a:pathLst>
              <a:path w="4439285">
                <a:moveTo>
                  <a:pt x="0" y="0"/>
                </a:moveTo>
                <a:lnTo>
                  <a:pt x="4438855" y="0"/>
                </a:lnTo>
              </a:path>
            </a:pathLst>
          </a:custGeom>
          <a:ln w="4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80257" y="3073831"/>
            <a:ext cx="3920490" cy="1281430"/>
          </a:xfrm>
          <a:custGeom>
            <a:avLst/>
            <a:gdLst/>
            <a:ahLst/>
            <a:cxnLst/>
            <a:rect l="l" t="t" r="r" b="b"/>
            <a:pathLst>
              <a:path w="3920490" h="1281429">
                <a:moveTo>
                  <a:pt x="0" y="0"/>
                </a:moveTo>
                <a:lnTo>
                  <a:pt x="3920279" y="0"/>
                </a:lnTo>
                <a:lnTo>
                  <a:pt x="3920279" y="1281150"/>
                </a:lnTo>
                <a:lnTo>
                  <a:pt x="0" y="1281150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0257" y="3073831"/>
            <a:ext cx="3920490" cy="1281430"/>
          </a:xfrm>
          <a:custGeom>
            <a:avLst/>
            <a:gdLst/>
            <a:ahLst/>
            <a:cxnLst/>
            <a:rect l="l" t="t" r="r" b="b"/>
            <a:pathLst>
              <a:path w="3920490" h="1281429">
                <a:moveTo>
                  <a:pt x="0" y="0"/>
                </a:moveTo>
                <a:lnTo>
                  <a:pt x="3920285" y="0"/>
                </a:lnTo>
                <a:lnTo>
                  <a:pt x="3920285" y="1281144"/>
                </a:lnTo>
                <a:lnTo>
                  <a:pt x="0" y="1281144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365590" y="3694938"/>
            <a:ext cx="8826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00" spc="-90" dirty="0">
                <a:solidFill>
                  <a:srgbClr val="FFFFFF"/>
                </a:solidFill>
                <a:latin typeface="DejaVu Sans"/>
                <a:cs typeface="DejaVu Sans"/>
              </a:rPr>
              <a:t>i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22939" y="3458159"/>
            <a:ext cx="34404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320" dirty="0">
                <a:solidFill>
                  <a:srgbClr val="FFFFFF"/>
                </a:solidFill>
                <a:latin typeface="DejaVu Sans"/>
                <a:cs typeface="DejaVu Sans"/>
              </a:rPr>
              <a:t>“z </a:t>
            </a:r>
            <a:r>
              <a:rPr sz="3200" spc="-610" dirty="0">
                <a:solidFill>
                  <a:srgbClr val="FFFFFF"/>
                </a:solidFill>
                <a:latin typeface="DejaVu Sans"/>
                <a:cs typeface="DejaVu Sans"/>
              </a:rPr>
              <a:t>” </a:t>
            </a:r>
            <a:r>
              <a:rPr sz="3200" spc="-200" dirty="0">
                <a:solidFill>
                  <a:srgbClr val="FFFFFF"/>
                </a:solidFill>
                <a:latin typeface="DejaVu Sans"/>
                <a:cs typeface="DejaVu Sans"/>
              </a:rPr>
              <a:t>is </a:t>
            </a:r>
            <a:r>
              <a:rPr sz="3200" spc="-110" dirty="0">
                <a:solidFill>
                  <a:srgbClr val="FFFFFF"/>
                </a:solidFill>
                <a:latin typeface="DejaVu Sans"/>
                <a:cs typeface="DejaVu Sans"/>
              </a:rPr>
              <a:t>both </a:t>
            </a:r>
            <a:r>
              <a:rPr sz="3200" spc="-229" dirty="0">
                <a:solidFill>
                  <a:srgbClr val="FFFFFF"/>
                </a:solidFill>
                <a:latin typeface="DejaVu Sans"/>
                <a:cs typeface="DejaVu Sans"/>
              </a:rPr>
              <a:t>2 </a:t>
            </a: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2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DejaVu Sans"/>
                <a:cs typeface="DejaVu Sans"/>
              </a:rPr>
              <a:t>4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358869" y="4302861"/>
            <a:ext cx="2714725" cy="733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80490" y="5846361"/>
            <a:ext cx="106743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z="1050" b="1" spc="40" dirty="0">
                <a:latin typeface="Georgia"/>
                <a:cs typeface="Georgia"/>
              </a:rPr>
              <a:t>1.</a:t>
            </a:r>
            <a:r>
              <a:rPr sz="1050" b="1" spc="285" dirty="0">
                <a:latin typeface="Georgia"/>
                <a:cs typeface="Georgia"/>
              </a:rPr>
              <a:t> </a:t>
            </a:r>
            <a:r>
              <a:rPr sz="1050" b="1" spc="-30" dirty="0">
                <a:latin typeface="Georgia"/>
                <a:cs typeface="Georgia"/>
              </a:rPr>
              <a:t>Introduction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43384" y="6105684"/>
            <a:ext cx="4602480" cy="47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885">
              <a:lnSpc>
                <a:spcPts val="1115"/>
              </a:lnSpc>
            </a:pPr>
            <a:r>
              <a:rPr sz="1050" spc="-15" dirty="0">
                <a:latin typeface="Georgia"/>
                <a:cs typeface="Georgia"/>
              </a:rPr>
              <a:t>Despite  </a:t>
            </a:r>
            <a:r>
              <a:rPr sz="1050" spc="-35" dirty="0">
                <a:latin typeface="Georgia"/>
                <a:cs typeface="Georgia"/>
              </a:rPr>
              <a:t>over  </a:t>
            </a:r>
            <a:r>
              <a:rPr sz="1050" spc="-20" dirty="0">
                <a:latin typeface="Georgia"/>
                <a:cs typeface="Georgia"/>
              </a:rPr>
              <a:t>three  </a:t>
            </a:r>
            <a:r>
              <a:rPr sz="1050" spc="-30" dirty="0">
                <a:latin typeface="Georgia"/>
                <a:cs typeface="Georgia"/>
              </a:rPr>
              <a:t>decades  of  research,  </a:t>
            </a:r>
            <a:r>
              <a:rPr sz="1050" spc="-45" dirty="0">
                <a:latin typeface="Georgia"/>
                <a:cs typeface="Georgia"/>
              </a:rPr>
              <a:t>we  </a:t>
            </a:r>
            <a:r>
              <a:rPr sz="1050" spc="-10" dirty="0">
                <a:latin typeface="Georgia"/>
                <a:cs typeface="Georgia"/>
              </a:rPr>
              <a:t>still  </a:t>
            </a:r>
            <a:r>
              <a:rPr sz="1050" spc="-25" dirty="0">
                <a:latin typeface="Georgia"/>
                <a:cs typeface="Georgia"/>
              </a:rPr>
              <a:t>have  </a:t>
            </a:r>
            <a:r>
              <a:rPr sz="1050" spc="-10" dirty="0">
                <a:latin typeface="Georgia"/>
                <a:cs typeface="Georgia"/>
              </a:rPr>
              <a:t>very  </a:t>
            </a:r>
            <a:r>
              <a:rPr sz="1050" dirty="0">
                <a:latin typeface="Georgia"/>
                <a:cs typeface="Georgia"/>
              </a:rPr>
              <a:t>little  </a:t>
            </a:r>
            <a:r>
              <a:rPr sz="1050" spc="-25" dirty="0">
                <a:latin typeface="Georgia"/>
                <a:cs typeface="Georgia"/>
              </a:rPr>
              <a:t>idea</a:t>
            </a:r>
            <a:r>
              <a:rPr sz="1050" spc="190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endParaRPr sz="1050">
              <a:latin typeface="Georgia"/>
              <a:cs typeface="Georgia"/>
            </a:endParaRPr>
          </a:p>
          <a:p>
            <a:pPr marL="149225" marR="5080">
              <a:lnSpc>
                <a:spcPct val="103099"/>
              </a:lnSpc>
            </a:pPr>
            <a:r>
              <a:rPr sz="1050" dirty="0">
                <a:latin typeface="Georgia"/>
                <a:cs typeface="Georgia"/>
              </a:rPr>
              <a:t>what </a:t>
            </a:r>
            <a:r>
              <a:rPr sz="1050" spc="-35" dirty="0">
                <a:latin typeface="Georgia"/>
                <a:cs typeface="Georgia"/>
              </a:rPr>
              <a:t>defines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seizure. </a:t>
            </a:r>
            <a:r>
              <a:rPr sz="1050" spc="5" dirty="0">
                <a:latin typeface="Georgia"/>
                <a:cs typeface="Georgia"/>
              </a:rPr>
              <a:t>This </a:t>
            </a:r>
            <a:r>
              <a:rPr sz="1050" spc="-25" dirty="0">
                <a:latin typeface="Georgia"/>
                <a:cs typeface="Georgia"/>
              </a:rPr>
              <a:t>ignorance stems </a:t>
            </a:r>
            <a:r>
              <a:rPr sz="1050" dirty="0">
                <a:latin typeface="Georgia"/>
                <a:cs typeface="Georgia"/>
              </a:rPr>
              <a:t>both </a:t>
            </a:r>
            <a:r>
              <a:rPr sz="1050" spc="-35" dirty="0">
                <a:latin typeface="Georgia"/>
                <a:cs typeface="Georgia"/>
              </a:rPr>
              <a:t>from </a:t>
            </a:r>
            <a:r>
              <a:rPr sz="1050" spc="-10" dirty="0">
                <a:latin typeface="Georgia"/>
                <a:cs typeface="Georgia"/>
              </a:rPr>
              <a:t>the complexity </a:t>
            </a:r>
            <a:r>
              <a:rPr sz="1050" spc="-30" dirty="0">
                <a:latin typeface="Georgia"/>
                <a:cs typeface="Georgia"/>
              </a:rPr>
              <a:t>of  </a:t>
            </a:r>
            <a:r>
              <a:rPr sz="1050" spc="-20" dirty="0">
                <a:latin typeface="Georgia"/>
                <a:cs typeface="Georgia"/>
              </a:rPr>
              <a:t>epilepsy  </a:t>
            </a:r>
            <a:r>
              <a:rPr sz="1050" spc="-25" dirty="0">
                <a:latin typeface="Georgia"/>
                <a:cs typeface="Georgia"/>
              </a:rPr>
              <a:t>as  </a:t>
            </a:r>
            <a:r>
              <a:rPr sz="1050" spc="-5" dirty="0">
                <a:latin typeface="Georgia"/>
                <a:cs typeface="Georgia"/>
              </a:rPr>
              <a:t>a  </a:t>
            </a:r>
            <a:r>
              <a:rPr sz="1050" spc="-30" dirty="0">
                <a:latin typeface="Georgia"/>
                <a:cs typeface="Georgia"/>
              </a:rPr>
              <a:t>disease  </a:t>
            </a:r>
            <a:r>
              <a:rPr sz="1050" spc="-20" dirty="0">
                <a:latin typeface="Georgia"/>
                <a:cs typeface="Georgia"/>
              </a:rPr>
              <a:t>and  </a:t>
            </a:r>
            <a:r>
              <a:rPr sz="1050" spc="-5" dirty="0">
                <a:latin typeface="Georgia"/>
                <a:cs typeface="Georgia"/>
              </a:rPr>
              <a:t>a  paucity  </a:t>
            </a:r>
            <a:r>
              <a:rPr sz="1050" spc="-30" dirty="0">
                <a:latin typeface="Georgia"/>
                <a:cs typeface="Georgia"/>
              </a:rPr>
              <a:t>of  </a:t>
            </a:r>
            <a:r>
              <a:rPr sz="1050" spc="-5" dirty="0">
                <a:latin typeface="Georgia"/>
                <a:cs typeface="Georgia"/>
              </a:rPr>
              <a:t>quantitative  </a:t>
            </a:r>
            <a:r>
              <a:rPr sz="1050" spc="-15" dirty="0">
                <a:latin typeface="Georgia"/>
                <a:cs typeface="Georgia"/>
              </a:rPr>
              <a:t>tools  </a:t>
            </a:r>
            <a:r>
              <a:rPr sz="1050" spc="15" dirty="0">
                <a:latin typeface="Georgia"/>
                <a:cs typeface="Georgia"/>
              </a:rPr>
              <a:t>that  </a:t>
            </a:r>
            <a:r>
              <a:rPr sz="1050" spc="-25" dirty="0">
                <a:latin typeface="Georgia"/>
                <a:cs typeface="Georgia"/>
              </a:rPr>
              <a:t>are </a:t>
            </a:r>
            <a:r>
              <a:rPr sz="1050" spc="10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flexible</a:t>
            </a:r>
            <a:endParaRPr sz="105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0693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233" y="501701"/>
            <a:ext cx="759777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4" dirty="0"/>
              <a:t>Bag-of-words</a:t>
            </a:r>
            <a:r>
              <a:rPr spc="-140" dirty="0"/>
              <a:t> </a:t>
            </a:r>
            <a:r>
              <a:rPr spc="120" dirty="0"/>
              <a:t>representation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9653" y="1482394"/>
            <a:ext cx="2760980" cy="386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4980" marR="5080" indent="-462915">
              <a:lnSpc>
                <a:spcPct val="107600"/>
              </a:lnSpc>
              <a:spcBef>
                <a:spcPts val="95"/>
              </a:spcBef>
            </a:pPr>
            <a:r>
              <a:rPr sz="1100" spc="-20" dirty="0">
                <a:latin typeface="Times New Roman"/>
                <a:cs typeface="Times New Roman"/>
              </a:rPr>
              <a:t>Modeling </a:t>
            </a:r>
            <a:r>
              <a:rPr sz="1100" spc="20" dirty="0">
                <a:latin typeface="Times New Roman"/>
                <a:cs typeface="Times New Roman"/>
              </a:rPr>
              <a:t>the </a:t>
            </a:r>
            <a:r>
              <a:rPr sz="1100" spc="-15" dirty="0">
                <a:latin typeface="Times New Roman"/>
                <a:cs typeface="Times New Roman"/>
              </a:rPr>
              <a:t>Complex </a:t>
            </a:r>
            <a:r>
              <a:rPr sz="1100" spc="-10" dirty="0">
                <a:latin typeface="Times New Roman"/>
                <a:cs typeface="Times New Roman"/>
              </a:rPr>
              <a:t>Dynamics </a:t>
            </a:r>
            <a:r>
              <a:rPr sz="1100" spc="2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Changing  Correlations </a:t>
            </a:r>
            <a:r>
              <a:rPr sz="1100" spc="-5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Epileptic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Events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986" y="1982968"/>
            <a:ext cx="281432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0">
              <a:spcBef>
                <a:spcPts val="125"/>
              </a:spcBef>
            </a:pPr>
            <a:r>
              <a:rPr sz="750" spc="-10" dirty="0">
                <a:latin typeface="Georgia"/>
                <a:cs typeface="Georgia"/>
              </a:rPr>
              <a:t>Drausin </a:t>
            </a:r>
            <a:r>
              <a:rPr sz="750" spc="25" dirty="0">
                <a:latin typeface="Georgia"/>
                <a:cs typeface="Georgia"/>
              </a:rPr>
              <a:t>F. </a:t>
            </a:r>
            <a:r>
              <a:rPr sz="750" spc="-5" dirty="0">
                <a:latin typeface="Georgia"/>
                <a:cs typeface="Georgia"/>
              </a:rPr>
              <a:t>Wulsin</a:t>
            </a:r>
            <a:r>
              <a:rPr sz="750" spc="-7" baseline="33333" dirty="0">
                <a:latin typeface="Georgia"/>
                <a:cs typeface="Georgia"/>
              </a:rPr>
              <a:t>a</a:t>
            </a:r>
            <a:r>
              <a:rPr sz="750" spc="-5" dirty="0">
                <a:latin typeface="Georgia"/>
                <a:cs typeface="Georgia"/>
              </a:rPr>
              <a:t>, </a:t>
            </a:r>
            <a:r>
              <a:rPr sz="750" dirty="0">
                <a:latin typeface="Georgia"/>
                <a:cs typeface="Georgia"/>
              </a:rPr>
              <a:t>Emily </a:t>
            </a:r>
            <a:r>
              <a:rPr sz="750" spc="25" dirty="0">
                <a:latin typeface="Georgia"/>
                <a:cs typeface="Georgia"/>
              </a:rPr>
              <a:t>B. </a:t>
            </a:r>
            <a:r>
              <a:rPr sz="750" spc="-5" dirty="0">
                <a:latin typeface="Georgia"/>
                <a:cs typeface="Georgia"/>
              </a:rPr>
              <a:t>Fox</a:t>
            </a:r>
            <a:r>
              <a:rPr sz="750" spc="-7" baseline="33333" dirty="0">
                <a:latin typeface="Georgia"/>
                <a:cs typeface="Georgia"/>
              </a:rPr>
              <a:t>c</a:t>
            </a:r>
            <a:r>
              <a:rPr sz="750" spc="-5" dirty="0">
                <a:latin typeface="Georgia"/>
                <a:cs typeface="Georgia"/>
              </a:rPr>
              <a:t>, </a:t>
            </a:r>
            <a:r>
              <a:rPr sz="750" dirty="0">
                <a:latin typeface="Georgia"/>
                <a:cs typeface="Georgia"/>
              </a:rPr>
              <a:t>Brian</a:t>
            </a:r>
            <a:r>
              <a:rPr sz="750" spc="90" dirty="0">
                <a:latin typeface="Georgia"/>
                <a:cs typeface="Georgia"/>
              </a:rPr>
              <a:t> </a:t>
            </a:r>
            <a:r>
              <a:rPr sz="750" spc="20" dirty="0">
                <a:latin typeface="Georgia"/>
                <a:cs typeface="Georgia"/>
              </a:rPr>
              <a:t>Litt</a:t>
            </a:r>
            <a:r>
              <a:rPr sz="750" spc="30" baseline="33333" dirty="0">
                <a:latin typeface="Georgia"/>
                <a:cs typeface="Georgia"/>
              </a:rPr>
              <a:t>a,b</a:t>
            </a:r>
            <a:endParaRPr sz="750" baseline="33333">
              <a:latin typeface="Georgia"/>
              <a:cs typeface="Georgia"/>
            </a:endParaRPr>
          </a:p>
          <a:p>
            <a:pPr marL="12700" marR="5080" algn="ctr">
              <a:spcBef>
                <a:spcPts val="620"/>
              </a:spcBef>
            </a:pPr>
            <a:r>
              <a:rPr sz="675" i="1" spc="-37" baseline="30864" dirty="0">
                <a:latin typeface="Georgia"/>
                <a:cs typeface="Georgia"/>
              </a:rPr>
              <a:t>a</a:t>
            </a:r>
            <a:r>
              <a:rPr sz="650" i="1" spc="-25" dirty="0">
                <a:latin typeface="Georgia"/>
                <a:cs typeface="Georgia"/>
              </a:rPr>
              <a:t>Department </a:t>
            </a:r>
            <a:r>
              <a:rPr sz="650" i="1" spc="-20" dirty="0">
                <a:latin typeface="Georgia"/>
                <a:cs typeface="Georgia"/>
              </a:rPr>
              <a:t>of Bioengineering, University of Pennsylvania, Philadelphia, </a:t>
            </a:r>
            <a:r>
              <a:rPr sz="650" i="1" spc="15" dirty="0">
                <a:latin typeface="Georgia"/>
                <a:cs typeface="Georgia"/>
              </a:rPr>
              <a:t>PA  </a:t>
            </a:r>
            <a:r>
              <a:rPr sz="675" i="1" spc="-37" baseline="30864" dirty="0">
                <a:latin typeface="Georgia"/>
                <a:cs typeface="Georgia"/>
              </a:rPr>
              <a:t>b</a:t>
            </a:r>
            <a:r>
              <a:rPr sz="650" i="1" spc="-25" dirty="0">
                <a:latin typeface="Georgia"/>
                <a:cs typeface="Georgia"/>
              </a:rPr>
              <a:t>Department </a:t>
            </a:r>
            <a:r>
              <a:rPr sz="650" i="1" spc="-20" dirty="0">
                <a:latin typeface="Georgia"/>
                <a:cs typeface="Georgia"/>
              </a:rPr>
              <a:t>of </a:t>
            </a:r>
            <a:r>
              <a:rPr sz="650" i="1" spc="-35" dirty="0">
                <a:latin typeface="Georgia"/>
                <a:cs typeface="Georgia"/>
              </a:rPr>
              <a:t>Neurology, </a:t>
            </a:r>
            <a:r>
              <a:rPr sz="650" i="1" spc="-20" dirty="0">
                <a:latin typeface="Georgia"/>
                <a:cs typeface="Georgia"/>
              </a:rPr>
              <a:t>University of Pennsylvania, Philadelphia, </a:t>
            </a:r>
            <a:r>
              <a:rPr sz="650" i="1" spc="15" dirty="0">
                <a:latin typeface="Georgia"/>
                <a:cs typeface="Georgia"/>
              </a:rPr>
              <a:t>PA  </a:t>
            </a:r>
            <a:r>
              <a:rPr sz="675" i="1" spc="-30" baseline="30864" dirty="0">
                <a:latin typeface="Georgia"/>
                <a:cs typeface="Georgia"/>
              </a:rPr>
              <a:t>c</a:t>
            </a:r>
            <a:r>
              <a:rPr sz="650" i="1" spc="-20" dirty="0">
                <a:latin typeface="Georgia"/>
                <a:cs typeface="Georgia"/>
              </a:rPr>
              <a:t>Department of </a:t>
            </a:r>
            <a:r>
              <a:rPr sz="650" i="1" spc="-10" dirty="0">
                <a:latin typeface="Georgia"/>
                <a:cs typeface="Georgia"/>
              </a:rPr>
              <a:t>Statistics, </a:t>
            </a:r>
            <a:r>
              <a:rPr sz="650" i="1" spc="-20" dirty="0">
                <a:latin typeface="Georgia"/>
                <a:cs typeface="Georgia"/>
              </a:rPr>
              <a:t>University of Washington,</a:t>
            </a:r>
            <a:r>
              <a:rPr sz="650" i="1" spc="40" dirty="0">
                <a:latin typeface="Georgia"/>
                <a:cs typeface="Georgia"/>
              </a:rPr>
              <a:t> </a:t>
            </a:r>
            <a:r>
              <a:rPr sz="650" i="1" spc="-15" dirty="0">
                <a:latin typeface="Georgia"/>
                <a:cs typeface="Georgia"/>
              </a:rPr>
              <a:t>Seattle, </a:t>
            </a:r>
            <a:r>
              <a:rPr sz="650" i="1" dirty="0">
                <a:latin typeface="Georgia"/>
                <a:cs typeface="Georgia"/>
              </a:rPr>
              <a:t>WA</a:t>
            </a:r>
            <a:endParaRPr sz="65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135" y="2784068"/>
            <a:ext cx="3198495" cy="0"/>
          </a:xfrm>
          <a:custGeom>
            <a:avLst/>
            <a:gdLst/>
            <a:ahLst/>
            <a:cxnLst/>
            <a:rect l="l" t="t" r="r" b="b"/>
            <a:pathLst>
              <a:path w="3198495">
                <a:moveTo>
                  <a:pt x="0" y="0"/>
                </a:moveTo>
                <a:lnTo>
                  <a:pt x="3197889" y="0"/>
                </a:lnTo>
              </a:path>
            </a:pathLst>
          </a:custGeom>
          <a:ln w="3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8435" y="2795226"/>
            <a:ext cx="3253740" cy="25450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750" b="1" spc="5" dirty="0">
                <a:latin typeface="Georgia"/>
                <a:cs typeface="Georgia"/>
              </a:rPr>
              <a:t>Abstract</a:t>
            </a:r>
            <a:endParaRPr sz="750">
              <a:latin typeface="Georgia"/>
              <a:cs typeface="Georgia"/>
            </a:endParaRPr>
          </a:p>
          <a:p>
            <a:pPr marL="12700" marR="5080">
              <a:lnSpc>
                <a:spcPct val="104000"/>
              </a:lnSpc>
              <a:spcBef>
                <a:spcPts val="359"/>
              </a:spcBef>
            </a:pPr>
            <a:r>
              <a:rPr sz="750" dirty="0">
                <a:latin typeface="Georgia"/>
                <a:cs typeface="Georgia"/>
              </a:rPr>
              <a:t>Patients with </a:t>
            </a:r>
            <a:r>
              <a:rPr sz="750" spc="-10" dirty="0">
                <a:latin typeface="Georgia"/>
                <a:cs typeface="Georgia"/>
              </a:rPr>
              <a:t>epilepsy can </a:t>
            </a:r>
            <a:r>
              <a:rPr sz="750" spc="-15" dirty="0">
                <a:latin typeface="Georgia"/>
                <a:cs typeface="Georgia"/>
              </a:rPr>
              <a:t>manifest </a:t>
            </a:r>
            <a:r>
              <a:rPr sz="750" spc="-10" dirty="0">
                <a:latin typeface="Georgia"/>
                <a:cs typeface="Georgia"/>
              </a:rPr>
              <a:t>short, sub-clinical epileptic </a:t>
            </a:r>
            <a:r>
              <a:rPr sz="750" spc="10" dirty="0">
                <a:latin typeface="Georgia"/>
                <a:cs typeface="Georgia"/>
              </a:rPr>
              <a:t>“bursts” </a:t>
            </a:r>
            <a:r>
              <a:rPr sz="750" spc="-20" dirty="0">
                <a:latin typeface="Georgia"/>
                <a:cs typeface="Georgia"/>
              </a:rPr>
              <a:t>in  </a:t>
            </a:r>
            <a:r>
              <a:rPr sz="750" spc="-10" dirty="0">
                <a:latin typeface="Georgia"/>
                <a:cs typeface="Georgia"/>
              </a:rPr>
              <a:t>addition </a:t>
            </a:r>
            <a:r>
              <a:rPr sz="750" spc="5" dirty="0">
                <a:latin typeface="Georgia"/>
                <a:cs typeface="Georgia"/>
              </a:rPr>
              <a:t>to </a:t>
            </a:r>
            <a:r>
              <a:rPr sz="750" spc="-15" dirty="0">
                <a:latin typeface="Georgia"/>
                <a:cs typeface="Georgia"/>
              </a:rPr>
              <a:t>full-blown </a:t>
            </a:r>
            <a:r>
              <a:rPr sz="750" spc="-10" dirty="0">
                <a:latin typeface="Georgia"/>
                <a:cs typeface="Georgia"/>
              </a:rPr>
              <a:t>clinical </a:t>
            </a:r>
            <a:r>
              <a:rPr sz="750" spc="-15" dirty="0">
                <a:latin typeface="Georgia"/>
                <a:cs typeface="Georgia"/>
              </a:rPr>
              <a:t>seizures. </a:t>
            </a:r>
            <a:r>
              <a:rPr sz="750" spc="-25" dirty="0">
                <a:latin typeface="Georgia"/>
                <a:cs typeface="Georgia"/>
              </a:rPr>
              <a:t>We </a:t>
            </a:r>
            <a:r>
              <a:rPr sz="750" spc="-10" dirty="0">
                <a:latin typeface="Georgia"/>
                <a:cs typeface="Georgia"/>
              </a:rPr>
              <a:t>believe </a:t>
            </a:r>
            <a:r>
              <a:rPr sz="750" spc="-5" dirty="0">
                <a:latin typeface="Georgia"/>
                <a:cs typeface="Georgia"/>
              </a:rPr>
              <a:t>the </a:t>
            </a:r>
            <a:r>
              <a:rPr sz="750" spc="-15" dirty="0">
                <a:latin typeface="Georgia"/>
                <a:cs typeface="Georgia"/>
              </a:rPr>
              <a:t>relationship between  these two </a:t>
            </a:r>
            <a:r>
              <a:rPr sz="750" spc="-20" dirty="0">
                <a:latin typeface="Georgia"/>
                <a:cs typeface="Georgia"/>
              </a:rPr>
              <a:t>classes of </a:t>
            </a:r>
            <a:r>
              <a:rPr sz="750" spc="-10" dirty="0">
                <a:latin typeface="Georgia"/>
                <a:cs typeface="Georgia"/>
              </a:rPr>
              <a:t>events—something </a:t>
            </a:r>
            <a:r>
              <a:rPr sz="750" spc="-5" dirty="0">
                <a:latin typeface="Georgia"/>
                <a:cs typeface="Georgia"/>
              </a:rPr>
              <a:t>not </a:t>
            </a:r>
            <a:r>
              <a:rPr sz="750" spc="-10" dirty="0">
                <a:latin typeface="Georgia"/>
                <a:cs typeface="Georgia"/>
              </a:rPr>
              <a:t>previously studied </a:t>
            </a:r>
            <a:r>
              <a:rPr sz="750" spc="5" dirty="0">
                <a:latin typeface="Georgia"/>
                <a:cs typeface="Georgia"/>
              </a:rPr>
              <a:t>quantitatively—  </a:t>
            </a:r>
            <a:r>
              <a:rPr sz="750" spc="-15" dirty="0">
                <a:latin typeface="Georgia"/>
                <a:cs typeface="Georgia"/>
              </a:rPr>
              <a:t>could </a:t>
            </a:r>
            <a:r>
              <a:rPr sz="750" spc="-5" dirty="0">
                <a:latin typeface="Georgia"/>
                <a:cs typeface="Georgia"/>
              </a:rPr>
              <a:t>yield important </a:t>
            </a:r>
            <a:r>
              <a:rPr sz="750" spc="-15" dirty="0">
                <a:latin typeface="Georgia"/>
                <a:cs typeface="Georgia"/>
              </a:rPr>
              <a:t>insights into </a:t>
            </a:r>
            <a:r>
              <a:rPr sz="750" spc="-5" dirty="0">
                <a:latin typeface="Georgia"/>
                <a:cs typeface="Georgia"/>
              </a:rPr>
              <a:t>the </a:t>
            </a:r>
            <a:r>
              <a:rPr sz="750" spc="-10" dirty="0">
                <a:latin typeface="Georgia"/>
                <a:cs typeface="Georgia"/>
              </a:rPr>
              <a:t>nature </a:t>
            </a:r>
            <a:r>
              <a:rPr sz="750" spc="-15" dirty="0">
                <a:latin typeface="Georgia"/>
                <a:cs typeface="Georgia"/>
              </a:rPr>
              <a:t>and intrinsic </a:t>
            </a:r>
            <a:r>
              <a:rPr sz="750" spc="-10" dirty="0">
                <a:latin typeface="Georgia"/>
                <a:cs typeface="Georgia"/>
              </a:rPr>
              <a:t>dynamics </a:t>
            </a:r>
            <a:r>
              <a:rPr sz="750" spc="-20" dirty="0">
                <a:latin typeface="Georgia"/>
                <a:cs typeface="Georgia"/>
              </a:rPr>
              <a:t>of  </a:t>
            </a:r>
            <a:r>
              <a:rPr sz="750" spc="-15" dirty="0">
                <a:latin typeface="Georgia"/>
                <a:cs typeface="Georgia"/>
              </a:rPr>
              <a:t>seizures. </a:t>
            </a:r>
            <a:r>
              <a:rPr sz="750" spc="65" dirty="0">
                <a:latin typeface="Georgia"/>
                <a:cs typeface="Georgia"/>
              </a:rPr>
              <a:t>A </a:t>
            </a:r>
            <a:r>
              <a:rPr sz="750" spc="-10" dirty="0">
                <a:latin typeface="Georgia"/>
                <a:cs typeface="Georgia"/>
              </a:rPr>
              <a:t>goal </a:t>
            </a:r>
            <a:r>
              <a:rPr sz="750" spc="-20" dirty="0">
                <a:latin typeface="Georgia"/>
                <a:cs typeface="Georgia"/>
              </a:rPr>
              <a:t>of our work is </a:t>
            </a:r>
            <a:r>
              <a:rPr sz="750" spc="5" dirty="0">
                <a:latin typeface="Georgia"/>
                <a:cs typeface="Georgia"/>
              </a:rPr>
              <a:t>to </a:t>
            </a:r>
            <a:r>
              <a:rPr sz="750" spc="-15" dirty="0">
                <a:latin typeface="Georgia"/>
                <a:cs typeface="Georgia"/>
              </a:rPr>
              <a:t>parse these complex </a:t>
            </a:r>
            <a:r>
              <a:rPr sz="750" spc="-10" dirty="0">
                <a:latin typeface="Georgia"/>
                <a:cs typeface="Georgia"/>
              </a:rPr>
              <a:t>epileptic </a:t>
            </a:r>
            <a:r>
              <a:rPr sz="750" spc="-15" dirty="0">
                <a:latin typeface="Georgia"/>
                <a:cs typeface="Georgia"/>
              </a:rPr>
              <a:t>events  into </a:t>
            </a:r>
            <a:r>
              <a:rPr sz="750" spc="-5" dirty="0">
                <a:latin typeface="Georgia"/>
                <a:cs typeface="Georgia"/>
              </a:rPr>
              <a:t>distinct </a:t>
            </a:r>
            <a:r>
              <a:rPr sz="750" spc="-10" dirty="0">
                <a:latin typeface="Georgia"/>
                <a:cs typeface="Georgia"/>
              </a:rPr>
              <a:t>dynamic </a:t>
            </a:r>
            <a:r>
              <a:rPr sz="750" spc="-20" dirty="0">
                <a:latin typeface="Georgia"/>
                <a:cs typeface="Georgia"/>
              </a:rPr>
              <a:t>regimes. </a:t>
            </a:r>
            <a:r>
              <a:rPr sz="750" spc="65" dirty="0">
                <a:latin typeface="Georgia"/>
                <a:cs typeface="Georgia"/>
              </a:rPr>
              <a:t>A </a:t>
            </a:r>
            <a:r>
              <a:rPr sz="750" spc="-15" dirty="0">
                <a:latin typeface="Georgia"/>
                <a:cs typeface="Georgia"/>
              </a:rPr>
              <a:t>challenge posed </a:t>
            </a:r>
            <a:r>
              <a:rPr sz="750" dirty="0">
                <a:latin typeface="Georgia"/>
                <a:cs typeface="Georgia"/>
              </a:rPr>
              <a:t>by </a:t>
            </a:r>
            <a:r>
              <a:rPr sz="750" spc="-5" dirty="0">
                <a:latin typeface="Georgia"/>
                <a:cs typeface="Georgia"/>
              </a:rPr>
              <a:t>the </a:t>
            </a:r>
            <a:r>
              <a:rPr sz="750" spc="-10" dirty="0">
                <a:latin typeface="Georgia"/>
                <a:cs typeface="Georgia"/>
              </a:rPr>
              <a:t>intracranial </a:t>
            </a:r>
            <a:r>
              <a:rPr sz="750" spc="30" dirty="0">
                <a:latin typeface="Georgia"/>
                <a:cs typeface="Georgia"/>
              </a:rPr>
              <a:t>EEG  </a:t>
            </a:r>
            <a:r>
              <a:rPr sz="750" spc="15" dirty="0">
                <a:latin typeface="Georgia"/>
                <a:cs typeface="Georgia"/>
              </a:rPr>
              <a:t>(iEEG) </a:t>
            </a:r>
            <a:r>
              <a:rPr sz="750" spc="5" dirty="0">
                <a:latin typeface="Georgia"/>
                <a:cs typeface="Georgia"/>
              </a:rPr>
              <a:t>data </a:t>
            </a:r>
            <a:r>
              <a:rPr sz="750" spc="-30" dirty="0">
                <a:latin typeface="Georgia"/>
                <a:cs typeface="Georgia"/>
              </a:rPr>
              <a:t>we </a:t>
            </a:r>
            <a:r>
              <a:rPr sz="750" dirty="0">
                <a:latin typeface="Georgia"/>
                <a:cs typeface="Georgia"/>
              </a:rPr>
              <a:t>study </a:t>
            </a:r>
            <a:r>
              <a:rPr sz="750" spc="-20" dirty="0">
                <a:latin typeface="Georgia"/>
                <a:cs typeface="Georgia"/>
              </a:rPr>
              <a:t>is </a:t>
            </a:r>
            <a:r>
              <a:rPr sz="750" spc="-5" dirty="0">
                <a:latin typeface="Georgia"/>
                <a:cs typeface="Georgia"/>
              </a:rPr>
              <a:t>the </a:t>
            </a:r>
            <a:r>
              <a:rPr sz="750" dirty="0">
                <a:latin typeface="Georgia"/>
                <a:cs typeface="Georgia"/>
              </a:rPr>
              <a:t>fact </a:t>
            </a:r>
            <a:r>
              <a:rPr sz="750" spc="10" dirty="0">
                <a:latin typeface="Georgia"/>
                <a:cs typeface="Georgia"/>
              </a:rPr>
              <a:t>that </a:t>
            </a:r>
            <a:r>
              <a:rPr sz="750" spc="-5" dirty="0">
                <a:latin typeface="Georgia"/>
                <a:cs typeface="Georgia"/>
              </a:rPr>
              <a:t>the </a:t>
            </a:r>
            <a:r>
              <a:rPr sz="750" spc="-25" dirty="0">
                <a:latin typeface="Georgia"/>
                <a:cs typeface="Georgia"/>
              </a:rPr>
              <a:t>number </a:t>
            </a:r>
            <a:r>
              <a:rPr sz="750" spc="-15" dirty="0">
                <a:latin typeface="Georgia"/>
                <a:cs typeface="Georgia"/>
              </a:rPr>
              <a:t>and placement </a:t>
            </a:r>
            <a:r>
              <a:rPr sz="750" spc="-20" dirty="0">
                <a:latin typeface="Georgia"/>
                <a:cs typeface="Georgia"/>
              </a:rPr>
              <a:t>of </a:t>
            </a:r>
            <a:r>
              <a:rPr sz="750" spc="-15" dirty="0">
                <a:latin typeface="Georgia"/>
                <a:cs typeface="Georgia"/>
              </a:rPr>
              <a:t>electrodes  </a:t>
            </a:r>
            <a:r>
              <a:rPr sz="750" spc="-10" dirty="0">
                <a:latin typeface="Georgia"/>
                <a:cs typeface="Georgia"/>
              </a:rPr>
              <a:t>can </a:t>
            </a:r>
            <a:r>
              <a:rPr sz="750" dirty="0">
                <a:latin typeface="Georgia"/>
                <a:cs typeface="Georgia"/>
              </a:rPr>
              <a:t>vary </a:t>
            </a:r>
            <a:r>
              <a:rPr sz="750" spc="-15" dirty="0">
                <a:latin typeface="Georgia"/>
                <a:cs typeface="Georgia"/>
              </a:rPr>
              <a:t>between </a:t>
            </a:r>
            <a:r>
              <a:rPr sz="750" spc="-5" dirty="0">
                <a:latin typeface="Georgia"/>
                <a:cs typeface="Georgia"/>
              </a:rPr>
              <a:t>patients. </a:t>
            </a:r>
            <a:r>
              <a:rPr sz="750" spc="-25" dirty="0">
                <a:latin typeface="Georgia"/>
                <a:cs typeface="Georgia"/>
              </a:rPr>
              <a:t>We </a:t>
            </a:r>
            <a:r>
              <a:rPr sz="750" spc="-15" dirty="0">
                <a:latin typeface="Georgia"/>
                <a:cs typeface="Georgia"/>
              </a:rPr>
              <a:t>develop </a:t>
            </a:r>
            <a:r>
              <a:rPr sz="750" dirty="0">
                <a:latin typeface="Georgia"/>
                <a:cs typeface="Georgia"/>
              </a:rPr>
              <a:t>a </a:t>
            </a:r>
            <a:r>
              <a:rPr sz="750" spc="-10" dirty="0">
                <a:latin typeface="Georgia"/>
                <a:cs typeface="Georgia"/>
              </a:rPr>
              <a:t>Bayesian </a:t>
            </a:r>
            <a:r>
              <a:rPr sz="750" spc="-15" dirty="0">
                <a:latin typeface="Georgia"/>
                <a:cs typeface="Georgia"/>
              </a:rPr>
              <a:t>nonparametric Markov  </a:t>
            </a:r>
            <a:r>
              <a:rPr sz="750" spc="-10" dirty="0">
                <a:latin typeface="Georgia"/>
                <a:cs typeface="Georgia"/>
              </a:rPr>
              <a:t>switching </a:t>
            </a:r>
            <a:r>
              <a:rPr sz="750" spc="-15" dirty="0">
                <a:latin typeface="Georgia"/>
                <a:cs typeface="Georgia"/>
              </a:rPr>
              <a:t>process </a:t>
            </a:r>
            <a:r>
              <a:rPr sz="750" spc="10" dirty="0">
                <a:latin typeface="Georgia"/>
                <a:cs typeface="Georgia"/>
              </a:rPr>
              <a:t>that </a:t>
            </a:r>
            <a:r>
              <a:rPr sz="750" spc="-15" dirty="0">
                <a:latin typeface="Georgia"/>
                <a:cs typeface="Georgia"/>
              </a:rPr>
              <a:t>allows </a:t>
            </a:r>
            <a:r>
              <a:rPr sz="750" spc="-20" dirty="0">
                <a:latin typeface="Georgia"/>
                <a:cs typeface="Georgia"/>
              </a:rPr>
              <a:t>for </a:t>
            </a:r>
            <a:r>
              <a:rPr sz="750" spc="5" dirty="0">
                <a:latin typeface="Georgia"/>
                <a:cs typeface="Georgia"/>
              </a:rPr>
              <a:t>(i) </a:t>
            </a:r>
            <a:r>
              <a:rPr sz="750" spc="-15" dirty="0">
                <a:latin typeface="Georgia"/>
                <a:cs typeface="Georgia"/>
              </a:rPr>
              <a:t>shared </a:t>
            </a:r>
            <a:r>
              <a:rPr sz="750" spc="-10" dirty="0">
                <a:latin typeface="Georgia"/>
                <a:cs typeface="Georgia"/>
              </a:rPr>
              <a:t>dynamic </a:t>
            </a:r>
            <a:r>
              <a:rPr sz="750" spc="-20" dirty="0">
                <a:latin typeface="Georgia"/>
                <a:cs typeface="Georgia"/>
              </a:rPr>
              <a:t>regimes </a:t>
            </a:r>
            <a:r>
              <a:rPr sz="750" spc="-15" dirty="0">
                <a:latin typeface="Georgia"/>
                <a:cs typeface="Georgia"/>
              </a:rPr>
              <a:t>between </a:t>
            </a:r>
            <a:r>
              <a:rPr sz="750" dirty="0">
                <a:latin typeface="Georgia"/>
                <a:cs typeface="Georgia"/>
              </a:rPr>
              <a:t>a </a:t>
            </a:r>
            <a:r>
              <a:rPr sz="750" spc="-15" dirty="0">
                <a:latin typeface="Georgia"/>
                <a:cs typeface="Georgia"/>
              </a:rPr>
              <a:t>vari-  </a:t>
            </a:r>
            <a:r>
              <a:rPr sz="750" spc="-10" dirty="0">
                <a:latin typeface="Georgia"/>
                <a:cs typeface="Georgia"/>
              </a:rPr>
              <a:t>able </a:t>
            </a:r>
            <a:r>
              <a:rPr sz="750" spc="-25" dirty="0">
                <a:latin typeface="Georgia"/>
                <a:cs typeface="Georgia"/>
              </a:rPr>
              <a:t>number </a:t>
            </a:r>
            <a:r>
              <a:rPr sz="750" spc="-20" dirty="0">
                <a:latin typeface="Georgia"/>
                <a:cs typeface="Georgia"/>
              </a:rPr>
              <a:t>of channels, </a:t>
            </a:r>
            <a:r>
              <a:rPr sz="750" dirty="0">
                <a:latin typeface="Georgia"/>
                <a:cs typeface="Georgia"/>
              </a:rPr>
              <a:t>(ii) </a:t>
            </a:r>
            <a:r>
              <a:rPr sz="750" spc="-20" dirty="0">
                <a:latin typeface="Georgia"/>
                <a:cs typeface="Georgia"/>
              </a:rPr>
              <a:t>asynchronous </a:t>
            </a:r>
            <a:r>
              <a:rPr sz="750" spc="-15" dirty="0">
                <a:latin typeface="Georgia"/>
                <a:cs typeface="Georgia"/>
              </a:rPr>
              <a:t>regime-switching, and </a:t>
            </a:r>
            <a:r>
              <a:rPr sz="750" spc="-5" dirty="0">
                <a:latin typeface="Georgia"/>
                <a:cs typeface="Georgia"/>
              </a:rPr>
              <a:t>(iii) </a:t>
            </a:r>
            <a:r>
              <a:rPr sz="750" spc="-15" dirty="0">
                <a:latin typeface="Georgia"/>
                <a:cs typeface="Georgia"/>
              </a:rPr>
              <a:t>an  </a:t>
            </a:r>
            <a:r>
              <a:rPr sz="750" spc="-20" dirty="0">
                <a:latin typeface="Georgia"/>
                <a:cs typeface="Georgia"/>
              </a:rPr>
              <a:t>unknown </a:t>
            </a:r>
            <a:r>
              <a:rPr sz="750" spc="-5" dirty="0">
                <a:latin typeface="Georgia"/>
                <a:cs typeface="Georgia"/>
              </a:rPr>
              <a:t>dictionary </a:t>
            </a:r>
            <a:r>
              <a:rPr sz="750" spc="-25" dirty="0">
                <a:latin typeface="Georgia"/>
                <a:cs typeface="Georgia"/>
              </a:rPr>
              <a:t>of </a:t>
            </a:r>
            <a:r>
              <a:rPr sz="750" spc="-10" dirty="0">
                <a:latin typeface="Georgia"/>
                <a:cs typeface="Georgia"/>
              </a:rPr>
              <a:t>dynamic </a:t>
            </a:r>
            <a:r>
              <a:rPr sz="750" spc="-20" dirty="0">
                <a:latin typeface="Georgia"/>
                <a:cs typeface="Georgia"/>
              </a:rPr>
              <a:t>regimes. </a:t>
            </a:r>
            <a:r>
              <a:rPr sz="750" spc="-25" dirty="0">
                <a:latin typeface="Georgia"/>
                <a:cs typeface="Georgia"/>
              </a:rPr>
              <a:t>We </a:t>
            </a:r>
            <a:r>
              <a:rPr sz="750" spc="-20" dirty="0">
                <a:latin typeface="Georgia"/>
                <a:cs typeface="Georgia"/>
              </a:rPr>
              <a:t>encode </a:t>
            </a:r>
            <a:r>
              <a:rPr sz="750" dirty="0">
                <a:latin typeface="Georgia"/>
                <a:cs typeface="Georgia"/>
              </a:rPr>
              <a:t>a </a:t>
            </a:r>
            <a:r>
              <a:rPr sz="750" spc="-20" dirty="0">
                <a:latin typeface="Georgia"/>
                <a:cs typeface="Georgia"/>
              </a:rPr>
              <a:t>sparse </a:t>
            </a:r>
            <a:r>
              <a:rPr sz="750" spc="-15" dirty="0">
                <a:latin typeface="Georgia"/>
                <a:cs typeface="Georgia"/>
              </a:rPr>
              <a:t>and changing  </a:t>
            </a:r>
            <a:r>
              <a:rPr sz="750" spc="-5" dirty="0">
                <a:latin typeface="Georgia"/>
                <a:cs typeface="Georgia"/>
              </a:rPr>
              <a:t>set </a:t>
            </a:r>
            <a:r>
              <a:rPr sz="750" spc="-20" dirty="0">
                <a:latin typeface="Georgia"/>
                <a:cs typeface="Georgia"/>
              </a:rPr>
              <a:t>of dependencies </a:t>
            </a:r>
            <a:r>
              <a:rPr sz="750" spc="-15" dirty="0">
                <a:latin typeface="Georgia"/>
                <a:cs typeface="Georgia"/>
              </a:rPr>
              <a:t>between </a:t>
            </a:r>
            <a:r>
              <a:rPr sz="750" spc="-5" dirty="0">
                <a:latin typeface="Georgia"/>
                <a:cs typeface="Georgia"/>
              </a:rPr>
              <a:t>the </a:t>
            </a:r>
            <a:r>
              <a:rPr sz="750" spc="-20" dirty="0">
                <a:latin typeface="Georgia"/>
                <a:cs typeface="Georgia"/>
              </a:rPr>
              <a:t>channels </a:t>
            </a:r>
            <a:r>
              <a:rPr sz="750" spc="-15" dirty="0">
                <a:latin typeface="Georgia"/>
                <a:cs typeface="Georgia"/>
              </a:rPr>
              <a:t>using </a:t>
            </a:r>
            <a:r>
              <a:rPr sz="750" dirty="0">
                <a:latin typeface="Georgia"/>
                <a:cs typeface="Georgia"/>
              </a:rPr>
              <a:t>a </a:t>
            </a:r>
            <a:r>
              <a:rPr sz="750" spc="-15" dirty="0">
                <a:latin typeface="Georgia"/>
                <a:cs typeface="Georgia"/>
              </a:rPr>
              <a:t>Markov-switching </a:t>
            </a:r>
            <a:r>
              <a:rPr sz="750" spc="-10" dirty="0">
                <a:latin typeface="Georgia"/>
                <a:cs typeface="Georgia"/>
              </a:rPr>
              <a:t>Gaussian  graphical </a:t>
            </a:r>
            <a:r>
              <a:rPr sz="750" spc="-15" dirty="0">
                <a:latin typeface="Georgia"/>
                <a:cs typeface="Georgia"/>
              </a:rPr>
              <a:t>model </a:t>
            </a:r>
            <a:r>
              <a:rPr sz="750" spc="-20" dirty="0">
                <a:latin typeface="Georgia"/>
                <a:cs typeface="Georgia"/>
              </a:rPr>
              <a:t>for </a:t>
            </a:r>
            <a:r>
              <a:rPr sz="750" spc="-5" dirty="0">
                <a:latin typeface="Georgia"/>
                <a:cs typeface="Georgia"/>
              </a:rPr>
              <a:t>the </a:t>
            </a:r>
            <a:r>
              <a:rPr sz="750" spc="-20" dirty="0">
                <a:latin typeface="Georgia"/>
                <a:cs typeface="Georgia"/>
              </a:rPr>
              <a:t>innovations </a:t>
            </a:r>
            <a:r>
              <a:rPr sz="750" spc="-15" dirty="0">
                <a:latin typeface="Georgia"/>
                <a:cs typeface="Georgia"/>
              </a:rPr>
              <a:t>process </a:t>
            </a:r>
            <a:r>
              <a:rPr sz="750" spc="-10" dirty="0">
                <a:latin typeface="Georgia"/>
                <a:cs typeface="Georgia"/>
              </a:rPr>
              <a:t>driving </a:t>
            </a:r>
            <a:r>
              <a:rPr sz="750" spc="-5" dirty="0">
                <a:latin typeface="Georgia"/>
                <a:cs typeface="Georgia"/>
              </a:rPr>
              <a:t>the </a:t>
            </a:r>
            <a:r>
              <a:rPr sz="750" spc="-20" dirty="0">
                <a:latin typeface="Georgia"/>
                <a:cs typeface="Georgia"/>
              </a:rPr>
              <a:t>channel </a:t>
            </a:r>
            <a:r>
              <a:rPr sz="750" spc="-10" dirty="0">
                <a:latin typeface="Georgia"/>
                <a:cs typeface="Georgia"/>
              </a:rPr>
              <a:t>dynamics </a:t>
            </a:r>
            <a:r>
              <a:rPr sz="750" spc="-15" dirty="0">
                <a:latin typeface="Georgia"/>
                <a:cs typeface="Georgia"/>
              </a:rPr>
              <a:t>and  </a:t>
            </a:r>
            <a:r>
              <a:rPr sz="750" spc="-10" dirty="0">
                <a:latin typeface="Georgia"/>
                <a:cs typeface="Georgia"/>
              </a:rPr>
              <a:t>demonstrate </a:t>
            </a:r>
            <a:r>
              <a:rPr sz="750" spc="-5" dirty="0">
                <a:latin typeface="Georgia"/>
                <a:cs typeface="Georgia"/>
              </a:rPr>
              <a:t>the </a:t>
            </a:r>
            <a:r>
              <a:rPr sz="750" spc="-10" dirty="0">
                <a:latin typeface="Georgia"/>
                <a:cs typeface="Georgia"/>
              </a:rPr>
              <a:t>importance </a:t>
            </a:r>
            <a:r>
              <a:rPr sz="750" spc="-20" dirty="0">
                <a:latin typeface="Georgia"/>
                <a:cs typeface="Georgia"/>
              </a:rPr>
              <a:t>of </a:t>
            </a:r>
            <a:r>
              <a:rPr sz="750" spc="-5" dirty="0">
                <a:latin typeface="Georgia"/>
                <a:cs typeface="Georgia"/>
              </a:rPr>
              <a:t>this </a:t>
            </a:r>
            <a:r>
              <a:rPr sz="750" spc="-15" dirty="0">
                <a:latin typeface="Georgia"/>
                <a:cs typeface="Georgia"/>
              </a:rPr>
              <a:t>model </a:t>
            </a:r>
            <a:r>
              <a:rPr sz="750" spc="-20" dirty="0">
                <a:latin typeface="Georgia"/>
                <a:cs typeface="Georgia"/>
              </a:rPr>
              <a:t>in </a:t>
            </a:r>
            <a:r>
              <a:rPr sz="750" spc="-15" dirty="0">
                <a:latin typeface="Georgia"/>
                <a:cs typeface="Georgia"/>
              </a:rPr>
              <a:t>parsing and out-of-sample </a:t>
            </a:r>
            <a:r>
              <a:rPr sz="750" spc="-20" dirty="0">
                <a:latin typeface="Georgia"/>
                <a:cs typeface="Georgia"/>
              </a:rPr>
              <a:t>pre-  </a:t>
            </a:r>
            <a:r>
              <a:rPr sz="750" spc="-10" dirty="0">
                <a:latin typeface="Georgia"/>
                <a:cs typeface="Georgia"/>
              </a:rPr>
              <a:t>dictions </a:t>
            </a:r>
            <a:r>
              <a:rPr sz="750" spc="-20" dirty="0">
                <a:latin typeface="Georgia"/>
                <a:cs typeface="Georgia"/>
              </a:rPr>
              <a:t>of </a:t>
            </a:r>
            <a:r>
              <a:rPr sz="750" spc="20" dirty="0">
                <a:latin typeface="Georgia"/>
                <a:cs typeface="Georgia"/>
              </a:rPr>
              <a:t>iEEG </a:t>
            </a:r>
            <a:r>
              <a:rPr sz="750" spc="5" dirty="0">
                <a:latin typeface="Georgia"/>
                <a:cs typeface="Georgia"/>
              </a:rPr>
              <a:t>data. </a:t>
            </a:r>
            <a:r>
              <a:rPr sz="750" spc="-25" dirty="0">
                <a:latin typeface="Georgia"/>
                <a:cs typeface="Georgia"/>
              </a:rPr>
              <a:t>We show </a:t>
            </a:r>
            <a:r>
              <a:rPr sz="750" spc="10" dirty="0">
                <a:latin typeface="Georgia"/>
                <a:cs typeface="Georgia"/>
              </a:rPr>
              <a:t>that </a:t>
            </a:r>
            <a:r>
              <a:rPr sz="750" spc="-20" dirty="0">
                <a:latin typeface="Georgia"/>
                <a:cs typeface="Georgia"/>
              </a:rPr>
              <a:t>our </a:t>
            </a:r>
            <a:r>
              <a:rPr sz="750" spc="-15" dirty="0">
                <a:latin typeface="Georgia"/>
                <a:cs typeface="Georgia"/>
              </a:rPr>
              <a:t>model produces </a:t>
            </a:r>
            <a:r>
              <a:rPr sz="750" spc="-5" dirty="0">
                <a:latin typeface="Georgia"/>
                <a:cs typeface="Georgia"/>
              </a:rPr>
              <a:t>intuitive </a:t>
            </a:r>
            <a:r>
              <a:rPr sz="750" dirty="0">
                <a:latin typeface="Georgia"/>
                <a:cs typeface="Georgia"/>
              </a:rPr>
              <a:t>state  </a:t>
            </a:r>
            <a:r>
              <a:rPr sz="750" spc="-20" dirty="0">
                <a:latin typeface="Georgia"/>
                <a:cs typeface="Georgia"/>
              </a:rPr>
              <a:t>assignments </a:t>
            </a:r>
            <a:r>
              <a:rPr sz="750" spc="10" dirty="0">
                <a:latin typeface="Georgia"/>
                <a:cs typeface="Georgia"/>
              </a:rPr>
              <a:t>that </a:t>
            </a:r>
            <a:r>
              <a:rPr sz="750" spc="-10" dirty="0">
                <a:latin typeface="Georgia"/>
                <a:cs typeface="Georgia"/>
              </a:rPr>
              <a:t>can </a:t>
            </a:r>
            <a:r>
              <a:rPr sz="750" spc="-15" dirty="0">
                <a:latin typeface="Georgia"/>
                <a:cs typeface="Georgia"/>
              </a:rPr>
              <a:t>help </a:t>
            </a:r>
            <a:r>
              <a:rPr sz="750" spc="-5" dirty="0">
                <a:latin typeface="Georgia"/>
                <a:cs typeface="Georgia"/>
              </a:rPr>
              <a:t>automate </a:t>
            </a:r>
            <a:r>
              <a:rPr sz="750" spc="-10" dirty="0">
                <a:latin typeface="Georgia"/>
                <a:cs typeface="Georgia"/>
              </a:rPr>
              <a:t>clinical analysis </a:t>
            </a:r>
            <a:r>
              <a:rPr sz="750" spc="-20" dirty="0">
                <a:latin typeface="Georgia"/>
                <a:cs typeface="Georgia"/>
              </a:rPr>
              <a:t>of seizures </a:t>
            </a:r>
            <a:r>
              <a:rPr sz="750" spc="-15" dirty="0">
                <a:latin typeface="Georgia"/>
                <a:cs typeface="Georgia"/>
              </a:rPr>
              <a:t>and enable  </a:t>
            </a:r>
            <a:r>
              <a:rPr sz="750" spc="-5" dirty="0">
                <a:latin typeface="Georgia"/>
                <a:cs typeface="Georgia"/>
              </a:rPr>
              <a:t>the </a:t>
            </a:r>
            <a:r>
              <a:rPr sz="750" spc="-20" dirty="0">
                <a:latin typeface="Georgia"/>
                <a:cs typeface="Georgia"/>
              </a:rPr>
              <a:t>comparison of </a:t>
            </a:r>
            <a:r>
              <a:rPr sz="750" spc="-15" dirty="0">
                <a:latin typeface="Georgia"/>
                <a:cs typeface="Georgia"/>
              </a:rPr>
              <a:t>sub-clinical </a:t>
            </a:r>
            <a:r>
              <a:rPr sz="750" spc="-10" dirty="0">
                <a:latin typeface="Georgia"/>
                <a:cs typeface="Georgia"/>
              </a:rPr>
              <a:t>bursts </a:t>
            </a:r>
            <a:r>
              <a:rPr sz="750" spc="-15" dirty="0">
                <a:latin typeface="Georgia"/>
                <a:cs typeface="Georgia"/>
              </a:rPr>
              <a:t>and </a:t>
            </a:r>
            <a:r>
              <a:rPr sz="750" spc="-10" dirty="0">
                <a:latin typeface="Georgia"/>
                <a:cs typeface="Georgia"/>
              </a:rPr>
              <a:t>full clinical</a:t>
            </a:r>
            <a:r>
              <a:rPr sz="750" spc="15" dirty="0">
                <a:latin typeface="Georgia"/>
                <a:cs typeface="Georgia"/>
              </a:rPr>
              <a:t> </a:t>
            </a:r>
            <a:r>
              <a:rPr sz="750" spc="-20" dirty="0">
                <a:latin typeface="Georgia"/>
                <a:cs typeface="Georgia"/>
              </a:rPr>
              <a:t>seizures.</a:t>
            </a:r>
            <a:endParaRPr sz="750">
              <a:latin typeface="Georgia"/>
              <a:cs typeface="Georgia"/>
            </a:endParaRPr>
          </a:p>
          <a:p>
            <a:pPr marL="12700" marR="45720">
              <a:lnSpc>
                <a:spcPct val="104000"/>
              </a:lnSpc>
              <a:spcBef>
                <a:spcPts val="395"/>
              </a:spcBef>
            </a:pPr>
            <a:r>
              <a:rPr sz="750" i="1" spc="15" dirty="0">
                <a:latin typeface="Times New Roman"/>
                <a:cs typeface="Times New Roman"/>
              </a:rPr>
              <a:t>Keywords: </a:t>
            </a:r>
            <a:r>
              <a:rPr sz="750" spc="-10" dirty="0">
                <a:latin typeface="Georgia"/>
                <a:cs typeface="Georgia"/>
              </a:rPr>
              <a:t>Bayesian nonparametric, </a:t>
            </a:r>
            <a:r>
              <a:rPr sz="750" spc="25" dirty="0">
                <a:latin typeface="Georgia"/>
                <a:cs typeface="Georgia"/>
              </a:rPr>
              <a:t>EEG, </a:t>
            </a:r>
            <a:r>
              <a:rPr sz="750" spc="-5" dirty="0">
                <a:latin typeface="Georgia"/>
                <a:cs typeface="Georgia"/>
              </a:rPr>
              <a:t>factorial </a:t>
            </a:r>
            <a:r>
              <a:rPr sz="750" spc="-20" dirty="0">
                <a:latin typeface="Georgia"/>
                <a:cs typeface="Georgia"/>
              </a:rPr>
              <a:t>hidden </a:t>
            </a:r>
            <a:r>
              <a:rPr sz="750" spc="-15" dirty="0">
                <a:latin typeface="Georgia"/>
                <a:cs typeface="Georgia"/>
              </a:rPr>
              <a:t>Markov model,  </a:t>
            </a:r>
            <a:r>
              <a:rPr sz="750" spc="-10" dirty="0">
                <a:latin typeface="Georgia"/>
                <a:cs typeface="Georgia"/>
              </a:rPr>
              <a:t>graphical </a:t>
            </a:r>
            <a:r>
              <a:rPr sz="750" spc="-15" dirty="0">
                <a:latin typeface="Georgia"/>
                <a:cs typeface="Georgia"/>
              </a:rPr>
              <a:t>model, </a:t>
            </a:r>
            <a:r>
              <a:rPr sz="750" spc="-10" dirty="0">
                <a:latin typeface="Georgia"/>
                <a:cs typeface="Georgia"/>
              </a:rPr>
              <a:t>time</a:t>
            </a:r>
            <a:r>
              <a:rPr sz="750" spc="-105" dirty="0">
                <a:latin typeface="Georgia"/>
                <a:cs typeface="Georgia"/>
              </a:rPr>
              <a:t> </a:t>
            </a:r>
            <a:r>
              <a:rPr sz="750" spc="-25" dirty="0">
                <a:latin typeface="Georgia"/>
                <a:cs typeface="Georgia"/>
              </a:rPr>
              <a:t>series</a:t>
            </a:r>
            <a:endParaRPr sz="75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135" y="5410200"/>
            <a:ext cx="3198495" cy="0"/>
          </a:xfrm>
          <a:custGeom>
            <a:avLst/>
            <a:gdLst/>
            <a:ahLst/>
            <a:cxnLst/>
            <a:rect l="l" t="t" r="r" b="b"/>
            <a:pathLst>
              <a:path w="3198495">
                <a:moveTo>
                  <a:pt x="0" y="0"/>
                </a:moveTo>
                <a:lnTo>
                  <a:pt x="3197889" y="0"/>
                </a:lnTo>
              </a:path>
            </a:pathLst>
          </a:custGeom>
          <a:ln w="3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8435" y="5510798"/>
            <a:ext cx="775970" cy="1314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750" b="1" spc="30" dirty="0">
                <a:latin typeface="Georgia"/>
                <a:cs typeface="Georgia"/>
              </a:rPr>
              <a:t>1.</a:t>
            </a:r>
            <a:r>
              <a:rPr sz="750" b="1" spc="204" dirty="0">
                <a:latin typeface="Georgia"/>
                <a:cs typeface="Georgia"/>
              </a:rPr>
              <a:t> </a:t>
            </a:r>
            <a:r>
              <a:rPr sz="750" b="1" spc="-20" dirty="0">
                <a:latin typeface="Georgia"/>
                <a:cs typeface="Georgia"/>
              </a:rPr>
              <a:t>Introduction</a:t>
            </a:r>
            <a:endParaRPr sz="75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436" y="5697624"/>
            <a:ext cx="3223895" cy="3816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44145" algn="just">
              <a:lnSpc>
                <a:spcPct val="104000"/>
              </a:lnSpc>
              <a:spcBef>
                <a:spcPts val="85"/>
              </a:spcBef>
            </a:pPr>
            <a:r>
              <a:rPr sz="750" spc="-10" dirty="0">
                <a:latin typeface="Georgia"/>
                <a:cs typeface="Georgia"/>
              </a:rPr>
              <a:t>Despite </a:t>
            </a:r>
            <a:r>
              <a:rPr sz="750" spc="-25" dirty="0">
                <a:latin typeface="Georgia"/>
                <a:cs typeface="Georgia"/>
              </a:rPr>
              <a:t>over </a:t>
            </a:r>
            <a:r>
              <a:rPr sz="750" spc="-10" dirty="0">
                <a:latin typeface="Georgia"/>
                <a:cs typeface="Georgia"/>
              </a:rPr>
              <a:t>three </a:t>
            </a:r>
            <a:r>
              <a:rPr sz="750" spc="-20" dirty="0">
                <a:latin typeface="Georgia"/>
                <a:cs typeface="Georgia"/>
              </a:rPr>
              <a:t>decades of research, </a:t>
            </a:r>
            <a:r>
              <a:rPr sz="750" spc="-30" dirty="0">
                <a:latin typeface="Georgia"/>
                <a:cs typeface="Georgia"/>
              </a:rPr>
              <a:t>we </a:t>
            </a:r>
            <a:r>
              <a:rPr sz="750" spc="-5" dirty="0">
                <a:latin typeface="Georgia"/>
                <a:cs typeface="Georgia"/>
              </a:rPr>
              <a:t>still </a:t>
            </a:r>
            <a:r>
              <a:rPr sz="750" spc="-20" dirty="0">
                <a:latin typeface="Georgia"/>
                <a:cs typeface="Georgia"/>
              </a:rPr>
              <a:t>have </a:t>
            </a:r>
            <a:r>
              <a:rPr sz="750" spc="-5" dirty="0">
                <a:latin typeface="Georgia"/>
                <a:cs typeface="Georgia"/>
              </a:rPr>
              <a:t>very </a:t>
            </a:r>
            <a:r>
              <a:rPr sz="750" dirty="0">
                <a:latin typeface="Georgia"/>
                <a:cs typeface="Georgia"/>
              </a:rPr>
              <a:t>little </a:t>
            </a:r>
            <a:r>
              <a:rPr sz="750" spc="-15" dirty="0">
                <a:latin typeface="Georgia"/>
                <a:cs typeface="Georgia"/>
              </a:rPr>
              <a:t>idea </a:t>
            </a:r>
            <a:r>
              <a:rPr sz="750" spc="-20" dirty="0">
                <a:latin typeface="Georgia"/>
                <a:cs typeface="Georgia"/>
              </a:rPr>
              <a:t>of  </a:t>
            </a:r>
            <a:r>
              <a:rPr sz="750" dirty="0">
                <a:latin typeface="Georgia"/>
                <a:cs typeface="Georgia"/>
              </a:rPr>
              <a:t>what </a:t>
            </a:r>
            <a:r>
              <a:rPr sz="750" spc="-25" dirty="0">
                <a:latin typeface="Georgia"/>
                <a:cs typeface="Georgia"/>
              </a:rPr>
              <a:t>defines </a:t>
            </a:r>
            <a:r>
              <a:rPr sz="750" dirty="0">
                <a:latin typeface="Georgia"/>
                <a:cs typeface="Georgia"/>
              </a:rPr>
              <a:t>a </a:t>
            </a:r>
            <a:r>
              <a:rPr sz="750" spc="-15" dirty="0">
                <a:latin typeface="Georgia"/>
                <a:cs typeface="Georgia"/>
              </a:rPr>
              <a:t>seizure. </a:t>
            </a:r>
            <a:r>
              <a:rPr sz="750" spc="5" dirty="0">
                <a:latin typeface="Georgia"/>
                <a:cs typeface="Georgia"/>
              </a:rPr>
              <a:t>This </a:t>
            </a:r>
            <a:r>
              <a:rPr sz="750" spc="-15" dirty="0">
                <a:latin typeface="Georgia"/>
                <a:cs typeface="Georgia"/>
              </a:rPr>
              <a:t>ignorance stems </a:t>
            </a:r>
            <a:r>
              <a:rPr sz="750" dirty="0">
                <a:latin typeface="Georgia"/>
                <a:cs typeface="Georgia"/>
              </a:rPr>
              <a:t>both </a:t>
            </a:r>
            <a:r>
              <a:rPr sz="750" spc="-20" dirty="0">
                <a:latin typeface="Georgia"/>
                <a:cs typeface="Georgia"/>
              </a:rPr>
              <a:t>from </a:t>
            </a:r>
            <a:r>
              <a:rPr sz="750" spc="-5" dirty="0">
                <a:latin typeface="Georgia"/>
                <a:cs typeface="Georgia"/>
              </a:rPr>
              <a:t>the complexity </a:t>
            </a:r>
            <a:r>
              <a:rPr sz="750" spc="-20" dirty="0">
                <a:latin typeface="Georgia"/>
                <a:cs typeface="Georgia"/>
              </a:rPr>
              <a:t>of  </a:t>
            </a:r>
            <a:r>
              <a:rPr sz="750" spc="-10" dirty="0">
                <a:latin typeface="Georgia"/>
                <a:cs typeface="Georgia"/>
              </a:rPr>
              <a:t>epilepsy </a:t>
            </a:r>
            <a:r>
              <a:rPr sz="750" spc="-15" dirty="0">
                <a:latin typeface="Georgia"/>
                <a:cs typeface="Georgia"/>
              </a:rPr>
              <a:t>as </a:t>
            </a:r>
            <a:r>
              <a:rPr sz="750" dirty="0">
                <a:latin typeface="Georgia"/>
                <a:cs typeface="Georgia"/>
              </a:rPr>
              <a:t>a </a:t>
            </a:r>
            <a:r>
              <a:rPr sz="750" spc="-20" dirty="0">
                <a:latin typeface="Georgia"/>
                <a:cs typeface="Georgia"/>
              </a:rPr>
              <a:t>disease </a:t>
            </a:r>
            <a:r>
              <a:rPr sz="750" spc="-15" dirty="0">
                <a:latin typeface="Georgia"/>
                <a:cs typeface="Georgia"/>
              </a:rPr>
              <a:t>and </a:t>
            </a:r>
            <a:r>
              <a:rPr sz="750" dirty="0">
                <a:latin typeface="Georgia"/>
                <a:cs typeface="Georgia"/>
              </a:rPr>
              <a:t>a paucity </a:t>
            </a:r>
            <a:r>
              <a:rPr sz="750" spc="-20" dirty="0">
                <a:latin typeface="Georgia"/>
                <a:cs typeface="Georgia"/>
              </a:rPr>
              <a:t>of </a:t>
            </a:r>
            <a:r>
              <a:rPr sz="750" spc="-5" dirty="0">
                <a:latin typeface="Georgia"/>
                <a:cs typeface="Georgia"/>
              </a:rPr>
              <a:t>quantitative tools </a:t>
            </a:r>
            <a:r>
              <a:rPr sz="750" spc="10" dirty="0">
                <a:latin typeface="Georgia"/>
                <a:cs typeface="Georgia"/>
              </a:rPr>
              <a:t>that </a:t>
            </a:r>
            <a:r>
              <a:rPr sz="750" spc="-15" dirty="0">
                <a:latin typeface="Georgia"/>
                <a:cs typeface="Georgia"/>
              </a:rPr>
              <a:t>are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-15" dirty="0">
                <a:latin typeface="Georgia"/>
                <a:cs typeface="Georgia"/>
              </a:rPr>
              <a:t>flexible</a:t>
            </a:r>
            <a:endParaRPr sz="75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7937" y="4299153"/>
            <a:ext cx="15462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114" dirty="0">
                <a:solidFill>
                  <a:srgbClr val="118CC4"/>
                </a:solidFill>
                <a:latin typeface="Arial"/>
                <a:cs typeface="Arial"/>
              </a:rPr>
              <a:t>multiset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4306" y="5149011"/>
            <a:ext cx="4413250" cy="11137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98800"/>
              </a:lnSpc>
              <a:spcBef>
                <a:spcPts val="130"/>
              </a:spcBef>
            </a:pPr>
            <a:r>
              <a:rPr sz="2400" spc="200" dirty="0">
                <a:latin typeface="Arial"/>
                <a:cs typeface="Arial"/>
              </a:rPr>
              <a:t>=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unordered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set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of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words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with  </a:t>
            </a:r>
            <a:r>
              <a:rPr sz="2400" spc="95" dirty="0">
                <a:latin typeface="Arial"/>
                <a:cs typeface="Arial"/>
              </a:rPr>
              <a:t>duplication </a:t>
            </a:r>
            <a:r>
              <a:rPr sz="2400" spc="150" dirty="0">
                <a:latin typeface="Arial"/>
                <a:cs typeface="Arial"/>
              </a:rPr>
              <a:t>of </a:t>
            </a:r>
            <a:r>
              <a:rPr sz="2400" spc="75" dirty="0">
                <a:latin typeface="Arial"/>
                <a:cs typeface="Arial"/>
              </a:rPr>
              <a:t>unique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elements  </a:t>
            </a:r>
            <a:r>
              <a:rPr sz="2400" spc="95" dirty="0">
                <a:latin typeface="Arial"/>
                <a:cs typeface="Arial"/>
              </a:rPr>
              <a:t>mattering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3089" y="3135551"/>
            <a:ext cx="8826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00" spc="-90" dirty="0">
                <a:latin typeface="DejaVu Sans"/>
                <a:cs typeface="DejaVu Sans"/>
              </a:rPr>
              <a:t>i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0354" y="2898771"/>
            <a:ext cx="4981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396875" algn="l"/>
              </a:tabLst>
            </a:pPr>
            <a:r>
              <a:rPr sz="3200" spc="75" dirty="0">
                <a:latin typeface="Arial"/>
                <a:cs typeface="Arial"/>
              </a:rPr>
              <a:t>x	</a:t>
            </a:r>
            <a:r>
              <a:rPr sz="3200" spc="-495" dirty="0">
                <a:latin typeface="DejaVu Sans"/>
                <a:cs typeface="DejaVu Sans"/>
              </a:rPr>
              <a:t>= </a:t>
            </a:r>
            <a:r>
              <a:rPr sz="2400" spc="-725" dirty="0">
                <a:latin typeface="DejaVu Sans"/>
                <a:cs typeface="DejaVu Sans"/>
              </a:rPr>
              <a:t>{ </a:t>
            </a:r>
            <a:r>
              <a:rPr sz="2400" spc="-110" dirty="0">
                <a:latin typeface="DejaVu Sans"/>
                <a:cs typeface="DejaVu Sans"/>
              </a:rPr>
              <a:t>modeling, complex,</a:t>
            </a:r>
            <a:r>
              <a:rPr sz="2400" spc="-385" dirty="0">
                <a:latin typeface="DejaVu Sans"/>
                <a:cs typeface="DejaVu Sans"/>
              </a:rPr>
              <a:t> </a:t>
            </a:r>
            <a:r>
              <a:rPr sz="2400" spc="-145" dirty="0">
                <a:latin typeface="DejaVu Sans"/>
                <a:cs typeface="DejaVu Sans"/>
              </a:rPr>
              <a:t>epilepsy,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7086" y="3299598"/>
            <a:ext cx="4305935" cy="76390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40"/>
              </a:spcBef>
            </a:pPr>
            <a:r>
              <a:rPr sz="2400" spc="-110" dirty="0">
                <a:latin typeface="DejaVu Sans"/>
                <a:cs typeface="DejaVu Sans"/>
              </a:rPr>
              <a:t>modeling, </a:t>
            </a:r>
            <a:r>
              <a:rPr sz="2400" spc="-175" dirty="0">
                <a:latin typeface="DejaVu Sans"/>
                <a:cs typeface="DejaVu Sans"/>
              </a:rPr>
              <a:t>Bayesian, </a:t>
            </a:r>
            <a:r>
              <a:rPr sz="2400" spc="-100" dirty="0">
                <a:latin typeface="DejaVu Sans"/>
                <a:cs typeface="DejaVu Sans"/>
              </a:rPr>
              <a:t>clinical,  </a:t>
            </a:r>
            <a:r>
              <a:rPr sz="2400" spc="-145" dirty="0">
                <a:latin typeface="DejaVu Sans"/>
                <a:cs typeface="DejaVu Sans"/>
              </a:rPr>
              <a:t>epilepsy, </a:t>
            </a:r>
            <a:r>
              <a:rPr sz="2400" spc="-130" dirty="0">
                <a:latin typeface="DejaVu Sans"/>
                <a:cs typeface="DejaVu Sans"/>
              </a:rPr>
              <a:t>EEG, </a:t>
            </a:r>
            <a:r>
              <a:rPr sz="2400" spc="-175" dirty="0">
                <a:latin typeface="DejaVu Sans"/>
                <a:cs typeface="DejaVu Sans"/>
              </a:rPr>
              <a:t>data,</a:t>
            </a:r>
            <a:r>
              <a:rPr sz="2400" spc="-155" dirty="0">
                <a:latin typeface="DejaVu Sans"/>
                <a:cs typeface="DejaVu Sans"/>
              </a:rPr>
              <a:t> </a:t>
            </a:r>
            <a:r>
              <a:rPr sz="2400" spc="-260" dirty="0">
                <a:latin typeface="DejaVu Sans"/>
                <a:cs typeface="DejaVu Sans"/>
              </a:rPr>
              <a:t>dynamic…}</a:t>
            </a:r>
            <a:endParaRPr sz="24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89145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717" y="207111"/>
            <a:ext cx="4796155" cy="6418580"/>
          </a:xfrm>
          <a:custGeom>
            <a:avLst/>
            <a:gdLst/>
            <a:ahLst/>
            <a:cxnLst/>
            <a:rect l="l" t="t" r="r" b="b"/>
            <a:pathLst>
              <a:path w="4796155" h="6418580">
                <a:moveTo>
                  <a:pt x="0" y="0"/>
                </a:moveTo>
                <a:lnTo>
                  <a:pt x="4795690" y="0"/>
                </a:lnTo>
                <a:lnTo>
                  <a:pt x="4795690" y="6418408"/>
                </a:lnTo>
                <a:lnTo>
                  <a:pt x="0" y="6418408"/>
                </a:lnTo>
                <a:lnTo>
                  <a:pt x="0" y="0"/>
                </a:lnTo>
                <a:close/>
              </a:path>
            </a:pathLst>
          </a:custGeom>
          <a:solidFill>
            <a:srgbClr val="FFE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4717" y="207111"/>
            <a:ext cx="4796155" cy="6418580"/>
          </a:xfrm>
          <a:custGeom>
            <a:avLst/>
            <a:gdLst/>
            <a:ahLst/>
            <a:cxnLst/>
            <a:rect l="l" t="t" r="r" b="b"/>
            <a:pathLst>
              <a:path w="4796155" h="6418580">
                <a:moveTo>
                  <a:pt x="0" y="0"/>
                </a:moveTo>
                <a:lnTo>
                  <a:pt x="4795688" y="0"/>
                </a:lnTo>
                <a:lnTo>
                  <a:pt x="4795688" y="6418409"/>
                </a:lnTo>
                <a:lnTo>
                  <a:pt x="0" y="6418409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4550" y="344707"/>
            <a:ext cx="10515600" cy="13664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4795520" marR="508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A </a:t>
            </a:r>
            <a:r>
              <a:rPr spc="185" dirty="0"/>
              <a:t>model </a:t>
            </a:r>
            <a:r>
              <a:rPr spc="220" dirty="0"/>
              <a:t>for</a:t>
            </a:r>
            <a:r>
              <a:rPr spc="-310" dirty="0"/>
              <a:t> </a:t>
            </a:r>
            <a:r>
              <a:rPr spc="210" dirty="0"/>
              <a:t>bag-of-words  </a:t>
            </a:r>
            <a:r>
              <a:rPr spc="110" dirty="0"/>
              <a:t>representation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7250" y="220553"/>
            <a:ext cx="3822700" cy="5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0" marR="5080" indent="-641985">
              <a:lnSpc>
                <a:spcPct val="106000"/>
              </a:lnSpc>
              <a:spcBef>
                <a:spcPts val="100"/>
              </a:spcBef>
            </a:pPr>
            <a:r>
              <a:rPr sz="1550" spc="-35" dirty="0">
                <a:latin typeface="Times New Roman"/>
                <a:cs typeface="Times New Roman"/>
              </a:rPr>
              <a:t>Modeling </a:t>
            </a:r>
            <a:r>
              <a:rPr sz="1550" spc="20" dirty="0">
                <a:latin typeface="Times New Roman"/>
                <a:cs typeface="Times New Roman"/>
              </a:rPr>
              <a:t>the </a:t>
            </a:r>
            <a:r>
              <a:rPr sz="1550" spc="-30" dirty="0">
                <a:latin typeface="Times New Roman"/>
                <a:cs typeface="Times New Roman"/>
              </a:rPr>
              <a:t>Complex </a:t>
            </a:r>
            <a:r>
              <a:rPr sz="1550" spc="-25" dirty="0">
                <a:latin typeface="Times New Roman"/>
                <a:cs typeface="Times New Roman"/>
              </a:rPr>
              <a:t>Dynamics </a:t>
            </a:r>
            <a:r>
              <a:rPr sz="1550" spc="15" dirty="0">
                <a:latin typeface="Times New Roman"/>
                <a:cs typeface="Times New Roman"/>
              </a:rPr>
              <a:t>and </a:t>
            </a:r>
            <a:r>
              <a:rPr sz="1550" spc="-20" dirty="0">
                <a:latin typeface="Times New Roman"/>
                <a:cs typeface="Times New Roman"/>
              </a:rPr>
              <a:t>Changing  </a:t>
            </a:r>
            <a:r>
              <a:rPr sz="1550" spc="-15" dirty="0">
                <a:latin typeface="Times New Roman"/>
                <a:cs typeface="Times New Roman"/>
              </a:rPr>
              <a:t>Correlations </a:t>
            </a:r>
            <a:r>
              <a:rPr sz="1550" spc="-80" dirty="0">
                <a:latin typeface="Times New Roman"/>
                <a:cs typeface="Times New Roman"/>
              </a:rPr>
              <a:t>of </a:t>
            </a:r>
            <a:r>
              <a:rPr sz="1550" spc="-10" dirty="0">
                <a:latin typeface="Times New Roman"/>
                <a:cs typeface="Times New Roman"/>
              </a:rPr>
              <a:t>Epileptic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Events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35" y="915380"/>
            <a:ext cx="3896360" cy="708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3875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Drausin </a:t>
            </a:r>
            <a:r>
              <a:rPr sz="1050" spc="30" dirty="0">
                <a:latin typeface="Georgia"/>
                <a:cs typeface="Georgia"/>
              </a:rPr>
              <a:t>F. </a:t>
            </a:r>
            <a:r>
              <a:rPr sz="1050" spc="-15" dirty="0">
                <a:latin typeface="Georgia"/>
                <a:cs typeface="Georgia"/>
              </a:rPr>
              <a:t>Wulsin</a:t>
            </a:r>
            <a:r>
              <a:rPr sz="1050" spc="-22" baseline="31746" dirty="0">
                <a:latin typeface="Georgia"/>
                <a:cs typeface="Georgia"/>
              </a:rPr>
              <a:t>a</a:t>
            </a:r>
            <a:r>
              <a:rPr sz="1050" spc="-15" dirty="0">
                <a:latin typeface="Georgia"/>
                <a:cs typeface="Georgia"/>
              </a:rPr>
              <a:t>, </a:t>
            </a:r>
            <a:r>
              <a:rPr sz="1050" spc="-5" dirty="0">
                <a:latin typeface="Georgia"/>
                <a:cs typeface="Georgia"/>
              </a:rPr>
              <a:t>Emily </a:t>
            </a:r>
            <a:r>
              <a:rPr sz="1050" spc="30" dirty="0">
                <a:latin typeface="Georgia"/>
                <a:cs typeface="Georgia"/>
              </a:rPr>
              <a:t>B. </a:t>
            </a:r>
            <a:r>
              <a:rPr sz="1050" spc="-5" dirty="0">
                <a:latin typeface="Georgia"/>
                <a:cs typeface="Georgia"/>
              </a:rPr>
              <a:t>Fox</a:t>
            </a:r>
            <a:r>
              <a:rPr sz="1050" spc="-7" baseline="31746" dirty="0">
                <a:latin typeface="Georgia"/>
                <a:cs typeface="Georgia"/>
              </a:rPr>
              <a:t>c</a:t>
            </a:r>
            <a:r>
              <a:rPr sz="1050" spc="-5" dirty="0">
                <a:latin typeface="Georgia"/>
                <a:cs typeface="Georgia"/>
              </a:rPr>
              <a:t>, Brian</a:t>
            </a:r>
            <a:r>
              <a:rPr sz="1050" spc="175" dirty="0">
                <a:latin typeface="Georgia"/>
                <a:cs typeface="Georgia"/>
              </a:rPr>
              <a:t> </a:t>
            </a:r>
            <a:r>
              <a:rPr sz="1050" spc="25" dirty="0">
                <a:latin typeface="Georgia"/>
                <a:cs typeface="Georgia"/>
              </a:rPr>
              <a:t>Litt</a:t>
            </a:r>
            <a:r>
              <a:rPr sz="1050" spc="37" baseline="31746" dirty="0">
                <a:latin typeface="Georgia"/>
                <a:cs typeface="Georgia"/>
              </a:rPr>
              <a:t>a,b</a:t>
            </a:r>
            <a:endParaRPr sz="1050" baseline="31746">
              <a:latin typeface="Georgia"/>
              <a:cs typeface="Georgia"/>
            </a:endParaRPr>
          </a:p>
          <a:p>
            <a:pPr marL="12700" marR="5080" algn="ctr">
              <a:spcBef>
                <a:spcPts val="860"/>
              </a:spcBef>
            </a:pPr>
            <a:r>
              <a:rPr sz="900" i="1" spc="-44" baseline="32407" dirty="0">
                <a:latin typeface="Georgia"/>
                <a:cs typeface="Georgia"/>
              </a:rPr>
              <a:t>a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30" dirty="0">
                <a:latin typeface="Georgia"/>
                <a:cs typeface="Georgia"/>
              </a:rPr>
              <a:t>Bioengineering, 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44" baseline="32407" dirty="0">
                <a:latin typeface="Georgia"/>
                <a:cs typeface="Georgia"/>
              </a:rPr>
              <a:t>b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45" dirty="0">
                <a:latin typeface="Georgia"/>
                <a:cs typeface="Georgia"/>
              </a:rPr>
              <a:t>Neurology,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37" baseline="32407" dirty="0">
                <a:latin typeface="Georgia"/>
                <a:cs typeface="Georgia"/>
              </a:rPr>
              <a:t>c</a:t>
            </a:r>
            <a:r>
              <a:rPr sz="900" i="1" spc="-25" dirty="0">
                <a:latin typeface="Georgia"/>
                <a:cs typeface="Georgia"/>
              </a:rPr>
              <a:t>Department of </a:t>
            </a:r>
            <a:r>
              <a:rPr sz="900" i="1" spc="-10" dirty="0">
                <a:latin typeface="Georgia"/>
                <a:cs typeface="Georgia"/>
              </a:rPr>
              <a:t>Statistics,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Washington, </a:t>
            </a:r>
            <a:r>
              <a:rPr sz="900" i="1" spc="-20" dirty="0">
                <a:latin typeface="Georgia"/>
                <a:cs typeface="Georgia"/>
              </a:rPr>
              <a:t>Seattle,</a:t>
            </a:r>
            <a:r>
              <a:rPr sz="900" i="1" spc="-120" dirty="0">
                <a:latin typeface="Georgia"/>
                <a:cs typeface="Georgia"/>
              </a:rPr>
              <a:t> </a:t>
            </a:r>
            <a:r>
              <a:rPr sz="900" i="1" dirty="0">
                <a:latin typeface="Georgia"/>
                <a:cs typeface="Georgia"/>
              </a:rPr>
              <a:t>WA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9007" y="2022424"/>
            <a:ext cx="4439285" cy="0"/>
          </a:xfrm>
          <a:custGeom>
            <a:avLst/>
            <a:gdLst/>
            <a:ahLst/>
            <a:cxnLst/>
            <a:rect l="l" t="t" r="r" b="b"/>
            <a:pathLst>
              <a:path w="4439285">
                <a:moveTo>
                  <a:pt x="0" y="0"/>
                </a:moveTo>
                <a:lnTo>
                  <a:pt x="4438855" y="0"/>
                </a:lnTo>
              </a:path>
            </a:pathLst>
          </a:custGeom>
          <a:ln w="4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007" y="5667652"/>
            <a:ext cx="4439285" cy="0"/>
          </a:xfrm>
          <a:custGeom>
            <a:avLst/>
            <a:gdLst/>
            <a:ahLst/>
            <a:cxnLst/>
            <a:rect l="l" t="t" r="r" b="b"/>
            <a:pathLst>
              <a:path w="4439285">
                <a:moveTo>
                  <a:pt x="0" y="0"/>
                </a:moveTo>
                <a:lnTo>
                  <a:pt x="4438855" y="0"/>
                </a:lnTo>
              </a:path>
            </a:pathLst>
          </a:custGeom>
          <a:ln w="4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35918" y="1977872"/>
            <a:ext cx="3697604" cy="1301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800" spc="-210" dirty="0">
                <a:latin typeface="DejaVu Sans"/>
                <a:cs typeface="DejaVu Sans"/>
              </a:rPr>
              <a:t>As </a:t>
            </a:r>
            <a:r>
              <a:rPr sz="2800" spc="-130" dirty="0">
                <a:latin typeface="DejaVu Sans"/>
                <a:cs typeface="DejaVu Sans"/>
              </a:rPr>
              <a:t>before, </a:t>
            </a:r>
            <a:r>
              <a:rPr sz="2800" spc="-155" dirty="0">
                <a:latin typeface="DejaVu Sans"/>
                <a:cs typeface="DejaVu Sans"/>
              </a:rPr>
              <a:t>the </a:t>
            </a:r>
            <a:r>
              <a:rPr sz="2800" spc="-229" dirty="0">
                <a:latin typeface="DejaVu Sans"/>
                <a:cs typeface="DejaVu Sans"/>
              </a:rPr>
              <a:t>“prior”  </a:t>
            </a:r>
            <a:r>
              <a:rPr sz="2800" spc="-145" dirty="0">
                <a:latin typeface="DejaVu Sans"/>
                <a:cs typeface="DejaVu Sans"/>
              </a:rPr>
              <a:t>probability </a:t>
            </a:r>
            <a:r>
              <a:rPr sz="2800" spc="-175" dirty="0">
                <a:latin typeface="DejaVu Sans"/>
                <a:cs typeface="DejaVu Sans"/>
              </a:rPr>
              <a:t>that </a:t>
            </a:r>
            <a:r>
              <a:rPr sz="2800" spc="-40" dirty="0">
                <a:solidFill>
                  <a:srgbClr val="118CC4"/>
                </a:solidFill>
                <a:latin typeface="DejaVu Sans"/>
                <a:cs typeface="DejaVu Sans"/>
              </a:rPr>
              <a:t>doc </a:t>
            </a:r>
            <a:r>
              <a:rPr sz="2800" spc="-130" dirty="0">
                <a:solidFill>
                  <a:srgbClr val="118CC4"/>
                </a:solidFill>
                <a:latin typeface="DejaVu Sans"/>
                <a:cs typeface="DejaVu Sans"/>
              </a:rPr>
              <a:t>i</a:t>
            </a:r>
            <a:r>
              <a:rPr sz="2800" spc="-235" dirty="0">
                <a:solidFill>
                  <a:srgbClr val="118CC4"/>
                </a:solidFill>
                <a:latin typeface="DejaVu Sans"/>
                <a:cs typeface="DejaVu Sans"/>
              </a:rPr>
              <a:t> </a:t>
            </a:r>
            <a:r>
              <a:rPr sz="2800" spc="-175" dirty="0">
                <a:latin typeface="DejaVu Sans"/>
                <a:cs typeface="DejaVu Sans"/>
              </a:rPr>
              <a:t>is  </a:t>
            </a:r>
            <a:r>
              <a:rPr sz="2800" spc="-100" dirty="0">
                <a:latin typeface="DejaVu Sans"/>
                <a:cs typeface="DejaVu Sans"/>
              </a:rPr>
              <a:t>from </a:t>
            </a:r>
            <a:r>
              <a:rPr sz="2800" spc="-80" dirty="0">
                <a:solidFill>
                  <a:srgbClr val="FC5507"/>
                </a:solidFill>
                <a:latin typeface="DejaVu Sans"/>
                <a:cs typeface="DejaVu Sans"/>
              </a:rPr>
              <a:t>topic </a:t>
            </a:r>
            <a:r>
              <a:rPr sz="2800" spc="-220" dirty="0">
                <a:solidFill>
                  <a:srgbClr val="FC5507"/>
                </a:solidFill>
                <a:latin typeface="DejaVu Sans"/>
                <a:cs typeface="DejaVu Sans"/>
              </a:rPr>
              <a:t>k</a:t>
            </a:r>
            <a:r>
              <a:rPr sz="2800" spc="-254" dirty="0">
                <a:solidFill>
                  <a:srgbClr val="FC5507"/>
                </a:solidFill>
                <a:latin typeface="DejaVu Sans"/>
                <a:cs typeface="DejaVu Sans"/>
              </a:rPr>
              <a:t> </a:t>
            </a:r>
            <a:r>
              <a:rPr sz="2800" spc="-160" dirty="0">
                <a:latin typeface="DejaVu Sans"/>
                <a:cs typeface="DejaVu Sans"/>
              </a:rPr>
              <a:t>is:</a:t>
            </a:r>
            <a:endParaRPr sz="2800" dirty="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7123" y="3381797"/>
            <a:ext cx="2695575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908050" algn="l"/>
              </a:tabLst>
            </a:pPr>
            <a:r>
              <a:rPr sz="3550" spc="-150" dirty="0">
                <a:latin typeface="DejaVu Sans"/>
                <a:cs typeface="DejaVu Sans"/>
              </a:rPr>
              <a:t>p</a:t>
            </a:r>
            <a:r>
              <a:rPr sz="3550" spc="-150" dirty="0">
                <a:latin typeface="Arial"/>
                <a:cs typeface="Arial"/>
              </a:rPr>
              <a:t>(</a:t>
            </a:r>
            <a:r>
              <a:rPr sz="3550" spc="-150" dirty="0">
                <a:latin typeface="DejaVu Sans"/>
                <a:cs typeface="DejaVu Sans"/>
              </a:rPr>
              <a:t>z	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20" dirty="0">
                <a:latin typeface="Arial"/>
                <a:cs typeface="Arial"/>
              </a:rPr>
              <a:t> </a:t>
            </a:r>
            <a:r>
              <a:rPr sz="3550" spc="60" dirty="0">
                <a:latin typeface="DejaVu Sans"/>
                <a:cs typeface="DejaVu Sans"/>
              </a:rPr>
              <a:t>k</a:t>
            </a:r>
            <a:r>
              <a:rPr sz="3550" spc="60" dirty="0">
                <a:latin typeface="Arial"/>
                <a:cs typeface="Arial"/>
              </a:rPr>
              <a:t>)</a:t>
            </a:r>
            <a:r>
              <a:rPr sz="3550" spc="-20" dirty="0">
                <a:latin typeface="Arial"/>
                <a:cs typeface="Arial"/>
              </a:rPr>
              <a:t>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20" dirty="0">
                <a:latin typeface="Arial"/>
                <a:cs typeface="Arial"/>
              </a:rPr>
              <a:t> </a:t>
            </a:r>
            <a:r>
              <a:rPr lang="el-GR" sz="3550" spc="-20" dirty="0" smtClean="0">
                <a:latin typeface="Arial"/>
                <a:cs typeface="Arial"/>
              </a:rPr>
              <a:t>π</a:t>
            </a:r>
            <a:endParaRPr sz="3550" dirty="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4626" y="3586548"/>
            <a:ext cx="227139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065020" algn="l"/>
              </a:tabLst>
            </a:pPr>
            <a:r>
              <a:rPr sz="2500" i="1" spc="245" dirty="0" err="1" smtClean="0">
                <a:latin typeface="Trebuchet MS"/>
                <a:cs typeface="Trebuchet MS"/>
              </a:rPr>
              <a:t>i</a:t>
            </a:r>
            <a:r>
              <a:rPr sz="2500" i="1" spc="245" dirty="0" smtClean="0">
                <a:latin typeface="Trebuchet MS"/>
                <a:cs typeface="Trebuchet MS"/>
              </a:rPr>
              <a:t>	</a:t>
            </a:r>
            <a:r>
              <a:rPr sz="2500" i="1" spc="260" dirty="0" smtClean="0">
                <a:latin typeface="Trebuchet MS"/>
                <a:cs typeface="Trebuchet MS"/>
              </a:rPr>
              <a:t>k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34496" y="4469879"/>
            <a:ext cx="1205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640" dirty="0">
                <a:solidFill>
                  <a:srgbClr val="FC5507"/>
                </a:solidFill>
                <a:latin typeface="Trebuchet MS"/>
                <a:cs typeface="Trebuchet MS"/>
              </a:rPr>
              <a:t>π</a:t>
            </a:r>
            <a:r>
              <a:rPr sz="2800" b="1" spc="-80" dirty="0">
                <a:solidFill>
                  <a:srgbClr val="FC5507"/>
                </a:solidFill>
                <a:latin typeface="Trebuchet MS"/>
                <a:cs typeface="Trebuchet MS"/>
              </a:rPr>
              <a:t> </a:t>
            </a:r>
            <a:r>
              <a:rPr sz="2800" spc="-70" dirty="0">
                <a:solidFill>
                  <a:srgbClr val="FC5507"/>
                </a:solidFill>
                <a:latin typeface="Verdana"/>
                <a:cs typeface="Verdana"/>
              </a:rPr>
              <a:t>= </a:t>
            </a:r>
            <a:r>
              <a:rPr sz="2800" spc="95" dirty="0">
                <a:solidFill>
                  <a:srgbClr val="FC5507"/>
                </a:solidFill>
                <a:latin typeface="DejaVu Sans"/>
                <a:cs typeface="DejaVu Sans"/>
              </a:rPr>
              <a:t>[</a:t>
            </a:r>
            <a:r>
              <a:rPr sz="2800" spc="95" dirty="0">
                <a:solidFill>
                  <a:srgbClr val="FF6C00"/>
                </a:solidFill>
                <a:latin typeface="Trebuchet MS"/>
                <a:cs typeface="Trebuchet MS"/>
              </a:rPr>
              <a:t>π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14430" y="4677060"/>
            <a:ext cx="1602740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spcBef>
                <a:spcPts val="115"/>
              </a:spcBef>
              <a:tabLst>
                <a:tab pos="591185" algn="l"/>
                <a:tab pos="1447165" algn="l"/>
              </a:tabLst>
            </a:pPr>
            <a:r>
              <a:rPr sz="1850" spc="-310" dirty="0">
                <a:solidFill>
                  <a:srgbClr val="FF6C00"/>
                </a:solidFill>
                <a:latin typeface="DejaVu Sans"/>
                <a:cs typeface="DejaVu Sans"/>
              </a:rPr>
              <a:t>1	</a:t>
            </a:r>
            <a:r>
              <a:rPr sz="1850" spc="-125" dirty="0">
                <a:solidFill>
                  <a:srgbClr val="FF6C00"/>
                </a:solidFill>
                <a:latin typeface="DejaVu Sans"/>
                <a:cs typeface="DejaVu Sans"/>
              </a:rPr>
              <a:t>2	</a:t>
            </a:r>
            <a:r>
              <a:rPr sz="1850" spc="-95" dirty="0">
                <a:solidFill>
                  <a:srgbClr val="FF6C00"/>
                </a:solidFill>
                <a:latin typeface="DejaVu Sans"/>
                <a:cs typeface="DejaVu Sans"/>
              </a:rPr>
              <a:t>K</a:t>
            </a:r>
            <a:endParaRPr sz="1850" dirty="0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15907" y="4469879"/>
            <a:ext cx="1401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518795" algn="l"/>
              </a:tabLst>
            </a:pPr>
            <a:r>
              <a:rPr sz="2800" spc="495" dirty="0">
                <a:solidFill>
                  <a:srgbClr val="FF6C00"/>
                </a:solidFill>
                <a:latin typeface="Trebuchet MS"/>
                <a:cs typeface="Trebuchet MS"/>
              </a:rPr>
              <a:t>π	</a:t>
            </a:r>
            <a:r>
              <a:rPr sz="2800" spc="-800" dirty="0">
                <a:solidFill>
                  <a:srgbClr val="FC5507"/>
                </a:solidFill>
                <a:latin typeface="DejaVu Sans"/>
                <a:cs typeface="DejaVu Sans"/>
              </a:rPr>
              <a:t>… </a:t>
            </a:r>
            <a:r>
              <a:rPr sz="2800" spc="495" dirty="0">
                <a:solidFill>
                  <a:srgbClr val="FF6C00"/>
                </a:solidFill>
                <a:latin typeface="Trebuchet MS"/>
                <a:cs typeface="Trebuchet MS"/>
              </a:rPr>
              <a:t>π</a:t>
            </a:r>
            <a:r>
              <a:rPr sz="2800" spc="210" dirty="0">
                <a:solidFill>
                  <a:srgbClr val="FF6C00"/>
                </a:solidFill>
                <a:latin typeface="Trebuchet MS"/>
                <a:cs typeface="Trebuchet MS"/>
              </a:rPr>
              <a:t> </a:t>
            </a:r>
            <a:r>
              <a:rPr lang="en-US" sz="2800" spc="210" dirty="0" smtClean="0">
                <a:solidFill>
                  <a:srgbClr val="FF6C00"/>
                </a:solidFill>
                <a:latin typeface="Trebuchet MS"/>
                <a:cs typeface="Trebuchet MS"/>
              </a:rPr>
              <a:t> </a:t>
            </a:r>
            <a:r>
              <a:rPr sz="2800" spc="-305" dirty="0" smtClean="0">
                <a:solidFill>
                  <a:srgbClr val="FC5507"/>
                </a:solidFill>
                <a:latin typeface="DejaVu Sans"/>
                <a:cs typeface="DejaVu Sans"/>
              </a:rPr>
              <a:t>]</a:t>
            </a:r>
            <a:endParaRPr sz="2800" dirty="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34495" y="4888472"/>
            <a:ext cx="3882390" cy="8832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0"/>
              </a:spcBef>
            </a:pPr>
            <a:r>
              <a:rPr sz="2800" spc="-170" dirty="0">
                <a:latin typeface="DejaVu Sans"/>
                <a:cs typeface="DejaVu Sans"/>
              </a:rPr>
              <a:t>represents</a:t>
            </a:r>
            <a:r>
              <a:rPr sz="2800" spc="-185" dirty="0">
                <a:latin typeface="DejaVu Sans"/>
                <a:cs typeface="DejaVu Sans"/>
              </a:rPr>
              <a:t> </a:t>
            </a:r>
            <a:r>
              <a:rPr sz="2800" spc="-70" dirty="0">
                <a:solidFill>
                  <a:srgbClr val="118CC4"/>
                </a:solidFill>
                <a:latin typeface="DejaVu Sans"/>
                <a:cs typeface="DejaVu Sans"/>
              </a:rPr>
              <a:t>corpus-wide  </a:t>
            </a:r>
            <a:r>
              <a:rPr sz="2800" spc="-80" dirty="0">
                <a:solidFill>
                  <a:srgbClr val="118CC4"/>
                </a:solidFill>
                <a:latin typeface="DejaVu Sans"/>
                <a:cs typeface="DejaVu Sans"/>
              </a:rPr>
              <a:t>topic</a:t>
            </a:r>
            <a:r>
              <a:rPr sz="2800" spc="-150" dirty="0">
                <a:solidFill>
                  <a:srgbClr val="118CC4"/>
                </a:solidFill>
                <a:latin typeface="DejaVu Sans"/>
                <a:cs typeface="DejaVu Sans"/>
              </a:rPr>
              <a:t> </a:t>
            </a:r>
            <a:r>
              <a:rPr sz="2800" spc="-160" dirty="0">
                <a:solidFill>
                  <a:srgbClr val="118CC4"/>
                </a:solidFill>
                <a:latin typeface="DejaVu Sans"/>
                <a:cs typeface="DejaVu Sans"/>
              </a:rPr>
              <a:t>prevalence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21" name="object 9"/>
          <p:cNvSpPr txBox="1">
            <a:spLocks noGrp="1"/>
          </p:cNvSpPr>
          <p:nvPr>
            <p:ph sz="half" idx="2"/>
          </p:nvPr>
        </p:nvSpPr>
        <p:spPr>
          <a:xfrm>
            <a:off x="359955" y="2042842"/>
            <a:ext cx="4506595" cy="450405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000" spc="5" dirty="0"/>
              <a:t>Abstract</a:t>
            </a:r>
          </a:p>
          <a:p>
            <a:pPr marL="12700" marR="5080">
              <a:lnSpc>
                <a:spcPct val="103099"/>
              </a:lnSpc>
              <a:spcBef>
                <a:spcPts val="495"/>
              </a:spcBef>
              <a:tabLst>
                <a:tab pos="629285" algn="l"/>
              </a:tabLst>
            </a:pPr>
            <a:r>
              <a:rPr sz="1000" b="0" spc="-5" dirty="0">
                <a:latin typeface="Georgia"/>
                <a:cs typeface="Georgia"/>
              </a:rPr>
              <a:t>Patients with </a:t>
            </a:r>
            <a:r>
              <a:rPr sz="1000" b="0" spc="-20" dirty="0">
                <a:latin typeface="Georgia"/>
                <a:cs typeface="Georgia"/>
              </a:rPr>
              <a:t>epilepsy can manifest </a:t>
            </a:r>
            <a:r>
              <a:rPr sz="1000" b="0" spc="-15" dirty="0">
                <a:latin typeface="Georgia"/>
                <a:cs typeface="Georgia"/>
              </a:rPr>
              <a:t>short, </a:t>
            </a:r>
            <a:r>
              <a:rPr sz="1000" b="0" spc="-20" dirty="0">
                <a:latin typeface="Georgia"/>
                <a:cs typeface="Georgia"/>
              </a:rPr>
              <a:t>sub-clinical </a:t>
            </a:r>
            <a:r>
              <a:rPr sz="1000" b="0" spc="-15" dirty="0">
                <a:latin typeface="Georgia"/>
                <a:cs typeface="Georgia"/>
              </a:rPr>
              <a:t>epileptic </a:t>
            </a:r>
            <a:r>
              <a:rPr sz="1000" b="0" spc="10" dirty="0">
                <a:latin typeface="Georgia"/>
                <a:cs typeface="Georgia"/>
              </a:rPr>
              <a:t>“bursts” </a:t>
            </a:r>
            <a:r>
              <a:rPr sz="1000" b="0" spc="-30" dirty="0">
                <a:latin typeface="Georgia"/>
                <a:cs typeface="Georgia"/>
              </a:rPr>
              <a:t>in  </a:t>
            </a:r>
            <a:r>
              <a:rPr sz="1000" b="0" spc="-15" dirty="0">
                <a:latin typeface="Georgia"/>
                <a:cs typeface="Georgia"/>
              </a:rPr>
              <a:t>addition </a:t>
            </a:r>
            <a:r>
              <a:rPr sz="1000" b="0" dirty="0">
                <a:latin typeface="Georgia"/>
                <a:cs typeface="Georgia"/>
              </a:rPr>
              <a:t>to </a:t>
            </a:r>
            <a:r>
              <a:rPr sz="1000" b="0" spc="-25" dirty="0">
                <a:latin typeface="Georgia"/>
                <a:cs typeface="Georgia"/>
              </a:rPr>
              <a:t>full-blown </a:t>
            </a:r>
            <a:r>
              <a:rPr sz="1000" b="0" spc="-15" dirty="0">
                <a:latin typeface="Georgia"/>
                <a:cs typeface="Georgia"/>
              </a:rPr>
              <a:t>clinical </a:t>
            </a:r>
            <a:r>
              <a:rPr sz="1000" b="0" spc="-25" dirty="0">
                <a:latin typeface="Georgia"/>
                <a:cs typeface="Georgia"/>
              </a:rPr>
              <a:t>seizures. </a:t>
            </a:r>
            <a:r>
              <a:rPr sz="1000" b="0" spc="-40" dirty="0">
                <a:latin typeface="Georgia"/>
                <a:cs typeface="Georgia"/>
              </a:rPr>
              <a:t>We </a:t>
            </a:r>
            <a:r>
              <a:rPr sz="1000" b="0" spc="-20" dirty="0">
                <a:latin typeface="Georgia"/>
                <a:cs typeface="Georgia"/>
              </a:rPr>
              <a:t>believe </a:t>
            </a:r>
            <a:r>
              <a:rPr sz="1000" b="0" spc="-10" dirty="0">
                <a:latin typeface="Georgia"/>
                <a:cs typeface="Georgia"/>
              </a:rPr>
              <a:t>the </a:t>
            </a:r>
            <a:r>
              <a:rPr sz="1000" b="0" spc="-20" dirty="0">
                <a:latin typeface="Georgia"/>
                <a:cs typeface="Georgia"/>
              </a:rPr>
              <a:t>relationship </a:t>
            </a:r>
            <a:r>
              <a:rPr sz="1000" b="0" spc="-25" dirty="0">
                <a:latin typeface="Georgia"/>
                <a:cs typeface="Georgia"/>
              </a:rPr>
              <a:t>between  these two </a:t>
            </a:r>
            <a:r>
              <a:rPr sz="1000" b="0" spc="-30" dirty="0">
                <a:latin typeface="Georgia"/>
                <a:cs typeface="Georgia"/>
              </a:rPr>
              <a:t>classes of </a:t>
            </a:r>
            <a:r>
              <a:rPr sz="1000" b="0" spc="-15" dirty="0">
                <a:latin typeface="Georgia"/>
                <a:cs typeface="Georgia"/>
              </a:rPr>
              <a:t>events—something not previously </a:t>
            </a:r>
            <a:r>
              <a:rPr sz="1000" b="0" spc="-20" dirty="0">
                <a:latin typeface="Georgia"/>
                <a:cs typeface="Georgia"/>
              </a:rPr>
              <a:t>studied </a:t>
            </a:r>
            <a:r>
              <a:rPr sz="1000" b="0" spc="5" dirty="0">
                <a:latin typeface="Georgia"/>
                <a:cs typeface="Georgia"/>
              </a:rPr>
              <a:t>quantitatively—  </a:t>
            </a:r>
            <a:r>
              <a:rPr sz="1000" b="0" spc="-20" dirty="0">
                <a:latin typeface="Georgia"/>
                <a:cs typeface="Georgia"/>
              </a:rPr>
              <a:t>could </a:t>
            </a:r>
            <a:r>
              <a:rPr sz="1000" b="0" spc="-10" dirty="0">
                <a:latin typeface="Georgia"/>
                <a:cs typeface="Georgia"/>
              </a:rPr>
              <a:t>yield important </a:t>
            </a:r>
            <a:r>
              <a:rPr sz="1000" b="0" spc="-25" dirty="0">
                <a:latin typeface="Georgia"/>
                <a:cs typeface="Georgia"/>
              </a:rPr>
              <a:t>insights </a:t>
            </a:r>
            <a:r>
              <a:rPr sz="1000" b="0" spc="-20" dirty="0">
                <a:latin typeface="Georgia"/>
                <a:cs typeface="Georgia"/>
              </a:rPr>
              <a:t>into </a:t>
            </a:r>
            <a:r>
              <a:rPr sz="1000" b="0" spc="-10" dirty="0">
                <a:latin typeface="Georgia"/>
                <a:cs typeface="Georgia"/>
              </a:rPr>
              <a:t>the </a:t>
            </a:r>
            <a:r>
              <a:rPr sz="1000" b="0" spc="-15" dirty="0">
                <a:latin typeface="Georgia"/>
                <a:cs typeface="Georgia"/>
              </a:rPr>
              <a:t>nature </a:t>
            </a:r>
            <a:r>
              <a:rPr sz="1000" b="0" spc="-20" dirty="0">
                <a:latin typeface="Georgia"/>
                <a:cs typeface="Georgia"/>
              </a:rPr>
              <a:t>and intrinsic dynamics </a:t>
            </a:r>
            <a:r>
              <a:rPr sz="1000" b="0" spc="-30" dirty="0">
                <a:latin typeface="Georgia"/>
                <a:cs typeface="Georgia"/>
              </a:rPr>
              <a:t>of  </a:t>
            </a:r>
            <a:r>
              <a:rPr sz="1000" b="0" spc="-25" dirty="0">
                <a:latin typeface="Georgia"/>
                <a:cs typeface="Georgia"/>
              </a:rPr>
              <a:t>seizures.	</a:t>
            </a:r>
            <a:r>
              <a:rPr sz="1000" b="0" spc="80" dirty="0">
                <a:latin typeface="Georgia"/>
                <a:cs typeface="Georgia"/>
              </a:rPr>
              <a:t>A </a:t>
            </a:r>
            <a:r>
              <a:rPr sz="1000" b="0" spc="-20" dirty="0">
                <a:latin typeface="Georgia"/>
                <a:cs typeface="Georgia"/>
              </a:rPr>
              <a:t>goal </a:t>
            </a:r>
            <a:r>
              <a:rPr sz="1000" b="0" spc="-30" dirty="0">
                <a:latin typeface="Georgia"/>
                <a:cs typeface="Georgia"/>
              </a:rPr>
              <a:t>of our work is </a:t>
            </a:r>
            <a:r>
              <a:rPr sz="1000" b="0" dirty="0">
                <a:latin typeface="Georgia"/>
                <a:cs typeface="Georgia"/>
              </a:rPr>
              <a:t>to </a:t>
            </a:r>
            <a:r>
              <a:rPr sz="1000" b="0" spc="-25" dirty="0">
                <a:latin typeface="Georgia"/>
                <a:cs typeface="Georgia"/>
              </a:rPr>
              <a:t>parse </a:t>
            </a:r>
            <a:r>
              <a:rPr sz="1000" b="0" spc="-20" dirty="0">
                <a:latin typeface="Georgia"/>
                <a:cs typeface="Georgia"/>
              </a:rPr>
              <a:t>these complex </a:t>
            </a:r>
            <a:r>
              <a:rPr sz="1000" b="0" spc="-15" dirty="0">
                <a:latin typeface="Georgia"/>
                <a:cs typeface="Georgia"/>
              </a:rPr>
              <a:t>epileptic </a:t>
            </a:r>
            <a:r>
              <a:rPr sz="1000" b="0" spc="-25" dirty="0">
                <a:latin typeface="Georgia"/>
                <a:cs typeface="Georgia"/>
              </a:rPr>
              <a:t>events  </a:t>
            </a:r>
            <a:r>
              <a:rPr sz="1000" b="0" spc="-20" dirty="0">
                <a:latin typeface="Georgia"/>
                <a:cs typeface="Georgia"/>
              </a:rPr>
              <a:t>into </a:t>
            </a:r>
            <a:r>
              <a:rPr sz="1000" b="0" spc="-10" dirty="0">
                <a:latin typeface="Georgia"/>
                <a:cs typeface="Georgia"/>
              </a:rPr>
              <a:t>distinct </a:t>
            </a:r>
            <a:r>
              <a:rPr sz="1000" b="0" spc="-15" dirty="0">
                <a:latin typeface="Georgia"/>
                <a:cs typeface="Georgia"/>
              </a:rPr>
              <a:t>dynamic </a:t>
            </a:r>
            <a:r>
              <a:rPr sz="1000" b="0" spc="-30" dirty="0">
                <a:latin typeface="Georgia"/>
                <a:cs typeface="Georgia"/>
              </a:rPr>
              <a:t>regimes. </a:t>
            </a:r>
            <a:r>
              <a:rPr sz="1000" b="0" spc="80" dirty="0">
                <a:latin typeface="Georgia"/>
                <a:cs typeface="Georgia"/>
              </a:rPr>
              <a:t>A </a:t>
            </a:r>
            <a:r>
              <a:rPr sz="1000" b="0" spc="-25" dirty="0">
                <a:latin typeface="Georgia"/>
                <a:cs typeface="Georgia"/>
              </a:rPr>
              <a:t>challenge posed </a:t>
            </a:r>
            <a:r>
              <a:rPr sz="1000" b="0" dirty="0">
                <a:latin typeface="Georgia"/>
                <a:cs typeface="Georgia"/>
              </a:rPr>
              <a:t>by </a:t>
            </a:r>
            <a:r>
              <a:rPr sz="1000" b="0" spc="-10" dirty="0">
                <a:latin typeface="Georgia"/>
                <a:cs typeface="Georgia"/>
              </a:rPr>
              <a:t>the </a:t>
            </a:r>
            <a:r>
              <a:rPr sz="1000" b="0" spc="-15" dirty="0">
                <a:latin typeface="Georgia"/>
                <a:cs typeface="Georgia"/>
              </a:rPr>
              <a:t>intracranial </a:t>
            </a:r>
            <a:r>
              <a:rPr sz="1000" b="0" spc="40" dirty="0">
                <a:latin typeface="Georgia"/>
                <a:cs typeface="Georgia"/>
              </a:rPr>
              <a:t>EEG  </a:t>
            </a:r>
            <a:r>
              <a:rPr sz="1000" b="0" spc="20" dirty="0">
                <a:latin typeface="Georgia"/>
                <a:cs typeface="Georgia"/>
              </a:rPr>
              <a:t>(iEEG) </a:t>
            </a:r>
            <a:r>
              <a:rPr sz="1000" b="0" spc="5" dirty="0">
                <a:latin typeface="Georgia"/>
                <a:cs typeface="Georgia"/>
              </a:rPr>
              <a:t>data </a:t>
            </a:r>
            <a:r>
              <a:rPr sz="1000" b="0" spc="-45" dirty="0">
                <a:latin typeface="Georgia"/>
                <a:cs typeface="Georgia"/>
              </a:rPr>
              <a:t>we </a:t>
            </a:r>
            <a:r>
              <a:rPr sz="1000" b="0" dirty="0">
                <a:latin typeface="Georgia"/>
                <a:cs typeface="Georgia"/>
              </a:rPr>
              <a:t>study </a:t>
            </a:r>
            <a:r>
              <a:rPr sz="1000" b="0" spc="-30" dirty="0">
                <a:latin typeface="Georgia"/>
                <a:cs typeface="Georgia"/>
              </a:rPr>
              <a:t>is </a:t>
            </a:r>
            <a:r>
              <a:rPr sz="1000" b="0" spc="-10" dirty="0">
                <a:latin typeface="Georgia"/>
                <a:cs typeface="Georgia"/>
              </a:rPr>
              <a:t>the </a:t>
            </a:r>
            <a:r>
              <a:rPr sz="1000" b="0" dirty="0">
                <a:latin typeface="Georgia"/>
                <a:cs typeface="Georgia"/>
              </a:rPr>
              <a:t>fact </a:t>
            </a:r>
            <a:r>
              <a:rPr sz="1000" b="0" spc="15" dirty="0">
                <a:latin typeface="Georgia"/>
                <a:cs typeface="Georgia"/>
              </a:rPr>
              <a:t>that </a:t>
            </a:r>
            <a:r>
              <a:rPr sz="1000" b="0" spc="-10" dirty="0">
                <a:latin typeface="Georgia"/>
                <a:cs typeface="Georgia"/>
              </a:rPr>
              <a:t>the </a:t>
            </a:r>
            <a:r>
              <a:rPr sz="1000" b="0" spc="-35" dirty="0">
                <a:latin typeface="Georgia"/>
                <a:cs typeface="Georgia"/>
              </a:rPr>
              <a:t>number </a:t>
            </a:r>
            <a:r>
              <a:rPr sz="1000" b="0" spc="-20" dirty="0">
                <a:latin typeface="Georgia"/>
                <a:cs typeface="Georgia"/>
              </a:rPr>
              <a:t>and </a:t>
            </a:r>
            <a:r>
              <a:rPr sz="1000" b="0" spc="-25" dirty="0">
                <a:latin typeface="Georgia"/>
                <a:cs typeface="Georgia"/>
              </a:rPr>
              <a:t>placement </a:t>
            </a:r>
            <a:r>
              <a:rPr sz="1000" b="0" spc="-30" dirty="0">
                <a:latin typeface="Georgia"/>
                <a:cs typeface="Georgia"/>
              </a:rPr>
              <a:t>of </a:t>
            </a:r>
            <a:r>
              <a:rPr sz="1000" b="0" spc="-25" dirty="0">
                <a:latin typeface="Georgia"/>
                <a:cs typeface="Georgia"/>
              </a:rPr>
              <a:t>electrodes  </a:t>
            </a:r>
            <a:r>
              <a:rPr sz="1000" b="0" spc="-20" dirty="0">
                <a:latin typeface="Georgia"/>
                <a:cs typeface="Georgia"/>
              </a:rPr>
              <a:t>can </a:t>
            </a:r>
            <a:r>
              <a:rPr sz="1000" b="0" spc="-5" dirty="0">
                <a:latin typeface="Georgia"/>
                <a:cs typeface="Georgia"/>
              </a:rPr>
              <a:t>vary </a:t>
            </a:r>
            <a:r>
              <a:rPr sz="1000" b="0" spc="-25" dirty="0">
                <a:latin typeface="Georgia"/>
                <a:cs typeface="Georgia"/>
              </a:rPr>
              <a:t>between </a:t>
            </a:r>
            <a:r>
              <a:rPr sz="1000" b="0" spc="-10" dirty="0">
                <a:latin typeface="Georgia"/>
                <a:cs typeface="Georgia"/>
              </a:rPr>
              <a:t>patients. </a:t>
            </a:r>
            <a:r>
              <a:rPr sz="1000" b="0" spc="-40" dirty="0">
                <a:latin typeface="Georgia"/>
                <a:cs typeface="Georgia"/>
              </a:rPr>
              <a:t>We </a:t>
            </a:r>
            <a:r>
              <a:rPr sz="1000" b="0" spc="-25" dirty="0">
                <a:latin typeface="Georgia"/>
                <a:cs typeface="Georgia"/>
              </a:rPr>
              <a:t>develop </a:t>
            </a:r>
            <a:r>
              <a:rPr sz="1000" b="0" spc="-5" dirty="0">
                <a:latin typeface="Georgia"/>
                <a:cs typeface="Georgia"/>
              </a:rPr>
              <a:t>a </a:t>
            </a:r>
            <a:r>
              <a:rPr sz="1000" b="0" spc="-15" dirty="0">
                <a:latin typeface="Georgia"/>
                <a:cs typeface="Georgia"/>
              </a:rPr>
              <a:t>Bayesian </a:t>
            </a:r>
            <a:r>
              <a:rPr sz="1000" b="0" spc="-20" dirty="0">
                <a:latin typeface="Georgia"/>
                <a:cs typeface="Georgia"/>
              </a:rPr>
              <a:t>nonparametric Markov  switching </a:t>
            </a:r>
            <a:r>
              <a:rPr sz="1000" b="0" spc="-30" dirty="0">
                <a:latin typeface="Georgia"/>
                <a:cs typeface="Georgia"/>
              </a:rPr>
              <a:t>process </a:t>
            </a:r>
            <a:r>
              <a:rPr sz="1000" b="0" spc="15" dirty="0">
                <a:latin typeface="Georgia"/>
                <a:cs typeface="Georgia"/>
              </a:rPr>
              <a:t>that </a:t>
            </a:r>
            <a:r>
              <a:rPr sz="1000" b="0" spc="-25" dirty="0">
                <a:latin typeface="Georgia"/>
                <a:cs typeface="Georgia"/>
              </a:rPr>
              <a:t>allows </a:t>
            </a:r>
            <a:r>
              <a:rPr sz="1000" b="0" spc="-30" dirty="0">
                <a:latin typeface="Georgia"/>
                <a:cs typeface="Georgia"/>
              </a:rPr>
              <a:t>for </a:t>
            </a:r>
            <a:r>
              <a:rPr sz="1000" b="0" dirty="0">
                <a:latin typeface="Georgia"/>
                <a:cs typeface="Georgia"/>
              </a:rPr>
              <a:t>(i) </a:t>
            </a:r>
            <a:r>
              <a:rPr sz="1000" b="0" spc="-25" dirty="0">
                <a:latin typeface="Georgia"/>
                <a:cs typeface="Georgia"/>
              </a:rPr>
              <a:t>shared </a:t>
            </a:r>
            <a:r>
              <a:rPr sz="1000" b="0" spc="-15" dirty="0">
                <a:latin typeface="Georgia"/>
                <a:cs typeface="Georgia"/>
              </a:rPr>
              <a:t>dynamic </a:t>
            </a:r>
            <a:r>
              <a:rPr sz="1000" b="0" spc="-35" dirty="0">
                <a:latin typeface="Georgia"/>
                <a:cs typeface="Georgia"/>
              </a:rPr>
              <a:t>regimes </a:t>
            </a:r>
            <a:r>
              <a:rPr sz="1000" b="0" spc="-25" dirty="0">
                <a:latin typeface="Georgia"/>
                <a:cs typeface="Georgia"/>
              </a:rPr>
              <a:t>between </a:t>
            </a:r>
            <a:r>
              <a:rPr sz="1000" b="0" spc="-5" dirty="0">
                <a:latin typeface="Georgia"/>
                <a:cs typeface="Georgia"/>
              </a:rPr>
              <a:t>a </a:t>
            </a:r>
            <a:r>
              <a:rPr sz="1000" b="0" spc="-25" dirty="0">
                <a:latin typeface="Georgia"/>
                <a:cs typeface="Georgia"/>
              </a:rPr>
              <a:t>vari-  </a:t>
            </a:r>
            <a:r>
              <a:rPr sz="1000" b="0" spc="-15" dirty="0">
                <a:latin typeface="Georgia"/>
                <a:cs typeface="Georgia"/>
              </a:rPr>
              <a:t>able </a:t>
            </a:r>
            <a:r>
              <a:rPr sz="1000" b="0" spc="-35" dirty="0">
                <a:latin typeface="Georgia"/>
                <a:cs typeface="Georgia"/>
              </a:rPr>
              <a:t>number </a:t>
            </a:r>
            <a:r>
              <a:rPr sz="1000" b="0" spc="-30" dirty="0">
                <a:latin typeface="Georgia"/>
                <a:cs typeface="Georgia"/>
              </a:rPr>
              <a:t>of </a:t>
            </a:r>
            <a:r>
              <a:rPr sz="1000" b="0" spc="-25" dirty="0">
                <a:latin typeface="Georgia"/>
                <a:cs typeface="Georgia"/>
              </a:rPr>
              <a:t>channels, </a:t>
            </a:r>
            <a:r>
              <a:rPr sz="1000" b="0" spc="-5" dirty="0">
                <a:latin typeface="Georgia"/>
                <a:cs typeface="Georgia"/>
              </a:rPr>
              <a:t>(ii) </a:t>
            </a:r>
            <a:r>
              <a:rPr sz="1000" b="0" spc="-30" dirty="0">
                <a:latin typeface="Georgia"/>
                <a:cs typeface="Georgia"/>
              </a:rPr>
              <a:t>asynchronous </a:t>
            </a:r>
            <a:r>
              <a:rPr sz="1000" b="0" spc="-25" dirty="0">
                <a:latin typeface="Georgia"/>
                <a:cs typeface="Georgia"/>
              </a:rPr>
              <a:t>regime-switching, </a:t>
            </a:r>
            <a:r>
              <a:rPr sz="1000" b="0" spc="-20" dirty="0">
                <a:latin typeface="Georgia"/>
                <a:cs typeface="Georgia"/>
              </a:rPr>
              <a:t>and </a:t>
            </a:r>
            <a:r>
              <a:rPr sz="1000" b="0" spc="-5" dirty="0">
                <a:latin typeface="Georgia"/>
                <a:cs typeface="Georgia"/>
              </a:rPr>
              <a:t>(iii) </a:t>
            </a:r>
            <a:r>
              <a:rPr sz="1000" b="0" spc="-20" dirty="0">
                <a:latin typeface="Georgia"/>
                <a:cs typeface="Georgia"/>
              </a:rPr>
              <a:t>an  </a:t>
            </a:r>
            <a:r>
              <a:rPr sz="1000" b="0" spc="-35" dirty="0">
                <a:latin typeface="Georgia"/>
                <a:cs typeface="Georgia"/>
              </a:rPr>
              <a:t>unknown </a:t>
            </a:r>
            <a:r>
              <a:rPr sz="1000" b="0" spc="-10" dirty="0">
                <a:latin typeface="Georgia"/>
                <a:cs typeface="Georgia"/>
              </a:rPr>
              <a:t>dictionary </a:t>
            </a:r>
            <a:r>
              <a:rPr sz="1000" b="0" spc="-35" dirty="0">
                <a:latin typeface="Georgia"/>
                <a:cs typeface="Georgia"/>
              </a:rPr>
              <a:t>of </a:t>
            </a:r>
            <a:r>
              <a:rPr sz="1000" b="0" spc="-15" dirty="0">
                <a:latin typeface="Georgia"/>
                <a:cs typeface="Georgia"/>
              </a:rPr>
              <a:t>dynamic </a:t>
            </a:r>
            <a:r>
              <a:rPr sz="1000" b="0" spc="-30" dirty="0">
                <a:latin typeface="Georgia"/>
                <a:cs typeface="Georgia"/>
              </a:rPr>
              <a:t>regimes. </a:t>
            </a:r>
            <a:r>
              <a:rPr sz="1000" b="0" spc="-40" dirty="0">
                <a:latin typeface="Georgia"/>
                <a:cs typeface="Georgia"/>
              </a:rPr>
              <a:t>We </a:t>
            </a:r>
            <a:r>
              <a:rPr sz="1000" b="0" spc="-30" dirty="0">
                <a:latin typeface="Georgia"/>
                <a:cs typeface="Georgia"/>
              </a:rPr>
              <a:t>encode </a:t>
            </a:r>
            <a:r>
              <a:rPr sz="1000" b="0" spc="-5" dirty="0">
                <a:latin typeface="Georgia"/>
                <a:cs typeface="Georgia"/>
              </a:rPr>
              <a:t>a </a:t>
            </a:r>
            <a:r>
              <a:rPr sz="1000" b="0" spc="-30" dirty="0">
                <a:latin typeface="Georgia"/>
                <a:cs typeface="Georgia"/>
              </a:rPr>
              <a:t>sparse </a:t>
            </a:r>
            <a:r>
              <a:rPr sz="1000" b="0" spc="-20" dirty="0">
                <a:latin typeface="Georgia"/>
                <a:cs typeface="Georgia"/>
              </a:rPr>
              <a:t>and </a:t>
            </a:r>
            <a:r>
              <a:rPr sz="1000" b="0" spc="-25" dirty="0">
                <a:latin typeface="Georgia"/>
                <a:cs typeface="Georgia"/>
              </a:rPr>
              <a:t>changing  </a:t>
            </a:r>
            <a:r>
              <a:rPr sz="1000" b="0" spc="-15" dirty="0">
                <a:latin typeface="Georgia"/>
                <a:cs typeface="Georgia"/>
              </a:rPr>
              <a:t>set </a:t>
            </a:r>
            <a:r>
              <a:rPr sz="1000" b="0" spc="-30" dirty="0">
                <a:latin typeface="Georgia"/>
                <a:cs typeface="Georgia"/>
              </a:rPr>
              <a:t>of dependencies </a:t>
            </a:r>
            <a:r>
              <a:rPr sz="1000" b="0" spc="-25" dirty="0">
                <a:latin typeface="Georgia"/>
                <a:cs typeface="Georgia"/>
              </a:rPr>
              <a:t>between </a:t>
            </a:r>
            <a:r>
              <a:rPr sz="1000" b="0" spc="-10" dirty="0">
                <a:latin typeface="Georgia"/>
                <a:cs typeface="Georgia"/>
              </a:rPr>
              <a:t>the </a:t>
            </a:r>
            <a:r>
              <a:rPr sz="1000" b="0" spc="-30" dirty="0">
                <a:latin typeface="Georgia"/>
                <a:cs typeface="Georgia"/>
              </a:rPr>
              <a:t>channels </a:t>
            </a:r>
            <a:r>
              <a:rPr sz="1000" b="0" spc="-25" dirty="0">
                <a:latin typeface="Georgia"/>
                <a:cs typeface="Georgia"/>
              </a:rPr>
              <a:t>using </a:t>
            </a:r>
            <a:r>
              <a:rPr sz="1000" b="0" spc="-5" dirty="0">
                <a:latin typeface="Georgia"/>
                <a:cs typeface="Georgia"/>
              </a:rPr>
              <a:t>a </a:t>
            </a:r>
            <a:r>
              <a:rPr sz="1000" b="0" spc="-20" dirty="0">
                <a:latin typeface="Georgia"/>
                <a:cs typeface="Georgia"/>
              </a:rPr>
              <a:t>Markov-switching </a:t>
            </a:r>
            <a:r>
              <a:rPr sz="1000" b="0" spc="-15" dirty="0">
                <a:latin typeface="Georgia"/>
                <a:cs typeface="Georgia"/>
              </a:rPr>
              <a:t>Gaussian  graphical </a:t>
            </a:r>
            <a:r>
              <a:rPr sz="1000" b="0" spc="-30" dirty="0">
                <a:latin typeface="Georgia"/>
                <a:cs typeface="Georgia"/>
              </a:rPr>
              <a:t>model for </a:t>
            </a:r>
            <a:r>
              <a:rPr sz="1000" b="0" spc="-10" dirty="0">
                <a:latin typeface="Georgia"/>
                <a:cs typeface="Georgia"/>
              </a:rPr>
              <a:t>the </a:t>
            </a:r>
            <a:r>
              <a:rPr sz="1000" b="0" spc="-25" dirty="0">
                <a:latin typeface="Georgia"/>
                <a:cs typeface="Georgia"/>
              </a:rPr>
              <a:t>innovations </a:t>
            </a:r>
            <a:r>
              <a:rPr sz="1000" b="0" spc="-30" dirty="0">
                <a:latin typeface="Georgia"/>
                <a:cs typeface="Georgia"/>
              </a:rPr>
              <a:t>process </a:t>
            </a:r>
            <a:r>
              <a:rPr sz="1000" b="0" spc="-15" dirty="0">
                <a:latin typeface="Georgia"/>
                <a:cs typeface="Georgia"/>
              </a:rPr>
              <a:t>driving </a:t>
            </a:r>
            <a:r>
              <a:rPr sz="1000" b="0" spc="-10" dirty="0">
                <a:latin typeface="Georgia"/>
                <a:cs typeface="Georgia"/>
              </a:rPr>
              <a:t>the </a:t>
            </a:r>
            <a:r>
              <a:rPr sz="1000" b="0" spc="-30" dirty="0">
                <a:latin typeface="Georgia"/>
                <a:cs typeface="Georgia"/>
              </a:rPr>
              <a:t>channel </a:t>
            </a:r>
            <a:r>
              <a:rPr sz="1000" b="0" spc="-20" dirty="0">
                <a:latin typeface="Georgia"/>
                <a:cs typeface="Georgia"/>
              </a:rPr>
              <a:t>dynamics and  demonstrate </a:t>
            </a:r>
            <a:r>
              <a:rPr sz="1000" b="0" spc="-10" dirty="0">
                <a:latin typeface="Georgia"/>
                <a:cs typeface="Georgia"/>
              </a:rPr>
              <a:t>the </a:t>
            </a:r>
            <a:r>
              <a:rPr sz="1000" b="0" spc="-20" dirty="0">
                <a:latin typeface="Georgia"/>
                <a:cs typeface="Georgia"/>
              </a:rPr>
              <a:t>importance </a:t>
            </a:r>
            <a:r>
              <a:rPr sz="1000" b="0" spc="-30" dirty="0">
                <a:latin typeface="Georgia"/>
                <a:cs typeface="Georgia"/>
              </a:rPr>
              <a:t>of </a:t>
            </a:r>
            <a:r>
              <a:rPr sz="1000" b="0" spc="-10" dirty="0">
                <a:latin typeface="Georgia"/>
                <a:cs typeface="Georgia"/>
              </a:rPr>
              <a:t>this </a:t>
            </a:r>
            <a:r>
              <a:rPr sz="1000" b="0" spc="-30" dirty="0">
                <a:latin typeface="Georgia"/>
                <a:cs typeface="Georgia"/>
              </a:rPr>
              <a:t>model in </a:t>
            </a:r>
            <a:r>
              <a:rPr sz="1000" b="0" spc="-25" dirty="0">
                <a:latin typeface="Georgia"/>
                <a:cs typeface="Georgia"/>
              </a:rPr>
              <a:t>parsing </a:t>
            </a:r>
            <a:r>
              <a:rPr sz="1000" b="0" spc="-20" dirty="0">
                <a:latin typeface="Georgia"/>
                <a:cs typeface="Georgia"/>
              </a:rPr>
              <a:t>and </a:t>
            </a:r>
            <a:r>
              <a:rPr sz="1000" b="0" spc="-25" dirty="0">
                <a:latin typeface="Georgia"/>
                <a:cs typeface="Georgia"/>
              </a:rPr>
              <a:t>out-of-sample </a:t>
            </a:r>
            <a:r>
              <a:rPr sz="1000" b="0" spc="-30" dirty="0">
                <a:latin typeface="Georgia"/>
                <a:cs typeface="Georgia"/>
              </a:rPr>
              <a:t>pre-  </a:t>
            </a:r>
            <a:r>
              <a:rPr sz="1000" b="0" spc="-20" dirty="0">
                <a:latin typeface="Georgia"/>
                <a:cs typeface="Georgia"/>
              </a:rPr>
              <a:t>dictions </a:t>
            </a:r>
            <a:r>
              <a:rPr sz="1000" b="0" spc="-30" dirty="0">
                <a:latin typeface="Georgia"/>
                <a:cs typeface="Georgia"/>
              </a:rPr>
              <a:t>of </a:t>
            </a:r>
            <a:r>
              <a:rPr sz="1000" b="0" spc="25" dirty="0">
                <a:latin typeface="Georgia"/>
                <a:cs typeface="Georgia"/>
              </a:rPr>
              <a:t>iEEG </a:t>
            </a:r>
            <a:r>
              <a:rPr sz="1000" b="0" spc="5" dirty="0">
                <a:latin typeface="Georgia"/>
                <a:cs typeface="Georgia"/>
              </a:rPr>
              <a:t>data. </a:t>
            </a:r>
            <a:r>
              <a:rPr sz="1000" b="0" spc="-40" dirty="0">
                <a:latin typeface="Georgia"/>
                <a:cs typeface="Georgia"/>
              </a:rPr>
              <a:t>We show </a:t>
            </a:r>
            <a:r>
              <a:rPr sz="1000" b="0" spc="15" dirty="0">
                <a:latin typeface="Georgia"/>
                <a:cs typeface="Georgia"/>
              </a:rPr>
              <a:t>that </a:t>
            </a:r>
            <a:r>
              <a:rPr sz="1000" b="0" spc="-30" dirty="0">
                <a:latin typeface="Georgia"/>
                <a:cs typeface="Georgia"/>
              </a:rPr>
              <a:t>our model </a:t>
            </a:r>
            <a:r>
              <a:rPr sz="1000" b="0" spc="-25" dirty="0">
                <a:latin typeface="Georgia"/>
                <a:cs typeface="Georgia"/>
              </a:rPr>
              <a:t>produces </a:t>
            </a:r>
            <a:r>
              <a:rPr sz="1000" b="0" spc="-10" dirty="0">
                <a:latin typeface="Georgia"/>
                <a:cs typeface="Georgia"/>
              </a:rPr>
              <a:t>intuitive </a:t>
            </a:r>
            <a:r>
              <a:rPr sz="1000" b="0" dirty="0">
                <a:latin typeface="Georgia"/>
                <a:cs typeface="Georgia"/>
              </a:rPr>
              <a:t>state  </a:t>
            </a:r>
            <a:r>
              <a:rPr sz="1000" b="0" spc="-30" dirty="0">
                <a:latin typeface="Georgia"/>
                <a:cs typeface="Georgia"/>
              </a:rPr>
              <a:t>assignments </a:t>
            </a:r>
            <a:r>
              <a:rPr sz="1000" b="0" spc="15" dirty="0">
                <a:latin typeface="Georgia"/>
                <a:cs typeface="Georgia"/>
              </a:rPr>
              <a:t>that </a:t>
            </a:r>
            <a:r>
              <a:rPr sz="1000" b="0" spc="-20" dirty="0">
                <a:latin typeface="Georgia"/>
                <a:cs typeface="Georgia"/>
              </a:rPr>
              <a:t>can </a:t>
            </a:r>
            <a:r>
              <a:rPr sz="1000" b="0" spc="-25" dirty="0">
                <a:latin typeface="Georgia"/>
                <a:cs typeface="Georgia"/>
              </a:rPr>
              <a:t>help </a:t>
            </a:r>
            <a:r>
              <a:rPr sz="1000" b="0" spc="-10" dirty="0">
                <a:latin typeface="Georgia"/>
                <a:cs typeface="Georgia"/>
              </a:rPr>
              <a:t>automate </a:t>
            </a:r>
            <a:r>
              <a:rPr sz="1000" b="0" spc="-15" dirty="0">
                <a:latin typeface="Georgia"/>
                <a:cs typeface="Georgia"/>
              </a:rPr>
              <a:t>clinical analysis </a:t>
            </a:r>
            <a:r>
              <a:rPr sz="1000" b="0" spc="-30" dirty="0">
                <a:latin typeface="Georgia"/>
                <a:cs typeface="Georgia"/>
              </a:rPr>
              <a:t>of seizures </a:t>
            </a:r>
            <a:r>
              <a:rPr sz="1000" b="0" spc="-20" dirty="0">
                <a:latin typeface="Georgia"/>
                <a:cs typeface="Georgia"/>
              </a:rPr>
              <a:t>and </a:t>
            </a:r>
            <a:r>
              <a:rPr sz="1000" b="0" spc="-25" dirty="0">
                <a:latin typeface="Georgia"/>
                <a:cs typeface="Georgia"/>
              </a:rPr>
              <a:t>enable  </a:t>
            </a:r>
            <a:r>
              <a:rPr sz="1000" b="0" spc="-10" dirty="0">
                <a:latin typeface="Georgia"/>
                <a:cs typeface="Georgia"/>
              </a:rPr>
              <a:t>the</a:t>
            </a:r>
            <a:r>
              <a:rPr sz="1000" b="0" spc="95" dirty="0">
                <a:latin typeface="Georgia"/>
                <a:cs typeface="Georgia"/>
              </a:rPr>
              <a:t> </a:t>
            </a:r>
            <a:r>
              <a:rPr sz="1000" b="0" spc="-30" dirty="0">
                <a:latin typeface="Georgia"/>
                <a:cs typeface="Georgia"/>
              </a:rPr>
              <a:t>comparison</a:t>
            </a:r>
            <a:r>
              <a:rPr sz="1000" b="0" spc="95" dirty="0">
                <a:latin typeface="Georgia"/>
                <a:cs typeface="Georgia"/>
              </a:rPr>
              <a:t> </a:t>
            </a:r>
            <a:r>
              <a:rPr sz="1000" b="0" spc="-30" dirty="0">
                <a:latin typeface="Georgia"/>
                <a:cs typeface="Georgia"/>
              </a:rPr>
              <a:t>of</a:t>
            </a:r>
            <a:r>
              <a:rPr sz="1000" b="0" spc="95" dirty="0">
                <a:latin typeface="Georgia"/>
                <a:cs typeface="Georgia"/>
              </a:rPr>
              <a:t> </a:t>
            </a:r>
            <a:r>
              <a:rPr sz="1000" b="0" spc="-20" dirty="0">
                <a:latin typeface="Georgia"/>
                <a:cs typeface="Georgia"/>
              </a:rPr>
              <a:t>sub-clinical</a:t>
            </a:r>
            <a:r>
              <a:rPr sz="1000" b="0" spc="95" dirty="0">
                <a:latin typeface="Georgia"/>
                <a:cs typeface="Georgia"/>
              </a:rPr>
              <a:t> </a:t>
            </a:r>
            <a:r>
              <a:rPr sz="1000" b="0" spc="-15" dirty="0">
                <a:latin typeface="Georgia"/>
                <a:cs typeface="Georgia"/>
              </a:rPr>
              <a:t>bursts</a:t>
            </a:r>
            <a:r>
              <a:rPr sz="1000" b="0" spc="95" dirty="0">
                <a:latin typeface="Georgia"/>
                <a:cs typeface="Georgia"/>
              </a:rPr>
              <a:t> </a:t>
            </a:r>
            <a:r>
              <a:rPr sz="1000" b="0" spc="-20" dirty="0">
                <a:latin typeface="Georgia"/>
                <a:cs typeface="Georgia"/>
              </a:rPr>
              <a:t>and</a:t>
            </a:r>
            <a:r>
              <a:rPr sz="1000" b="0" spc="95" dirty="0">
                <a:latin typeface="Georgia"/>
                <a:cs typeface="Georgia"/>
              </a:rPr>
              <a:t> </a:t>
            </a:r>
            <a:r>
              <a:rPr sz="1000" b="0" spc="-20" dirty="0">
                <a:latin typeface="Georgia"/>
                <a:cs typeface="Georgia"/>
              </a:rPr>
              <a:t>full</a:t>
            </a:r>
            <a:r>
              <a:rPr sz="1000" b="0" spc="95" dirty="0">
                <a:latin typeface="Georgia"/>
                <a:cs typeface="Georgia"/>
              </a:rPr>
              <a:t> </a:t>
            </a:r>
            <a:r>
              <a:rPr sz="1000" b="0" spc="-15" dirty="0">
                <a:latin typeface="Georgia"/>
                <a:cs typeface="Georgia"/>
              </a:rPr>
              <a:t>clinical</a:t>
            </a:r>
            <a:r>
              <a:rPr sz="1000" b="0" spc="95" dirty="0">
                <a:latin typeface="Georgia"/>
                <a:cs typeface="Georgia"/>
              </a:rPr>
              <a:t> </a:t>
            </a:r>
            <a:r>
              <a:rPr sz="1000" b="0" spc="-30" dirty="0">
                <a:latin typeface="Georgia"/>
                <a:cs typeface="Georgia"/>
              </a:rPr>
              <a:t>seizures.</a:t>
            </a:r>
          </a:p>
          <a:p>
            <a:pPr marL="12700" marR="61594">
              <a:lnSpc>
                <a:spcPct val="103099"/>
              </a:lnSpc>
              <a:spcBef>
                <a:spcPts val="550"/>
              </a:spcBef>
              <a:tabLst>
                <a:tab pos="740410" algn="l"/>
              </a:tabLst>
            </a:pPr>
            <a:r>
              <a:rPr sz="1000" b="0" i="1" spc="15" dirty="0">
                <a:latin typeface="Times New Roman"/>
                <a:cs typeface="Times New Roman"/>
              </a:rPr>
              <a:t>Keywords:	</a:t>
            </a:r>
            <a:r>
              <a:rPr sz="1000" b="0" spc="-15" dirty="0">
                <a:latin typeface="Georgia"/>
                <a:cs typeface="Georgia"/>
              </a:rPr>
              <a:t>Bayesian </a:t>
            </a:r>
            <a:r>
              <a:rPr sz="1000" b="0" spc="-20" dirty="0">
                <a:latin typeface="Georgia"/>
                <a:cs typeface="Georgia"/>
              </a:rPr>
              <a:t>nonparametric, </a:t>
            </a:r>
            <a:r>
              <a:rPr sz="1000" b="0" spc="30" dirty="0">
                <a:latin typeface="Georgia"/>
                <a:cs typeface="Georgia"/>
              </a:rPr>
              <a:t>EEG, </a:t>
            </a:r>
            <a:r>
              <a:rPr sz="1000" b="0" spc="-10" dirty="0">
                <a:latin typeface="Georgia"/>
                <a:cs typeface="Georgia"/>
              </a:rPr>
              <a:t>factorial </a:t>
            </a:r>
            <a:r>
              <a:rPr sz="1000" b="0" spc="-30" dirty="0">
                <a:latin typeface="Georgia"/>
                <a:cs typeface="Georgia"/>
              </a:rPr>
              <a:t>hidden </a:t>
            </a:r>
            <a:r>
              <a:rPr sz="1000" b="0" spc="-20" dirty="0">
                <a:latin typeface="Georgia"/>
                <a:cs typeface="Georgia"/>
              </a:rPr>
              <a:t>Markov </a:t>
            </a:r>
            <a:r>
              <a:rPr sz="1000" b="0" spc="-25" dirty="0">
                <a:latin typeface="Georgia"/>
                <a:cs typeface="Georgia"/>
              </a:rPr>
              <a:t>model,  </a:t>
            </a:r>
            <a:r>
              <a:rPr sz="1000" b="0" spc="-15" dirty="0">
                <a:latin typeface="Georgia"/>
                <a:cs typeface="Georgia"/>
              </a:rPr>
              <a:t>graphical </a:t>
            </a:r>
            <a:r>
              <a:rPr sz="1000" b="0" spc="-25" dirty="0">
                <a:latin typeface="Georgia"/>
                <a:cs typeface="Georgia"/>
              </a:rPr>
              <a:t>model, </a:t>
            </a:r>
            <a:r>
              <a:rPr sz="1000" b="0" spc="-15" dirty="0">
                <a:latin typeface="Georgia"/>
                <a:cs typeface="Georgia"/>
              </a:rPr>
              <a:t>time</a:t>
            </a:r>
            <a:r>
              <a:rPr sz="1000" b="0" spc="-145" dirty="0">
                <a:latin typeface="Georgia"/>
                <a:cs typeface="Georgia"/>
              </a:rPr>
              <a:t> </a:t>
            </a:r>
            <a:r>
              <a:rPr sz="1000" b="0" spc="-35" dirty="0">
                <a:latin typeface="Georgia"/>
                <a:cs typeface="Georgia"/>
              </a:rPr>
              <a:t>series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000" spc="40" dirty="0"/>
              <a:t>1.</a:t>
            </a:r>
            <a:r>
              <a:rPr sz="1000" spc="335" dirty="0"/>
              <a:t> </a:t>
            </a:r>
            <a:r>
              <a:rPr sz="1000" spc="-30" dirty="0"/>
              <a:t>Introduction</a:t>
            </a:r>
          </a:p>
          <a:p>
            <a:pPr marL="12700" marR="46355" indent="200025" algn="just">
              <a:lnSpc>
                <a:spcPct val="103099"/>
              </a:lnSpc>
              <a:spcBef>
                <a:spcPts val="740"/>
              </a:spcBef>
            </a:pPr>
            <a:r>
              <a:rPr sz="1000" b="0" spc="-15" dirty="0">
                <a:latin typeface="Georgia"/>
                <a:cs typeface="Georgia"/>
              </a:rPr>
              <a:t>Despite </a:t>
            </a:r>
            <a:r>
              <a:rPr sz="1000" b="0" spc="-35" dirty="0">
                <a:latin typeface="Georgia"/>
                <a:cs typeface="Georgia"/>
              </a:rPr>
              <a:t>over </a:t>
            </a:r>
            <a:r>
              <a:rPr sz="1000" b="0" spc="-20" dirty="0">
                <a:latin typeface="Georgia"/>
                <a:cs typeface="Georgia"/>
              </a:rPr>
              <a:t>three </a:t>
            </a:r>
            <a:r>
              <a:rPr sz="1000" b="0" spc="-30" dirty="0">
                <a:latin typeface="Georgia"/>
                <a:cs typeface="Georgia"/>
              </a:rPr>
              <a:t>decades of research, </a:t>
            </a:r>
            <a:r>
              <a:rPr sz="1000" b="0" spc="-45" dirty="0">
                <a:latin typeface="Georgia"/>
                <a:cs typeface="Georgia"/>
              </a:rPr>
              <a:t>we </a:t>
            </a:r>
            <a:r>
              <a:rPr sz="1000" b="0" spc="-10" dirty="0">
                <a:latin typeface="Georgia"/>
                <a:cs typeface="Georgia"/>
              </a:rPr>
              <a:t>still </a:t>
            </a:r>
            <a:r>
              <a:rPr sz="1000" b="0" spc="-25" dirty="0">
                <a:latin typeface="Georgia"/>
                <a:cs typeface="Georgia"/>
              </a:rPr>
              <a:t>have </a:t>
            </a:r>
            <a:r>
              <a:rPr sz="1000" b="0" spc="-10" dirty="0">
                <a:latin typeface="Georgia"/>
                <a:cs typeface="Georgia"/>
              </a:rPr>
              <a:t>very </a:t>
            </a:r>
            <a:r>
              <a:rPr sz="1000" b="0" dirty="0">
                <a:latin typeface="Georgia"/>
                <a:cs typeface="Georgia"/>
              </a:rPr>
              <a:t>little </a:t>
            </a:r>
            <a:r>
              <a:rPr sz="1000" b="0" spc="-25" dirty="0">
                <a:latin typeface="Georgia"/>
                <a:cs typeface="Georgia"/>
              </a:rPr>
              <a:t>idea </a:t>
            </a:r>
            <a:r>
              <a:rPr sz="1000" b="0" spc="-30" dirty="0">
                <a:latin typeface="Georgia"/>
                <a:cs typeface="Georgia"/>
              </a:rPr>
              <a:t>of  </a:t>
            </a:r>
            <a:r>
              <a:rPr sz="1000" b="0" dirty="0">
                <a:latin typeface="Georgia"/>
                <a:cs typeface="Georgia"/>
              </a:rPr>
              <a:t>what </a:t>
            </a:r>
            <a:r>
              <a:rPr sz="1000" b="0" spc="-35" dirty="0">
                <a:latin typeface="Georgia"/>
                <a:cs typeface="Georgia"/>
              </a:rPr>
              <a:t>defines </a:t>
            </a:r>
            <a:r>
              <a:rPr sz="1000" b="0" spc="-5" dirty="0">
                <a:latin typeface="Georgia"/>
                <a:cs typeface="Georgia"/>
              </a:rPr>
              <a:t>a </a:t>
            </a:r>
            <a:r>
              <a:rPr sz="1000" b="0" spc="-25" dirty="0">
                <a:latin typeface="Georgia"/>
                <a:cs typeface="Georgia"/>
              </a:rPr>
              <a:t>seizure. </a:t>
            </a:r>
            <a:r>
              <a:rPr sz="1000" b="0" spc="5" dirty="0">
                <a:latin typeface="Georgia"/>
                <a:cs typeface="Georgia"/>
              </a:rPr>
              <a:t>This </a:t>
            </a:r>
            <a:r>
              <a:rPr sz="1000" b="0" spc="-25" dirty="0">
                <a:latin typeface="Georgia"/>
                <a:cs typeface="Georgia"/>
              </a:rPr>
              <a:t>ignorance stems </a:t>
            </a:r>
            <a:r>
              <a:rPr sz="1000" b="0" dirty="0">
                <a:latin typeface="Georgia"/>
                <a:cs typeface="Georgia"/>
              </a:rPr>
              <a:t>both </a:t>
            </a:r>
            <a:r>
              <a:rPr sz="1000" b="0" spc="-35" dirty="0">
                <a:latin typeface="Georgia"/>
                <a:cs typeface="Georgia"/>
              </a:rPr>
              <a:t>from </a:t>
            </a:r>
            <a:r>
              <a:rPr sz="1000" b="0" spc="-10" dirty="0">
                <a:latin typeface="Georgia"/>
                <a:cs typeface="Georgia"/>
              </a:rPr>
              <a:t>the complexity </a:t>
            </a:r>
            <a:r>
              <a:rPr sz="1000" b="0" spc="-30" dirty="0">
                <a:latin typeface="Georgia"/>
                <a:cs typeface="Georgia"/>
              </a:rPr>
              <a:t>of  </a:t>
            </a:r>
            <a:r>
              <a:rPr sz="1000" b="0" spc="-20" dirty="0">
                <a:latin typeface="Georgia"/>
                <a:cs typeface="Georgia"/>
              </a:rPr>
              <a:t>epilepsy </a:t>
            </a:r>
            <a:r>
              <a:rPr sz="1000" b="0" spc="-25" dirty="0">
                <a:latin typeface="Georgia"/>
                <a:cs typeface="Georgia"/>
              </a:rPr>
              <a:t>as </a:t>
            </a:r>
            <a:r>
              <a:rPr sz="1000" b="0" spc="-5" dirty="0">
                <a:latin typeface="Georgia"/>
                <a:cs typeface="Georgia"/>
              </a:rPr>
              <a:t>a </a:t>
            </a:r>
            <a:r>
              <a:rPr sz="1000" b="0" spc="-30" dirty="0">
                <a:latin typeface="Georgia"/>
                <a:cs typeface="Georgia"/>
              </a:rPr>
              <a:t>disease </a:t>
            </a:r>
            <a:r>
              <a:rPr sz="1000" b="0" spc="-20" dirty="0">
                <a:latin typeface="Georgia"/>
                <a:cs typeface="Georgia"/>
              </a:rPr>
              <a:t>and </a:t>
            </a:r>
            <a:r>
              <a:rPr sz="1000" b="0" spc="-5" dirty="0">
                <a:latin typeface="Georgia"/>
                <a:cs typeface="Georgia"/>
              </a:rPr>
              <a:t>a paucity </a:t>
            </a:r>
            <a:r>
              <a:rPr sz="1000" b="0" spc="-30" dirty="0">
                <a:latin typeface="Georgia"/>
                <a:cs typeface="Georgia"/>
              </a:rPr>
              <a:t>of </a:t>
            </a:r>
            <a:r>
              <a:rPr sz="1000" b="0" spc="-5" dirty="0">
                <a:latin typeface="Georgia"/>
                <a:cs typeface="Georgia"/>
              </a:rPr>
              <a:t>quantitative </a:t>
            </a:r>
            <a:r>
              <a:rPr sz="1000" b="0" spc="-15" dirty="0">
                <a:latin typeface="Georgia"/>
                <a:cs typeface="Georgia"/>
              </a:rPr>
              <a:t>tools </a:t>
            </a:r>
            <a:r>
              <a:rPr sz="1000" b="0" spc="15" dirty="0">
                <a:latin typeface="Georgia"/>
                <a:cs typeface="Georgia"/>
              </a:rPr>
              <a:t>that </a:t>
            </a:r>
            <a:r>
              <a:rPr sz="1000" b="0" spc="-25" dirty="0">
                <a:latin typeface="Georgia"/>
                <a:cs typeface="Georgia"/>
              </a:rPr>
              <a:t>are</a:t>
            </a:r>
            <a:r>
              <a:rPr sz="1000" b="0" spc="100" dirty="0">
                <a:latin typeface="Georgia"/>
                <a:cs typeface="Georgia"/>
              </a:rPr>
              <a:t> </a:t>
            </a:r>
            <a:r>
              <a:rPr sz="1000" b="0" spc="-20" dirty="0">
                <a:latin typeface="Georgia"/>
                <a:cs typeface="Georgia"/>
              </a:rPr>
              <a:t>flexible</a:t>
            </a:r>
          </a:p>
        </p:txBody>
      </p:sp>
    </p:spTree>
    <p:extLst>
      <p:ext uri="{BB962C8B-B14F-4D97-AF65-F5344CB8AC3E}">
        <p14:creationId xmlns:p14="http://schemas.microsoft.com/office/powerpoint/2010/main" val="2465373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717" y="207111"/>
            <a:ext cx="4796155" cy="6418580"/>
          </a:xfrm>
          <a:custGeom>
            <a:avLst/>
            <a:gdLst/>
            <a:ahLst/>
            <a:cxnLst/>
            <a:rect l="l" t="t" r="r" b="b"/>
            <a:pathLst>
              <a:path w="4796155" h="6418580">
                <a:moveTo>
                  <a:pt x="0" y="0"/>
                </a:moveTo>
                <a:lnTo>
                  <a:pt x="4795690" y="0"/>
                </a:lnTo>
                <a:lnTo>
                  <a:pt x="4795690" y="6418408"/>
                </a:lnTo>
                <a:lnTo>
                  <a:pt x="0" y="6418408"/>
                </a:lnTo>
                <a:lnTo>
                  <a:pt x="0" y="0"/>
                </a:lnTo>
                <a:close/>
              </a:path>
            </a:pathLst>
          </a:custGeom>
          <a:solidFill>
            <a:srgbClr val="FFE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4717" y="207111"/>
            <a:ext cx="4796155" cy="6418580"/>
          </a:xfrm>
          <a:custGeom>
            <a:avLst/>
            <a:gdLst/>
            <a:ahLst/>
            <a:cxnLst/>
            <a:rect l="l" t="t" r="r" b="b"/>
            <a:pathLst>
              <a:path w="4796155" h="6418580">
                <a:moveTo>
                  <a:pt x="0" y="0"/>
                </a:moveTo>
                <a:lnTo>
                  <a:pt x="4795688" y="0"/>
                </a:lnTo>
                <a:lnTo>
                  <a:pt x="4795688" y="6418409"/>
                </a:lnTo>
                <a:lnTo>
                  <a:pt x="0" y="6418409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4550" y="344707"/>
            <a:ext cx="10515600" cy="13664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4795520" marR="508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A </a:t>
            </a:r>
            <a:r>
              <a:rPr spc="185" dirty="0"/>
              <a:t>model </a:t>
            </a:r>
            <a:r>
              <a:rPr spc="220" dirty="0"/>
              <a:t>for</a:t>
            </a:r>
            <a:r>
              <a:rPr spc="-310" dirty="0"/>
              <a:t> </a:t>
            </a:r>
            <a:r>
              <a:rPr spc="210" dirty="0"/>
              <a:t>bag-of-words  </a:t>
            </a:r>
            <a:r>
              <a:rPr spc="110" dirty="0"/>
              <a:t>representation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7250" y="220553"/>
            <a:ext cx="3822700" cy="5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0" marR="5080" indent="-641985">
              <a:lnSpc>
                <a:spcPct val="106000"/>
              </a:lnSpc>
              <a:spcBef>
                <a:spcPts val="100"/>
              </a:spcBef>
            </a:pPr>
            <a:r>
              <a:rPr sz="1550" spc="-35" dirty="0">
                <a:latin typeface="Times New Roman"/>
                <a:cs typeface="Times New Roman"/>
              </a:rPr>
              <a:t>Modeling </a:t>
            </a:r>
            <a:r>
              <a:rPr sz="1550" spc="20" dirty="0">
                <a:latin typeface="Times New Roman"/>
                <a:cs typeface="Times New Roman"/>
              </a:rPr>
              <a:t>the </a:t>
            </a:r>
            <a:r>
              <a:rPr sz="1550" spc="-30" dirty="0">
                <a:latin typeface="Times New Roman"/>
                <a:cs typeface="Times New Roman"/>
              </a:rPr>
              <a:t>Complex </a:t>
            </a:r>
            <a:r>
              <a:rPr sz="1550" spc="-25" dirty="0">
                <a:latin typeface="Times New Roman"/>
                <a:cs typeface="Times New Roman"/>
              </a:rPr>
              <a:t>Dynamics </a:t>
            </a:r>
            <a:r>
              <a:rPr sz="1550" spc="15" dirty="0">
                <a:latin typeface="Times New Roman"/>
                <a:cs typeface="Times New Roman"/>
              </a:rPr>
              <a:t>and </a:t>
            </a:r>
            <a:r>
              <a:rPr sz="1550" spc="-20" dirty="0">
                <a:latin typeface="Times New Roman"/>
                <a:cs typeface="Times New Roman"/>
              </a:rPr>
              <a:t>Changing  </a:t>
            </a:r>
            <a:r>
              <a:rPr sz="1550" spc="-15" dirty="0">
                <a:latin typeface="Times New Roman"/>
                <a:cs typeface="Times New Roman"/>
              </a:rPr>
              <a:t>Correlations </a:t>
            </a:r>
            <a:r>
              <a:rPr sz="1550" spc="-80" dirty="0">
                <a:latin typeface="Times New Roman"/>
                <a:cs typeface="Times New Roman"/>
              </a:rPr>
              <a:t>of </a:t>
            </a:r>
            <a:r>
              <a:rPr sz="1550" spc="-10" dirty="0">
                <a:latin typeface="Times New Roman"/>
                <a:cs typeface="Times New Roman"/>
              </a:rPr>
              <a:t>Epileptic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Events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35" y="915380"/>
            <a:ext cx="3896360" cy="708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3875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Drausin </a:t>
            </a:r>
            <a:r>
              <a:rPr sz="1050" spc="30" dirty="0">
                <a:latin typeface="Georgia"/>
                <a:cs typeface="Georgia"/>
              </a:rPr>
              <a:t>F. </a:t>
            </a:r>
            <a:r>
              <a:rPr sz="1050" spc="-15" dirty="0">
                <a:latin typeface="Georgia"/>
                <a:cs typeface="Georgia"/>
              </a:rPr>
              <a:t>Wulsin</a:t>
            </a:r>
            <a:r>
              <a:rPr sz="1050" spc="-22" baseline="31746" dirty="0">
                <a:latin typeface="Georgia"/>
                <a:cs typeface="Georgia"/>
              </a:rPr>
              <a:t>a</a:t>
            </a:r>
            <a:r>
              <a:rPr sz="1050" spc="-15" dirty="0">
                <a:latin typeface="Georgia"/>
                <a:cs typeface="Georgia"/>
              </a:rPr>
              <a:t>, </a:t>
            </a:r>
            <a:r>
              <a:rPr sz="1050" spc="-5" dirty="0">
                <a:latin typeface="Georgia"/>
                <a:cs typeface="Georgia"/>
              </a:rPr>
              <a:t>Emily </a:t>
            </a:r>
            <a:r>
              <a:rPr sz="1050" spc="30" dirty="0">
                <a:latin typeface="Georgia"/>
                <a:cs typeface="Georgia"/>
              </a:rPr>
              <a:t>B. </a:t>
            </a:r>
            <a:r>
              <a:rPr sz="1050" spc="-5" dirty="0">
                <a:latin typeface="Georgia"/>
                <a:cs typeface="Georgia"/>
              </a:rPr>
              <a:t>Fox</a:t>
            </a:r>
            <a:r>
              <a:rPr sz="1050" spc="-7" baseline="31746" dirty="0">
                <a:latin typeface="Georgia"/>
                <a:cs typeface="Georgia"/>
              </a:rPr>
              <a:t>c</a:t>
            </a:r>
            <a:r>
              <a:rPr sz="1050" spc="-5" dirty="0">
                <a:latin typeface="Georgia"/>
                <a:cs typeface="Georgia"/>
              </a:rPr>
              <a:t>, Brian</a:t>
            </a:r>
            <a:r>
              <a:rPr sz="1050" spc="175" dirty="0">
                <a:latin typeface="Georgia"/>
                <a:cs typeface="Georgia"/>
              </a:rPr>
              <a:t> </a:t>
            </a:r>
            <a:r>
              <a:rPr sz="1050" spc="25" dirty="0">
                <a:latin typeface="Georgia"/>
                <a:cs typeface="Georgia"/>
              </a:rPr>
              <a:t>Litt</a:t>
            </a:r>
            <a:r>
              <a:rPr sz="1050" spc="37" baseline="31746" dirty="0">
                <a:latin typeface="Georgia"/>
                <a:cs typeface="Georgia"/>
              </a:rPr>
              <a:t>a,b</a:t>
            </a:r>
            <a:endParaRPr sz="1050" baseline="31746">
              <a:latin typeface="Georgia"/>
              <a:cs typeface="Georgia"/>
            </a:endParaRPr>
          </a:p>
          <a:p>
            <a:pPr marL="12700" marR="5080" algn="ctr">
              <a:spcBef>
                <a:spcPts val="860"/>
              </a:spcBef>
            </a:pPr>
            <a:r>
              <a:rPr sz="900" i="1" spc="-44" baseline="32407" dirty="0">
                <a:latin typeface="Georgia"/>
                <a:cs typeface="Georgia"/>
              </a:rPr>
              <a:t>a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30" dirty="0">
                <a:latin typeface="Georgia"/>
                <a:cs typeface="Georgia"/>
              </a:rPr>
              <a:t>Bioengineering, 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44" baseline="32407" dirty="0">
                <a:latin typeface="Georgia"/>
                <a:cs typeface="Georgia"/>
              </a:rPr>
              <a:t>b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45" dirty="0">
                <a:latin typeface="Georgia"/>
                <a:cs typeface="Georgia"/>
              </a:rPr>
              <a:t>Neurology,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37" baseline="32407" dirty="0">
                <a:latin typeface="Georgia"/>
                <a:cs typeface="Georgia"/>
              </a:rPr>
              <a:t>c</a:t>
            </a:r>
            <a:r>
              <a:rPr sz="900" i="1" spc="-25" dirty="0">
                <a:latin typeface="Georgia"/>
                <a:cs typeface="Georgia"/>
              </a:rPr>
              <a:t>Department of </a:t>
            </a:r>
            <a:r>
              <a:rPr sz="900" i="1" spc="-10" dirty="0">
                <a:latin typeface="Georgia"/>
                <a:cs typeface="Georgia"/>
              </a:rPr>
              <a:t>Statistics,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Washington, </a:t>
            </a:r>
            <a:r>
              <a:rPr sz="900" i="1" spc="-20" dirty="0">
                <a:latin typeface="Georgia"/>
                <a:cs typeface="Georgia"/>
              </a:rPr>
              <a:t>Seattle,</a:t>
            </a:r>
            <a:r>
              <a:rPr sz="900" i="1" spc="-120" dirty="0">
                <a:latin typeface="Georgia"/>
                <a:cs typeface="Georgia"/>
              </a:rPr>
              <a:t> </a:t>
            </a:r>
            <a:r>
              <a:rPr sz="900" i="1" dirty="0">
                <a:latin typeface="Georgia"/>
                <a:cs typeface="Georgia"/>
              </a:rPr>
              <a:t>WA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9007" y="2022424"/>
            <a:ext cx="4439285" cy="0"/>
          </a:xfrm>
          <a:custGeom>
            <a:avLst/>
            <a:gdLst/>
            <a:ahLst/>
            <a:cxnLst/>
            <a:rect l="l" t="t" r="r" b="b"/>
            <a:pathLst>
              <a:path w="4439285">
                <a:moveTo>
                  <a:pt x="0" y="0"/>
                </a:moveTo>
                <a:lnTo>
                  <a:pt x="4438855" y="0"/>
                </a:lnTo>
              </a:path>
            </a:pathLst>
          </a:custGeom>
          <a:ln w="4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007" y="5667652"/>
            <a:ext cx="4439285" cy="0"/>
          </a:xfrm>
          <a:custGeom>
            <a:avLst/>
            <a:gdLst/>
            <a:ahLst/>
            <a:cxnLst/>
            <a:rect l="l" t="t" r="r" b="b"/>
            <a:pathLst>
              <a:path w="4439285">
                <a:moveTo>
                  <a:pt x="0" y="0"/>
                </a:moveTo>
                <a:lnTo>
                  <a:pt x="4438855" y="0"/>
                </a:lnTo>
              </a:path>
            </a:pathLst>
          </a:custGeom>
          <a:ln w="4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sz="half" idx="2"/>
          </p:nvPr>
        </p:nvSpPr>
        <p:spPr>
          <a:xfrm>
            <a:off x="379007" y="2109491"/>
            <a:ext cx="4490754" cy="450405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000" spc="5" dirty="0"/>
              <a:t>Abstract</a:t>
            </a:r>
          </a:p>
          <a:p>
            <a:pPr marL="12700" marR="5080">
              <a:lnSpc>
                <a:spcPct val="103099"/>
              </a:lnSpc>
              <a:spcBef>
                <a:spcPts val="495"/>
              </a:spcBef>
              <a:tabLst>
                <a:tab pos="629285" algn="l"/>
              </a:tabLst>
            </a:pPr>
            <a:r>
              <a:rPr sz="1000" spc="-5" dirty="0">
                <a:latin typeface="Georgia"/>
                <a:cs typeface="Georgia"/>
              </a:rPr>
              <a:t>Patients with </a:t>
            </a:r>
            <a:r>
              <a:rPr sz="1000" spc="-20" dirty="0">
                <a:latin typeface="Georgia"/>
                <a:cs typeface="Georgia"/>
              </a:rPr>
              <a:t>epilepsy can manifest </a:t>
            </a:r>
            <a:r>
              <a:rPr sz="1000" spc="-15" dirty="0">
                <a:latin typeface="Georgia"/>
                <a:cs typeface="Georgia"/>
              </a:rPr>
              <a:t>short, </a:t>
            </a:r>
            <a:r>
              <a:rPr sz="1000" spc="-20" dirty="0">
                <a:latin typeface="Georgia"/>
                <a:cs typeface="Georgia"/>
              </a:rPr>
              <a:t>sub-clinical </a:t>
            </a:r>
            <a:r>
              <a:rPr sz="1000" spc="-15" dirty="0">
                <a:latin typeface="Georgia"/>
                <a:cs typeface="Georgia"/>
              </a:rPr>
              <a:t>epileptic </a:t>
            </a:r>
            <a:r>
              <a:rPr sz="1000" spc="10" dirty="0">
                <a:latin typeface="Georgia"/>
                <a:cs typeface="Georgia"/>
              </a:rPr>
              <a:t>“bursts” </a:t>
            </a:r>
            <a:r>
              <a:rPr sz="1000" spc="-30" dirty="0">
                <a:latin typeface="Georgia"/>
                <a:cs typeface="Georgia"/>
              </a:rPr>
              <a:t>in  </a:t>
            </a:r>
            <a:r>
              <a:rPr sz="1000" spc="-15" dirty="0">
                <a:latin typeface="Georgia"/>
                <a:cs typeface="Georgia"/>
              </a:rPr>
              <a:t>addition </a:t>
            </a:r>
            <a:r>
              <a:rPr sz="1000" b="0" dirty="0">
                <a:latin typeface="Georgia"/>
                <a:cs typeface="Georgia"/>
              </a:rPr>
              <a:t>to </a:t>
            </a:r>
            <a:r>
              <a:rPr sz="1000" spc="-25" dirty="0">
                <a:latin typeface="Georgia"/>
                <a:cs typeface="Georgia"/>
              </a:rPr>
              <a:t>full-blown </a:t>
            </a:r>
            <a:r>
              <a:rPr sz="1000" spc="-15" dirty="0">
                <a:latin typeface="Georgia"/>
                <a:cs typeface="Georgia"/>
              </a:rPr>
              <a:t>clinical </a:t>
            </a:r>
            <a:r>
              <a:rPr sz="1000" spc="-25" dirty="0">
                <a:latin typeface="Georgia"/>
                <a:cs typeface="Georgia"/>
              </a:rPr>
              <a:t>seizures. </a:t>
            </a:r>
            <a:r>
              <a:rPr sz="1000" spc="-40" dirty="0">
                <a:latin typeface="Georgia"/>
                <a:cs typeface="Georgia"/>
              </a:rPr>
              <a:t>We </a:t>
            </a:r>
            <a:r>
              <a:rPr sz="1000" spc="-20" dirty="0">
                <a:latin typeface="Georgia"/>
                <a:cs typeface="Georgia"/>
              </a:rPr>
              <a:t>believe </a:t>
            </a:r>
            <a:r>
              <a:rPr sz="1000" spc="-10" dirty="0">
                <a:latin typeface="Georgia"/>
                <a:cs typeface="Georgia"/>
              </a:rPr>
              <a:t>the </a:t>
            </a:r>
            <a:r>
              <a:rPr sz="1000" spc="-20" dirty="0">
                <a:latin typeface="Georgia"/>
                <a:cs typeface="Georgia"/>
              </a:rPr>
              <a:t>relationship </a:t>
            </a:r>
            <a:r>
              <a:rPr sz="1000" spc="-25" dirty="0">
                <a:latin typeface="Georgia"/>
                <a:cs typeface="Georgia"/>
              </a:rPr>
              <a:t>between  these two </a:t>
            </a:r>
            <a:r>
              <a:rPr sz="1000" spc="-30" dirty="0">
                <a:latin typeface="Georgia"/>
                <a:cs typeface="Georgia"/>
              </a:rPr>
              <a:t>classes of </a:t>
            </a:r>
            <a:r>
              <a:rPr sz="1000" spc="-15" dirty="0">
                <a:latin typeface="Georgia"/>
                <a:cs typeface="Georgia"/>
              </a:rPr>
              <a:t>events—something not previously </a:t>
            </a:r>
            <a:r>
              <a:rPr sz="1000" spc="-20" dirty="0">
                <a:latin typeface="Georgia"/>
                <a:cs typeface="Georgia"/>
              </a:rPr>
              <a:t>studied </a:t>
            </a:r>
            <a:r>
              <a:rPr sz="1000" spc="5" dirty="0">
                <a:latin typeface="Georgia"/>
                <a:cs typeface="Georgia"/>
              </a:rPr>
              <a:t>quantitatively—  </a:t>
            </a:r>
            <a:r>
              <a:rPr sz="1000" spc="-20" dirty="0">
                <a:latin typeface="Georgia"/>
                <a:cs typeface="Georgia"/>
              </a:rPr>
              <a:t>could </a:t>
            </a:r>
            <a:r>
              <a:rPr sz="1000" spc="-10" dirty="0">
                <a:latin typeface="Georgia"/>
                <a:cs typeface="Georgia"/>
              </a:rPr>
              <a:t>yield important </a:t>
            </a:r>
            <a:r>
              <a:rPr sz="1000" spc="-25" dirty="0">
                <a:latin typeface="Georgia"/>
                <a:cs typeface="Georgia"/>
              </a:rPr>
              <a:t>insights </a:t>
            </a:r>
            <a:r>
              <a:rPr sz="1000" spc="-20" dirty="0">
                <a:latin typeface="Georgia"/>
                <a:cs typeface="Georgia"/>
              </a:rPr>
              <a:t>into </a:t>
            </a:r>
            <a:r>
              <a:rPr sz="1000" spc="-10" dirty="0">
                <a:latin typeface="Georgia"/>
                <a:cs typeface="Georgia"/>
              </a:rPr>
              <a:t>the </a:t>
            </a:r>
            <a:r>
              <a:rPr sz="1000" spc="-15" dirty="0">
                <a:latin typeface="Georgia"/>
                <a:cs typeface="Georgia"/>
              </a:rPr>
              <a:t>nature </a:t>
            </a:r>
            <a:r>
              <a:rPr sz="1000" spc="-20" dirty="0">
                <a:latin typeface="Georgia"/>
                <a:cs typeface="Georgia"/>
              </a:rPr>
              <a:t>and intrinsic dynamics </a:t>
            </a:r>
            <a:r>
              <a:rPr sz="1000" spc="-30" dirty="0">
                <a:latin typeface="Georgia"/>
                <a:cs typeface="Georgia"/>
              </a:rPr>
              <a:t>of  </a:t>
            </a:r>
            <a:r>
              <a:rPr sz="1000" spc="-25" dirty="0">
                <a:latin typeface="Georgia"/>
                <a:cs typeface="Georgia"/>
              </a:rPr>
              <a:t>seizures.	</a:t>
            </a:r>
            <a:r>
              <a:rPr sz="1000" spc="80" dirty="0">
                <a:latin typeface="Georgia"/>
                <a:cs typeface="Georgia"/>
              </a:rPr>
              <a:t>A </a:t>
            </a:r>
            <a:r>
              <a:rPr sz="1000" spc="-20" dirty="0">
                <a:latin typeface="Georgia"/>
                <a:cs typeface="Georgia"/>
              </a:rPr>
              <a:t>goal </a:t>
            </a:r>
            <a:r>
              <a:rPr sz="1000" spc="-30" dirty="0">
                <a:latin typeface="Georgia"/>
                <a:cs typeface="Georgia"/>
              </a:rPr>
              <a:t>of our work is </a:t>
            </a:r>
            <a:r>
              <a:rPr sz="1000" b="0" dirty="0">
                <a:latin typeface="Georgia"/>
                <a:cs typeface="Georgia"/>
              </a:rPr>
              <a:t>to </a:t>
            </a:r>
            <a:r>
              <a:rPr sz="1000" spc="-25" dirty="0">
                <a:latin typeface="Georgia"/>
                <a:cs typeface="Georgia"/>
              </a:rPr>
              <a:t>parse </a:t>
            </a:r>
            <a:r>
              <a:rPr sz="1000" spc="-20" dirty="0">
                <a:latin typeface="Georgia"/>
                <a:cs typeface="Georgia"/>
              </a:rPr>
              <a:t>these complex </a:t>
            </a:r>
            <a:r>
              <a:rPr sz="1000" spc="-15" dirty="0">
                <a:latin typeface="Georgia"/>
                <a:cs typeface="Georgia"/>
              </a:rPr>
              <a:t>epileptic </a:t>
            </a:r>
            <a:r>
              <a:rPr sz="1000" spc="-25" dirty="0">
                <a:latin typeface="Georgia"/>
                <a:cs typeface="Georgia"/>
              </a:rPr>
              <a:t>events  </a:t>
            </a:r>
            <a:r>
              <a:rPr sz="1000" spc="-20" dirty="0">
                <a:latin typeface="Georgia"/>
                <a:cs typeface="Georgia"/>
              </a:rPr>
              <a:t>into </a:t>
            </a:r>
            <a:r>
              <a:rPr sz="1000" spc="-10" dirty="0">
                <a:latin typeface="Georgia"/>
                <a:cs typeface="Georgia"/>
              </a:rPr>
              <a:t>distinct </a:t>
            </a:r>
            <a:r>
              <a:rPr sz="1000" spc="-15" dirty="0">
                <a:latin typeface="Georgia"/>
                <a:cs typeface="Georgia"/>
              </a:rPr>
              <a:t>dynamic </a:t>
            </a:r>
            <a:r>
              <a:rPr sz="1000" spc="-30" dirty="0">
                <a:latin typeface="Georgia"/>
                <a:cs typeface="Georgia"/>
              </a:rPr>
              <a:t>regimes. </a:t>
            </a:r>
            <a:r>
              <a:rPr sz="1000" spc="80" dirty="0">
                <a:latin typeface="Georgia"/>
                <a:cs typeface="Georgia"/>
              </a:rPr>
              <a:t>A </a:t>
            </a:r>
            <a:r>
              <a:rPr sz="1000" spc="-25" dirty="0">
                <a:latin typeface="Georgia"/>
                <a:cs typeface="Georgia"/>
              </a:rPr>
              <a:t>challenge posed </a:t>
            </a:r>
            <a:r>
              <a:rPr sz="1000" b="0" dirty="0">
                <a:latin typeface="Georgia"/>
                <a:cs typeface="Georgia"/>
              </a:rPr>
              <a:t>by </a:t>
            </a:r>
            <a:r>
              <a:rPr sz="1000" spc="-10" dirty="0">
                <a:latin typeface="Georgia"/>
                <a:cs typeface="Georgia"/>
              </a:rPr>
              <a:t>the </a:t>
            </a:r>
            <a:r>
              <a:rPr sz="1000" spc="-15" dirty="0">
                <a:latin typeface="Georgia"/>
                <a:cs typeface="Georgia"/>
              </a:rPr>
              <a:t>intracranial </a:t>
            </a:r>
            <a:r>
              <a:rPr sz="1000" spc="40" dirty="0">
                <a:latin typeface="Georgia"/>
                <a:cs typeface="Georgia"/>
              </a:rPr>
              <a:t>EEG  </a:t>
            </a:r>
            <a:r>
              <a:rPr sz="1000" spc="20" dirty="0">
                <a:latin typeface="Georgia"/>
                <a:cs typeface="Georgia"/>
              </a:rPr>
              <a:t>(iEEG) </a:t>
            </a:r>
            <a:r>
              <a:rPr sz="1000" spc="5" dirty="0">
                <a:latin typeface="Georgia"/>
                <a:cs typeface="Georgia"/>
              </a:rPr>
              <a:t>data </a:t>
            </a:r>
            <a:r>
              <a:rPr sz="1000" spc="-45" dirty="0">
                <a:latin typeface="Georgia"/>
                <a:cs typeface="Georgia"/>
              </a:rPr>
              <a:t>we </a:t>
            </a:r>
            <a:r>
              <a:rPr sz="1000" b="0" dirty="0">
                <a:latin typeface="Georgia"/>
                <a:cs typeface="Georgia"/>
              </a:rPr>
              <a:t>study </a:t>
            </a:r>
            <a:r>
              <a:rPr sz="1000" spc="-30" dirty="0">
                <a:latin typeface="Georgia"/>
                <a:cs typeface="Georgia"/>
              </a:rPr>
              <a:t>is </a:t>
            </a:r>
            <a:r>
              <a:rPr sz="1000" spc="-10" dirty="0">
                <a:latin typeface="Georgia"/>
                <a:cs typeface="Georgia"/>
              </a:rPr>
              <a:t>the </a:t>
            </a:r>
            <a:r>
              <a:rPr sz="1000" b="0" dirty="0">
                <a:latin typeface="Georgia"/>
                <a:cs typeface="Georgia"/>
              </a:rPr>
              <a:t>fact </a:t>
            </a:r>
            <a:r>
              <a:rPr sz="1000" spc="15" dirty="0">
                <a:latin typeface="Georgia"/>
                <a:cs typeface="Georgia"/>
              </a:rPr>
              <a:t>that </a:t>
            </a:r>
            <a:r>
              <a:rPr sz="1000" spc="-10" dirty="0">
                <a:latin typeface="Georgia"/>
                <a:cs typeface="Georgia"/>
              </a:rPr>
              <a:t>the </a:t>
            </a:r>
            <a:r>
              <a:rPr sz="1000" spc="-35" dirty="0">
                <a:latin typeface="Georgia"/>
                <a:cs typeface="Georgia"/>
              </a:rPr>
              <a:t>number </a:t>
            </a:r>
            <a:r>
              <a:rPr sz="1000" spc="-20" dirty="0">
                <a:latin typeface="Georgia"/>
                <a:cs typeface="Georgia"/>
              </a:rPr>
              <a:t>and </a:t>
            </a:r>
            <a:r>
              <a:rPr sz="1000" spc="-25" dirty="0">
                <a:latin typeface="Georgia"/>
                <a:cs typeface="Georgia"/>
              </a:rPr>
              <a:t>placement </a:t>
            </a:r>
            <a:r>
              <a:rPr sz="1000" spc="-30" dirty="0">
                <a:latin typeface="Georgia"/>
                <a:cs typeface="Georgia"/>
              </a:rPr>
              <a:t>of </a:t>
            </a:r>
            <a:r>
              <a:rPr sz="1000" spc="-25" dirty="0">
                <a:latin typeface="Georgia"/>
                <a:cs typeface="Georgia"/>
              </a:rPr>
              <a:t>electrodes  </a:t>
            </a:r>
            <a:r>
              <a:rPr sz="1000" spc="-20" dirty="0">
                <a:latin typeface="Georgia"/>
                <a:cs typeface="Georgia"/>
              </a:rPr>
              <a:t>can </a:t>
            </a:r>
            <a:r>
              <a:rPr sz="1000" spc="-5" dirty="0">
                <a:latin typeface="Georgia"/>
                <a:cs typeface="Georgia"/>
              </a:rPr>
              <a:t>vary </a:t>
            </a:r>
            <a:r>
              <a:rPr sz="1000" spc="-25" dirty="0">
                <a:latin typeface="Georgia"/>
                <a:cs typeface="Georgia"/>
              </a:rPr>
              <a:t>between </a:t>
            </a:r>
            <a:r>
              <a:rPr sz="1000" spc="-10" dirty="0">
                <a:latin typeface="Georgia"/>
                <a:cs typeface="Georgia"/>
              </a:rPr>
              <a:t>patients. </a:t>
            </a:r>
            <a:r>
              <a:rPr sz="1000" spc="-40" dirty="0">
                <a:latin typeface="Georgia"/>
                <a:cs typeface="Georgia"/>
              </a:rPr>
              <a:t>We </a:t>
            </a:r>
            <a:r>
              <a:rPr sz="1000" spc="-25" dirty="0">
                <a:latin typeface="Georgia"/>
                <a:cs typeface="Georgia"/>
              </a:rPr>
              <a:t>develop </a:t>
            </a:r>
            <a:r>
              <a:rPr sz="1000" spc="-5" dirty="0">
                <a:latin typeface="Georgia"/>
                <a:cs typeface="Georgia"/>
              </a:rPr>
              <a:t>a </a:t>
            </a:r>
            <a:r>
              <a:rPr sz="1000" spc="-15" dirty="0">
                <a:latin typeface="Georgia"/>
                <a:cs typeface="Georgia"/>
              </a:rPr>
              <a:t>Bayesian </a:t>
            </a:r>
            <a:r>
              <a:rPr sz="1000" spc="-20" dirty="0">
                <a:latin typeface="Georgia"/>
                <a:cs typeface="Georgia"/>
              </a:rPr>
              <a:t>nonparametric Markov  switching </a:t>
            </a:r>
            <a:r>
              <a:rPr sz="1000" spc="-30" dirty="0">
                <a:latin typeface="Georgia"/>
                <a:cs typeface="Georgia"/>
              </a:rPr>
              <a:t>process </a:t>
            </a:r>
            <a:r>
              <a:rPr sz="1000" spc="15" dirty="0">
                <a:latin typeface="Georgia"/>
                <a:cs typeface="Georgia"/>
              </a:rPr>
              <a:t>that </a:t>
            </a:r>
            <a:r>
              <a:rPr sz="1000" spc="-25" dirty="0">
                <a:latin typeface="Georgia"/>
                <a:cs typeface="Georgia"/>
              </a:rPr>
              <a:t>allows </a:t>
            </a:r>
            <a:r>
              <a:rPr sz="1000" spc="-30" dirty="0">
                <a:latin typeface="Georgia"/>
                <a:cs typeface="Georgia"/>
              </a:rPr>
              <a:t>for </a:t>
            </a:r>
            <a:r>
              <a:rPr sz="1000" b="0" dirty="0">
                <a:latin typeface="Georgia"/>
                <a:cs typeface="Georgia"/>
              </a:rPr>
              <a:t>(i) </a:t>
            </a:r>
            <a:r>
              <a:rPr sz="1000" spc="-25" dirty="0">
                <a:latin typeface="Georgia"/>
                <a:cs typeface="Georgia"/>
              </a:rPr>
              <a:t>shared </a:t>
            </a:r>
            <a:r>
              <a:rPr sz="1000" spc="-15" dirty="0">
                <a:latin typeface="Georgia"/>
                <a:cs typeface="Georgia"/>
              </a:rPr>
              <a:t>dynamic </a:t>
            </a:r>
            <a:r>
              <a:rPr sz="1000" spc="-35" dirty="0">
                <a:latin typeface="Georgia"/>
                <a:cs typeface="Georgia"/>
              </a:rPr>
              <a:t>regimes </a:t>
            </a:r>
            <a:r>
              <a:rPr sz="1000" spc="-25" dirty="0">
                <a:latin typeface="Georgia"/>
                <a:cs typeface="Georgia"/>
              </a:rPr>
              <a:t>between </a:t>
            </a:r>
            <a:r>
              <a:rPr sz="1000" spc="-5" dirty="0">
                <a:latin typeface="Georgia"/>
                <a:cs typeface="Georgia"/>
              </a:rPr>
              <a:t>a </a:t>
            </a:r>
            <a:r>
              <a:rPr sz="1000" spc="-25" dirty="0">
                <a:latin typeface="Georgia"/>
                <a:cs typeface="Georgia"/>
              </a:rPr>
              <a:t>vari-  </a:t>
            </a:r>
            <a:r>
              <a:rPr sz="1000" spc="-15" dirty="0">
                <a:latin typeface="Georgia"/>
                <a:cs typeface="Georgia"/>
              </a:rPr>
              <a:t>able </a:t>
            </a:r>
            <a:r>
              <a:rPr sz="1000" spc="-35" dirty="0">
                <a:latin typeface="Georgia"/>
                <a:cs typeface="Georgia"/>
              </a:rPr>
              <a:t>number </a:t>
            </a:r>
            <a:r>
              <a:rPr sz="1000" spc="-30" dirty="0">
                <a:latin typeface="Georgia"/>
                <a:cs typeface="Georgia"/>
              </a:rPr>
              <a:t>of </a:t>
            </a:r>
            <a:r>
              <a:rPr sz="1000" spc="-25" dirty="0">
                <a:latin typeface="Georgia"/>
                <a:cs typeface="Georgia"/>
              </a:rPr>
              <a:t>channels, </a:t>
            </a:r>
            <a:r>
              <a:rPr sz="1000" spc="-5" dirty="0">
                <a:latin typeface="Georgia"/>
                <a:cs typeface="Georgia"/>
              </a:rPr>
              <a:t>(ii) </a:t>
            </a:r>
            <a:r>
              <a:rPr sz="1000" spc="-30" dirty="0">
                <a:latin typeface="Georgia"/>
                <a:cs typeface="Georgia"/>
              </a:rPr>
              <a:t>asynchronous </a:t>
            </a:r>
            <a:r>
              <a:rPr sz="1000" spc="-25" dirty="0">
                <a:latin typeface="Georgia"/>
                <a:cs typeface="Georgia"/>
              </a:rPr>
              <a:t>regime-switching, </a:t>
            </a:r>
            <a:r>
              <a:rPr sz="1000" spc="-20" dirty="0">
                <a:latin typeface="Georgia"/>
                <a:cs typeface="Georgia"/>
              </a:rPr>
              <a:t>and </a:t>
            </a:r>
            <a:r>
              <a:rPr sz="1000" spc="-5" dirty="0">
                <a:latin typeface="Georgia"/>
                <a:cs typeface="Georgia"/>
              </a:rPr>
              <a:t>(iii) </a:t>
            </a:r>
            <a:r>
              <a:rPr sz="1000" spc="-20" dirty="0">
                <a:latin typeface="Georgia"/>
                <a:cs typeface="Georgia"/>
              </a:rPr>
              <a:t>an  </a:t>
            </a:r>
            <a:r>
              <a:rPr sz="1000" spc="-35" dirty="0">
                <a:latin typeface="Georgia"/>
                <a:cs typeface="Georgia"/>
              </a:rPr>
              <a:t>unknown </a:t>
            </a:r>
            <a:r>
              <a:rPr sz="1000" spc="-10" dirty="0">
                <a:latin typeface="Georgia"/>
                <a:cs typeface="Georgia"/>
              </a:rPr>
              <a:t>dictionary </a:t>
            </a:r>
            <a:r>
              <a:rPr sz="1000" spc="-35" dirty="0">
                <a:latin typeface="Georgia"/>
                <a:cs typeface="Georgia"/>
              </a:rPr>
              <a:t>of </a:t>
            </a:r>
            <a:r>
              <a:rPr sz="1000" spc="-15" dirty="0">
                <a:latin typeface="Georgia"/>
                <a:cs typeface="Georgia"/>
              </a:rPr>
              <a:t>dynamic </a:t>
            </a:r>
            <a:r>
              <a:rPr sz="1000" spc="-30" dirty="0">
                <a:latin typeface="Georgia"/>
                <a:cs typeface="Georgia"/>
              </a:rPr>
              <a:t>regimes. </a:t>
            </a:r>
            <a:r>
              <a:rPr sz="1000" spc="-40" dirty="0">
                <a:latin typeface="Georgia"/>
                <a:cs typeface="Georgia"/>
              </a:rPr>
              <a:t>We </a:t>
            </a:r>
            <a:r>
              <a:rPr sz="1000" spc="-30" dirty="0">
                <a:latin typeface="Georgia"/>
                <a:cs typeface="Georgia"/>
              </a:rPr>
              <a:t>encode </a:t>
            </a:r>
            <a:r>
              <a:rPr sz="1000" spc="-5" dirty="0">
                <a:latin typeface="Georgia"/>
                <a:cs typeface="Georgia"/>
              </a:rPr>
              <a:t>a </a:t>
            </a:r>
            <a:r>
              <a:rPr sz="1000" spc="-30" dirty="0">
                <a:latin typeface="Georgia"/>
                <a:cs typeface="Georgia"/>
              </a:rPr>
              <a:t>sparse </a:t>
            </a:r>
            <a:r>
              <a:rPr sz="1000" spc="-20" dirty="0">
                <a:latin typeface="Georgia"/>
                <a:cs typeface="Georgia"/>
              </a:rPr>
              <a:t>and </a:t>
            </a:r>
            <a:r>
              <a:rPr sz="1000" spc="-25" dirty="0">
                <a:latin typeface="Georgia"/>
                <a:cs typeface="Georgia"/>
              </a:rPr>
              <a:t>changing  </a:t>
            </a:r>
            <a:r>
              <a:rPr sz="1000" spc="-15" dirty="0">
                <a:latin typeface="Georgia"/>
                <a:cs typeface="Georgia"/>
              </a:rPr>
              <a:t>set </a:t>
            </a:r>
            <a:r>
              <a:rPr sz="1000" spc="-30" dirty="0">
                <a:latin typeface="Georgia"/>
                <a:cs typeface="Georgia"/>
              </a:rPr>
              <a:t>of dependencies </a:t>
            </a:r>
            <a:r>
              <a:rPr sz="1000" spc="-25" dirty="0">
                <a:latin typeface="Georgia"/>
                <a:cs typeface="Georgia"/>
              </a:rPr>
              <a:t>between </a:t>
            </a:r>
            <a:r>
              <a:rPr sz="1000" spc="-10" dirty="0">
                <a:latin typeface="Georgia"/>
                <a:cs typeface="Georgia"/>
              </a:rPr>
              <a:t>the </a:t>
            </a:r>
            <a:r>
              <a:rPr sz="1000" spc="-30" dirty="0">
                <a:latin typeface="Georgia"/>
                <a:cs typeface="Georgia"/>
              </a:rPr>
              <a:t>channels </a:t>
            </a:r>
            <a:r>
              <a:rPr sz="1000" spc="-25" dirty="0">
                <a:latin typeface="Georgia"/>
                <a:cs typeface="Georgia"/>
              </a:rPr>
              <a:t>using </a:t>
            </a:r>
            <a:r>
              <a:rPr sz="1000" spc="-5" dirty="0">
                <a:latin typeface="Georgia"/>
                <a:cs typeface="Georgia"/>
              </a:rPr>
              <a:t>a </a:t>
            </a:r>
            <a:r>
              <a:rPr sz="1000" spc="-20" dirty="0">
                <a:latin typeface="Georgia"/>
                <a:cs typeface="Georgia"/>
              </a:rPr>
              <a:t>Markov-switching </a:t>
            </a:r>
            <a:r>
              <a:rPr sz="1000" spc="-15" dirty="0">
                <a:latin typeface="Georgia"/>
                <a:cs typeface="Georgia"/>
              </a:rPr>
              <a:t>Gaussian  graphical </a:t>
            </a:r>
            <a:r>
              <a:rPr sz="1000" spc="-30" dirty="0">
                <a:latin typeface="Georgia"/>
                <a:cs typeface="Georgia"/>
              </a:rPr>
              <a:t>model for </a:t>
            </a:r>
            <a:r>
              <a:rPr sz="1000" spc="-10" dirty="0">
                <a:latin typeface="Georgia"/>
                <a:cs typeface="Georgia"/>
              </a:rPr>
              <a:t>the </a:t>
            </a:r>
            <a:r>
              <a:rPr sz="1000" spc="-25" dirty="0">
                <a:latin typeface="Georgia"/>
                <a:cs typeface="Georgia"/>
              </a:rPr>
              <a:t>innovations </a:t>
            </a:r>
            <a:r>
              <a:rPr sz="1000" spc="-30" dirty="0">
                <a:latin typeface="Georgia"/>
                <a:cs typeface="Georgia"/>
              </a:rPr>
              <a:t>process </a:t>
            </a:r>
            <a:r>
              <a:rPr sz="1000" spc="-15" dirty="0">
                <a:latin typeface="Georgia"/>
                <a:cs typeface="Georgia"/>
              </a:rPr>
              <a:t>driving </a:t>
            </a:r>
            <a:r>
              <a:rPr sz="1000" spc="-10" dirty="0">
                <a:latin typeface="Georgia"/>
                <a:cs typeface="Georgia"/>
              </a:rPr>
              <a:t>the </a:t>
            </a:r>
            <a:r>
              <a:rPr sz="1000" spc="-30" dirty="0">
                <a:latin typeface="Georgia"/>
                <a:cs typeface="Georgia"/>
              </a:rPr>
              <a:t>channel </a:t>
            </a:r>
            <a:r>
              <a:rPr sz="1000" spc="-20" dirty="0">
                <a:latin typeface="Georgia"/>
                <a:cs typeface="Georgia"/>
              </a:rPr>
              <a:t>dynamics and  demonstrate </a:t>
            </a:r>
            <a:r>
              <a:rPr sz="1000" spc="-10" dirty="0">
                <a:latin typeface="Georgia"/>
                <a:cs typeface="Georgia"/>
              </a:rPr>
              <a:t>the </a:t>
            </a:r>
            <a:r>
              <a:rPr sz="1000" spc="-20" dirty="0">
                <a:latin typeface="Georgia"/>
                <a:cs typeface="Georgia"/>
              </a:rPr>
              <a:t>importance </a:t>
            </a:r>
            <a:r>
              <a:rPr sz="1000" spc="-30" dirty="0">
                <a:latin typeface="Georgia"/>
                <a:cs typeface="Georgia"/>
              </a:rPr>
              <a:t>of </a:t>
            </a:r>
            <a:r>
              <a:rPr sz="1000" spc="-10" dirty="0">
                <a:latin typeface="Georgia"/>
                <a:cs typeface="Georgia"/>
              </a:rPr>
              <a:t>this </a:t>
            </a:r>
            <a:r>
              <a:rPr sz="1000" spc="-30" dirty="0">
                <a:latin typeface="Georgia"/>
                <a:cs typeface="Georgia"/>
              </a:rPr>
              <a:t>model in </a:t>
            </a:r>
            <a:r>
              <a:rPr sz="1000" spc="-25" dirty="0">
                <a:latin typeface="Georgia"/>
                <a:cs typeface="Georgia"/>
              </a:rPr>
              <a:t>parsing </a:t>
            </a:r>
            <a:r>
              <a:rPr sz="1000" spc="-20" dirty="0">
                <a:latin typeface="Georgia"/>
                <a:cs typeface="Georgia"/>
              </a:rPr>
              <a:t>and </a:t>
            </a:r>
            <a:r>
              <a:rPr sz="1000" spc="-25" dirty="0">
                <a:latin typeface="Georgia"/>
                <a:cs typeface="Georgia"/>
              </a:rPr>
              <a:t>out-of-sample </a:t>
            </a:r>
            <a:r>
              <a:rPr sz="1000" spc="-30" dirty="0">
                <a:latin typeface="Georgia"/>
                <a:cs typeface="Georgia"/>
              </a:rPr>
              <a:t>pre-  </a:t>
            </a:r>
            <a:r>
              <a:rPr sz="1000" spc="-20" dirty="0">
                <a:latin typeface="Georgia"/>
                <a:cs typeface="Georgia"/>
              </a:rPr>
              <a:t>dictions </a:t>
            </a:r>
            <a:r>
              <a:rPr sz="1000" spc="-30" dirty="0">
                <a:latin typeface="Georgia"/>
                <a:cs typeface="Georgia"/>
              </a:rPr>
              <a:t>of </a:t>
            </a:r>
            <a:r>
              <a:rPr sz="1000" spc="25" dirty="0">
                <a:latin typeface="Georgia"/>
                <a:cs typeface="Georgia"/>
              </a:rPr>
              <a:t>iEEG </a:t>
            </a:r>
            <a:r>
              <a:rPr sz="1000" spc="5" dirty="0">
                <a:latin typeface="Georgia"/>
                <a:cs typeface="Georgia"/>
              </a:rPr>
              <a:t>data. </a:t>
            </a:r>
            <a:r>
              <a:rPr sz="1000" spc="-40" dirty="0">
                <a:latin typeface="Georgia"/>
                <a:cs typeface="Georgia"/>
              </a:rPr>
              <a:t>We show </a:t>
            </a:r>
            <a:r>
              <a:rPr sz="1000" spc="15" dirty="0">
                <a:latin typeface="Georgia"/>
                <a:cs typeface="Georgia"/>
              </a:rPr>
              <a:t>that </a:t>
            </a:r>
            <a:r>
              <a:rPr sz="1000" spc="-30" dirty="0">
                <a:latin typeface="Georgia"/>
                <a:cs typeface="Georgia"/>
              </a:rPr>
              <a:t>our model </a:t>
            </a:r>
            <a:r>
              <a:rPr sz="1000" spc="-25" dirty="0">
                <a:latin typeface="Georgia"/>
                <a:cs typeface="Georgia"/>
              </a:rPr>
              <a:t>produces </a:t>
            </a:r>
            <a:r>
              <a:rPr sz="1000" spc="-10" dirty="0">
                <a:latin typeface="Georgia"/>
                <a:cs typeface="Georgia"/>
              </a:rPr>
              <a:t>intuitive </a:t>
            </a:r>
            <a:r>
              <a:rPr sz="1000" b="0" dirty="0">
                <a:latin typeface="Georgia"/>
                <a:cs typeface="Georgia"/>
              </a:rPr>
              <a:t>state  </a:t>
            </a:r>
            <a:r>
              <a:rPr sz="1000" spc="-30" dirty="0">
                <a:latin typeface="Georgia"/>
                <a:cs typeface="Georgia"/>
              </a:rPr>
              <a:t>assignments </a:t>
            </a:r>
            <a:r>
              <a:rPr sz="1000" spc="15" dirty="0">
                <a:latin typeface="Georgia"/>
                <a:cs typeface="Georgia"/>
              </a:rPr>
              <a:t>that </a:t>
            </a:r>
            <a:r>
              <a:rPr sz="1000" spc="-20" dirty="0">
                <a:latin typeface="Georgia"/>
                <a:cs typeface="Georgia"/>
              </a:rPr>
              <a:t>can </a:t>
            </a:r>
            <a:r>
              <a:rPr sz="1000" spc="-25" dirty="0">
                <a:latin typeface="Georgia"/>
                <a:cs typeface="Georgia"/>
              </a:rPr>
              <a:t>help </a:t>
            </a:r>
            <a:r>
              <a:rPr sz="1000" spc="-10" dirty="0">
                <a:latin typeface="Georgia"/>
                <a:cs typeface="Georgia"/>
              </a:rPr>
              <a:t>automate </a:t>
            </a:r>
            <a:r>
              <a:rPr sz="1000" spc="-15" dirty="0">
                <a:latin typeface="Georgia"/>
                <a:cs typeface="Georgia"/>
              </a:rPr>
              <a:t>clinical analysis </a:t>
            </a:r>
            <a:r>
              <a:rPr sz="1000" spc="-30" dirty="0">
                <a:latin typeface="Georgia"/>
                <a:cs typeface="Georgia"/>
              </a:rPr>
              <a:t>of seizures </a:t>
            </a:r>
            <a:r>
              <a:rPr sz="1000" spc="-20" dirty="0">
                <a:latin typeface="Georgia"/>
                <a:cs typeface="Georgia"/>
              </a:rPr>
              <a:t>and </a:t>
            </a:r>
            <a:r>
              <a:rPr sz="1000" spc="-25" dirty="0">
                <a:latin typeface="Georgia"/>
                <a:cs typeface="Georgia"/>
              </a:rPr>
              <a:t>enable  </a:t>
            </a:r>
            <a:r>
              <a:rPr sz="1000" spc="-10" dirty="0">
                <a:latin typeface="Georgia"/>
                <a:cs typeface="Georgia"/>
              </a:rPr>
              <a:t>the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comparison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of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sub-clinical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bursts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and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full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clinical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seizures.</a:t>
            </a:r>
          </a:p>
          <a:p>
            <a:pPr marL="12700" marR="61594">
              <a:lnSpc>
                <a:spcPct val="103099"/>
              </a:lnSpc>
              <a:spcBef>
                <a:spcPts val="550"/>
              </a:spcBef>
              <a:tabLst>
                <a:tab pos="740410" algn="l"/>
              </a:tabLst>
            </a:pPr>
            <a:r>
              <a:rPr sz="1000" i="1" spc="15" dirty="0">
                <a:latin typeface="Times New Roman"/>
                <a:cs typeface="Times New Roman"/>
              </a:rPr>
              <a:t>Keywords:	</a:t>
            </a:r>
            <a:r>
              <a:rPr sz="1000" spc="-15" dirty="0">
                <a:latin typeface="Georgia"/>
                <a:cs typeface="Georgia"/>
              </a:rPr>
              <a:t>Bayesian </a:t>
            </a:r>
            <a:r>
              <a:rPr sz="1000" spc="-20" dirty="0">
                <a:latin typeface="Georgia"/>
                <a:cs typeface="Georgia"/>
              </a:rPr>
              <a:t>nonparametric, </a:t>
            </a:r>
            <a:r>
              <a:rPr sz="1000" spc="30" dirty="0">
                <a:latin typeface="Georgia"/>
                <a:cs typeface="Georgia"/>
              </a:rPr>
              <a:t>EEG, </a:t>
            </a:r>
            <a:r>
              <a:rPr sz="1000" spc="-10" dirty="0">
                <a:latin typeface="Georgia"/>
                <a:cs typeface="Georgia"/>
              </a:rPr>
              <a:t>factorial </a:t>
            </a:r>
            <a:r>
              <a:rPr sz="1000" spc="-30" dirty="0">
                <a:latin typeface="Georgia"/>
                <a:cs typeface="Georgia"/>
              </a:rPr>
              <a:t>hidden </a:t>
            </a:r>
            <a:r>
              <a:rPr sz="1000" spc="-20" dirty="0">
                <a:latin typeface="Georgia"/>
                <a:cs typeface="Georgia"/>
              </a:rPr>
              <a:t>Markov </a:t>
            </a:r>
            <a:r>
              <a:rPr sz="1000" spc="-25" dirty="0">
                <a:latin typeface="Georgia"/>
                <a:cs typeface="Georgia"/>
              </a:rPr>
              <a:t>model,  </a:t>
            </a:r>
            <a:r>
              <a:rPr sz="1000" spc="-15" dirty="0">
                <a:latin typeface="Georgia"/>
                <a:cs typeface="Georgia"/>
              </a:rPr>
              <a:t>graphical </a:t>
            </a:r>
            <a:r>
              <a:rPr sz="1000" spc="-25" dirty="0">
                <a:latin typeface="Georgia"/>
                <a:cs typeface="Georgia"/>
              </a:rPr>
              <a:t>model, </a:t>
            </a:r>
            <a:r>
              <a:rPr sz="1000" spc="-15" dirty="0">
                <a:latin typeface="Georgia"/>
                <a:cs typeface="Georgia"/>
              </a:rPr>
              <a:t>time</a:t>
            </a:r>
            <a:r>
              <a:rPr sz="1000" spc="-14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series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000" spc="40" dirty="0"/>
              <a:t>1.</a:t>
            </a:r>
            <a:r>
              <a:rPr sz="1000" spc="335" dirty="0"/>
              <a:t> </a:t>
            </a:r>
            <a:r>
              <a:rPr sz="1000" spc="-30" dirty="0"/>
              <a:t>Introduction</a:t>
            </a:r>
          </a:p>
          <a:p>
            <a:pPr marL="12700" marR="46355" indent="200025" algn="just">
              <a:lnSpc>
                <a:spcPct val="103099"/>
              </a:lnSpc>
              <a:spcBef>
                <a:spcPts val="740"/>
              </a:spcBef>
            </a:pPr>
            <a:r>
              <a:rPr sz="1000" spc="-15" dirty="0">
                <a:latin typeface="Georgia"/>
                <a:cs typeface="Georgia"/>
              </a:rPr>
              <a:t>Despite </a:t>
            </a:r>
            <a:r>
              <a:rPr sz="1000" spc="-35" dirty="0">
                <a:latin typeface="Georgia"/>
                <a:cs typeface="Georgia"/>
              </a:rPr>
              <a:t>over </a:t>
            </a:r>
            <a:r>
              <a:rPr sz="1000" spc="-20" dirty="0">
                <a:latin typeface="Georgia"/>
                <a:cs typeface="Georgia"/>
              </a:rPr>
              <a:t>three </a:t>
            </a:r>
            <a:r>
              <a:rPr sz="1000" spc="-30" dirty="0">
                <a:latin typeface="Georgia"/>
                <a:cs typeface="Georgia"/>
              </a:rPr>
              <a:t>decades of research, </a:t>
            </a:r>
            <a:r>
              <a:rPr sz="1000" spc="-45" dirty="0">
                <a:latin typeface="Georgia"/>
                <a:cs typeface="Georgia"/>
              </a:rPr>
              <a:t>we </a:t>
            </a:r>
            <a:r>
              <a:rPr sz="1000" spc="-10" dirty="0">
                <a:latin typeface="Georgia"/>
                <a:cs typeface="Georgia"/>
              </a:rPr>
              <a:t>still </a:t>
            </a:r>
            <a:r>
              <a:rPr sz="1000" spc="-25" dirty="0">
                <a:latin typeface="Georgia"/>
                <a:cs typeface="Georgia"/>
              </a:rPr>
              <a:t>have </a:t>
            </a:r>
            <a:r>
              <a:rPr sz="1000" spc="-10" dirty="0">
                <a:latin typeface="Georgia"/>
                <a:cs typeface="Georgia"/>
              </a:rPr>
              <a:t>very </a:t>
            </a:r>
            <a:r>
              <a:rPr sz="1000" b="0" dirty="0">
                <a:latin typeface="Georgia"/>
                <a:cs typeface="Georgia"/>
              </a:rPr>
              <a:t>little </a:t>
            </a:r>
            <a:r>
              <a:rPr sz="1000" spc="-25" dirty="0">
                <a:latin typeface="Georgia"/>
                <a:cs typeface="Georgia"/>
              </a:rPr>
              <a:t>idea </a:t>
            </a:r>
            <a:r>
              <a:rPr sz="1000" spc="-30" dirty="0">
                <a:latin typeface="Georgia"/>
                <a:cs typeface="Georgia"/>
              </a:rPr>
              <a:t>of  </a:t>
            </a:r>
            <a:r>
              <a:rPr sz="1000" b="0" dirty="0">
                <a:latin typeface="Georgia"/>
                <a:cs typeface="Georgia"/>
              </a:rPr>
              <a:t>what </a:t>
            </a:r>
            <a:r>
              <a:rPr sz="1000" spc="-35" dirty="0">
                <a:latin typeface="Georgia"/>
                <a:cs typeface="Georgia"/>
              </a:rPr>
              <a:t>defines </a:t>
            </a:r>
            <a:r>
              <a:rPr sz="1000" spc="-5" dirty="0">
                <a:latin typeface="Georgia"/>
                <a:cs typeface="Georgia"/>
              </a:rPr>
              <a:t>a </a:t>
            </a:r>
            <a:r>
              <a:rPr sz="1000" spc="-25" dirty="0">
                <a:latin typeface="Georgia"/>
                <a:cs typeface="Georgia"/>
              </a:rPr>
              <a:t>seizure. </a:t>
            </a:r>
            <a:r>
              <a:rPr sz="1000" spc="5" dirty="0">
                <a:latin typeface="Georgia"/>
                <a:cs typeface="Georgia"/>
              </a:rPr>
              <a:t>This </a:t>
            </a:r>
            <a:r>
              <a:rPr sz="1000" spc="-25" dirty="0">
                <a:latin typeface="Georgia"/>
                <a:cs typeface="Georgia"/>
              </a:rPr>
              <a:t>ignorance stems </a:t>
            </a:r>
            <a:r>
              <a:rPr sz="1000" b="0" dirty="0">
                <a:latin typeface="Georgia"/>
                <a:cs typeface="Georgia"/>
              </a:rPr>
              <a:t>both </a:t>
            </a:r>
            <a:r>
              <a:rPr sz="1000" spc="-35" dirty="0">
                <a:latin typeface="Georgia"/>
                <a:cs typeface="Georgia"/>
              </a:rPr>
              <a:t>from </a:t>
            </a:r>
            <a:r>
              <a:rPr sz="1000" spc="-10" dirty="0">
                <a:latin typeface="Georgia"/>
                <a:cs typeface="Georgia"/>
              </a:rPr>
              <a:t>the complexity </a:t>
            </a:r>
            <a:r>
              <a:rPr sz="1000" spc="-30" dirty="0">
                <a:latin typeface="Georgia"/>
                <a:cs typeface="Georgia"/>
              </a:rPr>
              <a:t>of  </a:t>
            </a:r>
            <a:r>
              <a:rPr sz="1000" spc="-20" dirty="0">
                <a:latin typeface="Georgia"/>
                <a:cs typeface="Georgia"/>
              </a:rPr>
              <a:t>epilepsy </a:t>
            </a:r>
            <a:r>
              <a:rPr sz="1000" spc="-25" dirty="0">
                <a:latin typeface="Georgia"/>
                <a:cs typeface="Georgia"/>
              </a:rPr>
              <a:t>as </a:t>
            </a:r>
            <a:r>
              <a:rPr sz="1000" spc="-5" dirty="0">
                <a:latin typeface="Georgia"/>
                <a:cs typeface="Georgia"/>
              </a:rPr>
              <a:t>a </a:t>
            </a:r>
            <a:r>
              <a:rPr sz="1000" spc="-30" dirty="0">
                <a:latin typeface="Georgia"/>
                <a:cs typeface="Georgia"/>
              </a:rPr>
              <a:t>disease </a:t>
            </a:r>
            <a:r>
              <a:rPr sz="1000" spc="-20" dirty="0">
                <a:latin typeface="Georgia"/>
                <a:cs typeface="Georgia"/>
              </a:rPr>
              <a:t>and </a:t>
            </a:r>
            <a:r>
              <a:rPr sz="1000" spc="-5" dirty="0">
                <a:latin typeface="Georgia"/>
                <a:cs typeface="Georgia"/>
              </a:rPr>
              <a:t>a paucity </a:t>
            </a:r>
            <a:r>
              <a:rPr sz="1000" spc="-30" dirty="0">
                <a:latin typeface="Georgia"/>
                <a:cs typeface="Georgia"/>
              </a:rPr>
              <a:t>of </a:t>
            </a:r>
            <a:r>
              <a:rPr sz="1000" spc="-5" dirty="0">
                <a:latin typeface="Georgia"/>
                <a:cs typeface="Georgia"/>
              </a:rPr>
              <a:t>quantitative </a:t>
            </a:r>
            <a:r>
              <a:rPr sz="1000" spc="-15" dirty="0">
                <a:latin typeface="Georgia"/>
                <a:cs typeface="Georgia"/>
              </a:rPr>
              <a:t>tools </a:t>
            </a:r>
            <a:r>
              <a:rPr sz="1000" spc="15" dirty="0">
                <a:latin typeface="Georgia"/>
                <a:cs typeface="Georgia"/>
              </a:rPr>
              <a:t>that </a:t>
            </a:r>
            <a:r>
              <a:rPr sz="1000" spc="-25" dirty="0">
                <a:latin typeface="Georgia"/>
                <a:cs typeface="Georgia"/>
              </a:rPr>
              <a:t>are</a:t>
            </a:r>
            <a:r>
              <a:rPr sz="1000" spc="10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flexible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35918" y="1990547"/>
            <a:ext cx="3724910" cy="1301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800" spc="-170" dirty="0">
                <a:latin typeface="DejaVu Sans"/>
                <a:cs typeface="DejaVu Sans"/>
              </a:rPr>
              <a:t>Assuming </a:t>
            </a:r>
            <a:r>
              <a:rPr sz="2800" spc="-40" dirty="0">
                <a:solidFill>
                  <a:srgbClr val="118CC4"/>
                </a:solidFill>
                <a:latin typeface="DejaVu Sans"/>
                <a:cs typeface="DejaVu Sans"/>
              </a:rPr>
              <a:t>doc </a:t>
            </a:r>
            <a:r>
              <a:rPr sz="2800" spc="-130" dirty="0">
                <a:solidFill>
                  <a:srgbClr val="118CC4"/>
                </a:solidFill>
                <a:latin typeface="DejaVu Sans"/>
                <a:cs typeface="DejaVu Sans"/>
              </a:rPr>
              <a:t>i </a:t>
            </a:r>
            <a:r>
              <a:rPr sz="2800" spc="-10" dirty="0">
                <a:latin typeface="Arial"/>
                <a:cs typeface="Arial"/>
              </a:rPr>
              <a:t>is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00" dirty="0">
                <a:latin typeface="DejaVu Sans"/>
                <a:cs typeface="DejaVu Sans"/>
              </a:rPr>
              <a:t>from  </a:t>
            </a:r>
            <a:r>
              <a:rPr sz="2800" spc="-80" dirty="0">
                <a:solidFill>
                  <a:srgbClr val="FC5507"/>
                </a:solidFill>
                <a:latin typeface="DejaVu Sans"/>
                <a:cs typeface="DejaVu Sans"/>
              </a:rPr>
              <a:t>topic </a:t>
            </a:r>
            <a:r>
              <a:rPr sz="2800" spc="-215" dirty="0">
                <a:solidFill>
                  <a:srgbClr val="FC5507"/>
                </a:solidFill>
                <a:latin typeface="DejaVu Sans"/>
                <a:cs typeface="DejaVu Sans"/>
              </a:rPr>
              <a:t>k</a:t>
            </a:r>
            <a:r>
              <a:rPr sz="2800" spc="-215" dirty="0">
                <a:latin typeface="DejaVu Sans"/>
                <a:cs typeface="DejaVu Sans"/>
              </a:rPr>
              <a:t>, </a:t>
            </a:r>
            <a:r>
              <a:rPr sz="2800" spc="-110" dirty="0">
                <a:latin typeface="DejaVu Sans"/>
                <a:cs typeface="DejaVu Sans"/>
              </a:rPr>
              <a:t>words </a:t>
            </a:r>
            <a:r>
              <a:rPr sz="2800" spc="-55" dirty="0">
                <a:latin typeface="DejaVu Sans"/>
                <a:cs typeface="DejaVu Sans"/>
              </a:rPr>
              <a:t>occur  </a:t>
            </a:r>
            <a:r>
              <a:rPr sz="2800" spc="-114" dirty="0">
                <a:latin typeface="DejaVu Sans"/>
                <a:cs typeface="DejaVu Sans"/>
              </a:rPr>
              <a:t>with</a:t>
            </a:r>
            <a:r>
              <a:rPr sz="2800" spc="-150" dirty="0">
                <a:latin typeface="DejaVu Sans"/>
                <a:cs typeface="DejaVu Sans"/>
              </a:rPr>
              <a:t> </a:t>
            </a:r>
            <a:r>
              <a:rPr sz="2800" spc="-140" dirty="0">
                <a:latin typeface="DejaVu Sans"/>
                <a:cs typeface="DejaVu Sans"/>
              </a:rPr>
              <a:t>probabilities:</a:t>
            </a:r>
            <a:endParaRPr sz="2800" dirty="0">
              <a:latin typeface="DejaVu Sans"/>
              <a:cs typeface="DejaVu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65879" y="3341714"/>
            <a:ext cx="839585" cy="1292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40061" y="3504277"/>
            <a:ext cx="607695" cy="1054100"/>
          </a:xfrm>
          <a:custGeom>
            <a:avLst/>
            <a:gdLst/>
            <a:ahLst/>
            <a:cxnLst/>
            <a:rect l="l" t="t" r="r" b="b"/>
            <a:pathLst>
              <a:path w="607695" h="1054100">
                <a:moveTo>
                  <a:pt x="607515" y="1053651"/>
                </a:moveTo>
                <a:lnTo>
                  <a:pt x="0" y="0"/>
                </a:lnTo>
              </a:path>
            </a:pathLst>
          </a:custGeom>
          <a:ln w="28544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25238" y="3479736"/>
            <a:ext cx="117182" cy="137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5022" y="3129749"/>
            <a:ext cx="1483817" cy="1496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86119" y="3284221"/>
            <a:ext cx="1249045" cy="1261110"/>
          </a:xfrm>
          <a:custGeom>
            <a:avLst/>
            <a:gdLst/>
            <a:ahLst/>
            <a:cxnLst/>
            <a:rect l="l" t="t" r="r" b="b"/>
            <a:pathLst>
              <a:path w="1249045" h="1261110">
                <a:moveTo>
                  <a:pt x="1248770" y="1261019"/>
                </a:moveTo>
                <a:lnTo>
                  <a:pt x="0" y="0"/>
                </a:lnTo>
              </a:path>
            </a:pathLst>
          </a:custGeom>
          <a:ln w="2854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66197" y="3264104"/>
            <a:ext cx="131508" cy="1318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67662" y="2606040"/>
            <a:ext cx="3221177" cy="20075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52414" y="2758520"/>
            <a:ext cx="2982595" cy="1774189"/>
          </a:xfrm>
          <a:custGeom>
            <a:avLst/>
            <a:gdLst/>
            <a:ahLst/>
            <a:cxnLst/>
            <a:rect l="l" t="t" r="r" b="b"/>
            <a:pathLst>
              <a:path w="2982595" h="1774189">
                <a:moveTo>
                  <a:pt x="2982475" y="1774046"/>
                </a:moveTo>
                <a:lnTo>
                  <a:pt x="0" y="0"/>
                </a:lnTo>
              </a:path>
            </a:pathLst>
          </a:custGeom>
          <a:ln w="28541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28075" y="2744039"/>
            <a:ext cx="137820" cy="117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89430" y="2618512"/>
            <a:ext cx="3586937" cy="19950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72522" y="2769916"/>
            <a:ext cx="3350260" cy="1762760"/>
          </a:xfrm>
          <a:custGeom>
            <a:avLst/>
            <a:gdLst/>
            <a:ahLst/>
            <a:cxnLst/>
            <a:rect l="l" t="t" r="r" b="b"/>
            <a:pathLst>
              <a:path w="3350260" h="1762760">
                <a:moveTo>
                  <a:pt x="3349679" y="1762650"/>
                </a:moveTo>
                <a:lnTo>
                  <a:pt x="0" y="0"/>
                </a:lnTo>
              </a:path>
            </a:pathLst>
          </a:custGeom>
          <a:ln w="28541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47456" y="2750985"/>
            <a:ext cx="138722" cy="1192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78444" y="2468880"/>
            <a:ext cx="4210392" cy="21446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3995" y="2616812"/>
            <a:ext cx="3971290" cy="1915795"/>
          </a:xfrm>
          <a:custGeom>
            <a:avLst/>
            <a:gdLst/>
            <a:ahLst/>
            <a:cxnLst/>
            <a:rect l="l" t="t" r="r" b="b"/>
            <a:pathLst>
              <a:path w="3971290" h="1915795">
                <a:moveTo>
                  <a:pt x="3970893" y="1915754"/>
                </a:moveTo>
                <a:lnTo>
                  <a:pt x="0" y="0"/>
                </a:lnTo>
              </a:path>
            </a:pathLst>
          </a:custGeom>
          <a:ln w="28541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38492" y="2594191"/>
            <a:ext cx="139191" cy="1210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7831" y="2468880"/>
            <a:ext cx="4966855" cy="21322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3535" y="2615081"/>
            <a:ext cx="4731385" cy="1905000"/>
          </a:xfrm>
          <a:custGeom>
            <a:avLst/>
            <a:gdLst/>
            <a:ahLst/>
            <a:cxnLst/>
            <a:rect l="l" t="t" r="r" b="b"/>
            <a:pathLst>
              <a:path w="4731385" h="1905000">
                <a:moveTo>
                  <a:pt x="4731354" y="1904797"/>
                </a:moveTo>
                <a:lnTo>
                  <a:pt x="0" y="0"/>
                </a:lnTo>
              </a:path>
            </a:pathLst>
          </a:custGeom>
          <a:ln w="28541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7266" y="2585466"/>
            <a:ext cx="139637" cy="1240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6183" y="2963495"/>
            <a:ext cx="4638497" cy="163760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4096" y="3107863"/>
            <a:ext cx="4401185" cy="1412240"/>
          </a:xfrm>
          <a:custGeom>
            <a:avLst/>
            <a:gdLst/>
            <a:ahLst/>
            <a:cxnLst/>
            <a:rect l="l" t="t" r="r" b="b"/>
            <a:pathLst>
              <a:path w="4401185" h="1412239">
                <a:moveTo>
                  <a:pt x="4400792" y="1412016"/>
                </a:moveTo>
                <a:lnTo>
                  <a:pt x="0" y="0"/>
                </a:lnTo>
              </a:path>
            </a:pathLst>
          </a:custGeom>
          <a:ln w="28540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7127" y="3070822"/>
            <a:ext cx="139414" cy="1266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48118" y="3636822"/>
            <a:ext cx="3761511" cy="9767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35604" y="3777424"/>
            <a:ext cx="3524885" cy="755650"/>
          </a:xfrm>
          <a:custGeom>
            <a:avLst/>
            <a:gdLst/>
            <a:ahLst/>
            <a:cxnLst/>
            <a:rect l="l" t="t" r="r" b="b"/>
            <a:pathLst>
              <a:path w="3524885" h="755650">
                <a:moveTo>
                  <a:pt x="3524660" y="755142"/>
                </a:moveTo>
                <a:lnTo>
                  <a:pt x="0" y="0"/>
                </a:lnTo>
              </a:path>
            </a:pathLst>
          </a:custGeom>
          <a:ln w="28540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07908" y="3730511"/>
            <a:ext cx="137922" cy="1295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55135" y="4522116"/>
            <a:ext cx="1542008" cy="7897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41474" y="4557928"/>
            <a:ext cx="1306195" cy="560070"/>
          </a:xfrm>
          <a:custGeom>
            <a:avLst/>
            <a:gdLst/>
            <a:ahLst/>
            <a:cxnLst/>
            <a:rect l="l" t="t" r="r" b="b"/>
            <a:pathLst>
              <a:path w="1306195" h="560070">
                <a:moveTo>
                  <a:pt x="1306102" y="0"/>
                </a:moveTo>
                <a:lnTo>
                  <a:pt x="0" y="559650"/>
                </a:lnTo>
              </a:path>
            </a:pathLst>
          </a:custGeom>
          <a:ln w="28541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15447" y="5021784"/>
            <a:ext cx="139560" cy="12310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0830" y="4559529"/>
            <a:ext cx="3811384" cy="193271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44675" y="4595990"/>
            <a:ext cx="3577590" cy="1700530"/>
          </a:xfrm>
          <a:custGeom>
            <a:avLst/>
            <a:gdLst/>
            <a:ahLst/>
            <a:cxnLst/>
            <a:rect l="l" t="t" r="r" b="b"/>
            <a:pathLst>
              <a:path w="3577590" h="1700529">
                <a:moveTo>
                  <a:pt x="3577526" y="0"/>
                </a:moveTo>
                <a:lnTo>
                  <a:pt x="0" y="1700266"/>
                </a:lnTo>
              </a:path>
            </a:pathLst>
          </a:custGeom>
          <a:ln w="28541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19098" y="6198149"/>
            <a:ext cx="139255" cy="12133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8359" y="4534593"/>
            <a:ext cx="3852951" cy="22111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31260" y="4570616"/>
            <a:ext cx="3616325" cy="1978025"/>
          </a:xfrm>
          <a:custGeom>
            <a:avLst/>
            <a:gdLst/>
            <a:ahLst/>
            <a:cxnLst/>
            <a:rect l="l" t="t" r="r" b="b"/>
            <a:pathLst>
              <a:path w="3616325" h="1978025">
                <a:moveTo>
                  <a:pt x="3616316" y="0"/>
                </a:moveTo>
                <a:lnTo>
                  <a:pt x="0" y="1977889"/>
                </a:lnTo>
              </a:path>
            </a:pathLst>
          </a:custGeom>
          <a:ln w="28541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06410" y="6447307"/>
            <a:ext cx="138442" cy="1184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6430" y="4522128"/>
            <a:ext cx="4713312" cy="203245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1900" y="4557928"/>
            <a:ext cx="4478020" cy="1803400"/>
          </a:xfrm>
          <a:custGeom>
            <a:avLst/>
            <a:gdLst/>
            <a:ahLst/>
            <a:cxnLst/>
            <a:rect l="l" t="t" r="r" b="b"/>
            <a:pathLst>
              <a:path w="4478020" h="1803400">
                <a:moveTo>
                  <a:pt x="4477614" y="0"/>
                </a:moveTo>
                <a:lnTo>
                  <a:pt x="0" y="1803311"/>
                </a:lnTo>
              </a:path>
            </a:pathLst>
          </a:custGeom>
          <a:ln w="28541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5633" y="6266822"/>
            <a:ext cx="139637" cy="12402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82358" y="4509649"/>
            <a:ext cx="4110647" cy="4197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68269" y="4545241"/>
            <a:ext cx="3879850" cy="201930"/>
          </a:xfrm>
          <a:custGeom>
            <a:avLst/>
            <a:gdLst/>
            <a:ahLst/>
            <a:cxnLst/>
            <a:rect l="l" t="t" r="r" b="b"/>
            <a:pathLst>
              <a:path w="3879850" h="201929">
                <a:moveTo>
                  <a:pt x="3879307" y="0"/>
                </a:moveTo>
                <a:lnTo>
                  <a:pt x="0" y="201484"/>
                </a:lnTo>
              </a:path>
            </a:pathLst>
          </a:custGeom>
          <a:ln w="28540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9976" y="4676152"/>
            <a:ext cx="132702" cy="1323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53462" y="4522119"/>
            <a:ext cx="2527071" cy="49876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1288" y="4557929"/>
            <a:ext cx="2293620" cy="276225"/>
          </a:xfrm>
          <a:custGeom>
            <a:avLst/>
            <a:gdLst/>
            <a:ahLst/>
            <a:cxnLst/>
            <a:rect l="l" t="t" r="r" b="b"/>
            <a:pathLst>
              <a:path w="2293620" h="276225">
                <a:moveTo>
                  <a:pt x="2293600" y="0"/>
                </a:moveTo>
                <a:lnTo>
                  <a:pt x="0" y="275680"/>
                </a:lnTo>
              </a:path>
            </a:pathLst>
          </a:custGeom>
          <a:ln w="28540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13177" y="4757661"/>
            <a:ext cx="135331" cy="13154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96461" y="4534590"/>
            <a:ext cx="1388224" cy="4987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82560" y="4570615"/>
            <a:ext cx="1152525" cy="273050"/>
          </a:xfrm>
          <a:custGeom>
            <a:avLst/>
            <a:gdLst/>
            <a:ahLst/>
            <a:cxnLst/>
            <a:rect l="l" t="t" r="r" b="b"/>
            <a:pathLst>
              <a:path w="1152525" h="273050">
                <a:moveTo>
                  <a:pt x="1152329" y="0"/>
                </a:moveTo>
                <a:lnTo>
                  <a:pt x="0" y="272541"/>
                </a:lnTo>
              </a:path>
            </a:pathLst>
          </a:custGeom>
          <a:ln w="28540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54996" y="4759071"/>
            <a:ext cx="138353" cy="12893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67807" y="3487187"/>
            <a:ext cx="2310942" cy="298427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11977" y="3514267"/>
            <a:ext cx="2220760" cy="289209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5507221" y="3509511"/>
          <a:ext cx="2220595" cy="2891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5"/>
                <a:gridCol w="1052830"/>
              </a:tblGrid>
              <a:tr h="517525">
                <a:tc gridSpan="2"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b="1" spc="-2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SCIENCE</a:t>
                      </a:r>
                      <a:endParaRPr sz="28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solidFill>
                      <a:srgbClr val="FF6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25" dirty="0">
                          <a:latin typeface="DejaVu Sans"/>
                          <a:cs typeface="DejaVu Sans"/>
                        </a:rPr>
                        <a:t>patients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90" dirty="0">
                          <a:latin typeface="DejaVu Sans"/>
                          <a:cs typeface="DejaVu Sans"/>
                        </a:rPr>
                        <a:t>0.05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75" dirty="0">
                          <a:latin typeface="DejaVu Sans"/>
                          <a:cs typeface="DejaVu Sans"/>
                        </a:rPr>
                        <a:t>clinical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35" dirty="0">
                          <a:latin typeface="DejaVu Sans"/>
                          <a:cs typeface="DejaVu Sans"/>
                        </a:rPr>
                        <a:t>0.01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20" dirty="0">
                          <a:latin typeface="DejaVu Sans"/>
                          <a:cs typeface="DejaVu Sans"/>
                        </a:rPr>
                        <a:t>epilepsy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75" dirty="0">
                          <a:latin typeface="DejaVu Sans"/>
                          <a:cs typeface="DejaVu Sans"/>
                        </a:rPr>
                        <a:t>0.002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14" dirty="0">
                          <a:latin typeface="DejaVu Sans"/>
                          <a:cs typeface="DejaVu Sans"/>
                        </a:rPr>
                        <a:t>seizures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20" dirty="0">
                          <a:latin typeface="DejaVu Sans"/>
                          <a:cs typeface="DejaVu Sans"/>
                        </a:rPr>
                        <a:t>0.0015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95" dirty="0">
                          <a:latin typeface="DejaVu Sans"/>
                          <a:cs typeface="DejaVu Sans"/>
                        </a:rPr>
                        <a:t>EEG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14" dirty="0">
                          <a:latin typeface="DejaVu Sans"/>
                          <a:cs typeface="DejaVu Sans"/>
                        </a:rPr>
                        <a:t>0.001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DejaVu Sans"/>
                          <a:cs typeface="DejaVu Sans"/>
                        </a:rPr>
                        <a:t>…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DejaVu Sans"/>
                          <a:cs typeface="DejaVu Sans"/>
                        </a:rPr>
                        <a:t>…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9" name="object 59"/>
          <p:cNvSpPr/>
          <p:nvPr/>
        </p:nvSpPr>
        <p:spPr>
          <a:xfrm>
            <a:off x="7787055" y="3994266"/>
            <a:ext cx="507076" cy="250212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34235" y="4037863"/>
            <a:ext cx="393700" cy="2372360"/>
          </a:xfrm>
          <a:custGeom>
            <a:avLst/>
            <a:gdLst/>
            <a:ahLst/>
            <a:cxnLst/>
            <a:rect l="l" t="t" r="r" b="b"/>
            <a:pathLst>
              <a:path w="393700" h="2372360">
                <a:moveTo>
                  <a:pt x="0" y="0"/>
                </a:moveTo>
                <a:lnTo>
                  <a:pt x="62155" y="5550"/>
                </a:lnTo>
                <a:lnTo>
                  <a:pt x="116137" y="21006"/>
                </a:lnTo>
                <a:lnTo>
                  <a:pt x="158706" y="44575"/>
                </a:lnTo>
                <a:lnTo>
                  <a:pt x="186622" y="74462"/>
                </a:lnTo>
                <a:lnTo>
                  <a:pt x="196648" y="108875"/>
                </a:lnTo>
                <a:lnTo>
                  <a:pt x="196648" y="1077132"/>
                </a:lnTo>
                <a:lnTo>
                  <a:pt x="206673" y="1111548"/>
                </a:lnTo>
                <a:lnTo>
                  <a:pt x="234589" y="1141436"/>
                </a:lnTo>
                <a:lnTo>
                  <a:pt x="277158" y="1165004"/>
                </a:lnTo>
                <a:lnTo>
                  <a:pt x="331140" y="1180460"/>
                </a:lnTo>
                <a:lnTo>
                  <a:pt x="393296" y="1186010"/>
                </a:lnTo>
                <a:lnTo>
                  <a:pt x="331140" y="1191560"/>
                </a:lnTo>
                <a:lnTo>
                  <a:pt x="277158" y="1207015"/>
                </a:lnTo>
                <a:lnTo>
                  <a:pt x="234589" y="1230584"/>
                </a:lnTo>
                <a:lnTo>
                  <a:pt x="206673" y="1260472"/>
                </a:lnTo>
                <a:lnTo>
                  <a:pt x="196648" y="1294888"/>
                </a:lnTo>
                <a:lnTo>
                  <a:pt x="196648" y="2263143"/>
                </a:lnTo>
                <a:lnTo>
                  <a:pt x="186622" y="2297558"/>
                </a:lnTo>
                <a:lnTo>
                  <a:pt x="158706" y="2327447"/>
                </a:lnTo>
                <a:lnTo>
                  <a:pt x="116137" y="2351015"/>
                </a:lnTo>
                <a:lnTo>
                  <a:pt x="62155" y="2366470"/>
                </a:lnTo>
                <a:lnTo>
                  <a:pt x="0" y="2372020"/>
                </a:lnTo>
              </a:path>
            </a:pathLst>
          </a:custGeom>
          <a:ln w="38060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262743" y="3931386"/>
            <a:ext cx="397545" cy="2490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30"/>
              </a:lnSpc>
            </a:pPr>
            <a:r>
              <a:rPr sz="2800" spc="-110" dirty="0">
                <a:solidFill>
                  <a:srgbClr val="5D5555"/>
                </a:solidFill>
                <a:latin typeface="DejaVu Sans"/>
                <a:cs typeface="DejaVu Sans"/>
              </a:rPr>
              <a:t>words </a:t>
            </a:r>
            <a:r>
              <a:rPr sz="2800" spc="-125" dirty="0">
                <a:solidFill>
                  <a:srgbClr val="5D5555"/>
                </a:solidFill>
                <a:latin typeface="DejaVu Sans"/>
                <a:cs typeface="DejaVu Sans"/>
              </a:rPr>
              <a:t>in</a:t>
            </a:r>
            <a:r>
              <a:rPr sz="2800" spc="-235" dirty="0">
                <a:solidFill>
                  <a:srgbClr val="5D5555"/>
                </a:solidFill>
                <a:latin typeface="DejaVu Sans"/>
                <a:cs typeface="DejaVu Sans"/>
              </a:rPr>
              <a:t> </a:t>
            </a:r>
            <a:r>
              <a:rPr sz="2800" spc="-135" dirty="0">
                <a:solidFill>
                  <a:srgbClr val="5D5555"/>
                </a:solidFill>
                <a:latin typeface="DejaVu Sans"/>
                <a:cs typeface="DejaVu Sans"/>
              </a:rPr>
              <a:t>vocab</a:t>
            </a:r>
            <a:endParaRPr sz="28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31301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2956" y="293790"/>
            <a:ext cx="4431665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/>
              <a:t>Making </a:t>
            </a:r>
            <a:r>
              <a:rPr sz="4000" spc="-80" dirty="0"/>
              <a:t>sense </a:t>
            </a:r>
            <a:r>
              <a:rPr sz="4000" spc="-55" dirty="0"/>
              <a:t>of</a:t>
            </a:r>
            <a:r>
              <a:rPr sz="4000" spc="-515" dirty="0"/>
              <a:t> </a:t>
            </a:r>
            <a:r>
              <a:rPr sz="4000" spc="-100" dirty="0"/>
              <a:t>text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855049" y="1004104"/>
            <a:ext cx="782764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9"/>
              </a:spcBef>
            </a:pPr>
            <a:r>
              <a:rPr sz="2600" dirty="0">
                <a:solidFill>
                  <a:srgbClr val="292934"/>
                </a:solidFill>
                <a:latin typeface="Arial"/>
                <a:cs typeface="Arial"/>
              </a:rPr>
              <a:t>Suppose you want </a:t>
            </a:r>
            <a:r>
              <a:rPr sz="2600" spc="-5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292934"/>
                </a:solidFill>
                <a:latin typeface="Arial"/>
                <a:cs typeface="Arial"/>
              </a:rPr>
              <a:t>learn </a:t>
            </a:r>
            <a:r>
              <a:rPr sz="2600" spc="-5" dirty="0">
                <a:solidFill>
                  <a:srgbClr val="292934"/>
                </a:solidFill>
                <a:latin typeface="Arial"/>
                <a:cs typeface="Arial"/>
              </a:rPr>
              <a:t>something </a:t>
            </a:r>
            <a:r>
              <a:rPr sz="2600" dirty="0">
                <a:solidFill>
                  <a:srgbClr val="292934"/>
                </a:solidFill>
                <a:latin typeface="Arial"/>
                <a:cs typeface="Arial"/>
              </a:rPr>
              <a:t>about a</a:t>
            </a:r>
            <a:r>
              <a:rPr sz="26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92934"/>
                </a:solidFill>
                <a:latin typeface="Arial"/>
                <a:cs typeface="Arial"/>
              </a:rPr>
              <a:t>corpus  </a:t>
            </a:r>
            <a:r>
              <a:rPr sz="2600" spc="-10" dirty="0">
                <a:solidFill>
                  <a:srgbClr val="292934"/>
                </a:solidFill>
                <a:latin typeface="Arial"/>
                <a:cs typeface="Arial"/>
              </a:rPr>
              <a:t>that’s </a:t>
            </a:r>
            <a:r>
              <a:rPr sz="2600" spc="-5" dirty="0">
                <a:solidFill>
                  <a:srgbClr val="292934"/>
                </a:solidFill>
                <a:latin typeface="Arial"/>
                <a:cs typeface="Arial"/>
              </a:rPr>
              <a:t>too </a:t>
            </a:r>
            <a:r>
              <a:rPr sz="2600" dirty="0">
                <a:solidFill>
                  <a:srgbClr val="292934"/>
                </a:solidFill>
                <a:latin typeface="Arial"/>
                <a:cs typeface="Arial"/>
              </a:rPr>
              <a:t>big </a:t>
            </a:r>
            <a:r>
              <a:rPr sz="2600" spc="-5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sz="2600" dirty="0">
                <a:solidFill>
                  <a:srgbClr val="292934"/>
                </a:solidFill>
                <a:latin typeface="Arial"/>
                <a:cs typeface="Arial"/>
              </a:rPr>
              <a:t> read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6449" y="2354384"/>
            <a:ext cx="4615815" cy="294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332740" indent="-177800">
              <a:spcBef>
                <a:spcPts val="1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spc="-114" dirty="0">
                <a:solidFill>
                  <a:srgbClr val="292934"/>
                </a:solidFill>
                <a:latin typeface="Verdana"/>
                <a:cs typeface="Verdana"/>
              </a:rPr>
              <a:t>What </a:t>
            </a:r>
            <a:r>
              <a:rPr sz="2000" spc="-25" dirty="0">
                <a:solidFill>
                  <a:srgbClr val="292934"/>
                </a:solidFill>
                <a:latin typeface="Verdana"/>
                <a:cs typeface="Verdana"/>
              </a:rPr>
              <a:t>topics </a:t>
            </a:r>
            <a:r>
              <a:rPr sz="2000" spc="-90" dirty="0">
                <a:solidFill>
                  <a:srgbClr val="292934"/>
                </a:solidFill>
                <a:latin typeface="Verdana"/>
                <a:cs typeface="Verdana"/>
              </a:rPr>
              <a:t>are </a:t>
            </a:r>
            <a:r>
              <a:rPr sz="2000" spc="-70" dirty="0">
                <a:solidFill>
                  <a:srgbClr val="292934"/>
                </a:solidFill>
                <a:latin typeface="Verdana"/>
                <a:cs typeface="Verdana"/>
              </a:rPr>
              <a:t>trending </a:t>
            </a:r>
            <a:r>
              <a:rPr sz="2000" spc="-85" dirty="0">
                <a:solidFill>
                  <a:srgbClr val="292934"/>
                </a:solidFill>
                <a:latin typeface="Verdana"/>
                <a:cs typeface="Verdana"/>
              </a:rPr>
              <a:t>today </a:t>
            </a:r>
            <a:r>
              <a:rPr sz="2000" spc="-75" dirty="0">
                <a:solidFill>
                  <a:srgbClr val="292934"/>
                </a:solidFill>
                <a:latin typeface="Verdana"/>
                <a:cs typeface="Verdana"/>
              </a:rPr>
              <a:t>on  </a:t>
            </a:r>
            <a:r>
              <a:rPr sz="2000" spc="-105" dirty="0">
                <a:solidFill>
                  <a:srgbClr val="292934"/>
                </a:solidFill>
                <a:latin typeface="Verdana"/>
                <a:cs typeface="Verdana"/>
              </a:rPr>
              <a:t>Twitter?</a:t>
            </a:r>
            <a:endParaRPr sz="2000" dirty="0">
              <a:latin typeface="Verdana"/>
              <a:cs typeface="Verdana"/>
            </a:endParaRPr>
          </a:p>
          <a:p>
            <a:pPr marL="190500" marR="261620" indent="-177800">
              <a:lnSpc>
                <a:spcPts val="2320"/>
              </a:lnSpc>
              <a:spcBef>
                <a:spcPts val="625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spc="-114" dirty="0">
                <a:solidFill>
                  <a:srgbClr val="292934"/>
                </a:solidFill>
                <a:latin typeface="Verdana"/>
                <a:cs typeface="Verdana"/>
              </a:rPr>
              <a:t>What </a:t>
            </a:r>
            <a:r>
              <a:rPr sz="2000" spc="-75" dirty="0">
                <a:solidFill>
                  <a:srgbClr val="292934"/>
                </a:solidFill>
                <a:latin typeface="Verdana"/>
                <a:cs typeface="Verdana"/>
              </a:rPr>
              <a:t>research </a:t>
            </a:r>
            <a:r>
              <a:rPr sz="2000" spc="-25" dirty="0">
                <a:solidFill>
                  <a:srgbClr val="292934"/>
                </a:solidFill>
                <a:latin typeface="Verdana"/>
                <a:cs typeface="Verdana"/>
              </a:rPr>
              <a:t>topics </a:t>
            </a:r>
            <a:r>
              <a:rPr sz="2000" spc="-100" dirty="0">
                <a:solidFill>
                  <a:srgbClr val="292934"/>
                </a:solidFill>
                <a:latin typeface="Verdana"/>
                <a:cs typeface="Verdana"/>
              </a:rPr>
              <a:t>receive </a:t>
            </a:r>
            <a:r>
              <a:rPr sz="2000" spc="-70" dirty="0">
                <a:solidFill>
                  <a:srgbClr val="292934"/>
                </a:solidFill>
                <a:latin typeface="Verdana"/>
                <a:cs typeface="Verdana"/>
              </a:rPr>
              <a:t>grant  </a:t>
            </a:r>
            <a:r>
              <a:rPr sz="2000" spc="-60" dirty="0">
                <a:solidFill>
                  <a:srgbClr val="292934"/>
                </a:solidFill>
                <a:latin typeface="Verdana"/>
                <a:cs typeface="Verdana"/>
              </a:rPr>
              <a:t>funding </a:t>
            </a:r>
            <a:r>
              <a:rPr sz="2000" spc="-90" dirty="0">
                <a:solidFill>
                  <a:srgbClr val="292934"/>
                </a:solidFill>
                <a:latin typeface="Verdana"/>
                <a:cs typeface="Verdana"/>
              </a:rPr>
              <a:t>(and </a:t>
            </a:r>
            <a:r>
              <a:rPr sz="2000" spc="-65" dirty="0">
                <a:solidFill>
                  <a:srgbClr val="292934"/>
                </a:solidFill>
                <a:latin typeface="Verdana"/>
                <a:cs typeface="Verdana"/>
              </a:rPr>
              <a:t>from</a:t>
            </a:r>
            <a:r>
              <a:rPr sz="2000" spc="-105" dirty="0">
                <a:solidFill>
                  <a:srgbClr val="292934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292934"/>
                </a:solidFill>
                <a:latin typeface="Verdana"/>
                <a:cs typeface="Verdana"/>
              </a:rPr>
              <a:t>whom)?</a:t>
            </a:r>
            <a:endParaRPr sz="2000" dirty="0">
              <a:latin typeface="Verdana"/>
              <a:cs typeface="Verdana"/>
            </a:endParaRPr>
          </a:p>
          <a:p>
            <a:pPr marL="190500" marR="139065" indent="-177800">
              <a:lnSpc>
                <a:spcPct val="100400"/>
              </a:lnSpc>
              <a:spcBef>
                <a:spcPts val="405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spc="-114" dirty="0">
                <a:solidFill>
                  <a:srgbClr val="292934"/>
                </a:solidFill>
                <a:latin typeface="Verdana"/>
                <a:cs typeface="Verdana"/>
              </a:rPr>
              <a:t>What </a:t>
            </a:r>
            <a:r>
              <a:rPr sz="2000" spc="-45" dirty="0">
                <a:solidFill>
                  <a:srgbClr val="292934"/>
                </a:solidFill>
                <a:latin typeface="Verdana"/>
                <a:cs typeface="Verdana"/>
              </a:rPr>
              <a:t>issues </a:t>
            </a:r>
            <a:r>
              <a:rPr sz="2000" spc="-90" dirty="0">
                <a:solidFill>
                  <a:srgbClr val="292934"/>
                </a:solidFill>
                <a:latin typeface="Verdana"/>
                <a:cs typeface="Verdana"/>
              </a:rPr>
              <a:t>are </a:t>
            </a:r>
            <a:r>
              <a:rPr sz="2000" spc="-50" dirty="0">
                <a:solidFill>
                  <a:srgbClr val="292934"/>
                </a:solidFill>
                <a:latin typeface="Verdana"/>
                <a:cs typeface="Verdana"/>
              </a:rPr>
              <a:t>considered </a:t>
            </a:r>
            <a:r>
              <a:rPr sz="2000" spc="-114" dirty="0">
                <a:solidFill>
                  <a:srgbClr val="292934"/>
                </a:solidFill>
                <a:latin typeface="Verdana"/>
                <a:cs typeface="Verdana"/>
              </a:rPr>
              <a:t>by  </a:t>
            </a:r>
            <a:r>
              <a:rPr sz="2000" spc="-65" dirty="0">
                <a:solidFill>
                  <a:srgbClr val="292934"/>
                </a:solidFill>
                <a:latin typeface="Verdana"/>
                <a:cs typeface="Verdana"/>
              </a:rPr>
              <a:t>Congress </a:t>
            </a:r>
            <a:r>
              <a:rPr sz="2000" spc="-90" dirty="0">
                <a:solidFill>
                  <a:srgbClr val="292934"/>
                </a:solidFill>
                <a:latin typeface="Verdana"/>
                <a:cs typeface="Verdana"/>
              </a:rPr>
              <a:t>(and </a:t>
            </a:r>
            <a:r>
              <a:rPr sz="2000" spc="-70" dirty="0">
                <a:solidFill>
                  <a:srgbClr val="292934"/>
                </a:solidFill>
                <a:latin typeface="Verdana"/>
                <a:cs typeface="Verdana"/>
              </a:rPr>
              <a:t>which </a:t>
            </a:r>
            <a:r>
              <a:rPr sz="2000" spc="-25" dirty="0">
                <a:solidFill>
                  <a:srgbClr val="292934"/>
                </a:solidFill>
                <a:latin typeface="Verdana"/>
                <a:cs typeface="Verdana"/>
              </a:rPr>
              <a:t>politicians</a:t>
            </a:r>
            <a:r>
              <a:rPr sz="2000" spc="-160" dirty="0">
                <a:solidFill>
                  <a:srgbClr val="292934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292934"/>
                </a:solidFill>
                <a:latin typeface="Verdana"/>
                <a:cs typeface="Verdana"/>
              </a:rPr>
              <a:t>are  </a:t>
            </a:r>
            <a:r>
              <a:rPr sz="2000" spc="-65" dirty="0">
                <a:solidFill>
                  <a:srgbClr val="292934"/>
                </a:solidFill>
                <a:latin typeface="Verdana"/>
                <a:cs typeface="Verdana"/>
              </a:rPr>
              <a:t>interested </a:t>
            </a:r>
            <a:r>
              <a:rPr sz="2000" spc="-35" dirty="0">
                <a:solidFill>
                  <a:srgbClr val="292934"/>
                </a:solidFill>
                <a:latin typeface="Verdana"/>
                <a:cs typeface="Verdana"/>
              </a:rPr>
              <a:t>in </a:t>
            </a:r>
            <a:r>
              <a:rPr sz="2000" spc="-70" dirty="0">
                <a:solidFill>
                  <a:srgbClr val="292934"/>
                </a:solidFill>
                <a:latin typeface="Verdana"/>
                <a:cs typeface="Verdana"/>
              </a:rPr>
              <a:t>which</a:t>
            </a:r>
            <a:r>
              <a:rPr sz="2000" spc="-150" dirty="0">
                <a:solidFill>
                  <a:srgbClr val="292934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92934"/>
                </a:solidFill>
                <a:latin typeface="Verdana"/>
                <a:cs typeface="Verdana"/>
              </a:rPr>
              <a:t>topic)?</a:t>
            </a:r>
            <a:endParaRPr sz="2000" dirty="0">
              <a:latin typeface="Verdana"/>
              <a:cs typeface="Verdana"/>
            </a:endParaRPr>
          </a:p>
          <a:p>
            <a:pPr marL="190500" marR="5080" indent="-177800">
              <a:lnSpc>
                <a:spcPct val="100800"/>
              </a:lnSpc>
              <a:spcBef>
                <a:spcPts val="45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spc="-100" dirty="0">
                <a:solidFill>
                  <a:srgbClr val="292934"/>
                </a:solidFill>
                <a:latin typeface="Verdana"/>
                <a:cs typeface="Verdana"/>
              </a:rPr>
              <a:t>Are </a:t>
            </a:r>
            <a:r>
              <a:rPr sz="2000" spc="-35" dirty="0">
                <a:solidFill>
                  <a:srgbClr val="292934"/>
                </a:solidFill>
                <a:latin typeface="Verdana"/>
                <a:cs typeface="Verdana"/>
              </a:rPr>
              <a:t>certain </a:t>
            </a:r>
            <a:r>
              <a:rPr sz="2000" spc="-25" dirty="0">
                <a:solidFill>
                  <a:srgbClr val="292934"/>
                </a:solidFill>
                <a:latin typeface="Verdana"/>
                <a:cs typeface="Verdana"/>
              </a:rPr>
              <a:t>topics </a:t>
            </a:r>
            <a:r>
              <a:rPr sz="2000" spc="-30" dirty="0">
                <a:solidFill>
                  <a:srgbClr val="292934"/>
                </a:solidFill>
                <a:latin typeface="Verdana"/>
                <a:cs typeface="Verdana"/>
              </a:rPr>
              <a:t>discussed </a:t>
            </a:r>
            <a:r>
              <a:rPr sz="2000" spc="-85" dirty="0">
                <a:solidFill>
                  <a:srgbClr val="292934"/>
                </a:solidFill>
                <a:latin typeface="Verdana"/>
                <a:cs typeface="Verdana"/>
              </a:rPr>
              <a:t>more</a:t>
            </a:r>
            <a:r>
              <a:rPr sz="2000" spc="-275" dirty="0">
                <a:solidFill>
                  <a:srgbClr val="292934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292934"/>
                </a:solidFill>
                <a:latin typeface="Verdana"/>
                <a:cs typeface="Verdana"/>
              </a:rPr>
              <a:t>in  certain </a:t>
            </a:r>
            <a:r>
              <a:rPr sz="2000" spc="-75" dirty="0">
                <a:solidFill>
                  <a:srgbClr val="292934"/>
                </a:solidFill>
                <a:latin typeface="Verdana"/>
                <a:cs typeface="Verdana"/>
              </a:rPr>
              <a:t>languages on</a:t>
            </a:r>
            <a:r>
              <a:rPr sz="2000" spc="-145" dirty="0">
                <a:solidFill>
                  <a:srgbClr val="292934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292934"/>
                </a:solidFill>
                <a:latin typeface="Verdana"/>
                <a:cs typeface="Verdana"/>
              </a:rPr>
              <a:t>Wikipedia?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2514600" y="2242485"/>
            <a:ext cx="9932894" cy="2730234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4970145">
              <a:lnSpc>
                <a:spcPct val="100000"/>
              </a:lnSpc>
              <a:spcBef>
                <a:spcPts val="969"/>
              </a:spcBef>
            </a:pPr>
            <a:r>
              <a:rPr dirty="0"/>
              <a:t>need </a:t>
            </a:r>
            <a:r>
              <a:rPr spc="-5" dirty="0"/>
              <a:t>to </a:t>
            </a:r>
            <a:r>
              <a:rPr dirty="0"/>
              <a:t>make sense</a:t>
            </a:r>
            <a:r>
              <a:rPr spc="-15" dirty="0"/>
              <a:t> </a:t>
            </a:r>
            <a:r>
              <a:rPr spc="-5" dirty="0"/>
              <a:t>of…</a:t>
            </a:r>
          </a:p>
          <a:p>
            <a:pPr marL="5382260" indent="-28575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5382260" algn="l"/>
                <a:tab pos="5382895" algn="l"/>
              </a:tabLst>
            </a:pPr>
            <a:r>
              <a:rPr sz="2200" b="1" spc="-5" dirty="0">
                <a:latin typeface="Arial"/>
                <a:cs typeface="Arial"/>
              </a:rPr>
              <a:t>half </a:t>
            </a:r>
            <a:r>
              <a:rPr sz="2200" b="1" dirty="0">
                <a:latin typeface="Arial"/>
                <a:cs typeface="Arial"/>
              </a:rPr>
              <a:t>a </a:t>
            </a:r>
            <a:r>
              <a:rPr sz="2200" b="1" spc="-5" dirty="0">
                <a:latin typeface="Arial"/>
                <a:cs typeface="Arial"/>
              </a:rPr>
              <a:t>billion </a:t>
            </a:r>
            <a:r>
              <a:rPr sz="2200" spc="-5" dirty="0"/>
              <a:t>tweets</a:t>
            </a:r>
            <a:r>
              <a:rPr sz="2200" spc="-35" dirty="0"/>
              <a:t> </a:t>
            </a:r>
            <a:r>
              <a:rPr sz="2200" dirty="0"/>
              <a:t>daily</a:t>
            </a:r>
            <a:endParaRPr sz="2200" dirty="0">
              <a:latin typeface="Arial"/>
              <a:cs typeface="Arial"/>
            </a:endParaRPr>
          </a:p>
          <a:p>
            <a:pPr marL="4957445">
              <a:lnSpc>
                <a:spcPct val="100000"/>
              </a:lnSpc>
              <a:spcBef>
                <a:spcPts val="25"/>
              </a:spcBef>
              <a:buClr>
                <a:srgbClr val="292934"/>
              </a:buClr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5382260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382260" algn="l"/>
                <a:tab pos="5382895" algn="l"/>
              </a:tabLst>
            </a:pPr>
            <a:r>
              <a:rPr sz="2200" b="1" dirty="0">
                <a:latin typeface="Arial"/>
                <a:cs typeface="Arial"/>
              </a:rPr>
              <a:t>80,000 </a:t>
            </a:r>
            <a:r>
              <a:rPr sz="2200" spc="-5" dirty="0"/>
              <a:t>active NIH</a:t>
            </a:r>
            <a:r>
              <a:rPr sz="2200" spc="-15" dirty="0"/>
              <a:t> </a:t>
            </a:r>
            <a:r>
              <a:rPr sz="2200" spc="-5" dirty="0"/>
              <a:t>grants</a:t>
            </a:r>
            <a:endParaRPr sz="2200" dirty="0">
              <a:latin typeface="Arial"/>
              <a:cs typeface="Arial"/>
            </a:endParaRPr>
          </a:p>
          <a:p>
            <a:pPr marL="4957445">
              <a:lnSpc>
                <a:spcPct val="100000"/>
              </a:lnSpc>
              <a:spcBef>
                <a:spcPts val="10"/>
              </a:spcBef>
              <a:buClr>
                <a:srgbClr val="292934"/>
              </a:buClr>
              <a:buFont typeface="Arial"/>
              <a:buChar char="•"/>
            </a:pPr>
            <a:endParaRPr sz="2300" dirty="0">
              <a:latin typeface="Times New Roman"/>
              <a:cs typeface="Times New Roman"/>
            </a:endParaRPr>
          </a:p>
          <a:p>
            <a:pPr marL="5382260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382260" algn="l"/>
                <a:tab pos="5382895" algn="l"/>
              </a:tabLst>
            </a:pPr>
            <a:r>
              <a:rPr sz="2200" b="1" spc="-5" dirty="0">
                <a:latin typeface="Arial"/>
                <a:cs typeface="Arial"/>
              </a:rPr>
              <a:t>hundreds </a:t>
            </a:r>
            <a:r>
              <a:rPr sz="2200" dirty="0"/>
              <a:t>of bills each</a:t>
            </a:r>
            <a:r>
              <a:rPr sz="2200" spc="-95" dirty="0"/>
              <a:t> </a:t>
            </a:r>
            <a:r>
              <a:rPr sz="2200" dirty="0" smtClean="0"/>
              <a:t>year</a:t>
            </a:r>
            <a:endParaRPr lang="en-US" sz="2200" dirty="0" smtClean="0"/>
          </a:p>
          <a:p>
            <a:pPr marL="5382260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382260" algn="l"/>
                <a:tab pos="5382895" algn="l"/>
              </a:tabLst>
            </a:pPr>
            <a:r>
              <a:rPr lang="en-US" sz="2200" b="1" spc="-5" dirty="0" smtClean="0">
                <a:solidFill>
                  <a:srgbClr val="292934"/>
                </a:solidFill>
                <a:latin typeface="Arial"/>
                <a:cs typeface="Arial"/>
              </a:rPr>
              <a:t>Wikipedia </a:t>
            </a:r>
            <a:r>
              <a:rPr lang="en-US" sz="2200" spc="-10" dirty="0" smtClean="0">
                <a:solidFill>
                  <a:srgbClr val="292934"/>
                </a:solidFill>
                <a:latin typeface="Arial"/>
                <a:cs typeface="Arial"/>
              </a:rPr>
              <a:t>(it’s</a:t>
            </a:r>
            <a:r>
              <a:rPr lang="en-US" sz="2200" spc="-80" dirty="0" smtClean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2200" dirty="0" smtClean="0">
                <a:solidFill>
                  <a:srgbClr val="292934"/>
                </a:solidFill>
                <a:latin typeface="Arial"/>
                <a:cs typeface="Arial"/>
              </a:rPr>
              <a:t>big)</a:t>
            </a:r>
            <a:endParaRPr lang="en-US" sz="22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4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730" y="501701"/>
            <a:ext cx="853503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5" dirty="0"/>
              <a:t>Topic-specific </a:t>
            </a:r>
            <a:r>
              <a:rPr spc="265" dirty="0"/>
              <a:t>word</a:t>
            </a:r>
            <a:r>
              <a:rPr spc="-405" dirty="0"/>
              <a:t> </a:t>
            </a:r>
            <a:r>
              <a:rPr spc="120" dirty="0"/>
              <a:t>probabilities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1864" y="1635391"/>
            <a:ext cx="84455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45" dirty="0">
                <a:solidFill>
                  <a:srgbClr val="2B2728"/>
                </a:solidFill>
                <a:latin typeface="DejaVu Sans"/>
                <a:cs typeface="DejaVu Sans"/>
              </a:rPr>
              <a:t>Distribution </a:t>
            </a:r>
            <a:r>
              <a:rPr sz="3200" spc="-55" dirty="0">
                <a:solidFill>
                  <a:srgbClr val="2B2728"/>
                </a:solidFill>
                <a:latin typeface="DejaVu Sans"/>
                <a:cs typeface="DejaVu Sans"/>
              </a:rPr>
              <a:t>on </a:t>
            </a:r>
            <a:r>
              <a:rPr sz="3200" spc="-125" dirty="0">
                <a:solidFill>
                  <a:srgbClr val="2B2728"/>
                </a:solidFill>
                <a:latin typeface="DejaVu Sans"/>
                <a:cs typeface="DejaVu Sans"/>
              </a:rPr>
              <a:t>words </a:t>
            </a:r>
            <a:r>
              <a:rPr sz="3200" spc="-140" dirty="0">
                <a:solidFill>
                  <a:srgbClr val="2B2728"/>
                </a:solidFill>
                <a:latin typeface="DejaVu Sans"/>
                <a:cs typeface="DejaVu Sans"/>
              </a:rPr>
              <a:t>in </a:t>
            </a:r>
            <a:r>
              <a:rPr sz="3200" spc="-155" dirty="0">
                <a:solidFill>
                  <a:srgbClr val="2B2728"/>
                </a:solidFill>
                <a:latin typeface="DejaVu Sans"/>
                <a:cs typeface="DejaVu Sans"/>
              </a:rPr>
              <a:t>vocab </a:t>
            </a:r>
            <a:r>
              <a:rPr sz="3200" spc="-85" dirty="0">
                <a:solidFill>
                  <a:srgbClr val="2B2728"/>
                </a:solidFill>
                <a:latin typeface="DejaVu Sans"/>
                <a:cs typeface="DejaVu Sans"/>
              </a:rPr>
              <a:t>for </a:t>
            </a:r>
            <a:r>
              <a:rPr sz="3200" spc="60" dirty="0">
                <a:solidFill>
                  <a:srgbClr val="2B2728"/>
                </a:solidFill>
                <a:latin typeface="Arial"/>
                <a:cs typeface="Arial"/>
              </a:rPr>
              <a:t>each</a:t>
            </a:r>
            <a:r>
              <a:rPr sz="3200" spc="-405" dirty="0">
                <a:solidFill>
                  <a:srgbClr val="2B2728"/>
                </a:solidFill>
                <a:latin typeface="Arial"/>
                <a:cs typeface="Arial"/>
              </a:rPr>
              <a:t> </a:t>
            </a:r>
            <a:r>
              <a:rPr sz="3200" spc="195" dirty="0">
                <a:solidFill>
                  <a:srgbClr val="2B2728"/>
                </a:solidFill>
                <a:latin typeface="Arial"/>
                <a:cs typeface="Arial"/>
              </a:rPr>
              <a:t>topic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085" y="2410689"/>
            <a:ext cx="2614345" cy="2984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013" y="2436075"/>
            <a:ext cx="2524710" cy="2892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23257" y="2431320"/>
          <a:ext cx="2525395" cy="2891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760"/>
                <a:gridCol w="889635"/>
              </a:tblGrid>
              <a:tr h="517525">
                <a:tc gridSpan="2"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b="1" spc="-2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SCIENCE</a:t>
                      </a:r>
                      <a:endParaRPr sz="28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solidFill>
                      <a:srgbClr val="FF6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20" dirty="0">
                          <a:latin typeface="DejaVu Sans"/>
                          <a:cs typeface="DejaVu Sans"/>
                        </a:rPr>
                        <a:t>experiment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70" dirty="0">
                          <a:latin typeface="DejaVu Sans"/>
                          <a:cs typeface="DejaVu Sans"/>
                        </a:rPr>
                        <a:t>0.1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30" dirty="0">
                          <a:latin typeface="DejaVu Sans"/>
                          <a:cs typeface="DejaVu Sans"/>
                        </a:rPr>
                        <a:t>test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65" dirty="0">
                          <a:latin typeface="DejaVu Sans"/>
                          <a:cs typeface="DejaVu Sans"/>
                        </a:rPr>
                        <a:t>0.08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0" dirty="0">
                          <a:latin typeface="DejaVu Sans"/>
                          <a:cs typeface="DejaVu Sans"/>
                        </a:rPr>
                        <a:t>discover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90" dirty="0">
                          <a:latin typeface="DejaVu Sans"/>
                          <a:cs typeface="DejaVu Sans"/>
                        </a:rPr>
                        <a:t>0.05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0" dirty="0">
                          <a:latin typeface="DejaVu Sans"/>
                          <a:cs typeface="DejaVu Sans"/>
                        </a:rPr>
                        <a:t>hypothesize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85" dirty="0">
                          <a:latin typeface="DejaVu Sans"/>
                          <a:cs typeface="DejaVu Sans"/>
                        </a:rPr>
                        <a:t>0.03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5" dirty="0">
                          <a:latin typeface="DejaVu Sans"/>
                          <a:cs typeface="DejaVu Sans"/>
                        </a:rPr>
                        <a:t>climate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35" dirty="0">
                          <a:latin typeface="DejaVu Sans"/>
                          <a:cs typeface="DejaVu Sans"/>
                        </a:rPr>
                        <a:t>0.01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DejaVu Sans"/>
                          <a:cs typeface="DejaVu Sans"/>
                        </a:rPr>
                        <a:t>…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DejaVu Sans"/>
                          <a:cs typeface="DejaVu Sans"/>
                        </a:rPr>
                        <a:t>…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273247" y="2410689"/>
            <a:ext cx="2394064" cy="2984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0301" y="2436075"/>
            <a:ext cx="2303221" cy="28920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315543" y="2431320"/>
          <a:ext cx="2303145" cy="2891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440"/>
                <a:gridCol w="941705"/>
              </a:tblGrid>
              <a:tr h="517525">
                <a:tc gridSpan="2">
                  <a:txBody>
                    <a:bodyPr/>
                    <a:lstStyle/>
                    <a:p>
                      <a:pPr marL="6908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b="1" spc="-21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TECH</a:t>
                      </a:r>
                      <a:endParaRPr sz="28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solidFill>
                      <a:srgbClr val="009E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0" dirty="0">
                          <a:latin typeface="DejaVu Sans"/>
                          <a:cs typeface="DejaVu Sans"/>
                        </a:rPr>
                        <a:t>develop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45" dirty="0">
                          <a:latin typeface="DejaVu Sans"/>
                          <a:cs typeface="DejaVu Sans"/>
                        </a:rPr>
                        <a:t>0.18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80" dirty="0">
                          <a:latin typeface="DejaVu Sans"/>
                          <a:cs typeface="DejaVu Sans"/>
                        </a:rPr>
                        <a:t>computer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70" dirty="0">
                          <a:latin typeface="DejaVu Sans"/>
                          <a:cs typeface="DejaVu Sans"/>
                        </a:rPr>
                        <a:t>0.09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80" dirty="0">
                          <a:latin typeface="DejaVu Sans"/>
                          <a:cs typeface="DejaVu Sans"/>
                        </a:rPr>
                        <a:t>processor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0" dirty="0">
                          <a:latin typeface="DejaVu Sans"/>
                          <a:cs typeface="DejaVu Sans"/>
                        </a:rPr>
                        <a:t>0.032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25" dirty="0">
                          <a:latin typeface="DejaVu Sans"/>
                          <a:cs typeface="DejaVu Sans"/>
                        </a:rPr>
                        <a:t>user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14" dirty="0">
                          <a:latin typeface="DejaVu Sans"/>
                          <a:cs typeface="DejaVu Sans"/>
                        </a:rPr>
                        <a:t>0.027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10" dirty="0">
                          <a:latin typeface="DejaVu Sans"/>
                          <a:cs typeface="DejaVu Sans"/>
                        </a:rPr>
                        <a:t>internet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85" dirty="0">
                          <a:latin typeface="DejaVu Sans"/>
                          <a:cs typeface="DejaVu Sans"/>
                        </a:rPr>
                        <a:t>0.02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DejaVu Sans"/>
                          <a:cs typeface="DejaVu Sans"/>
                        </a:rPr>
                        <a:t>…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DejaVu Sans"/>
                          <a:cs typeface="DejaVu Sans"/>
                        </a:rPr>
                        <a:t>…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746293" y="2410689"/>
            <a:ext cx="2144687" cy="29842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1099" y="2436075"/>
            <a:ext cx="2055825" cy="28920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786340" y="2431320"/>
          <a:ext cx="2056130" cy="2891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/>
                <a:gridCol w="901065"/>
              </a:tblGrid>
              <a:tr h="517525">
                <a:tc gridSpan="2">
                  <a:txBody>
                    <a:bodyPr/>
                    <a:lstStyle/>
                    <a:p>
                      <a:pPr marL="3759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b="1" spc="-36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SPORTS</a:t>
                      </a:r>
                      <a:endParaRPr sz="28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solidFill>
                      <a:srgbClr val="95C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30" dirty="0">
                          <a:latin typeface="DejaVu Sans"/>
                          <a:cs typeface="DejaVu Sans"/>
                        </a:rPr>
                        <a:t>player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70" dirty="0">
                          <a:latin typeface="DejaVu Sans"/>
                          <a:cs typeface="DejaVu Sans"/>
                        </a:rPr>
                        <a:t>0.15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80" dirty="0">
                          <a:latin typeface="DejaVu Sans"/>
                          <a:cs typeface="DejaVu Sans"/>
                        </a:rPr>
                        <a:t>score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10" dirty="0">
                          <a:latin typeface="DejaVu Sans"/>
                          <a:cs typeface="DejaVu Sans"/>
                        </a:rPr>
                        <a:t>0.07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40" dirty="0">
                          <a:latin typeface="DejaVu Sans"/>
                          <a:cs typeface="DejaVu Sans"/>
                        </a:rPr>
                        <a:t>team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70" dirty="0">
                          <a:latin typeface="DejaVu Sans"/>
                          <a:cs typeface="DejaVu Sans"/>
                        </a:rPr>
                        <a:t>0.06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85" dirty="0">
                          <a:latin typeface="DejaVu Sans"/>
                          <a:cs typeface="DejaVu Sans"/>
                        </a:rPr>
                        <a:t>goal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85" dirty="0">
                          <a:latin typeface="DejaVu Sans"/>
                          <a:cs typeface="DejaVu Sans"/>
                        </a:rPr>
                        <a:t>0.03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10" dirty="0">
                          <a:latin typeface="DejaVu Sans"/>
                          <a:cs typeface="DejaVu Sans"/>
                        </a:rPr>
                        <a:t>injury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35" dirty="0">
                          <a:latin typeface="DejaVu Sans"/>
                          <a:cs typeface="DejaVu Sans"/>
                        </a:rPr>
                        <a:t>0.01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DejaVu Sans"/>
                          <a:cs typeface="DejaVu Sans"/>
                        </a:rPr>
                        <a:t>…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DejaVu Sans"/>
                          <a:cs typeface="DejaVu Sans"/>
                        </a:rPr>
                        <a:t>…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077810" y="3322435"/>
            <a:ext cx="461009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800" spc="-1375" dirty="0">
                <a:latin typeface="DejaVu Sans"/>
                <a:cs typeface="DejaVu Sans"/>
              </a:rPr>
              <a:t>…</a:t>
            </a:r>
            <a:endParaRPr sz="480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8359" y="5707141"/>
            <a:ext cx="562038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3575" marR="5080" indent="-651510">
              <a:spcBef>
                <a:spcPts val="95"/>
              </a:spcBef>
            </a:pPr>
            <a:r>
              <a:rPr sz="2000" spc="-135" dirty="0">
                <a:latin typeface="DejaVu Sans"/>
                <a:cs typeface="DejaVu Sans"/>
              </a:rPr>
              <a:t>(table </a:t>
            </a:r>
            <a:r>
              <a:rPr sz="2000" spc="-35" dirty="0">
                <a:latin typeface="DejaVu Sans"/>
                <a:cs typeface="DejaVu Sans"/>
              </a:rPr>
              <a:t>now </a:t>
            </a:r>
            <a:r>
              <a:rPr sz="2000" spc="-95" dirty="0">
                <a:latin typeface="DejaVu Sans"/>
                <a:cs typeface="DejaVu Sans"/>
              </a:rPr>
              <a:t>organized </a:t>
            </a:r>
            <a:r>
              <a:rPr sz="2000" spc="-140" dirty="0">
                <a:latin typeface="DejaVu Sans"/>
                <a:cs typeface="DejaVu Sans"/>
              </a:rPr>
              <a:t>by </a:t>
            </a:r>
            <a:r>
              <a:rPr sz="2000" spc="-110" dirty="0">
                <a:latin typeface="DejaVu Sans"/>
                <a:cs typeface="DejaVu Sans"/>
              </a:rPr>
              <a:t>decreasing </a:t>
            </a:r>
            <a:r>
              <a:rPr sz="2000" spc="-100" dirty="0">
                <a:latin typeface="DejaVu Sans"/>
                <a:cs typeface="DejaVu Sans"/>
              </a:rPr>
              <a:t>probabilities  </a:t>
            </a:r>
            <a:r>
              <a:rPr sz="2000" spc="-80" dirty="0">
                <a:latin typeface="DejaVu Sans"/>
                <a:cs typeface="DejaVu Sans"/>
              </a:rPr>
              <a:t>showing </a:t>
            </a:r>
            <a:r>
              <a:rPr sz="2000" spc="-65" dirty="0">
                <a:latin typeface="DejaVu Sans"/>
                <a:cs typeface="DejaVu Sans"/>
              </a:rPr>
              <a:t>top </a:t>
            </a:r>
            <a:r>
              <a:rPr sz="2000" spc="-80" dirty="0">
                <a:latin typeface="DejaVu Sans"/>
                <a:cs typeface="DejaVu Sans"/>
              </a:rPr>
              <a:t>words </a:t>
            </a:r>
            <a:r>
              <a:rPr sz="2000" spc="-90" dirty="0">
                <a:latin typeface="DejaVu Sans"/>
                <a:cs typeface="DejaVu Sans"/>
              </a:rPr>
              <a:t>in </a:t>
            </a:r>
            <a:r>
              <a:rPr sz="2000" spc="-100" dirty="0">
                <a:latin typeface="DejaVu Sans"/>
                <a:cs typeface="DejaVu Sans"/>
              </a:rPr>
              <a:t>each</a:t>
            </a:r>
            <a:r>
              <a:rPr sz="2000" spc="-195" dirty="0">
                <a:latin typeface="DejaVu Sans"/>
                <a:cs typeface="DejaVu Sans"/>
              </a:rPr>
              <a:t> </a:t>
            </a:r>
            <a:r>
              <a:rPr sz="2000" spc="-114" dirty="0">
                <a:latin typeface="DejaVu Sans"/>
                <a:cs typeface="DejaVu Sans"/>
              </a:rPr>
              <a:t>category)</a:t>
            </a:r>
            <a:endParaRPr sz="20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93230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729" y="501701"/>
            <a:ext cx="7137400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0" dirty="0"/>
              <a:t>Comparing </a:t>
            </a:r>
            <a:r>
              <a:rPr spc="90" dirty="0"/>
              <a:t>and</a:t>
            </a:r>
            <a:r>
              <a:rPr spc="-409" dirty="0"/>
              <a:t> </a:t>
            </a:r>
            <a:r>
              <a:rPr spc="155" dirty="0"/>
              <a:t>contrasting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51678" y="3275215"/>
            <a:ext cx="951806" cy="109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96828" y="3302152"/>
            <a:ext cx="861123" cy="1002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6828" y="4029469"/>
            <a:ext cx="558165" cy="137795"/>
          </a:xfrm>
          <a:custGeom>
            <a:avLst/>
            <a:gdLst/>
            <a:ahLst/>
            <a:cxnLst/>
            <a:rect l="l" t="t" r="r" b="b"/>
            <a:pathLst>
              <a:path w="558164" h="137795">
                <a:moveTo>
                  <a:pt x="0" y="0"/>
                </a:moveTo>
                <a:lnTo>
                  <a:pt x="557847" y="0"/>
                </a:lnTo>
                <a:lnTo>
                  <a:pt x="557847" y="137706"/>
                </a:lnTo>
                <a:lnTo>
                  <a:pt x="0" y="137706"/>
                </a:lnTo>
                <a:lnTo>
                  <a:pt x="0" y="0"/>
                </a:lnTo>
                <a:close/>
              </a:path>
            </a:pathLst>
          </a:custGeom>
          <a:solidFill>
            <a:srgbClr val="FF6C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4674" y="4029469"/>
            <a:ext cx="303530" cy="137795"/>
          </a:xfrm>
          <a:custGeom>
            <a:avLst/>
            <a:gdLst/>
            <a:ahLst/>
            <a:cxnLst/>
            <a:rect l="l" t="t" r="r" b="b"/>
            <a:pathLst>
              <a:path w="303529" h="137795">
                <a:moveTo>
                  <a:pt x="0" y="0"/>
                </a:moveTo>
                <a:lnTo>
                  <a:pt x="303275" y="0"/>
                </a:lnTo>
                <a:lnTo>
                  <a:pt x="303275" y="137706"/>
                </a:lnTo>
                <a:lnTo>
                  <a:pt x="0" y="137706"/>
                </a:lnTo>
                <a:lnTo>
                  <a:pt x="0" y="0"/>
                </a:lnTo>
                <a:close/>
              </a:path>
            </a:pathLst>
          </a:custGeom>
          <a:solidFill>
            <a:srgbClr val="FF6C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66078" y="3275215"/>
            <a:ext cx="876992" cy="1097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9742" y="3302152"/>
            <a:ext cx="785571" cy="1002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09741" y="3302152"/>
            <a:ext cx="786130" cy="176530"/>
          </a:xfrm>
          <a:custGeom>
            <a:avLst/>
            <a:gdLst/>
            <a:ahLst/>
            <a:cxnLst/>
            <a:rect l="l" t="t" r="r" b="b"/>
            <a:pathLst>
              <a:path w="786129" h="176529">
                <a:moveTo>
                  <a:pt x="0" y="0"/>
                </a:moveTo>
                <a:lnTo>
                  <a:pt x="785571" y="0"/>
                </a:lnTo>
                <a:lnTo>
                  <a:pt x="785571" y="176517"/>
                </a:lnTo>
                <a:lnTo>
                  <a:pt x="0" y="176517"/>
                </a:lnTo>
                <a:lnTo>
                  <a:pt x="0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09741" y="3478670"/>
            <a:ext cx="464820" cy="137795"/>
          </a:xfrm>
          <a:custGeom>
            <a:avLst/>
            <a:gdLst/>
            <a:ahLst/>
            <a:cxnLst/>
            <a:rect l="l" t="t" r="r" b="b"/>
            <a:pathLst>
              <a:path w="464820" h="137795">
                <a:moveTo>
                  <a:pt x="0" y="0"/>
                </a:moveTo>
                <a:lnTo>
                  <a:pt x="464375" y="0"/>
                </a:lnTo>
                <a:lnTo>
                  <a:pt x="464375" y="137706"/>
                </a:lnTo>
                <a:lnTo>
                  <a:pt x="0" y="137706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74116" y="3478670"/>
            <a:ext cx="321310" cy="137795"/>
          </a:xfrm>
          <a:custGeom>
            <a:avLst/>
            <a:gdLst/>
            <a:ahLst/>
            <a:cxnLst/>
            <a:rect l="l" t="t" r="r" b="b"/>
            <a:pathLst>
              <a:path w="321309" h="137795">
                <a:moveTo>
                  <a:pt x="0" y="0"/>
                </a:moveTo>
                <a:lnTo>
                  <a:pt x="321195" y="0"/>
                </a:lnTo>
                <a:lnTo>
                  <a:pt x="321195" y="137706"/>
                </a:lnTo>
                <a:lnTo>
                  <a:pt x="0" y="137706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09741" y="3754070"/>
            <a:ext cx="464820" cy="137795"/>
          </a:xfrm>
          <a:custGeom>
            <a:avLst/>
            <a:gdLst/>
            <a:ahLst/>
            <a:cxnLst/>
            <a:rect l="l" t="t" r="r" b="b"/>
            <a:pathLst>
              <a:path w="464820" h="137795">
                <a:moveTo>
                  <a:pt x="0" y="0"/>
                </a:moveTo>
                <a:lnTo>
                  <a:pt x="464375" y="0"/>
                </a:lnTo>
                <a:lnTo>
                  <a:pt x="464375" y="137706"/>
                </a:lnTo>
                <a:lnTo>
                  <a:pt x="0" y="137706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74116" y="3754070"/>
            <a:ext cx="321310" cy="137795"/>
          </a:xfrm>
          <a:custGeom>
            <a:avLst/>
            <a:gdLst/>
            <a:ahLst/>
            <a:cxnLst/>
            <a:rect l="l" t="t" r="r" b="b"/>
            <a:pathLst>
              <a:path w="321309" h="137795">
                <a:moveTo>
                  <a:pt x="0" y="0"/>
                </a:moveTo>
                <a:lnTo>
                  <a:pt x="321195" y="0"/>
                </a:lnTo>
                <a:lnTo>
                  <a:pt x="321195" y="137706"/>
                </a:lnTo>
                <a:lnTo>
                  <a:pt x="0" y="137706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09741" y="4029469"/>
            <a:ext cx="464820" cy="137795"/>
          </a:xfrm>
          <a:custGeom>
            <a:avLst/>
            <a:gdLst/>
            <a:ahLst/>
            <a:cxnLst/>
            <a:rect l="l" t="t" r="r" b="b"/>
            <a:pathLst>
              <a:path w="464820" h="137795">
                <a:moveTo>
                  <a:pt x="0" y="0"/>
                </a:moveTo>
                <a:lnTo>
                  <a:pt x="464375" y="0"/>
                </a:lnTo>
                <a:lnTo>
                  <a:pt x="464375" y="137706"/>
                </a:lnTo>
                <a:lnTo>
                  <a:pt x="0" y="137706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74116" y="4029469"/>
            <a:ext cx="321310" cy="137795"/>
          </a:xfrm>
          <a:custGeom>
            <a:avLst/>
            <a:gdLst/>
            <a:ahLst/>
            <a:cxnLst/>
            <a:rect l="l" t="t" r="r" b="b"/>
            <a:pathLst>
              <a:path w="321309" h="137795">
                <a:moveTo>
                  <a:pt x="0" y="0"/>
                </a:moveTo>
                <a:lnTo>
                  <a:pt x="321195" y="0"/>
                </a:lnTo>
                <a:lnTo>
                  <a:pt x="321195" y="137706"/>
                </a:lnTo>
                <a:lnTo>
                  <a:pt x="0" y="137706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04985" y="3478669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>
                <a:moveTo>
                  <a:pt x="0" y="0"/>
                </a:moveTo>
                <a:lnTo>
                  <a:pt x="795085" y="0"/>
                </a:lnTo>
              </a:path>
            </a:pathLst>
          </a:custGeom>
          <a:ln w="253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01510" y="3275215"/>
            <a:ext cx="793865" cy="1097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47116" y="3302152"/>
            <a:ext cx="701179" cy="10027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47116" y="3302152"/>
            <a:ext cx="701675" cy="176530"/>
          </a:xfrm>
          <a:custGeom>
            <a:avLst/>
            <a:gdLst/>
            <a:ahLst/>
            <a:cxnLst/>
            <a:rect l="l" t="t" r="r" b="b"/>
            <a:pathLst>
              <a:path w="701675" h="176529">
                <a:moveTo>
                  <a:pt x="0" y="0"/>
                </a:moveTo>
                <a:lnTo>
                  <a:pt x="701179" y="0"/>
                </a:lnTo>
                <a:lnTo>
                  <a:pt x="701179" y="176517"/>
                </a:lnTo>
                <a:lnTo>
                  <a:pt x="0" y="176517"/>
                </a:lnTo>
                <a:lnTo>
                  <a:pt x="0" y="0"/>
                </a:lnTo>
                <a:close/>
              </a:path>
            </a:pathLst>
          </a:custGeom>
          <a:solidFill>
            <a:srgbClr val="95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47116" y="3478670"/>
            <a:ext cx="394335" cy="137795"/>
          </a:xfrm>
          <a:custGeom>
            <a:avLst/>
            <a:gdLst/>
            <a:ahLst/>
            <a:cxnLst/>
            <a:rect l="l" t="t" r="r" b="b"/>
            <a:pathLst>
              <a:path w="394334" h="137795">
                <a:moveTo>
                  <a:pt x="0" y="0"/>
                </a:moveTo>
                <a:lnTo>
                  <a:pt x="393953" y="0"/>
                </a:lnTo>
                <a:lnTo>
                  <a:pt x="393953" y="137706"/>
                </a:lnTo>
                <a:lnTo>
                  <a:pt x="0" y="137706"/>
                </a:lnTo>
                <a:lnTo>
                  <a:pt x="0" y="0"/>
                </a:lnTo>
                <a:close/>
              </a:path>
            </a:pathLst>
          </a:custGeom>
          <a:solidFill>
            <a:srgbClr val="95C5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41069" y="3478670"/>
            <a:ext cx="307340" cy="137795"/>
          </a:xfrm>
          <a:custGeom>
            <a:avLst/>
            <a:gdLst/>
            <a:ahLst/>
            <a:cxnLst/>
            <a:rect l="l" t="t" r="r" b="b"/>
            <a:pathLst>
              <a:path w="307340" h="137795">
                <a:moveTo>
                  <a:pt x="0" y="0"/>
                </a:moveTo>
                <a:lnTo>
                  <a:pt x="307225" y="0"/>
                </a:lnTo>
                <a:lnTo>
                  <a:pt x="307225" y="137706"/>
                </a:lnTo>
                <a:lnTo>
                  <a:pt x="0" y="137706"/>
                </a:lnTo>
                <a:lnTo>
                  <a:pt x="0" y="0"/>
                </a:lnTo>
                <a:close/>
              </a:path>
            </a:pathLst>
          </a:custGeom>
          <a:solidFill>
            <a:srgbClr val="95C5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47116" y="3754070"/>
            <a:ext cx="394335" cy="137795"/>
          </a:xfrm>
          <a:custGeom>
            <a:avLst/>
            <a:gdLst/>
            <a:ahLst/>
            <a:cxnLst/>
            <a:rect l="l" t="t" r="r" b="b"/>
            <a:pathLst>
              <a:path w="394334" h="137795">
                <a:moveTo>
                  <a:pt x="0" y="0"/>
                </a:moveTo>
                <a:lnTo>
                  <a:pt x="393953" y="0"/>
                </a:lnTo>
                <a:lnTo>
                  <a:pt x="393953" y="137706"/>
                </a:lnTo>
                <a:lnTo>
                  <a:pt x="0" y="137706"/>
                </a:lnTo>
                <a:lnTo>
                  <a:pt x="0" y="0"/>
                </a:lnTo>
                <a:close/>
              </a:path>
            </a:pathLst>
          </a:custGeom>
          <a:solidFill>
            <a:srgbClr val="95C5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1069" y="3754070"/>
            <a:ext cx="307340" cy="137795"/>
          </a:xfrm>
          <a:custGeom>
            <a:avLst/>
            <a:gdLst/>
            <a:ahLst/>
            <a:cxnLst/>
            <a:rect l="l" t="t" r="r" b="b"/>
            <a:pathLst>
              <a:path w="307340" h="137795">
                <a:moveTo>
                  <a:pt x="0" y="0"/>
                </a:moveTo>
                <a:lnTo>
                  <a:pt x="307225" y="0"/>
                </a:lnTo>
                <a:lnTo>
                  <a:pt x="307225" y="137706"/>
                </a:lnTo>
                <a:lnTo>
                  <a:pt x="0" y="137706"/>
                </a:lnTo>
                <a:lnTo>
                  <a:pt x="0" y="0"/>
                </a:lnTo>
                <a:close/>
              </a:path>
            </a:pathLst>
          </a:custGeom>
          <a:solidFill>
            <a:srgbClr val="95C5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47116" y="4029469"/>
            <a:ext cx="394335" cy="137795"/>
          </a:xfrm>
          <a:custGeom>
            <a:avLst/>
            <a:gdLst/>
            <a:ahLst/>
            <a:cxnLst/>
            <a:rect l="l" t="t" r="r" b="b"/>
            <a:pathLst>
              <a:path w="394334" h="137795">
                <a:moveTo>
                  <a:pt x="0" y="0"/>
                </a:moveTo>
                <a:lnTo>
                  <a:pt x="393953" y="0"/>
                </a:lnTo>
                <a:lnTo>
                  <a:pt x="393953" y="137706"/>
                </a:lnTo>
                <a:lnTo>
                  <a:pt x="0" y="137706"/>
                </a:lnTo>
                <a:lnTo>
                  <a:pt x="0" y="0"/>
                </a:lnTo>
                <a:close/>
              </a:path>
            </a:pathLst>
          </a:custGeom>
          <a:solidFill>
            <a:srgbClr val="95C5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41069" y="4029469"/>
            <a:ext cx="307340" cy="137795"/>
          </a:xfrm>
          <a:custGeom>
            <a:avLst/>
            <a:gdLst/>
            <a:ahLst/>
            <a:cxnLst/>
            <a:rect l="l" t="t" r="r" b="b"/>
            <a:pathLst>
              <a:path w="307340" h="137795">
                <a:moveTo>
                  <a:pt x="0" y="0"/>
                </a:moveTo>
                <a:lnTo>
                  <a:pt x="307225" y="0"/>
                </a:lnTo>
                <a:lnTo>
                  <a:pt x="307225" y="137706"/>
                </a:lnTo>
                <a:lnTo>
                  <a:pt x="0" y="137706"/>
                </a:lnTo>
                <a:lnTo>
                  <a:pt x="0" y="0"/>
                </a:lnTo>
                <a:close/>
              </a:path>
            </a:pathLst>
          </a:custGeom>
          <a:solidFill>
            <a:srgbClr val="95C5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42357" y="3478670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0703" y="0"/>
                </a:lnTo>
              </a:path>
            </a:pathLst>
          </a:custGeom>
          <a:ln w="253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292069" y="3297396"/>
          <a:ext cx="2451096" cy="998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530"/>
                <a:gridCol w="302895"/>
                <a:gridCol w="51434"/>
                <a:gridCol w="464184"/>
                <a:gridCol w="321310"/>
                <a:gridCol w="52069"/>
                <a:gridCol w="394335"/>
                <a:gridCol w="307339"/>
              </a:tblGrid>
              <a:tr h="175895">
                <a:tc gridSpan="2"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8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SCIENCE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solidFill>
                      <a:srgbClr val="FF6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7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TECH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114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SPORTS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45" dirty="0">
                          <a:latin typeface="DejaVu Sans"/>
                          <a:cs typeface="DejaVu Sans"/>
                        </a:rPr>
                        <a:t>experiment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60" dirty="0">
                          <a:latin typeface="DejaVu Sans"/>
                          <a:cs typeface="DejaVu Sans"/>
                        </a:rPr>
                        <a:t>0.1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35" dirty="0">
                          <a:latin typeface="DejaVu Sans"/>
                          <a:cs typeface="DejaVu Sans"/>
                        </a:rPr>
                        <a:t>develop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5" dirty="0">
                          <a:latin typeface="DejaVu Sans"/>
                          <a:cs typeface="DejaVu Sans"/>
                        </a:rPr>
                        <a:t>0.18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45" dirty="0">
                          <a:latin typeface="DejaVu Sans"/>
                          <a:cs typeface="DejaVu Sans"/>
                        </a:rPr>
                        <a:t>player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60" dirty="0">
                          <a:latin typeface="DejaVu Sans"/>
                          <a:cs typeface="DejaVu Sans"/>
                        </a:rPr>
                        <a:t>0.15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45" dirty="0">
                          <a:latin typeface="DejaVu Sans"/>
                          <a:cs typeface="DejaVu Sans"/>
                        </a:rPr>
                        <a:t>test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25" dirty="0">
                          <a:latin typeface="DejaVu Sans"/>
                          <a:cs typeface="DejaVu Sans"/>
                        </a:rPr>
                        <a:t>0.08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30" dirty="0">
                          <a:latin typeface="DejaVu Sans"/>
                          <a:cs typeface="DejaVu Sans"/>
                        </a:rPr>
                        <a:t>computer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25" dirty="0">
                          <a:latin typeface="DejaVu Sans"/>
                          <a:cs typeface="DejaVu Sans"/>
                        </a:rPr>
                        <a:t>0.09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30" dirty="0">
                          <a:latin typeface="DejaVu Sans"/>
                          <a:cs typeface="DejaVu Sans"/>
                        </a:rPr>
                        <a:t>score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40" dirty="0">
                          <a:latin typeface="DejaVu Sans"/>
                          <a:cs typeface="DejaVu Sans"/>
                        </a:rPr>
                        <a:t>0.07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35" dirty="0">
                          <a:latin typeface="DejaVu Sans"/>
                          <a:cs typeface="DejaVu Sans"/>
                        </a:rPr>
                        <a:t>discover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30" dirty="0">
                          <a:latin typeface="DejaVu Sans"/>
                          <a:cs typeface="DejaVu Sans"/>
                        </a:rPr>
                        <a:t>0.05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30" dirty="0">
                          <a:latin typeface="DejaVu Sans"/>
                          <a:cs typeface="DejaVu Sans"/>
                        </a:rPr>
                        <a:t>processor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35" dirty="0">
                          <a:latin typeface="DejaVu Sans"/>
                          <a:cs typeface="DejaVu Sans"/>
                        </a:rPr>
                        <a:t>0.032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latin typeface="DejaVu Sans"/>
                          <a:cs typeface="DejaVu Sans"/>
                        </a:rPr>
                        <a:t>team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25" dirty="0">
                          <a:latin typeface="DejaVu Sans"/>
                          <a:cs typeface="DejaVu Sans"/>
                        </a:rPr>
                        <a:t>0.06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35" dirty="0">
                          <a:latin typeface="DejaVu Sans"/>
                          <a:cs typeface="DejaVu Sans"/>
                        </a:rPr>
                        <a:t>hypothesize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30" dirty="0">
                          <a:latin typeface="DejaVu Sans"/>
                          <a:cs typeface="DejaVu Sans"/>
                        </a:rPr>
                        <a:t>0.03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45" dirty="0">
                          <a:latin typeface="DejaVu Sans"/>
                          <a:cs typeface="DejaVu Sans"/>
                        </a:rPr>
                        <a:t>user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40" dirty="0">
                          <a:latin typeface="DejaVu Sans"/>
                          <a:cs typeface="DejaVu Sans"/>
                        </a:rPr>
                        <a:t>0.027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30" dirty="0">
                          <a:latin typeface="DejaVu Sans"/>
                          <a:cs typeface="DejaVu Sans"/>
                        </a:rPr>
                        <a:t>goal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30" dirty="0">
                          <a:latin typeface="DejaVu Sans"/>
                          <a:cs typeface="DejaVu Sans"/>
                        </a:rPr>
                        <a:t>0.03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35" dirty="0">
                          <a:latin typeface="DejaVu Sans"/>
                          <a:cs typeface="DejaVu Sans"/>
                        </a:rPr>
                        <a:t>climate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latin typeface="DejaVu Sans"/>
                          <a:cs typeface="DejaVu Sans"/>
                        </a:rPr>
                        <a:t>0.01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40" dirty="0">
                          <a:latin typeface="DejaVu Sans"/>
                          <a:cs typeface="DejaVu Sans"/>
                        </a:rPr>
                        <a:t>internet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30" dirty="0">
                          <a:latin typeface="DejaVu Sans"/>
                          <a:cs typeface="DejaVu Sans"/>
                        </a:rPr>
                        <a:t>0.02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40" dirty="0">
                          <a:latin typeface="DejaVu Sans"/>
                          <a:cs typeface="DejaVu Sans"/>
                        </a:rPr>
                        <a:t>injury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latin typeface="DejaVu Sans"/>
                          <a:cs typeface="DejaVu Sans"/>
                        </a:rPr>
                        <a:t>0.01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latin typeface="DejaVu Sans"/>
                          <a:cs typeface="DejaVu Sans"/>
                        </a:rPr>
                        <a:t>…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latin typeface="DejaVu Sans"/>
                          <a:cs typeface="DejaVu Sans"/>
                        </a:rPr>
                        <a:t>…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latin typeface="DejaVu Sans"/>
                          <a:cs typeface="DejaVu Sans"/>
                        </a:rPr>
                        <a:t>…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latin typeface="DejaVu Sans"/>
                          <a:cs typeface="DejaVu Sans"/>
                        </a:rPr>
                        <a:t>…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latin typeface="DejaVu Sans"/>
                          <a:cs typeface="DejaVu Sans"/>
                        </a:rPr>
                        <a:t>…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latin typeface="DejaVu Sans"/>
                          <a:cs typeface="DejaVu Sans"/>
                        </a:rPr>
                        <a:t>…</a:t>
                      </a:r>
                      <a:endParaRPr sz="700">
                        <a:latin typeface="DejaVu Sans"/>
                        <a:cs typeface="DejaVu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554415" y="2231555"/>
            <a:ext cx="1711960" cy="7461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4"/>
              </a:spcBef>
            </a:pPr>
            <a:r>
              <a:rPr sz="2400" spc="-75" dirty="0">
                <a:latin typeface="DejaVu Sans"/>
                <a:cs typeface="DejaVu Sans"/>
              </a:rPr>
              <a:t>Prior </a:t>
            </a:r>
            <a:r>
              <a:rPr sz="2400" spc="-70" dirty="0">
                <a:latin typeface="DejaVu Sans"/>
                <a:cs typeface="DejaVu Sans"/>
              </a:rPr>
              <a:t>topic  </a:t>
            </a:r>
            <a:r>
              <a:rPr sz="2400" spc="-120" dirty="0">
                <a:latin typeface="DejaVu Sans"/>
                <a:cs typeface="DejaVu Sans"/>
              </a:rPr>
              <a:t>probabilities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89543" y="1348443"/>
            <a:ext cx="2102485" cy="1407160"/>
          </a:xfrm>
          <a:prstGeom prst="rect">
            <a:avLst/>
          </a:prstGeom>
        </p:spPr>
        <p:txBody>
          <a:bodyPr vert="horz" wrap="square" lIns="0" tIns="299085" rIns="0" bIns="0" rtlCol="0">
            <a:spAutoFit/>
          </a:bodyPr>
          <a:lstStyle/>
          <a:p>
            <a:pPr marL="12700">
              <a:spcBef>
                <a:spcPts val="2355"/>
              </a:spcBef>
            </a:pPr>
            <a:r>
              <a:rPr sz="3200" spc="70" dirty="0">
                <a:solidFill>
                  <a:srgbClr val="2B2728"/>
                </a:solidFill>
                <a:latin typeface="Arial"/>
                <a:cs typeface="Arial"/>
              </a:rPr>
              <a:t>Previously</a:t>
            </a:r>
            <a:endParaRPr sz="3200" dirty="0">
              <a:latin typeface="Arial"/>
              <a:cs typeface="Arial"/>
            </a:endParaRPr>
          </a:p>
          <a:p>
            <a:pPr marL="85090">
              <a:spcBef>
                <a:spcPts val="1780"/>
              </a:spcBef>
            </a:pPr>
            <a:r>
              <a:rPr sz="2500" spc="-40" dirty="0">
                <a:latin typeface="DejaVu Sans"/>
                <a:cs typeface="DejaVu Sans"/>
              </a:rPr>
              <a:t>p</a:t>
            </a:r>
            <a:r>
              <a:rPr sz="2500" spc="-40" dirty="0">
                <a:latin typeface="Arial"/>
                <a:cs typeface="Arial"/>
              </a:rPr>
              <a:t>(</a:t>
            </a:r>
            <a:r>
              <a:rPr sz="2500" spc="-40" dirty="0">
                <a:latin typeface="DejaVu Sans"/>
                <a:cs typeface="DejaVu Sans"/>
              </a:rPr>
              <a:t>z</a:t>
            </a:r>
            <a:r>
              <a:rPr sz="2625" i="1" spc="-60" baseline="-12698" dirty="0">
                <a:latin typeface="Trebuchet MS"/>
                <a:cs typeface="Trebuchet MS"/>
              </a:rPr>
              <a:t>i</a:t>
            </a:r>
            <a:r>
              <a:rPr sz="2625" i="1" spc="37" baseline="-12698" dirty="0">
                <a:latin typeface="Trebuchet MS"/>
                <a:cs typeface="Trebuchet MS"/>
              </a:rPr>
              <a:t> </a:t>
            </a:r>
            <a:r>
              <a:rPr sz="2500" spc="484" dirty="0">
                <a:latin typeface="Arial"/>
                <a:cs typeface="Arial"/>
              </a:rPr>
              <a:t>=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35" dirty="0">
                <a:latin typeface="DejaVu Sans"/>
                <a:cs typeface="DejaVu Sans"/>
              </a:rPr>
              <a:t>k</a:t>
            </a:r>
            <a:r>
              <a:rPr sz="2500" spc="35" dirty="0">
                <a:latin typeface="Arial"/>
                <a:cs typeface="Arial"/>
              </a:rPr>
              <a:t>)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484" dirty="0">
                <a:latin typeface="Arial"/>
                <a:cs typeface="Arial"/>
              </a:rPr>
              <a:t>=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lang="el-GR" sz="2500" spc="-20" dirty="0" smtClean="0">
                <a:latin typeface="Arial"/>
                <a:cs typeface="Arial"/>
              </a:rPr>
              <a:t>π</a:t>
            </a:r>
            <a:r>
              <a:rPr sz="2625" i="1" spc="-367" baseline="-12698" dirty="0" smtClean="0">
                <a:latin typeface="Trebuchet MS"/>
                <a:cs typeface="Trebuchet MS"/>
              </a:rPr>
              <a:t>k</a:t>
            </a:r>
            <a:endParaRPr sz="2625" baseline="-12698" dirty="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35918" y="1348443"/>
            <a:ext cx="2096770" cy="1407160"/>
          </a:xfrm>
          <a:prstGeom prst="rect">
            <a:avLst/>
          </a:prstGeom>
        </p:spPr>
        <p:txBody>
          <a:bodyPr vert="horz" wrap="square" lIns="0" tIns="299085" rIns="0" bIns="0" rtlCol="0">
            <a:spAutoFit/>
          </a:bodyPr>
          <a:lstStyle/>
          <a:p>
            <a:pPr marL="12700">
              <a:spcBef>
                <a:spcPts val="2355"/>
              </a:spcBef>
            </a:pPr>
            <a:r>
              <a:rPr sz="3200" spc="215" dirty="0">
                <a:solidFill>
                  <a:srgbClr val="2B2728"/>
                </a:solidFill>
                <a:latin typeface="Arial"/>
                <a:cs typeface="Arial"/>
              </a:rPr>
              <a:t>Now</a:t>
            </a:r>
            <a:endParaRPr sz="3200" dirty="0">
              <a:latin typeface="Arial"/>
              <a:cs typeface="Arial"/>
            </a:endParaRPr>
          </a:p>
          <a:p>
            <a:pPr marL="78740">
              <a:spcBef>
                <a:spcPts val="1780"/>
              </a:spcBef>
            </a:pPr>
            <a:r>
              <a:rPr sz="2500" spc="-40" dirty="0">
                <a:latin typeface="DejaVu Sans"/>
                <a:cs typeface="DejaVu Sans"/>
              </a:rPr>
              <a:t>p</a:t>
            </a:r>
            <a:r>
              <a:rPr sz="2500" spc="-40" dirty="0">
                <a:latin typeface="Arial"/>
                <a:cs typeface="Arial"/>
              </a:rPr>
              <a:t>(</a:t>
            </a:r>
            <a:r>
              <a:rPr sz="2500" spc="-40" dirty="0">
                <a:latin typeface="DejaVu Sans"/>
                <a:cs typeface="DejaVu Sans"/>
              </a:rPr>
              <a:t>z</a:t>
            </a:r>
            <a:r>
              <a:rPr sz="2625" i="1" spc="-60" baseline="-12698" dirty="0">
                <a:latin typeface="Trebuchet MS"/>
                <a:cs typeface="Trebuchet MS"/>
              </a:rPr>
              <a:t>i</a:t>
            </a:r>
            <a:r>
              <a:rPr sz="2625" i="1" spc="44" baseline="-12698" dirty="0">
                <a:latin typeface="Trebuchet MS"/>
                <a:cs typeface="Trebuchet MS"/>
              </a:rPr>
              <a:t> </a:t>
            </a:r>
            <a:r>
              <a:rPr sz="2500" spc="484" dirty="0">
                <a:latin typeface="Arial"/>
                <a:cs typeface="Arial"/>
              </a:rPr>
              <a:t>=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35" dirty="0">
                <a:latin typeface="DejaVu Sans"/>
                <a:cs typeface="DejaVu Sans"/>
              </a:rPr>
              <a:t>k</a:t>
            </a:r>
            <a:r>
              <a:rPr sz="2500" spc="35" dirty="0">
                <a:latin typeface="Arial"/>
                <a:cs typeface="Arial"/>
              </a:rPr>
              <a:t>)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484" dirty="0">
                <a:latin typeface="Arial"/>
                <a:cs typeface="Arial"/>
              </a:rPr>
              <a:t>=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lang="el-GR" sz="2500" spc="-20" dirty="0" smtClean="0">
                <a:latin typeface="Arial"/>
                <a:cs typeface="Arial"/>
              </a:rPr>
              <a:t>π</a:t>
            </a:r>
            <a:r>
              <a:rPr sz="2625" i="1" spc="-367" baseline="-12698" dirty="0" smtClean="0">
                <a:latin typeface="Trebuchet MS"/>
                <a:cs typeface="Trebuchet MS"/>
              </a:rPr>
              <a:t>k</a:t>
            </a:r>
            <a:endParaRPr sz="2625" baseline="-12698" dirty="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49451" y="3436594"/>
            <a:ext cx="316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915" dirty="0">
                <a:latin typeface="DejaVu Sans"/>
                <a:cs typeface="DejaVu Sans"/>
              </a:rPr>
              <a:t>…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38589" y="3879888"/>
            <a:ext cx="567055" cy="539115"/>
          </a:xfrm>
          <a:custGeom>
            <a:avLst/>
            <a:gdLst/>
            <a:ahLst/>
            <a:cxnLst/>
            <a:rect l="l" t="t" r="r" b="b"/>
            <a:pathLst>
              <a:path w="567054" h="539114">
                <a:moveTo>
                  <a:pt x="283235" y="0"/>
                </a:moveTo>
                <a:lnTo>
                  <a:pt x="232323" y="4338"/>
                </a:lnTo>
                <a:lnTo>
                  <a:pt x="184405" y="16845"/>
                </a:lnTo>
                <a:lnTo>
                  <a:pt x="140281" y="36760"/>
                </a:lnTo>
                <a:lnTo>
                  <a:pt x="100750" y="63324"/>
                </a:lnTo>
                <a:lnTo>
                  <a:pt x="66613" y="95776"/>
                </a:lnTo>
                <a:lnTo>
                  <a:pt x="38670" y="133355"/>
                </a:lnTo>
                <a:lnTo>
                  <a:pt x="17720" y="175301"/>
                </a:lnTo>
                <a:lnTo>
                  <a:pt x="4563" y="220854"/>
                </a:lnTo>
                <a:lnTo>
                  <a:pt x="0" y="269252"/>
                </a:lnTo>
                <a:lnTo>
                  <a:pt x="4563" y="317651"/>
                </a:lnTo>
                <a:lnTo>
                  <a:pt x="17720" y="363205"/>
                </a:lnTo>
                <a:lnTo>
                  <a:pt x="38670" y="405153"/>
                </a:lnTo>
                <a:lnTo>
                  <a:pt x="66613" y="442734"/>
                </a:lnTo>
                <a:lnTo>
                  <a:pt x="100750" y="475187"/>
                </a:lnTo>
                <a:lnTo>
                  <a:pt x="140281" y="501753"/>
                </a:lnTo>
                <a:lnTo>
                  <a:pt x="184405" y="521671"/>
                </a:lnTo>
                <a:lnTo>
                  <a:pt x="232323" y="534179"/>
                </a:lnTo>
                <a:lnTo>
                  <a:pt x="283235" y="538518"/>
                </a:lnTo>
                <a:lnTo>
                  <a:pt x="334146" y="534179"/>
                </a:lnTo>
                <a:lnTo>
                  <a:pt x="382063" y="521671"/>
                </a:lnTo>
                <a:lnTo>
                  <a:pt x="426186" y="501753"/>
                </a:lnTo>
                <a:lnTo>
                  <a:pt x="465714" y="475187"/>
                </a:lnTo>
                <a:lnTo>
                  <a:pt x="499849" y="442734"/>
                </a:lnTo>
                <a:lnTo>
                  <a:pt x="527791" y="405153"/>
                </a:lnTo>
                <a:lnTo>
                  <a:pt x="548739" y="363205"/>
                </a:lnTo>
                <a:lnTo>
                  <a:pt x="561895" y="317651"/>
                </a:lnTo>
                <a:lnTo>
                  <a:pt x="566458" y="269252"/>
                </a:lnTo>
                <a:lnTo>
                  <a:pt x="561895" y="220854"/>
                </a:lnTo>
                <a:lnTo>
                  <a:pt x="548739" y="175301"/>
                </a:lnTo>
                <a:lnTo>
                  <a:pt x="527791" y="133355"/>
                </a:lnTo>
                <a:lnTo>
                  <a:pt x="499849" y="95776"/>
                </a:lnTo>
                <a:lnTo>
                  <a:pt x="465714" y="63324"/>
                </a:lnTo>
                <a:lnTo>
                  <a:pt x="426186" y="36760"/>
                </a:lnTo>
                <a:lnTo>
                  <a:pt x="382063" y="16845"/>
                </a:lnTo>
                <a:lnTo>
                  <a:pt x="334146" y="4338"/>
                </a:lnTo>
                <a:lnTo>
                  <a:pt x="283235" y="0"/>
                </a:lnTo>
                <a:close/>
              </a:path>
            </a:pathLst>
          </a:custGeom>
          <a:solidFill>
            <a:srgbClr val="95C5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38589" y="3879888"/>
            <a:ext cx="567055" cy="539115"/>
          </a:xfrm>
          <a:custGeom>
            <a:avLst/>
            <a:gdLst/>
            <a:ahLst/>
            <a:cxnLst/>
            <a:rect l="l" t="t" r="r" b="b"/>
            <a:pathLst>
              <a:path w="567054" h="539114">
                <a:moveTo>
                  <a:pt x="0" y="269254"/>
                </a:moveTo>
                <a:lnTo>
                  <a:pt x="4563" y="220855"/>
                </a:lnTo>
                <a:lnTo>
                  <a:pt x="17719" y="175302"/>
                </a:lnTo>
                <a:lnTo>
                  <a:pt x="38669" y="133356"/>
                </a:lnTo>
                <a:lnTo>
                  <a:pt x="66613" y="95777"/>
                </a:lnTo>
                <a:lnTo>
                  <a:pt x="100749" y="63325"/>
                </a:lnTo>
                <a:lnTo>
                  <a:pt x="140280" y="36761"/>
                </a:lnTo>
                <a:lnTo>
                  <a:pt x="184404" y="16845"/>
                </a:lnTo>
                <a:lnTo>
                  <a:pt x="232322" y="4338"/>
                </a:lnTo>
                <a:lnTo>
                  <a:pt x="283233" y="0"/>
                </a:lnTo>
                <a:lnTo>
                  <a:pt x="334145" y="4338"/>
                </a:lnTo>
                <a:lnTo>
                  <a:pt x="382063" y="16845"/>
                </a:lnTo>
                <a:lnTo>
                  <a:pt x="426187" y="36761"/>
                </a:lnTo>
                <a:lnTo>
                  <a:pt x="465717" y="63325"/>
                </a:lnTo>
                <a:lnTo>
                  <a:pt x="499854" y="95777"/>
                </a:lnTo>
                <a:lnTo>
                  <a:pt x="527798" y="133356"/>
                </a:lnTo>
                <a:lnTo>
                  <a:pt x="548748" y="175302"/>
                </a:lnTo>
                <a:lnTo>
                  <a:pt x="561904" y="220855"/>
                </a:lnTo>
                <a:lnTo>
                  <a:pt x="566467" y="269254"/>
                </a:lnTo>
                <a:lnTo>
                  <a:pt x="561904" y="317652"/>
                </a:lnTo>
                <a:lnTo>
                  <a:pt x="548748" y="363205"/>
                </a:lnTo>
                <a:lnTo>
                  <a:pt x="527798" y="405151"/>
                </a:lnTo>
                <a:lnTo>
                  <a:pt x="499854" y="442730"/>
                </a:lnTo>
                <a:lnTo>
                  <a:pt x="465717" y="475182"/>
                </a:lnTo>
                <a:lnTo>
                  <a:pt x="426187" y="501747"/>
                </a:lnTo>
                <a:lnTo>
                  <a:pt x="382063" y="521663"/>
                </a:lnTo>
                <a:lnTo>
                  <a:pt x="334145" y="534170"/>
                </a:lnTo>
                <a:lnTo>
                  <a:pt x="283233" y="538508"/>
                </a:lnTo>
                <a:lnTo>
                  <a:pt x="232322" y="534170"/>
                </a:lnTo>
                <a:lnTo>
                  <a:pt x="184404" y="521663"/>
                </a:lnTo>
                <a:lnTo>
                  <a:pt x="140280" y="501747"/>
                </a:lnTo>
                <a:lnTo>
                  <a:pt x="100749" y="475182"/>
                </a:lnTo>
                <a:lnTo>
                  <a:pt x="66613" y="442730"/>
                </a:lnTo>
                <a:lnTo>
                  <a:pt x="38669" y="405151"/>
                </a:lnTo>
                <a:lnTo>
                  <a:pt x="17719" y="363205"/>
                </a:lnTo>
                <a:lnTo>
                  <a:pt x="4563" y="317652"/>
                </a:lnTo>
                <a:lnTo>
                  <a:pt x="0" y="269254"/>
                </a:lnTo>
                <a:close/>
              </a:path>
            </a:pathLst>
          </a:custGeom>
          <a:ln w="25371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0735" y="3350666"/>
            <a:ext cx="1133475" cy="464820"/>
          </a:xfrm>
          <a:custGeom>
            <a:avLst/>
            <a:gdLst/>
            <a:ahLst/>
            <a:cxnLst/>
            <a:rect l="l" t="t" r="r" b="b"/>
            <a:pathLst>
              <a:path w="1133475" h="464820">
                <a:moveTo>
                  <a:pt x="566470" y="0"/>
                </a:moveTo>
                <a:lnTo>
                  <a:pt x="500408" y="1561"/>
                </a:lnTo>
                <a:lnTo>
                  <a:pt x="436584" y="6130"/>
                </a:lnTo>
                <a:lnTo>
                  <a:pt x="375424" y="13532"/>
                </a:lnTo>
                <a:lnTo>
                  <a:pt x="317351" y="23592"/>
                </a:lnTo>
                <a:lnTo>
                  <a:pt x="262793" y="36138"/>
                </a:lnTo>
                <a:lnTo>
                  <a:pt x="212172" y="50994"/>
                </a:lnTo>
                <a:lnTo>
                  <a:pt x="165915" y="67986"/>
                </a:lnTo>
                <a:lnTo>
                  <a:pt x="124447" y="86940"/>
                </a:lnTo>
                <a:lnTo>
                  <a:pt x="88193" y="107682"/>
                </a:lnTo>
                <a:lnTo>
                  <a:pt x="33024" y="153834"/>
                </a:lnTo>
                <a:lnTo>
                  <a:pt x="3811" y="205048"/>
                </a:lnTo>
                <a:lnTo>
                  <a:pt x="0" y="232117"/>
                </a:lnTo>
                <a:lnTo>
                  <a:pt x="3811" y="259187"/>
                </a:lnTo>
                <a:lnTo>
                  <a:pt x="33024" y="310401"/>
                </a:lnTo>
                <a:lnTo>
                  <a:pt x="88193" y="356552"/>
                </a:lnTo>
                <a:lnTo>
                  <a:pt x="124447" y="377295"/>
                </a:lnTo>
                <a:lnTo>
                  <a:pt x="165915" y="396249"/>
                </a:lnTo>
                <a:lnTo>
                  <a:pt x="212172" y="413241"/>
                </a:lnTo>
                <a:lnTo>
                  <a:pt x="262793" y="428097"/>
                </a:lnTo>
                <a:lnTo>
                  <a:pt x="317351" y="440642"/>
                </a:lnTo>
                <a:lnTo>
                  <a:pt x="375424" y="450703"/>
                </a:lnTo>
                <a:lnTo>
                  <a:pt x="436584" y="458105"/>
                </a:lnTo>
                <a:lnTo>
                  <a:pt x="500408" y="462674"/>
                </a:lnTo>
                <a:lnTo>
                  <a:pt x="566470" y="464235"/>
                </a:lnTo>
                <a:lnTo>
                  <a:pt x="632533" y="462674"/>
                </a:lnTo>
                <a:lnTo>
                  <a:pt x="696356" y="458105"/>
                </a:lnTo>
                <a:lnTo>
                  <a:pt x="757517" y="450703"/>
                </a:lnTo>
                <a:lnTo>
                  <a:pt x="815589" y="440642"/>
                </a:lnTo>
                <a:lnTo>
                  <a:pt x="870148" y="428097"/>
                </a:lnTo>
                <a:lnTo>
                  <a:pt x="920768" y="413241"/>
                </a:lnTo>
                <a:lnTo>
                  <a:pt x="967025" y="396249"/>
                </a:lnTo>
                <a:lnTo>
                  <a:pt x="1008493" y="377295"/>
                </a:lnTo>
                <a:lnTo>
                  <a:pt x="1044748" y="356552"/>
                </a:lnTo>
                <a:lnTo>
                  <a:pt x="1099916" y="310401"/>
                </a:lnTo>
                <a:lnTo>
                  <a:pt x="1129130" y="259187"/>
                </a:lnTo>
                <a:lnTo>
                  <a:pt x="1132941" y="232117"/>
                </a:lnTo>
                <a:lnTo>
                  <a:pt x="1129130" y="205048"/>
                </a:lnTo>
                <a:lnTo>
                  <a:pt x="1099916" y="153834"/>
                </a:lnTo>
                <a:lnTo>
                  <a:pt x="1044748" y="107682"/>
                </a:lnTo>
                <a:lnTo>
                  <a:pt x="1008493" y="86940"/>
                </a:lnTo>
                <a:lnTo>
                  <a:pt x="967025" y="67986"/>
                </a:lnTo>
                <a:lnTo>
                  <a:pt x="920768" y="50994"/>
                </a:lnTo>
                <a:lnTo>
                  <a:pt x="870148" y="36138"/>
                </a:lnTo>
                <a:lnTo>
                  <a:pt x="815589" y="23592"/>
                </a:lnTo>
                <a:lnTo>
                  <a:pt x="757517" y="13532"/>
                </a:lnTo>
                <a:lnTo>
                  <a:pt x="696356" y="6130"/>
                </a:lnTo>
                <a:lnTo>
                  <a:pt x="632533" y="1561"/>
                </a:lnTo>
                <a:lnTo>
                  <a:pt x="566470" y="0"/>
                </a:lnTo>
                <a:close/>
              </a:path>
            </a:pathLst>
          </a:custGeom>
          <a:solidFill>
            <a:srgbClr val="009EC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0735" y="3350666"/>
            <a:ext cx="1133475" cy="464820"/>
          </a:xfrm>
          <a:custGeom>
            <a:avLst/>
            <a:gdLst/>
            <a:ahLst/>
            <a:cxnLst/>
            <a:rect l="l" t="t" r="r" b="b"/>
            <a:pathLst>
              <a:path w="1133475" h="464820">
                <a:moveTo>
                  <a:pt x="0" y="232115"/>
                </a:moveTo>
                <a:lnTo>
                  <a:pt x="14960" y="178893"/>
                </a:lnTo>
                <a:lnTo>
                  <a:pt x="57576" y="130037"/>
                </a:lnTo>
                <a:lnTo>
                  <a:pt x="124446" y="86939"/>
                </a:lnTo>
                <a:lnTo>
                  <a:pt x="165914" y="67985"/>
                </a:lnTo>
                <a:lnTo>
                  <a:pt x="212171" y="50993"/>
                </a:lnTo>
                <a:lnTo>
                  <a:pt x="262791" y="36137"/>
                </a:lnTo>
                <a:lnTo>
                  <a:pt x="317350" y="23592"/>
                </a:lnTo>
                <a:lnTo>
                  <a:pt x="375422" y="13532"/>
                </a:lnTo>
                <a:lnTo>
                  <a:pt x="436582" y="6130"/>
                </a:lnTo>
                <a:lnTo>
                  <a:pt x="500406" y="1561"/>
                </a:lnTo>
                <a:lnTo>
                  <a:pt x="566468" y="0"/>
                </a:lnTo>
                <a:lnTo>
                  <a:pt x="632531" y="1561"/>
                </a:lnTo>
                <a:lnTo>
                  <a:pt x="696355" y="6130"/>
                </a:lnTo>
                <a:lnTo>
                  <a:pt x="757515" y="13532"/>
                </a:lnTo>
                <a:lnTo>
                  <a:pt x="815588" y="23592"/>
                </a:lnTo>
                <a:lnTo>
                  <a:pt x="870146" y="36137"/>
                </a:lnTo>
                <a:lnTo>
                  <a:pt x="920767" y="50993"/>
                </a:lnTo>
                <a:lnTo>
                  <a:pt x="967024" y="67985"/>
                </a:lnTo>
                <a:lnTo>
                  <a:pt x="1008492" y="86939"/>
                </a:lnTo>
                <a:lnTo>
                  <a:pt x="1044746" y="107681"/>
                </a:lnTo>
                <a:lnTo>
                  <a:pt x="1099915" y="153832"/>
                </a:lnTo>
                <a:lnTo>
                  <a:pt x="1129128" y="205045"/>
                </a:lnTo>
                <a:lnTo>
                  <a:pt x="1132939" y="232115"/>
                </a:lnTo>
                <a:lnTo>
                  <a:pt x="1129128" y="259184"/>
                </a:lnTo>
                <a:lnTo>
                  <a:pt x="1099915" y="310398"/>
                </a:lnTo>
                <a:lnTo>
                  <a:pt x="1044746" y="356549"/>
                </a:lnTo>
                <a:lnTo>
                  <a:pt x="1008492" y="377291"/>
                </a:lnTo>
                <a:lnTo>
                  <a:pt x="967024" y="396245"/>
                </a:lnTo>
                <a:lnTo>
                  <a:pt x="920767" y="413237"/>
                </a:lnTo>
                <a:lnTo>
                  <a:pt x="870146" y="428092"/>
                </a:lnTo>
                <a:lnTo>
                  <a:pt x="815588" y="440638"/>
                </a:lnTo>
                <a:lnTo>
                  <a:pt x="757515" y="450698"/>
                </a:lnTo>
                <a:lnTo>
                  <a:pt x="696355" y="458100"/>
                </a:lnTo>
                <a:lnTo>
                  <a:pt x="632531" y="462668"/>
                </a:lnTo>
                <a:lnTo>
                  <a:pt x="566468" y="464230"/>
                </a:lnTo>
                <a:lnTo>
                  <a:pt x="500406" y="462668"/>
                </a:lnTo>
                <a:lnTo>
                  <a:pt x="436582" y="458100"/>
                </a:lnTo>
                <a:lnTo>
                  <a:pt x="375422" y="450698"/>
                </a:lnTo>
                <a:lnTo>
                  <a:pt x="317350" y="440638"/>
                </a:lnTo>
                <a:lnTo>
                  <a:pt x="262791" y="428092"/>
                </a:lnTo>
                <a:lnTo>
                  <a:pt x="212171" y="413237"/>
                </a:lnTo>
                <a:lnTo>
                  <a:pt x="165914" y="396245"/>
                </a:lnTo>
                <a:lnTo>
                  <a:pt x="124446" y="377291"/>
                </a:lnTo>
                <a:lnTo>
                  <a:pt x="88192" y="356549"/>
                </a:lnTo>
                <a:lnTo>
                  <a:pt x="33024" y="310398"/>
                </a:lnTo>
                <a:lnTo>
                  <a:pt x="3811" y="259184"/>
                </a:lnTo>
                <a:lnTo>
                  <a:pt x="0" y="232115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72118" y="3155695"/>
            <a:ext cx="567055" cy="1132840"/>
          </a:xfrm>
          <a:custGeom>
            <a:avLst/>
            <a:gdLst/>
            <a:ahLst/>
            <a:cxnLst/>
            <a:rect l="l" t="t" r="r" b="b"/>
            <a:pathLst>
              <a:path w="567054" h="1132839">
                <a:moveTo>
                  <a:pt x="283235" y="0"/>
                </a:moveTo>
                <a:lnTo>
                  <a:pt x="222474" y="13062"/>
                </a:lnTo>
                <a:lnTo>
                  <a:pt x="166255" y="50409"/>
                </a:lnTo>
                <a:lnTo>
                  <a:pt x="115960" y="109274"/>
                </a:lnTo>
                <a:lnTo>
                  <a:pt x="93466" y="145913"/>
                </a:lnTo>
                <a:lnTo>
                  <a:pt x="72971" y="186894"/>
                </a:lnTo>
                <a:lnTo>
                  <a:pt x="54648" y="231874"/>
                </a:lnTo>
                <a:lnTo>
                  <a:pt x="38670" y="280506"/>
                </a:lnTo>
                <a:lnTo>
                  <a:pt x="25209" y="332444"/>
                </a:lnTo>
                <a:lnTo>
                  <a:pt x="14439" y="387344"/>
                </a:lnTo>
                <a:lnTo>
                  <a:pt x="6532" y="444860"/>
                </a:lnTo>
                <a:lnTo>
                  <a:pt x="1661" y="504646"/>
                </a:lnTo>
                <a:lnTo>
                  <a:pt x="0" y="566356"/>
                </a:lnTo>
                <a:lnTo>
                  <a:pt x="1661" y="628067"/>
                </a:lnTo>
                <a:lnTo>
                  <a:pt x="6532" y="687853"/>
                </a:lnTo>
                <a:lnTo>
                  <a:pt x="14439" y="745369"/>
                </a:lnTo>
                <a:lnTo>
                  <a:pt x="25209" y="800270"/>
                </a:lnTo>
                <a:lnTo>
                  <a:pt x="38670" y="852209"/>
                </a:lnTo>
                <a:lnTo>
                  <a:pt x="54648" y="900843"/>
                </a:lnTo>
                <a:lnTo>
                  <a:pt x="72971" y="945823"/>
                </a:lnTo>
                <a:lnTo>
                  <a:pt x="93466" y="986806"/>
                </a:lnTo>
                <a:lnTo>
                  <a:pt x="115960" y="1023446"/>
                </a:lnTo>
                <a:lnTo>
                  <a:pt x="140281" y="1055397"/>
                </a:lnTo>
                <a:lnTo>
                  <a:pt x="193711" y="1103850"/>
                </a:lnTo>
                <a:lnTo>
                  <a:pt x="252373" y="1129402"/>
                </a:lnTo>
                <a:lnTo>
                  <a:pt x="283235" y="1132725"/>
                </a:lnTo>
                <a:lnTo>
                  <a:pt x="314096" y="1129402"/>
                </a:lnTo>
                <a:lnTo>
                  <a:pt x="372759" y="1103850"/>
                </a:lnTo>
                <a:lnTo>
                  <a:pt x="426189" y="1055397"/>
                </a:lnTo>
                <a:lnTo>
                  <a:pt x="450510" y="1023446"/>
                </a:lnTo>
                <a:lnTo>
                  <a:pt x="473004" y="986806"/>
                </a:lnTo>
                <a:lnTo>
                  <a:pt x="493499" y="945823"/>
                </a:lnTo>
                <a:lnTo>
                  <a:pt x="511822" y="900843"/>
                </a:lnTo>
                <a:lnTo>
                  <a:pt x="527800" y="852209"/>
                </a:lnTo>
                <a:lnTo>
                  <a:pt x="541261" y="800270"/>
                </a:lnTo>
                <a:lnTo>
                  <a:pt x="552031" y="745369"/>
                </a:lnTo>
                <a:lnTo>
                  <a:pt x="559938" y="687853"/>
                </a:lnTo>
                <a:lnTo>
                  <a:pt x="564808" y="628067"/>
                </a:lnTo>
                <a:lnTo>
                  <a:pt x="566470" y="566356"/>
                </a:lnTo>
                <a:lnTo>
                  <a:pt x="564808" y="504646"/>
                </a:lnTo>
                <a:lnTo>
                  <a:pt x="559938" y="444860"/>
                </a:lnTo>
                <a:lnTo>
                  <a:pt x="552031" y="387344"/>
                </a:lnTo>
                <a:lnTo>
                  <a:pt x="541261" y="332444"/>
                </a:lnTo>
                <a:lnTo>
                  <a:pt x="527800" y="280506"/>
                </a:lnTo>
                <a:lnTo>
                  <a:pt x="511822" y="231874"/>
                </a:lnTo>
                <a:lnTo>
                  <a:pt x="493499" y="186894"/>
                </a:lnTo>
                <a:lnTo>
                  <a:pt x="473004" y="145913"/>
                </a:lnTo>
                <a:lnTo>
                  <a:pt x="450510" y="109274"/>
                </a:lnTo>
                <a:lnTo>
                  <a:pt x="426189" y="77324"/>
                </a:lnTo>
                <a:lnTo>
                  <a:pt x="372759" y="28873"/>
                </a:lnTo>
                <a:lnTo>
                  <a:pt x="314096" y="3323"/>
                </a:lnTo>
                <a:lnTo>
                  <a:pt x="283235" y="0"/>
                </a:lnTo>
                <a:close/>
              </a:path>
            </a:pathLst>
          </a:custGeom>
          <a:solidFill>
            <a:srgbClr val="FF6C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72118" y="3155696"/>
            <a:ext cx="567055" cy="1132840"/>
          </a:xfrm>
          <a:custGeom>
            <a:avLst/>
            <a:gdLst/>
            <a:ahLst/>
            <a:cxnLst/>
            <a:rect l="l" t="t" r="r" b="b"/>
            <a:pathLst>
              <a:path w="567054" h="1132839">
                <a:moveTo>
                  <a:pt x="0" y="566361"/>
                </a:moveTo>
                <a:lnTo>
                  <a:pt x="1661" y="504650"/>
                </a:lnTo>
                <a:lnTo>
                  <a:pt x="6532" y="444863"/>
                </a:lnTo>
                <a:lnTo>
                  <a:pt x="14439" y="387347"/>
                </a:lnTo>
                <a:lnTo>
                  <a:pt x="25209" y="332446"/>
                </a:lnTo>
                <a:lnTo>
                  <a:pt x="38669" y="280507"/>
                </a:lnTo>
                <a:lnTo>
                  <a:pt x="54647" y="231875"/>
                </a:lnTo>
                <a:lnTo>
                  <a:pt x="72970" y="186895"/>
                </a:lnTo>
                <a:lnTo>
                  <a:pt x="93465" y="145913"/>
                </a:lnTo>
                <a:lnTo>
                  <a:pt x="115959" y="109274"/>
                </a:lnTo>
                <a:lnTo>
                  <a:pt x="140280" y="77324"/>
                </a:lnTo>
                <a:lnTo>
                  <a:pt x="193710" y="28873"/>
                </a:lnTo>
                <a:lnTo>
                  <a:pt x="252372" y="3323"/>
                </a:lnTo>
                <a:lnTo>
                  <a:pt x="283233" y="0"/>
                </a:lnTo>
                <a:lnTo>
                  <a:pt x="314095" y="3323"/>
                </a:lnTo>
                <a:lnTo>
                  <a:pt x="372757" y="28873"/>
                </a:lnTo>
                <a:lnTo>
                  <a:pt x="426187" y="77324"/>
                </a:lnTo>
                <a:lnTo>
                  <a:pt x="450508" y="109274"/>
                </a:lnTo>
                <a:lnTo>
                  <a:pt x="473002" y="145913"/>
                </a:lnTo>
                <a:lnTo>
                  <a:pt x="493497" y="186895"/>
                </a:lnTo>
                <a:lnTo>
                  <a:pt x="511820" y="231875"/>
                </a:lnTo>
                <a:lnTo>
                  <a:pt x="527798" y="280507"/>
                </a:lnTo>
                <a:lnTo>
                  <a:pt x="541258" y="332446"/>
                </a:lnTo>
                <a:lnTo>
                  <a:pt x="552028" y="387347"/>
                </a:lnTo>
                <a:lnTo>
                  <a:pt x="559935" y="444863"/>
                </a:lnTo>
                <a:lnTo>
                  <a:pt x="564805" y="504650"/>
                </a:lnTo>
                <a:lnTo>
                  <a:pt x="566467" y="566361"/>
                </a:lnTo>
                <a:lnTo>
                  <a:pt x="564805" y="628072"/>
                </a:lnTo>
                <a:lnTo>
                  <a:pt x="559935" y="687859"/>
                </a:lnTo>
                <a:lnTo>
                  <a:pt x="552028" y="745375"/>
                </a:lnTo>
                <a:lnTo>
                  <a:pt x="541258" y="800276"/>
                </a:lnTo>
                <a:lnTo>
                  <a:pt x="527798" y="852215"/>
                </a:lnTo>
                <a:lnTo>
                  <a:pt x="511820" y="900848"/>
                </a:lnTo>
                <a:lnTo>
                  <a:pt x="493497" y="945828"/>
                </a:lnTo>
                <a:lnTo>
                  <a:pt x="473002" y="986810"/>
                </a:lnTo>
                <a:lnTo>
                  <a:pt x="450508" y="1023449"/>
                </a:lnTo>
                <a:lnTo>
                  <a:pt x="426187" y="1055399"/>
                </a:lnTo>
                <a:lnTo>
                  <a:pt x="372757" y="1103851"/>
                </a:lnTo>
                <a:lnTo>
                  <a:pt x="314095" y="1129401"/>
                </a:lnTo>
                <a:lnTo>
                  <a:pt x="283233" y="1132724"/>
                </a:lnTo>
                <a:lnTo>
                  <a:pt x="252372" y="1129401"/>
                </a:lnTo>
                <a:lnTo>
                  <a:pt x="193710" y="1103851"/>
                </a:lnTo>
                <a:lnTo>
                  <a:pt x="140280" y="1055399"/>
                </a:lnTo>
                <a:lnTo>
                  <a:pt x="115959" y="1023449"/>
                </a:lnTo>
                <a:lnTo>
                  <a:pt x="93465" y="986810"/>
                </a:lnTo>
                <a:lnTo>
                  <a:pt x="72970" y="945828"/>
                </a:lnTo>
                <a:lnTo>
                  <a:pt x="54647" y="900848"/>
                </a:lnTo>
                <a:lnTo>
                  <a:pt x="38669" y="852215"/>
                </a:lnTo>
                <a:lnTo>
                  <a:pt x="25209" y="800276"/>
                </a:lnTo>
                <a:lnTo>
                  <a:pt x="14439" y="745375"/>
                </a:lnTo>
                <a:lnTo>
                  <a:pt x="6532" y="687859"/>
                </a:lnTo>
                <a:lnTo>
                  <a:pt x="1661" y="628072"/>
                </a:lnTo>
                <a:lnTo>
                  <a:pt x="0" y="566361"/>
                </a:lnTo>
                <a:close/>
              </a:path>
            </a:pathLst>
          </a:custGeom>
          <a:ln w="25373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91589" y="3658300"/>
            <a:ext cx="127523" cy="1275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58059" y="4094685"/>
            <a:ext cx="127523" cy="1275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38805" y="3509749"/>
            <a:ext cx="127523" cy="1275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52670" y="1654234"/>
            <a:ext cx="141316" cy="46966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16220" y="1678521"/>
            <a:ext cx="12700" cy="4605020"/>
          </a:xfrm>
          <a:custGeom>
            <a:avLst/>
            <a:gdLst/>
            <a:ahLst/>
            <a:cxnLst/>
            <a:rect l="l" t="t" r="r" b="b"/>
            <a:pathLst>
              <a:path w="12700" h="4605020">
                <a:moveTo>
                  <a:pt x="0" y="0"/>
                </a:moveTo>
                <a:lnTo>
                  <a:pt x="12686" y="4604510"/>
                </a:lnTo>
              </a:path>
            </a:pathLst>
          </a:custGeom>
          <a:ln w="38061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8033" y="4871262"/>
            <a:ext cx="369916" cy="5195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57254" y="4902721"/>
            <a:ext cx="270531" cy="4158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7254" y="4902721"/>
            <a:ext cx="271145" cy="415925"/>
          </a:xfrm>
          <a:custGeom>
            <a:avLst/>
            <a:gdLst/>
            <a:ahLst/>
            <a:cxnLst/>
            <a:rect l="l" t="t" r="r" b="b"/>
            <a:pathLst>
              <a:path w="271144" h="415925">
                <a:moveTo>
                  <a:pt x="0" y="0"/>
                </a:moveTo>
                <a:lnTo>
                  <a:pt x="270527" y="0"/>
                </a:lnTo>
                <a:lnTo>
                  <a:pt x="270527" y="415899"/>
                </a:lnTo>
                <a:lnTo>
                  <a:pt x="0" y="415899"/>
                </a:lnTo>
                <a:lnTo>
                  <a:pt x="0" y="0"/>
                </a:lnTo>
                <a:close/>
              </a:path>
            </a:pathLst>
          </a:custGeom>
          <a:ln w="9514">
            <a:solidFill>
              <a:srgbClr val="94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78191" y="4871262"/>
            <a:ext cx="369916" cy="5195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27353" y="4902721"/>
            <a:ext cx="270522" cy="4158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27354" y="4902721"/>
            <a:ext cx="271145" cy="415925"/>
          </a:xfrm>
          <a:custGeom>
            <a:avLst/>
            <a:gdLst/>
            <a:ahLst/>
            <a:cxnLst/>
            <a:rect l="l" t="t" r="r" b="b"/>
            <a:pathLst>
              <a:path w="271144" h="415925">
                <a:moveTo>
                  <a:pt x="0" y="0"/>
                </a:moveTo>
                <a:lnTo>
                  <a:pt x="270527" y="0"/>
                </a:lnTo>
                <a:lnTo>
                  <a:pt x="270527" y="415899"/>
                </a:lnTo>
                <a:lnTo>
                  <a:pt x="0" y="415899"/>
                </a:lnTo>
                <a:lnTo>
                  <a:pt x="0" y="0"/>
                </a:lnTo>
                <a:close/>
              </a:path>
            </a:pathLst>
          </a:custGeom>
          <a:ln w="9514">
            <a:solidFill>
              <a:srgbClr val="94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48358" y="4871262"/>
            <a:ext cx="369916" cy="5195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97875" y="4902721"/>
            <a:ext cx="270522" cy="4158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97876" y="4902721"/>
            <a:ext cx="271145" cy="415925"/>
          </a:xfrm>
          <a:custGeom>
            <a:avLst/>
            <a:gdLst/>
            <a:ahLst/>
            <a:cxnLst/>
            <a:rect l="l" t="t" r="r" b="b"/>
            <a:pathLst>
              <a:path w="271144" h="415925">
                <a:moveTo>
                  <a:pt x="0" y="0"/>
                </a:moveTo>
                <a:lnTo>
                  <a:pt x="270527" y="0"/>
                </a:lnTo>
                <a:lnTo>
                  <a:pt x="270527" y="415899"/>
                </a:lnTo>
                <a:lnTo>
                  <a:pt x="0" y="415899"/>
                </a:lnTo>
                <a:lnTo>
                  <a:pt x="0" y="0"/>
                </a:lnTo>
                <a:close/>
              </a:path>
            </a:pathLst>
          </a:custGeom>
          <a:ln w="9514">
            <a:solidFill>
              <a:srgbClr val="94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18525" y="4871262"/>
            <a:ext cx="369916" cy="5195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68399" y="4902721"/>
            <a:ext cx="270535" cy="4158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68399" y="4902721"/>
            <a:ext cx="271145" cy="415925"/>
          </a:xfrm>
          <a:custGeom>
            <a:avLst/>
            <a:gdLst/>
            <a:ahLst/>
            <a:cxnLst/>
            <a:rect l="l" t="t" r="r" b="b"/>
            <a:pathLst>
              <a:path w="271144" h="415925">
                <a:moveTo>
                  <a:pt x="0" y="0"/>
                </a:moveTo>
                <a:lnTo>
                  <a:pt x="270527" y="0"/>
                </a:lnTo>
                <a:lnTo>
                  <a:pt x="270527" y="415899"/>
                </a:lnTo>
                <a:lnTo>
                  <a:pt x="0" y="415899"/>
                </a:lnTo>
                <a:lnTo>
                  <a:pt x="0" y="0"/>
                </a:lnTo>
                <a:close/>
              </a:path>
            </a:pathLst>
          </a:custGeom>
          <a:ln w="9514">
            <a:solidFill>
              <a:srgbClr val="94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88692" y="4871262"/>
            <a:ext cx="369916" cy="51954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38933" y="4902721"/>
            <a:ext cx="270522" cy="4158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38934" y="4902721"/>
            <a:ext cx="271145" cy="415925"/>
          </a:xfrm>
          <a:custGeom>
            <a:avLst/>
            <a:gdLst/>
            <a:ahLst/>
            <a:cxnLst/>
            <a:rect l="l" t="t" r="r" b="b"/>
            <a:pathLst>
              <a:path w="271144" h="415925">
                <a:moveTo>
                  <a:pt x="0" y="0"/>
                </a:moveTo>
                <a:lnTo>
                  <a:pt x="270527" y="0"/>
                </a:lnTo>
                <a:lnTo>
                  <a:pt x="270527" y="415899"/>
                </a:lnTo>
                <a:lnTo>
                  <a:pt x="0" y="415899"/>
                </a:lnTo>
                <a:lnTo>
                  <a:pt x="0" y="0"/>
                </a:lnTo>
                <a:close/>
              </a:path>
            </a:pathLst>
          </a:custGeom>
          <a:ln w="9514">
            <a:solidFill>
              <a:srgbClr val="94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58847" y="4871262"/>
            <a:ext cx="369916" cy="5195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09456" y="4902721"/>
            <a:ext cx="270522" cy="4158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9457" y="4902721"/>
            <a:ext cx="271145" cy="415925"/>
          </a:xfrm>
          <a:custGeom>
            <a:avLst/>
            <a:gdLst/>
            <a:ahLst/>
            <a:cxnLst/>
            <a:rect l="l" t="t" r="r" b="b"/>
            <a:pathLst>
              <a:path w="271144" h="415925">
                <a:moveTo>
                  <a:pt x="0" y="0"/>
                </a:moveTo>
                <a:lnTo>
                  <a:pt x="270526" y="0"/>
                </a:lnTo>
                <a:lnTo>
                  <a:pt x="270526" y="415899"/>
                </a:lnTo>
                <a:lnTo>
                  <a:pt x="0" y="415899"/>
                </a:lnTo>
                <a:lnTo>
                  <a:pt x="0" y="0"/>
                </a:lnTo>
                <a:close/>
              </a:path>
            </a:pathLst>
          </a:custGeom>
          <a:ln w="9514">
            <a:solidFill>
              <a:srgbClr val="94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29014" y="4871262"/>
            <a:ext cx="369916" cy="5195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79980" y="4902721"/>
            <a:ext cx="270535" cy="4158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79980" y="4902721"/>
            <a:ext cx="271145" cy="415925"/>
          </a:xfrm>
          <a:custGeom>
            <a:avLst/>
            <a:gdLst/>
            <a:ahLst/>
            <a:cxnLst/>
            <a:rect l="l" t="t" r="r" b="b"/>
            <a:pathLst>
              <a:path w="271144" h="415925">
                <a:moveTo>
                  <a:pt x="0" y="0"/>
                </a:moveTo>
                <a:lnTo>
                  <a:pt x="270527" y="0"/>
                </a:lnTo>
                <a:lnTo>
                  <a:pt x="270527" y="415899"/>
                </a:lnTo>
                <a:lnTo>
                  <a:pt x="0" y="415899"/>
                </a:lnTo>
                <a:lnTo>
                  <a:pt x="0" y="0"/>
                </a:lnTo>
                <a:close/>
              </a:path>
            </a:pathLst>
          </a:custGeom>
          <a:ln w="9514">
            <a:solidFill>
              <a:srgbClr val="94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99181" y="4871262"/>
            <a:ext cx="374072" cy="51954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50514" y="4902721"/>
            <a:ext cx="270522" cy="4158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50515" y="4902721"/>
            <a:ext cx="271145" cy="415925"/>
          </a:xfrm>
          <a:custGeom>
            <a:avLst/>
            <a:gdLst/>
            <a:ahLst/>
            <a:cxnLst/>
            <a:rect l="l" t="t" r="r" b="b"/>
            <a:pathLst>
              <a:path w="271144" h="415925">
                <a:moveTo>
                  <a:pt x="0" y="0"/>
                </a:moveTo>
                <a:lnTo>
                  <a:pt x="270527" y="0"/>
                </a:lnTo>
                <a:lnTo>
                  <a:pt x="270527" y="415899"/>
                </a:lnTo>
                <a:lnTo>
                  <a:pt x="0" y="415899"/>
                </a:lnTo>
                <a:lnTo>
                  <a:pt x="0" y="0"/>
                </a:lnTo>
                <a:close/>
              </a:path>
            </a:pathLst>
          </a:custGeom>
          <a:ln w="9514">
            <a:solidFill>
              <a:srgbClr val="94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69335" y="4871262"/>
            <a:ext cx="374072" cy="51954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21037" y="4902721"/>
            <a:ext cx="270522" cy="4158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21038" y="4902721"/>
            <a:ext cx="271145" cy="415925"/>
          </a:xfrm>
          <a:custGeom>
            <a:avLst/>
            <a:gdLst/>
            <a:ahLst/>
            <a:cxnLst/>
            <a:rect l="l" t="t" r="r" b="b"/>
            <a:pathLst>
              <a:path w="271145" h="415925">
                <a:moveTo>
                  <a:pt x="0" y="0"/>
                </a:moveTo>
                <a:lnTo>
                  <a:pt x="270527" y="0"/>
                </a:lnTo>
                <a:lnTo>
                  <a:pt x="270527" y="415899"/>
                </a:lnTo>
                <a:lnTo>
                  <a:pt x="0" y="415899"/>
                </a:lnTo>
                <a:lnTo>
                  <a:pt x="0" y="0"/>
                </a:lnTo>
                <a:close/>
              </a:path>
            </a:pathLst>
          </a:custGeom>
          <a:ln w="9514">
            <a:solidFill>
              <a:srgbClr val="94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39502" y="4871262"/>
            <a:ext cx="374072" cy="51954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91561" y="4902721"/>
            <a:ext cx="270535" cy="41589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91561" y="4902721"/>
            <a:ext cx="271145" cy="415925"/>
          </a:xfrm>
          <a:custGeom>
            <a:avLst/>
            <a:gdLst/>
            <a:ahLst/>
            <a:cxnLst/>
            <a:rect l="l" t="t" r="r" b="b"/>
            <a:pathLst>
              <a:path w="271145" h="415925">
                <a:moveTo>
                  <a:pt x="0" y="0"/>
                </a:moveTo>
                <a:lnTo>
                  <a:pt x="270527" y="0"/>
                </a:lnTo>
                <a:lnTo>
                  <a:pt x="270527" y="415899"/>
                </a:lnTo>
                <a:lnTo>
                  <a:pt x="0" y="415899"/>
                </a:lnTo>
                <a:lnTo>
                  <a:pt x="0" y="0"/>
                </a:lnTo>
                <a:close/>
              </a:path>
            </a:pathLst>
          </a:custGeom>
          <a:ln w="9514">
            <a:solidFill>
              <a:srgbClr val="94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09670" y="4871262"/>
            <a:ext cx="374072" cy="51954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37424" y="4902721"/>
            <a:ext cx="270522" cy="4158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62096" y="4902721"/>
            <a:ext cx="271145" cy="415925"/>
          </a:xfrm>
          <a:custGeom>
            <a:avLst/>
            <a:gdLst/>
            <a:ahLst/>
            <a:cxnLst/>
            <a:rect l="l" t="t" r="r" b="b"/>
            <a:pathLst>
              <a:path w="271145" h="415925">
                <a:moveTo>
                  <a:pt x="0" y="0"/>
                </a:moveTo>
                <a:lnTo>
                  <a:pt x="270526" y="0"/>
                </a:lnTo>
                <a:lnTo>
                  <a:pt x="270526" y="415899"/>
                </a:lnTo>
                <a:lnTo>
                  <a:pt x="0" y="415899"/>
                </a:lnTo>
                <a:lnTo>
                  <a:pt x="0" y="0"/>
                </a:lnTo>
                <a:close/>
              </a:path>
            </a:pathLst>
          </a:custGeom>
          <a:ln w="9514">
            <a:solidFill>
              <a:srgbClr val="94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83990" y="4871262"/>
            <a:ext cx="369916" cy="51954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32618" y="4902721"/>
            <a:ext cx="270522" cy="4158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32619" y="4902721"/>
            <a:ext cx="271145" cy="415925"/>
          </a:xfrm>
          <a:custGeom>
            <a:avLst/>
            <a:gdLst/>
            <a:ahLst/>
            <a:cxnLst/>
            <a:rect l="l" t="t" r="r" b="b"/>
            <a:pathLst>
              <a:path w="271145" h="415925">
                <a:moveTo>
                  <a:pt x="0" y="0"/>
                </a:moveTo>
                <a:lnTo>
                  <a:pt x="270527" y="0"/>
                </a:lnTo>
                <a:lnTo>
                  <a:pt x="270527" y="415899"/>
                </a:lnTo>
                <a:lnTo>
                  <a:pt x="0" y="415899"/>
                </a:lnTo>
                <a:lnTo>
                  <a:pt x="0" y="0"/>
                </a:lnTo>
                <a:close/>
              </a:path>
            </a:pathLst>
          </a:custGeom>
          <a:ln w="9514">
            <a:solidFill>
              <a:srgbClr val="94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54156" y="4871262"/>
            <a:ext cx="369916" cy="51954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03141" y="4902721"/>
            <a:ext cx="270535" cy="41589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03141" y="4902721"/>
            <a:ext cx="271145" cy="415925"/>
          </a:xfrm>
          <a:custGeom>
            <a:avLst/>
            <a:gdLst/>
            <a:ahLst/>
            <a:cxnLst/>
            <a:rect l="l" t="t" r="r" b="b"/>
            <a:pathLst>
              <a:path w="271145" h="415925">
                <a:moveTo>
                  <a:pt x="0" y="0"/>
                </a:moveTo>
                <a:lnTo>
                  <a:pt x="270527" y="0"/>
                </a:lnTo>
                <a:lnTo>
                  <a:pt x="270527" y="415899"/>
                </a:lnTo>
                <a:lnTo>
                  <a:pt x="0" y="415899"/>
                </a:lnTo>
                <a:lnTo>
                  <a:pt x="0" y="0"/>
                </a:lnTo>
                <a:close/>
              </a:path>
            </a:pathLst>
          </a:custGeom>
          <a:ln w="9514">
            <a:solidFill>
              <a:srgbClr val="94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3762092" y="4902721"/>
            <a:ext cx="271145" cy="423193"/>
          </a:xfrm>
          <a:prstGeom prst="rect">
            <a:avLst/>
          </a:prstGeom>
          <a:ln w="9519">
            <a:solidFill>
              <a:srgbClr val="94C5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2800" spc="114" dirty="0"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491563" y="4902721"/>
            <a:ext cx="271145" cy="423193"/>
          </a:xfrm>
          <a:prstGeom prst="rect">
            <a:avLst/>
          </a:prstGeom>
          <a:ln w="9523">
            <a:solidFill>
              <a:srgbClr val="94C5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2800" spc="185" dirty="0">
                <a:latin typeface="Arial"/>
                <a:cs typeface="Arial"/>
              </a:rPr>
              <a:t>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221040" y="4902720"/>
            <a:ext cx="394369" cy="423193"/>
          </a:xfrm>
          <a:prstGeom prst="rect">
            <a:avLst/>
          </a:prstGeom>
          <a:ln w="9519">
            <a:solidFill>
              <a:srgbClr val="94C5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2800" spc="130" dirty="0">
                <a:latin typeface="Arial"/>
                <a:cs typeface="Arial"/>
              </a:rPr>
              <a:t>c</a:t>
            </a:r>
            <a:r>
              <a:rPr sz="2800" spc="220" dirty="0">
                <a:latin typeface="Arial"/>
                <a:cs typeface="Arial"/>
              </a:rPr>
              <a:t>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54415" y="3246323"/>
            <a:ext cx="2628900" cy="212147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1143000">
              <a:lnSpc>
                <a:spcPct val="98800"/>
              </a:lnSpc>
              <a:spcBef>
                <a:spcPts val="130"/>
              </a:spcBef>
            </a:pPr>
            <a:r>
              <a:rPr sz="2400" spc="-90" dirty="0">
                <a:latin typeface="DejaVu Sans"/>
                <a:cs typeface="DejaVu Sans"/>
              </a:rPr>
              <a:t>Likelihood  </a:t>
            </a:r>
            <a:r>
              <a:rPr sz="2400" spc="-125" dirty="0">
                <a:latin typeface="DejaVu Sans"/>
                <a:cs typeface="DejaVu Sans"/>
              </a:rPr>
              <a:t>under  </a:t>
            </a:r>
            <a:r>
              <a:rPr sz="2400" spc="-120" dirty="0">
                <a:latin typeface="DejaVu Sans"/>
                <a:cs typeface="DejaVu Sans"/>
              </a:rPr>
              <a:t>each</a:t>
            </a:r>
            <a:r>
              <a:rPr sz="2400" spc="-210" dirty="0">
                <a:latin typeface="DejaVu Sans"/>
                <a:cs typeface="DejaVu Sans"/>
              </a:rPr>
              <a:t> </a:t>
            </a:r>
            <a:r>
              <a:rPr sz="2400" spc="-70" dirty="0">
                <a:latin typeface="DejaVu Sans"/>
                <a:cs typeface="DejaVu Sans"/>
              </a:rPr>
              <a:t>topic</a:t>
            </a:r>
            <a:endParaRPr sz="2400">
              <a:latin typeface="DejaVu Sans"/>
              <a:cs typeface="DejaVu Sans"/>
            </a:endParaRPr>
          </a:p>
          <a:p>
            <a:pPr>
              <a:spcBef>
                <a:spcPts val="15"/>
              </a:spcBef>
            </a:pPr>
            <a:endParaRPr sz="3750">
              <a:latin typeface="Times New Roman"/>
              <a:cs typeface="Times New Roman"/>
            </a:endParaRPr>
          </a:p>
          <a:p>
            <a:pPr marL="1313180"/>
            <a:r>
              <a:rPr sz="2800" spc="185" dirty="0">
                <a:latin typeface="Arial"/>
                <a:cs typeface="Arial"/>
              </a:rPr>
              <a:t>tf-idf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483535" y="3840479"/>
            <a:ext cx="814646" cy="11430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544724" y="4044314"/>
            <a:ext cx="537210" cy="858519"/>
          </a:xfrm>
          <a:custGeom>
            <a:avLst/>
            <a:gdLst/>
            <a:ahLst/>
            <a:cxnLst/>
            <a:rect l="l" t="t" r="r" b="b"/>
            <a:pathLst>
              <a:path w="537210" h="858520">
                <a:moveTo>
                  <a:pt x="0" y="858407"/>
                </a:moveTo>
                <a:lnTo>
                  <a:pt x="537179" y="0"/>
                </a:lnTo>
              </a:path>
            </a:pathLst>
          </a:custGeom>
          <a:ln w="38058">
            <a:solidFill>
              <a:srgbClr val="393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945903" y="4012299"/>
            <a:ext cx="156032" cy="18313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816227" y="5478818"/>
            <a:ext cx="3930015" cy="746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">
              <a:lnSpc>
                <a:spcPts val="2840"/>
              </a:lnSpc>
              <a:spcBef>
                <a:spcPts val="95"/>
              </a:spcBef>
            </a:pPr>
            <a:r>
              <a:rPr sz="2400" spc="-95" dirty="0">
                <a:solidFill>
                  <a:srgbClr val="B0007E"/>
                </a:solidFill>
                <a:latin typeface="DejaVu Sans"/>
                <a:cs typeface="DejaVu Sans"/>
              </a:rPr>
              <a:t>compute </a:t>
            </a:r>
            <a:r>
              <a:rPr sz="2400" spc="-90" dirty="0">
                <a:solidFill>
                  <a:srgbClr val="B0007E"/>
                </a:solidFill>
                <a:latin typeface="DejaVu Sans"/>
                <a:cs typeface="DejaVu Sans"/>
              </a:rPr>
              <a:t>likelihood </a:t>
            </a:r>
            <a:r>
              <a:rPr sz="2400" spc="-30" dirty="0">
                <a:solidFill>
                  <a:srgbClr val="B0007E"/>
                </a:solidFill>
                <a:latin typeface="DejaVu Sans"/>
                <a:cs typeface="DejaVu Sans"/>
              </a:rPr>
              <a:t>of</a:t>
            </a:r>
            <a:r>
              <a:rPr sz="2400" spc="-190" dirty="0">
                <a:solidFill>
                  <a:srgbClr val="B0007E"/>
                </a:solidFill>
                <a:latin typeface="DejaVu Sans"/>
                <a:cs typeface="DejaVu Sans"/>
              </a:rPr>
              <a:t> </a:t>
            </a:r>
            <a:r>
              <a:rPr sz="2400" spc="180" dirty="0">
                <a:solidFill>
                  <a:srgbClr val="B0007E"/>
                </a:solidFill>
                <a:latin typeface="Arial"/>
                <a:cs typeface="Arial"/>
              </a:rPr>
              <a:t>tf-idf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spc="-110" dirty="0">
                <a:solidFill>
                  <a:srgbClr val="B0007E"/>
                </a:solidFill>
                <a:latin typeface="DejaVu Sans"/>
                <a:cs typeface="DejaVu Sans"/>
              </a:rPr>
              <a:t>vector </a:t>
            </a:r>
            <a:r>
              <a:rPr sz="2400" spc="-125" dirty="0">
                <a:solidFill>
                  <a:srgbClr val="B0007E"/>
                </a:solidFill>
                <a:latin typeface="DejaVu Sans"/>
                <a:cs typeface="DejaVu Sans"/>
              </a:rPr>
              <a:t>under </a:t>
            </a:r>
            <a:r>
              <a:rPr sz="2400" spc="-120" dirty="0">
                <a:solidFill>
                  <a:srgbClr val="B0007E"/>
                </a:solidFill>
                <a:latin typeface="DejaVu Sans"/>
                <a:cs typeface="DejaVu Sans"/>
              </a:rPr>
              <a:t>each</a:t>
            </a:r>
            <a:r>
              <a:rPr sz="2400" spc="-185" dirty="0">
                <a:solidFill>
                  <a:srgbClr val="B0007E"/>
                </a:solidFill>
                <a:latin typeface="DejaVu Sans"/>
                <a:cs typeface="DejaVu Sans"/>
              </a:rPr>
              <a:t> </a:t>
            </a:r>
            <a:r>
              <a:rPr sz="2400" spc="-5" dirty="0">
                <a:solidFill>
                  <a:srgbClr val="B0007E"/>
                </a:solidFill>
                <a:latin typeface="Arial"/>
                <a:cs typeface="Arial"/>
              </a:rPr>
              <a:t>Gaussian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580036" y="3940228"/>
            <a:ext cx="415636" cy="60682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93815" y="4148682"/>
            <a:ext cx="137795" cy="320675"/>
          </a:xfrm>
          <a:custGeom>
            <a:avLst/>
            <a:gdLst/>
            <a:ahLst/>
            <a:cxnLst/>
            <a:rect l="l" t="t" r="r" b="b"/>
            <a:pathLst>
              <a:path w="137795" h="320675">
                <a:moveTo>
                  <a:pt x="137363" y="320461"/>
                </a:moveTo>
                <a:lnTo>
                  <a:pt x="0" y="0"/>
                </a:lnTo>
              </a:path>
            </a:pathLst>
          </a:custGeom>
          <a:ln w="38059">
            <a:solidFill>
              <a:srgbClr val="393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58689" y="4113974"/>
            <a:ext cx="160151" cy="18474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984369" y="4461495"/>
            <a:ext cx="4157345" cy="21310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44805" marR="418465" indent="-68580">
              <a:lnSpc>
                <a:spcPct val="79100"/>
              </a:lnSpc>
              <a:spcBef>
                <a:spcPts val="600"/>
              </a:spcBef>
            </a:pPr>
            <a:r>
              <a:rPr sz="2000" spc="-145" dirty="0">
                <a:latin typeface="DejaVu Sans"/>
                <a:cs typeface="DejaVu Sans"/>
              </a:rPr>
              <a:t>{modeling, </a:t>
            </a:r>
            <a:r>
              <a:rPr sz="2000" spc="-95" dirty="0">
                <a:latin typeface="DejaVu Sans"/>
                <a:cs typeface="DejaVu Sans"/>
              </a:rPr>
              <a:t>complex, </a:t>
            </a:r>
            <a:r>
              <a:rPr sz="2000" spc="-125" dirty="0">
                <a:latin typeface="DejaVu Sans"/>
                <a:cs typeface="DejaVu Sans"/>
              </a:rPr>
              <a:t>epilepsy,  </a:t>
            </a:r>
            <a:r>
              <a:rPr sz="2000" spc="-90" dirty="0">
                <a:latin typeface="DejaVu Sans"/>
                <a:cs typeface="DejaVu Sans"/>
              </a:rPr>
              <a:t>modeling, </a:t>
            </a:r>
            <a:r>
              <a:rPr sz="2000" spc="-145" dirty="0">
                <a:latin typeface="DejaVu Sans"/>
                <a:cs typeface="DejaVu Sans"/>
              </a:rPr>
              <a:t>Bayesian,</a:t>
            </a:r>
            <a:r>
              <a:rPr sz="2000" spc="-135" dirty="0">
                <a:latin typeface="DejaVu Sans"/>
                <a:cs typeface="DejaVu Sans"/>
              </a:rPr>
              <a:t> </a:t>
            </a:r>
            <a:r>
              <a:rPr sz="2000" spc="-85" dirty="0">
                <a:latin typeface="DejaVu Sans"/>
                <a:cs typeface="DejaVu Sans"/>
              </a:rPr>
              <a:t>clinical,</a:t>
            </a:r>
            <a:endParaRPr sz="2000">
              <a:latin typeface="DejaVu Sans"/>
              <a:cs typeface="DejaVu Sans"/>
            </a:endParaRPr>
          </a:p>
          <a:p>
            <a:pPr marL="344805">
              <a:spcBef>
                <a:spcPts val="135"/>
              </a:spcBef>
            </a:pPr>
            <a:r>
              <a:rPr sz="2000" spc="-125" dirty="0">
                <a:latin typeface="DejaVu Sans"/>
                <a:cs typeface="DejaVu Sans"/>
              </a:rPr>
              <a:t>epilepsy, </a:t>
            </a:r>
            <a:r>
              <a:rPr sz="2000" spc="-110" dirty="0">
                <a:latin typeface="DejaVu Sans"/>
                <a:cs typeface="DejaVu Sans"/>
              </a:rPr>
              <a:t>EEG, </a:t>
            </a:r>
            <a:r>
              <a:rPr sz="2000" spc="-150" dirty="0">
                <a:latin typeface="DejaVu Sans"/>
                <a:cs typeface="DejaVu Sans"/>
              </a:rPr>
              <a:t>data,</a:t>
            </a:r>
            <a:r>
              <a:rPr sz="2000" spc="-80" dirty="0">
                <a:latin typeface="DejaVu Sans"/>
                <a:cs typeface="DejaVu Sans"/>
              </a:rPr>
              <a:t> </a:t>
            </a:r>
            <a:r>
              <a:rPr sz="2000" spc="-215" dirty="0">
                <a:latin typeface="DejaVu Sans"/>
                <a:cs typeface="DejaVu Sans"/>
              </a:rPr>
              <a:t>dynamic…}</a:t>
            </a:r>
            <a:endParaRPr sz="2000">
              <a:latin typeface="DejaVu Sans"/>
              <a:cs typeface="DejaVu Sans"/>
            </a:endParaRPr>
          </a:p>
          <a:p>
            <a:pPr marL="12065" marR="5080" algn="ctr">
              <a:lnSpc>
                <a:spcPct val="98800"/>
              </a:lnSpc>
              <a:spcBef>
                <a:spcPts val="1210"/>
              </a:spcBef>
            </a:pPr>
            <a:r>
              <a:rPr sz="2400" spc="-95" dirty="0">
                <a:solidFill>
                  <a:srgbClr val="B0007E"/>
                </a:solidFill>
                <a:latin typeface="DejaVu Sans"/>
                <a:cs typeface="DejaVu Sans"/>
              </a:rPr>
              <a:t>compute </a:t>
            </a:r>
            <a:r>
              <a:rPr sz="2400" spc="-90" dirty="0">
                <a:solidFill>
                  <a:srgbClr val="B0007E"/>
                </a:solidFill>
                <a:latin typeface="DejaVu Sans"/>
                <a:cs typeface="DejaVu Sans"/>
              </a:rPr>
              <a:t>likelihood </a:t>
            </a:r>
            <a:r>
              <a:rPr sz="2400" spc="-30" dirty="0">
                <a:solidFill>
                  <a:srgbClr val="B0007E"/>
                </a:solidFill>
                <a:latin typeface="DejaVu Sans"/>
                <a:cs typeface="DejaVu Sans"/>
              </a:rPr>
              <a:t>of </a:t>
            </a:r>
            <a:r>
              <a:rPr sz="2400" spc="-130" dirty="0">
                <a:solidFill>
                  <a:srgbClr val="B0007E"/>
                </a:solidFill>
                <a:latin typeface="DejaVu Sans"/>
                <a:cs typeface="DejaVu Sans"/>
              </a:rPr>
              <a:t>the  </a:t>
            </a:r>
            <a:r>
              <a:rPr sz="2400" spc="130" dirty="0">
                <a:solidFill>
                  <a:srgbClr val="B0007E"/>
                </a:solidFill>
                <a:latin typeface="Arial"/>
                <a:cs typeface="Arial"/>
              </a:rPr>
              <a:t>collection </a:t>
            </a:r>
            <a:r>
              <a:rPr sz="2400" spc="160" dirty="0">
                <a:solidFill>
                  <a:srgbClr val="B0007E"/>
                </a:solidFill>
                <a:latin typeface="Arial"/>
                <a:cs typeface="Arial"/>
              </a:rPr>
              <a:t>of </a:t>
            </a:r>
            <a:r>
              <a:rPr sz="2400" spc="110" dirty="0">
                <a:solidFill>
                  <a:srgbClr val="B0007E"/>
                </a:solidFill>
                <a:latin typeface="Arial"/>
                <a:cs typeface="Arial"/>
              </a:rPr>
              <a:t>words </a:t>
            </a:r>
            <a:r>
              <a:rPr sz="2400" spc="-105" dirty="0">
                <a:solidFill>
                  <a:srgbClr val="B0007E"/>
                </a:solidFill>
                <a:latin typeface="DejaVu Sans"/>
                <a:cs typeface="DejaVu Sans"/>
              </a:rPr>
              <a:t>in </a:t>
            </a:r>
            <a:r>
              <a:rPr sz="2400" spc="-35" dirty="0">
                <a:solidFill>
                  <a:srgbClr val="B0007E"/>
                </a:solidFill>
                <a:latin typeface="DejaVu Sans"/>
                <a:cs typeface="DejaVu Sans"/>
              </a:rPr>
              <a:t>doc  </a:t>
            </a:r>
            <a:r>
              <a:rPr sz="2400" spc="-125" dirty="0">
                <a:solidFill>
                  <a:srgbClr val="B0007E"/>
                </a:solidFill>
                <a:latin typeface="DejaVu Sans"/>
                <a:cs typeface="DejaVu Sans"/>
              </a:rPr>
              <a:t>under </a:t>
            </a:r>
            <a:r>
              <a:rPr sz="2400" spc="-120" dirty="0">
                <a:solidFill>
                  <a:srgbClr val="B0007E"/>
                </a:solidFill>
                <a:latin typeface="DejaVu Sans"/>
                <a:cs typeface="DejaVu Sans"/>
              </a:rPr>
              <a:t>each </a:t>
            </a:r>
            <a:r>
              <a:rPr sz="2400" spc="145" dirty="0">
                <a:solidFill>
                  <a:srgbClr val="B0007E"/>
                </a:solidFill>
                <a:latin typeface="Arial"/>
                <a:cs typeface="Arial"/>
              </a:rPr>
              <a:t>topic</a:t>
            </a:r>
            <a:r>
              <a:rPr sz="2400" spc="-135" dirty="0">
                <a:solidFill>
                  <a:srgbClr val="B0007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B0007E"/>
                </a:solidFill>
                <a:latin typeface="Arial"/>
                <a:cs typeface="Arial"/>
              </a:rPr>
              <a:t>distribution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765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900" y="207112"/>
            <a:ext cx="4796155" cy="6452235"/>
          </a:xfrm>
          <a:custGeom>
            <a:avLst/>
            <a:gdLst/>
            <a:ahLst/>
            <a:cxnLst/>
            <a:rect l="l" t="t" r="r" b="b"/>
            <a:pathLst>
              <a:path w="4796155" h="6452234">
                <a:moveTo>
                  <a:pt x="0" y="0"/>
                </a:moveTo>
                <a:lnTo>
                  <a:pt x="4795688" y="0"/>
                </a:lnTo>
                <a:lnTo>
                  <a:pt x="4795688" y="6452238"/>
                </a:lnTo>
                <a:lnTo>
                  <a:pt x="0" y="6452238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33485" y="-21084"/>
            <a:ext cx="4516120" cy="204350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85" dirty="0"/>
              <a:t>Mixed</a:t>
            </a:r>
            <a:r>
              <a:rPr spc="-155" dirty="0"/>
              <a:t> </a:t>
            </a:r>
            <a:r>
              <a:rPr spc="120" dirty="0"/>
              <a:t>membership  </a:t>
            </a:r>
            <a:r>
              <a:rPr spc="114"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00853" y="2092032"/>
            <a:ext cx="3801745" cy="278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95"/>
              </a:spcBef>
            </a:pPr>
            <a:r>
              <a:rPr sz="3200" spc="-204" dirty="0">
                <a:solidFill>
                  <a:srgbClr val="2B2728"/>
                </a:solidFill>
                <a:latin typeface="DejaVu Sans"/>
                <a:cs typeface="DejaVu Sans"/>
              </a:rPr>
              <a:t>Want </a:t>
            </a:r>
            <a:r>
              <a:rPr sz="3200" spc="-80" dirty="0">
                <a:solidFill>
                  <a:srgbClr val="2B2728"/>
                </a:solidFill>
                <a:latin typeface="DejaVu Sans"/>
                <a:cs typeface="DejaVu Sans"/>
              </a:rPr>
              <a:t>to </a:t>
            </a:r>
            <a:r>
              <a:rPr sz="3200" spc="-160" dirty="0">
                <a:solidFill>
                  <a:srgbClr val="2B2728"/>
                </a:solidFill>
                <a:latin typeface="DejaVu Sans"/>
                <a:cs typeface="DejaVu Sans"/>
              </a:rPr>
              <a:t>discover</a:t>
            </a:r>
            <a:r>
              <a:rPr sz="3200" spc="-220" dirty="0">
                <a:solidFill>
                  <a:srgbClr val="2B2728"/>
                </a:solidFill>
                <a:latin typeface="DejaVu Sans"/>
                <a:cs typeface="DejaVu Sans"/>
              </a:rPr>
              <a:t> </a:t>
            </a:r>
            <a:r>
              <a:rPr sz="3200" spc="-300" dirty="0">
                <a:solidFill>
                  <a:srgbClr val="2B2728"/>
                </a:solidFill>
                <a:latin typeface="DejaVu Sans"/>
                <a:cs typeface="DejaVu Sans"/>
              </a:rPr>
              <a:t>a</a:t>
            </a:r>
            <a:endParaRPr sz="3200">
              <a:latin typeface="DejaVu Sans"/>
              <a:cs typeface="DejaVu Sans"/>
            </a:endParaRPr>
          </a:p>
          <a:p>
            <a:pPr marL="12700">
              <a:lnSpc>
                <a:spcPts val="3820"/>
              </a:lnSpc>
            </a:pPr>
            <a:r>
              <a:rPr sz="3200" spc="50" dirty="0">
                <a:solidFill>
                  <a:srgbClr val="2B2728"/>
                </a:solidFill>
                <a:latin typeface="Arial"/>
                <a:cs typeface="Arial"/>
              </a:rPr>
              <a:t>set </a:t>
            </a:r>
            <a:r>
              <a:rPr sz="3200" spc="-40" dirty="0">
                <a:solidFill>
                  <a:srgbClr val="2B2728"/>
                </a:solidFill>
                <a:latin typeface="DejaVu Sans"/>
                <a:cs typeface="DejaVu Sans"/>
              </a:rPr>
              <a:t>of</a:t>
            </a:r>
            <a:r>
              <a:rPr sz="3200" spc="-265" dirty="0">
                <a:solidFill>
                  <a:srgbClr val="2B2728"/>
                </a:solidFill>
                <a:latin typeface="DejaVu Sans"/>
                <a:cs typeface="DejaVu Sans"/>
              </a:rPr>
              <a:t> </a:t>
            </a:r>
            <a:r>
              <a:rPr sz="3200" spc="-190" dirty="0">
                <a:solidFill>
                  <a:srgbClr val="2B2728"/>
                </a:solidFill>
                <a:latin typeface="DejaVu Sans"/>
                <a:cs typeface="DejaVu Sans"/>
              </a:rPr>
              <a:t>memberships</a:t>
            </a:r>
            <a:endParaRPr sz="3200">
              <a:latin typeface="DejaVu Sans"/>
              <a:cs typeface="DejaVu Sans"/>
            </a:endParaRPr>
          </a:p>
          <a:p>
            <a:pPr>
              <a:spcBef>
                <a:spcPts val="35"/>
              </a:spcBef>
            </a:pPr>
            <a:endParaRPr sz="440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</a:pPr>
            <a:r>
              <a:rPr sz="2400" spc="-135" dirty="0">
                <a:solidFill>
                  <a:srgbClr val="2B2728"/>
                </a:solidFill>
                <a:latin typeface="DejaVu Sans"/>
                <a:cs typeface="DejaVu Sans"/>
              </a:rPr>
              <a:t>(In </a:t>
            </a:r>
            <a:r>
              <a:rPr sz="2400" spc="-120" dirty="0">
                <a:solidFill>
                  <a:srgbClr val="2B2728"/>
                </a:solidFill>
                <a:latin typeface="DejaVu Sans"/>
                <a:cs typeface="DejaVu Sans"/>
              </a:rPr>
              <a:t>contrast, </a:t>
            </a:r>
            <a:r>
              <a:rPr sz="2400" spc="-114" dirty="0">
                <a:solidFill>
                  <a:srgbClr val="2B2728"/>
                </a:solidFill>
                <a:latin typeface="DejaVu Sans"/>
                <a:cs typeface="DejaVu Sans"/>
              </a:rPr>
              <a:t>cluster</a:t>
            </a:r>
            <a:r>
              <a:rPr sz="2400" spc="-170" dirty="0">
                <a:solidFill>
                  <a:srgbClr val="2B2728"/>
                </a:solidFill>
                <a:latin typeface="DejaVu Sans"/>
                <a:cs typeface="DejaVu Sans"/>
              </a:rPr>
              <a:t> </a:t>
            </a:r>
            <a:r>
              <a:rPr sz="2400" spc="-110" dirty="0">
                <a:solidFill>
                  <a:srgbClr val="2B2728"/>
                </a:solidFill>
                <a:latin typeface="DejaVu Sans"/>
                <a:cs typeface="DejaVu Sans"/>
              </a:rPr>
              <a:t>models  </a:t>
            </a:r>
            <a:r>
              <a:rPr sz="2400" spc="-160" dirty="0">
                <a:solidFill>
                  <a:srgbClr val="2B2728"/>
                </a:solidFill>
                <a:latin typeface="DejaVu Sans"/>
                <a:cs typeface="DejaVu Sans"/>
              </a:rPr>
              <a:t>aim </a:t>
            </a:r>
            <a:r>
              <a:rPr sz="2400" spc="-185" dirty="0">
                <a:solidFill>
                  <a:srgbClr val="2B2728"/>
                </a:solidFill>
                <a:latin typeface="DejaVu Sans"/>
                <a:cs typeface="DejaVu Sans"/>
              </a:rPr>
              <a:t>at </a:t>
            </a:r>
            <a:r>
              <a:rPr sz="2400" spc="-120" dirty="0">
                <a:solidFill>
                  <a:srgbClr val="2B2728"/>
                </a:solidFill>
                <a:latin typeface="DejaVu Sans"/>
                <a:cs typeface="DejaVu Sans"/>
              </a:rPr>
              <a:t>discovering </a:t>
            </a:r>
            <a:r>
              <a:rPr sz="2400" spc="-225" dirty="0">
                <a:solidFill>
                  <a:srgbClr val="2B2728"/>
                </a:solidFill>
                <a:latin typeface="DejaVu Sans"/>
                <a:cs typeface="DejaVu Sans"/>
              </a:rPr>
              <a:t>a </a:t>
            </a:r>
            <a:r>
              <a:rPr sz="2400" spc="-130" dirty="0">
                <a:solidFill>
                  <a:srgbClr val="2B2728"/>
                </a:solidFill>
                <a:latin typeface="DejaVu Sans"/>
                <a:cs typeface="DejaVu Sans"/>
              </a:rPr>
              <a:t>single  </a:t>
            </a:r>
            <a:r>
              <a:rPr sz="2400" spc="-145" dirty="0">
                <a:solidFill>
                  <a:srgbClr val="2B2728"/>
                </a:solidFill>
                <a:latin typeface="DejaVu Sans"/>
                <a:cs typeface="DejaVu Sans"/>
              </a:rPr>
              <a:t>membership)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7708" y="2350808"/>
            <a:ext cx="558800" cy="190500"/>
          </a:xfrm>
          <a:custGeom>
            <a:avLst/>
            <a:gdLst/>
            <a:ahLst/>
            <a:cxnLst/>
            <a:rect l="l" t="t" r="r" b="b"/>
            <a:pathLst>
              <a:path w="558800" h="190500">
                <a:moveTo>
                  <a:pt x="0" y="0"/>
                </a:moveTo>
                <a:lnTo>
                  <a:pt x="558228" y="0"/>
                </a:lnTo>
                <a:lnTo>
                  <a:pt x="558228" y="190271"/>
                </a:lnTo>
                <a:lnTo>
                  <a:pt x="0" y="190271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7708" y="2350808"/>
            <a:ext cx="558800" cy="190500"/>
          </a:xfrm>
          <a:custGeom>
            <a:avLst/>
            <a:gdLst/>
            <a:ahLst/>
            <a:cxnLst/>
            <a:rect l="l" t="t" r="r" b="b"/>
            <a:pathLst>
              <a:path w="558800" h="190500">
                <a:moveTo>
                  <a:pt x="0" y="0"/>
                </a:moveTo>
                <a:lnTo>
                  <a:pt x="558228" y="0"/>
                </a:lnTo>
                <a:lnTo>
                  <a:pt x="558228" y="190269"/>
                </a:lnTo>
                <a:lnTo>
                  <a:pt x="0" y="19026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0073" y="3018867"/>
            <a:ext cx="533400" cy="182245"/>
          </a:xfrm>
          <a:custGeom>
            <a:avLst/>
            <a:gdLst/>
            <a:ahLst/>
            <a:cxnLst/>
            <a:rect l="l" t="t" r="r" b="b"/>
            <a:pathLst>
              <a:path w="533400" h="182244">
                <a:moveTo>
                  <a:pt x="0" y="0"/>
                </a:moveTo>
                <a:lnTo>
                  <a:pt x="532853" y="0"/>
                </a:lnTo>
                <a:lnTo>
                  <a:pt x="532853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90073" y="3018867"/>
            <a:ext cx="533400" cy="182245"/>
          </a:xfrm>
          <a:custGeom>
            <a:avLst/>
            <a:gdLst/>
            <a:ahLst/>
            <a:cxnLst/>
            <a:rect l="l" t="t" r="r" b="b"/>
            <a:pathLst>
              <a:path w="533400" h="182244">
                <a:moveTo>
                  <a:pt x="0" y="0"/>
                </a:moveTo>
                <a:lnTo>
                  <a:pt x="532853" y="0"/>
                </a:lnTo>
                <a:lnTo>
                  <a:pt x="532853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99051" y="3179534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1" y="0"/>
                </a:lnTo>
                <a:lnTo>
                  <a:pt x="355231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99051" y="3179535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5" y="0"/>
                </a:lnTo>
                <a:lnTo>
                  <a:pt x="355235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4163" y="3509340"/>
            <a:ext cx="499109" cy="190500"/>
          </a:xfrm>
          <a:custGeom>
            <a:avLst/>
            <a:gdLst/>
            <a:ahLst/>
            <a:cxnLst/>
            <a:rect l="l" t="t" r="r" b="b"/>
            <a:pathLst>
              <a:path w="499110" h="190500">
                <a:moveTo>
                  <a:pt x="0" y="0"/>
                </a:moveTo>
                <a:lnTo>
                  <a:pt x="499021" y="0"/>
                </a:lnTo>
                <a:lnTo>
                  <a:pt x="499021" y="190271"/>
                </a:lnTo>
                <a:lnTo>
                  <a:pt x="0" y="190271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4163" y="3509340"/>
            <a:ext cx="499109" cy="190500"/>
          </a:xfrm>
          <a:custGeom>
            <a:avLst/>
            <a:gdLst/>
            <a:ahLst/>
            <a:cxnLst/>
            <a:rect l="l" t="t" r="r" b="b"/>
            <a:pathLst>
              <a:path w="499110" h="190500">
                <a:moveTo>
                  <a:pt x="0" y="0"/>
                </a:moveTo>
                <a:lnTo>
                  <a:pt x="499020" y="0"/>
                </a:lnTo>
                <a:lnTo>
                  <a:pt x="499020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8181" y="4650957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1" y="0"/>
                </a:lnTo>
                <a:lnTo>
                  <a:pt x="355231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8181" y="4650957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5" y="0"/>
                </a:lnTo>
                <a:lnTo>
                  <a:pt x="355235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52724" y="4989207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6370" y="4989207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5534" y="4820081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7"/>
                </a:lnTo>
                <a:lnTo>
                  <a:pt x="0" y="190267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53702" y="4820081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7"/>
                </a:lnTo>
                <a:lnTo>
                  <a:pt x="0" y="190267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0001" y="3010408"/>
            <a:ext cx="473709" cy="182245"/>
          </a:xfrm>
          <a:custGeom>
            <a:avLst/>
            <a:gdLst/>
            <a:ahLst/>
            <a:cxnLst/>
            <a:rect l="l" t="t" r="r" b="b"/>
            <a:pathLst>
              <a:path w="473709" h="182244">
                <a:moveTo>
                  <a:pt x="0" y="0"/>
                </a:moveTo>
                <a:lnTo>
                  <a:pt x="473646" y="0"/>
                </a:lnTo>
                <a:lnTo>
                  <a:pt x="473646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0001" y="3010409"/>
            <a:ext cx="473709" cy="182245"/>
          </a:xfrm>
          <a:custGeom>
            <a:avLst/>
            <a:gdLst/>
            <a:ahLst/>
            <a:cxnLst/>
            <a:rect l="l" t="t" r="r" b="b"/>
            <a:pathLst>
              <a:path w="473709" h="182244">
                <a:moveTo>
                  <a:pt x="0" y="0"/>
                </a:moveTo>
                <a:lnTo>
                  <a:pt x="473646" y="0"/>
                </a:lnTo>
                <a:lnTo>
                  <a:pt x="473646" y="181811"/>
                </a:lnTo>
                <a:lnTo>
                  <a:pt x="0" y="18181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85011" y="6257670"/>
            <a:ext cx="431800" cy="173355"/>
          </a:xfrm>
          <a:custGeom>
            <a:avLst/>
            <a:gdLst/>
            <a:ahLst/>
            <a:cxnLst/>
            <a:rect l="l" t="t" r="r" b="b"/>
            <a:pathLst>
              <a:path w="431800" h="173354">
                <a:moveTo>
                  <a:pt x="0" y="0"/>
                </a:moveTo>
                <a:lnTo>
                  <a:pt x="431355" y="0"/>
                </a:lnTo>
                <a:lnTo>
                  <a:pt x="431355" y="173353"/>
                </a:lnTo>
                <a:lnTo>
                  <a:pt x="0" y="17335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5011" y="6257670"/>
            <a:ext cx="431800" cy="173355"/>
          </a:xfrm>
          <a:custGeom>
            <a:avLst/>
            <a:gdLst/>
            <a:ahLst/>
            <a:cxnLst/>
            <a:rect l="l" t="t" r="r" b="b"/>
            <a:pathLst>
              <a:path w="431800" h="173354">
                <a:moveTo>
                  <a:pt x="0" y="0"/>
                </a:moveTo>
                <a:lnTo>
                  <a:pt x="431357" y="0"/>
                </a:lnTo>
                <a:lnTo>
                  <a:pt x="431357" y="173354"/>
                </a:lnTo>
                <a:lnTo>
                  <a:pt x="0" y="173354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08887" y="6426796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0" y="0"/>
                </a:lnTo>
                <a:lnTo>
                  <a:pt x="456730" y="190267"/>
                </a:lnTo>
                <a:lnTo>
                  <a:pt x="0" y="19026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08887" y="6426796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6167" y="6409883"/>
            <a:ext cx="524510" cy="190500"/>
          </a:xfrm>
          <a:custGeom>
            <a:avLst/>
            <a:gdLst/>
            <a:ahLst/>
            <a:cxnLst/>
            <a:rect l="l" t="t" r="r" b="b"/>
            <a:pathLst>
              <a:path w="524510" h="190500">
                <a:moveTo>
                  <a:pt x="0" y="0"/>
                </a:moveTo>
                <a:lnTo>
                  <a:pt x="524395" y="0"/>
                </a:lnTo>
                <a:lnTo>
                  <a:pt x="524395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6167" y="6409883"/>
            <a:ext cx="524510" cy="190500"/>
          </a:xfrm>
          <a:custGeom>
            <a:avLst/>
            <a:gdLst/>
            <a:ahLst/>
            <a:cxnLst/>
            <a:rect l="l" t="t" r="r" b="b"/>
            <a:pathLst>
              <a:path w="524510" h="190500">
                <a:moveTo>
                  <a:pt x="0" y="0"/>
                </a:moveTo>
                <a:lnTo>
                  <a:pt x="524394" y="0"/>
                </a:lnTo>
                <a:lnTo>
                  <a:pt x="524394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73097" y="3834905"/>
            <a:ext cx="837565" cy="186055"/>
          </a:xfrm>
          <a:custGeom>
            <a:avLst/>
            <a:gdLst/>
            <a:ahLst/>
            <a:cxnLst/>
            <a:rect l="l" t="t" r="r" b="b"/>
            <a:pathLst>
              <a:path w="837564" h="186054">
                <a:moveTo>
                  <a:pt x="0" y="0"/>
                </a:moveTo>
                <a:lnTo>
                  <a:pt x="837336" y="0"/>
                </a:lnTo>
                <a:lnTo>
                  <a:pt x="837336" y="186042"/>
                </a:lnTo>
                <a:lnTo>
                  <a:pt x="0" y="186042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73097" y="3834905"/>
            <a:ext cx="837565" cy="186055"/>
          </a:xfrm>
          <a:custGeom>
            <a:avLst/>
            <a:gdLst/>
            <a:ahLst/>
            <a:cxnLst/>
            <a:rect l="l" t="t" r="r" b="b"/>
            <a:pathLst>
              <a:path w="837564" h="186054">
                <a:moveTo>
                  <a:pt x="0" y="0"/>
                </a:moveTo>
                <a:lnTo>
                  <a:pt x="837341" y="0"/>
                </a:lnTo>
                <a:lnTo>
                  <a:pt x="837341" y="186040"/>
                </a:lnTo>
                <a:lnTo>
                  <a:pt x="0" y="186040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70679" y="4181627"/>
            <a:ext cx="575310" cy="161290"/>
          </a:xfrm>
          <a:custGeom>
            <a:avLst/>
            <a:gdLst/>
            <a:ahLst/>
            <a:cxnLst/>
            <a:rect l="l" t="t" r="r" b="b"/>
            <a:pathLst>
              <a:path w="575310" h="161289">
                <a:moveTo>
                  <a:pt x="0" y="0"/>
                </a:moveTo>
                <a:lnTo>
                  <a:pt x="575144" y="0"/>
                </a:lnTo>
                <a:lnTo>
                  <a:pt x="575144" y="160667"/>
                </a:lnTo>
                <a:lnTo>
                  <a:pt x="0" y="160667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70679" y="4181627"/>
            <a:ext cx="575310" cy="161290"/>
          </a:xfrm>
          <a:custGeom>
            <a:avLst/>
            <a:gdLst/>
            <a:ahLst/>
            <a:cxnLst/>
            <a:rect l="l" t="t" r="r" b="b"/>
            <a:pathLst>
              <a:path w="575310" h="161289">
                <a:moveTo>
                  <a:pt x="0" y="0"/>
                </a:moveTo>
                <a:lnTo>
                  <a:pt x="575140" y="0"/>
                </a:lnTo>
                <a:lnTo>
                  <a:pt x="575140" y="160669"/>
                </a:lnTo>
                <a:lnTo>
                  <a:pt x="0" y="16066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33284" y="4342296"/>
            <a:ext cx="694055" cy="186055"/>
          </a:xfrm>
          <a:custGeom>
            <a:avLst/>
            <a:gdLst/>
            <a:ahLst/>
            <a:cxnLst/>
            <a:rect l="l" t="t" r="r" b="b"/>
            <a:pathLst>
              <a:path w="694055" h="186054">
                <a:moveTo>
                  <a:pt x="0" y="0"/>
                </a:moveTo>
                <a:lnTo>
                  <a:pt x="693546" y="0"/>
                </a:lnTo>
                <a:lnTo>
                  <a:pt x="693546" y="186042"/>
                </a:lnTo>
                <a:lnTo>
                  <a:pt x="0" y="186042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33284" y="4342296"/>
            <a:ext cx="694055" cy="186055"/>
          </a:xfrm>
          <a:custGeom>
            <a:avLst/>
            <a:gdLst/>
            <a:ahLst/>
            <a:cxnLst/>
            <a:rect l="l" t="t" r="r" b="b"/>
            <a:pathLst>
              <a:path w="694055" h="186054">
                <a:moveTo>
                  <a:pt x="0" y="0"/>
                </a:moveTo>
                <a:lnTo>
                  <a:pt x="693553" y="0"/>
                </a:lnTo>
                <a:lnTo>
                  <a:pt x="693553" y="186040"/>
                </a:lnTo>
                <a:lnTo>
                  <a:pt x="0" y="186040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6918" y="4333838"/>
            <a:ext cx="541655" cy="194945"/>
          </a:xfrm>
          <a:custGeom>
            <a:avLst/>
            <a:gdLst/>
            <a:ahLst/>
            <a:cxnLst/>
            <a:rect l="l" t="t" r="r" b="b"/>
            <a:pathLst>
              <a:path w="541655" h="194945">
                <a:moveTo>
                  <a:pt x="0" y="0"/>
                </a:moveTo>
                <a:lnTo>
                  <a:pt x="541309" y="0"/>
                </a:lnTo>
                <a:lnTo>
                  <a:pt x="541309" y="194500"/>
                </a:lnTo>
                <a:lnTo>
                  <a:pt x="0" y="194500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918" y="4333838"/>
            <a:ext cx="541655" cy="194945"/>
          </a:xfrm>
          <a:custGeom>
            <a:avLst/>
            <a:gdLst/>
            <a:ahLst/>
            <a:cxnLst/>
            <a:rect l="l" t="t" r="r" b="b"/>
            <a:pathLst>
              <a:path w="541655" h="194945">
                <a:moveTo>
                  <a:pt x="0" y="0"/>
                </a:moveTo>
                <a:lnTo>
                  <a:pt x="541309" y="0"/>
                </a:lnTo>
                <a:lnTo>
                  <a:pt x="541309" y="194496"/>
                </a:lnTo>
                <a:lnTo>
                  <a:pt x="0" y="19449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53196" y="4832768"/>
            <a:ext cx="609600" cy="177800"/>
          </a:xfrm>
          <a:custGeom>
            <a:avLst/>
            <a:gdLst/>
            <a:ahLst/>
            <a:cxnLst/>
            <a:rect l="l" t="t" r="r" b="b"/>
            <a:pathLst>
              <a:path w="609600" h="177800">
                <a:moveTo>
                  <a:pt x="0" y="0"/>
                </a:moveTo>
                <a:lnTo>
                  <a:pt x="608973" y="0"/>
                </a:lnTo>
                <a:lnTo>
                  <a:pt x="608973" y="177583"/>
                </a:lnTo>
                <a:lnTo>
                  <a:pt x="0" y="17758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2928" y="5230215"/>
            <a:ext cx="398145" cy="161290"/>
          </a:xfrm>
          <a:custGeom>
            <a:avLst/>
            <a:gdLst/>
            <a:ahLst/>
            <a:cxnLst/>
            <a:rect l="l" t="t" r="r" b="b"/>
            <a:pathLst>
              <a:path w="398145" h="161289">
                <a:moveTo>
                  <a:pt x="0" y="0"/>
                </a:moveTo>
                <a:lnTo>
                  <a:pt x="397521" y="0"/>
                </a:lnTo>
                <a:lnTo>
                  <a:pt x="397521" y="160669"/>
                </a:lnTo>
                <a:lnTo>
                  <a:pt x="0" y="16066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74076" y="5238674"/>
            <a:ext cx="862965" cy="152400"/>
          </a:xfrm>
          <a:custGeom>
            <a:avLst/>
            <a:gdLst/>
            <a:ahLst/>
            <a:cxnLst/>
            <a:rect l="l" t="t" r="r" b="b"/>
            <a:pathLst>
              <a:path w="862964" h="152400">
                <a:moveTo>
                  <a:pt x="0" y="0"/>
                </a:moveTo>
                <a:lnTo>
                  <a:pt x="862711" y="0"/>
                </a:lnTo>
                <a:lnTo>
                  <a:pt x="862711" y="152214"/>
                </a:lnTo>
                <a:lnTo>
                  <a:pt x="0" y="152214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1433" y="220553"/>
            <a:ext cx="3822700" cy="5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0" marR="5080" indent="-641985">
              <a:lnSpc>
                <a:spcPct val="106000"/>
              </a:lnSpc>
              <a:spcBef>
                <a:spcPts val="100"/>
              </a:spcBef>
            </a:pPr>
            <a:r>
              <a:rPr sz="1550" spc="-35" dirty="0">
                <a:latin typeface="Times New Roman"/>
                <a:cs typeface="Times New Roman"/>
              </a:rPr>
              <a:t>Modeling </a:t>
            </a:r>
            <a:r>
              <a:rPr sz="1550" spc="20" dirty="0">
                <a:latin typeface="Times New Roman"/>
                <a:cs typeface="Times New Roman"/>
              </a:rPr>
              <a:t>the </a:t>
            </a:r>
            <a:r>
              <a:rPr sz="1550" spc="-30" dirty="0">
                <a:latin typeface="Times New Roman"/>
                <a:cs typeface="Times New Roman"/>
              </a:rPr>
              <a:t>Complex </a:t>
            </a:r>
            <a:r>
              <a:rPr sz="1550" spc="-25" dirty="0">
                <a:latin typeface="Times New Roman"/>
                <a:cs typeface="Times New Roman"/>
              </a:rPr>
              <a:t>Dynamics </a:t>
            </a:r>
            <a:r>
              <a:rPr sz="1550" spc="15" dirty="0">
                <a:latin typeface="Times New Roman"/>
                <a:cs typeface="Times New Roman"/>
              </a:rPr>
              <a:t>and </a:t>
            </a:r>
            <a:r>
              <a:rPr sz="1550" spc="-20" dirty="0">
                <a:latin typeface="Times New Roman"/>
                <a:cs typeface="Times New Roman"/>
              </a:rPr>
              <a:t>Changing  </a:t>
            </a:r>
            <a:r>
              <a:rPr sz="1550" spc="-15" dirty="0">
                <a:latin typeface="Times New Roman"/>
                <a:cs typeface="Times New Roman"/>
              </a:rPr>
              <a:t>Correlations </a:t>
            </a:r>
            <a:r>
              <a:rPr sz="1550" spc="-80" dirty="0">
                <a:latin typeface="Times New Roman"/>
                <a:cs typeface="Times New Roman"/>
              </a:rPr>
              <a:t>of </a:t>
            </a:r>
            <a:r>
              <a:rPr sz="1550" spc="-10" dirty="0">
                <a:latin typeface="Times New Roman"/>
                <a:cs typeface="Times New Roman"/>
              </a:rPr>
              <a:t>Epileptic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Events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4418" y="915380"/>
            <a:ext cx="3896360" cy="708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3875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Drausin </a:t>
            </a:r>
            <a:r>
              <a:rPr sz="1050" spc="30" dirty="0">
                <a:latin typeface="Georgia"/>
                <a:cs typeface="Georgia"/>
              </a:rPr>
              <a:t>F. </a:t>
            </a:r>
            <a:r>
              <a:rPr sz="1050" spc="-15" dirty="0">
                <a:latin typeface="Georgia"/>
                <a:cs typeface="Georgia"/>
              </a:rPr>
              <a:t>Wulsin</a:t>
            </a:r>
            <a:r>
              <a:rPr sz="1050" spc="-22" baseline="31746" dirty="0">
                <a:latin typeface="Georgia"/>
                <a:cs typeface="Georgia"/>
              </a:rPr>
              <a:t>a</a:t>
            </a:r>
            <a:r>
              <a:rPr sz="1050" spc="-15" dirty="0">
                <a:latin typeface="Georgia"/>
                <a:cs typeface="Georgia"/>
              </a:rPr>
              <a:t>, </a:t>
            </a:r>
            <a:r>
              <a:rPr sz="1050" spc="-5" dirty="0">
                <a:latin typeface="Georgia"/>
                <a:cs typeface="Georgia"/>
              </a:rPr>
              <a:t>Emily </a:t>
            </a:r>
            <a:r>
              <a:rPr sz="1050" spc="30" dirty="0">
                <a:latin typeface="Georgia"/>
                <a:cs typeface="Georgia"/>
              </a:rPr>
              <a:t>B. </a:t>
            </a:r>
            <a:r>
              <a:rPr sz="1050" spc="-5" dirty="0">
                <a:latin typeface="Georgia"/>
                <a:cs typeface="Georgia"/>
              </a:rPr>
              <a:t>Fox</a:t>
            </a:r>
            <a:r>
              <a:rPr sz="1050" spc="-7" baseline="31746" dirty="0">
                <a:latin typeface="Georgia"/>
                <a:cs typeface="Georgia"/>
              </a:rPr>
              <a:t>c</a:t>
            </a:r>
            <a:r>
              <a:rPr sz="1050" spc="-5" dirty="0">
                <a:latin typeface="Georgia"/>
                <a:cs typeface="Georgia"/>
              </a:rPr>
              <a:t>, Brian</a:t>
            </a:r>
            <a:r>
              <a:rPr sz="1050" spc="175" dirty="0">
                <a:latin typeface="Georgia"/>
                <a:cs typeface="Georgia"/>
              </a:rPr>
              <a:t> </a:t>
            </a:r>
            <a:r>
              <a:rPr sz="1050" spc="25" dirty="0">
                <a:latin typeface="Georgia"/>
                <a:cs typeface="Georgia"/>
              </a:rPr>
              <a:t>Litt</a:t>
            </a:r>
            <a:r>
              <a:rPr sz="1050" spc="37" baseline="31746" dirty="0">
                <a:latin typeface="Georgia"/>
                <a:cs typeface="Georgia"/>
              </a:rPr>
              <a:t>a,b</a:t>
            </a:r>
            <a:endParaRPr sz="1050" baseline="31746">
              <a:latin typeface="Georgia"/>
              <a:cs typeface="Georgia"/>
            </a:endParaRPr>
          </a:p>
          <a:p>
            <a:pPr marL="12700" marR="5080" algn="ctr">
              <a:spcBef>
                <a:spcPts val="860"/>
              </a:spcBef>
            </a:pPr>
            <a:r>
              <a:rPr sz="900" i="1" spc="-44" baseline="32407" dirty="0">
                <a:latin typeface="Georgia"/>
                <a:cs typeface="Georgia"/>
              </a:rPr>
              <a:t>a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30" dirty="0">
                <a:latin typeface="Georgia"/>
                <a:cs typeface="Georgia"/>
              </a:rPr>
              <a:t>Bioengineering, 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44" baseline="32407" dirty="0">
                <a:latin typeface="Georgia"/>
                <a:cs typeface="Georgia"/>
              </a:rPr>
              <a:t>b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45" dirty="0">
                <a:latin typeface="Georgia"/>
                <a:cs typeface="Georgia"/>
              </a:rPr>
              <a:t>Neurology,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37" baseline="32407" dirty="0">
                <a:latin typeface="Georgia"/>
                <a:cs typeface="Georgia"/>
              </a:rPr>
              <a:t>c</a:t>
            </a:r>
            <a:r>
              <a:rPr sz="900" i="1" spc="-25" dirty="0">
                <a:latin typeface="Georgia"/>
                <a:cs typeface="Georgia"/>
              </a:rPr>
              <a:t>Department of </a:t>
            </a:r>
            <a:r>
              <a:rPr sz="900" i="1" spc="-10" dirty="0">
                <a:latin typeface="Georgia"/>
                <a:cs typeface="Georgia"/>
              </a:rPr>
              <a:t>Statistics,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Washington, </a:t>
            </a:r>
            <a:r>
              <a:rPr sz="900" i="1" spc="-20" dirty="0">
                <a:latin typeface="Georgia"/>
                <a:cs typeface="Georgia"/>
              </a:rPr>
              <a:t>Seattle,</a:t>
            </a:r>
            <a:r>
              <a:rPr sz="900" i="1" spc="-120" dirty="0">
                <a:latin typeface="Georgia"/>
                <a:cs typeface="Georgia"/>
              </a:rPr>
              <a:t> </a:t>
            </a:r>
            <a:r>
              <a:rPr sz="900" i="1" dirty="0">
                <a:latin typeface="Georgia"/>
                <a:cs typeface="Georgia"/>
              </a:rPr>
              <a:t>WA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3190" y="2022424"/>
            <a:ext cx="4439285" cy="0"/>
          </a:xfrm>
          <a:custGeom>
            <a:avLst/>
            <a:gdLst/>
            <a:ahLst/>
            <a:cxnLst/>
            <a:rect l="l" t="t" r="r" b="b"/>
            <a:pathLst>
              <a:path w="4439285">
                <a:moveTo>
                  <a:pt x="0" y="0"/>
                </a:moveTo>
                <a:lnTo>
                  <a:pt x="4438855" y="0"/>
                </a:lnTo>
              </a:path>
            </a:pathLst>
          </a:custGeom>
          <a:ln w="4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80490" y="2106842"/>
            <a:ext cx="61277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b="1" spc="114" dirty="0">
                <a:latin typeface="Georgia"/>
                <a:cs typeface="Georgia"/>
              </a:rPr>
              <a:t>A</a:t>
            </a:r>
            <a:r>
              <a:rPr sz="1050" b="1" spc="-35" dirty="0">
                <a:latin typeface="Georgia"/>
                <a:cs typeface="Georgia"/>
              </a:rPr>
              <a:t>bs</a:t>
            </a:r>
            <a:r>
              <a:rPr sz="1050" b="1" spc="50" dirty="0">
                <a:latin typeface="Georgia"/>
                <a:cs typeface="Georgia"/>
              </a:rPr>
              <a:t>t</a:t>
            </a:r>
            <a:r>
              <a:rPr sz="1050" b="1" spc="-55" dirty="0">
                <a:latin typeface="Georgia"/>
                <a:cs typeface="Georgia"/>
              </a:rPr>
              <a:t>r</a:t>
            </a:r>
            <a:r>
              <a:rPr sz="1050" b="1" spc="-40" dirty="0">
                <a:latin typeface="Georgia"/>
                <a:cs typeface="Georgia"/>
              </a:rPr>
              <a:t>a</a:t>
            </a:r>
            <a:r>
              <a:rPr sz="1050" b="1" spc="15" dirty="0">
                <a:latin typeface="Georgia"/>
                <a:cs typeface="Georgia"/>
              </a:rPr>
              <a:t>ct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0490" y="2334747"/>
            <a:ext cx="81470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5" dirty="0">
                <a:latin typeface="Georgia"/>
                <a:cs typeface="Georgia"/>
              </a:rPr>
              <a:t>Patients</a:t>
            </a:r>
            <a:r>
              <a:rPr sz="1050" spc="80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with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35915" y="2334747"/>
            <a:ext cx="310959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can manifest </a:t>
            </a:r>
            <a:r>
              <a:rPr sz="1050" spc="-15" dirty="0">
                <a:latin typeface="Georgia"/>
                <a:cs typeface="Georgia"/>
              </a:rPr>
              <a:t>short, </a:t>
            </a:r>
            <a:r>
              <a:rPr sz="1050" spc="-20" dirty="0">
                <a:latin typeface="Georgia"/>
                <a:cs typeface="Georgia"/>
              </a:rPr>
              <a:t>sub-clinical </a:t>
            </a:r>
            <a:r>
              <a:rPr sz="1050" spc="-15" dirty="0">
                <a:latin typeface="Georgia"/>
                <a:cs typeface="Georgia"/>
              </a:rPr>
              <a:t>epileptic</a:t>
            </a:r>
            <a:r>
              <a:rPr sz="1050" spc="10" dirty="0">
                <a:latin typeface="Georgia"/>
                <a:cs typeface="Georgia"/>
              </a:rPr>
              <a:t> “bursts” </a:t>
            </a:r>
            <a:r>
              <a:rPr sz="1050" spc="-30" dirty="0">
                <a:latin typeface="Georgia"/>
                <a:cs typeface="Georgia"/>
              </a:rPr>
              <a:t>in</a:t>
            </a:r>
            <a:endParaRPr sz="1050">
              <a:latin typeface="Georgia"/>
              <a:cs typeface="Georgia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279287" y="2338124"/>
          <a:ext cx="1446529" cy="48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065"/>
                <a:gridCol w="435609"/>
                <a:gridCol w="490855"/>
              </a:tblGrid>
              <a:tr h="164465"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epilepsy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B w="38100">
                      <a:solidFill>
                        <a:srgbClr val="C75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5420"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ull-bl</a:t>
                      </a:r>
                      <a:r>
                        <a:rPr sz="1050" spc="-30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wn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38100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clinical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38100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38100" cap="flat" cmpd="sng" algn="ctr">
                      <a:solidFill>
                        <a:srgbClr val="C75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seizures.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2979346" y="3500884"/>
          <a:ext cx="195326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165"/>
                <a:gridCol w="938530"/>
                <a:gridCol w="456565"/>
              </a:tblGrid>
              <a:tr h="177165">
                <a:tc>
                  <a:txBody>
                    <a:bodyPr/>
                    <a:lstStyle/>
                    <a:p>
                      <a:pPr marL="41275">
                        <a:lnSpc>
                          <a:spcPts val="12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1050" spc="-30" dirty="0">
                          <a:latin typeface="Georgia"/>
                          <a:cs typeface="Georgia"/>
                        </a:rPr>
                        <a:t>ay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esi</a:t>
                      </a:r>
                      <a:r>
                        <a:rPr sz="1050" spc="-5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n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200"/>
                        </a:lnSpc>
                      </a:pPr>
                      <a:r>
                        <a:rPr sz="1050" spc="-20" dirty="0">
                          <a:latin typeface="Georgia"/>
                          <a:cs typeface="Georgia"/>
                        </a:rPr>
                        <a:t>nonparametric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Mar</a:t>
                      </a:r>
                      <a:r>
                        <a:rPr sz="1050" spc="-30" dirty="0">
                          <a:latin typeface="Georgia"/>
                          <a:cs typeface="Georgia"/>
                        </a:rPr>
                        <a:t>ko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v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480490" y="2499791"/>
            <a:ext cx="4506595" cy="15100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85"/>
              </a:spcBef>
              <a:tabLst>
                <a:tab pos="629285" algn="l"/>
                <a:tab pos="2338705" algn="l"/>
              </a:tabLst>
            </a:pPr>
            <a:r>
              <a:rPr sz="1050" spc="-15" dirty="0">
                <a:latin typeface="Georgia"/>
                <a:cs typeface="Georgia"/>
              </a:rPr>
              <a:t>addition</a:t>
            </a:r>
            <a:r>
              <a:rPr sz="1050" spc="125" dirty="0">
                <a:latin typeface="Georgia"/>
                <a:cs typeface="Georgia"/>
              </a:rPr>
              <a:t> </a:t>
            </a:r>
            <a:r>
              <a:rPr sz="1050" dirty="0">
                <a:latin typeface="Georgia"/>
                <a:cs typeface="Georgia"/>
              </a:rPr>
              <a:t>to</a:t>
            </a:r>
            <a:r>
              <a:rPr sz="1050" spc="12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f	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20" dirty="0">
                <a:latin typeface="Georgia"/>
                <a:cs typeface="Georgia"/>
              </a:rPr>
              <a:t>believe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0" dirty="0">
                <a:latin typeface="Georgia"/>
                <a:cs typeface="Georgia"/>
              </a:rPr>
              <a:t>relationship </a:t>
            </a:r>
            <a:r>
              <a:rPr sz="1050" spc="-25" dirty="0">
                <a:latin typeface="Georgia"/>
                <a:cs typeface="Georgia"/>
              </a:rPr>
              <a:t>between  these two </a:t>
            </a:r>
            <a:r>
              <a:rPr sz="1050" spc="-30" dirty="0">
                <a:latin typeface="Georgia"/>
                <a:cs typeface="Georgia"/>
              </a:rPr>
              <a:t>classes of </a:t>
            </a:r>
            <a:r>
              <a:rPr sz="1050" spc="-15" dirty="0">
                <a:latin typeface="Georgia"/>
                <a:cs typeface="Georgia"/>
              </a:rPr>
              <a:t>events—something not previously </a:t>
            </a:r>
            <a:r>
              <a:rPr sz="1050" spc="-20" dirty="0">
                <a:latin typeface="Georgia"/>
                <a:cs typeface="Georgia"/>
              </a:rPr>
              <a:t>studied </a:t>
            </a:r>
            <a:r>
              <a:rPr sz="1050" spc="5" dirty="0">
                <a:latin typeface="Georgia"/>
                <a:cs typeface="Georgia"/>
              </a:rPr>
              <a:t>quantitatively—  </a:t>
            </a:r>
            <a:r>
              <a:rPr sz="1050" spc="-20" dirty="0">
                <a:latin typeface="Georgia"/>
                <a:cs typeface="Georgia"/>
              </a:rPr>
              <a:t>could </a:t>
            </a:r>
            <a:r>
              <a:rPr sz="1050" spc="-10" dirty="0">
                <a:latin typeface="Georgia"/>
                <a:cs typeface="Georgia"/>
              </a:rPr>
              <a:t>yield important </a:t>
            </a:r>
            <a:r>
              <a:rPr sz="1050" spc="-25" dirty="0">
                <a:latin typeface="Georgia"/>
                <a:cs typeface="Georgia"/>
              </a:rPr>
              <a:t>insights </a:t>
            </a:r>
            <a:r>
              <a:rPr sz="1050" spc="-20" dirty="0">
                <a:latin typeface="Georgia"/>
                <a:cs typeface="Georgia"/>
              </a:rPr>
              <a:t>into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15" dirty="0">
                <a:latin typeface="Georgia"/>
                <a:cs typeface="Georgia"/>
              </a:rPr>
              <a:t>nature </a:t>
            </a:r>
            <a:r>
              <a:rPr sz="1050" spc="-20" dirty="0">
                <a:latin typeface="Georgia"/>
                <a:cs typeface="Georgia"/>
              </a:rPr>
              <a:t>and intrinsic dynamics </a:t>
            </a:r>
            <a:r>
              <a:rPr sz="1050" spc="-30" dirty="0">
                <a:latin typeface="Georgia"/>
                <a:cs typeface="Georgia"/>
              </a:rPr>
              <a:t>of  </a:t>
            </a:r>
            <a:r>
              <a:rPr sz="1050" spc="-25" dirty="0">
                <a:latin typeface="Georgia"/>
                <a:cs typeface="Georgia"/>
              </a:rPr>
              <a:t>seizures.	</a:t>
            </a:r>
            <a:r>
              <a:rPr sz="1050" spc="80" dirty="0">
                <a:latin typeface="Georgia"/>
                <a:cs typeface="Georgia"/>
              </a:rPr>
              <a:t>A </a:t>
            </a:r>
            <a:r>
              <a:rPr sz="1050" spc="-20" dirty="0">
                <a:latin typeface="Georgia"/>
                <a:cs typeface="Georgia"/>
              </a:rPr>
              <a:t>goal </a:t>
            </a:r>
            <a:r>
              <a:rPr sz="1050" spc="-30" dirty="0">
                <a:latin typeface="Georgia"/>
                <a:cs typeface="Georgia"/>
              </a:rPr>
              <a:t>of our work is </a:t>
            </a:r>
            <a:r>
              <a:rPr sz="1050" dirty="0">
                <a:latin typeface="Georgia"/>
                <a:cs typeface="Georgia"/>
              </a:rPr>
              <a:t>to </a:t>
            </a:r>
            <a:r>
              <a:rPr sz="1050" spc="-25" dirty="0">
                <a:latin typeface="Georgia"/>
                <a:cs typeface="Georgia"/>
              </a:rPr>
              <a:t>parse </a:t>
            </a:r>
            <a:r>
              <a:rPr sz="1050" spc="-20" dirty="0">
                <a:latin typeface="Georgia"/>
                <a:cs typeface="Georgia"/>
              </a:rPr>
              <a:t>these complex </a:t>
            </a:r>
            <a:r>
              <a:rPr sz="1050" spc="-15" dirty="0">
                <a:latin typeface="Georgia"/>
                <a:cs typeface="Georgia"/>
              </a:rPr>
              <a:t>epileptic </a:t>
            </a:r>
            <a:r>
              <a:rPr sz="1050" spc="-25" dirty="0">
                <a:latin typeface="Georgia"/>
                <a:cs typeface="Georgia"/>
              </a:rPr>
              <a:t>events  </a:t>
            </a:r>
            <a:r>
              <a:rPr sz="1050" spc="-20" dirty="0">
                <a:latin typeface="Georgia"/>
                <a:cs typeface="Georgia"/>
              </a:rPr>
              <a:t>into </a:t>
            </a:r>
            <a:r>
              <a:rPr sz="1050" spc="-10" dirty="0">
                <a:latin typeface="Georgia"/>
                <a:cs typeface="Georgia"/>
              </a:rPr>
              <a:t>distinct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0" dirty="0">
                <a:latin typeface="Georgia"/>
                <a:cs typeface="Georgia"/>
              </a:rPr>
              <a:t>regimes. </a:t>
            </a:r>
            <a:r>
              <a:rPr sz="1050" spc="80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challenge posed </a:t>
            </a:r>
            <a:r>
              <a:rPr sz="1050" dirty="0">
                <a:latin typeface="Georgia"/>
                <a:cs typeface="Georgia"/>
              </a:rPr>
              <a:t>by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15" dirty="0">
                <a:latin typeface="Georgia"/>
                <a:cs typeface="Georgia"/>
              </a:rPr>
              <a:t>intracranial </a:t>
            </a:r>
            <a:r>
              <a:rPr sz="1050" spc="40" dirty="0">
                <a:latin typeface="Georgia"/>
                <a:cs typeface="Georgia"/>
              </a:rPr>
              <a:t>EEG  </a:t>
            </a:r>
            <a:r>
              <a:rPr sz="1050" spc="20" dirty="0">
                <a:latin typeface="Georgia"/>
                <a:cs typeface="Georgia"/>
              </a:rPr>
              <a:t>(iEEG) </a:t>
            </a:r>
            <a:r>
              <a:rPr sz="1050" spc="5" dirty="0">
                <a:latin typeface="Georgia"/>
                <a:cs typeface="Georgia"/>
              </a:rPr>
              <a:t>data </a:t>
            </a:r>
            <a:r>
              <a:rPr sz="1050" spc="-45" dirty="0">
                <a:latin typeface="Georgia"/>
                <a:cs typeface="Georgia"/>
              </a:rPr>
              <a:t>we </a:t>
            </a:r>
            <a:r>
              <a:rPr sz="1050" dirty="0">
                <a:latin typeface="Georgia"/>
                <a:cs typeface="Georgia"/>
              </a:rPr>
              <a:t>study </a:t>
            </a:r>
            <a:r>
              <a:rPr sz="1050" spc="-30" dirty="0">
                <a:latin typeface="Georgia"/>
                <a:cs typeface="Georgia"/>
              </a:rPr>
              <a:t>is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dirty="0">
                <a:latin typeface="Georgia"/>
                <a:cs typeface="Georgia"/>
              </a:rPr>
              <a:t>fact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5" dirty="0">
                <a:latin typeface="Georgia"/>
                <a:cs typeface="Georgia"/>
              </a:rPr>
              <a:t>number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placement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25" dirty="0">
                <a:latin typeface="Georgia"/>
                <a:cs typeface="Georgia"/>
              </a:rPr>
              <a:t>electrodes  </a:t>
            </a:r>
            <a:r>
              <a:rPr sz="1050" spc="-20" dirty="0">
                <a:latin typeface="Georgia"/>
                <a:cs typeface="Georgia"/>
              </a:rPr>
              <a:t>can </a:t>
            </a:r>
            <a:r>
              <a:rPr sz="1050" spc="-5" dirty="0">
                <a:latin typeface="Georgia"/>
                <a:cs typeface="Georgia"/>
              </a:rPr>
              <a:t>vary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10" dirty="0">
                <a:latin typeface="Georgia"/>
                <a:cs typeface="Georgia"/>
              </a:rPr>
              <a:t>patients. 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25" dirty="0">
                <a:latin typeface="Georgia"/>
                <a:cs typeface="Georgia"/>
              </a:rPr>
              <a:t>develop</a:t>
            </a:r>
            <a:r>
              <a:rPr sz="1050" spc="-50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a</a:t>
            </a:r>
            <a:endParaRPr sz="1050">
              <a:latin typeface="Georgia"/>
              <a:cs typeface="Georgia"/>
            </a:endParaRPr>
          </a:p>
          <a:p>
            <a:pPr marL="12700" marR="46355">
              <a:lnSpc>
                <a:spcPct val="103099"/>
              </a:lnSpc>
            </a:pPr>
            <a:r>
              <a:rPr sz="1050" spc="-20" dirty="0">
                <a:latin typeface="Georgia"/>
                <a:cs typeface="Georgia"/>
              </a:rPr>
              <a:t>switching </a:t>
            </a:r>
            <a:r>
              <a:rPr sz="1050" spc="-30" dirty="0">
                <a:latin typeface="Georgia"/>
                <a:cs typeface="Georgia"/>
              </a:rPr>
              <a:t>process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5" dirty="0">
                <a:latin typeface="Georgia"/>
                <a:cs typeface="Georgia"/>
              </a:rPr>
              <a:t>allows </a:t>
            </a:r>
            <a:r>
              <a:rPr sz="1050" spc="-30" dirty="0">
                <a:latin typeface="Georgia"/>
                <a:cs typeface="Georgia"/>
              </a:rPr>
              <a:t>for </a:t>
            </a:r>
            <a:r>
              <a:rPr sz="1050" dirty="0">
                <a:latin typeface="Georgia"/>
                <a:cs typeface="Georgia"/>
              </a:rPr>
              <a:t>(i) </a:t>
            </a:r>
            <a:r>
              <a:rPr sz="1050" spc="-25" dirty="0">
                <a:latin typeface="Georgia"/>
                <a:cs typeface="Georgia"/>
              </a:rPr>
              <a:t>shared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5" dirty="0">
                <a:latin typeface="Georgia"/>
                <a:cs typeface="Georgia"/>
              </a:rPr>
              <a:t>regimes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vari-  </a:t>
            </a:r>
            <a:r>
              <a:rPr sz="1050" spc="-15" dirty="0">
                <a:latin typeface="Georgia"/>
                <a:cs typeface="Georgia"/>
              </a:rPr>
              <a:t>able </a:t>
            </a:r>
            <a:r>
              <a:rPr sz="1050" spc="-35" dirty="0">
                <a:latin typeface="Georgia"/>
                <a:cs typeface="Georgia"/>
              </a:rPr>
              <a:t>number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25" dirty="0">
                <a:latin typeface="Georgia"/>
                <a:cs typeface="Georgia"/>
              </a:rPr>
              <a:t>channels, </a:t>
            </a:r>
            <a:r>
              <a:rPr sz="1050" spc="-5" dirty="0">
                <a:latin typeface="Georgia"/>
                <a:cs typeface="Georgia"/>
              </a:rPr>
              <a:t>(ii) </a:t>
            </a:r>
            <a:r>
              <a:rPr sz="1050" spc="-30" dirty="0">
                <a:latin typeface="Georgia"/>
                <a:cs typeface="Georgia"/>
              </a:rPr>
              <a:t>asynchronous </a:t>
            </a:r>
            <a:r>
              <a:rPr sz="1050" spc="-25" dirty="0">
                <a:latin typeface="Georgia"/>
                <a:cs typeface="Georgia"/>
              </a:rPr>
              <a:t>regime-switching,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5" dirty="0">
                <a:latin typeface="Georgia"/>
                <a:cs typeface="Georgia"/>
              </a:rPr>
              <a:t>(iii)</a:t>
            </a:r>
            <a:r>
              <a:rPr sz="1050" spc="16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an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32105" y="4020947"/>
            <a:ext cx="410845" cy="141064"/>
          </a:xfrm>
          <a:prstGeom prst="rect">
            <a:avLst/>
          </a:prstGeom>
          <a:solidFill>
            <a:srgbClr val="6ACDF4"/>
          </a:solidFill>
          <a:ln w="25369">
            <a:solidFill>
              <a:srgbClr val="0079A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1105"/>
              </a:lnSpc>
            </a:pPr>
            <a:r>
              <a:rPr sz="1050" spc="-30" dirty="0">
                <a:latin typeface="Georgia"/>
                <a:cs typeface="Georgia"/>
              </a:rPr>
              <a:t>sparse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0490" y="3985172"/>
            <a:ext cx="446468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3671570" algn="l"/>
              </a:tabLst>
            </a:pPr>
            <a:r>
              <a:rPr sz="1050" spc="-35" dirty="0">
                <a:latin typeface="Georgia"/>
                <a:cs typeface="Georgia"/>
              </a:rPr>
              <a:t>unknown  </a:t>
            </a:r>
            <a:r>
              <a:rPr sz="1050" spc="-10" dirty="0">
                <a:latin typeface="Georgia"/>
                <a:cs typeface="Georgia"/>
              </a:rPr>
              <a:t>dictionary  </a:t>
            </a:r>
            <a:r>
              <a:rPr sz="1050" spc="-35" dirty="0">
                <a:latin typeface="Georgia"/>
                <a:cs typeface="Georgia"/>
              </a:rPr>
              <a:t>of  </a:t>
            </a:r>
            <a:r>
              <a:rPr sz="1050" spc="-15" dirty="0">
                <a:latin typeface="Georgia"/>
                <a:cs typeface="Georgia"/>
              </a:rPr>
              <a:t>dynamic  </a:t>
            </a:r>
            <a:r>
              <a:rPr sz="1050" spc="-30" dirty="0">
                <a:latin typeface="Georgia"/>
                <a:cs typeface="Georgia"/>
              </a:rPr>
              <a:t>regimes.  </a:t>
            </a:r>
            <a:r>
              <a:rPr sz="1050" spc="-40" dirty="0">
                <a:latin typeface="Georgia"/>
                <a:cs typeface="Georgia"/>
              </a:rPr>
              <a:t>We</a:t>
            </a:r>
            <a:r>
              <a:rPr sz="1050" spc="-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encode</a:t>
            </a:r>
            <a:r>
              <a:rPr sz="1050" spc="140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a	</a:t>
            </a:r>
            <a:r>
              <a:rPr sz="1050" spc="-20" dirty="0">
                <a:latin typeface="Georgia"/>
                <a:cs typeface="Georgia"/>
              </a:rPr>
              <a:t>and</a:t>
            </a:r>
            <a:r>
              <a:rPr sz="1050" spc="70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changing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35612" y="5242900"/>
            <a:ext cx="398145" cy="139700"/>
          </a:xfrm>
          <a:prstGeom prst="rect">
            <a:avLst/>
          </a:prstGeom>
          <a:solidFill>
            <a:srgbClr val="6ACD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50" spc="-50" dirty="0">
                <a:latin typeface="Georgia"/>
                <a:cs typeface="Georgia"/>
              </a:rPr>
              <a:t>m</a:t>
            </a:r>
            <a:r>
              <a:rPr sz="1050" spc="-20" dirty="0">
                <a:latin typeface="Georgia"/>
                <a:cs typeface="Georgia"/>
              </a:rPr>
              <a:t>od</a:t>
            </a:r>
            <a:r>
              <a:rPr sz="1050" spc="-40" dirty="0">
                <a:latin typeface="Georgia"/>
                <a:cs typeface="Georgia"/>
              </a:rPr>
              <a:t>e</a:t>
            </a:r>
            <a:r>
              <a:rPr sz="1050" spc="-10" dirty="0">
                <a:latin typeface="Georgia"/>
                <a:cs typeface="Georgia"/>
              </a:rPr>
              <a:t>l</a:t>
            </a:r>
            <a:r>
              <a:rPr sz="1050" spc="5" dirty="0">
                <a:latin typeface="Georgia"/>
                <a:cs typeface="Georgia"/>
              </a:rPr>
              <a:t>,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0001" y="4150217"/>
            <a:ext cx="4465320" cy="1415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3099"/>
              </a:lnSpc>
              <a:spcBef>
                <a:spcPts val="85"/>
              </a:spcBef>
            </a:pPr>
            <a:r>
              <a:rPr sz="1050" spc="-15" dirty="0">
                <a:latin typeface="Georgia"/>
                <a:cs typeface="Georgia"/>
              </a:rPr>
              <a:t>set </a:t>
            </a:r>
            <a:r>
              <a:rPr sz="1050" spc="-30" dirty="0">
                <a:latin typeface="Georgia"/>
                <a:cs typeface="Georgia"/>
              </a:rPr>
              <a:t>of dependencies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0" dirty="0">
                <a:latin typeface="Georgia"/>
                <a:cs typeface="Georgia"/>
              </a:rPr>
              <a:t>channels </a:t>
            </a:r>
            <a:r>
              <a:rPr sz="1050" spc="-25" dirty="0">
                <a:latin typeface="Georgia"/>
                <a:cs typeface="Georgia"/>
              </a:rPr>
              <a:t>using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0" dirty="0">
                <a:latin typeface="Georgia"/>
                <a:cs typeface="Georgia"/>
              </a:rPr>
              <a:t>Markov-switching </a:t>
            </a:r>
            <a:r>
              <a:rPr sz="1050" spc="-15" dirty="0">
                <a:latin typeface="Georgia"/>
                <a:cs typeface="Georgia"/>
              </a:rPr>
              <a:t>Gaussian  graphical </a:t>
            </a:r>
            <a:r>
              <a:rPr sz="1050" spc="-30" dirty="0">
                <a:latin typeface="Georgia"/>
                <a:cs typeface="Georgia"/>
              </a:rPr>
              <a:t>model for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5" dirty="0">
                <a:latin typeface="Georgia"/>
                <a:cs typeface="Georgia"/>
              </a:rPr>
              <a:t>innovations </a:t>
            </a:r>
            <a:r>
              <a:rPr sz="1050" spc="-30" dirty="0">
                <a:latin typeface="Georgia"/>
                <a:cs typeface="Georgia"/>
              </a:rPr>
              <a:t>process </a:t>
            </a:r>
            <a:r>
              <a:rPr sz="1050" spc="-15" dirty="0">
                <a:latin typeface="Georgia"/>
                <a:cs typeface="Georgia"/>
              </a:rPr>
              <a:t>driving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0" dirty="0">
                <a:latin typeface="Georgia"/>
                <a:cs typeface="Georgia"/>
              </a:rPr>
              <a:t>channel </a:t>
            </a:r>
            <a:r>
              <a:rPr sz="1050" spc="-20" dirty="0">
                <a:latin typeface="Georgia"/>
                <a:cs typeface="Georgia"/>
              </a:rPr>
              <a:t>dynamics and  demonstrate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0" dirty="0">
                <a:latin typeface="Georgia"/>
                <a:cs typeface="Georgia"/>
              </a:rPr>
              <a:t>importance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10" dirty="0">
                <a:latin typeface="Georgia"/>
                <a:cs typeface="Georgia"/>
              </a:rPr>
              <a:t>this </a:t>
            </a:r>
            <a:r>
              <a:rPr sz="1050" spc="-30" dirty="0">
                <a:latin typeface="Georgia"/>
                <a:cs typeface="Georgia"/>
              </a:rPr>
              <a:t>model in </a:t>
            </a:r>
            <a:r>
              <a:rPr sz="1050" spc="-25" dirty="0">
                <a:latin typeface="Georgia"/>
                <a:cs typeface="Georgia"/>
              </a:rPr>
              <a:t>parsing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out-of-sample </a:t>
            </a:r>
            <a:r>
              <a:rPr sz="1050" spc="-30" dirty="0">
                <a:latin typeface="Georgia"/>
                <a:cs typeface="Georgia"/>
              </a:rPr>
              <a:t>pre-  </a:t>
            </a:r>
            <a:r>
              <a:rPr sz="1050" spc="-20" dirty="0">
                <a:latin typeface="Georgia"/>
                <a:cs typeface="Georgia"/>
              </a:rPr>
              <a:t>dictions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25" dirty="0">
                <a:latin typeface="Georgia"/>
                <a:cs typeface="Georgia"/>
              </a:rPr>
              <a:t>iEEG </a:t>
            </a:r>
            <a:r>
              <a:rPr sz="1050" spc="5" dirty="0">
                <a:latin typeface="Georgia"/>
                <a:cs typeface="Georgia"/>
              </a:rPr>
              <a:t>data. </a:t>
            </a:r>
            <a:r>
              <a:rPr sz="1050" spc="-40" dirty="0">
                <a:latin typeface="Georgia"/>
                <a:cs typeface="Georgia"/>
              </a:rPr>
              <a:t>We show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30" dirty="0">
                <a:latin typeface="Georgia"/>
                <a:cs typeface="Georgia"/>
              </a:rPr>
              <a:t>our model </a:t>
            </a:r>
            <a:r>
              <a:rPr sz="1050" spc="-25" dirty="0">
                <a:latin typeface="Georgia"/>
                <a:cs typeface="Georgia"/>
              </a:rPr>
              <a:t>produces </a:t>
            </a:r>
            <a:r>
              <a:rPr sz="1050" spc="-10" dirty="0">
                <a:latin typeface="Georgia"/>
                <a:cs typeface="Georgia"/>
              </a:rPr>
              <a:t>intuitive </a:t>
            </a:r>
            <a:r>
              <a:rPr sz="1050" dirty="0">
                <a:latin typeface="Georgia"/>
                <a:cs typeface="Georgia"/>
              </a:rPr>
              <a:t>state  </a:t>
            </a:r>
            <a:r>
              <a:rPr sz="1050" spc="-30" dirty="0">
                <a:latin typeface="Georgia"/>
                <a:cs typeface="Georgia"/>
              </a:rPr>
              <a:t>assignments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0" dirty="0">
                <a:latin typeface="Georgia"/>
                <a:cs typeface="Georgia"/>
              </a:rPr>
              <a:t>can </a:t>
            </a:r>
            <a:r>
              <a:rPr sz="1050" spc="-25" dirty="0">
                <a:latin typeface="Georgia"/>
                <a:cs typeface="Georgia"/>
              </a:rPr>
              <a:t>help </a:t>
            </a:r>
            <a:r>
              <a:rPr sz="1050" spc="-10" dirty="0">
                <a:latin typeface="Georgia"/>
                <a:cs typeface="Georgia"/>
              </a:rPr>
              <a:t>automate </a:t>
            </a:r>
            <a:r>
              <a:rPr sz="1050" spc="-15" dirty="0">
                <a:latin typeface="Georgia"/>
                <a:cs typeface="Georgia"/>
              </a:rPr>
              <a:t>clinical analysis </a:t>
            </a:r>
            <a:r>
              <a:rPr sz="1050" spc="-30" dirty="0">
                <a:latin typeface="Georgia"/>
                <a:cs typeface="Georgia"/>
              </a:rPr>
              <a:t>of seizures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enable  </a:t>
            </a:r>
            <a:r>
              <a:rPr sz="1050" spc="-10" dirty="0">
                <a:latin typeface="Georgia"/>
                <a:cs typeface="Georgia"/>
              </a:rPr>
              <a:t>the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comparison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sub-clinical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bursts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and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full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clinical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seizures.</a:t>
            </a:r>
            <a:endParaRPr sz="1050">
              <a:latin typeface="Georgia"/>
              <a:cs typeface="Georgia"/>
            </a:endParaRPr>
          </a:p>
          <a:p>
            <a:pPr marL="12700" marR="454659">
              <a:lnSpc>
                <a:spcPct val="103099"/>
              </a:lnSpc>
              <a:spcBef>
                <a:spcPts val="555"/>
              </a:spcBef>
              <a:tabLst>
                <a:tab pos="741045" algn="l"/>
              </a:tabLst>
            </a:pPr>
            <a:r>
              <a:rPr sz="1050" i="1" spc="15" dirty="0">
                <a:latin typeface="Times New Roman"/>
                <a:cs typeface="Times New Roman"/>
              </a:rPr>
              <a:t>Keywords:	</a:t>
            </a:r>
            <a:r>
              <a:rPr sz="1050" spc="-15" dirty="0">
                <a:latin typeface="Georgia"/>
                <a:cs typeface="Georgia"/>
              </a:rPr>
              <a:t>Bayesian </a:t>
            </a:r>
            <a:r>
              <a:rPr sz="1050" spc="-20" dirty="0">
                <a:latin typeface="Georgia"/>
                <a:cs typeface="Georgia"/>
              </a:rPr>
              <a:t>nonparametric, </a:t>
            </a:r>
            <a:r>
              <a:rPr sz="1050" spc="30" dirty="0">
                <a:latin typeface="Georgia"/>
                <a:cs typeface="Georgia"/>
              </a:rPr>
              <a:t>EEG, </a:t>
            </a:r>
            <a:r>
              <a:rPr sz="1050" spc="-10" dirty="0">
                <a:latin typeface="Georgia"/>
                <a:cs typeface="Georgia"/>
              </a:rPr>
              <a:t>factorial </a:t>
            </a:r>
            <a:r>
              <a:rPr sz="1050" spc="-30" dirty="0">
                <a:latin typeface="Georgia"/>
                <a:cs typeface="Georgia"/>
              </a:rPr>
              <a:t>hidden </a:t>
            </a:r>
            <a:r>
              <a:rPr sz="1050" spc="-20" dirty="0">
                <a:latin typeface="Georgia"/>
                <a:cs typeface="Georgia"/>
              </a:rPr>
              <a:t>Markov  </a:t>
            </a:r>
            <a:r>
              <a:rPr sz="1050" spc="-15" dirty="0">
                <a:latin typeface="Georgia"/>
                <a:cs typeface="Georgia"/>
              </a:rPr>
              <a:t>graphical </a:t>
            </a:r>
            <a:r>
              <a:rPr sz="1050" spc="-25" dirty="0">
                <a:latin typeface="Georgia"/>
                <a:cs typeface="Georgia"/>
              </a:rPr>
              <a:t>model, </a:t>
            </a:r>
            <a:r>
              <a:rPr sz="1050" spc="-15" dirty="0">
                <a:latin typeface="Georgia"/>
                <a:cs typeface="Georgia"/>
              </a:rPr>
              <a:t>time</a:t>
            </a:r>
            <a:r>
              <a:rPr sz="1050" spc="-145" dirty="0">
                <a:latin typeface="Georgia"/>
                <a:cs typeface="Georgia"/>
              </a:rPr>
              <a:t> </a:t>
            </a:r>
            <a:r>
              <a:rPr sz="1050" spc="-35" dirty="0">
                <a:latin typeface="Georgia"/>
                <a:cs typeface="Georgia"/>
              </a:rPr>
              <a:t>series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93190" y="5667652"/>
            <a:ext cx="4439285" cy="0"/>
          </a:xfrm>
          <a:custGeom>
            <a:avLst/>
            <a:gdLst/>
            <a:ahLst/>
            <a:cxnLst/>
            <a:rect l="l" t="t" r="r" b="b"/>
            <a:pathLst>
              <a:path w="4439285">
                <a:moveTo>
                  <a:pt x="0" y="0"/>
                </a:moveTo>
                <a:lnTo>
                  <a:pt x="4438855" y="0"/>
                </a:lnTo>
              </a:path>
            </a:pathLst>
          </a:custGeom>
          <a:ln w="4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80490" y="5846361"/>
            <a:ext cx="106743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z="1050" b="1" spc="40" dirty="0">
                <a:latin typeface="Georgia"/>
                <a:cs typeface="Georgia"/>
              </a:rPr>
              <a:t>1.</a:t>
            </a:r>
            <a:r>
              <a:rPr sz="1050" b="1" spc="285" dirty="0">
                <a:latin typeface="Georgia"/>
                <a:cs typeface="Georgia"/>
              </a:rPr>
              <a:t> </a:t>
            </a:r>
            <a:r>
              <a:rPr sz="1050" b="1" spc="-30" dirty="0">
                <a:latin typeface="Georgia"/>
                <a:cs typeface="Georgia"/>
              </a:rPr>
              <a:t>Introduction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3384" y="6105684"/>
            <a:ext cx="4602480" cy="47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885">
              <a:lnSpc>
                <a:spcPts val="1115"/>
              </a:lnSpc>
            </a:pPr>
            <a:r>
              <a:rPr sz="1050" spc="-15" dirty="0">
                <a:latin typeface="Georgia"/>
                <a:cs typeface="Georgia"/>
              </a:rPr>
              <a:t>Despite  </a:t>
            </a:r>
            <a:r>
              <a:rPr sz="1050" spc="-35" dirty="0">
                <a:latin typeface="Georgia"/>
                <a:cs typeface="Georgia"/>
              </a:rPr>
              <a:t>over  </a:t>
            </a:r>
            <a:r>
              <a:rPr sz="1050" spc="-20" dirty="0">
                <a:latin typeface="Georgia"/>
                <a:cs typeface="Georgia"/>
              </a:rPr>
              <a:t>three  </a:t>
            </a:r>
            <a:r>
              <a:rPr sz="1050" spc="-30" dirty="0">
                <a:latin typeface="Georgia"/>
                <a:cs typeface="Georgia"/>
              </a:rPr>
              <a:t>decades  of  research,  </a:t>
            </a:r>
            <a:r>
              <a:rPr sz="1050" spc="-45" dirty="0">
                <a:latin typeface="Georgia"/>
                <a:cs typeface="Georgia"/>
              </a:rPr>
              <a:t>we  </a:t>
            </a:r>
            <a:r>
              <a:rPr sz="1050" spc="-10" dirty="0">
                <a:latin typeface="Georgia"/>
                <a:cs typeface="Georgia"/>
              </a:rPr>
              <a:t>still  </a:t>
            </a:r>
            <a:r>
              <a:rPr sz="1050" spc="-25" dirty="0">
                <a:latin typeface="Georgia"/>
                <a:cs typeface="Georgia"/>
              </a:rPr>
              <a:t>have  </a:t>
            </a:r>
            <a:r>
              <a:rPr sz="1050" spc="-10" dirty="0">
                <a:latin typeface="Georgia"/>
                <a:cs typeface="Georgia"/>
              </a:rPr>
              <a:t>very  </a:t>
            </a:r>
            <a:r>
              <a:rPr sz="1050" dirty="0">
                <a:latin typeface="Georgia"/>
                <a:cs typeface="Georgia"/>
              </a:rPr>
              <a:t>little  </a:t>
            </a:r>
            <a:r>
              <a:rPr sz="1050" spc="-25" dirty="0">
                <a:latin typeface="Georgia"/>
                <a:cs typeface="Georgia"/>
              </a:rPr>
              <a:t>idea</a:t>
            </a:r>
            <a:r>
              <a:rPr sz="1050" spc="190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endParaRPr sz="1050">
              <a:latin typeface="Georgia"/>
              <a:cs typeface="Georgia"/>
            </a:endParaRPr>
          </a:p>
          <a:p>
            <a:pPr marL="149225" marR="5080">
              <a:lnSpc>
                <a:spcPct val="103099"/>
              </a:lnSpc>
            </a:pPr>
            <a:r>
              <a:rPr sz="1050" dirty="0">
                <a:latin typeface="Georgia"/>
                <a:cs typeface="Georgia"/>
              </a:rPr>
              <a:t>what </a:t>
            </a:r>
            <a:r>
              <a:rPr sz="1050" spc="-35" dirty="0">
                <a:latin typeface="Georgia"/>
                <a:cs typeface="Georgia"/>
              </a:rPr>
              <a:t>defines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seizure. </a:t>
            </a:r>
            <a:r>
              <a:rPr sz="1050" spc="5" dirty="0">
                <a:latin typeface="Georgia"/>
                <a:cs typeface="Georgia"/>
              </a:rPr>
              <a:t>This </a:t>
            </a:r>
            <a:r>
              <a:rPr sz="1050" spc="-25" dirty="0">
                <a:latin typeface="Georgia"/>
                <a:cs typeface="Georgia"/>
              </a:rPr>
              <a:t>ignorance stems </a:t>
            </a:r>
            <a:r>
              <a:rPr sz="1050" dirty="0">
                <a:latin typeface="Georgia"/>
                <a:cs typeface="Georgia"/>
              </a:rPr>
              <a:t>both </a:t>
            </a:r>
            <a:r>
              <a:rPr sz="1050" spc="-35" dirty="0">
                <a:latin typeface="Georgia"/>
                <a:cs typeface="Georgia"/>
              </a:rPr>
              <a:t>from </a:t>
            </a:r>
            <a:r>
              <a:rPr sz="1050" spc="-10" dirty="0">
                <a:latin typeface="Georgia"/>
                <a:cs typeface="Georgia"/>
              </a:rPr>
              <a:t>the complexity </a:t>
            </a:r>
            <a:r>
              <a:rPr sz="1050" spc="-30" dirty="0">
                <a:latin typeface="Georgia"/>
                <a:cs typeface="Georgia"/>
              </a:rPr>
              <a:t>of  </a:t>
            </a:r>
            <a:r>
              <a:rPr sz="1050" spc="-20" dirty="0">
                <a:latin typeface="Georgia"/>
                <a:cs typeface="Georgia"/>
              </a:rPr>
              <a:t>epilepsy  </a:t>
            </a:r>
            <a:r>
              <a:rPr sz="1050" spc="-25" dirty="0">
                <a:latin typeface="Georgia"/>
                <a:cs typeface="Georgia"/>
              </a:rPr>
              <a:t>as  </a:t>
            </a:r>
            <a:r>
              <a:rPr sz="1050" spc="-5" dirty="0">
                <a:latin typeface="Georgia"/>
                <a:cs typeface="Georgia"/>
              </a:rPr>
              <a:t>a  </a:t>
            </a:r>
            <a:r>
              <a:rPr sz="1050" spc="-30" dirty="0">
                <a:latin typeface="Georgia"/>
                <a:cs typeface="Georgia"/>
              </a:rPr>
              <a:t>disease  </a:t>
            </a:r>
            <a:r>
              <a:rPr sz="1050" spc="-20" dirty="0">
                <a:latin typeface="Georgia"/>
                <a:cs typeface="Georgia"/>
              </a:rPr>
              <a:t>and  </a:t>
            </a:r>
            <a:r>
              <a:rPr sz="1050" spc="-5" dirty="0">
                <a:latin typeface="Georgia"/>
                <a:cs typeface="Georgia"/>
              </a:rPr>
              <a:t>a  paucity  </a:t>
            </a:r>
            <a:r>
              <a:rPr sz="1050" spc="-30" dirty="0">
                <a:latin typeface="Georgia"/>
                <a:cs typeface="Georgia"/>
              </a:rPr>
              <a:t>of  </a:t>
            </a:r>
            <a:r>
              <a:rPr sz="1050" spc="-5" dirty="0">
                <a:latin typeface="Georgia"/>
                <a:cs typeface="Georgia"/>
              </a:rPr>
              <a:t>quantitative  </a:t>
            </a:r>
            <a:r>
              <a:rPr sz="1050" spc="-15" dirty="0">
                <a:latin typeface="Georgia"/>
                <a:cs typeface="Georgia"/>
              </a:rPr>
              <a:t>tools  </a:t>
            </a:r>
            <a:r>
              <a:rPr sz="1050" spc="15" dirty="0">
                <a:latin typeface="Georgia"/>
                <a:cs typeface="Georgia"/>
              </a:rPr>
              <a:t>that  </a:t>
            </a:r>
            <a:r>
              <a:rPr sz="1050" spc="-25" dirty="0">
                <a:latin typeface="Georgia"/>
                <a:cs typeface="Georgia"/>
              </a:rPr>
              <a:t>are </a:t>
            </a:r>
            <a:r>
              <a:rPr sz="1050" spc="10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flexible</a:t>
            </a:r>
            <a:endParaRPr sz="105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43366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Document as a mixture of topics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855710" y="3636057"/>
            <a:ext cx="5376862" cy="29908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How can we discover these topic-word distributions?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Many applications would be enabled by discovering such topics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Summarize themes/aspects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Facilitate navigation/browsing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Retrieve documents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Segment documents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Many other text mining tasks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76791" y="1835039"/>
            <a:ext cx="1223963" cy="384175"/>
            <a:chOff x="620490" y="1792969"/>
            <a:chExt cx="1223963" cy="384175"/>
          </a:xfrm>
        </p:grpSpPr>
        <p:sp>
          <p:nvSpPr>
            <p:cNvPr id="20484" name="Oval 4"/>
            <p:cNvSpPr>
              <a:spLocks noChangeArrowheads="1"/>
            </p:cNvSpPr>
            <p:nvPr/>
          </p:nvSpPr>
          <p:spPr bwMode="auto">
            <a:xfrm>
              <a:off x="639310" y="1792969"/>
              <a:ext cx="901700" cy="38417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620490" y="1824719"/>
              <a:ext cx="12239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Topic  </a:t>
              </a:r>
              <a:r>
                <a:rPr lang="en-US" altLang="zh-CN" sz="1400" baseline="-250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76790" y="4149439"/>
            <a:ext cx="1095375" cy="425450"/>
            <a:chOff x="640897" y="4190094"/>
            <a:chExt cx="1095375" cy="425450"/>
          </a:xfrm>
        </p:grpSpPr>
        <p:sp>
          <p:nvSpPr>
            <p:cNvPr id="20486" name="Oval 6"/>
            <p:cNvSpPr>
              <a:spLocks noChangeArrowheads="1"/>
            </p:cNvSpPr>
            <p:nvPr/>
          </p:nvSpPr>
          <p:spPr bwMode="auto">
            <a:xfrm>
              <a:off x="640897" y="4190094"/>
              <a:ext cx="900113" cy="425450"/>
            </a:xfrm>
            <a:prstGeom prst="ellipse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669472" y="426244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Topic </a:t>
              </a:r>
              <a:r>
                <a:rPr lang="en-US" altLang="zh-CN" sz="1400" baseline="-250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k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076790" y="2777393"/>
            <a:ext cx="1223963" cy="427038"/>
            <a:chOff x="648835" y="2732769"/>
            <a:chExt cx="1223963" cy="427038"/>
          </a:xfrm>
        </p:grpSpPr>
        <p:sp>
          <p:nvSpPr>
            <p:cNvPr id="20488" name="Oval 8"/>
            <p:cNvSpPr>
              <a:spLocks noChangeArrowheads="1"/>
            </p:cNvSpPr>
            <p:nvPr/>
          </p:nvSpPr>
          <p:spPr bwMode="auto">
            <a:xfrm>
              <a:off x="648835" y="2732769"/>
              <a:ext cx="901700" cy="427038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648835" y="2807382"/>
              <a:ext cx="12239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Topic </a:t>
              </a:r>
              <a:r>
                <a:rPr lang="en-US" altLang="zh-CN" sz="1400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307772" y="3443969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90260" y="5395008"/>
            <a:ext cx="1560512" cy="515937"/>
            <a:chOff x="366260" y="5395007"/>
            <a:chExt cx="1560512" cy="515937"/>
          </a:xfrm>
        </p:grpSpPr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366260" y="5395007"/>
              <a:ext cx="1447800" cy="457200"/>
            </a:xfrm>
            <a:prstGeom prst="ellipse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402772" y="5460094"/>
              <a:ext cx="1524000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Background </a:t>
              </a:r>
              <a:r>
                <a:rPr lang="en-US" altLang="zh-CN" sz="1400" baseline="-25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k</a:t>
              </a:r>
            </a:p>
            <a:p>
              <a:endParaRPr lang="en-US" altLang="zh-CN" sz="1400" baseline="-25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136448" y="1719945"/>
            <a:ext cx="15335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government 0.3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response  0.2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3222172" y="3929745"/>
            <a:ext cx="13668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donate  0.1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relief 0.05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help 0.02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3222172" y="2558145"/>
            <a:ext cx="13668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city 0.2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new   0.1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orleans 0.05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3374573" y="5214032"/>
            <a:ext cx="122396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is 0.05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the  0.04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a 0.03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...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29200" y="1835038"/>
            <a:ext cx="5181600" cy="1676400"/>
            <a:chOff x="3505200" y="1835038"/>
            <a:chExt cx="5181600" cy="1676400"/>
          </a:xfrm>
        </p:grpSpPr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3505200" y="1835038"/>
              <a:ext cx="5181600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[ </a:t>
              </a:r>
              <a:r>
                <a:rPr lang="en-US" altLang="zh-CN" sz="140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Criticism of government response to the hurricane primarily consisted of criticism of its response to the approach of the storm and its aftermath, specifically in the delayed response</a:t>
              </a:r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]</a:t>
              </a:r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 to the </a:t>
              </a:r>
              <a:r>
                <a:rPr lang="en-US" altLang="zh-CN" sz="140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[ flooding of New Orleans. … 80% of the 1.3 million residents of the greater New Orleans metropolitan area evacuated </a:t>
              </a:r>
              <a:r>
                <a:rPr lang="en-US" altLang="zh-CN" sz="1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]</a:t>
              </a:r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 …</a:t>
              </a:r>
              <a:r>
                <a:rPr lang="en-US" altLang="zh-CN" sz="1400" dirty="0">
                  <a:solidFill>
                    <a:srgbClr val="00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[ Over seventy countries pledged monetary donations or other assistance]</a:t>
              </a:r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. …</a:t>
              </a:r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3505200" y="1835038"/>
              <a:ext cx="5181600" cy="167640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80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 as a mixture of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 </a:t>
            </a:r>
            <a:r>
              <a:rPr lang="en-US" b="1" dirty="0" smtClean="0"/>
              <a:t>document</a:t>
            </a:r>
            <a:r>
              <a:rPr lang="en-US" dirty="0" smtClean="0"/>
              <a:t> is a collection of terms</a:t>
            </a:r>
          </a:p>
          <a:p>
            <a:r>
              <a:rPr lang="en-US" b="1" dirty="0" smtClean="0"/>
              <a:t>A term is a single lexical token</a:t>
            </a:r>
            <a:r>
              <a:rPr lang="en-US" dirty="0" smtClean="0"/>
              <a:t> (usually one or more words, but can be any arbitrary string).</a:t>
            </a:r>
          </a:p>
          <a:p>
            <a:r>
              <a:rPr lang="en-US" b="1" dirty="0" smtClean="0"/>
              <a:t>A topic is a distribution over terms</a:t>
            </a:r>
            <a:r>
              <a:rPr lang="en-US" dirty="0" smtClean="0"/>
              <a:t>. Each term has a different probability within a topic. The higher the probability, the more relevant is a term for that topic.</a:t>
            </a:r>
          </a:p>
          <a:p>
            <a:r>
              <a:rPr lang="en-US" b="1" dirty="0" smtClean="0"/>
              <a:t>Several topics may have a high probability associated with the same term</a:t>
            </a:r>
            <a:r>
              <a:rPr lang="en-US" dirty="0" smtClean="0"/>
              <a:t>. For example, the word “house” may be found in a topic related to properties but also in a topic related to holiday accommodation.</a:t>
            </a:r>
          </a:p>
          <a:p>
            <a:r>
              <a:rPr lang="en-US" b="1" dirty="0" smtClean="0"/>
              <a:t>Each document will have a probability associated with each topic</a:t>
            </a:r>
            <a:r>
              <a:rPr lang="en-US" dirty="0" smtClean="0"/>
              <a:t> according to the terms in the document.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837" y="357445"/>
            <a:ext cx="7795443" cy="400241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lang="en-US" sz="2378" b="1" spc="30" dirty="0" smtClean="0">
                <a:latin typeface="Arial"/>
                <a:cs typeface="Arial"/>
              </a:rPr>
              <a:t>Intuition behind </a:t>
            </a:r>
            <a:r>
              <a:rPr sz="2378" b="1" spc="30" dirty="0" smtClean="0">
                <a:latin typeface="Arial"/>
                <a:cs typeface="Arial"/>
              </a:rPr>
              <a:t>Latent </a:t>
            </a:r>
            <a:r>
              <a:rPr sz="2378" b="1" spc="20" dirty="0">
                <a:latin typeface="Arial"/>
                <a:cs typeface="Arial"/>
              </a:rPr>
              <a:t>Dirichlet </a:t>
            </a:r>
            <a:r>
              <a:rPr sz="2378" b="1" spc="30" dirty="0">
                <a:latin typeface="Arial"/>
                <a:cs typeface="Arial"/>
              </a:rPr>
              <a:t>allocation</a:t>
            </a:r>
            <a:r>
              <a:rPr sz="2378" b="1" spc="20" dirty="0">
                <a:latin typeface="Arial"/>
                <a:cs typeface="Arial"/>
              </a:rPr>
              <a:t> </a:t>
            </a:r>
            <a:r>
              <a:rPr sz="2378" b="1" spc="10" dirty="0">
                <a:latin typeface="Arial"/>
                <a:cs typeface="Arial"/>
              </a:rPr>
              <a:t>(LDA)</a:t>
            </a:r>
            <a:endParaRPr sz="2378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61887" y="1197237"/>
            <a:ext cx="5331936" cy="4181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4098519" y="1676098"/>
            <a:ext cx="352338" cy="176169"/>
          </a:xfrm>
          <a:custGeom>
            <a:avLst/>
            <a:gdLst/>
            <a:ahLst/>
            <a:cxnLst/>
            <a:rect l="l" t="t" r="r" b="b"/>
            <a:pathLst>
              <a:path w="177800" h="88900">
                <a:moveTo>
                  <a:pt x="0" y="0"/>
                </a:moveTo>
                <a:lnTo>
                  <a:pt x="177323" y="0"/>
                </a:lnTo>
                <a:lnTo>
                  <a:pt x="177323" y="88661"/>
                </a:lnTo>
                <a:lnTo>
                  <a:pt x="0" y="88661"/>
                </a:lnTo>
                <a:lnTo>
                  <a:pt x="0" y="0"/>
                </a:lnTo>
                <a:close/>
              </a:path>
            </a:pathLst>
          </a:custGeom>
          <a:solidFill>
            <a:srgbClr val="FFFC00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4763660" y="2617331"/>
            <a:ext cx="552415" cy="176169"/>
          </a:xfrm>
          <a:custGeom>
            <a:avLst/>
            <a:gdLst/>
            <a:ahLst/>
            <a:cxnLst/>
            <a:rect l="l" t="t" r="r" b="b"/>
            <a:pathLst>
              <a:path w="278764" h="88900">
                <a:moveTo>
                  <a:pt x="0" y="0"/>
                </a:moveTo>
                <a:lnTo>
                  <a:pt x="278651" y="0"/>
                </a:lnTo>
                <a:lnTo>
                  <a:pt x="278651" y="88661"/>
                </a:lnTo>
                <a:lnTo>
                  <a:pt x="0" y="88661"/>
                </a:lnTo>
                <a:lnTo>
                  <a:pt x="0" y="0"/>
                </a:lnTo>
                <a:close/>
              </a:path>
            </a:pathLst>
          </a:custGeom>
          <a:solidFill>
            <a:srgbClr val="FFFC00">
              <a:alpha val="51119"/>
            </a:srgbClr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4625611" y="3081672"/>
            <a:ext cx="377505" cy="176169"/>
          </a:xfrm>
          <a:custGeom>
            <a:avLst/>
            <a:gdLst/>
            <a:ahLst/>
            <a:cxnLst/>
            <a:rect l="l" t="t" r="r" b="b"/>
            <a:pathLst>
              <a:path w="190500" h="88900">
                <a:moveTo>
                  <a:pt x="0" y="0"/>
                </a:moveTo>
                <a:lnTo>
                  <a:pt x="189989" y="0"/>
                </a:lnTo>
                <a:lnTo>
                  <a:pt x="189989" y="88661"/>
                </a:lnTo>
                <a:lnTo>
                  <a:pt x="0" y="88661"/>
                </a:lnTo>
                <a:lnTo>
                  <a:pt x="0" y="0"/>
                </a:lnTo>
                <a:close/>
              </a:path>
            </a:pathLst>
          </a:custGeom>
          <a:solidFill>
            <a:srgbClr val="FFFC00">
              <a:alpha val="51119"/>
            </a:srgbClr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7725401" y="1676098"/>
            <a:ext cx="352338" cy="176169"/>
          </a:xfrm>
          <a:custGeom>
            <a:avLst/>
            <a:gdLst/>
            <a:ahLst/>
            <a:cxnLst/>
            <a:rect l="l" t="t" r="r" b="b"/>
            <a:pathLst>
              <a:path w="177800" h="88900">
                <a:moveTo>
                  <a:pt x="0" y="0"/>
                </a:moveTo>
                <a:lnTo>
                  <a:pt x="177323" y="0"/>
                </a:lnTo>
                <a:lnTo>
                  <a:pt x="177323" y="88661"/>
                </a:lnTo>
                <a:lnTo>
                  <a:pt x="0" y="88661"/>
                </a:lnTo>
                <a:lnTo>
                  <a:pt x="0" y="0"/>
                </a:lnTo>
                <a:close/>
              </a:path>
            </a:pathLst>
          </a:custGeom>
          <a:solidFill>
            <a:srgbClr val="FFFC00">
              <a:alpha val="51119"/>
            </a:srgbClr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6508076" y="2617331"/>
            <a:ext cx="552415" cy="176169"/>
          </a:xfrm>
          <a:custGeom>
            <a:avLst/>
            <a:gdLst/>
            <a:ahLst/>
            <a:cxnLst/>
            <a:rect l="l" t="t" r="r" b="b"/>
            <a:pathLst>
              <a:path w="278764" h="88900">
                <a:moveTo>
                  <a:pt x="0" y="0"/>
                </a:moveTo>
                <a:lnTo>
                  <a:pt x="278651" y="0"/>
                </a:lnTo>
                <a:lnTo>
                  <a:pt x="278651" y="88661"/>
                </a:lnTo>
                <a:lnTo>
                  <a:pt x="0" y="88661"/>
                </a:lnTo>
                <a:lnTo>
                  <a:pt x="0" y="0"/>
                </a:lnTo>
                <a:close/>
              </a:path>
            </a:pathLst>
          </a:custGeom>
          <a:solidFill>
            <a:srgbClr val="FFFC00">
              <a:alpha val="50749"/>
            </a:srgbClr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6872020" y="2918525"/>
            <a:ext cx="640499" cy="176169"/>
          </a:xfrm>
          <a:custGeom>
            <a:avLst/>
            <a:gdLst/>
            <a:ahLst/>
            <a:cxnLst/>
            <a:rect l="l" t="t" r="r" b="b"/>
            <a:pathLst>
              <a:path w="323214" h="88900">
                <a:moveTo>
                  <a:pt x="0" y="0"/>
                </a:moveTo>
                <a:lnTo>
                  <a:pt x="322982" y="0"/>
                </a:lnTo>
                <a:lnTo>
                  <a:pt x="322982" y="88661"/>
                </a:lnTo>
                <a:lnTo>
                  <a:pt x="0" y="88661"/>
                </a:lnTo>
                <a:lnTo>
                  <a:pt x="0" y="0"/>
                </a:lnTo>
                <a:close/>
              </a:path>
            </a:pathLst>
          </a:custGeom>
          <a:solidFill>
            <a:srgbClr val="FFFC00">
              <a:alpha val="51119"/>
            </a:srgbClr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7549705" y="2931074"/>
            <a:ext cx="514665" cy="176169"/>
          </a:xfrm>
          <a:custGeom>
            <a:avLst/>
            <a:gdLst/>
            <a:ahLst/>
            <a:cxnLst/>
            <a:rect l="l" t="t" r="r" b="b"/>
            <a:pathLst>
              <a:path w="259714" h="88900">
                <a:moveTo>
                  <a:pt x="0" y="0"/>
                </a:moveTo>
                <a:lnTo>
                  <a:pt x="259652" y="0"/>
                </a:lnTo>
                <a:lnTo>
                  <a:pt x="259652" y="88661"/>
                </a:lnTo>
                <a:lnTo>
                  <a:pt x="0" y="88661"/>
                </a:lnTo>
                <a:lnTo>
                  <a:pt x="0" y="0"/>
                </a:lnTo>
                <a:close/>
              </a:path>
            </a:pathLst>
          </a:custGeom>
          <a:solidFill>
            <a:srgbClr val="FFFC00">
              <a:alpha val="51119"/>
            </a:srgbClr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4989554" y="2454184"/>
            <a:ext cx="615332" cy="176169"/>
          </a:xfrm>
          <a:custGeom>
            <a:avLst/>
            <a:gdLst/>
            <a:ahLst/>
            <a:cxnLst/>
            <a:rect l="l" t="t" r="r" b="b"/>
            <a:pathLst>
              <a:path w="310514" h="88900">
                <a:moveTo>
                  <a:pt x="0" y="0"/>
                </a:moveTo>
                <a:lnTo>
                  <a:pt x="310316" y="0"/>
                </a:lnTo>
                <a:lnTo>
                  <a:pt x="310316" y="88661"/>
                </a:lnTo>
                <a:lnTo>
                  <a:pt x="0" y="88661"/>
                </a:lnTo>
                <a:lnTo>
                  <a:pt x="0" y="0"/>
                </a:lnTo>
                <a:close/>
              </a:path>
            </a:pathLst>
          </a:custGeom>
          <a:solidFill>
            <a:srgbClr val="73FDFF">
              <a:alpha val="51119"/>
            </a:srgbClr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/>
          <p:nvPr/>
        </p:nvSpPr>
        <p:spPr>
          <a:xfrm>
            <a:off x="6708871" y="4813540"/>
            <a:ext cx="991579" cy="176169"/>
          </a:xfrm>
          <a:custGeom>
            <a:avLst/>
            <a:gdLst/>
            <a:ahLst/>
            <a:cxnLst/>
            <a:rect l="l" t="t" r="r" b="b"/>
            <a:pathLst>
              <a:path w="500380" h="88900">
                <a:moveTo>
                  <a:pt x="0" y="0"/>
                </a:moveTo>
                <a:lnTo>
                  <a:pt x="500305" y="0"/>
                </a:lnTo>
                <a:lnTo>
                  <a:pt x="500305" y="88661"/>
                </a:lnTo>
                <a:lnTo>
                  <a:pt x="0" y="88661"/>
                </a:lnTo>
                <a:lnTo>
                  <a:pt x="0" y="0"/>
                </a:lnTo>
                <a:close/>
              </a:path>
            </a:pathLst>
          </a:custGeom>
          <a:solidFill>
            <a:srgbClr val="73FDFF">
              <a:alpha val="51119"/>
            </a:srgbClr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/>
          <p:nvPr/>
        </p:nvSpPr>
        <p:spPr>
          <a:xfrm>
            <a:off x="4726010" y="4336650"/>
            <a:ext cx="690833" cy="176169"/>
          </a:xfrm>
          <a:custGeom>
            <a:avLst/>
            <a:gdLst/>
            <a:ahLst/>
            <a:cxnLst/>
            <a:rect l="l" t="t" r="r" b="b"/>
            <a:pathLst>
              <a:path w="348614" h="88900">
                <a:moveTo>
                  <a:pt x="0" y="0"/>
                </a:moveTo>
                <a:lnTo>
                  <a:pt x="348314" y="0"/>
                </a:lnTo>
                <a:lnTo>
                  <a:pt x="348314" y="88661"/>
                </a:lnTo>
                <a:lnTo>
                  <a:pt x="0" y="88661"/>
                </a:lnTo>
                <a:lnTo>
                  <a:pt x="0" y="0"/>
                </a:lnTo>
                <a:close/>
              </a:path>
            </a:pathLst>
          </a:custGeom>
          <a:solidFill>
            <a:srgbClr val="73FDFF">
              <a:alpha val="51119"/>
            </a:srgbClr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6181783" y="2454184"/>
            <a:ext cx="527248" cy="176169"/>
          </a:xfrm>
          <a:custGeom>
            <a:avLst/>
            <a:gdLst/>
            <a:ahLst/>
            <a:cxnLst/>
            <a:rect l="l" t="t" r="r" b="b"/>
            <a:pathLst>
              <a:path w="266064" h="88900">
                <a:moveTo>
                  <a:pt x="0" y="0"/>
                </a:moveTo>
                <a:lnTo>
                  <a:pt x="265985" y="0"/>
                </a:lnTo>
                <a:lnTo>
                  <a:pt x="265985" y="88661"/>
                </a:lnTo>
                <a:lnTo>
                  <a:pt x="0" y="88661"/>
                </a:lnTo>
                <a:lnTo>
                  <a:pt x="0" y="0"/>
                </a:lnTo>
                <a:close/>
              </a:path>
            </a:pathLst>
          </a:custGeom>
          <a:solidFill>
            <a:srgbClr val="73FDFF">
              <a:alpha val="51119"/>
            </a:srgbClr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/>
          <p:nvPr/>
        </p:nvSpPr>
        <p:spPr>
          <a:xfrm>
            <a:off x="4939354" y="1688648"/>
            <a:ext cx="564999" cy="176169"/>
          </a:xfrm>
          <a:custGeom>
            <a:avLst/>
            <a:gdLst/>
            <a:ahLst/>
            <a:cxnLst/>
            <a:rect l="l" t="t" r="r" b="b"/>
            <a:pathLst>
              <a:path w="285114" h="88900">
                <a:moveTo>
                  <a:pt x="0" y="0"/>
                </a:moveTo>
                <a:lnTo>
                  <a:pt x="284984" y="0"/>
                </a:lnTo>
                <a:lnTo>
                  <a:pt x="284984" y="88661"/>
                </a:lnTo>
                <a:lnTo>
                  <a:pt x="0" y="88661"/>
                </a:lnTo>
                <a:lnTo>
                  <a:pt x="0" y="0"/>
                </a:lnTo>
                <a:close/>
              </a:path>
            </a:pathLst>
          </a:custGeom>
          <a:solidFill>
            <a:srgbClr val="FF3092">
              <a:alpha val="51119"/>
            </a:srgbClr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/>
          <p:nvPr/>
        </p:nvSpPr>
        <p:spPr>
          <a:xfrm>
            <a:off x="3445932" y="1826696"/>
            <a:ext cx="489498" cy="176169"/>
          </a:xfrm>
          <a:custGeom>
            <a:avLst/>
            <a:gdLst/>
            <a:ahLst/>
            <a:cxnLst/>
            <a:rect l="l" t="t" r="r" b="b"/>
            <a:pathLst>
              <a:path w="247015" h="88900">
                <a:moveTo>
                  <a:pt x="0" y="0"/>
                </a:moveTo>
                <a:lnTo>
                  <a:pt x="246986" y="0"/>
                </a:lnTo>
                <a:lnTo>
                  <a:pt x="246986" y="88661"/>
                </a:lnTo>
                <a:lnTo>
                  <a:pt x="0" y="88661"/>
                </a:lnTo>
                <a:lnTo>
                  <a:pt x="0" y="0"/>
                </a:lnTo>
                <a:close/>
              </a:path>
            </a:pathLst>
          </a:custGeom>
          <a:solidFill>
            <a:srgbClr val="FF3092">
              <a:alpha val="51119"/>
            </a:srgbClr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object 17"/>
          <p:cNvSpPr/>
          <p:nvPr/>
        </p:nvSpPr>
        <p:spPr>
          <a:xfrm>
            <a:off x="4123620" y="2793027"/>
            <a:ext cx="602749" cy="176169"/>
          </a:xfrm>
          <a:custGeom>
            <a:avLst/>
            <a:gdLst/>
            <a:ahLst/>
            <a:cxnLst/>
            <a:rect l="l" t="t" r="r" b="b"/>
            <a:pathLst>
              <a:path w="304165" h="88900">
                <a:moveTo>
                  <a:pt x="0" y="0"/>
                </a:moveTo>
                <a:lnTo>
                  <a:pt x="303983" y="0"/>
                </a:lnTo>
                <a:lnTo>
                  <a:pt x="303983" y="88661"/>
                </a:lnTo>
                <a:lnTo>
                  <a:pt x="0" y="88661"/>
                </a:lnTo>
                <a:lnTo>
                  <a:pt x="0" y="0"/>
                </a:lnTo>
                <a:close/>
              </a:path>
            </a:pathLst>
          </a:custGeom>
          <a:solidFill>
            <a:srgbClr val="FF3092">
              <a:alpha val="51119"/>
            </a:srgbClr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" name="object 18"/>
          <p:cNvSpPr/>
          <p:nvPr/>
        </p:nvSpPr>
        <p:spPr>
          <a:xfrm>
            <a:off x="5704889" y="2316136"/>
            <a:ext cx="251670" cy="176169"/>
          </a:xfrm>
          <a:custGeom>
            <a:avLst/>
            <a:gdLst/>
            <a:ahLst/>
            <a:cxnLst/>
            <a:rect l="l" t="t" r="r" b="b"/>
            <a:pathLst>
              <a:path w="127000" h="88900">
                <a:moveTo>
                  <a:pt x="0" y="0"/>
                </a:moveTo>
                <a:lnTo>
                  <a:pt x="126659" y="0"/>
                </a:lnTo>
                <a:lnTo>
                  <a:pt x="126659" y="88661"/>
                </a:lnTo>
                <a:lnTo>
                  <a:pt x="0" y="88661"/>
                </a:lnTo>
                <a:lnTo>
                  <a:pt x="0" y="0"/>
                </a:lnTo>
                <a:close/>
              </a:path>
            </a:pathLst>
          </a:custGeom>
          <a:solidFill>
            <a:srgbClr val="FF3092">
              <a:alpha val="51119"/>
            </a:srgbClr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" name="object 19"/>
          <p:cNvSpPr/>
          <p:nvPr/>
        </p:nvSpPr>
        <p:spPr>
          <a:xfrm>
            <a:off x="8265043" y="2328686"/>
            <a:ext cx="476914" cy="176169"/>
          </a:xfrm>
          <a:custGeom>
            <a:avLst/>
            <a:gdLst/>
            <a:ahLst/>
            <a:cxnLst/>
            <a:rect l="l" t="t" r="r" b="b"/>
            <a:pathLst>
              <a:path w="240664" h="88900">
                <a:moveTo>
                  <a:pt x="0" y="0"/>
                </a:moveTo>
                <a:lnTo>
                  <a:pt x="240653" y="0"/>
                </a:lnTo>
                <a:lnTo>
                  <a:pt x="240653" y="88661"/>
                </a:lnTo>
                <a:lnTo>
                  <a:pt x="0" y="88661"/>
                </a:lnTo>
                <a:lnTo>
                  <a:pt x="0" y="0"/>
                </a:lnTo>
                <a:close/>
              </a:path>
            </a:pathLst>
          </a:custGeom>
          <a:solidFill>
            <a:srgbClr val="FFFC00">
              <a:alpha val="51119"/>
            </a:srgbClr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" name="object 20"/>
          <p:cNvSpPr/>
          <p:nvPr/>
        </p:nvSpPr>
        <p:spPr>
          <a:xfrm>
            <a:off x="7562256" y="3081672"/>
            <a:ext cx="904753" cy="176169"/>
          </a:xfrm>
          <a:custGeom>
            <a:avLst/>
            <a:gdLst/>
            <a:ahLst/>
            <a:cxnLst/>
            <a:rect l="l" t="t" r="r" b="b"/>
            <a:pathLst>
              <a:path w="456564" h="88900">
                <a:moveTo>
                  <a:pt x="0" y="0"/>
                </a:moveTo>
                <a:lnTo>
                  <a:pt x="455974" y="0"/>
                </a:lnTo>
                <a:lnTo>
                  <a:pt x="455974" y="88661"/>
                </a:lnTo>
                <a:lnTo>
                  <a:pt x="0" y="88661"/>
                </a:lnTo>
                <a:lnTo>
                  <a:pt x="0" y="0"/>
                </a:lnTo>
                <a:close/>
              </a:path>
            </a:pathLst>
          </a:custGeom>
          <a:solidFill>
            <a:srgbClr val="73FDFF">
              <a:alpha val="51119"/>
            </a:srgbClr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" name="object 21"/>
          <p:cNvSpPr txBox="1"/>
          <p:nvPr/>
        </p:nvSpPr>
        <p:spPr>
          <a:xfrm>
            <a:off x="3325419" y="6034195"/>
            <a:ext cx="5537992" cy="312631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883" b="1" spc="-20" dirty="0">
                <a:latin typeface="Arial"/>
                <a:cs typeface="Arial"/>
              </a:rPr>
              <a:t>Simple </a:t>
            </a:r>
            <a:r>
              <a:rPr sz="1883" b="1" spc="-10" dirty="0">
                <a:latin typeface="Arial"/>
                <a:cs typeface="Arial"/>
              </a:rPr>
              <a:t>intuition</a:t>
            </a:r>
            <a:r>
              <a:rPr sz="1883" spc="-10" dirty="0">
                <a:latin typeface="Arial"/>
                <a:cs typeface="Arial"/>
              </a:rPr>
              <a:t>: </a:t>
            </a:r>
            <a:r>
              <a:rPr sz="1883" spc="-20" dirty="0">
                <a:latin typeface="Arial"/>
                <a:cs typeface="Arial"/>
              </a:rPr>
              <a:t>Documents exhibit multiple</a:t>
            </a:r>
            <a:r>
              <a:rPr sz="1883" spc="226" dirty="0">
                <a:latin typeface="Arial"/>
                <a:cs typeface="Arial"/>
              </a:rPr>
              <a:t> </a:t>
            </a:r>
            <a:r>
              <a:rPr sz="1883" spc="-20" dirty="0">
                <a:latin typeface="Arial"/>
                <a:cs typeface="Arial"/>
              </a:rPr>
              <a:t>topics.</a:t>
            </a:r>
            <a:endParaRPr sz="18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23968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175285"/>
            <a:ext cx="4772916" cy="400241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lang="en-US" sz="2378" dirty="0" smtClean="0">
                <a:latin typeface="Arial"/>
                <a:cs typeface="Arial"/>
              </a:rPr>
              <a:t>Generative Model</a:t>
            </a:r>
            <a:endParaRPr sz="2378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9471" y="1859498"/>
            <a:ext cx="5872654" cy="3128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3935757" y="1785783"/>
            <a:ext cx="5872654" cy="3128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3862042" y="1712067"/>
            <a:ext cx="5872654" cy="3128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3788326" y="1605589"/>
            <a:ext cx="5872654" cy="3128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338592" y="1507304"/>
            <a:ext cx="1089347" cy="36530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4095472" y="1912738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024084" y="0"/>
                </a:move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lnTo>
                  <a:pt x="2875427" y="402575"/>
                </a:lnTo>
                <a:lnTo>
                  <a:pt x="2861620" y="341091"/>
                </a:lnTo>
                <a:lnTo>
                  <a:pt x="2825091" y="291603"/>
                </a:lnTo>
                <a:lnTo>
                  <a:pt x="2795399" y="267664"/>
                </a:lnTo>
                <a:lnTo>
                  <a:pt x="2756537" y="242291"/>
                </a:lnTo>
                <a:lnTo>
                  <a:pt x="2707344" y="214007"/>
                </a:lnTo>
                <a:lnTo>
                  <a:pt x="2646656" y="181333"/>
                </a:lnTo>
                <a:lnTo>
                  <a:pt x="2573310" y="142794"/>
                </a:lnTo>
                <a:lnTo>
                  <a:pt x="2570491" y="141347"/>
                </a:lnTo>
                <a:lnTo>
                  <a:pt x="2503502" y="106196"/>
                </a:lnTo>
                <a:lnTo>
                  <a:pt x="2447251" y="77417"/>
                </a:lnTo>
                <a:lnTo>
                  <a:pt x="2399315" y="54372"/>
                </a:lnTo>
                <a:lnTo>
                  <a:pt x="2357268" y="36425"/>
                </a:lnTo>
                <a:lnTo>
                  <a:pt x="2318683" y="22938"/>
                </a:lnTo>
                <a:lnTo>
                  <a:pt x="2281137" y="13274"/>
                </a:lnTo>
                <a:lnTo>
                  <a:pt x="2242203" y="6796"/>
                </a:lnTo>
                <a:lnTo>
                  <a:pt x="2199457" y="2867"/>
                </a:lnTo>
                <a:lnTo>
                  <a:pt x="2150471" y="849"/>
                </a:lnTo>
                <a:lnTo>
                  <a:pt x="2092823" y="106"/>
                </a:lnTo>
                <a:lnTo>
                  <a:pt x="20240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4095472" y="1912738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876717" y="441510"/>
                </a:moveTo>
                <a:lnTo>
                  <a:pt x="2875427" y="402575"/>
                </a:lnTo>
                <a:lnTo>
                  <a:pt x="2861619" y="341090"/>
                </a:lnTo>
                <a:lnTo>
                  <a:pt x="2825088" y="291601"/>
                </a:lnTo>
                <a:lnTo>
                  <a:pt x="2795394" y="267662"/>
                </a:lnTo>
                <a:lnTo>
                  <a:pt x="2756531" y="242289"/>
                </a:lnTo>
                <a:lnTo>
                  <a:pt x="2707336" y="214005"/>
                </a:lnTo>
                <a:lnTo>
                  <a:pt x="2646646" y="181332"/>
                </a:lnTo>
                <a:lnTo>
                  <a:pt x="2573298" y="142794"/>
                </a:lnTo>
                <a:lnTo>
                  <a:pt x="2570487" y="141343"/>
                </a:lnTo>
                <a:lnTo>
                  <a:pt x="2503497" y="106193"/>
                </a:lnTo>
                <a:lnTo>
                  <a:pt x="2447247" y="77415"/>
                </a:lnTo>
                <a:lnTo>
                  <a:pt x="2399312" y="54371"/>
                </a:lnTo>
                <a:lnTo>
                  <a:pt x="2357266" y="36424"/>
                </a:lnTo>
                <a:lnTo>
                  <a:pt x="2318683" y="22937"/>
                </a:lnTo>
                <a:lnTo>
                  <a:pt x="2281138" y="13274"/>
                </a:lnTo>
                <a:lnTo>
                  <a:pt x="2242204" y="6796"/>
                </a:lnTo>
                <a:lnTo>
                  <a:pt x="2199457" y="2867"/>
                </a:lnTo>
                <a:lnTo>
                  <a:pt x="2150471" y="849"/>
                </a:lnTo>
                <a:lnTo>
                  <a:pt x="2092819" y="106"/>
                </a:lnTo>
                <a:lnTo>
                  <a:pt x="2024076" y="0"/>
                </a:lnTo>
                <a:lnTo>
                  <a:pt x="1553148" y="0"/>
                </a:lnTo>
                <a:lnTo>
                  <a:pt x="874557" y="0"/>
                </a:lnTo>
                <a:lnTo>
                  <a:pt x="264706" y="0"/>
                </a:ln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8139903" y="1912738"/>
            <a:ext cx="1657243" cy="860710"/>
          </a:xfrm>
          <a:custGeom>
            <a:avLst/>
            <a:gdLst/>
            <a:ahLst/>
            <a:cxnLst/>
            <a:rect l="l" t="t" r="r" b="b"/>
            <a:pathLst>
              <a:path w="836295" h="434340">
                <a:moveTo>
                  <a:pt x="835777" y="434227"/>
                </a:moveTo>
                <a:lnTo>
                  <a:pt x="833946" y="384588"/>
                </a:lnTo>
                <a:lnTo>
                  <a:pt x="808788" y="335779"/>
                </a:lnTo>
                <a:lnTo>
                  <a:pt x="762562" y="316920"/>
                </a:lnTo>
                <a:lnTo>
                  <a:pt x="681165" y="306269"/>
                </a:lnTo>
                <a:lnTo>
                  <a:pt x="624167" y="303289"/>
                </a:lnTo>
                <a:lnTo>
                  <a:pt x="554644" y="301481"/>
                </a:lnTo>
                <a:lnTo>
                  <a:pt x="471353" y="300553"/>
                </a:lnTo>
                <a:lnTo>
                  <a:pt x="373050" y="300211"/>
                </a:lnTo>
                <a:lnTo>
                  <a:pt x="258491" y="300162"/>
                </a:lnTo>
                <a:lnTo>
                  <a:pt x="258297" y="225846"/>
                </a:lnTo>
                <a:lnTo>
                  <a:pt x="256937" y="164935"/>
                </a:lnTo>
                <a:lnTo>
                  <a:pt x="253247" y="116097"/>
                </a:lnTo>
                <a:lnTo>
                  <a:pt x="246061" y="77998"/>
                </a:lnTo>
                <a:lnTo>
                  <a:pt x="216542" y="28684"/>
                </a:lnTo>
                <a:lnTo>
                  <a:pt x="159056" y="6326"/>
                </a:lnTo>
                <a:lnTo>
                  <a:pt x="116913" y="1922"/>
                </a:lnTo>
                <a:lnTo>
                  <a:pt x="64282" y="258"/>
                </a:lnTo>
                <a:lnTo>
                  <a:pt x="0" y="0"/>
                </a:lnTo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4021757" y="1839022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024084" y="0"/>
                </a:move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lnTo>
                  <a:pt x="2875427" y="402575"/>
                </a:lnTo>
                <a:lnTo>
                  <a:pt x="2861620" y="341091"/>
                </a:lnTo>
                <a:lnTo>
                  <a:pt x="2825091" y="291603"/>
                </a:lnTo>
                <a:lnTo>
                  <a:pt x="2795399" y="267664"/>
                </a:lnTo>
                <a:lnTo>
                  <a:pt x="2756537" y="242291"/>
                </a:lnTo>
                <a:lnTo>
                  <a:pt x="2707344" y="214007"/>
                </a:lnTo>
                <a:lnTo>
                  <a:pt x="2646656" y="181333"/>
                </a:lnTo>
                <a:lnTo>
                  <a:pt x="2573310" y="142794"/>
                </a:lnTo>
                <a:lnTo>
                  <a:pt x="2570491" y="141343"/>
                </a:lnTo>
                <a:lnTo>
                  <a:pt x="2503502" y="106193"/>
                </a:lnTo>
                <a:lnTo>
                  <a:pt x="2447251" y="77415"/>
                </a:lnTo>
                <a:lnTo>
                  <a:pt x="2399315" y="54371"/>
                </a:lnTo>
                <a:lnTo>
                  <a:pt x="2357268" y="36424"/>
                </a:lnTo>
                <a:lnTo>
                  <a:pt x="2318683" y="22937"/>
                </a:lnTo>
                <a:lnTo>
                  <a:pt x="2281137" y="13274"/>
                </a:lnTo>
                <a:lnTo>
                  <a:pt x="2242203" y="6796"/>
                </a:lnTo>
                <a:lnTo>
                  <a:pt x="2199457" y="2867"/>
                </a:lnTo>
                <a:lnTo>
                  <a:pt x="2150471" y="849"/>
                </a:lnTo>
                <a:lnTo>
                  <a:pt x="2092823" y="106"/>
                </a:lnTo>
                <a:lnTo>
                  <a:pt x="20240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/>
          <p:nvPr/>
        </p:nvSpPr>
        <p:spPr>
          <a:xfrm>
            <a:off x="4021757" y="1839022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876717" y="441510"/>
                </a:moveTo>
                <a:lnTo>
                  <a:pt x="2875427" y="402575"/>
                </a:lnTo>
                <a:lnTo>
                  <a:pt x="2861619" y="341090"/>
                </a:lnTo>
                <a:lnTo>
                  <a:pt x="2825088" y="291601"/>
                </a:lnTo>
                <a:lnTo>
                  <a:pt x="2795394" y="267662"/>
                </a:lnTo>
                <a:lnTo>
                  <a:pt x="2756531" y="242289"/>
                </a:lnTo>
                <a:lnTo>
                  <a:pt x="2707336" y="214005"/>
                </a:lnTo>
                <a:lnTo>
                  <a:pt x="2646646" y="181332"/>
                </a:lnTo>
                <a:lnTo>
                  <a:pt x="2573298" y="142794"/>
                </a:lnTo>
                <a:lnTo>
                  <a:pt x="2570487" y="141343"/>
                </a:lnTo>
                <a:lnTo>
                  <a:pt x="2503497" y="106193"/>
                </a:lnTo>
                <a:lnTo>
                  <a:pt x="2447247" y="77415"/>
                </a:lnTo>
                <a:lnTo>
                  <a:pt x="2399312" y="54371"/>
                </a:lnTo>
                <a:lnTo>
                  <a:pt x="2357266" y="36424"/>
                </a:lnTo>
                <a:lnTo>
                  <a:pt x="2318683" y="22937"/>
                </a:lnTo>
                <a:lnTo>
                  <a:pt x="2281138" y="13274"/>
                </a:lnTo>
                <a:lnTo>
                  <a:pt x="2242204" y="6796"/>
                </a:lnTo>
                <a:lnTo>
                  <a:pt x="2199457" y="2867"/>
                </a:lnTo>
                <a:lnTo>
                  <a:pt x="2150471" y="849"/>
                </a:lnTo>
                <a:lnTo>
                  <a:pt x="2092819" y="106"/>
                </a:lnTo>
                <a:lnTo>
                  <a:pt x="2024076" y="0"/>
                </a:lnTo>
                <a:lnTo>
                  <a:pt x="1553148" y="0"/>
                </a:lnTo>
                <a:lnTo>
                  <a:pt x="874557" y="0"/>
                </a:lnTo>
                <a:lnTo>
                  <a:pt x="264706" y="0"/>
                </a:ln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/>
          <p:nvPr/>
        </p:nvSpPr>
        <p:spPr>
          <a:xfrm>
            <a:off x="8066190" y="1839022"/>
            <a:ext cx="1657243" cy="860710"/>
          </a:xfrm>
          <a:custGeom>
            <a:avLst/>
            <a:gdLst/>
            <a:ahLst/>
            <a:cxnLst/>
            <a:rect l="l" t="t" r="r" b="b"/>
            <a:pathLst>
              <a:path w="836295" h="434340">
                <a:moveTo>
                  <a:pt x="835777" y="434227"/>
                </a:moveTo>
                <a:lnTo>
                  <a:pt x="833946" y="384588"/>
                </a:lnTo>
                <a:lnTo>
                  <a:pt x="808788" y="335779"/>
                </a:lnTo>
                <a:lnTo>
                  <a:pt x="762562" y="316920"/>
                </a:lnTo>
                <a:lnTo>
                  <a:pt x="681165" y="306269"/>
                </a:lnTo>
                <a:lnTo>
                  <a:pt x="624167" y="303289"/>
                </a:lnTo>
                <a:lnTo>
                  <a:pt x="554644" y="301481"/>
                </a:lnTo>
                <a:lnTo>
                  <a:pt x="471353" y="300553"/>
                </a:lnTo>
                <a:lnTo>
                  <a:pt x="373050" y="300211"/>
                </a:lnTo>
                <a:lnTo>
                  <a:pt x="258491" y="300162"/>
                </a:lnTo>
                <a:lnTo>
                  <a:pt x="258297" y="225846"/>
                </a:lnTo>
                <a:lnTo>
                  <a:pt x="256937" y="164935"/>
                </a:lnTo>
                <a:lnTo>
                  <a:pt x="253247" y="116097"/>
                </a:lnTo>
                <a:lnTo>
                  <a:pt x="246061" y="77998"/>
                </a:lnTo>
                <a:lnTo>
                  <a:pt x="216542" y="28684"/>
                </a:lnTo>
                <a:lnTo>
                  <a:pt x="159056" y="6326"/>
                </a:lnTo>
                <a:lnTo>
                  <a:pt x="116913" y="1922"/>
                </a:lnTo>
                <a:lnTo>
                  <a:pt x="64282" y="258"/>
                </a:lnTo>
                <a:lnTo>
                  <a:pt x="0" y="0"/>
                </a:lnTo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3948041" y="1765307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024084" y="0"/>
                </a:move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lnTo>
                  <a:pt x="2875427" y="402575"/>
                </a:lnTo>
                <a:lnTo>
                  <a:pt x="2861620" y="341091"/>
                </a:lnTo>
                <a:lnTo>
                  <a:pt x="2825091" y="291603"/>
                </a:lnTo>
                <a:lnTo>
                  <a:pt x="2795399" y="267664"/>
                </a:lnTo>
                <a:lnTo>
                  <a:pt x="2756537" y="242291"/>
                </a:lnTo>
                <a:lnTo>
                  <a:pt x="2707344" y="214007"/>
                </a:lnTo>
                <a:lnTo>
                  <a:pt x="2646656" y="181333"/>
                </a:lnTo>
                <a:lnTo>
                  <a:pt x="2573310" y="142794"/>
                </a:lnTo>
                <a:lnTo>
                  <a:pt x="2570491" y="141347"/>
                </a:lnTo>
                <a:lnTo>
                  <a:pt x="2503502" y="106196"/>
                </a:lnTo>
                <a:lnTo>
                  <a:pt x="2447251" y="77417"/>
                </a:lnTo>
                <a:lnTo>
                  <a:pt x="2399315" y="54372"/>
                </a:lnTo>
                <a:lnTo>
                  <a:pt x="2357268" y="36425"/>
                </a:lnTo>
                <a:lnTo>
                  <a:pt x="2318683" y="22938"/>
                </a:lnTo>
                <a:lnTo>
                  <a:pt x="2281137" y="13274"/>
                </a:lnTo>
                <a:lnTo>
                  <a:pt x="2242203" y="6796"/>
                </a:lnTo>
                <a:lnTo>
                  <a:pt x="2199457" y="2867"/>
                </a:lnTo>
                <a:lnTo>
                  <a:pt x="2150471" y="849"/>
                </a:lnTo>
                <a:lnTo>
                  <a:pt x="2092823" y="106"/>
                </a:lnTo>
                <a:lnTo>
                  <a:pt x="20240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/>
          <p:nvPr/>
        </p:nvSpPr>
        <p:spPr>
          <a:xfrm>
            <a:off x="3948041" y="1765307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876717" y="441510"/>
                </a:moveTo>
                <a:lnTo>
                  <a:pt x="2875427" y="402575"/>
                </a:lnTo>
                <a:lnTo>
                  <a:pt x="2861619" y="341090"/>
                </a:lnTo>
                <a:lnTo>
                  <a:pt x="2825088" y="291601"/>
                </a:lnTo>
                <a:lnTo>
                  <a:pt x="2795394" y="267662"/>
                </a:lnTo>
                <a:lnTo>
                  <a:pt x="2756531" y="242289"/>
                </a:lnTo>
                <a:lnTo>
                  <a:pt x="2707336" y="214005"/>
                </a:lnTo>
                <a:lnTo>
                  <a:pt x="2646646" y="181332"/>
                </a:lnTo>
                <a:lnTo>
                  <a:pt x="2573298" y="142794"/>
                </a:lnTo>
                <a:lnTo>
                  <a:pt x="2570487" y="141347"/>
                </a:lnTo>
                <a:lnTo>
                  <a:pt x="2503497" y="106196"/>
                </a:lnTo>
                <a:lnTo>
                  <a:pt x="2447247" y="77417"/>
                </a:lnTo>
                <a:lnTo>
                  <a:pt x="2399312" y="54372"/>
                </a:lnTo>
                <a:lnTo>
                  <a:pt x="2357266" y="36425"/>
                </a:lnTo>
                <a:lnTo>
                  <a:pt x="2318683" y="22938"/>
                </a:lnTo>
                <a:lnTo>
                  <a:pt x="2281138" y="13274"/>
                </a:lnTo>
                <a:lnTo>
                  <a:pt x="2242204" y="6796"/>
                </a:lnTo>
                <a:lnTo>
                  <a:pt x="2199457" y="2867"/>
                </a:lnTo>
                <a:lnTo>
                  <a:pt x="2150471" y="849"/>
                </a:lnTo>
                <a:lnTo>
                  <a:pt x="2092819" y="106"/>
                </a:lnTo>
                <a:lnTo>
                  <a:pt x="2024076" y="0"/>
                </a:lnTo>
                <a:lnTo>
                  <a:pt x="1553148" y="0"/>
                </a:lnTo>
                <a:lnTo>
                  <a:pt x="874557" y="0"/>
                </a:lnTo>
                <a:lnTo>
                  <a:pt x="264706" y="0"/>
                </a:ln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/>
          <p:nvPr/>
        </p:nvSpPr>
        <p:spPr>
          <a:xfrm>
            <a:off x="7992474" y="1765307"/>
            <a:ext cx="1657243" cy="860710"/>
          </a:xfrm>
          <a:custGeom>
            <a:avLst/>
            <a:gdLst/>
            <a:ahLst/>
            <a:cxnLst/>
            <a:rect l="l" t="t" r="r" b="b"/>
            <a:pathLst>
              <a:path w="836295" h="434340">
                <a:moveTo>
                  <a:pt x="835777" y="434227"/>
                </a:moveTo>
                <a:lnTo>
                  <a:pt x="833946" y="384588"/>
                </a:lnTo>
                <a:lnTo>
                  <a:pt x="808788" y="335779"/>
                </a:lnTo>
                <a:lnTo>
                  <a:pt x="762562" y="316920"/>
                </a:lnTo>
                <a:lnTo>
                  <a:pt x="681165" y="306269"/>
                </a:lnTo>
                <a:lnTo>
                  <a:pt x="624167" y="303289"/>
                </a:lnTo>
                <a:lnTo>
                  <a:pt x="554644" y="301481"/>
                </a:lnTo>
                <a:lnTo>
                  <a:pt x="471353" y="300553"/>
                </a:lnTo>
                <a:lnTo>
                  <a:pt x="373050" y="300211"/>
                </a:lnTo>
                <a:lnTo>
                  <a:pt x="258491" y="300162"/>
                </a:lnTo>
                <a:lnTo>
                  <a:pt x="258297" y="225846"/>
                </a:lnTo>
                <a:lnTo>
                  <a:pt x="256937" y="164935"/>
                </a:lnTo>
                <a:lnTo>
                  <a:pt x="253247" y="116097"/>
                </a:lnTo>
                <a:lnTo>
                  <a:pt x="246061" y="77998"/>
                </a:lnTo>
                <a:lnTo>
                  <a:pt x="216542" y="28684"/>
                </a:lnTo>
                <a:lnTo>
                  <a:pt x="159056" y="6326"/>
                </a:lnTo>
                <a:lnTo>
                  <a:pt x="116913" y="1922"/>
                </a:lnTo>
                <a:lnTo>
                  <a:pt x="64282" y="258"/>
                </a:lnTo>
                <a:lnTo>
                  <a:pt x="0" y="0"/>
                </a:lnTo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object 17"/>
          <p:cNvSpPr/>
          <p:nvPr/>
        </p:nvSpPr>
        <p:spPr>
          <a:xfrm>
            <a:off x="3874326" y="1658829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024084" y="0"/>
                </a:move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lnTo>
                  <a:pt x="2875427" y="402575"/>
                </a:lnTo>
                <a:lnTo>
                  <a:pt x="2861620" y="341091"/>
                </a:lnTo>
                <a:lnTo>
                  <a:pt x="2825091" y="291603"/>
                </a:lnTo>
                <a:lnTo>
                  <a:pt x="2795399" y="267664"/>
                </a:lnTo>
                <a:lnTo>
                  <a:pt x="2756537" y="242291"/>
                </a:lnTo>
                <a:lnTo>
                  <a:pt x="2707344" y="214007"/>
                </a:lnTo>
                <a:lnTo>
                  <a:pt x="2646656" y="181333"/>
                </a:lnTo>
                <a:lnTo>
                  <a:pt x="2573310" y="142794"/>
                </a:lnTo>
                <a:lnTo>
                  <a:pt x="2570491" y="141347"/>
                </a:lnTo>
                <a:lnTo>
                  <a:pt x="2503502" y="106196"/>
                </a:lnTo>
                <a:lnTo>
                  <a:pt x="2447251" y="77417"/>
                </a:lnTo>
                <a:lnTo>
                  <a:pt x="2399315" y="54372"/>
                </a:lnTo>
                <a:lnTo>
                  <a:pt x="2357268" y="36425"/>
                </a:lnTo>
                <a:lnTo>
                  <a:pt x="2318683" y="22938"/>
                </a:lnTo>
                <a:lnTo>
                  <a:pt x="2281137" y="13274"/>
                </a:lnTo>
                <a:lnTo>
                  <a:pt x="2242203" y="6796"/>
                </a:lnTo>
                <a:lnTo>
                  <a:pt x="2199457" y="2867"/>
                </a:lnTo>
                <a:lnTo>
                  <a:pt x="2150471" y="849"/>
                </a:lnTo>
                <a:lnTo>
                  <a:pt x="2092823" y="106"/>
                </a:lnTo>
                <a:lnTo>
                  <a:pt x="20240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" name="object 18"/>
          <p:cNvSpPr/>
          <p:nvPr/>
        </p:nvSpPr>
        <p:spPr>
          <a:xfrm>
            <a:off x="3874328" y="1658829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876717" y="441510"/>
                </a:moveTo>
                <a:lnTo>
                  <a:pt x="2875427" y="402575"/>
                </a:lnTo>
                <a:lnTo>
                  <a:pt x="2861619" y="341090"/>
                </a:lnTo>
                <a:lnTo>
                  <a:pt x="2825088" y="291601"/>
                </a:lnTo>
                <a:lnTo>
                  <a:pt x="2795394" y="267662"/>
                </a:lnTo>
                <a:lnTo>
                  <a:pt x="2756531" y="242289"/>
                </a:lnTo>
                <a:lnTo>
                  <a:pt x="2707336" y="214005"/>
                </a:lnTo>
                <a:lnTo>
                  <a:pt x="2646646" y="181332"/>
                </a:lnTo>
                <a:lnTo>
                  <a:pt x="2573298" y="142794"/>
                </a:lnTo>
                <a:lnTo>
                  <a:pt x="2570487" y="141343"/>
                </a:lnTo>
                <a:lnTo>
                  <a:pt x="2503497" y="106193"/>
                </a:lnTo>
                <a:lnTo>
                  <a:pt x="2447247" y="77415"/>
                </a:lnTo>
                <a:lnTo>
                  <a:pt x="2399312" y="54371"/>
                </a:lnTo>
                <a:lnTo>
                  <a:pt x="2357266" y="36424"/>
                </a:lnTo>
                <a:lnTo>
                  <a:pt x="2318683" y="22937"/>
                </a:lnTo>
                <a:lnTo>
                  <a:pt x="2281138" y="13274"/>
                </a:lnTo>
                <a:lnTo>
                  <a:pt x="2242204" y="6796"/>
                </a:lnTo>
                <a:lnTo>
                  <a:pt x="2199457" y="2867"/>
                </a:lnTo>
                <a:lnTo>
                  <a:pt x="2150471" y="849"/>
                </a:lnTo>
                <a:lnTo>
                  <a:pt x="2092819" y="106"/>
                </a:lnTo>
                <a:lnTo>
                  <a:pt x="2024076" y="0"/>
                </a:lnTo>
                <a:lnTo>
                  <a:pt x="1553148" y="0"/>
                </a:lnTo>
                <a:lnTo>
                  <a:pt x="874557" y="0"/>
                </a:lnTo>
                <a:lnTo>
                  <a:pt x="264706" y="0"/>
                </a:ln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" name="object 19"/>
          <p:cNvSpPr/>
          <p:nvPr/>
        </p:nvSpPr>
        <p:spPr>
          <a:xfrm>
            <a:off x="7918759" y="1658829"/>
            <a:ext cx="1657243" cy="860710"/>
          </a:xfrm>
          <a:custGeom>
            <a:avLst/>
            <a:gdLst/>
            <a:ahLst/>
            <a:cxnLst/>
            <a:rect l="l" t="t" r="r" b="b"/>
            <a:pathLst>
              <a:path w="836295" h="434340">
                <a:moveTo>
                  <a:pt x="835777" y="434227"/>
                </a:moveTo>
                <a:lnTo>
                  <a:pt x="833946" y="384588"/>
                </a:lnTo>
                <a:lnTo>
                  <a:pt x="808788" y="335779"/>
                </a:lnTo>
                <a:lnTo>
                  <a:pt x="762562" y="316920"/>
                </a:lnTo>
                <a:lnTo>
                  <a:pt x="681165" y="306269"/>
                </a:lnTo>
                <a:lnTo>
                  <a:pt x="624167" y="303289"/>
                </a:lnTo>
                <a:lnTo>
                  <a:pt x="554644" y="301481"/>
                </a:lnTo>
                <a:lnTo>
                  <a:pt x="471353" y="300553"/>
                </a:lnTo>
                <a:lnTo>
                  <a:pt x="373050" y="300211"/>
                </a:lnTo>
                <a:lnTo>
                  <a:pt x="258491" y="300162"/>
                </a:lnTo>
                <a:lnTo>
                  <a:pt x="258297" y="225846"/>
                </a:lnTo>
                <a:lnTo>
                  <a:pt x="256937" y="164935"/>
                </a:lnTo>
                <a:lnTo>
                  <a:pt x="253247" y="116097"/>
                </a:lnTo>
                <a:lnTo>
                  <a:pt x="246061" y="77998"/>
                </a:lnTo>
                <a:lnTo>
                  <a:pt x="216542" y="28684"/>
                </a:lnTo>
                <a:lnTo>
                  <a:pt x="159056" y="6326"/>
                </a:lnTo>
                <a:lnTo>
                  <a:pt x="116913" y="1922"/>
                </a:lnTo>
                <a:lnTo>
                  <a:pt x="64282" y="258"/>
                </a:lnTo>
                <a:lnTo>
                  <a:pt x="0" y="0"/>
                </a:lnTo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" name="object 20"/>
          <p:cNvSpPr/>
          <p:nvPr/>
        </p:nvSpPr>
        <p:spPr>
          <a:xfrm>
            <a:off x="3984900" y="1724355"/>
            <a:ext cx="3552282" cy="2817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" name="object 21"/>
          <p:cNvSpPr/>
          <p:nvPr/>
        </p:nvSpPr>
        <p:spPr>
          <a:xfrm>
            <a:off x="4459953" y="2151499"/>
            <a:ext cx="230278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730" y="0"/>
                </a:lnTo>
              </a:path>
            </a:pathLst>
          </a:custGeom>
          <a:ln w="58033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2" name="object 22"/>
          <p:cNvSpPr/>
          <p:nvPr/>
        </p:nvSpPr>
        <p:spPr>
          <a:xfrm>
            <a:off x="4894056" y="2767586"/>
            <a:ext cx="361146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1861" y="0"/>
                </a:lnTo>
              </a:path>
            </a:pathLst>
          </a:custGeom>
          <a:ln w="58033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3" name="object 23"/>
          <p:cNvSpPr/>
          <p:nvPr/>
        </p:nvSpPr>
        <p:spPr>
          <a:xfrm>
            <a:off x="4803958" y="3071522"/>
            <a:ext cx="246636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3996" y="0"/>
                </a:lnTo>
              </a:path>
            </a:pathLst>
          </a:custGeom>
          <a:ln w="58033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4" name="object 24"/>
          <p:cNvSpPr/>
          <p:nvPr/>
        </p:nvSpPr>
        <p:spPr>
          <a:xfrm>
            <a:off x="6827034" y="2151499"/>
            <a:ext cx="230278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730" y="0"/>
                </a:lnTo>
              </a:path>
            </a:pathLst>
          </a:custGeom>
          <a:ln w="58033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5" name="object 25"/>
          <p:cNvSpPr/>
          <p:nvPr/>
        </p:nvSpPr>
        <p:spPr>
          <a:xfrm>
            <a:off x="6032549" y="2767586"/>
            <a:ext cx="361146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1861" y="0"/>
                </a:lnTo>
              </a:path>
            </a:pathLst>
          </a:custGeom>
          <a:ln w="58033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6" name="object 26"/>
          <p:cNvSpPr/>
          <p:nvPr/>
        </p:nvSpPr>
        <p:spPr>
          <a:xfrm>
            <a:off x="6270074" y="2964733"/>
            <a:ext cx="417772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793" y="0"/>
                </a:lnTo>
              </a:path>
            </a:pathLst>
          </a:custGeom>
          <a:ln w="58033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7" name="object 27"/>
          <p:cNvSpPr/>
          <p:nvPr/>
        </p:nvSpPr>
        <p:spPr>
          <a:xfrm>
            <a:off x="6712368" y="2972949"/>
            <a:ext cx="335979" cy="0"/>
          </a:xfrm>
          <a:custGeom>
            <a:avLst/>
            <a:gdLst/>
            <a:ahLst/>
            <a:cxnLst/>
            <a:rect l="l" t="t" r="r" b="b"/>
            <a:pathLst>
              <a:path w="169544">
                <a:moveTo>
                  <a:pt x="0" y="0"/>
                </a:moveTo>
                <a:lnTo>
                  <a:pt x="169461" y="0"/>
                </a:lnTo>
              </a:path>
            </a:pathLst>
          </a:custGeom>
          <a:ln w="58033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8" name="object 28"/>
          <p:cNvSpPr/>
          <p:nvPr/>
        </p:nvSpPr>
        <p:spPr>
          <a:xfrm>
            <a:off x="5041487" y="2660797"/>
            <a:ext cx="401413" cy="0"/>
          </a:xfrm>
          <a:custGeom>
            <a:avLst/>
            <a:gdLst/>
            <a:ahLst/>
            <a:cxnLst/>
            <a:rect l="l" t="t" r="r" b="b"/>
            <a:pathLst>
              <a:path w="202564">
                <a:moveTo>
                  <a:pt x="0" y="0"/>
                </a:moveTo>
                <a:lnTo>
                  <a:pt x="202527" y="0"/>
                </a:lnTo>
              </a:path>
            </a:pathLst>
          </a:custGeom>
          <a:ln w="58033">
            <a:solidFill>
              <a:srgbClr val="73FD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9" name="object 29"/>
          <p:cNvSpPr/>
          <p:nvPr/>
        </p:nvSpPr>
        <p:spPr>
          <a:xfrm>
            <a:off x="6163597" y="4205118"/>
            <a:ext cx="648050" cy="0"/>
          </a:xfrm>
          <a:custGeom>
            <a:avLst/>
            <a:gdLst/>
            <a:ahLst/>
            <a:cxnLst/>
            <a:rect l="l" t="t" r="r" b="b"/>
            <a:pathLst>
              <a:path w="327025">
                <a:moveTo>
                  <a:pt x="0" y="0"/>
                </a:moveTo>
                <a:lnTo>
                  <a:pt x="326523" y="0"/>
                </a:lnTo>
              </a:path>
            </a:pathLst>
          </a:custGeom>
          <a:ln w="58033">
            <a:solidFill>
              <a:srgbClr val="73FD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0" name="object 30"/>
          <p:cNvSpPr/>
          <p:nvPr/>
        </p:nvSpPr>
        <p:spPr>
          <a:xfrm>
            <a:off x="4869484" y="3892966"/>
            <a:ext cx="450487" cy="0"/>
          </a:xfrm>
          <a:custGeom>
            <a:avLst/>
            <a:gdLst/>
            <a:ahLst/>
            <a:cxnLst/>
            <a:rect l="l" t="t" r="r" b="b"/>
            <a:pathLst>
              <a:path w="227330">
                <a:moveTo>
                  <a:pt x="0" y="0"/>
                </a:moveTo>
                <a:lnTo>
                  <a:pt x="227326" y="0"/>
                </a:lnTo>
              </a:path>
            </a:pathLst>
          </a:custGeom>
          <a:ln w="58033">
            <a:solidFill>
              <a:srgbClr val="73FD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1" name="object 31"/>
          <p:cNvSpPr/>
          <p:nvPr/>
        </p:nvSpPr>
        <p:spPr>
          <a:xfrm>
            <a:off x="5819591" y="2660797"/>
            <a:ext cx="344788" cy="0"/>
          </a:xfrm>
          <a:custGeom>
            <a:avLst/>
            <a:gdLst/>
            <a:ahLst/>
            <a:cxnLst/>
            <a:rect l="l" t="t" r="r" b="b"/>
            <a:pathLst>
              <a:path w="173989">
                <a:moveTo>
                  <a:pt x="0" y="0"/>
                </a:moveTo>
                <a:lnTo>
                  <a:pt x="173595" y="0"/>
                </a:lnTo>
              </a:path>
            </a:pathLst>
          </a:custGeom>
          <a:ln w="58033">
            <a:solidFill>
              <a:srgbClr val="73FD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2" name="object 32"/>
          <p:cNvSpPr/>
          <p:nvPr/>
        </p:nvSpPr>
        <p:spPr>
          <a:xfrm>
            <a:off x="5008724" y="2159713"/>
            <a:ext cx="368696" cy="0"/>
          </a:xfrm>
          <a:custGeom>
            <a:avLst/>
            <a:gdLst/>
            <a:ahLst/>
            <a:cxnLst/>
            <a:rect l="l" t="t" r="r" b="b"/>
            <a:pathLst>
              <a:path w="186055">
                <a:moveTo>
                  <a:pt x="0" y="0"/>
                </a:moveTo>
                <a:lnTo>
                  <a:pt x="185994" y="0"/>
                </a:lnTo>
              </a:path>
            </a:pathLst>
          </a:custGeom>
          <a:ln w="58033">
            <a:solidFill>
              <a:srgbClr val="FF3092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3" name="object 33"/>
          <p:cNvSpPr/>
          <p:nvPr/>
        </p:nvSpPr>
        <p:spPr>
          <a:xfrm>
            <a:off x="4034042" y="2250072"/>
            <a:ext cx="319621" cy="0"/>
          </a:xfrm>
          <a:custGeom>
            <a:avLst/>
            <a:gdLst/>
            <a:ahLst/>
            <a:cxnLst/>
            <a:rect l="l" t="t" r="r" b="b"/>
            <a:pathLst>
              <a:path w="161290">
                <a:moveTo>
                  <a:pt x="0" y="0"/>
                </a:moveTo>
                <a:lnTo>
                  <a:pt x="161195" y="0"/>
                </a:lnTo>
              </a:path>
            </a:pathLst>
          </a:custGeom>
          <a:ln w="58033">
            <a:solidFill>
              <a:srgbClr val="FF3092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4" name="object 34"/>
          <p:cNvSpPr/>
          <p:nvPr/>
        </p:nvSpPr>
        <p:spPr>
          <a:xfrm>
            <a:off x="4476336" y="2882589"/>
            <a:ext cx="393863" cy="0"/>
          </a:xfrm>
          <a:custGeom>
            <a:avLst/>
            <a:gdLst/>
            <a:ahLst/>
            <a:cxnLst/>
            <a:rect l="l" t="t" r="r" b="b"/>
            <a:pathLst>
              <a:path w="198755">
                <a:moveTo>
                  <a:pt x="0" y="0"/>
                </a:moveTo>
                <a:lnTo>
                  <a:pt x="198394" y="0"/>
                </a:lnTo>
              </a:path>
            </a:pathLst>
          </a:custGeom>
          <a:ln w="58033">
            <a:solidFill>
              <a:srgbClr val="FF3092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5" name="object 35"/>
          <p:cNvSpPr/>
          <p:nvPr/>
        </p:nvSpPr>
        <p:spPr>
          <a:xfrm>
            <a:off x="5508350" y="2512939"/>
            <a:ext cx="164844" cy="115766"/>
          </a:xfrm>
          <a:custGeom>
            <a:avLst/>
            <a:gdLst/>
            <a:ahLst/>
            <a:cxnLst/>
            <a:rect l="l" t="t" r="r" b="b"/>
            <a:pathLst>
              <a:path w="83185" h="58419">
                <a:moveTo>
                  <a:pt x="0" y="58033"/>
                </a:moveTo>
                <a:lnTo>
                  <a:pt x="82664" y="58033"/>
                </a:lnTo>
                <a:lnTo>
                  <a:pt x="82664" y="0"/>
                </a:lnTo>
                <a:lnTo>
                  <a:pt x="0" y="0"/>
                </a:lnTo>
                <a:lnTo>
                  <a:pt x="0" y="58033"/>
                </a:lnTo>
                <a:close/>
              </a:path>
            </a:pathLst>
          </a:custGeom>
          <a:solidFill>
            <a:srgbClr val="FF3092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6" name="object 36"/>
          <p:cNvSpPr/>
          <p:nvPr/>
        </p:nvSpPr>
        <p:spPr>
          <a:xfrm>
            <a:off x="7179230" y="2578654"/>
            <a:ext cx="312070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7062" y="0"/>
                </a:lnTo>
              </a:path>
            </a:pathLst>
          </a:custGeom>
          <a:ln w="58033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7" name="object 37"/>
          <p:cNvSpPr/>
          <p:nvPr/>
        </p:nvSpPr>
        <p:spPr>
          <a:xfrm>
            <a:off x="6720558" y="3071522"/>
            <a:ext cx="590166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591" y="0"/>
                </a:lnTo>
              </a:path>
            </a:pathLst>
          </a:custGeom>
          <a:ln w="58033">
            <a:solidFill>
              <a:srgbClr val="73FD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8" name="object 38"/>
          <p:cNvSpPr/>
          <p:nvPr/>
        </p:nvSpPr>
        <p:spPr>
          <a:xfrm>
            <a:off x="7945640" y="3767421"/>
            <a:ext cx="150764" cy="151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9" name="object 39"/>
          <p:cNvSpPr/>
          <p:nvPr/>
        </p:nvSpPr>
        <p:spPr>
          <a:xfrm>
            <a:off x="7945640" y="2478345"/>
            <a:ext cx="150764" cy="1511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0" name="object 40"/>
          <p:cNvSpPr/>
          <p:nvPr/>
        </p:nvSpPr>
        <p:spPr>
          <a:xfrm>
            <a:off x="7945640" y="3122881"/>
            <a:ext cx="150764" cy="1511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1" name="object 41"/>
          <p:cNvSpPr/>
          <p:nvPr/>
        </p:nvSpPr>
        <p:spPr>
          <a:xfrm>
            <a:off x="6906728" y="3859419"/>
            <a:ext cx="1045688" cy="246636"/>
          </a:xfrm>
          <a:custGeom>
            <a:avLst/>
            <a:gdLst/>
            <a:ahLst/>
            <a:cxnLst/>
            <a:rect l="l" t="t" r="r" b="b"/>
            <a:pathLst>
              <a:path w="527685" h="124460">
                <a:moveTo>
                  <a:pt x="527224" y="0"/>
                </a:moveTo>
                <a:lnTo>
                  <a:pt x="0" y="124411"/>
                </a:lnTo>
              </a:path>
            </a:pathLst>
          </a:custGeom>
          <a:ln w="8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2" name="object 42"/>
          <p:cNvSpPr/>
          <p:nvPr/>
        </p:nvSpPr>
        <p:spPr>
          <a:xfrm>
            <a:off x="6832589" y="4078077"/>
            <a:ext cx="81793" cy="56626"/>
          </a:xfrm>
          <a:custGeom>
            <a:avLst/>
            <a:gdLst/>
            <a:ahLst/>
            <a:cxnLst/>
            <a:rect l="l" t="t" r="r" b="b"/>
            <a:pathLst>
              <a:path w="41275" h="28575">
                <a:moveTo>
                  <a:pt x="34115" y="0"/>
                </a:moveTo>
                <a:lnTo>
                  <a:pt x="0" y="22902"/>
                </a:lnTo>
                <a:lnTo>
                  <a:pt x="40716" y="28143"/>
                </a:lnTo>
                <a:lnTo>
                  <a:pt x="34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3" name="object 43"/>
          <p:cNvSpPr/>
          <p:nvPr/>
        </p:nvSpPr>
        <p:spPr>
          <a:xfrm>
            <a:off x="6832585" y="4078077"/>
            <a:ext cx="81793" cy="56626"/>
          </a:xfrm>
          <a:custGeom>
            <a:avLst/>
            <a:gdLst/>
            <a:ahLst/>
            <a:cxnLst/>
            <a:rect l="l" t="t" r="r" b="b"/>
            <a:pathLst>
              <a:path w="41275" h="28575">
                <a:moveTo>
                  <a:pt x="0" y="22900"/>
                </a:moveTo>
                <a:lnTo>
                  <a:pt x="40718" y="28144"/>
                </a:lnTo>
                <a:lnTo>
                  <a:pt x="34116" y="0"/>
                </a:lnTo>
                <a:lnTo>
                  <a:pt x="0" y="22900"/>
                </a:lnTo>
                <a:close/>
              </a:path>
            </a:pathLst>
          </a:custGeom>
          <a:ln w="8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4" name="object 44"/>
          <p:cNvSpPr/>
          <p:nvPr/>
        </p:nvSpPr>
        <p:spPr>
          <a:xfrm>
            <a:off x="7945640" y="3552574"/>
            <a:ext cx="150764" cy="151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7115395" y="3238911"/>
            <a:ext cx="840577" cy="361146"/>
          </a:xfrm>
          <a:custGeom>
            <a:avLst/>
            <a:gdLst/>
            <a:ahLst/>
            <a:cxnLst/>
            <a:rect l="l" t="t" r="r" b="b"/>
            <a:pathLst>
              <a:path w="424180" h="182244">
                <a:moveTo>
                  <a:pt x="423874" y="182190"/>
                </a:moveTo>
                <a:lnTo>
                  <a:pt x="0" y="0"/>
                </a:lnTo>
              </a:path>
            </a:pathLst>
          </a:custGeom>
          <a:ln w="80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/>
          <p:nvPr/>
        </p:nvSpPr>
        <p:spPr>
          <a:xfrm>
            <a:off x="7045388" y="3208818"/>
            <a:ext cx="81793" cy="56626"/>
          </a:xfrm>
          <a:custGeom>
            <a:avLst/>
            <a:gdLst/>
            <a:ahLst/>
            <a:cxnLst/>
            <a:rect l="l" t="t" r="r" b="b"/>
            <a:pathLst>
              <a:path w="41275" h="28575">
                <a:moveTo>
                  <a:pt x="0" y="0"/>
                </a:moveTo>
                <a:lnTo>
                  <a:pt x="29651" y="28469"/>
                </a:lnTo>
                <a:lnTo>
                  <a:pt x="41005" y="19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7" name="object 47"/>
          <p:cNvSpPr/>
          <p:nvPr/>
        </p:nvSpPr>
        <p:spPr>
          <a:xfrm>
            <a:off x="7045386" y="3208818"/>
            <a:ext cx="81793" cy="56626"/>
          </a:xfrm>
          <a:custGeom>
            <a:avLst/>
            <a:gdLst/>
            <a:ahLst/>
            <a:cxnLst/>
            <a:rect l="l" t="t" r="r" b="b"/>
            <a:pathLst>
              <a:path w="41275" h="28575">
                <a:moveTo>
                  <a:pt x="0" y="0"/>
                </a:moveTo>
                <a:lnTo>
                  <a:pt x="29652" y="28469"/>
                </a:lnTo>
                <a:lnTo>
                  <a:pt x="41006" y="1899"/>
                </a:lnTo>
                <a:lnTo>
                  <a:pt x="0" y="0"/>
                </a:lnTo>
                <a:close/>
              </a:path>
            </a:pathLst>
          </a:custGeom>
          <a:ln w="8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8" name="object 48"/>
          <p:cNvSpPr/>
          <p:nvPr/>
        </p:nvSpPr>
        <p:spPr>
          <a:xfrm>
            <a:off x="7945640" y="3337727"/>
            <a:ext cx="150764" cy="151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9" name="object 49"/>
          <p:cNvSpPr/>
          <p:nvPr/>
        </p:nvSpPr>
        <p:spPr>
          <a:xfrm>
            <a:off x="5479988" y="3424785"/>
            <a:ext cx="2471397" cy="402672"/>
          </a:xfrm>
          <a:custGeom>
            <a:avLst/>
            <a:gdLst/>
            <a:ahLst/>
            <a:cxnLst/>
            <a:rect l="l" t="t" r="r" b="b"/>
            <a:pathLst>
              <a:path w="1247139" h="203200">
                <a:moveTo>
                  <a:pt x="1246707" y="0"/>
                </a:moveTo>
                <a:lnTo>
                  <a:pt x="0" y="202757"/>
                </a:lnTo>
              </a:path>
            </a:pathLst>
          </a:custGeom>
          <a:ln w="8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50"/>
          <p:cNvSpPr/>
          <p:nvPr/>
        </p:nvSpPr>
        <p:spPr>
          <a:xfrm>
            <a:off x="5404804" y="3798303"/>
            <a:ext cx="80534" cy="56626"/>
          </a:xfrm>
          <a:custGeom>
            <a:avLst/>
            <a:gdLst/>
            <a:ahLst/>
            <a:cxnLst/>
            <a:rect l="l" t="t" r="r" b="b"/>
            <a:pathLst>
              <a:path w="40639" h="28575">
                <a:moveTo>
                  <a:pt x="35632" y="0"/>
                </a:moveTo>
                <a:lnTo>
                  <a:pt x="0" y="20442"/>
                </a:lnTo>
                <a:lnTo>
                  <a:pt x="40249" y="28539"/>
                </a:lnTo>
                <a:lnTo>
                  <a:pt x="35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1" name="object 51"/>
          <p:cNvSpPr/>
          <p:nvPr/>
        </p:nvSpPr>
        <p:spPr>
          <a:xfrm>
            <a:off x="5404796" y="3798307"/>
            <a:ext cx="80534" cy="56626"/>
          </a:xfrm>
          <a:custGeom>
            <a:avLst/>
            <a:gdLst/>
            <a:ahLst/>
            <a:cxnLst/>
            <a:rect l="l" t="t" r="r" b="b"/>
            <a:pathLst>
              <a:path w="40639" h="28575">
                <a:moveTo>
                  <a:pt x="0" y="20438"/>
                </a:moveTo>
                <a:lnTo>
                  <a:pt x="40250" y="28537"/>
                </a:lnTo>
                <a:lnTo>
                  <a:pt x="35633" y="0"/>
                </a:lnTo>
                <a:lnTo>
                  <a:pt x="0" y="20438"/>
                </a:lnTo>
                <a:close/>
              </a:path>
            </a:pathLst>
          </a:custGeom>
          <a:ln w="8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52"/>
          <p:cNvSpPr/>
          <p:nvPr/>
        </p:nvSpPr>
        <p:spPr>
          <a:xfrm>
            <a:off x="7390798" y="2756032"/>
            <a:ext cx="572549" cy="401413"/>
          </a:xfrm>
          <a:custGeom>
            <a:avLst/>
            <a:gdLst/>
            <a:ahLst/>
            <a:cxnLst/>
            <a:rect l="l" t="t" r="r" b="b"/>
            <a:pathLst>
              <a:path w="288925" h="202565">
                <a:moveTo>
                  <a:pt x="288505" y="202540"/>
                </a:moveTo>
                <a:lnTo>
                  <a:pt x="0" y="0"/>
                </a:lnTo>
              </a:path>
            </a:pathLst>
          </a:custGeom>
          <a:ln w="8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3" name="object 53"/>
          <p:cNvSpPr/>
          <p:nvPr/>
        </p:nvSpPr>
        <p:spPr>
          <a:xfrm>
            <a:off x="7328398" y="2712221"/>
            <a:ext cx="79276" cy="67951"/>
          </a:xfrm>
          <a:custGeom>
            <a:avLst/>
            <a:gdLst/>
            <a:ahLst/>
            <a:cxnLst/>
            <a:rect l="l" t="t" r="r" b="b"/>
            <a:pathLst>
              <a:path w="40005" h="34290">
                <a:moveTo>
                  <a:pt x="0" y="0"/>
                </a:moveTo>
                <a:lnTo>
                  <a:pt x="23228" y="33950"/>
                </a:lnTo>
                <a:lnTo>
                  <a:pt x="39757" y="102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4" name="object 54"/>
          <p:cNvSpPr/>
          <p:nvPr/>
        </p:nvSpPr>
        <p:spPr>
          <a:xfrm>
            <a:off x="7328396" y="2712219"/>
            <a:ext cx="79276" cy="67951"/>
          </a:xfrm>
          <a:custGeom>
            <a:avLst/>
            <a:gdLst/>
            <a:ahLst/>
            <a:cxnLst/>
            <a:rect l="l" t="t" r="r" b="b"/>
            <a:pathLst>
              <a:path w="40005" h="34290">
                <a:moveTo>
                  <a:pt x="0" y="0"/>
                </a:moveTo>
                <a:lnTo>
                  <a:pt x="23226" y="33950"/>
                </a:lnTo>
                <a:lnTo>
                  <a:pt x="39757" y="10263"/>
                </a:lnTo>
                <a:lnTo>
                  <a:pt x="0" y="0"/>
                </a:lnTo>
                <a:close/>
              </a:path>
            </a:pathLst>
          </a:custGeom>
          <a:ln w="8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5" name="object 55"/>
          <p:cNvSpPr/>
          <p:nvPr/>
        </p:nvSpPr>
        <p:spPr>
          <a:xfrm>
            <a:off x="7945640" y="2693189"/>
            <a:ext cx="150764" cy="1511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6" name="object 56"/>
          <p:cNvSpPr/>
          <p:nvPr/>
        </p:nvSpPr>
        <p:spPr>
          <a:xfrm>
            <a:off x="7945640" y="2908036"/>
            <a:ext cx="150764" cy="151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7" name="object 57"/>
          <p:cNvSpPr/>
          <p:nvPr/>
        </p:nvSpPr>
        <p:spPr>
          <a:xfrm>
            <a:off x="7945640" y="2263498"/>
            <a:ext cx="150764" cy="1511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8" name="object 58"/>
          <p:cNvSpPr/>
          <p:nvPr/>
        </p:nvSpPr>
        <p:spPr>
          <a:xfrm>
            <a:off x="7945640" y="2048653"/>
            <a:ext cx="150764" cy="151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9" name="object 59"/>
          <p:cNvSpPr/>
          <p:nvPr/>
        </p:nvSpPr>
        <p:spPr>
          <a:xfrm>
            <a:off x="6264944" y="2644933"/>
            <a:ext cx="1686187" cy="325912"/>
          </a:xfrm>
          <a:custGeom>
            <a:avLst/>
            <a:gdLst/>
            <a:ahLst/>
            <a:cxnLst/>
            <a:rect l="l" t="t" r="r" b="b"/>
            <a:pathLst>
              <a:path w="850900" h="164465">
                <a:moveTo>
                  <a:pt x="850779" y="164088"/>
                </a:moveTo>
                <a:lnTo>
                  <a:pt x="0" y="0"/>
                </a:lnTo>
              </a:path>
            </a:pathLst>
          </a:custGeom>
          <a:ln w="8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0" name="object 60"/>
          <p:cNvSpPr/>
          <p:nvPr/>
        </p:nvSpPr>
        <p:spPr>
          <a:xfrm>
            <a:off x="6190150" y="2616809"/>
            <a:ext cx="80534" cy="56626"/>
          </a:xfrm>
          <a:custGeom>
            <a:avLst/>
            <a:gdLst/>
            <a:ahLst/>
            <a:cxnLst/>
            <a:rect l="l" t="t" r="r" b="b"/>
            <a:pathLst>
              <a:path w="40639" h="28575">
                <a:moveTo>
                  <a:pt x="40468" y="0"/>
                </a:moveTo>
                <a:lnTo>
                  <a:pt x="0" y="6914"/>
                </a:lnTo>
                <a:lnTo>
                  <a:pt x="35020" y="28386"/>
                </a:lnTo>
                <a:lnTo>
                  <a:pt x="404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1" name="object 61"/>
          <p:cNvSpPr/>
          <p:nvPr/>
        </p:nvSpPr>
        <p:spPr>
          <a:xfrm>
            <a:off x="6190148" y="2616805"/>
            <a:ext cx="80534" cy="56626"/>
          </a:xfrm>
          <a:custGeom>
            <a:avLst/>
            <a:gdLst/>
            <a:ahLst/>
            <a:cxnLst/>
            <a:rect l="l" t="t" r="r" b="b"/>
            <a:pathLst>
              <a:path w="40639" h="28575">
                <a:moveTo>
                  <a:pt x="0" y="6914"/>
                </a:moveTo>
                <a:lnTo>
                  <a:pt x="35021" y="28389"/>
                </a:lnTo>
                <a:lnTo>
                  <a:pt x="40466" y="0"/>
                </a:lnTo>
                <a:lnTo>
                  <a:pt x="0" y="6914"/>
                </a:lnTo>
                <a:close/>
              </a:path>
            </a:pathLst>
          </a:custGeom>
          <a:ln w="8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2" name="object 62"/>
          <p:cNvSpPr/>
          <p:nvPr/>
        </p:nvSpPr>
        <p:spPr>
          <a:xfrm>
            <a:off x="7179893" y="2249654"/>
            <a:ext cx="781434" cy="481946"/>
          </a:xfrm>
          <a:custGeom>
            <a:avLst/>
            <a:gdLst/>
            <a:ahLst/>
            <a:cxnLst/>
            <a:rect l="l" t="t" r="r" b="b"/>
            <a:pathLst>
              <a:path w="394335" h="243205">
                <a:moveTo>
                  <a:pt x="393761" y="243020"/>
                </a:moveTo>
                <a:lnTo>
                  <a:pt x="0" y="0"/>
                </a:lnTo>
              </a:path>
            </a:pathLst>
          </a:custGeom>
          <a:ln w="80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3" name="object 63"/>
          <p:cNvSpPr/>
          <p:nvPr/>
        </p:nvSpPr>
        <p:spPr>
          <a:xfrm>
            <a:off x="7115025" y="2209623"/>
            <a:ext cx="80534" cy="65434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0" y="0"/>
                </a:moveTo>
                <a:lnTo>
                  <a:pt x="25183" y="32516"/>
                </a:lnTo>
                <a:lnTo>
                  <a:pt x="40290" y="78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4" name="object 64"/>
          <p:cNvSpPr/>
          <p:nvPr/>
        </p:nvSpPr>
        <p:spPr>
          <a:xfrm>
            <a:off x="7115023" y="2209619"/>
            <a:ext cx="80534" cy="65434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0" y="0"/>
                </a:moveTo>
                <a:lnTo>
                  <a:pt x="25183" y="32514"/>
                </a:lnTo>
                <a:lnTo>
                  <a:pt x="40290" y="7892"/>
                </a:lnTo>
                <a:lnTo>
                  <a:pt x="0" y="0"/>
                </a:lnTo>
                <a:close/>
              </a:path>
            </a:pathLst>
          </a:custGeom>
          <a:ln w="8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5" name="object 65"/>
          <p:cNvSpPr/>
          <p:nvPr/>
        </p:nvSpPr>
        <p:spPr>
          <a:xfrm>
            <a:off x="5551736" y="2209977"/>
            <a:ext cx="2399671" cy="334721"/>
          </a:xfrm>
          <a:custGeom>
            <a:avLst/>
            <a:gdLst/>
            <a:ahLst/>
            <a:cxnLst/>
            <a:rect l="l" t="t" r="r" b="b"/>
            <a:pathLst>
              <a:path w="1210945" h="168909">
                <a:moveTo>
                  <a:pt x="1210380" y="168599"/>
                </a:moveTo>
                <a:lnTo>
                  <a:pt x="0" y="0"/>
                </a:lnTo>
              </a:path>
            </a:pathLst>
          </a:custGeom>
          <a:ln w="8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6" name="object 66"/>
          <p:cNvSpPr/>
          <p:nvPr/>
        </p:nvSpPr>
        <p:spPr>
          <a:xfrm>
            <a:off x="5476300" y="2181611"/>
            <a:ext cx="80534" cy="57882"/>
          </a:xfrm>
          <a:custGeom>
            <a:avLst/>
            <a:gdLst/>
            <a:ahLst/>
            <a:cxnLst/>
            <a:rect l="l" t="t" r="r" b="b"/>
            <a:pathLst>
              <a:path w="40639" h="29209">
                <a:moveTo>
                  <a:pt x="40054" y="0"/>
                </a:moveTo>
                <a:lnTo>
                  <a:pt x="0" y="9014"/>
                </a:lnTo>
                <a:lnTo>
                  <a:pt x="36087" y="28634"/>
                </a:lnTo>
                <a:lnTo>
                  <a:pt x="40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7" name="object 67"/>
          <p:cNvSpPr/>
          <p:nvPr/>
        </p:nvSpPr>
        <p:spPr>
          <a:xfrm>
            <a:off x="5476298" y="2181605"/>
            <a:ext cx="80534" cy="57882"/>
          </a:xfrm>
          <a:custGeom>
            <a:avLst/>
            <a:gdLst/>
            <a:ahLst/>
            <a:cxnLst/>
            <a:rect l="l" t="t" r="r" b="b"/>
            <a:pathLst>
              <a:path w="40639" h="29209">
                <a:moveTo>
                  <a:pt x="0" y="9015"/>
                </a:moveTo>
                <a:lnTo>
                  <a:pt x="36086" y="28636"/>
                </a:lnTo>
                <a:lnTo>
                  <a:pt x="40054" y="0"/>
                </a:lnTo>
                <a:lnTo>
                  <a:pt x="0" y="9015"/>
                </a:lnTo>
                <a:close/>
              </a:path>
            </a:pathLst>
          </a:custGeom>
          <a:ln w="8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68"/>
          <p:cNvSpPr/>
          <p:nvPr/>
        </p:nvSpPr>
        <p:spPr>
          <a:xfrm>
            <a:off x="6618568" y="2361739"/>
            <a:ext cx="1335108" cy="446714"/>
          </a:xfrm>
          <a:custGeom>
            <a:avLst/>
            <a:gdLst/>
            <a:ahLst/>
            <a:cxnLst/>
            <a:rect l="l" t="t" r="r" b="b"/>
            <a:pathLst>
              <a:path w="673735" h="225425">
                <a:moveTo>
                  <a:pt x="673527" y="0"/>
                </a:moveTo>
                <a:lnTo>
                  <a:pt x="0" y="225164"/>
                </a:lnTo>
              </a:path>
            </a:pathLst>
          </a:custGeom>
          <a:ln w="8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69"/>
          <p:cNvSpPr/>
          <p:nvPr/>
        </p:nvSpPr>
        <p:spPr>
          <a:xfrm>
            <a:off x="6546319" y="2780760"/>
            <a:ext cx="81793" cy="55367"/>
          </a:xfrm>
          <a:custGeom>
            <a:avLst/>
            <a:gdLst/>
            <a:ahLst/>
            <a:cxnLst/>
            <a:rect l="l" t="t" r="r" b="b"/>
            <a:pathLst>
              <a:path w="41275" h="27940">
                <a:moveTo>
                  <a:pt x="31904" y="0"/>
                </a:moveTo>
                <a:lnTo>
                  <a:pt x="0" y="25902"/>
                </a:lnTo>
                <a:lnTo>
                  <a:pt x="41018" y="27428"/>
                </a:lnTo>
                <a:lnTo>
                  <a:pt x="31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70"/>
          <p:cNvSpPr/>
          <p:nvPr/>
        </p:nvSpPr>
        <p:spPr>
          <a:xfrm>
            <a:off x="6546311" y="2780754"/>
            <a:ext cx="81793" cy="55367"/>
          </a:xfrm>
          <a:custGeom>
            <a:avLst/>
            <a:gdLst/>
            <a:ahLst/>
            <a:cxnLst/>
            <a:rect l="l" t="t" r="r" b="b"/>
            <a:pathLst>
              <a:path w="41275" h="27940">
                <a:moveTo>
                  <a:pt x="0" y="25903"/>
                </a:moveTo>
                <a:lnTo>
                  <a:pt x="41018" y="27429"/>
                </a:lnTo>
                <a:lnTo>
                  <a:pt x="31906" y="0"/>
                </a:lnTo>
                <a:lnTo>
                  <a:pt x="0" y="25903"/>
                </a:lnTo>
                <a:close/>
              </a:path>
            </a:pathLst>
          </a:custGeom>
          <a:ln w="8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1" name="object 71"/>
          <p:cNvSpPr/>
          <p:nvPr/>
        </p:nvSpPr>
        <p:spPr>
          <a:xfrm>
            <a:off x="5765283" y="2137053"/>
            <a:ext cx="2185752" cy="398897"/>
          </a:xfrm>
          <a:custGeom>
            <a:avLst/>
            <a:gdLst/>
            <a:ahLst/>
            <a:cxnLst/>
            <a:rect l="l" t="t" r="r" b="b"/>
            <a:pathLst>
              <a:path w="1102995" h="201294">
                <a:moveTo>
                  <a:pt x="1102854" y="0"/>
                </a:moveTo>
                <a:lnTo>
                  <a:pt x="0" y="201102"/>
                </a:lnTo>
              </a:path>
            </a:pathLst>
          </a:custGeom>
          <a:ln w="8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2" name="object 72"/>
          <p:cNvSpPr/>
          <p:nvPr/>
        </p:nvSpPr>
        <p:spPr>
          <a:xfrm>
            <a:off x="5690344" y="2507384"/>
            <a:ext cx="80534" cy="56626"/>
          </a:xfrm>
          <a:custGeom>
            <a:avLst/>
            <a:gdLst/>
            <a:ahLst/>
            <a:cxnLst/>
            <a:rect l="l" t="t" r="r" b="b"/>
            <a:pathLst>
              <a:path w="40639" h="28575">
                <a:moveTo>
                  <a:pt x="35239" y="0"/>
                </a:moveTo>
                <a:lnTo>
                  <a:pt x="0" y="21124"/>
                </a:lnTo>
                <a:lnTo>
                  <a:pt x="40398" y="28448"/>
                </a:lnTo>
                <a:lnTo>
                  <a:pt x="3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3" name="object 73"/>
          <p:cNvSpPr/>
          <p:nvPr/>
        </p:nvSpPr>
        <p:spPr>
          <a:xfrm>
            <a:off x="5690346" y="2507384"/>
            <a:ext cx="80534" cy="56626"/>
          </a:xfrm>
          <a:custGeom>
            <a:avLst/>
            <a:gdLst/>
            <a:ahLst/>
            <a:cxnLst/>
            <a:rect l="l" t="t" r="r" b="b"/>
            <a:pathLst>
              <a:path w="40639" h="28575">
                <a:moveTo>
                  <a:pt x="0" y="21121"/>
                </a:moveTo>
                <a:lnTo>
                  <a:pt x="40394" y="28445"/>
                </a:lnTo>
                <a:lnTo>
                  <a:pt x="35237" y="0"/>
                </a:lnTo>
                <a:lnTo>
                  <a:pt x="0" y="21121"/>
                </a:lnTo>
                <a:close/>
              </a:path>
            </a:pathLst>
          </a:custGeom>
          <a:ln w="8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4" name="object 74"/>
          <p:cNvSpPr/>
          <p:nvPr/>
        </p:nvSpPr>
        <p:spPr>
          <a:xfrm>
            <a:off x="8155291" y="2234859"/>
            <a:ext cx="580099" cy="478172"/>
          </a:xfrm>
          <a:custGeom>
            <a:avLst/>
            <a:gdLst/>
            <a:ahLst/>
            <a:cxnLst/>
            <a:rect l="l" t="t" r="r" b="b"/>
            <a:pathLst>
              <a:path w="292735" h="241300">
                <a:moveTo>
                  <a:pt x="292585" y="241050"/>
                </a:moveTo>
                <a:lnTo>
                  <a:pt x="0" y="0"/>
                </a:lnTo>
              </a:path>
            </a:pathLst>
          </a:custGeom>
          <a:ln w="8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5" name="object 75"/>
          <p:cNvSpPr/>
          <p:nvPr/>
        </p:nvSpPr>
        <p:spPr>
          <a:xfrm>
            <a:off x="8096435" y="2186379"/>
            <a:ext cx="78018" cy="71726"/>
          </a:xfrm>
          <a:custGeom>
            <a:avLst/>
            <a:gdLst/>
            <a:ahLst/>
            <a:cxnLst/>
            <a:rect l="l" t="t" r="r" b="b"/>
            <a:pathLst>
              <a:path w="39370" h="36194">
                <a:moveTo>
                  <a:pt x="0" y="0"/>
                </a:moveTo>
                <a:lnTo>
                  <a:pt x="20554" y="35636"/>
                </a:lnTo>
                <a:lnTo>
                  <a:pt x="38848" y="132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6" name="object 76"/>
          <p:cNvSpPr/>
          <p:nvPr/>
        </p:nvSpPr>
        <p:spPr>
          <a:xfrm>
            <a:off x="8096435" y="2186371"/>
            <a:ext cx="78018" cy="71726"/>
          </a:xfrm>
          <a:custGeom>
            <a:avLst/>
            <a:gdLst/>
            <a:ahLst/>
            <a:cxnLst/>
            <a:rect l="l" t="t" r="r" b="b"/>
            <a:pathLst>
              <a:path w="39370" h="36194">
                <a:moveTo>
                  <a:pt x="0" y="0"/>
                </a:moveTo>
                <a:lnTo>
                  <a:pt x="20551" y="35638"/>
                </a:lnTo>
                <a:lnTo>
                  <a:pt x="38848" y="13298"/>
                </a:lnTo>
                <a:lnTo>
                  <a:pt x="0" y="0"/>
                </a:lnTo>
                <a:close/>
              </a:path>
            </a:pathLst>
          </a:custGeom>
          <a:ln w="8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7" name="object 77"/>
          <p:cNvSpPr/>
          <p:nvPr/>
        </p:nvSpPr>
        <p:spPr>
          <a:xfrm>
            <a:off x="8169556" y="2429540"/>
            <a:ext cx="566257" cy="344788"/>
          </a:xfrm>
          <a:custGeom>
            <a:avLst/>
            <a:gdLst/>
            <a:ahLst/>
            <a:cxnLst/>
            <a:rect l="l" t="t" r="r" b="b"/>
            <a:pathLst>
              <a:path w="285750" h="173990">
                <a:moveTo>
                  <a:pt x="285386" y="173788"/>
                </a:moveTo>
                <a:lnTo>
                  <a:pt x="0" y="0"/>
                </a:lnTo>
              </a:path>
            </a:pathLst>
          </a:custGeom>
          <a:ln w="80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8" name="object 78"/>
          <p:cNvSpPr/>
          <p:nvPr/>
        </p:nvSpPr>
        <p:spPr>
          <a:xfrm>
            <a:off x="8104455" y="2389897"/>
            <a:ext cx="80534" cy="64174"/>
          </a:xfrm>
          <a:custGeom>
            <a:avLst/>
            <a:gdLst/>
            <a:ahLst/>
            <a:cxnLst/>
            <a:rect l="l" t="t" r="r" b="b"/>
            <a:pathLst>
              <a:path w="40639" h="32384">
                <a:moveTo>
                  <a:pt x="0" y="0"/>
                </a:moveTo>
                <a:lnTo>
                  <a:pt x="25373" y="32363"/>
                </a:lnTo>
                <a:lnTo>
                  <a:pt x="40336" y="76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9" name="object 79"/>
          <p:cNvSpPr/>
          <p:nvPr/>
        </p:nvSpPr>
        <p:spPr>
          <a:xfrm>
            <a:off x="8104449" y="2389893"/>
            <a:ext cx="80534" cy="64174"/>
          </a:xfrm>
          <a:custGeom>
            <a:avLst/>
            <a:gdLst/>
            <a:ahLst/>
            <a:cxnLst/>
            <a:rect l="l" t="t" r="r" b="b"/>
            <a:pathLst>
              <a:path w="40639" h="32384">
                <a:moveTo>
                  <a:pt x="0" y="0"/>
                </a:moveTo>
                <a:lnTo>
                  <a:pt x="25376" y="32363"/>
                </a:lnTo>
                <a:lnTo>
                  <a:pt x="40338" y="7650"/>
                </a:lnTo>
                <a:lnTo>
                  <a:pt x="0" y="0"/>
                </a:lnTo>
                <a:close/>
              </a:path>
            </a:pathLst>
          </a:custGeom>
          <a:ln w="8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0" name="object 80"/>
          <p:cNvSpPr/>
          <p:nvPr/>
        </p:nvSpPr>
        <p:spPr>
          <a:xfrm>
            <a:off x="8182759" y="2617671"/>
            <a:ext cx="552415" cy="217694"/>
          </a:xfrm>
          <a:custGeom>
            <a:avLst/>
            <a:gdLst/>
            <a:ahLst/>
            <a:cxnLst/>
            <a:rect l="l" t="t" r="r" b="b"/>
            <a:pathLst>
              <a:path w="278764" h="109855">
                <a:moveTo>
                  <a:pt x="278724" y="109831"/>
                </a:moveTo>
                <a:lnTo>
                  <a:pt x="0" y="0"/>
                </a:lnTo>
              </a:path>
            </a:pathLst>
          </a:custGeom>
          <a:ln w="80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1" name="object 81"/>
          <p:cNvSpPr/>
          <p:nvPr/>
        </p:nvSpPr>
        <p:spPr>
          <a:xfrm>
            <a:off x="8111867" y="2589731"/>
            <a:ext cx="81793" cy="55367"/>
          </a:xfrm>
          <a:custGeom>
            <a:avLst/>
            <a:gdLst/>
            <a:ahLst/>
            <a:cxnLst/>
            <a:rect l="l" t="t" r="r" b="b"/>
            <a:pathLst>
              <a:path w="41275" h="27940">
                <a:moveTo>
                  <a:pt x="0" y="0"/>
                </a:moveTo>
                <a:lnTo>
                  <a:pt x="30507" y="27552"/>
                </a:lnTo>
                <a:lnTo>
                  <a:pt x="41051" y="6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2" name="object 82"/>
          <p:cNvSpPr/>
          <p:nvPr/>
        </p:nvSpPr>
        <p:spPr>
          <a:xfrm>
            <a:off x="8111867" y="2589733"/>
            <a:ext cx="81793" cy="55367"/>
          </a:xfrm>
          <a:custGeom>
            <a:avLst/>
            <a:gdLst/>
            <a:ahLst/>
            <a:cxnLst/>
            <a:rect l="l" t="t" r="r" b="b"/>
            <a:pathLst>
              <a:path w="41275" h="27940">
                <a:moveTo>
                  <a:pt x="0" y="0"/>
                </a:moveTo>
                <a:lnTo>
                  <a:pt x="30504" y="27550"/>
                </a:lnTo>
                <a:lnTo>
                  <a:pt x="41046" y="642"/>
                </a:lnTo>
                <a:lnTo>
                  <a:pt x="0" y="0"/>
                </a:lnTo>
                <a:close/>
              </a:path>
            </a:pathLst>
          </a:custGeom>
          <a:ln w="8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3" name="object 83"/>
          <p:cNvSpPr/>
          <p:nvPr/>
        </p:nvSpPr>
        <p:spPr>
          <a:xfrm>
            <a:off x="8192082" y="2799424"/>
            <a:ext cx="543607" cy="98151"/>
          </a:xfrm>
          <a:custGeom>
            <a:avLst/>
            <a:gdLst/>
            <a:ahLst/>
            <a:cxnLst/>
            <a:rect l="l" t="t" r="r" b="b"/>
            <a:pathLst>
              <a:path w="274320" h="49530">
                <a:moveTo>
                  <a:pt x="274020" y="49093"/>
                </a:moveTo>
                <a:lnTo>
                  <a:pt x="0" y="0"/>
                </a:lnTo>
              </a:path>
            </a:pathLst>
          </a:custGeom>
          <a:ln w="8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4" name="object 84"/>
          <p:cNvSpPr/>
          <p:nvPr/>
        </p:nvSpPr>
        <p:spPr>
          <a:xfrm>
            <a:off x="8117102" y="2771227"/>
            <a:ext cx="80534" cy="56626"/>
          </a:xfrm>
          <a:custGeom>
            <a:avLst/>
            <a:gdLst/>
            <a:ahLst/>
            <a:cxnLst/>
            <a:rect l="l" t="t" r="r" b="b"/>
            <a:pathLst>
              <a:path w="40639" h="28575">
                <a:moveTo>
                  <a:pt x="40373" y="0"/>
                </a:moveTo>
                <a:lnTo>
                  <a:pt x="0" y="7452"/>
                </a:lnTo>
                <a:lnTo>
                  <a:pt x="35301" y="28461"/>
                </a:lnTo>
                <a:lnTo>
                  <a:pt x="40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5" name="object 85"/>
          <p:cNvSpPr/>
          <p:nvPr/>
        </p:nvSpPr>
        <p:spPr>
          <a:xfrm>
            <a:off x="8117096" y="2771223"/>
            <a:ext cx="80534" cy="56626"/>
          </a:xfrm>
          <a:custGeom>
            <a:avLst/>
            <a:gdLst/>
            <a:ahLst/>
            <a:cxnLst/>
            <a:rect l="l" t="t" r="r" b="b"/>
            <a:pathLst>
              <a:path w="40639" h="28575">
                <a:moveTo>
                  <a:pt x="0" y="7452"/>
                </a:moveTo>
                <a:lnTo>
                  <a:pt x="35301" y="28461"/>
                </a:lnTo>
                <a:lnTo>
                  <a:pt x="40374" y="0"/>
                </a:lnTo>
                <a:lnTo>
                  <a:pt x="0" y="7452"/>
                </a:lnTo>
                <a:close/>
              </a:path>
            </a:pathLst>
          </a:custGeom>
          <a:ln w="8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6" name="object 86"/>
          <p:cNvSpPr/>
          <p:nvPr/>
        </p:nvSpPr>
        <p:spPr>
          <a:xfrm>
            <a:off x="8194668" y="2958098"/>
            <a:ext cx="541090" cy="20134"/>
          </a:xfrm>
          <a:custGeom>
            <a:avLst/>
            <a:gdLst/>
            <a:ahLst/>
            <a:cxnLst/>
            <a:rect l="l" t="t" r="r" b="b"/>
            <a:pathLst>
              <a:path w="273050" h="10159">
                <a:moveTo>
                  <a:pt x="272714" y="0"/>
                </a:moveTo>
                <a:lnTo>
                  <a:pt x="0" y="9749"/>
                </a:lnTo>
              </a:path>
            </a:pathLst>
          </a:custGeom>
          <a:ln w="8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7" name="object 87"/>
          <p:cNvSpPr/>
          <p:nvPr/>
        </p:nvSpPr>
        <p:spPr>
          <a:xfrm>
            <a:off x="8118550" y="2948791"/>
            <a:ext cx="78018" cy="57882"/>
          </a:xfrm>
          <a:custGeom>
            <a:avLst/>
            <a:gdLst/>
            <a:ahLst/>
            <a:cxnLst/>
            <a:rect l="l" t="t" r="r" b="b"/>
            <a:pathLst>
              <a:path w="39370" h="29209">
                <a:moveTo>
                  <a:pt x="37901" y="0"/>
                </a:moveTo>
                <a:lnTo>
                  <a:pt x="0" y="15821"/>
                </a:lnTo>
                <a:lnTo>
                  <a:pt x="38926" y="28895"/>
                </a:lnTo>
                <a:lnTo>
                  <a:pt x="37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8" name="object 88"/>
          <p:cNvSpPr/>
          <p:nvPr/>
        </p:nvSpPr>
        <p:spPr>
          <a:xfrm>
            <a:off x="8118549" y="2948789"/>
            <a:ext cx="78018" cy="57882"/>
          </a:xfrm>
          <a:custGeom>
            <a:avLst/>
            <a:gdLst/>
            <a:ahLst/>
            <a:cxnLst/>
            <a:rect l="l" t="t" r="r" b="b"/>
            <a:pathLst>
              <a:path w="39370" h="29209">
                <a:moveTo>
                  <a:pt x="0" y="15820"/>
                </a:moveTo>
                <a:lnTo>
                  <a:pt x="38924" y="28895"/>
                </a:lnTo>
                <a:lnTo>
                  <a:pt x="37899" y="0"/>
                </a:lnTo>
                <a:lnTo>
                  <a:pt x="0" y="15820"/>
                </a:lnTo>
                <a:close/>
              </a:path>
            </a:pathLst>
          </a:custGeom>
          <a:ln w="80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9" name="object 89"/>
          <p:cNvSpPr/>
          <p:nvPr/>
        </p:nvSpPr>
        <p:spPr>
          <a:xfrm>
            <a:off x="8189605" y="3019483"/>
            <a:ext cx="546123" cy="137160"/>
          </a:xfrm>
          <a:custGeom>
            <a:avLst/>
            <a:gdLst/>
            <a:ahLst/>
            <a:cxnLst/>
            <a:rect l="l" t="t" r="r" b="b"/>
            <a:pathLst>
              <a:path w="275589" h="69215">
                <a:moveTo>
                  <a:pt x="275269" y="0"/>
                </a:moveTo>
                <a:lnTo>
                  <a:pt x="0" y="68997"/>
                </a:lnTo>
              </a:path>
            </a:pathLst>
          </a:custGeom>
          <a:ln w="8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0" name="object 90"/>
          <p:cNvSpPr/>
          <p:nvPr/>
        </p:nvSpPr>
        <p:spPr>
          <a:xfrm>
            <a:off x="8115710" y="3128426"/>
            <a:ext cx="81793" cy="56626"/>
          </a:xfrm>
          <a:custGeom>
            <a:avLst/>
            <a:gdLst/>
            <a:ahLst/>
            <a:cxnLst/>
            <a:rect l="l" t="t" r="r" b="b"/>
            <a:pathLst>
              <a:path w="41275" h="28575">
                <a:moveTo>
                  <a:pt x="33797" y="0"/>
                </a:moveTo>
                <a:lnTo>
                  <a:pt x="0" y="23369"/>
                </a:lnTo>
                <a:lnTo>
                  <a:pt x="40786" y="28047"/>
                </a:lnTo>
                <a:lnTo>
                  <a:pt x="337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1" name="object 91"/>
          <p:cNvSpPr/>
          <p:nvPr/>
        </p:nvSpPr>
        <p:spPr>
          <a:xfrm>
            <a:off x="8115708" y="3128424"/>
            <a:ext cx="81793" cy="56626"/>
          </a:xfrm>
          <a:custGeom>
            <a:avLst/>
            <a:gdLst/>
            <a:ahLst/>
            <a:cxnLst/>
            <a:rect l="l" t="t" r="r" b="b"/>
            <a:pathLst>
              <a:path w="41275" h="28575">
                <a:moveTo>
                  <a:pt x="0" y="23370"/>
                </a:moveTo>
                <a:lnTo>
                  <a:pt x="40786" y="28048"/>
                </a:lnTo>
                <a:lnTo>
                  <a:pt x="33796" y="0"/>
                </a:lnTo>
                <a:lnTo>
                  <a:pt x="0" y="23370"/>
                </a:lnTo>
                <a:close/>
              </a:path>
            </a:pathLst>
          </a:custGeom>
          <a:ln w="8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2" name="object 92"/>
          <p:cNvSpPr/>
          <p:nvPr/>
        </p:nvSpPr>
        <p:spPr>
          <a:xfrm>
            <a:off x="8178642" y="3080863"/>
            <a:ext cx="557448" cy="259220"/>
          </a:xfrm>
          <a:custGeom>
            <a:avLst/>
            <a:gdLst/>
            <a:ahLst/>
            <a:cxnLst/>
            <a:rect l="l" t="t" r="r" b="b"/>
            <a:pathLst>
              <a:path w="281304" h="130810">
                <a:moveTo>
                  <a:pt x="280802" y="0"/>
                </a:moveTo>
                <a:lnTo>
                  <a:pt x="0" y="130735"/>
                </a:lnTo>
              </a:path>
            </a:pathLst>
          </a:custGeom>
          <a:ln w="8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3" name="object 93"/>
          <p:cNvSpPr/>
          <p:nvPr/>
        </p:nvSpPr>
        <p:spPr>
          <a:xfrm>
            <a:off x="8109567" y="3313952"/>
            <a:ext cx="81793" cy="59142"/>
          </a:xfrm>
          <a:custGeom>
            <a:avLst/>
            <a:gdLst/>
            <a:ahLst/>
            <a:cxnLst/>
            <a:rect l="l" t="t" r="r" b="b"/>
            <a:pathLst>
              <a:path w="41275" h="29844">
                <a:moveTo>
                  <a:pt x="28787" y="0"/>
                </a:moveTo>
                <a:lnTo>
                  <a:pt x="0" y="29345"/>
                </a:lnTo>
                <a:lnTo>
                  <a:pt x="40927" y="26225"/>
                </a:lnTo>
                <a:lnTo>
                  <a:pt x="28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4" name="object 94"/>
          <p:cNvSpPr/>
          <p:nvPr/>
        </p:nvSpPr>
        <p:spPr>
          <a:xfrm>
            <a:off x="8109559" y="3313948"/>
            <a:ext cx="81793" cy="59142"/>
          </a:xfrm>
          <a:custGeom>
            <a:avLst/>
            <a:gdLst/>
            <a:ahLst/>
            <a:cxnLst/>
            <a:rect l="l" t="t" r="r" b="b"/>
            <a:pathLst>
              <a:path w="41275" h="29844">
                <a:moveTo>
                  <a:pt x="0" y="29345"/>
                </a:moveTo>
                <a:lnTo>
                  <a:pt x="40930" y="26225"/>
                </a:lnTo>
                <a:lnTo>
                  <a:pt x="28791" y="0"/>
                </a:lnTo>
                <a:lnTo>
                  <a:pt x="0" y="29345"/>
                </a:lnTo>
                <a:close/>
              </a:path>
            </a:pathLst>
          </a:custGeom>
          <a:ln w="8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5" name="object 95"/>
          <p:cNvSpPr/>
          <p:nvPr/>
        </p:nvSpPr>
        <p:spPr>
          <a:xfrm>
            <a:off x="8164812" y="3142238"/>
            <a:ext cx="571290" cy="388830"/>
          </a:xfrm>
          <a:custGeom>
            <a:avLst/>
            <a:gdLst/>
            <a:ahLst/>
            <a:cxnLst/>
            <a:rect l="l" t="t" r="r" b="b"/>
            <a:pathLst>
              <a:path w="288289" h="196214">
                <a:moveTo>
                  <a:pt x="287781" y="0"/>
                </a:moveTo>
                <a:lnTo>
                  <a:pt x="0" y="195834"/>
                </a:lnTo>
              </a:path>
            </a:pathLst>
          </a:custGeom>
          <a:ln w="8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6" name="object 96"/>
          <p:cNvSpPr/>
          <p:nvPr/>
        </p:nvSpPr>
        <p:spPr>
          <a:xfrm>
            <a:off x="8101795" y="3506611"/>
            <a:ext cx="79276" cy="66692"/>
          </a:xfrm>
          <a:custGeom>
            <a:avLst/>
            <a:gdLst/>
            <a:ahLst/>
            <a:cxnLst/>
            <a:rect l="l" t="t" r="r" b="b"/>
            <a:pathLst>
              <a:path w="40004" h="33655">
                <a:moveTo>
                  <a:pt x="23712" y="0"/>
                </a:moveTo>
                <a:lnTo>
                  <a:pt x="0" y="33607"/>
                </a:lnTo>
                <a:lnTo>
                  <a:pt x="39897" y="23923"/>
                </a:lnTo>
                <a:lnTo>
                  <a:pt x="23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7" name="object 97"/>
          <p:cNvSpPr/>
          <p:nvPr/>
        </p:nvSpPr>
        <p:spPr>
          <a:xfrm>
            <a:off x="8101793" y="3506611"/>
            <a:ext cx="79276" cy="66692"/>
          </a:xfrm>
          <a:custGeom>
            <a:avLst/>
            <a:gdLst/>
            <a:ahLst/>
            <a:cxnLst/>
            <a:rect l="l" t="t" r="r" b="b"/>
            <a:pathLst>
              <a:path w="40004" h="33655">
                <a:moveTo>
                  <a:pt x="0" y="33605"/>
                </a:moveTo>
                <a:lnTo>
                  <a:pt x="39897" y="23924"/>
                </a:lnTo>
                <a:lnTo>
                  <a:pt x="23710" y="0"/>
                </a:lnTo>
                <a:lnTo>
                  <a:pt x="0" y="33605"/>
                </a:lnTo>
                <a:close/>
              </a:path>
            </a:pathLst>
          </a:custGeom>
          <a:ln w="8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8" name="object 98"/>
          <p:cNvSpPr/>
          <p:nvPr/>
        </p:nvSpPr>
        <p:spPr>
          <a:xfrm>
            <a:off x="8150634" y="3198473"/>
            <a:ext cx="591424" cy="528506"/>
          </a:xfrm>
          <a:custGeom>
            <a:avLst/>
            <a:gdLst/>
            <a:ahLst/>
            <a:cxnLst/>
            <a:rect l="l" t="t" r="r" b="b"/>
            <a:pathLst>
              <a:path w="298450" h="266700">
                <a:moveTo>
                  <a:pt x="297834" y="0"/>
                </a:moveTo>
                <a:lnTo>
                  <a:pt x="0" y="266683"/>
                </a:lnTo>
              </a:path>
            </a:pathLst>
          </a:custGeom>
          <a:ln w="8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9" name="object 99"/>
          <p:cNvSpPr/>
          <p:nvPr/>
        </p:nvSpPr>
        <p:spPr>
          <a:xfrm>
            <a:off x="8093825" y="3705585"/>
            <a:ext cx="76759" cy="72984"/>
          </a:xfrm>
          <a:custGeom>
            <a:avLst/>
            <a:gdLst/>
            <a:ahLst/>
            <a:cxnLst/>
            <a:rect l="l" t="t" r="r" b="b"/>
            <a:pathLst>
              <a:path w="38735" h="36830">
                <a:moveTo>
                  <a:pt x="19074" y="0"/>
                </a:moveTo>
                <a:lnTo>
                  <a:pt x="0" y="36454"/>
                </a:lnTo>
                <a:lnTo>
                  <a:pt x="38269" y="21567"/>
                </a:lnTo>
                <a:lnTo>
                  <a:pt x="19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0" name="object 100"/>
          <p:cNvSpPr/>
          <p:nvPr/>
        </p:nvSpPr>
        <p:spPr>
          <a:xfrm>
            <a:off x="8093819" y="3705581"/>
            <a:ext cx="76759" cy="72984"/>
          </a:xfrm>
          <a:custGeom>
            <a:avLst/>
            <a:gdLst/>
            <a:ahLst/>
            <a:cxnLst/>
            <a:rect l="l" t="t" r="r" b="b"/>
            <a:pathLst>
              <a:path w="38735" h="36830">
                <a:moveTo>
                  <a:pt x="0" y="36456"/>
                </a:moveTo>
                <a:lnTo>
                  <a:pt x="38272" y="21567"/>
                </a:lnTo>
                <a:lnTo>
                  <a:pt x="19074" y="0"/>
                </a:lnTo>
                <a:lnTo>
                  <a:pt x="0" y="36456"/>
                </a:lnTo>
                <a:close/>
              </a:path>
            </a:pathLst>
          </a:custGeom>
          <a:ln w="8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1" name="object 101"/>
          <p:cNvSpPr/>
          <p:nvPr/>
        </p:nvSpPr>
        <p:spPr>
          <a:xfrm>
            <a:off x="8735094" y="2697165"/>
            <a:ext cx="571290" cy="502081"/>
          </a:xfrm>
          <a:custGeom>
            <a:avLst/>
            <a:gdLst/>
            <a:ahLst/>
            <a:cxnLst/>
            <a:rect l="l" t="t" r="r" b="b"/>
            <a:pathLst>
              <a:path w="288289" h="253365">
                <a:moveTo>
                  <a:pt x="0" y="0"/>
                </a:moveTo>
                <a:lnTo>
                  <a:pt x="288273" y="0"/>
                </a:lnTo>
                <a:lnTo>
                  <a:pt x="288273" y="252974"/>
                </a:lnTo>
                <a:lnTo>
                  <a:pt x="0" y="252974"/>
                </a:lnTo>
                <a:lnTo>
                  <a:pt x="0" y="0"/>
                </a:lnTo>
                <a:close/>
              </a:path>
            </a:pathLst>
          </a:custGeom>
          <a:ln w="4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2" name="object 102"/>
          <p:cNvSpPr/>
          <p:nvPr/>
        </p:nvSpPr>
        <p:spPr>
          <a:xfrm>
            <a:off x="8842208" y="2912011"/>
            <a:ext cx="0" cy="286903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557"/>
                </a:lnTo>
              </a:path>
            </a:pathLst>
          </a:custGeom>
          <a:ln w="36034">
            <a:solidFill>
              <a:srgbClr val="FF3092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3" name="object 103"/>
          <p:cNvSpPr/>
          <p:nvPr/>
        </p:nvSpPr>
        <p:spPr>
          <a:xfrm>
            <a:off x="8806502" y="2912011"/>
            <a:ext cx="71726" cy="286903"/>
          </a:xfrm>
          <a:custGeom>
            <a:avLst/>
            <a:gdLst/>
            <a:ahLst/>
            <a:cxnLst/>
            <a:rect l="l" t="t" r="r" b="b"/>
            <a:pathLst>
              <a:path w="36195" h="144780">
                <a:moveTo>
                  <a:pt x="0" y="0"/>
                </a:moveTo>
                <a:lnTo>
                  <a:pt x="36034" y="0"/>
                </a:lnTo>
                <a:lnTo>
                  <a:pt x="36034" y="144557"/>
                </a:lnTo>
                <a:lnTo>
                  <a:pt x="0" y="144557"/>
                </a:lnTo>
                <a:lnTo>
                  <a:pt x="0" y="0"/>
                </a:lnTo>
                <a:close/>
              </a:path>
            </a:pathLst>
          </a:custGeom>
          <a:ln w="4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4" name="object 104"/>
          <p:cNvSpPr/>
          <p:nvPr/>
        </p:nvSpPr>
        <p:spPr>
          <a:xfrm>
            <a:off x="8985018" y="2768779"/>
            <a:ext cx="0" cy="430355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6835"/>
                </a:lnTo>
              </a:path>
            </a:pathLst>
          </a:custGeom>
          <a:ln w="36034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5" name="object 105"/>
          <p:cNvSpPr/>
          <p:nvPr/>
        </p:nvSpPr>
        <p:spPr>
          <a:xfrm>
            <a:off x="8949315" y="2768779"/>
            <a:ext cx="71726" cy="430355"/>
          </a:xfrm>
          <a:custGeom>
            <a:avLst/>
            <a:gdLst/>
            <a:ahLst/>
            <a:cxnLst/>
            <a:rect l="l" t="t" r="r" b="b"/>
            <a:pathLst>
              <a:path w="36195" h="217169">
                <a:moveTo>
                  <a:pt x="0" y="0"/>
                </a:moveTo>
                <a:lnTo>
                  <a:pt x="36034" y="0"/>
                </a:lnTo>
                <a:lnTo>
                  <a:pt x="36034" y="216835"/>
                </a:lnTo>
                <a:lnTo>
                  <a:pt x="0" y="216835"/>
                </a:lnTo>
                <a:lnTo>
                  <a:pt x="0" y="0"/>
                </a:lnTo>
                <a:close/>
              </a:path>
            </a:pathLst>
          </a:custGeom>
          <a:ln w="4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6" name="object 106"/>
          <p:cNvSpPr/>
          <p:nvPr/>
        </p:nvSpPr>
        <p:spPr>
          <a:xfrm>
            <a:off x="9199242" y="2983627"/>
            <a:ext cx="0" cy="215178"/>
          </a:xfrm>
          <a:custGeom>
            <a:avLst/>
            <a:gdLst/>
            <a:ahLst/>
            <a:cxnLst/>
            <a:rect l="l" t="t" r="r" b="b"/>
            <a:pathLst>
              <a:path h="108584">
                <a:moveTo>
                  <a:pt x="0" y="0"/>
                </a:moveTo>
                <a:lnTo>
                  <a:pt x="0" y="108417"/>
                </a:lnTo>
              </a:path>
            </a:pathLst>
          </a:custGeom>
          <a:ln w="36034">
            <a:solidFill>
              <a:srgbClr val="73FD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7" name="object 107"/>
          <p:cNvSpPr/>
          <p:nvPr/>
        </p:nvSpPr>
        <p:spPr>
          <a:xfrm>
            <a:off x="9163538" y="2983627"/>
            <a:ext cx="71726" cy="215178"/>
          </a:xfrm>
          <a:custGeom>
            <a:avLst/>
            <a:gdLst/>
            <a:ahLst/>
            <a:cxnLst/>
            <a:rect l="l" t="t" r="r" b="b"/>
            <a:pathLst>
              <a:path w="36195" h="108584">
                <a:moveTo>
                  <a:pt x="0" y="0"/>
                </a:moveTo>
                <a:lnTo>
                  <a:pt x="36034" y="0"/>
                </a:lnTo>
                <a:lnTo>
                  <a:pt x="36034" y="108417"/>
                </a:lnTo>
                <a:lnTo>
                  <a:pt x="0" y="108417"/>
                </a:lnTo>
                <a:lnTo>
                  <a:pt x="0" y="0"/>
                </a:lnTo>
                <a:close/>
              </a:path>
            </a:pathLst>
          </a:custGeom>
          <a:ln w="4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8" name="object 108"/>
          <p:cNvSpPr/>
          <p:nvPr/>
        </p:nvSpPr>
        <p:spPr>
          <a:xfrm>
            <a:off x="2400021" y="1552352"/>
            <a:ext cx="951310" cy="760043"/>
          </a:xfrm>
          <a:custGeom>
            <a:avLst/>
            <a:gdLst/>
            <a:ahLst/>
            <a:cxnLst/>
            <a:rect l="l" t="t" r="r" b="b"/>
            <a:pathLst>
              <a:path w="480059" h="383540">
                <a:moveTo>
                  <a:pt x="479452" y="0"/>
                </a:moveTo>
                <a:lnTo>
                  <a:pt x="0" y="0"/>
                </a:lnTo>
                <a:lnTo>
                  <a:pt x="0" y="360829"/>
                </a:lnTo>
                <a:lnTo>
                  <a:pt x="40344" y="377065"/>
                </a:lnTo>
                <a:lnTo>
                  <a:pt x="82634" y="383360"/>
                </a:lnTo>
                <a:lnTo>
                  <a:pt x="126437" y="381704"/>
                </a:lnTo>
                <a:lnTo>
                  <a:pt x="171320" y="374083"/>
                </a:lnTo>
                <a:lnTo>
                  <a:pt x="216852" y="362486"/>
                </a:lnTo>
                <a:lnTo>
                  <a:pt x="308132" y="335316"/>
                </a:lnTo>
                <a:lnTo>
                  <a:pt x="353015" y="323719"/>
                </a:lnTo>
                <a:lnTo>
                  <a:pt x="396818" y="316098"/>
                </a:lnTo>
                <a:lnTo>
                  <a:pt x="439108" y="314442"/>
                </a:lnTo>
                <a:lnTo>
                  <a:pt x="479452" y="314442"/>
                </a:lnTo>
                <a:lnTo>
                  <a:pt x="479452" y="0"/>
                </a:lnTo>
                <a:close/>
              </a:path>
              <a:path w="480059" h="383540">
                <a:moveTo>
                  <a:pt x="479452" y="314442"/>
                </a:moveTo>
                <a:lnTo>
                  <a:pt x="439108" y="314442"/>
                </a:lnTo>
                <a:lnTo>
                  <a:pt x="479452" y="320737"/>
                </a:lnTo>
                <a:lnTo>
                  <a:pt x="479452" y="314442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9" name="object 109"/>
          <p:cNvSpPr/>
          <p:nvPr/>
        </p:nvSpPr>
        <p:spPr>
          <a:xfrm>
            <a:off x="2400021" y="1552352"/>
            <a:ext cx="951310" cy="760043"/>
          </a:xfrm>
          <a:custGeom>
            <a:avLst/>
            <a:gdLst/>
            <a:ahLst/>
            <a:cxnLst/>
            <a:rect l="l" t="t" r="r" b="b"/>
            <a:pathLst>
              <a:path w="480059" h="383540">
                <a:moveTo>
                  <a:pt x="0" y="0"/>
                </a:moveTo>
                <a:lnTo>
                  <a:pt x="479452" y="0"/>
                </a:lnTo>
                <a:lnTo>
                  <a:pt x="479452" y="320737"/>
                </a:lnTo>
                <a:lnTo>
                  <a:pt x="439108" y="314442"/>
                </a:lnTo>
                <a:lnTo>
                  <a:pt x="396818" y="316098"/>
                </a:lnTo>
                <a:lnTo>
                  <a:pt x="353015" y="323719"/>
                </a:lnTo>
                <a:lnTo>
                  <a:pt x="308132" y="335316"/>
                </a:lnTo>
                <a:lnTo>
                  <a:pt x="262600" y="348901"/>
                </a:lnTo>
                <a:lnTo>
                  <a:pt x="216852" y="362486"/>
                </a:lnTo>
                <a:lnTo>
                  <a:pt x="171320" y="374083"/>
                </a:lnTo>
                <a:lnTo>
                  <a:pt x="126437" y="381704"/>
                </a:lnTo>
                <a:lnTo>
                  <a:pt x="82634" y="383360"/>
                </a:lnTo>
                <a:lnTo>
                  <a:pt x="40344" y="377065"/>
                </a:lnTo>
                <a:lnTo>
                  <a:pt x="0" y="360829"/>
                </a:lnTo>
                <a:lnTo>
                  <a:pt x="0" y="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0" name="object 110"/>
          <p:cNvSpPr txBox="1"/>
          <p:nvPr/>
        </p:nvSpPr>
        <p:spPr>
          <a:xfrm>
            <a:off x="2411710" y="1565272"/>
            <a:ext cx="307037" cy="274536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 marR="10067">
              <a:spcBef>
                <a:spcPts val="238"/>
              </a:spcBef>
            </a:pPr>
            <a:r>
              <a:rPr sz="793" spc="10" dirty="0">
                <a:latin typeface="Andale Mono"/>
                <a:cs typeface="Andale Mono"/>
              </a:rPr>
              <a:t>gene  dna</a:t>
            </a:r>
            <a:endParaRPr sz="793">
              <a:latin typeface="Andale Mono"/>
              <a:cs typeface="Andale Mono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986648" y="1565272"/>
            <a:ext cx="307037" cy="274536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793" spc="20" dirty="0">
                <a:latin typeface="Andale Mono"/>
                <a:cs typeface="Andale Mono"/>
              </a:rPr>
              <a:t>0.04</a:t>
            </a:r>
            <a:endParaRPr sz="793">
              <a:latin typeface="Andale Mono"/>
              <a:cs typeface="Andale Mono"/>
            </a:endParaRPr>
          </a:p>
          <a:p>
            <a:pPr marL="25168">
              <a:spcBef>
                <a:spcPts val="20"/>
              </a:spcBef>
            </a:pPr>
            <a:r>
              <a:rPr sz="793" spc="20" dirty="0">
                <a:latin typeface="Andale Mono"/>
                <a:cs typeface="Andale Mono"/>
              </a:rPr>
              <a:t>0.02</a:t>
            </a:r>
            <a:endParaRPr sz="793">
              <a:latin typeface="Andale Mono"/>
              <a:cs typeface="Andale Mono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411710" y="1810991"/>
            <a:ext cx="880844" cy="274536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793" spc="10" dirty="0">
                <a:latin typeface="Andale Mono"/>
                <a:cs typeface="Andale Mono"/>
              </a:rPr>
              <a:t>genetic</a:t>
            </a:r>
            <a:r>
              <a:rPr sz="793" spc="436" dirty="0">
                <a:latin typeface="Andale Mono"/>
                <a:cs typeface="Andale Mono"/>
              </a:rPr>
              <a:t> </a:t>
            </a:r>
            <a:r>
              <a:rPr sz="793" spc="20" dirty="0">
                <a:latin typeface="Andale Mono"/>
                <a:cs typeface="Andale Mono"/>
              </a:rPr>
              <a:t>0.01</a:t>
            </a:r>
            <a:endParaRPr sz="793">
              <a:latin typeface="Andale Mono"/>
              <a:cs typeface="Andale Mono"/>
            </a:endParaRPr>
          </a:p>
          <a:p>
            <a:pPr marL="25168">
              <a:spcBef>
                <a:spcPts val="20"/>
              </a:spcBef>
            </a:pPr>
            <a:r>
              <a:rPr sz="793" spc="20" dirty="0">
                <a:latin typeface="Andale Mono"/>
                <a:cs typeface="Andale Mono"/>
              </a:rPr>
              <a:t>.,,</a:t>
            </a:r>
            <a:endParaRPr sz="793">
              <a:latin typeface="Andale Mono"/>
              <a:cs typeface="Andale Mono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400021" y="2469698"/>
            <a:ext cx="951310" cy="760043"/>
          </a:xfrm>
          <a:custGeom>
            <a:avLst/>
            <a:gdLst/>
            <a:ahLst/>
            <a:cxnLst/>
            <a:rect l="l" t="t" r="r" b="b"/>
            <a:pathLst>
              <a:path w="480059" h="383539">
                <a:moveTo>
                  <a:pt x="479452" y="0"/>
                </a:moveTo>
                <a:lnTo>
                  <a:pt x="0" y="0"/>
                </a:lnTo>
                <a:lnTo>
                  <a:pt x="0" y="360829"/>
                </a:lnTo>
                <a:lnTo>
                  <a:pt x="40344" y="377065"/>
                </a:lnTo>
                <a:lnTo>
                  <a:pt x="82634" y="383360"/>
                </a:lnTo>
                <a:lnTo>
                  <a:pt x="126437" y="381704"/>
                </a:lnTo>
                <a:lnTo>
                  <a:pt x="171320" y="374083"/>
                </a:lnTo>
                <a:lnTo>
                  <a:pt x="216852" y="362486"/>
                </a:lnTo>
                <a:lnTo>
                  <a:pt x="308132" y="335316"/>
                </a:lnTo>
                <a:lnTo>
                  <a:pt x="353015" y="323719"/>
                </a:lnTo>
                <a:lnTo>
                  <a:pt x="396818" y="316098"/>
                </a:lnTo>
                <a:lnTo>
                  <a:pt x="439108" y="314442"/>
                </a:lnTo>
                <a:lnTo>
                  <a:pt x="479452" y="314442"/>
                </a:lnTo>
                <a:lnTo>
                  <a:pt x="479452" y="0"/>
                </a:lnTo>
                <a:close/>
              </a:path>
              <a:path w="480059" h="383539">
                <a:moveTo>
                  <a:pt x="479452" y="314442"/>
                </a:moveTo>
                <a:lnTo>
                  <a:pt x="439108" y="314442"/>
                </a:lnTo>
                <a:lnTo>
                  <a:pt x="479452" y="320737"/>
                </a:lnTo>
                <a:lnTo>
                  <a:pt x="479452" y="314442"/>
                </a:lnTo>
                <a:close/>
              </a:path>
            </a:pathLst>
          </a:custGeom>
          <a:solidFill>
            <a:srgbClr val="FF3092">
              <a:alpha val="25000"/>
            </a:srgbClr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4" name="object 114"/>
          <p:cNvSpPr/>
          <p:nvPr/>
        </p:nvSpPr>
        <p:spPr>
          <a:xfrm>
            <a:off x="2400021" y="2469698"/>
            <a:ext cx="951310" cy="760043"/>
          </a:xfrm>
          <a:custGeom>
            <a:avLst/>
            <a:gdLst/>
            <a:ahLst/>
            <a:cxnLst/>
            <a:rect l="l" t="t" r="r" b="b"/>
            <a:pathLst>
              <a:path w="480059" h="383539">
                <a:moveTo>
                  <a:pt x="0" y="0"/>
                </a:moveTo>
                <a:lnTo>
                  <a:pt x="479452" y="0"/>
                </a:lnTo>
                <a:lnTo>
                  <a:pt x="479452" y="320737"/>
                </a:lnTo>
                <a:lnTo>
                  <a:pt x="439108" y="314442"/>
                </a:lnTo>
                <a:lnTo>
                  <a:pt x="396818" y="316098"/>
                </a:lnTo>
                <a:lnTo>
                  <a:pt x="353015" y="323719"/>
                </a:lnTo>
                <a:lnTo>
                  <a:pt x="308132" y="335316"/>
                </a:lnTo>
                <a:lnTo>
                  <a:pt x="262600" y="348901"/>
                </a:lnTo>
                <a:lnTo>
                  <a:pt x="216852" y="362486"/>
                </a:lnTo>
                <a:lnTo>
                  <a:pt x="171320" y="374083"/>
                </a:lnTo>
                <a:lnTo>
                  <a:pt x="126437" y="381704"/>
                </a:lnTo>
                <a:lnTo>
                  <a:pt x="82634" y="383360"/>
                </a:lnTo>
                <a:lnTo>
                  <a:pt x="40344" y="377065"/>
                </a:lnTo>
                <a:lnTo>
                  <a:pt x="0" y="360829"/>
                </a:lnTo>
                <a:lnTo>
                  <a:pt x="0" y="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5" name="object 115"/>
          <p:cNvSpPr txBox="1"/>
          <p:nvPr/>
        </p:nvSpPr>
        <p:spPr>
          <a:xfrm>
            <a:off x="2411710" y="2482618"/>
            <a:ext cx="880844" cy="518577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  <a:tabLst>
                <a:tab pos="598989" algn="l"/>
              </a:tabLst>
            </a:pPr>
            <a:r>
              <a:rPr sz="793" spc="10" dirty="0">
                <a:latin typeface="Andale Mono"/>
                <a:cs typeface="Andale Mono"/>
              </a:rPr>
              <a:t>lif</a:t>
            </a:r>
            <a:r>
              <a:rPr sz="793" spc="20" dirty="0">
                <a:latin typeface="Andale Mono"/>
                <a:cs typeface="Andale Mono"/>
              </a:rPr>
              <a:t>e</a:t>
            </a:r>
            <a:r>
              <a:rPr sz="793" dirty="0">
                <a:latin typeface="Andale Mono"/>
                <a:cs typeface="Andale Mono"/>
              </a:rPr>
              <a:t>	</a:t>
            </a:r>
            <a:r>
              <a:rPr sz="793" spc="20" dirty="0">
                <a:latin typeface="Andale Mono"/>
                <a:cs typeface="Andale Mono"/>
              </a:rPr>
              <a:t>0.02</a:t>
            </a:r>
            <a:endParaRPr sz="793">
              <a:latin typeface="Andale Mono"/>
              <a:cs typeface="Andale Mono"/>
            </a:endParaRPr>
          </a:p>
          <a:p>
            <a:pPr marL="25168">
              <a:spcBef>
                <a:spcPts val="20"/>
              </a:spcBef>
            </a:pPr>
            <a:r>
              <a:rPr sz="793" spc="10" dirty="0">
                <a:latin typeface="Andale Mono"/>
                <a:cs typeface="Andale Mono"/>
              </a:rPr>
              <a:t>evolve </a:t>
            </a:r>
            <a:r>
              <a:rPr sz="793" spc="426" dirty="0">
                <a:latin typeface="Andale Mono"/>
                <a:cs typeface="Andale Mono"/>
              </a:rPr>
              <a:t> </a:t>
            </a:r>
            <a:r>
              <a:rPr sz="793" spc="20" dirty="0">
                <a:latin typeface="Andale Mono"/>
                <a:cs typeface="Andale Mono"/>
              </a:rPr>
              <a:t>0.01</a:t>
            </a:r>
            <a:endParaRPr sz="793">
              <a:latin typeface="Andale Mono"/>
              <a:cs typeface="Andale Mono"/>
            </a:endParaRPr>
          </a:p>
          <a:p>
            <a:pPr marL="25168">
              <a:spcBef>
                <a:spcPts val="20"/>
              </a:spcBef>
            </a:pPr>
            <a:r>
              <a:rPr sz="793" spc="10" dirty="0">
                <a:latin typeface="Andale Mono"/>
                <a:cs typeface="Andale Mono"/>
              </a:rPr>
              <a:t>organism</a:t>
            </a:r>
            <a:r>
              <a:rPr sz="793" spc="-79" dirty="0">
                <a:latin typeface="Andale Mono"/>
                <a:cs typeface="Andale Mono"/>
              </a:rPr>
              <a:t> </a:t>
            </a:r>
            <a:r>
              <a:rPr sz="793" spc="20" dirty="0">
                <a:latin typeface="Andale Mono"/>
                <a:cs typeface="Andale Mono"/>
              </a:rPr>
              <a:t>0.01</a:t>
            </a:r>
            <a:endParaRPr sz="793">
              <a:latin typeface="Andale Mono"/>
              <a:cs typeface="Andale Mono"/>
            </a:endParaRPr>
          </a:p>
          <a:p>
            <a:pPr marL="25168">
              <a:spcBef>
                <a:spcPts val="10"/>
              </a:spcBef>
            </a:pPr>
            <a:r>
              <a:rPr sz="793" spc="20" dirty="0">
                <a:latin typeface="Andale Mono"/>
                <a:cs typeface="Andale Mono"/>
              </a:rPr>
              <a:t>.,,</a:t>
            </a:r>
            <a:endParaRPr sz="793">
              <a:latin typeface="Andale Mono"/>
              <a:cs typeface="Andale Mono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2400021" y="3387044"/>
            <a:ext cx="951310" cy="760043"/>
          </a:xfrm>
          <a:custGeom>
            <a:avLst/>
            <a:gdLst/>
            <a:ahLst/>
            <a:cxnLst/>
            <a:rect l="l" t="t" r="r" b="b"/>
            <a:pathLst>
              <a:path w="480059" h="383539">
                <a:moveTo>
                  <a:pt x="479452" y="0"/>
                </a:moveTo>
                <a:lnTo>
                  <a:pt x="0" y="0"/>
                </a:lnTo>
                <a:lnTo>
                  <a:pt x="0" y="360829"/>
                </a:lnTo>
                <a:lnTo>
                  <a:pt x="40344" y="377065"/>
                </a:lnTo>
                <a:lnTo>
                  <a:pt x="82634" y="383360"/>
                </a:lnTo>
                <a:lnTo>
                  <a:pt x="126437" y="381704"/>
                </a:lnTo>
                <a:lnTo>
                  <a:pt x="171320" y="374083"/>
                </a:lnTo>
                <a:lnTo>
                  <a:pt x="216852" y="362486"/>
                </a:lnTo>
                <a:lnTo>
                  <a:pt x="308132" y="335316"/>
                </a:lnTo>
                <a:lnTo>
                  <a:pt x="353015" y="323719"/>
                </a:lnTo>
                <a:lnTo>
                  <a:pt x="396818" y="316098"/>
                </a:lnTo>
                <a:lnTo>
                  <a:pt x="439108" y="314442"/>
                </a:lnTo>
                <a:lnTo>
                  <a:pt x="479452" y="314442"/>
                </a:lnTo>
                <a:lnTo>
                  <a:pt x="479452" y="0"/>
                </a:lnTo>
                <a:close/>
              </a:path>
              <a:path w="480059" h="383539">
                <a:moveTo>
                  <a:pt x="479452" y="314442"/>
                </a:moveTo>
                <a:lnTo>
                  <a:pt x="439108" y="314442"/>
                </a:lnTo>
                <a:lnTo>
                  <a:pt x="479452" y="320737"/>
                </a:lnTo>
                <a:lnTo>
                  <a:pt x="479452" y="314442"/>
                </a:lnTo>
                <a:close/>
              </a:path>
            </a:pathLst>
          </a:custGeom>
          <a:solidFill>
            <a:srgbClr val="8DFA00">
              <a:alpha val="54998"/>
            </a:srgbClr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7" name="object 117"/>
          <p:cNvSpPr/>
          <p:nvPr/>
        </p:nvSpPr>
        <p:spPr>
          <a:xfrm>
            <a:off x="2400021" y="3387044"/>
            <a:ext cx="951310" cy="760043"/>
          </a:xfrm>
          <a:custGeom>
            <a:avLst/>
            <a:gdLst/>
            <a:ahLst/>
            <a:cxnLst/>
            <a:rect l="l" t="t" r="r" b="b"/>
            <a:pathLst>
              <a:path w="480059" h="383539">
                <a:moveTo>
                  <a:pt x="0" y="0"/>
                </a:moveTo>
                <a:lnTo>
                  <a:pt x="479452" y="0"/>
                </a:lnTo>
                <a:lnTo>
                  <a:pt x="479452" y="320737"/>
                </a:lnTo>
                <a:lnTo>
                  <a:pt x="439108" y="314442"/>
                </a:lnTo>
                <a:lnTo>
                  <a:pt x="396818" y="316098"/>
                </a:lnTo>
                <a:lnTo>
                  <a:pt x="353015" y="323719"/>
                </a:lnTo>
                <a:lnTo>
                  <a:pt x="308132" y="335316"/>
                </a:lnTo>
                <a:lnTo>
                  <a:pt x="262600" y="348901"/>
                </a:lnTo>
                <a:lnTo>
                  <a:pt x="216852" y="362486"/>
                </a:lnTo>
                <a:lnTo>
                  <a:pt x="171320" y="374083"/>
                </a:lnTo>
                <a:lnTo>
                  <a:pt x="126437" y="381704"/>
                </a:lnTo>
                <a:lnTo>
                  <a:pt x="82634" y="383360"/>
                </a:lnTo>
                <a:lnTo>
                  <a:pt x="40344" y="377065"/>
                </a:lnTo>
                <a:lnTo>
                  <a:pt x="0" y="360829"/>
                </a:lnTo>
                <a:lnTo>
                  <a:pt x="0" y="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8" name="object 118"/>
          <p:cNvSpPr txBox="1"/>
          <p:nvPr/>
        </p:nvSpPr>
        <p:spPr>
          <a:xfrm>
            <a:off x="2986627" y="3461392"/>
            <a:ext cx="307037" cy="396557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793" spc="20" dirty="0">
                <a:latin typeface="Andale Mono"/>
                <a:cs typeface="Andale Mono"/>
              </a:rPr>
              <a:t>0.04</a:t>
            </a:r>
            <a:endParaRPr sz="793">
              <a:latin typeface="Andale Mono"/>
              <a:cs typeface="Andale Mono"/>
            </a:endParaRPr>
          </a:p>
          <a:p>
            <a:pPr marL="25168">
              <a:spcBef>
                <a:spcPts val="20"/>
              </a:spcBef>
            </a:pPr>
            <a:r>
              <a:rPr sz="793" spc="20" dirty="0">
                <a:latin typeface="Andale Mono"/>
                <a:cs typeface="Andale Mono"/>
              </a:rPr>
              <a:t>0.02</a:t>
            </a:r>
            <a:endParaRPr sz="793">
              <a:latin typeface="Andale Mono"/>
              <a:cs typeface="Andale Mono"/>
            </a:endParaRPr>
          </a:p>
          <a:p>
            <a:pPr marL="25168">
              <a:spcBef>
                <a:spcPts val="20"/>
              </a:spcBef>
            </a:pPr>
            <a:r>
              <a:rPr sz="793" spc="20" dirty="0">
                <a:latin typeface="Andale Mono"/>
                <a:cs typeface="Andale Mono"/>
              </a:rPr>
              <a:t>0.01</a:t>
            </a:r>
            <a:endParaRPr sz="793">
              <a:latin typeface="Andale Mono"/>
              <a:cs typeface="Andale Mono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411711" y="3461393"/>
            <a:ext cx="434130" cy="531401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 marR="10067">
              <a:spcBef>
                <a:spcPts val="238"/>
              </a:spcBef>
            </a:pPr>
            <a:r>
              <a:rPr sz="793" spc="10" dirty="0">
                <a:latin typeface="Andale Mono"/>
                <a:cs typeface="Andale Mono"/>
              </a:rPr>
              <a:t>brain  neuron  nerve</a:t>
            </a:r>
            <a:endParaRPr sz="793">
              <a:latin typeface="Andale Mono"/>
              <a:cs typeface="Andale Mono"/>
            </a:endParaRPr>
          </a:p>
          <a:p>
            <a:pPr marL="25168">
              <a:spcBef>
                <a:spcPts val="50"/>
              </a:spcBef>
            </a:pPr>
            <a:r>
              <a:rPr sz="793" spc="20" dirty="0">
                <a:latin typeface="Andale Mono"/>
                <a:cs typeface="Andale Mono"/>
              </a:rPr>
              <a:t>...</a:t>
            </a:r>
            <a:endParaRPr sz="793">
              <a:latin typeface="Andale Mono"/>
              <a:cs typeface="Andale Mono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2400021" y="4304390"/>
            <a:ext cx="951310" cy="760043"/>
          </a:xfrm>
          <a:custGeom>
            <a:avLst/>
            <a:gdLst/>
            <a:ahLst/>
            <a:cxnLst/>
            <a:rect l="l" t="t" r="r" b="b"/>
            <a:pathLst>
              <a:path w="480059" h="383539">
                <a:moveTo>
                  <a:pt x="479452" y="0"/>
                </a:moveTo>
                <a:lnTo>
                  <a:pt x="0" y="0"/>
                </a:lnTo>
                <a:lnTo>
                  <a:pt x="0" y="360829"/>
                </a:lnTo>
                <a:lnTo>
                  <a:pt x="40344" y="377065"/>
                </a:lnTo>
                <a:lnTo>
                  <a:pt x="82634" y="383360"/>
                </a:lnTo>
                <a:lnTo>
                  <a:pt x="126437" y="381704"/>
                </a:lnTo>
                <a:lnTo>
                  <a:pt x="171320" y="374083"/>
                </a:lnTo>
                <a:lnTo>
                  <a:pt x="216852" y="362486"/>
                </a:lnTo>
                <a:lnTo>
                  <a:pt x="308132" y="335316"/>
                </a:lnTo>
                <a:lnTo>
                  <a:pt x="353015" y="323719"/>
                </a:lnTo>
                <a:lnTo>
                  <a:pt x="396818" y="316098"/>
                </a:lnTo>
                <a:lnTo>
                  <a:pt x="439108" y="314442"/>
                </a:lnTo>
                <a:lnTo>
                  <a:pt x="479452" y="314442"/>
                </a:lnTo>
                <a:lnTo>
                  <a:pt x="479452" y="0"/>
                </a:lnTo>
                <a:close/>
              </a:path>
              <a:path w="480059" h="383539">
                <a:moveTo>
                  <a:pt x="479452" y="314442"/>
                </a:moveTo>
                <a:lnTo>
                  <a:pt x="439108" y="314442"/>
                </a:lnTo>
                <a:lnTo>
                  <a:pt x="479452" y="320737"/>
                </a:lnTo>
                <a:lnTo>
                  <a:pt x="479452" y="314442"/>
                </a:lnTo>
                <a:close/>
              </a:path>
            </a:pathLst>
          </a:custGeom>
          <a:solidFill>
            <a:srgbClr val="73FDFF">
              <a:alpha val="50999"/>
            </a:srgbClr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1" name="object 121"/>
          <p:cNvSpPr/>
          <p:nvPr/>
        </p:nvSpPr>
        <p:spPr>
          <a:xfrm>
            <a:off x="2400021" y="4304390"/>
            <a:ext cx="951310" cy="760043"/>
          </a:xfrm>
          <a:custGeom>
            <a:avLst/>
            <a:gdLst/>
            <a:ahLst/>
            <a:cxnLst/>
            <a:rect l="l" t="t" r="r" b="b"/>
            <a:pathLst>
              <a:path w="480059" h="383539">
                <a:moveTo>
                  <a:pt x="0" y="0"/>
                </a:moveTo>
                <a:lnTo>
                  <a:pt x="479452" y="0"/>
                </a:lnTo>
                <a:lnTo>
                  <a:pt x="479452" y="320737"/>
                </a:lnTo>
                <a:lnTo>
                  <a:pt x="439108" y="314442"/>
                </a:lnTo>
                <a:lnTo>
                  <a:pt x="396818" y="316098"/>
                </a:lnTo>
                <a:lnTo>
                  <a:pt x="353015" y="323719"/>
                </a:lnTo>
                <a:lnTo>
                  <a:pt x="308132" y="335316"/>
                </a:lnTo>
                <a:lnTo>
                  <a:pt x="262600" y="348901"/>
                </a:lnTo>
                <a:lnTo>
                  <a:pt x="216852" y="362486"/>
                </a:lnTo>
                <a:lnTo>
                  <a:pt x="171320" y="374083"/>
                </a:lnTo>
                <a:lnTo>
                  <a:pt x="126437" y="381704"/>
                </a:lnTo>
                <a:lnTo>
                  <a:pt x="82634" y="383360"/>
                </a:lnTo>
                <a:lnTo>
                  <a:pt x="40344" y="377065"/>
                </a:lnTo>
                <a:lnTo>
                  <a:pt x="0" y="360829"/>
                </a:lnTo>
                <a:lnTo>
                  <a:pt x="0" y="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2" name="object 122"/>
          <p:cNvSpPr txBox="1"/>
          <p:nvPr/>
        </p:nvSpPr>
        <p:spPr>
          <a:xfrm>
            <a:off x="2411711" y="4317309"/>
            <a:ext cx="434130" cy="274536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 marR="10067">
              <a:spcBef>
                <a:spcPts val="238"/>
              </a:spcBef>
            </a:pPr>
            <a:r>
              <a:rPr sz="793" spc="10" dirty="0">
                <a:latin typeface="Andale Mono"/>
                <a:cs typeface="Andale Mono"/>
              </a:rPr>
              <a:t>data  number</a:t>
            </a:r>
            <a:endParaRPr sz="793">
              <a:latin typeface="Andale Mono"/>
              <a:cs typeface="Andale Mono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986627" y="4317310"/>
            <a:ext cx="307037" cy="274536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793" spc="20" dirty="0">
                <a:latin typeface="Andale Mono"/>
                <a:cs typeface="Andale Mono"/>
              </a:rPr>
              <a:t>0.02</a:t>
            </a:r>
            <a:endParaRPr sz="793">
              <a:latin typeface="Andale Mono"/>
              <a:cs typeface="Andale Mono"/>
            </a:endParaRPr>
          </a:p>
          <a:p>
            <a:pPr marL="25168">
              <a:spcBef>
                <a:spcPts val="20"/>
              </a:spcBef>
            </a:pPr>
            <a:r>
              <a:rPr sz="793" spc="20" dirty="0">
                <a:latin typeface="Andale Mono"/>
                <a:cs typeface="Andale Mono"/>
              </a:rPr>
              <a:t>0.02</a:t>
            </a:r>
            <a:endParaRPr sz="793">
              <a:latin typeface="Andale Mono"/>
              <a:cs typeface="Andale Mono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411710" y="4563029"/>
            <a:ext cx="880844" cy="274536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793" spc="10" dirty="0">
                <a:latin typeface="Andale Mono"/>
                <a:cs typeface="Andale Mono"/>
              </a:rPr>
              <a:t>computer</a:t>
            </a:r>
            <a:r>
              <a:rPr sz="793" spc="-50" dirty="0">
                <a:latin typeface="Andale Mono"/>
                <a:cs typeface="Andale Mono"/>
              </a:rPr>
              <a:t> </a:t>
            </a:r>
            <a:r>
              <a:rPr sz="793" spc="20" dirty="0">
                <a:latin typeface="Andale Mono"/>
                <a:cs typeface="Andale Mono"/>
              </a:rPr>
              <a:t>0.01</a:t>
            </a:r>
            <a:endParaRPr sz="793">
              <a:latin typeface="Andale Mono"/>
              <a:cs typeface="Andale Mono"/>
            </a:endParaRPr>
          </a:p>
          <a:p>
            <a:pPr marL="25168">
              <a:spcBef>
                <a:spcPts val="20"/>
              </a:spcBef>
            </a:pPr>
            <a:r>
              <a:rPr sz="793" spc="20" dirty="0">
                <a:latin typeface="Andale Mono"/>
                <a:cs typeface="Andale Mono"/>
              </a:rPr>
              <a:t>.,,</a:t>
            </a:r>
            <a:endParaRPr sz="793">
              <a:latin typeface="Andale Mono"/>
              <a:cs typeface="Andale Mono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609557" y="1187275"/>
            <a:ext cx="514665" cy="22360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1288" i="1" spc="-40" dirty="0">
                <a:latin typeface="Arial"/>
                <a:cs typeface="Arial"/>
              </a:rPr>
              <a:t>Topics</a:t>
            </a:r>
            <a:endParaRPr sz="1288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199983" y="1187275"/>
            <a:ext cx="879586" cy="22360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1288" i="1" spc="-10" dirty="0">
                <a:latin typeface="Arial"/>
                <a:cs typeface="Arial"/>
              </a:rPr>
              <a:t>Documents</a:t>
            </a:r>
            <a:endParaRPr sz="1288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755129" y="1088989"/>
            <a:ext cx="1616978" cy="421803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347313" marR="10067" indent="-323404">
              <a:spcBef>
                <a:spcPts val="198"/>
              </a:spcBef>
            </a:pPr>
            <a:r>
              <a:rPr sz="1288" i="1" spc="-40" dirty="0">
                <a:latin typeface="Arial"/>
                <a:cs typeface="Arial"/>
              </a:rPr>
              <a:t>Topic </a:t>
            </a:r>
            <a:r>
              <a:rPr sz="1288" i="1" spc="-10" dirty="0">
                <a:latin typeface="Arial"/>
                <a:cs typeface="Arial"/>
              </a:rPr>
              <a:t>proportions and  assignments</a:t>
            </a:r>
            <a:endParaRPr sz="1288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146195" y="5274195"/>
            <a:ext cx="5621043" cy="1260445"/>
          </a:xfrm>
          <a:prstGeom prst="rect">
            <a:avLst/>
          </a:prstGeom>
        </p:spPr>
        <p:txBody>
          <a:bodyPr vert="horz" wrap="square" lIns="0" tIns="133385" rIns="0" bIns="0" rtlCol="0">
            <a:spAutoFit/>
          </a:bodyPr>
          <a:lstStyle/>
          <a:p>
            <a:pPr marL="286911" indent="-261743">
              <a:spcBef>
                <a:spcPts val="1050"/>
              </a:spcBef>
              <a:buClr>
                <a:srgbClr val="7F7F7F"/>
              </a:buClr>
              <a:buSzPct val="105263"/>
              <a:buFont typeface="Arial"/>
              <a:buChar char="•"/>
              <a:tabLst>
                <a:tab pos="288169" algn="l"/>
              </a:tabLst>
            </a:pPr>
            <a:r>
              <a:rPr sz="1883" spc="-20" dirty="0">
                <a:latin typeface="Arial"/>
                <a:cs typeface="Arial"/>
              </a:rPr>
              <a:t>Each </a:t>
            </a:r>
            <a:r>
              <a:rPr sz="1883" b="1" spc="-10" dirty="0">
                <a:latin typeface="Arial"/>
                <a:cs typeface="Arial"/>
              </a:rPr>
              <a:t>topic </a:t>
            </a:r>
            <a:r>
              <a:rPr sz="1883" spc="-10" dirty="0">
                <a:latin typeface="Arial"/>
                <a:cs typeface="Arial"/>
              </a:rPr>
              <a:t>is </a:t>
            </a:r>
            <a:r>
              <a:rPr sz="1883" spc="-20" dirty="0">
                <a:latin typeface="Arial"/>
                <a:cs typeface="Arial"/>
              </a:rPr>
              <a:t>a </a:t>
            </a:r>
            <a:r>
              <a:rPr sz="1883" spc="-10" dirty="0">
                <a:latin typeface="Arial"/>
                <a:cs typeface="Arial"/>
              </a:rPr>
              <a:t>distribution </a:t>
            </a:r>
            <a:r>
              <a:rPr sz="1883" spc="-30" dirty="0">
                <a:latin typeface="Arial"/>
                <a:cs typeface="Arial"/>
              </a:rPr>
              <a:t>over</a:t>
            </a:r>
            <a:r>
              <a:rPr sz="1883" spc="-20" dirty="0">
                <a:latin typeface="Arial"/>
                <a:cs typeface="Arial"/>
              </a:rPr>
              <a:t> words</a:t>
            </a:r>
            <a:endParaRPr sz="1883">
              <a:latin typeface="Arial"/>
              <a:cs typeface="Arial"/>
            </a:endParaRPr>
          </a:p>
          <a:p>
            <a:pPr marL="286911" indent="-261743">
              <a:spcBef>
                <a:spcPts val="1021"/>
              </a:spcBef>
              <a:buClr>
                <a:srgbClr val="7F7F7F"/>
              </a:buClr>
              <a:buSzPct val="105263"/>
              <a:buFont typeface="Arial"/>
              <a:buChar char="•"/>
              <a:tabLst>
                <a:tab pos="288169" algn="l"/>
              </a:tabLst>
            </a:pPr>
            <a:r>
              <a:rPr sz="1883" spc="-20" dirty="0">
                <a:latin typeface="Arial"/>
                <a:cs typeface="Arial"/>
              </a:rPr>
              <a:t>Each </a:t>
            </a:r>
            <a:r>
              <a:rPr sz="1883" b="1" spc="-20" dirty="0">
                <a:latin typeface="Arial"/>
                <a:cs typeface="Arial"/>
              </a:rPr>
              <a:t>document </a:t>
            </a:r>
            <a:r>
              <a:rPr sz="1883" spc="-10" dirty="0">
                <a:latin typeface="Arial"/>
                <a:cs typeface="Arial"/>
              </a:rPr>
              <a:t>is </a:t>
            </a:r>
            <a:r>
              <a:rPr sz="1883" spc="-20" dirty="0">
                <a:latin typeface="Arial"/>
                <a:cs typeface="Arial"/>
              </a:rPr>
              <a:t>a </a:t>
            </a:r>
            <a:r>
              <a:rPr sz="1883" spc="-10" dirty="0">
                <a:latin typeface="Arial"/>
                <a:cs typeface="Arial"/>
              </a:rPr>
              <a:t>mixture of corpus-wide</a:t>
            </a:r>
            <a:r>
              <a:rPr sz="1883" spc="10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topics</a:t>
            </a:r>
            <a:endParaRPr sz="1883">
              <a:latin typeface="Arial"/>
              <a:cs typeface="Arial"/>
            </a:endParaRPr>
          </a:p>
          <a:p>
            <a:pPr marL="286911" indent="-261743">
              <a:spcBef>
                <a:spcPts val="1021"/>
              </a:spcBef>
              <a:buClr>
                <a:srgbClr val="7F7F7F"/>
              </a:buClr>
              <a:buSzPct val="105263"/>
              <a:buFont typeface="Arial"/>
              <a:buChar char="•"/>
              <a:tabLst>
                <a:tab pos="288169" algn="l"/>
              </a:tabLst>
            </a:pPr>
            <a:r>
              <a:rPr sz="1883" spc="-20" dirty="0">
                <a:latin typeface="Arial"/>
                <a:cs typeface="Arial"/>
              </a:rPr>
              <a:t>Each </a:t>
            </a:r>
            <a:r>
              <a:rPr sz="1883" b="1" spc="-40" dirty="0">
                <a:latin typeface="Arial"/>
                <a:cs typeface="Arial"/>
              </a:rPr>
              <a:t>word </a:t>
            </a:r>
            <a:r>
              <a:rPr sz="1883" spc="-10" dirty="0">
                <a:latin typeface="Arial"/>
                <a:cs typeface="Arial"/>
              </a:rPr>
              <a:t>is </a:t>
            </a:r>
            <a:r>
              <a:rPr sz="1883" spc="-30" dirty="0">
                <a:latin typeface="Arial"/>
                <a:cs typeface="Arial"/>
              </a:rPr>
              <a:t>drawn </a:t>
            </a:r>
            <a:r>
              <a:rPr sz="1883" spc="-10" dirty="0">
                <a:latin typeface="Arial"/>
                <a:cs typeface="Arial"/>
              </a:rPr>
              <a:t>from </a:t>
            </a:r>
            <a:r>
              <a:rPr sz="1883" spc="-20" dirty="0">
                <a:latin typeface="Arial"/>
                <a:cs typeface="Arial"/>
              </a:rPr>
              <a:t>one </a:t>
            </a:r>
            <a:r>
              <a:rPr sz="1883" spc="-10" dirty="0">
                <a:latin typeface="Arial"/>
                <a:cs typeface="Arial"/>
              </a:rPr>
              <a:t>of those</a:t>
            </a:r>
            <a:r>
              <a:rPr sz="1883" spc="40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topics</a:t>
            </a:r>
            <a:endParaRPr sz="18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57753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175285"/>
            <a:ext cx="4772916" cy="400241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2378" b="1" spc="30" dirty="0">
                <a:latin typeface="Arial"/>
                <a:cs typeface="Arial"/>
              </a:rPr>
              <a:t>Latent </a:t>
            </a:r>
            <a:r>
              <a:rPr sz="2378" b="1" spc="20" dirty="0">
                <a:latin typeface="Arial"/>
                <a:cs typeface="Arial"/>
              </a:rPr>
              <a:t>Dirichlet </a:t>
            </a:r>
            <a:r>
              <a:rPr sz="2378" b="1" spc="30" dirty="0">
                <a:latin typeface="Arial"/>
                <a:cs typeface="Arial"/>
              </a:rPr>
              <a:t>allocation</a:t>
            </a:r>
            <a:r>
              <a:rPr sz="2378" b="1" spc="20" dirty="0">
                <a:latin typeface="Arial"/>
                <a:cs typeface="Arial"/>
              </a:rPr>
              <a:t> </a:t>
            </a:r>
            <a:r>
              <a:rPr sz="2378" b="1" spc="10" dirty="0">
                <a:latin typeface="Arial"/>
                <a:cs typeface="Arial"/>
              </a:rPr>
              <a:t>(LDA)</a:t>
            </a:r>
            <a:endParaRPr sz="2378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9471" y="1894934"/>
            <a:ext cx="5872654" cy="3128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3935757" y="1821219"/>
            <a:ext cx="5872654" cy="3128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3862042" y="1747503"/>
            <a:ext cx="5872654" cy="3128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3788326" y="1641025"/>
            <a:ext cx="5872654" cy="3128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338592" y="1542738"/>
            <a:ext cx="1089347" cy="36530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4095472" y="1948173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024089" y="0"/>
                </a:move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lnTo>
                  <a:pt x="2875427" y="402575"/>
                </a:lnTo>
                <a:lnTo>
                  <a:pt x="2861620" y="341091"/>
                </a:lnTo>
                <a:lnTo>
                  <a:pt x="2825091" y="291603"/>
                </a:lnTo>
                <a:lnTo>
                  <a:pt x="2795399" y="267664"/>
                </a:lnTo>
                <a:lnTo>
                  <a:pt x="2756537" y="242291"/>
                </a:lnTo>
                <a:lnTo>
                  <a:pt x="2707344" y="214007"/>
                </a:lnTo>
                <a:lnTo>
                  <a:pt x="2646656" y="181333"/>
                </a:lnTo>
                <a:lnTo>
                  <a:pt x="2573310" y="142794"/>
                </a:lnTo>
                <a:lnTo>
                  <a:pt x="2570491" y="141347"/>
                </a:lnTo>
                <a:lnTo>
                  <a:pt x="2503502" y="106196"/>
                </a:lnTo>
                <a:lnTo>
                  <a:pt x="2447251" y="77417"/>
                </a:lnTo>
                <a:lnTo>
                  <a:pt x="2399315" y="54372"/>
                </a:lnTo>
                <a:lnTo>
                  <a:pt x="2357268" y="36425"/>
                </a:lnTo>
                <a:lnTo>
                  <a:pt x="2318684" y="22938"/>
                </a:lnTo>
                <a:lnTo>
                  <a:pt x="2281138" y="13274"/>
                </a:lnTo>
                <a:lnTo>
                  <a:pt x="2242204" y="6796"/>
                </a:lnTo>
                <a:lnTo>
                  <a:pt x="2199458" y="2867"/>
                </a:lnTo>
                <a:lnTo>
                  <a:pt x="2150474" y="849"/>
                </a:lnTo>
                <a:lnTo>
                  <a:pt x="2092826" y="106"/>
                </a:lnTo>
                <a:lnTo>
                  <a:pt x="2024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4095472" y="1948173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876717" y="441510"/>
                </a:moveTo>
                <a:lnTo>
                  <a:pt x="2875427" y="402575"/>
                </a:lnTo>
                <a:lnTo>
                  <a:pt x="2861619" y="341090"/>
                </a:lnTo>
                <a:lnTo>
                  <a:pt x="2825088" y="291601"/>
                </a:lnTo>
                <a:lnTo>
                  <a:pt x="2795394" y="267662"/>
                </a:lnTo>
                <a:lnTo>
                  <a:pt x="2756531" y="242289"/>
                </a:lnTo>
                <a:lnTo>
                  <a:pt x="2707336" y="214005"/>
                </a:lnTo>
                <a:lnTo>
                  <a:pt x="2646646" y="181332"/>
                </a:lnTo>
                <a:lnTo>
                  <a:pt x="2573298" y="142794"/>
                </a:lnTo>
                <a:lnTo>
                  <a:pt x="2570487" y="141343"/>
                </a:lnTo>
                <a:lnTo>
                  <a:pt x="2503497" y="106193"/>
                </a:lnTo>
                <a:lnTo>
                  <a:pt x="2447247" y="77415"/>
                </a:lnTo>
                <a:lnTo>
                  <a:pt x="2399312" y="54371"/>
                </a:lnTo>
                <a:lnTo>
                  <a:pt x="2357266" y="36424"/>
                </a:lnTo>
                <a:lnTo>
                  <a:pt x="2318683" y="22937"/>
                </a:lnTo>
                <a:lnTo>
                  <a:pt x="2281138" y="13274"/>
                </a:lnTo>
                <a:lnTo>
                  <a:pt x="2242204" y="6796"/>
                </a:lnTo>
                <a:lnTo>
                  <a:pt x="2199457" y="2867"/>
                </a:lnTo>
                <a:lnTo>
                  <a:pt x="2150471" y="849"/>
                </a:lnTo>
                <a:lnTo>
                  <a:pt x="2092819" y="106"/>
                </a:lnTo>
                <a:lnTo>
                  <a:pt x="2024076" y="0"/>
                </a:lnTo>
                <a:lnTo>
                  <a:pt x="1553148" y="0"/>
                </a:lnTo>
                <a:lnTo>
                  <a:pt x="874557" y="0"/>
                </a:lnTo>
                <a:lnTo>
                  <a:pt x="264706" y="0"/>
                </a:ln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8139903" y="1948174"/>
            <a:ext cx="1657243" cy="860710"/>
          </a:xfrm>
          <a:custGeom>
            <a:avLst/>
            <a:gdLst/>
            <a:ahLst/>
            <a:cxnLst/>
            <a:rect l="l" t="t" r="r" b="b"/>
            <a:pathLst>
              <a:path w="836295" h="434340">
                <a:moveTo>
                  <a:pt x="835777" y="434227"/>
                </a:moveTo>
                <a:lnTo>
                  <a:pt x="833946" y="384588"/>
                </a:lnTo>
                <a:lnTo>
                  <a:pt x="808788" y="335779"/>
                </a:lnTo>
                <a:lnTo>
                  <a:pt x="762562" y="316920"/>
                </a:lnTo>
                <a:lnTo>
                  <a:pt x="681165" y="306269"/>
                </a:lnTo>
                <a:lnTo>
                  <a:pt x="624167" y="303289"/>
                </a:lnTo>
                <a:lnTo>
                  <a:pt x="554644" y="301481"/>
                </a:lnTo>
                <a:lnTo>
                  <a:pt x="471353" y="300553"/>
                </a:lnTo>
                <a:lnTo>
                  <a:pt x="373050" y="300211"/>
                </a:lnTo>
                <a:lnTo>
                  <a:pt x="258491" y="300162"/>
                </a:lnTo>
                <a:lnTo>
                  <a:pt x="258297" y="225846"/>
                </a:lnTo>
                <a:lnTo>
                  <a:pt x="256937" y="164935"/>
                </a:lnTo>
                <a:lnTo>
                  <a:pt x="253247" y="116097"/>
                </a:lnTo>
                <a:lnTo>
                  <a:pt x="246061" y="77998"/>
                </a:lnTo>
                <a:lnTo>
                  <a:pt x="216542" y="28684"/>
                </a:lnTo>
                <a:lnTo>
                  <a:pt x="159056" y="6326"/>
                </a:lnTo>
                <a:lnTo>
                  <a:pt x="116913" y="1922"/>
                </a:lnTo>
                <a:lnTo>
                  <a:pt x="64282" y="258"/>
                </a:lnTo>
                <a:lnTo>
                  <a:pt x="0" y="0"/>
                </a:lnTo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4021757" y="1874458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024089" y="0"/>
                </a:move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lnTo>
                  <a:pt x="2875427" y="402575"/>
                </a:lnTo>
                <a:lnTo>
                  <a:pt x="2861620" y="341091"/>
                </a:lnTo>
                <a:lnTo>
                  <a:pt x="2825091" y="291603"/>
                </a:lnTo>
                <a:lnTo>
                  <a:pt x="2795399" y="267664"/>
                </a:lnTo>
                <a:lnTo>
                  <a:pt x="2756537" y="242291"/>
                </a:lnTo>
                <a:lnTo>
                  <a:pt x="2707344" y="214007"/>
                </a:lnTo>
                <a:lnTo>
                  <a:pt x="2646656" y="181333"/>
                </a:lnTo>
                <a:lnTo>
                  <a:pt x="2573310" y="142794"/>
                </a:lnTo>
                <a:lnTo>
                  <a:pt x="2570491" y="141343"/>
                </a:lnTo>
                <a:lnTo>
                  <a:pt x="2503502" y="106193"/>
                </a:lnTo>
                <a:lnTo>
                  <a:pt x="2447251" y="77415"/>
                </a:lnTo>
                <a:lnTo>
                  <a:pt x="2399315" y="54371"/>
                </a:lnTo>
                <a:lnTo>
                  <a:pt x="2357268" y="36424"/>
                </a:lnTo>
                <a:lnTo>
                  <a:pt x="2318684" y="22937"/>
                </a:lnTo>
                <a:lnTo>
                  <a:pt x="2281138" y="13274"/>
                </a:lnTo>
                <a:lnTo>
                  <a:pt x="2242204" y="6796"/>
                </a:lnTo>
                <a:lnTo>
                  <a:pt x="2199458" y="2867"/>
                </a:lnTo>
                <a:lnTo>
                  <a:pt x="2150474" y="849"/>
                </a:lnTo>
                <a:lnTo>
                  <a:pt x="2092826" y="106"/>
                </a:lnTo>
                <a:lnTo>
                  <a:pt x="2024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/>
          <p:nvPr/>
        </p:nvSpPr>
        <p:spPr>
          <a:xfrm>
            <a:off x="4021757" y="1874458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876717" y="441510"/>
                </a:moveTo>
                <a:lnTo>
                  <a:pt x="2875427" y="402575"/>
                </a:lnTo>
                <a:lnTo>
                  <a:pt x="2861619" y="341090"/>
                </a:lnTo>
                <a:lnTo>
                  <a:pt x="2825088" y="291601"/>
                </a:lnTo>
                <a:lnTo>
                  <a:pt x="2795394" y="267662"/>
                </a:lnTo>
                <a:lnTo>
                  <a:pt x="2756531" y="242289"/>
                </a:lnTo>
                <a:lnTo>
                  <a:pt x="2707336" y="214005"/>
                </a:lnTo>
                <a:lnTo>
                  <a:pt x="2646646" y="181332"/>
                </a:lnTo>
                <a:lnTo>
                  <a:pt x="2573298" y="142794"/>
                </a:lnTo>
                <a:lnTo>
                  <a:pt x="2570487" y="141343"/>
                </a:lnTo>
                <a:lnTo>
                  <a:pt x="2503497" y="106193"/>
                </a:lnTo>
                <a:lnTo>
                  <a:pt x="2447247" y="77415"/>
                </a:lnTo>
                <a:lnTo>
                  <a:pt x="2399312" y="54371"/>
                </a:lnTo>
                <a:lnTo>
                  <a:pt x="2357266" y="36424"/>
                </a:lnTo>
                <a:lnTo>
                  <a:pt x="2318683" y="22937"/>
                </a:lnTo>
                <a:lnTo>
                  <a:pt x="2281138" y="13274"/>
                </a:lnTo>
                <a:lnTo>
                  <a:pt x="2242204" y="6796"/>
                </a:lnTo>
                <a:lnTo>
                  <a:pt x="2199457" y="2867"/>
                </a:lnTo>
                <a:lnTo>
                  <a:pt x="2150471" y="849"/>
                </a:lnTo>
                <a:lnTo>
                  <a:pt x="2092819" y="106"/>
                </a:lnTo>
                <a:lnTo>
                  <a:pt x="2024076" y="0"/>
                </a:lnTo>
                <a:lnTo>
                  <a:pt x="1553148" y="0"/>
                </a:lnTo>
                <a:lnTo>
                  <a:pt x="874557" y="0"/>
                </a:lnTo>
                <a:lnTo>
                  <a:pt x="264706" y="0"/>
                </a:ln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/>
          <p:nvPr/>
        </p:nvSpPr>
        <p:spPr>
          <a:xfrm>
            <a:off x="8066190" y="1874458"/>
            <a:ext cx="1657243" cy="860710"/>
          </a:xfrm>
          <a:custGeom>
            <a:avLst/>
            <a:gdLst/>
            <a:ahLst/>
            <a:cxnLst/>
            <a:rect l="l" t="t" r="r" b="b"/>
            <a:pathLst>
              <a:path w="836295" h="434340">
                <a:moveTo>
                  <a:pt x="835777" y="434227"/>
                </a:moveTo>
                <a:lnTo>
                  <a:pt x="833946" y="384588"/>
                </a:lnTo>
                <a:lnTo>
                  <a:pt x="808788" y="335779"/>
                </a:lnTo>
                <a:lnTo>
                  <a:pt x="762562" y="316920"/>
                </a:lnTo>
                <a:lnTo>
                  <a:pt x="681165" y="306269"/>
                </a:lnTo>
                <a:lnTo>
                  <a:pt x="624167" y="303289"/>
                </a:lnTo>
                <a:lnTo>
                  <a:pt x="554644" y="301481"/>
                </a:lnTo>
                <a:lnTo>
                  <a:pt x="471353" y="300553"/>
                </a:lnTo>
                <a:lnTo>
                  <a:pt x="373050" y="300211"/>
                </a:lnTo>
                <a:lnTo>
                  <a:pt x="258491" y="300162"/>
                </a:lnTo>
                <a:lnTo>
                  <a:pt x="258297" y="225846"/>
                </a:lnTo>
                <a:lnTo>
                  <a:pt x="256937" y="164935"/>
                </a:lnTo>
                <a:lnTo>
                  <a:pt x="253247" y="116097"/>
                </a:lnTo>
                <a:lnTo>
                  <a:pt x="246061" y="77998"/>
                </a:lnTo>
                <a:lnTo>
                  <a:pt x="216542" y="28684"/>
                </a:lnTo>
                <a:lnTo>
                  <a:pt x="159056" y="6326"/>
                </a:lnTo>
                <a:lnTo>
                  <a:pt x="116913" y="1922"/>
                </a:lnTo>
                <a:lnTo>
                  <a:pt x="64282" y="258"/>
                </a:lnTo>
                <a:lnTo>
                  <a:pt x="0" y="0"/>
                </a:lnTo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3948041" y="1800743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024089" y="0"/>
                </a:move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lnTo>
                  <a:pt x="2875427" y="402575"/>
                </a:lnTo>
                <a:lnTo>
                  <a:pt x="2861620" y="341091"/>
                </a:lnTo>
                <a:lnTo>
                  <a:pt x="2825091" y="291603"/>
                </a:lnTo>
                <a:lnTo>
                  <a:pt x="2795399" y="267664"/>
                </a:lnTo>
                <a:lnTo>
                  <a:pt x="2756537" y="242291"/>
                </a:lnTo>
                <a:lnTo>
                  <a:pt x="2707344" y="214007"/>
                </a:lnTo>
                <a:lnTo>
                  <a:pt x="2646656" y="181333"/>
                </a:lnTo>
                <a:lnTo>
                  <a:pt x="2573310" y="142794"/>
                </a:lnTo>
                <a:lnTo>
                  <a:pt x="2570491" y="141347"/>
                </a:lnTo>
                <a:lnTo>
                  <a:pt x="2503502" y="106196"/>
                </a:lnTo>
                <a:lnTo>
                  <a:pt x="2447251" y="77417"/>
                </a:lnTo>
                <a:lnTo>
                  <a:pt x="2399315" y="54372"/>
                </a:lnTo>
                <a:lnTo>
                  <a:pt x="2357268" y="36425"/>
                </a:lnTo>
                <a:lnTo>
                  <a:pt x="2318684" y="22938"/>
                </a:lnTo>
                <a:lnTo>
                  <a:pt x="2281138" y="13274"/>
                </a:lnTo>
                <a:lnTo>
                  <a:pt x="2242204" y="6796"/>
                </a:lnTo>
                <a:lnTo>
                  <a:pt x="2199458" y="2867"/>
                </a:lnTo>
                <a:lnTo>
                  <a:pt x="2150474" y="849"/>
                </a:lnTo>
                <a:lnTo>
                  <a:pt x="2092826" y="106"/>
                </a:lnTo>
                <a:lnTo>
                  <a:pt x="2024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/>
          <p:nvPr/>
        </p:nvSpPr>
        <p:spPr>
          <a:xfrm>
            <a:off x="3948043" y="1800743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876717" y="441510"/>
                </a:moveTo>
                <a:lnTo>
                  <a:pt x="2875427" y="402575"/>
                </a:lnTo>
                <a:lnTo>
                  <a:pt x="2861619" y="341090"/>
                </a:lnTo>
                <a:lnTo>
                  <a:pt x="2825088" y="291601"/>
                </a:lnTo>
                <a:lnTo>
                  <a:pt x="2795394" y="267662"/>
                </a:lnTo>
                <a:lnTo>
                  <a:pt x="2756531" y="242289"/>
                </a:lnTo>
                <a:lnTo>
                  <a:pt x="2707336" y="214005"/>
                </a:lnTo>
                <a:lnTo>
                  <a:pt x="2646646" y="181332"/>
                </a:lnTo>
                <a:lnTo>
                  <a:pt x="2573298" y="142794"/>
                </a:lnTo>
                <a:lnTo>
                  <a:pt x="2570487" y="141343"/>
                </a:lnTo>
                <a:lnTo>
                  <a:pt x="2503497" y="106193"/>
                </a:lnTo>
                <a:lnTo>
                  <a:pt x="2447247" y="77415"/>
                </a:lnTo>
                <a:lnTo>
                  <a:pt x="2399312" y="54371"/>
                </a:lnTo>
                <a:lnTo>
                  <a:pt x="2357266" y="36424"/>
                </a:lnTo>
                <a:lnTo>
                  <a:pt x="2318683" y="22937"/>
                </a:lnTo>
                <a:lnTo>
                  <a:pt x="2281138" y="13274"/>
                </a:lnTo>
                <a:lnTo>
                  <a:pt x="2242204" y="6796"/>
                </a:lnTo>
                <a:lnTo>
                  <a:pt x="2199457" y="2867"/>
                </a:lnTo>
                <a:lnTo>
                  <a:pt x="2150471" y="849"/>
                </a:lnTo>
                <a:lnTo>
                  <a:pt x="2092819" y="106"/>
                </a:lnTo>
                <a:lnTo>
                  <a:pt x="2024076" y="0"/>
                </a:lnTo>
                <a:lnTo>
                  <a:pt x="1553148" y="0"/>
                </a:lnTo>
                <a:lnTo>
                  <a:pt x="874557" y="0"/>
                </a:lnTo>
                <a:lnTo>
                  <a:pt x="264706" y="0"/>
                </a:ln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/>
          <p:nvPr/>
        </p:nvSpPr>
        <p:spPr>
          <a:xfrm>
            <a:off x="7992474" y="1800743"/>
            <a:ext cx="1657243" cy="860710"/>
          </a:xfrm>
          <a:custGeom>
            <a:avLst/>
            <a:gdLst/>
            <a:ahLst/>
            <a:cxnLst/>
            <a:rect l="l" t="t" r="r" b="b"/>
            <a:pathLst>
              <a:path w="836295" h="434340">
                <a:moveTo>
                  <a:pt x="835777" y="434227"/>
                </a:moveTo>
                <a:lnTo>
                  <a:pt x="833946" y="384588"/>
                </a:lnTo>
                <a:lnTo>
                  <a:pt x="808788" y="335779"/>
                </a:lnTo>
                <a:lnTo>
                  <a:pt x="762562" y="316920"/>
                </a:lnTo>
                <a:lnTo>
                  <a:pt x="681165" y="306269"/>
                </a:lnTo>
                <a:lnTo>
                  <a:pt x="624167" y="303289"/>
                </a:lnTo>
                <a:lnTo>
                  <a:pt x="554644" y="301481"/>
                </a:lnTo>
                <a:lnTo>
                  <a:pt x="471353" y="300553"/>
                </a:lnTo>
                <a:lnTo>
                  <a:pt x="373050" y="300211"/>
                </a:lnTo>
                <a:lnTo>
                  <a:pt x="258491" y="300162"/>
                </a:lnTo>
                <a:lnTo>
                  <a:pt x="258297" y="225846"/>
                </a:lnTo>
                <a:lnTo>
                  <a:pt x="256937" y="164935"/>
                </a:lnTo>
                <a:lnTo>
                  <a:pt x="253247" y="116097"/>
                </a:lnTo>
                <a:lnTo>
                  <a:pt x="246061" y="77998"/>
                </a:lnTo>
                <a:lnTo>
                  <a:pt x="216542" y="28684"/>
                </a:lnTo>
                <a:lnTo>
                  <a:pt x="159056" y="6326"/>
                </a:lnTo>
                <a:lnTo>
                  <a:pt x="116913" y="1922"/>
                </a:lnTo>
                <a:lnTo>
                  <a:pt x="64282" y="258"/>
                </a:lnTo>
                <a:lnTo>
                  <a:pt x="0" y="0"/>
                </a:lnTo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object 17"/>
          <p:cNvSpPr/>
          <p:nvPr/>
        </p:nvSpPr>
        <p:spPr>
          <a:xfrm>
            <a:off x="3874326" y="1694265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024089" y="0"/>
                </a:move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lnTo>
                  <a:pt x="2875427" y="402575"/>
                </a:lnTo>
                <a:lnTo>
                  <a:pt x="2861620" y="341091"/>
                </a:lnTo>
                <a:lnTo>
                  <a:pt x="2825091" y="291603"/>
                </a:lnTo>
                <a:lnTo>
                  <a:pt x="2795399" y="267664"/>
                </a:lnTo>
                <a:lnTo>
                  <a:pt x="2756537" y="242291"/>
                </a:lnTo>
                <a:lnTo>
                  <a:pt x="2707344" y="214007"/>
                </a:lnTo>
                <a:lnTo>
                  <a:pt x="2646656" y="181333"/>
                </a:lnTo>
                <a:lnTo>
                  <a:pt x="2573310" y="142794"/>
                </a:lnTo>
                <a:lnTo>
                  <a:pt x="2570491" y="141347"/>
                </a:lnTo>
                <a:lnTo>
                  <a:pt x="2503502" y="106196"/>
                </a:lnTo>
                <a:lnTo>
                  <a:pt x="2447251" y="77417"/>
                </a:lnTo>
                <a:lnTo>
                  <a:pt x="2399315" y="54372"/>
                </a:lnTo>
                <a:lnTo>
                  <a:pt x="2357268" y="36425"/>
                </a:lnTo>
                <a:lnTo>
                  <a:pt x="2318684" y="22938"/>
                </a:lnTo>
                <a:lnTo>
                  <a:pt x="2281138" y="13274"/>
                </a:lnTo>
                <a:lnTo>
                  <a:pt x="2242204" y="6796"/>
                </a:lnTo>
                <a:lnTo>
                  <a:pt x="2199458" y="2867"/>
                </a:lnTo>
                <a:lnTo>
                  <a:pt x="2150474" y="849"/>
                </a:lnTo>
                <a:lnTo>
                  <a:pt x="2092826" y="106"/>
                </a:lnTo>
                <a:lnTo>
                  <a:pt x="2024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" name="object 18"/>
          <p:cNvSpPr/>
          <p:nvPr/>
        </p:nvSpPr>
        <p:spPr>
          <a:xfrm>
            <a:off x="3874328" y="1694265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876717" y="441510"/>
                </a:moveTo>
                <a:lnTo>
                  <a:pt x="2875427" y="402575"/>
                </a:lnTo>
                <a:lnTo>
                  <a:pt x="2861619" y="341090"/>
                </a:lnTo>
                <a:lnTo>
                  <a:pt x="2825088" y="291601"/>
                </a:lnTo>
                <a:lnTo>
                  <a:pt x="2795394" y="267662"/>
                </a:lnTo>
                <a:lnTo>
                  <a:pt x="2756531" y="242289"/>
                </a:lnTo>
                <a:lnTo>
                  <a:pt x="2707336" y="214005"/>
                </a:lnTo>
                <a:lnTo>
                  <a:pt x="2646646" y="181332"/>
                </a:lnTo>
                <a:lnTo>
                  <a:pt x="2573298" y="142794"/>
                </a:lnTo>
                <a:lnTo>
                  <a:pt x="2570487" y="141343"/>
                </a:lnTo>
                <a:lnTo>
                  <a:pt x="2503497" y="106193"/>
                </a:lnTo>
                <a:lnTo>
                  <a:pt x="2447247" y="77415"/>
                </a:lnTo>
                <a:lnTo>
                  <a:pt x="2399312" y="54371"/>
                </a:lnTo>
                <a:lnTo>
                  <a:pt x="2357266" y="36424"/>
                </a:lnTo>
                <a:lnTo>
                  <a:pt x="2318683" y="22937"/>
                </a:lnTo>
                <a:lnTo>
                  <a:pt x="2281138" y="13274"/>
                </a:lnTo>
                <a:lnTo>
                  <a:pt x="2242204" y="6796"/>
                </a:lnTo>
                <a:lnTo>
                  <a:pt x="2199457" y="2867"/>
                </a:lnTo>
                <a:lnTo>
                  <a:pt x="2150471" y="849"/>
                </a:lnTo>
                <a:lnTo>
                  <a:pt x="2092819" y="106"/>
                </a:lnTo>
                <a:lnTo>
                  <a:pt x="2024076" y="0"/>
                </a:lnTo>
                <a:lnTo>
                  <a:pt x="1553148" y="0"/>
                </a:lnTo>
                <a:lnTo>
                  <a:pt x="874557" y="0"/>
                </a:lnTo>
                <a:lnTo>
                  <a:pt x="264706" y="0"/>
                </a:ln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" name="object 19"/>
          <p:cNvSpPr/>
          <p:nvPr/>
        </p:nvSpPr>
        <p:spPr>
          <a:xfrm>
            <a:off x="7918759" y="1694265"/>
            <a:ext cx="1657243" cy="860710"/>
          </a:xfrm>
          <a:custGeom>
            <a:avLst/>
            <a:gdLst/>
            <a:ahLst/>
            <a:cxnLst/>
            <a:rect l="l" t="t" r="r" b="b"/>
            <a:pathLst>
              <a:path w="836295" h="434340">
                <a:moveTo>
                  <a:pt x="835777" y="434227"/>
                </a:moveTo>
                <a:lnTo>
                  <a:pt x="833946" y="384588"/>
                </a:lnTo>
                <a:lnTo>
                  <a:pt x="808788" y="335779"/>
                </a:lnTo>
                <a:lnTo>
                  <a:pt x="762562" y="316920"/>
                </a:lnTo>
                <a:lnTo>
                  <a:pt x="681165" y="306269"/>
                </a:lnTo>
                <a:lnTo>
                  <a:pt x="624167" y="303289"/>
                </a:lnTo>
                <a:lnTo>
                  <a:pt x="554644" y="301481"/>
                </a:lnTo>
                <a:lnTo>
                  <a:pt x="471353" y="300553"/>
                </a:lnTo>
                <a:lnTo>
                  <a:pt x="373050" y="300211"/>
                </a:lnTo>
                <a:lnTo>
                  <a:pt x="258491" y="300162"/>
                </a:lnTo>
                <a:lnTo>
                  <a:pt x="258297" y="225846"/>
                </a:lnTo>
                <a:lnTo>
                  <a:pt x="256937" y="164935"/>
                </a:lnTo>
                <a:lnTo>
                  <a:pt x="253247" y="116097"/>
                </a:lnTo>
                <a:lnTo>
                  <a:pt x="246061" y="77998"/>
                </a:lnTo>
                <a:lnTo>
                  <a:pt x="216542" y="28684"/>
                </a:lnTo>
                <a:lnTo>
                  <a:pt x="159056" y="6326"/>
                </a:lnTo>
                <a:lnTo>
                  <a:pt x="116913" y="1922"/>
                </a:lnTo>
                <a:lnTo>
                  <a:pt x="64282" y="258"/>
                </a:lnTo>
                <a:lnTo>
                  <a:pt x="0" y="0"/>
                </a:lnTo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" name="object 20"/>
          <p:cNvSpPr/>
          <p:nvPr/>
        </p:nvSpPr>
        <p:spPr>
          <a:xfrm>
            <a:off x="2400021" y="1587786"/>
            <a:ext cx="951310" cy="760043"/>
          </a:xfrm>
          <a:custGeom>
            <a:avLst/>
            <a:gdLst/>
            <a:ahLst/>
            <a:cxnLst/>
            <a:rect l="l" t="t" r="r" b="b"/>
            <a:pathLst>
              <a:path w="480059" h="383540">
                <a:moveTo>
                  <a:pt x="0" y="0"/>
                </a:moveTo>
                <a:lnTo>
                  <a:pt x="479452" y="0"/>
                </a:lnTo>
                <a:lnTo>
                  <a:pt x="479452" y="320737"/>
                </a:lnTo>
                <a:lnTo>
                  <a:pt x="439108" y="314442"/>
                </a:lnTo>
                <a:lnTo>
                  <a:pt x="396818" y="316098"/>
                </a:lnTo>
                <a:lnTo>
                  <a:pt x="353015" y="323719"/>
                </a:lnTo>
                <a:lnTo>
                  <a:pt x="308132" y="335316"/>
                </a:lnTo>
                <a:lnTo>
                  <a:pt x="262600" y="348901"/>
                </a:lnTo>
                <a:lnTo>
                  <a:pt x="216852" y="362486"/>
                </a:lnTo>
                <a:lnTo>
                  <a:pt x="171320" y="374083"/>
                </a:lnTo>
                <a:lnTo>
                  <a:pt x="126437" y="381704"/>
                </a:lnTo>
                <a:lnTo>
                  <a:pt x="82634" y="383360"/>
                </a:lnTo>
                <a:lnTo>
                  <a:pt x="40344" y="377065"/>
                </a:lnTo>
                <a:lnTo>
                  <a:pt x="0" y="360829"/>
                </a:lnTo>
                <a:lnTo>
                  <a:pt x="0" y="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" name="object 21"/>
          <p:cNvSpPr/>
          <p:nvPr/>
        </p:nvSpPr>
        <p:spPr>
          <a:xfrm>
            <a:off x="2400021" y="2505132"/>
            <a:ext cx="951310" cy="760043"/>
          </a:xfrm>
          <a:custGeom>
            <a:avLst/>
            <a:gdLst/>
            <a:ahLst/>
            <a:cxnLst/>
            <a:rect l="l" t="t" r="r" b="b"/>
            <a:pathLst>
              <a:path w="480059" h="383539">
                <a:moveTo>
                  <a:pt x="0" y="0"/>
                </a:moveTo>
                <a:lnTo>
                  <a:pt x="479452" y="0"/>
                </a:lnTo>
                <a:lnTo>
                  <a:pt x="479452" y="320737"/>
                </a:lnTo>
                <a:lnTo>
                  <a:pt x="439108" y="314442"/>
                </a:lnTo>
                <a:lnTo>
                  <a:pt x="396818" y="316098"/>
                </a:lnTo>
                <a:lnTo>
                  <a:pt x="353015" y="323719"/>
                </a:lnTo>
                <a:lnTo>
                  <a:pt x="308132" y="335316"/>
                </a:lnTo>
                <a:lnTo>
                  <a:pt x="262600" y="348901"/>
                </a:lnTo>
                <a:lnTo>
                  <a:pt x="216852" y="362486"/>
                </a:lnTo>
                <a:lnTo>
                  <a:pt x="171320" y="374083"/>
                </a:lnTo>
                <a:lnTo>
                  <a:pt x="126437" y="381704"/>
                </a:lnTo>
                <a:lnTo>
                  <a:pt x="82634" y="383360"/>
                </a:lnTo>
                <a:lnTo>
                  <a:pt x="40344" y="377065"/>
                </a:lnTo>
                <a:lnTo>
                  <a:pt x="0" y="360829"/>
                </a:lnTo>
                <a:lnTo>
                  <a:pt x="0" y="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2" name="object 22"/>
          <p:cNvSpPr/>
          <p:nvPr/>
        </p:nvSpPr>
        <p:spPr>
          <a:xfrm>
            <a:off x="2400021" y="3422478"/>
            <a:ext cx="951310" cy="760043"/>
          </a:xfrm>
          <a:custGeom>
            <a:avLst/>
            <a:gdLst/>
            <a:ahLst/>
            <a:cxnLst/>
            <a:rect l="l" t="t" r="r" b="b"/>
            <a:pathLst>
              <a:path w="480059" h="383539">
                <a:moveTo>
                  <a:pt x="0" y="0"/>
                </a:moveTo>
                <a:lnTo>
                  <a:pt x="479452" y="0"/>
                </a:lnTo>
                <a:lnTo>
                  <a:pt x="479452" y="320737"/>
                </a:lnTo>
                <a:lnTo>
                  <a:pt x="439108" y="314442"/>
                </a:lnTo>
                <a:lnTo>
                  <a:pt x="396818" y="316098"/>
                </a:lnTo>
                <a:lnTo>
                  <a:pt x="353015" y="323719"/>
                </a:lnTo>
                <a:lnTo>
                  <a:pt x="308132" y="335316"/>
                </a:lnTo>
                <a:lnTo>
                  <a:pt x="262600" y="348901"/>
                </a:lnTo>
                <a:lnTo>
                  <a:pt x="216852" y="362486"/>
                </a:lnTo>
                <a:lnTo>
                  <a:pt x="171320" y="374083"/>
                </a:lnTo>
                <a:lnTo>
                  <a:pt x="126437" y="381704"/>
                </a:lnTo>
                <a:lnTo>
                  <a:pt x="82634" y="383360"/>
                </a:lnTo>
                <a:lnTo>
                  <a:pt x="40344" y="377065"/>
                </a:lnTo>
                <a:lnTo>
                  <a:pt x="0" y="360829"/>
                </a:lnTo>
                <a:lnTo>
                  <a:pt x="0" y="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3" name="object 23"/>
          <p:cNvSpPr/>
          <p:nvPr/>
        </p:nvSpPr>
        <p:spPr>
          <a:xfrm>
            <a:off x="2400021" y="4339824"/>
            <a:ext cx="951310" cy="760043"/>
          </a:xfrm>
          <a:custGeom>
            <a:avLst/>
            <a:gdLst/>
            <a:ahLst/>
            <a:cxnLst/>
            <a:rect l="l" t="t" r="r" b="b"/>
            <a:pathLst>
              <a:path w="480059" h="383539">
                <a:moveTo>
                  <a:pt x="0" y="0"/>
                </a:moveTo>
                <a:lnTo>
                  <a:pt x="479452" y="0"/>
                </a:lnTo>
                <a:lnTo>
                  <a:pt x="479452" y="320737"/>
                </a:lnTo>
                <a:lnTo>
                  <a:pt x="439108" y="314442"/>
                </a:lnTo>
                <a:lnTo>
                  <a:pt x="396818" y="316098"/>
                </a:lnTo>
                <a:lnTo>
                  <a:pt x="353015" y="323719"/>
                </a:lnTo>
                <a:lnTo>
                  <a:pt x="308132" y="335316"/>
                </a:lnTo>
                <a:lnTo>
                  <a:pt x="262600" y="348901"/>
                </a:lnTo>
                <a:lnTo>
                  <a:pt x="216852" y="362486"/>
                </a:lnTo>
                <a:lnTo>
                  <a:pt x="171320" y="374083"/>
                </a:lnTo>
                <a:lnTo>
                  <a:pt x="126437" y="381704"/>
                </a:lnTo>
                <a:lnTo>
                  <a:pt x="82634" y="383360"/>
                </a:lnTo>
                <a:lnTo>
                  <a:pt x="40344" y="377065"/>
                </a:lnTo>
                <a:lnTo>
                  <a:pt x="0" y="360829"/>
                </a:lnTo>
                <a:lnTo>
                  <a:pt x="0" y="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4" name="object 24"/>
          <p:cNvSpPr txBox="1"/>
          <p:nvPr/>
        </p:nvSpPr>
        <p:spPr>
          <a:xfrm>
            <a:off x="2609557" y="1222711"/>
            <a:ext cx="514665" cy="22360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1288" i="1" spc="-40" dirty="0">
                <a:latin typeface="Arial"/>
                <a:cs typeface="Arial"/>
              </a:rPr>
              <a:t>Topics</a:t>
            </a:r>
            <a:endParaRPr sz="128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99983" y="1222711"/>
            <a:ext cx="879586" cy="22360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1288" i="1" spc="-10" dirty="0">
                <a:latin typeface="Arial"/>
                <a:cs typeface="Arial"/>
              </a:rPr>
              <a:t>Documents</a:t>
            </a:r>
            <a:endParaRPr sz="128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55129" y="1124423"/>
            <a:ext cx="1616978" cy="421803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347313" marR="10067" indent="-323404">
              <a:spcBef>
                <a:spcPts val="198"/>
              </a:spcBef>
            </a:pPr>
            <a:r>
              <a:rPr sz="1288" i="1" spc="-40" dirty="0">
                <a:latin typeface="Arial"/>
                <a:cs typeface="Arial"/>
              </a:rPr>
              <a:t>Topic </a:t>
            </a:r>
            <a:r>
              <a:rPr sz="1288" i="1" spc="-10" dirty="0">
                <a:latin typeface="Arial"/>
                <a:cs typeface="Arial"/>
              </a:rPr>
              <a:t>proportions and  assignments</a:t>
            </a:r>
            <a:endParaRPr sz="1288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17663" y="1759791"/>
            <a:ext cx="3554716" cy="2817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8" name="object 28"/>
          <p:cNvSpPr/>
          <p:nvPr/>
        </p:nvSpPr>
        <p:spPr>
          <a:xfrm>
            <a:off x="7973719" y="3815627"/>
            <a:ext cx="155621" cy="155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9" name="object 29"/>
          <p:cNvSpPr/>
          <p:nvPr/>
        </p:nvSpPr>
        <p:spPr>
          <a:xfrm>
            <a:off x="7973719" y="2488751"/>
            <a:ext cx="155621" cy="155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0" name="object 30"/>
          <p:cNvSpPr/>
          <p:nvPr/>
        </p:nvSpPr>
        <p:spPr>
          <a:xfrm>
            <a:off x="7973719" y="3152188"/>
            <a:ext cx="155621" cy="155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1" name="object 31"/>
          <p:cNvSpPr/>
          <p:nvPr/>
        </p:nvSpPr>
        <p:spPr>
          <a:xfrm>
            <a:off x="6901242" y="3911262"/>
            <a:ext cx="1074630" cy="252928"/>
          </a:xfrm>
          <a:custGeom>
            <a:avLst/>
            <a:gdLst/>
            <a:ahLst/>
            <a:cxnLst/>
            <a:rect l="l" t="t" r="r" b="b"/>
            <a:pathLst>
              <a:path w="542289" h="127635">
                <a:moveTo>
                  <a:pt x="542236" y="0"/>
                </a:moveTo>
                <a:lnTo>
                  <a:pt x="0" y="127588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2" name="object 32"/>
          <p:cNvSpPr/>
          <p:nvPr/>
        </p:nvSpPr>
        <p:spPr>
          <a:xfrm>
            <a:off x="6824676" y="4135396"/>
            <a:ext cx="84309" cy="57882"/>
          </a:xfrm>
          <a:custGeom>
            <a:avLst/>
            <a:gdLst/>
            <a:ahLst/>
            <a:cxnLst/>
            <a:rect l="l" t="t" r="r" b="b"/>
            <a:pathLst>
              <a:path w="42544" h="29210">
                <a:moveTo>
                  <a:pt x="35214" y="0"/>
                </a:moveTo>
                <a:lnTo>
                  <a:pt x="0" y="23571"/>
                </a:lnTo>
                <a:lnTo>
                  <a:pt x="42034" y="28969"/>
                </a:lnTo>
                <a:lnTo>
                  <a:pt x="35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3" name="object 33"/>
          <p:cNvSpPr/>
          <p:nvPr/>
        </p:nvSpPr>
        <p:spPr>
          <a:xfrm>
            <a:off x="6824660" y="4135398"/>
            <a:ext cx="84309" cy="57882"/>
          </a:xfrm>
          <a:custGeom>
            <a:avLst/>
            <a:gdLst/>
            <a:ahLst/>
            <a:cxnLst/>
            <a:rect l="l" t="t" r="r" b="b"/>
            <a:pathLst>
              <a:path w="42544" h="29210">
                <a:moveTo>
                  <a:pt x="0" y="23571"/>
                </a:moveTo>
                <a:lnTo>
                  <a:pt x="42034" y="28969"/>
                </a:lnTo>
                <a:lnTo>
                  <a:pt x="35214" y="0"/>
                </a:lnTo>
                <a:lnTo>
                  <a:pt x="0" y="23571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4" name="object 34"/>
          <p:cNvSpPr/>
          <p:nvPr/>
        </p:nvSpPr>
        <p:spPr>
          <a:xfrm>
            <a:off x="7973719" y="3594481"/>
            <a:ext cx="155621" cy="155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5" name="object 35"/>
          <p:cNvSpPr/>
          <p:nvPr/>
        </p:nvSpPr>
        <p:spPr>
          <a:xfrm>
            <a:off x="7116654" y="3271618"/>
            <a:ext cx="864486" cy="371213"/>
          </a:xfrm>
          <a:custGeom>
            <a:avLst/>
            <a:gdLst/>
            <a:ahLst/>
            <a:cxnLst/>
            <a:rect l="l" t="t" r="r" b="b"/>
            <a:pathLst>
              <a:path w="436245" h="187325">
                <a:moveTo>
                  <a:pt x="435682" y="186722"/>
                </a:moveTo>
                <a:lnTo>
                  <a:pt x="0" y="0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6" name="object 36"/>
          <p:cNvSpPr/>
          <p:nvPr/>
        </p:nvSpPr>
        <p:spPr>
          <a:xfrm>
            <a:off x="7044356" y="3240649"/>
            <a:ext cx="84309" cy="59142"/>
          </a:xfrm>
          <a:custGeom>
            <a:avLst/>
            <a:gdLst/>
            <a:ahLst/>
            <a:cxnLst/>
            <a:rect l="l" t="t" r="r" b="b"/>
            <a:pathLst>
              <a:path w="42544" h="29844">
                <a:moveTo>
                  <a:pt x="0" y="0"/>
                </a:moveTo>
                <a:lnTo>
                  <a:pt x="30610" y="29308"/>
                </a:lnTo>
                <a:lnTo>
                  <a:pt x="42332" y="19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7" name="object 37"/>
          <p:cNvSpPr/>
          <p:nvPr/>
        </p:nvSpPr>
        <p:spPr>
          <a:xfrm>
            <a:off x="7044332" y="3240649"/>
            <a:ext cx="84309" cy="59142"/>
          </a:xfrm>
          <a:custGeom>
            <a:avLst/>
            <a:gdLst/>
            <a:ahLst/>
            <a:cxnLst/>
            <a:rect l="l" t="t" r="r" b="b"/>
            <a:pathLst>
              <a:path w="42544" h="29844">
                <a:moveTo>
                  <a:pt x="0" y="0"/>
                </a:moveTo>
                <a:lnTo>
                  <a:pt x="30627" y="29304"/>
                </a:lnTo>
                <a:lnTo>
                  <a:pt x="42324" y="1955"/>
                </a:lnTo>
                <a:lnTo>
                  <a:pt x="0" y="0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8" name="object 38"/>
          <p:cNvSpPr/>
          <p:nvPr/>
        </p:nvSpPr>
        <p:spPr>
          <a:xfrm>
            <a:off x="7973719" y="3373334"/>
            <a:ext cx="155621" cy="155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9" name="object 39"/>
          <p:cNvSpPr/>
          <p:nvPr/>
        </p:nvSpPr>
        <p:spPr>
          <a:xfrm>
            <a:off x="5428326" y="3463604"/>
            <a:ext cx="2546898" cy="413997"/>
          </a:xfrm>
          <a:custGeom>
            <a:avLst/>
            <a:gdLst/>
            <a:ahLst/>
            <a:cxnLst/>
            <a:rect l="l" t="t" r="r" b="b"/>
            <a:pathLst>
              <a:path w="1285239" h="208914">
                <a:moveTo>
                  <a:pt x="1284975" y="0"/>
                </a:moveTo>
                <a:lnTo>
                  <a:pt x="0" y="208371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0" name="object 40"/>
          <p:cNvSpPr/>
          <p:nvPr/>
        </p:nvSpPr>
        <p:spPr>
          <a:xfrm>
            <a:off x="5350737" y="3847425"/>
            <a:ext cx="83051" cy="59142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36785" y="0"/>
                </a:moveTo>
                <a:lnTo>
                  <a:pt x="0" y="21038"/>
                </a:lnTo>
                <a:lnTo>
                  <a:pt x="41551" y="29374"/>
                </a:lnTo>
                <a:lnTo>
                  <a:pt x="36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1" name="object 41"/>
          <p:cNvSpPr/>
          <p:nvPr/>
        </p:nvSpPr>
        <p:spPr>
          <a:xfrm>
            <a:off x="5350762" y="3847417"/>
            <a:ext cx="83051" cy="59142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0" y="21042"/>
                </a:moveTo>
                <a:lnTo>
                  <a:pt x="41538" y="29378"/>
                </a:lnTo>
                <a:lnTo>
                  <a:pt x="36785" y="0"/>
                </a:lnTo>
                <a:lnTo>
                  <a:pt x="0" y="21042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2" name="object 42"/>
          <p:cNvSpPr/>
          <p:nvPr/>
        </p:nvSpPr>
        <p:spPr>
          <a:xfrm>
            <a:off x="7400950" y="2774588"/>
            <a:ext cx="587649" cy="411480"/>
          </a:xfrm>
          <a:custGeom>
            <a:avLst/>
            <a:gdLst/>
            <a:ahLst/>
            <a:cxnLst/>
            <a:rect l="l" t="t" r="r" b="b"/>
            <a:pathLst>
              <a:path w="296545" h="207644">
                <a:moveTo>
                  <a:pt x="296144" y="207293"/>
                </a:moveTo>
                <a:lnTo>
                  <a:pt x="0" y="0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3" name="object 43"/>
          <p:cNvSpPr/>
          <p:nvPr/>
        </p:nvSpPr>
        <p:spPr>
          <a:xfrm>
            <a:off x="7336515" y="2729489"/>
            <a:ext cx="81793" cy="70468"/>
          </a:xfrm>
          <a:custGeom>
            <a:avLst/>
            <a:gdLst/>
            <a:ahLst/>
            <a:cxnLst/>
            <a:rect l="l" t="t" r="r" b="b"/>
            <a:pathLst>
              <a:path w="41275" h="35559">
                <a:moveTo>
                  <a:pt x="0" y="0"/>
                </a:moveTo>
                <a:lnTo>
                  <a:pt x="23976" y="34946"/>
                </a:lnTo>
                <a:lnTo>
                  <a:pt x="41042" y="105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4" name="object 44"/>
          <p:cNvSpPr/>
          <p:nvPr/>
        </p:nvSpPr>
        <p:spPr>
          <a:xfrm>
            <a:off x="7336489" y="2729489"/>
            <a:ext cx="81793" cy="70468"/>
          </a:xfrm>
          <a:custGeom>
            <a:avLst/>
            <a:gdLst/>
            <a:ahLst/>
            <a:cxnLst/>
            <a:rect l="l" t="t" r="r" b="b"/>
            <a:pathLst>
              <a:path w="41275" h="35559">
                <a:moveTo>
                  <a:pt x="0" y="0"/>
                </a:moveTo>
                <a:lnTo>
                  <a:pt x="23972" y="34946"/>
                </a:lnTo>
                <a:lnTo>
                  <a:pt x="41042" y="10564"/>
                </a:lnTo>
                <a:lnTo>
                  <a:pt x="0" y="0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7973719" y="2709897"/>
            <a:ext cx="155621" cy="155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/>
          <p:nvPr/>
        </p:nvSpPr>
        <p:spPr>
          <a:xfrm>
            <a:off x="7973719" y="2931042"/>
            <a:ext cx="155621" cy="155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7" name="object 47"/>
          <p:cNvSpPr/>
          <p:nvPr/>
        </p:nvSpPr>
        <p:spPr>
          <a:xfrm>
            <a:off x="7973719" y="2267605"/>
            <a:ext cx="155621" cy="1556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8" name="object 48"/>
          <p:cNvSpPr/>
          <p:nvPr/>
        </p:nvSpPr>
        <p:spPr>
          <a:xfrm>
            <a:off x="7973719" y="2046458"/>
            <a:ext cx="155621" cy="155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9" name="object 49"/>
          <p:cNvSpPr/>
          <p:nvPr/>
        </p:nvSpPr>
        <p:spPr>
          <a:xfrm>
            <a:off x="6238705" y="2660230"/>
            <a:ext cx="1736521" cy="334721"/>
          </a:xfrm>
          <a:custGeom>
            <a:avLst/>
            <a:gdLst/>
            <a:ahLst/>
            <a:cxnLst/>
            <a:rect l="l" t="t" r="r" b="b"/>
            <a:pathLst>
              <a:path w="876300" h="168909">
                <a:moveTo>
                  <a:pt x="876241" y="168511"/>
                </a:moveTo>
                <a:lnTo>
                  <a:pt x="0" y="0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50"/>
          <p:cNvSpPr/>
          <p:nvPr/>
        </p:nvSpPr>
        <p:spPr>
          <a:xfrm>
            <a:off x="6161476" y="2631278"/>
            <a:ext cx="83051" cy="59142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41774" y="0"/>
                </a:moveTo>
                <a:lnTo>
                  <a:pt x="0" y="7117"/>
                </a:lnTo>
                <a:lnTo>
                  <a:pt x="36153" y="29221"/>
                </a:lnTo>
                <a:lnTo>
                  <a:pt x="41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1" name="object 51"/>
          <p:cNvSpPr/>
          <p:nvPr/>
        </p:nvSpPr>
        <p:spPr>
          <a:xfrm>
            <a:off x="6161466" y="2631278"/>
            <a:ext cx="83051" cy="59142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0" y="7117"/>
                </a:moveTo>
                <a:lnTo>
                  <a:pt x="36165" y="29221"/>
                </a:lnTo>
                <a:lnTo>
                  <a:pt x="41786" y="0"/>
                </a:lnTo>
                <a:lnTo>
                  <a:pt x="0" y="7117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52"/>
          <p:cNvSpPr/>
          <p:nvPr/>
        </p:nvSpPr>
        <p:spPr>
          <a:xfrm>
            <a:off x="7183243" y="2253362"/>
            <a:ext cx="802826" cy="494529"/>
          </a:xfrm>
          <a:custGeom>
            <a:avLst/>
            <a:gdLst/>
            <a:ahLst/>
            <a:cxnLst/>
            <a:rect l="l" t="t" r="r" b="b"/>
            <a:pathLst>
              <a:path w="405129" h="249555">
                <a:moveTo>
                  <a:pt x="404724" y="249063"/>
                </a:moveTo>
                <a:lnTo>
                  <a:pt x="0" y="0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3" name="object 53"/>
          <p:cNvSpPr/>
          <p:nvPr/>
        </p:nvSpPr>
        <p:spPr>
          <a:xfrm>
            <a:off x="7116243" y="2212156"/>
            <a:ext cx="83051" cy="66692"/>
          </a:xfrm>
          <a:custGeom>
            <a:avLst/>
            <a:gdLst/>
            <a:ahLst/>
            <a:cxnLst/>
            <a:rect l="l" t="t" r="r" b="b"/>
            <a:pathLst>
              <a:path w="41910" h="33655">
                <a:moveTo>
                  <a:pt x="0" y="0"/>
                </a:moveTo>
                <a:lnTo>
                  <a:pt x="25997" y="33466"/>
                </a:lnTo>
                <a:lnTo>
                  <a:pt x="41592" y="81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4" name="object 54"/>
          <p:cNvSpPr/>
          <p:nvPr/>
        </p:nvSpPr>
        <p:spPr>
          <a:xfrm>
            <a:off x="7116243" y="2212156"/>
            <a:ext cx="83051" cy="66692"/>
          </a:xfrm>
          <a:custGeom>
            <a:avLst/>
            <a:gdLst/>
            <a:ahLst/>
            <a:cxnLst/>
            <a:rect l="l" t="t" r="r" b="b"/>
            <a:pathLst>
              <a:path w="41910" h="33655">
                <a:moveTo>
                  <a:pt x="0" y="0"/>
                </a:moveTo>
                <a:lnTo>
                  <a:pt x="25997" y="33466"/>
                </a:lnTo>
                <a:lnTo>
                  <a:pt x="41580" y="8121"/>
                </a:lnTo>
                <a:lnTo>
                  <a:pt x="0" y="0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5" name="object 55"/>
          <p:cNvSpPr/>
          <p:nvPr/>
        </p:nvSpPr>
        <p:spPr>
          <a:xfrm>
            <a:off x="5502453" y="2212525"/>
            <a:ext cx="2472655" cy="343529"/>
          </a:xfrm>
          <a:custGeom>
            <a:avLst/>
            <a:gdLst/>
            <a:ahLst/>
            <a:cxnLst/>
            <a:rect l="l" t="t" r="r" b="b"/>
            <a:pathLst>
              <a:path w="1247775" h="173355">
                <a:moveTo>
                  <a:pt x="1247445" y="173256"/>
                </a:moveTo>
                <a:lnTo>
                  <a:pt x="0" y="0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6" name="object 56"/>
          <p:cNvSpPr/>
          <p:nvPr/>
        </p:nvSpPr>
        <p:spPr>
          <a:xfrm>
            <a:off x="5424551" y="2183317"/>
            <a:ext cx="83051" cy="59142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41348" y="0"/>
                </a:moveTo>
                <a:lnTo>
                  <a:pt x="0" y="9279"/>
                </a:lnTo>
                <a:lnTo>
                  <a:pt x="37252" y="29473"/>
                </a:lnTo>
                <a:lnTo>
                  <a:pt x="41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7" name="object 57"/>
          <p:cNvSpPr/>
          <p:nvPr/>
        </p:nvSpPr>
        <p:spPr>
          <a:xfrm>
            <a:off x="5424559" y="2183317"/>
            <a:ext cx="83051" cy="59142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0" y="9279"/>
                </a:moveTo>
                <a:lnTo>
                  <a:pt x="37240" y="29473"/>
                </a:lnTo>
                <a:lnTo>
                  <a:pt x="41332" y="0"/>
                </a:lnTo>
                <a:lnTo>
                  <a:pt x="0" y="9279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8" name="object 58"/>
          <p:cNvSpPr/>
          <p:nvPr/>
        </p:nvSpPr>
        <p:spPr>
          <a:xfrm>
            <a:off x="6603758" y="2370029"/>
            <a:ext cx="1374117" cy="458039"/>
          </a:xfrm>
          <a:custGeom>
            <a:avLst/>
            <a:gdLst/>
            <a:ahLst/>
            <a:cxnLst/>
            <a:rect l="l" t="t" r="r" b="b"/>
            <a:pathLst>
              <a:path w="693420" h="231140">
                <a:moveTo>
                  <a:pt x="693346" y="0"/>
                </a:moveTo>
                <a:lnTo>
                  <a:pt x="0" y="231112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9" name="object 59"/>
          <p:cNvSpPr/>
          <p:nvPr/>
        </p:nvSpPr>
        <p:spPr>
          <a:xfrm>
            <a:off x="6529153" y="2800037"/>
            <a:ext cx="84309" cy="56626"/>
          </a:xfrm>
          <a:custGeom>
            <a:avLst/>
            <a:gdLst/>
            <a:ahLst/>
            <a:cxnLst/>
            <a:rect l="l" t="t" r="r" b="b"/>
            <a:pathLst>
              <a:path w="42544" h="28575">
                <a:moveTo>
                  <a:pt x="32937" y="0"/>
                </a:moveTo>
                <a:lnTo>
                  <a:pt x="0" y="26663"/>
                </a:lnTo>
                <a:lnTo>
                  <a:pt x="42344" y="28233"/>
                </a:lnTo>
                <a:lnTo>
                  <a:pt x="32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0" name="object 60"/>
          <p:cNvSpPr/>
          <p:nvPr/>
        </p:nvSpPr>
        <p:spPr>
          <a:xfrm>
            <a:off x="6529143" y="2800037"/>
            <a:ext cx="84309" cy="56626"/>
          </a:xfrm>
          <a:custGeom>
            <a:avLst/>
            <a:gdLst/>
            <a:ahLst/>
            <a:cxnLst/>
            <a:rect l="l" t="t" r="r" b="b"/>
            <a:pathLst>
              <a:path w="42544" h="28575">
                <a:moveTo>
                  <a:pt x="0" y="26663"/>
                </a:moveTo>
                <a:lnTo>
                  <a:pt x="42365" y="28233"/>
                </a:lnTo>
                <a:lnTo>
                  <a:pt x="32941" y="0"/>
                </a:lnTo>
                <a:lnTo>
                  <a:pt x="0" y="26663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1" name="object 61"/>
          <p:cNvSpPr/>
          <p:nvPr/>
        </p:nvSpPr>
        <p:spPr>
          <a:xfrm>
            <a:off x="5722861" y="2138194"/>
            <a:ext cx="2252444" cy="410222"/>
          </a:xfrm>
          <a:custGeom>
            <a:avLst/>
            <a:gdLst/>
            <a:ahLst/>
            <a:cxnLst/>
            <a:rect l="l" t="t" r="r" b="b"/>
            <a:pathLst>
              <a:path w="1136650" h="207009">
                <a:moveTo>
                  <a:pt x="1136468" y="0"/>
                </a:moveTo>
                <a:lnTo>
                  <a:pt x="0" y="206627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2" name="object 62"/>
          <p:cNvSpPr/>
          <p:nvPr/>
        </p:nvSpPr>
        <p:spPr>
          <a:xfrm>
            <a:off x="5645517" y="2518648"/>
            <a:ext cx="83051" cy="59142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36376" y="0"/>
                </a:moveTo>
                <a:lnTo>
                  <a:pt x="0" y="21740"/>
                </a:lnTo>
                <a:lnTo>
                  <a:pt x="41700" y="29279"/>
                </a:lnTo>
                <a:lnTo>
                  <a:pt x="36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3" name="object 63"/>
          <p:cNvSpPr/>
          <p:nvPr/>
        </p:nvSpPr>
        <p:spPr>
          <a:xfrm>
            <a:off x="5645541" y="2518648"/>
            <a:ext cx="83051" cy="59142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0" y="21740"/>
                </a:moveTo>
                <a:lnTo>
                  <a:pt x="41704" y="29279"/>
                </a:lnTo>
                <a:lnTo>
                  <a:pt x="36372" y="0"/>
                </a:lnTo>
                <a:lnTo>
                  <a:pt x="0" y="21740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4" name="object 64"/>
          <p:cNvSpPr/>
          <p:nvPr/>
        </p:nvSpPr>
        <p:spPr>
          <a:xfrm>
            <a:off x="8193308" y="2240733"/>
            <a:ext cx="592682" cy="486981"/>
          </a:xfrm>
          <a:custGeom>
            <a:avLst/>
            <a:gdLst/>
            <a:ahLst/>
            <a:cxnLst/>
            <a:rect l="l" t="t" r="r" b="b"/>
            <a:pathLst>
              <a:path w="299085" h="245744">
                <a:moveTo>
                  <a:pt x="298831" y="245479"/>
                </a:moveTo>
                <a:lnTo>
                  <a:pt x="0" y="0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5" name="object 65"/>
          <p:cNvSpPr/>
          <p:nvPr/>
        </p:nvSpPr>
        <p:spPr>
          <a:xfrm>
            <a:off x="8132549" y="2190819"/>
            <a:ext cx="80534" cy="72984"/>
          </a:xfrm>
          <a:custGeom>
            <a:avLst/>
            <a:gdLst/>
            <a:ahLst/>
            <a:cxnLst/>
            <a:rect l="l" t="t" r="r" b="b"/>
            <a:pathLst>
              <a:path w="40639" h="36830">
                <a:moveTo>
                  <a:pt x="0" y="0"/>
                </a:moveTo>
                <a:lnTo>
                  <a:pt x="21215" y="36682"/>
                </a:lnTo>
                <a:lnTo>
                  <a:pt x="40104" y="136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6" name="object 66"/>
          <p:cNvSpPr/>
          <p:nvPr/>
        </p:nvSpPr>
        <p:spPr>
          <a:xfrm>
            <a:off x="8132533" y="2190819"/>
            <a:ext cx="80534" cy="72984"/>
          </a:xfrm>
          <a:custGeom>
            <a:avLst/>
            <a:gdLst/>
            <a:ahLst/>
            <a:cxnLst/>
            <a:rect l="l" t="t" r="r" b="b"/>
            <a:pathLst>
              <a:path w="40639" h="36830">
                <a:moveTo>
                  <a:pt x="0" y="0"/>
                </a:moveTo>
                <a:lnTo>
                  <a:pt x="21244" y="36682"/>
                </a:lnTo>
                <a:lnTo>
                  <a:pt x="40133" y="13689"/>
                </a:lnTo>
                <a:lnTo>
                  <a:pt x="0" y="0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7" name="object 67"/>
          <p:cNvSpPr/>
          <p:nvPr/>
        </p:nvSpPr>
        <p:spPr>
          <a:xfrm>
            <a:off x="8208378" y="2440641"/>
            <a:ext cx="577582" cy="351079"/>
          </a:xfrm>
          <a:custGeom>
            <a:avLst/>
            <a:gdLst/>
            <a:ahLst/>
            <a:cxnLst/>
            <a:rect l="l" t="t" r="r" b="b"/>
            <a:pathLst>
              <a:path w="291464" h="177165">
                <a:moveTo>
                  <a:pt x="291061" y="176723"/>
                </a:moveTo>
                <a:lnTo>
                  <a:pt x="0" y="0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68"/>
          <p:cNvSpPr/>
          <p:nvPr/>
        </p:nvSpPr>
        <p:spPr>
          <a:xfrm>
            <a:off x="8141157" y="2399837"/>
            <a:ext cx="83051" cy="66692"/>
          </a:xfrm>
          <a:custGeom>
            <a:avLst/>
            <a:gdLst/>
            <a:ahLst/>
            <a:cxnLst/>
            <a:rect l="l" t="t" r="r" b="b"/>
            <a:pathLst>
              <a:path w="41910" h="33655">
                <a:moveTo>
                  <a:pt x="0" y="0"/>
                </a:moveTo>
                <a:lnTo>
                  <a:pt x="26196" y="33309"/>
                </a:lnTo>
                <a:lnTo>
                  <a:pt x="41638" y="78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69"/>
          <p:cNvSpPr/>
          <p:nvPr/>
        </p:nvSpPr>
        <p:spPr>
          <a:xfrm>
            <a:off x="8141134" y="2399837"/>
            <a:ext cx="83051" cy="66692"/>
          </a:xfrm>
          <a:custGeom>
            <a:avLst/>
            <a:gdLst/>
            <a:ahLst/>
            <a:cxnLst/>
            <a:rect l="l" t="t" r="r" b="b"/>
            <a:pathLst>
              <a:path w="41910" h="33655">
                <a:moveTo>
                  <a:pt x="0" y="0"/>
                </a:moveTo>
                <a:lnTo>
                  <a:pt x="26204" y="33309"/>
                </a:lnTo>
                <a:lnTo>
                  <a:pt x="41662" y="7873"/>
                </a:lnTo>
                <a:lnTo>
                  <a:pt x="0" y="0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70"/>
          <p:cNvSpPr/>
          <p:nvPr/>
        </p:nvSpPr>
        <p:spPr>
          <a:xfrm>
            <a:off x="8222302" y="2633653"/>
            <a:ext cx="563740" cy="221469"/>
          </a:xfrm>
          <a:custGeom>
            <a:avLst/>
            <a:gdLst/>
            <a:ahLst/>
            <a:cxnLst/>
            <a:rect l="l" t="t" r="r" b="b"/>
            <a:pathLst>
              <a:path w="284479" h="111759">
                <a:moveTo>
                  <a:pt x="283910" y="111526"/>
                </a:moveTo>
                <a:lnTo>
                  <a:pt x="0" y="0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1" name="object 71"/>
          <p:cNvSpPr/>
          <p:nvPr/>
        </p:nvSpPr>
        <p:spPr>
          <a:xfrm>
            <a:off x="8149127" y="2604903"/>
            <a:ext cx="84309" cy="56626"/>
          </a:xfrm>
          <a:custGeom>
            <a:avLst/>
            <a:gdLst/>
            <a:ahLst/>
            <a:cxnLst/>
            <a:rect l="l" t="t" r="r" b="b"/>
            <a:pathLst>
              <a:path w="42545" h="28575">
                <a:moveTo>
                  <a:pt x="0" y="0"/>
                </a:moveTo>
                <a:lnTo>
                  <a:pt x="31490" y="28357"/>
                </a:lnTo>
                <a:lnTo>
                  <a:pt x="42369" y="6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2" name="object 72"/>
          <p:cNvSpPr/>
          <p:nvPr/>
        </p:nvSpPr>
        <p:spPr>
          <a:xfrm>
            <a:off x="8149160" y="2604903"/>
            <a:ext cx="84309" cy="56626"/>
          </a:xfrm>
          <a:custGeom>
            <a:avLst/>
            <a:gdLst/>
            <a:ahLst/>
            <a:cxnLst/>
            <a:rect l="l" t="t" r="r" b="b"/>
            <a:pathLst>
              <a:path w="42545" h="28575">
                <a:moveTo>
                  <a:pt x="0" y="0"/>
                </a:moveTo>
                <a:lnTo>
                  <a:pt x="31495" y="28357"/>
                </a:lnTo>
                <a:lnTo>
                  <a:pt x="42365" y="661"/>
                </a:lnTo>
                <a:lnTo>
                  <a:pt x="0" y="0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3" name="object 73"/>
          <p:cNvSpPr/>
          <p:nvPr/>
        </p:nvSpPr>
        <p:spPr>
          <a:xfrm>
            <a:off x="8232131" y="2819964"/>
            <a:ext cx="553673" cy="99410"/>
          </a:xfrm>
          <a:custGeom>
            <a:avLst/>
            <a:gdLst/>
            <a:ahLst/>
            <a:cxnLst/>
            <a:rect l="l" t="t" r="r" b="b"/>
            <a:pathLst>
              <a:path w="279400" h="50165">
                <a:moveTo>
                  <a:pt x="278826" y="49788"/>
                </a:moveTo>
                <a:lnTo>
                  <a:pt x="0" y="0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4" name="object 74"/>
          <p:cNvSpPr/>
          <p:nvPr/>
        </p:nvSpPr>
        <p:spPr>
          <a:xfrm>
            <a:off x="8154738" y="2790937"/>
            <a:ext cx="83051" cy="59142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41679" y="0"/>
                </a:moveTo>
                <a:lnTo>
                  <a:pt x="0" y="7671"/>
                </a:lnTo>
                <a:lnTo>
                  <a:pt x="36446" y="29296"/>
                </a:lnTo>
                <a:lnTo>
                  <a:pt x="41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5" name="object 75"/>
          <p:cNvSpPr/>
          <p:nvPr/>
        </p:nvSpPr>
        <p:spPr>
          <a:xfrm>
            <a:off x="8154730" y="2790937"/>
            <a:ext cx="83051" cy="59142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0" y="7671"/>
                </a:moveTo>
                <a:lnTo>
                  <a:pt x="36454" y="29296"/>
                </a:lnTo>
                <a:lnTo>
                  <a:pt x="41662" y="0"/>
                </a:lnTo>
                <a:lnTo>
                  <a:pt x="0" y="7671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6" name="object 76"/>
          <p:cNvSpPr/>
          <p:nvPr/>
        </p:nvSpPr>
        <p:spPr>
          <a:xfrm>
            <a:off x="8234916" y="2982676"/>
            <a:ext cx="549898" cy="20134"/>
          </a:xfrm>
          <a:custGeom>
            <a:avLst/>
            <a:gdLst/>
            <a:ahLst/>
            <a:cxnLst/>
            <a:rect l="l" t="t" r="r" b="b"/>
            <a:pathLst>
              <a:path w="277495" h="10159">
                <a:moveTo>
                  <a:pt x="277380" y="0"/>
                </a:moveTo>
                <a:lnTo>
                  <a:pt x="0" y="9907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7" name="object 77"/>
          <p:cNvSpPr/>
          <p:nvPr/>
        </p:nvSpPr>
        <p:spPr>
          <a:xfrm>
            <a:off x="8156301" y="2972841"/>
            <a:ext cx="80534" cy="59142"/>
          </a:xfrm>
          <a:custGeom>
            <a:avLst/>
            <a:gdLst/>
            <a:ahLst/>
            <a:cxnLst/>
            <a:rect l="l" t="t" r="r" b="b"/>
            <a:pathLst>
              <a:path w="40639" h="29844">
                <a:moveTo>
                  <a:pt x="39120" y="0"/>
                </a:moveTo>
                <a:lnTo>
                  <a:pt x="0" y="16284"/>
                </a:lnTo>
                <a:lnTo>
                  <a:pt x="40183" y="29738"/>
                </a:lnTo>
                <a:lnTo>
                  <a:pt x="39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8" name="object 78"/>
          <p:cNvSpPr/>
          <p:nvPr/>
        </p:nvSpPr>
        <p:spPr>
          <a:xfrm>
            <a:off x="8156285" y="2972841"/>
            <a:ext cx="80534" cy="59142"/>
          </a:xfrm>
          <a:custGeom>
            <a:avLst/>
            <a:gdLst/>
            <a:ahLst/>
            <a:cxnLst/>
            <a:rect l="l" t="t" r="r" b="b"/>
            <a:pathLst>
              <a:path w="40639" h="29844">
                <a:moveTo>
                  <a:pt x="0" y="16284"/>
                </a:moveTo>
                <a:lnTo>
                  <a:pt x="40174" y="29738"/>
                </a:lnTo>
                <a:lnTo>
                  <a:pt x="39141" y="0"/>
                </a:lnTo>
                <a:lnTo>
                  <a:pt x="0" y="16284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9" name="object 79"/>
          <p:cNvSpPr/>
          <p:nvPr/>
        </p:nvSpPr>
        <p:spPr>
          <a:xfrm>
            <a:off x="8229509" y="3046705"/>
            <a:ext cx="556190" cy="139677"/>
          </a:xfrm>
          <a:custGeom>
            <a:avLst/>
            <a:gdLst/>
            <a:ahLst/>
            <a:cxnLst/>
            <a:rect l="l" t="t" r="r" b="b"/>
            <a:pathLst>
              <a:path w="280670" h="70484">
                <a:moveTo>
                  <a:pt x="280149" y="0"/>
                </a:moveTo>
                <a:lnTo>
                  <a:pt x="0" y="70041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0" name="object 80"/>
          <p:cNvSpPr/>
          <p:nvPr/>
        </p:nvSpPr>
        <p:spPr>
          <a:xfrm>
            <a:off x="8153247" y="3156893"/>
            <a:ext cx="84309" cy="57882"/>
          </a:xfrm>
          <a:custGeom>
            <a:avLst/>
            <a:gdLst/>
            <a:ahLst/>
            <a:cxnLst/>
            <a:rect l="l" t="t" r="r" b="b"/>
            <a:pathLst>
              <a:path w="42545" h="29209">
                <a:moveTo>
                  <a:pt x="34884" y="0"/>
                </a:moveTo>
                <a:lnTo>
                  <a:pt x="0" y="24059"/>
                </a:lnTo>
                <a:lnTo>
                  <a:pt x="42105" y="28870"/>
                </a:lnTo>
                <a:lnTo>
                  <a:pt x="34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1" name="object 81"/>
          <p:cNvSpPr/>
          <p:nvPr/>
        </p:nvSpPr>
        <p:spPr>
          <a:xfrm>
            <a:off x="8153257" y="3156893"/>
            <a:ext cx="84309" cy="57882"/>
          </a:xfrm>
          <a:custGeom>
            <a:avLst/>
            <a:gdLst/>
            <a:ahLst/>
            <a:cxnLst/>
            <a:rect l="l" t="t" r="r" b="b"/>
            <a:pathLst>
              <a:path w="42545" h="29209">
                <a:moveTo>
                  <a:pt x="0" y="24059"/>
                </a:moveTo>
                <a:lnTo>
                  <a:pt x="42117" y="28870"/>
                </a:lnTo>
                <a:lnTo>
                  <a:pt x="34884" y="0"/>
                </a:lnTo>
                <a:lnTo>
                  <a:pt x="0" y="24059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2" name="object 82"/>
          <p:cNvSpPr/>
          <p:nvPr/>
        </p:nvSpPr>
        <p:spPr>
          <a:xfrm>
            <a:off x="8217961" y="3110622"/>
            <a:ext cx="567515" cy="264253"/>
          </a:xfrm>
          <a:custGeom>
            <a:avLst/>
            <a:gdLst/>
            <a:ahLst/>
            <a:cxnLst/>
            <a:rect l="l" t="t" r="r" b="b"/>
            <a:pathLst>
              <a:path w="286385" h="133350">
                <a:moveTo>
                  <a:pt x="286142" y="0"/>
                </a:moveTo>
                <a:lnTo>
                  <a:pt x="0" y="132845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3" name="object 83"/>
          <p:cNvSpPr/>
          <p:nvPr/>
        </p:nvSpPr>
        <p:spPr>
          <a:xfrm>
            <a:off x="8146638" y="3347134"/>
            <a:ext cx="84309" cy="60401"/>
          </a:xfrm>
          <a:custGeom>
            <a:avLst/>
            <a:gdLst/>
            <a:ahLst/>
            <a:cxnLst/>
            <a:rect l="l" t="t" r="r" b="b"/>
            <a:pathLst>
              <a:path w="42545" h="30480">
                <a:moveTo>
                  <a:pt x="29721" y="0"/>
                </a:moveTo>
                <a:lnTo>
                  <a:pt x="0" y="30205"/>
                </a:lnTo>
                <a:lnTo>
                  <a:pt x="42253" y="26989"/>
                </a:lnTo>
                <a:lnTo>
                  <a:pt x="297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4" name="object 84"/>
          <p:cNvSpPr/>
          <p:nvPr/>
        </p:nvSpPr>
        <p:spPr>
          <a:xfrm>
            <a:off x="8146622" y="3347134"/>
            <a:ext cx="84309" cy="60401"/>
          </a:xfrm>
          <a:custGeom>
            <a:avLst/>
            <a:gdLst/>
            <a:ahLst/>
            <a:cxnLst/>
            <a:rect l="l" t="t" r="r" b="b"/>
            <a:pathLst>
              <a:path w="42545" h="30480">
                <a:moveTo>
                  <a:pt x="0" y="30205"/>
                </a:moveTo>
                <a:lnTo>
                  <a:pt x="42282" y="26989"/>
                </a:lnTo>
                <a:lnTo>
                  <a:pt x="29717" y="0"/>
                </a:lnTo>
                <a:lnTo>
                  <a:pt x="0" y="30205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5" name="object 85"/>
          <p:cNvSpPr/>
          <p:nvPr/>
        </p:nvSpPr>
        <p:spPr>
          <a:xfrm>
            <a:off x="8203382" y="3174378"/>
            <a:ext cx="582615" cy="395121"/>
          </a:xfrm>
          <a:custGeom>
            <a:avLst/>
            <a:gdLst/>
            <a:ahLst/>
            <a:cxnLst/>
            <a:rect l="l" t="t" r="r" b="b"/>
            <a:pathLst>
              <a:path w="294004" h="199389">
                <a:moveTo>
                  <a:pt x="293664" y="0"/>
                </a:moveTo>
                <a:lnTo>
                  <a:pt x="0" y="199274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6" name="object 86"/>
          <p:cNvSpPr/>
          <p:nvPr/>
        </p:nvSpPr>
        <p:spPr>
          <a:xfrm>
            <a:off x="8138291" y="3544872"/>
            <a:ext cx="81793" cy="69209"/>
          </a:xfrm>
          <a:custGeom>
            <a:avLst/>
            <a:gdLst/>
            <a:ahLst/>
            <a:cxnLst/>
            <a:rect l="l" t="t" r="r" b="b"/>
            <a:pathLst>
              <a:path w="41275" h="34925">
                <a:moveTo>
                  <a:pt x="24476" y="0"/>
                </a:moveTo>
                <a:lnTo>
                  <a:pt x="0" y="34590"/>
                </a:lnTo>
                <a:lnTo>
                  <a:pt x="41187" y="24621"/>
                </a:lnTo>
                <a:lnTo>
                  <a:pt x="24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7" name="object 87"/>
          <p:cNvSpPr/>
          <p:nvPr/>
        </p:nvSpPr>
        <p:spPr>
          <a:xfrm>
            <a:off x="8138267" y="3544872"/>
            <a:ext cx="81793" cy="69209"/>
          </a:xfrm>
          <a:custGeom>
            <a:avLst/>
            <a:gdLst/>
            <a:ahLst/>
            <a:cxnLst/>
            <a:rect l="l" t="t" r="r" b="b"/>
            <a:pathLst>
              <a:path w="41275" h="34925">
                <a:moveTo>
                  <a:pt x="0" y="34590"/>
                </a:moveTo>
                <a:lnTo>
                  <a:pt x="41208" y="24621"/>
                </a:lnTo>
                <a:lnTo>
                  <a:pt x="24509" y="0"/>
                </a:lnTo>
                <a:lnTo>
                  <a:pt x="0" y="34590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8" name="object 88"/>
          <p:cNvSpPr/>
          <p:nvPr/>
        </p:nvSpPr>
        <p:spPr>
          <a:xfrm>
            <a:off x="8188392" y="3232727"/>
            <a:ext cx="604007" cy="538573"/>
          </a:xfrm>
          <a:custGeom>
            <a:avLst/>
            <a:gdLst/>
            <a:ahLst/>
            <a:cxnLst/>
            <a:rect l="l" t="t" r="r" b="b"/>
            <a:pathLst>
              <a:path w="304800" h="271780">
                <a:moveTo>
                  <a:pt x="304369" y="0"/>
                </a:moveTo>
                <a:lnTo>
                  <a:pt x="0" y="271750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9" name="object 89"/>
          <p:cNvSpPr/>
          <p:nvPr/>
        </p:nvSpPr>
        <p:spPr>
          <a:xfrm>
            <a:off x="8129732" y="3749251"/>
            <a:ext cx="79276" cy="75501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19686" y="0"/>
                </a:moveTo>
                <a:lnTo>
                  <a:pt x="0" y="37525"/>
                </a:lnTo>
                <a:lnTo>
                  <a:pt x="39509" y="22199"/>
                </a:lnTo>
                <a:lnTo>
                  <a:pt x="196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0" name="object 90"/>
          <p:cNvSpPr/>
          <p:nvPr/>
        </p:nvSpPr>
        <p:spPr>
          <a:xfrm>
            <a:off x="8129750" y="3749251"/>
            <a:ext cx="79276" cy="75501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0" y="37525"/>
                </a:moveTo>
                <a:lnTo>
                  <a:pt x="39513" y="22199"/>
                </a:lnTo>
                <a:lnTo>
                  <a:pt x="19674" y="0"/>
                </a:lnTo>
                <a:lnTo>
                  <a:pt x="0" y="37525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1" name="object 91"/>
          <p:cNvSpPr/>
          <p:nvPr/>
        </p:nvSpPr>
        <p:spPr>
          <a:xfrm>
            <a:off x="8788681" y="2713994"/>
            <a:ext cx="590166" cy="517181"/>
          </a:xfrm>
          <a:custGeom>
            <a:avLst/>
            <a:gdLst/>
            <a:ahLst/>
            <a:cxnLst/>
            <a:rect l="l" t="t" r="r" b="b"/>
            <a:pathLst>
              <a:path w="297814" h="260985">
                <a:moveTo>
                  <a:pt x="0" y="0"/>
                </a:moveTo>
                <a:lnTo>
                  <a:pt x="297591" y="0"/>
                </a:lnTo>
                <a:lnTo>
                  <a:pt x="297591" y="260392"/>
                </a:lnTo>
                <a:lnTo>
                  <a:pt x="0" y="260392"/>
                </a:lnTo>
                <a:lnTo>
                  <a:pt x="0" y="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2" name="object 92"/>
          <p:cNvSpPr txBox="1"/>
          <p:nvPr/>
        </p:nvSpPr>
        <p:spPr>
          <a:xfrm>
            <a:off x="2146194" y="5327826"/>
            <a:ext cx="4648340" cy="842445"/>
          </a:xfrm>
          <a:prstGeom prst="rect">
            <a:avLst/>
          </a:prstGeom>
        </p:spPr>
        <p:txBody>
          <a:bodyPr vert="horz" wrap="square" lIns="0" tIns="133385" rIns="0" bIns="0" rtlCol="0">
            <a:spAutoFit/>
          </a:bodyPr>
          <a:lstStyle/>
          <a:p>
            <a:pPr marL="286911" indent="-261743">
              <a:spcBef>
                <a:spcPts val="1050"/>
              </a:spcBef>
              <a:buClr>
                <a:srgbClr val="7F7F7F"/>
              </a:buClr>
              <a:buSzPct val="105263"/>
              <a:buFont typeface="Arial"/>
              <a:buChar char="•"/>
              <a:tabLst>
                <a:tab pos="288169" algn="l"/>
              </a:tabLst>
            </a:pPr>
            <a:r>
              <a:rPr sz="1883" spc="-10" dirty="0">
                <a:latin typeface="Arial"/>
                <a:cs typeface="Arial"/>
              </a:rPr>
              <a:t>In </a:t>
            </a:r>
            <a:r>
              <a:rPr sz="1883" spc="-40" dirty="0">
                <a:latin typeface="Arial"/>
                <a:cs typeface="Arial"/>
              </a:rPr>
              <a:t>reality, </a:t>
            </a:r>
            <a:r>
              <a:rPr sz="1883" spc="-30" dirty="0">
                <a:latin typeface="Arial"/>
                <a:cs typeface="Arial"/>
              </a:rPr>
              <a:t>we </a:t>
            </a:r>
            <a:r>
              <a:rPr sz="1883" spc="-10" dirty="0">
                <a:latin typeface="Arial"/>
                <a:cs typeface="Arial"/>
              </a:rPr>
              <a:t>only observe the</a:t>
            </a:r>
            <a:r>
              <a:rPr sz="1883" spc="20" dirty="0">
                <a:latin typeface="Arial"/>
                <a:cs typeface="Arial"/>
              </a:rPr>
              <a:t> </a:t>
            </a:r>
            <a:r>
              <a:rPr sz="1883" spc="-20" dirty="0">
                <a:latin typeface="Arial"/>
                <a:cs typeface="Arial"/>
              </a:rPr>
              <a:t>documents</a:t>
            </a:r>
            <a:endParaRPr sz="1883">
              <a:latin typeface="Arial"/>
              <a:cs typeface="Arial"/>
            </a:endParaRPr>
          </a:p>
          <a:p>
            <a:pPr marL="286911" indent="-261743">
              <a:spcBef>
                <a:spcPts val="1021"/>
              </a:spcBef>
              <a:buClr>
                <a:srgbClr val="7F7F7F"/>
              </a:buClr>
              <a:buSzPct val="105263"/>
              <a:buFont typeface="Arial"/>
              <a:buChar char="•"/>
              <a:tabLst>
                <a:tab pos="288169" algn="l"/>
              </a:tabLst>
            </a:pPr>
            <a:r>
              <a:rPr sz="1883" spc="-20" dirty="0">
                <a:latin typeface="Arial"/>
                <a:cs typeface="Arial"/>
              </a:rPr>
              <a:t>The </a:t>
            </a:r>
            <a:r>
              <a:rPr sz="1883" spc="-10" dirty="0">
                <a:latin typeface="Arial"/>
                <a:cs typeface="Arial"/>
              </a:rPr>
              <a:t>other structure are </a:t>
            </a:r>
            <a:r>
              <a:rPr sz="1883" b="1" spc="-20" dirty="0">
                <a:latin typeface="Arial"/>
                <a:cs typeface="Arial"/>
              </a:rPr>
              <a:t>hidden</a:t>
            </a:r>
            <a:r>
              <a:rPr sz="1883" b="1" spc="-59" dirty="0">
                <a:latin typeface="Arial"/>
                <a:cs typeface="Arial"/>
              </a:rPr>
              <a:t> </a:t>
            </a:r>
            <a:r>
              <a:rPr sz="1883" b="1" spc="-20" dirty="0">
                <a:latin typeface="Arial"/>
                <a:cs typeface="Arial"/>
              </a:rPr>
              <a:t>variables</a:t>
            </a:r>
            <a:endParaRPr sz="18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117574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175285"/>
            <a:ext cx="4772916" cy="400241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lang="en-US" sz="2378" b="1" spc="30" dirty="0" smtClean="0">
                <a:latin typeface="Arial"/>
                <a:cs typeface="Arial"/>
              </a:rPr>
              <a:t>The posterior distribution</a:t>
            </a:r>
            <a:endParaRPr sz="2378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9471" y="1894934"/>
            <a:ext cx="5872654" cy="3128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3935757" y="1821219"/>
            <a:ext cx="5872654" cy="3128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3862042" y="1747503"/>
            <a:ext cx="5872654" cy="3128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3788326" y="1641025"/>
            <a:ext cx="5872654" cy="3128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338592" y="1542738"/>
            <a:ext cx="1089347" cy="36530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4095472" y="1948173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024089" y="0"/>
                </a:move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lnTo>
                  <a:pt x="2875427" y="402575"/>
                </a:lnTo>
                <a:lnTo>
                  <a:pt x="2861620" y="341091"/>
                </a:lnTo>
                <a:lnTo>
                  <a:pt x="2825091" y="291603"/>
                </a:lnTo>
                <a:lnTo>
                  <a:pt x="2795399" y="267664"/>
                </a:lnTo>
                <a:lnTo>
                  <a:pt x="2756537" y="242291"/>
                </a:lnTo>
                <a:lnTo>
                  <a:pt x="2707344" y="214007"/>
                </a:lnTo>
                <a:lnTo>
                  <a:pt x="2646656" y="181333"/>
                </a:lnTo>
                <a:lnTo>
                  <a:pt x="2573310" y="142794"/>
                </a:lnTo>
                <a:lnTo>
                  <a:pt x="2570491" y="141347"/>
                </a:lnTo>
                <a:lnTo>
                  <a:pt x="2503502" y="106196"/>
                </a:lnTo>
                <a:lnTo>
                  <a:pt x="2447251" y="77417"/>
                </a:lnTo>
                <a:lnTo>
                  <a:pt x="2399315" y="54372"/>
                </a:lnTo>
                <a:lnTo>
                  <a:pt x="2357268" y="36425"/>
                </a:lnTo>
                <a:lnTo>
                  <a:pt x="2318684" y="22938"/>
                </a:lnTo>
                <a:lnTo>
                  <a:pt x="2281138" y="13274"/>
                </a:lnTo>
                <a:lnTo>
                  <a:pt x="2242204" y="6796"/>
                </a:lnTo>
                <a:lnTo>
                  <a:pt x="2199458" y="2867"/>
                </a:lnTo>
                <a:lnTo>
                  <a:pt x="2150474" y="849"/>
                </a:lnTo>
                <a:lnTo>
                  <a:pt x="2092826" y="106"/>
                </a:lnTo>
                <a:lnTo>
                  <a:pt x="2024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4095472" y="1948173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876717" y="441510"/>
                </a:moveTo>
                <a:lnTo>
                  <a:pt x="2875427" y="402575"/>
                </a:lnTo>
                <a:lnTo>
                  <a:pt x="2861619" y="341090"/>
                </a:lnTo>
                <a:lnTo>
                  <a:pt x="2825088" y="291601"/>
                </a:lnTo>
                <a:lnTo>
                  <a:pt x="2795394" y="267662"/>
                </a:lnTo>
                <a:lnTo>
                  <a:pt x="2756531" y="242289"/>
                </a:lnTo>
                <a:lnTo>
                  <a:pt x="2707336" y="214005"/>
                </a:lnTo>
                <a:lnTo>
                  <a:pt x="2646646" y="181332"/>
                </a:lnTo>
                <a:lnTo>
                  <a:pt x="2573298" y="142794"/>
                </a:lnTo>
                <a:lnTo>
                  <a:pt x="2570487" y="141343"/>
                </a:lnTo>
                <a:lnTo>
                  <a:pt x="2503497" y="106193"/>
                </a:lnTo>
                <a:lnTo>
                  <a:pt x="2447247" y="77415"/>
                </a:lnTo>
                <a:lnTo>
                  <a:pt x="2399312" y="54371"/>
                </a:lnTo>
                <a:lnTo>
                  <a:pt x="2357266" y="36424"/>
                </a:lnTo>
                <a:lnTo>
                  <a:pt x="2318683" y="22937"/>
                </a:lnTo>
                <a:lnTo>
                  <a:pt x="2281138" y="13274"/>
                </a:lnTo>
                <a:lnTo>
                  <a:pt x="2242204" y="6796"/>
                </a:lnTo>
                <a:lnTo>
                  <a:pt x="2199457" y="2867"/>
                </a:lnTo>
                <a:lnTo>
                  <a:pt x="2150471" y="849"/>
                </a:lnTo>
                <a:lnTo>
                  <a:pt x="2092819" y="106"/>
                </a:lnTo>
                <a:lnTo>
                  <a:pt x="2024076" y="0"/>
                </a:lnTo>
                <a:lnTo>
                  <a:pt x="1553148" y="0"/>
                </a:lnTo>
                <a:lnTo>
                  <a:pt x="874557" y="0"/>
                </a:lnTo>
                <a:lnTo>
                  <a:pt x="264706" y="0"/>
                </a:ln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8139903" y="1948174"/>
            <a:ext cx="1657243" cy="860710"/>
          </a:xfrm>
          <a:custGeom>
            <a:avLst/>
            <a:gdLst/>
            <a:ahLst/>
            <a:cxnLst/>
            <a:rect l="l" t="t" r="r" b="b"/>
            <a:pathLst>
              <a:path w="836295" h="434340">
                <a:moveTo>
                  <a:pt x="835777" y="434227"/>
                </a:moveTo>
                <a:lnTo>
                  <a:pt x="833946" y="384588"/>
                </a:lnTo>
                <a:lnTo>
                  <a:pt x="808788" y="335779"/>
                </a:lnTo>
                <a:lnTo>
                  <a:pt x="762562" y="316920"/>
                </a:lnTo>
                <a:lnTo>
                  <a:pt x="681165" y="306269"/>
                </a:lnTo>
                <a:lnTo>
                  <a:pt x="624167" y="303289"/>
                </a:lnTo>
                <a:lnTo>
                  <a:pt x="554644" y="301481"/>
                </a:lnTo>
                <a:lnTo>
                  <a:pt x="471353" y="300553"/>
                </a:lnTo>
                <a:lnTo>
                  <a:pt x="373050" y="300211"/>
                </a:lnTo>
                <a:lnTo>
                  <a:pt x="258491" y="300162"/>
                </a:lnTo>
                <a:lnTo>
                  <a:pt x="258297" y="225846"/>
                </a:lnTo>
                <a:lnTo>
                  <a:pt x="256937" y="164935"/>
                </a:lnTo>
                <a:lnTo>
                  <a:pt x="253247" y="116097"/>
                </a:lnTo>
                <a:lnTo>
                  <a:pt x="246061" y="77998"/>
                </a:lnTo>
                <a:lnTo>
                  <a:pt x="216542" y="28684"/>
                </a:lnTo>
                <a:lnTo>
                  <a:pt x="159056" y="6326"/>
                </a:lnTo>
                <a:lnTo>
                  <a:pt x="116913" y="1922"/>
                </a:lnTo>
                <a:lnTo>
                  <a:pt x="64282" y="258"/>
                </a:lnTo>
                <a:lnTo>
                  <a:pt x="0" y="0"/>
                </a:lnTo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4021757" y="1874458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024089" y="0"/>
                </a:move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lnTo>
                  <a:pt x="2875427" y="402575"/>
                </a:lnTo>
                <a:lnTo>
                  <a:pt x="2861620" y="341091"/>
                </a:lnTo>
                <a:lnTo>
                  <a:pt x="2825091" y="291603"/>
                </a:lnTo>
                <a:lnTo>
                  <a:pt x="2795399" y="267664"/>
                </a:lnTo>
                <a:lnTo>
                  <a:pt x="2756537" y="242291"/>
                </a:lnTo>
                <a:lnTo>
                  <a:pt x="2707344" y="214007"/>
                </a:lnTo>
                <a:lnTo>
                  <a:pt x="2646656" y="181333"/>
                </a:lnTo>
                <a:lnTo>
                  <a:pt x="2573310" y="142794"/>
                </a:lnTo>
                <a:lnTo>
                  <a:pt x="2570491" y="141343"/>
                </a:lnTo>
                <a:lnTo>
                  <a:pt x="2503502" y="106193"/>
                </a:lnTo>
                <a:lnTo>
                  <a:pt x="2447251" y="77415"/>
                </a:lnTo>
                <a:lnTo>
                  <a:pt x="2399315" y="54371"/>
                </a:lnTo>
                <a:lnTo>
                  <a:pt x="2357268" y="36424"/>
                </a:lnTo>
                <a:lnTo>
                  <a:pt x="2318684" y="22937"/>
                </a:lnTo>
                <a:lnTo>
                  <a:pt x="2281138" y="13274"/>
                </a:lnTo>
                <a:lnTo>
                  <a:pt x="2242204" y="6796"/>
                </a:lnTo>
                <a:lnTo>
                  <a:pt x="2199458" y="2867"/>
                </a:lnTo>
                <a:lnTo>
                  <a:pt x="2150474" y="849"/>
                </a:lnTo>
                <a:lnTo>
                  <a:pt x="2092826" y="106"/>
                </a:lnTo>
                <a:lnTo>
                  <a:pt x="2024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/>
          <p:nvPr/>
        </p:nvSpPr>
        <p:spPr>
          <a:xfrm>
            <a:off x="4021757" y="1874458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876717" y="441510"/>
                </a:moveTo>
                <a:lnTo>
                  <a:pt x="2875427" y="402575"/>
                </a:lnTo>
                <a:lnTo>
                  <a:pt x="2861619" y="341090"/>
                </a:lnTo>
                <a:lnTo>
                  <a:pt x="2825088" y="291601"/>
                </a:lnTo>
                <a:lnTo>
                  <a:pt x="2795394" y="267662"/>
                </a:lnTo>
                <a:lnTo>
                  <a:pt x="2756531" y="242289"/>
                </a:lnTo>
                <a:lnTo>
                  <a:pt x="2707336" y="214005"/>
                </a:lnTo>
                <a:lnTo>
                  <a:pt x="2646646" y="181332"/>
                </a:lnTo>
                <a:lnTo>
                  <a:pt x="2573298" y="142794"/>
                </a:lnTo>
                <a:lnTo>
                  <a:pt x="2570487" y="141343"/>
                </a:lnTo>
                <a:lnTo>
                  <a:pt x="2503497" y="106193"/>
                </a:lnTo>
                <a:lnTo>
                  <a:pt x="2447247" y="77415"/>
                </a:lnTo>
                <a:lnTo>
                  <a:pt x="2399312" y="54371"/>
                </a:lnTo>
                <a:lnTo>
                  <a:pt x="2357266" y="36424"/>
                </a:lnTo>
                <a:lnTo>
                  <a:pt x="2318683" y="22937"/>
                </a:lnTo>
                <a:lnTo>
                  <a:pt x="2281138" y="13274"/>
                </a:lnTo>
                <a:lnTo>
                  <a:pt x="2242204" y="6796"/>
                </a:lnTo>
                <a:lnTo>
                  <a:pt x="2199457" y="2867"/>
                </a:lnTo>
                <a:lnTo>
                  <a:pt x="2150471" y="849"/>
                </a:lnTo>
                <a:lnTo>
                  <a:pt x="2092819" y="106"/>
                </a:lnTo>
                <a:lnTo>
                  <a:pt x="2024076" y="0"/>
                </a:lnTo>
                <a:lnTo>
                  <a:pt x="1553148" y="0"/>
                </a:lnTo>
                <a:lnTo>
                  <a:pt x="874557" y="0"/>
                </a:lnTo>
                <a:lnTo>
                  <a:pt x="264706" y="0"/>
                </a:ln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/>
          <p:nvPr/>
        </p:nvSpPr>
        <p:spPr>
          <a:xfrm>
            <a:off x="8066190" y="1874458"/>
            <a:ext cx="1657243" cy="860710"/>
          </a:xfrm>
          <a:custGeom>
            <a:avLst/>
            <a:gdLst/>
            <a:ahLst/>
            <a:cxnLst/>
            <a:rect l="l" t="t" r="r" b="b"/>
            <a:pathLst>
              <a:path w="836295" h="434340">
                <a:moveTo>
                  <a:pt x="835777" y="434227"/>
                </a:moveTo>
                <a:lnTo>
                  <a:pt x="833946" y="384588"/>
                </a:lnTo>
                <a:lnTo>
                  <a:pt x="808788" y="335779"/>
                </a:lnTo>
                <a:lnTo>
                  <a:pt x="762562" y="316920"/>
                </a:lnTo>
                <a:lnTo>
                  <a:pt x="681165" y="306269"/>
                </a:lnTo>
                <a:lnTo>
                  <a:pt x="624167" y="303289"/>
                </a:lnTo>
                <a:lnTo>
                  <a:pt x="554644" y="301481"/>
                </a:lnTo>
                <a:lnTo>
                  <a:pt x="471353" y="300553"/>
                </a:lnTo>
                <a:lnTo>
                  <a:pt x="373050" y="300211"/>
                </a:lnTo>
                <a:lnTo>
                  <a:pt x="258491" y="300162"/>
                </a:lnTo>
                <a:lnTo>
                  <a:pt x="258297" y="225846"/>
                </a:lnTo>
                <a:lnTo>
                  <a:pt x="256937" y="164935"/>
                </a:lnTo>
                <a:lnTo>
                  <a:pt x="253247" y="116097"/>
                </a:lnTo>
                <a:lnTo>
                  <a:pt x="246061" y="77998"/>
                </a:lnTo>
                <a:lnTo>
                  <a:pt x="216542" y="28684"/>
                </a:lnTo>
                <a:lnTo>
                  <a:pt x="159056" y="6326"/>
                </a:lnTo>
                <a:lnTo>
                  <a:pt x="116913" y="1922"/>
                </a:lnTo>
                <a:lnTo>
                  <a:pt x="64282" y="258"/>
                </a:lnTo>
                <a:lnTo>
                  <a:pt x="0" y="0"/>
                </a:lnTo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3948041" y="1800743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024089" y="0"/>
                </a:move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lnTo>
                  <a:pt x="2875427" y="402575"/>
                </a:lnTo>
                <a:lnTo>
                  <a:pt x="2861620" y="341091"/>
                </a:lnTo>
                <a:lnTo>
                  <a:pt x="2825091" y="291603"/>
                </a:lnTo>
                <a:lnTo>
                  <a:pt x="2795399" y="267664"/>
                </a:lnTo>
                <a:lnTo>
                  <a:pt x="2756537" y="242291"/>
                </a:lnTo>
                <a:lnTo>
                  <a:pt x="2707344" y="214007"/>
                </a:lnTo>
                <a:lnTo>
                  <a:pt x="2646656" y="181333"/>
                </a:lnTo>
                <a:lnTo>
                  <a:pt x="2573310" y="142794"/>
                </a:lnTo>
                <a:lnTo>
                  <a:pt x="2570491" y="141347"/>
                </a:lnTo>
                <a:lnTo>
                  <a:pt x="2503502" y="106196"/>
                </a:lnTo>
                <a:lnTo>
                  <a:pt x="2447251" y="77417"/>
                </a:lnTo>
                <a:lnTo>
                  <a:pt x="2399315" y="54372"/>
                </a:lnTo>
                <a:lnTo>
                  <a:pt x="2357268" y="36425"/>
                </a:lnTo>
                <a:lnTo>
                  <a:pt x="2318684" y="22938"/>
                </a:lnTo>
                <a:lnTo>
                  <a:pt x="2281138" y="13274"/>
                </a:lnTo>
                <a:lnTo>
                  <a:pt x="2242204" y="6796"/>
                </a:lnTo>
                <a:lnTo>
                  <a:pt x="2199458" y="2867"/>
                </a:lnTo>
                <a:lnTo>
                  <a:pt x="2150474" y="849"/>
                </a:lnTo>
                <a:lnTo>
                  <a:pt x="2092826" y="106"/>
                </a:lnTo>
                <a:lnTo>
                  <a:pt x="2024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/>
          <p:nvPr/>
        </p:nvSpPr>
        <p:spPr>
          <a:xfrm>
            <a:off x="3948043" y="1800743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876717" y="441510"/>
                </a:moveTo>
                <a:lnTo>
                  <a:pt x="2875427" y="402575"/>
                </a:lnTo>
                <a:lnTo>
                  <a:pt x="2861619" y="341090"/>
                </a:lnTo>
                <a:lnTo>
                  <a:pt x="2825088" y="291601"/>
                </a:lnTo>
                <a:lnTo>
                  <a:pt x="2795394" y="267662"/>
                </a:lnTo>
                <a:lnTo>
                  <a:pt x="2756531" y="242289"/>
                </a:lnTo>
                <a:lnTo>
                  <a:pt x="2707336" y="214005"/>
                </a:lnTo>
                <a:lnTo>
                  <a:pt x="2646646" y="181332"/>
                </a:lnTo>
                <a:lnTo>
                  <a:pt x="2573298" y="142794"/>
                </a:lnTo>
                <a:lnTo>
                  <a:pt x="2570487" y="141343"/>
                </a:lnTo>
                <a:lnTo>
                  <a:pt x="2503497" y="106193"/>
                </a:lnTo>
                <a:lnTo>
                  <a:pt x="2447247" y="77415"/>
                </a:lnTo>
                <a:lnTo>
                  <a:pt x="2399312" y="54371"/>
                </a:lnTo>
                <a:lnTo>
                  <a:pt x="2357266" y="36424"/>
                </a:lnTo>
                <a:lnTo>
                  <a:pt x="2318683" y="22937"/>
                </a:lnTo>
                <a:lnTo>
                  <a:pt x="2281138" y="13274"/>
                </a:lnTo>
                <a:lnTo>
                  <a:pt x="2242204" y="6796"/>
                </a:lnTo>
                <a:lnTo>
                  <a:pt x="2199457" y="2867"/>
                </a:lnTo>
                <a:lnTo>
                  <a:pt x="2150471" y="849"/>
                </a:lnTo>
                <a:lnTo>
                  <a:pt x="2092819" y="106"/>
                </a:lnTo>
                <a:lnTo>
                  <a:pt x="2024076" y="0"/>
                </a:lnTo>
                <a:lnTo>
                  <a:pt x="1553148" y="0"/>
                </a:lnTo>
                <a:lnTo>
                  <a:pt x="874557" y="0"/>
                </a:lnTo>
                <a:lnTo>
                  <a:pt x="264706" y="0"/>
                </a:ln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/>
          <p:nvPr/>
        </p:nvSpPr>
        <p:spPr>
          <a:xfrm>
            <a:off x="7992474" y="1800743"/>
            <a:ext cx="1657243" cy="860710"/>
          </a:xfrm>
          <a:custGeom>
            <a:avLst/>
            <a:gdLst/>
            <a:ahLst/>
            <a:cxnLst/>
            <a:rect l="l" t="t" r="r" b="b"/>
            <a:pathLst>
              <a:path w="836295" h="434340">
                <a:moveTo>
                  <a:pt x="835777" y="434227"/>
                </a:moveTo>
                <a:lnTo>
                  <a:pt x="833946" y="384588"/>
                </a:lnTo>
                <a:lnTo>
                  <a:pt x="808788" y="335779"/>
                </a:lnTo>
                <a:lnTo>
                  <a:pt x="762562" y="316920"/>
                </a:lnTo>
                <a:lnTo>
                  <a:pt x="681165" y="306269"/>
                </a:lnTo>
                <a:lnTo>
                  <a:pt x="624167" y="303289"/>
                </a:lnTo>
                <a:lnTo>
                  <a:pt x="554644" y="301481"/>
                </a:lnTo>
                <a:lnTo>
                  <a:pt x="471353" y="300553"/>
                </a:lnTo>
                <a:lnTo>
                  <a:pt x="373050" y="300211"/>
                </a:lnTo>
                <a:lnTo>
                  <a:pt x="258491" y="300162"/>
                </a:lnTo>
                <a:lnTo>
                  <a:pt x="258297" y="225846"/>
                </a:lnTo>
                <a:lnTo>
                  <a:pt x="256937" y="164935"/>
                </a:lnTo>
                <a:lnTo>
                  <a:pt x="253247" y="116097"/>
                </a:lnTo>
                <a:lnTo>
                  <a:pt x="246061" y="77998"/>
                </a:lnTo>
                <a:lnTo>
                  <a:pt x="216542" y="28684"/>
                </a:lnTo>
                <a:lnTo>
                  <a:pt x="159056" y="6326"/>
                </a:lnTo>
                <a:lnTo>
                  <a:pt x="116913" y="1922"/>
                </a:lnTo>
                <a:lnTo>
                  <a:pt x="64282" y="258"/>
                </a:lnTo>
                <a:lnTo>
                  <a:pt x="0" y="0"/>
                </a:lnTo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object 17"/>
          <p:cNvSpPr/>
          <p:nvPr/>
        </p:nvSpPr>
        <p:spPr>
          <a:xfrm>
            <a:off x="3874326" y="1694265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024089" y="0"/>
                </a:move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lnTo>
                  <a:pt x="2875427" y="402575"/>
                </a:lnTo>
                <a:lnTo>
                  <a:pt x="2861620" y="341091"/>
                </a:lnTo>
                <a:lnTo>
                  <a:pt x="2825091" y="291603"/>
                </a:lnTo>
                <a:lnTo>
                  <a:pt x="2795399" y="267664"/>
                </a:lnTo>
                <a:lnTo>
                  <a:pt x="2756537" y="242291"/>
                </a:lnTo>
                <a:lnTo>
                  <a:pt x="2707344" y="214007"/>
                </a:lnTo>
                <a:lnTo>
                  <a:pt x="2646656" y="181333"/>
                </a:lnTo>
                <a:lnTo>
                  <a:pt x="2573310" y="142794"/>
                </a:lnTo>
                <a:lnTo>
                  <a:pt x="2570491" y="141347"/>
                </a:lnTo>
                <a:lnTo>
                  <a:pt x="2503502" y="106196"/>
                </a:lnTo>
                <a:lnTo>
                  <a:pt x="2447251" y="77417"/>
                </a:lnTo>
                <a:lnTo>
                  <a:pt x="2399315" y="54372"/>
                </a:lnTo>
                <a:lnTo>
                  <a:pt x="2357268" y="36425"/>
                </a:lnTo>
                <a:lnTo>
                  <a:pt x="2318684" y="22938"/>
                </a:lnTo>
                <a:lnTo>
                  <a:pt x="2281138" y="13274"/>
                </a:lnTo>
                <a:lnTo>
                  <a:pt x="2242204" y="6796"/>
                </a:lnTo>
                <a:lnTo>
                  <a:pt x="2199458" y="2867"/>
                </a:lnTo>
                <a:lnTo>
                  <a:pt x="2150474" y="849"/>
                </a:lnTo>
                <a:lnTo>
                  <a:pt x="2092826" y="106"/>
                </a:lnTo>
                <a:lnTo>
                  <a:pt x="2024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" name="object 18"/>
          <p:cNvSpPr/>
          <p:nvPr/>
        </p:nvSpPr>
        <p:spPr>
          <a:xfrm>
            <a:off x="3874328" y="1694265"/>
            <a:ext cx="5701578" cy="2957119"/>
          </a:xfrm>
          <a:custGeom>
            <a:avLst/>
            <a:gdLst/>
            <a:ahLst/>
            <a:cxnLst/>
            <a:rect l="l" t="t" r="r" b="b"/>
            <a:pathLst>
              <a:path w="2877185" h="1492250">
                <a:moveTo>
                  <a:pt x="2876717" y="441510"/>
                </a:moveTo>
                <a:lnTo>
                  <a:pt x="2875427" y="402575"/>
                </a:lnTo>
                <a:lnTo>
                  <a:pt x="2861619" y="341090"/>
                </a:lnTo>
                <a:lnTo>
                  <a:pt x="2825088" y="291601"/>
                </a:lnTo>
                <a:lnTo>
                  <a:pt x="2795394" y="267662"/>
                </a:lnTo>
                <a:lnTo>
                  <a:pt x="2756531" y="242289"/>
                </a:lnTo>
                <a:lnTo>
                  <a:pt x="2707336" y="214005"/>
                </a:lnTo>
                <a:lnTo>
                  <a:pt x="2646646" y="181332"/>
                </a:lnTo>
                <a:lnTo>
                  <a:pt x="2573298" y="142794"/>
                </a:lnTo>
                <a:lnTo>
                  <a:pt x="2570487" y="141343"/>
                </a:lnTo>
                <a:lnTo>
                  <a:pt x="2503497" y="106193"/>
                </a:lnTo>
                <a:lnTo>
                  <a:pt x="2447247" y="77415"/>
                </a:lnTo>
                <a:lnTo>
                  <a:pt x="2399312" y="54371"/>
                </a:lnTo>
                <a:lnTo>
                  <a:pt x="2357266" y="36424"/>
                </a:lnTo>
                <a:lnTo>
                  <a:pt x="2318683" y="22937"/>
                </a:lnTo>
                <a:lnTo>
                  <a:pt x="2281138" y="13274"/>
                </a:lnTo>
                <a:lnTo>
                  <a:pt x="2242204" y="6796"/>
                </a:lnTo>
                <a:lnTo>
                  <a:pt x="2199457" y="2867"/>
                </a:lnTo>
                <a:lnTo>
                  <a:pt x="2150471" y="849"/>
                </a:lnTo>
                <a:lnTo>
                  <a:pt x="2092819" y="106"/>
                </a:lnTo>
                <a:lnTo>
                  <a:pt x="2024076" y="0"/>
                </a:lnTo>
                <a:lnTo>
                  <a:pt x="1553148" y="0"/>
                </a:lnTo>
                <a:lnTo>
                  <a:pt x="874557" y="0"/>
                </a:lnTo>
                <a:lnTo>
                  <a:pt x="264706" y="0"/>
                </a:lnTo>
                <a:lnTo>
                  <a:pt x="0" y="0"/>
                </a:lnTo>
                <a:lnTo>
                  <a:pt x="0" y="1492090"/>
                </a:lnTo>
                <a:lnTo>
                  <a:pt x="2876717" y="1492090"/>
                </a:lnTo>
                <a:lnTo>
                  <a:pt x="2876717" y="44151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" name="object 19"/>
          <p:cNvSpPr/>
          <p:nvPr/>
        </p:nvSpPr>
        <p:spPr>
          <a:xfrm>
            <a:off x="7918759" y="1694265"/>
            <a:ext cx="1657243" cy="860710"/>
          </a:xfrm>
          <a:custGeom>
            <a:avLst/>
            <a:gdLst/>
            <a:ahLst/>
            <a:cxnLst/>
            <a:rect l="l" t="t" r="r" b="b"/>
            <a:pathLst>
              <a:path w="836295" h="434340">
                <a:moveTo>
                  <a:pt x="835777" y="434227"/>
                </a:moveTo>
                <a:lnTo>
                  <a:pt x="833946" y="384588"/>
                </a:lnTo>
                <a:lnTo>
                  <a:pt x="808788" y="335779"/>
                </a:lnTo>
                <a:lnTo>
                  <a:pt x="762562" y="316920"/>
                </a:lnTo>
                <a:lnTo>
                  <a:pt x="681165" y="306269"/>
                </a:lnTo>
                <a:lnTo>
                  <a:pt x="624167" y="303289"/>
                </a:lnTo>
                <a:lnTo>
                  <a:pt x="554644" y="301481"/>
                </a:lnTo>
                <a:lnTo>
                  <a:pt x="471353" y="300553"/>
                </a:lnTo>
                <a:lnTo>
                  <a:pt x="373050" y="300211"/>
                </a:lnTo>
                <a:lnTo>
                  <a:pt x="258491" y="300162"/>
                </a:lnTo>
                <a:lnTo>
                  <a:pt x="258297" y="225846"/>
                </a:lnTo>
                <a:lnTo>
                  <a:pt x="256937" y="164935"/>
                </a:lnTo>
                <a:lnTo>
                  <a:pt x="253247" y="116097"/>
                </a:lnTo>
                <a:lnTo>
                  <a:pt x="246061" y="77998"/>
                </a:lnTo>
                <a:lnTo>
                  <a:pt x="216542" y="28684"/>
                </a:lnTo>
                <a:lnTo>
                  <a:pt x="159056" y="6326"/>
                </a:lnTo>
                <a:lnTo>
                  <a:pt x="116913" y="1922"/>
                </a:lnTo>
                <a:lnTo>
                  <a:pt x="64282" y="258"/>
                </a:lnTo>
                <a:lnTo>
                  <a:pt x="0" y="0"/>
                </a:lnTo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" name="object 20"/>
          <p:cNvSpPr/>
          <p:nvPr/>
        </p:nvSpPr>
        <p:spPr>
          <a:xfrm>
            <a:off x="2400021" y="1587786"/>
            <a:ext cx="951310" cy="760043"/>
          </a:xfrm>
          <a:custGeom>
            <a:avLst/>
            <a:gdLst/>
            <a:ahLst/>
            <a:cxnLst/>
            <a:rect l="l" t="t" r="r" b="b"/>
            <a:pathLst>
              <a:path w="480059" h="383540">
                <a:moveTo>
                  <a:pt x="0" y="0"/>
                </a:moveTo>
                <a:lnTo>
                  <a:pt x="479452" y="0"/>
                </a:lnTo>
                <a:lnTo>
                  <a:pt x="479452" y="320737"/>
                </a:lnTo>
                <a:lnTo>
                  <a:pt x="439108" y="314442"/>
                </a:lnTo>
                <a:lnTo>
                  <a:pt x="396818" y="316098"/>
                </a:lnTo>
                <a:lnTo>
                  <a:pt x="353015" y="323719"/>
                </a:lnTo>
                <a:lnTo>
                  <a:pt x="308132" y="335316"/>
                </a:lnTo>
                <a:lnTo>
                  <a:pt x="262600" y="348901"/>
                </a:lnTo>
                <a:lnTo>
                  <a:pt x="216852" y="362486"/>
                </a:lnTo>
                <a:lnTo>
                  <a:pt x="171320" y="374083"/>
                </a:lnTo>
                <a:lnTo>
                  <a:pt x="126437" y="381704"/>
                </a:lnTo>
                <a:lnTo>
                  <a:pt x="82634" y="383360"/>
                </a:lnTo>
                <a:lnTo>
                  <a:pt x="40344" y="377065"/>
                </a:lnTo>
                <a:lnTo>
                  <a:pt x="0" y="360829"/>
                </a:lnTo>
                <a:lnTo>
                  <a:pt x="0" y="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" name="object 21"/>
          <p:cNvSpPr/>
          <p:nvPr/>
        </p:nvSpPr>
        <p:spPr>
          <a:xfrm>
            <a:off x="2400021" y="2505132"/>
            <a:ext cx="951310" cy="760043"/>
          </a:xfrm>
          <a:custGeom>
            <a:avLst/>
            <a:gdLst/>
            <a:ahLst/>
            <a:cxnLst/>
            <a:rect l="l" t="t" r="r" b="b"/>
            <a:pathLst>
              <a:path w="480059" h="383539">
                <a:moveTo>
                  <a:pt x="0" y="0"/>
                </a:moveTo>
                <a:lnTo>
                  <a:pt x="479452" y="0"/>
                </a:lnTo>
                <a:lnTo>
                  <a:pt x="479452" y="320737"/>
                </a:lnTo>
                <a:lnTo>
                  <a:pt x="439108" y="314442"/>
                </a:lnTo>
                <a:lnTo>
                  <a:pt x="396818" y="316098"/>
                </a:lnTo>
                <a:lnTo>
                  <a:pt x="353015" y="323719"/>
                </a:lnTo>
                <a:lnTo>
                  <a:pt x="308132" y="335316"/>
                </a:lnTo>
                <a:lnTo>
                  <a:pt x="262600" y="348901"/>
                </a:lnTo>
                <a:lnTo>
                  <a:pt x="216852" y="362486"/>
                </a:lnTo>
                <a:lnTo>
                  <a:pt x="171320" y="374083"/>
                </a:lnTo>
                <a:lnTo>
                  <a:pt x="126437" y="381704"/>
                </a:lnTo>
                <a:lnTo>
                  <a:pt x="82634" y="383360"/>
                </a:lnTo>
                <a:lnTo>
                  <a:pt x="40344" y="377065"/>
                </a:lnTo>
                <a:lnTo>
                  <a:pt x="0" y="360829"/>
                </a:lnTo>
                <a:lnTo>
                  <a:pt x="0" y="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2" name="object 22"/>
          <p:cNvSpPr/>
          <p:nvPr/>
        </p:nvSpPr>
        <p:spPr>
          <a:xfrm>
            <a:off x="2400021" y="3422478"/>
            <a:ext cx="951310" cy="760043"/>
          </a:xfrm>
          <a:custGeom>
            <a:avLst/>
            <a:gdLst/>
            <a:ahLst/>
            <a:cxnLst/>
            <a:rect l="l" t="t" r="r" b="b"/>
            <a:pathLst>
              <a:path w="480059" h="383539">
                <a:moveTo>
                  <a:pt x="0" y="0"/>
                </a:moveTo>
                <a:lnTo>
                  <a:pt x="479452" y="0"/>
                </a:lnTo>
                <a:lnTo>
                  <a:pt x="479452" y="320737"/>
                </a:lnTo>
                <a:lnTo>
                  <a:pt x="439108" y="314442"/>
                </a:lnTo>
                <a:lnTo>
                  <a:pt x="396818" y="316098"/>
                </a:lnTo>
                <a:lnTo>
                  <a:pt x="353015" y="323719"/>
                </a:lnTo>
                <a:lnTo>
                  <a:pt x="308132" y="335316"/>
                </a:lnTo>
                <a:lnTo>
                  <a:pt x="262600" y="348901"/>
                </a:lnTo>
                <a:lnTo>
                  <a:pt x="216852" y="362486"/>
                </a:lnTo>
                <a:lnTo>
                  <a:pt x="171320" y="374083"/>
                </a:lnTo>
                <a:lnTo>
                  <a:pt x="126437" y="381704"/>
                </a:lnTo>
                <a:lnTo>
                  <a:pt x="82634" y="383360"/>
                </a:lnTo>
                <a:lnTo>
                  <a:pt x="40344" y="377065"/>
                </a:lnTo>
                <a:lnTo>
                  <a:pt x="0" y="360829"/>
                </a:lnTo>
                <a:lnTo>
                  <a:pt x="0" y="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3" name="object 23"/>
          <p:cNvSpPr/>
          <p:nvPr/>
        </p:nvSpPr>
        <p:spPr>
          <a:xfrm>
            <a:off x="2400021" y="4339824"/>
            <a:ext cx="951310" cy="760043"/>
          </a:xfrm>
          <a:custGeom>
            <a:avLst/>
            <a:gdLst/>
            <a:ahLst/>
            <a:cxnLst/>
            <a:rect l="l" t="t" r="r" b="b"/>
            <a:pathLst>
              <a:path w="480059" h="383539">
                <a:moveTo>
                  <a:pt x="0" y="0"/>
                </a:moveTo>
                <a:lnTo>
                  <a:pt x="479452" y="0"/>
                </a:lnTo>
                <a:lnTo>
                  <a:pt x="479452" y="320737"/>
                </a:lnTo>
                <a:lnTo>
                  <a:pt x="439108" y="314442"/>
                </a:lnTo>
                <a:lnTo>
                  <a:pt x="396818" y="316098"/>
                </a:lnTo>
                <a:lnTo>
                  <a:pt x="353015" y="323719"/>
                </a:lnTo>
                <a:lnTo>
                  <a:pt x="308132" y="335316"/>
                </a:lnTo>
                <a:lnTo>
                  <a:pt x="262600" y="348901"/>
                </a:lnTo>
                <a:lnTo>
                  <a:pt x="216852" y="362486"/>
                </a:lnTo>
                <a:lnTo>
                  <a:pt x="171320" y="374083"/>
                </a:lnTo>
                <a:lnTo>
                  <a:pt x="126437" y="381704"/>
                </a:lnTo>
                <a:lnTo>
                  <a:pt x="82634" y="383360"/>
                </a:lnTo>
                <a:lnTo>
                  <a:pt x="40344" y="377065"/>
                </a:lnTo>
                <a:lnTo>
                  <a:pt x="0" y="360829"/>
                </a:lnTo>
                <a:lnTo>
                  <a:pt x="0" y="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4" name="object 24"/>
          <p:cNvSpPr txBox="1"/>
          <p:nvPr/>
        </p:nvSpPr>
        <p:spPr>
          <a:xfrm>
            <a:off x="2609557" y="1222711"/>
            <a:ext cx="514665" cy="22360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1288" i="1" spc="-40" dirty="0">
                <a:latin typeface="Arial"/>
                <a:cs typeface="Arial"/>
              </a:rPr>
              <a:t>Topics</a:t>
            </a:r>
            <a:endParaRPr sz="128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99983" y="1222711"/>
            <a:ext cx="879586" cy="22360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1288" i="1" spc="-10" dirty="0">
                <a:latin typeface="Arial"/>
                <a:cs typeface="Arial"/>
              </a:rPr>
              <a:t>Documents</a:t>
            </a:r>
            <a:endParaRPr sz="128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55129" y="1124423"/>
            <a:ext cx="1616978" cy="421803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347313" marR="10067" indent="-323404">
              <a:spcBef>
                <a:spcPts val="198"/>
              </a:spcBef>
            </a:pPr>
            <a:r>
              <a:rPr sz="1288" i="1" spc="-40" dirty="0">
                <a:latin typeface="Arial"/>
                <a:cs typeface="Arial"/>
              </a:rPr>
              <a:t>Topic </a:t>
            </a:r>
            <a:r>
              <a:rPr sz="1288" i="1" spc="-10" dirty="0">
                <a:latin typeface="Arial"/>
                <a:cs typeface="Arial"/>
              </a:rPr>
              <a:t>proportions and  assignments</a:t>
            </a:r>
            <a:endParaRPr sz="1288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17663" y="1759791"/>
            <a:ext cx="3554716" cy="2817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8" name="object 28"/>
          <p:cNvSpPr/>
          <p:nvPr/>
        </p:nvSpPr>
        <p:spPr>
          <a:xfrm>
            <a:off x="7973719" y="3815627"/>
            <a:ext cx="155621" cy="155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9" name="object 29"/>
          <p:cNvSpPr/>
          <p:nvPr/>
        </p:nvSpPr>
        <p:spPr>
          <a:xfrm>
            <a:off x="7973719" y="2488751"/>
            <a:ext cx="155621" cy="155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0" name="object 30"/>
          <p:cNvSpPr/>
          <p:nvPr/>
        </p:nvSpPr>
        <p:spPr>
          <a:xfrm>
            <a:off x="7973719" y="3152188"/>
            <a:ext cx="155621" cy="155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1" name="object 31"/>
          <p:cNvSpPr/>
          <p:nvPr/>
        </p:nvSpPr>
        <p:spPr>
          <a:xfrm>
            <a:off x="6901242" y="3911262"/>
            <a:ext cx="1074630" cy="252928"/>
          </a:xfrm>
          <a:custGeom>
            <a:avLst/>
            <a:gdLst/>
            <a:ahLst/>
            <a:cxnLst/>
            <a:rect l="l" t="t" r="r" b="b"/>
            <a:pathLst>
              <a:path w="542289" h="127635">
                <a:moveTo>
                  <a:pt x="542236" y="0"/>
                </a:moveTo>
                <a:lnTo>
                  <a:pt x="0" y="127588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2" name="object 32"/>
          <p:cNvSpPr/>
          <p:nvPr/>
        </p:nvSpPr>
        <p:spPr>
          <a:xfrm>
            <a:off x="6824676" y="4135396"/>
            <a:ext cx="84309" cy="57882"/>
          </a:xfrm>
          <a:custGeom>
            <a:avLst/>
            <a:gdLst/>
            <a:ahLst/>
            <a:cxnLst/>
            <a:rect l="l" t="t" r="r" b="b"/>
            <a:pathLst>
              <a:path w="42544" h="29210">
                <a:moveTo>
                  <a:pt x="35214" y="0"/>
                </a:moveTo>
                <a:lnTo>
                  <a:pt x="0" y="23571"/>
                </a:lnTo>
                <a:lnTo>
                  <a:pt x="42034" y="28969"/>
                </a:lnTo>
                <a:lnTo>
                  <a:pt x="35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3" name="object 33"/>
          <p:cNvSpPr/>
          <p:nvPr/>
        </p:nvSpPr>
        <p:spPr>
          <a:xfrm>
            <a:off x="6824660" y="4135398"/>
            <a:ext cx="84309" cy="57882"/>
          </a:xfrm>
          <a:custGeom>
            <a:avLst/>
            <a:gdLst/>
            <a:ahLst/>
            <a:cxnLst/>
            <a:rect l="l" t="t" r="r" b="b"/>
            <a:pathLst>
              <a:path w="42544" h="29210">
                <a:moveTo>
                  <a:pt x="0" y="23571"/>
                </a:moveTo>
                <a:lnTo>
                  <a:pt x="42034" y="28969"/>
                </a:lnTo>
                <a:lnTo>
                  <a:pt x="35214" y="0"/>
                </a:lnTo>
                <a:lnTo>
                  <a:pt x="0" y="23571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4" name="object 34"/>
          <p:cNvSpPr/>
          <p:nvPr/>
        </p:nvSpPr>
        <p:spPr>
          <a:xfrm>
            <a:off x="7973719" y="3594481"/>
            <a:ext cx="155621" cy="155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5" name="object 35"/>
          <p:cNvSpPr/>
          <p:nvPr/>
        </p:nvSpPr>
        <p:spPr>
          <a:xfrm>
            <a:off x="7116654" y="3271618"/>
            <a:ext cx="864486" cy="371213"/>
          </a:xfrm>
          <a:custGeom>
            <a:avLst/>
            <a:gdLst/>
            <a:ahLst/>
            <a:cxnLst/>
            <a:rect l="l" t="t" r="r" b="b"/>
            <a:pathLst>
              <a:path w="436245" h="187325">
                <a:moveTo>
                  <a:pt x="435682" y="186722"/>
                </a:moveTo>
                <a:lnTo>
                  <a:pt x="0" y="0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6" name="object 36"/>
          <p:cNvSpPr/>
          <p:nvPr/>
        </p:nvSpPr>
        <p:spPr>
          <a:xfrm>
            <a:off x="7044356" y="3240649"/>
            <a:ext cx="84309" cy="59142"/>
          </a:xfrm>
          <a:custGeom>
            <a:avLst/>
            <a:gdLst/>
            <a:ahLst/>
            <a:cxnLst/>
            <a:rect l="l" t="t" r="r" b="b"/>
            <a:pathLst>
              <a:path w="42544" h="29844">
                <a:moveTo>
                  <a:pt x="0" y="0"/>
                </a:moveTo>
                <a:lnTo>
                  <a:pt x="30610" y="29308"/>
                </a:lnTo>
                <a:lnTo>
                  <a:pt x="42332" y="19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7" name="object 37"/>
          <p:cNvSpPr/>
          <p:nvPr/>
        </p:nvSpPr>
        <p:spPr>
          <a:xfrm>
            <a:off x="7044332" y="3240649"/>
            <a:ext cx="84309" cy="59142"/>
          </a:xfrm>
          <a:custGeom>
            <a:avLst/>
            <a:gdLst/>
            <a:ahLst/>
            <a:cxnLst/>
            <a:rect l="l" t="t" r="r" b="b"/>
            <a:pathLst>
              <a:path w="42544" h="29844">
                <a:moveTo>
                  <a:pt x="0" y="0"/>
                </a:moveTo>
                <a:lnTo>
                  <a:pt x="30627" y="29304"/>
                </a:lnTo>
                <a:lnTo>
                  <a:pt x="42324" y="1955"/>
                </a:lnTo>
                <a:lnTo>
                  <a:pt x="0" y="0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8" name="object 38"/>
          <p:cNvSpPr/>
          <p:nvPr/>
        </p:nvSpPr>
        <p:spPr>
          <a:xfrm>
            <a:off x="7973719" y="3373334"/>
            <a:ext cx="155621" cy="155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9" name="object 39"/>
          <p:cNvSpPr/>
          <p:nvPr/>
        </p:nvSpPr>
        <p:spPr>
          <a:xfrm>
            <a:off x="5428326" y="3463604"/>
            <a:ext cx="2546898" cy="413997"/>
          </a:xfrm>
          <a:custGeom>
            <a:avLst/>
            <a:gdLst/>
            <a:ahLst/>
            <a:cxnLst/>
            <a:rect l="l" t="t" r="r" b="b"/>
            <a:pathLst>
              <a:path w="1285239" h="208914">
                <a:moveTo>
                  <a:pt x="1284975" y="0"/>
                </a:moveTo>
                <a:lnTo>
                  <a:pt x="0" y="208371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0" name="object 40"/>
          <p:cNvSpPr/>
          <p:nvPr/>
        </p:nvSpPr>
        <p:spPr>
          <a:xfrm>
            <a:off x="5350737" y="3847425"/>
            <a:ext cx="83051" cy="59142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36785" y="0"/>
                </a:moveTo>
                <a:lnTo>
                  <a:pt x="0" y="21038"/>
                </a:lnTo>
                <a:lnTo>
                  <a:pt x="41551" y="29374"/>
                </a:lnTo>
                <a:lnTo>
                  <a:pt x="36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1" name="object 41"/>
          <p:cNvSpPr/>
          <p:nvPr/>
        </p:nvSpPr>
        <p:spPr>
          <a:xfrm>
            <a:off x="5350762" y="3847417"/>
            <a:ext cx="83051" cy="59142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0" y="21042"/>
                </a:moveTo>
                <a:lnTo>
                  <a:pt x="41538" y="29378"/>
                </a:lnTo>
                <a:lnTo>
                  <a:pt x="36785" y="0"/>
                </a:lnTo>
                <a:lnTo>
                  <a:pt x="0" y="21042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2" name="object 42"/>
          <p:cNvSpPr/>
          <p:nvPr/>
        </p:nvSpPr>
        <p:spPr>
          <a:xfrm>
            <a:off x="7400950" y="2774588"/>
            <a:ext cx="587649" cy="411480"/>
          </a:xfrm>
          <a:custGeom>
            <a:avLst/>
            <a:gdLst/>
            <a:ahLst/>
            <a:cxnLst/>
            <a:rect l="l" t="t" r="r" b="b"/>
            <a:pathLst>
              <a:path w="296545" h="207644">
                <a:moveTo>
                  <a:pt x="296144" y="207293"/>
                </a:moveTo>
                <a:lnTo>
                  <a:pt x="0" y="0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3" name="object 43"/>
          <p:cNvSpPr/>
          <p:nvPr/>
        </p:nvSpPr>
        <p:spPr>
          <a:xfrm>
            <a:off x="7336515" y="2729489"/>
            <a:ext cx="81793" cy="70468"/>
          </a:xfrm>
          <a:custGeom>
            <a:avLst/>
            <a:gdLst/>
            <a:ahLst/>
            <a:cxnLst/>
            <a:rect l="l" t="t" r="r" b="b"/>
            <a:pathLst>
              <a:path w="41275" h="35559">
                <a:moveTo>
                  <a:pt x="0" y="0"/>
                </a:moveTo>
                <a:lnTo>
                  <a:pt x="23976" y="34946"/>
                </a:lnTo>
                <a:lnTo>
                  <a:pt x="41042" y="105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4" name="object 44"/>
          <p:cNvSpPr/>
          <p:nvPr/>
        </p:nvSpPr>
        <p:spPr>
          <a:xfrm>
            <a:off x="7336489" y="2729489"/>
            <a:ext cx="81793" cy="70468"/>
          </a:xfrm>
          <a:custGeom>
            <a:avLst/>
            <a:gdLst/>
            <a:ahLst/>
            <a:cxnLst/>
            <a:rect l="l" t="t" r="r" b="b"/>
            <a:pathLst>
              <a:path w="41275" h="35559">
                <a:moveTo>
                  <a:pt x="0" y="0"/>
                </a:moveTo>
                <a:lnTo>
                  <a:pt x="23972" y="34946"/>
                </a:lnTo>
                <a:lnTo>
                  <a:pt x="41042" y="10564"/>
                </a:lnTo>
                <a:lnTo>
                  <a:pt x="0" y="0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7973719" y="2709897"/>
            <a:ext cx="155621" cy="155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/>
          <p:nvPr/>
        </p:nvSpPr>
        <p:spPr>
          <a:xfrm>
            <a:off x="7973719" y="2931042"/>
            <a:ext cx="155621" cy="155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7" name="object 47"/>
          <p:cNvSpPr/>
          <p:nvPr/>
        </p:nvSpPr>
        <p:spPr>
          <a:xfrm>
            <a:off x="7973719" y="2267605"/>
            <a:ext cx="155621" cy="1556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8" name="object 48"/>
          <p:cNvSpPr/>
          <p:nvPr/>
        </p:nvSpPr>
        <p:spPr>
          <a:xfrm>
            <a:off x="7973719" y="2046458"/>
            <a:ext cx="155621" cy="155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9" name="object 49"/>
          <p:cNvSpPr/>
          <p:nvPr/>
        </p:nvSpPr>
        <p:spPr>
          <a:xfrm>
            <a:off x="6238705" y="2660230"/>
            <a:ext cx="1736521" cy="334721"/>
          </a:xfrm>
          <a:custGeom>
            <a:avLst/>
            <a:gdLst/>
            <a:ahLst/>
            <a:cxnLst/>
            <a:rect l="l" t="t" r="r" b="b"/>
            <a:pathLst>
              <a:path w="876300" h="168909">
                <a:moveTo>
                  <a:pt x="876241" y="168511"/>
                </a:moveTo>
                <a:lnTo>
                  <a:pt x="0" y="0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50"/>
          <p:cNvSpPr/>
          <p:nvPr/>
        </p:nvSpPr>
        <p:spPr>
          <a:xfrm>
            <a:off x="6161476" y="2631278"/>
            <a:ext cx="83051" cy="59142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41774" y="0"/>
                </a:moveTo>
                <a:lnTo>
                  <a:pt x="0" y="7117"/>
                </a:lnTo>
                <a:lnTo>
                  <a:pt x="36153" y="29221"/>
                </a:lnTo>
                <a:lnTo>
                  <a:pt x="41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1" name="object 51"/>
          <p:cNvSpPr/>
          <p:nvPr/>
        </p:nvSpPr>
        <p:spPr>
          <a:xfrm>
            <a:off x="6161466" y="2631278"/>
            <a:ext cx="83051" cy="59142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0" y="7117"/>
                </a:moveTo>
                <a:lnTo>
                  <a:pt x="36165" y="29221"/>
                </a:lnTo>
                <a:lnTo>
                  <a:pt x="41786" y="0"/>
                </a:lnTo>
                <a:lnTo>
                  <a:pt x="0" y="7117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52"/>
          <p:cNvSpPr/>
          <p:nvPr/>
        </p:nvSpPr>
        <p:spPr>
          <a:xfrm>
            <a:off x="7183243" y="2253362"/>
            <a:ext cx="802826" cy="494529"/>
          </a:xfrm>
          <a:custGeom>
            <a:avLst/>
            <a:gdLst/>
            <a:ahLst/>
            <a:cxnLst/>
            <a:rect l="l" t="t" r="r" b="b"/>
            <a:pathLst>
              <a:path w="405129" h="249555">
                <a:moveTo>
                  <a:pt x="404724" y="249063"/>
                </a:moveTo>
                <a:lnTo>
                  <a:pt x="0" y="0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3" name="object 53"/>
          <p:cNvSpPr/>
          <p:nvPr/>
        </p:nvSpPr>
        <p:spPr>
          <a:xfrm>
            <a:off x="7116243" y="2212156"/>
            <a:ext cx="83051" cy="66692"/>
          </a:xfrm>
          <a:custGeom>
            <a:avLst/>
            <a:gdLst/>
            <a:ahLst/>
            <a:cxnLst/>
            <a:rect l="l" t="t" r="r" b="b"/>
            <a:pathLst>
              <a:path w="41910" h="33655">
                <a:moveTo>
                  <a:pt x="0" y="0"/>
                </a:moveTo>
                <a:lnTo>
                  <a:pt x="25997" y="33466"/>
                </a:lnTo>
                <a:lnTo>
                  <a:pt x="41592" y="81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4" name="object 54"/>
          <p:cNvSpPr/>
          <p:nvPr/>
        </p:nvSpPr>
        <p:spPr>
          <a:xfrm>
            <a:off x="7116243" y="2212156"/>
            <a:ext cx="83051" cy="66692"/>
          </a:xfrm>
          <a:custGeom>
            <a:avLst/>
            <a:gdLst/>
            <a:ahLst/>
            <a:cxnLst/>
            <a:rect l="l" t="t" r="r" b="b"/>
            <a:pathLst>
              <a:path w="41910" h="33655">
                <a:moveTo>
                  <a:pt x="0" y="0"/>
                </a:moveTo>
                <a:lnTo>
                  <a:pt x="25997" y="33466"/>
                </a:lnTo>
                <a:lnTo>
                  <a:pt x="41580" y="8121"/>
                </a:lnTo>
                <a:lnTo>
                  <a:pt x="0" y="0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5" name="object 55"/>
          <p:cNvSpPr/>
          <p:nvPr/>
        </p:nvSpPr>
        <p:spPr>
          <a:xfrm>
            <a:off x="5502453" y="2212525"/>
            <a:ext cx="2472655" cy="343529"/>
          </a:xfrm>
          <a:custGeom>
            <a:avLst/>
            <a:gdLst/>
            <a:ahLst/>
            <a:cxnLst/>
            <a:rect l="l" t="t" r="r" b="b"/>
            <a:pathLst>
              <a:path w="1247775" h="173355">
                <a:moveTo>
                  <a:pt x="1247445" y="173256"/>
                </a:moveTo>
                <a:lnTo>
                  <a:pt x="0" y="0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6" name="object 56"/>
          <p:cNvSpPr/>
          <p:nvPr/>
        </p:nvSpPr>
        <p:spPr>
          <a:xfrm>
            <a:off x="5424551" y="2183317"/>
            <a:ext cx="83051" cy="59142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41348" y="0"/>
                </a:moveTo>
                <a:lnTo>
                  <a:pt x="0" y="9279"/>
                </a:lnTo>
                <a:lnTo>
                  <a:pt x="37252" y="29473"/>
                </a:lnTo>
                <a:lnTo>
                  <a:pt x="41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7" name="object 57"/>
          <p:cNvSpPr/>
          <p:nvPr/>
        </p:nvSpPr>
        <p:spPr>
          <a:xfrm>
            <a:off x="5424559" y="2183317"/>
            <a:ext cx="83051" cy="59142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0" y="9279"/>
                </a:moveTo>
                <a:lnTo>
                  <a:pt x="37240" y="29473"/>
                </a:lnTo>
                <a:lnTo>
                  <a:pt x="41332" y="0"/>
                </a:lnTo>
                <a:lnTo>
                  <a:pt x="0" y="9279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8" name="object 58"/>
          <p:cNvSpPr/>
          <p:nvPr/>
        </p:nvSpPr>
        <p:spPr>
          <a:xfrm>
            <a:off x="6603758" y="2370029"/>
            <a:ext cx="1374117" cy="458039"/>
          </a:xfrm>
          <a:custGeom>
            <a:avLst/>
            <a:gdLst/>
            <a:ahLst/>
            <a:cxnLst/>
            <a:rect l="l" t="t" r="r" b="b"/>
            <a:pathLst>
              <a:path w="693420" h="231140">
                <a:moveTo>
                  <a:pt x="693346" y="0"/>
                </a:moveTo>
                <a:lnTo>
                  <a:pt x="0" y="231112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9" name="object 59"/>
          <p:cNvSpPr/>
          <p:nvPr/>
        </p:nvSpPr>
        <p:spPr>
          <a:xfrm>
            <a:off x="6529153" y="2800037"/>
            <a:ext cx="84309" cy="56626"/>
          </a:xfrm>
          <a:custGeom>
            <a:avLst/>
            <a:gdLst/>
            <a:ahLst/>
            <a:cxnLst/>
            <a:rect l="l" t="t" r="r" b="b"/>
            <a:pathLst>
              <a:path w="42544" h="28575">
                <a:moveTo>
                  <a:pt x="32937" y="0"/>
                </a:moveTo>
                <a:lnTo>
                  <a:pt x="0" y="26663"/>
                </a:lnTo>
                <a:lnTo>
                  <a:pt x="42344" y="28233"/>
                </a:lnTo>
                <a:lnTo>
                  <a:pt x="32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0" name="object 60"/>
          <p:cNvSpPr/>
          <p:nvPr/>
        </p:nvSpPr>
        <p:spPr>
          <a:xfrm>
            <a:off x="6529143" y="2800037"/>
            <a:ext cx="84309" cy="56626"/>
          </a:xfrm>
          <a:custGeom>
            <a:avLst/>
            <a:gdLst/>
            <a:ahLst/>
            <a:cxnLst/>
            <a:rect l="l" t="t" r="r" b="b"/>
            <a:pathLst>
              <a:path w="42544" h="28575">
                <a:moveTo>
                  <a:pt x="0" y="26663"/>
                </a:moveTo>
                <a:lnTo>
                  <a:pt x="42365" y="28233"/>
                </a:lnTo>
                <a:lnTo>
                  <a:pt x="32941" y="0"/>
                </a:lnTo>
                <a:lnTo>
                  <a:pt x="0" y="26663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1" name="object 61"/>
          <p:cNvSpPr/>
          <p:nvPr/>
        </p:nvSpPr>
        <p:spPr>
          <a:xfrm>
            <a:off x="5722861" y="2138194"/>
            <a:ext cx="2252444" cy="410222"/>
          </a:xfrm>
          <a:custGeom>
            <a:avLst/>
            <a:gdLst/>
            <a:ahLst/>
            <a:cxnLst/>
            <a:rect l="l" t="t" r="r" b="b"/>
            <a:pathLst>
              <a:path w="1136650" h="207009">
                <a:moveTo>
                  <a:pt x="1136468" y="0"/>
                </a:moveTo>
                <a:lnTo>
                  <a:pt x="0" y="206627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2" name="object 62"/>
          <p:cNvSpPr/>
          <p:nvPr/>
        </p:nvSpPr>
        <p:spPr>
          <a:xfrm>
            <a:off x="5645517" y="2518648"/>
            <a:ext cx="83051" cy="59142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36376" y="0"/>
                </a:moveTo>
                <a:lnTo>
                  <a:pt x="0" y="21740"/>
                </a:lnTo>
                <a:lnTo>
                  <a:pt x="41700" y="29279"/>
                </a:lnTo>
                <a:lnTo>
                  <a:pt x="36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3" name="object 63"/>
          <p:cNvSpPr/>
          <p:nvPr/>
        </p:nvSpPr>
        <p:spPr>
          <a:xfrm>
            <a:off x="5645541" y="2518648"/>
            <a:ext cx="83051" cy="59142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0" y="21740"/>
                </a:moveTo>
                <a:lnTo>
                  <a:pt x="41704" y="29279"/>
                </a:lnTo>
                <a:lnTo>
                  <a:pt x="36372" y="0"/>
                </a:lnTo>
                <a:lnTo>
                  <a:pt x="0" y="21740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4" name="object 64"/>
          <p:cNvSpPr/>
          <p:nvPr/>
        </p:nvSpPr>
        <p:spPr>
          <a:xfrm>
            <a:off x="8193308" y="2240733"/>
            <a:ext cx="592682" cy="486981"/>
          </a:xfrm>
          <a:custGeom>
            <a:avLst/>
            <a:gdLst/>
            <a:ahLst/>
            <a:cxnLst/>
            <a:rect l="l" t="t" r="r" b="b"/>
            <a:pathLst>
              <a:path w="299085" h="245744">
                <a:moveTo>
                  <a:pt x="298831" y="245479"/>
                </a:moveTo>
                <a:lnTo>
                  <a:pt x="0" y="0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5" name="object 65"/>
          <p:cNvSpPr/>
          <p:nvPr/>
        </p:nvSpPr>
        <p:spPr>
          <a:xfrm>
            <a:off x="8132549" y="2190819"/>
            <a:ext cx="80534" cy="72984"/>
          </a:xfrm>
          <a:custGeom>
            <a:avLst/>
            <a:gdLst/>
            <a:ahLst/>
            <a:cxnLst/>
            <a:rect l="l" t="t" r="r" b="b"/>
            <a:pathLst>
              <a:path w="40639" h="36830">
                <a:moveTo>
                  <a:pt x="0" y="0"/>
                </a:moveTo>
                <a:lnTo>
                  <a:pt x="21215" y="36682"/>
                </a:lnTo>
                <a:lnTo>
                  <a:pt x="40104" y="136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6" name="object 66"/>
          <p:cNvSpPr/>
          <p:nvPr/>
        </p:nvSpPr>
        <p:spPr>
          <a:xfrm>
            <a:off x="8132533" y="2190819"/>
            <a:ext cx="80534" cy="72984"/>
          </a:xfrm>
          <a:custGeom>
            <a:avLst/>
            <a:gdLst/>
            <a:ahLst/>
            <a:cxnLst/>
            <a:rect l="l" t="t" r="r" b="b"/>
            <a:pathLst>
              <a:path w="40639" h="36830">
                <a:moveTo>
                  <a:pt x="0" y="0"/>
                </a:moveTo>
                <a:lnTo>
                  <a:pt x="21244" y="36682"/>
                </a:lnTo>
                <a:lnTo>
                  <a:pt x="40133" y="13689"/>
                </a:lnTo>
                <a:lnTo>
                  <a:pt x="0" y="0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7" name="object 67"/>
          <p:cNvSpPr/>
          <p:nvPr/>
        </p:nvSpPr>
        <p:spPr>
          <a:xfrm>
            <a:off x="8208378" y="2440641"/>
            <a:ext cx="577582" cy="351079"/>
          </a:xfrm>
          <a:custGeom>
            <a:avLst/>
            <a:gdLst/>
            <a:ahLst/>
            <a:cxnLst/>
            <a:rect l="l" t="t" r="r" b="b"/>
            <a:pathLst>
              <a:path w="291464" h="177165">
                <a:moveTo>
                  <a:pt x="291061" y="176723"/>
                </a:moveTo>
                <a:lnTo>
                  <a:pt x="0" y="0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68"/>
          <p:cNvSpPr/>
          <p:nvPr/>
        </p:nvSpPr>
        <p:spPr>
          <a:xfrm>
            <a:off x="8141157" y="2399837"/>
            <a:ext cx="83051" cy="66692"/>
          </a:xfrm>
          <a:custGeom>
            <a:avLst/>
            <a:gdLst/>
            <a:ahLst/>
            <a:cxnLst/>
            <a:rect l="l" t="t" r="r" b="b"/>
            <a:pathLst>
              <a:path w="41910" h="33655">
                <a:moveTo>
                  <a:pt x="0" y="0"/>
                </a:moveTo>
                <a:lnTo>
                  <a:pt x="26196" y="33309"/>
                </a:lnTo>
                <a:lnTo>
                  <a:pt x="41638" y="78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69"/>
          <p:cNvSpPr/>
          <p:nvPr/>
        </p:nvSpPr>
        <p:spPr>
          <a:xfrm>
            <a:off x="8141134" y="2399837"/>
            <a:ext cx="83051" cy="66692"/>
          </a:xfrm>
          <a:custGeom>
            <a:avLst/>
            <a:gdLst/>
            <a:ahLst/>
            <a:cxnLst/>
            <a:rect l="l" t="t" r="r" b="b"/>
            <a:pathLst>
              <a:path w="41910" h="33655">
                <a:moveTo>
                  <a:pt x="0" y="0"/>
                </a:moveTo>
                <a:lnTo>
                  <a:pt x="26204" y="33309"/>
                </a:lnTo>
                <a:lnTo>
                  <a:pt x="41662" y="7873"/>
                </a:lnTo>
                <a:lnTo>
                  <a:pt x="0" y="0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70"/>
          <p:cNvSpPr/>
          <p:nvPr/>
        </p:nvSpPr>
        <p:spPr>
          <a:xfrm>
            <a:off x="8222302" y="2633653"/>
            <a:ext cx="563740" cy="221469"/>
          </a:xfrm>
          <a:custGeom>
            <a:avLst/>
            <a:gdLst/>
            <a:ahLst/>
            <a:cxnLst/>
            <a:rect l="l" t="t" r="r" b="b"/>
            <a:pathLst>
              <a:path w="284479" h="111759">
                <a:moveTo>
                  <a:pt x="283910" y="111526"/>
                </a:moveTo>
                <a:lnTo>
                  <a:pt x="0" y="0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1" name="object 71"/>
          <p:cNvSpPr/>
          <p:nvPr/>
        </p:nvSpPr>
        <p:spPr>
          <a:xfrm>
            <a:off x="8149127" y="2604903"/>
            <a:ext cx="84309" cy="56626"/>
          </a:xfrm>
          <a:custGeom>
            <a:avLst/>
            <a:gdLst/>
            <a:ahLst/>
            <a:cxnLst/>
            <a:rect l="l" t="t" r="r" b="b"/>
            <a:pathLst>
              <a:path w="42545" h="28575">
                <a:moveTo>
                  <a:pt x="0" y="0"/>
                </a:moveTo>
                <a:lnTo>
                  <a:pt x="31490" y="28357"/>
                </a:lnTo>
                <a:lnTo>
                  <a:pt x="42369" y="6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2" name="object 72"/>
          <p:cNvSpPr/>
          <p:nvPr/>
        </p:nvSpPr>
        <p:spPr>
          <a:xfrm>
            <a:off x="8149160" y="2604903"/>
            <a:ext cx="84309" cy="56626"/>
          </a:xfrm>
          <a:custGeom>
            <a:avLst/>
            <a:gdLst/>
            <a:ahLst/>
            <a:cxnLst/>
            <a:rect l="l" t="t" r="r" b="b"/>
            <a:pathLst>
              <a:path w="42545" h="28575">
                <a:moveTo>
                  <a:pt x="0" y="0"/>
                </a:moveTo>
                <a:lnTo>
                  <a:pt x="31495" y="28357"/>
                </a:lnTo>
                <a:lnTo>
                  <a:pt x="42365" y="661"/>
                </a:lnTo>
                <a:lnTo>
                  <a:pt x="0" y="0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3" name="object 73"/>
          <p:cNvSpPr/>
          <p:nvPr/>
        </p:nvSpPr>
        <p:spPr>
          <a:xfrm>
            <a:off x="8232131" y="2819964"/>
            <a:ext cx="553673" cy="99410"/>
          </a:xfrm>
          <a:custGeom>
            <a:avLst/>
            <a:gdLst/>
            <a:ahLst/>
            <a:cxnLst/>
            <a:rect l="l" t="t" r="r" b="b"/>
            <a:pathLst>
              <a:path w="279400" h="50165">
                <a:moveTo>
                  <a:pt x="278826" y="49788"/>
                </a:moveTo>
                <a:lnTo>
                  <a:pt x="0" y="0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4" name="object 74"/>
          <p:cNvSpPr/>
          <p:nvPr/>
        </p:nvSpPr>
        <p:spPr>
          <a:xfrm>
            <a:off x="8154738" y="2790937"/>
            <a:ext cx="83051" cy="59142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41679" y="0"/>
                </a:moveTo>
                <a:lnTo>
                  <a:pt x="0" y="7671"/>
                </a:lnTo>
                <a:lnTo>
                  <a:pt x="36446" y="29296"/>
                </a:lnTo>
                <a:lnTo>
                  <a:pt x="41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5" name="object 75"/>
          <p:cNvSpPr/>
          <p:nvPr/>
        </p:nvSpPr>
        <p:spPr>
          <a:xfrm>
            <a:off x="8154730" y="2790937"/>
            <a:ext cx="83051" cy="59142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0" y="7671"/>
                </a:moveTo>
                <a:lnTo>
                  <a:pt x="36454" y="29296"/>
                </a:lnTo>
                <a:lnTo>
                  <a:pt x="41662" y="0"/>
                </a:lnTo>
                <a:lnTo>
                  <a:pt x="0" y="7671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6" name="object 76"/>
          <p:cNvSpPr/>
          <p:nvPr/>
        </p:nvSpPr>
        <p:spPr>
          <a:xfrm>
            <a:off x="8234916" y="2982676"/>
            <a:ext cx="549898" cy="20134"/>
          </a:xfrm>
          <a:custGeom>
            <a:avLst/>
            <a:gdLst/>
            <a:ahLst/>
            <a:cxnLst/>
            <a:rect l="l" t="t" r="r" b="b"/>
            <a:pathLst>
              <a:path w="277495" h="10159">
                <a:moveTo>
                  <a:pt x="277380" y="0"/>
                </a:moveTo>
                <a:lnTo>
                  <a:pt x="0" y="9907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7" name="object 77"/>
          <p:cNvSpPr/>
          <p:nvPr/>
        </p:nvSpPr>
        <p:spPr>
          <a:xfrm>
            <a:off x="8156301" y="2972841"/>
            <a:ext cx="80534" cy="59142"/>
          </a:xfrm>
          <a:custGeom>
            <a:avLst/>
            <a:gdLst/>
            <a:ahLst/>
            <a:cxnLst/>
            <a:rect l="l" t="t" r="r" b="b"/>
            <a:pathLst>
              <a:path w="40639" h="29844">
                <a:moveTo>
                  <a:pt x="39120" y="0"/>
                </a:moveTo>
                <a:lnTo>
                  <a:pt x="0" y="16284"/>
                </a:lnTo>
                <a:lnTo>
                  <a:pt x="40183" y="29738"/>
                </a:lnTo>
                <a:lnTo>
                  <a:pt x="39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8" name="object 78"/>
          <p:cNvSpPr/>
          <p:nvPr/>
        </p:nvSpPr>
        <p:spPr>
          <a:xfrm>
            <a:off x="8156285" y="2972841"/>
            <a:ext cx="80534" cy="59142"/>
          </a:xfrm>
          <a:custGeom>
            <a:avLst/>
            <a:gdLst/>
            <a:ahLst/>
            <a:cxnLst/>
            <a:rect l="l" t="t" r="r" b="b"/>
            <a:pathLst>
              <a:path w="40639" h="29844">
                <a:moveTo>
                  <a:pt x="0" y="16284"/>
                </a:moveTo>
                <a:lnTo>
                  <a:pt x="40174" y="29738"/>
                </a:lnTo>
                <a:lnTo>
                  <a:pt x="39141" y="0"/>
                </a:lnTo>
                <a:lnTo>
                  <a:pt x="0" y="16284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9" name="object 79"/>
          <p:cNvSpPr/>
          <p:nvPr/>
        </p:nvSpPr>
        <p:spPr>
          <a:xfrm>
            <a:off x="8229509" y="3046705"/>
            <a:ext cx="556190" cy="139677"/>
          </a:xfrm>
          <a:custGeom>
            <a:avLst/>
            <a:gdLst/>
            <a:ahLst/>
            <a:cxnLst/>
            <a:rect l="l" t="t" r="r" b="b"/>
            <a:pathLst>
              <a:path w="280670" h="70484">
                <a:moveTo>
                  <a:pt x="280149" y="0"/>
                </a:moveTo>
                <a:lnTo>
                  <a:pt x="0" y="70041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0" name="object 80"/>
          <p:cNvSpPr/>
          <p:nvPr/>
        </p:nvSpPr>
        <p:spPr>
          <a:xfrm>
            <a:off x="8153247" y="3156893"/>
            <a:ext cx="84309" cy="57882"/>
          </a:xfrm>
          <a:custGeom>
            <a:avLst/>
            <a:gdLst/>
            <a:ahLst/>
            <a:cxnLst/>
            <a:rect l="l" t="t" r="r" b="b"/>
            <a:pathLst>
              <a:path w="42545" h="29209">
                <a:moveTo>
                  <a:pt x="34884" y="0"/>
                </a:moveTo>
                <a:lnTo>
                  <a:pt x="0" y="24059"/>
                </a:lnTo>
                <a:lnTo>
                  <a:pt x="42105" y="28870"/>
                </a:lnTo>
                <a:lnTo>
                  <a:pt x="34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1" name="object 81"/>
          <p:cNvSpPr/>
          <p:nvPr/>
        </p:nvSpPr>
        <p:spPr>
          <a:xfrm>
            <a:off x="8153257" y="3156893"/>
            <a:ext cx="84309" cy="57882"/>
          </a:xfrm>
          <a:custGeom>
            <a:avLst/>
            <a:gdLst/>
            <a:ahLst/>
            <a:cxnLst/>
            <a:rect l="l" t="t" r="r" b="b"/>
            <a:pathLst>
              <a:path w="42545" h="29209">
                <a:moveTo>
                  <a:pt x="0" y="24059"/>
                </a:moveTo>
                <a:lnTo>
                  <a:pt x="42117" y="28870"/>
                </a:lnTo>
                <a:lnTo>
                  <a:pt x="34884" y="0"/>
                </a:lnTo>
                <a:lnTo>
                  <a:pt x="0" y="24059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2" name="object 82"/>
          <p:cNvSpPr/>
          <p:nvPr/>
        </p:nvSpPr>
        <p:spPr>
          <a:xfrm>
            <a:off x="8217961" y="3110622"/>
            <a:ext cx="567515" cy="264253"/>
          </a:xfrm>
          <a:custGeom>
            <a:avLst/>
            <a:gdLst/>
            <a:ahLst/>
            <a:cxnLst/>
            <a:rect l="l" t="t" r="r" b="b"/>
            <a:pathLst>
              <a:path w="286385" h="133350">
                <a:moveTo>
                  <a:pt x="286142" y="0"/>
                </a:moveTo>
                <a:lnTo>
                  <a:pt x="0" y="132845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3" name="object 83"/>
          <p:cNvSpPr/>
          <p:nvPr/>
        </p:nvSpPr>
        <p:spPr>
          <a:xfrm>
            <a:off x="8146638" y="3347134"/>
            <a:ext cx="84309" cy="60401"/>
          </a:xfrm>
          <a:custGeom>
            <a:avLst/>
            <a:gdLst/>
            <a:ahLst/>
            <a:cxnLst/>
            <a:rect l="l" t="t" r="r" b="b"/>
            <a:pathLst>
              <a:path w="42545" h="30480">
                <a:moveTo>
                  <a:pt x="29721" y="0"/>
                </a:moveTo>
                <a:lnTo>
                  <a:pt x="0" y="30205"/>
                </a:lnTo>
                <a:lnTo>
                  <a:pt x="42253" y="26989"/>
                </a:lnTo>
                <a:lnTo>
                  <a:pt x="297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4" name="object 84"/>
          <p:cNvSpPr/>
          <p:nvPr/>
        </p:nvSpPr>
        <p:spPr>
          <a:xfrm>
            <a:off x="8146622" y="3347134"/>
            <a:ext cx="84309" cy="60401"/>
          </a:xfrm>
          <a:custGeom>
            <a:avLst/>
            <a:gdLst/>
            <a:ahLst/>
            <a:cxnLst/>
            <a:rect l="l" t="t" r="r" b="b"/>
            <a:pathLst>
              <a:path w="42545" h="30480">
                <a:moveTo>
                  <a:pt x="0" y="30205"/>
                </a:moveTo>
                <a:lnTo>
                  <a:pt x="42282" y="26989"/>
                </a:lnTo>
                <a:lnTo>
                  <a:pt x="29717" y="0"/>
                </a:lnTo>
                <a:lnTo>
                  <a:pt x="0" y="30205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5" name="object 85"/>
          <p:cNvSpPr/>
          <p:nvPr/>
        </p:nvSpPr>
        <p:spPr>
          <a:xfrm>
            <a:off x="8203382" y="3174378"/>
            <a:ext cx="582615" cy="395121"/>
          </a:xfrm>
          <a:custGeom>
            <a:avLst/>
            <a:gdLst/>
            <a:ahLst/>
            <a:cxnLst/>
            <a:rect l="l" t="t" r="r" b="b"/>
            <a:pathLst>
              <a:path w="294004" h="199389">
                <a:moveTo>
                  <a:pt x="293664" y="0"/>
                </a:moveTo>
                <a:lnTo>
                  <a:pt x="0" y="199274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6" name="object 86"/>
          <p:cNvSpPr/>
          <p:nvPr/>
        </p:nvSpPr>
        <p:spPr>
          <a:xfrm>
            <a:off x="8138291" y="3544872"/>
            <a:ext cx="81793" cy="69209"/>
          </a:xfrm>
          <a:custGeom>
            <a:avLst/>
            <a:gdLst/>
            <a:ahLst/>
            <a:cxnLst/>
            <a:rect l="l" t="t" r="r" b="b"/>
            <a:pathLst>
              <a:path w="41275" h="34925">
                <a:moveTo>
                  <a:pt x="24476" y="0"/>
                </a:moveTo>
                <a:lnTo>
                  <a:pt x="0" y="34590"/>
                </a:lnTo>
                <a:lnTo>
                  <a:pt x="41187" y="24621"/>
                </a:lnTo>
                <a:lnTo>
                  <a:pt x="24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7" name="object 87"/>
          <p:cNvSpPr/>
          <p:nvPr/>
        </p:nvSpPr>
        <p:spPr>
          <a:xfrm>
            <a:off x="8138267" y="3544872"/>
            <a:ext cx="81793" cy="69209"/>
          </a:xfrm>
          <a:custGeom>
            <a:avLst/>
            <a:gdLst/>
            <a:ahLst/>
            <a:cxnLst/>
            <a:rect l="l" t="t" r="r" b="b"/>
            <a:pathLst>
              <a:path w="41275" h="34925">
                <a:moveTo>
                  <a:pt x="0" y="34590"/>
                </a:moveTo>
                <a:lnTo>
                  <a:pt x="41208" y="24621"/>
                </a:lnTo>
                <a:lnTo>
                  <a:pt x="24509" y="0"/>
                </a:lnTo>
                <a:lnTo>
                  <a:pt x="0" y="34590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8" name="object 88"/>
          <p:cNvSpPr/>
          <p:nvPr/>
        </p:nvSpPr>
        <p:spPr>
          <a:xfrm>
            <a:off x="8188392" y="3232727"/>
            <a:ext cx="604007" cy="538573"/>
          </a:xfrm>
          <a:custGeom>
            <a:avLst/>
            <a:gdLst/>
            <a:ahLst/>
            <a:cxnLst/>
            <a:rect l="l" t="t" r="r" b="b"/>
            <a:pathLst>
              <a:path w="304800" h="271780">
                <a:moveTo>
                  <a:pt x="304369" y="0"/>
                </a:moveTo>
                <a:lnTo>
                  <a:pt x="0" y="271750"/>
                </a:lnTo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9" name="object 89"/>
          <p:cNvSpPr/>
          <p:nvPr/>
        </p:nvSpPr>
        <p:spPr>
          <a:xfrm>
            <a:off x="8129732" y="3749251"/>
            <a:ext cx="79276" cy="75501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19686" y="0"/>
                </a:moveTo>
                <a:lnTo>
                  <a:pt x="0" y="37525"/>
                </a:lnTo>
                <a:lnTo>
                  <a:pt x="39509" y="22199"/>
                </a:lnTo>
                <a:lnTo>
                  <a:pt x="196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0" name="object 90"/>
          <p:cNvSpPr/>
          <p:nvPr/>
        </p:nvSpPr>
        <p:spPr>
          <a:xfrm>
            <a:off x="8129750" y="3749251"/>
            <a:ext cx="79276" cy="75501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0" y="37525"/>
                </a:moveTo>
                <a:lnTo>
                  <a:pt x="39513" y="22199"/>
                </a:lnTo>
                <a:lnTo>
                  <a:pt x="19674" y="0"/>
                </a:lnTo>
                <a:lnTo>
                  <a:pt x="0" y="37525"/>
                </a:lnTo>
                <a:close/>
              </a:path>
            </a:pathLst>
          </a:custGeom>
          <a:ln w="8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1" name="object 91"/>
          <p:cNvSpPr/>
          <p:nvPr/>
        </p:nvSpPr>
        <p:spPr>
          <a:xfrm>
            <a:off x="8788681" y="2713994"/>
            <a:ext cx="590166" cy="517181"/>
          </a:xfrm>
          <a:custGeom>
            <a:avLst/>
            <a:gdLst/>
            <a:ahLst/>
            <a:cxnLst/>
            <a:rect l="l" t="t" r="r" b="b"/>
            <a:pathLst>
              <a:path w="297814" h="260985">
                <a:moveTo>
                  <a:pt x="0" y="0"/>
                </a:moveTo>
                <a:lnTo>
                  <a:pt x="297591" y="0"/>
                </a:lnTo>
                <a:lnTo>
                  <a:pt x="297591" y="260392"/>
                </a:lnTo>
                <a:lnTo>
                  <a:pt x="0" y="260392"/>
                </a:lnTo>
                <a:lnTo>
                  <a:pt x="0" y="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2" name="object 92"/>
          <p:cNvSpPr txBox="1"/>
          <p:nvPr/>
        </p:nvSpPr>
        <p:spPr>
          <a:xfrm>
            <a:off x="2146194" y="5333263"/>
            <a:ext cx="6759849" cy="1293338"/>
          </a:xfrm>
          <a:prstGeom prst="rect">
            <a:avLst/>
          </a:prstGeom>
        </p:spPr>
        <p:txBody>
          <a:bodyPr vert="horz" wrap="square" lIns="0" tIns="133385" rIns="0" bIns="0" rtlCol="0">
            <a:spAutoFit/>
          </a:bodyPr>
          <a:lstStyle/>
          <a:p>
            <a:pPr marL="286911" indent="-261743">
              <a:spcBef>
                <a:spcPts val="1050"/>
              </a:spcBef>
              <a:buClr>
                <a:srgbClr val="7F7F7F"/>
              </a:buClr>
              <a:buSzPct val="105263"/>
              <a:buFont typeface="Arial"/>
              <a:buChar char="•"/>
              <a:tabLst>
                <a:tab pos="288169" algn="l"/>
              </a:tabLst>
            </a:pPr>
            <a:r>
              <a:rPr sz="1883" spc="-20" dirty="0">
                <a:latin typeface="Arial"/>
                <a:cs typeface="Arial"/>
              </a:rPr>
              <a:t>Our </a:t>
            </a:r>
            <a:r>
              <a:rPr sz="1883" spc="-10" dirty="0">
                <a:latin typeface="Arial"/>
                <a:cs typeface="Arial"/>
              </a:rPr>
              <a:t>goal is to </a:t>
            </a:r>
            <a:r>
              <a:rPr sz="1883" b="1" spc="-20" dirty="0">
                <a:latin typeface="Arial"/>
                <a:cs typeface="Arial"/>
              </a:rPr>
              <a:t>infer </a:t>
            </a:r>
            <a:r>
              <a:rPr sz="1883" spc="-10" dirty="0">
                <a:latin typeface="Arial"/>
                <a:cs typeface="Arial"/>
              </a:rPr>
              <a:t>the hidden </a:t>
            </a:r>
            <a:r>
              <a:rPr sz="1883" spc="-20" dirty="0">
                <a:latin typeface="Arial"/>
                <a:cs typeface="Arial"/>
              </a:rPr>
              <a:t>variables</a:t>
            </a:r>
            <a:endParaRPr sz="1883">
              <a:latin typeface="Arial"/>
              <a:cs typeface="Arial"/>
            </a:endParaRPr>
          </a:p>
          <a:p>
            <a:pPr marL="286911" indent="-261743">
              <a:spcBef>
                <a:spcPts val="1021"/>
              </a:spcBef>
              <a:buClr>
                <a:srgbClr val="7F7F7F"/>
              </a:buClr>
              <a:buSzPct val="105263"/>
              <a:buFont typeface="Arial"/>
              <a:buChar char="•"/>
              <a:tabLst>
                <a:tab pos="288169" algn="l"/>
              </a:tabLst>
            </a:pPr>
            <a:r>
              <a:rPr sz="1883" spc="-20" dirty="0">
                <a:latin typeface="Arial"/>
                <a:cs typeface="Arial"/>
              </a:rPr>
              <a:t>I.e., compute </a:t>
            </a:r>
            <a:r>
              <a:rPr sz="1883" spc="-10" dirty="0">
                <a:latin typeface="Arial"/>
                <a:cs typeface="Arial"/>
              </a:rPr>
              <a:t>their distribution conditioned </a:t>
            </a:r>
            <a:r>
              <a:rPr sz="1883" spc="-20" dirty="0">
                <a:latin typeface="Arial"/>
                <a:cs typeface="Arial"/>
              </a:rPr>
              <a:t>on </a:t>
            </a:r>
            <a:r>
              <a:rPr sz="1883" spc="-10" dirty="0">
                <a:latin typeface="Arial"/>
                <a:cs typeface="Arial"/>
              </a:rPr>
              <a:t>the</a:t>
            </a:r>
            <a:r>
              <a:rPr sz="1883" spc="40" dirty="0">
                <a:latin typeface="Arial"/>
                <a:cs typeface="Arial"/>
              </a:rPr>
              <a:t> </a:t>
            </a:r>
            <a:r>
              <a:rPr sz="1883" spc="-20" dirty="0">
                <a:latin typeface="Arial"/>
                <a:cs typeface="Arial"/>
              </a:rPr>
              <a:t>documents</a:t>
            </a:r>
            <a:endParaRPr sz="1883">
              <a:latin typeface="Arial"/>
              <a:cs typeface="Arial"/>
            </a:endParaRPr>
          </a:p>
          <a:p>
            <a:pPr marL="1710138">
              <a:spcBef>
                <a:spcPts val="872"/>
              </a:spcBef>
            </a:pPr>
            <a:r>
              <a:rPr sz="1883" i="1" spc="-10" dirty="0">
                <a:latin typeface="Arial"/>
                <a:cs typeface="Arial"/>
              </a:rPr>
              <a:t>p</a:t>
            </a:r>
            <a:r>
              <a:rPr sz="2180" spc="-10" dirty="0">
                <a:latin typeface="Arial Black"/>
                <a:cs typeface="Arial Black"/>
              </a:rPr>
              <a:t>(</a:t>
            </a:r>
            <a:r>
              <a:rPr sz="1883" spc="-10" dirty="0">
                <a:latin typeface="Arial"/>
                <a:cs typeface="Arial"/>
              </a:rPr>
              <a:t>topics,</a:t>
            </a:r>
            <a:r>
              <a:rPr sz="1883" spc="-20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proportions, assignments</a:t>
            </a:r>
            <a:r>
              <a:rPr sz="1883" spc="-307" dirty="0">
                <a:latin typeface="Arial"/>
                <a:cs typeface="Arial"/>
              </a:rPr>
              <a:t> </a:t>
            </a:r>
            <a:r>
              <a:rPr sz="1982" spc="-188" dirty="0">
                <a:latin typeface="DejaVu Sans"/>
                <a:cs typeface="DejaVu Sans"/>
              </a:rPr>
              <a:t>|</a:t>
            </a:r>
            <a:r>
              <a:rPr sz="1982" spc="-404" dirty="0">
                <a:latin typeface="DejaVu Sans"/>
                <a:cs typeface="DejaVu Sans"/>
              </a:rPr>
              <a:t> </a:t>
            </a:r>
            <a:r>
              <a:rPr sz="1883" spc="-20" dirty="0">
                <a:latin typeface="Arial"/>
                <a:cs typeface="Arial"/>
              </a:rPr>
              <a:t>documents</a:t>
            </a:r>
            <a:r>
              <a:rPr sz="2180" spc="-20" dirty="0">
                <a:latin typeface="Arial Black"/>
                <a:cs typeface="Arial Black"/>
              </a:rPr>
              <a:t>)</a:t>
            </a:r>
            <a:endParaRPr sz="218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58845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30" dirty="0" smtClean="0">
                <a:latin typeface="Arial"/>
                <a:cs typeface="Arial"/>
              </a:rPr>
              <a:t>Latent </a:t>
            </a:r>
            <a:r>
              <a:rPr lang="en-US" sz="3600" b="1" spc="20" dirty="0" err="1" smtClean="0">
                <a:latin typeface="Arial"/>
                <a:cs typeface="Arial"/>
              </a:rPr>
              <a:t>Dirichlet</a:t>
            </a:r>
            <a:r>
              <a:rPr lang="en-US" sz="3600" b="1" spc="20" dirty="0" smtClean="0">
                <a:latin typeface="Arial"/>
                <a:cs typeface="Arial"/>
              </a:rPr>
              <a:t> </a:t>
            </a:r>
            <a:r>
              <a:rPr lang="en-US" sz="3600" b="1" spc="30" dirty="0" smtClean="0">
                <a:latin typeface="Arial"/>
                <a:cs typeface="Arial"/>
              </a:rPr>
              <a:t>allocation</a:t>
            </a:r>
            <a:r>
              <a:rPr lang="en-US" sz="3600" b="1" spc="20" dirty="0" smtClean="0">
                <a:latin typeface="Arial"/>
                <a:cs typeface="Arial"/>
              </a:rPr>
              <a:t> </a:t>
            </a:r>
            <a:r>
              <a:rPr lang="en-US" sz="3600" b="1" spc="10" dirty="0" smtClean="0">
                <a:latin typeface="Arial"/>
                <a:cs typeface="Arial"/>
              </a:rPr>
              <a:t>(LDA)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48" y="2109977"/>
            <a:ext cx="8089017" cy="378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0447" y="326808"/>
            <a:ext cx="4431665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/>
              <a:t>Making </a:t>
            </a:r>
            <a:r>
              <a:rPr sz="4000" spc="-80" dirty="0"/>
              <a:t>sense </a:t>
            </a:r>
            <a:r>
              <a:rPr sz="4000" spc="-55" dirty="0"/>
              <a:t>of</a:t>
            </a:r>
            <a:r>
              <a:rPr sz="4000" spc="-515" dirty="0"/>
              <a:t> </a:t>
            </a:r>
            <a:r>
              <a:rPr sz="4000" spc="-100" dirty="0"/>
              <a:t>text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595108" y="1010286"/>
            <a:ext cx="782764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9"/>
              </a:spcBef>
            </a:pPr>
            <a:r>
              <a:rPr sz="2600" dirty="0">
                <a:solidFill>
                  <a:srgbClr val="292934"/>
                </a:solidFill>
                <a:latin typeface="Arial"/>
                <a:cs typeface="Arial"/>
              </a:rPr>
              <a:t>Suppose you want </a:t>
            </a:r>
            <a:r>
              <a:rPr sz="2600" spc="-5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292934"/>
                </a:solidFill>
                <a:latin typeface="Arial"/>
                <a:cs typeface="Arial"/>
              </a:rPr>
              <a:t>learn </a:t>
            </a:r>
            <a:r>
              <a:rPr sz="2600" spc="-5" dirty="0">
                <a:solidFill>
                  <a:srgbClr val="292934"/>
                </a:solidFill>
                <a:latin typeface="Arial"/>
                <a:cs typeface="Arial"/>
              </a:rPr>
              <a:t>something </a:t>
            </a:r>
            <a:r>
              <a:rPr sz="2600" dirty="0">
                <a:solidFill>
                  <a:srgbClr val="292934"/>
                </a:solidFill>
                <a:latin typeface="Arial"/>
                <a:cs typeface="Arial"/>
              </a:rPr>
              <a:t>about a</a:t>
            </a:r>
            <a:r>
              <a:rPr sz="26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292934"/>
                </a:solidFill>
                <a:latin typeface="Arial"/>
                <a:cs typeface="Arial"/>
              </a:rPr>
              <a:t>corpus  </a:t>
            </a:r>
            <a:r>
              <a:rPr sz="2600" spc="-10" dirty="0">
                <a:solidFill>
                  <a:srgbClr val="292934"/>
                </a:solidFill>
                <a:latin typeface="Arial"/>
                <a:cs typeface="Arial"/>
              </a:rPr>
              <a:t>that’s </a:t>
            </a:r>
            <a:r>
              <a:rPr sz="2600" spc="-5" dirty="0">
                <a:solidFill>
                  <a:srgbClr val="292934"/>
                </a:solidFill>
                <a:latin typeface="Arial"/>
                <a:cs typeface="Arial"/>
              </a:rPr>
              <a:t>too </a:t>
            </a:r>
            <a:r>
              <a:rPr sz="2600" dirty="0">
                <a:solidFill>
                  <a:srgbClr val="292934"/>
                </a:solidFill>
                <a:latin typeface="Arial"/>
                <a:cs typeface="Arial"/>
              </a:rPr>
              <a:t>big </a:t>
            </a:r>
            <a:r>
              <a:rPr sz="2600" spc="-5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sz="2600" dirty="0">
                <a:solidFill>
                  <a:srgbClr val="292934"/>
                </a:solidFill>
                <a:latin typeface="Arial"/>
                <a:cs typeface="Arial"/>
              </a:rPr>
              <a:t> read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5108" y="2071846"/>
            <a:ext cx="4436745" cy="1606850"/>
          </a:xfrm>
          <a:prstGeom prst="rect">
            <a:avLst/>
          </a:prstGeom>
          <a:noFill/>
          <a:ln w="9524">
            <a:noFill/>
          </a:ln>
        </p:spPr>
        <p:txBody>
          <a:bodyPr vert="horz" wrap="square" lIns="0" tIns="6350" rIns="0" bIns="0" rtlCol="0">
            <a:spAutoFit/>
          </a:bodyPr>
          <a:lstStyle/>
          <a:p>
            <a:pPr marL="90805" marR="299085">
              <a:lnSpc>
                <a:spcPct val="100200"/>
              </a:lnSpc>
            </a:pPr>
            <a:r>
              <a:rPr lang="en-US" sz="2600" spc="-5" dirty="0" smtClean="0">
                <a:solidFill>
                  <a:srgbClr val="292934"/>
                </a:solidFill>
                <a:latin typeface="Arial"/>
                <a:cs typeface="Arial"/>
              </a:rPr>
              <a:t>Feed </a:t>
            </a:r>
            <a:r>
              <a:rPr sz="2600" spc="-5" dirty="0" smtClean="0">
                <a:solidFill>
                  <a:srgbClr val="292934"/>
                </a:solidFill>
                <a:latin typeface="Arial"/>
                <a:cs typeface="Arial"/>
              </a:rPr>
              <a:t>documents </a:t>
            </a:r>
            <a:r>
              <a:rPr lang="en-US" sz="2600" dirty="0" smtClean="0">
                <a:solidFill>
                  <a:srgbClr val="292934"/>
                </a:solidFill>
                <a:latin typeface="Arial"/>
                <a:cs typeface="Arial"/>
              </a:rPr>
              <a:t>into a </a:t>
            </a:r>
            <a:r>
              <a:rPr sz="2600" spc="-5" dirty="0" smtClean="0">
                <a:solidFill>
                  <a:srgbClr val="292934"/>
                </a:solidFill>
                <a:latin typeface="Arial"/>
                <a:cs typeface="Arial"/>
              </a:rPr>
              <a:t>computer </a:t>
            </a:r>
            <a:r>
              <a:rPr lang="en-US" sz="2600" spc="-5" dirty="0" smtClean="0">
                <a:solidFill>
                  <a:srgbClr val="292934"/>
                </a:solidFill>
                <a:latin typeface="Arial"/>
                <a:cs typeface="Arial"/>
              </a:rPr>
              <a:t>algorithm </a:t>
            </a:r>
            <a:r>
              <a:rPr sz="2600" dirty="0" smtClean="0">
                <a:solidFill>
                  <a:srgbClr val="292934"/>
                </a:solidFill>
                <a:latin typeface="Arial"/>
                <a:cs typeface="Arial"/>
              </a:rPr>
              <a:t>and </a:t>
            </a:r>
            <a:r>
              <a:rPr sz="2600" dirty="0">
                <a:solidFill>
                  <a:srgbClr val="292934"/>
                </a:solidFill>
                <a:latin typeface="Arial"/>
                <a:cs typeface="Arial"/>
              </a:rPr>
              <a:t>see what  </a:t>
            </a:r>
            <a:r>
              <a:rPr sz="2600" spc="-5" dirty="0">
                <a:solidFill>
                  <a:srgbClr val="292934"/>
                </a:solidFill>
                <a:latin typeface="Arial"/>
                <a:cs typeface="Arial"/>
              </a:rPr>
              <a:t>interesting patterns </a:t>
            </a:r>
            <a:r>
              <a:rPr sz="2600" dirty="0">
                <a:solidFill>
                  <a:srgbClr val="292934"/>
                </a:solidFill>
                <a:latin typeface="Arial"/>
                <a:cs typeface="Arial"/>
              </a:rPr>
              <a:t>it </a:t>
            </a:r>
            <a:r>
              <a:rPr sz="2600" spc="-5" dirty="0">
                <a:solidFill>
                  <a:srgbClr val="292934"/>
                </a:solidFill>
                <a:latin typeface="Arial"/>
                <a:cs typeface="Arial"/>
              </a:rPr>
              <a:t>finds?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917838" y="1874104"/>
            <a:ext cx="11282691" cy="2730234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4970145">
              <a:lnSpc>
                <a:spcPct val="100000"/>
              </a:lnSpc>
              <a:spcBef>
                <a:spcPts val="969"/>
              </a:spcBef>
            </a:pPr>
            <a:r>
              <a:rPr dirty="0"/>
              <a:t>need </a:t>
            </a:r>
            <a:r>
              <a:rPr spc="-5" dirty="0"/>
              <a:t>to </a:t>
            </a:r>
            <a:r>
              <a:rPr dirty="0"/>
              <a:t>make sense</a:t>
            </a:r>
            <a:r>
              <a:rPr spc="-15" dirty="0"/>
              <a:t> </a:t>
            </a:r>
            <a:r>
              <a:rPr spc="-5" dirty="0"/>
              <a:t>of…</a:t>
            </a:r>
          </a:p>
          <a:p>
            <a:pPr marL="5382260" indent="-28575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5382260" algn="l"/>
                <a:tab pos="5382895" algn="l"/>
              </a:tabLst>
            </a:pPr>
            <a:r>
              <a:rPr sz="2200" b="1" spc="-5" dirty="0">
                <a:latin typeface="Arial"/>
                <a:cs typeface="Arial"/>
              </a:rPr>
              <a:t>half </a:t>
            </a:r>
            <a:r>
              <a:rPr sz="2200" b="1" dirty="0">
                <a:latin typeface="Arial"/>
                <a:cs typeface="Arial"/>
              </a:rPr>
              <a:t>a </a:t>
            </a:r>
            <a:r>
              <a:rPr sz="2200" b="1" spc="-5" dirty="0">
                <a:latin typeface="Arial"/>
                <a:cs typeface="Arial"/>
              </a:rPr>
              <a:t>billion </a:t>
            </a:r>
            <a:r>
              <a:rPr sz="2200" spc="-5" dirty="0"/>
              <a:t>tweets</a:t>
            </a:r>
            <a:r>
              <a:rPr sz="2200" spc="-35" dirty="0"/>
              <a:t> </a:t>
            </a:r>
            <a:r>
              <a:rPr sz="2200" dirty="0"/>
              <a:t>daily</a:t>
            </a:r>
            <a:endParaRPr sz="2200" dirty="0">
              <a:latin typeface="Arial"/>
              <a:cs typeface="Arial"/>
            </a:endParaRPr>
          </a:p>
          <a:p>
            <a:pPr marL="4957445">
              <a:lnSpc>
                <a:spcPct val="100000"/>
              </a:lnSpc>
              <a:spcBef>
                <a:spcPts val="25"/>
              </a:spcBef>
              <a:buClr>
                <a:srgbClr val="292934"/>
              </a:buClr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5382260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382260" algn="l"/>
                <a:tab pos="5382895" algn="l"/>
              </a:tabLst>
            </a:pPr>
            <a:r>
              <a:rPr sz="2200" b="1" dirty="0">
                <a:latin typeface="Arial"/>
                <a:cs typeface="Arial"/>
              </a:rPr>
              <a:t>80,000 </a:t>
            </a:r>
            <a:r>
              <a:rPr sz="2200" spc="-5" dirty="0"/>
              <a:t>active NIH</a:t>
            </a:r>
            <a:r>
              <a:rPr sz="2200" spc="-15" dirty="0"/>
              <a:t> </a:t>
            </a:r>
            <a:r>
              <a:rPr sz="2200" spc="-5" dirty="0"/>
              <a:t>grants</a:t>
            </a:r>
            <a:endParaRPr sz="2200" dirty="0">
              <a:latin typeface="Arial"/>
              <a:cs typeface="Arial"/>
            </a:endParaRPr>
          </a:p>
          <a:p>
            <a:pPr marL="4957445">
              <a:lnSpc>
                <a:spcPct val="100000"/>
              </a:lnSpc>
              <a:spcBef>
                <a:spcPts val="10"/>
              </a:spcBef>
              <a:buClr>
                <a:srgbClr val="292934"/>
              </a:buClr>
              <a:buFont typeface="Arial"/>
              <a:buChar char="•"/>
            </a:pPr>
            <a:endParaRPr sz="2300" dirty="0">
              <a:latin typeface="Times New Roman"/>
              <a:cs typeface="Times New Roman"/>
            </a:endParaRPr>
          </a:p>
          <a:p>
            <a:pPr marL="5382260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382260" algn="l"/>
                <a:tab pos="5382895" algn="l"/>
              </a:tabLst>
            </a:pPr>
            <a:r>
              <a:rPr sz="2200" b="1" spc="-5" dirty="0">
                <a:latin typeface="Arial"/>
                <a:cs typeface="Arial"/>
              </a:rPr>
              <a:t>hundreds </a:t>
            </a:r>
            <a:r>
              <a:rPr sz="2200" dirty="0"/>
              <a:t>of bills each</a:t>
            </a:r>
            <a:r>
              <a:rPr sz="2200" spc="-95" dirty="0"/>
              <a:t> </a:t>
            </a:r>
            <a:r>
              <a:rPr sz="2200" dirty="0" smtClean="0"/>
              <a:t>year</a:t>
            </a:r>
            <a:endParaRPr lang="en-US" sz="2200" dirty="0" smtClean="0"/>
          </a:p>
          <a:p>
            <a:pPr marL="5382260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382260" algn="l"/>
                <a:tab pos="5382895" algn="l"/>
              </a:tabLst>
            </a:pPr>
            <a:r>
              <a:rPr lang="en-US" sz="2200" b="1" spc="-5" dirty="0" smtClean="0">
                <a:solidFill>
                  <a:srgbClr val="292934"/>
                </a:solidFill>
                <a:latin typeface="Arial"/>
                <a:cs typeface="Arial"/>
              </a:rPr>
              <a:t>Wikipedia </a:t>
            </a:r>
            <a:r>
              <a:rPr lang="en-US" sz="2200" spc="-10" dirty="0" smtClean="0">
                <a:solidFill>
                  <a:srgbClr val="292934"/>
                </a:solidFill>
                <a:latin typeface="Arial"/>
                <a:cs typeface="Arial"/>
              </a:rPr>
              <a:t>(it’s</a:t>
            </a:r>
            <a:r>
              <a:rPr lang="en-US" sz="2200" spc="-80" dirty="0" smtClean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2200" dirty="0" smtClean="0">
                <a:solidFill>
                  <a:srgbClr val="292934"/>
                </a:solidFill>
                <a:latin typeface="Arial"/>
                <a:cs typeface="Arial"/>
              </a:rPr>
              <a:t>big)</a:t>
            </a:r>
            <a:endParaRPr lang="en-US" sz="22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23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48"/>
            <a:ext cx="10515600" cy="767639"/>
          </a:xfrm>
        </p:spPr>
        <p:txBody>
          <a:bodyPr/>
          <a:lstStyle/>
          <a:p>
            <a:r>
              <a:rPr lang="en-US" dirty="0" err="1" smtClean="0"/>
              <a:t>Dirichlet</a:t>
            </a:r>
            <a:r>
              <a:rPr lang="en-US" dirty="0" smtClean="0"/>
              <a:t>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765" y="1799871"/>
            <a:ext cx="6580035" cy="4437156"/>
          </a:xfrm>
        </p:spPr>
      </p:pic>
      <p:sp>
        <p:nvSpPr>
          <p:cNvPr id="5" name="TextBox 4"/>
          <p:cNvSpPr txBox="1"/>
          <p:nvPr/>
        </p:nvSpPr>
        <p:spPr>
          <a:xfrm>
            <a:off x="491321" y="996287"/>
            <a:ext cx="383502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Continuous multivariate probability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Denote Dir(</a:t>
            </a:r>
            <a:r>
              <a:rPr lang="el-GR" sz="2600" dirty="0" smtClean="0"/>
              <a:t>α</a:t>
            </a:r>
            <a:r>
              <a:rPr lang="en-US" sz="2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 smtClean="0"/>
              <a:t>Dirichlet</a:t>
            </a:r>
            <a:r>
              <a:rPr lang="en-US" sz="2600" dirty="0" smtClean="0"/>
              <a:t> distributions are commonly used as prior distributions in Bayesian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The topic proportions are a K dimensional </a:t>
            </a:r>
            <a:r>
              <a:rPr lang="en-US" sz="2600" dirty="0" err="1"/>
              <a:t>Dirichlet</a:t>
            </a:r>
            <a:r>
              <a:rPr lang="en-US" sz="2600" dirty="0"/>
              <a:t>.  </a:t>
            </a:r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The </a:t>
            </a:r>
            <a:r>
              <a:rPr lang="en-US" sz="2600" dirty="0"/>
              <a:t>topics are a V dimensional </a:t>
            </a:r>
            <a:r>
              <a:rPr lang="en-US" sz="2600" dirty="0" err="1"/>
              <a:t>Dirichlet</a:t>
            </a:r>
            <a:r>
              <a:rPr lang="en-US" sz="2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570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900" y="207112"/>
            <a:ext cx="4796155" cy="6452235"/>
          </a:xfrm>
          <a:custGeom>
            <a:avLst/>
            <a:gdLst/>
            <a:ahLst/>
            <a:cxnLst/>
            <a:rect l="l" t="t" r="r" b="b"/>
            <a:pathLst>
              <a:path w="4796155" h="6452234">
                <a:moveTo>
                  <a:pt x="0" y="0"/>
                </a:moveTo>
                <a:lnTo>
                  <a:pt x="4795688" y="0"/>
                </a:lnTo>
                <a:lnTo>
                  <a:pt x="4795688" y="6452238"/>
                </a:lnTo>
                <a:lnTo>
                  <a:pt x="0" y="6452238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05444" y="336253"/>
            <a:ext cx="6281632" cy="47384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000" spc="-70" dirty="0"/>
              <a:t>LDA </a:t>
            </a:r>
            <a:r>
              <a:rPr sz="3000" spc="-55" dirty="0"/>
              <a:t>is </a:t>
            </a:r>
            <a:r>
              <a:rPr sz="3000" spc="-114" dirty="0"/>
              <a:t>a </a:t>
            </a:r>
            <a:r>
              <a:rPr sz="3000" spc="125" dirty="0"/>
              <a:t>mixed  </a:t>
            </a:r>
            <a:r>
              <a:rPr sz="3000" spc="120" dirty="0"/>
              <a:t>membership</a:t>
            </a:r>
            <a:r>
              <a:rPr sz="3000" spc="-160" dirty="0"/>
              <a:t> </a:t>
            </a:r>
            <a:r>
              <a:rPr sz="3000" spc="185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8511" y="2653617"/>
            <a:ext cx="5353583" cy="4994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95"/>
              </a:spcBef>
            </a:pPr>
            <a:r>
              <a:rPr sz="3200" spc="-204" dirty="0">
                <a:solidFill>
                  <a:srgbClr val="2B2728"/>
                </a:solidFill>
                <a:latin typeface="DejaVu Sans"/>
                <a:cs typeface="DejaVu Sans"/>
              </a:rPr>
              <a:t>Want </a:t>
            </a:r>
            <a:r>
              <a:rPr sz="3200" spc="-80" dirty="0">
                <a:solidFill>
                  <a:srgbClr val="2B2728"/>
                </a:solidFill>
                <a:latin typeface="DejaVu Sans"/>
                <a:cs typeface="DejaVu Sans"/>
              </a:rPr>
              <a:t>to </a:t>
            </a:r>
            <a:r>
              <a:rPr sz="3200" spc="-160" dirty="0">
                <a:solidFill>
                  <a:srgbClr val="2B2728"/>
                </a:solidFill>
                <a:latin typeface="DejaVu Sans"/>
                <a:cs typeface="DejaVu Sans"/>
              </a:rPr>
              <a:t>discover</a:t>
            </a:r>
            <a:r>
              <a:rPr sz="3200" spc="-245" dirty="0">
                <a:solidFill>
                  <a:srgbClr val="2B2728"/>
                </a:solidFill>
                <a:latin typeface="DejaVu Sans"/>
                <a:cs typeface="DejaVu Sans"/>
              </a:rPr>
              <a:t> </a:t>
            </a:r>
            <a:r>
              <a:rPr sz="3200" spc="-300" dirty="0" smtClean="0">
                <a:solidFill>
                  <a:srgbClr val="2B2728"/>
                </a:solidFill>
                <a:latin typeface="DejaVu Sans"/>
                <a:cs typeface="DejaVu Sans"/>
              </a:rPr>
              <a:t>a</a:t>
            </a:r>
            <a:r>
              <a:rPr lang="en-US" sz="3200" spc="-300" dirty="0" smtClean="0">
                <a:solidFill>
                  <a:srgbClr val="2B2728"/>
                </a:solidFill>
                <a:latin typeface="DejaVu Sans"/>
                <a:cs typeface="DejaVu Sans"/>
              </a:rPr>
              <a:t> </a:t>
            </a:r>
            <a:r>
              <a:rPr sz="3200" spc="50" dirty="0" smtClean="0">
                <a:solidFill>
                  <a:srgbClr val="2B2728"/>
                </a:solidFill>
                <a:latin typeface="Arial"/>
                <a:cs typeface="Arial"/>
              </a:rPr>
              <a:t>set </a:t>
            </a:r>
            <a:r>
              <a:rPr sz="3200" spc="-40" dirty="0">
                <a:solidFill>
                  <a:srgbClr val="2B2728"/>
                </a:solidFill>
                <a:latin typeface="DejaVu Sans"/>
                <a:cs typeface="DejaVu Sans"/>
              </a:rPr>
              <a:t>of</a:t>
            </a:r>
            <a:r>
              <a:rPr sz="3200" spc="-254" dirty="0">
                <a:solidFill>
                  <a:srgbClr val="2B2728"/>
                </a:solidFill>
                <a:latin typeface="DejaVu Sans"/>
                <a:cs typeface="DejaVu Sans"/>
              </a:rPr>
              <a:t> </a:t>
            </a:r>
            <a:r>
              <a:rPr sz="3200" spc="-120" dirty="0">
                <a:solidFill>
                  <a:srgbClr val="2B2728"/>
                </a:solidFill>
                <a:latin typeface="DejaVu Sans"/>
                <a:cs typeface="DejaVu Sans"/>
              </a:rPr>
              <a:t>topics</a:t>
            </a:r>
            <a:endParaRPr sz="3200" dirty="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7708" y="2350808"/>
            <a:ext cx="558800" cy="190500"/>
          </a:xfrm>
          <a:custGeom>
            <a:avLst/>
            <a:gdLst/>
            <a:ahLst/>
            <a:cxnLst/>
            <a:rect l="l" t="t" r="r" b="b"/>
            <a:pathLst>
              <a:path w="558800" h="190500">
                <a:moveTo>
                  <a:pt x="0" y="0"/>
                </a:moveTo>
                <a:lnTo>
                  <a:pt x="558228" y="0"/>
                </a:lnTo>
                <a:lnTo>
                  <a:pt x="558228" y="190271"/>
                </a:lnTo>
                <a:lnTo>
                  <a:pt x="0" y="190271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7708" y="2350808"/>
            <a:ext cx="558800" cy="190500"/>
          </a:xfrm>
          <a:custGeom>
            <a:avLst/>
            <a:gdLst/>
            <a:ahLst/>
            <a:cxnLst/>
            <a:rect l="l" t="t" r="r" b="b"/>
            <a:pathLst>
              <a:path w="558800" h="190500">
                <a:moveTo>
                  <a:pt x="0" y="0"/>
                </a:moveTo>
                <a:lnTo>
                  <a:pt x="558228" y="0"/>
                </a:lnTo>
                <a:lnTo>
                  <a:pt x="558228" y="190269"/>
                </a:lnTo>
                <a:lnTo>
                  <a:pt x="0" y="19026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0073" y="3018867"/>
            <a:ext cx="533400" cy="182245"/>
          </a:xfrm>
          <a:custGeom>
            <a:avLst/>
            <a:gdLst/>
            <a:ahLst/>
            <a:cxnLst/>
            <a:rect l="l" t="t" r="r" b="b"/>
            <a:pathLst>
              <a:path w="533400" h="182244">
                <a:moveTo>
                  <a:pt x="0" y="0"/>
                </a:moveTo>
                <a:lnTo>
                  <a:pt x="532853" y="0"/>
                </a:lnTo>
                <a:lnTo>
                  <a:pt x="532853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90073" y="3018867"/>
            <a:ext cx="533400" cy="182245"/>
          </a:xfrm>
          <a:custGeom>
            <a:avLst/>
            <a:gdLst/>
            <a:ahLst/>
            <a:cxnLst/>
            <a:rect l="l" t="t" r="r" b="b"/>
            <a:pathLst>
              <a:path w="533400" h="182244">
                <a:moveTo>
                  <a:pt x="0" y="0"/>
                </a:moveTo>
                <a:lnTo>
                  <a:pt x="532853" y="0"/>
                </a:lnTo>
                <a:lnTo>
                  <a:pt x="532853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99051" y="3179534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1" y="0"/>
                </a:lnTo>
                <a:lnTo>
                  <a:pt x="355231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99051" y="3179535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5" y="0"/>
                </a:lnTo>
                <a:lnTo>
                  <a:pt x="355235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4163" y="3509340"/>
            <a:ext cx="499109" cy="190500"/>
          </a:xfrm>
          <a:custGeom>
            <a:avLst/>
            <a:gdLst/>
            <a:ahLst/>
            <a:cxnLst/>
            <a:rect l="l" t="t" r="r" b="b"/>
            <a:pathLst>
              <a:path w="499110" h="190500">
                <a:moveTo>
                  <a:pt x="0" y="0"/>
                </a:moveTo>
                <a:lnTo>
                  <a:pt x="499021" y="0"/>
                </a:lnTo>
                <a:lnTo>
                  <a:pt x="499021" y="190271"/>
                </a:lnTo>
                <a:lnTo>
                  <a:pt x="0" y="190271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4163" y="3509340"/>
            <a:ext cx="499109" cy="190500"/>
          </a:xfrm>
          <a:custGeom>
            <a:avLst/>
            <a:gdLst/>
            <a:ahLst/>
            <a:cxnLst/>
            <a:rect l="l" t="t" r="r" b="b"/>
            <a:pathLst>
              <a:path w="499110" h="190500">
                <a:moveTo>
                  <a:pt x="0" y="0"/>
                </a:moveTo>
                <a:lnTo>
                  <a:pt x="499020" y="0"/>
                </a:lnTo>
                <a:lnTo>
                  <a:pt x="499020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8181" y="4650957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1" y="0"/>
                </a:lnTo>
                <a:lnTo>
                  <a:pt x="355231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8181" y="4650957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5" y="0"/>
                </a:lnTo>
                <a:lnTo>
                  <a:pt x="355235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52724" y="4989207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6370" y="4989207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5534" y="4820081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7"/>
                </a:lnTo>
                <a:lnTo>
                  <a:pt x="0" y="190267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53702" y="4820081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7"/>
                </a:lnTo>
                <a:lnTo>
                  <a:pt x="0" y="190267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0001" y="3010408"/>
            <a:ext cx="473709" cy="182245"/>
          </a:xfrm>
          <a:custGeom>
            <a:avLst/>
            <a:gdLst/>
            <a:ahLst/>
            <a:cxnLst/>
            <a:rect l="l" t="t" r="r" b="b"/>
            <a:pathLst>
              <a:path w="473709" h="182244">
                <a:moveTo>
                  <a:pt x="0" y="0"/>
                </a:moveTo>
                <a:lnTo>
                  <a:pt x="473646" y="0"/>
                </a:lnTo>
                <a:lnTo>
                  <a:pt x="473646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0001" y="3010409"/>
            <a:ext cx="473709" cy="182245"/>
          </a:xfrm>
          <a:custGeom>
            <a:avLst/>
            <a:gdLst/>
            <a:ahLst/>
            <a:cxnLst/>
            <a:rect l="l" t="t" r="r" b="b"/>
            <a:pathLst>
              <a:path w="473709" h="182244">
                <a:moveTo>
                  <a:pt x="0" y="0"/>
                </a:moveTo>
                <a:lnTo>
                  <a:pt x="473646" y="0"/>
                </a:lnTo>
                <a:lnTo>
                  <a:pt x="473646" y="181811"/>
                </a:lnTo>
                <a:lnTo>
                  <a:pt x="0" y="18181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6167" y="6409883"/>
            <a:ext cx="524510" cy="190500"/>
          </a:xfrm>
          <a:custGeom>
            <a:avLst/>
            <a:gdLst/>
            <a:ahLst/>
            <a:cxnLst/>
            <a:rect l="l" t="t" r="r" b="b"/>
            <a:pathLst>
              <a:path w="524510" h="190500">
                <a:moveTo>
                  <a:pt x="0" y="0"/>
                </a:moveTo>
                <a:lnTo>
                  <a:pt x="524395" y="0"/>
                </a:lnTo>
                <a:lnTo>
                  <a:pt x="524395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6167" y="6409883"/>
            <a:ext cx="524510" cy="190500"/>
          </a:xfrm>
          <a:custGeom>
            <a:avLst/>
            <a:gdLst/>
            <a:ahLst/>
            <a:cxnLst/>
            <a:rect l="l" t="t" r="r" b="b"/>
            <a:pathLst>
              <a:path w="524510" h="190500">
                <a:moveTo>
                  <a:pt x="0" y="0"/>
                </a:moveTo>
                <a:lnTo>
                  <a:pt x="524394" y="0"/>
                </a:lnTo>
                <a:lnTo>
                  <a:pt x="524394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73097" y="3834905"/>
            <a:ext cx="837565" cy="186055"/>
          </a:xfrm>
          <a:custGeom>
            <a:avLst/>
            <a:gdLst/>
            <a:ahLst/>
            <a:cxnLst/>
            <a:rect l="l" t="t" r="r" b="b"/>
            <a:pathLst>
              <a:path w="837564" h="186054">
                <a:moveTo>
                  <a:pt x="0" y="0"/>
                </a:moveTo>
                <a:lnTo>
                  <a:pt x="837336" y="0"/>
                </a:lnTo>
                <a:lnTo>
                  <a:pt x="837336" y="186042"/>
                </a:lnTo>
                <a:lnTo>
                  <a:pt x="0" y="186042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73097" y="3834905"/>
            <a:ext cx="837565" cy="186055"/>
          </a:xfrm>
          <a:custGeom>
            <a:avLst/>
            <a:gdLst/>
            <a:ahLst/>
            <a:cxnLst/>
            <a:rect l="l" t="t" r="r" b="b"/>
            <a:pathLst>
              <a:path w="837564" h="186054">
                <a:moveTo>
                  <a:pt x="0" y="0"/>
                </a:moveTo>
                <a:lnTo>
                  <a:pt x="837341" y="0"/>
                </a:lnTo>
                <a:lnTo>
                  <a:pt x="837341" y="186040"/>
                </a:lnTo>
                <a:lnTo>
                  <a:pt x="0" y="186040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70679" y="4181627"/>
            <a:ext cx="575310" cy="161290"/>
          </a:xfrm>
          <a:custGeom>
            <a:avLst/>
            <a:gdLst/>
            <a:ahLst/>
            <a:cxnLst/>
            <a:rect l="l" t="t" r="r" b="b"/>
            <a:pathLst>
              <a:path w="575310" h="161289">
                <a:moveTo>
                  <a:pt x="0" y="0"/>
                </a:moveTo>
                <a:lnTo>
                  <a:pt x="575144" y="0"/>
                </a:lnTo>
                <a:lnTo>
                  <a:pt x="575144" y="160667"/>
                </a:lnTo>
                <a:lnTo>
                  <a:pt x="0" y="160667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70679" y="4181627"/>
            <a:ext cx="575310" cy="161290"/>
          </a:xfrm>
          <a:custGeom>
            <a:avLst/>
            <a:gdLst/>
            <a:ahLst/>
            <a:cxnLst/>
            <a:rect l="l" t="t" r="r" b="b"/>
            <a:pathLst>
              <a:path w="575310" h="161289">
                <a:moveTo>
                  <a:pt x="0" y="0"/>
                </a:moveTo>
                <a:lnTo>
                  <a:pt x="575140" y="0"/>
                </a:lnTo>
                <a:lnTo>
                  <a:pt x="575140" y="160669"/>
                </a:lnTo>
                <a:lnTo>
                  <a:pt x="0" y="16066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33284" y="4342296"/>
            <a:ext cx="694055" cy="186055"/>
          </a:xfrm>
          <a:custGeom>
            <a:avLst/>
            <a:gdLst/>
            <a:ahLst/>
            <a:cxnLst/>
            <a:rect l="l" t="t" r="r" b="b"/>
            <a:pathLst>
              <a:path w="694055" h="186054">
                <a:moveTo>
                  <a:pt x="0" y="0"/>
                </a:moveTo>
                <a:lnTo>
                  <a:pt x="693546" y="0"/>
                </a:lnTo>
                <a:lnTo>
                  <a:pt x="693546" y="186042"/>
                </a:lnTo>
                <a:lnTo>
                  <a:pt x="0" y="186042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33284" y="4342296"/>
            <a:ext cx="694055" cy="186055"/>
          </a:xfrm>
          <a:custGeom>
            <a:avLst/>
            <a:gdLst/>
            <a:ahLst/>
            <a:cxnLst/>
            <a:rect l="l" t="t" r="r" b="b"/>
            <a:pathLst>
              <a:path w="694055" h="186054">
                <a:moveTo>
                  <a:pt x="0" y="0"/>
                </a:moveTo>
                <a:lnTo>
                  <a:pt x="693553" y="0"/>
                </a:lnTo>
                <a:lnTo>
                  <a:pt x="693553" y="186040"/>
                </a:lnTo>
                <a:lnTo>
                  <a:pt x="0" y="186040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6918" y="4333838"/>
            <a:ext cx="541655" cy="194945"/>
          </a:xfrm>
          <a:custGeom>
            <a:avLst/>
            <a:gdLst/>
            <a:ahLst/>
            <a:cxnLst/>
            <a:rect l="l" t="t" r="r" b="b"/>
            <a:pathLst>
              <a:path w="541655" h="194945">
                <a:moveTo>
                  <a:pt x="0" y="0"/>
                </a:moveTo>
                <a:lnTo>
                  <a:pt x="541309" y="0"/>
                </a:lnTo>
                <a:lnTo>
                  <a:pt x="541309" y="194500"/>
                </a:lnTo>
                <a:lnTo>
                  <a:pt x="0" y="194500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6918" y="4333838"/>
            <a:ext cx="541655" cy="194945"/>
          </a:xfrm>
          <a:custGeom>
            <a:avLst/>
            <a:gdLst/>
            <a:ahLst/>
            <a:cxnLst/>
            <a:rect l="l" t="t" r="r" b="b"/>
            <a:pathLst>
              <a:path w="541655" h="194945">
                <a:moveTo>
                  <a:pt x="0" y="0"/>
                </a:moveTo>
                <a:lnTo>
                  <a:pt x="541309" y="0"/>
                </a:lnTo>
                <a:lnTo>
                  <a:pt x="541309" y="194496"/>
                </a:lnTo>
                <a:lnTo>
                  <a:pt x="0" y="19449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53196" y="4832768"/>
            <a:ext cx="609600" cy="177800"/>
          </a:xfrm>
          <a:custGeom>
            <a:avLst/>
            <a:gdLst/>
            <a:ahLst/>
            <a:cxnLst/>
            <a:rect l="l" t="t" r="r" b="b"/>
            <a:pathLst>
              <a:path w="609600" h="177800">
                <a:moveTo>
                  <a:pt x="0" y="0"/>
                </a:moveTo>
                <a:lnTo>
                  <a:pt x="608973" y="0"/>
                </a:lnTo>
                <a:lnTo>
                  <a:pt x="608973" y="177583"/>
                </a:lnTo>
                <a:lnTo>
                  <a:pt x="0" y="17758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2928" y="5230215"/>
            <a:ext cx="398145" cy="161290"/>
          </a:xfrm>
          <a:custGeom>
            <a:avLst/>
            <a:gdLst/>
            <a:ahLst/>
            <a:cxnLst/>
            <a:rect l="l" t="t" r="r" b="b"/>
            <a:pathLst>
              <a:path w="398145" h="161289">
                <a:moveTo>
                  <a:pt x="0" y="0"/>
                </a:moveTo>
                <a:lnTo>
                  <a:pt x="397521" y="0"/>
                </a:lnTo>
                <a:lnTo>
                  <a:pt x="397521" y="160669"/>
                </a:lnTo>
                <a:lnTo>
                  <a:pt x="0" y="16066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74076" y="5238674"/>
            <a:ext cx="862965" cy="152400"/>
          </a:xfrm>
          <a:custGeom>
            <a:avLst/>
            <a:gdLst/>
            <a:ahLst/>
            <a:cxnLst/>
            <a:rect l="l" t="t" r="r" b="b"/>
            <a:pathLst>
              <a:path w="862964" h="152400">
                <a:moveTo>
                  <a:pt x="0" y="0"/>
                </a:moveTo>
                <a:lnTo>
                  <a:pt x="862711" y="0"/>
                </a:lnTo>
                <a:lnTo>
                  <a:pt x="862711" y="152214"/>
                </a:lnTo>
                <a:lnTo>
                  <a:pt x="0" y="152214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01433" y="220553"/>
            <a:ext cx="3822700" cy="5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0" marR="5080" indent="-641985">
              <a:lnSpc>
                <a:spcPct val="106000"/>
              </a:lnSpc>
              <a:spcBef>
                <a:spcPts val="100"/>
              </a:spcBef>
            </a:pPr>
            <a:r>
              <a:rPr sz="1550" spc="-35" dirty="0">
                <a:latin typeface="Times New Roman"/>
                <a:cs typeface="Times New Roman"/>
              </a:rPr>
              <a:t>Modeling </a:t>
            </a:r>
            <a:r>
              <a:rPr sz="1550" spc="20" dirty="0">
                <a:latin typeface="Times New Roman"/>
                <a:cs typeface="Times New Roman"/>
              </a:rPr>
              <a:t>the </a:t>
            </a:r>
            <a:r>
              <a:rPr sz="1550" spc="-30" dirty="0">
                <a:latin typeface="Times New Roman"/>
                <a:cs typeface="Times New Roman"/>
              </a:rPr>
              <a:t>Complex </a:t>
            </a:r>
            <a:r>
              <a:rPr sz="1550" spc="-25" dirty="0">
                <a:latin typeface="Times New Roman"/>
                <a:cs typeface="Times New Roman"/>
              </a:rPr>
              <a:t>Dynamics </a:t>
            </a:r>
            <a:r>
              <a:rPr sz="1550" spc="15" dirty="0">
                <a:latin typeface="Times New Roman"/>
                <a:cs typeface="Times New Roman"/>
              </a:rPr>
              <a:t>and </a:t>
            </a:r>
            <a:r>
              <a:rPr sz="1550" spc="-20" dirty="0">
                <a:latin typeface="Times New Roman"/>
                <a:cs typeface="Times New Roman"/>
              </a:rPr>
              <a:t>Changing  </a:t>
            </a:r>
            <a:r>
              <a:rPr sz="1550" spc="-15" dirty="0">
                <a:latin typeface="Times New Roman"/>
                <a:cs typeface="Times New Roman"/>
              </a:rPr>
              <a:t>Correlations </a:t>
            </a:r>
            <a:r>
              <a:rPr sz="1550" spc="-80" dirty="0">
                <a:latin typeface="Times New Roman"/>
                <a:cs typeface="Times New Roman"/>
              </a:rPr>
              <a:t>of </a:t>
            </a:r>
            <a:r>
              <a:rPr sz="1550" spc="-10" dirty="0">
                <a:latin typeface="Times New Roman"/>
                <a:cs typeface="Times New Roman"/>
              </a:rPr>
              <a:t>Epileptic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Events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4418" y="915380"/>
            <a:ext cx="3896360" cy="708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3875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Drausin </a:t>
            </a:r>
            <a:r>
              <a:rPr sz="1050" spc="30" dirty="0">
                <a:latin typeface="Georgia"/>
                <a:cs typeface="Georgia"/>
              </a:rPr>
              <a:t>F. </a:t>
            </a:r>
            <a:r>
              <a:rPr sz="1050" spc="-15" dirty="0">
                <a:latin typeface="Georgia"/>
                <a:cs typeface="Georgia"/>
              </a:rPr>
              <a:t>Wulsin</a:t>
            </a:r>
            <a:r>
              <a:rPr sz="1050" spc="-22" baseline="31746" dirty="0">
                <a:latin typeface="Georgia"/>
                <a:cs typeface="Georgia"/>
              </a:rPr>
              <a:t>a</a:t>
            </a:r>
            <a:r>
              <a:rPr sz="1050" spc="-15" dirty="0">
                <a:latin typeface="Georgia"/>
                <a:cs typeface="Georgia"/>
              </a:rPr>
              <a:t>, </a:t>
            </a:r>
            <a:r>
              <a:rPr sz="1050" spc="-5" dirty="0">
                <a:latin typeface="Georgia"/>
                <a:cs typeface="Georgia"/>
              </a:rPr>
              <a:t>Emily </a:t>
            </a:r>
            <a:r>
              <a:rPr sz="1050" spc="30" dirty="0">
                <a:latin typeface="Georgia"/>
                <a:cs typeface="Georgia"/>
              </a:rPr>
              <a:t>B. </a:t>
            </a:r>
            <a:r>
              <a:rPr sz="1050" spc="-5" dirty="0">
                <a:latin typeface="Georgia"/>
                <a:cs typeface="Georgia"/>
              </a:rPr>
              <a:t>Fox</a:t>
            </a:r>
            <a:r>
              <a:rPr sz="1050" spc="-7" baseline="31746" dirty="0">
                <a:latin typeface="Georgia"/>
                <a:cs typeface="Georgia"/>
              </a:rPr>
              <a:t>c</a:t>
            </a:r>
            <a:r>
              <a:rPr sz="1050" spc="-5" dirty="0">
                <a:latin typeface="Georgia"/>
                <a:cs typeface="Georgia"/>
              </a:rPr>
              <a:t>, Brian</a:t>
            </a:r>
            <a:r>
              <a:rPr sz="1050" spc="175" dirty="0">
                <a:latin typeface="Georgia"/>
                <a:cs typeface="Georgia"/>
              </a:rPr>
              <a:t> </a:t>
            </a:r>
            <a:r>
              <a:rPr sz="1050" spc="25" dirty="0">
                <a:latin typeface="Georgia"/>
                <a:cs typeface="Georgia"/>
              </a:rPr>
              <a:t>Litt</a:t>
            </a:r>
            <a:r>
              <a:rPr sz="1050" spc="37" baseline="31746" dirty="0">
                <a:latin typeface="Georgia"/>
                <a:cs typeface="Georgia"/>
              </a:rPr>
              <a:t>a,b</a:t>
            </a:r>
            <a:endParaRPr sz="1050" baseline="31746">
              <a:latin typeface="Georgia"/>
              <a:cs typeface="Georgia"/>
            </a:endParaRPr>
          </a:p>
          <a:p>
            <a:pPr marL="12700" marR="5080" algn="ctr">
              <a:spcBef>
                <a:spcPts val="860"/>
              </a:spcBef>
            </a:pPr>
            <a:r>
              <a:rPr sz="900" i="1" spc="-44" baseline="32407" dirty="0">
                <a:latin typeface="Georgia"/>
                <a:cs typeface="Georgia"/>
              </a:rPr>
              <a:t>a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30" dirty="0">
                <a:latin typeface="Georgia"/>
                <a:cs typeface="Georgia"/>
              </a:rPr>
              <a:t>Bioengineering, 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44" baseline="32407" dirty="0">
                <a:latin typeface="Georgia"/>
                <a:cs typeface="Georgia"/>
              </a:rPr>
              <a:t>b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45" dirty="0">
                <a:latin typeface="Georgia"/>
                <a:cs typeface="Georgia"/>
              </a:rPr>
              <a:t>Neurology,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37" baseline="32407" dirty="0">
                <a:latin typeface="Georgia"/>
                <a:cs typeface="Georgia"/>
              </a:rPr>
              <a:t>c</a:t>
            </a:r>
            <a:r>
              <a:rPr sz="900" i="1" spc="-25" dirty="0">
                <a:latin typeface="Georgia"/>
                <a:cs typeface="Georgia"/>
              </a:rPr>
              <a:t>Department of </a:t>
            </a:r>
            <a:r>
              <a:rPr sz="900" i="1" spc="-10" dirty="0">
                <a:latin typeface="Georgia"/>
                <a:cs typeface="Georgia"/>
              </a:rPr>
              <a:t>Statistics,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Washington, </a:t>
            </a:r>
            <a:r>
              <a:rPr sz="900" i="1" spc="-20" dirty="0">
                <a:latin typeface="Georgia"/>
                <a:cs typeface="Georgia"/>
              </a:rPr>
              <a:t>Seattle,</a:t>
            </a:r>
            <a:r>
              <a:rPr sz="900" i="1" spc="-120" dirty="0">
                <a:latin typeface="Georgia"/>
                <a:cs typeface="Georgia"/>
              </a:rPr>
              <a:t> </a:t>
            </a:r>
            <a:r>
              <a:rPr sz="900" i="1" dirty="0">
                <a:latin typeface="Georgia"/>
                <a:cs typeface="Georgia"/>
              </a:rPr>
              <a:t>WA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93190" y="2022424"/>
            <a:ext cx="4439285" cy="0"/>
          </a:xfrm>
          <a:custGeom>
            <a:avLst/>
            <a:gdLst/>
            <a:ahLst/>
            <a:cxnLst/>
            <a:rect l="l" t="t" r="r" b="b"/>
            <a:pathLst>
              <a:path w="4439285">
                <a:moveTo>
                  <a:pt x="0" y="0"/>
                </a:moveTo>
                <a:lnTo>
                  <a:pt x="4438855" y="0"/>
                </a:lnTo>
              </a:path>
            </a:pathLst>
          </a:custGeom>
          <a:ln w="4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80490" y="2106842"/>
            <a:ext cx="61277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b="1" spc="114" dirty="0">
                <a:latin typeface="Georgia"/>
                <a:cs typeface="Georgia"/>
              </a:rPr>
              <a:t>A</a:t>
            </a:r>
            <a:r>
              <a:rPr sz="1050" b="1" spc="-35" dirty="0">
                <a:latin typeface="Georgia"/>
                <a:cs typeface="Georgia"/>
              </a:rPr>
              <a:t>bs</a:t>
            </a:r>
            <a:r>
              <a:rPr sz="1050" b="1" spc="50" dirty="0">
                <a:latin typeface="Georgia"/>
                <a:cs typeface="Georgia"/>
              </a:rPr>
              <a:t>t</a:t>
            </a:r>
            <a:r>
              <a:rPr sz="1050" b="1" spc="-55" dirty="0">
                <a:latin typeface="Georgia"/>
                <a:cs typeface="Georgia"/>
              </a:rPr>
              <a:t>r</a:t>
            </a:r>
            <a:r>
              <a:rPr sz="1050" b="1" spc="-40" dirty="0">
                <a:latin typeface="Georgia"/>
                <a:cs typeface="Georgia"/>
              </a:rPr>
              <a:t>a</a:t>
            </a:r>
            <a:r>
              <a:rPr sz="1050" b="1" spc="15" dirty="0">
                <a:latin typeface="Georgia"/>
                <a:cs typeface="Georgia"/>
              </a:rPr>
              <a:t>ct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0490" y="2334747"/>
            <a:ext cx="81470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5" dirty="0">
                <a:latin typeface="Georgia"/>
                <a:cs typeface="Georgia"/>
              </a:rPr>
              <a:t>Patients</a:t>
            </a:r>
            <a:r>
              <a:rPr sz="1050" spc="80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with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35915" y="2334747"/>
            <a:ext cx="310959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can manifest </a:t>
            </a:r>
            <a:r>
              <a:rPr sz="1050" spc="-15" dirty="0">
                <a:latin typeface="Georgia"/>
                <a:cs typeface="Georgia"/>
              </a:rPr>
              <a:t>short, </a:t>
            </a:r>
            <a:r>
              <a:rPr sz="1050" spc="-20" dirty="0">
                <a:latin typeface="Georgia"/>
                <a:cs typeface="Georgia"/>
              </a:rPr>
              <a:t>sub-clinical </a:t>
            </a:r>
            <a:r>
              <a:rPr sz="1050" spc="-15" dirty="0">
                <a:latin typeface="Georgia"/>
                <a:cs typeface="Georgia"/>
              </a:rPr>
              <a:t>epileptic</a:t>
            </a:r>
            <a:r>
              <a:rPr sz="1050" spc="10" dirty="0">
                <a:latin typeface="Georgia"/>
                <a:cs typeface="Georgia"/>
              </a:rPr>
              <a:t> “bursts” </a:t>
            </a:r>
            <a:r>
              <a:rPr sz="1050" spc="-30" dirty="0">
                <a:latin typeface="Georgia"/>
                <a:cs typeface="Georgia"/>
              </a:rPr>
              <a:t>in</a:t>
            </a:r>
            <a:endParaRPr sz="1050">
              <a:latin typeface="Georgia"/>
              <a:cs typeface="Georgia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279287" y="2338124"/>
          <a:ext cx="1446529" cy="48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065"/>
                <a:gridCol w="435609"/>
                <a:gridCol w="490855"/>
              </a:tblGrid>
              <a:tr h="164465"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epilepsy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B w="38100">
                      <a:solidFill>
                        <a:srgbClr val="C75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5420"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ull-bl</a:t>
                      </a:r>
                      <a:r>
                        <a:rPr sz="1050" spc="-30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wn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38100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clinical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38100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38100" cap="flat" cmpd="sng" algn="ctr">
                      <a:solidFill>
                        <a:srgbClr val="C75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seizures.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2979346" y="3500884"/>
          <a:ext cx="195326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165"/>
                <a:gridCol w="938530"/>
                <a:gridCol w="456565"/>
              </a:tblGrid>
              <a:tr h="177165">
                <a:tc>
                  <a:txBody>
                    <a:bodyPr/>
                    <a:lstStyle/>
                    <a:p>
                      <a:pPr marL="41275">
                        <a:lnSpc>
                          <a:spcPts val="12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1050" spc="-30" dirty="0">
                          <a:latin typeface="Georgia"/>
                          <a:cs typeface="Georgia"/>
                        </a:rPr>
                        <a:t>ay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esi</a:t>
                      </a:r>
                      <a:r>
                        <a:rPr sz="1050" spc="-5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n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200"/>
                        </a:lnSpc>
                      </a:pPr>
                      <a:r>
                        <a:rPr sz="1050" spc="-20" dirty="0">
                          <a:latin typeface="Georgia"/>
                          <a:cs typeface="Georgia"/>
                        </a:rPr>
                        <a:t>nonparametric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Mar</a:t>
                      </a:r>
                      <a:r>
                        <a:rPr sz="1050" spc="-30" dirty="0">
                          <a:latin typeface="Georgia"/>
                          <a:cs typeface="Georgia"/>
                        </a:rPr>
                        <a:t>ko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v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480490" y="2499791"/>
            <a:ext cx="4506595" cy="15100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85"/>
              </a:spcBef>
              <a:tabLst>
                <a:tab pos="629285" algn="l"/>
                <a:tab pos="2338705" algn="l"/>
              </a:tabLst>
            </a:pPr>
            <a:r>
              <a:rPr sz="1050" spc="-15" dirty="0">
                <a:latin typeface="Georgia"/>
                <a:cs typeface="Georgia"/>
              </a:rPr>
              <a:t>addition</a:t>
            </a:r>
            <a:r>
              <a:rPr sz="1050" spc="125" dirty="0">
                <a:latin typeface="Georgia"/>
                <a:cs typeface="Georgia"/>
              </a:rPr>
              <a:t> </a:t>
            </a:r>
            <a:r>
              <a:rPr sz="1050" dirty="0">
                <a:latin typeface="Georgia"/>
                <a:cs typeface="Georgia"/>
              </a:rPr>
              <a:t>to</a:t>
            </a:r>
            <a:r>
              <a:rPr sz="1050" spc="12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f	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20" dirty="0">
                <a:latin typeface="Georgia"/>
                <a:cs typeface="Georgia"/>
              </a:rPr>
              <a:t>believe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0" dirty="0">
                <a:latin typeface="Georgia"/>
                <a:cs typeface="Georgia"/>
              </a:rPr>
              <a:t>relationship </a:t>
            </a:r>
            <a:r>
              <a:rPr sz="1050" spc="-25" dirty="0">
                <a:latin typeface="Georgia"/>
                <a:cs typeface="Georgia"/>
              </a:rPr>
              <a:t>between  these two </a:t>
            </a:r>
            <a:r>
              <a:rPr sz="1050" spc="-30" dirty="0">
                <a:latin typeface="Georgia"/>
                <a:cs typeface="Georgia"/>
              </a:rPr>
              <a:t>classes of </a:t>
            </a:r>
            <a:r>
              <a:rPr sz="1050" spc="-15" dirty="0">
                <a:latin typeface="Georgia"/>
                <a:cs typeface="Georgia"/>
              </a:rPr>
              <a:t>events—something not previously </a:t>
            </a:r>
            <a:r>
              <a:rPr sz="1050" spc="-20" dirty="0">
                <a:latin typeface="Georgia"/>
                <a:cs typeface="Georgia"/>
              </a:rPr>
              <a:t>studied </a:t>
            </a:r>
            <a:r>
              <a:rPr sz="1050" spc="5" dirty="0">
                <a:latin typeface="Georgia"/>
                <a:cs typeface="Georgia"/>
              </a:rPr>
              <a:t>quantitatively—  </a:t>
            </a:r>
            <a:r>
              <a:rPr sz="1050" spc="-20" dirty="0">
                <a:latin typeface="Georgia"/>
                <a:cs typeface="Georgia"/>
              </a:rPr>
              <a:t>could </a:t>
            </a:r>
            <a:r>
              <a:rPr sz="1050" spc="-10" dirty="0">
                <a:latin typeface="Georgia"/>
                <a:cs typeface="Georgia"/>
              </a:rPr>
              <a:t>yield important </a:t>
            </a:r>
            <a:r>
              <a:rPr sz="1050" spc="-25" dirty="0">
                <a:latin typeface="Georgia"/>
                <a:cs typeface="Georgia"/>
              </a:rPr>
              <a:t>insights </a:t>
            </a:r>
            <a:r>
              <a:rPr sz="1050" spc="-20" dirty="0">
                <a:latin typeface="Georgia"/>
                <a:cs typeface="Georgia"/>
              </a:rPr>
              <a:t>into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15" dirty="0">
                <a:latin typeface="Georgia"/>
                <a:cs typeface="Georgia"/>
              </a:rPr>
              <a:t>nature </a:t>
            </a:r>
            <a:r>
              <a:rPr sz="1050" spc="-20" dirty="0">
                <a:latin typeface="Georgia"/>
                <a:cs typeface="Georgia"/>
              </a:rPr>
              <a:t>and intrinsic dynamics </a:t>
            </a:r>
            <a:r>
              <a:rPr sz="1050" spc="-30" dirty="0">
                <a:latin typeface="Georgia"/>
                <a:cs typeface="Georgia"/>
              </a:rPr>
              <a:t>of  </a:t>
            </a:r>
            <a:r>
              <a:rPr sz="1050" spc="-25" dirty="0">
                <a:latin typeface="Georgia"/>
                <a:cs typeface="Georgia"/>
              </a:rPr>
              <a:t>seizures.	</a:t>
            </a:r>
            <a:r>
              <a:rPr sz="1050" spc="80" dirty="0">
                <a:latin typeface="Georgia"/>
                <a:cs typeface="Georgia"/>
              </a:rPr>
              <a:t>A </a:t>
            </a:r>
            <a:r>
              <a:rPr sz="1050" spc="-20" dirty="0">
                <a:latin typeface="Georgia"/>
                <a:cs typeface="Georgia"/>
              </a:rPr>
              <a:t>goal </a:t>
            </a:r>
            <a:r>
              <a:rPr sz="1050" spc="-30" dirty="0">
                <a:latin typeface="Georgia"/>
                <a:cs typeface="Georgia"/>
              </a:rPr>
              <a:t>of our work is </a:t>
            </a:r>
            <a:r>
              <a:rPr sz="1050" dirty="0">
                <a:latin typeface="Georgia"/>
                <a:cs typeface="Georgia"/>
              </a:rPr>
              <a:t>to </a:t>
            </a:r>
            <a:r>
              <a:rPr sz="1050" spc="-25" dirty="0">
                <a:latin typeface="Georgia"/>
                <a:cs typeface="Georgia"/>
              </a:rPr>
              <a:t>parse </a:t>
            </a:r>
            <a:r>
              <a:rPr sz="1050" spc="-20" dirty="0">
                <a:latin typeface="Georgia"/>
                <a:cs typeface="Georgia"/>
              </a:rPr>
              <a:t>these complex </a:t>
            </a:r>
            <a:r>
              <a:rPr sz="1050" spc="-15" dirty="0">
                <a:latin typeface="Georgia"/>
                <a:cs typeface="Georgia"/>
              </a:rPr>
              <a:t>epileptic </a:t>
            </a:r>
            <a:r>
              <a:rPr sz="1050" spc="-25" dirty="0">
                <a:latin typeface="Georgia"/>
                <a:cs typeface="Georgia"/>
              </a:rPr>
              <a:t>events  </a:t>
            </a:r>
            <a:r>
              <a:rPr sz="1050" spc="-20" dirty="0">
                <a:latin typeface="Georgia"/>
                <a:cs typeface="Georgia"/>
              </a:rPr>
              <a:t>into </a:t>
            </a:r>
            <a:r>
              <a:rPr sz="1050" spc="-10" dirty="0">
                <a:latin typeface="Georgia"/>
                <a:cs typeface="Georgia"/>
              </a:rPr>
              <a:t>distinct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0" dirty="0">
                <a:latin typeface="Georgia"/>
                <a:cs typeface="Georgia"/>
              </a:rPr>
              <a:t>regimes. </a:t>
            </a:r>
            <a:r>
              <a:rPr sz="1050" spc="80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challenge posed </a:t>
            </a:r>
            <a:r>
              <a:rPr sz="1050" dirty="0">
                <a:latin typeface="Georgia"/>
                <a:cs typeface="Georgia"/>
              </a:rPr>
              <a:t>by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15" dirty="0">
                <a:latin typeface="Georgia"/>
                <a:cs typeface="Georgia"/>
              </a:rPr>
              <a:t>intracranial </a:t>
            </a:r>
            <a:r>
              <a:rPr sz="1050" spc="40" dirty="0">
                <a:latin typeface="Georgia"/>
                <a:cs typeface="Georgia"/>
              </a:rPr>
              <a:t>EEG  </a:t>
            </a:r>
            <a:r>
              <a:rPr sz="1050" spc="20" dirty="0">
                <a:latin typeface="Georgia"/>
                <a:cs typeface="Georgia"/>
              </a:rPr>
              <a:t>(iEEG) </a:t>
            </a:r>
            <a:r>
              <a:rPr sz="1050" spc="5" dirty="0">
                <a:latin typeface="Georgia"/>
                <a:cs typeface="Georgia"/>
              </a:rPr>
              <a:t>data </a:t>
            </a:r>
            <a:r>
              <a:rPr sz="1050" spc="-45" dirty="0">
                <a:latin typeface="Georgia"/>
                <a:cs typeface="Georgia"/>
              </a:rPr>
              <a:t>we </a:t>
            </a:r>
            <a:r>
              <a:rPr sz="1050" dirty="0">
                <a:latin typeface="Georgia"/>
                <a:cs typeface="Georgia"/>
              </a:rPr>
              <a:t>study </a:t>
            </a:r>
            <a:r>
              <a:rPr sz="1050" spc="-30" dirty="0">
                <a:latin typeface="Georgia"/>
                <a:cs typeface="Georgia"/>
              </a:rPr>
              <a:t>is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dirty="0">
                <a:latin typeface="Georgia"/>
                <a:cs typeface="Georgia"/>
              </a:rPr>
              <a:t>fact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5" dirty="0">
                <a:latin typeface="Georgia"/>
                <a:cs typeface="Georgia"/>
              </a:rPr>
              <a:t>number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placement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25" dirty="0">
                <a:latin typeface="Georgia"/>
                <a:cs typeface="Georgia"/>
              </a:rPr>
              <a:t>electrodes  </a:t>
            </a:r>
            <a:r>
              <a:rPr sz="1050" spc="-20" dirty="0">
                <a:latin typeface="Georgia"/>
                <a:cs typeface="Georgia"/>
              </a:rPr>
              <a:t>can </a:t>
            </a:r>
            <a:r>
              <a:rPr sz="1050" spc="-5" dirty="0">
                <a:latin typeface="Georgia"/>
                <a:cs typeface="Georgia"/>
              </a:rPr>
              <a:t>vary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10" dirty="0">
                <a:latin typeface="Georgia"/>
                <a:cs typeface="Georgia"/>
              </a:rPr>
              <a:t>patients. 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25" dirty="0">
                <a:latin typeface="Georgia"/>
                <a:cs typeface="Georgia"/>
              </a:rPr>
              <a:t>develop</a:t>
            </a:r>
            <a:r>
              <a:rPr sz="1050" spc="-50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a</a:t>
            </a:r>
            <a:endParaRPr sz="1050">
              <a:latin typeface="Georgia"/>
              <a:cs typeface="Georgia"/>
            </a:endParaRPr>
          </a:p>
          <a:p>
            <a:pPr marL="12700" marR="46355">
              <a:lnSpc>
                <a:spcPct val="103099"/>
              </a:lnSpc>
            </a:pPr>
            <a:r>
              <a:rPr sz="1050" spc="-20" dirty="0">
                <a:latin typeface="Georgia"/>
                <a:cs typeface="Georgia"/>
              </a:rPr>
              <a:t>switching </a:t>
            </a:r>
            <a:r>
              <a:rPr sz="1050" spc="-30" dirty="0">
                <a:latin typeface="Georgia"/>
                <a:cs typeface="Georgia"/>
              </a:rPr>
              <a:t>process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5" dirty="0">
                <a:latin typeface="Georgia"/>
                <a:cs typeface="Georgia"/>
              </a:rPr>
              <a:t>allows </a:t>
            </a:r>
            <a:r>
              <a:rPr sz="1050" spc="-30" dirty="0">
                <a:latin typeface="Georgia"/>
                <a:cs typeface="Georgia"/>
              </a:rPr>
              <a:t>for </a:t>
            </a:r>
            <a:r>
              <a:rPr sz="1050" dirty="0">
                <a:latin typeface="Georgia"/>
                <a:cs typeface="Georgia"/>
              </a:rPr>
              <a:t>(i) </a:t>
            </a:r>
            <a:r>
              <a:rPr sz="1050" spc="-25" dirty="0">
                <a:latin typeface="Georgia"/>
                <a:cs typeface="Georgia"/>
              </a:rPr>
              <a:t>shared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5" dirty="0">
                <a:latin typeface="Georgia"/>
                <a:cs typeface="Georgia"/>
              </a:rPr>
              <a:t>regimes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vari-  </a:t>
            </a:r>
            <a:r>
              <a:rPr sz="1050" spc="-15" dirty="0">
                <a:latin typeface="Georgia"/>
                <a:cs typeface="Georgia"/>
              </a:rPr>
              <a:t>able </a:t>
            </a:r>
            <a:r>
              <a:rPr sz="1050" spc="-35" dirty="0">
                <a:latin typeface="Georgia"/>
                <a:cs typeface="Georgia"/>
              </a:rPr>
              <a:t>number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25" dirty="0">
                <a:latin typeface="Georgia"/>
                <a:cs typeface="Georgia"/>
              </a:rPr>
              <a:t>channels, </a:t>
            </a:r>
            <a:r>
              <a:rPr sz="1050" spc="-5" dirty="0">
                <a:latin typeface="Georgia"/>
                <a:cs typeface="Georgia"/>
              </a:rPr>
              <a:t>(ii) </a:t>
            </a:r>
            <a:r>
              <a:rPr sz="1050" spc="-30" dirty="0">
                <a:latin typeface="Georgia"/>
                <a:cs typeface="Georgia"/>
              </a:rPr>
              <a:t>asynchronous </a:t>
            </a:r>
            <a:r>
              <a:rPr sz="1050" spc="-25" dirty="0">
                <a:latin typeface="Georgia"/>
                <a:cs typeface="Georgia"/>
              </a:rPr>
              <a:t>regime-switching,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5" dirty="0">
                <a:latin typeface="Georgia"/>
                <a:cs typeface="Georgia"/>
              </a:rPr>
              <a:t>(iii)</a:t>
            </a:r>
            <a:r>
              <a:rPr sz="1050" spc="16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an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32105" y="4020947"/>
            <a:ext cx="410845" cy="141064"/>
          </a:xfrm>
          <a:prstGeom prst="rect">
            <a:avLst/>
          </a:prstGeom>
          <a:solidFill>
            <a:srgbClr val="6ACDF4"/>
          </a:solidFill>
          <a:ln w="25369">
            <a:solidFill>
              <a:srgbClr val="0079A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1105"/>
              </a:lnSpc>
            </a:pPr>
            <a:r>
              <a:rPr sz="1050" spc="-30" dirty="0">
                <a:latin typeface="Georgia"/>
                <a:cs typeface="Georgia"/>
              </a:rPr>
              <a:t>sparse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0490" y="3985172"/>
            <a:ext cx="446468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3671570" algn="l"/>
              </a:tabLst>
            </a:pPr>
            <a:r>
              <a:rPr sz="1050" spc="-35" dirty="0">
                <a:latin typeface="Georgia"/>
                <a:cs typeface="Georgia"/>
              </a:rPr>
              <a:t>unknown  </a:t>
            </a:r>
            <a:r>
              <a:rPr sz="1050" spc="-10" dirty="0">
                <a:latin typeface="Georgia"/>
                <a:cs typeface="Georgia"/>
              </a:rPr>
              <a:t>dictionary  </a:t>
            </a:r>
            <a:r>
              <a:rPr sz="1050" spc="-35" dirty="0">
                <a:latin typeface="Georgia"/>
                <a:cs typeface="Georgia"/>
              </a:rPr>
              <a:t>of  </a:t>
            </a:r>
            <a:r>
              <a:rPr sz="1050" spc="-15" dirty="0">
                <a:latin typeface="Georgia"/>
                <a:cs typeface="Georgia"/>
              </a:rPr>
              <a:t>dynamic  </a:t>
            </a:r>
            <a:r>
              <a:rPr sz="1050" spc="-30" dirty="0">
                <a:latin typeface="Georgia"/>
                <a:cs typeface="Georgia"/>
              </a:rPr>
              <a:t>regimes.  </a:t>
            </a:r>
            <a:r>
              <a:rPr sz="1050" spc="-40" dirty="0">
                <a:latin typeface="Georgia"/>
                <a:cs typeface="Georgia"/>
              </a:rPr>
              <a:t>We</a:t>
            </a:r>
            <a:r>
              <a:rPr sz="1050" spc="-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encode</a:t>
            </a:r>
            <a:r>
              <a:rPr sz="1050" spc="140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a	</a:t>
            </a:r>
            <a:r>
              <a:rPr sz="1050" spc="-20" dirty="0">
                <a:latin typeface="Georgia"/>
                <a:cs typeface="Georgia"/>
              </a:rPr>
              <a:t>and</a:t>
            </a:r>
            <a:r>
              <a:rPr sz="1050" spc="70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changing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5612" y="5242900"/>
            <a:ext cx="398145" cy="139700"/>
          </a:xfrm>
          <a:prstGeom prst="rect">
            <a:avLst/>
          </a:prstGeom>
          <a:solidFill>
            <a:srgbClr val="6ACD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50" spc="-50" dirty="0">
                <a:latin typeface="Georgia"/>
                <a:cs typeface="Georgia"/>
              </a:rPr>
              <a:t>m</a:t>
            </a:r>
            <a:r>
              <a:rPr sz="1050" spc="-20" dirty="0">
                <a:latin typeface="Georgia"/>
                <a:cs typeface="Georgia"/>
              </a:rPr>
              <a:t>od</a:t>
            </a:r>
            <a:r>
              <a:rPr sz="1050" spc="-40" dirty="0">
                <a:latin typeface="Georgia"/>
                <a:cs typeface="Georgia"/>
              </a:rPr>
              <a:t>e</a:t>
            </a:r>
            <a:r>
              <a:rPr sz="1050" spc="-10" dirty="0">
                <a:latin typeface="Georgia"/>
                <a:cs typeface="Georgia"/>
              </a:rPr>
              <a:t>l</a:t>
            </a:r>
            <a:r>
              <a:rPr sz="1050" spc="5" dirty="0">
                <a:latin typeface="Georgia"/>
                <a:cs typeface="Georgia"/>
              </a:rPr>
              <a:t>,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93190" y="5667652"/>
            <a:ext cx="4439285" cy="0"/>
          </a:xfrm>
          <a:custGeom>
            <a:avLst/>
            <a:gdLst/>
            <a:ahLst/>
            <a:cxnLst/>
            <a:rect l="l" t="t" r="r" b="b"/>
            <a:pathLst>
              <a:path w="4439285">
                <a:moveTo>
                  <a:pt x="0" y="0"/>
                </a:moveTo>
                <a:lnTo>
                  <a:pt x="4438855" y="0"/>
                </a:lnTo>
              </a:path>
            </a:pathLst>
          </a:custGeom>
          <a:ln w="4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80001" y="4150216"/>
            <a:ext cx="4465320" cy="22758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3099"/>
              </a:lnSpc>
              <a:spcBef>
                <a:spcPts val="85"/>
              </a:spcBef>
            </a:pPr>
            <a:r>
              <a:rPr sz="1050" spc="-15" dirty="0">
                <a:latin typeface="Georgia"/>
                <a:cs typeface="Georgia"/>
              </a:rPr>
              <a:t>set </a:t>
            </a:r>
            <a:r>
              <a:rPr sz="1050" spc="-30" dirty="0">
                <a:latin typeface="Georgia"/>
                <a:cs typeface="Georgia"/>
              </a:rPr>
              <a:t>of dependencies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0" dirty="0">
                <a:latin typeface="Georgia"/>
                <a:cs typeface="Georgia"/>
              </a:rPr>
              <a:t>channels </a:t>
            </a:r>
            <a:r>
              <a:rPr sz="1050" spc="-25" dirty="0">
                <a:latin typeface="Georgia"/>
                <a:cs typeface="Georgia"/>
              </a:rPr>
              <a:t>using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0" dirty="0">
                <a:latin typeface="Georgia"/>
                <a:cs typeface="Georgia"/>
              </a:rPr>
              <a:t>Markov-switching </a:t>
            </a:r>
            <a:r>
              <a:rPr sz="1050" spc="-15" dirty="0">
                <a:latin typeface="Georgia"/>
                <a:cs typeface="Georgia"/>
              </a:rPr>
              <a:t>Gaussian  graphical </a:t>
            </a:r>
            <a:r>
              <a:rPr sz="1050" spc="-30" dirty="0">
                <a:latin typeface="Georgia"/>
                <a:cs typeface="Georgia"/>
              </a:rPr>
              <a:t>model for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5" dirty="0">
                <a:latin typeface="Georgia"/>
                <a:cs typeface="Georgia"/>
              </a:rPr>
              <a:t>innovations </a:t>
            </a:r>
            <a:r>
              <a:rPr sz="1050" spc="-30" dirty="0">
                <a:latin typeface="Georgia"/>
                <a:cs typeface="Georgia"/>
              </a:rPr>
              <a:t>process </a:t>
            </a:r>
            <a:r>
              <a:rPr sz="1050" spc="-15" dirty="0">
                <a:latin typeface="Georgia"/>
                <a:cs typeface="Georgia"/>
              </a:rPr>
              <a:t>driving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0" dirty="0">
                <a:latin typeface="Georgia"/>
                <a:cs typeface="Georgia"/>
              </a:rPr>
              <a:t>channel </a:t>
            </a:r>
            <a:r>
              <a:rPr sz="1050" spc="-20" dirty="0">
                <a:latin typeface="Georgia"/>
                <a:cs typeface="Georgia"/>
              </a:rPr>
              <a:t>dynamics and  demonstrate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0" dirty="0">
                <a:latin typeface="Georgia"/>
                <a:cs typeface="Georgia"/>
              </a:rPr>
              <a:t>importance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10" dirty="0">
                <a:latin typeface="Georgia"/>
                <a:cs typeface="Georgia"/>
              </a:rPr>
              <a:t>this </a:t>
            </a:r>
            <a:r>
              <a:rPr sz="1050" spc="-30" dirty="0">
                <a:latin typeface="Georgia"/>
                <a:cs typeface="Georgia"/>
              </a:rPr>
              <a:t>model in </a:t>
            </a:r>
            <a:r>
              <a:rPr sz="1050" spc="-25" dirty="0">
                <a:latin typeface="Georgia"/>
                <a:cs typeface="Georgia"/>
              </a:rPr>
              <a:t>parsing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out-of-sample </a:t>
            </a:r>
            <a:r>
              <a:rPr sz="1050" spc="-30" dirty="0">
                <a:latin typeface="Georgia"/>
                <a:cs typeface="Georgia"/>
              </a:rPr>
              <a:t>pre-  </a:t>
            </a:r>
            <a:r>
              <a:rPr sz="1050" spc="-20" dirty="0">
                <a:latin typeface="Georgia"/>
                <a:cs typeface="Georgia"/>
              </a:rPr>
              <a:t>dictions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25" dirty="0">
                <a:latin typeface="Georgia"/>
                <a:cs typeface="Georgia"/>
              </a:rPr>
              <a:t>iEEG </a:t>
            </a:r>
            <a:r>
              <a:rPr sz="1050" spc="5" dirty="0">
                <a:latin typeface="Georgia"/>
                <a:cs typeface="Georgia"/>
              </a:rPr>
              <a:t>data. </a:t>
            </a:r>
            <a:r>
              <a:rPr sz="1050" spc="-40" dirty="0">
                <a:latin typeface="Georgia"/>
                <a:cs typeface="Georgia"/>
              </a:rPr>
              <a:t>We show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30" dirty="0">
                <a:latin typeface="Georgia"/>
                <a:cs typeface="Georgia"/>
              </a:rPr>
              <a:t>our model </a:t>
            </a:r>
            <a:r>
              <a:rPr sz="1050" spc="-25" dirty="0">
                <a:latin typeface="Georgia"/>
                <a:cs typeface="Georgia"/>
              </a:rPr>
              <a:t>produces </a:t>
            </a:r>
            <a:r>
              <a:rPr sz="1050" spc="-10" dirty="0">
                <a:latin typeface="Georgia"/>
                <a:cs typeface="Georgia"/>
              </a:rPr>
              <a:t>intuitive </a:t>
            </a:r>
            <a:r>
              <a:rPr sz="1050" dirty="0">
                <a:latin typeface="Georgia"/>
                <a:cs typeface="Georgia"/>
              </a:rPr>
              <a:t>state  </a:t>
            </a:r>
            <a:r>
              <a:rPr sz="1050" spc="-30" dirty="0">
                <a:latin typeface="Georgia"/>
                <a:cs typeface="Georgia"/>
              </a:rPr>
              <a:t>assignments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0" dirty="0">
                <a:latin typeface="Georgia"/>
                <a:cs typeface="Georgia"/>
              </a:rPr>
              <a:t>can </a:t>
            </a:r>
            <a:r>
              <a:rPr sz="1050" spc="-25" dirty="0">
                <a:latin typeface="Georgia"/>
                <a:cs typeface="Georgia"/>
              </a:rPr>
              <a:t>help </a:t>
            </a:r>
            <a:r>
              <a:rPr sz="1050" spc="-10" dirty="0">
                <a:latin typeface="Georgia"/>
                <a:cs typeface="Georgia"/>
              </a:rPr>
              <a:t>automate </a:t>
            </a:r>
            <a:r>
              <a:rPr sz="1050" spc="-15" dirty="0">
                <a:latin typeface="Georgia"/>
                <a:cs typeface="Georgia"/>
              </a:rPr>
              <a:t>clinical analysis </a:t>
            </a:r>
            <a:r>
              <a:rPr sz="1050" spc="-30" dirty="0">
                <a:latin typeface="Georgia"/>
                <a:cs typeface="Georgia"/>
              </a:rPr>
              <a:t>of seizures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enable  </a:t>
            </a:r>
            <a:r>
              <a:rPr sz="1050" spc="-10" dirty="0">
                <a:latin typeface="Georgia"/>
                <a:cs typeface="Georgia"/>
              </a:rPr>
              <a:t>the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comparison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sub-clinical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bursts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and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full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clinical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seizures.</a:t>
            </a:r>
            <a:endParaRPr sz="1050">
              <a:latin typeface="Georgia"/>
              <a:cs typeface="Georgia"/>
            </a:endParaRPr>
          </a:p>
          <a:p>
            <a:pPr marL="12700" marR="454659">
              <a:lnSpc>
                <a:spcPct val="103099"/>
              </a:lnSpc>
              <a:spcBef>
                <a:spcPts val="555"/>
              </a:spcBef>
              <a:tabLst>
                <a:tab pos="741045" algn="l"/>
              </a:tabLst>
            </a:pPr>
            <a:r>
              <a:rPr sz="1050" i="1" spc="15" dirty="0">
                <a:latin typeface="Times New Roman"/>
                <a:cs typeface="Times New Roman"/>
              </a:rPr>
              <a:t>Keywords:	</a:t>
            </a:r>
            <a:r>
              <a:rPr sz="1050" spc="-15" dirty="0">
                <a:latin typeface="Georgia"/>
                <a:cs typeface="Georgia"/>
              </a:rPr>
              <a:t>Bayesian </a:t>
            </a:r>
            <a:r>
              <a:rPr sz="1050" spc="-20" dirty="0">
                <a:latin typeface="Georgia"/>
                <a:cs typeface="Georgia"/>
              </a:rPr>
              <a:t>nonparametric, </a:t>
            </a:r>
            <a:r>
              <a:rPr sz="1050" spc="30" dirty="0">
                <a:latin typeface="Georgia"/>
                <a:cs typeface="Georgia"/>
              </a:rPr>
              <a:t>EEG, </a:t>
            </a:r>
            <a:r>
              <a:rPr sz="1050" spc="-10" dirty="0">
                <a:latin typeface="Georgia"/>
                <a:cs typeface="Georgia"/>
              </a:rPr>
              <a:t>factorial </a:t>
            </a:r>
            <a:r>
              <a:rPr sz="1050" spc="-30" dirty="0">
                <a:latin typeface="Georgia"/>
                <a:cs typeface="Georgia"/>
              </a:rPr>
              <a:t>hidden </a:t>
            </a:r>
            <a:r>
              <a:rPr sz="1050" spc="-20" dirty="0">
                <a:latin typeface="Georgia"/>
                <a:cs typeface="Georgia"/>
              </a:rPr>
              <a:t>Markov  </a:t>
            </a:r>
            <a:r>
              <a:rPr sz="1050" spc="-15" dirty="0">
                <a:latin typeface="Georgia"/>
                <a:cs typeface="Georgia"/>
              </a:rPr>
              <a:t>graphical </a:t>
            </a:r>
            <a:r>
              <a:rPr sz="1050" spc="-25" dirty="0">
                <a:latin typeface="Georgia"/>
                <a:cs typeface="Georgia"/>
              </a:rPr>
              <a:t>model, </a:t>
            </a:r>
            <a:r>
              <a:rPr sz="1050" spc="-15" dirty="0">
                <a:latin typeface="Georgia"/>
                <a:cs typeface="Georgia"/>
              </a:rPr>
              <a:t>time</a:t>
            </a:r>
            <a:r>
              <a:rPr sz="1050" spc="-145" dirty="0">
                <a:latin typeface="Georgia"/>
                <a:cs typeface="Georgia"/>
              </a:rPr>
              <a:t> </a:t>
            </a:r>
            <a:r>
              <a:rPr sz="1050" spc="-35" dirty="0">
                <a:latin typeface="Georgia"/>
                <a:cs typeface="Georgia"/>
              </a:rPr>
              <a:t>series</a:t>
            </a:r>
            <a:endParaRPr sz="10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spcBef>
                <a:spcPts val="910"/>
              </a:spcBef>
            </a:pPr>
            <a:r>
              <a:rPr sz="1050" b="1" spc="40" dirty="0">
                <a:latin typeface="Georgia"/>
                <a:cs typeface="Georgia"/>
              </a:rPr>
              <a:t>1.</a:t>
            </a:r>
            <a:r>
              <a:rPr sz="1050" b="1" spc="335" dirty="0">
                <a:latin typeface="Georgia"/>
                <a:cs typeface="Georgia"/>
              </a:rPr>
              <a:t> </a:t>
            </a:r>
            <a:r>
              <a:rPr sz="1050" b="1" spc="-30" dirty="0">
                <a:latin typeface="Georgia"/>
                <a:cs typeface="Georgia"/>
              </a:rPr>
              <a:t>Introduction</a:t>
            </a:r>
            <a:endParaRPr sz="1050">
              <a:latin typeface="Georgia"/>
              <a:cs typeface="Georgia"/>
            </a:endParaRPr>
          </a:p>
          <a:p>
            <a:pPr marL="12700" marR="5080" indent="200025">
              <a:lnSpc>
                <a:spcPct val="103099"/>
              </a:lnSpc>
              <a:spcBef>
                <a:spcPts val="745"/>
              </a:spcBef>
            </a:pPr>
            <a:r>
              <a:rPr sz="1050" spc="-15" dirty="0">
                <a:latin typeface="Georgia"/>
                <a:cs typeface="Georgia"/>
              </a:rPr>
              <a:t>Despite </a:t>
            </a:r>
            <a:r>
              <a:rPr sz="1050" spc="-35" dirty="0">
                <a:latin typeface="Georgia"/>
                <a:cs typeface="Georgia"/>
              </a:rPr>
              <a:t>over </a:t>
            </a:r>
            <a:r>
              <a:rPr sz="1050" spc="-20" dirty="0">
                <a:latin typeface="Georgia"/>
                <a:cs typeface="Georgia"/>
              </a:rPr>
              <a:t>three </a:t>
            </a:r>
            <a:r>
              <a:rPr sz="1050" spc="-30" dirty="0">
                <a:latin typeface="Georgia"/>
                <a:cs typeface="Georgia"/>
              </a:rPr>
              <a:t>decades of research, </a:t>
            </a:r>
            <a:r>
              <a:rPr sz="1050" spc="-45" dirty="0">
                <a:latin typeface="Georgia"/>
                <a:cs typeface="Georgia"/>
              </a:rPr>
              <a:t>we </a:t>
            </a:r>
            <a:r>
              <a:rPr sz="1050" spc="-10" dirty="0">
                <a:latin typeface="Georgia"/>
                <a:cs typeface="Georgia"/>
              </a:rPr>
              <a:t>still </a:t>
            </a:r>
            <a:r>
              <a:rPr sz="1050" spc="-25" dirty="0">
                <a:latin typeface="Georgia"/>
                <a:cs typeface="Georgia"/>
              </a:rPr>
              <a:t>have </a:t>
            </a:r>
            <a:r>
              <a:rPr sz="1050" spc="-10" dirty="0">
                <a:latin typeface="Georgia"/>
                <a:cs typeface="Georgia"/>
              </a:rPr>
              <a:t>very </a:t>
            </a:r>
            <a:r>
              <a:rPr sz="1050" dirty="0">
                <a:latin typeface="Georgia"/>
                <a:cs typeface="Georgia"/>
              </a:rPr>
              <a:t>little </a:t>
            </a:r>
            <a:r>
              <a:rPr sz="1050" spc="-25" dirty="0">
                <a:latin typeface="Georgia"/>
                <a:cs typeface="Georgia"/>
              </a:rPr>
              <a:t>idea </a:t>
            </a:r>
            <a:r>
              <a:rPr sz="1050" spc="-30" dirty="0">
                <a:latin typeface="Georgia"/>
                <a:cs typeface="Georgia"/>
              </a:rPr>
              <a:t>of  </a:t>
            </a:r>
            <a:r>
              <a:rPr sz="1050" dirty="0">
                <a:latin typeface="Georgia"/>
                <a:cs typeface="Georgia"/>
              </a:rPr>
              <a:t>what </a:t>
            </a:r>
            <a:r>
              <a:rPr sz="1050" spc="-35" dirty="0">
                <a:latin typeface="Georgia"/>
                <a:cs typeface="Georgia"/>
              </a:rPr>
              <a:t>defines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seizure. </a:t>
            </a:r>
            <a:r>
              <a:rPr sz="1050" spc="5" dirty="0">
                <a:latin typeface="Georgia"/>
                <a:cs typeface="Georgia"/>
              </a:rPr>
              <a:t>This </a:t>
            </a:r>
            <a:r>
              <a:rPr sz="1050" spc="-25" dirty="0">
                <a:latin typeface="Georgia"/>
                <a:cs typeface="Georgia"/>
              </a:rPr>
              <a:t>ignorance stems </a:t>
            </a:r>
            <a:r>
              <a:rPr sz="1050" dirty="0">
                <a:latin typeface="Georgia"/>
                <a:cs typeface="Georgia"/>
              </a:rPr>
              <a:t>both </a:t>
            </a:r>
            <a:r>
              <a:rPr sz="1050" spc="-35" dirty="0">
                <a:latin typeface="Georgia"/>
                <a:cs typeface="Georgia"/>
              </a:rPr>
              <a:t>from </a:t>
            </a:r>
            <a:r>
              <a:rPr sz="1050" spc="-10" dirty="0">
                <a:latin typeface="Georgia"/>
                <a:cs typeface="Georgia"/>
              </a:rPr>
              <a:t>the complexity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08887" y="6428910"/>
            <a:ext cx="482600" cy="153888"/>
          </a:xfrm>
          <a:prstGeom prst="rect">
            <a:avLst/>
          </a:prstGeom>
          <a:solidFill>
            <a:srgbClr val="FFAA7D"/>
          </a:solidFill>
          <a:ln w="25369">
            <a:solidFill>
              <a:srgbClr val="C75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955">
              <a:lnSpc>
                <a:spcPts val="1170"/>
              </a:lnSpc>
            </a:pPr>
            <a:r>
              <a:rPr sz="1050" spc="-30" dirty="0">
                <a:latin typeface="Georgia"/>
                <a:cs typeface="Georgia"/>
              </a:rPr>
              <a:t>disease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0489" y="6401628"/>
            <a:ext cx="4465320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1314450" algn="l"/>
              </a:tabLst>
            </a:pPr>
            <a:r>
              <a:rPr sz="1050" spc="-20" dirty="0">
                <a:latin typeface="Georgia"/>
                <a:cs typeface="Georgia"/>
              </a:rPr>
              <a:t>epilepsy </a:t>
            </a:r>
            <a:r>
              <a:rPr sz="1050" spc="10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as </a:t>
            </a:r>
            <a:r>
              <a:rPr sz="1050" spc="15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a	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5" dirty="0">
                <a:latin typeface="Georgia"/>
                <a:cs typeface="Georgia"/>
              </a:rPr>
              <a:t>a paucity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5" dirty="0">
                <a:latin typeface="Georgia"/>
                <a:cs typeface="Georgia"/>
              </a:rPr>
              <a:t>quantitative </a:t>
            </a:r>
            <a:r>
              <a:rPr sz="1050" spc="-15" dirty="0">
                <a:latin typeface="Georgia"/>
                <a:cs typeface="Georgia"/>
              </a:rPr>
              <a:t>tools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5" dirty="0">
                <a:latin typeface="Georgia"/>
                <a:cs typeface="Georgia"/>
              </a:rPr>
              <a:t>are </a:t>
            </a:r>
            <a:r>
              <a:rPr sz="1050" spc="-20" dirty="0">
                <a:latin typeface="Georgia"/>
                <a:cs typeface="Georgia"/>
              </a:rPr>
              <a:t>flexible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875135" y="3387432"/>
            <a:ext cx="2938551" cy="1288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25698" y="4650043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2942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25698" y="4300913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2942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25698" y="3947622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2942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25698" y="3594332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2942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381980" y="3368736"/>
            <a:ext cx="317500" cy="14319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5240">
              <a:spcBef>
                <a:spcPts val="705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6</a:t>
            </a:r>
            <a:endParaRPr>
              <a:latin typeface="Trebuchet MS"/>
              <a:cs typeface="Trebuchet MS"/>
            </a:endParaRPr>
          </a:p>
          <a:p>
            <a:pPr marL="12700">
              <a:spcBef>
                <a:spcPts val="610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4</a:t>
            </a:r>
            <a:endParaRPr>
              <a:latin typeface="Trebuchet MS"/>
              <a:cs typeface="Trebuchet MS"/>
            </a:endParaRPr>
          </a:p>
          <a:p>
            <a:pPr marL="15240">
              <a:spcBef>
                <a:spcPts val="610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2</a:t>
            </a:r>
            <a:endParaRPr>
              <a:latin typeface="Trebuchet MS"/>
              <a:cs typeface="Trebuchet MS"/>
            </a:endParaRPr>
          </a:p>
          <a:p>
            <a:pPr marL="188595">
              <a:spcBef>
                <a:spcPts val="610"/>
              </a:spcBef>
            </a:pPr>
            <a:r>
              <a:rPr spc="-35" dirty="0">
                <a:latin typeface="Trebuchet MS"/>
                <a:cs typeface="Trebuchet MS"/>
              </a:rPr>
              <a:t>0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900513" y="4650043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61375" y="4650043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22236" y="4650043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83099" y="4650043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46260" y="4650043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58511" y="4846916"/>
            <a:ext cx="2905023" cy="1102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Rectangle 64"/>
          <p:cNvSpPr/>
          <p:nvPr/>
        </p:nvSpPr>
        <p:spPr>
          <a:xfrm>
            <a:off x="5327555" y="822741"/>
            <a:ext cx="61775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spc="120" dirty="0">
                <a:latin typeface="+mj-lt"/>
                <a:ea typeface="+mj-ea"/>
                <a:cs typeface="+mj-cs"/>
              </a:rPr>
              <a:t>LDA is a probabilistic model of text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327555" y="1362493"/>
            <a:ext cx="6570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5"/>
              </a:spcBef>
              <a:buClr>
                <a:srgbClr val="7F7F7F"/>
              </a:buClr>
              <a:buSzPct val="105263"/>
              <a:tabLst>
                <a:tab pos="145415" algn="l"/>
              </a:tabLst>
            </a:pPr>
            <a:r>
              <a:rPr lang="en-US" sz="2200" spc="120" dirty="0">
                <a:latin typeface="+mj-lt"/>
                <a:ea typeface="+mj-ea"/>
                <a:cs typeface="+mj-cs"/>
              </a:rPr>
              <a:t>It lets us visualize the hidden thematic structure in large collections, and  generalize new data to fit into that structure.</a:t>
            </a:r>
          </a:p>
        </p:txBody>
      </p:sp>
    </p:spTree>
    <p:extLst>
      <p:ext uri="{BB962C8B-B14F-4D97-AF65-F5344CB8AC3E}">
        <p14:creationId xmlns:p14="http://schemas.microsoft.com/office/powerpoint/2010/main" val="31723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2534" y="219799"/>
            <a:ext cx="4796155" cy="6452235"/>
          </a:xfrm>
          <a:custGeom>
            <a:avLst/>
            <a:gdLst/>
            <a:ahLst/>
            <a:cxnLst/>
            <a:rect l="l" t="t" r="r" b="b"/>
            <a:pathLst>
              <a:path w="4796155" h="6452234">
                <a:moveTo>
                  <a:pt x="0" y="0"/>
                </a:moveTo>
                <a:lnTo>
                  <a:pt x="4795688" y="0"/>
                </a:lnTo>
                <a:lnTo>
                  <a:pt x="4795688" y="6452238"/>
                </a:lnTo>
                <a:lnTo>
                  <a:pt x="0" y="6452238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82534" y="219799"/>
            <a:ext cx="4796155" cy="6452235"/>
          </a:xfrm>
          <a:custGeom>
            <a:avLst/>
            <a:gdLst/>
            <a:ahLst/>
            <a:cxnLst/>
            <a:rect l="l" t="t" r="r" b="b"/>
            <a:pathLst>
              <a:path w="4796155" h="6452234">
                <a:moveTo>
                  <a:pt x="0" y="0"/>
                </a:moveTo>
                <a:lnTo>
                  <a:pt x="4795685" y="0"/>
                </a:lnTo>
                <a:lnTo>
                  <a:pt x="4795685" y="6452231"/>
                </a:lnTo>
                <a:lnTo>
                  <a:pt x="0" y="6452231"/>
                </a:lnTo>
                <a:lnTo>
                  <a:pt x="0" y="0"/>
                </a:lnTo>
                <a:close/>
              </a:path>
            </a:pathLst>
          </a:custGeom>
          <a:solidFill>
            <a:srgbClr val="FFE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2534" y="219799"/>
            <a:ext cx="4796155" cy="6452235"/>
          </a:xfrm>
          <a:custGeom>
            <a:avLst/>
            <a:gdLst/>
            <a:ahLst/>
            <a:cxnLst/>
            <a:rect l="l" t="t" r="r" b="b"/>
            <a:pathLst>
              <a:path w="4796155" h="6452234">
                <a:moveTo>
                  <a:pt x="0" y="0"/>
                </a:moveTo>
                <a:lnTo>
                  <a:pt x="4795688" y="0"/>
                </a:lnTo>
                <a:lnTo>
                  <a:pt x="4795688" y="6452238"/>
                </a:lnTo>
                <a:lnTo>
                  <a:pt x="0" y="6452238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35065" y="233238"/>
            <a:ext cx="3822700" cy="5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0" marR="5080" indent="-641985">
              <a:lnSpc>
                <a:spcPct val="106000"/>
              </a:lnSpc>
              <a:spcBef>
                <a:spcPts val="100"/>
              </a:spcBef>
            </a:pPr>
            <a:r>
              <a:rPr sz="1550" spc="-35" dirty="0">
                <a:latin typeface="Times New Roman"/>
                <a:cs typeface="Times New Roman"/>
              </a:rPr>
              <a:t>Modeling </a:t>
            </a:r>
            <a:r>
              <a:rPr sz="1550" spc="20" dirty="0">
                <a:latin typeface="Times New Roman"/>
                <a:cs typeface="Times New Roman"/>
              </a:rPr>
              <a:t>the </a:t>
            </a:r>
            <a:r>
              <a:rPr sz="1550" spc="-30" dirty="0">
                <a:latin typeface="Times New Roman"/>
                <a:cs typeface="Times New Roman"/>
              </a:rPr>
              <a:t>Complex </a:t>
            </a:r>
            <a:r>
              <a:rPr sz="1550" spc="-25" dirty="0">
                <a:latin typeface="Times New Roman"/>
                <a:cs typeface="Times New Roman"/>
              </a:rPr>
              <a:t>Dynamics </a:t>
            </a:r>
            <a:r>
              <a:rPr sz="1550" spc="15" dirty="0">
                <a:latin typeface="Times New Roman"/>
                <a:cs typeface="Times New Roman"/>
              </a:rPr>
              <a:t>and </a:t>
            </a:r>
            <a:r>
              <a:rPr sz="1550" spc="-20" dirty="0">
                <a:latin typeface="Times New Roman"/>
                <a:cs typeface="Times New Roman"/>
              </a:rPr>
              <a:t>Changing  </a:t>
            </a:r>
            <a:r>
              <a:rPr sz="1550" spc="-15" dirty="0">
                <a:latin typeface="Times New Roman"/>
                <a:cs typeface="Times New Roman"/>
              </a:rPr>
              <a:t>Correlations </a:t>
            </a:r>
            <a:r>
              <a:rPr sz="1550" spc="-80" dirty="0">
                <a:latin typeface="Times New Roman"/>
                <a:cs typeface="Times New Roman"/>
              </a:rPr>
              <a:t>of </a:t>
            </a:r>
            <a:r>
              <a:rPr sz="1550" spc="-10" dirty="0">
                <a:latin typeface="Times New Roman"/>
                <a:cs typeface="Times New Roman"/>
              </a:rPr>
              <a:t>Epileptic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Events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8050" y="928064"/>
            <a:ext cx="3896360" cy="708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3875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Drausin </a:t>
            </a:r>
            <a:r>
              <a:rPr sz="1050" spc="30" dirty="0">
                <a:latin typeface="Georgia"/>
                <a:cs typeface="Georgia"/>
              </a:rPr>
              <a:t>F. </a:t>
            </a:r>
            <a:r>
              <a:rPr sz="1050" spc="-15" dirty="0">
                <a:latin typeface="Georgia"/>
                <a:cs typeface="Georgia"/>
              </a:rPr>
              <a:t>Wulsin</a:t>
            </a:r>
            <a:r>
              <a:rPr sz="1050" spc="-22" baseline="31746" dirty="0">
                <a:latin typeface="Georgia"/>
                <a:cs typeface="Georgia"/>
              </a:rPr>
              <a:t>a</a:t>
            </a:r>
            <a:r>
              <a:rPr sz="1050" spc="-15" dirty="0">
                <a:latin typeface="Georgia"/>
                <a:cs typeface="Georgia"/>
              </a:rPr>
              <a:t>, </a:t>
            </a:r>
            <a:r>
              <a:rPr sz="1050" spc="-5" dirty="0">
                <a:latin typeface="Georgia"/>
                <a:cs typeface="Georgia"/>
              </a:rPr>
              <a:t>Emily </a:t>
            </a:r>
            <a:r>
              <a:rPr sz="1050" spc="30" dirty="0">
                <a:latin typeface="Georgia"/>
                <a:cs typeface="Georgia"/>
              </a:rPr>
              <a:t>B. </a:t>
            </a:r>
            <a:r>
              <a:rPr sz="1050" spc="-5" dirty="0">
                <a:latin typeface="Georgia"/>
                <a:cs typeface="Georgia"/>
              </a:rPr>
              <a:t>Fox</a:t>
            </a:r>
            <a:r>
              <a:rPr sz="1050" spc="-7" baseline="31746" dirty="0">
                <a:latin typeface="Georgia"/>
                <a:cs typeface="Georgia"/>
              </a:rPr>
              <a:t>c</a:t>
            </a:r>
            <a:r>
              <a:rPr sz="1050" spc="-5" dirty="0">
                <a:latin typeface="Georgia"/>
                <a:cs typeface="Georgia"/>
              </a:rPr>
              <a:t>, Brian</a:t>
            </a:r>
            <a:r>
              <a:rPr sz="1050" spc="175" dirty="0">
                <a:latin typeface="Georgia"/>
                <a:cs typeface="Georgia"/>
              </a:rPr>
              <a:t> </a:t>
            </a:r>
            <a:r>
              <a:rPr sz="1050" spc="25" dirty="0">
                <a:latin typeface="Georgia"/>
                <a:cs typeface="Georgia"/>
              </a:rPr>
              <a:t>Litt</a:t>
            </a:r>
            <a:r>
              <a:rPr sz="1050" spc="37" baseline="31746" dirty="0">
                <a:latin typeface="Georgia"/>
                <a:cs typeface="Georgia"/>
              </a:rPr>
              <a:t>a,b</a:t>
            </a:r>
            <a:endParaRPr sz="1050" baseline="31746">
              <a:latin typeface="Georgia"/>
              <a:cs typeface="Georgia"/>
            </a:endParaRPr>
          </a:p>
          <a:p>
            <a:pPr marL="12700" marR="5080" algn="ctr">
              <a:spcBef>
                <a:spcPts val="860"/>
              </a:spcBef>
            </a:pPr>
            <a:r>
              <a:rPr sz="900" i="1" spc="-44" baseline="32407" dirty="0">
                <a:latin typeface="Georgia"/>
                <a:cs typeface="Georgia"/>
              </a:rPr>
              <a:t>a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30" dirty="0">
                <a:latin typeface="Georgia"/>
                <a:cs typeface="Georgia"/>
              </a:rPr>
              <a:t>Bioengineering, 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44" baseline="32407" dirty="0">
                <a:latin typeface="Georgia"/>
                <a:cs typeface="Georgia"/>
              </a:rPr>
              <a:t>b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45" dirty="0">
                <a:latin typeface="Georgia"/>
                <a:cs typeface="Georgia"/>
              </a:rPr>
              <a:t>Neurology,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37" baseline="32407" dirty="0">
                <a:latin typeface="Georgia"/>
                <a:cs typeface="Georgia"/>
              </a:rPr>
              <a:t>c</a:t>
            </a:r>
            <a:r>
              <a:rPr sz="900" i="1" spc="-25" dirty="0">
                <a:latin typeface="Georgia"/>
                <a:cs typeface="Georgia"/>
              </a:rPr>
              <a:t>Department of </a:t>
            </a:r>
            <a:r>
              <a:rPr sz="900" i="1" spc="-10" dirty="0">
                <a:latin typeface="Georgia"/>
                <a:cs typeface="Georgia"/>
              </a:rPr>
              <a:t>Statistics,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Washington, </a:t>
            </a:r>
            <a:r>
              <a:rPr sz="900" i="1" spc="-20" dirty="0">
                <a:latin typeface="Georgia"/>
                <a:cs typeface="Georgia"/>
              </a:rPr>
              <a:t>Seattle,</a:t>
            </a:r>
            <a:r>
              <a:rPr sz="900" i="1" spc="-120" dirty="0">
                <a:latin typeface="Georgia"/>
                <a:cs typeface="Georgia"/>
              </a:rPr>
              <a:t> </a:t>
            </a:r>
            <a:r>
              <a:rPr sz="900" i="1" dirty="0">
                <a:latin typeface="Georgia"/>
                <a:cs typeface="Georgia"/>
              </a:rPr>
              <a:t>WA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4120" y="5729480"/>
            <a:ext cx="4465320" cy="87439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spcBef>
                <a:spcPts val="875"/>
              </a:spcBef>
            </a:pPr>
            <a:r>
              <a:rPr sz="1050" b="1" spc="40" dirty="0">
                <a:latin typeface="Georgia"/>
                <a:cs typeface="Georgia"/>
              </a:rPr>
              <a:t>1.</a:t>
            </a:r>
            <a:r>
              <a:rPr sz="1050" b="1" spc="335" dirty="0">
                <a:latin typeface="Georgia"/>
                <a:cs typeface="Georgia"/>
              </a:rPr>
              <a:t> </a:t>
            </a:r>
            <a:r>
              <a:rPr sz="1050" b="1" spc="-30" dirty="0">
                <a:latin typeface="Georgia"/>
                <a:cs typeface="Georgia"/>
              </a:rPr>
              <a:t>Introduction</a:t>
            </a:r>
            <a:endParaRPr sz="1050">
              <a:latin typeface="Georgia"/>
              <a:cs typeface="Georgia"/>
            </a:endParaRPr>
          </a:p>
          <a:p>
            <a:pPr marL="12700" marR="5080" indent="200025" algn="just">
              <a:lnSpc>
                <a:spcPct val="103099"/>
              </a:lnSpc>
              <a:spcBef>
                <a:spcPts val="745"/>
              </a:spcBef>
            </a:pPr>
            <a:r>
              <a:rPr sz="1050" spc="-15" dirty="0">
                <a:latin typeface="Georgia"/>
                <a:cs typeface="Georgia"/>
              </a:rPr>
              <a:t>Despite </a:t>
            </a:r>
            <a:r>
              <a:rPr sz="1050" spc="-35" dirty="0">
                <a:latin typeface="Georgia"/>
                <a:cs typeface="Georgia"/>
              </a:rPr>
              <a:t>over </a:t>
            </a:r>
            <a:r>
              <a:rPr sz="1050" spc="-20" dirty="0">
                <a:latin typeface="Georgia"/>
                <a:cs typeface="Georgia"/>
              </a:rPr>
              <a:t>three </a:t>
            </a:r>
            <a:r>
              <a:rPr sz="1050" spc="-30" dirty="0">
                <a:latin typeface="Georgia"/>
                <a:cs typeface="Georgia"/>
              </a:rPr>
              <a:t>decades of research, </a:t>
            </a:r>
            <a:r>
              <a:rPr sz="1050" spc="-45" dirty="0">
                <a:latin typeface="Georgia"/>
                <a:cs typeface="Georgia"/>
              </a:rPr>
              <a:t>we </a:t>
            </a:r>
            <a:r>
              <a:rPr sz="1050" spc="-10" dirty="0">
                <a:latin typeface="Georgia"/>
                <a:cs typeface="Georgia"/>
              </a:rPr>
              <a:t>still </a:t>
            </a:r>
            <a:r>
              <a:rPr sz="1050" spc="-25" dirty="0">
                <a:latin typeface="Georgia"/>
                <a:cs typeface="Georgia"/>
              </a:rPr>
              <a:t>have </a:t>
            </a:r>
            <a:r>
              <a:rPr sz="1050" spc="-10" dirty="0">
                <a:latin typeface="Georgia"/>
                <a:cs typeface="Georgia"/>
              </a:rPr>
              <a:t>very </a:t>
            </a:r>
            <a:r>
              <a:rPr sz="1050" dirty="0">
                <a:latin typeface="Georgia"/>
                <a:cs typeface="Georgia"/>
              </a:rPr>
              <a:t>little </a:t>
            </a:r>
            <a:r>
              <a:rPr sz="1050" spc="-25" dirty="0">
                <a:latin typeface="Georgia"/>
                <a:cs typeface="Georgia"/>
              </a:rPr>
              <a:t>idea </a:t>
            </a:r>
            <a:r>
              <a:rPr sz="1050" spc="-30" dirty="0">
                <a:latin typeface="Georgia"/>
                <a:cs typeface="Georgia"/>
              </a:rPr>
              <a:t>of  </a:t>
            </a:r>
            <a:r>
              <a:rPr sz="1050" dirty="0">
                <a:latin typeface="Georgia"/>
                <a:cs typeface="Georgia"/>
              </a:rPr>
              <a:t>what </a:t>
            </a:r>
            <a:r>
              <a:rPr sz="1050" spc="-35" dirty="0">
                <a:latin typeface="Georgia"/>
                <a:cs typeface="Georgia"/>
              </a:rPr>
              <a:t>defines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seizure. </a:t>
            </a:r>
            <a:r>
              <a:rPr sz="1050" spc="5" dirty="0">
                <a:latin typeface="Georgia"/>
                <a:cs typeface="Georgia"/>
              </a:rPr>
              <a:t>This </a:t>
            </a:r>
            <a:r>
              <a:rPr sz="1050" spc="-25" dirty="0">
                <a:latin typeface="Georgia"/>
                <a:cs typeface="Georgia"/>
              </a:rPr>
              <a:t>ignorance stems </a:t>
            </a:r>
            <a:r>
              <a:rPr sz="1050" dirty="0">
                <a:latin typeface="Georgia"/>
                <a:cs typeface="Georgia"/>
              </a:rPr>
              <a:t>both </a:t>
            </a:r>
            <a:r>
              <a:rPr sz="1050" spc="-35" dirty="0">
                <a:latin typeface="Georgia"/>
                <a:cs typeface="Georgia"/>
              </a:rPr>
              <a:t>from </a:t>
            </a:r>
            <a:r>
              <a:rPr sz="1050" spc="-10" dirty="0">
                <a:latin typeface="Georgia"/>
                <a:cs typeface="Georgia"/>
              </a:rPr>
              <a:t>the complexity </a:t>
            </a:r>
            <a:r>
              <a:rPr sz="1050" spc="-30" dirty="0">
                <a:latin typeface="Georgia"/>
                <a:cs typeface="Georgia"/>
              </a:rPr>
              <a:t>of  </a:t>
            </a:r>
            <a:r>
              <a:rPr sz="1050" spc="-20" dirty="0">
                <a:latin typeface="Georgia"/>
                <a:cs typeface="Georgia"/>
              </a:rPr>
              <a:t>epilepsy </a:t>
            </a:r>
            <a:r>
              <a:rPr sz="1050" spc="-25" dirty="0">
                <a:latin typeface="Georgia"/>
                <a:cs typeface="Georgia"/>
              </a:rPr>
              <a:t>as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30" dirty="0">
                <a:latin typeface="Georgia"/>
                <a:cs typeface="Georgia"/>
              </a:rPr>
              <a:t>disease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5" dirty="0">
                <a:latin typeface="Georgia"/>
                <a:cs typeface="Georgia"/>
              </a:rPr>
              <a:t>a paucity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5" dirty="0">
                <a:latin typeface="Georgia"/>
                <a:cs typeface="Georgia"/>
              </a:rPr>
              <a:t>quantitative </a:t>
            </a:r>
            <a:r>
              <a:rPr sz="1050" spc="-15" dirty="0">
                <a:latin typeface="Georgia"/>
                <a:cs typeface="Georgia"/>
              </a:rPr>
              <a:t>tools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5" dirty="0">
                <a:latin typeface="Georgia"/>
                <a:cs typeface="Georgia"/>
              </a:rPr>
              <a:t>are</a:t>
            </a:r>
            <a:r>
              <a:rPr sz="1050" spc="10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flexible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4045" y="1562786"/>
            <a:ext cx="1213657" cy="140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0838" y="1589736"/>
            <a:ext cx="1122459" cy="1307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977" y="2178800"/>
            <a:ext cx="395605" cy="179705"/>
          </a:xfrm>
          <a:custGeom>
            <a:avLst/>
            <a:gdLst/>
            <a:ahLst/>
            <a:cxnLst/>
            <a:rect l="l" t="t" r="r" b="b"/>
            <a:pathLst>
              <a:path w="395605" h="179705">
                <a:moveTo>
                  <a:pt x="0" y="0"/>
                </a:moveTo>
                <a:lnTo>
                  <a:pt x="395320" y="0"/>
                </a:lnTo>
                <a:lnTo>
                  <a:pt x="395320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FF6C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7977" y="2537791"/>
            <a:ext cx="395605" cy="179705"/>
          </a:xfrm>
          <a:custGeom>
            <a:avLst/>
            <a:gdLst/>
            <a:ahLst/>
            <a:cxnLst/>
            <a:rect l="l" t="t" r="r" b="b"/>
            <a:pathLst>
              <a:path w="395605" h="179705">
                <a:moveTo>
                  <a:pt x="0" y="0"/>
                </a:moveTo>
                <a:lnTo>
                  <a:pt x="395320" y="0"/>
                </a:lnTo>
                <a:lnTo>
                  <a:pt x="395320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FF6C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7975" y="1807138"/>
            <a:ext cx="0" cy="1094740"/>
          </a:xfrm>
          <a:custGeom>
            <a:avLst/>
            <a:gdLst/>
            <a:ahLst/>
            <a:cxnLst/>
            <a:rect l="l" t="t" r="r" b="b"/>
            <a:pathLst>
              <a:path h="1094739">
                <a:moveTo>
                  <a:pt x="0" y="0"/>
                </a:moveTo>
                <a:lnTo>
                  <a:pt x="0" y="1094384"/>
                </a:lnTo>
              </a:path>
            </a:pathLst>
          </a:custGeom>
          <a:ln w="9515">
            <a:solidFill>
              <a:srgbClr val="FC5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6081" y="1999314"/>
            <a:ext cx="1132205" cy="0"/>
          </a:xfrm>
          <a:custGeom>
            <a:avLst/>
            <a:gdLst/>
            <a:ahLst/>
            <a:cxnLst/>
            <a:rect l="l" t="t" r="r" b="b"/>
            <a:pathLst>
              <a:path w="1132205">
                <a:moveTo>
                  <a:pt x="0" y="0"/>
                </a:moveTo>
                <a:lnTo>
                  <a:pt x="1131972" y="0"/>
                </a:lnTo>
              </a:path>
            </a:pathLst>
          </a:custGeom>
          <a:ln w="9513">
            <a:solidFill>
              <a:srgbClr val="FC5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081" y="2178805"/>
            <a:ext cx="1132205" cy="0"/>
          </a:xfrm>
          <a:custGeom>
            <a:avLst/>
            <a:gdLst/>
            <a:ahLst/>
            <a:cxnLst/>
            <a:rect l="l" t="t" r="r" b="b"/>
            <a:pathLst>
              <a:path w="1132205">
                <a:moveTo>
                  <a:pt x="0" y="0"/>
                </a:moveTo>
                <a:lnTo>
                  <a:pt x="1131972" y="0"/>
                </a:lnTo>
              </a:path>
            </a:pathLst>
          </a:custGeom>
          <a:ln w="9513">
            <a:solidFill>
              <a:srgbClr val="FC5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6081" y="2358296"/>
            <a:ext cx="1132205" cy="0"/>
          </a:xfrm>
          <a:custGeom>
            <a:avLst/>
            <a:gdLst/>
            <a:ahLst/>
            <a:cxnLst/>
            <a:rect l="l" t="t" r="r" b="b"/>
            <a:pathLst>
              <a:path w="1132205">
                <a:moveTo>
                  <a:pt x="0" y="0"/>
                </a:moveTo>
                <a:lnTo>
                  <a:pt x="1131972" y="0"/>
                </a:lnTo>
              </a:path>
            </a:pathLst>
          </a:custGeom>
          <a:ln w="9513">
            <a:solidFill>
              <a:srgbClr val="FC5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6081" y="2537787"/>
            <a:ext cx="1132205" cy="0"/>
          </a:xfrm>
          <a:custGeom>
            <a:avLst/>
            <a:gdLst/>
            <a:ahLst/>
            <a:cxnLst/>
            <a:rect l="l" t="t" r="r" b="b"/>
            <a:pathLst>
              <a:path w="1132205">
                <a:moveTo>
                  <a:pt x="0" y="0"/>
                </a:moveTo>
                <a:lnTo>
                  <a:pt x="1131972" y="0"/>
                </a:lnTo>
              </a:path>
            </a:pathLst>
          </a:custGeom>
          <a:ln w="9513">
            <a:solidFill>
              <a:srgbClr val="FC5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6081" y="2717276"/>
            <a:ext cx="1132205" cy="0"/>
          </a:xfrm>
          <a:custGeom>
            <a:avLst/>
            <a:gdLst/>
            <a:ahLst/>
            <a:cxnLst/>
            <a:rect l="l" t="t" r="r" b="b"/>
            <a:pathLst>
              <a:path w="1132205">
                <a:moveTo>
                  <a:pt x="0" y="0"/>
                </a:moveTo>
                <a:lnTo>
                  <a:pt x="1131972" y="0"/>
                </a:lnTo>
              </a:path>
            </a:pathLst>
          </a:custGeom>
          <a:ln w="9513">
            <a:solidFill>
              <a:srgbClr val="FC5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0837" y="1584979"/>
            <a:ext cx="0" cy="1316990"/>
          </a:xfrm>
          <a:custGeom>
            <a:avLst/>
            <a:gdLst/>
            <a:ahLst/>
            <a:cxnLst/>
            <a:rect l="l" t="t" r="r" b="b"/>
            <a:pathLst>
              <a:path h="1316989">
                <a:moveTo>
                  <a:pt x="0" y="0"/>
                </a:moveTo>
                <a:lnTo>
                  <a:pt x="0" y="1316543"/>
                </a:lnTo>
              </a:path>
            </a:pathLst>
          </a:custGeom>
          <a:ln w="9515">
            <a:solidFill>
              <a:srgbClr val="FC5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3287" y="1584979"/>
            <a:ext cx="0" cy="1316990"/>
          </a:xfrm>
          <a:custGeom>
            <a:avLst/>
            <a:gdLst/>
            <a:ahLst/>
            <a:cxnLst/>
            <a:rect l="l" t="t" r="r" b="b"/>
            <a:pathLst>
              <a:path h="1316989">
                <a:moveTo>
                  <a:pt x="0" y="0"/>
                </a:moveTo>
                <a:lnTo>
                  <a:pt x="0" y="1316543"/>
                </a:lnTo>
              </a:path>
            </a:pathLst>
          </a:custGeom>
          <a:ln w="9515">
            <a:solidFill>
              <a:srgbClr val="FC5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6081" y="1589735"/>
            <a:ext cx="1132205" cy="0"/>
          </a:xfrm>
          <a:custGeom>
            <a:avLst/>
            <a:gdLst/>
            <a:ahLst/>
            <a:cxnLst/>
            <a:rect l="l" t="t" r="r" b="b"/>
            <a:pathLst>
              <a:path w="1132205">
                <a:moveTo>
                  <a:pt x="0" y="0"/>
                </a:moveTo>
                <a:lnTo>
                  <a:pt x="1131972" y="0"/>
                </a:lnTo>
              </a:path>
            </a:pathLst>
          </a:custGeom>
          <a:ln w="9513">
            <a:solidFill>
              <a:srgbClr val="FC5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6081" y="2896768"/>
            <a:ext cx="1132205" cy="0"/>
          </a:xfrm>
          <a:custGeom>
            <a:avLst/>
            <a:gdLst/>
            <a:ahLst/>
            <a:cxnLst/>
            <a:rect l="l" t="t" r="r" b="b"/>
            <a:pathLst>
              <a:path w="1132205">
                <a:moveTo>
                  <a:pt x="0" y="0"/>
                </a:moveTo>
                <a:lnTo>
                  <a:pt x="1131972" y="0"/>
                </a:lnTo>
              </a:path>
            </a:pathLst>
          </a:custGeom>
          <a:ln w="9513">
            <a:solidFill>
              <a:srgbClr val="FC5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5596" y="1594493"/>
            <a:ext cx="1113155" cy="200055"/>
          </a:xfrm>
          <a:prstGeom prst="rect">
            <a:avLst/>
          </a:prstGeom>
          <a:solidFill>
            <a:srgbClr val="FF6C00"/>
          </a:solidFill>
        </p:spPr>
        <p:txBody>
          <a:bodyPr vert="horz" wrap="square" lIns="0" tIns="15240" rIns="0" bIns="0" rtlCol="0">
            <a:spAutoFit/>
          </a:bodyPr>
          <a:lstStyle/>
          <a:p>
            <a:pPr marL="241935">
              <a:spcBef>
                <a:spcPts val="120"/>
              </a:spcBef>
            </a:pPr>
            <a:r>
              <a:rPr sz="1200" b="1" spc="-105" dirty="0">
                <a:solidFill>
                  <a:srgbClr val="FFFFFF"/>
                </a:solidFill>
                <a:latin typeface="DejaVu Sans"/>
                <a:cs typeface="DejaVu Sans"/>
              </a:rPr>
              <a:t>SCIENCE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5596" y="1819822"/>
            <a:ext cx="718185" cy="158377"/>
          </a:xfrm>
          <a:prstGeom prst="rect">
            <a:avLst/>
          </a:prstGeom>
          <a:solidFill>
            <a:srgbClr val="FF6C00">
              <a:alpha val="39999"/>
            </a:srgbClr>
          </a:solidFill>
        </p:spPr>
        <p:txBody>
          <a:bodyPr vert="horz" wrap="square" lIns="0" tIns="19685" rIns="0" bIns="0" rtlCol="0">
            <a:spAutoFit/>
          </a:bodyPr>
          <a:lstStyle/>
          <a:p>
            <a:pPr marL="35560">
              <a:spcBef>
                <a:spcPts val="155"/>
              </a:spcBef>
            </a:pPr>
            <a:r>
              <a:rPr sz="900" spc="-55" dirty="0">
                <a:latin typeface="DejaVu Sans"/>
                <a:cs typeface="DejaVu Sans"/>
              </a:rPr>
              <a:t>experiment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42733" y="1819822"/>
            <a:ext cx="386080" cy="158377"/>
          </a:xfrm>
          <a:prstGeom prst="rect">
            <a:avLst/>
          </a:prstGeom>
          <a:solidFill>
            <a:srgbClr val="FF6C00">
              <a:alpha val="39999"/>
            </a:srgbClr>
          </a:solidFill>
        </p:spPr>
        <p:txBody>
          <a:bodyPr vert="horz" wrap="square" lIns="0" tIns="19685" rIns="0" bIns="0" rtlCol="0">
            <a:spAutoFit/>
          </a:bodyPr>
          <a:lstStyle/>
          <a:p>
            <a:pPr marL="35560">
              <a:spcBef>
                <a:spcPts val="155"/>
              </a:spcBef>
            </a:pPr>
            <a:r>
              <a:rPr sz="900" spc="-80" dirty="0">
                <a:latin typeface="DejaVu Sans"/>
                <a:cs typeface="DejaVu Sans"/>
              </a:rPr>
              <a:t>0.1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0837" y="1999315"/>
            <a:ext cx="727710" cy="158377"/>
          </a:xfrm>
          <a:prstGeom prst="rect">
            <a:avLst/>
          </a:prstGeom>
          <a:ln w="9515">
            <a:solidFill>
              <a:srgbClr val="FC510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0005">
              <a:spcBef>
                <a:spcPts val="155"/>
              </a:spcBef>
            </a:pPr>
            <a:r>
              <a:rPr sz="900" spc="-60" dirty="0">
                <a:latin typeface="DejaVu Sans"/>
                <a:cs typeface="DejaVu Sans"/>
              </a:rPr>
              <a:t>test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14119" y="1827428"/>
            <a:ext cx="446468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451350" algn="l"/>
              </a:tabLst>
            </a:pPr>
            <a:r>
              <a:rPr sz="900" u="sng" spc="-45" dirty="0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 	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37976" y="1999315"/>
            <a:ext cx="395605" cy="158377"/>
          </a:xfrm>
          <a:prstGeom prst="rect">
            <a:avLst/>
          </a:prstGeom>
          <a:ln w="9515">
            <a:solidFill>
              <a:srgbClr val="FC510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0005">
              <a:spcBef>
                <a:spcPts val="155"/>
              </a:spcBef>
            </a:pPr>
            <a:r>
              <a:rPr sz="900" spc="-30" dirty="0">
                <a:latin typeface="DejaVu Sans"/>
                <a:cs typeface="DejaVu Sans"/>
              </a:rPr>
              <a:t>0.08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0837" y="2178806"/>
            <a:ext cx="727710" cy="158377"/>
          </a:xfrm>
          <a:prstGeom prst="rect">
            <a:avLst/>
          </a:prstGeom>
          <a:solidFill>
            <a:srgbClr val="FF6C00">
              <a:alpha val="39999"/>
            </a:srgbClr>
          </a:solidFill>
          <a:ln w="9515">
            <a:solidFill>
              <a:srgbClr val="FC510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0005">
              <a:spcBef>
                <a:spcPts val="155"/>
              </a:spcBef>
            </a:pPr>
            <a:r>
              <a:rPr sz="900" spc="-45" dirty="0">
                <a:latin typeface="DejaVu Sans"/>
                <a:cs typeface="DejaVu Sans"/>
              </a:rPr>
              <a:t>discover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7976" y="2178806"/>
            <a:ext cx="395605" cy="158377"/>
          </a:xfrm>
          <a:prstGeom prst="rect">
            <a:avLst/>
          </a:prstGeom>
          <a:ln w="9515">
            <a:solidFill>
              <a:srgbClr val="FC510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0005">
              <a:spcBef>
                <a:spcPts val="155"/>
              </a:spcBef>
            </a:pPr>
            <a:r>
              <a:rPr sz="900" spc="-40" dirty="0">
                <a:latin typeface="DejaVu Sans"/>
                <a:cs typeface="DejaVu Sans"/>
              </a:rPr>
              <a:t>0.05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0837" y="2358297"/>
            <a:ext cx="727710" cy="158377"/>
          </a:xfrm>
          <a:prstGeom prst="rect">
            <a:avLst/>
          </a:prstGeom>
          <a:ln w="9515">
            <a:solidFill>
              <a:srgbClr val="FC510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0005">
              <a:spcBef>
                <a:spcPts val="155"/>
              </a:spcBef>
            </a:pPr>
            <a:r>
              <a:rPr sz="900" spc="-45" dirty="0">
                <a:latin typeface="DejaVu Sans"/>
                <a:cs typeface="DejaVu Sans"/>
              </a:rPr>
              <a:t>hypothesize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37976" y="2358297"/>
            <a:ext cx="395605" cy="158377"/>
          </a:xfrm>
          <a:prstGeom prst="rect">
            <a:avLst/>
          </a:prstGeom>
          <a:ln w="9515">
            <a:solidFill>
              <a:srgbClr val="FC510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0005">
              <a:spcBef>
                <a:spcPts val="155"/>
              </a:spcBef>
            </a:pPr>
            <a:r>
              <a:rPr sz="900" spc="-40" dirty="0">
                <a:latin typeface="DejaVu Sans"/>
                <a:cs typeface="DejaVu Sans"/>
              </a:rPr>
              <a:t>0.03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0837" y="2537788"/>
            <a:ext cx="727710" cy="158377"/>
          </a:xfrm>
          <a:prstGeom prst="rect">
            <a:avLst/>
          </a:prstGeom>
          <a:solidFill>
            <a:srgbClr val="FF6C00">
              <a:alpha val="39999"/>
            </a:srgbClr>
          </a:solidFill>
          <a:ln w="9515">
            <a:solidFill>
              <a:srgbClr val="FC510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0005">
              <a:spcBef>
                <a:spcPts val="155"/>
              </a:spcBef>
            </a:pPr>
            <a:r>
              <a:rPr sz="900" spc="-50" dirty="0">
                <a:latin typeface="DejaVu Sans"/>
                <a:cs typeface="DejaVu Sans"/>
              </a:rPr>
              <a:t>climate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37976" y="2537788"/>
            <a:ext cx="395605" cy="158377"/>
          </a:xfrm>
          <a:prstGeom prst="rect">
            <a:avLst/>
          </a:prstGeom>
          <a:ln w="9515">
            <a:solidFill>
              <a:srgbClr val="FC510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0005">
              <a:spcBef>
                <a:spcPts val="155"/>
              </a:spcBef>
            </a:pPr>
            <a:r>
              <a:rPr sz="900" spc="-60" dirty="0">
                <a:latin typeface="DejaVu Sans"/>
                <a:cs typeface="DejaVu Sans"/>
              </a:rPr>
              <a:t>0.01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0837" y="2717277"/>
            <a:ext cx="727710" cy="158377"/>
          </a:xfrm>
          <a:prstGeom prst="rect">
            <a:avLst/>
          </a:prstGeom>
          <a:ln w="9515">
            <a:solidFill>
              <a:srgbClr val="FC510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0005">
              <a:spcBef>
                <a:spcPts val="155"/>
              </a:spcBef>
            </a:pPr>
            <a:r>
              <a:rPr sz="900" spc="-260" dirty="0">
                <a:latin typeface="DejaVu Sans"/>
                <a:cs typeface="DejaVu Sans"/>
              </a:rPr>
              <a:t>…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37976" y="2717277"/>
            <a:ext cx="395605" cy="158377"/>
          </a:xfrm>
          <a:prstGeom prst="rect">
            <a:avLst/>
          </a:prstGeom>
          <a:ln w="9515">
            <a:solidFill>
              <a:srgbClr val="FC510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0005">
              <a:spcBef>
                <a:spcPts val="155"/>
              </a:spcBef>
            </a:pPr>
            <a:r>
              <a:rPr sz="900" spc="-260" dirty="0">
                <a:latin typeface="DejaVu Sans"/>
                <a:cs typeface="DejaVu Sans"/>
              </a:rPr>
              <a:t>…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4044" y="3150514"/>
            <a:ext cx="1209502" cy="139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0838" y="3175305"/>
            <a:ext cx="1116451" cy="1307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0838" y="3175304"/>
            <a:ext cx="1116965" cy="230504"/>
          </a:xfrm>
          <a:custGeom>
            <a:avLst/>
            <a:gdLst/>
            <a:ahLst/>
            <a:cxnLst/>
            <a:rect l="l" t="t" r="r" b="b"/>
            <a:pathLst>
              <a:path w="1116965" h="230504">
                <a:moveTo>
                  <a:pt x="0" y="0"/>
                </a:moveTo>
                <a:lnTo>
                  <a:pt x="1116451" y="0"/>
                </a:lnTo>
                <a:lnTo>
                  <a:pt x="1116451" y="230085"/>
                </a:lnTo>
                <a:lnTo>
                  <a:pt x="0" y="230085"/>
                </a:lnTo>
                <a:lnTo>
                  <a:pt x="0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0837" y="3405391"/>
            <a:ext cx="660400" cy="179705"/>
          </a:xfrm>
          <a:custGeom>
            <a:avLst/>
            <a:gdLst/>
            <a:ahLst/>
            <a:cxnLst/>
            <a:rect l="l" t="t" r="r" b="b"/>
            <a:pathLst>
              <a:path w="660400" h="179704">
                <a:moveTo>
                  <a:pt x="0" y="0"/>
                </a:moveTo>
                <a:lnTo>
                  <a:pt x="659973" y="0"/>
                </a:lnTo>
                <a:lnTo>
                  <a:pt x="659973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70811" y="3405391"/>
            <a:ext cx="456565" cy="179705"/>
          </a:xfrm>
          <a:custGeom>
            <a:avLst/>
            <a:gdLst/>
            <a:ahLst/>
            <a:cxnLst/>
            <a:rect l="l" t="t" r="r" b="b"/>
            <a:pathLst>
              <a:path w="456565" h="179704">
                <a:moveTo>
                  <a:pt x="0" y="0"/>
                </a:moveTo>
                <a:lnTo>
                  <a:pt x="456478" y="0"/>
                </a:lnTo>
                <a:lnTo>
                  <a:pt x="456478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0837" y="3764382"/>
            <a:ext cx="660400" cy="179705"/>
          </a:xfrm>
          <a:custGeom>
            <a:avLst/>
            <a:gdLst/>
            <a:ahLst/>
            <a:cxnLst/>
            <a:rect l="l" t="t" r="r" b="b"/>
            <a:pathLst>
              <a:path w="660400" h="179704">
                <a:moveTo>
                  <a:pt x="0" y="0"/>
                </a:moveTo>
                <a:lnTo>
                  <a:pt x="659973" y="0"/>
                </a:lnTo>
                <a:lnTo>
                  <a:pt x="659973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0811" y="3764382"/>
            <a:ext cx="456565" cy="179705"/>
          </a:xfrm>
          <a:custGeom>
            <a:avLst/>
            <a:gdLst/>
            <a:ahLst/>
            <a:cxnLst/>
            <a:rect l="l" t="t" r="r" b="b"/>
            <a:pathLst>
              <a:path w="456565" h="179704">
                <a:moveTo>
                  <a:pt x="0" y="0"/>
                </a:moveTo>
                <a:lnTo>
                  <a:pt x="456478" y="0"/>
                </a:lnTo>
                <a:lnTo>
                  <a:pt x="456478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0837" y="4123360"/>
            <a:ext cx="660400" cy="179705"/>
          </a:xfrm>
          <a:custGeom>
            <a:avLst/>
            <a:gdLst/>
            <a:ahLst/>
            <a:cxnLst/>
            <a:rect l="l" t="t" r="r" b="b"/>
            <a:pathLst>
              <a:path w="660400" h="179704">
                <a:moveTo>
                  <a:pt x="0" y="0"/>
                </a:moveTo>
                <a:lnTo>
                  <a:pt x="659973" y="0"/>
                </a:lnTo>
                <a:lnTo>
                  <a:pt x="659973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0811" y="4123360"/>
            <a:ext cx="456565" cy="179705"/>
          </a:xfrm>
          <a:custGeom>
            <a:avLst/>
            <a:gdLst/>
            <a:ahLst/>
            <a:cxnLst/>
            <a:rect l="l" t="t" r="r" b="b"/>
            <a:pathLst>
              <a:path w="456565" h="179704">
                <a:moveTo>
                  <a:pt x="0" y="0"/>
                </a:moveTo>
                <a:lnTo>
                  <a:pt x="456478" y="0"/>
                </a:lnTo>
                <a:lnTo>
                  <a:pt x="456478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0810" y="3392708"/>
            <a:ext cx="0" cy="1094740"/>
          </a:xfrm>
          <a:custGeom>
            <a:avLst/>
            <a:gdLst/>
            <a:ahLst/>
            <a:cxnLst/>
            <a:rect l="l" t="t" r="r" b="b"/>
            <a:pathLst>
              <a:path h="1094739">
                <a:moveTo>
                  <a:pt x="0" y="0"/>
                </a:moveTo>
                <a:lnTo>
                  <a:pt x="0" y="1094384"/>
                </a:lnTo>
              </a:path>
            </a:pathLst>
          </a:custGeom>
          <a:ln w="9515">
            <a:solidFill>
              <a:srgbClr val="0C8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6080" y="3405392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253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6080" y="3584883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9513">
            <a:solidFill>
              <a:srgbClr val="0C8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6080" y="3764374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9513">
            <a:solidFill>
              <a:srgbClr val="0C8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6080" y="3943865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9513">
            <a:solidFill>
              <a:srgbClr val="0C8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6080" y="4123357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9513">
            <a:solidFill>
              <a:srgbClr val="0C8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6080" y="4302846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9513">
            <a:solidFill>
              <a:srgbClr val="0C8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0837" y="3170548"/>
            <a:ext cx="0" cy="1316990"/>
          </a:xfrm>
          <a:custGeom>
            <a:avLst/>
            <a:gdLst/>
            <a:ahLst/>
            <a:cxnLst/>
            <a:rect l="l" t="t" r="r" b="b"/>
            <a:pathLst>
              <a:path h="1316989">
                <a:moveTo>
                  <a:pt x="0" y="0"/>
                </a:moveTo>
                <a:lnTo>
                  <a:pt x="0" y="1316544"/>
                </a:lnTo>
              </a:path>
            </a:pathLst>
          </a:custGeom>
          <a:ln w="9515">
            <a:solidFill>
              <a:srgbClr val="0C8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27294" y="3170548"/>
            <a:ext cx="0" cy="1316990"/>
          </a:xfrm>
          <a:custGeom>
            <a:avLst/>
            <a:gdLst/>
            <a:ahLst/>
            <a:cxnLst/>
            <a:rect l="l" t="t" r="r" b="b"/>
            <a:pathLst>
              <a:path h="1316989">
                <a:moveTo>
                  <a:pt x="0" y="0"/>
                </a:moveTo>
                <a:lnTo>
                  <a:pt x="0" y="1316544"/>
                </a:lnTo>
              </a:path>
            </a:pathLst>
          </a:custGeom>
          <a:ln w="9515">
            <a:solidFill>
              <a:srgbClr val="0C8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6080" y="3175304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9513">
            <a:solidFill>
              <a:srgbClr val="0C8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6080" y="4482338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9513">
            <a:solidFill>
              <a:srgbClr val="0C8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38750" y="3119676"/>
            <a:ext cx="985519" cy="13531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80645" algn="ctr">
              <a:spcBef>
                <a:spcPts val="595"/>
              </a:spcBef>
            </a:pPr>
            <a:r>
              <a:rPr sz="1200" b="1" spc="-95" dirty="0">
                <a:solidFill>
                  <a:srgbClr val="FFFFFF"/>
                </a:solidFill>
                <a:latin typeface="DejaVu Sans"/>
                <a:cs typeface="DejaVu Sans"/>
              </a:rPr>
              <a:t>TECH</a:t>
            </a:r>
            <a:endParaRPr sz="1200">
              <a:latin typeface="DejaVu Sans"/>
              <a:cs typeface="DejaVu Sans"/>
            </a:endParaRPr>
          </a:p>
          <a:p>
            <a:pPr marL="12700">
              <a:spcBef>
                <a:spcPts val="370"/>
              </a:spcBef>
              <a:tabLst>
                <a:tab pos="672465" algn="l"/>
              </a:tabLst>
            </a:pPr>
            <a:r>
              <a:rPr sz="900" spc="-45" dirty="0">
                <a:latin typeface="DejaVu Sans"/>
                <a:cs typeface="DejaVu Sans"/>
              </a:rPr>
              <a:t>develop	</a:t>
            </a:r>
            <a:r>
              <a:rPr sz="900" spc="-65" dirty="0">
                <a:latin typeface="DejaVu Sans"/>
                <a:cs typeface="DejaVu Sans"/>
              </a:rPr>
              <a:t>0.18</a:t>
            </a:r>
            <a:endParaRPr sz="900">
              <a:latin typeface="DejaVu Sans"/>
              <a:cs typeface="DejaVu Sans"/>
            </a:endParaRPr>
          </a:p>
          <a:p>
            <a:pPr marL="12700">
              <a:spcBef>
                <a:spcPts val="335"/>
              </a:spcBef>
              <a:tabLst>
                <a:tab pos="672465" algn="l"/>
              </a:tabLst>
            </a:pPr>
            <a:r>
              <a:rPr sz="900" spc="-40" dirty="0">
                <a:latin typeface="DejaVu Sans"/>
                <a:cs typeface="DejaVu Sans"/>
              </a:rPr>
              <a:t>computer	</a:t>
            </a:r>
            <a:r>
              <a:rPr sz="900" spc="-35" dirty="0">
                <a:latin typeface="DejaVu Sans"/>
                <a:cs typeface="DejaVu Sans"/>
              </a:rPr>
              <a:t>0.09</a:t>
            </a:r>
            <a:endParaRPr sz="900">
              <a:latin typeface="DejaVu Sans"/>
              <a:cs typeface="DejaVu Sans"/>
            </a:endParaRPr>
          </a:p>
          <a:p>
            <a:pPr marL="12700">
              <a:spcBef>
                <a:spcPts val="335"/>
              </a:spcBef>
              <a:tabLst>
                <a:tab pos="672465" algn="l"/>
              </a:tabLst>
            </a:pPr>
            <a:r>
              <a:rPr sz="900" spc="-40" dirty="0">
                <a:latin typeface="DejaVu Sans"/>
                <a:cs typeface="DejaVu Sans"/>
              </a:rPr>
              <a:t>processor	</a:t>
            </a:r>
            <a:r>
              <a:rPr sz="900" spc="-45" dirty="0">
                <a:latin typeface="DejaVu Sans"/>
                <a:cs typeface="DejaVu Sans"/>
              </a:rPr>
              <a:t>0.032</a:t>
            </a:r>
            <a:endParaRPr sz="900">
              <a:latin typeface="DejaVu Sans"/>
              <a:cs typeface="DejaVu Sans"/>
            </a:endParaRPr>
          </a:p>
          <a:p>
            <a:pPr marL="12700">
              <a:spcBef>
                <a:spcPts val="330"/>
              </a:spcBef>
              <a:tabLst>
                <a:tab pos="672465" algn="l"/>
              </a:tabLst>
            </a:pPr>
            <a:r>
              <a:rPr sz="900" spc="-55" dirty="0">
                <a:latin typeface="DejaVu Sans"/>
                <a:cs typeface="DejaVu Sans"/>
              </a:rPr>
              <a:t>user	0.027</a:t>
            </a:r>
            <a:endParaRPr sz="900">
              <a:latin typeface="DejaVu Sans"/>
              <a:cs typeface="DejaVu Sans"/>
            </a:endParaRPr>
          </a:p>
          <a:p>
            <a:pPr marL="12700">
              <a:spcBef>
                <a:spcPts val="335"/>
              </a:spcBef>
              <a:tabLst>
                <a:tab pos="672465" algn="l"/>
              </a:tabLst>
            </a:pPr>
            <a:r>
              <a:rPr sz="900" spc="-50" dirty="0">
                <a:latin typeface="DejaVu Sans"/>
                <a:cs typeface="DejaVu Sans"/>
              </a:rPr>
              <a:t>internet	</a:t>
            </a:r>
            <a:r>
              <a:rPr sz="900" spc="-40" dirty="0">
                <a:latin typeface="DejaVu Sans"/>
                <a:cs typeface="DejaVu Sans"/>
              </a:rPr>
              <a:t>0.02</a:t>
            </a:r>
            <a:endParaRPr sz="900">
              <a:latin typeface="DejaVu Sans"/>
              <a:cs typeface="DejaVu Sans"/>
            </a:endParaRPr>
          </a:p>
          <a:p>
            <a:pPr marL="12700">
              <a:spcBef>
                <a:spcPts val="335"/>
              </a:spcBef>
              <a:tabLst>
                <a:tab pos="672465" algn="l"/>
              </a:tabLst>
            </a:pPr>
            <a:r>
              <a:rPr sz="900" spc="-260" dirty="0">
                <a:latin typeface="DejaVu Sans"/>
                <a:cs typeface="DejaVu Sans"/>
              </a:rPr>
              <a:t>…	…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64044" y="4734097"/>
            <a:ext cx="1209502" cy="1400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0838" y="4760886"/>
            <a:ext cx="1116451" cy="13070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914119" y="2055527"/>
            <a:ext cx="4506595" cy="364426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630"/>
              </a:spcBef>
            </a:pPr>
            <a:r>
              <a:rPr sz="1050" b="1" spc="5" dirty="0">
                <a:latin typeface="Georgia"/>
                <a:cs typeface="Georgia"/>
              </a:rPr>
              <a:t>Abstract</a:t>
            </a:r>
            <a:endParaRPr sz="1050">
              <a:latin typeface="Georgia"/>
              <a:cs typeface="Georgia"/>
            </a:endParaRPr>
          </a:p>
          <a:p>
            <a:pPr marL="12700" marR="5080">
              <a:lnSpc>
                <a:spcPct val="103099"/>
              </a:lnSpc>
              <a:spcBef>
                <a:spcPts val="495"/>
              </a:spcBef>
              <a:tabLst>
                <a:tab pos="629285" algn="l"/>
              </a:tabLst>
            </a:pPr>
            <a:r>
              <a:rPr sz="1050" spc="-5" dirty="0">
                <a:latin typeface="Georgia"/>
                <a:cs typeface="Georgia"/>
              </a:rPr>
              <a:t>Patients with </a:t>
            </a:r>
            <a:r>
              <a:rPr sz="1050" spc="-20" dirty="0">
                <a:latin typeface="Georgia"/>
                <a:cs typeface="Georgia"/>
              </a:rPr>
              <a:t>epilepsy can manifest </a:t>
            </a:r>
            <a:r>
              <a:rPr sz="1050" spc="-15" dirty="0">
                <a:latin typeface="Georgia"/>
                <a:cs typeface="Georgia"/>
              </a:rPr>
              <a:t>short, </a:t>
            </a:r>
            <a:r>
              <a:rPr sz="1050" spc="-20" dirty="0">
                <a:latin typeface="Georgia"/>
                <a:cs typeface="Georgia"/>
              </a:rPr>
              <a:t>sub-clinical </a:t>
            </a:r>
            <a:r>
              <a:rPr sz="1050" spc="-15" dirty="0">
                <a:latin typeface="Georgia"/>
                <a:cs typeface="Georgia"/>
              </a:rPr>
              <a:t>epileptic </a:t>
            </a:r>
            <a:r>
              <a:rPr sz="1050" spc="10" dirty="0">
                <a:latin typeface="Georgia"/>
                <a:cs typeface="Georgia"/>
              </a:rPr>
              <a:t>“bursts” </a:t>
            </a:r>
            <a:r>
              <a:rPr sz="1050" spc="-30" dirty="0">
                <a:latin typeface="Georgia"/>
                <a:cs typeface="Georgia"/>
              </a:rPr>
              <a:t>in  </a:t>
            </a:r>
            <a:r>
              <a:rPr sz="1050" spc="-15" dirty="0">
                <a:latin typeface="Georgia"/>
                <a:cs typeface="Georgia"/>
              </a:rPr>
              <a:t>addition </a:t>
            </a:r>
            <a:r>
              <a:rPr sz="1050" dirty="0">
                <a:latin typeface="Georgia"/>
                <a:cs typeface="Georgia"/>
              </a:rPr>
              <a:t>to </a:t>
            </a:r>
            <a:r>
              <a:rPr sz="1050" spc="-25" dirty="0">
                <a:latin typeface="Georgia"/>
                <a:cs typeface="Georgia"/>
              </a:rPr>
              <a:t>full-blown </a:t>
            </a:r>
            <a:r>
              <a:rPr sz="1050" spc="-15" dirty="0">
                <a:latin typeface="Georgia"/>
                <a:cs typeface="Georgia"/>
              </a:rPr>
              <a:t>clinical </a:t>
            </a:r>
            <a:r>
              <a:rPr sz="1050" spc="-25" dirty="0">
                <a:latin typeface="Georgia"/>
                <a:cs typeface="Georgia"/>
              </a:rPr>
              <a:t>seizures. 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20" dirty="0">
                <a:latin typeface="Georgia"/>
                <a:cs typeface="Georgia"/>
              </a:rPr>
              <a:t>believe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0" dirty="0">
                <a:latin typeface="Georgia"/>
                <a:cs typeface="Georgia"/>
              </a:rPr>
              <a:t>relationship </a:t>
            </a:r>
            <a:r>
              <a:rPr sz="1050" spc="-25" dirty="0">
                <a:latin typeface="Georgia"/>
                <a:cs typeface="Georgia"/>
              </a:rPr>
              <a:t>between  these two </a:t>
            </a:r>
            <a:r>
              <a:rPr sz="1050" spc="-30" dirty="0">
                <a:latin typeface="Georgia"/>
                <a:cs typeface="Georgia"/>
              </a:rPr>
              <a:t>classes of </a:t>
            </a:r>
            <a:r>
              <a:rPr sz="1050" spc="-15" dirty="0">
                <a:latin typeface="Georgia"/>
                <a:cs typeface="Georgia"/>
              </a:rPr>
              <a:t>events—something not previously </a:t>
            </a:r>
            <a:r>
              <a:rPr sz="1050" spc="-20" dirty="0">
                <a:latin typeface="Georgia"/>
                <a:cs typeface="Georgia"/>
              </a:rPr>
              <a:t>studied </a:t>
            </a:r>
            <a:r>
              <a:rPr sz="1050" spc="5" dirty="0">
                <a:latin typeface="Georgia"/>
                <a:cs typeface="Georgia"/>
              </a:rPr>
              <a:t>quantitatively—  </a:t>
            </a:r>
            <a:r>
              <a:rPr sz="1050" spc="-20" dirty="0">
                <a:latin typeface="Georgia"/>
                <a:cs typeface="Georgia"/>
              </a:rPr>
              <a:t>could </a:t>
            </a:r>
            <a:r>
              <a:rPr sz="1050" spc="-10" dirty="0">
                <a:latin typeface="Georgia"/>
                <a:cs typeface="Georgia"/>
              </a:rPr>
              <a:t>yield important </a:t>
            </a:r>
            <a:r>
              <a:rPr sz="1050" spc="-25" dirty="0">
                <a:latin typeface="Georgia"/>
                <a:cs typeface="Georgia"/>
              </a:rPr>
              <a:t>insights </a:t>
            </a:r>
            <a:r>
              <a:rPr sz="1050" spc="-20" dirty="0">
                <a:latin typeface="Georgia"/>
                <a:cs typeface="Georgia"/>
              </a:rPr>
              <a:t>into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15" dirty="0">
                <a:latin typeface="Georgia"/>
                <a:cs typeface="Georgia"/>
              </a:rPr>
              <a:t>nature </a:t>
            </a:r>
            <a:r>
              <a:rPr sz="1050" spc="-20" dirty="0">
                <a:latin typeface="Georgia"/>
                <a:cs typeface="Georgia"/>
              </a:rPr>
              <a:t>and intrinsic dynamics </a:t>
            </a:r>
            <a:r>
              <a:rPr sz="1050" spc="-30" dirty="0">
                <a:latin typeface="Georgia"/>
                <a:cs typeface="Georgia"/>
              </a:rPr>
              <a:t>of  </a:t>
            </a:r>
            <a:r>
              <a:rPr sz="1050" spc="-25" dirty="0">
                <a:latin typeface="Georgia"/>
                <a:cs typeface="Georgia"/>
              </a:rPr>
              <a:t>seizures.	</a:t>
            </a:r>
            <a:r>
              <a:rPr sz="1050" spc="80" dirty="0">
                <a:latin typeface="Georgia"/>
                <a:cs typeface="Georgia"/>
              </a:rPr>
              <a:t>A </a:t>
            </a:r>
            <a:r>
              <a:rPr sz="1050" spc="-20" dirty="0">
                <a:latin typeface="Georgia"/>
                <a:cs typeface="Georgia"/>
              </a:rPr>
              <a:t>goal </a:t>
            </a:r>
            <a:r>
              <a:rPr sz="1050" spc="-30" dirty="0">
                <a:latin typeface="Georgia"/>
                <a:cs typeface="Georgia"/>
              </a:rPr>
              <a:t>of our work is </a:t>
            </a:r>
            <a:r>
              <a:rPr sz="1050" dirty="0">
                <a:latin typeface="Georgia"/>
                <a:cs typeface="Georgia"/>
              </a:rPr>
              <a:t>to </a:t>
            </a:r>
            <a:r>
              <a:rPr sz="1050" spc="-25" dirty="0">
                <a:latin typeface="Georgia"/>
                <a:cs typeface="Georgia"/>
              </a:rPr>
              <a:t>parse </a:t>
            </a:r>
            <a:r>
              <a:rPr sz="1050" spc="-20" dirty="0">
                <a:latin typeface="Georgia"/>
                <a:cs typeface="Georgia"/>
              </a:rPr>
              <a:t>these complex </a:t>
            </a:r>
            <a:r>
              <a:rPr sz="1050" spc="-15" dirty="0">
                <a:latin typeface="Georgia"/>
                <a:cs typeface="Georgia"/>
              </a:rPr>
              <a:t>epileptic </a:t>
            </a:r>
            <a:r>
              <a:rPr sz="1050" spc="-25" dirty="0">
                <a:latin typeface="Georgia"/>
                <a:cs typeface="Georgia"/>
              </a:rPr>
              <a:t>events  </a:t>
            </a:r>
            <a:r>
              <a:rPr sz="1050" spc="-20" dirty="0">
                <a:latin typeface="Georgia"/>
                <a:cs typeface="Georgia"/>
              </a:rPr>
              <a:t>into </a:t>
            </a:r>
            <a:r>
              <a:rPr sz="1050" spc="-10" dirty="0">
                <a:latin typeface="Georgia"/>
                <a:cs typeface="Georgia"/>
              </a:rPr>
              <a:t>distinct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0" dirty="0">
                <a:latin typeface="Georgia"/>
                <a:cs typeface="Georgia"/>
              </a:rPr>
              <a:t>regimes. </a:t>
            </a:r>
            <a:r>
              <a:rPr sz="1050" spc="80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challenge posed </a:t>
            </a:r>
            <a:r>
              <a:rPr sz="1050" dirty="0">
                <a:latin typeface="Georgia"/>
                <a:cs typeface="Georgia"/>
              </a:rPr>
              <a:t>by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15" dirty="0">
                <a:latin typeface="Georgia"/>
                <a:cs typeface="Georgia"/>
              </a:rPr>
              <a:t>intracranial </a:t>
            </a:r>
            <a:r>
              <a:rPr sz="1050" spc="40" dirty="0">
                <a:latin typeface="Georgia"/>
                <a:cs typeface="Georgia"/>
              </a:rPr>
              <a:t>EEG  </a:t>
            </a:r>
            <a:r>
              <a:rPr sz="1050" spc="20" dirty="0">
                <a:latin typeface="Georgia"/>
                <a:cs typeface="Georgia"/>
              </a:rPr>
              <a:t>(iEEG) </a:t>
            </a:r>
            <a:r>
              <a:rPr sz="1050" spc="5" dirty="0">
                <a:latin typeface="Georgia"/>
                <a:cs typeface="Georgia"/>
              </a:rPr>
              <a:t>data </a:t>
            </a:r>
            <a:r>
              <a:rPr sz="1050" spc="-45" dirty="0">
                <a:latin typeface="Georgia"/>
                <a:cs typeface="Georgia"/>
              </a:rPr>
              <a:t>we </a:t>
            </a:r>
            <a:r>
              <a:rPr sz="1050" dirty="0">
                <a:latin typeface="Georgia"/>
                <a:cs typeface="Georgia"/>
              </a:rPr>
              <a:t>study </a:t>
            </a:r>
            <a:r>
              <a:rPr sz="1050" spc="-30" dirty="0">
                <a:latin typeface="Georgia"/>
                <a:cs typeface="Georgia"/>
              </a:rPr>
              <a:t>is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dirty="0">
                <a:latin typeface="Georgia"/>
                <a:cs typeface="Georgia"/>
              </a:rPr>
              <a:t>fact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5" dirty="0">
                <a:latin typeface="Georgia"/>
                <a:cs typeface="Georgia"/>
              </a:rPr>
              <a:t>number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placement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25" dirty="0">
                <a:latin typeface="Georgia"/>
                <a:cs typeface="Georgia"/>
              </a:rPr>
              <a:t>electrodes  </a:t>
            </a:r>
            <a:r>
              <a:rPr sz="1050" spc="-20" dirty="0">
                <a:latin typeface="Georgia"/>
                <a:cs typeface="Georgia"/>
              </a:rPr>
              <a:t>can </a:t>
            </a:r>
            <a:r>
              <a:rPr sz="1050" spc="-5" dirty="0">
                <a:latin typeface="Georgia"/>
                <a:cs typeface="Georgia"/>
              </a:rPr>
              <a:t>vary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10" dirty="0">
                <a:latin typeface="Georgia"/>
                <a:cs typeface="Georgia"/>
              </a:rPr>
              <a:t>patients. 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25" dirty="0">
                <a:latin typeface="Georgia"/>
                <a:cs typeface="Georgia"/>
              </a:rPr>
              <a:t>develop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15" dirty="0">
                <a:latin typeface="Georgia"/>
                <a:cs typeface="Georgia"/>
              </a:rPr>
              <a:t>Bayesian </a:t>
            </a:r>
            <a:r>
              <a:rPr sz="1050" spc="-20" dirty="0">
                <a:latin typeface="Georgia"/>
                <a:cs typeface="Georgia"/>
              </a:rPr>
              <a:t>nonparametric Markov  switching </a:t>
            </a:r>
            <a:r>
              <a:rPr sz="1050" spc="-30" dirty="0">
                <a:latin typeface="Georgia"/>
                <a:cs typeface="Georgia"/>
              </a:rPr>
              <a:t>process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5" dirty="0">
                <a:latin typeface="Georgia"/>
                <a:cs typeface="Georgia"/>
              </a:rPr>
              <a:t>allows </a:t>
            </a:r>
            <a:r>
              <a:rPr sz="1050" spc="-30" dirty="0">
                <a:latin typeface="Georgia"/>
                <a:cs typeface="Georgia"/>
              </a:rPr>
              <a:t>for </a:t>
            </a:r>
            <a:r>
              <a:rPr sz="1050" dirty="0">
                <a:latin typeface="Georgia"/>
                <a:cs typeface="Georgia"/>
              </a:rPr>
              <a:t>(i) </a:t>
            </a:r>
            <a:r>
              <a:rPr sz="1050" spc="-25" dirty="0">
                <a:latin typeface="Georgia"/>
                <a:cs typeface="Georgia"/>
              </a:rPr>
              <a:t>shared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5" dirty="0">
                <a:latin typeface="Georgia"/>
                <a:cs typeface="Georgia"/>
              </a:rPr>
              <a:t>regimes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vari-  </a:t>
            </a:r>
            <a:r>
              <a:rPr sz="1050" spc="-15" dirty="0">
                <a:latin typeface="Georgia"/>
                <a:cs typeface="Georgia"/>
              </a:rPr>
              <a:t>able </a:t>
            </a:r>
            <a:r>
              <a:rPr sz="1050" spc="-35" dirty="0">
                <a:latin typeface="Georgia"/>
                <a:cs typeface="Georgia"/>
              </a:rPr>
              <a:t>number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25" dirty="0">
                <a:latin typeface="Georgia"/>
                <a:cs typeface="Georgia"/>
              </a:rPr>
              <a:t>channels, </a:t>
            </a:r>
            <a:r>
              <a:rPr sz="1050" spc="-5" dirty="0">
                <a:latin typeface="Georgia"/>
                <a:cs typeface="Georgia"/>
              </a:rPr>
              <a:t>(ii) </a:t>
            </a:r>
            <a:r>
              <a:rPr sz="1050" spc="-30" dirty="0">
                <a:latin typeface="Georgia"/>
                <a:cs typeface="Georgia"/>
              </a:rPr>
              <a:t>asynchronous </a:t>
            </a:r>
            <a:r>
              <a:rPr sz="1050" spc="-25" dirty="0">
                <a:latin typeface="Georgia"/>
                <a:cs typeface="Georgia"/>
              </a:rPr>
              <a:t>regime-switching,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5" dirty="0">
                <a:latin typeface="Georgia"/>
                <a:cs typeface="Georgia"/>
              </a:rPr>
              <a:t>(iii) </a:t>
            </a:r>
            <a:r>
              <a:rPr sz="1050" spc="-20" dirty="0">
                <a:latin typeface="Georgia"/>
                <a:cs typeface="Georgia"/>
              </a:rPr>
              <a:t>an  </a:t>
            </a:r>
            <a:r>
              <a:rPr sz="1050" spc="-35" dirty="0">
                <a:latin typeface="Georgia"/>
                <a:cs typeface="Georgia"/>
              </a:rPr>
              <a:t>unknown </a:t>
            </a:r>
            <a:r>
              <a:rPr sz="1050" spc="-10" dirty="0">
                <a:latin typeface="Georgia"/>
                <a:cs typeface="Georgia"/>
              </a:rPr>
              <a:t>dictionary </a:t>
            </a:r>
            <a:r>
              <a:rPr sz="1050" spc="-35" dirty="0">
                <a:latin typeface="Georgia"/>
                <a:cs typeface="Georgia"/>
              </a:rPr>
              <a:t>of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0" dirty="0">
                <a:latin typeface="Georgia"/>
                <a:cs typeface="Georgia"/>
              </a:rPr>
              <a:t>regimes. 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30" dirty="0">
                <a:latin typeface="Georgia"/>
                <a:cs typeface="Georgia"/>
              </a:rPr>
              <a:t>encode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30" dirty="0">
                <a:latin typeface="Georgia"/>
                <a:cs typeface="Georgia"/>
              </a:rPr>
              <a:t>sparse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changing  </a:t>
            </a:r>
            <a:r>
              <a:rPr sz="1050" spc="-15" dirty="0">
                <a:latin typeface="Georgia"/>
                <a:cs typeface="Georgia"/>
              </a:rPr>
              <a:t>set </a:t>
            </a:r>
            <a:r>
              <a:rPr sz="1050" spc="-30" dirty="0">
                <a:latin typeface="Georgia"/>
                <a:cs typeface="Georgia"/>
              </a:rPr>
              <a:t>of dependencies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0" dirty="0">
                <a:latin typeface="Georgia"/>
                <a:cs typeface="Georgia"/>
              </a:rPr>
              <a:t>channels </a:t>
            </a:r>
            <a:r>
              <a:rPr sz="1050" spc="-25" dirty="0">
                <a:latin typeface="Georgia"/>
                <a:cs typeface="Georgia"/>
              </a:rPr>
              <a:t>using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0" dirty="0">
                <a:latin typeface="Georgia"/>
                <a:cs typeface="Georgia"/>
              </a:rPr>
              <a:t>Markov-switching </a:t>
            </a:r>
            <a:r>
              <a:rPr sz="1050" spc="-15" dirty="0">
                <a:latin typeface="Georgia"/>
                <a:cs typeface="Georgia"/>
              </a:rPr>
              <a:t>Gaussian  graphical </a:t>
            </a:r>
            <a:r>
              <a:rPr sz="1050" spc="-30" dirty="0">
                <a:latin typeface="Georgia"/>
                <a:cs typeface="Georgia"/>
              </a:rPr>
              <a:t>model for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5" dirty="0">
                <a:latin typeface="Georgia"/>
                <a:cs typeface="Georgia"/>
              </a:rPr>
              <a:t>innovations </a:t>
            </a:r>
            <a:r>
              <a:rPr sz="1050" spc="-30" dirty="0">
                <a:latin typeface="Georgia"/>
                <a:cs typeface="Georgia"/>
              </a:rPr>
              <a:t>process </a:t>
            </a:r>
            <a:r>
              <a:rPr sz="1050" spc="-15" dirty="0">
                <a:latin typeface="Georgia"/>
                <a:cs typeface="Georgia"/>
              </a:rPr>
              <a:t>driving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0" dirty="0">
                <a:latin typeface="Georgia"/>
                <a:cs typeface="Georgia"/>
              </a:rPr>
              <a:t>channel </a:t>
            </a:r>
            <a:r>
              <a:rPr sz="1050" spc="-20" dirty="0">
                <a:latin typeface="Georgia"/>
                <a:cs typeface="Georgia"/>
              </a:rPr>
              <a:t>dynamics and  demonstrate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0" dirty="0">
                <a:latin typeface="Georgia"/>
                <a:cs typeface="Georgia"/>
              </a:rPr>
              <a:t>importance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10" dirty="0">
                <a:latin typeface="Georgia"/>
                <a:cs typeface="Georgia"/>
              </a:rPr>
              <a:t>this </a:t>
            </a:r>
            <a:r>
              <a:rPr sz="1050" spc="-30" dirty="0">
                <a:latin typeface="Georgia"/>
                <a:cs typeface="Georgia"/>
              </a:rPr>
              <a:t>model in </a:t>
            </a:r>
            <a:r>
              <a:rPr sz="1050" spc="-25" dirty="0">
                <a:latin typeface="Georgia"/>
                <a:cs typeface="Georgia"/>
              </a:rPr>
              <a:t>parsing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out-of-sample </a:t>
            </a:r>
            <a:r>
              <a:rPr sz="1050" spc="-30" dirty="0">
                <a:latin typeface="Georgia"/>
                <a:cs typeface="Georgia"/>
              </a:rPr>
              <a:t>pre-  </a:t>
            </a:r>
            <a:r>
              <a:rPr sz="1050" spc="-20" dirty="0">
                <a:latin typeface="Georgia"/>
                <a:cs typeface="Georgia"/>
              </a:rPr>
              <a:t>dictions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25" dirty="0">
                <a:latin typeface="Georgia"/>
                <a:cs typeface="Georgia"/>
              </a:rPr>
              <a:t>iEEG </a:t>
            </a:r>
            <a:r>
              <a:rPr sz="1050" spc="5" dirty="0">
                <a:latin typeface="Georgia"/>
                <a:cs typeface="Georgia"/>
              </a:rPr>
              <a:t>data. </a:t>
            </a:r>
            <a:r>
              <a:rPr sz="1050" spc="-40" dirty="0">
                <a:latin typeface="Georgia"/>
                <a:cs typeface="Georgia"/>
              </a:rPr>
              <a:t>We show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30" dirty="0">
                <a:latin typeface="Georgia"/>
                <a:cs typeface="Georgia"/>
              </a:rPr>
              <a:t>our model </a:t>
            </a:r>
            <a:r>
              <a:rPr sz="1050" spc="-25" dirty="0">
                <a:latin typeface="Georgia"/>
                <a:cs typeface="Georgia"/>
              </a:rPr>
              <a:t>produces </a:t>
            </a:r>
            <a:r>
              <a:rPr sz="1050" spc="-10" dirty="0">
                <a:latin typeface="Georgia"/>
                <a:cs typeface="Georgia"/>
              </a:rPr>
              <a:t>intuitive </a:t>
            </a:r>
            <a:r>
              <a:rPr sz="1050" dirty="0">
                <a:latin typeface="Georgia"/>
                <a:cs typeface="Georgia"/>
              </a:rPr>
              <a:t>state  </a:t>
            </a:r>
            <a:r>
              <a:rPr sz="1050" spc="-30" dirty="0">
                <a:latin typeface="Georgia"/>
                <a:cs typeface="Georgia"/>
              </a:rPr>
              <a:t>assignments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0" dirty="0">
                <a:latin typeface="Georgia"/>
                <a:cs typeface="Georgia"/>
              </a:rPr>
              <a:t>can </a:t>
            </a:r>
            <a:r>
              <a:rPr sz="1050" spc="-25" dirty="0">
                <a:latin typeface="Georgia"/>
                <a:cs typeface="Georgia"/>
              </a:rPr>
              <a:t>help </a:t>
            </a:r>
            <a:r>
              <a:rPr sz="1050" spc="-10" dirty="0">
                <a:latin typeface="Georgia"/>
                <a:cs typeface="Georgia"/>
              </a:rPr>
              <a:t>automate </a:t>
            </a:r>
            <a:r>
              <a:rPr sz="1050" spc="-15" dirty="0">
                <a:latin typeface="Georgia"/>
                <a:cs typeface="Georgia"/>
              </a:rPr>
              <a:t>clinical analysis </a:t>
            </a:r>
            <a:r>
              <a:rPr sz="1050" spc="-30" dirty="0">
                <a:latin typeface="Georgia"/>
                <a:cs typeface="Georgia"/>
              </a:rPr>
              <a:t>of seizures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enable  </a:t>
            </a:r>
            <a:r>
              <a:rPr sz="1050" spc="-10" dirty="0">
                <a:latin typeface="Georgia"/>
                <a:cs typeface="Georgia"/>
              </a:rPr>
              <a:t>the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comparison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sub-clinical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bursts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and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full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clinical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seizures.</a:t>
            </a:r>
            <a:endParaRPr sz="1050">
              <a:latin typeface="Georgia"/>
              <a:cs typeface="Georgia"/>
            </a:endParaRPr>
          </a:p>
          <a:p>
            <a:pPr marL="12700" marR="61594">
              <a:lnSpc>
                <a:spcPct val="103099"/>
              </a:lnSpc>
              <a:spcBef>
                <a:spcPts val="550"/>
              </a:spcBef>
              <a:tabLst>
                <a:tab pos="740410" algn="l"/>
              </a:tabLst>
            </a:pPr>
            <a:r>
              <a:rPr sz="1050" i="1" spc="15" dirty="0">
                <a:latin typeface="Times New Roman"/>
                <a:cs typeface="Times New Roman"/>
              </a:rPr>
              <a:t>Keywords:	</a:t>
            </a:r>
            <a:r>
              <a:rPr sz="1050" spc="-15" dirty="0">
                <a:latin typeface="Georgia"/>
                <a:cs typeface="Georgia"/>
              </a:rPr>
              <a:t>Bayesian </a:t>
            </a:r>
            <a:r>
              <a:rPr sz="1050" spc="-20" dirty="0">
                <a:latin typeface="Georgia"/>
                <a:cs typeface="Georgia"/>
              </a:rPr>
              <a:t>nonparametric, </a:t>
            </a:r>
            <a:r>
              <a:rPr sz="1050" spc="30" dirty="0">
                <a:latin typeface="Georgia"/>
                <a:cs typeface="Georgia"/>
              </a:rPr>
              <a:t>EEG, </a:t>
            </a:r>
            <a:r>
              <a:rPr sz="1050" spc="-10" dirty="0">
                <a:latin typeface="Georgia"/>
                <a:cs typeface="Georgia"/>
              </a:rPr>
              <a:t>factorial </a:t>
            </a:r>
            <a:r>
              <a:rPr sz="1050" spc="-30" dirty="0">
                <a:latin typeface="Georgia"/>
                <a:cs typeface="Georgia"/>
              </a:rPr>
              <a:t>hidden </a:t>
            </a:r>
            <a:r>
              <a:rPr sz="1050" spc="-20" dirty="0">
                <a:latin typeface="Georgia"/>
                <a:cs typeface="Georgia"/>
              </a:rPr>
              <a:t>Markov </a:t>
            </a:r>
            <a:r>
              <a:rPr sz="1050" spc="-25" dirty="0">
                <a:latin typeface="Georgia"/>
                <a:cs typeface="Georgia"/>
              </a:rPr>
              <a:t>model,  </a:t>
            </a:r>
            <a:r>
              <a:rPr sz="1050" spc="-15" dirty="0">
                <a:latin typeface="Georgia"/>
                <a:cs typeface="Georgia"/>
              </a:rPr>
              <a:t>graphical </a:t>
            </a:r>
            <a:r>
              <a:rPr sz="1050" spc="-25" dirty="0">
                <a:latin typeface="Georgia"/>
                <a:cs typeface="Georgia"/>
              </a:rPr>
              <a:t>model, </a:t>
            </a:r>
            <a:r>
              <a:rPr sz="1050" spc="-15" dirty="0">
                <a:latin typeface="Georgia"/>
                <a:cs typeface="Georgia"/>
              </a:rPr>
              <a:t>time</a:t>
            </a:r>
            <a:r>
              <a:rPr sz="1050" spc="-145" dirty="0">
                <a:latin typeface="Georgia"/>
                <a:cs typeface="Georgia"/>
              </a:rPr>
              <a:t> </a:t>
            </a:r>
            <a:r>
              <a:rPr sz="1050" spc="-35" dirty="0">
                <a:latin typeface="Georgia"/>
                <a:cs typeface="Georgia"/>
              </a:rPr>
              <a:t>series</a:t>
            </a:r>
            <a:endParaRPr sz="1050">
              <a:latin typeface="Georgia"/>
              <a:cs typeface="Georgia"/>
            </a:endParaRPr>
          </a:p>
          <a:p>
            <a:pPr marL="12700">
              <a:lnSpc>
                <a:spcPts val="965"/>
              </a:lnSpc>
              <a:tabLst>
                <a:tab pos="4451350" algn="l"/>
              </a:tabLst>
            </a:pPr>
            <a:r>
              <a:rPr sz="900" u="sng" spc="-45" dirty="0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 	</a:t>
            </a:r>
            <a:endParaRPr sz="900">
              <a:latin typeface="DejaVu Sans"/>
              <a:cs typeface="DejaVu Sans"/>
            </a:endParaRPr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306079" y="4756130"/>
          <a:ext cx="1116964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380"/>
                <a:gridCol w="489584"/>
              </a:tblGrid>
              <a:tr h="229870">
                <a:tc gridSpan="2"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15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SPORTS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solidFill>
                      <a:srgbClr val="95C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player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75" dirty="0">
                          <a:latin typeface="DejaVu Sans"/>
                          <a:cs typeface="DejaVu Sans"/>
                        </a:rPr>
                        <a:t>0.15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score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0.07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5" dirty="0">
                          <a:latin typeface="DejaVu Sans"/>
                          <a:cs typeface="DejaVu Sans"/>
                        </a:rPr>
                        <a:t>team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0.06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goal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0.03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injury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0.01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1" name="object 61"/>
          <p:cNvSpPr txBox="1"/>
          <p:nvPr/>
        </p:nvSpPr>
        <p:spPr>
          <a:xfrm>
            <a:off x="97683" y="772834"/>
            <a:ext cx="160147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000" spc="80" dirty="0">
                <a:latin typeface="Arial"/>
                <a:cs typeface="Arial"/>
              </a:rPr>
              <a:t>Topic </a:t>
            </a:r>
            <a:r>
              <a:rPr sz="2000" spc="65" dirty="0">
                <a:latin typeface="Arial"/>
                <a:cs typeface="Arial"/>
              </a:rPr>
              <a:t>vocab  </a:t>
            </a:r>
            <a:r>
              <a:rPr sz="2000" spc="80" dirty="0">
                <a:latin typeface="Arial"/>
                <a:cs typeface="Arial"/>
              </a:rPr>
              <a:t>distributions: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55319" y="6223393"/>
            <a:ext cx="3975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130"/>
              </a:lnSpc>
            </a:pPr>
            <a:r>
              <a:rPr sz="2800" dirty="0">
                <a:latin typeface="DejaVu Sans"/>
                <a:cs typeface="DejaVu Sans"/>
              </a:rPr>
              <a:t>…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90435" y="899680"/>
            <a:ext cx="2730500" cy="1494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105" dirty="0">
                <a:solidFill>
                  <a:srgbClr val="2B2728"/>
                </a:solidFill>
                <a:latin typeface="Arial"/>
                <a:cs typeface="Arial"/>
              </a:rPr>
              <a:t>Clustering:</a:t>
            </a:r>
            <a:endParaRPr sz="3200">
              <a:latin typeface="Arial"/>
              <a:cs typeface="Arial"/>
            </a:endParaRPr>
          </a:p>
          <a:p>
            <a:pPr marL="18415" marR="5080">
              <a:lnSpc>
                <a:spcPts val="2800"/>
              </a:lnSpc>
              <a:spcBef>
                <a:spcPts val="2215"/>
              </a:spcBef>
            </a:pPr>
            <a:r>
              <a:rPr sz="2400" spc="-55" dirty="0">
                <a:latin typeface="DejaVu Sans"/>
                <a:cs typeface="DejaVu Sans"/>
              </a:rPr>
              <a:t>One </a:t>
            </a:r>
            <a:r>
              <a:rPr sz="2400" spc="-70" dirty="0">
                <a:latin typeface="DejaVu Sans"/>
                <a:cs typeface="DejaVu Sans"/>
              </a:rPr>
              <a:t>topic</a:t>
            </a:r>
            <a:r>
              <a:rPr sz="2400" spc="-235" dirty="0">
                <a:latin typeface="DejaVu Sans"/>
                <a:cs typeface="DejaVu Sans"/>
              </a:rPr>
              <a:t> </a:t>
            </a:r>
            <a:r>
              <a:rPr sz="2400" spc="-105" dirty="0">
                <a:latin typeface="DejaVu Sans"/>
                <a:cs typeface="DejaVu Sans"/>
              </a:rPr>
              <a:t>indicator  </a:t>
            </a:r>
            <a:r>
              <a:rPr sz="2400" spc="-60" dirty="0">
                <a:solidFill>
                  <a:srgbClr val="118CC4"/>
                </a:solidFill>
                <a:latin typeface="DejaVu Sans"/>
                <a:cs typeface="DejaVu Sans"/>
              </a:rPr>
              <a:t>z</a:t>
            </a:r>
            <a:r>
              <a:rPr sz="2400" spc="-89" baseline="-20833" dirty="0">
                <a:solidFill>
                  <a:srgbClr val="009ECF"/>
                </a:solidFill>
                <a:latin typeface="DejaVu Sans"/>
                <a:cs typeface="DejaVu Sans"/>
              </a:rPr>
              <a:t>i </a:t>
            </a:r>
            <a:r>
              <a:rPr sz="2400" spc="-135" dirty="0">
                <a:solidFill>
                  <a:srgbClr val="B0007E"/>
                </a:solidFill>
                <a:latin typeface="DejaVu Sans"/>
                <a:cs typeface="DejaVu Sans"/>
              </a:rPr>
              <a:t>per </a:t>
            </a:r>
            <a:r>
              <a:rPr sz="2400" spc="135" dirty="0">
                <a:solidFill>
                  <a:srgbClr val="B0007E"/>
                </a:solidFill>
                <a:latin typeface="Arial"/>
                <a:cs typeface="Arial"/>
              </a:rPr>
              <a:t>document</a:t>
            </a:r>
            <a:r>
              <a:rPr sz="2400" spc="-125" dirty="0">
                <a:solidFill>
                  <a:srgbClr val="B0007E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B0007E"/>
                </a:solidFill>
                <a:latin typeface="DejaVu Sans"/>
                <a:cs typeface="DejaVu Sans"/>
              </a:rPr>
              <a:t>i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796418" y="2738945"/>
            <a:ext cx="2983865" cy="11264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2400" spc="70" dirty="0">
                <a:solidFill>
                  <a:srgbClr val="B0007E"/>
                </a:solidFill>
                <a:latin typeface="Arial"/>
                <a:cs typeface="Arial"/>
              </a:rPr>
              <a:t>All </a:t>
            </a:r>
            <a:r>
              <a:rPr sz="2400" spc="110" dirty="0">
                <a:solidFill>
                  <a:srgbClr val="B0007E"/>
                </a:solidFill>
                <a:latin typeface="Arial"/>
                <a:cs typeface="Arial"/>
              </a:rPr>
              <a:t>words </a:t>
            </a:r>
            <a:r>
              <a:rPr sz="2400" spc="-70" dirty="0">
                <a:latin typeface="DejaVu Sans"/>
                <a:cs typeface="DejaVu Sans"/>
              </a:rPr>
              <a:t>come</a:t>
            </a:r>
            <a:r>
              <a:rPr sz="2400" spc="-535" dirty="0">
                <a:latin typeface="DejaVu Sans"/>
                <a:cs typeface="DejaVu Sans"/>
              </a:rPr>
              <a:t> </a:t>
            </a:r>
            <a:r>
              <a:rPr sz="2400" spc="-85" dirty="0">
                <a:latin typeface="DejaVu Sans"/>
                <a:cs typeface="DejaVu Sans"/>
              </a:rPr>
              <a:t>from  </a:t>
            </a:r>
            <a:r>
              <a:rPr sz="2400" spc="-165" dirty="0">
                <a:latin typeface="DejaVu Sans"/>
                <a:cs typeface="DejaVu Sans"/>
              </a:rPr>
              <a:t>(get </a:t>
            </a:r>
            <a:r>
              <a:rPr sz="2400" spc="-95" dirty="0">
                <a:latin typeface="DejaVu Sans"/>
                <a:cs typeface="DejaVu Sans"/>
              </a:rPr>
              <a:t>scored </a:t>
            </a:r>
            <a:r>
              <a:rPr sz="2400" spc="-145" dirty="0">
                <a:latin typeface="DejaVu Sans"/>
                <a:cs typeface="DejaVu Sans"/>
              </a:rPr>
              <a:t>under)  </a:t>
            </a:r>
            <a:r>
              <a:rPr sz="2400" spc="-180" dirty="0">
                <a:solidFill>
                  <a:srgbClr val="B0007E"/>
                </a:solidFill>
                <a:latin typeface="DejaVu Sans"/>
                <a:cs typeface="DejaVu Sans"/>
              </a:rPr>
              <a:t>same </a:t>
            </a:r>
            <a:r>
              <a:rPr sz="2400" spc="-70" dirty="0">
                <a:solidFill>
                  <a:srgbClr val="B0007E"/>
                </a:solidFill>
                <a:latin typeface="DejaVu Sans"/>
                <a:cs typeface="DejaVu Sans"/>
              </a:rPr>
              <a:t>topic </a:t>
            </a:r>
            <a:r>
              <a:rPr sz="2400" spc="-40" dirty="0">
                <a:solidFill>
                  <a:srgbClr val="118CC4"/>
                </a:solidFill>
                <a:latin typeface="DejaVu Sans"/>
                <a:cs typeface="DejaVu Sans"/>
              </a:rPr>
              <a:t>z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400503" y="3653086"/>
            <a:ext cx="730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75" dirty="0">
                <a:solidFill>
                  <a:srgbClr val="009ECF"/>
                </a:solidFill>
                <a:latin typeface="DejaVu Sans"/>
                <a:cs typeface="DejaVu Sans"/>
              </a:rPr>
              <a:t>i</a:t>
            </a:r>
            <a:endParaRPr sz="1600" dirty="0">
              <a:latin typeface="DejaVu Sans"/>
              <a:cs typeface="DejaVu San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796417" y="4197667"/>
            <a:ext cx="2269490" cy="11264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2400" spc="-110" dirty="0">
                <a:latin typeface="DejaVu Sans"/>
                <a:cs typeface="DejaVu Sans"/>
              </a:rPr>
              <a:t>Distribution </a:t>
            </a:r>
            <a:r>
              <a:rPr sz="2400" spc="-40" dirty="0">
                <a:latin typeface="DejaVu Sans"/>
                <a:cs typeface="DejaVu Sans"/>
              </a:rPr>
              <a:t>on  </a:t>
            </a:r>
            <a:r>
              <a:rPr sz="2400" spc="-140" dirty="0">
                <a:solidFill>
                  <a:srgbClr val="B0007E"/>
                </a:solidFill>
                <a:latin typeface="DejaVu Sans"/>
                <a:cs typeface="DejaVu Sans"/>
              </a:rPr>
              <a:t>prevalence </a:t>
            </a:r>
            <a:r>
              <a:rPr sz="2400" spc="-30" dirty="0">
                <a:solidFill>
                  <a:srgbClr val="B0007E"/>
                </a:solidFill>
                <a:latin typeface="DejaVu Sans"/>
                <a:cs typeface="DejaVu Sans"/>
              </a:rPr>
              <a:t>of  </a:t>
            </a:r>
            <a:r>
              <a:rPr sz="2400" spc="-90" dirty="0">
                <a:solidFill>
                  <a:srgbClr val="B0007E"/>
                </a:solidFill>
                <a:latin typeface="DejaVu Sans"/>
                <a:cs typeface="DejaVu Sans"/>
              </a:rPr>
              <a:t>topics </a:t>
            </a:r>
            <a:r>
              <a:rPr sz="2400" spc="-105" dirty="0">
                <a:solidFill>
                  <a:srgbClr val="B0007E"/>
                </a:solidFill>
                <a:latin typeface="DejaVu Sans"/>
                <a:cs typeface="DejaVu Sans"/>
              </a:rPr>
              <a:t>in</a:t>
            </a:r>
            <a:r>
              <a:rPr sz="2400" spc="-225" dirty="0">
                <a:solidFill>
                  <a:srgbClr val="B0007E"/>
                </a:solidFill>
                <a:latin typeface="DejaVu Sans"/>
                <a:cs typeface="DejaVu Sans"/>
              </a:rPr>
              <a:t> </a:t>
            </a:r>
            <a:r>
              <a:rPr sz="2400" spc="90" dirty="0">
                <a:solidFill>
                  <a:srgbClr val="B0007E"/>
                </a:solidFill>
                <a:latin typeface="Arial"/>
                <a:cs typeface="Arial"/>
              </a:rPr>
              <a:t>corpus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796418" y="5301234"/>
            <a:ext cx="24745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b="1" spc="545" dirty="0">
                <a:solidFill>
                  <a:srgbClr val="118CC4"/>
                </a:solidFill>
                <a:latin typeface="Trebuchet MS"/>
                <a:cs typeface="Trebuchet MS"/>
              </a:rPr>
              <a:t>π </a:t>
            </a:r>
            <a:r>
              <a:rPr sz="2400" spc="-60" dirty="0">
                <a:solidFill>
                  <a:srgbClr val="118CC4"/>
                </a:solidFill>
                <a:latin typeface="Verdana"/>
                <a:cs typeface="Verdana"/>
              </a:rPr>
              <a:t>= </a:t>
            </a:r>
            <a:r>
              <a:rPr sz="2400" spc="-40" dirty="0">
                <a:solidFill>
                  <a:srgbClr val="118CC4"/>
                </a:solidFill>
                <a:latin typeface="DejaVu Sans"/>
                <a:cs typeface="DejaVu Sans"/>
              </a:rPr>
              <a:t>[</a:t>
            </a:r>
            <a:r>
              <a:rPr sz="2400" spc="-40" dirty="0">
                <a:solidFill>
                  <a:srgbClr val="118CC4"/>
                </a:solidFill>
                <a:latin typeface="Trebuchet MS"/>
                <a:cs typeface="Trebuchet MS"/>
              </a:rPr>
              <a:t>π</a:t>
            </a:r>
            <a:r>
              <a:rPr sz="2400" spc="-60" baseline="-20833" dirty="0">
                <a:solidFill>
                  <a:srgbClr val="118CC4"/>
                </a:solidFill>
                <a:latin typeface="DejaVu Sans"/>
                <a:cs typeface="DejaVu Sans"/>
              </a:rPr>
              <a:t>1 </a:t>
            </a:r>
            <a:r>
              <a:rPr sz="2400" spc="155" dirty="0">
                <a:solidFill>
                  <a:srgbClr val="118CC4"/>
                </a:solidFill>
                <a:latin typeface="Trebuchet MS"/>
                <a:cs typeface="Trebuchet MS"/>
              </a:rPr>
              <a:t>π</a:t>
            </a:r>
            <a:r>
              <a:rPr sz="2400" spc="232" baseline="-20833" dirty="0">
                <a:solidFill>
                  <a:srgbClr val="118CC4"/>
                </a:solidFill>
                <a:latin typeface="DejaVu Sans"/>
                <a:cs typeface="DejaVu Sans"/>
              </a:rPr>
              <a:t>2 </a:t>
            </a:r>
            <a:r>
              <a:rPr sz="2400" spc="-690" dirty="0">
                <a:solidFill>
                  <a:srgbClr val="118CC4"/>
                </a:solidFill>
                <a:latin typeface="DejaVu Sans"/>
                <a:cs typeface="DejaVu Sans"/>
              </a:rPr>
              <a:t>…</a:t>
            </a:r>
            <a:r>
              <a:rPr sz="2400" spc="-630" dirty="0">
                <a:solidFill>
                  <a:srgbClr val="118CC4"/>
                </a:solidFill>
                <a:latin typeface="DejaVu Sans"/>
                <a:cs typeface="DejaVu Sans"/>
              </a:rPr>
              <a:t> </a:t>
            </a:r>
            <a:r>
              <a:rPr sz="2400" spc="20" dirty="0">
                <a:solidFill>
                  <a:srgbClr val="118CC4"/>
                </a:solidFill>
                <a:latin typeface="Trebuchet MS"/>
                <a:cs typeface="Trebuchet MS"/>
              </a:rPr>
              <a:t>π</a:t>
            </a:r>
            <a:r>
              <a:rPr sz="2400" spc="30" baseline="-20833" dirty="0">
                <a:solidFill>
                  <a:srgbClr val="118CC4"/>
                </a:solidFill>
                <a:latin typeface="DejaVu Sans"/>
                <a:cs typeface="DejaVu Sans"/>
              </a:rPr>
              <a:t>K</a:t>
            </a:r>
            <a:r>
              <a:rPr sz="2400" spc="20" dirty="0">
                <a:solidFill>
                  <a:srgbClr val="118CC4"/>
                </a:solidFill>
                <a:latin typeface="DejaVu Sans"/>
                <a:cs typeface="DejaVu Sans"/>
              </a:rPr>
              <a:t>]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394574" y="2306790"/>
            <a:ext cx="3158832" cy="20781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48650" y="2341359"/>
            <a:ext cx="2923540" cy="1847214"/>
          </a:xfrm>
          <a:custGeom>
            <a:avLst/>
            <a:gdLst/>
            <a:ahLst/>
            <a:cxnLst/>
            <a:rect l="l" t="t" r="r" b="b"/>
            <a:pathLst>
              <a:path w="2923540" h="1847214">
                <a:moveTo>
                  <a:pt x="0" y="0"/>
                </a:moveTo>
                <a:lnTo>
                  <a:pt x="2923246" y="1846658"/>
                </a:lnTo>
              </a:path>
            </a:pathLst>
          </a:custGeom>
          <a:ln w="28541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58271" y="4083762"/>
            <a:ext cx="137566" cy="1193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11199" y="2306777"/>
            <a:ext cx="2115591" cy="2560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66469" y="2339098"/>
            <a:ext cx="1884045" cy="2324100"/>
          </a:xfrm>
          <a:custGeom>
            <a:avLst/>
            <a:gdLst/>
            <a:ahLst/>
            <a:cxnLst/>
            <a:rect l="l" t="t" r="r" b="b"/>
            <a:pathLst>
              <a:path w="1884045" h="2324100">
                <a:moveTo>
                  <a:pt x="0" y="0"/>
                </a:moveTo>
                <a:lnTo>
                  <a:pt x="1883990" y="2323879"/>
                </a:lnTo>
              </a:path>
            </a:pathLst>
          </a:custGeom>
          <a:ln w="2854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41587" y="4549698"/>
            <a:ext cx="126707" cy="1352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27823" y="2290161"/>
            <a:ext cx="3724097" cy="6442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73810" y="2329116"/>
            <a:ext cx="3491229" cy="417830"/>
          </a:xfrm>
          <a:custGeom>
            <a:avLst/>
            <a:gdLst/>
            <a:ahLst/>
            <a:cxnLst/>
            <a:rect l="l" t="t" r="r" b="b"/>
            <a:pathLst>
              <a:path w="3491229" h="417830">
                <a:moveTo>
                  <a:pt x="0" y="0"/>
                </a:moveTo>
                <a:lnTo>
                  <a:pt x="3490989" y="417659"/>
                </a:lnTo>
              </a:path>
            </a:pathLst>
          </a:custGeom>
          <a:ln w="28542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57598" y="2670886"/>
            <a:ext cx="135331" cy="13154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36141" y="2298465"/>
            <a:ext cx="4023360" cy="8769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84288" y="2336837"/>
            <a:ext cx="3787775" cy="650240"/>
          </a:xfrm>
          <a:custGeom>
            <a:avLst/>
            <a:gdLst/>
            <a:ahLst/>
            <a:cxnLst/>
            <a:rect l="l" t="t" r="r" b="b"/>
            <a:pathLst>
              <a:path w="3787775" h="650239">
                <a:moveTo>
                  <a:pt x="0" y="0"/>
                </a:moveTo>
                <a:lnTo>
                  <a:pt x="3787611" y="650144"/>
                </a:lnTo>
              </a:path>
            </a:pathLst>
          </a:custGeom>
          <a:ln w="28542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62918" y="2907271"/>
            <a:ext cx="136906" cy="1305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423670" y="2294316"/>
            <a:ext cx="4626025" cy="11305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73810" y="2329117"/>
            <a:ext cx="4389755" cy="907415"/>
          </a:xfrm>
          <a:custGeom>
            <a:avLst/>
            <a:gdLst/>
            <a:ahLst/>
            <a:cxnLst/>
            <a:rect l="l" t="t" r="r" b="b"/>
            <a:pathLst>
              <a:path w="4389755" h="907414">
                <a:moveTo>
                  <a:pt x="0" y="0"/>
                </a:moveTo>
                <a:lnTo>
                  <a:pt x="4389513" y="907083"/>
                </a:lnTo>
              </a:path>
            </a:pathLst>
          </a:custGeom>
          <a:ln w="28542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53315" y="3154084"/>
            <a:ext cx="137756" cy="1297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31988" y="2281834"/>
            <a:ext cx="4808918" cy="144226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81138" y="2319159"/>
            <a:ext cx="4575175" cy="1216660"/>
          </a:xfrm>
          <a:custGeom>
            <a:avLst/>
            <a:gdLst/>
            <a:ahLst/>
            <a:cxnLst/>
            <a:rect l="l" t="t" r="r" b="b"/>
            <a:pathLst>
              <a:path w="4575175" h="1216660">
                <a:moveTo>
                  <a:pt x="0" y="0"/>
                </a:moveTo>
                <a:lnTo>
                  <a:pt x="4574784" y="1216453"/>
                </a:lnTo>
              </a:path>
            </a:pathLst>
          </a:custGeom>
          <a:ln w="28540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944477" y="3449663"/>
            <a:ext cx="138823" cy="12805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31988" y="2281848"/>
            <a:ext cx="4048302" cy="177476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81138" y="2319160"/>
            <a:ext cx="3815079" cy="1543685"/>
          </a:xfrm>
          <a:custGeom>
            <a:avLst/>
            <a:gdLst/>
            <a:ahLst/>
            <a:cxnLst/>
            <a:rect l="l" t="t" r="r" b="b"/>
            <a:pathLst>
              <a:path w="3815079" h="1543685">
                <a:moveTo>
                  <a:pt x="0" y="0"/>
                </a:moveTo>
                <a:lnTo>
                  <a:pt x="3814693" y="1543246"/>
                </a:lnTo>
              </a:path>
            </a:pathLst>
          </a:custGeom>
          <a:ln w="28541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82463" y="3767874"/>
            <a:ext cx="139636" cy="12396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02892" y="2277682"/>
            <a:ext cx="3582784" cy="177892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52842" y="2313699"/>
            <a:ext cx="3350260" cy="1548765"/>
          </a:xfrm>
          <a:custGeom>
            <a:avLst/>
            <a:gdLst/>
            <a:ahLst/>
            <a:cxnLst/>
            <a:rect l="l" t="t" r="r" b="b"/>
            <a:pathLst>
              <a:path w="3350260" h="1548764">
                <a:moveTo>
                  <a:pt x="0" y="0"/>
                </a:moveTo>
                <a:lnTo>
                  <a:pt x="3349843" y="1548620"/>
                </a:lnTo>
              </a:path>
            </a:pathLst>
          </a:custGeom>
          <a:ln w="28542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689031" y="3764839"/>
            <a:ext cx="139357" cy="1218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90421" y="2310943"/>
            <a:ext cx="989214" cy="147134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48651" y="2341359"/>
            <a:ext cx="756285" cy="1234440"/>
          </a:xfrm>
          <a:custGeom>
            <a:avLst/>
            <a:gdLst/>
            <a:ahLst/>
            <a:cxnLst/>
            <a:rect l="l" t="t" r="r" b="b"/>
            <a:pathLst>
              <a:path w="756285" h="1234439">
                <a:moveTo>
                  <a:pt x="0" y="0"/>
                </a:moveTo>
                <a:lnTo>
                  <a:pt x="756224" y="1233960"/>
                </a:lnTo>
              </a:path>
            </a:pathLst>
          </a:custGeom>
          <a:ln w="2854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101240" y="3461778"/>
            <a:ext cx="118440" cy="1376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90422" y="2356663"/>
            <a:ext cx="2315095" cy="413557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47610" y="2386686"/>
            <a:ext cx="2085339" cy="3896995"/>
          </a:xfrm>
          <a:custGeom>
            <a:avLst/>
            <a:gdLst/>
            <a:ahLst/>
            <a:cxnLst/>
            <a:rect l="l" t="t" r="r" b="b"/>
            <a:pathLst>
              <a:path w="2085339" h="3896995">
                <a:moveTo>
                  <a:pt x="0" y="0"/>
                </a:moveTo>
                <a:lnTo>
                  <a:pt x="2085314" y="3896999"/>
                </a:lnTo>
              </a:path>
            </a:pathLst>
          </a:custGeom>
          <a:ln w="28544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432188" y="6170079"/>
            <a:ext cx="118935" cy="13857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382102" y="2323406"/>
            <a:ext cx="2074024" cy="399011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41311" y="2351329"/>
            <a:ext cx="1844039" cy="3753485"/>
          </a:xfrm>
          <a:custGeom>
            <a:avLst/>
            <a:gdLst/>
            <a:ahLst/>
            <a:cxnLst/>
            <a:rect l="l" t="t" r="r" b="b"/>
            <a:pathLst>
              <a:path w="1844039" h="3753485">
                <a:moveTo>
                  <a:pt x="0" y="0"/>
                </a:moveTo>
                <a:lnTo>
                  <a:pt x="1843780" y="3752937"/>
                </a:lnTo>
              </a:path>
            </a:pathLst>
          </a:custGeom>
          <a:ln w="2854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86239" y="5990597"/>
            <a:ext cx="120726" cy="1390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23670" y="2335876"/>
            <a:ext cx="2888665" cy="437249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80095" y="2364487"/>
            <a:ext cx="2656840" cy="4139565"/>
          </a:xfrm>
          <a:custGeom>
            <a:avLst/>
            <a:gdLst/>
            <a:ahLst/>
            <a:cxnLst/>
            <a:rect l="l" t="t" r="r" b="b"/>
            <a:pathLst>
              <a:path w="2656840" h="4139565">
                <a:moveTo>
                  <a:pt x="0" y="0"/>
                </a:moveTo>
                <a:lnTo>
                  <a:pt x="2656519" y="4139093"/>
                </a:lnTo>
              </a:path>
            </a:pathLst>
          </a:custGeom>
          <a:ln w="2854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032035" y="6389958"/>
            <a:ext cx="119887" cy="13746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02892" y="2298471"/>
            <a:ext cx="3325088" cy="274735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55991" y="2331391"/>
            <a:ext cx="3089910" cy="2516505"/>
          </a:xfrm>
          <a:custGeom>
            <a:avLst/>
            <a:gdLst/>
            <a:ahLst/>
            <a:cxnLst/>
            <a:rect l="l" t="t" r="r" b="b"/>
            <a:pathLst>
              <a:path w="3089910" h="2516504">
                <a:moveTo>
                  <a:pt x="0" y="0"/>
                </a:moveTo>
                <a:lnTo>
                  <a:pt x="3089643" y="2516504"/>
                </a:lnTo>
              </a:path>
            </a:pathLst>
          </a:custGeom>
          <a:ln w="28542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432364" y="4738967"/>
            <a:ext cx="135229" cy="12680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02892" y="2315095"/>
            <a:ext cx="1974278" cy="184542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59129" y="2349068"/>
            <a:ext cx="1736725" cy="1610995"/>
          </a:xfrm>
          <a:custGeom>
            <a:avLst/>
            <a:gdLst/>
            <a:ahLst/>
            <a:cxnLst/>
            <a:rect l="l" t="t" r="r" b="b"/>
            <a:pathLst>
              <a:path w="1736725" h="1610995">
                <a:moveTo>
                  <a:pt x="0" y="0"/>
                </a:moveTo>
                <a:lnTo>
                  <a:pt x="1736564" y="1610803"/>
                </a:lnTo>
              </a:path>
            </a:pathLst>
          </a:custGeom>
          <a:ln w="28542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83293" y="3849077"/>
            <a:ext cx="133172" cy="13006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94575" y="2327560"/>
            <a:ext cx="1030777" cy="115131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51800" y="2359038"/>
            <a:ext cx="795020" cy="915035"/>
          </a:xfrm>
          <a:custGeom>
            <a:avLst/>
            <a:gdLst/>
            <a:ahLst/>
            <a:cxnLst/>
            <a:rect l="l" t="t" r="r" b="b"/>
            <a:pathLst>
              <a:path w="795019" h="915035">
                <a:moveTo>
                  <a:pt x="0" y="0"/>
                </a:moveTo>
                <a:lnTo>
                  <a:pt x="794986" y="914559"/>
                </a:lnTo>
              </a:path>
            </a:pathLst>
          </a:custGeom>
          <a:ln w="2854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136852" y="3160726"/>
            <a:ext cx="128511" cy="13425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28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2534" y="219799"/>
            <a:ext cx="4796155" cy="6452235"/>
          </a:xfrm>
          <a:custGeom>
            <a:avLst/>
            <a:gdLst/>
            <a:ahLst/>
            <a:cxnLst/>
            <a:rect l="l" t="t" r="r" b="b"/>
            <a:pathLst>
              <a:path w="4796155" h="6452234">
                <a:moveTo>
                  <a:pt x="0" y="0"/>
                </a:moveTo>
                <a:lnTo>
                  <a:pt x="4795688" y="0"/>
                </a:lnTo>
                <a:lnTo>
                  <a:pt x="4795688" y="6452238"/>
                </a:lnTo>
                <a:lnTo>
                  <a:pt x="0" y="6452238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1345" y="2363495"/>
            <a:ext cx="558800" cy="190500"/>
          </a:xfrm>
          <a:custGeom>
            <a:avLst/>
            <a:gdLst/>
            <a:ahLst/>
            <a:cxnLst/>
            <a:rect l="l" t="t" r="r" b="b"/>
            <a:pathLst>
              <a:path w="558800" h="190500">
                <a:moveTo>
                  <a:pt x="0" y="0"/>
                </a:moveTo>
                <a:lnTo>
                  <a:pt x="558228" y="0"/>
                </a:lnTo>
                <a:lnTo>
                  <a:pt x="558228" y="190271"/>
                </a:lnTo>
                <a:lnTo>
                  <a:pt x="0" y="190271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1344" y="2363495"/>
            <a:ext cx="558800" cy="190500"/>
          </a:xfrm>
          <a:custGeom>
            <a:avLst/>
            <a:gdLst/>
            <a:ahLst/>
            <a:cxnLst/>
            <a:rect l="l" t="t" r="r" b="b"/>
            <a:pathLst>
              <a:path w="558800" h="190500">
                <a:moveTo>
                  <a:pt x="0" y="0"/>
                </a:moveTo>
                <a:lnTo>
                  <a:pt x="558228" y="0"/>
                </a:lnTo>
                <a:lnTo>
                  <a:pt x="558228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5598" y="2363496"/>
            <a:ext cx="516255" cy="198755"/>
          </a:xfrm>
          <a:custGeom>
            <a:avLst/>
            <a:gdLst/>
            <a:ahLst/>
            <a:cxnLst/>
            <a:rect l="l" t="t" r="r" b="b"/>
            <a:pathLst>
              <a:path w="516255" h="198755">
                <a:moveTo>
                  <a:pt x="0" y="0"/>
                </a:moveTo>
                <a:lnTo>
                  <a:pt x="515937" y="0"/>
                </a:lnTo>
                <a:lnTo>
                  <a:pt x="515937" y="198729"/>
                </a:lnTo>
                <a:lnTo>
                  <a:pt x="0" y="198729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9994" y="2524163"/>
            <a:ext cx="414655" cy="190500"/>
          </a:xfrm>
          <a:custGeom>
            <a:avLst/>
            <a:gdLst/>
            <a:ahLst/>
            <a:cxnLst/>
            <a:rect l="l" t="t" r="r" b="b"/>
            <a:pathLst>
              <a:path w="414654" h="190500">
                <a:moveTo>
                  <a:pt x="0" y="0"/>
                </a:moveTo>
                <a:lnTo>
                  <a:pt x="414439" y="0"/>
                </a:lnTo>
                <a:lnTo>
                  <a:pt x="414439" y="190271"/>
                </a:lnTo>
                <a:lnTo>
                  <a:pt x="0" y="190271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49994" y="2524163"/>
            <a:ext cx="414655" cy="190500"/>
          </a:xfrm>
          <a:custGeom>
            <a:avLst/>
            <a:gdLst/>
            <a:ahLst/>
            <a:cxnLst/>
            <a:rect l="l" t="t" r="r" b="b"/>
            <a:pathLst>
              <a:path w="414654" h="190500">
                <a:moveTo>
                  <a:pt x="0" y="0"/>
                </a:moveTo>
                <a:lnTo>
                  <a:pt x="414442" y="0"/>
                </a:lnTo>
                <a:lnTo>
                  <a:pt x="414442" y="190270"/>
                </a:lnTo>
                <a:lnTo>
                  <a:pt x="0" y="190270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8266" y="2532622"/>
            <a:ext cx="473709" cy="182245"/>
          </a:xfrm>
          <a:custGeom>
            <a:avLst/>
            <a:gdLst/>
            <a:ahLst/>
            <a:cxnLst/>
            <a:rect l="l" t="t" r="r" b="b"/>
            <a:pathLst>
              <a:path w="473710" h="182244">
                <a:moveTo>
                  <a:pt x="0" y="0"/>
                </a:moveTo>
                <a:lnTo>
                  <a:pt x="473646" y="0"/>
                </a:lnTo>
                <a:lnTo>
                  <a:pt x="473646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98266" y="2532622"/>
            <a:ext cx="473709" cy="182245"/>
          </a:xfrm>
          <a:custGeom>
            <a:avLst/>
            <a:gdLst/>
            <a:ahLst/>
            <a:cxnLst/>
            <a:rect l="l" t="t" r="r" b="b"/>
            <a:pathLst>
              <a:path w="473710" h="182244">
                <a:moveTo>
                  <a:pt x="0" y="0"/>
                </a:moveTo>
                <a:lnTo>
                  <a:pt x="473646" y="0"/>
                </a:lnTo>
                <a:lnTo>
                  <a:pt x="473646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23699" y="3031554"/>
            <a:ext cx="533400" cy="182245"/>
          </a:xfrm>
          <a:custGeom>
            <a:avLst/>
            <a:gdLst/>
            <a:ahLst/>
            <a:cxnLst/>
            <a:rect l="l" t="t" r="r" b="b"/>
            <a:pathLst>
              <a:path w="533400" h="182244">
                <a:moveTo>
                  <a:pt x="0" y="0"/>
                </a:moveTo>
                <a:lnTo>
                  <a:pt x="532853" y="0"/>
                </a:lnTo>
                <a:lnTo>
                  <a:pt x="532853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23699" y="3031554"/>
            <a:ext cx="533400" cy="182245"/>
          </a:xfrm>
          <a:custGeom>
            <a:avLst/>
            <a:gdLst/>
            <a:ahLst/>
            <a:cxnLst/>
            <a:rect l="l" t="t" r="r" b="b"/>
            <a:pathLst>
              <a:path w="533400" h="182244">
                <a:moveTo>
                  <a:pt x="0" y="0"/>
                </a:moveTo>
                <a:lnTo>
                  <a:pt x="532853" y="0"/>
                </a:lnTo>
                <a:lnTo>
                  <a:pt x="532853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32677" y="3192222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1" y="0"/>
                </a:lnTo>
                <a:lnTo>
                  <a:pt x="355231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2677" y="3192222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5" y="0"/>
                </a:lnTo>
                <a:lnTo>
                  <a:pt x="355235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87802" y="3522027"/>
            <a:ext cx="499109" cy="190500"/>
          </a:xfrm>
          <a:custGeom>
            <a:avLst/>
            <a:gdLst/>
            <a:ahLst/>
            <a:cxnLst/>
            <a:rect l="l" t="t" r="r" b="b"/>
            <a:pathLst>
              <a:path w="499110" h="190500">
                <a:moveTo>
                  <a:pt x="0" y="0"/>
                </a:moveTo>
                <a:lnTo>
                  <a:pt x="499021" y="0"/>
                </a:lnTo>
                <a:lnTo>
                  <a:pt x="499021" y="190258"/>
                </a:lnTo>
                <a:lnTo>
                  <a:pt x="0" y="190258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7802" y="3522027"/>
            <a:ext cx="499109" cy="190500"/>
          </a:xfrm>
          <a:custGeom>
            <a:avLst/>
            <a:gdLst/>
            <a:ahLst/>
            <a:cxnLst/>
            <a:rect l="l" t="t" r="r" b="b"/>
            <a:pathLst>
              <a:path w="499110" h="190500">
                <a:moveTo>
                  <a:pt x="0" y="0"/>
                </a:moveTo>
                <a:lnTo>
                  <a:pt x="499021" y="0"/>
                </a:lnTo>
                <a:lnTo>
                  <a:pt x="499021" y="190267"/>
                </a:lnTo>
                <a:lnTo>
                  <a:pt x="0" y="190267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81808" y="4663631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44" y="0"/>
                </a:lnTo>
                <a:lnTo>
                  <a:pt x="355244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81808" y="4663631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5" y="0"/>
                </a:lnTo>
                <a:lnTo>
                  <a:pt x="355235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6363" y="5001895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0" y="0"/>
                </a:lnTo>
                <a:lnTo>
                  <a:pt x="456730" y="190258"/>
                </a:lnTo>
                <a:lnTo>
                  <a:pt x="0" y="190258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86363" y="5001895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60010" y="5001895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0" y="0"/>
                </a:lnTo>
                <a:lnTo>
                  <a:pt x="456730" y="190258"/>
                </a:lnTo>
                <a:lnTo>
                  <a:pt x="0" y="190258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60010" y="5001895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29174" y="4832768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0" y="0"/>
                </a:lnTo>
                <a:lnTo>
                  <a:pt x="456730" y="190258"/>
                </a:lnTo>
                <a:lnTo>
                  <a:pt x="0" y="190258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29173" y="4832768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87342" y="4832768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0" y="0"/>
                </a:lnTo>
                <a:lnTo>
                  <a:pt x="456730" y="190258"/>
                </a:lnTo>
                <a:lnTo>
                  <a:pt x="0" y="190258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87342" y="4832768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13636" y="3023096"/>
            <a:ext cx="473709" cy="182245"/>
          </a:xfrm>
          <a:custGeom>
            <a:avLst/>
            <a:gdLst/>
            <a:ahLst/>
            <a:cxnLst/>
            <a:rect l="l" t="t" r="r" b="b"/>
            <a:pathLst>
              <a:path w="473710" h="182244">
                <a:moveTo>
                  <a:pt x="0" y="0"/>
                </a:moveTo>
                <a:lnTo>
                  <a:pt x="473646" y="0"/>
                </a:lnTo>
                <a:lnTo>
                  <a:pt x="473646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13636" y="3023096"/>
            <a:ext cx="473709" cy="182245"/>
          </a:xfrm>
          <a:custGeom>
            <a:avLst/>
            <a:gdLst/>
            <a:ahLst/>
            <a:cxnLst/>
            <a:rect l="l" t="t" r="r" b="b"/>
            <a:pathLst>
              <a:path w="473710" h="182244">
                <a:moveTo>
                  <a:pt x="0" y="0"/>
                </a:moveTo>
                <a:lnTo>
                  <a:pt x="473647" y="0"/>
                </a:lnTo>
                <a:lnTo>
                  <a:pt x="473647" y="181811"/>
                </a:lnTo>
                <a:lnTo>
                  <a:pt x="0" y="18181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18638" y="6270354"/>
            <a:ext cx="431800" cy="173355"/>
          </a:xfrm>
          <a:custGeom>
            <a:avLst/>
            <a:gdLst/>
            <a:ahLst/>
            <a:cxnLst/>
            <a:rect l="l" t="t" r="r" b="b"/>
            <a:pathLst>
              <a:path w="431800" h="173354">
                <a:moveTo>
                  <a:pt x="0" y="0"/>
                </a:moveTo>
                <a:lnTo>
                  <a:pt x="431355" y="0"/>
                </a:lnTo>
                <a:lnTo>
                  <a:pt x="431355" y="173354"/>
                </a:lnTo>
                <a:lnTo>
                  <a:pt x="0" y="173354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42514" y="6439481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0" y="0"/>
                </a:lnTo>
                <a:lnTo>
                  <a:pt x="456730" y="190267"/>
                </a:lnTo>
                <a:lnTo>
                  <a:pt x="0" y="19026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79803" y="6422567"/>
            <a:ext cx="524510" cy="190500"/>
          </a:xfrm>
          <a:custGeom>
            <a:avLst/>
            <a:gdLst/>
            <a:ahLst/>
            <a:cxnLst/>
            <a:rect l="l" t="t" r="r" b="b"/>
            <a:pathLst>
              <a:path w="524510" h="190500">
                <a:moveTo>
                  <a:pt x="0" y="0"/>
                </a:moveTo>
                <a:lnTo>
                  <a:pt x="524395" y="0"/>
                </a:lnTo>
                <a:lnTo>
                  <a:pt x="524395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79803" y="6422567"/>
            <a:ext cx="524510" cy="190500"/>
          </a:xfrm>
          <a:custGeom>
            <a:avLst/>
            <a:gdLst/>
            <a:ahLst/>
            <a:cxnLst/>
            <a:rect l="l" t="t" r="r" b="b"/>
            <a:pathLst>
              <a:path w="524510" h="190500">
                <a:moveTo>
                  <a:pt x="0" y="0"/>
                </a:moveTo>
                <a:lnTo>
                  <a:pt x="524395" y="0"/>
                </a:lnTo>
                <a:lnTo>
                  <a:pt x="524395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25658" y="3526245"/>
            <a:ext cx="541655" cy="186055"/>
          </a:xfrm>
          <a:custGeom>
            <a:avLst/>
            <a:gdLst/>
            <a:ahLst/>
            <a:cxnLst/>
            <a:rect l="l" t="t" r="r" b="b"/>
            <a:pathLst>
              <a:path w="541654" h="186054">
                <a:moveTo>
                  <a:pt x="0" y="0"/>
                </a:moveTo>
                <a:lnTo>
                  <a:pt x="541312" y="0"/>
                </a:lnTo>
                <a:lnTo>
                  <a:pt x="541312" y="186042"/>
                </a:lnTo>
                <a:lnTo>
                  <a:pt x="0" y="186042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25658" y="3526245"/>
            <a:ext cx="541655" cy="186055"/>
          </a:xfrm>
          <a:custGeom>
            <a:avLst/>
            <a:gdLst/>
            <a:ahLst/>
            <a:cxnLst/>
            <a:rect l="l" t="t" r="r" b="b"/>
            <a:pathLst>
              <a:path w="541654" h="186054">
                <a:moveTo>
                  <a:pt x="0" y="0"/>
                </a:moveTo>
                <a:lnTo>
                  <a:pt x="541311" y="0"/>
                </a:lnTo>
                <a:lnTo>
                  <a:pt x="541311" y="186040"/>
                </a:lnTo>
                <a:lnTo>
                  <a:pt x="0" y="186040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00802" y="3526244"/>
            <a:ext cx="905510" cy="177800"/>
          </a:xfrm>
          <a:custGeom>
            <a:avLst/>
            <a:gdLst/>
            <a:ahLst/>
            <a:cxnLst/>
            <a:rect l="l" t="t" r="r" b="b"/>
            <a:pathLst>
              <a:path w="905510" h="177800">
                <a:moveTo>
                  <a:pt x="0" y="0"/>
                </a:moveTo>
                <a:lnTo>
                  <a:pt x="905001" y="0"/>
                </a:lnTo>
                <a:lnTo>
                  <a:pt x="905001" y="177584"/>
                </a:lnTo>
                <a:lnTo>
                  <a:pt x="0" y="177584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00802" y="3526244"/>
            <a:ext cx="905510" cy="177800"/>
          </a:xfrm>
          <a:custGeom>
            <a:avLst/>
            <a:gdLst/>
            <a:ahLst/>
            <a:cxnLst/>
            <a:rect l="l" t="t" r="r" b="b"/>
            <a:pathLst>
              <a:path w="905510" h="177800">
                <a:moveTo>
                  <a:pt x="0" y="0"/>
                </a:moveTo>
                <a:lnTo>
                  <a:pt x="905004" y="0"/>
                </a:lnTo>
                <a:lnTo>
                  <a:pt x="905004" y="177584"/>
                </a:lnTo>
                <a:lnTo>
                  <a:pt x="0" y="177584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39638" y="3534702"/>
            <a:ext cx="440055" cy="177800"/>
          </a:xfrm>
          <a:custGeom>
            <a:avLst/>
            <a:gdLst/>
            <a:ahLst/>
            <a:cxnLst/>
            <a:rect l="l" t="t" r="r" b="b"/>
            <a:pathLst>
              <a:path w="440054" h="177800">
                <a:moveTo>
                  <a:pt x="0" y="0"/>
                </a:moveTo>
                <a:lnTo>
                  <a:pt x="439813" y="0"/>
                </a:lnTo>
                <a:lnTo>
                  <a:pt x="439813" y="177584"/>
                </a:lnTo>
                <a:lnTo>
                  <a:pt x="0" y="177584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39638" y="3534702"/>
            <a:ext cx="440055" cy="177800"/>
          </a:xfrm>
          <a:custGeom>
            <a:avLst/>
            <a:gdLst/>
            <a:ahLst/>
            <a:cxnLst/>
            <a:rect l="l" t="t" r="r" b="b"/>
            <a:pathLst>
              <a:path w="440054" h="177800">
                <a:moveTo>
                  <a:pt x="0" y="0"/>
                </a:moveTo>
                <a:lnTo>
                  <a:pt x="439814" y="0"/>
                </a:lnTo>
                <a:lnTo>
                  <a:pt x="439814" y="177583"/>
                </a:lnTo>
                <a:lnTo>
                  <a:pt x="0" y="17758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06724" y="3847592"/>
            <a:ext cx="837565" cy="186055"/>
          </a:xfrm>
          <a:custGeom>
            <a:avLst/>
            <a:gdLst/>
            <a:ahLst/>
            <a:cxnLst/>
            <a:rect l="l" t="t" r="r" b="b"/>
            <a:pathLst>
              <a:path w="837564" h="186054">
                <a:moveTo>
                  <a:pt x="0" y="0"/>
                </a:moveTo>
                <a:lnTo>
                  <a:pt x="837349" y="0"/>
                </a:lnTo>
                <a:lnTo>
                  <a:pt x="837349" y="186042"/>
                </a:lnTo>
                <a:lnTo>
                  <a:pt x="0" y="186042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06724" y="3847592"/>
            <a:ext cx="837565" cy="186055"/>
          </a:xfrm>
          <a:custGeom>
            <a:avLst/>
            <a:gdLst/>
            <a:ahLst/>
            <a:cxnLst/>
            <a:rect l="l" t="t" r="r" b="b"/>
            <a:pathLst>
              <a:path w="837564" h="186054">
                <a:moveTo>
                  <a:pt x="0" y="0"/>
                </a:moveTo>
                <a:lnTo>
                  <a:pt x="837341" y="0"/>
                </a:lnTo>
                <a:lnTo>
                  <a:pt x="837341" y="186040"/>
                </a:lnTo>
                <a:lnTo>
                  <a:pt x="0" y="186040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53051" y="4033635"/>
            <a:ext cx="422909" cy="169545"/>
          </a:xfrm>
          <a:custGeom>
            <a:avLst/>
            <a:gdLst/>
            <a:ahLst/>
            <a:cxnLst/>
            <a:rect l="l" t="t" r="r" b="b"/>
            <a:pathLst>
              <a:path w="422910" h="169545">
                <a:moveTo>
                  <a:pt x="0" y="0"/>
                </a:moveTo>
                <a:lnTo>
                  <a:pt x="422897" y="0"/>
                </a:lnTo>
                <a:lnTo>
                  <a:pt x="422897" y="169125"/>
                </a:lnTo>
                <a:lnTo>
                  <a:pt x="0" y="169125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53051" y="4033635"/>
            <a:ext cx="422909" cy="169545"/>
          </a:xfrm>
          <a:custGeom>
            <a:avLst/>
            <a:gdLst/>
            <a:ahLst/>
            <a:cxnLst/>
            <a:rect l="l" t="t" r="r" b="b"/>
            <a:pathLst>
              <a:path w="422910" h="169545">
                <a:moveTo>
                  <a:pt x="0" y="0"/>
                </a:moveTo>
                <a:lnTo>
                  <a:pt x="422897" y="0"/>
                </a:lnTo>
                <a:lnTo>
                  <a:pt x="422897" y="169126"/>
                </a:lnTo>
                <a:lnTo>
                  <a:pt x="0" y="16912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04318" y="4194302"/>
            <a:ext cx="575310" cy="161290"/>
          </a:xfrm>
          <a:custGeom>
            <a:avLst/>
            <a:gdLst/>
            <a:ahLst/>
            <a:cxnLst/>
            <a:rect l="l" t="t" r="r" b="b"/>
            <a:pathLst>
              <a:path w="575310" h="161289">
                <a:moveTo>
                  <a:pt x="0" y="0"/>
                </a:moveTo>
                <a:lnTo>
                  <a:pt x="575132" y="0"/>
                </a:lnTo>
                <a:lnTo>
                  <a:pt x="575132" y="160680"/>
                </a:lnTo>
                <a:lnTo>
                  <a:pt x="0" y="160680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04318" y="4194302"/>
            <a:ext cx="575310" cy="161290"/>
          </a:xfrm>
          <a:custGeom>
            <a:avLst/>
            <a:gdLst/>
            <a:ahLst/>
            <a:cxnLst/>
            <a:rect l="l" t="t" r="r" b="b"/>
            <a:pathLst>
              <a:path w="575310" h="161289">
                <a:moveTo>
                  <a:pt x="0" y="0"/>
                </a:moveTo>
                <a:lnTo>
                  <a:pt x="575140" y="0"/>
                </a:lnTo>
                <a:lnTo>
                  <a:pt x="575140" y="160670"/>
                </a:lnTo>
                <a:lnTo>
                  <a:pt x="0" y="160670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55528" y="4177398"/>
            <a:ext cx="422909" cy="177800"/>
          </a:xfrm>
          <a:custGeom>
            <a:avLst/>
            <a:gdLst/>
            <a:ahLst/>
            <a:cxnLst/>
            <a:rect l="l" t="t" r="r" b="b"/>
            <a:pathLst>
              <a:path w="422910" h="177800">
                <a:moveTo>
                  <a:pt x="0" y="0"/>
                </a:moveTo>
                <a:lnTo>
                  <a:pt x="422897" y="0"/>
                </a:lnTo>
                <a:lnTo>
                  <a:pt x="422897" y="177584"/>
                </a:lnTo>
                <a:lnTo>
                  <a:pt x="0" y="177584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55528" y="4177398"/>
            <a:ext cx="422909" cy="177800"/>
          </a:xfrm>
          <a:custGeom>
            <a:avLst/>
            <a:gdLst/>
            <a:ahLst/>
            <a:cxnLst/>
            <a:rect l="l" t="t" r="r" b="b"/>
            <a:pathLst>
              <a:path w="422910" h="177800">
                <a:moveTo>
                  <a:pt x="0" y="0"/>
                </a:moveTo>
                <a:lnTo>
                  <a:pt x="422898" y="0"/>
                </a:lnTo>
                <a:lnTo>
                  <a:pt x="422898" y="177583"/>
                </a:lnTo>
                <a:lnTo>
                  <a:pt x="0" y="17758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66910" y="4354983"/>
            <a:ext cx="694055" cy="186055"/>
          </a:xfrm>
          <a:custGeom>
            <a:avLst/>
            <a:gdLst/>
            <a:ahLst/>
            <a:cxnLst/>
            <a:rect l="l" t="t" r="r" b="b"/>
            <a:pathLst>
              <a:path w="694054" h="186054">
                <a:moveTo>
                  <a:pt x="0" y="0"/>
                </a:moveTo>
                <a:lnTo>
                  <a:pt x="693559" y="0"/>
                </a:lnTo>
                <a:lnTo>
                  <a:pt x="693559" y="186029"/>
                </a:lnTo>
                <a:lnTo>
                  <a:pt x="0" y="186029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66910" y="4354983"/>
            <a:ext cx="694055" cy="186055"/>
          </a:xfrm>
          <a:custGeom>
            <a:avLst/>
            <a:gdLst/>
            <a:ahLst/>
            <a:cxnLst/>
            <a:rect l="l" t="t" r="r" b="b"/>
            <a:pathLst>
              <a:path w="694054" h="186054">
                <a:moveTo>
                  <a:pt x="0" y="0"/>
                </a:moveTo>
                <a:lnTo>
                  <a:pt x="693553" y="0"/>
                </a:lnTo>
                <a:lnTo>
                  <a:pt x="693553" y="186040"/>
                </a:lnTo>
                <a:lnTo>
                  <a:pt x="0" y="186040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30553" y="4346525"/>
            <a:ext cx="541655" cy="194945"/>
          </a:xfrm>
          <a:custGeom>
            <a:avLst/>
            <a:gdLst/>
            <a:ahLst/>
            <a:cxnLst/>
            <a:rect l="l" t="t" r="r" b="b"/>
            <a:pathLst>
              <a:path w="541655" h="194945">
                <a:moveTo>
                  <a:pt x="0" y="0"/>
                </a:moveTo>
                <a:lnTo>
                  <a:pt x="541312" y="0"/>
                </a:lnTo>
                <a:lnTo>
                  <a:pt x="541312" y="194487"/>
                </a:lnTo>
                <a:lnTo>
                  <a:pt x="0" y="194487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30553" y="4346525"/>
            <a:ext cx="541655" cy="194945"/>
          </a:xfrm>
          <a:custGeom>
            <a:avLst/>
            <a:gdLst/>
            <a:ahLst/>
            <a:cxnLst/>
            <a:rect l="l" t="t" r="r" b="b"/>
            <a:pathLst>
              <a:path w="541655" h="194945">
                <a:moveTo>
                  <a:pt x="0" y="0"/>
                </a:moveTo>
                <a:lnTo>
                  <a:pt x="541309" y="0"/>
                </a:lnTo>
                <a:lnTo>
                  <a:pt x="541309" y="194496"/>
                </a:lnTo>
                <a:lnTo>
                  <a:pt x="0" y="19449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18698" y="4676317"/>
            <a:ext cx="431800" cy="177800"/>
          </a:xfrm>
          <a:custGeom>
            <a:avLst/>
            <a:gdLst/>
            <a:ahLst/>
            <a:cxnLst/>
            <a:rect l="l" t="t" r="r" b="b"/>
            <a:pathLst>
              <a:path w="431800" h="177800">
                <a:moveTo>
                  <a:pt x="0" y="0"/>
                </a:moveTo>
                <a:lnTo>
                  <a:pt x="431355" y="0"/>
                </a:lnTo>
                <a:lnTo>
                  <a:pt x="431355" y="177584"/>
                </a:lnTo>
                <a:lnTo>
                  <a:pt x="0" y="177584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18697" y="4676317"/>
            <a:ext cx="431800" cy="177800"/>
          </a:xfrm>
          <a:custGeom>
            <a:avLst/>
            <a:gdLst/>
            <a:ahLst/>
            <a:cxnLst/>
            <a:rect l="l" t="t" r="r" b="b"/>
            <a:pathLst>
              <a:path w="431800" h="177800">
                <a:moveTo>
                  <a:pt x="0" y="0"/>
                </a:moveTo>
                <a:lnTo>
                  <a:pt x="431355" y="0"/>
                </a:lnTo>
                <a:lnTo>
                  <a:pt x="431355" y="177584"/>
                </a:lnTo>
                <a:lnTo>
                  <a:pt x="0" y="177584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86824" y="4845443"/>
            <a:ext cx="608965" cy="177800"/>
          </a:xfrm>
          <a:custGeom>
            <a:avLst/>
            <a:gdLst/>
            <a:ahLst/>
            <a:cxnLst/>
            <a:rect l="l" t="t" r="r" b="b"/>
            <a:pathLst>
              <a:path w="608964" h="177800">
                <a:moveTo>
                  <a:pt x="0" y="0"/>
                </a:moveTo>
                <a:lnTo>
                  <a:pt x="608964" y="0"/>
                </a:lnTo>
                <a:lnTo>
                  <a:pt x="608964" y="177584"/>
                </a:lnTo>
                <a:lnTo>
                  <a:pt x="0" y="177584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86823" y="4845443"/>
            <a:ext cx="609600" cy="177800"/>
          </a:xfrm>
          <a:custGeom>
            <a:avLst/>
            <a:gdLst/>
            <a:ahLst/>
            <a:cxnLst/>
            <a:rect l="l" t="t" r="r" b="b"/>
            <a:pathLst>
              <a:path w="609600" h="177800">
                <a:moveTo>
                  <a:pt x="0" y="0"/>
                </a:moveTo>
                <a:lnTo>
                  <a:pt x="608973" y="0"/>
                </a:lnTo>
                <a:lnTo>
                  <a:pt x="608973" y="177583"/>
                </a:lnTo>
                <a:lnTo>
                  <a:pt x="0" y="17758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56567" y="5242902"/>
            <a:ext cx="398145" cy="161290"/>
          </a:xfrm>
          <a:custGeom>
            <a:avLst/>
            <a:gdLst/>
            <a:ahLst/>
            <a:cxnLst/>
            <a:rect l="l" t="t" r="r" b="b"/>
            <a:pathLst>
              <a:path w="398145" h="161289">
                <a:moveTo>
                  <a:pt x="0" y="0"/>
                </a:moveTo>
                <a:lnTo>
                  <a:pt x="397521" y="0"/>
                </a:lnTo>
                <a:lnTo>
                  <a:pt x="397521" y="160669"/>
                </a:lnTo>
                <a:lnTo>
                  <a:pt x="0" y="16066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13635" y="5420487"/>
            <a:ext cx="558800" cy="169545"/>
          </a:xfrm>
          <a:custGeom>
            <a:avLst/>
            <a:gdLst/>
            <a:ahLst/>
            <a:cxnLst/>
            <a:rect l="l" t="t" r="r" b="b"/>
            <a:pathLst>
              <a:path w="558800" h="169545">
                <a:moveTo>
                  <a:pt x="0" y="0"/>
                </a:moveTo>
                <a:lnTo>
                  <a:pt x="558215" y="0"/>
                </a:lnTo>
                <a:lnTo>
                  <a:pt x="558215" y="169124"/>
                </a:lnTo>
                <a:lnTo>
                  <a:pt x="0" y="169124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13635" y="5420487"/>
            <a:ext cx="558800" cy="169545"/>
          </a:xfrm>
          <a:custGeom>
            <a:avLst/>
            <a:gdLst/>
            <a:ahLst/>
            <a:cxnLst/>
            <a:rect l="l" t="t" r="r" b="b"/>
            <a:pathLst>
              <a:path w="558800" h="169545">
                <a:moveTo>
                  <a:pt x="0" y="0"/>
                </a:moveTo>
                <a:lnTo>
                  <a:pt x="558223" y="0"/>
                </a:lnTo>
                <a:lnTo>
                  <a:pt x="558223" y="169125"/>
                </a:lnTo>
                <a:lnTo>
                  <a:pt x="0" y="169125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32571" y="5251361"/>
            <a:ext cx="541655" cy="161290"/>
          </a:xfrm>
          <a:custGeom>
            <a:avLst/>
            <a:gdLst/>
            <a:ahLst/>
            <a:cxnLst/>
            <a:rect l="l" t="t" r="r" b="b"/>
            <a:pathLst>
              <a:path w="541655" h="161289">
                <a:moveTo>
                  <a:pt x="0" y="0"/>
                </a:moveTo>
                <a:lnTo>
                  <a:pt x="541299" y="0"/>
                </a:lnTo>
                <a:lnTo>
                  <a:pt x="541299" y="160667"/>
                </a:lnTo>
                <a:lnTo>
                  <a:pt x="0" y="160667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716" y="5251361"/>
            <a:ext cx="862965" cy="152400"/>
          </a:xfrm>
          <a:custGeom>
            <a:avLst/>
            <a:gdLst/>
            <a:ahLst/>
            <a:cxnLst/>
            <a:rect l="l" t="t" r="r" b="b"/>
            <a:pathLst>
              <a:path w="862964" h="152400">
                <a:moveTo>
                  <a:pt x="0" y="0"/>
                </a:moveTo>
                <a:lnTo>
                  <a:pt x="862710" y="0"/>
                </a:lnTo>
                <a:lnTo>
                  <a:pt x="862710" y="152209"/>
                </a:lnTo>
                <a:lnTo>
                  <a:pt x="0" y="152209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07716" y="5251361"/>
            <a:ext cx="862965" cy="152400"/>
          </a:xfrm>
          <a:custGeom>
            <a:avLst/>
            <a:gdLst/>
            <a:ahLst/>
            <a:cxnLst/>
            <a:rect l="l" t="t" r="r" b="b"/>
            <a:pathLst>
              <a:path w="862964" h="152400">
                <a:moveTo>
                  <a:pt x="0" y="0"/>
                </a:moveTo>
                <a:lnTo>
                  <a:pt x="862711" y="0"/>
                </a:lnTo>
                <a:lnTo>
                  <a:pt x="862711" y="152214"/>
                </a:lnTo>
                <a:lnTo>
                  <a:pt x="0" y="152214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235065" y="233238"/>
            <a:ext cx="3822700" cy="5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0" marR="5080" indent="-641985">
              <a:lnSpc>
                <a:spcPct val="106000"/>
              </a:lnSpc>
              <a:spcBef>
                <a:spcPts val="100"/>
              </a:spcBef>
            </a:pPr>
            <a:r>
              <a:rPr sz="1550" spc="-35" dirty="0">
                <a:latin typeface="Times New Roman"/>
                <a:cs typeface="Times New Roman"/>
              </a:rPr>
              <a:t>Modeling </a:t>
            </a:r>
            <a:r>
              <a:rPr sz="1550" spc="20" dirty="0">
                <a:latin typeface="Times New Roman"/>
                <a:cs typeface="Times New Roman"/>
              </a:rPr>
              <a:t>the </a:t>
            </a:r>
            <a:r>
              <a:rPr sz="1550" spc="-30" dirty="0">
                <a:latin typeface="Times New Roman"/>
                <a:cs typeface="Times New Roman"/>
              </a:rPr>
              <a:t>Complex </a:t>
            </a:r>
            <a:r>
              <a:rPr sz="1550" spc="-25" dirty="0">
                <a:latin typeface="Times New Roman"/>
                <a:cs typeface="Times New Roman"/>
              </a:rPr>
              <a:t>Dynamics </a:t>
            </a:r>
            <a:r>
              <a:rPr sz="1550" spc="15" dirty="0">
                <a:latin typeface="Times New Roman"/>
                <a:cs typeface="Times New Roman"/>
              </a:rPr>
              <a:t>and </a:t>
            </a:r>
            <a:r>
              <a:rPr sz="1550" spc="-20" dirty="0">
                <a:latin typeface="Times New Roman"/>
                <a:cs typeface="Times New Roman"/>
              </a:rPr>
              <a:t>Changing  </a:t>
            </a:r>
            <a:r>
              <a:rPr sz="1550" spc="-15" dirty="0">
                <a:latin typeface="Times New Roman"/>
                <a:cs typeface="Times New Roman"/>
              </a:rPr>
              <a:t>Correlations </a:t>
            </a:r>
            <a:r>
              <a:rPr sz="1550" spc="-80" dirty="0">
                <a:latin typeface="Times New Roman"/>
                <a:cs typeface="Times New Roman"/>
              </a:rPr>
              <a:t>of </a:t>
            </a:r>
            <a:r>
              <a:rPr sz="1550" spc="-10" dirty="0">
                <a:latin typeface="Times New Roman"/>
                <a:cs typeface="Times New Roman"/>
              </a:rPr>
              <a:t>Epileptic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Events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198050" y="928064"/>
            <a:ext cx="3896360" cy="708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3875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Drausin </a:t>
            </a:r>
            <a:r>
              <a:rPr sz="1050" spc="30" dirty="0">
                <a:latin typeface="Georgia"/>
                <a:cs typeface="Georgia"/>
              </a:rPr>
              <a:t>F. </a:t>
            </a:r>
            <a:r>
              <a:rPr sz="1050" spc="-15" dirty="0">
                <a:latin typeface="Georgia"/>
                <a:cs typeface="Georgia"/>
              </a:rPr>
              <a:t>Wulsin</a:t>
            </a:r>
            <a:r>
              <a:rPr sz="1050" spc="-22" baseline="31746" dirty="0">
                <a:latin typeface="Georgia"/>
                <a:cs typeface="Georgia"/>
              </a:rPr>
              <a:t>a</a:t>
            </a:r>
            <a:r>
              <a:rPr sz="1050" spc="-15" dirty="0">
                <a:latin typeface="Georgia"/>
                <a:cs typeface="Georgia"/>
              </a:rPr>
              <a:t>, </a:t>
            </a:r>
            <a:r>
              <a:rPr sz="1050" spc="-5" dirty="0">
                <a:latin typeface="Georgia"/>
                <a:cs typeface="Georgia"/>
              </a:rPr>
              <a:t>Emily </a:t>
            </a:r>
            <a:r>
              <a:rPr sz="1050" spc="30" dirty="0">
                <a:latin typeface="Georgia"/>
                <a:cs typeface="Georgia"/>
              </a:rPr>
              <a:t>B. </a:t>
            </a:r>
            <a:r>
              <a:rPr sz="1050" spc="-5" dirty="0">
                <a:latin typeface="Georgia"/>
                <a:cs typeface="Georgia"/>
              </a:rPr>
              <a:t>Fox</a:t>
            </a:r>
            <a:r>
              <a:rPr sz="1050" spc="-7" baseline="31746" dirty="0">
                <a:latin typeface="Georgia"/>
                <a:cs typeface="Georgia"/>
              </a:rPr>
              <a:t>c</a:t>
            </a:r>
            <a:r>
              <a:rPr sz="1050" spc="-5" dirty="0">
                <a:latin typeface="Georgia"/>
                <a:cs typeface="Georgia"/>
              </a:rPr>
              <a:t>, Brian</a:t>
            </a:r>
            <a:r>
              <a:rPr sz="1050" spc="175" dirty="0">
                <a:latin typeface="Georgia"/>
                <a:cs typeface="Georgia"/>
              </a:rPr>
              <a:t> </a:t>
            </a:r>
            <a:r>
              <a:rPr sz="1050" spc="25" dirty="0">
                <a:latin typeface="Georgia"/>
                <a:cs typeface="Georgia"/>
              </a:rPr>
              <a:t>Litt</a:t>
            </a:r>
            <a:r>
              <a:rPr sz="1050" spc="37" baseline="31746" dirty="0">
                <a:latin typeface="Georgia"/>
                <a:cs typeface="Georgia"/>
              </a:rPr>
              <a:t>a,b</a:t>
            </a:r>
            <a:endParaRPr sz="1050" baseline="31746">
              <a:latin typeface="Georgia"/>
              <a:cs typeface="Georgia"/>
            </a:endParaRPr>
          </a:p>
          <a:p>
            <a:pPr marL="12700" marR="5080" algn="ctr">
              <a:spcBef>
                <a:spcPts val="860"/>
              </a:spcBef>
            </a:pPr>
            <a:r>
              <a:rPr sz="900" i="1" spc="-44" baseline="32407" dirty="0">
                <a:latin typeface="Georgia"/>
                <a:cs typeface="Georgia"/>
              </a:rPr>
              <a:t>a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30" dirty="0">
                <a:latin typeface="Georgia"/>
                <a:cs typeface="Georgia"/>
              </a:rPr>
              <a:t>Bioengineering, 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44" baseline="32407" dirty="0">
                <a:latin typeface="Georgia"/>
                <a:cs typeface="Georgia"/>
              </a:rPr>
              <a:t>b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45" dirty="0">
                <a:latin typeface="Georgia"/>
                <a:cs typeface="Georgia"/>
              </a:rPr>
              <a:t>Neurology,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37" baseline="32407" dirty="0">
                <a:latin typeface="Georgia"/>
                <a:cs typeface="Georgia"/>
              </a:rPr>
              <a:t>c</a:t>
            </a:r>
            <a:r>
              <a:rPr sz="900" i="1" spc="-25" dirty="0">
                <a:latin typeface="Georgia"/>
                <a:cs typeface="Georgia"/>
              </a:rPr>
              <a:t>Department of </a:t>
            </a:r>
            <a:r>
              <a:rPr sz="900" i="1" spc="-10" dirty="0">
                <a:latin typeface="Georgia"/>
                <a:cs typeface="Georgia"/>
              </a:rPr>
              <a:t>Statistics,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Washington, </a:t>
            </a:r>
            <a:r>
              <a:rPr sz="900" i="1" spc="-20" dirty="0">
                <a:latin typeface="Georgia"/>
                <a:cs typeface="Georgia"/>
              </a:rPr>
              <a:t>Seattle,</a:t>
            </a:r>
            <a:r>
              <a:rPr sz="900" i="1" spc="-120" dirty="0">
                <a:latin typeface="Georgia"/>
                <a:cs typeface="Georgia"/>
              </a:rPr>
              <a:t> </a:t>
            </a:r>
            <a:r>
              <a:rPr sz="900" i="1" dirty="0">
                <a:latin typeface="Georgia"/>
                <a:cs typeface="Georgia"/>
              </a:rPr>
              <a:t>WA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914121" y="2119527"/>
            <a:ext cx="61277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b="1" spc="114" dirty="0">
                <a:latin typeface="Georgia"/>
                <a:cs typeface="Georgia"/>
              </a:rPr>
              <a:t>A</a:t>
            </a:r>
            <a:r>
              <a:rPr sz="1050" b="1" spc="-35" dirty="0">
                <a:latin typeface="Georgia"/>
                <a:cs typeface="Georgia"/>
              </a:rPr>
              <a:t>bs</a:t>
            </a:r>
            <a:r>
              <a:rPr sz="1050" b="1" spc="50" dirty="0">
                <a:latin typeface="Georgia"/>
                <a:cs typeface="Georgia"/>
              </a:rPr>
              <a:t>t</a:t>
            </a:r>
            <a:r>
              <a:rPr sz="1050" b="1" spc="-55" dirty="0">
                <a:latin typeface="Georgia"/>
                <a:cs typeface="Georgia"/>
              </a:rPr>
              <a:t>r</a:t>
            </a:r>
            <a:r>
              <a:rPr sz="1050" b="1" spc="-40" dirty="0">
                <a:latin typeface="Georgia"/>
                <a:cs typeface="Georgia"/>
              </a:rPr>
              <a:t>a</a:t>
            </a:r>
            <a:r>
              <a:rPr sz="1050" b="1" spc="15" dirty="0">
                <a:latin typeface="Georgia"/>
                <a:cs typeface="Georgia"/>
              </a:rPr>
              <a:t>ct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914120" y="2347432"/>
            <a:ext cx="1332230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5" dirty="0">
                <a:latin typeface="Georgia"/>
                <a:cs typeface="Georgia"/>
              </a:rPr>
              <a:t>Patients with </a:t>
            </a:r>
            <a:r>
              <a:rPr sz="1050" spc="-20" dirty="0">
                <a:latin typeface="Georgia"/>
                <a:cs typeface="Georgia"/>
              </a:rPr>
              <a:t>epilepsy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269547" y="2347432"/>
            <a:ext cx="310959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can manifest </a:t>
            </a:r>
            <a:r>
              <a:rPr sz="1050" spc="-15" dirty="0">
                <a:latin typeface="Georgia"/>
                <a:cs typeface="Georgia"/>
              </a:rPr>
              <a:t>short, </a:t>
            </a:r>
            <a:r>
              <a:rPr sz="1050" spc="-20" dirty="0">
                <a:latin typeface="Georgia"/>
                <a:cs typeface="Georgia"/>
              </a:rPr>
              <a:t>sub-clinical </a:t>
            </a:r>
            <a:r>
              <a:rPr sz="1050" spc="-15" dirty="0">
                <a:latin typeface="Georgia"/>
                <a:cs typeface="Georgia"/>
              </a:rPr>
              <a:t>epileptic</a:t>
            </a:r>
            <a:r>
              <a:rPr sz="1050" spc="10" dirty="0">
                <a:latin typeface="Georgia"/>
                <a:cs typeface="Georgia"/>
              </a:rPr>
              <a:t> “bursts” </a:t>
            </a:r>
            <a:r>
              <a:rPr sz="1050" spc="-30" dirty="0">
                <a:latin typeface="Georgia"/>
                <a:cs typeface="Georgia"/>
              </a:rPr>
              <a:t>in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914121" y="2512475"/>
            <a:ext cx="4506595" cy="5194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85"/>
              </a:spcBef>
            </a:pPr>
            <a:r>
              <a:rPr sz="1050" spc="-15" dirty="0">
                <a:latin typeface="Georgia"/>
                <a:cs typeface="Georgia"/>
              </a:rPr>
              <a:t>addition </a:t>
            </a:r>
            <a:r>
              <a:rPr sz="1050" dirty="0">
                <a:latin typeface="Georgia"/>
                <a:cs typeface="Georgia"/>
              </a:rPr>
              <a:t>to </a:t>
            </a:r>
            <a:r>
              <a:rPr sz="1050" spc="-25" dirty="0">
                <a:latin typeface="Georgia"/>
                <a:cs typeface="Georgia"/>
              </a:rPr>
              <a:t>full-blown </a:t>
            </a:r>
            <a:r>
              <a:rPr sz="1050" spc="-15" dirty="0">
                <a:latin typeface="Georgia"/>
                <a:cs typeface="Georgia"/>
              </a:rPr>
              <a:t>clinical </a:t>
            </a:r>
            <a:r>
              <a:rPr sz="1050" spc="-25" dirty="0">
                <a:latin typeface="Georgia"/>
                <a:cs typeface="Georgia"/>
              </a:rPr>
              <a:t>seizures. 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20" dirty="0">
                <a:latin typeface="Georgia"/>
                <a:cs typeface="Georgia"/>
              </a:rPr>
              <a:t>believe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0" dirty="0">
                <a:latin typeface="Georgia"/>
                <a:cs typeface="Georgia"/>
              </a:rPr>
              <a:t>relationship </a:t>
            </a:r>
            <a:r>
              <a:rPr sz="1050" spc="-25" dirty="0">
                <a:latin typeface="Georgia"/>
                <a:cs typeface="Georgia"/>
              </a:rPr>
              <a:t>between  these two </a:t>
            </a:r>
            <a:r>
              <a:rPr sz="1050" spc="-30" dirty="0">
                <a:latin typeface="Georgia"/>
                <a:cs typeface="Georgia"/>
              </a:rPr>
              <a:t>classes of </a:t>
            </a:r>
            <a:r>
              <a:rPr sz="1050" spc="-15" dirty="0">
                <a:latin typeface="Georgia"/>
                <a:cs typeface="Georgia"/>
              </a:rPr>
              <a:t>events—something not previously </a:t>
            </a:r>
            <a:r>
              <a:rPr sz="1050" spc="-20" dirty="0">
                <a:latin typeface="Georgia"/>
                <a:cs typeface="Georgia"/>
              </a:rPr>
              <a:t>studied </a:t>
            </a:r>
            <a:r>
              <a:rPr sz="1050" spc="5" dirty="0">
                <a:latin typeface="Georgia"/>
                <a:cs typeface="Georgia"/>
              </a:rPr>
              <a:t>quantitatively—  </a:t>
            </a:r>
            <a:r>
              <a:rPr sz="1050" spc="-20" dirty="0">
                <a:latin typeface="Georgia"/>
                <a:cs typeface="Georgia"/>
              </a:rPr>
              <a:t>could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yield</a:t>
            </a:r>
            <a:r>
              <a:rPr sz="1050" spc="40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important</a:t>
            </a:r>
            <a:r>
              <a:rPr sz="1050" spc="40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insights</a:t>
            </a:r>
            <a:r>
              <a:rPr sz="1050" spc="5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into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the</a:t>
            </a:r>
            <a:r>
              <a:rPr sz="1050" spc="40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nature</a:t>
            </a:r>
            <a:r>
              <a:rPr sz="1050" spc="4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and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intrinsic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dynamics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914121" y="3007599"/>
            <a:ext cx="446468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629285" algn="l"/>
              </a:tabLst>
            </a:pPr>
            <a:r>
              <a:rPr sz="1050" spc="-25" dirty="0">
                <a:latin typeface="Georgia"/>
                <a:cs typeface="Georgia"/>
              </a:rPr>
              <a:t>seizures.	</a:t>
            </a:r>
            <a:r>
              <a:rPr sz="1050" spc="80" dirty="0">
                <a:latin typeface="Georgia"/>
                <a:cs typeface="Georgia"/>
              </a:rPr>
              <a:t>A </a:t>
            </a:r>
            <a:r>
              <a:rPr sz="1050" spc="-20" dirty="0">
                <a:latin typeface="Georgia"/>
                <a:cs typeface="Georgia"/>
              </a:rPr>
              <a:t>goal </a:t>
            </a:r>
            <a:r>
              <a:rPr sz="1050" spc="-30" dirty="0">
                <a:latin typeface="Georgia"/>
                <a:cs typeface="Georgia"/>
              </a:rPr>
              <a:t>of our work is </a:t>
            </a:r>
            <a:r>
              <a:rPr sz="1050" dirty="0">
                <a:latin typeface="Georgia"/>
                <a:cs typeface="Georgia"/>
              </a:rPr>
              <a:t>to </a:t>
            </a:r>
            <a:r>
              <a:rPr sz="1050" spc="-25" dirty="0">
                <a:latin typeface="Georgia"/>
                <a:cs typeface="Georgia"/>
              </a:rPr>
              <a:t>parse</a:t>
            </a:r>
            <a:r>
              <a:rPr sz="1050" spc="-3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these complex </a:t>
            </a:r>
            <a:r>
              <a:rPr sz="1050" spc="-15" dirty="0">
                <a:latin typeface="Georgia"/>
                <a:cs typeface="Georgia"/>
              </a:rPr>
              <a:t>epileptic </a:t>
            </a:r>
            <a:r>
              <a:rPr sz="1050" spc="-25" dirty="0">
                <a:latin typeface="Georgia"/>
                <a:cs typeface="Georgia"/>
              </a:rPr>
              <a:t>events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914121" y="3172644"/>
            <a:ext cx="446468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into </a:t>
            </a:r>
            <a:r>
              <a:rPr sz="1050" spc="-10" dirty="0">
                <a:latin typeface="Georgia"/>
                <a:cs typeface="Georgia"/>
              </a:rPr>
              <a:t>distinct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0" dirty="0">
                <a:latin typeface="Georgia"/>
                <a:cs typeface="Georgia"/>
              </a:rPr>
              <a:t>regimes. </a:t>
            </a:r>
            <a:r>
              <a:rPr sz="1050" spc="80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challenge posed </a:t>
            </a:r>
            <a:r>
              <a:rPr sz="1050" dirty="0">
                <a:latin typeface="Georgia"/>
                <a:cs typeface="Georgia"/>
              </a:rPr>
              <a:t>by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15" dirty="0">
                <a:latin typeface="Georgia"/>
                <a:cs typeface="Georgia"/>
              </a:rPr>
              <a:t>intracranial</a:t>
            </a:r>
            <a:r>
              <a:rPr sz="1050" spc="55" dirty="0">
                <a:latin typeface="Georgia"/>
                <a:cs typeface="Georgia"/>
              </a:rPr>
              <a:t> </a:t>
            </a:r>
            <a:r>
              <a:rPr sz="1050" spc="40" dirty="0">
                <a:latin typeface="Georgia"/>
                <a:cs typeface="Georgia"/>
              </a:rPr>
              <a:t>EEG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914120" y="3337688"/>
            <a:ext cx="4465320" cy="5194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3099"/>
              </a:lnSpc>
              <a:spcBef>
                <a:spcPts val="85"/>
              </a:spcBef>
            </a:pPr>
            <a:r>
              <a:rPr sz="1050" spc="20" dirty="0">
                <a:latin typeface="Georgia"/>
                <a:cs typeface="Georgia"/>
              </a:rPr>
              <a:t>(iEEG) </a:t>
            </a:r>
            <a:r>
              <a:rPr sz="1050" spc="5" dirty="0">
                <a:latin typeface="Georgia"/>
                <a:cs typeface="Georgia"/>
              </a:rPr>
              <a:t>data </a:t>
            </a:r>
            <a:r>
              <a:rPr sz="1050" spc="-45" dirty="0">
                <a:latin typeface="Georgia"/>
                <a:cs typeface="Georgia"/>
              </a:rPr>
              <a:t>we </a:t>
            </a:r>
            <a:r>
              <a:rPr sz="1050" dirty="0">
                <a:latin typeface="Georgia"/>
                <a:cs typeface="Georgia"/>
              </a:rPr>
              <a:t>study </a:t>
            </a:r>
            <a:r>
              <a:rPr sz="1050" spc="-30" dirty="0">
                <a:latin typeface="Georgia"/>
                <a:cs typeface="Georgia"/>
              </a:rPr>
              <a:t>is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dirty="0">
                <a:latin typeface="Georgia"/>
                <a:cs typeface="Georgia"/>
              </a:rPr>
              <a:t>fact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5" dirty="0">
                <a:latin typeface="Georgia"/>
                <a:cs typeface="Georgia"/>
              </a:rPr>
              <a:t>number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placement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25" dirty="0">
                <a:latin typeface="Georgia"/>
                <a:cs typeface="Georgia"/>
              </a:rPr>
              <a:t>electrodes  </a:t>
            </a:r>
            <a:r>
              <a:rPr sz="1050" spc="-20" dirty="0">
                <a:latin typeface="Georgia"/>
                <a:cs typeface="Georgia"/>
              </a:rPr>
              <a:t>can </a:t>
            </a:r>
            <a:r>
              <a:rPr sz="1050" spc="-5" dirty="0">
                <a:latin typeface="Georgia"/>
                <a:cs typeface="Georgia"/>
              </a:rPr>
              <a:t>vary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10" dirty="0">
                <a:latin typeface="Georgia"/>
                <a:cs typeface="Georgia"/>
              </a:rPr>
              <a:t>patients. 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25" dirty="0">
                <a:latin typeface="Georgia"/>
                <a:cs typeface="Georgia"/>
              </a:rPr>
              <a:t>develop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15" dirty="0">
                <a:latin typeface="Georgia"/>
                <a:cs typeface="Georgia"/>
              </a:rPr>
              <a:t>Bayesian </a:t>
            </a:r>
            <a:r>
              <a:rPr sz="1050" spc="-20" dirty="0">
                <a:latin typeface="Georgia"/>
                <a:cs typeface="Georgia"/>
              </a:rPr>
              <a:t>nonparametric Markov  switching </a:t>
            </a:r>
            <a:r>
              <a:rPr sz="1050" spc="-30" dirty="0">
                <a:latin typeface="Georgia"/>
                <a:cs typeface="Georgia"/>
              </a:rPr>
              <a:t>process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5" dirty="0">
                <a:latin typeface="Georgia"/>
                <a:cs typeface="Georgia"/>
              </a:rPr>
              <a:t>allows </a:t>
            </a:r>
            <a:r>
              <a:rPr sz="1050" spc="-30" dirty="0">
                <a:latin typeface="Georgia"/>
                <a:cs typeface="Georgia"/>
              </a:rPr>
              <a:t>for </a:t>
            </a:r>
            <a:r>
              <a:rPr sz="1050" dirty="0">
                <a:latin typeface="Georgia"/>
                <a:cs typeface="Georgia"/>
              </a:rPr>
              <a:t>(i) </a:t>
            </a:r>
            <a:r>
              <a:rPr sz="1050" spc="-25" dirty="0">
                <a:latin typeface="Georgia"/>
                <a:cs typeface="Georgia"/>
              </a:rPr>
              <a:t>shared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5" dirty="0">
                <a:latin typeface="Georgia"/>
                <a:cs typeface="Georgia"/>
              </a:rPr>
              <a:t>regimes </a:t>
            </a:r>
            <a:r>
              <a:rPr sz="1050" spc="-25" dirty="0">
                <a:latin typeface="Georgia"/>
                <a:cs typeface="Georgia"/>
              </a:rPr>
              <a:t>between</a:t>
            </a:r>
            <a:r>
              <a:rPr sz="1050" spc="-105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vari-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14121" y="3832812"/>
            <a:ext cx="446341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15" dirty="0">
                <a:latin typeface="Georgia"/>
                <a:cs typeface="Georgia"/>
              </a:rPr>
              <a:t>able </a:t>
            </a:r>
            <a:r>
              <a:rPr sz="1050" spc="-35" dirty="0">
                <a:latin typeface="Georgia"/>
                <a:cs typeface="Georgia"/>
              </a:rPr>
              <a:t>number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25" dirty="0">
                <a:latin typeface="Georgia"/>
                <a:cs typeface="Georgia"/>
              </a:rPr>
              <a:t>channels, </a:t>
            </a:r>
            <a:r>
              <a:rPr sz="1050" spc="-5" dirty="0">
                <a:latin typeface="Georgia"/>
                <a:cs typeface="Georgia"/>
              </a:rPr>
              <a:t>(ii) </a:t>
            </a:r>
            <a:r>
              <a:rPr sz="1050" spc="-30" dirty="0">
                <a:latin typeface="Georgia"/>
                <a:cs typeface="Georgia"/>
              </a:rPr>
              <a:t>asynchronous </a:t>
            </a:r>
            <a:r>
              <a:rPr sz="1050" spc="-25" dirty="0">
                <a:latin typeface="Georgia"/>
                <a:cs typeface="Georgia"/>
              </a:rPr>
              <a:t>regime-switching,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5" dirty="0">
                <a:latin typeface="Georgia"/>
                <a:cs typeface="Georgia"/>
              </a:rPr>
              <a:t>(iii)</a:t>
            </a:r>
            <a:r>
              <a:rPr sz="1050" spc="16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an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914121" y="3997856"/>
            <a:ext cx="446468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35" dirty="0">
                <a:latin typeface="Georgia"/>
                <a:cs typeface="Georgia"/>
              </a:rPr>
              <a:t>unknown </a:t>
            </a:r>
            <a:r>
              <a:rPr sz="1050" spc="-10" dirty="0">
                <a:latin typeface="Georgia"/>
                <a:cs typeface="Georgia"/>
              </a:rPr>
              <a:t>dictionary </a:t>
            </a:r>
            <a:r>
              <a:rPr sz="1050" spc="-35" dirty="0">
                <a:latin typeface="Georgia"/>
                <a:cs typeface="Georgia"/>
              </a:rPr>
              <a:t>of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0" dirty="0">
                <a:latin typeface="Georgia"/>
                <a:cs typeface="Georgia"/>
              </a:rPr>
              <a:t>regimes. 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30" dirty="0">
                <a:latin typeface="Georgia"/>
                <a:cs typeface="Georgia"/>
              </a:rPr>
              <a:t>encode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30" dirty="0">
                <a:latin typeface="Georgia"/>
                <a:cs typeface="Georgia"/>
              </a:rPr>
              <a:t>sparse </a:t>
            </a:r>
            <a:r>
              <a:rPr sz="1050" spc="-20" dirty="0">
                <a:latin typeface="Georgia"/>
                <a:cs typeface="Georgia"/>
              </a:rPr>
              <a:t>and</a:t>
            </a:r>
            <a:r>
              <a:rPr sz="1050" spc="-75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changing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914121" y="4162901"/>
            <a:ext cx="446468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15" dirty="0">
                <a:latin typeface="Georgia"/>
                <a:cs typeface="Georgia"/>
              </a:rPr>
              <a:t>set</a:t>
            </a:r>
            <a:r>
              <a:rPr sz="1050" spc="2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r>
              <a:rPr sz="1050" spc="2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dependencies</a:t>
            </a:r>
            <a:r>
              <a:rPr sz="1050" spc="25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between</a:t>
            </a:r>
            <a:r>
              <a:rPr sz="1050" spc="25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the</a:t>
            </a:r>
            <a:r>
              <a:rPr sz="1050" spc="2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channels</a:t>
            </a:r>
            <a:r>
              <a:rPr sz="1050" spc="25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using</a:t>
            </a:r>
            <a:r>
              <a:rPr sz="1050" spc="20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a</a:t>
            </a:r>
            <a:r>
              <a:rPr sz="1050" spc="2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Markov-switching</a:t>
            </a:r>
            <a:r>
              <a:rPr sz="1050" spc="25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Gaussian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914121" y="4327945"/>
            <a:ext cx="4464685" cy="8496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3099"/>
              </a:lnSpc>
              <a:spcBef>
                <a:spcPts val="85"/>
              </a:spcBef>
            </a:pPr>
            <a:r>
              <a:rPr sz="1050" spc="-15" dirty="0">
                <a:latin typeface="Georgia"/>
                <a:cs typeface="Georgia"/>
              </a:rPr>
              <a:t>graphical </a:t>
            </a:r>
            <a:r>
              <a:rPr sz="1050" spc="-30" dirty="0">
                <a:latin typeface="Georgia"/>
                <a:cs typeface="Georgia"/>
              </a:rPr>
              <a:t>model for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5" dirty="0">
                <a:latin typeface="Georgia"/>
                <a:cs typeface="Georgia"/>
              </a:rPr>
              <a:t>innovations </a:t>
            </a:r>
            <a:r>
              <a:rPr sz="1050" spc="-30" dirty="0">
                <a:latin typeface="Georgia"/>
                <a:cs typeface="Georgia"/>
              </a:rPr>
              <a:t>process </a:t>
            </a:r>
            <a:r>
              <a:rPr sz="1050" spc="-15" dirty="0">
                <a:latin typeface="Georgia"/>
                <a:cs typeface="Georgia"/>
              </a:rPr>
              <a:t>driving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0" dirty="0">
                <a:latin typeface="Georgia"/>
                <a:cs typeface="Georgia"/>
              </a:rPr>
              <a:t>channel </a:t>
            </a:r>
            <a:r>
              <a:rPr sz="1050" spc="-20" dirty="0">
                <a:latin typeface="Georgia"/>
                <a:cs typeface="Georgia"/>
              </a:rPr>
              <a:t>dynamics and  demonstrate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0" dirty="0">
                <a:latin typeface="Georgia"/>
                <a:cs typeface="Georgia"/>
              </a:rPr>
              <a:t>importance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10" dirty="0">
                <a:latin typeface="Georgia"/>
                <a:cs typeface="Georgia"/>
              </a:rPr>
              <a:t>this </a:t>
            </a:r>
            <a:r>
              <a:rPr sz="1050" spc="-30" dirty="0">
                <a:latin typeface="Georgia"/>
                <a:cs typeface="Georgia"/>
              </a:rPr>
              <a:t>model in </a:t>
            </a:r>
            <a:r>
              <a:rPr sz="1050" spc="-25" dirty="0">
                <a:latin typeface="Georgia"/>
                <a:cs typeface="Georgia"/>
              </a:rPr>
              <a:t>parsing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out-of-sample </a:t>
            </a:r>
            <a:r>
              <a:rPr sz="1050" spc="-30" dirty="0">
                <a:latin typeface="Georgia"/>
                <a:cs typeface="Georgia"/>
              </a:rPr>
              <a:t>pre-  </a:t>
            </a:r>
            <a:r>
              <a:rPr sz="1050" spc="-20" dirty="0">
                <a:latin typeface="Georgia"/>
                <a:cs typeface="Georgia"/>
              </a:rPr>
              <a:t>dictions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25" dirty="0">
                <a:latin typeface="Georgia"/>
                <a:cs typeface="Georgia"/>
              </a:rPr>
              <a:t>iEEG </a:t>
            </a:r>
            <a:r>
              <a:rPr sz="1050" spc="5" dirty="0">
                <a:latin typeface="Georgia"/>
                <a:cs typeface="Georgia"/>
              </a:rPr>
              <a:t>data. </a:t>
            </a:r>
            <a:r>
              <a:rPr sz="1050" spc="-40" dirty="0">
                <a:latin typeface="Georgia"/>
                <a:cs typeface="Georgia"/>
              </a:rPr>
              <a:t>We show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30" dirty="0">
                <a:latin typeface="Georgia"/>
                <a:cs typeface="Georgia"/>
              </a:rPr>
              <a:t>our model </a:t>
            </a:r>
            <a:r>
              <a:rPr sz="1050" spc="-25" dirty="0">
                <a:latin typeface="Georgia"/>
                <a:cs typeface="Georgia"/>
              </a:rPr>
              <a:t>produces </a:t>
            </a:r>
            <a:r>
              <a:rPr sz="1050" spc="-10" dirty="0">
                <a:latin typeface="Georgia"/>
                <a:cs typeface="Georgia"/>
              </a:rPr>
              <a:t>intuitive </a:t>
            </a:r>
            <a:r>
              <a:rPr sz="1050" dirty="0">
                <a:latin typeface="Georgia"/>
                <a:cs typeface="Georgia"/>
              </a:rPr>
              <a:t>state  </a:t>
            </a:r>
            <a:r>
              <a:rPr sz="1050" spc="-30" dirty="0">
                <a:latin typeface="Georgia"/>
                <a:cs typeface="Georgia"/>
              </a:rPr>
              <a:t>assignments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0" dirty="0">
                <a:latin typeface="Georgia"/>
                <a:cs typeface="Georgia"/>
              </a:rPr>
              <a:t>can </a:t>
            </a:r>
            <a:r>
              <a:rPr sz="1050" spc="-25" dirty="0">
                <a:latin typeface="Georgia"/>
                <a:cs typeface="Georgia"/>
              </a:rPr>
              <a:t>help </a:t>
            </a:r>
            <a:r>
              <a:rPr sz="1050" spc="-10" dirty="0">
                <a:latin typeface="Georgia"/>
                <a:cs typeface="Georgia"/>
              </a:rPr>
              <a:t>automate </a:t>
            </a:r>
            <a:r>
              <a:rPr sz="1050" spc="-15" dirty="0">
                <a:latin typeface="Georgia"/>
                <a:cs typeface="Georgia"/>
              </a:rPr>
              <a:t>clinical analysis </a:t>
            </a:r>
            <a:r>
              <a:rPr sz="1050" spc="-30" dirty="0">
                <a:latin typeface="Georgia"/>
                <a:cs typeface="Georgia"/>
              </a:rPr>
              <a:t>of seizures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enable  </a:t>
            </a:r>
            <a:r>
              <a:rPr sz="1050" spc="-10" dirty="0">
                <a:latin typeface="Georgia"/>
                <a:cs typeface="Georgia"/>
              </a:rPr>
              <a:t>the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comparison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sub-clinical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bursts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and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full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clinical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seizures.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914121" y="5223353"/>
            <a:ext cx="443674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740410" algn="l"/>
              </a:tabLst>
            </a:pPr>
            <a:r>
              <a:rPr sz="1050" i="1" spc="15" dirty="0">
                <a:latin typeface="Times New Roman"/>
                <a:cs typeface="Times New Roman"/>
              </a:rPr>
              <a:t>Keywords:	</a:t>
            </a:r>
            <a:r>
              <a:rPr sz="1050" spc="-15" dirty="0">
                <a:latin typeface="Georgia"/>
                <a:cs typeface="Georgia"/>
              </a:rPr>
              <a:t>Bayesian </a:t>
            </a:r>
            <a:r>
              <a:rPr sz="1050" spc="-20" dirty="0">
                <a:latin typeface="Georgia"/>
                <a:cs typeface="Georgia"/>
              </a:rPr>
              <a:t>nonparametric, </a:t>
            </a:r>
            <a:r>
              <a:rPr sz="1050" spc="30" dirty="0">
                <a:latin typeface="Georgia"/>
                <a:cs typeface="Georgia"/>
              </a:rPr>
              <a:t>EEG, </a:t>
            </a:r>
            <a:r>
              <a:rPr sz="1050" spc="-10" dirty="0">
                <a:latin typeface="Georgia"/>
                <a:cs typeface="Georgia"/>
              </a:rPr>
              <a:t>factorial </a:t>
            </a:r>
            <a:r>
              <a:rPr sz="1050" spc="-30" dirty="0">
                <a:latin typeface="Georgia"/>
                <a:cs typeface="Georgia"/>
              </a:rPr>
              <a:t>hidden </a:t>
            </a:r>
            <a:r>
              <a:rPr sz="1050" spc="-20" dirty="0">
                <a:latin typeface="Georgia"/>
                <a:cs typeface="Georgia"/>
              </a:rPr>
              <a:t>Markov</a:t>
            </a:r>
            <a:r>
              <a:rPr sz="1050" spc="204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model,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914121" y="5824900"/>
            <a:ext cx="106743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b="1" spc="40" dirty="0">
                <a:latin typeface="Georgia"/>
                <a:cs typeface="Georgia"/>
              </a:rPr>
              <a:t>1.</a:t>
            </a:r>
            <a:r>
              <a:rPr sz="1050" b="1" spc="285" dirty="0">
                <a:latin typeface="Georgia"/>
                <a:cs typeface="Georgia"/>
              </a:rPr>
              <a:t> </a:t>
            </a:r>
            <a:r>
              <a:rPr sz="1050" b="1" spc="-30" dirty="0">
                <a:latin typeface="Georgia"/>
                <a:cs typeface="Georgia"/>
              </a:rPr>
              <a:t>Introduction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914121" y="6084223"/>
            <a:ext cx="4464685" cy="3549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00025">
              <a:lnSpc>
                <a:spcPct val="103099"/>
              </a:lnSpc>
              <a:spcBef>
                <a:spcPts val="85"/>
              </a:spcBef>
            </a:pPr>
            <a:r>
              <a:rPr sz="1050" spc="-15" dirty="0">
                <a:latin typeface="Georgia"/>
                <a:cs typeface="Georgia"/>
              </a:rPr>
              <a:t>Despite </a:t>
            </a:r>
            <a:r>
              <a:rPr sz="1050" spc="-35" dirty="0">
                <a:latin typeface="Georgia"/>
                <a:cs typeface="Georgia"/>
              </a:rPr>
              <a:t>over </a:t>
            </a:r>
            <a:r>
              <a:rPr sz="1050" spc="-20" dirty="0">
                <a:latin typeface="Georgia"/>
                <a:cs typeface="Georgia"/>
              </a:rPr>
              <a:t>three </a:t>
            </a:r>
            <a:r>
              <a:rPr sz="1050" spc="-30" dirty="0">
                <a:latin typeface="Georgia"/>
                <a:cs typeface="Georgia"/>
              </a:rPr>
              <a:t>decades of research, </a:t>
            </a:r>
            <a:r>
              <a:rPr sz="1050" spc="-45" dirty="0">
                <a:latin typeface="Georgia"/>
                <a:cs typeface="Georgia"/>
              </a:rPr>
              <a:t>we </a:t>
            </a:r>
            <a:r>
              <a:rPr sz="1050" spc="-10" dirty="0">
                <a:latin typeface="Georgia"/>
                <a:cs typeface="Georgia"/>
              </a:rPr>
              <a:t>still </a:t>
            </a:r>
            <a:r>
              <a:rPr sz="1050" spc="-25" dirty="0">
                <a:latin typeface="Georgia"/>
                <a:cs typeface="Georgia"/>
              </a:rPr>
              <a:t>have </a:t>
            </a:r>
            <a:r>
              <a:rPr sz="1050" spc="-10" dirty="0">
                <a:latin typeface="Georgia"/>
                <a:cs typeface="Georgia"/>
              </a:rPr>
              <a:t>very </a:t>
            </a:r>
            <a:r>
              <a:rPr sz="1050" dirty="0">
                <a:latin typeface="Georgia"/>
                <a:cs typeface="Georgia"/>
              </a:rPr>
              <a:t>little </a:t>
            </a:r>
            <a:r>
              <a:rPr sz="1050" spc="-25" dirty="0">
                <a:latin typeface="Georgia"/>
                <a:cs typeface="Georgia"/>
              </a:rPr>
              <a:t>idea </a:t>
            </a:r>
            <a:r>
              <a:rPr sz="1050" spc="-30" dirty="0">
                <a:latin typeface="Georgia"/>
                <a:cs typeface="Georgia"/>
              </a:rPr>
              <a:t>of  </a:t>
            </a:r>
            <a:r>
              <a:rPr sz="1050" dirty="0">
                <a:latin typeface="Georgia"/>
                <a:cs typeface="Georgia"/>
              </a:rPr>
              <a:t>what </a:t>
            </a:r>
            <a:r>
              <a:rPr sz="1050" spc="-35" dirty="0">
                <a:latin typeface="Georgia"/>
                <a:cs typeface="Georgia"/>
              </a:rPr>
              <a:t>defines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seizure. </a:t>
            </a:r>
            <a:r>
              <a:rPr sz="1050" spc="5" dirty="0">
                <a:latin typeface="Georgia"/>
                <a:cs typeface="Georgia"/>
              </a:rPr>
              <a:t>This </a:t>
            </a:r>
            <a:r>
              <a:rPr sz="1050" spc="-25" dirty="0">
                <a:latin typeface="Georgia"/>
                <a:cs typeface="Georgia"/>
              </a:rPr>
              <a:t>ignorance stems </a:t>
            </a:r>
            <a:r>
              <a:rPr sz="1050" dirty="0">
                <a:latin typeface="Georgia"/>
                <a:cs typeface="Georgia"/>
              </a:rPr>
              <a:t>both </a:t>
            </a:r>
            <a:r>
              <a:rPr sz="1050" spc="-35" dirty="0">
                <a:latin typeface="Georgia"/>
                <a:cs typeface="Georgia"/>
              </a:rPr>
              <a:t>from </a:t>
            </a:r>
            <a:r>
              <a:rPr sz="1050" spc="-10" dirty="0">
                <a:latin typeface="Georgia"/>
                <a:cs typeface="Georgia"/>
              </a:rPr>
              <a:t>the complexity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742513" y="6441594"/>
            <a:ext cx="482600" cy="153888"/>
          </a:xfrm>
          <a:prstGeom prst="rect">
            <a:avLst/>
          </a:prstGeom>
          <a:ln w="25369">
            <a:solidFill>
              <a:srgbClr val="C75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955">
              <a:lnSpc>
                <a:spcPts val="1170"/>
              </a:lnSpc>
            </a:pPr>
            <a:r>
              <a:rPr sz="1050" spc="-30" dirty="0">
                <a:latin typeface="Georgia"/>
                <a:cs typeface="Georgia"/>
              </a:rPr>
              <a:t>disease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914120" y="6414312"/>
            <a:ext cx="4465320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1314450" algn="l"/>
              </a:tabLst>
            </a:pPr>
            <a:r>
              <a:rPr sz="1050" spc="-20" dirty="0">
                <a:latin typeface="Georgia"/>
                <a:cs typeface="Georgia"/>
              </a:rPr>
              <a:t>epilepsy </a:t>
            </a:r>
            <a:r>
              <a:rPr sz="1050" spc="10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as </a:t>
            </a:r>
            <a:r>
              <a:rPr sz="1050" spc="15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a	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5" dirty="0">
                <a:latin typeface="Georgia"/>
                <a:cs typeface="Georgia"/>
              </a:rPr>
              <a:t>a paucity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5" dirty="0">
                <a:latin typeface="Georgia"/>
                <a:cs typeface="Georgia"/>
              </a:rPr>
              <a:t>quantitative </a:t>
            </a:r>
            <a:r>
              <a:rPr sz="1050" spc="-15" dirty="0">
                <a:latin typeface="Georgia"/>
                <a:cs typeface="Georgia"/>
              </a:rPr>
              <a:t>tools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5" dirty="0">
                <a:latin typeface="Georgia"/>
                <a:cs typeface="Georgia"/>
              </a:rPr>
              <a:t>are </a:t>
            </a:r>
            <a:r>
              <a:rPr sz="1050" spc="-20" dirty="0">
                <a:latin typeface="Georgia"/>
                <a:cs typeface="Georgia"/>
              </a:rPr>
              <a:t>flexible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64045" y="1562786"/>
            <a:ext cx="1213657" cy="140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0838" y="1589736"/>
            <a:ext cx="1122459" cy="1307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37977" y="2178800"/>
            <a:ext cx="395605" cy="179705"/>
          </a:xfrm>
          <a:custGeom>
            <a:avLst/>
            <a:gdLst/>
            <a:ahLst/>
            <a:cxnLst/>
            <a:rect l="l" t="t" r="r" b="b"/>
            <a:pathLst>
              <a:path w="395605" h="179705">
                <a:moveTo>
                  <a:pt x="0" y="0"/>
                </a:moveTo>
                <a:lnTo>
                  <a:pt x="395320" y="0"/>
                </a:lnTo>
                <a:lnTo>
                  <a:pt x="395320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FF6C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37977" y="2537791"/>
            <a:ext cx="395605" cy="179705"/>
          </a:xfrm>
          <a:custGeom>
            <a:avLst/>
            <a:gdLst/>
            <a:ahLst/>
            <a:cxnLst/>
            <a:rect l="l" t="t" r="r" b="b"/>
            <a:pathLst>
              <a:path w="395605" h="179705">
                <a:moveTo>
                  <a:pt x="0" y="0"/>
                </a:moveTo>
                <a:lnTo>
                  <a:pt x="395320" y="0"/>
                </a:lnTo>
                <a:lnTo>
                  <a:pt x="395320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FF6C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37975" y="1807138"/>
            <a:ext cx="0" cy="1094740"/>
          </a:xfrm>
          <a:custGeom>
            <a:avLst/>
            <a:gdLst/>
            <a:ahLst/>
            <a:cxnLst/>
            <a:rect l="l" t="t" r="r" b="b"/>
            <a:pathLst>
              <a:path h="1094739">
                <a:moveTo>
                  <a:pt x="0" y="0"/>
                </a:moveTo>
                <a:lnTo>
                  <a:pt x="0" y="1094384"/>
                </a:lnTo>
              </a:path>
            </a:pathLst>
          </a:custGeom>
          <a:ln w="9515">
            <a:solidFill>
              <a:srgbClr val="FC5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6081" y="1999314"/>
            <a:ext cx="1132205" cy="0"/>
          </a:xfrm>
          <a:custGeom>
            <a:avLst/>
            <a:gdLst/>
            <a:ahLst/>
            <a:cxnLst/>
            <a:rect l="l" t="t" r="r" b="b"/>
            <a:pathLst>
              <a:path w="1132205">
                <a:moveTo>
                  <a:pt x="0" y="0"/>
                </a:moveTo>
                <a:lnTo>
                  <a:pt x="1131972" y="0"/>
                </a:lnTo>
              </a:path>
            </a:pathLst>
          </a:custGeom>
          <a:ln w="9513">
            <a:solidFill>
              <a:srgbClr val="FC5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6081" y="2178805"/>
            <a:ext cx="1132205" cy="0"/>
          </a:xfrm>
          <a:custGeom>
            <a:avLst/>
            <a:gdLst/>
            <a:ahLst/>
            <a:cxnLst/>
            <a:rect l="l" t="t" r="r" b="b"/>
            <a:pathLst>
              <a:path w="1132205">
                <a:moveTo>
                  <a:pt x="0" y="0"/>
                </a:moveTo>
                <a:lnTo>
                  <a:pt x="1131972" y="0"/>
                </a:lnTo>
              </a:path>
            </a:pathLst>
          </a:custGeom>
          <a:ln w="9513">
            <a:solidFill>
              <a:srgbClr val="FC5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06081" y="2358296"/>
            <a:ext cx="1132205" cy="0"/>
          </a:xfrm>
          <a:custGeom>
            <a:avLst/>
            <a:gdLst/>
            <a:ahLst/>
            <a:cxnLst/>
            <a:rect l="l" t="t" r="r" b="b"/>
            <a:pathLst>
              <a:path w="1132205">
                <a:moveTo>
                  <a:pt x="0" y="0"/>
                </a:moveTo>
                <a:lnTo>
                  <a:pt x="1131972" y="0"/>
                </a:lnTo>
              </a:path>
            </a:pathLst>
          </a:custGeom>
          <a:ln w="9513">
            <a:solidFill>
              <a:srgbClr val="FC5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06081" y="2537787"/>
            <a:ext cx="1132205" cy="0"/>
          </a:xfrm>
          <a:custGeom>
            <a:avLst/>
            <a:gdLst/>
            <a:ahLst/>
            <a:cxnLst/>
            <a:rect l="l" t="t" r="r" b="b"/>
            <a:pathLst>
              <a:path w="1132205">
                <a:moveTo>
                  <a:pt x="0" y="0"/>
                </a:moveTo>
                <a:lnTo>
                  <a:pt x="1131972" y="0"/>
                </a:lnTo>
              </a:path>
            </a:pathLst>
          </a:custGeom>
          <a:ln w="9513">
            <a:solidFill>
              <a:srgbClr val="FC5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6081" y="2717276"/>
            <a:ext cx="1132205" cy="0"/>
          </a:xfrm>
          <a:custGeom>
            <a:avLst/>
            <a:gdLst/>
            <a:ahLst/>
            <a:cxnLst/>
            <a:rect l="l" t="t" r="r" b="b"/>
            <a:pathLst>
              <a:path w="1132205">
                <a:moveTo>
                  <a:pt x="0" y="0"/>
                </a:moveTo>
                <a:lnTo>
                  <a:pt x="1131972" y="0"/>
                </a:lnTo>
              </a:path>
            </a:pathLst>
          </a:custGeom>
          <a:ln w="9513">
            <a:solidFill>
              <a:srgbClr val="FC5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0837" y="1584979"/>
            <a:ext cx="0" cy="1316990"/>
          </a:xfrm>
          <a:custGeom>
            <a:avLst/>
            <a:gdLst/>
            <a:ahLst/>
            <a:cxnLst/>
            <a:rect l="l" t="t" r="r" b="b"/>
            <a:pathLst>
              <a:path h="1316989">
                <a:moveTo>
                  <a:pt x="0" y="0"/>
                </a:moveTo>
                <a:lnTo>
                  <a:pt x="0" y="1316543"/>
                </a:lnTo>
              </a:path>
            </a:pathLst>
          </a:custGeom>
          <a:ln w="9515">
            <a:solidFill>
              <a:srgbClr val="FC5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33287" y="1584979"/>
            <a:ext cx="0" cy="1316990"/>
          </a:xfrm>
          <a:custGeom>
            <a:avLst/>
            <a:gdLst/>
            <a:ahLst/>
            <a:cxnLst/>
            <a:rect l="l" t="t" r="r" b="b"/>
            <a:pathLst>
              <a:path h="1316989">
                <a:moveTo>
                  <a:pt x="0" y="0"/>
                </a:moveTo>
                <a:lnTo>
                  <a:pt x="0" y="1316543"/>
                </a:lnTo>
              </a:path>
            </a:pathLst>
          </a:custGeom>
          <a:ln w="9515">
            <a:solidFill>
              <a:srgbClr val="FC5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6081" y="1589735"/>
            <a:ext cx="1132205" cy="0"/>
          </a:xfrm>
          <a:custGeom>
            <a:avLst/>
            <a:gdLst/>
            <a:ahLst/>
            <a:cxnLst/>
            <a:rect l="l" t="t" r="r" b="b"/>
            <a:pathLst>
              <a:path w="1132205">
                <a:moveTo>
                  <a:pt x="0" y="0"/>
                </a:moveTo>
                <a:lnTo>
                  <a:pt x="1131972" y="0"/>
                </a:lnTo>
              </a:path>
            </a:pathLst>
          </a:custGeom>
          <a:ln w="9513">
            <a:solidFill>
              <a:srgbClr val="FC5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6081" y="2896768"/>
            <a:ext cx="1132205" cy="0"/>
          </a:xfrm>
          <a:custGeom>
            <a:avLst/>
            <a:gdLst/>
            <a:ahLst/>
            <a:cxnLst/>
            <a:rect l="l" t="t" r="r" b="b"/>
            <a:pathLst>
              <a:path w="1132205">
                <a:moveTo>
                  <a:pt x="0" y="0"/>
                </a:moveTo>
                <a:lnTo>
                  <a:pt x="1131972" y="0"/>
                </a:lnTo>
              </a:path>
            </a:pathLst>
          </a:custGeom>
          <a:ln w="9513">
            <a:solidFill>
              <a:srgbClr val="FC5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315596" y="1594493"/>
            <a:ext cx="1113155" cy="200055"/>
          </a:xfrm>
          <a:prstGeom prst="rect">
            <a:avLst/>
          </a:prstGeom>
          <a:solidFill>
            <a:srgbClr val="FF6C00"/>
          </a:solidFill>
        </p:spPr>
        <p:txBody>
          <a:bodyPr vert="horz" wrap="square" lIns="0" tIns="15240" rIns="0" bIns="0" rtlCol="0">
            <a:spAutoFit/>
          </a:bodyPr>
          <a:lstStyle/>
          <a:p>
            <a:pPr marL="241935">
              <a:spcBef>
                <a:spcPts val="120"/>
              </a:spcBef>
            </a:pPr>
            <a:r>
              <a:rPr sz="1200" b="1" spc="-105" dirty="0">
                <a:solidFill>
                  <a:srgbClr val="FFFFFF"/>
                </a:solidFill>
                <a:latin typeface="DejaVu Sans"/>
                <a:cs typeface="DejaVu Sans"/>
              </a:rPr>
              <a:t>SCIENCE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15596" y="1819822"/>
            <a:ext cx="718185" cy="158377"/>
          </a:xfrm>
          <a:prstGeom prst="rect">
            <a:avLst/>
          </a:prstGeom>
          <a:solidFill>
            <a:srgbClr val="FF6C00">
              <a:alpha val="39999"/>
            </a:srgbClr>
          </a:solidFill>
        </p:spPr>
        <p:txBody>
          <a:bodyPr vert="horz" wrap="square" lIns="0" tIns="19685" rIns="0" bIns="0" rtlCol="0">
            <a:spAutoFit/>
          </a:bodyPr>
          <a:lstStyle/>
          <a:p>
            <a:pPr marL="35560">
              <a:spcBef>
                <a:spcPts val="155"/>
              </a:spcBef>
            </a:pPr>
            <a:r>
              <a:rPr sz="900" spc="-55" dirty="0">
                <a:latin typeface="DejaVu Sans"/>
                <a:cs typeface="DejaVu Sans"/>
              </a:rPr>
              <a:t>experiment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042733" y="1819822"/>
            <a:ext cx="386080" cy="158377"/>
          </a:xfrm>
          <a:prstGeom prst="rect">
            <a:avLst/>
          </a:prstGeom>
          <a:solidFill>
            <a:srgbClr val="FF6C00">
              <a:alpha val="39999"/>
            </a:srgbClr>
          </a:solidFill>
        </p:spPr>
        <p:txBody>
          <a:bodyPr vert="horz" wrap="square" lIns="0" tIns="19685" rIns="0" bIns="0" rtlCol="0">
            <a:spAutoFit/>
          </a:bodyPr>
          <a:lstStyle/>
          <a:p>
            <a:pPr marL="35560">
              <a:spcBef>
                <a:spcPts val="155"/>
              </a:spcBef>
            </a:pPr>
            <a:r>
              <a:rPr sz="900" spc="-80" dirty="0">
                <a:latin typeface="DejaVu Sans"/>
                <a:cs typeface="DejaVu Sans"/>
              </a:rPr>
              <a:t>0.1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10837" y="1999315"/>
            <a:ext cx="727710" cy="158377"/>
          </a:xfrm>
          <a:prstGeom prst="rect">
            <a:avLst/>
          </a:prstGeom>
          <a:ln w="9515">
            <a:solidFill>
              <a:srgbClr val="FC510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0005">
              <a:spcBef>
                <a:spcPts val="155"/>
              </a:spcBef>
            </a:pPr>
            <a:r>
              <a:rPr sz="900" spc="-60" dirty="0">
                <a:latin typeface="DejaVu Sans"/>
                <a:cs typeface="DejaVu Sans"/>
              </a:rPr>
              <a:t>test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914119" y="1827428"/>
            <a:ext cx="446468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451350" algn="l"/>
              </a:tabLst>
            </a:pPr>
            <a:r>
              <a:rPr sz="900" u="sng" spc="-45" dirty="0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 	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037976" y="1999315"/>
            <a:ext cx="395605" cy="158377"/>
          </a:xfrm>
          <a:prstGeom prst="rect">
            <a:avLst/>
          </a:prstGeom>
          <a:ln w="9515">
            <a:solidFill>
              <a:srgbClr val="FC510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0005">
              <a:spcBef>
                <a:spcPts val="155"/>
              </a:spcBef>
            </a:pPr>
            <a:r>
              <a:rPr sz="900" spc="-30" dirty="0">
                <a:latin typeface="DejaVu Sans"/>
                <a:cs typeface="DejaVu Sans"/>
              </a:rPr>
              <a:t>0.08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10837" y="2178806"/>
            <a:ext cx="727710" cy="158377"/>
          </a:xfrm>
          <a:prstGeom prst="rect">
            <a:avLst/>
          </a:prstGeom>
          <a:solidFill>
            <a:srgbClr val="FF6C00">
              <a:alpha val="39999"/>
            </a:srgbClr>
          </a:solidFill>
          <a:ln w="9515">
            <a:solidFill>
              <a:srgbClr val="FC510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0005">
              <a:spcBef>
                <a:spcPts val="155"/>
              </a:spcBef>
            </a:pPr>
            <a:r>
              <a:rPr sz="900" spc="-45" dirty="0">
                <a:latin typeface="DejaVu Sans"/>
                <a:cs typeface="DejaVu Sans"/>
              </a:rPr>
              <a:t>discover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037976" y="2178806"/>
            <a:ext cx="395605" cy="158377"/>
          </a:xfrm>
          <a:prstGeom prst="rect">
            <a:avLst/>
          </a:prstGeom>
          <a:ln w="9515">
            <a:solidFill>
              <a:srgbClr val="FC510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0005">
              <a:spcBef>
                <a:spcPts val="155"/>
              </a:spcBef>
            </a:pPr>
            <a:r>
              <a:rPr sz="900" spc="-40" dirty="0">
                <a:latin typeface="DejaVu Sans"/>
                <a:cs typeface="DejaVu Sans"/>
              </a:rPr>
              <a:t>0.05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10837" y="2358297"/>
            <a:ext cx="727710" cy="158377"/>
          </a:xfrm>
          <a:prstGeom prst="rect">
            <a:avLst/>
          </a:prstGeom>
          <a:ln w="9515">
            <a:solidFill>
              <a:srgbClr val="FC510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0005">
              <a:spcBef>
                <a:spcPts val="155"/>
              </a:spcBef>
            </a:pPr>
            <a:r>
              <a:rPr sz="900" spc="-45" dirty="0">
                <a:latin typeface="DejaVu Sans"/>
                <a:cs typeface="DejaVu Sans"/>
              </a:rPr>
              <a:t>hypothesize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037976" y="2358297"/>
            <a:ext cx="395605" cy="158377"/>
          </a:xfrm>
          <a:prstGeom prst="rect">
            <a:avLst/>
          </a:prstGeom>
          <a:ln w="9515">
            <a:solidFill>
              <a:srgbClr val="FC510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0005">
              <a:spcBef>
                <a:spcPts val="155"/>
              </a:spcBef>
            </a:pPr>
            <a:r>
              <a:rPr sz="900" spc="-40" dirty="0">
                <a:latin typeface="DejaVu Sans"/>
                <a:cs typeface="DejaVu Sans"/>
              </a:rPr>
              <a:t>0.03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10837" y="2537788"/>
            <a:ext cx="727710" cy="158377"/>
          </a:xfrm>
          <a:prstGeom prst="rect">
            <a:avLst/>
          </a:prstGeom>
          <a:solidFill>
            <a:srgbClr val="FF6C00">
              <a:alpha val="39999"/>
            </a:srgbClr>
          </a:solidFill>
          <a:ln w="9515">
            <a:solidFill>
              <a:srgbClr val="FC510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0005">
              <a:spcBef>
                <a:spcPts val="155"/>
              </a:spcBef>
            </a:pPr>
            <a:r>
              <a:rPr sz="900" spc="-50" dirty="0">
                <a:latin typeface="DejaVu Sans"/>
                <a:cs typeface="DejaVu Sans"/>
              </a:rPr>
              <a:t>climate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037976" y="2537788"/>
            <a:ext cx="395605" cy="158377"/>
          </a:xfrm>
          <a:prstGeom prst="rect">
            <a:avLst/>
          </a:prstGeom>
          <a:ln w="9515">
            <a:solidFill>
              <a:srgbClr val="FC510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0005">
              <a:spcBef>
                <a:spcPts val="155"/>
              </a:spcBef>
            </a:pPr>
            <a:r>
              <a:rPr sz="900" spc="-60" dirty="0">
                <a:latin typeface="DejaVu Sans"/>
                <a:cs typeface="DejaVu Sans"/>
              </a:rPr>
              <a:t>0.01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10837" y="2717277"/>
            <a:ext cx="727710" cy="158377"/>
          </a:xfrm>
          <a:prstGeom prst="rect">
            <a:avLst/>
          </a:prstGeom>
          <a:ln w="9515">
            <a:solidFill>
              <a:srgbClr val="FC510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0005">
              <a:spcBef>
                <a:spcPts val="155"/>
              </a:spcBef>
            </a:pPr>
            <a:r>
              <a:rPr sz="900" spc="-260" dirty="0">
                <a:latin typeface="DejaVu Sans"/>
                <a:cs typeface="DejaVu Sans"/>
              </a:rPr>
              <a:t>…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37976" y="2717277"/>
            <a:ext cx="395605" cy="158377"/>
          </a:xfrm>
          <a:prstGeom prst="rect">
            <a:avLst/>
          </a:prstGeom>
          <a:ln w="9515">
            <a:solidFill>
              <a:srgbClr val="FC510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0005">
              <a:spcBef>
                <a:spcPts val="155"/>
              </a:spcBef>
            </a:pPr>
            <a:r>
              <a:rPr sz="900" spc="-260" dirty="0">
                <a:latin typeface="DejaVu Sans"/>
                <a:cs typeface="DejaVu Sans"/>
              </a:rPr>
              <a:t>…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64044" y="3150514"/>
            <a:ext cx="1209502" cy="139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10838" y="3175305"/>
            <a:ext cx="1116451" cy="1307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10838" y="3175304"/>
            <a:ext cx="1116965" cy="230504"/>
          </a:xfrm>
          <a:custGeom>
            <a:avLst/>
            <a:gdLst/>
            <a:ahLst/>
            <a:cxnLst/>
            <a:rect l="l" t="t" r="r" b="b"/>
            <a:pathLst>
              <a:path w="1116965" h="230504">
                <a:moveTo>
                  <a:pt x="0" y="0"/>
                </a:moveTo>
                <a:lnTo>
                  <a:pt x="1116451" y="0"/>
                </a:lnTo>
                <a:lnTo>
                  <a:pt x="1116451" y="230085"/>
                </a:lnTo>
                <a:lnTo>
                  <a:pt x="0" y="230085"/>
                </a:lnTo>
                <a:lnTo>
                  <a:pt x="0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10837" y="3405391"/>
            <a:ext cx="660400" cy="179705"/>
          </a:xfrm>
          <a:custGeom>
            <a:avLst/>
            <a:gdLst/>
            <a:ahLst/>
            <a:cxnLst/>
            <a:rect l="l" t="t" r="r" b="b"/>
            <a:pathLst>
              <a:path w="660400" h="179704">
                <a:moveTo>
                  <a:pt x="0" y="0"/>
                </a:moveTo>
                <a:lnTo>
                  <a:pt x="659973" y="0"/>
                </a:lnTo>
                <a:lnTo>
                  <a:pt x="659973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70811" y="3405391"/>
            <a:ext cx="456565" cy="179705"/>
          </a:xfrm>
          <a:custGeom>
            <a:avLst/>
            <a:gdLst/>
            <a:ahLst/>
            <a:cxnLst/>
            <a:rect l="l" t="t" r="r" b="b"/>
            <a:pathLst>
              <a:path w="456565" h="179704">
                <a:moveTo>
                  <a:pt x="0" y="0"/>
                </a:moveTo>
                <a:lnTo>
                  <a:pt x="456478" y="0"/>
                </a:lnTo>
                <a:lnTo>
                  <a:pt x="456478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10837" y="3764382"/>
            <a:ext cx="660400" cy="179705"/>
          </a:xfrm>
          <a:custGeom>
            <a:avLst/>
            <a:gdLst/>
            <a:ahLst/>
            <a:cxnLst/>
            <a:rect l="l" t="t" r="r" b="b"/>
            <a:pathLst>
              <a:path w="660400" h="179704">
                <a:moveTo>
                  <a:pt x="0" y="0"/>
                </a:moveTo>
                <a:lnTo>
                  <a:pt x="659973" y="0"/>
                </a:lnTo>
                <a:lnTo>
                  <a:pt x="659973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70811" y="3764382"/>
            <a:ext cx="456565" cy="179705"/>
          </a:xfrm>
          <a:custGeom>
            <a:avLst/>
            <a:gdLst/>
            <a:ahLst/>
            <a:cxnLst/>
            <a:rect l="l" t="t" r="r" b="b"/>
            <a:pathLst>
              <a:path w="456565" h="179704">
                <a:moveTo>
                  <a:pt x="0" y="0"/>
                </a:moveTo>
                <a:lnTo>
                  <a:pt x="456478" y="0"/>
                </a:lnTo>
                <a:lnTo>
                  <a:pt x="456478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10837" y="4123360"/>
            <a:ext cx="660400" cy="179705"/>
          </a:xfrm>
          <a:custGeom>
            <a:avLst/>
            <a:gdLst/>
            <a:ahLst/>
            <a:cxnLst/>
            <a:rect l="l" t="t" r="r" b="b"/>
            <a:pathLst>
              <a:path w="660400" h="179704">
                <a:moveTo>
                  <a:pt x="0" y="0"/>
                </a:moveTo>
                <a:lnTo>
                  <a:pt x="659973" y="0"/>
                </a:lnTo>
                <a:lnTo>
                  <a:pt x="659973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70811" y="4123360"/>
            <a:ext cx="456565" cy="179705"/>
          </a:xfrm>
          <a:custGeom>
            <a:avLst/>
            <a:gdLst/>
            <a:ahLst/>
            <a:cxnLst/>
            <a:rect l="l" t="t" r="r" b="b"/>
            <a:pathLst>
              <a:path w="456565" h="179704">
                <a:moveTo>
                  <a:pt x="0" y="0"/>
                </a:moveTo>
                <a:lnTo>
                  <a:pt x="456478" y="0"/>
                </a:lnTo>
                <a:lnTo>
                  <a:pt x="456478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70810" y="3392708"/>
            <a:ext cx="0" cy="1094740"/>
          </a:xfrm>
          <a:custGeom>
            <a:avLst/>
            <a:gdLst/>
            <a:ahLst/>
            <a:cxnLst/>
            <a:rect l="l" t="t" r="r" b="b"/>
            <a:pathLst>
              <a:path h="1094739">
                <a:moveTo>
                  <a:pt x="0" y="0"/>
                </a:moveTo>
                <a:lnTo>
                  <a:pt x="0" y="1094384"/>
                </a:lnTo>
              </a:path>
            </a:pathLst>
          </a:custGeom>
          <a:ln w="9515">
            <a:solidFill>
              <a:srgbClr val="0C8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06080" y="3405392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253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06080" y="3584883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9513">
            <a:solidFill>
              <a:srgbClr val="0C8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06080" y="3764374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9513">
            <a:solidFill>
              <a:srgbClr val="0C8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06080" y="3943865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9513">
            <a:solidFill>
              <a:srgbClr val="0C8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06080" y="4123357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9513">
            <a:solidFill>
              <a:srgbClr val="0C8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06080" y="4302846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9513">
            <a:solidFill>
              <a:srgbClr val="0C8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10837" y="3170548"/>
            <a:ext cx="0" cy="1316990"/>
          </a:xfrm>
          <a:custGeom>
            <a:avLst/>
            <a:gdLst/>
            <a:ahLst/>
            <a:cxnLst/>
            <a:rect l="l" t="t" r="r" b="b"/>
            <a:pathLst>
              <a:path h="1316989">
                <a:moveTo>
                  <a:pt x="0" y="0"/>
                </a:moveTo>
                <a:lnTo>
                  <a:pt x="0" y="1316544"/>
                </a:lnTo>
              </a:path>
            </a:pathLst>
          </a:custGeom>
          <a:ln w="9515">
            <a:solidFill>
              <a:srgbClr val="0C8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27294" y="3170548"/>
            <a:ext cx="0" cy="1316990"/>
          </a:xfrm>
          <a:custGeom>
            <a:avLst/>
            <a:gdLst/>
            <a:ahLst/>
            <a:cxnLst/>
            <a:rect l="l" t="t" r="r" b="b"/>
            <a:pathLst>
              <a:path h="1316989">
                <a:moveTo>
                  <a:pt x="0" y="0"/>
                </a:moveTo>
                <a:lnTo>
                  <a:pt x="0" y="1316544"/>
                </a:lnTo>
              </a:path>
            </a:pathLst>
          </a:custGeom>
          <a:ln w="9515">
            <a:solidFill>
              <a:srgbClr val="0C8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6080" y="3175304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9513">
            <a:solidFill>
              <a:srgbClr val="0C8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06080" y="4482338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9513">
            <a:solidFill>
              <a:srgbClr val="0C8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338750" y="3119676"/>
            <a:ext cx="985519" cy="13531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80645" algn="ctr">
              <a:spcBef>
                <a:spcPts val="595"/>
              </a:spcBef>
            </a:pPr>
            <a:r>
              <a:rPr sz="1200" b="1" spc="-95" dirty="0">
                <a:solidFill>
                  <a:srgbClr val="FFFFFF"/>
                </a:solidFill>
                <a:latin typeface="DejaVu Sans"/>
                <a:cs typeface="DejaVu Sans"/>
              </a:rPr>
              <a:t>TECH</a:t>
            </a:r>
            <a:endParaRPr sz="1200">
              <a:latin typeface="DejaVu Sans"/>
              <a:cs typeface="DejaVu Sans"/>
            </a:endParaRPr>
          </a:p>
          <a:p>
            <a:pPr marL="12700">
              <a:spcBef>
                <a:spcPts val="370"/>
              </a:spcBef>
              <a:tabLst>
                <a:tab pos="672465" algn="l"/>
              </a:tabLst>
            </a:pPr>
            <a:r>
              <a:rPr sz="900" spc="-45" dirty="0">
                <a:latin typeface="DejaVu Sans"/>
                <a:cs typeface="DejaVu Sans"/>
              </a:rPr>
              <a:t>develop	</a:t>
            </a:r>
            <a:r>
              <a:rPr sz="900" spc="-65" dirty="0">
                <a:latin typeface="DejaVu Sans"/>
                <a:cs typeface="DejaVu Sans"/>
              </a:rPr>
              <a:t>0.18</a:t>
            </a:r>
            <a:endParaRPr sz="900">
              <a:latin typeface="DejaVu Sans"/>
              <a:cs typeface="DejaVu Sans"/>
            </a:endParaRPr>
          </a:p>
          <a:p>
            <a:pPr marL="12700">
              <a:spcBef>
                <a:spcPts val="335"/>
              </a:spcBef>
              <a:tabLst>
                <a:tab pos="672465" algn="l"/>
              </a:tabLst>
            </a:pPr>
            <a:r>
              <a:rPr sz="900" spc="-40" dirty="0">
                <a:latin typeface="DejaVu Sans"/>
                <a:cs typeface="DejaVu Sans"/>
              </a:rPr>
              <a:t>computer	</a:t>
            </a:r>
            <a:r>
              <a:rPr sz="900" spc="-35" dirty="0">
                <a:latin typeface="DejaVu Sans"/>
                <a:cs typeface="DejaVu Sans"/>
              </a:rPr>
              <a:t>0.09</a:t>
            </a:r>
            <a:endParaRPr sz="900">
              <a:latin typeface="DejaVu Sans"/>
              <a:cs typeface="DejaVu Sans"/>
            </a:endParaRPr>
          </a:p>
          <a:p>
            <a:pPr marL="12700">
              <a:spcBef>
                <a:spcPts val="335"/>
              </a:spcBef>
              <a:tabLst>
                <a:tab pos="672465" algn="l"/>
              </a:tabLst>
            </a:pPr>
            <a:r>
              <a:rPr sz="900" spc="-40" dirty="0">
                <a:latin typeface="DejaVu Sans"/>
                <a:cs typeface="DejaVu Sans"/>
              </a:rPr>
              <a:t>processor	</a:t>
            </a:r>
            <a:r>
              <a:rPr sz="900" spc="-45" dirty="0">
                <a:latin typeface="DejaVu Sans"/>
                <a:cs typeface="DejaVu Sans"/>
              </a:rPr>
              <a:t>0.032</a:t>
            </a:r>
            <a:endParaRPr sz="900">
              <a:latin typeface="DejaVu Sans"/>
              <a:cs typeface="DejaVu Sans"/>
            </a:endParaRPr>
          </a:p>
          <a:p>
            <a:pPr marL="12700">
              <a:spcBef>
                <a:spcPts val="330"/>
              </a:spcBef>
              <a:tabLst>
                <a:tab pos="672465" algn="l"/>
              </a:tabLst>
            </a:pPr>
            <a:r>
              <a:rPr sz="900" spc="-55" dirty="0">
                <a:latin typeface="DejaVu Sans"/>
                <a:cs typeface="DejaVu Sans"/>
              </a:rPr>
              <a:t>user	0.027</a:t>
            </a:r>
            <a:endParaRPr sz="900">
              <a:latin typeface="DejaVu Sans"/>
              <a:cs typeface="DejaVu Sans"/>
            </a:endParaRPr>
          </a:p>
          <a:p>
            <a:pPr marL="12700">
              <a:spcBef>
                <a:spcPts val="335"/>
              </a:spcBef>
              <a:tabLst>
                <a:tab pos="672465" algn="l"/>
              </a:tabLst>
            </a:pPr>
            <a:r>
              <a:rPr sz="900" spc="-50" dirty="0">
                <a:latin typeface="DejaVu Sans"/>
                <a:cs typeface="DejaVu Sans"/>
              </a:rPr>
              <a:t>internet	</a:t>
            </a:r>
            <a:r>
              <a:rPr sz="900" spc="-40" dirty="0">
                <a:latin typeface="DejaVu Sans"/>
                <a:cs typeface="DejaVu Sans"/>
              </a:rPr>
              <a:t>0.02</a:t>
            </a:r>
            <a:endParaRPr sz="900">
              <a:latin typeface="DejaVu Sans"/>
              <a:cs typeface="DejaVu Sans"/>
            </a:endParaRPr>
          </a:p>
          <a:p>
            <a:pPr marL="12700">
              <a:spcBef>
                <a:spcPts val="335"/>
              </a:spcBef>
              <a:tabLst>
                <a:tab pos="672465" algn="l"/>
              </a:tabLst>
            </a:pPr>
            <a:r>
              <a:rPr sz="900" spc="-260" dirty="0">
                <a:latin typeface="DejaVu Sans"/>
                <a:cs typeface="DejaVu Sans"/>
              </a:rPr>
              <a:t>…	…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64044" y="4734097"/>
            <a:ext cx="1209502" cy="1400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10838" y="4760886"/>
            <a:ext cx="1116451" cy="13070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10838" y="4760886"/>
            <a:ext cx="1116965" cy="230504"/>
          </a:xfrm>
          <a:custGeom>
            <a:avLst/>
            <a:gdLst/>
            <a:ahLst/>
            <a:cxnLst/>
            <a:rect l="l" t="t" r="r" b="b"/>
            <a:pathLst>
              <a:path w="1116965" h="230504">
                <a:moveTo>
                  <a:pt x="0" y="0"/>
                </a:moveTo>
                <a:lnTo>
                  <a:pt x="1116451" y="0"/>
                </a:lnTo>
                <a:lnTo>
                  <a:pt x="1116451" y="230085"/>
                </a:lnTo>
                <a:lnTo>
                  <a:pt x="0" y="230085"/>
                </a:lnTo>
                <a:lnTo>
                  <a:pt x="0" y="0"/>
                </a:lnTo>
                <a:close/>
              </a:path>
            </a:pathLst>
          </a:custGeom>
          <a:solidFill>
            <a:srgbClr val="95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10837" y="4990973"/>
            <a:ext cx="627380" cy="179705"/>
          </a:xfrm>
          <a:custGeom>
            <a:avLst/>
            <a:gdLst/>
            <a:ahLst/>
            <a:cxnLst/>
            <a:rect l="l" t="t" r="r" b="b"/>
            <a:pathLst>
              <a:path w="627380" h="179704">
                <a:moveTo>
                  <a:pt x="0" y="0"/>
                </a:moveTo>
                <a:lnTo>
                  <a:pt x="627272" y="0"/>
                </a:lnTo>
                <a:lnTo>
                  <a:pt x="627272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95C5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38109" y="4990973"/>
            <a:ext cx="489584" cy="179705"/>
          </a:xfrm>
          <a:custGeom>
            <a:avLst/>
            <a:gdLst/>
            <a:ahLst/>
            <a:cxnLst/>
            <a:rect l="l" t="t" r="r" b="b"/>
            <a:pathLst>
              <a:path w="489584" h="179704">
                <a:moveTo>
                  <a:pt x="0" y="0"/>
                </a:moveTo>
                <a:lnTo>
                  <a:pt x="489179" y="0"/>
                </a:lnTo>
                <a:lnTo>
                  <a:pt x="489179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95C5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10837" y="5349952"/>
            <a:ext cx="627380" cy="179705"/>
          </a:xfrm>
          <a:custGeom>
            <a:avLst/>
            <a:gdLst/>
            <a:ahLst/>
            <a:cxnLst/>
            <a:rect l="l" t="t" r="r" b="b"/>
            <a:pathLst>
              <a:path w="627380" h="179704">
                <a:moveTo>
                  <a:pt x="0" y="0"/>
                </a:moveTo>
                <a:lnTo>
                  <a:pt x="627272" y="0"/>
                </a:lnTo>
                <a:lnTo>
                  <a:pt x="627272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95C5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38109" y="5349952"/>
            <a:ext cx="489584" cy="179705"/>
          </a:xfrm>
          <a:custGeom>
            <a:avLst/>
            <a:gdLst/>
            <a:ahLst/>
            <a:cxnLst/>
            <a:rect l="l" t="t" r="r" b="b"/>
            <a:pathLst>
              <a:path w="489584" h="179704">
                <a:moveTo>
                  <a:pt x="0" y="0"/>
                </a:moveTo>
                <a:lnTo>
                  <a:pt x="489179" y="0"/>
                </a:lnTo>
                <a:lnTo>
                  <a:pt x="489179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95C5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10837" y="5708936"/>
            <a:ext cx="627380" cy="179705"/>
          </a:xfrm>
          <a:custGeom>
            <a:avLst/>
            <a:gdLst/>
            <a:ahLst/>
            <a:cxnLst/>
            <a:rect l="l" t="t" r="r" b="b"/>
            <a:pathLst>
              <a:path w="627380" h="179704">
                <a:moveTo>
                  <a:pt x="0" y="0"/>
                </a:moveTo>
                <a:lnTo>
                  <a:pt x="627272" y="0"/>
                </a:lnTo>
                <a:lnTo>
                  <a:pt x="627272" y="179491"/>
                </a:lnTo>
                <a:lnTo>
                  <a:pt x="0" y="179491"/>
                </a:lnTo>
                <a:lnTo>
                  <a:pt x="0" y="0"/>
                </a:lnTo>
                <a:close/>
              </a:path>
            </a:pathLst>
          </a:custGeom>
          <a:solidFill>
            <a:srgbClr val="95C5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38109" y="5708936"/>
            <a:ext cx="489584" cy="179705"/>
          </a:xfrm>
          <a:custGeom>
            <a:avLst/>
            <a:gdLst/>
            <a:ahLst/>
            <a:cxnLst/>
            <a:rect l="l" t="t" r="r" b="b"/>
            <a:pathLst>
              <a:path w="489584" h="179704">
                <a:moveTo>
                  <a:pt x="0" y="0"/>
                </a:moveTo>
                <a:lnTo>
                  <a:pt x="489179" y="0"/>
                </a:lnTo>
                <a:lnTo>
                  <a:pt x="489179" y="179491"/>
                </a:lnTo>
                <a:lnTo>
                  <a:pt x="0" y="179491"/>
                </a:lnTo>
                <a:lnTo>
                  <a:pt x="0" y="0"/>
                </a:lnTo>
                <a:close/>
              </a:path>
            </a:pathLst>
          </a:custGeom>
          <a:solidFill>
            <a:srgbClr val="95C5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38109" y="4978291"/>
            <a:ext cx="0" cy="1094740"/>
          </a:xfrm>
          <a:custGeom>
            <a:avLst/>
            <a:gdLst/>
            <a:ahLst/>
            <a:cxnLst/>
            <a:rect l="l" t="t" r="r" b="b"/>
            <a:pathLst>
              <a:path h="1094739">
                <a:moveTo>
                  <a:pt x="0" y="0"/>
                </a:moveTo>
                <a:lnTo>
                  <a:pt x="0" y="1094383"/>
                </a:lnTo>
              </a:path>
            </a:pathLst>
          </a:custGeom>
          <a:ln w="9515">
            <a:solidFill>
              <a:srgbClr val="84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06080" y="4990975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253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06080" y="5170466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9513">
            <a:solidFill>
              <a:srgbClr val="84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06080" y="5349957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9513">
            <a:solidFill>
              <a:srgbClr val="84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06080" y="5529449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9513">
            <a:solidFill>
              <a:srgbClr val="84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06080" y="5708940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9513">
            <a:solidFill>
              <a:srgbClr val="84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06080" y="5888428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9513">
            <a:solidFill>
              <a:srgbClr val="84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10837" y="4756131"/>
            <a:ext cx="0" cy="1316990"/>
          </a:xfrm>
          <a:custGeom>
            <a:avLst/>
            <a:gdLst/>
            <a:ahLst/>
            <a:cxnLst/>
            <a:rect l="l" t="t" r="r" b="b"/>
            <a:pathLst>
              <a:path h="1316989">
                <a:moveTo>
                  <a:pt x="0" y="0"/>
                </a:moveTo>
                <a:lnTo>
                  <a:pt x="0" y="1316543"/>
                </a:lnTo>
              </a:path>
            </a:pathLst>
          </a:custGeom>
          <a:ln w="9515">
            <a:solidFill>
              <a:srgbClr val="84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427294" y="4756131"/>
            <a:ext cx="0" cy="1316990"/>
          </a:xfrm>
          <a:custGeom>
            <a:avLst/>
            <a:gdLst/>
            <a:ahLst/>
            <a:cxnLst/>
            <a:rect l="l" t="t" r="r" b="b"/>
            <a:pathLst>
              <a:path h="1316989">
                <a:moveTo>
                  <a:pt x="0" y="0"/>
                </a:moveTo>
                <a:lnTo>
                  <a:pt x="0" y="1316543"/>
                </a:lnTo>
              </a:path>
            </a:pathLst>
          </a:custGeom>
          <a:ln w="9515">
            <a:solidFill>
              <a:srgbClr val="84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06080" y="4760887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9513">
            <a:solidFill>
              <a:srgbClr val="84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06080" y="6067920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9513">
            <a:solidFill>
              <a:srgbClr val="84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1914119" y="5388387"/>
            <a:ext cx="4464685" cy="2981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125"/>
              </a:spcBef>
            </a:pPr>
            <a:r>
              <a:rPr sz="1050" spc="-15" dirty="0">
                <a:latin typeface="Georgia"/>
                <a:cs typeface="Georgia"/>
              </a:rPr>
              <a:t>graphical </a:t>
            </a:r>
            <a:r>
              <a:rPr sz="1050" spc="-25" dirty="0">
                <a:latin typeface="Georgia"/>
                <a:cs typeface="Georgia"/>
              </a:rPr>
              <a:t>model, </a:t>
            </a:r>
            <a:r>
              <a:rPr sz="1050" spc="-15" dirty="0">
                <a:latin typeface="Georgia"/>
                <a:cs typeface="Georgia"/>
              </a:rPr>
              <a:t>time</a:t>
            </a:r>
            <a:r>
              <a:rPr sz="1050" spc="-145" dirty="0">
                <a:latin typeface="Georgia"/>
                <a:cs typeface="Georgia"/>
              </a:rPr>
              <a:t> </a:t>
            </a:r>
            <a:r>
              <a:rPr sz="1050" spc="-35" dirty="0">
                <a:latin typeface="Georgia"/>
                <a:cs typeface="Georgia"/>
              </a:rPr>
              <a:t>series</a:t>
            </a:r>
            <a:endParaRPr sz="1050">
              <a:latin typeface="Georgia"/>
              <a:cs typeface="Georgia"/>
            </a:endParaRPr>
          </a:p>
          <a:p>
            <a:pPr marL="12700">
              <a:lnSpc>
                <a:spcPts val="1019"/>
              </a:lnSpc>
              <a:tabLst>
                <a:tab pos="4451350" algn="l"/>
              </a:tabLst>
            </a:pPr>
            <a:r>
              <a:rPr sz="900" u="sng" spc="-45" dirty="0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 	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338749" y="4705227"/>
            <a:ext cx="891540" cy="135382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9554">
              <a:spcBef>
                <a:spcPts val="595"/>
              </a:spcBef>
            </a:pPr>
            <a:r>
              <a:rPr sz="1200" b="1" spc="-155" dirty="0">
                <a:solidFill>
                  <a:srgbClr val="FFFFFF"/>
                </a:solidFill>
                <a:latin typeface="DejaVu Sans"/>
                <a:cs typeface="DejaVu Sans"/>
              </a:rPr>
              <a:t>SPORTS</a:t>
            </a:r>
            <a:endParaRPr sz="1200">
              <a:latin typeface="DejaVu Sans"/>
              <a:cs typeface="DejaVu Sans"/>
            </a:endParaRPr>
          </a:p>
          <a:p>
            <a:pPr marL="12700">
              <a:spcBef>
                <a:spcPts val="370"/>
              </a:spcBef>
              <a:tabLst>
                <a:tab pos="639445" algn="l"/>
              </a:tabLst>
            </a:pPr>
            <a:r>
              <a:rPr sz="900" spc="-60" dirty="0">
                <a:latin typeface="DejaVu Sans"/>
                <a:cs typeface="DejaVu Sans"/>
              </a:rPr>
              <a:t>player	</a:t>
            </a:r>
            <a:r>
              <a:rPr sz="900" spc="-75" dirty="0">
                <a:latin typeface="DejaVu Sans"/>
                <a:cs typeface="DejaVu Sans"/>
              </a:rPr>
              <a:t>0.15</a:t>
            </a:r>
            <a:endParaRPr sz="900">
              <a:latin typeface="DejaVu Sans"/>
              <a:cs typeface="DejaVu Sans"/>
            </a:endParaRPr>
          </a:p>
          <a:p>
            <a:pPr marL="12700">
              <a:spcBef>
                <a:spcPts val="335"/>
              </a:spcBef>
              <a:tabLst>
                <a:tab pos="639445" algn="l"/>
              </a:tabLst>
            </a:pPr>
            <a:r>
              <a:rPr sz="900" spc="-35" dirty="0">
                <a:latin typeface="DejaVu Sans"/>
                <a:cs typeface="DejaVu Sans"/>
              </a:rPr>
              <a:t>score	</a:t>
            </a:r>
            <a:r>
              <a:rPr sz="900" spc="-50" dirty="0">
                <a:latin typeface="DejaVu Sans"/>
                <a:cs typeface="DejaVu Sans"/>
              </a:rPr>
              <a:t>0.07</a:t>
            </a:r>
            <a:endParaRPr sz="900">
              <a:latin typeface="DejaVu Sans"/>
              <a:cs typeface="DejaVu Sans"/>
            </a:endParaRPr>
          </a:p>
          <a:p>
            <a:pPr marL="12700">
              <a:spcBef>
                <a:spcPts val="335"/>
              </a:spcBef>
              <a:tabLst>
                <a:tab pos="639445" algn="l"/>
              </a:tabLst>
            </a:pPr>
            <a:r>
              <a:rPr sz="900" spc="-65" dirty="0">
                <a:latin typeface="DejaVu Sans"/>
                <a:cs typeface="DejaVu Sans"/>
              </a:rPr>
              <a:t>team	</a:t>
            </a:r>
            <a:r>
              <a:rPr sz="900" spc="-35" dirty="0">
                <a:latin typeface="DejaVu Sans"/>
                <a:cs typeface="DejaVu Sans"/>
              </a:rPr>
              <a:t>0.06</a:t>
            </a:r>
            <a:endParaRPr sz="900">
              <a:latin typeface="DejaVu Sans"/>
              <a:cs typeface="DejaVu Sans"/>
            </a:endParaRPr>
          </a:p>
          <a:p>
            <a:pPr marL="12700">
              <a:spcBef>
                <a:spcPts val="330"/>
              </a:spcBef>
              <a:tabLst>
                <a:tab pos="639445" algn="l"/>
              </a:tabLst>
            </a:pPr>
            <a:r>
              <a:rPr sz="900" spc="-40" dirty="0">
                <a:latin typeface="DejaVu Sans"/>
                <a:cs typeface="DejaVu Sans"/>
              </a:rPr>
              <a:t>goal	0.03</a:t>
            </a:r>
            <a:endParaRPr sz="900">
              <a:latin typeface="DejaVu Sans"/>
              <a:cs typeface="DejaVu Sans"/>
            </a:endParaRPr>
          </a:p>
          <a:p>
            <a:pPr marL="12700">
              <a:spcBef>
                <a:spcPts val="335"/>
              </a:spcBef>
              <a:tabLst>
                <a:tab pos="639445" algn="l"/>
              </a:tabLst>
            </a:pPr>
            <a:r>
              <a:rPr sz="900" spc="-50" dirty="0">
                <a:latin typeface="DejaVu Sans"/>
                <a:cs typeface="DejaVu Sans"/>
              </a:rPr>
              <a:t>injury	</a:t>
            </a:r>
            <a:r>
              <a:rPr sz="900" spc="-60" dirty="0">
                <a:latin typeface="DejaVu Sans"/>
                <a:cs typeface="DejaVu Sans"/>
              </a:rPr>
              <a:t>0.01</a:t>
            </a:r>
            <a:endParaRPr sz="900">
              <a:latin typeface="DejaVu Sans"/>
              <a:cs typeface="DejaVu Sans"/>
            </a:endParaRPr>
          </a:p>
          <a:p>
            <a:pPr marL="12700">
              <a:spcBef>
                <a:spcPts val="335"/>
              </a:spcBef>
              <a:tabLst>
                <a:tab pos="639445" algn="l"/>
              </a:tabLst>
            </a:pPr>
            <a:r>
              <a:rPr sz="900" spc="-260" dirty="0">
                <a:latin typeface="DejaVu Sans"/>
                <a:cs typeface="DejaVu Sans"/>
              </a:rPr>
              <a:t>…	…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97683" y="772834"/>
            <a:ext cx="160147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000" spc="-30" dirty="0">
                <a:latin typeface="Arial"/>
                <a:cs typeface="Arial"/>
              </a:rPr>
              <a:t>Same </a:t>
            </a:r>
            <a:r>
              <a:rPr sz="2000" spc="120" dirty="0">
                <a:latin typeface="Arial"/>
                <a:cs typeface="Arial"/>
              </a:rPr>
              <a:t>topic  </a:t>
            </a:r>
            <a:r>
              <a:rPr sz="2000" spc="80" dirty="0">
                <a:latin typeface="Arial"/>
                <a:cs typeface="Arial"/>
              </a:rPr>
              <a:t>distributions: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855319" y="6223393"/>
            <a:ext cx="3975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130"/>
              </a:lnSpc>
            </a:pPr>
            <a:r>
              <a:rPr sz="2800" dirty="0">
                <a:latin typeface="DejaVu Sans"/>
                <a:cs typeface="DejaVu Sans"/>
              </a:rPr>
              <a:t>…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6790436" y="899680"/>
            <a:ext cx="2858135" cy="1494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135" dirty="0">
                <a:solidFill>
                  <a:srgbClr val="2B2728"/>
                </a:solidFill>
                <a:latin typeface="Arial"/>
                <a:cs typeface="Arial"/>
              </a:rPr>
              <a:t>In</a:t>
            </a:r>
            <a:r>
              <a:rPr sz="3200" spc="-125" dirty="0">
                <a:solidFill>
                  <a:srgbClr val="2B2728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2B2728"/>
                </a:solidFill>
                <a:latin typeface="Arial"/>
                <a:cs typeface="Arial"/>
              </a:rPr>
              <a:t>LDA:</a:t>
            </a:r>
            <a:endParaRPr sz="3200" dirty="0">
              <a:latin typeface="Arial"/>
              <a:cs typeface="Arial"/>
            </a:endParaRPr>
          </a:p>
          <a:p>
            <a:pPr marL="18415" marR="5080">
              <a:lnSpc>
                <a:spcPts val="2800"/>
              </a:lnSpc>
              <a:spcBef>
                <a:spcPts val="2215"/>
              </a:spcBef>
            </a:pPr>
            <a:r>
              <a:rPr sz="2400" spc="-55" dirty="0">
                <a:latin typeface="DejaVu Sans"/>
                <a:cs typeface="DejaVu Sans"/>
              </a:rPr>
              <a:t>One </a:t>
            </a:r>
            <a:r>
              <a:rPr sz="2400" spc="-70" dirty="0">
                <a:latin typeface="DejaVu Sans"/>
                <a:cs typeface="DejaVu Sans"/>
              </a:rPr>
              <a:t>topic </a:t>
            </a:r>
            <a:r>
              <a:rPr sz="2400" spc="-105" dirty="0">
                <a:latin typeface="DejaVu Sans"/>
                <a:cs typeface="DejaVu Sans"/>
              </a:rPr>
              <a:t>indicator  </a:t>
            </a:r>
            <a:r>
              <a:rPr sz="2400" spc="-50" dirty="0">
                <a:solidFill>
                  <a:srgbClr val="118CC4"/>
                </a:solidFill>
                <a:latin typeface="DejaVu Sans"/>
                <a:cs typeface="DejaVu Sans"/>
              </a:rPr>
              <a:t>z</a:t>
            </a:r>
            <a:r>
              <a:rPr sz="2400" spc="-75" baseline="-20833" dirty="0">
                <a:solidFill>
                  <a:srgbClr val="009ECF"/>
                </a:solidFill>
                <a:latin typeface="DejaVu Sans"/>
                <a:cs typeface="DejaVu Sans"/>
              </a:rPr>
              <a:t>iw </a:t>
            </a:r>
            <a:r>
              <a:rPr sz="2400" spc="-135" dirty="0">
                <a:solidFill>
                  <a:srgbClr val="B0007E"/>
                </a:solidFill>
                <a:latin typeface="DejaVu Sans"/>
                <a:cs typeface="DejaVu Sans"/>
              </a:rPr>
              <a:t>per </a:t>
            </a:r>
            <a:r>
              <a:rPr sz="2400" spc="165" dirty="0">
                <a:solidFill>
                  <a:srgbClr val="B0007E"/>
                </a:solidFill>
                <a:latin typeface="Arial"/>
                <a:cs typeface="Arial"/>
              </a:rPr>
              <a:t>word </a:t>
            </a:r>
            <a:r>
              <a:rPr sz="2400" spc="-105" dirty="0">
                <a:solidFill>
                  <a:srgbClr val="B0007E"/>
                </a:solidFill>
                <a:latin typeface="DejaVu Sans"/>
                <a:cs typeface="DejaVu Sans"/>
              </a:rPr>
              <a:t>in </a:t>
            </a:r>
            <a:r>
              <a:rPr sz="2400" spc="-35" dirty="0">
                <a:solidFill>
                  <a:srgbClr val="B0007E"/>
                </a:solidFill>
                <a:latin typeface="DejaVu Sans"/>
                <a:cs typeface="DejaVu Sans"/>
              </a:rPr>
              <a:t>doc</a:t>
            </a:r>
            <a:r>
              <a:rPr sz="2400" spc="-450" dirty="0">
                <a:solidFill>
                  <a:srgbClr val="B0007E"/>
                </a:solidFill>
                <a:latin typeface="DejaVu Sans"/>
                <a:cs typeface="DejaVu Sans"/>
              </a:rPr>
              <a:t> </a:t>
            </a:r>
            <a:r>
              <a:rPr sz="2400" spc="-114" dirty="0">
                <a:solidFill>
                  <a:srgbClr val="B0007E"/>
                </a:solidFill>
                <a:latin typeface="DejaVu Sans"/>
                <a:cs typeface="DejaVu Sans"/>
              </a:rPr>
              <a:t>i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796417" y="2738945"/>
            <a:ext cx="2260600" cy="11264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  <a:spcBef>
                <a:spcPts val="80"/>
              </a:spcBef>
            </a:pPr>
            <a:r>
              <a:rPr sz="2400" spc="-10" dirty="0">
                <a:solidFill>
                  <a:srgbClr val="B0007E"/>
                </a:solidFill>
                <a:latin typeface="Arial"/>
                <a:cs typeface="Arial"/>
              </a:rPr>
              <a:t>Each </a:t>
            </a:r>
            <a:r>
              <a:rPr sz="2400" spc="165" dirty="0">
                <a:solidFill>
                  <a:srgbClr val="B0007E"/>
                </a:solidFill>
                <a:latin typeface="Arial"/>
                <a:cs typeface="Arial"/>
              </a:rPr>
              <a:t>word </a:t>
            </a:r>
            <a:r>
              <a:rPr sz="2400" spc="-155" dirty="0">
                <a:latin typeface="DejaVu Sans"/>
                <a:cs typeface="DejaVu Sans"/>
              </a:rPr>
              <a:t>gets  </a:t>
            </a:r>
            <a:r>
              <a:rPr sz="2400" spc="-95" dirty="0">
                <a:latin typeface="DejaVu Sans"/>
                <a:cs typeface="DejaVu Sans"/>
              </a:rPr>
              <a:t>scored </a:t>
            </a:r>
            <a:r>
              <a:rPr sz="2400" spc="-125" dirty="0">
                <a:latin typeface="DejaVu Sans"/>
                <a:cs typeface="DejaVu Sans"/>
              </a:rPr>
              <a:t>under</a:t>
            </a:r>
            <a:r>
              <a:rPr sz="2400" spc="-210" dirty="0">
                <a:latin typeface="DejaVu Sans"/>
                <a:cs typeface="DejaVu Sans"/>
              </a:rPr>
              <a:t> </a:t>
            </a:r>
            <a:r>
              <a:rPr sz="2400" spc="-150" dirty="0">
                <a:latin typeface="DejaVu Sans"/>
                <a:cs typeface="DejaVu Sans"/>
              </a:rPr>
              <a:t>its  </a:t>
            </a:r>
            <a:r>
              <a:rPr sz="2400" spc="-70" dirty="0">
                <a:solidFill>
                  <a:srgbClr val="B0007E"/>
                </a:solidFill>
                <a:latin typeface="DejaVu Sans"/>
                <a:cs typeface="DejaVu Sans"/>
              </a:rPr>
              <a:t>topic</a:t>
            </a:r>
            <a:r>
              <a:rPr sz="2400" spc="-130" dirty="0">
                <a:solidFill>
                  <a:srgbClr val="B0007E"/>
                </a:solidFill>
                <a:latin typeface="DejaVu Sans"/>
                <a:cs typeface="DejaVu Sans"/>
              </a:rPr>
              <a:t> </a:t>
            </a:r>
            <a:r>
              <a:rPr sz="2400" spc="-40" dirty="0">
                <a:solidFill>
                  <a:srgbClr val="118CC4"/>
                </a:solidFill>
                <a:latin typeface="DejaVu Sans"/>
                <a:cs typeface="DejaVu Sans"/>
              </a:rPr>
              <a:t>z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7741853" y="3652241"/>
            <a:ext cx="2355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5" dirty="0">
                <a:solidFill>
                  <a:srgbClr val="009ECF"/>
                </a:solidFill>
                <a:latin typeface="DejaVu Sans"/>
                <a:cs typeface="DejaVu Sans"/>
              </a:rPr>
              <a:t>iw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796417" y="4197667"/>
            <a:ext cx="2759710" cy="11264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2400" spc="-110" dirty="0">
                <a:latin typeface="DejaVu Sans"/>
                <a:cs typeface="DejaVu Sans"/>
              </a:rPr>
              <a:t>Distribution </a:t>
            </a:r>
            <a:r>
              <a:rPr sz="2400" spc="-40" dirty="0">
                <a:latin typeface="DejaVu Sans"/>
                <a:cs typeface="DejaVu Sans"/>
              </a:rPr>
              <a:t>on  </a:t>
            </a:r>
            <a:r>
              <a:rPr sz="2400" spc="-140" dirty="0">
                <a:solidFill>
                  <a:srgbClr val="B0007E"/>
                </a:solidFill>
                <a:latin typeface="DejaVu Sans"/>
                <a:cs typeface="DejaVu Sans"/>
              </a:rPr>
              <a:t>prevalence </a:t>
            </a:r>
            <a:r>
              <a:rPr sz="2400" spc="-30" dirty="0">
                <a:solidFill>
                  <a:srgbClr val="B0007E"/>
                </a:solidFill>
                <a:latin typeface="DejaVu Sans"/>
                <a:cs typeface="DejaVu Sans"/>
              </a:rPr>
              <a:t>of  </a:t>
            </a:r>
            <a:r>
              <a:rPr sz="2400" spc="-90" dirty="0">
                <a:solidFill>
                  <a:srgbClr val="B0007E"/>
                </a:solidFill>
                <a:latin typeface="DejaVu Sans"/>
                <a:cs typeface="DejaVu Sans"/>
              </a:rPr>
              <a:t>topics </a:t>
            </a:r>
            <a:r>
              <a:rPr sz="2400" spc="-105" dirty="0">
                <a:solidFill>
                  <a:srgbClr val="B0007E"/>
                </a:solidFill>
                <a:latin typeface="DejaVu Sans"/>
                <a:cs typeface="DejaVu Sans"/>
              </a:rPr>
              <a:t>in</a:t>
            </a:r>
            <a:r>
              <a:rPr sz="2400" spc="-240" dirty="0">
                <a:solidFill>
                  <a:srgbClr val="B0007E"/>
                </a:solidFill>
                <a:latin typeface="DejaVu Sans"/>
                <a:cs typeface="DejaVu Sans"/>
              </a:rPr>
              <a:t> </a:t>
            </a:r>
            <a:r>
              <a:rPr sz="2400" spc="135" dirty="0">
                <a:solidFill>
                  <a:srgbClr val="B0007E"/>
                </a:solidFill>
                <a:latin typeface="Arial"/>
                <a:cs typeface="Arial"/>
              </a:rPr>
              <a:t>document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796417" y="5301234"/>
            <a:ext cx="26631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b="1" spc="185" dirty="0">
                <a:solidFill>
                  <a:srgbClr val="118CC4"/>
                </a:solidFill>
                <a:latin typeface="Trebuchet MS"/>
                <a:cs typeface="Trebuchet MS"/>
              </a:rPr>
              <a:t>π</a:t>
            </a:r>
            <a:r>
              <a:rPr sz="2400" b="1" spc="277" baseline="-20833" dirty="0">
                <a:solidFill>
                  <a:srgbClr val="118CC4"/>
                </a:solidFill>
                <a:latin typeface="DejaVu Sans"/>
                <a:cs typeface="DejaVu Sans"/>
              </a:rPr>
              <a:t>i </a:t>
            </a:r>
            <a:r>
              <a:rPr sz="2400" spc="-60" dirty="0">
                <a:solidFill>
                  <a:srgbClr val="118CC4"/>
                </a:solidFill>
                <a:latin typeface="Verdana"/>
                <a:cs typeface="Verdana"/>
              </a:rPr>
              <a:t>= </a:t>
            </a:r>
            <a:r>
              <a:rPr sz="2400" spc="-45" dirty="0">
                <a:solidFill>
                  <a:srgbClr val="118CC4"/>
                </a:solidFill>
                <a:latin typeface="DejaVu Sans"/>
                <a:cs typeface="DejaVu Sans"/>
              </a:rPr>
              <a:t>[</a:t>
            </a:r>
            <a:r>
              <a:rPr sz="2400" spc="-45" dirty="0">
                <a:solidFill>
                  <a:srgbClr val="009ECF"/>
                </a:solidFill>
                <a:latin typeface="Trebuchet MS"/>
                <a:cs typeface="Trebuchet MS"/>
              </a:rPr>
              <a:t>π</a:t>
            </a:r>
            <a:r>
              <a:rPr sz="2400" spc="-67" baseline="-20833" dirty="0">
                <a:solidFill>
                  <a:srgbClr val="009ECF"/>
                </a:solidFill>
                <a:latin typeface="DejaVu Sans"/>
                <a:cs typeface="DejaVu Sans"/>
              </a:rPr>
              <a:t>i</a:t>
            </a:r>
            <a:r>
              <a:rPr sz="2400" spc="-67" baseline="-20833" dirty="0">
                <a:solidFill>
                  <a:srgbClr val="118CC4"/>
                </a:solidFill>
                <a:latin typeface="DejaVu Sans"/>
                <a:cs typeface="DejaVu Sans"/>
              </a:rPr>
              <a:t>1 </a:t>
            </a:r>
            <a:r>
              <a:rPr sz="2400" spc="75" dirty="0">
                <a:solidFill>
                  <a:srgbClr val="009ECF"/>
                </a:solidFill>
                <a:latin typeface="Trebuchet MS"/>
                <a:cs typeface="Trebuchet MS"/>
              </a:rPr>
              <a:t>π</a:t>
            </a:r>
            <a:r>
              <a:rPr sz="2400" spc="112" baseline="-20833" dirty="0">
                <a:solidFill>
                  <a:srgbClr val="009ECF"/>
                </a:solidFill>
                <a:latin typeface="DejaVu Sans"/>
                <a:cs typeface="DejaVu Sans"/>
              </a:rPr>
              <a:t>i</a:t>
            </a:r>
            <a:r>
              <a:rPr sz="2400" spc="112" baseline="-20833" dirty="0">
                <a:solidFill>
                  <a:srgbClr val="118CC4"/>
                </a:solidFill>
                <a:latin typeface="DejaVu Sans"/>
                <a:cs typeface="DejaVu Sans"/>
              </a:rPr>
              <a:t>2 </a:t>
            </a:r>
            <a:r>
              <a:rPr sz="2400" spc="-690" dirty="0">
                <a:solidFill>
                  <a:srgbClr val="118CC4"/>
                </a:solidFill>
                <a:latin typeface="DejaVu Sans"/>
                <a:cs typeface="DejaVu Sans"/>
              </a:rPr>
              <a:t>…</a:t>
            </a:r>
            <a:r>
              <a:rPr sz="2400" spc="-635" dirty="0">
                <a:solidFill>
                  <a:srgbClr val="118CC4"/>
                </a:solidFill>
                <a:latin typeface="DejaVu Sans"/>
                <a:cs typeface="DejaVu Sans"/>
              </a:rPr>
              <a:t> </a:t>
            </a:r>
            <a:r>
              <a:rPr sz="2400" spc="-5" dirty="0">
                <a:solidFill>
                  <a:srgbClr val="009ECF"/>
                </a:solidFill>
                <a:latin typeface="Trebuchet MS"/>
                <a:cs typeface="Trebuchet MS"/>
              </a:rPr>
              <a:t>π</a:t>
            </a:r>
            <a:r>
              <a:rPr sz="2400" spc="-7" baseline="-20833" dirty="0">
                <a:solidFill>
                  <a:srgbClr val="118CC4"/>
                </a:solidFill>
                <a:latin typeface="DejaVu Sans"/>
                <a:cs typeface="DejaVu Sans"/>
              </a:rPr>
              <a:t>i</a:t>
            </a:r>
            <a:r>
              <a:rPr sz="2400" spc="-7" baseline="-20833" dirty="0">
                <a:solidFill>
                  <a:srgbClr val="009ECF"/>
                </a:solidFill>
                <a:latin typeface="DejaVu Sans"/>
                <a:cs typeface="DejaVu Sans"/>
              </a:rPr>
              <a:t>K</a:t>
            </a:r>
            <a:r>
              <a:rPr sz="2400" spc="-5" dirty="0">
                <a:solidFill>
                  <a:srgbClr val="118CC4"/>
                </a:solidFill>
                <a:latin typeface="DejaVu Sans"/>
                <a:cs typeface="DejaVu Sans"/>
              </a:rPr>
              <a:t>]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398727" y="2306790"/>
            <a:ext cx="4210392" cy="26725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448651" y="2341359"/>
            <a:ext cx="3992245" cy="2457450"/>
          </a:xfrm>
          <a:custGeom>
            <a:avLst/>
            <a:gdLst/>
            <a:ahLst/>
            <a:cxnLst/>
            <a:rect l="l" t="t" r="r" b="b"/>
            <a:pathLst>
              <a:path w="3992245" h="2457450">
                <a:moveTo>
                  <a:pt x="0" y="0"/>
                </a:moveTo>
                <a:lnTo>
                  <a:pt x="3991761" y="2457277"/>
                </a:lnTo>
              </a:path>
            </a:pathLst>
          </a:custGeom>
          <a:ln w="19027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339461" y="4706430"/>
            <a:ext cx="122389" cy="1053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411198" y="2306778"/>
            <a:ext cx="1442262" cy="24813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466468" y="2339098"/>
            <a:ext cx="1230630" cy="2260600"/>
          </a:xfrm>
          <a:custGeom>
            <a:avLst/>
            <a:gdLst/>
            <a:ahLst/>
            <a:cxnLst/>
            <a:rect l="l" t="t" r="r" b="b"/>
            <a:pathLst>
              <a:path w="1230630" h="2260600">
                <a:moveTo>
                  <a:pt x="0" y="0"/>
                </a:moveTo>
                <a:lnTo>
                  <a:pt x="1230180" y="2260276"/>
                </a:lnTo>
              </a:path>
            </a:pathLst>
          </a:custGeom>
          <a:ln w="19029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606790" y="4498416"/>
            <a:ext cx="105371" cy="1230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427822" y="2294310"/>
            <a:ext cx="2402382" cy="4530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473809" y="2329116"/>
            <a:ext cx="2186940" cy="247650"/>
          </a:xfrm>
          <a:custGeom>
            <a:avLst/>
            <a:gdLst/>
            <a:ahLst/>
            <a:cxnLst/>
            <a:rect l="l" t="t" r="r" b="b"/>
            <a:pathLst>
              <a:path w="2186940" h="247650">
                <a:moveTo>
                  <a:pt x="0" y="0"/>
                </a:moveTo>
                <a:lnTo>
                  <a:pt x="2186370" y="247155"/>
                </a:lnTo>
              </a:path>
            </a:pathLst>
          </a:custGeom>
          <a:ln w="19026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565107" y="2509254"/>
            <a:ext cx="120091" cy="1170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436141" y="2302625"/>
            <a:ext cx="1404848" cy="30341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484287" y="2336838"/>
            <a:ext cx="1187450" cy="100330"/>
          </a:xfrm>
          <a:custGeom>
            <a:avLst/>
            <a:gdLst/>
            <a:ahLst/>
            <a:cxnLst/>
            <a:rect l="l" t="t" r="r" b="b"/>
            <a:pathLst>
              <a:path w="1187450" h="100330">
                <a:moveTo>
                  <a:pt x="0" y="0"/>
                </a:moveTo>
                <a:lnTo>
                  <a:pt x="1186964" y="100255"/>
                </a:lnTo>
              </a:path>
            </a:pathLst>
          </a:custGeom>
          <a:ln w="19026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577199" y="2372042"/>
            <a:ext cx="119151" cy="1173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427823" y="2294308"/>
            <a:ext cx="4750727" cy="12011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473810" y="2329116"/>
            <a:ext cx="4534535" cy="993140"/>
          </a:xfrm>
          <a:custGeom>
            <a:avLst/>
            <a:gdLst/>
            <a:ahLst/>
            <a:cxnLst/>
            <a:rect l="l" t="t" r="r" b="b"/>
            <a:pathLst>
              <a:path w="4534535" h="993139">
                <a:moveTo>
                  <a:pt x="0" y="0"/>
                </a:moveTo>
                <a:lnTo>
                  <a:pt x="4533906" y="992961"/>
                </a:lnTo>
              </a:path>
            </a:pathLst>
          </a:custGeom>
          <a:ln w="19027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909627" y="3248355"/>
            <a:ext cx="122682" cy="1150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431988" y="2285999"/>
            <a:ext cx="1982584" cy="4738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481138" y="2319147"/>
            <a:ext cx="1761489" cy="269240"/>
          </a:xfrm>
          <a:custGeom>
            <a:avLst/>
            <a:gdLst/>
            <a:ahLst/>
            <a:cxnLst/>
            <a:rect l="l" t="t" r="r" b="b"/>
            <a:pathLst>
              <a:path w="1761489" h="269239">
                <a:moveTo>
                  <a:pt x="0" y="0"/>
                </a:moveTo>
                <a:lnTo>
                  <a:pt x="1761046" y="269193"/>
                </a:lnTo>
              </a:path>
            </a:pathLst>
          </a:custGeom>
          <a:ln w="19026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145854" y="2518689"/>
            <a:ext cx="121221" cy="1164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431989" y="2286004"/>
            <a:ext cx="4152201" cy="9559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481137" y="2319159"/>
            <a:ext cx="3930650" cy="750570"/>
          </a:xfrm>
          <a:custGeom>
            <a:avLst/>
            <a:gdLst/>
            <a:ahLst/>
            <a:cxnLst/>
            <a:rect l="l" t="t" r="r" b="b"/>
            <a:pathLst>
              <a:path w="3930650" h="750569">
                <a:moveTo>
                  <a:pt x="0" y="0"/>
                </a:moveTo>
                <a:lnTo>
                  <a:pt x="3930524" y="749993"/>
                </a:lnTo>
              </a:path>
            </a:pathLst>
          </a:custGeom>
          <a:ln w="19027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314277" y="2997112"/>
            <a:ext cx="122123" cy="11567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402893" y="2281847"/>
            <a:ext cx="1920239" cy="13757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452842" y="2313698"/>
            <a:ext cx="1704975" cy="1164590"/>
          </a:xfrm>
          <a:custGeom>
            <a:avLst/>
            <a:gdLst/>
            <a:ahLst/>
            <a:cxnLst/>
            <a:rect l="l" t="t" r="r" b="b"/>
            <a:pathLst>
              <a:path w="1704975" h="1164589">
                <a:moveTo>
                  <a:pt x="0" y="0"/>
                </a:moveTo>
                <a:lnTo>
                  <a:pt x="1704824" y="1164296"/>
                </a:lnTo>
              </a:path>
            </a:pathLst>
          </a:custGeom>
          <a:ln w="19028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056597" y="3383953"/>
            <a:ext cx="121856" cy="10824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398727" y="2306777"/>
            <a:ext cx="3931920" cy="283464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448651" y="2341359"/>
            <a:ext cx="3713479" cy="2621280"/>
          </a:xfrm>
          <a:custGeom>
            <a:avLst/>
            <a:gdLst/>
            <a:ahLst/>
            <a:cxnLst/>
            <a:rect l="l" t="t" r="r" b="b"/>
            <a:pathLst>
              <a:path w="3713479" h="2621279">
                <a:moveTo>
                  <a:pt x="0" y="0"/>
                </a:moveTo>
                <a:lnTo>
                  <a:pt x="3713227" y="2621028"/>
                </a:lnTo>
              </a:path>
            </a:pathLst>
          </a:custGeom>
          <a:ln w="19028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060836" y="4867771"/>
            <a:ext cx="121615" cy="10913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394574" y="2356665"/>
            <a:ext cx="1741512" cy="401504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447610" y="2386685"/>
            <a:ext cx="1530985" cy="3797300"/>
          </a:xfrm>
          <a:custGeom>
            <a:avLst/>
            <a:gdLst/>
            <a:ahLst/>
            <a:cxnLst/>
            <a:rect l="l" t="t" r="r" b="b"/>
            <a:pathLst>
              <a:path w="1530985" h="3797300">
                <a:moveTo>
                  <a:pt x="0" y="0"/>
                </a:moveTo>
                <a:lnTo>
                  <a:pt x="1530462" y="3797041"/>
                </a:lnTo>
              </a:path>
            </a:pathLst>
          </a:custGeom>
          <a:ln w="19030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894115" y="6082978"/>
            <a:ext cx="110261" cy="12409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386268" y="2323412"/>
            <a:ext cx="835428" cy="422701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441310" y="2351328"/>
            <a:ext cx="629920" cy="4008754"/>
          </a:xfrm>
          <a:custGeom>
            <a:avLst/>
            <a:gdLst/>
            <a:ahLst/>
            <a:cxnLst/>
            <a:rect l="l" t="t" r="r" b="b"/>
            <a:pathLst>
              <a:path w="629919" h="4008754">
                <a:moveTo>
                  <a:pt x="0" y="0"/>
                </a:moveTo>
                <a:lnTo>
                  <a:pt x="629506" y="4008204"/>
                </a:lnTo>
              </a:path>
            </a:pathLst>
          </a:custGeom>
          <a:ln w="19030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000886" y="6263091"/>
            <a:ext cx="116357" cy="12130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423669" y="2335881"/>
            <a:ext cx="1496288" cy="431845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480108" y="2364485"/>
            <a:ext cx="1285240" cy="4097654"/>
          </a:xfrm>
          <a:custGeom>
            <a:avLst/>
            <a:gdLst/>
            <a:ahLst/>
            <a:cxnLst/>
            <a:rect l="l" t="t" r="r" b="b"/>
            <a:pathLst>
              <a:path w="1285239" h="4097654">
                <a:moveTo>
                  <a:pt x="0" y="0"/>
                </a:moveTo>
                <a:lnTo>
                  <a:pt x="1284694" y="4097137"/>
                </a:lnTo>
              </a:path>
            </a:pathLst>
          </a:custGeom>
          <a:ln w="19030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685555" y="6361799"/>
            <a:ext cx="112763" cy="12384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402893" y="2298472"/>
            <a:ext cx="3038297" cy="269332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455992" y="2331390"/>
            <a:ext cx="2820035" cy="2476500"/>
          </a:xfrm>
          <a:custGeom>
            <a:avLst/>
            <a:gdLst/>
            <a:ahLst/>
            <a:cxnLst/>
            <a:rect l="l" t="t" r="r" b="b"/>
            <a:pathLst>
              <a:path w="2820035" h="2476500">
                <a:moveTo>
                  <a:pt x="0" y="0"/>
                </a:moveTo>
                <a:lnTo>
                  <a:pt x="2819532" y="2476084"/>
                </a:lnTo>
              </a:path>
            </a:pathLst>
          </a:custGeom>
          <a:ln w="19028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175226" y="4709629"/>
            <a:ext cx="119214" cy="11445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407045" y="2315096"/>
            <a:ext cx="3553688" cy="280139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459140" y="2349068"/>
            <a:ext cx="3336290" cy="2586990"/>
          </a:xfrm>
          <a:custGeom>
            <a:avLst/>
            <a:gdLst/>
            <a:ahLst/>
            <a:cxnLst/>
            <a:rect l="l" t="t" r="r" b="b"/>
            <a:pathLst>
              <a:path w="3336290" h="2586990">
                <a:moveTo>
                  <a:pt x="0" y="0"/>
                </a:moveTo>
                <a:lnTo>
                  <a:pt x="3336073" y="2586780"/>
                </a:lnTo>
              </a:path>
            </a:pathLst>
          </a:custGeom>
          <a:ln w="19028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694351" y="4839742"/>
            <a:ext cx="120764" cy="11153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398727" y="2327569"/>
            <a:ext cx="798022" cy="83542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451801" y="2359037"/>
            <a:ext cx="579755" cy="621030"/>
          </a:xfrm>
          <a:custGeom>
            <a:avLst/>
            <a:gdLst/>
            <a:ahLst/>
            <a:cxnLst/>
            <a:rect l="l" t="t" r="r" b="b"/>
            <a:pathLst>
              <a:path w="579755" h="621030">
                <a:moveTo>
                  <a:pt x="0" y="0"/>
                </a:moveTo>
                <a:lnTo>
                  <a:pt x="579711" y="620450"/>
                </a:lnTo>
              </a:path>
            </a:pathLst>
          </a:custGeom>
          <a:ln w="19028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932928" y="2879648"/>
            <a:ext cx="115773" cy="11823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373797" y="3333406"/>
            <a:ext cx="4576152" cy="109728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423276" y="3368814"/>
            <a:ext cx="4356100" cy="892810"/>
          </a:xfrm>
          <a:custGeom>
            <a:avLst/>
            <a:gdLst/>
            <a:ahLst/>
            <a:cxnLst/>
            <a:rect l="l" t="t" r="r" b="b"/>
            <a:pathLst>
              <a:path w="4356100" h="892810">
                <a:moveTo>
                  <a:pt x="0" y="0"/>
                </a:moveTo>
                <a:lnTo>
                  <a:pt x="4356038" y="892507"/>
                </a:lnTo>
              </a:path>
            </a:pathLst>
          </a:custGeom>
          <a:ln w="19027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681561" y="4188421"/>
            <a:ext cx="122415" cy="11536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390421" y="3333406"/>
            <a:ext cx="2227808" cy="170826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441095" y="3366542"/>
            <a:ext cx="2009139" cy="1494155"/>
          </a:xfrm>
          <a:custGeom>
            <a:avLst/>
            <a:gdLst/>
            <a:ahLst/>
            <a:cxnLst/>
            <a:rect l="l" t="t" r="r" b="b"/>
            <a:pathLst>
              <a:path w="2009139" h="1494154">
                <a:moveTo>
                  <a:pt x="0" y="0"/>
                </a:moveTo>
                <a:lnTo>
                  <a:pt x="2008622" y="1493607"/>
                </a:lnTo>
              </a:path>
            </a:pathLst>
          </a:custGeom>
          <a:ln w="19028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348748" y="4764698"/>
            <a:ext cx="121170" cy="11047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402893" y="3320940"/>
            <a:ext cx="3150527" cy="45304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448435" y="3356572"/>
            <a:ext cx="2935605" cy="248285"/>
          </a:xfrm>
          <a:custGeom>
            <a:avLst/>
            <a:gdLst/>
            <a:ahLst/>
            <a:cxnLst/>
            <a:rect l="l" t="t" r="r" b="b"/>
            <a:pathLst>
              <a:path w="2935604" h="248285">
                <a:moveTo>
                  <a:pt x="0" y="0"/>
                </a:moveTo>
                <a:lnTo>
                  <a:pt x="2935593" y="247865"/>
                </a:lnTo>
              </a:path>
            </a:pathLst>
          </a:custGeom>
          <a:ln w="19026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289972" y="3539389"/>
            <a:ext cx="119151" cy="11734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411199" y="3329247"/>
            <a:ext cx="3852951" cy="32835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458913" y="3364293"/>
            <a:ext cx="3635375" cy="127000"/>
          </a:xfrm>
          <a:custGeom>
            <a:avLst/>
            <a:gdLst/>
            <a:ahLst/>
            <a:cxnLst/>
            <a:rect l="l" t="t" r="r" b="b"/>
            <a:pathLst>
              <a:path w="3635375" h="127000">
                <a:moveTo>
                  <a:pt x="0" y="0"/>
                </a:moveTo>
                <a:lnTo>
                  <a:pt x="3634817" y="126890"/>
                </a:lnTo>
              </a:path>
            </a:pathLst>
          </a:custGeom>
          <a:ln w="19026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001615" y="3429685"/>
            <a:ext cx="117284" cy="11769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402893" y="3320930"/>
            <a:ext cx="4750727" cy="31172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448435" y="3356572"/>
            <a:ext cx="4533900" cy="109855"/>
          </a:xfrm>
          <a:custGeom>
            <a:avLst/>
            <a:gdLst/>
            <a:ahLst/>
            <a:cxnLst/>
            <a:rect l="l" t="t" r="r" b="b"/>
            <a:pathLst>
              <a:path w="4533900" h="109854">
                <a:moveTo>
                  <a:pt x="0" y="0"/>
                </a:moveTo>
                <a:lnTo>
                  <a:pt x="4533337" y="109700"/>
                </a:lnTo>
              </a:path>
            </a:pathLst>
          </a:custGeom>
          <a:ln w="19026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890094" y="3405581"/>
            <a:ext cx="116840" cy="11772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407046" y="3312617"/>
            <a:ext cx="2464727" cy="70242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455763" y="3346602"/>
            <a:ext cx="2243455" cy="495934"/>
          </a:xfrm>
          <a:custGeom>
            <a:avLst/>
            <a:gdLst/>
            <a:ahLst/>
            <a:cxnLst/>
            <a:rect l="l" t="t" r="r" b="b"/>
            <a:pathLst>
              <a:path w="2243454" h="495935">
                <a:moveTo>
                  <a:pt x="0" y="0"/>
                </a:moveTo>
                <a:lnTo>
                  <a:pt x="2243152" y="495332"/>
                </a:lnTo>
              </a:path>
            </a:pathLst>
          </a:custGeom>
          <a:ln w="19027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600793" y="3768102"/>
            <a:ext cx="122720" cy="11499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407046" y="3312623"/>
            <a:ext cx="3869575" cy="89361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455775" y="3346602"/>
            <a:ext cx="3651250" cy="687070"/>
          </a:xfrm>
          <a:custGeom>
            <a:avLst/>
            <a:gdLst/>
            <a:ahLst/>
            <a:cxnLst/>
            <a:rect l="l" t="t" r="r" b="b"/>
            <a:pathLst>
              <a:path w="3651250" h="687070">
                <a:moveTo>
                  <a:pt x="0" y="0"/>
                </a:moveTo>
                <a:lnTo>
                  <a:pt x="3651110" y="686572"/>
                </a:lnTo>
              </a:path>
            </a:pathLst>
          </a:custGeom>
          <a:ln w="19027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009553" y="3961308"/>
            <a:ext cx="122072" cy="11573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377951" y="3304304"/>
            <a:ext cx="3495497" cy="107649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427468" y="3341154"/>
            <a:ext cx="3274695" cy="868680"/>
          </a:xfrm>
          <a:custGeom>
            <a:avLst/>
            <a:gdLst/>
            <a:ahLst/>
            <a:cxnLst/>
            <a:rect l="l" t="t" r="r" b="b"/>
            <a:pathLst>
              <a:path w="3274695" h="868679">
                <a:moveTo>
                  <a:pt x="0" y="0"/>
                </a:moveTo>
                <a:lnTo>
                  <a:pt x="3274486" y="868094"/>
                </a:lnTo>
              </a:path>
            </a:pathLst>
          </a:custGeom>
          <a:ln w="19027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602900" y="4132898"/>
            <a:ext cx="123393" cy="11385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369631" y="3337554"/>
            <a:ext cx="698268" cy="113468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423277" y="3368803"/>
            <a:ext cx="487045" cy="913765"/>
          </a:xfrm>
          <a:custGeom>
            <a:avLst/>
            <a:gdLst/>
            <a:ahLst/>
            <a:cxnLst/>
            <a:rect l="l" t="t" r="r" b="b"/>
            <a:pathLst>
              <a:path w="487044" h="913764">
                <a:moveTo>
                  <a:pt x="0" y="0"/>
                </a:moveTo>
                <a:lnTo>
                  <a:pt x="486637" y="913435"/>
                </a:lnTo>
              </a:path>
            </a:pathLst>
          </a:custGeom>
          <a:ln w="19029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20456" y="4181247"/>
            <a:ext cx="105816" cy="12321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369632" y="3383280"/>
            <a:ext cx="1687487" cy="202415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422234" y="3414140"/>
            <a:ext cx="1473200" cy="1809114"/>
          </a:xfrm>
          <a:custGeom>
            <a:avLst/>
            <a:gdLst/>
            <a:ahLst/>
            <a:cxnLst/>
            <a:rect l="l" t="t" r="r" b="b"/>
            <a:pathLst>
              <a:path w="1473200" h="1809114">
                <a:moveTo>
                  <a:pt x="0" y="0"/>
                </a:moveTo>
                <a:lnTo>
                  <a:pt x="1473181" y="1808934"/>
                </a:lnTo>
              </a:path>
            </a:pathLst>
          </a:custGeom>
          <a:ln w="19029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798573" y="5122405"/>
            <a:ext cx="112737" cy="12019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361326" y="3350031"/>
            <a:ext cx="885305" cy="2198712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415935" y="3378784"/>
            <a:ext cx="675640" cy="1980564"/>
          </a:xfrm>
          <a:custGeom>
            <a:avLst/>
            <a:gdLst/>
            <a:ahLst/>
            <a:cxnLst/>
            <a:rect l="l" t="t" r="r" b="b"/>
            <a:pathLst>
              <a:path w="675639" h="1980564">
                <a:moveTo>
                  <a:pt x="0" y="0"/>
                </a:moveTo>
                <a:lnTo>
                  <a:pt x="675292" y="1980016"/>
                </a:lnTo>
              </a:path>
            </a:pathLst>
          </a:custGeom>
          <a:ln w="19030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010460" y="5258600"/>
            <a:ext cx="112052" cy="124015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402893" y="3358351"/>
            <a:ext cx="2352497" cy="204908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454721" y="3391941"/>
            <a:ext cx="2136140" cy="1834514"/>
          </a:xfrm>
          <a:custGeom>
            <a:avLst/>
            <a:gdLst/>
            <a:ahLst/>
            <a:cxnLst/>
            <a:rect l="l" t="t" r="r" b="b"/>
            <a:pathLst>
              <a:path w="2136140" h="1834514">
                <a:moveTo>
                  <a:pt x="0" y="0"/>
                </a:moveTo>
                <a:lnTo>
                  <a:pt x="2135932" y="1834273"/>
                </a:lnTo>
              </a:path>
            </a:pathLst>
          </a:custGeom>
          <a:ln w="19028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490240" y="5128666"/>
            <a:ext cx="119519" cy="11394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382103" y="3325096"/>
            <a:ext cx="2019985" cy="120950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430617" y="3358832"/>
            <a:ext cx="1801495" cy="996950"/>
          </a:xfrm>
          <a:custGeom>
            <a:avLst/>
            <a:gdLst/>
            <a:ahLst/>
            <a:cxnLst/>
            <a:rect l="l" t="t" r="r" b="b"/>
            <a:pathLst>
              <a:path w="1801495" h="996950">
                <a:moveTo>
                  <a:pt x="0" y="0"/>
                </a:moveTo>
                <a:lnTo>
                  <a:pt x="1801215" y="996476"/>
                </a:lnTo>
              </a:path>
            </a:pathLst>
          </a:custGeom>
          <a:ln w="19027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130880" y="4265142"/>
            <a:ext cx="122974" cy="105016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386268" y="3341714"/>
            <a:ext cx="3308464" cy="1446415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433767" y="3376524"/>
            <a:ext cx="3091815" cy="1236345"/>
          </a:xfrm>
          <a:custGeom>
            <a:avLst/>
            <a:gdLst/>
            <a:ahLst/>
            <a:cxnLst/>
            <a:rect l="l" t="t" r="r" b="b"/>
            <a:pathLst>
              <a:path w="3091815" h="1236345">
                <a:moveTo>
                  <a:pt x="0" y="0"/>
                </a:moveTo>
                <a:lnTo>
                  <a:pt x="3091294" y="1235810"/>
                </a:lnTo>
              </a:path>
            </a:pathLst>
          </a:custGeom>
          <a:ln w="19027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424312" y="4528541"/>
            <a:ext cx="124129" cy="110337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377951" y="3354185"/>
            <a:ext cx="4243641" cy="209480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426425" y="3386494"/>
            <a:ext cx="4025900" cy="1884045"/>
          </a:xfrm>
          <a:custGeom>
            <a:avLst/>
            <a:gdLst/>
            <a:ahLst/>
            <a:cxnLst/>
            <a:rect l="l" t="t" r="r" b="b"/>
            <a:pathLst>
              <a:path w="4025900" h="1884045">
                <a:moveTo>
                  <a:pt x="0" y="0"/>
                </a:moveTo>
                <a:lnTo>
                  <a:pt x="4025317" y="1883653"/>
                </a:lnTo>
              </a:path>
            </a:pathLst>
          </a:custGeom>
          <a:ln w="19027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350714" y="5183251"/>
            <a:ext cx="123837" cy="10810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91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2534" y="219799"/>
            <a:ext cx="4796155" cy="6452235"/>
          </a:xfrm>
          <a:custGeom>
            <a:avLst/>
            <a:gdLst/>
            <a:ahLst/>
            <a:cxnLst/>
            <a:rect l="l" t="t" r="r" b="b"/>
            <a:pathLst>
              <a:path w="4796155" h="6452234">
                <a:moveTo>
                  <a:pt x="0" y="0"/>
                </a:moveTo>
                <a:lnTo>
                  <a:pt x="4795688" y="0"/>
                </a:lnTo>
                <a:lnTo>
                  <a:pt x="4795688" y="6452238"/>
                </a:lnTo>
                <a:lnTo>
                  <a:pt x="0" y="6452238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1345" y="2363495"/>
            <a:ext cx="558800" cy="190500"/>
          </a:xfrm>
          <a:custGeom>
            <a:avLst/>
            <a:gdLst/>
            <a:ahLst/>
            <a:cxnLst/>
            <a:rect l="l" t="t" r="r" b="b"/>
            <a:pathLst>
              <a:path w="558800" h="190500">
                <a:moveTo>
                  <a:pt x="0" y="0"/>
                </a:moveTo>
                <a:lnTo>
                  <a:pt x="558228" y="0"/>
                </a:lnTo>
                <a:lnTo>
                  <a:pt x="558228" y="190271"/>
                </a:lnTo>
                <a:lnTo>
                  <a:pt x="0" y="190271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1344" y="2363495"/>
            <a:ext cx="558800" cy="190500"/>
          </a:xfrm>
          <a:custGeom>
            <a:avLst/>
            <a:gdLst/>
            <a:ahLst/>
            <a:cxnLst/>
            <a:rect l="l" t="t" r="r" b="b"/>
            <a:pathLst>
              <a:path w="558800" h="190500">
                <a:moveTo>
                  <a:pt x="0" y="0"/>
                </a:moveTo>
                <a:lnTo>
                  <a:pt x="558228" y="0"/>
                </a:lnTo>
                <a:lnTo>
                  <a:pt x="558228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23699" y="3031554"/>
            <a:ext cx="533400" cy="182245"/>
          </a:xfrm>
          <a:custGeom>
            <a:avLst/>
            <a:gdLst/>
            <a:ahLst/>
            <a:cxnLst/>
            <a:rect l="l" t="t" r="r" b="b"/>
            <a:pathLst>
              <a:path w="533400" h="182244">
                <a:moveTo>
                  <a:pt x="0" y="0"/>
                </a:moveTo>
                <a:lnTo>
                  <a:pt x="532853" y="0"/>
                </a:lnTo>
                <a:lnTo>
                  <a:pt x="532853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3699" y="3031554"/>
            <a:ext cx="533400" cy="182245"/>
          </a:xfrm>
          <a:custGeom>
            <a:avLst/>
            <a:gdLst/>
            <a:ahLst/>
            <a:cxnLst/>
            <a:rect l="l" t="t" r="r" b="b"/>
            <a:pathLst>
              <a:path w="533400" h="182244">
                <a:moveTo>
                  <a:pt x="0" y="0"/>
                </a:moveTo>
                <a:lnTo>
                  <a:pt x="532853" y="0"/>
                </a:lnTo>
                <a:lnTo>
                  <a:pt x="532853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2677" y="3192222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1" y="0"/>
                </a:lnTo>
                <a:lnTo>
                  <a:pt x="355231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32677" y="3192222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5" y="0"/>
                </a:lnTo>
                <a:lnTo>
                  <a:pt x="355235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7802" y="3522027"/>
            <a:ext cx="499109" cy="190500"/>
          </a:xfrm>
          <a:custGeom>
            <a:avLst/>
            <a:gdLst/>
            <a:ahLst/>
            <a:cxnLst/>
            <a:rect l="l" t="t" r="r" b="b"/>
            <a:pathLst>
              <a:path w="499110" h="190500">
                <a:moveTo>
                  <a:pt x="0" y="0"/>
                </a:moveTo>
                <a:lnTo>
                  <a:pt x="499021" y="0"/>
                </a:lnTo>
                <a:lnTo>
                  <a:pt x="499021" y="190258"/>
                </a:lnTo>
                <a:lnTo>
                  <a:pt x="0" y="190258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7802" y="3522027"/>
            <a:ext cx="499109" cy="190500"/>
          </a:xfrm>
          <a:custGeom>
            <a:avLst/>
            <a:gdLst/>
            <a:ahLst/>
            <a:cxnLst/>
            <a:rect l="l" t="t" r="r" b="b"/>
            <a:pathLst>
              <a:path w="499110" h="190500">
                <a:moveTo>
                  <a:pt x="0" y="0"/>
                </a:moveTo>
                <a:lnTo>
                  <a:pt x="499021" y="0"/>
                </a:lnTo>
                <a:lnTo>
                  <a:pt x="499021" y="190267"/>
                </a:lnTo>
                <a:lnTo>
                  <a:pt x="0" y="190267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81808" y="4663631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44" y="0"/>
                </a:lnTo>
                <a:lnTo>
                  <a:pt x="355244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81808" y="4663631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5" y="0"/>
                </a:lnTo>
                <a:lnTo>
                  <a:pt x="355235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86363" y="5001895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60010" y="5001895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29173" y="4832768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87342" y="4832768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13636" y="3023096"/>
            <a:ext cx="473709" cy="182245"/>
          </a:xfrm>
          <a:custGeom>
            <a:avLst/>
            <a:gdLst/>
            <a:ahLst/>
            <a:cxnLst/>
            <a:rect l="l" t="t" r="r" b="b"/>
            <a:pathLst>
              <a:path w="473710" h="182244">
                <a:moveTo>
                  <a:pt x="0" y="0"/>
                </a:moveTo>
                <a:lnTo>
                  <a:pt x="473646" y="0"/>
                </a:lnTo>
                <a:lnTo>
                  <a:pt x="473646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13636" y="3023096"/>
            <a:ext cx="473709" cy="182245"/>
          </a:xfrm>
          <a:custGeom>
            <a:avLst/>
            <a:gdLst/>
            <a:ahLst/>
            <a:cxnLst/>
            <a:rect l="l" t="t" r="r" b="b"/>
            <a:pathLst>
              <a:path w="473710" h="182244">
                <a:moveTo>
                  <a:pt x="0" y="0"/>
                </a:moveTo>
                <a:lnTo>
                  <a:pt x="473647" y="0"/>
                </a:lnTo>
                <a:lnTo>
                  <a:pt x="473647" y="181811"/>
                </a:lnTo>
                <a:lnTo>
                  <a:pt x="0" y="18181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79803" y="6422567"/>
            <a:ext cx="524510" cy="190500"/>
          </a:xfrm>
          <a:custGeom>
            <a:avLst/>
            <a:gdLst/>
            <a:ahLst/>
            <a:cxnLst/>
            <a:rect l="l" t="t" r="r" b="b"/>
            <a:pathLst>
              <a:path w="524510" h="190500">
                <a:moveTo>
                  <a:pt x="0" y="0"/>
                </a:moveTo>
                <a:lnTo>
                  <a:pt x="524395" y="0"/>
                </a:lnTo>
                <a:lnTo>
                  <a:pt x="524395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79803" y="6422567"/>
            <a:ext cx="524510" cy="190500"/>
          </a:xfrm>
          <a:custGeom>
            <a:avLst/>
            <a:gdLst/>
            <a:ahLst/>
            <a:cxnLst/>
            <a:rect l="l" t="t" r="r" b="b"/>
            <a:pathLst>
              <a:path w="524510" h="190500">
                <a:moveTo>
                  <a:pt x="0" y="0"/>
                </a:moveTo>
                <a:lnTo>
                  <a:pt x="524395" y="0"/>
                </a:lnTo>
                <a:lnTo>
                  <a:pt x="524395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06724" y="3847592"/>
            <a:ext cx="837565" cy="186055"/>
          </a:xfrm>
          <a:custGeom>
            <a:avLst/>
            <a:gdLst/>
            <a:ahLst/>
            <a:cxnLst/>
            <a:rect l="l" t="t" r="r" b="b"/>
            <a:pathLst>
              <a:path w="837564" h="186054">
                <a:moveTo>
                  <a:pt x="0" y="0"/>
                </a:moveTo>
                <a:lnTo>
                  <a:pt x="837349" y="0"/>
                </a:lnTo>
                <a:lnTo>
                  <a:pt x="837349" y="186042"/>
                </a:lnTo>
                <a:lnTo>
                  <a:pt x="0" y="186042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06724" y="3847592"/>
            <a:ext cx="837565" cy="186055"/>
          </a:xfrm>
          <a:custGeom>
            <a:avLst/>
            <a:gdLst/>
            <a:ahLst/>
            <a:cxnLst/>
            <a:rect l="l" t="t" r="r" b="b"/>
            <a:pathLst>
              <a:path w="837564" h="186054">
                <a:moveTo>
                  <a:pt x="0" y="0"/>
                </a:moveTo>
                <a:lnTo>
                  <a:pt x="837341" y="0"/>
                </a:lnTo>
                <a:lnTo>
                  <a:pt x="837341" y="186040"/>
                </a:lnTo>
                <a:lnTo>
                  <a:pt x="0" y="186040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04318" y="4194302"/>
            <a:ext cx="575310" cy="161290"/>
          </a:xfrm>
          <a:custGeom>
            <a:avLst/>
            <a:gdLst/>
            <a:ahLst/>
            <a:cxnLst/>
            <a:rect l="l" t="t" r="r" b="b"/>
            <a:pathLst>
              <a:path w="575310" h="161289">
                <a:moveTo>
                  <a:pt x="0" y="0"/>
                </a:moveTo>
                <a:lnTo>
                  <a:pt x="575132" y="0"/>
                </a:lnTo>
                <a:lnTo>
                  <a:pt x="575132" y="160680"/>
                </a:lnTo>
                <a:lnTo>
                  <a:pt x="0" y="160680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04318" y="4194302"/>
            <a:ext cx="575310" cy="161290"/>
          </a:xfrm>
          <a:custGeom>
            <a:avLst/>
            <a:gdLst/>
            <a:ahLst/>
            <a:cxnLst/>
            <a:rect l="l" t="t" r="r" b="b"/>
            <a:pathLst>
              <a:path w="575310" h="161289">
                <a:moveTo>
                  <a:pt x="0" y="0"/>
                </a:moveTo>
                <a:lnTo>
                  <a:pt x="575140" y="0"/>
                </a:lnTo>
                <a:lnTo>
                  <a:pt x="575140" y="160670"/>
                </a:lnTo>
                <a:lnTo>
                  <a:pt x="0" y="160670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66910" y="4354983"/>
            <a:ext cx="694055" cy="186055"/>
          </a:xfrm>
          <a:custGeom>
            <a:avLst/>
            <a:gdLst/>
            <a:ahLst/>
            <a:cxnLst/>
            <a:rect l="l" t="t" r="r" b="b"/>
            <a:pathLst>
              <a:path w="694054" h="186054">
                <a:moveTo>
                  <a:pt x="0" y="0"/>
                </a:moveTo>
                <a:lnTo>
                  <a:pt x="693559" y="0"/>
                </a:lnTo>
                <a:lnTo>
                  <a:pt x="693559" y="186029"/>
                </a:lnTo>
                <a:lnTo>
                  <a:pt x="0" y="186029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66910" y="4354983"/>
            <a:ext cx="694055" cy="186055"/>
          </a:xfrm>
          <a:custGeom>
            <a:avLst/>
            <a:gdLst/>
            <a:ahLst/>
            <a:cxnLst/>
            <a:rect l="l" t="t" r="r" b="b"/>
            <a:pathLst>
              <a:path w="694054" h="186054">
                <a:moveTo>
                  <a:pt x="0" y="0"/>
                </a:moveTo>
                <a:lnTo>
                  <a:pt x="693553" y="0"/>
                </a:lnTo>
                <a:lnTo>
                  <a:pt x="693553" y="186040"/>
                </a:lnTo>
                <a:lnTo>
                  <a:pt x="0" y="186040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30553" y="4346525"/>
            <a:ext cx="541655" cy="194945"/>
          </a:xfrm>
          <a:custGeom>
            <a:avLst/>
            <a:gdLst/>
            <a:ahLst/>
            <a:cxnLst/>
            <a:rect l="l" t="t" r="r" b="b"/>
            <a:pathLst>
              <a:path w="541655" h="194945">
                <a:moveTo>
                  <a:pt x="0" y="0"/>
                </a:moveTo>
                <a:lnTo>
                  <a:pt x="541312" y="0"/>
                </a:lnTo>
                <a:lnTo>
                  <a:pt x="541312" y="194487"/>
                </a:lnTo>
                <a:lnTo>
                  <a:pt x="0" y="194487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30553" y="4346525"/>
            <a:ext cx="541655" cy="194945"/>
          </a:xfrm>
          <a:custGeom>
            <a:avLst/>
            <a:gdLst/>
            <a:ahLst/>
            <a:cxnLst/>
            <a:rect l="l" t="t" r="r" b="b"/>
            <a:pathLst>
              <a:path w="541655" h="194945">
                <a:moveTo>
                  <a:pt x="0" y="0"/>
                </a:moveTo>
                <a:lnTo>
                  <a:pt x="541309" y="0"/>
                </a:lnTo>
                <a:lnTo>
                  <a:pt x="541309" y="194496"/>
                </a:lnTo>
                <a:lnTo>
                  <a:pt x="0" y="19449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86823" y="4845443"/>
            <a:ext cx="609600" cy="177800"/>
          </a:xfrm>
          <a:custGeom>
            <a:avLst/>
            <a:gdLst/>
            <a:ahLst/>
            <a:cxnLst/>
            <a:rect l="l" t="t" r="r" b="b"/>
            <a:pathLst>
              <a:path w="609600" h="177800">
                <a:moveTo>
                  <a:pt x="0" y="0"/>
                </a:moveTo>
                <a:lnTo>
                  <a:pt x="608973" y="0"/>
                </a:lnTo>
                <a:lnTo>
                  <a:pt x="608973" y="177583"/>
                </a:lnTo>
                <a:lnTo>
                  <a:pt x="0" y="17758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56567" y="5242902"/>
            <a:ext cx="398145" cy="161290"/>
          </a:xfrm>
          <a:custGeom>
            <a:avLst/>
            <a:gdLst/>
            <a:ahLst/>
            <a:cxnLst/>
            <a:rect l="l" t="t" r="r" b="b"/>
            <a:pathLst>
              <a:path w="398145" h="161289">
                <a:moveTo>
                  <a:pt x="0" y="0"/>
                </a:moveTo>
                <a:lnTo>
                  <a:pt x="397521" y="0"/>
                </a:lnTo>
                <a:lnTo>
                  <a:pt x="397521" y="160669"/>
                </a:lnTo>
                <a:lnTo>
                  <a:pt x="0" y="16066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07716" y="5251361"/>
            <a:ext cx="862965" cy="152400"/>
          </a:xfrm>
          <a:custGeom>
            <a:avLst/>
            <a:gdLst/>
            <a:ahLst/>
            <a:cxnLst/>
            <a:rect l="l" t="t" r="r" b="b"/>
            <a:pathLst>
              <a:path w="862964" h="152400">
                <a:moveTo>
                  <a:pt x="0" y="0"/>
                </a:moveTo>
                <a:lnTo>
                  <a:pt x="862711" y="0"/>
                </a:lnTo>
                <a:lnTo>
                  <a:pt x="862711" y="152214"/>
                </a:lnTo>
                <a:lnTo>
                  <a:pt x="0" y="152214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235065" y="233238"/>
            <a:ext cx="3822700" cy="5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0" marR="5080" indent="-641985">
              <a:lnSpc>
                <a:spcPct val="106000"/>
              </a:lnSpc>
              <a:spcBef>
                <a:spcPts val="100"/>
              </a:spcBef>
            </a:pPr>
            <a:r>
              <a:rPr sz="1550" spc="-35" dirty="0">
                <a:latin typeface="Times New Roman"/>
                <a:cs typeface="Times New Roman"/>
              </a:rPr>
              <a:t>Modeling </a:t>
            </a:r>
            <a:r>
              <a:rPr sz="1550" spc="20" dirty="0">
                <a:latin typeface="Times New Roman"/>
                <a:cs typeface="Times New Roman"/>
              </a:rPr>
              <a:t>the </a:t>
            </a:r>
            <a:r>
              <a:rPr sz="1550" spc="-30" dirty="0">
                <a:latin typeface="Times New Roman"/>
                <a:cs typeface="Times New Roman"/>
              </a:rPr>
              <a:t>Complex </a:t>
            </a:r>
            <a:r>
              <a:rPr sz="1550" spc="-25" dirty="0">
                <a:latin typeface="Times New Roman"/>
                <a:cs typeface="Times New Roman"/>
              </a:rPr>
              <a:t>Dynamics </a:t>
            </a:r>
            <a:r>
              <a:rPr sz="1550" spc="15" dirty="0">
                <a:latin typeface="Times New Roman"/>
                <a:cs typeface="Times New Roman"/>
              </a:rPr>
              <a:t>and </a:t>
            </a:r>
            <a:r>
              <a:rPr sz="1550" spc="-20" dirty="0">
                <a:latin typeface="Times New Roman"/>
                <a:cs typeface="Times New Roman"/>
              </a:rPr>
              <a:t>Changing  </a:t>
            </a:r>
            <a:r>
              <a:rPr sz="1550" spc="-15" dirty="0">
                <a:latin typeface="Times New Roman"/>
                <a:cs typeface="Times New Roman"/>
              </a:rPr>
              <a:t>Correlations </a:t>
            </a:r>
            <a:r>
              <a:rPr sz="1550" spc="-80" dirty="0">
                <a:latin typeface="Times New Roman"/>
                <a:cs typeface="Times New Roman"/>
              </a:rPr>
              <a:t>of </a:t>
            </a:r>
            <a:r>
              <a:rPr sz="1550" spc="-10" dirty="0">
                <a:latin typeface="Times New Roman"/>
                <a:cs typeface="Times New Roman"/>
              </a:rPr>
              <a:t>Epileptic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Events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98050" y="928064"/>
            <a:ext cx="3896360" cy="708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3875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Drausin </a:t>
            </a:r>
            <a:r>
              <a:rPr sz="1050" spc="30" dirty="0">
                <a:latin typeface="Georgia"/>
                <a:cs typeface="Georgia"/>
              </a:rPr>
              <a:t>F. </a:t>
            </a:r>
            <a:r>
              <a:rPr sz="1050" spc="-15" dirty="0">
                <a:latin typeface="Georgia"/>
                <a:cs typeface="Georgia"/>
              </a:rPr>
              <a:t>Wulsin</a:t>
            </a:r>
            <a:r>
              <a:rPr sz="1050" spc="-22" baseline="31746" dirty="0">
                <a:latin typeface="Georgia"/>
                <a:cs typeface="Georgia"/>
              </a:rPr>
              <a:t>a</a:t>
            </a:r>
            <a:r>
              <a:rPr sz="1050" spc="-15" dirty="0">
                <a:latin typeface="Georgia"/>
                <a:cs typeface="Georgia"/>
              </a:rPr>
              <a:t>, </a:t>
            </a:r>
            <a:r>
              <a:rPr sz="1050" spc="-5" dirty="0">
                <a:latin typeface="Georgia"/>
                <a:cs typeface="Georgia"/>
              </a:rPr>
              <a:t>Emily </a:t>
            </a:r>
            <a:r>
              <a:rPr sz="1050" spc="30" dirty="0">
                <a:latin typeface="Georgia"/>
                <a:cs typeface="Georgia"/>
              </a:rPr>
              <a:t>B. </a:t>
            </a:r>
            <a:r>
              <a:rPr sz="1050" spc="-5" dirty="0">
                <a:latin typeface="Georgia"/>
                <a:cs typeface="Georgia"/>
              </a:rPr>
              <a:t>Fox</a:t>
            </a:r>
            <a:r>
              <a:rPr sz="1050" spc="-7" baseline="31746" dirty="0">
                <a:latin typeface="Georgia"/>
                <a:cs typeface="Georgia"/>
              </a:rPr>
              <a:t>c</a:t>
            </a:r>
            <a:r>
              <a:rPr sz="1050" spc="-5" dirty="0">
                <a:latin typeface="Georgia"/>
                <a:cs typeface="Georgia"/>
              </a:rPr>
              <a:t>, Brian</a:t>
            </a:r>
            <a:r>
              <a:rPr sz="1050" spc="175" dirty="0">
                <a:latin typeface="Georgia"/>
                <a:cs typeface="Georgia"/>
              </a:rPr>
              <a:t> </a:t>
            </a:r>
            <a:r>
              <a:rPr sz="1050" spc="25" dirty="0">
                <a:latin typeface="Georgia"/>
                <a:cs typeface="Georgia"/>
              </a:rPr>
              <a:t>Litt</a:t>
            </a:r>
            <a:r>
              <a:rPr sz="1050" spc="37" baseline="31746" dirty="0">
                <a:latin typeface="Georgia"/>
                <a:cs typeface="Georgia"/>
              </a:rPr>
              <a:t>a,b</a:t>
            </a:r>
            <a:endParaRPr sz="1050" baseline="31746">
              <a:latin typeface="Georgia"/>
              <a:cs typeface="Georgia"/>
            </a:endParaRPr>
          </a:p>
          <a:p>
            <a:pPr marL="12700" marR="5080" algn="ctr">
              <a:spcBef>
                <a:spcPts val="860"/>
              </a:spcBef>
            </a:pPr>
            <a:r>
              <a:rPr sz="900" i="1" spc="-44" baseline="32407" dirty="0">
                <a:latin typeface="Georgia"/>
                <a:cs typeface="Georgia"/>
              </a:rPr>
              <a:t>a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30" dirty="0">
                <a:latin typeface="Georgia"/>
                <a:cs typeface="Georgia"/>
              </a:rPr>
              <a:t>Bioengineering, 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44" baseline="32407" dirty="0">
                <a:latin typeface="Georgia"/>
                <a:cs typeface="Georgia"/>
              </a:rPr>
              <a:t>b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45" dirty="0">
                <a:latin typeface="Georgia"/>
                <a:cs typeface="Georgia"/>
              </a:rPr>
              <a:t>Neurology,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37" baseline="32407" dirty="0">
                <a:latin typeface="Georgia"/>
                <a:cs typeface="Georgia"/>
              </a:rPr>
              <a:t>c</a:t>
            </a:r>
            <a:r>
              <a:rPr sz="900" i="1" spc="-25" dirty="0">
                <a:latin typeface="Georgia"/>
                <a:cs typeface="Georgia"/>
              </a:rPr>
              <a:t>Department of </a:t>
            </a:r>
            <a:r>
              <a:rPr sz="900" i="1" spc="-10" dirty="0">
                <a:latin typeface="Georgia"/>
                <a:cs typeface="Georgia"/>
              </a:rPr>
              <a:t>Statistics,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Washington, </a:t>
            </a:r>
            <a:r>
              <a:rPr sz="900" i="1" spc="-20" dirty="0">
                <a:latin typeface="Georgia"/>
                <a:cs typeface="Georgia"/>
              </a:rPr>
              <a:t>Seattle,</a:t>
            </a:r>
            <a:r>
              <a:rPr sz="900" i="1" spc="-120" dirty="0">
                <a:latin typeface="Georgia"/>
                <a:cs typeface="Georgia"/>
              </a:rPr>
              <a:t> </a:t>
            </a:r>
            <a:r>
              <a:rPr sz="900" i="1" dirty="0">
                <a:latin typeface="Georgia"/>
                <a:cs typeface="Georgia"/>
              </a:rPr>
              <a:t>WA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26819" y="2035099"/>
            <a:ext cx="4439285" cy="0"/>
          </a:xfrm>
          <a:custGeom>
            <a:avLst/>
            <a:gdLst/>
            <a:ahLst/>
            <a:cxnLst/>
            <a:rect l="l" t="t" r="r" b="b"/>
            <a:pathLst>
              <a:path w="4439285">
                <a:moveTo>
                  <a:pt x="0" y="0"/>
                </a:moveTo>
                <a:lnTo>
                  <a:pt x="4438855" y="0"/>
                </a:lnTo>
              </a:path>
            </a:pathLst>
          </a:custGeom>
          <a:ln w="4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14121" y="2119527"/>
            <a:ext cx="61277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b="1" spc="114" dirty="0">
                <a:latin typeface="Georgia"/>
                <a:cs typeface="Georgia"/>
              </a:rPr>
              <a:t>A</a:t>
            </a:r>
            <a:r>
              <a:rPr sz="1050" b="1" spc="-35" dirty="0">
                <a:latin typeface="Georgia"/>
                <a:cs typeface="Georgia"/>
              </a:rPr>
              <a:t>bs</a:t>
            </a:r>
            <a:r>
              <a:rPr sz="1050" b="1" spc="50" dirty="0">
                <a:latin typeface="Georgia"/>
                <a:cs typeface="Georgia"/>
              </a:rPr>
              <a:t>t</a:t>
            </a:r>
            <a:r>
              <a:rPr sz="1050" b="1" spc="-55" dirty="0">
                <a:latin typeface="Georgia"/>
                <a:cs typeface="Georgia"/>
              </a:rPr>
              <a:t>r</a:t>
            </a:r>
            <a:r>
              <a:rPr sz="1050" b="1" spc="-40" dirty="0">
                <a:latin typeface="Georgia"/>
                <a:cs typeface="Georgia"/>
              </a:rPr>
              <a:t>a</a:t>
            </a:r>
            <a:r>
              <a:rPr sz="1050" b="1" spc="15" dirty="0">
                <a:latin typeface="Georgia"/>
                <a:cs typeface="Georgia"/>
              </a:rPr>
              <a:t>ct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14121" y="2347432"/>
            <a:ext cx="81470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5" dirty="0">
                <a:latin typeface="Georgia"/>
                <a:cs typeface="Georgia"/>
              </a:rPr>
              <a:t>Patients</a:t>
            </a:r>
            <a:r>
              <a:rPr sz="1050" spc="80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with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69547" y="2347432"/>
            <a:ext cx="310959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can manifest </a:t>
            </a:r>
            <a:r>
              <a:rPr sz="1050" spc="-15" dirty="0">
                <a:latin typeface="Georgia"/>
                <a:cs typeface="Georgia"/>
              </a:rPr>
              <a:t>short, </a:t>
            </a:r>
            <a:r>
              <a:rPr sz="1050" spc="-20" dirty="0">
                <a:latin typeface="Georgia"/>
                <a:cs typeface="Georgia"/>
              </a:rPr>
              <a:t>sub-clinical </a:t>
            </a:r>
            <a:r>
              <a:rPr sz="1050" spc="-15" dirty="0">
                <a:latin typeface="Georgia"/>
                <a:cs typeface="Georgia"/>
              </a:rPr>
              <a:t>epileptic</a:t>
            </a:r>
            <a:r>
              <a:rPr sz="1050" spc="10" dirty="0">
                <a:latin typeface="Georgia"/>
                <a:cs typeface="Georgia"/>
              </a:rPr>
              <a:t> “bursts” </a:t>
            </a:r>
            <a:r>
              <a:rPr sz="1050" spc="-30" dirty="0">
                <a:latin typeface="Georgia"/>
                <a:cs typeface="Georgia"/>
              </a:rPr>
              <a:t>in</a:t>
            </a:r>
            <a:endParaRPr sz="1050">
              <a:latin typeface="Georgia"/>
              <a:cs typeface="Georgia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2712913" y="2350811"/>
          <a:ext cx="1446529" cy="48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065"/>
                <a:gridCol w="435609"/>
                <a:gridCol w="490855"/>
              </a:tblGrid>
              <a:tr h="164465"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epilepsy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B w="38100">
                      <a:solidFill>
                        <a:srgbClr val="C75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5420"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ull-bl</a:t>
                      </a:r>
                      <a:r>
                        <a:rPr sz="1050" spc="-30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wn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38100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clinical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38100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38100" cap="flat" cmpd="sng" algn="ctr">
                      <a:solidFill>
                        <a:srgbClr val="C75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seizures.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1914121" y="2512475"/>
            <a:ext cx="4506595" cy="5194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85"/>
              </a:spcBef>
              <a:tabLst>
                <a:tab pos="2338705" algn="l"/>
              </a:tabLst>
            </a:pPr>
            <a:r>
              <a:rPr sz="1050" spc="-15" dirty="0">
                <a:latin typeface="Georgia"/>
                <a:cs typeface="Georgia"/>
              </a:rPr>
              <a:t>addition</a:t>
            </a:r>
            <a:r>
              <a:rPr sz="1050" spc="120" dirty="0">
                <a:latin typeface="Georgia"/>
                <a:cs typeface="Georgia"/>
              </a:rPr>
              <a:t> </a:t>
            </a:r>
            <a:r>
              <a:rPr sz="1050" dirty="0">
                <a:latin typeface="Georgia"/>
                <a:cs typeface="Georgia"/>
              </a:rPr>
              <a:t>to</a:t>
            </a:r>
            <a:r>
              <a:rPr sz="1050" spc="12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f	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20" dirty="0">
                <a:latin typeface="Georgia"/>
                <a:cs typeface="Georgia"/>
              </a:rPr>
              <a:t>believe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0" dirty="0">
                <a:latin typeface="Georgia"/>
                <a:cs typeface="Georgia"/>
              </a:rPr>
              <a:t>relationship </a:t>
            </a:r>
            <a:r>
              <a:rPr sz="1050" spc="-25" dirty="0">
                <a:latin typeface="Georgia"/>
                <a:cs typeface="Georgia"/>
              </a:rPr>
              <a:t>between  these two </a:t>
            </a:r>
            <a:r>
              <a:rPr sz="1050" spc="-30" dirty="0">
                <a:latin typeface="Georgia"/>
                <a:cs typeface="Georgia"/>
              </a:rPr>
              <a:t>classes of </a:t>
            </a:r>
            <a:r>
              <a:rPr sz="1050" spc="-15" dirty="0">
                <a:latin typeface="Georgia"/>
                <a:cs typeface="Georgia"/>
              </a:rPr>
              <a:t>events—something not previously </a:t>
            </a:r>
            <a:r>
              <a:rPr sz="1050" spc="-20" dirty="0">
                <a:latin typeface="Georgia"/>
                <a:cs typeface="Georgia"/>
              </a:rPr>
              <a:t>studied </a:t>
            </a:r>
            <a:r>
              <a:rPr sz="1050" spc="5" dirty="0">
                <a:latin typeface="Georgia"/>
                <a:cs typeface="Georgia"/>
              </a:rPr>
              <a:t>quantitatively—  </a:t>
            </a:r>
            <a:r>
              <a:rPr sz="1050" spc="-20" dirty="0">
                <a:latin typeface="Georgia"/>
                <a:cs typeface="Georgia"/>
              </a:rPr>
              <a:t>could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yield</a:t>
            </a:r>
            <a:r>
              <a:rPr sz="1050" spc="40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important</a:t>
            </a:r>
            <a:r>
              <a:rPr sz="1050" spc="40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insights</a:t>
            </a:r>
            <a:r>
              <a:rPr sz="1050" spc="5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into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the</a:t>
            </a:r>
            <a:r>
              <a:rPr sz="1050" spc="40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nature</a:t>
            </a:r>
            <a:r>
              <a:rPr sz="1050" spc="4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and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intrinsic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dynamics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14121" y="3007599"/>
            <a:ext cx="446468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629285" algn="l"/>
              </a:tabLst>
            </a:pPr>
            <a:r>
              <a:rPr sz="1050" spc="-25" dirty="0">
                <a:latin typeface="Georgia"/>
                <a:cs typeface="Georgia"/>
              </a:rPr>
              <a:t>seizures.	</a:t>
            </a:r>
            <a:r>
              <a:rPr sz="1050" spc="80" dirty="0">
                <a:latin typeface="Georgia"/>
                <a:cs typeface="Georgia"/>
              </a:rPr>
              <a:t>A </a:t>
            </a:r>
            <a:r>
              <a:rPr sz="1050" spc="-20" dirty="0">
                <a:latin typeface="Georgia"/>
                <a:cs typeface="Georgia"/>
              </a:rPr>
              <a:t>goal </a:t>
            </a:r>
            <a:r>
              <a:rPr sz="1050" spc="-30" dirty="0">
                <a:latin typeface="Georgia"/>
                <a:cs typeface="Georgia"/>
              </a:rPr>
              <a:t>of our work is </a:t>
            </a:r>
            <a:r>
              <a:rPr sz="1050" dirty="0">
                <a:latin typeface="Georgia"/>
                <a:cs typeface="Georgia"/>
              </a:rPr>
              <a:t>to </a:t>
            </a:r>
            <a:r>
              <a:rPr sz="1050" spc="-25" dirty="0">
                <a:latin typeface="Georgia"/>
                <a:cs typeface="Georgia"/>
              </a:rPr>
              <a:t>parse</a:t>
            </a:r>
            <a:r>
              <a:rPr sz="1050" spc="-3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these complex </a:t>
            </a:r>
            <a:r>
              <a:rPr sz="1050" spc="-15" dirty="0">
                <a:latin typeface="Georgia"/>
                <a:cs typeface="Georgia"/>
              </a:rPr>
              <a:t>epileptic </a:t>
            </a:r>
            <a:r>
              <a:rPr sz="1050" spc="-25" dirty="0">
                <a:latin typeface="Georgia"/>
                <a:cs typeface="Georgia"/>
              </a:rPr>
              <a:t>events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14121" y="3172644"/>
            <a:ext cx="446468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into </a:t>
            </a:r>
            <a:r>
              <a:rPr sz="1050" spc="-10" dirty="0">
                <a:latin typeface="Georgia"/>
                <a:cs typeface="Georgia"/>
              </a:rPr>
              <a:t>distinct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0" dirty="0">
                <a:latin typeface="Georgia"/>
                <a:cs typeface="Georgia"/>
              </a:rPr>
              <a:t>regimes. </a:t>
            </a:r>
            <a:r>
              <a:rPr sz="1050" spc="80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challenge posed </a:t>
            </a:r>
            <a:r>
              <a:rPr sz="1050" dirty="0">
                <a:latin typeface="Georgia"/>
                <a:cs typeface="Georgia"/>
              </a:rPr>
              <a:t>by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15" dirty="0">
                <a:latin typeface="Georgia"/>
                <a:cs typeface="Georgia"/>
              </a:rPr>
              <a:t>intracranial</a:t>
            </a:r>
            <a:r>
              <a:rPr sz="1050" spc="55" dirty="0">
                <a:latin typeface="Georgia"/>
                <a:cs typeface="Georgia"/>
              </a:rPr>
              <a:t> </a:t>
            </a:r>
            <a:r>
              <a:rPr sz="1050" spc="40" dirty="0">
                <a:latin typeface="Georgia"/>
                <a:cs typeface="Georgia"/>
              </a:rPr>
              <a:t>EEG</a:t>
            </a:r>
            <a:endParaRPr sz="1050">
              <a:latin typeface="Georgia"/>
              <a:cs typeface="Georgia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412972" y="3513559"/>
          <a:ext cx="195326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165"/>
                <a:gridCol w="938530"/>
                <a:gridCol w="456565"/>
              </a:tblGrid>
              <a:tr h="177165">
                <a:tc>
                  <a:txBody>
                    <a:bodyPr/>
                    <a:lstStyle/>
                    <a:p>
                      <a:pPr marL="41275">
                        <a:lnSpc>
                          <a:spcPts val="12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1050" spc="-30" dirty="0">
                          <a:latin typeface="Georgia"/>
                          <a:cs typeface="Georgia"/>
                        </a:rPr>
                        <a:t>ay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esi</a:t>
                      </a:r>
                      <a:r>
                        <a:rPr sz="1050" spc="-5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n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200"/>
                        </a:lnSpc>
                      </a:pPr>
                      <a:r>
                        <a:rPr sz="1050" spc="-20" dirty="0">
                          <a:latin typeface="Georgia"/>
                          <a:cs typeface="Georgia"/>
                        </a:rPr>
                        <a:t>nonparametric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2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Mar</a:t>
                      </a:r>
                      <a:r>
                        <a:rPr sz="1050" spc="-30" dirty="0">
                          <a:latin typeface="Georgia"/>
                          <a:cs typeface="Georgia"/>
                        </a:rPr>
                        <a:t>ko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v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1914120" y="3337688"/>
            <a:ext cx="4465320" cy="6845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985">
              <a:lnSpc>
                <a:spcPct val="103099"/>
              </a:lnSpc>
              <a:spcBef>
                <a:spcPts val="85"/>
              </a:spcBef>
            </a:pPr>
            <a:r>
              <a:rPr sz="1050" spc="20" dirty="0">
                <a:latin typeface="Georgia"/>
                <a:cs typeface="Georgia"/>
              </a:rPr>
              <a:t>(iEEG) </a:t>
            </a:r>
            <a:r>
              <a:rPr sz="1050" spc="5" dirty="0">
                <a:latin typeface="Georgia"/>
                <a:cs typeface="Georgia"/>
              </a:rPr>
              <a:t>data </a:t>
            </a:r>
            <a:r>
              <a:rPr sz="1050" spc="-45" dirty="0">
                <a:latin typeface="Georgia"/>
                <a:cs typeface="Georgia"/>
              </a:rPr>
              <a:t>we </a:t>
            </a:r>
            <a:r>
              <a:rPr sz="1050" dirty="0">
                <a:latin typeface="Georgia"/>
                <a:cs typeface="Georgia"/>
              </a:rPr>
              <a:t>study </a:t>
            </a:r>
            <a:r>
              <a:rPr sz="1050" spc="-30" dirty="0">
                <a:latin typeface="Georgia"/>
                <a:cs typeface="Georgia"/>
              </a:rPr>
              <a:t>is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dirty="0">
                <a:latin typeface="Georgia"/>
                <a:cs typeface="Georgia"/>
              </a:rPr>
              <a:t>fact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5" dirty="0">
                <a:latin typeface="Georgia"/>
                <a:cs typeface="Georgia"/>
              </a:rPr>
              <a:t>number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placement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25" dirty="0">
                <a:latin typeface="Georgia"/>
                <a:cs typeface="Georgia"/>
              </a:rPr>
              <a:t>electrodes  </a:t>
            </a:r>
            <a:r>
              <a:rPr sz="1050" spc="-20" dirty="0">
                <a:latin typeface="Georgia"/>
                <a:cs typeface="Georgia"/>
              </a:rPr>
              <a:t>can </a:t>
            </a:r>
            <a:r>
              <a:rPr sz="1050" spc="-5" dirty="0">
                <a:latin typeface="Georgia"/>
                <a:cs typeface="Georgia"/>
              </a:rPr>
              <a:t>vary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10" dirty="0">
                <a:latin typeface="Georgia"/>
                <a:cs typeface="Georgia"/>
              </a:rPr>
              <a:t>patients. 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25" dirty="0">
                <a:latin typeface="Georgia"/>
                <a:cs typeface="Georgia"/>
              </a:rPr>
              <a:t>develop</a:t>
            </a:r>
            <a:r>
              <a:rPr sz="1050" spc="-50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a</a:t>
            </a:r>
            <a:endParaRPr sz="1050">
              <a:latin typeface="Georgia"/>
              <a:cs typeface="Georgia"/>
            </a:endParaRPr>
          </a:p>
          <a:p>
            <a:pPr marL="12700" marR="5080">
              <a:lnSpc>
                <a:spcPct val="103099"/>
              </a:lnSpc>
            </a:pPr>
            <a:r>
              <a:rPr sz="1050" spc="-20" dirty="0">
                <a:latin typeface="Georgia"/>
                <a:cs typeface="Georgia"/>
              </a:rPr>
              <a:t>switching </a:t>
            </a:r>
            <a:r>
              <a:rPr sz="1050" spc="-30" dirty="0">
                <a:latin typeface="Georgia"/>
                <a:cs typeface="Georgia"/>
              </a:rPr>
              <a:t>process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5" dirty="0">
                <a:latin typeface="Georgia"/>
                <a:cs typeface="Georgia"/>
              </a:rPr>
              <a:t>allows </a:t>
            </a:r>
            <a:r>
              <a:rPr sz="1050" spc="-30" dirty="0">
                <a:latin typeface="Georgia"/>
                <a:cs typeface="Georgia"/>
              </a:rPr>
              <a:t>for </a:t>
            </a:r>
            <a:r>
              <a:rPr sz="1050" dirty="0">
                <a:latin typeface="Georgia"/>
                <a:cs typeface="Georgia"/>
              </a:rPr>
              <a:t>(i) </a:t>
            </a:r>
            <a:r>
              <a:rPr sz="1050" spc="-25" dirty="0">
                <a:latin typeface="Georgia"/>
                <a:cs typeface="Georgia"/>
              </a:rPr>
              <a:t>shared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5" dirty="0">
                <a:latin typeface="Georgia"/>
                <a:cs typeface="Georgia"/>
              </a:rPr>
              <a:t>regimes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vari-  </a:t>
            </a:r>
            <a:r>
              <a:rPr sz="1050" spc="-15" dirty="0">
                <a:latin typeface="Georgia"/>
                <a:cs typeface="Georgia"/>
              </a:rPr>
              <a:t>able </a:t>
            </a:r>
            <a:r>
              <a:rPr sz="1050" spc="-35" dirty="0">
                <a:latin typeface="Georgia"/>
                <a:cs typeface="Georgia"/>
              </a:rPr>
              <a:t>number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25" dirty="0">
                <a:latin typeface="Georgia"/>
                <a:cs typeface="Georgia"/>
              </a:rPr>
              <a:t>channels, </a:t>
            </a:r>
            <a:r>
              <a:rPr sz="1050" spc="-5" dirty="0">
                <a:latin typeface="Georgia"/>
                <a:cs typeface="Georgia"/>
              </a:rPr>
              <a:t>(ii) </a:t>
            </a:r>
            <a:r>
              <a:rPr sz="1050" spc="-30" dirty="0">
                <a:latin typeface="Georgia"/>
                <a:cs typeface="Georgia"/>
              </a:rPr>
              <a:t>asynchronous </a:t>
            </a:r>
            <a:r>
              <a:rPr sz="1050" spc="-25" dirty="0">
                <a:latin typeface="Georgia"/>
                <a:cs typeface="Georgia"/>
              </a:rPr>
              <a:t>regime-switching,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5" dirty="0">
                <a:latin typeface="Georgia"/>
                <a:cs typeface="Georgia"/>
              </a:rPr>
              <a:t>(iii)</a:t>
            </a:r>
            <a:r>
              <a:rPr sz="1050" spc="16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an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65738" y="4033634"/>
            <a:ext cx="410209" cy="141064"/>
          </a:xfrm>
          <a:prstGeom prst="rect">
            <a:avLst/>
          </a:prstGeom>
          <a:solidFill>
            <a:srgbClr val="6ACDF4"/>
          </a:solidFill>
          <a:ln w="25369">
            <a:solidFill>
              <a:srgbClr val="0079A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1105"/>
              </a:lnSpc>
            </a:pPr>
            <a:r>
              <a:rPr sz="1050" spc="-30" dirty="0">
                <a:latin typeface="Georgia"/>
                <a:cs typeface="Georgia"/>
              </a:rPr>
              <a:t>sparse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14121" y="3997856"/>
            <a:ext cx="446468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3671570" algn="l"/>
              </a:tabLst>
            </a:pPr>
            <a:r>
              <a:rPr sz="1050" spc="-35" dirty="0">
                <a:latin typeface="Georgia"/>
                <a:cs typeface="Georgia"/>
              </a:rPr>
              <a:t>unknown  </a:t>
            </a:r>
            <a:r>
              <a:rPr sz="1050" spc="-10" dirty="0">
                <a:latin typeface="Georgia"/>
                <a:cs typeface="Georgia"/>
              </a:rPr>
              <a:t>dictionary  </a:t>
            </a:r>
            <a:r>
              <a:rPr sz="1050" spc="-35" dirty="0">
                <a:latin typeface="Georgia"/>
                <a:cs typeface="Georgia"/>
              </a:rPr>
              <a:t>of  </a:t>
            </a:r>
            <a:r>
              <a:rPr sz="1050" spc="-15" dirty="0">
                <a:latin typeface="Georgia"/>
                <a:cs typeface="Georgia"/>
              </a:rPr>
              <a:t>dynamic  </a:t>
            </a:r>
            <a:r>
              <a:rPr sz="1050" spc="-30" dirty="0">
                <a:latin typeface="Georgia"/>
                <a:cs typeface="Georgia"/>
              </a:rPr>
              <a:t>regimes.  </a:t>
            </a:r>
            <a:r>
              <a:rPr sz="1050" spc="-40" dirty="0">
                <a:latin typeface="Georgia"/>
                <a:cs typeface="Georgia"/>
              </a:rPr>
              <a:t>We</a:t>
            </a:r>
            <a:r>
              <a:rPr sz="1050" spc="-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encode</a:t>
            </a:r>
            <a:r>
              <a:rPr sz="1050" spc="140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a	</a:t>
            </a:r>
            <a:r>
              <a:rPr sz="1050" spc="-20" dirty="0">
                <a:latin typeface="Georgia"/>
                <a:cs typeface="Georgia"/>
              </a:rPr>
              <a:t>and</a:t>
            </a:r>
            <a:r>
              <a:rPr sz="1050" spc="70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changing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14121" y="4162900"/>
            <a:ext cx="4464685" cy="10147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3099"/>
              </a:lnSpc>
              <a:spcBef>
                <a:spcPts val="85"/>
              </a:spcBef>
            </a:pPr>
            <a:r>
              <a:rPr sz="1050" spc="-15" dirty="0">
                <a:latin typeface="Georgia"/>
                <a:cs typeface="Georgia"/>
              </a:rPr>
              <a:t>set </a:t>
            </a:r>
            <a:r>
              <a:rPr sz="1050" spc="-30" dirty="0">
                <a:latin typeface="Georgia"/>
                <a:cs typeface="Georgia"/>
              </a:rPr>
              <a:t>of dependencies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0" dirty="0">
                <a:latin typeface="Georgia"/>
                <a:cs typeface="Georgia"/>
              </a:rPr>
              <a:t>channels </a:t>
            </a:r>
            <a:r>
              <a:rPr sz="1050" spc="-25" dirty="0">
                <a:latin typeface="Georgia"/>
                <a:cs typeface="Georgia"/>
              </a:rPr>
              <a:t>using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0" dirty="0">
                <a:latin typeface="Georgia"/>
                <a:cs typeface="Georgia"/>
              </a:rPr>
              <a:t>Markov-switching </a:t>
            </a:r>
            <a:r>
              <a:rPr sz="1050" spc="-15" dirty="0">
                <a:latin typeface="Georgia"/>
                <a:cs typeface="Georgia"/>
              </a:rPr>
              <a:t>Gaussian  graphical </a:t>
            </a:r>
            <a:r>
              <a:rPr sz="1050" spc="-30" dirty="0">
                <a:latin typeface="Georgia"/>
                <a:cs typeface="Georgia"/>
              </a:rPr>
              <a:t>model for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5" dirty="0">
                <a:latin typeface="Georgia"/>
                <a:cs typeface="Georgia"/>
              </a:rPr>
              <a:t>innovations </a:t>
            </a:r>
            <a:r>
              <a:rPr sz="1050" spc="-30" dirty="0">
                <a:latin typeface="Georgia"/>
                <a:cs typeface="Georgia"/>
              </a:rPr>
              <a:t>process </a:t>
            </a:r>
            <a:r>
              <a:rPr sz="1050" spc="-15" dirty="0">
                <a:latin typeface="Georgia"/>
                <a:cs typeface="Georgia"/>
              </a:rPr>
              <a:t>driving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0" dirty="0">
                <a:latin typeface="Georgia"/>
                <a:cs typeface="Georgia"/>
              </a:rPr>
              <a:t>channel </a:t>
            </a:r>
            <a:r>
              <a:rPr sz="1050" spc="-20" dirty="0">
                <a:latin typeface="Georgia"/>
                <a:cs typeface="Georgia"/>
              </a:rPr>
              <a:t>dynamics and  demonstrate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0" dirty="0">
                <a:latin typeface="Georgia"/>
                <a:cs typeface="Georgia"/>
              </a:rPr>
              <a:t>importance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10" dirty="0">
                <a:latin typeface="Georgia"/>
                <a:cs typeface="Georgia"/>
              </a:rPr>
              <a:t>this </a:t>
            </a:r>
            <a:r>
              <a:rPr sz="1050" spc="-30" dirty="0">
                <a:latin typeface="Georgia"/>
                <a:cs typeface="Georgia"/>
              </a:rPr>
              <a:t>model in </a:t>
            </a:r>
            <a:r>
              <a:rPr sz="1050" spc="-25" dirty="0">
                <a:latin typeface="Georgia"/>
                <a:cs typeface="Georgia"/>
              </a:rPr>
              <a:t>parsing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out-of-sample </a:t>
            </a:r>
            <a:r>
              <a:rPr sz="1050" spc="-30" dirty="0">
                <a:latin typeface="Georgia"/>
                <a:cs typeface="Georgia"/>
              </a:rPr>
              <a:t>pre-  </a:t>
            </a:r>
            <a:r>
              <a:rPr sz="1050" spc="-20" dirty="0">
                <a:latin typeface="Georgia"/>
                <a:cs typeface="Georgia"/>
              </a:rPr>
              <a:t>dictions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25" dirty="0">
                <a:latin typeface="Georgia"/>
                <a:cs typeface="Georgia"/>
              </a:rPr>
              <a:t>iEEG </a:t>
            </a:r>
            <a:r>
              <a:rPr sz="1050" spc="5" dirty="0">
                <a:latin typeface="Georgia"/>
                <a:cs typeface="Georgia"/>
              </a:rPr>
              <a:t>data. </a:t>
            </a:r>
            <a:r>
              <a:rPr sz="1050" spc="-40" dirty="0">
                <a:latin typeface="Georgia"/>
                <a:cs typeface="Georgia"/>
              </a:rPr>
              <a:t>We show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30" dirty="0">
                <a:latin typeface="Georgia"/>
                <a:cs typeface="Georgia"/>
              </a:rPr>
              <a:t>our model </a:t>
            </a:r>
            <a:r>
              <a:rPr sz="1050" spc="-25" dirty="0">
                <a:latin typeface="Georgia"/>
                <a:cs typeface="Georgia"/>
              </a:rPr>
              <a:t>produces </a:t>
            </a:r>
            <a:r>
              <a:rPr sz="1050" spc="-10" dirty="0">
                <a:latin typeface="Georgia"/>
                <a:cs typeface="Georgia"/>
              </a:rPr>
              <a:t>intuitive </a:t>
            </a:r>
            <a:r>
              <a:rPr sz="1050" dirty="0">
                <a:latin typeface="Georgia"/>
                <a:cs typeface="Georgia"/>
              </a:rPr>
              <a:t>state  </a:t>
            </a:r>
            <a:r>
              <a:rPr sz="1050" spc="-30" dirty="0">
                <a:latin typeface="Georgia"/>
                <a:cs typeface="Georgia"/>
              </a:rPr>
              <a:t>assignments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0" dirty="0">
                <a:latin typeface="Georgia"/>
                <a:cs typeface="Georgia"/>
              </a:rPr>
              <a:t>can </a:t>
            </a:r>
            <a:r>
              <a:rPr sz="1050" spc="-25" dirty="0">
                <a:latin typeface="Georgia"/>
                <a:cs typeface="Georgia"/>
              </a:rPr>
              <a:t>help </a:t>
            </a:r>
            <a:r>
              <a:rPr sz="1050" spc="-10" dirty="0">
                <a:latin typeface="Georgia"/>
                <a:cs typeface="Georgia"/>
              </a:rPr>
              <a:t>automate </a:t>
            </a:r>
            <a:r>
              <a:rPr sz="1050" spc="-15" dirty="0">
                <a:latin typeface="Georgia"/>
                <a:cs typeface="Georgia"/>
              </a:rPr>
              <a:t>clinical analysis </a:t>
            </a:r>
            <a:r>
              <a:rPr sz="1050" spc="-30" dirty="0">
                <a:latin typeface="Georgia"/>
                <a:cs typeface="Georgia"/>
              </a:rPr>
              <a:t>of seizures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enable  </a:t>
            </a:r>
            <a:r>
              <a:rPr sz="1050" spc="-10" dirty="0">
                <a:latin typeface="Georgia"/>
                <a:cs typeface="Georgia"/>
              </a:rPr>
              <a:t>the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comparison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sub-clinical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bursts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and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full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clinical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seizures.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69252" y="5255587"/>
            <a:ext cx="398145" cy="139700"/>
          </a:xfrm>
          <a:prstGeom prst="rect">
            <a:avLst/>
          </a:prstGeom>
          <a:solidFill>
            <a:srgbClr val="6ACD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50" spc="-50" dirty="0">
                <a:latin typeface="Georgia"/>
                <a:cs typeface="Georgia"/>
              </a:rPr>
              <a:t>m</a:t>
            </a:r>
            <a:r>
              <a:rPr sz="1050" spc="-20" dirty="0">
                <a:latin typeface="Georgia"/>
                <a:cs typeface="Georgia"/>
              </a:rPr>
              <a:t>od</a:t>
            </a:r>
            <a:r>
              <a:rPr sz="1050" spc="-40" dirty="0">
                <a:latin typeface="Georgia"/>
                <a:cs typeface="Georgia"/>
              </a:rPr>
              <a:t>e</a:t>
            </a:r>
            <a:r>
              <a:rPr sz="1050" spc="-10" dirty="0">
                <a:latin typeface="Georgia"/>
                <a:cs typeface="Georgia"/>
              </a:rPr>
              <a:t>l</a:t>
            </a:r>
            <a:r>
              <a:rPr sz="1050" spc="5" dirty="0">
                <a:latin typeface="Georgia"/>
                <a:cs typeface="Georgia"/>
              </a:rPr>
              <a:t>,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926819" y="5680336"/>
            <a:ext cx="4439285" cy="0"/>
          </a:xfrm>
          <a:custGeom>
            <a:avLst/>
            <a:gdLst/>
            <a:ahLst/>
            <a:cxnLst/>
            <a:rect l="l" t="t" r="r" b="b"/>
            <a:pathLst>
              <a:path w="4439285">
                <a:moveTo>
                  <a:pt x="0" y="0"/>
                </a:moveTo>
                <a:lnTo>
                  <a:pt x="4438855" y="0"/>
                </a:lnTo>
              </a:path>
            </a:pathLst>
          </a:custGeom>
          <a:ln w="4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913636" y="5223352"/>
            <a:ext cx="4004945" cy="7912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3099"/>
              </a:lnSpc>
              <a:spcBef>
                <a:spcPts val="85"/>
              </a:spcBef>
              <a:tabLst>
                <a:tab pos="741045" algn="l"/>
              </a:tabLst>
            </a:pPr>
            <a:r>
              <a:rPr sz="1050" i="1" spc="15" dirty="0">
                <a:latin typeface="Times New Roman"/>
                <a:cs typeface="Times New Roman"/>
              </a:rPr>
              <a:t>Keywords:	</a:t>
            </a:r>
            <a:r>
              <a:rPr sz="1050" spc="-15" dirty="0">
                <a:latin typeface="Georgia"/>
                <a:cs typeface="Georgia"/>
              </a:rPr>
              <a:t>Bayesian </a:t>
            </a:r>
            <a:r>
              <a:rPr sz="1050" spc="-20" dirty="0">
                <a:latin typeface="Georgia"/>
                <a:cs typeface="Georgia"/>
              </a:rPr>
              <a:t>nonparametric, </a:t>
            </a:r>
            <a:r>
              <a:rPr sz="1050" spc="30" dirty="0">
                <a:latin typeface="Georgia"/>
                <a:cs typeface="Georgia"/>
              </a:rPr>
              <a:t>EEG, </a:t>
            </a:r>
            <a:r>
              <a:rPr sz="1050" spc="-10" dirty="0">
                <a:latin typeface="Georgia"/>
                <a:cs typeface="Georgia"/>
              </a:rPr>
              <a:t>factorial </a:t>
            </a:r>
            <a:r>
              <a:rPr sz="1050" spc="-30" dirty="0">
                <a:latin typeface="Georgia"/>
                <a:cs typeface="Georgia"/>
              </a:rPr>
              <a:t>hidden </a:t>
            </a:r>
            <a:r>
              <a:rPr sz="1050" spc="-20" dirty="0">
                <a:latin typeface="Georgia"/>
                <a:cs typeface="Georgia"/>
              </a:rPr>
              <a:t>Markov  </a:t>
            </a:r>
            <a:r>
              <a:rPr sz="1050" spc="-15" dirty="0">
                <a:latin typeface="Georgia"/>
                <a:cs typeface="Georgia"/>
              </a:rPr>
              <a:t>graphical </a:t>
            </a:r>
            <a:r>
              <a:rPr sz="1050" spc="-25" dirty="0">
                <a:latin typeface="Georgia"/>
                <a:cs typeface="Georgia"/>
              </a:rPr>
              <a:t>model, </a:t>
            </a:r>
            <a:r>
              <a:rPr sz="1050" spc="-15" dirty="0">
                <a:latin typeface="Georgia"/>
                <a:cs typeface="Georgia"/>
              </a:rPr>
              <a:t>time</a:t>
            </a:r>
            <a:r>
              <a:rPr sz="1050" spc="-145" dirty="0">
                <a:latin typeface="Georgia"/>
                <a:cs typeface="Georgia"/>
              </a:rPr>
              <a:t> </a:t>
            </a:r>
            <a:r>
              <a:rPr sz="1050" spc="-35" dirty="0">
                <a:latin typeface="Georgia"/>
                <a:cs typeface="Georgia"/>
              </a:rPr>
              <a:t>series</a:t>
            </a:r>
            <a:endParaRPr sz="10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spcBef>
                <a:spcPts val="910"/>
              </a:spcBef>
            </a:pPr>
            <a:r>
              <a:rPr sz="1050" b="1" spc="40" dirty="0">
                <a:latin typeface="Georgia"/>
                <a:cs typeface="Georgia"/>
              </a:rPr>
              <a:t>1.</a:t>
            </a:r>
            <a:r>
              <a:rPr sz="1050" b="1" spc="335" dirty="0">
                <a:latin typeface="Georgia"/>
                <a:cs typeface="Georgia"/>
              </a:rPr>
              <a:t> </a:t>
            </a:r>
            <a:r>
              <a:rPr sz="1050" b="1" spc="-30" dirty="0">
                <a:latin typeface="Georgia"/>
                <a:cs typeface="Georgia"/>
              </a:rPr>
              <a:t>Introduction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14121" y="6084223"/>
            <a:ext cx="4464685" cy="3549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00025">
              <a:lnSpc>
                <a:spcPct val="103099"/>
              </a:lnSpc>
              <a:spcBef>
                <a:spcPts val="85"/>
              </a:spcBef>
            </a:pPr>
            <a:r>
              <a:rPr sz="1050" spc="-15" dirty="0">
                <a:latin typeface="Georgia"/>
                <a:cs typeface="Georgia"/>
              </a:rPr>
              <a:t>Despite </a:t>
            </a:r>
            <a:r>
              <a:rPr sz="1050" spc="-35" dirty="0">
                <a:latin typeface="Georgia"/>
                <a:cs typeface="Georgia"/>
              </a:rPr>
              <a:t>over </a:t>
            </a:r>
            <a:r>
              <a:rPr sz="1050" spc="-20" dirty="0">
                <a:latin typeface="Georgia"/>
                <a:cs typeface="Georgia"/>
              </a:rPr>
              <a:t>three </a:t>
            </a:r>
            <a:r>
              <a:rPr sz="1050" spc="-30" dirty="0">
                <a:latin typeface="Georgia"/>
                <a:cs typeface="Georgia"/>
              </a:rPr>
              <a:t>decades of research, </a:t>
            </a:r>
            <a:r>
              <a:rPr sz="1050" spc="-45" dirty="0">
                <a:latin typeface="Georgia"/>
                <a:cs typeface="Georgia"/>
              </a:rPr>
              <a:t>we </a:t>
            </a:r>
            <a:r>
              <a:rPr sz="1050" spc="-10" dirty="0">
                <a:latin typeface="Georgia"/>
                <a:cs typeface="Georgia"/>
              </a:rPr>
              <a:t>still </a:t>
            </a:r>
            <a:r>
              <a:rPr sz="1050" spc="-25" dirty="0">
                <a:latin typeface="Georgia"/>
                <a:cs typeface="Georgia"/>
              </a:rPr>
              <a:t>have </a:t>
            </a:r>
            <a:r>
              <a:rPr sz="1050" spc="-10" dirty="0">
                <a:latin typeface="Georgia"/>
                <a:cs typeface="Georgia"/>
              </a:rPr>
              <a:t>very </a:t>
            </a:r>
            <a:r>
              <a:rPr sz="1050" dirty="0">
                <a:latin typeface="Georgia"/>
                <a:cs typeface="Georgia"/>
              </a:rPr>
              <a:t>little </a:t>
            </a:r>
            <a:r>
              <a:rPr sz="1050" spc="-25" dirty="0">
                <a:latin typeface="Georgia"/>
                <a:cs typeface="Georgia"/>
              </a:rPr>
              <a:t>idea </a:t>
            </a:r>
            <a:r>
              <a:rPr sz="1050" spc="-30" dirty="0">
                <a:latin typeface="Georgia"/>
                <a:cs typeface="Georgia"/>
              </a:rPr>
              <a:t>of  </a:t>
            </a:r>
            <a:r>
              <a:rPr sz="1050" dirty="0">
                <a:latin typeface="Georgia"/>
                <a:cs typeface="Georgia"/>
              </a:rPr>
              <a:t>what </a:t>
            </a:r>
            <a:r>
              <a:rPr sz="1050" spc="-35" dirty="0">
                <a:latin typeface="Georgia"/>
                <a:cs typeface="Georgia"/>
              </a:rPr>
              <a:t>defines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seizure. </a:t>
            </a:r>
            <a:r>
              <a:rPr sz="1050" spc="5" dirty="0">
                <a:latin typeface="Georgia"/>
                <a:cs typeface="Georgia"/>
              </a:rPr>
              <a:t>This </a:t>
            </a:r>
            <a:r>
              <a:rPr sz="1050" spc="-25" dirty="0">
                <a:latin typeface="Georgia"/>
                <a:cs typeface="Georgia"/>
              </a:rPr>
              <a:t>ignorance stems </a:t>
            </a:r>
            <a:r>
              <a:rPr sz="1050" dirty="0">
                <a:latin typeface="Georgia"/>
                <a:cs typeface="Georgia"/>
              </a:rPr>
              <a:t>both </a:t>
            </a:r>
            <a:r>
              <a:rPr sz="1050" spc="-35" dirty="0">
                <a:latin typeface="Georgia"/>
                <a:cs typeface="Georgia"/>
              </a:rPr>
              <a:t>from </a:t>
            </a:r>
            <a:r>
              <a:rPr sz="1050" spc="-10" dirty="0">
                <a:latin typeface="Georgia"/>
                <a:cs typeface="Georgia"/>
              </a:rPr>
              <a:t>the complexity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42513" y="6441594"/>
            <a:ext cx="482600" cy="153888"/>
          </a:xfrm>
          <a:prstGeom prst="rect">
            <a:avLst/>
          </a:prstGeom>
          <a:solidFill>
            <a:srgbClr val="FFAA7D"/>
          </a:solidFill>
          <a:ln w="25369">
            <a:solidFill>
              <a:srgbClr val="C75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955">
              <a:lnSpc>
                <a:spcPts val="1170"/>
              </a:lnSpc>
            </a:pPr>
            <a:r>
              <a:rPr sz="1050" spc="-30" dirty="0">
                <a:latin typeface="Georgia"/>
                <a:cs typeface="Georgia"/>
              </a:rPr>
              <a:t>disease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914120" y="6414312"/>
            <a:ext cx="4465320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1314450" algn="l"/>
              </a:tabLst>
            </a:pPr>
            <a:r>
              <a:rPr sz="1050" spc="-20" dirty="0">
                <a:latin typeface="Georgia"/>
                <a:cs typeface="Georgia"/>
              </a:rPr>
              <a:t>epilepsy </a:t>
            </a:r>
            <a:r>
              <a:rPr sz="1050" spc="10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as </a:t>
            </a:r>
            <a:r>
              <a:rPr sz="1050" spc="15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a	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5" dirty="0">
                <a:latin typeface="Georgia"/>
                <a:cs typeface="Georgia"/>
              </a:rPr>
              <a:t>a paucity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5" dirty="0">
                <a:latin typeface="Georgia"/>
                <a:cs typeface="Georgia"/>
              </a:rPr>
              <a:t>quantitative </a:t>
            </a:r>
            <a:r>
              <a:rPr sz="1050" spc="-15" dirty="0">
                <a:latin typeface="Georgia"/>
                <a:cs typeface="Georgia"/>
              </a:rPr>
              <a:t>tools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5" dirty="0">
                <a:latin typeface="Georgia"/>
                <a:cs typeface="Georgia"/>
              </a:rPr>
              <a:t>are </a:t>
            </a:r>
            <a:r>
              <a:rPr sz="1050" spc="-20" dirty="0">
                <a:latin typeface="Georgia"/>
                <a:cs typeface="Georgia"/>
              </a:rPr>
              <a:t>flexible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64045" y="1562786"/>
            <a:ext cx="1213657" cy="140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0838" y="1589736"/>
            <a:ext cx="1122459" cy="1307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306079" y="1584978"/>
          <a:ext cx="1122044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075"/>
                <a:gridCol w="394969"/>
              </a:tblGrid>
              <a:tr h="229870">
                <a:tc gridSpan="2"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10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SCIENCE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solidFill>
                      <a:srgbClr val="FF6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5" dirty="0">
                          <a:latin typeface="DejaVu Sans"/>
                          <a:cs typeface="DejaVu Sans"/>
                        </a:rPr>
                        <a:t>experiment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80" dirty="0">
                          <a:latin typeface="DejaVu Sans"/>
                          <a:cs typeface="DejaVu Sans"/>
                        </a:rPr>
                        <a:t>0.1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test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0" dirty="0">
                          <a:latin typeface="DejaVu Sans"/>
                          <a:cs typeface="DejaVu Sans"/>
                        </a:rPr>
                        <a:t>0.08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discover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0.05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hypothesize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0.03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climate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0.01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6" name="object 56"/>
          <p:cNvSpPr/>
          <p:nvPr/>
        </p:nvSpPr>
        <p:spPr>
          <a:xfrm>
            <a:off x="264044" y="3150514"/>
            <a:ext cx="1209502" cy="139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0838" y="3175305"/>
            <a:ext cx="1116451" cy="1307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306079" y="3170547"/>
          <a:ext cx="1116330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765"/>
                <a:gridCol w="456565"/>
              </a:tblGrid>
              <a:tr h="229870">
                <a:tc gridSpan="2"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9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TECH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solidFill>
                      <a:srgbClr val="009E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develop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5" dirty="0">
                          <a:latin typeface="DejaVu Sans"/>
                          <a:cs typeface="DejaVu Sans"/>
                        </a:rPr>
                        <a:t>0.18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computer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0.09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processor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0.032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5" dirty="0">
                          <a:latin typeface="DejaVu Sans"/>
                          <a:cs typeface="DejaVu Sans"/>
                        </a:rPr>
                        <a:t>user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5" dirty="0">
                          <a:latin typeface="DejaVu Sans"/>
                          <a:cs typeface="DejaVu Sans"/>
                        </a:rPr>
                        <a:t>0.027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internet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0.02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9" name="object 59"/>
          <p:cNvSpPr/>
          <p:nvPr/>
        </p:nvSpPr>
        <p:spPr>
          <a:xfrm>
            <a:off x="264044" y="4734097"/>
            <a:ext cx="1209502" cy="1400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0838" y="4760886"/>
            <a:ext cx="1116451" cy="13070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306079" y="4756130"/>
          <a:ext cx="1116964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380"/>
                <a:gridCol w="489584"/>
              </a:tblGrid>
              <a:tr h="229870">
                <a:tc gridSpan="2"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15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SPORTS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solidFill>
                      <a:srgbClr val="95C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player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75" dirty="0">
                          <a:latin typeface="DejaVu Sans"/>
                          <a:cs typeface="DejaVu Sans"/>
                        </a:rPr>
                        <a:t>0.15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score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0.07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5" dirty="0">
                          <a:latin typeface="DejaVu Sans"/>
                          <a:cs typeface="DejaVu Sans"/>
                        </a:rPr>
                        <a:t>team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0.06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goal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0.03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injury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0.01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2" name="object 62"/>
          <p:cNvSpPr txBox="1"/>
          <p:nvPr/>
        </p:nvSpPr>
        <p:spPr>
          <a:xfrm>
            <a:off x="97683" y="772834"/>
            <a:ext cx="160147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000" spc="80" dirty="0">
                <a:latin typeface="Arial"/>
                <a:cs typeface="Arial"/>
              </a:rPr>
              <a:t>Topic </a:t>
            </a:r>
            <a:r>
              <a:rPr sz="2000" spc="65" dirty="0">
                <a:latin typeface="Arial"/>
                <a:cs typeface="Arial"/>
              </a:rPr>
              <a:t>vocab  </a:t>
            </a:r>
            <a:r>
              <a:rPr sz="2000" spc="80" dirty="0">
                <a:latin typeface="Arial"/>
                <a:cs typeface="Arial"/>
              </a:rPr>
              <a:t>distributions: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66515" y="6223393"/>
            <a:ext cx="3975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130"/>
              </a:lnSpc>
            </a:pPr>
            <a:r>
              <a:rPr sz="2800" dirty="0">
                <a:latin typeface="DejaVu Sans"/>
                <a:cs typeface="DejaVu Sans"/>
              </a:rPr>
              <a:t>…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6910604" y="768376"/>
            <a:ext cx="1965325" cy="63436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100" dirty="0"/>
              <a:t>Document</a:t>
            </a:r>
            <a:r>
              <a:rPr sz="2000" spc="-130" dirty="0"/>
              <a:t> </a:t>
            </a:r>
            <a:r>
              <a:rPr sz="2000" spc="120" dirty="0"/>
              <a:t>topic  </a:t>
            </a:r>
            <a:r>
              <a:rPr sz="2000" spc="95" dirty="0"/>
              <a:t>proportions:</a:t>
            </a:r>
            <a:endParaRPr sz="2000"/>
          </a:p>
        </p:txBody>
      </p:sp>
      <p:sp>
        <p:nvSpPr>
          <p:cNvPr id="65" name="object 65"/>
          <p:cNvSpPr txBox="1"/>
          <p:nvPr/>
        </p:nvSpPr>
        <p:spPr>
          <a:xfrm>
            <a:off x="6910603" y="1377226"/>
            <a:ext cx="26631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b="1" spc="185" dirty="0">
                <a:solidFill>
                  <a:srgbClr val="118CC4"/>
                </a:solidFill>
                <a:latin typeface="Trebuchet MS"/>
                <a:cs typeface="Trebuchet MS"/>
              </a:rPr>
              <a:t>π</a:t>
            </a:r>
            <a:r>
              <a:rPr sz="2400" b="1" spc="277" baseline="-20833" dirty="0">
                <a:solidFill>
                  <a:srgbClr val="118CC4"/>
                </a:solidFill>
                <a:latin typeface="DejaVu Sans"/>
                <a:cs typeface="DejaVu Sans"/>
              </a:rPr>
              <a:t>i </a:t>
            </a:r>
            <a:r>
              <a:rPr sz="2400" spc="-60" dirty="0">
                <a:solidFill>
                  <a:srgbClr val="118CC4"/>
                </a:solidFill>
                <a:latin typeface="Verdana"/>
                <a:cs typeface="Verdana"/>
              </a:rPr>
              <a:t>= </a:t>
            </a:r>
            <a:r>
              <a:rPr sz="2400" spc="-45" dirty="0">
                <a:solidFill>
                  <a:srgbClr val="118CC4"/>
                </a:solidFill>
                <a:latin typeface="DejaVu Sans"/>
                <a:cs typeface="DejaVu Sans"/>
              </a:rPr>
              <a:t>[</a:t>
            </a:r>
            <a:r>
              <a:rPr sz="2400" spc="-45" dirty="0">
                <a:solidFill>
                  <a:srgbClr val="009ECF"/>
                </a:solidFill>
                <a:latin typeface="Trebuchet MS"/>
                <a:cs typeface="Trebuchet MS"/>
              </a:rPr>
              <a:t>π</a:t>
            </a:r>
            <a:r>
              <a:rPr sz="2400" spc="-67" baseline="-20833" dirty="0">
                <a:solidFill>
                  <a:srgbClr val="009ECF"/>
                </a:solidFill>
                <a:latin typeface="DejaVu Sans"/>
                <a:cs typeface="DejaVu Sans"/>
              </a:rPr>
              <a:t>i</a:t>
            </a:r>
            <a:r>
              <a:rPr sz="2400" spc="-67" baseline="-20833" dirty="0">
                <a:solidFill>
                  <a:srgbClr val="118CC4"/>
                </a:solidFill>
                <a:latin typeface="DejaVu Sans"/>
                <a:cs typeface="DejaVu Sans"/>
              </a:rPr>
              <a:t>1 </a:t>
            </a:r>
            <a:r>
              <a:rPr sz="2400" spc="75" dirty="0">
                <a:solidFill>
                  <a:srgbClr val="009ECF"/>
                </a:solidFill>
                <a:latin typeface="Trebuchet MS"/>
                <a:cs typeface="Trebuchet MS"/>
              </a:rPr>
              <a:t>π</a:t>
            </a:r>
            <a:r>
              <a:rPr sz="2400" spc="112" baseline="-20833" dirty="0">
                <a:solidFill>
                  <a:srgbClr val="009ECF"/>
                </a:solidFill>
                <a:latin typeface="DejaVu Sans"/>
                <a:cs typeface="DejaVu Sans"/>
              </a:rPr>
              <a:t>i</a:t>
            </a:r>
            <a:r>
              <a:rPr sz="2400" spc="112" baseline="-20833" dirty="0">
                <a:solidFill>
                  <a:srgbClr val="118CC4"/>
                </a:solidFill>
                <a:latin typeface="DejaVu Sans"/>
                <a:cs typeface="DejaVu Sans"/>
              </a:rPr>
              <a:t>2 </a:t>
            </a:r>
            <a:r>
              <a:rPr sz="2400" spc="-690" dirty="0">
                <a:solidFill>
                  <a:srgbClr val="118CC4"/>
                </a:solidFill>
                <a:latin typeface="DejaVu Sans"/>
                <a:cs typeface="DejaVu Sans"/>
              </a:rPr>
              <a:t>…</a:t>
            </a:r>
            <a:r>
              <a:rPr sz="2400" spc="-635" dirty="0">
                <a:solidFill>
                  <a:srgbClr val="118CC4"/>
                </a:solidFill>
                <a:latin typeface="DejaVu Sans"/>
                <a:cs typeface="DejaVu Sans"/>
              </a:rPr>
              <a:t> </a:t>
            </a:r>
            <a:r>
              <a:rPr sz="2400" spc="-5" dirty="0">
                <a:solidFill>
                  <a:srgbClr val="009ECF"/>
                </a:solidFill>
                <a:latin typeface="Trebuchet MS"/>
                <a:cs typeface="Trebuchet MS"/>
              </a:rPr>
              <a:t>π</a:t>
            </a:r>
            <a:r>
              <a:rPr sz="2400" spc="-7" baseline="-20833" dirty="0">
                <a:solidFill>
                  <a:srgbClr val="118CC4"/>
                </a:solidFill>
                <a:latin typeface="DejaVu Sans"/>
                <a:cs typeface="DejaVu Sans"/>
              </a:rPr>
              <a:t>i</a:t>
            </a:r>
            <a:r>
              <a:rPr sz="2400" spc="-7" baseline="-20833" dirty="0">
                <a:solidFill>
                  <a:srgbClr val="009ECF"/>
                </a:solidFill>
                <a:latin typeface="DejaVu Sans"/>
                <a:cs typeface="DejaVu Sans"/>
              </a:rPr>
              <a:t>K</a:t>
            </a:r>
            <a:r>
              <a:rPr sz="2400" spc="-5" dirty="0">
                <a:solidFill>
                  <a:srgbClr val="118CC4"/>
                </a:solidFill>
                <a:latin typeface="DejaVu Sans"/>
                <a:cs typeface="DejaVu Sans"/>
              </a:rPr>
              <a:t>]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151142" y="1957653"/>
            <a:ext cx="2568625" cy="12053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099213" y="3140153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73374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99213" y="2805212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73374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99213" y="2472703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73374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099213" y="2140194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73374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655968" y="1932202"/>
            <a:ext cx="317500" cy="1372171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5240">
              <a:spcBef>
                <a:spcPts val="560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6</a:t>
            </a:r>
            <a:endParaRPr>
              <a:latin typeface="Trebuchet MS"/>
              <a:cs typeface="Trebuchet MS"/>
            </a:endParaRPr>
          </a:p>
          <a:p>
            <a:pPr marL="12700">
              <a:spcBef>
                <a:spcPts val="465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4</a:t>
            </a:r>
            <a:endParaRPr>
              <a:latin typeface="Trebuchet MS"/>
              <a:cs typeface="Trebuchet MS"/>
            </a:endParaRPr>
          </a:p>
          <a:p>
            <a:pPr marL="15240">
              <a:spcBef>
                <a:spcPts val="459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2</a:t>
            </a:r>
            <a:endParaRPr>
              <a:latin typeface="Trebuchet MS"/>
              <a:cs typeface="Trebuchet MS"/>
            </a:endParaRPr>
          </a:p>
          <a:p>
            <a:pPr marL="188595">
              <a:spcBef>
                <a:spcPts val="465"/>
              </a:spcBef>
            </a:pPr>
            <a:r>
              <a:rPr spc="-35" dirty="0">
                <a:latin typeface="Trebuchet MS"/>
                <a:cs typeface="Trebuchet MS"/>
              </a:rPr>
              <a:t>0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174031" y="314186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42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51765" y="314186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42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29497" y="314186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42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907235" y="314186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42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483375" y="314186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42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87084" y="3257778"/>
            <a:ext cx="2554579" cy="11816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4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2534" y="219799"/>
            <a:ext cx="4796155" cy="6452235"/>
          </a:xfrm>
          <a:custGeom>
            <a:avLst/>
            <a:gdLst/>
            <a:ahLst/>
            <a:cxnLst/>
            <a:rect l="l" t="t" r="r" b="b"/>
            <a:pathLst>
              <a:path w="4796155" h="6452234">
                <a:moveTo>
                  <a:pt x="0" y="0"/>
                </a:moveTo>
                <a:lnTo>
                  <a:pt x="4795688" y="0"/>
                </a:lnTo>
                <a:lnTo>
                  <a:pt x="4795688" y="6452238"/>
                </a:lnTo>
                <a:lnTo>
                  <a:pt x="0" y="6452238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2679" y="2331719"/>
            <a:ext cx="656705" cy="290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1345" y="2363496"/>
            <a:ext cx="558228" cy="190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74735" y="2331726"/>
            <a:ext cx="619297" cy="299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25598" y="2363496"/>
            <a:ext cx="515937" cy="198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5598" y="2363496"/>
            <a:ext cx="516255" cy="198755"/>
          </a:xfrm>
          <a:custGeom>
            <a:avLst/>
            <a:gdLst/>
            <a:ahLst/>
            <a:cxnLst/>
            <a:rect l="l" t="t" r="r" b="b"/>
            <a:pathLst>
              <a:path w="516255" h="198755">
                <a:moveTo>
                  <a:pt x="0" y="0"/>
                </a:moveTo>
                <a:lnTo>
                  <a:pt x="515938" y="0"/>
                </a:lnTo>
                <a:lnTo>
                  <a:pt x="515938" y="198725"/>
                </a:lnTo>
                <a:lnTo>
                  <a:pt x="0" y="198725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98431" y="2493822"/>
            <a:ext cx="515388" cy="2909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9994" y="2524164"/>
            <a:ext cx="414439" cy="1902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49994" y="2524163"/>
            <a:ext cx="414655" cy="190500"/>
          </a:xfrm>
          <a:custGeom>
            <a:avLst/>
            <a:gdLst/>
            <a:ahLst/>
            <a:cxnLst/>
            <a:rect l="l" t="t" r="r" b="b"/>
            <a:pathLst>
              <a:path w="414654" h="190500">
                <a:moveTo>
                  <a:pt x="0" y="0"/>
                </a:moveTo>
                <a:lnTo>
                  <a:pt x="414442" y="0"/>
                </a:lnTo>
                <a:lnTo>
                  <a:pt x="414442" y="190270"/>
                </a:lnTo>
                <a:lnTo>
                  <a:pt x="0" y="190270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7326" y="2502134"/>
            <a:ext cx="573577" cy="2826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98265" y="2532622"/>
            <a:ext cx="473646" cy="1818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8266" y="2532622"/>
            <a:ext cx="473709" cy="182245"/>
          </a:xfrm>
          <a:custGeom>
            <a:avLst/>
            <a:gdLst/>
            <a:ahLst/>
            <a:cxnLst/>
            <a:rect l="l" t="t" r="r" b="b"/>
            <a:pathLst>
              <a:path w="473710" h="182244">
                <a:moveTo>
                  <a:pt x="0" y="0"/>
                </a:moveTo>
                <a:lnTo>
                  <a:pt x="473646" y="0"/>
                </a:lnTo>
                <a:lnTo>
                  <a:pt x="473646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72215" y="3000889"/>
            <a:ext cx="635923" cy="282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3700" y="3031554"/>
            <a:ext cx="532853" cy="1818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3699" y="3031554"/>
            <a:ext cx="533400" cy="182245"/>
          </a:xfrm>
          <a:custGeom>
            <a:avLst/>
            <a:gdLst/>
            <a:ahLst/>
            <a:cxnLst/>
            <a:rect l="l" t="t" r="r" b="b"/>
            <a:pathLst>
              <a:path w="533400" h="182244">
                <a:moveTo>
                  <a:pt x="0" y="0"/>
                </a:moveTo>
                <a:lnTo>
                  <a:pt x="532853" y="0"/>
                </a:lnTo>
                <a:lnTo>
                  <a:pt x="532853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83198" y="3162992"/>
            <a:ext cx="457200" cy="2826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32678" y="3192222"/>
            <a:ext cx="355231" cy="18181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32677" y="3192222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5" y="0"/>
                </a:lnTo>
                <a:lnTo>
                  <a:pt x="355235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36582" y="3491344"/>
            <a:ext cx="602672" cy="2909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87802" y="3522027"/>
            <a:ext cx="499021" cy="1902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87802" y="3522027"/>
            <a:ext cx="499109" cy="190500"/>
          </a:xfrm>
          <a:custGeom>
            <a:avLst/>
            <a:gdLst/>
            <a:ahLst/>
            <a:cxnLst/>
            <a:rect l="l" t="t" r="r" b="b"/>
            <a:pathLst>
              <a:path w="499110" h="190500">
                <a:moveTo>
                  <a:pt x="0" y="0"/>
                </a:moveTo>
                <a:lnTo>
                  <a:pt x="499021" y="0"/>
                </a:lnTo>
                <a:lnTo>
                  <a:pt x="499021" y="190267"/>
                </a:lnTo>
                <a:lnTo>
                  <a:pt x="0" y="190267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9255" y="4634350"/>
            <a:ext cx="457200" cy="2826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81808" y="4663631"/>
            <a:ext cx="355244" cy="18181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81808" y="4663631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5" y="0"/>
                </a:lnTo>
                <a:lnTo>
                  <a:pt x="355235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36782" y="4971008"/>
            <a:ext cx="556952" cy="2909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86363" y="5001895"/>
            <a:ext cx="456730" cy="19025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10607" y="4971008"/>
            <a:ext cx="556952" cy="29094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60010" y="5001895"/>
            <a:ext cx="456730" cy="19025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76863" y="4800599"/>
            <a:ext cx="561108" cy="29094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29174" y="4832768"/>
            <a:ext cx="456730" cy="19025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38015" y="4800599"/>
            <a:ext cx="556952" cy="2909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87342" y="4832768"/>
            <a:ext cx="456730" cy="19025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235065" y="233238"/>
            <a:ext cx="3822700" cy="5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0" marR="5080" indent="-641985">
              <a:lnSpc>
                <a:spcPct val="106000"/>
              </a:lnSpc>
              <a:spcBef>
                <a:spcPts val="100"/>
              </a:spcBef>
            </a:pPr>
            <a:r>
              <a:rPr sz="1550" spc="-35" dirty="0">
                <a:latin typeface="Times New Roman"/>
                <a:cs typeface="Times New Roman"/>
              </a:rPr>
              <a:t>Modeling </a:t>
            </a:r>
            <a:r>
              <a:rPr sz="1550" spc="20" dirty="0">
                <a:latin typeface="Times New Roman"/>
                <a:cs typeface="Times New Roman"/>
              </a:rPr>
              <a:t>the </a:t>
            </a:r>
            <a:r>
              <a:rPr sz="1550" spc="-30" dirty="0">
                <a:latin typeface="Times New Roman"/>
                <a:cs typeface="Times New Roman"/>
              </a:rPr>
              <a:t>Complex </a:t>
            </a:r>
            <a:r>
              <a:rPr sz="1550" spc="-25" dirty="0">
                <a:latin typeface="Times New Roman"/>
                <a:cs typeface="Times New Roman"/>
              </a:rPr>
              <a:t>Dynamics </a:t>
            </a:r>
            <a:r>
              <a:rPr sz="1550" spc="15" dirty="0">
                <a:latin typeface="Times New Roman"/>
                <a:cs typeface="Times New Roman"/>
              </a:rPr>
              <a:t>and </a:t>
            </a:r>
            <a:r>
              <a:rPr sz="1550" spc="-20" dirty="0">
                <a:latin typeface="Times New Roman"/>
                <a:cs typeface="Times New Roman"/>
              </a:rPr>
              <a:t>Changing  </a:t>
            </a:r>
            <a:r>
              <a:rPr sz="1550" spc="-15" dirty="0">
                <a:latin typeface="Times New Roman"/>
                <a:cs typeface="Times New Roman"/>
              </a:rPr>
              <a:t>Correlations </a:t>
            </a:r>
            <a:r>
              <a:rPr sz="1550" spc="-80" dirty="0">
                <a:latin typeface="Times New Roman"/>
                <a:cs typeface="Times New Roman"/>
              </a:rPr>
              <a:t>of </a:t>
            </a:r>
            <a:r>
              <a:rPr sz="1550" spc="-10" dirty="0">
                <a:latin typeface="Times New Roman"/>
                <a:cs typeface="Times New Roman"/>
              </a:rPr>
              <a:t>Epileptic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Events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98050" y="928064"/>
            <a:ext cx="3896360" cy="708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3875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Drausin </a:t>
            </a:r>
            <a:r>
              <a:rPr sz="1050" spc="30" dirty="0">
                <a:latin typeface="Georgia"/>
                <a:cs typeface="Georgia"/>
              </a:rPr>
              <a:t>F. </a:t>
            </a:r>
            <a:r>
              <a:rPr sz="1050" spc="-15" dirty="0">
                <a:latin typeface="Georgia"/>
                <a:cs typeface="Georgia"/>
              </a:rPr>
              <a:t>Wulsin</a:t>
            </a:r>
            <a:r>
              <a:rPr sz="1050" spc="-22" baseline="31746" dirty="0">
                <a:latin typeface="Georgia"/>
                <a:cs typeface="Georgia"/>
              </a:rPr>
              <a:t>a</a:t>
            </a:r>
            <a:r>
              <a:rPr sz="1050" spc="-15" dirty="0">
                <a:latin typeface="Georgia"/>
                <a:cs typeface="Georgia"/>
              </a:rPr>
              <a:t>, </a:t>
            </a:r>
            <a:r>
              <a:rPr sz="1050" spc="-5" dirty="0">
                <a:latin typeface="Georgia"/>
                <a:cs typeface="Georgia"/>
              </a:rPr>
              <a:t>Emily </a:t>
            </a:r>
            <a:r>
              <a:rPr sz="1050" spc="30" dirty="0">
                <a:latin typeface="Georgia"/>
                <a:cs typeface="Georgia"/>
              </a:rPr>
              <a:t>B. </a:t>
            </a:r>
            <a:r>
              <a:rPr sz="1050" spc="-5" dirty="0">
                <a:latin typeface="Georgia"/>
                <a:cs typeface="Georgia"/>
              </a:rPr>
              <a:t>Fox</a:t>
            </a:r>
            <a:r>
              <a:rPr sz="1050" spc="-7" baseline="31746" dirty="0">
                <a:latin typeface="Georgia"/>
                <a:cs typeface="Georgia"/>
              </a:rPr>
              <a:t>c</a:t>
            </a:r>
            <a:r>
              <a:rPr sz="1050" spc="-5" dirty="0">
                <a:latin typeface="Georgia"/>
                <a:cs typeface="Georgia"/>
              </a:rPr>
              <a:t>, Brian</a:t>
            </a:r>
            <a:r>
              <a:rPr sz="1050" spc="175" dirty="0">
                <a:latin typeface="Georgia"/>
                <a:cs typeface="Georgia"/>
              </a:rPr>
              <a:t> </a:t>
            </a:r>
            <a:r>
              <a:rPr sz="1050" spc="25" dirty="0">
                <a:latin typeface="Georgia"/>
                <a:cs typeface="Georgia"/>
              </a:rPr>
              <a:t>Litt</a:t>
            </a:r>
            <a:r>
              <a:rPr sz="1050" spc="37" baseline="31746" dirty="0">
                <a:latin typeface="Georgia"/>
                <a:cs typeface="Georgia"/>
              </a:rPr>
              <a:t>a,b</a:t>
            </a:r>
            <a:endParaRPr sz="1050" baseline="31746">
              <a:latin typeface="Georgia"/>
              <a:cs typeface="Georgia"/>
            </a:endParaRPr>
          </a:p>
          <a:p>
            <a:pPr marL="12700" marR="5080" algn="ctr">
              <a:spcBef>
                <a:spcPts val="860"/>
              </a:spcBef>
            </a:pPr>
            <a:r>
              <a:rPr sz="900" i="1" spc="-44" baseline="32407" dirty="0">
                <a:latin typeface="Georgia"/>
                <a:cs typeface="Georgia"/>
              </a:rPr>
              <a:t>a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30" dirty="0">
                <a:latin typeface="Georgia"/>
                <a:cs typeface="Georgia"/>
              </a:rPr>
              <a:t>Bioengineering, 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44" baseline="32407" dirty="0">
                <a:latin typeface="Georgia"/>
                <a:cs typeface="Georgia"/>
              </a:rPr>
              <a:t>b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45" dirty="0">
                <a:latin typeface="Georgia"/>
                <a:cs typeface="Georgia"/>
              </a:rPr>
              <a:t>Neurology,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37" baseline="32407" dirty="0">
                <a:latin typeface="Georgia"/>
                <a:cs typeface="Georgia"/>
              </a:rPr>
              <a:t>c</a:t>
            </a:r>
            <a:r>
              <a:rPr sz="900" i="1" spc="-25" dirty="0">
                <a:latin typeface="Georgia"/>
                <a:cs typeface="Georgia"/>
              </a:rPr>
              <a:t>Department of </a:t>
            </a:r>
            <a:r>
              <a:rPr sz="900" i="1" spc="-10" dirty="0">
                <a:latin typeface="Georgia"/>
                <a:cs typeface="Georgia"/>
              </a:rPr>
              <a:t>Statistics,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Washington, </a:t>
            </a:r>
            <a:r>
              <a:rPr sz="900" i="1" spc="-20" dirty="0">
                <a:latin typeface="Georgia"/>
                <a:cs typeface="Georgia"/>
              </a:rPr>
              <a:t>Seattle,</a:t>
            </a:r>
            <a:r>
              <a:rPr sz="900" i="1" spc="-120" dirty="0">
                <a:latin typeface="Georgia"/>
                <a:cs typeface="Georgia"/>
              </a:rPr>
              <a:t> </a:t>
            </a:r>
            <a:r>
              <a:rPr sz="900" i="1" dirty="0">
                <a:latin typeface="Georgia"/>
                <a:cs typeface="Georgia"/>
              </a:rPr>
              <a:t>WA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14121" y="2119527"/>
            <a:ext cx="61277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b="1" spc="114" dirty="0">
                <a:latin typeface="Georgia"/>
                <a:cs typeface="Georgia"/>
              </a:rPr>
              <a:t>A</a:t>
            </a:r>
            <a:r>
              <a:rPr sz="1050" b="1" spc="-35" dirty="0">
                <a:latin typeface="Georgia"/>
                <a:cs typeface="Georgia"/>
              </a:rPr>
              <a:t>bs</a:t>
            </a:r>
            <a:r>
              <a:rPr sz="1050" b="1" spc="50" dirty="0">
                <a:latin typeface="Georgia"/>
                <a:cs typeface="Georgia"/>
              </a:rPr>
              <a:t>t</a:t>
            </a:r>
            <a:r>
              <a:rPr sz="1050" b="1" spc="-55" dirty="0">
                <a:latin typeface="Georgia"/>
                <a:cs typeface="Georgia"/>
              </a:rPr>
              <a:t>r</a:t>
            </a:r>
            <a:r>
              <a:rPr sz="1050" b="1" spc="-40" dirty="0">
                <a:latin typeface="Georgia"/>
                <a:cs typeface="Georgia"/>
              </a:rPr>
              <a:t>a</a:t>
            </a:r>
            <a:r>
              <a:rPr sz="1050" b="1" spc="15" dirty="0">
                <a:latin typeface="Georgia"/>
                <a:cs typeface="Georgia"/>
              </a:rPr>
              <a:t>ct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71344" y="2347432"/>
            <a:ext cx="857250" cy="177613"/>
          </a:xfrm>
          <a:prstGeom prst="rect">
            <a:avLst/>
          </a:prstGeom>
          <a:ln w="9513">
            <a:solidFill>
              <a:srgbClr val="383334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5244">
              <a:spcBef>
                <a:spcPts val="125"/>
              </a:spcBef>
            </a:pPr>
            <a:r>
              <a:rPr sz="1050" spc="-5" dirty="0">
                <a:latin typeface="Georgia"/>
                <a:cs typeface="Georgia"/>
              </a:rPr>
              <a:t>Patients</a:t>
            </a:r>
            <a:r>
              <a:rPr sz="1050" spc="80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with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25597" y="2363495"/>
            <a:ext cx="520700" cy="165100"/>
          </a:xfrm>
          <a:prstGeom prst="rect">
            <a:avLst/>
          </a:prstGeom>
          <a:ln w="9513">
            <a:solidFill>
              <a:srgbClr val="38333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/>
            <a:r>
              <a:rPr sz="1050" spc="-20" dirty="0">
                <a:latin typeface="Georgia"/>
                <a:cs typeface="Georgia"/>
              </a:rPr>
              <a:t>epilepsy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69547" y="2347432"/>
            <a:ext cx="310959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can manifest </a:t>
            </a:r>
            <a:r>
              <a:rPr sz="1050" spc="-15" dirty="0">
                <a:latin typeface="Georgia"/>
                <a:cs typeface="Georgia"/>
              </a:rPr>
              <a:t>short, </a:t>
            </a:r>
            <a:r>
              <a:rPr sz="1050" spc="-20" dirty="0">
                <a:latin typeface="Georgia"/>
                <a:cs typeface="Georgia"/>
              </a:rPr>
              <a:t>sub-clinical </a:t>
            </a:r>
            <a:r>
              <a:rPr sz="1050" spc="-15" dirty="0">
                <a:latin typeface="Georgia"/>
                <a:cs typeface="Georgia"/>
              </a:rPr>
              <a:t>epileptic</a:t>
            </a:r>
            <a:r>
              <a:rPr sz="1050" spc="10" dirty="0">
                <a:latin typeface="Georgia"/>
                <a:cs typeface="Georgia"/>
              </a:rPr>
              <a:t> “bursts” </a:t>
            </a:r>
            <a:r>
              <a:rPr sz="1050" spc="-30" dirty="0">
                <a:latin typeface="Georgia"/>
                <a:cs typeface="Georgia"/>
              </a:rPr>
              <a:t>in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14121" y="2512476"/>
            <a:ext cx="446341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15" dirty="0">
                <a:latin typeface="Georgia"/>
                <a:cs typeface="Georgia"/>
              </a:rPr>
              <a:t>addition </a:t>
            </a:r>
            <a:r>
              <a:rPr sz="1050" dirty="0">
                <a:latin typeface="Georgia"/>
                <a:cs typeface="Georgia"/>
              </a:rPr>
              <a:t>to </a:t>
            </a:r>
            <a:r>
              <a:rPr sz="1050" spc="-25" dirty="0">
                <a:latin typeface="Georgia"/>
                <a:cs typeface="Georgia"/>
              </a:rPr>
              <a:t>full-blown </a:t>
            </a:r>
            <a:r>
              <a:rPr sz="1050" spc="-15" dirty="0">
                <a:latin typeface="Georgia"/>
                <a:cs typeface="Georgia"/>
              </a:rPr>
              <a:t>clinical </a:t>
            </a:r>
            <a:r>
              <a:rPr sz="1050" spc="-25" dirty="0">
                <a:latin typeface="Georgia"/>
                <a:cs typeface="Georgia"/>
              </a:rPr>
              <a:t>seizures. 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20" dirty="0">
                <a:latin typeface="Georgia"/>
                <a:cs typeface="Georgia"/>
              </a:rPr>
              <a:t>believe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0" dirty="0">
                <a:latin typeface="Georgia"/>
                <a:cs typeface="Georgia"/>
              </a:rPr>
              <a:t>relationship</a:t>
            </a:r>
            <a:r>
              <a:rPr sz="1050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between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14121" y="2677521"/>
            <a:ext cx="4506595" cy="3549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85"/>
              </a:spcBef>
            </a:pPr>
            <a:r>
              <a:rPr sz="1050" spc="-25" dirty="0">
                <a:latin typeface="Georgia"/>
                <a:cs typeface="Georgia"/>
              </a:rPr>
              <a:t>these two </a:t>
            </a:r>
            <a:r>
              <a:rPr sz="1050" spc="-30" dirty="0">
                <a:latin typeface="Georgia"/>
                <a:cs typeface="Georgia"/>
              </a:rPr>
              <a:t>classes of </a:t>
            </a:r>
            <a:r>
              <a:rPr sz="1050" spc="-15" dirty="0">
                <a:latin typeface="Georgia"/>
                <a:cs typeface="Georgia"/>
              </a:rPr>
              <a:t>events—something not previously </a:t>
            </a:r>
            <a:r>
              <a:rPr sz="1050" spc="-20" dirty="0">
                <a:latin typeface="Georgia"/>
                <a:cs typeface="Georgia"/>
              </a:rPr>
              <a:t>studied </a:t>
            </a:r>
            <a:r>
              <a:rPr sz="1050" spc="5" dirty="0">
                <a:latin typeface="Georgia"/>
                <a:cs typeface="Georgia"/>
              </a:rPr>
              <a:t>quantitatively—  </a:t>
            </a:r>
            <a:r>
              <a:rPr sz="1050" spc="-20" dirty="0">
                <a:latin typeface="Georgia"/>
                <a:cs typeface="Georgia"/>
              </a:rPr>
              <a:t>could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yield</a:t>
            </a:r>
            <a:r>
              <a:rPr sz="1050" spc="40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important</a:t>
            </a:r>
            <a:r>
              <a:rPr sz="1050" spc="40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insights</a:t>
            </a:r>
            <a:r>
              <a:rPr sz="1050" spc="5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into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the</a:t>
            </a:r>
            <a:r>
              <a:rPr sz="1050" spc="40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nature</a:t>
            </a:r>
            <a:r>
              <a:rPr sz="1050" spc="4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and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intrinsic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dynamics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14121" y="3007599"/>
            <a:ext cx="446468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629285" algn="l"/>
              </a:tabLst>
            </a:pPr>
            <a:r>
              <a:rPr sz="1050" spc="-25" dirty="0">
                <a:latin typeface="Georgia"/>
                <a:cs typeface="Georgia"/>
              </a:rPr>
              <a:t>seizures.	</a:t>
            </a:r>
            <a:r>
              <a:rPr sz="1050" spc="80" dirty="0">
                <a:latin typeface="Georgia"/>
                <a:cs typeface="Georgia"/>
              </a:rPr>
              <a:t>A </a:t>
            </a:r>
            <a:r>
              <a:rPr sz="1050" spc="-20" dirty="0">
                <a:latin typeface="Georgia"/>
                <a:cs typeface="Georgia"/>
              </a:rPr>
              <a:t>goal </a:t>
            </a:r>
            <a:r>
              <a:rPr sz="1050" spc="-30" dirty="0">
                <a:latin typeface="Georgia"/>
                <a:cs typeface="Georgia"/>
              </a:rPr>
              <a:t>of our work is </a:t>
            </a:r>
            <a:r>
              <a:rPr sz="1050" dirty="0">
                <a:latin typeface="Georgia"/>
                <a:cs typeface="Georgia"/>
              </a:rPr>
              <a:t>to </a:t>
            </a:r>
            <a:r>
              <a:rPr sz="1050" spc="-25" dirty="0">
                <a:latin typeface="Georgia"/>
                <a:cs typeface="Georgia"/>
              </a:rPr>
              <a:t>parse</a:t>
            </a:r>
            <a:r>
              <a:rPr sz="1050" spc="-3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these complex </a:t>
            </a:r>
            <a:r>
              <a:rPr sz="1050" spc="-15" dirty="0">
                <a:latin typeface="Georgia"/>
                <a:cs typeface="Georgia"/>
              </a:rPr>
              <a:t>epileptic </a:t>
            </a:r>
            <a:r>
              <a:rPr sz="1050" spc="-25" dirty="0">
                <a:latin typeface="Georgia"/>
                <a:cs typeface="Georgia"/>
              </a:rPr>
              <a:t>events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14121" y="3172644"/>
            <a:ext cx="446468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into </a:t>
            </a:r>
            <a:r>
              <a:rPr sz="1050" spc="-10" dirty="0">
                <a:latin typeface="Georgia"/>
                <a:cs typeface="Georgia"/>
              </a:rPr>
              <a:t>distinct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0" dirty="0">
                <a:latin typeface="Georgia"/>
                <a:cs typeface="Georgia"/>
              </a:rPr>
              <a:t>regimes. </a:t>
            </a:r>
            <a:r>
              <a:rPr sz="1050" spc="80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challenge posed </a:t>
            </a:r>
            <a:r>
              <a:rPr sz="1050" dirty="0">
                <a:latin typeface="Georgia"/>
                <a:cs typeface="Georgia"/>
              </a:rPr>
              <a:t>by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15" dirty="0">
                <a:latin typeface="Georgia"/>
                <a:cs typeface="Georgia"/>
              </a:rPr>
              <a:t>intracranial</a:t>
            </a:r>
            <a:r>
              <a:rPr sz="1050" spc="55" dirty="0">
                <a:latin typeface="Georgia"/>
                <a:cs typeface="Georgia"/>
              </a:rPr>
              <a:t> </a:t>
            </a:r>
            <a:r>
              <a:rPr sz="1050" spc="40" dirty="0">
                <a:latin typeface="Georgia"/>
                <a:cs typeface="Georgia"/>
              </a:rPr>
              <a:t>EEG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14121" y="3337689"/>
            <a:ext cx="446341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20" dirty="0">
                <a:latin typeface="Georgia"/>
                <a:cs typeface="Georgia"/>
              </a:rPr>
              <a:t>(iEEG) </a:t>
            </a:r>
            <a:r>
              <a:rPr sz="1050" spc="5" dirty="0">
                <a:latin typeface="Georgia"/>
                <a:cs typeface="Georgia"/>
              </a:rPr>
              <a:t>data </a:t>
            </a:r>
            <a:r>
              <a:rPr sz="1050" spc="-45" dirty="0">
                <a:latin typeface="Georgia"/>
                <a:cs typeface="Georgia"/>
              </a:rPr>
              <a:t>we </a:t>
            </a:r>
            <a:r>
              <a:rPr sz="1050" dirty="0">
                <a:latin typeface="Georgia"/>
                <a:cs typeface="Georgia"/>
              </a:rPr>
              <a:t>study </a:t>
            </a:r>
            <a:r>
              <a:rPr sz="1050" spc="-30" dirty="0">
                <a:latin typeface="Georgia"/>
                <a:cs typeface="Georgia"/>
              </a:rPr>
              <a:t>is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dirty="0">
                <a:latin typeface="Georgia"/>
                <a:cs typeface="Georgia"/>
              </a:rPr>
              <a:t>fact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5" dirty="0">
                <a:latin typeface="Georgia"/>
                <a:cs typeface="Georgia"/>
              </a:rPr>
              <a:t>number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placement </a:t>
            </a:r>
            <a:r>
              <a:rPr sz="1050" spc="-30" dirty="0">
                <a:latin typeface="Georgia"/>
                <a:cs typeface="Georgia"/>
              </a:rPr>
              <a:t>of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electrodes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14120" y="3502734"/>
            <a:ext cx="2499360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can </a:t>
            </a:r>
            <a:r>
              <a:rPr sz="1050" spc="-5" dirty="0">
                <a:latin typeface="Georgia"/>
                <a:cs typeface="Georgia"/>
              </a:rPr>
              <a:t>vary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10" dirty="0">
                <a:latin typeface="Georgia"/>
                <a:cs typeface="Georgia"/>
              </a:rPr>
              <a:t>patients. 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25" dirty="0">
                <a:latin typeface="Georgia"/>
                <a:cs typeface="Georgia"/>
              </a:rPr>
              <a:t>develop</a:t>
            </a:r>
            <a:r>
              <a:rPr sz="1050" spc="-70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a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14120" y="3667779"/>
            <a:ext cx="4465320" cy="3549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85"/>
              </a:spcBef>
            </a:pPr>
            <a:r>
              <a:rPr sz="1050" spc="-20" dirty="0">
                <a:latin typeface="Georgia"/>
                <a:cs typeface="Georgia"/>
              </a:rPr>
              <a:t>switching </a:t>
            </a:r>
            <a:r>
              <a:rPr sz="1050" spc="-30" dirty="0">
                <a:latin typeface="Georgia"/>
                <a:cs typeface="Georgia"/>
              </a:rPr>
              <a:t>process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5" dirty="0">
                <a:latin typeface="Georgia"/>
                <a:cs typeface="Georgia"/>
              </a:rPr>
              <a:t>allows </a:t>
            </a:r>
            <a:r>
              <a:rPr sz="1050" spc="-30" dirty="0">
                <a:latin typeface="Georgia"/>
                <a:cs typeface="Georgia"/>
              </a:rPr>
              <a:t>for </a:t>
            </a:r>
            <a:r>
              <a:rPr sz="1050" dirty="0">
                <a:latin typeface="Georgia"/>
                <a:cs typeface="Georgia"/>
              </a:rPr>
              <a:t>(i) </a:t>
            </a:r>
            <a:r>
              <a:rPr sz="1050" spc="-25" dirty="0">
                <a:latin typeface="Georgia"/>
                <a:cs typeface="Georgia"/>
              </a:rPr>
              <a:t>shared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5" dirty="0">
                <a:latin typeface="Georgia"/>
                <a:cs typeface="Georgia"/>
              </a:rPr>
              <a:t>regimes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vari-  </a:t>
            </a:r>
            <a:r>
              <a:rPr sz="1050" spc="-15" dirty="0">
                <a:latin typeface="Georgia"/>
                <a:cs typeface="Georgia"/>
              </a:rPr>
              <a:t>able </a:t>
            </a:r>
            <a:r>
              <a:rPr sz="1050" spc="-35" dirty="0">
                <a:latin typeface="Georgia"/>
                <a:cs typeface="Georgia"/>
              </a:rPr>
              <a:t>number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25" dirty="0">
                <a:latin typeface="Georgia"/>
                <a:cs typeface="Georgia"/>
              </a:rPr>
              <a:t>channels, </a:t>
            </a:r>
            <a:r>
              <a:rPr sz="1050" spc="-5" dirty="0">
                <a:latin typeface="Georgia"/>
                <a:cs typeface="Georgia"/>
              </a:rPr>
              <a:t>(ii) </a:t>
            </a:r>
            <a:r>
              <a:rPr sz="1050" spc="-30" dirty="0">
                <a:latin typeface="Georgia"/>
                <a:cs typeface="Georgia"/>
              </a:rPr>
              <a:t>asynchronous </a:t>
            </a:r>
            <a:r>
              <a:rPr sz="1050" spc="-25" dirty="0">
                <a:latin typeface="Georgia"/>
                <a:cs typeface="Georgia"/>
              </a:rPr>
              <a:t>regime-switching,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5" dirty="0">
                <a:latin typeface="Georgia"/>
                <a:cs typeface="Georgia"/>
              </a:rPr>
              <a:t>(iii)</a:t>
            </a:r>
            <a:r>
              <a:rPr sz="1050" spc="16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an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65738" y="4033634"/>
            <a:ext cx="410209" cy="141064"/>
          </a:xfrm>
          <a:prstGeom prst="rect">
            <a:avLst/>
          </a:prstGeom>
          <a:ln w="9513">
            <a:solidFill>
              <a:srgbClr val="38333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1105"/>
              </a:lnSpc>
            </a:pPr>
            <a:r>
              <a:rPr sz="1050" spc="-30" dirty="0">
                <a:latin typeface="Georgia"/>
                <a:cs typeface="Georgia"/>
              </a:rPr>
              <a:t>sparse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14121" y="3997856"/>
            <a:ext cx="446468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3671570" algn="l"/>
              </a:tabLst>
            </a:pPr>
            <a:r>
              <a:rPr sz="1050" spc="-35" dirty="0">
                <a:latin typeface="Georgia"/>
                <a:cs typeface="Georgia"/>
              </a:rPr>
              <a:t>unknown  </a:t>
            </a:r>
            <a:r>
              <a:rPr sz="1050" spc="-10" dirty="0">
                <a:latin typeface="Georgia"/>
                <a:cs typeface="Georgia"/>
              </a:rPr>
              <a:t>dictionary  </a:t>
            </a:r>
            <a:r>
              <a:rPr sz="1050" spc="-35" dirty="0">
                <a:latin typeface="Georgia"/>
                <a:cs typeface="Georgia"/>
              </a:rPr>
              <a:t>of  </a:t>
            </a:r>
            <a:r>
              <a:rPr sz="1050" spc="-15" dirty="0">
                <a:latin typeface="Georgia"/>
                <a:cs typeface="Georgia"/>
              </a:rPr>
              <a:t>dynamic  </a:t>
            </a:r>
            <a:r>
              <a:rPr sz="1050" spc="-30" dirty="0">
                <a:latin typeface="Georgia"/>
                <a:cs typeface="Georgia"/>
              </a:rPr>
              <a:t>regimes.  </a:t>
            </a:r>
            <a:r>
              <a:rPr sz="1050" spc="-40" dirty="0">
                <a:latin typeface="Georgia"/>
                <a:cs typeface="Georgia"/>
              </a:rPr>
              <a:t>We</a:t>
            </a:r>
            <a:r>
              <a:rPr sz="1050" spc="-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encode</a:t>
            </a:r>
            <a:r>
              <a:rPr sz="1050" spc="140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a	</a:t>
            </a:r>
            <a:r>
              <a:rPr sz="1050" spc="-20" dirty="0">
                <a:latin typeface="Georgia"/>
                <a:cs typeface="Georgia"/>
              </a:rPr>
              <a:t>and</a:t>
            </a:r>
            <a:r>
              <a:rPr sz="1050" spc="70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changing</a:t>
            </a:r>
            <a:endParaRPr sz="1050">
              <a:latin typeface="Georgia"/>
              <a:cs typeface="Georgia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3482067" y="4671560"/>
          <a:ext cx="2195827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520"/>
                <a:gridCol w="439420"/>
                <a:gridCol w="54609"/>
                <a:gridCol w="363219"/>
                <a:gridCol w="100965"/>
                <a:gridCol w="177165"/>
                <a:gridCol w="287019"/>
                <a:gridCol w="168910"/>
              </a:tblGrid>
              <a:tr h="1593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383334"/>
                      </a:solidFill>
                      <a:prstDash val="solid"/>
                    </a:lnR>
                    <a:lnB w="9525">
                      <a:solidFill>
                        <a:srgbClr val="3833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685">
                        <a:lnSpc>
                          <a:spcPts val="1155"/>
                        </a:lnSpc>
                      </a:pPr>
                      <a:r>
                        <a:rPr sz="1050" spc="-30" dirty="0">
                          <a:latin typeface="Georgia"/>
                          <a:cs typeface="Georgia"/>
                        </a:rPr>
                        <a:t>model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9525">
                      <a:solidFill>
                        <a:srgbClr val="383334"/>
                      </a:solidFill>
                      <a:prstDash val="solid"/>
                    </a:lnL>
                    <a:lnR w="9525">
                      <a:solidFill>
                        <a:srgbClr val="383334"/>
                      </a:solidFill>
                      <a:prstDash val="solid"/>
                    </a:lnR>
                    <a:lnT w="9525">
                      <a:solidFill>
                        <a:srgbClr val="383334"/>
                      </a:solidFill>
                      <a:prstDash val="solid"/>
                    </a:lnT>
                    <a:lnB w="9525">
                      <a:solidFill>
                        <a:srgbClr val="3833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334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5895"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10" dirty="0">
                          <a:latin typeface="Georgia"/>
                          <a:cs typeface="Georgia"/>
                        </a:rPr>
                        <a:t>automate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9525">
                      <a:solidFill>
                        <a:srgbClr val="383334"/>
                      </a:solidFill>
                      <a:prstDash val="solid"/>
                    </a:lnL>
                    <a:lnR w="19050">
                      <a:solidFill>
                        <a:srgbClr val="383334"/>
                      </a:solidFill>
                      <a:prstDash val="solid"/>
                    </a:lnR>
                    <a:lnT w="9525">
                      <a:solidFill>
                        <a:srgbClr val="383334"/>
                      </a:solidFill>
                      <a:prstDash val="solid"/>
                    </a:lnT>
                    <a:lnB w="9525">
                      <a:solidFill>
                        <a:srgbClr val="3833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clinical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19050">
                      <a:solidFill>
                        <a:srgbClr val="383334"/>
                      </a:solidFill>
                      <a:prstDash val="solid"/>
                    </a:lnL>
                    <a:lnR w="9525">
                      <a:solidFill>
                        <a:srgbClr val="383334"/>
                      </a:solidFill>
                      <a:prstDash val="solid"/>
                    </a:lnR>
                    <a:lnT w="9525">
                      <a:solidFill>
                        <a:srgbClr val="383334"/>
                      </a:solidFill>
                      <a:prstDash val="solid"/>
                    </a:lnT>
                    <a:lnB w="9525">
                      <a:solidFill>
                        <a:srgbClr val="383334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15" dirty="0">
                          <a:latin typeface="Georgia"/>
                          <a:cs typeface="Georgia"/>
                        </a:rPr>
                        <a:t>analysis</a:t>
                      </a:r>
                      <a:r>
                        <a:rPr sz="1050" spc="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050" spc="-30" dirty="0">
                          <a:latin typeface="Georgia"/>
                          <a:cs typeface="Georgia"/>
                        </a:rPr>
                        <a:t>of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9525">
                      <a:solidFill>
                        <a:srgbClr val="383334"/>
                      </a:solidFill>
                      <a:prstDash val="solid"/>
                    </a:lnL>
                    <a:lnR w="9525">
                      <a:solidFill>
                        <a:srgbClr val="383334"/>
                      </a:solidFill>
                      <a:prstDash val="solid"/>
                    </a:lnR>
                    <a:lnT w="9525" cap="flat" cmpd="sng" algn="ctr">
                      <a:solidFill>
                        <a:srgbClr val="383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3833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seizures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9525">
                      <a:solidFill>
                        <a:srgbClr val="383334"/>
                      </a:solidFill>
                      <a:prstDash val="solid"/>
                    </a:lnL>
                    <a:lnR w="9525">
                      <a:solidFill>
                        <a:srgbClr val="383334"/>
                      </a:solidFill>
                      <a:prstDash val="solid"/>
                    </a:lnR>
                    <a:lnT w="9525">
                      <a:solidFill>
                        <a:srgbClr val="383334"/>
                      </a:solidFill>
                      <a:prstDash val="solid"/>
                    </a:lnT>
                    <a:lnB w="9525">
                      <a:solidFill>
                        <a:srgbClr val="3833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383334"/>
                      </a:solidFill>
                      <a:prstDash val="solid"/>
                    </a:lnR>
                    <a:lnT w="9525">
                      <a:solidFill>
                        <a:srgbClr val="38333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845">
                        <a:lnSpc>
                          <a:spcPts val="1195"/>
                        </a:lnSpc>
                      </a:pPr>
                      <a:r>
                        <a:rPr sz="1050" spc="-15" dirty="0">
                          <a:latin typeface="Georgia"/>
                          <a:cs typeface="Georgia"/>
                        </a:rPr>
                        <a:t>clinical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9525">
                      <a:solidFill>
                        <a:srgbClr val="383334"/>
                      </a:solidFill>
                      <a:prstDash val="solid"/>
                    </a:lnL>
                    <a:lnR w="9525">
                      <a:solidFill>
                        <a:srgbClr val="383334"/>
                      </a:solidFill>
                      <a:prstDash val="solid"/>
                    </a:lnR>
                    <a:lnT w="9525">
                      <a:solidFill>
                        <a:srgbClr val="383334"/>
                      </a:solidFill>
                      <a:prstDash val="solid"/>
                    </a:lnT>
                    <a:lnB w="9525">
                      <a:solidFill>
                        <a:srgbClr val="3833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0">
                        <a:lnSpc>
                          <a:spcPts val="1195"/>
                        </a:lnSpc>
                      </a:pPr>
                      <a:r>
                        <a:rPr sz="1050" spc="-5" dirty="0">
                          <a:latin typeface="Georgia"/>
                          <a:cs typeface="Georgia"/>
                        </a:rPr>
                        <a:t>se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050" spc="-5" dirty="0">
                          <a:latin typeface="Georgia"/>
                          <a:cs typeface="Georgia"/>
                        </a:rPr>
                        <a:t>z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ur</a:t>
                      </a:r>
                      <a:r>
                        <a:rPr sz="105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s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9525">
                      <a:solidFill>
                        <a:srgbClr val="383334"/>
                      </a:solidFill>
                      <a:prstDash val="solid"/>
                    </a:lnL>
                    <a:lnR w="9525">
                      <a:solidFill>
                        <a:srgbClr val="383334"/>
                      </a:solidFill>
                      <a:prstDash val="solid"/>
                    </a:lnR>
                    <a:lnT w="9525">
                      <a:solidFill>
                        <a:srgbClr val="383334"/>
                      </a:solidFill>
                      <a:prstDash val="solid"/>
                    </a:lnT>
                    <a:lnB w="9525">
                      <a:solidFill>
                        <a:srgbClr val="3833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334"/>
                      </a:solidFill>
                      <a:prstDash val="solid"/>
                    </a:lnL>
                    <a:lnT w="9525">
                      <a:solidFill>
                        <a:srgbClr val="383334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0" name="object 50"/>
          <p:cNvSpPr/>
          <p:nvPr/>
        </p:nvSpPr>
        <p:spPr>
          <a:xfrm>
            <a:off x="1864246" y="2992583"/>
            <a:ext cx="573577" cy="2826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13635" y="3023096"/>
            <a:ext cx="473646" cy="18181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13636" y="3023096"/>
            <a:ext cx="473709" cy="182245"/>
          </a:xfrm>
          <a:custGeom>
            <a:avLst/>
            <a:gdLst/>
            <a:ahLst/>
            <a:cxnLst/>
            <a:rect l="l" t="t" r="r" b="b"/>
            <a:pathLst>
              <a:path w="473710" h="182244">
                <a:moveTo>
                  <a:pt x="0" y="0"/>
                </a:moveTo>
                <a:lnTo>
                  <a:pt x="473647" y="0"/>
                </a:lnTo>
                <a:lnTo>
                  <a:pt x="473647" y="181811"/>
                </a:lnTo>
                <a:lnTo>
                  <a:pt x="0" y="181811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66175" y="6238702"/>
            <a:ext cx="536171" cy="2743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18639" y="6270353"/>
            <a:ext cx="431355" cy="17335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18637" y="6270354"/>
            <a:ext cx="431800" cy="173355"/>
          </a:xfrm>
          <a:custGeom>
            <a:avLst/>
            <a:gdLst/>
            <a:ahLst/>
            <a:cxnLst/>
            <a:rect l="l" t="t" r="r" b="b"/>
            <a:pathLst>
              <a:path w="431800" h="173354">
                <a:moveTo>
                  <a:pt x="0" y="0"/>
                </a:moveTo>
                <a:lnTo>
                  <a:pt x="431357" y="0"/>
                </a:lnTo>
                <a:lnTo>
                  <a:pt x="431357" y="173354"/>
                </a:lnTo>
                <a:lnTo>
                  <a:pt x="0" y="173354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91358" y="6409113"/>
            <a:ext cx="556952" cy="29094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42514" y="6439482"/>
            <a:ext cx="456730" cy="19026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42513" y="6439481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30997" y="6392487"/>
            <a:ext cx="623454" cy="29094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79804" y="6422567"/>
            <a:ext cx="524395" cy="19026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79803" y="6422567"/>
            <a:ext cx="524510" cy="190500"/>
          </a:xfrm>
          <a:custGeom>
            <a:avLst/>
            <a:gdLst/>
            <a:ahLst/>
            <a:cxnLst/>
            <a:rect l="l" t="t" r="r" b="b"/>
            <a:pathLst>
              <a:path w="524510" h="190500">
                <a:moveTo>
                  <a:pt x="0" y="0"/>
                </a:moveTo>
                <a:lnTo>
                  <a:pt x="524395" y="0"/>
                </a:lnTo>
                <a:lnTo>
                  <a:pt x="524395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74692" y="3495499"/>
            <a:ext cx="644236" cy="28678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25657" y="3526244"/>
            <a:ext cx="541312" cy="18604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48263" y="3495506"/>
            <a:ext cx="1009996" cy="27847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00803" y="3526244"/>
            <a:ext cx="905001" cy="17758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87606" y="3503811"/>
            <a:ext cx="540327" cy="27847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39638" y="3534702"/>
            <a:ext cx="439813" cy="17758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4420900" y="3521487"/>
          <a:ext cx="1953260" cy="177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165"/>
                <a:gridCol w="938530"/>
                <a:gridCol w="456565"/>
              </a:tblGrid>
              <a:tr h="177165">
                <a:tc>
                  <a:txBody>
                    <a:bodyPr/>
                    <a:lstStyle/>
                    <a:p>
                      <a:pPr marL="33020">
                        <a:lnSpc>
                          <a:spcPts val="12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1050" spc="-30" dirty="0">
                          <a:latin typeface="Georgia"/>
                          <a:cs typeface="Georgia"/>
                        </a:rPr>
                        <a:t>ay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esi</a:t>
                      </a:r>
                      <a:r>
                        <a:rPr sz="1050" spc="-5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n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9525">
                      <a:solidFill>
                        <a:srgbClr val="383334"/>
                      </a:solidFill>
                      <a:prstDash val="solid"/>
                    </a:lnL>
                    <a:lnR w="9525">
                      <a:solidFill>
                        <a:srgbClr val="383334"/>
                      </a:solidFill>
                      <a:prstDash val="solid"/>
                    </a:lnR>
                    <a:lnT w="9525">
                      <a:solidFill>
                        <a:srgbClr val="383334"/>
                      </a:solidFill>
                      <a:prstDash val="solid"/>
                    </a:lnT>
                    <a:lnB w="9525">
                      <a:solidFill>
                        <a:srgbClr val="3833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200"/>
                        </a:lnSpc>
                      </a:pPr>
                      <a:r>
                        <a:rPr sz="1050" spc="-20" dirty="0">
                          <a:latin typeface="Georgia"/>
                          <a:cs typeface="Georgia"/>
                        </a:rPr>
                        <a:t>nonparametric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9525">
                      <a:solidFill>
                        <a:srgbClr val="383334"/>
                      </a:solidFill>
                      <a:prstDash val="solid"/>
                    </a:lnL>
                    <a:lnR w="9525">
                      <a:solidFill>
                        <a:srgbClr val="383334"/>
                      </a:solidFill>
                      <a:prstDash val="solid"/>
                    </a:lnR>
                    <a:lnT w="9525">
                      <a:solidFill>
                        <a:srgbClr val="383334"/>
                      </a:solidFill>
                      <a:prstDash val="solid"/>
                    </a:lnT>
                    <a:lnB w="9525">
                      <a:solidFill>
                        <a:srgbClr val="3833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200"/>
                        </a:lnSpc>
                      </a:pPr>
                      <a:r>
                        <a:rPr sz="1050" dirty="0">
                          <a:latin typeface="Georgia"/>
                          <a:cs typeface="Georgia"/>
                        </a:rPr>
                        <a:t>Mar</a:t>
                      </a:r>
                      <a:r>
                        <a:rPr sz="1050" spc="-30" dirty="0">
                          <a:latin typeface="Georgia"/>
                          <a:cs typeface="Georgia"/>
                        </a:rPr>
                        <a:t>ko</a:t>
                      </a:r>
                      <a:r>
                        <a:rPr sz="1050" dirty="0">
                          <a:latin typeface="Georgia"/>
                          <a:cs typeface="Georgia"/>
                        </a:rPr>
                        <a:t>v</a:t>
                      </a:r>
                      <a:endParaRPr sz="10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9525">
                      <a:solidFill>
                        <a:srgbClr val="383334"/>
                      </a:solidFill>
                      <a:prstDash val="solid"/>
                    </a:lnL>
                    <a:lnR w="9525">
                      <a:solidFill>
                        <a:srgbClr val="383334"/>
                      </a:solidFill>
                      <a:prstDash val="solid"/>
                    </a:lnR>
                    <a:lnT w="9525">
                      <a:solidFill>
                        <a:srgbClr val="383334"/>
                      </a:solidFill>
                      <a:prstDash val="solid"/>
                    </a:lnT>
                    <a:lnB w="9525">
                      <a:solidFill>
                        <a:srgbClr val="38333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9" name="object 69"/>
          <p:cNvSpPr/>
          <p:nvPr/>
        </p:nvSpPr>
        <p:spPr>
          <a:xfrm>
            <a:off x="3655632" y="3815539"/>
            <a:ext cx="939337" cy="28678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06724" y="3847591"/>
            <a:ext cx="837349" cy="18604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06724" y="3847592"/>
            <a:ext cx="837565" cy="186055"/>
          </a:xfrm>
          <a:custGeom>
            <a:avLst/>
            <a:gdLst/>
            <a:ahLst/>
            <a:cxnLst/>
            <a:rect l="l" t="t" r="r" b="b"/>
            <a:pathLst>
              <a:path w="837564" h="186054">
                <a:moveTo>
                  <a:pt x="0" y="0"/>
                </a:moveTo>
                <a:lnTo>
                  <a:pt x="837341" y="0"/>
                </a:lnTo>
                <a:lnTo>
                  <a:pt x="837341" y="186040"/>
                </a:lnTo>
                <a:lnTo>
                  <a:pt x="0" y="186040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02047" y="4002574"/>
            <a:ext cx="523702" cy="27016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53051" y="4033635"/>
            <a:ext cx="422897" cy="16912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53051" y="4033635"/>
            <a:ext cx="422909" cy="169545"/>
          </a:xfrm>
          <a:custGeom>
            <a:avLst/>
            <a:gdLst/>
            <a:ahLst/>
            <a:cxnLst/>
            <a:rect l="l" t="t" r="r" b="b"/>
            <a:pathLst>
              <a:path w="422910" h="169545">
                <a:moveTo>
                  <a:pt x="0" y="0"/>
                </a:moveTo>
                <a:lnTo>
                  <a:pt x="422897" y="0"/>
                </a:lnTo>
                <a:lnTo>
                  <a:pt x="422897" y="169126"/>
                </a:lnTo>
                <a:lnTo>
                  <a:pt x="0" y="169126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54599" y="4164671"/>
            <a:ext cx="673331" cy="26185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804318" y="4194302"/>
            <a:ext cx="575132" cy="16068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804318" y="4194302"/>
            <a:ext cx="575310" cy="161290"/>
          </a:xfrm>
          <a:custGeom>
            <a:avLst/>
            <a:gdLst/>
            <a:ahLst/>
            <a:cxnLst/>
            <a:rect l="l" t="t" r="r" b="b"/>
            <a:pathLst>
              <a:path w="575310" h="161289">
                <a:moveTo>
                  <a:pt x="0" y="0"/>
                </a:moveTo>
                <a:lnTo>
                  <a:pt x="575140" y="0"/>
                </a:lnTo>
                <a:lnTo>
                  <a:pt x="575140" y="160670"/>
                </a:lnTo>
                <a:lnTo>
                  <a:pt x="0" y="160670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03039" y="4148044"/>
            <a:ext cx="527857" cy="27847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55528" y="4177398"/>
            <a:ext cx="422897" cy="17758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55528" y="4177398"/>
            <a:ext cx="422909" cy="177800"/>
          </a:xfrm>
          <a:custGeom>
            <a:avLst/>
            <a:gdLst/>
            <a:ahLst/>
            <a:cxnLst/>
            <a:rect l="l" t="t" r="r" b="b"/>
            <a:pathLst>
              <a:path w="422910" h="177800">
                <a:moveTo>
                  <a:pt x="0" y="0"/>
                </a:moveTo>
                <a:lnTo>
                  <a:pt x="422898" y="0"/>
                </a:lnTo>
                <a:lnTo>
                  <a:pt x="422898" y="177583"/>
                </a:lnTo>
                <a:lnTo>
                  <a:pt x="0" y="177583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15056" y="4322612"/>
            <a:ext cx="793865" cy="28678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66910" y="4354983"/>
            <a:ext cx="693559" cy="18602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66910" y="4354983"/>
            <a:ext cx="694055" cy="186055"/>
          </a:xfrm>
          <a:custGeom>
            <a:avLst/>
            <a:gdLst/>
            <a:ahLst/>
            <a:cxnLst/>
            <a:rect l="l" t="t" r="r" b="b"/>
            <a:pathLst>
              <a:path w="694054" h="186054">
                <a:moveTo>
                  <a:pt x="0" y="0"/>
                </a:moveTo>
                <a:lnTo>
                  <a:pt x="693553" y="0"/>
                </a:lnTo>
                <a:lnTo>
                  <a:pt x="693553" y="186040"/>
                </a:lnTo>
                <a:lnTo>
                  <a:pt x="0" y="186040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80870" y="4314299"/>
            <a:ext cx="640080" cy="29510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30552" y="4346525"/>
            <a:ext cx="541312" cy="19448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930553" y="4346525"/>
            <a:ext cx="541655" cy="194945"/>
          </a:xfrm>
          <a:custGeom>
            <a:avLst/>
            <a:gdLst/>
            <a:ahLst/>
            <a:cxnLst/>
            <a:rect l="l" t="t" r="r" b="b"/>
            <a:pathLst>
              <a:path w="541655" h="194945">
                <a:moveTo>
                  <a:pt x="0" y="0"/>
                </a:moveTo>
                <a:lnTo>
                  <a:pt x="541309" y="0"/>
                </a:lnTo>
                <a:lnTo>
                  <a:pt x="541309" y="194496"/>
                </a:lnTo>
                <a:lnTo>
                  <a:pt x="0" y="194496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470285" y="4646811"/>
            <a:ext cx="532014" cy="27847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518699" y="4676317"/>
            <a:ext cx="431355" cy="17758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435351" y="4813067"/>
            <a:ext cx="710737" cy="27847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486823" y="4845443"/>
            <a:ext cx="608964" cy="17758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405463" y="5212084"/>
            <a:ext cx="577734" cy="27016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57532" y="5242903"/>
            <a:ext cx="473646" cy="16912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04230" y="5212078"/>
            <a:ext cx="498763" cy="26185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956566" y="5242903"/>
            <a:ext cx="397510" cy="16066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56567" y="5242902"/>
            <a:ext cx="398145" cy="161290"/>
          </a:xfrm>
          <a:custGeom>
            <a:avLst/>
            <a:gdLst/>
            <a:ahLst/>
            <a:cxnLst/>
            <a:rect l="l" t="t" r="r" b="b"/>
            <a:pathLst>
              <a:path w="398145" h="161289">
                <a:moveTo>
                  <a:pt x="0" y="0"/>
                </a:moveTo>
                <a:lnTo>
                  <a:pt x="397521" y="0"/>
                </a:lnTo>
                <a:lnTo>
                  <a:pt x="397521" y="160669"/>
                </a:lnTo>
                <a:lnTo>
                  <a:pt x="0" y="160669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64246" y="5390804"/>
            <a:ext cx="656705" cy="270163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913636" y="5420486"/>
            <a:ext cx="558215" cy="169124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83294" y="5220397"/>
            <a:ext cx="640080" cy="26185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32571" y="5251362"/>
            <a:ext cx="541299" cy="16066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56877" y="5220392"/>
            <a:ext cx="964276" cy="253537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07715" y="5251362"/>
            <a:ext cx="862710" cy="15220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207716" y="5251361"/>
            <a:ext cx="862965" cy="152400"/>
          </a:xfrm>
          <a:custGeom>
            <a:avLst/>
            <a:gdLst/>
            <a:ahLst/>
            <a:cxnLst/>
            <a:rect l="l" t="t" r="r" b="b"/>
            <a:pathLst>
              <a:path w="862964" h="152400">
                <a:moveTo>
                  <a:pt x="0" y="0"/>
                </a:moveTo>
                <a:lnTo>
                  <a:pt x="862711" y="0"/>
                </a:lnTo>
                <a:lnTo>
                  <a:pt x="862711" y="152214"/>
                </a:lnTo>
                <a:lnTo>
                  <a:pt x="0" y="152214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926819" y="2035099"/>
            <a:ext cx="4439285" cy="0"/>
          </a:xfrm>
          <a:custGeom>
            <a:avLst/>
            <a:gdLst/>
            <a:ahLst/>
            <a:cxnLst/>
            <a:rect l="l" t="t" r="r" b="b"/>
            <a:pathLst>
              <a:path w="4439285">
                <a:moveTo>
                  <a:pt x="0" y="0"/>
                </a:moveTo>
                <a:lnTo>
                  <a:pt x="4438855" y="0"/>
                </a:lnTo>
              </a:path>
            </a:pathLst>
          </a:custGeom>
          <a:ln w="4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926819" y="5680336"/>
            <a:ext cx="4439285" cy="0"/>
          </a:xfrm>
          <a:custGeom>
            <a:avLst/>
            <a:gdLst/>
            <a:ahLst/>
            <a:cxnLst/>
            <a:rect l="l" t="t" r="r" b="b"/>
            <a:pathLst>
              <a:path w="4439285">
                <a:moveTo>
                  <a:pt x="0" y="0"/>
                </a:moveTo>
                <a:lnTo>
                  <a:pt x="4438855" y="0"/>
                </a:lnTo>
              </a:path>
            </a:pathLst>
          </a:custGeom>
          <a:ln w="4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1913635" y="4162900"/>
            <a:ext cx="4465320" cy="22758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3099"/>
              </a:lnSpc>
              <a:spcBef>
                <a:spcPts val="85"/>
              </a:spcBef>
              <a:tabLst>
                <a:tab pos="3045460" algn="l"/>
                <a:tab pos="3815715" algn="l"/>
              </a:tabLst>
            </a:pPr>
            <a:r>
              <a:rPr sz="1050" spc="-15" dirty="0">
                <a:latin typeface="Georgia"/>
                <a:cs typeface="Georgia"/>
              </a:rPr>
              <a:t>set </a:t>
            </a:r>
            <a:r>
              <a:rPr sz="1050" spc="-30" dirty="0">
                <a:latin typeface="Georgia"/>
                <a:cs typeface="Georgia"/>
              </a:rPr>
              <a:t>of dependencies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0" dirty="0">
                <a:latin typeface="Georgia"/>
                <a:cs typeface="Georgia"/>
              </a:rPr>
              <a:t>channels </a:t>
            </a:r>
            <a:r>
              <a:rPr sz="1050" spc="-25" dirty="0">
                <a:latin typeface="Georgia"/>
                <a:cs typeface="Georgia"/>
              </a:rPr>
              <a:t>using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0" dirty="0">
                <a:latin typeface="Georgia"/>
                <a:cs typeface="Georgia"/>
              </a:rPr>
              <a:t>Markov-switching </a:t>
            </a:r>
            <a:r>
              <a:rPr sz="1050" spc="-15" dirty="0">
                <a:latin typeface="Georgia"/>
                <a:cs typeface="Georgia"/>
              </a:rPr>
              <a:t>Gaussian  graphical </a:t>
            </a:r>
            <a:r>
              <a:rPr sz="1050" spc="-30" dirty="0">
                <a:latin typeface="Georgia"/>
                <a:cs typeface="Georgia"/>
              </a:rPr>
              <a:t>model for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5" dirty="0">
                <a:latin typeface="Georgia"/>
                <a:cs typeface="Georgia"/>
              </a:rPr>
              <a:t>innovations </a:t>
            </a:r>
            <a:r>
              <a:rPr sz="1050" spc="-30" dirty="0">
                <a:latin typeface="Georgia"/>
                <a:cs typeface="Georgia"/>
              </a:rPr>
              <a:t>process </a:t>
            </a:r>
            <a:r>
              <a:rPr sz="1050" spc="-15" dirty="0">
                <a:latin typeface="Georgia"/>
                <a:cs typeface="Georgia"/>
              </a:rPr>
              <a:t>driving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0" dirty="0">
                <a:latin typeface="Georgia"/>
                <a:cs typeface="Georgia"/>
              </a:rPr>
              <a:t>channel </a:t>
            </a:r>
            <a:r>
              <a:rPr sz="1050" spc="-20" dirty="0">
                <a:latin typeface="Georgia"/>
                <a:cs typeface="Georgia"/>
              </a:rPr>
              <a:t>dynamics and  demonstrate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0" dirty="0">
                <a:latin typeface="Georgia"/>
                <a:cs typeface="Georgia"/>
              </a:rPr>
              <a:t>importance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10" dirty="0">
                <a:latin typeface="Georgia"/>
                <a:cs typeface="Georgia"/>
              </a:rPr>
              <a:t>this </a:t>
            </a:r>
            <a:r>
              <a:rPr sz="1050" spc="-30" dirty="0">
                <a:latin typeface="Georgia"/>
                <a:cs typeface="Georgia"/>
              </a:rPr>
              <a:t>model in </a:t>
            </a:r>
            <a:r>
              <a:rPr sz="1050" spc="-25" dirty="0">
                <a:latin typeface="Georgia"/>
                <a:cs typeface="Georgia"/>
              </a:rPr>
              <a:t>parsing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out-of-sample </a:t>
            </a:r>
            <a:r>
              <a:rPr sz="1050" spc="-30" dirty="0">
                <a:latin typeface="Georgia"/>
                <a:cs typeface="Georgia"/>
              </a:rPr>
              <a:t>pre-  </a:t>
            </a:r>
            <a:r>
              <a:rPr sz="1050" spc="-20" dirty="0">
                <a:latin typeface="Georgia"/>
                <a:cs typeface="Georgia"/>
              </a:rPr>
              <a:t>dictions  </a:t>
            </a:r>
            <a:r>
              <a:rPr sz="1050" spc="-30" dirty="0">
                <a:latin typeface="Georgia"/>
                <a:cs typeface="Georgia"/>
              </a:rPr>
              <a:t>of  </a:t>
            </a:r>
            <a:r>
              <a:rPr sz="1050" spc="25" dirty="0">
                <a:latin typeface="Georgia"/>
                <a:cs typeface="Georgia"/>
              </a:rPr>
              <a:t>iEEG  </a:t>
            </a:r>
            <a:r>
              <a:rPr sz="1050" spc="5" dirty="0">
                <a:latin typeface="Georgia"/>
                <a:cs typeface="Georgia"/>
              </a:rPr>
              <a:t>data.   </a:t>
            </a:r>
            <a:r>
              <a:rPr sz="1050" spc="-40" dirty="0">
                <a:latin typeface="Georgia"/>
                <a:cs typeface="Georgia"/>
              </a:rPr>
              <a:t>We  show </a:t>
            </a:r>
            <a:r>
              <a:rPr sz="1050" spc="100" dirty="0">
                <a:latin typeface="Georgia"/>
                <a:cs typeface="Georgia"/>
              </a:rPr>
              <a:t> </a:t>
            </a:r>
            <a:r>
              <a:rPr sz="1050" spc="15" dirty="0">
                <a:latin typeface="Georgia"/>
                <a:cs typeface="Georgia"/>
              </a:rPr>
              <a:t>that</a:t>
            </a:r>
            <a:r>
              <a:rPr sz="1050" spc="229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our	</a:t>
            </a:r>
            <a:r>
              <a:rPr sz="1050" spc="-25" dirty="0">
                <a:latin typeface="Georgia"/>
                <a:cs typeface="Georgia"/>
              </a:rPr>
              <a:t>produces </a:t>
            </a:r>
            <a:r>
              <a:rPr sz="1050" spc="-10" dirty="0">
                <a:latin typeface="Georgia"/>
                <a:cs typeface="Georgia"/>
              </a:rPr>
              <a:t>intuitive </a:t>
            </a:r>
            <a:r>
              <a:rPr sz="1050" dirty="0">
                <a:latin typeface="Georgia"/>
                <a:cs typeface="Georgia"/>
              </a:rPr>
              <a:t>state  </a:t>
            </a:r>
            <a:r>
              <a:rPr sz="1050" spc="-30" dirty="0">
                <a:latin typeface="Georgia"/>
                <a:cs typeface="Georgia"/>
              </a:rPr>
              <a:t>assignments  </a:t>
            </a:r>
            <a:r>
              <a:rPr sz="1050" spc="15" dirty="0">
                <a:latin typeface="Georgia"/>
                <a:cs typeface="Georgia"/>
              </a:rPr>
              <a:t>that</a:t>
            </a:r>
            <a:r>
              <a:rPr sz="1050" spc="10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can</a:t>
            </a:r>
            <a:r>
              <a:rPr sz="1050" spc="145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help		</a:t>
            </a:r>
            <a:r>
              <a:rPr sz="1050" spc="-20" dirty="0">
                <a:latin typeface="Georgia"/>
                <a:cs typeface="Georgia"/>
              </a:rPr>
              <a:t>and</a:t>
            </a:r>
            <a:r>
              <a:rPr sz="1050" spc="60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enable</a:t>
            </a:r>
            <a:endParaRPr sz="1050">
              <a:latin typeface="Georgia"/>
              <a:cs typeface="Georgia"/>
            </a:endParaRPr>
          </a:p>
          <a:p>
            <a:pPr marL="12700">
              <a:spcBef>
                <a:spcPts val="40"/>
              </a:spcBef>
              <a:tabLst>
                <a:tab pos="3596640" algn="l"/>
              </a:tabLst>
            </a:pP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0" dirty="0">
                <a:latin typeface="Georgia"/>
                <a:cs typeface="Georgia"/>
              </a:rPr>
              <a:t>comparison  of  </a:t>
            </a:r>
            <a:r>
              <a:rPr sz="1050" spc="-20" dirty="0">
                <a:latin typeface="Georgia"/>
                <a:cs typeface="Georgia"/>
              </a:rPr>
              <a:t>sub-clinical  </a:t>
            </a:r>
            <a:r>
              <a:rPr sz="1050" spc="-15" dirty="0">
                <a:latin typeface="Georgia"/>
                <a:cs typeface="Georgia"/>
              </a:rPr>
              <a:t>bursts</a:t>
            </a:r>
            <a:r>
              <a:rPr sz="1050" spc="-7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and</a:t>
            </a:r>
            <a:r>
              <a:rPr sz="1050" spc="10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full	</a:t>
            </a:r>
            <a:r>
              <a:rPr sz="1050" spc="5" dirty="0">
                <a:latin typeface="Georgia"/>
                <a:cs typeface="Georgia"/>
              </a:rPr>
              <a:t>.</a:t>
            </a:r>
            <a:endParaRPr sz="1050">
              <a:latin typeface="Georgia"/>
              <a:cs typeface="Georgia"/>
            </a:endParaRPr>
          </a:p>
          <a:p>
            <a:pPr marL="12700" marR="20320">
              <a:lnSpc>
                <a:spcPct val="103099"/>
              </a:lnSpc>
              <a:spcBef>
                <a:spcPts val="555"/>
              </a:spcBef>
              <a:tabLst>
                <a:tab pos="741045" algn="l"/>
              </a:tabLst>
            </a:pPr>
            <a:r>
              <a:rPr sz="1050" i="1" spc="15" dirty="0">
                <a:latin typeface="Times New Roman"/>
                <a:cs typeface="Times New Roman"/>
              </a:rPr>
              <a:t>Keywords:	</a:t>
            </a:r>
            <a:r>
              <a:rPr sz="1050" spc="-15" dirty="0">
                <a:latin typeface="Georgia"/>
                <a:cs typeface="Georgia"/>
              </a:rPr>
              <a:t>Bayesian </a:t>
            </a:r>
            <a:r>
              <a:rPr sz="1050" spc="-20" dirty="0">
                <a:latin typeface="Georgia"/>
                <a:cs typeface="Georgia"/>
              </a:rPr>
              <a:t>nonparametric, </a:t>
            </a:r>
            <a:r>
              <a:rPr sz="1050" spc="30" dirty="0">
                <a:latin typeface="Georgia"/>
                <a:cs typeface="Georgia"/>
              </a:rPr>
              <a:t>EEG, </a:t>
            </a:r>
            <a:r>
              <a:rPr sz="1050" spc="-10" dirty="0">
                <a:latin typeface="Georgia"/>
                <a:cs typeface="Georgia"/>
              </a:rPr>
              <a:t>factorial </a:t>
            </a:r>
            <a:r>
              <a:rPr sz="1050" spc="-30" dirty="0">
                <a:latin typeface="Georgia"/>
                <a:cs typeface="Georgia"/>
              </a:rPr>
              <a:t>hidden </a:t>
            </a:r>
            <a:r>
              <a:rPr sz="1050" spc="-20" dirty="0">
                <a:latin typeface="Georgia"/>
                <a:cs typeface="Georgia"/>
              </a:rPr>
              <a:t>Markov </a:t>
            </a:r>
            <a:r>
              <a:rPr sz="1050" spc="-25" dirty="0">
                <a:latin typeface="Georgia"/>
                <a:cs typeface="Georgia"/>
              </a:rPr>
              <a:t>model,  </a:t>
            </a:r>
            <a:r>
              <a:rPr sz="1050" spc="-15" dirty="0">
                <a:latin typeface="Georgia"/>
                <a:cs typeface="Georgia"/>
              </a:rPr>
              <a:t>graphical </a:t>
            </a:r>
            <a:r>
              <a:rPr sz="1050" spc="-25" dirty="0">
                <a:latin typeface="Georgia"/>
                <a:cs typeface="Georgia"/>
              </a:rPr>
              <a:t>model, </a:t>
            </a:r>
            <a:r>
              <a:rPr sz="1050" spc="-15" dirty="0">
                <a:latin typeface="Georgia"/>
                <a:cs typeface="Georgia"/>
              </a:rPr>
              <a:t>time</a:t>
            </a:r>
            <a:r>
              <a:rPr sz="1050" spc="-145" dirty="0">
                <a:latin typeface="Georgia"/>
                <a:cs typeface="Georgia"/>
              </a:rPr>
              <a:t> </a:t>
            </a:r>
            <a:r>
              <a:rPr sz="1050" spc="-35" dirty="0">
                <a:latin typeface="Georgia"/>
                <a:cs typeface="Georgia"/>
              </a:rPr>
              <a:t>series</a:t>
            </a:r>
            <a:endParaRPr sz="10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spcBef>
                <a:spcPts val="910"/>
              </a:spcBef>
            </a:pPr>
            <a:r>
              <a:rPr sz="1050" b="1" spc="40" dirty="0">
                <a:latin typeface="Georgia"/>
                <a:cs typeface="Georgia"/>
              </a:rPr>
              <a:t>1.</a:t>
            </a:r>
            <a:r>
              <a:rPr sz="1050" b="1" spc="335" dirty="0">
                <a:latin typeface="Georgia"/>
                <a:cs typeface="Georgia"/>
              </a:rPr>
              <a:t> </a:t>
            </a:r>
            <a:r>
              <a:rPr sz="1050" b="1" spc="-30" dirty="0">
                <a:latin typeface="Georgia"/>
                <a:cs typeface="Georgia"/>
              </a:rPr>
              <a:t>Introduction</a:t>
            </a:r>
            <a:endParaRPr sz="1050">
              <a:latin typeface="Georgia"/>
              <a:cs typeface="Georgia"/>
            </a:endParaRPr>
          </a:p>
          <a:p>
            <a:pPr marL="12700" marR="5080" indent="200025">
              <a:lnSpc>
                <a:spcPct val="103099"/>
              </a:lnSpc>
              <a:spcBef>
                <a:spcPts val="745"/>
              </a:spcBef>
            </a:pPr>
            <a:r>
              <a:rPr sz="1050" spc="-15" dirty="0">
                <a:latin typeface="Georgia"/>
                <a:cs typeface="Georgia"/>
              </a:rPr>
              <a:t>Despite </a:t>
            </a:r>
            <a:r>
              <a:rPr sz="1050" spc="-35" dirty="0">
                <a:latin typeface="Georgia"/>
                <a:cs typeface="Georgia"/>
              </a:rPr>
              <a:t>over </a:t>
            </a:r>
            <a:r>
              <a:rPr sz="1050" spc="-20" dirty="0">
                <a:latin typeface="Georgia"/>
                <a:cs typeface="Georgia"/>
              </a:rPr>
              <a:t>three </a:t>
            </a:r>
            <a:r>
              <a:rPr sz="1050" spc="-30" dirty="0">
                <a:latin typeface="Georgia"/>
                <a:cs typeface="Georgia"/>
              </a:rPr>
              <a:t>decades of research, </a:t>
            </a:r>
            <a:r>
              <a:rPr sz="1050" spc="-45" dirty="0">
                <a:latin typeface="Georgia"/>
                <a:cs typeface="Georgia"/>
              </a:rPr>
              <a:t>we </a:t>
            </a:r>
            <a:r>
              <a:rPr sz="1050" spc="-10" dirty="0">
                <a:latin typeface="Georgia"/>
                <a:cs typeface="Georgia"/>
              </a:rPr>
              <a:t>still </a:t>
            </a:r>
            <a:r>
              <a:rPr sz="1050" spc="-25" dirty="0">
                <a:latin typeface="Georgia"/>
                <a:cs typeface="Georgia"/>
              </a:rPr>
              <a:t>have </a:t>
            </a:r>
            <a:r>
              <a:rPr sz="1050" spc="-10" dirty="0">
                <a:latin typeface="Georgia"/>
                <a:cs typeface="Georgia"/>
              </a:rPr>
              <a:t>very </a:t>
            </a:r>
            <a:r>
              <a:rPr sz="1050" dirty="0">
                <a:latin typeface="Georgia"/>
                <a:cs typeface="Georgia"/>
              </a:rPr>
              <a:t>little </a:t>
            </a:r>
            <a:r>
              <a:rPr sz="1050" spc="-25" dirty="0">
                <a:latin typeface="Georgia"/>
                <a:cs typeface="Georgia"/>
              </a:rPr>
              <a:t>idea </a:t>
            </a:r>
            <a:r>
              <a:rPr sz="1050" spc="-30" dirty="0">
                <a:latin typeface="Georgia"/>
                <a:cs typeface="Georgia"/>
              </a:rPr>
              <a:t>of  </a:t>
            </a:r>
            <a:r>
              <a:rPr sz="1050" dirty="0">
                <a:latin typeface="Georgia"/>
                <a:cs typeface="Georgia"/>
              </a:rPr>
              <a:t>what </a:t>
            </a:r>
            <a:r>
              <a:rPr sz="1050" spc="-35" dirty="0">
                <a:latin typeface="Georgia"/>
                <a:cs typeface="Georgia"/>
              </a:rPr>
              <a:t>defines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seizure. </a:t>
            </a:r>
            <a:r>
              <a:rPr sz="1050" spc="5" dirty="0">
                <a:latin typeface="Georgia"/>
                <a:cs typeface="Georgia"/>
              </a:rPr>
              <a:t>This </a:t>
            </a:r>
            <a:r>
              <a:rPr sz="1050" spc="-25" dirty="0">
                <a:latin typeface="Georgia"/>
                <a:cs typeface="Georgia"/>
              </a:rPr>
              <a:t>ignorance stems </a:t>
            </a:r>
            <a:r>
              <a:rPr sz="1050" dirty="0">
                <a:latin typeface="Georgia"/>
                <a:cs typeface="Georgia"/>
              </a:rPr>
              <a:t>both </a:t>
            </a:r>
            <a:r>
              <a:rPr sz="1050" spc="-35" dirty="0">
                <a:latin typeface="Georgia"/>
                <a:cs typeface="Georgia"/>
              </a:rPr>
              <a:t>from </a:t>
            </a:r>
            <a:r>
              <a:rPr sz="1050" spc="-10" dirty="0">
                <a:latin typeface="Georgia"/>
                <a:cs typeface="Georgia"/>
              </a:rPr>
              <a:t>the complexity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742513" y="6441594"/>
            <a:ext cx="482600" cy="153888"/>
          </a:xfrm>
          <a:prstGeom prst="rect">
            <a:avLst/>
          </a:prstGeom>
          <a:ln w="9513">
            <a:solidFill>
              <a:srgbClr val="38333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955">
              <a:lnSpc>
                <a:spcPts val="1170"/>
              </a:lnSpc>
            </a:pPr>
            <a:r>
              <a:rPr sz="1050" spc="-30" dirty="0">
                <a:latin typeface="Georgia"/>
                <a:cs typeface="Georgia"/>
              </a:rPr>
              <a:t>disease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914120" y="6414312"/>
            <a:ext cx="4465320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1314450" algn="l"/>
              </a:tabLst>
            </a:pPr>
            <a:r>
              <a:rPr sz="1050" spc="-20" dirty="0">
                <a:latin typeface="Georgia"/>
                <a:cs typeface="Georgia"/>
              </a:rPr>
              <a:t>epilepsy </a:t>
            </a:r>
            <a:r>
              <a:rPr sz="1050" spc="10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as </a:t>
            </a:r>
            <a:r>
              <a:rPr sz="1050" spc="15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a	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5" dirty="0">
                <a:latin typeface="Georgia"/>
                <a:cs typeface="Georgia"/>
              </a:rPr>
              <a:t>a paucity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5" dirty="0">
                <a:latin typeface="Georgia"/>
                <a:cs typeface="Georgia"/>
              </a:rPr>
              <a:t>quantitative </a:t>
            </a:r>
            <a:r>
              <a:rPr sz="1050" spc="-15" dirty="0">
                <a:latin typeface="Georgia"/>
                <a:cs typeface="Georgia"/>
              </a:rPr>
              <a:t>tools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5" dirty="0">
                <a:latin typeface="Georgia"/>
                <a:cs typeface="Georgia"/>
              </a:rPr>
              <a:t>are </a:t>
            </a:r>
            <a:r>
              <a:rPr sz="1050" spc="-20" dirty="0">
                <a:latin typeface="Georgia"/>
                <a:cs typeface="Georgia"/>
              </a:rPr>
              <a:t>flexible</a:t>
            </a:r>
            <a:endParaRPr sz="1050">
              <a:latin typeface="Georgia"/>
              <a:cs typeface="Georgia"/>
            </a:endParaRPr>
          </a:p>
        </p:txBody>
      </p:sp>
      <p:graphicFrame>
        <p:nvGraphicFramePr>
          <p:cNvPr id="108" name="object 108"/>
          <p:cNvGraphicFramePr>
            <a:graphicFrameLocks noGrp="1"/>
          </p:cNvGraphicFramePr>
          <p:nvPr/>
        </p:nvGraphicFramePr>
        <p:xfrm>
          <a:off x="304494" y="1583393"/>
          <a:ext cx="1122044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345"/>
                <a:gridCol w="520699"/>
              </a:tblGrid>
              <a:tr h="229870">
                <a:tc gridSpan="2"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TOPIC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C5507"/>
                      </a:solidFill>
                      <a:prstDash val="solid"/>
                    </a:lnL>
                    <a:lnR w="12700">
                      <a:solidFill>
                        <a:srgbClr val="FC5507"/>
                      </a:solidFill>
                      <a:prstDash val="solid"/>
                    </a:lnR>
                    <a:lnT w="12700">
                      <a:solidFill>
                        <a:srgbClr val="FC5507"/>
                      </a:solidFill>
                      <a:prstDash val="solid"/>
                    </a:lnT>
                    <a:lnB w="12700">
                      <a:solidFill>
                        <a:srgbClr val="FC550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45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C5507"/>
                      </a:solidFill>
                      <a:prstDash val="solid"/>
                    </a:lnL>
                    <a:lnT w="12700">
                      <a:solidFill>
                        <a:srgbClr val="FC5507"/>
                      </a:solidFill>
                      <a:prstDash val="solid"/>
                    </a:lnT>
                    <a:solidFill>
                      <a:srgbClr val="FF6C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FC5507"/>
                      </a:solidFill>
                      <a:prstDash val="solid"/>
                    </a:lnR>
                    <a:lnT w="12700">
                      <a:solidFill>
                        <a:srgbClr val="FC5507"/>
                      </a:solidFill>
                      <a:prstDash val="solid"/>
                    </a:lnT>
                    <a:solidFill>
                      <a:srgbClr val="FF6C00">
                        <a:alpha val="1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2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C5507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FC5507"/>
                      </a:solidFill>
                      <a:prstDash val="solid"/>
                    </a:lnR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C5507"/>
                      </a:solidFill>
                      <a:prstDash val="solid"/>
                    </a:lnL>
                    <a:solidFill>
                      <a:srgbClr val="FF6C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FC5507"/>
                      </a:solidFill>
                      <a:prstDash val="solid"/>
                    </a:lnR>
                    <a:solidFill>
                      <a:srgbClr val="FF6C00">
                        <a:alpha val="1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C5507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FC5507"/>
                      </a:solidFill>
                      <a:prstDash val="solid"/>
                    </a:lnR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C5507"/>
                      </a:solidFill>
                      <a:prstDash val="solid"/>
                    </a:lnL>
                    <a:solidFill>
                      <a:srgbClr val="FF6C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FC5507"/>
                      </a:solidFill>
                      <a:prstDash val="solid"/>
                    </a:lnR>
                    <a:solidFill>
                      <a:srgbClr val="FF6C00">
                        <a:alpha val="1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C5507"/>
                      </a:solidFill>
                      <a:prstDash val="solid"/>
                    </a:lnL>
                    <a:lnB w="12700">
                      <a:solidFill>
                        <a:srgbClr val="FC550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FC5507"/>
                      </a:solidFill>
                      <a:prstDash val="solid"/>
                    </a:lnR>
                    <a:lnB w="12700">
                      <a:solidFill>
                        <a:srgbClr val="FC550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9" name="object 109"/>
          <p:cNvGraphicFramePr>
            <a:graphicFrameLocks noGrp="1"/>
          </p:cNvGraphicFramePr>
          <p:nvPr/>
        </p:nvGraphicFramePr>
        <p:xfrm>
          <a:off x="304495" y="3168962"/>
          <a:ext cx="1116965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325"/>
                <a:gridCol w="548640"/>
              </a:tblGrid>
              <a:tr h="229870">
                <a:tc gridSpan="2"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TOPIC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25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118CC4"/>
                      </a:solidFill>
                      <a:prstDash val="solid"/>
                    </a:lnL>
                    <a:lnR w="12700">
                      <a:solidFill>
                        <a:srgbClr val="118CC4"/>
                      </a:solidFill>
                      <a:prstDash val="solid"/>
                    </a:lnR>
                    <a:lnT w="12700">
                      <a:solidFill>
                        <a:srgbClr val="118CC4"/>
                      </a:solidFill>
                      <a:prstDash val="solid"/>
                    </a:lnT>
                    <a:lnB w="12700">
                      <a:solidFill>
                        <a:srgbClr val="118C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45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118CC4"/>
                      </a:solidFill>
                      <a:prstDash val="solid"/>
                    </a:lnL>
                    <a:lnT w="12700">
                      <a:solidFill>
                        <a:srgbClr val="118CC4"/>
                      </a:solidFill>
                      <a:prstDash val="solid"/>
                    </a:lnT>
                    <a:solidFill>
                      <a:srgbClr val="009EC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118CC4"/>
                      </a:solidFill>
                      <a:prstDash val="solid"/>
                    </a:lnR>
                    <a:lnT w="12700">
                      <a:solidFill>
                        <a:srgbClr val="118CC4"/>
                      </a:solidFill>
                      <a:prstDash val="solid"/>
                    </a:lnT>
                    <a:solidFill>
                      <a:srgbClr val="009ECF">
                        <a:alpha val="1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2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118CC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118CC4"/>
                      </a:solidFill>
                      <a:prstDash val="solid"/>
                    </a:lnR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118CC4"/>
                      </a:solidFill>
                      <a:prstDash val="solid"/>
                    </a:lnL>
                    <a:solidFill>
                      <a:srgbClr val="009EC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118CC4"/>
                      </a:solidFill>
                      <a:prstDash val="solid"/>
                    </a:lnR>
                    <a:solidFill>
                      <a:srgbClr val="009ECF">
                        <a:alpha val="1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118CC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118CC4"/>
                      </a:solidFill>
                      <a:prstDash val="solid"/>
                    </a:lnR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118CC4"/>
                      </a:solidFill>
                      <a:prstDash val="solid"/>
                    </a:lnL>
                    <a:solidFill>
                      <a:srgbClr val="009EC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118CC4"/>
                      </a:solidFill>
                      <a:prstDash val="solid"/>
                    </a:lnR>
                    <a:solidFill>
                      <a:srgbClr val="009ECF">
                        <a:alpha val="1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118CC4"/>
                      </a:solidFill>
                      <a:prstDash val="solid"/>
                    </a:lnL>
                    <a:lnB w="12700">
                      <a:solidFill>
                        <a:srgbClr val="118C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118CC4"/>
                      </a:solidFill>
                      <a:prstDash val="solid"/>
                    </a:lnR>
                    <a:lnB w="12700">
                      <a:solidFill>
                        <a:srgbClr val="118CC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0" name="object 110"/>
          <p:cNvGraphicFramePr>
            <a:graphicFrameLocks noGrp="1"/>
          </p:cNvGraphicFramePr>
          <p:nvPr/>
        </p:nvGraphicFramePr>
        <p:xfrm>
          <a:off x="304494" y="4754545"/>
          <a:ext cx="1116330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/>
                <a:gridCol w="564515"/>
              </a:tblGrid>
              <a:tr h="229870">
                <a:tc gridSpan="2"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TOPIC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2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85BD05"/>
                      </a:solidFill>
                      <a:prstDash val="solid"/>
                    </a:lnL>
                    <a:lnR w="12700">
                      <a:solidFill>
                        <a:srgbClr val="85BD05"/>
                      </a:solidFill>
                      <a:prstDash val="solid"/>
                    </a:lnR>
                    <a:lnT w="12700">
                      <a:solidFill>
                        <a:srgbClr val="85BD05"/>
                      </a:solidFill>
                      <a:prstDash val="solid"/>
                    </a:lnT>
                    <a:lnB w="12700">
                      <a:solidFill>
                        <a:srgbClr val="85BD0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45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85BD05"/>
                      </a:solidFill>
                      <a:prstDash val="solid"/>
                    </a:lnL>
                    <a:lnT w="12700">
                      <a:solidFill>
                        <a:srgbClr val="85BD05"/>
                      </a:solidFill>
                      <a:prstDash val="solid"/>
                    </a:lnT>
                    <a:solidFill>
                      <a:srgbClr val="95C5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85BD05"/>
                      </a:solidFill>
                      <a:prstDash val="solid"/>
                    </a:lnR>
                    <a:lnT w="12700">
                      <a:solidFill>
                        <a:srgbClr val="85BD05"/>
                      </a:solidFill>
                      <a:prstDash val="solid"/>
                    </a:lnT>
                    <a:solidFill>
                      <a:srgbClr val="95C500">
                        <a:alpha val="1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2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85BD0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85BD05"/>
                      </a:solidFill>
                      <a:prstDash val="solid"/>
                    </a:lnR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85BD05"/>
                      </a:solidFill>
                      <a:prstDash val="solid"/>
                    </a:lnL>
                    <a:solidFill>
                      <a:srgbClr val="95C5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85BD05"/>
                      </a:solidFill>
                      <a:prstDash val="solid"/>
                    </a:lnR>
                    <a:solidFill>
                      <a:srgbClr val="95C500">
                        <a:alpha val="1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85BD0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85BD05"/>
                      </a:solidFill>
                      <a:prstDash val="solid"/>
                    </a:lnR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85BD05"/>
                      </a:solidFill>
                      <a:prstDash val="solid"/>
                    </a:lnL>
                    <a:solidFill>
                      <a:srgbClr val="95C5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85BD05"/>
                      </a:solidFill>
                      <a:prstDash val="solid"/>
                    </a:lnR>
                    <a:solidFill>
                      <a:srgbClr val="95C500">
                        <a:alpha val="1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85BD05"/>
                      </a:solidFill>
                      <a:prstDash val="solid"/>
                    </a:lnL>
                    <a:lnB w="12700">
                      <a:solidFill>
                        <a:srgbClr val="85BD0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85BD05"/>
                      </a:solidFill>
                      <a:prstDash val="solid"/>
                    </a:lnR>
                    <a:lnB w="12700">
                      <a:solidFill>
                        <a:srgbClr val="85BD0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1" name="object 111"/>
          <p:cNvSpPr txBox="1"/>
          <p:nvPr/>
        </p:nvSpPr>
        <p:spPr>
          <a:xfrm>
            <a:off x="97683" y="772834"/>
            <a:ext cx="160147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000" spc="80" dirty="0">
                <a:latin typeface="Arial"/>
                <a:cs typeface="Arial"/>
              </a:rPr>
              <a:t>Topic </a:t>
            </a:r>
            <a:r>
              <a:rPr sz="2000" spc="65" dirty="0">
                <a:latin typeface="Arial"/>
                <a:cs typeface="Arial"/>
              </a:rPr>
              <a:t>vocab  </a:t>
            </a:r>
            <a:r>
              <a:rPr sz="2000" spc="80" dirty="0">
                <a:latin typeface="Arial"/>
                <a:cs typeface="Arial"/>
              </a:rPr>
              <a:t>distributions: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66515" y="6223393"/>
            <a:ext cx="3975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130"/>
              </a:lnSpc>
            </a:pPr>
            <a:r>
              <a:rPr sz="2800" dirty="0">
                <a:latin typeface="DejaVu Sans"/>
                <a:cs typeface="DejaVu Sans"/>
              </a:rPr>
              <a:t>…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910604" y="768376"/>
            <a:ext cx="196532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000" spc="100" dirty="0">
                <a:latin typeface="Arial"/>
                <a:cs typeface="Arial"/>
              </a:rPr>
              <a:t>Document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topic  </a:t>
            </a:r>
            <a:r>
              <a:rPr sz="2000" spc="95" dirty="0">
                <a:latin typeface="Arial"/>
                <a:cs typeface="Arial"/>
              </a:rPr>
              <a:t>proportions: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910603" y="1377226"/>
            <a:ext cx="26631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b="1" spc="185" dirty="0">
                <a:solidFill>
                  <a:srgbClr val="118CC4"/>
                </a:solidFill>
                <a:latin typeface="Trebuchet MS"/>
                <a:cs typeface="Trebuchet MS"/>
              </a:rPr>
              <a:t>π</a:t>
            </a:r>
            <a:r>
              <a:rPr sz="2400" b="1" spc="277" baseline="-20833" dirty="0">
                <a:solidFill>
                  <a:srgbClr val="118CC4"/>
                </a:solidFill>
                <a:latin typeface="DejaVu Sans"/>
                <a:cs typeface="DejaVu Sans"/>
              </a:rPr>
              <a:t>i </a:t>
            </a:r>
            <a:r>
              <a:rPr sz="2400" spc="-60" dirty="0">
                <a:solidFill>
                  <a:srgbClr val="118CC4"/>
                </a:solidFill>
                <a:latin typeface="Verdana"/>
                <a:cs typeface="Verdana"/>
              </a:rPr>
              <a:t>= </a:t>
            </a:r>
            <a:r>
              <a:rPr sz="2400" spc="-45" dirty="0">
                <a:solidFill>
                  <a:srgbClr val="118CC4"/>
                </a:solidFill>
                <a:latin typeface="DejaVu Sans"/>
                <a:cs typeface="DejaVu Sans"/>
              </a:rPr>
              <a:t>[</a:t>
            </a:r>
            <a:r>
              <a:rPr sz="2400" spc="-45" dirty="0">
                <a:solidFill>
                  <a:srgbClr val="009ECF"/>
                </a:solidFill>
                <a:latin typeface="Trebuchet MS"/>
                <a:cs typeface="Trebuchet MS"/>
              </a:rPr>
              <a:t>π</a:t>
            </a:r>
            <a:r>
              <a:rPr sz="2400" spc="-67" baseline="-20833" dirty="0">
                <a:solidFill>
                  <a:srgbClr val="009ECF"/>
                </a:solidFill>
                <a:latin typeface="DejaVu Sans"/>
                <a:cs typeface="DejaVu Sans"/>
              </a:rPr>
              <a:t>i</a:t>
            </a:r>
            <a:r>
              <a:rPr sz="2400" spc="-67" baseline="-20833" dirty="0">
                <a:solidFill>
                  <a:srgbClr val="118CC4"/>
                </a:solidFill>
                <a:latin typeface="DejaVu Sans"/>
                <a:cs typeface="DejaVu Sans"/>
              </a:rPr>
              <a:t>1 </a:t>
            </a:r>
            <a:r>
              <a:rPr sz="2400" spc="75" dirty="0">
                <a:solidFill>
                  <a:srgbClr val="009ECF"/>
                </a:solidFill>
                <a:latin typeface="Trebuchet MS"/>
                <a:cs typeface="Trebuchet MS"/>
              </a:rPr>
              <a:t>π</a:t>
            </a:r>
            <a:r>
              <a:rPr sz="2400" spc="112" baseline="-20833" dirty="0">
                <a:solidFill>
                  <a:srgbClr val="009ECF"/>
                </a:solidFill>
                <a:latin typeface="DejaVu Sans"/>
                <a:cs typeface="DejaVu Sans"/>
              </a:rPr>
              <a:t>i</a:t>
            </a:r>
            <a:r>
              <a:rPr sz="2400" spc="112" baseline="-20833" dirty="0">
                <a:solidFill>
                  <a:srgbClr val="118CC4"/>
                </a:solidFill>
                <a:latin typeface="DejaVu Sans"/>
                <a:cs typeface="DejaVu Sans"/>
              </a:rPr>
              <a:t>2 </a:t>
            </a:r>
            <a:r>
              <a:rPr sz="2400" spc="-690" dirty="0">
                <a:solidFill>
                  <a:srgbClr val="118CC4"/>
                </a:solidFill>
                <a:latin typeface="DejaVu Sans"/>
                <a:cs typeface="DejaVu Sans"/>
              </a:rPr>
              <a:t>…</a:t>
            </a:r>
            <a:r>
              <a:rPr sz="2400" spc="-635" dirty="0">
                <a:solidFill>
                  <a:srgbClr val="118CC4"/>
                </a:solidFill>
                <a:latin typeface="DejaVu Sans"/>
                <a:cs typeface="DejaVu Sans"/>
              </a:rPr>
              <a:t> </a:t>
            </a:r>
            <a:r>
              <a:rPr sz="2400" spc="-5" dirty="0">
                <a:solidFill>
                  <a:srgbClr val="009ECF"/>
                </a:solidFill>
                <a:latin typeface="Trebuchet MS"/>
                <a:cs typeface="Trebuchet MS"/>
              </a:rPr>
              <a:t>π</a:t>
            </a:r>
            <a:r>
              <a:rPr sz="2400" spc="-7" baseline="-20833" dirty="0">
                <a:solidFill>
                  <a:srgbClr val="118CC4"/>
                </a:solidFill>
                <a:latin typeface="DejaVu Sans"/>
                <a:cs typeface="DejaVu Sans"/>
              </a:rPr>
              <a:t>i</a:t>
            </a:r>
            <a:r>
              <a:rPr sz="2400" spc="-7" baseline="-20833" dirty="0">
                <a:solidFill>
                  <a:srgbClr val="009ECF"/>
                </a:solidFill>
                <a:latin typeface="DejaVu Sans"/>
                <a:cs typeface="DejaVu Sans"/>
              </a:rPr>
              <a:t>K</a:t>
            </a:r>
            <a:r>
              <a:rPr sz="2400" spc="-5" dirty="0">
                <a:solidFill>
                  <a:srgbClr val="118CC4"/>
                </a:solidFill>
                <a:latin typeface="DejaVu Sans"/>
                <a:cs typeface="DejaVu Sans"/>
              </a:rPr>
              <a:t>]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7134517" y="1978432"/>
            <a:ext cx="2448102" cy="1500441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87610" y="3453887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87610" y="3022756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87610" y="2590495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87610" y="2158233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6643496" y="1848852"/>
            <a:ext cx="317500" cy="1755139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5240">
              <a:spcBef>
                <a:spcPts val="1345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6</a:t>
            </a:r>
            <a:endParaRPr>
              <a:latin typeface="Trebuchet MS"/>
              <a:cs typeface="Trebuchet MS"/>
            </a:endParaRPr>
          </a:p>
          <a:p>
            <a:pPr marL="12700">
              <a:spcBef>
                <a:spcPts val="1240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4</a:t>
            </a:r>
            <a:endParaRPr>
              <a:latin typeface="Trebuchet MS"/>
              <a:cs typeface="Trebuchet MS"/>
            </a:endParaRPr>
          </a:p>
          <a:p>
            <a:pPr marL="15240">
              <a:spcBef>
                <a:spcPts val="1245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2</a:t>
            </a:r>
            <a:endParaRPr>
              <a:latin typeface="Trebuchet MS"/>
              <a:cs typeface="Trebuchet MS"/>
            </a:endParaRPr>
          </a:p>
          <a:p>
            <a:pPr marL="188595">
              <a:spcBef>
                <a:spcPts val="1245"/>
              </a:spcBef>
            </a:pPr>
            <a:r>
              <a:rPr spc="-35" dirty="0">
                <a:latin typeface="Trebuchet MS"/>
                <a:cs typeface="Trebuchet MS"/>
              </a:rPr>
              <a:t>0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7158271" y="3455011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06911" y="3455011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255552" y="3455011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804191" y="3455011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352829" y="3455011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902768" y="3511473"/>
            <a:ext cx="657225" cy="582930"/>
          </a:xfrm>
          <a:custGeom>
            <a:avLst/>
            <a:gdLst/>
            <a:ahLst/>
            <a:cxnLst/>
            <a:rect l="l" t="t" r="r" b="b"/>
            <a:pathLst>
              <a:path w="657225" h="582929">
                <a:moveTo>
                  <a:pt x="84854" y="480923"/>
                </a:moveTo>
                <a:lnTo>
                  <a:pt x="53289" y="480923"/>
                </a:lnTo>
                <a:lnTo>
                  <a:pt x="152069" y="582345"/>
                </a:lnTo>
                <a:lnTo>
                  <a:pt x="168262" y="566572"/>
                </a:lnTo>
                <a:lnTo>
                  <a:pt x="84854" y="480923"/>
                </a:lnTo>
                <a:close/>
              </a:path>
              <a:path w="657225" h="582929">
                <a:moveTo>
                  <a:pt x="95389" y="412534"/>
                </a:moveTo>
                <a:lnTo>
                  <a:pt x="0" y="505396"/>
                </a:lnTo>
                <a:lnTo>
                  <a:pt x="13703" y="519468"/>
                </a:lnTo>
                <a:lnTo>
                  <a:pt x="53289" y="480923"/>
                </a:lnTo>
                <a:lnTo>
                  <a:pt x="84854" y="480923"/>
                </a:lnTo>
                <a:lnTo>
                  <a:pt x="69494" y="465150"/>
                </a:lnTo>
                <a:lnTo>
                  <a:pt x="109093" y="426605"/>
                </a:lnTo>
                <a:lnTo>
                  <a:pt x="95389" y="412534"/>
                </a:lnTo>
                <a:close/>
              </a:path>
              <a:path w="657225" h="582929">
                <a:moveTo>
                  <a:pt x="220695" y="374245"/>
                </a:moveTo>
                <a:lnTo>
                  <a:pt x="197753" y="379084"/>
                </a:lnTo>
                <a:lnTo>
                  <a:pt x="177203" y="392798"/>
                </a:lnTo>
                <a:lnTo>
                  <a:pt x="162946" y="412969"/>
                </a:lnTo>
                <a:lnTo>
                  <a:pt x="157494" y="435768"/>
                </a:lnTo>
                <a:lnTo>
                  <a:pt x="161245" y="458749"/>
                </a:lnTo>
                <a:lnTo>
                  <a:pt x="174599" y="479463"/>
                </a:lnTo>
                <a:lnTo>
                  <a:pt x="195076" y="493481"/>
                </a:lnTo>
                <a:lnTo>
                  <a:pt x="218055" y="497951"/>
                </a:lnTo>
                <a:lnTo>
                  <a:pt x="241068" y="493186"/>
                </a:lnTo>
                <a:lnTo>
                  <a:pt x="261645" y="479501"/>
                </a:lnTo>
                <a:lnTo>
                  <a:pt x="263474" y="476904"/>
                </a:lnTo>
                <a:lnTo>
                  <a:pt x="220030" y="476904"/>
                </a:lnTo>
                <a:lnTo>
                  <a:pt x="204711" y="473464"/>
                </a:lnTo>
                <a:lnTo>
                  <a:pt x="190792" y="463702"/>
                </a:lnTo>
                <a:lnTo>
                  <a:pt x="181518" y="449648"/>
                </a:lnTo>
                <a:lnTo>
                  <a:pt x="178588" y="434349"/>
                </a:lnTo>
                <a:lnTo>
                  <a:pt x="181710" y="419436"/>
                </a:lnTo>
                <a:lnTo>
                  <a:pt x="190588" y="406539"/>
                </a:lnTo>
                <a:lnTo>
                  <a:pt x="203792" y="397944"/>
                </a:lnTo>
                <a:lnTo>
                  <a:pt x="218778" y="395230"/>
                </a:lnTo>
                <a:lnTo>
                  <a:pt x="265692" y="395230"/>
                </a:lnTo>
                <a:lnTo>
                  <a:pt x="263931" y="392506"/>
                </a:lnTo>
                <a:lnTo>
                  <a:pt x="243573" y="378609"/>
                </a:lnTo>
                <a:lnTo>
                  <a:pt x="220695" y="374245"/>
                </a:lnTo>
                <a:close/>
              </a:path>
              <a:path w="657225" h="582929">
                <a:moveTo>
                  <a:pt x="265692" y="395230"/>
                </a:moveTo>
                <a:lnTo>
                  <a:pt x="218778" y="395230"/>
                </a:lnTo>
                <a:lnTo>
                  <a:pt x="233956" y="398602"/>
                </a:lnTo>
                <a:lnTo>
                  <a:pt x="247738" y="408266"/>
                </a:lnTo>
                <a:lnTo>
                  <a:pt x="257149" y="422418"/>
                </a:lnTo>
                <a:lnTo>
                  <a:pt x="260219" y="437784"/>
                </a:lnTo>
                <a:lnTo>
                  <a:pt x="257179" y="452765"/>
                </a:lnTo>
                <a:lnTo>
                  <a:pt x="248259" y="465759"/>
                </a:lnTo>
                <a:lnTo>
                  <a:pt x="235097" y="474257"/>
                </a:lnTo>
                <a:lnTo>
                  <a:pt x="220030" y="476904"/>
                </a:lnTo>
                <a:lnTo>
                  <a:pt x="263474" y="476904"/>
                </a:lnTo>
                <a:lnTo>
                  <a:pt x="275873" y="459302"/>
                </a:lnTo>
                <a:lnTo>
                  <a:pt x="281252" y="436427"/>
                </a:lnTo>
                <a:lnTo>
                  <a:pt x="277399" y="413341"/>
                </a:lnTo>
                <a:lnTo>
                  <a:pt x="265692" y="395230"/>
                </a:lnTo>
                <a:close/>
              </a:path>
              <a:path w="657225" h="582929">
                <a:moveTo>
                  <a:pt x="257162" y="318782"/>
                </a:moveTo>
                <a:lnTo>
                  <a:pt x="242595" y="332955"/>
                </a:lnTo>
                <a:lnTo>
                  <a:pt x="355079" y="448449"/>
                </a:lnTo>
                <a:lnTo>
                  <a:pt x="370941" y="433006"/>
                </a:lnTo>
                <a:lnTo>
                  <a:pt x="330644" y="391617"/>
                </a:lnTo>
                <a:lnTo>
                  <a:pt x="327444" y="388988"/>
                </a:lnTo>
                <a:lnTo>
                  <a:pt x="327774" y="388670"/>
                </a:lnTo>
                <a:lnTo>
                  <a:pt x="353864" y="388670"/>
                </a:lnTo>
                <a:lnTo>
                  <a:pt x="355538" y="387676"/>
                </a:lnTo>
                <a:lnTo>
                  <a:pt x="366356" y="377558"/>
                </a:lnTo>
                <a:lnTo>
                  <a:pt x="368698" y="374108"/>
                </a:lnTo>
                <a:lnTo>
                  <a:pt x="324308" y="374108"/>
                </a:lnTo>
                <a:lnTo>
                  <a:pt x="310647" y="369036"/>
                </a:lnTo>
                <a:lnTo>
                  <a:pt x="298602" y="359702"/>
                </a:lnTo>
                <a:lnTo>
                  <a:pt x="287387" y="344214"/>
                </a:lnTo>
                <a:lnTo>
                  <a:pt x="284294" y="332193"/>
                </a:lnTo>
                <a:lnTo>
                  <a:pt x="269582" y="332193"/>
                </a:lnTo>
                <a:lnTo>
                  <a:pt x="267195" y="329082"/>
                </a:lnTo>
                <a:lnTo>
                  <a:pt x="257162" y="318782"/>
                </a:lnTo>
                <a:close/>
              </a:path>
              <a:path w="657225" h="582929">
                <a:moveTo>
                  <a:pt x="353864" y="388670"/>
                </a:moveTo>
                <a:lnTo>
                  <a:pt x="327774" y="388670"/>
                </a:lnTo>
                <a:lnTo>
                  <a:pt x="339864" y="392190"/>
                </a:lnTo>
                <a:lnTo>
                  <a:pt x="347913" y="392206"/>
                </a:lnTo>
                <a:lnTo>
                  <a:pt x="353864" y="388670"/>
                </a:lnTo>
                <a:close/>
              </a:path>
              <a:path w="657225" h="582929">
                <a:moveTo>
                  <a:pt x="362030" y="298324"/>
                </a:moveTo>
                <a:lnTo>
                  <a:pt x="318195" y="298324"/>
                </a:lnTo>
                <a:lnTo>
                  <a:pt x="332108" y="302964"/>
                </a:lnTo>
                <a:lnTo>
                  <a:pt x="345732" y="313499"/>
                </a:lnTo>
                <a:lnTo>
                  <a:pt x="356076" y="327909"/>
                </a:lnTo>
                <a:lnTo>
                  <a:pt x="359984" y="342215"/>
                </a:lnTo>
                <a:lnTo>
                  <a:pt x="358001" y="355381"/>
                </a:lnTo>
                <a:lnTo>
                  <a:pt x="350672" y="366369"/>
                </a:lnTo>
                <a:lnTo>
                  <a:pt x="338134" y="373644"/>
                </a:lnTo>
                <a:lnTo>
                  <a:pt x="324308" y="374108"/>
                </a:lnTo>
                <a:lnTo>
                  <a:pt x="368698" y="374108"/>
                </a:lnTo>
                <a:lnTo>
                  <a:pt x="378330" y="359916"/>
                </a:lnTo>
                <a:lnTo>
                  <a:pt x="381698" y="339632"/>
                </a:lnTo>
                <a:lnTo>
                  <a:pt x="376208" y="318354"/>
                </a:lnTo>
                <a:lnTo>
                  <a:pt x="362030" y="298324"/>
                </a:lnTo>
                <a:close/>
              </a:path>
              <a:path w="657225" h="582929">
                <a:moveTo>
                  <a:pt x="321305" y="275982"/>
                </a:moveTo>
                <a:lnTo>
                  <a:pt x="301212" y="278239"/>
                </a:lnTo>
                <a:lnTo>
                  <a:pt x="283070" y="289737"/>
                </a:lnTo>
                <a:lnTo>
                  <a:pt x="272243" y="304854"/>
                </a:lnTo>
                <a:lnTo>
                  <a:pt x="268704" y="318354"/>
                </a:lnTo>
                <a:lnTo>
                  <a:pt x="269045" y="328126"/>
                </a:lnTo>
                <a:lnTo>
                  <a:pt x="269913" y="331863"/>
                </a:lnTo>
                <a:lnTo>
                  <a:pt x="269582" y="332193"/>
                </a:lnTo>
                <a:lnTo>
                  <a:pt x="284294" y="332193"/>
                </a:lnTo>
                <a:lnTo>
                  <a:pt x="283681" y="329812"/>
                </a:lnTo>
                <a:lnTo>
                  <a:pt x="286159" y="317096"/>
                </a:lnTo>
                <a:lnTo>
                  <a:pt x="293497" y="306666"/>
                </a:lnTo>
                <a:lnTo>
                  <a:pt x="304991" y="299563"/>
                </a:lnTo>
                <a:lnTo>
                  <a:pt x="318195" y="298324"/>
                </a:lnTo>
                <a:lnTo>
                  <a:pt x="362030" y="298324"/>
                </a:lnTo>
                <a:lnTo>
                  <a:pt x="361607" y="297726"/>
                </a:lnTo>
                <a:lnTo>
                  <a:pt x="341915" y="282599"/>
                </a:lnTo>
                <a:lnTo>
                  <a:pt x="321305" y="275982"/>
                </a:lnTo>
                <a:close/>
              </a:path>
              <a:path w="657225" h="582929">
                <a:moveTo>
                  <a:pt x="356641" y="221945"/>
                </a:moveTo>
                <a:lnTo>
                  <a:pt x="340766" y="237388"/>
                </a:lnTo>
                <a:lnTo>
                  <a:pt x="421386" y="320166"/>
                </a:lnTo>
                <a:lnTo>
                  <a:pt x="437248" y="304711"/>
                </a:lnTo>
                <a:lnTo>
                  <a:pt x="356641" y="221945"/>
                </a:lnTo>
                <a:close/>
              </a:path>
              <a:path w="657225" h="582929">
                <a:moveTo>
                  <a:pt x="447828" y="139294"/>
                </a:moveTo>
                <a:lnTo>
                  <a:pt x="403382" y="179081"/>
                </a:lnTo>
                <a:lnTo>
                  <a:pt x="398273" y="201883"/>
                </a:lnTo>
                <a:lnTo>
                  <a:pt x="402520" y="224540"/>
                </a:lnTo>
                <a:lnTo>
                  <a:pt x="415925" y="244855"/>
                </a:lnTo>
                <a:lnTo>
                  <a:pt x="436008" y="258930"/>
                </a:lnTo>
                <a:lnTo>
                  <a:pt x="458530" y="263761"/>
                </a:lnTo>
                <a:lnTo>
                  <a:pt x="481390" y="259184"/>
                </a:lnTo>
                <a:lnTo>
                  <a:pt x="502488" y="245033"/>
                </a:lnTo>
                <a:lnTo>
                  <a:pt x="504710" y="242138"/>
                </a:lnTo>
                <a:lnTo>
                  <a:pt x="460819" y="242138"/>
                </a:lnTo>
                <a:lnTo>
                  <a:pt x="445579" y="238575"/>
                </a:lnTo>
                <a:lnTo>
                  <a:pt x="431965" y="228917"/>
                </a:lnTo>
                <a:lnTo>
                  <a:pt x="422651" y="215040"/>
                </a:lnTo>
                <a:lnTo>
                  <a:pt x="419560" y="199886"/>
                </a:lnTo>
                <a:lnTo>
                  <a:pt x="422703" y="184878"/>
                </a:lnTo>
                <a:lnTo>
                  <a:pt x="453440" y="159896"/>
                </a:lnTo>
                <a:lnTo>
                  <a:pt x="464235" y="158622"/>
                </a:lnTo>
                <a:lnTo>
                  <a:pt x="460921" y="140182"/>
                </a:lnTo>
                <a:lnTo>
                  <a:pt x="447828" y="139294"/>
                </a:lnTo>
                <a:close/>
              </a:path>
              <a:path w="657225" h="582929">
                <a:moveTo>
                  <a:pt x="504939" y="194208"/>
                </a:moveTo>
                <a:lnTo>
                  <a:pt x="490245" y="230174"/>
                </a:lnTo>
                <a:lnTo>
                  <a:pt x="460819" y="242138"/>
                </a:lnTo>
                <a:lnTo>
                  <a:pt x="504710" y="242138"/>
                </a:lnTo>
                <a:lnTo>
                  <a:pt x="514743" y="229068"/>
                </a:lnTo>
                <a:lnTo>
                  <a:pt x="520655" y="214437"/>
                </a:lnTo>
                <a:lnTo>
                  <a:pt x="522519" y="203748"/>
                </a:lnTo>
                <a:lnTo>
                  <a:pt x="522630" y="199605"/>
                </a:lnTo>
                <a:lnTo>
                  <a:pt x="504939" y="194208"/>
                </a:lnTo>
                <a:close/>
              </a:path>
              <a:path w="657225" h="582929">
                <a:moveTo>
                  <a:pt x="324777" y="189217"/>
                </a:moveTo>
                <a:lnTo>
                  <a:pt x="308749" y="204825"/>
                </a:lnTo>
                <a:lnTo>
                  <a:pt x="324523" y="221030"/>
                </a:lnTo>
                <a:lnTo>
                  <a:pt x="340550" y="205422"/>
                </a:lnTo>
                <a:lnTo>
                  <a:pt x="324777" y="189217"/>
                </a:lnTo>
                <a:close/>
              </a:path>
              <a:path w="657225" h="582929">
                <a:moveTo>
                  <a:pt x="553013" y="34759"/>
                </a:moveTo>
                <a:lnTo>
                  <a:pt x="522731" y="34759"/>
                </a:lnTo>
                <a:lnTo>
                  <a:pt x="526072" y="38519"/>
                </a:lnTo>
                <a:lnTo>
                  <a:pt x="602221" y="116712"/>
                </a:lnTo>
                <a:lnTo>
                  <a:pt x="576694" y="141554"/>
                </a:lnTo>
                <a:lnTo>
                  <a:pt x="590397" y="155625"/>
                </a:lnTo>
                <a:lnTo>
                  <a:pt x="646080" y="101422"/>
                </a:lnTo>
                <a:lnTo>
                  <a:pt x="617931" y="101422"/>
                </a:lnTo>
                <a:lnTo>
                  <a:pt x="553013" y="34759"/>
                </a:lnTo>
                <a:close/>
              </a:path>
              <a:path w="657225" h="582929">
                <a:moveTo>
                  <a:pt x="643127" y="76885"/>
                </a:moveTo>
                <a:lnTo>
                  <a:pt x="617931" y="101422"/>
                </a:lnTo>
                <a:lnTo>
                  <a:pt x="646080" y="101422"/>
                </a:lnTo>
                <a:lnTo>
                  <a:pt x="656831" y="90957"/>
                </a:lnTo>
                <a:lnTo>
                  <a:pt x="643127" y="76885"/>
                </a:lnTo>
                <a:close/>
              </a:path>
              <a:path w="657225" h="582929">
                <a:moveTo>
                  <a:pt x="519163" y="0"/>
                </a:moveTo>
                <a:lnTo>
                  <a:pt x="504761" y="14008"/>
                </a:lnTo>
                <a:lnTo>
                  <a:pt x="503237" y="67754"/>
                </a:lnTo>
                <a:lnTo>
                  <a:pt x="522935" y="68351"/>
                </a:lnTo>
                <a:lnTo>
                  <a:pt x="523379" y="47193"/>
                </a:lnTo>
                <a:lnTo>
                  <a:pt x="523646" y="38963"/>
                </a:lnTo>
                <a:lnTo>
                  <a:pt x="522401" y="35077"/>
                </a:lnTo>
                <a:lnTo>
                  <a:pt x="522731" y="34759"/>
                </a:lnTo>
                <a:lnTo>
                  <a:pt x="553013" y="34759"/>
                </a:lnTo>
                <a:lnTo>
                  <a:pt x="519163" y="0"/>
                </a:lnTo>
                <a:close/>
              </a:path>
            </a:pathLst>
          </a:custGeom>
          <a:solidFill>
            <a:srgbClr val="95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460996" y="3522772"/>
            <a:ext cx="666115" cy="596900"/>
          </a:xfrm>
          <a:custGeom>
            <a:avLst/>
            <a:gdLst/>
            <a:ahLst/>
            <a:cxnLst/>
            <a:rect l="l" t="t" r="r" b="b"/>
            <a:pathLst>
              <a:path w="666115" h="596900">
                <a:moveTo>
                  <a:pt x="84853" y="494987"/>
                </a:moveTo>
                <a:lnTo>
                  <a:pt x="53289" y="494987"/>
                </a:lnTo>
                <a:lnTo>
                  <a:pt x="152069" y="596409"/>
                </a:lnTo>
                <a:lnTo>
                  <a:pt x="168262" y="580648"/>
                </a:lnTo>
                <a:lnTo>
                  <a:pt x="84853" y="494987"/>
                </a:lnTo>
                <a:close/>
              </a:path>
              <a:path w="666115" h="596900">
                <a:moveTo>
                  <a:pt x="95389" y="426610"/>
                </a:moveTo>
                <a:lnTo>
                  <a:pt x="0" y="519472"/>
                </a:lnTo>
                <a:lnTo>
                  <a:pt x="13690" y="533531"/>
                </a:lnTo>
                <a:lnTo>
                  <a:pt x="53289" y="494987"/>
                </a:lnTo>
                <a:lnTo>
                  <a:pt x="84853" y="494987"/>
                </a:lnTo>
                <a:lnTo>
                  <a:pt x="69494" y="479213"/>
                </a:lnTo>
                <a:lnTo>
                  <a:pt x="109080" y="440669"/>
                </a:lnTo>
                <a:lnTo>
                  <a:pt x="95389" y="426610"/>
                </a:lnTo>
                <a:close/>
              </a:path>
              <a:path w="666115" h="596900">
                <a:moveTo>
                  <a:pt x="220686" y="388313"/>
                </a:moveTo>
                <a:lnTo>
                  <a:pt x="197746" y="393153"/>
                </a:lnTo>
                <a:lnTo>
                  <a:pt x="177203" y="406861"/>
                </a:lnTo>
                <a:lnTo>
                  <a:pt x="162940" y="427032"/>
                </a:lnTo>
                <a:lnTo>
                  <a:pt x="157487" y="449833"/>
                </a:lnTo>
                <a:lnTo>
                  <a:pt x="161238" y="472818"/>
                </a:lnTo>
                <a:lnTo>
                  <a:pt x="174586" y="493539"/>
                </a:lnTo>
                <a:lnTo>
                  <a:pt x="195065" y="507555"/>
                </a:lnTo>
                <a:lnTo>
                  <a:pt x="218047" y="512021"/>
                </a:lnTo>
                <a:lnTo>
                  <a:pt x="241061" y="507251"/>
                </a:lnTo>
                <a:lnTo>
                  <a:pt x="261650" y="493539"/>
                </a:lnTo>
                <a:lnTo>
                  <a:pt x="263456" y="490977"/>
                </a:lnTo>
                <a:lnTo>
                  <a:pt x="220030" y="490977"/>
                </a:lnTo>
                <a:lnTo>
                  <a:pt x="204711" y="487535"/>
                </a:lnTo>
                <a:lnTo>
                  <a:pt x="190792" y="477766"/>
                </a:lnTo>
                <a:lnTo>
                  <a:pt x="181518" y="463719"/>
                </a:lnTo>
                <a:lnTo>
                  <a:pt x="178588" y="448422"/>
                </a:lnTo>
                <a:lnTo>
                  <a:pt x="181710" y="433506"/>
                </a:lnTo>
                <a:lnTo>
                  <a:pt x="190588" y="420603"/>
                </a:lnTo>
                <a:lnTo>
                  <a:pt x="203786" y="412008"/>
                </a:lnTo>
                <a:lnTo>
                  <a:pt x="218771" y="409295"/>
                </a:lnTo>
                <a:lnTo>
                  <a:pt x="265692" y="409295"/>
                </a:lnTo>
                <a:lnTo>
                  <a:pt x="263931" y="406569"/>
                </a:lnTo>
                <a:lnTo>
                  <a:pt x="243566" y="392674"/>
                </a:lnTo>
                <a:lnTo>
                  <a:pt x="220686" y="388313"/>
                </a:lnTo>
                <a:close/>
              </a:path>
              <a:path w="666115" h="596900">
                <a:moveTo>
                  <a:pt x="265692" y="409295"/>
                </a:moveTo>
                <a:lnTo>
                  <a:pt x="218771" y="409295"/>
                </a:lnTo>
                <a:lnTo>
                  <a:pt x="233949" y="412672"/>
                </a:lnTo>
                <a:lnTo>
                  <a:pt x="247726" y="422343"/>
                </a:lnTo>
                <a:lnTo>
                  <a:pt x="257144" y="436487"/>
                </a:lnTo>
                <a:lnTo>
                  <a:pt x="260218" y="451850"/>
                </a:lnTo>
                <a:lnTo>
                  <a:pt x="257179" y="466829"/>
                </a:lnTo>
                <a:lnTo>
                  <a:pt x="248259" y="479823"/>
                </a:lnTo>
                <a:lnTo>
                  <a:pt x="235097" y="488328"/>
                </a:lnTo>
                <a:lnTo>
                  <a:pt x="220030" y="490977"/>
                </a:lnTo>
                <a:lnTo>
                  <a:pt x="263456" y="490977"/>
                </a:lnTo>
                <a:lnTo>
                  <a:pt x="275868" y="473367"/>
                </a:lnTo>
                <a:lnTo>
                  <a:pt x="281251" y="450495"/>
                </a:lnTo>
                <a:lnTo>
                  <a:pt x="277398" y="427410"/>
                </a:lnTo>
                <a:lnTo>
                  <a:pt x="265692" y="409295"/>
                </a:lnTo>
                <a:close/>
              </a:path>
              <a:path w="666115" h="596900">
                <a:moveTo>
                  <a:pt x="257162" y="332859"/>
                </a:moveTo>
                <a:lnTo>
                  <a:pt x="242595" y="347032"/>
                </a:lnTo>
                <a:lnTo>
                  <a:pt x="355066" y="462526"/>
                </a:lnTo>
                <a:lnTo>
                  <a:pt x="370941" y="447070"/>
                </a:lnTo>
                <a:lnTo>
                  <a:pt x="330631" y="405680"/>
                </a:lnTo>
                <a:lnTo>
                  <a:pt x="327444" y="403051"/>
                </a:lnTo>
                <a:lnTo>
                  <a:pt x="327774" y="402734"/>
                </a:lnTo>
                <a:lnTo>
                  <a:pt x="353884" y="402734"/>
                </a:lnTo>
                <a:lnTo>
                  <a:pt x="355538" y="401752"/>
                </a:lnTo>
                <a:lnTo>
                  <a:pt x="366356" y="391634"/>
                </a:lnTo>
                <a:lnTo>
                  <a:pt x="368698" y="388183"/>
                </a:lnTo>
                <a:lnTo>
                  <a:pt x="324308" y="388183"/>
                </a:lnTo>
                <a:lnTo>
                  <a:pt x="310647" y="383107"/>
                </a:lnTo>
                <a:lnTo>
                  <a:pt x="298602" y="373765"/>
                </a:lnTo>
                <a:lnTo>
                  <a:pt x="287387" y="358283"/>
                </a:lnTo>
                <a:lnTo>
                  <a:pt x="284292" y="346257"/>
                </a:lnTo>
                <a:lnTo>
                  <a:pt x="269582" y="346257"/>
                </a:lnTo>
                <a:lnTo>
                  <a:pt x="267195" y="343158"/>
                </a:lnTo>
                <a:lnTo>
                  <a:pt x="257162" y="332859"/>
                </a:lnTo>
                <a:close/>
              </a:path>
              <a:path w="666115" h="596900">
                <a:moveTo>
                  <a:pt x="353884" y="402734"/>
                </a:moveTo>
                <a:lnTo>
                  <a:pt x="327774" y="402734"/>
                </a:lnTo>
                <a:lnTo>
                  <a:pt x="339864" y="406261"/>
                </a:lnTo>
                <a:lnTo>
                  <a:pt x="347913" y="406280"/>
                </a:lnTo>
                <a:lnTo>
                  <a:pt x="353884" y="402734"/>
                </a:lnTo>
                <a:close/>
              </a:path>
              <a:path w="666115" h="596900">
                <a:moveTo>
                  <a:pt x="362027" y="312396"/>
                </a:moveTo>
                <a:lnTo>
                  <a:pt x="318195" y="312396"/>
                </a:lnTo>
                <a:lnTo>
                  <a:pt x="332108" y="317035"/>
                </a:lnTo>
                <a:lnTo>
                  <a:pt x="345732" y="327575"/>
                </a:lnTo>
                <a:lnTo>
                  <a:pt x="356071" y="341978"/>
                </a:lnTo>
                <a:lnTo>
                  <a:pt x="359979" y="356282"/>
                </a:lnTo>
                <a:lnTo>
                  <a:pt x="357999" y="369450"/>
                </a:lnTo>
                <a:lnTo>
                  <a:pt x="350672" y="380445"/>
                </a:lnTo>
                <a:lnTo>
                  <a:pt x="338134" y="387721"/>
                </a:lnTo>
                <a:lnTo>
                  <a:pt x="324308" y="388183"/>
                </a:lnTo>
                <a:lnTo>
                  <a:pt x="368698" y="388183"/>
                </a:lnTo>
                <a:lnTo>
                  <a:pt x="378328" y="373992"/>
                </a:lnTo>
                <a:lnTo>
                  <a:pt x="381693" y="353709"/>
                </a:lnTo>
                <a:lnTo>
                  <a:pt x="376202" y="332430"/>
                </a:lnTo>
                <a:lnTo>
                  <a:pt x="362027" y="312396"/>
                </a:lnTo>
                <a:close/>
              </a:path>
              <a:path w="666115" h="596900">
                <a:moveTo>
                  <a:pt x="321298" y="290053"/>
                </a:moveTo>
                <a:lnTo>
                  <a:pt x="301204" y="292310"/>
                </a:lnTo>
                <a:lnTo>
                  <a:pt x="283057" y="303814"/>
                </a:lnTo>
                <a:lnTo>
                  <a:pt x="272236" y="318931"/>
                </a:lnTo>
                <a:lnTo>
                  <a:pt x="268696" y="332430"/>
                </a:lnTo>
                <a:lnTo>
                  <a:pt x="269034" y="342202"/>
                </a:lnTo>
                <a:lnTo>
                  <a:pt x="269900" y="345940"/>
                </a:lnTo>
                <a:lnTo>
                  <a:pt x="269582" y="346257"/>
                </a:lnTo>
                <a:lnTo>
                  <a:pt x="284292" y="346257"/>
                </a:lnTo>
                <a:lnTo>
                  <a:pt x="283681" y="343882"/>
                </a:lnTo>
                <a:lnTo>
                  <a:pt x="286159" y="331167"/>
                </a:lnTo>
                <a:lnTo>
                  <a:pt x="293497" y="320743"/>
                </a:lnTo>
                <a:lnTo>
                  <a:pt x="304991" y="313638"/>
                </a:lnTo>
                <a:lnTo>
                  <a:pt x="318195" y="312396"/>
                </a:lnTo>
                <a:lnTo>
                  <a:pt x="362027" y="312396"/>
                </a:lnTo>
                <a:lnTo>
                  <a:pt x="361607" y="311802"/>
                </a:lnTo>
                <a:lnTo>
                  <a:pt x="341909" y="296673"/>
                </a:lnTo>
                <a:lnTo>
                  <a:pt x="321298" y="290053"/>
                </a:lnTo>
                <a:close/>
              </a:path>
              <a:path w="666115" h="596900">
                <a:moveTo>
                  <a:pt x="356641" y="236008"/>
                </a:moveTo>
                <a:lnTo>
                  <a:pt x="340766" y="251464"/>
                </a:lnTo>
                <a:lnTo>
                  <a:pt x="421385" y="334230"/>
                </a:lnTo>
                <a:lnTo>
                  <a:pt x="437248" y="318787"/>
                </a:lnTo>
                <a:lnTo>
                  <a:pt x="356641" y="236008"/>
                </a:lnTo>
                <a:close/>
              </a:path>
              <a:path w="666115" h="596900">
                <a:moveTo>
                  <a:pt x="447821" y="153365"/>
                </a:moveTo>
                <a:lnTo>
                  <a:pt x="403380" y="193157"/>
                </a:lnTo>
                <a:lnTo>
                  <a:pt x="398268" y="215958"/>
                </a:lnTo>
                <a:lnTo>
                  <a:pt x="402515" y="238611"/>
                </a:lnTo>
                <a:lnTo>
                  <a:pt x="415925" y="258919"/>
                </a:lnTo>
                <a:lnTo>
                  <a:pt x="436008" y="273001"/>
                </a:lnTo>
                <a:lnTo>
                  <a:pt x="458530" y="277836"/>
                </a:lnTo>
                <a:lnTo>
                  <a:pt x="481390" y="273260"/>
                </a:lnTo>
                <a:lnTo>
                  <a:pt x="502488" y="259110"/>
                </a:lnTo>
                <a:lnTo>
                  <a:pt x="504713" y="256209"/>
                </a:lnTo>
                <a:lnTo>
                  <a:pt x="460814" y="256209"/>
                </a:lnTo>
                <a:lnTo>
                  <a:pt x="445577" y="252646"/>
                </a:lnTo>
                <a:lnTo>
                  <a:pt x="431965" y="242993"/>
                </a:lnTo>
                <a:lnTo>
                  <a:pt x="422644" y="229117"/>
                </a:lnTo>
                <a:lnTo>
                  <a:pt x="419549" y="213963"/>
                </a:lnTo>
                <a:lnTo>
                  <a:pt x="422690" y="198954"/>
                </a:lnTo>
                <a:lnTo>
                  <a:pt x="453434" y="173967"/>
                </a:lnTo>
                <a:lnTo>
                  <a:pt x="464235" y="172699"/>
                </a:lnTo>
                <a:lnTo>
                  <a:pt x="460921" y="154246"/>
                </a:lnTo>
                <a:lnTo>
                  <a:pt x="447821" y="153365"/>
                </a:lnTo>
                <a:close/>
              </a:path>
              <a:path w="666115" h="596900">
                <a:moveTo>
                  <a:pt x="504939" y="208284"/>
                </a:moveTo>
                <a:lnTo>
                  <a:pt x="490245" y="244251"/>
                </a:lnTo>
                <a:lnTo>
                  <a:pt x="460814" y="256209"/>
                </a:lnTo>
                <a:lnTo>
                  <a:pt x="504713" y="256209"/>
                </a:lnTo>
                <a:lnTo>
                  <a:pt x="514743" y="243139"/>
                </a:lnTo>
                <a:lnTo>
                  <a:pt x="520655" y="228509"/>
                </a:lnTo>
                <a:lnTo>
                  <a:pt x="522519" y="217822"/>
                </a:lnTo>
                <a:lnTo>
                  <a:pt x="522630" y="213682"/>
                </a:lnTo>
                <a:lnTo>
                  <a:pt x="504939" y="208284"/>
                </a:lnTo>
                <a:close/>
              </a:path>
              <a:path w="666115" h="596900">
                <a:moveTo>
                  <a:pt x="324777" y="203293"/>
                </a:moveTo>
                <a:lnTo>
                  <a:pt x="308749" y="218901"/>
                </a:lnTo>
                <a:lnTo>
                  <a:pt x="324510" y="235094"/>
                </a:lnTo>
                <a:lnTo>
                  <a:pt x="340550" y="219486"/>
                </a:lnTo>
                <a:lnTo>
                  <a:pt x="324777" y="203293"/>
                </a:lnTo>
                <a:close/>
              </a:path>
              <a:path w="666115" h="596900">
                <a:moveTo>
                  <a:pt x="585822" y="23475"/>
                </a:moveTo>
                <a:lnTo>
                  <a:pt x="546563" y="23475"/>
                </a:lnTo>
                <a:lnTo>
                  <a:pt x="556752" y="25326"/>
                </a:lnTo>
                <a:lnTo>
                  <a:pt x="565911" y="31640"/>
                </a:lnTo>
                <a:lnTo>
                  <a:pt x="573883" y="57515"/>
                </a:lnTo>
                <a:lnTo>
                  <a:pt x="568639" y="91057"/>
                </a:lnTo>
                <a:lnTo>
                  <a:pt x="565962" y="127238"/>
                </a:lnTo>
                <a:lnTo>
                  <a:pt x="581634" y="161028"/>
                </a:lnTo>
                <a:lnTo>
                  <a:pt x="584339" y="163809"/>
                </a:lnTo>
                <a:lnTo>
                  <a:pt x="587540" y="166425"/>
                </a:lnTo>
                <a:lnTo>
                  <a:pt x="591045" y="169067"/>
                </a:lnTo>
                <a:lnTo>
                  <a:pt x="622679" y="138269"/>
                </a:lnTo>
                <a:lnTo>
                  <a:pt x="594537" y="138269"/>
                </a:lnTo>
                <a:lnTo>
                  <a:pt x="587039" y="112958"/>
                </a:lnTo>
                <a:lnTo>
                  <a:pt x="592461" y="80417"/>
                </a:lnTo>
                <a:lnTo>
                  <a:pt x="595702" y="45758"/>
                </a:lnTo>
                <a:lnTo>
                  <a:pt x="585822" y="23475"/>
                </a:lnTo>
                <a:close/>
              </a:path>
              <a:path w="666115" h="596900">
                <a:moveTo>
                  <a:pt x="651802" y="82516"/>
                </a:moveTo>
                <a:lnTo>
                  <a:pt x="594537" y="138269"/>
                </a:lnTo>
                <a:lnTo>
                  <a:pt x="622679" y="138269"/>
                </a:lnTo>
                <a:lnTo>
                  <a:pt x="665492" y="96588"/>
                </a:lnTo>
                <a:lnTo>
                  <a:pt x="651802" y="82516"/>
                </a:lnTo>
                <a:close/>
              </a:path>
              <a:path w="666115" h="596900">
                <a:moveTo>
                  <a:pt x="547928" y="0"/>
                </a:moveTo>
                <a:lnTo>
                  <a:pt x="529821" y="4500"/>
                </a:lnTo>
                <a:lnTo>
                  <a:pt x="512825" y="16400"/>
                </a:lnTo>
                <a:lnTo>
                  <a:pt x="499482" y="36059"/>
                </a:lnTo>
                <a:lnTo>
                  <a:pt x="495498" y="54617"/>
                </a:lnTo>
                <a:lnTo>
                  <a:pt x="496393" y="68428"/>
                </a:lnTo>
                <a:lnTo>
                  <a:pt x="497687" y="73842"/>
                </a:lnTo>
                <a:lnTo>
                  <a:pt x="517436" y="70235"/>
                </a:lnTo>
                <a:lnTo>
                  <a:pt x="514112" y="56883"/>
                </a:lnTo>
                <a:lnTo>
                  <a:pt x="513948" y="48526"/>
                </a:lnTo>
                <a:lnTo>
                  <a:pt x="517791" y="41648"/>
                </a:lnTo>
                <a:lnTo>
                  <a:pt x="526491" y="32732"/>
                </a:lnTo>
                <a:lnTo>
                  <a:pt x="536194" y="25980"/>
                </a:lnTo>
                <a:lnTo>
                  <a:pt x="546563" y="23475"/>
                </a:lnTo>
                <a:lnTo>
                  <a:pt x="585822" y="23475"/>
                </a:lnTo>
                <a:lnTo>
                  <a:pt x="581659" y="14089"/>
                </a:lnTo>
                <a:lnTo>
                  <a:pt x="565693" y="3122"/>
                </a:lnTo>
                <a:lnTo>
                  <a:pt x="547928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044598" y="3519894"/>
            <a:ext cx="645160" cy="612140"/>
          </a:xfrm>
          <a:custGeom>
            <a:avLst/>
            <a:gdLst/>
            <a:ahLst/>
            <a:cxnLst/>
            <a:rect l="l" t="t" r="r" b="b"/>
            <a:pathLst>
              <a:path w="645159" h="612139">
                <a:moveTo>
                  <a:pt x="84844" y="510552"/>
                </a:moveTo>
                <a:lnTo>
                  <a:pt x="53289" y="510552"/>
                </a:lnTo>
                <a:lnTo>
                  <a:pt x="152057" y="611974"/>
                </a:lnTo>
                <a:lnTo>
                  <a:pt x="168262" y="596201"/>
                </a:lnTo>
                <a:lnTo>
                  <a:pt x="84844" y="510552"/>
                </a:lnTo>
                <a:close/>
              </a:path>
              <a:path w="645159" h="612139">
                <a:moveTo>
                  <a:pt x="95376" y="442163"/>
                </a:moveTo>
                <a:lnTo>
                  <a:pt x="0" y="535025"/>
                </a:lnTo>
                <a:lnTo>
                  <a:pt x="13690" y="549097"/>
                </a:lnTo>
                <a:lnTo>
                  <a:pt x="53289" y="510552"/>
                </a:lnTo>
                <a:lnTo>
                  <a:pt x="84844" y="510552"/>
                </a:lnTo>
                <a:lnTo>
                  <a:pt x="69481" y="494779"/>
                </a:lnTo>
                <a:lnTo>
                  <a:pt x="109080" y="456234"/>
                </a:lnTo>
                <a:lnTo>
                  <a:pt x="95376" y="442163"/>
                </a:lnTo>
                <a:close/>
              </a:path>
              <a:path w="645159" h="612139">
                <a:moveTo>
                  <a:pt x="220686" y="403874"/>
                </a:moveTo>
                <a:lnTo>
                  <a:pt x="197746" y="408713"/>
                </a:lnTo>
                <a:lnTo>
                  <a:pt x="177203" y="422427"/>
                </a:lnTo>
                <a:lnTo>
                  <a:pt x="162940" y="442598"/>
                </a:lnTo>
                <a:lnTo>
                  <a:pt x="157487" y="465399"/>
                </a:lnTo>
                <a:lnTo>
                  <a:pt x="161238" y="488383"/>
                </a:lnTo>
                <a:lnTo>
                  <a:pt x="174586" y="509104"/>
                </a:lnTo>
                <a:lnTo>
                  <a:pt x="195065" y="523115"/>
                </a:lnTo>
                <a:lnTo>
                  <a:pt x="218047" y="527581"/>
                </a:lnTo>
                <a:lnTo>
                  <a:pt x="241061" y="522815"/>
                </a:lnTo>
                <a:lnTo>
                  <a:pt x="261650" y="509104"/>
                </a:lnTo>
                <a:lnTo>
                  <a:pt x="263462" y="506533"/>
                </a:lnTo>
                <a:lnTo>
                  <a:pt x="220029" y="506533"/>
                </a:lnTo>
                <a:lnTo>
                  <a:pt x="204711" y="503093"/>
                </a:lnTo>
                <a:lnTo>
                  <a:pt x="190792" y="493331"/>
                </a:lnTo>
                <a:lnTo>
                  <a:pt x="181517" y="479279"/>
                </a:lnTo>
                <a:lnTo>
                  <a:pt x="178587" y="463983"/>
                </a:lnTo>
                <a:lnTo>
                  <a:pt x="181705" y="449070"/>
                </a:lnTo>
                <a:lnTo>
                  <a:pt x="190576" y="436168"/>
                </a:lnTo>
                <a:lnTo>
                  <a:pt x="203781" y="427573"/>
                </a:lnTo>
                <a:lnTo>
                  <a:pt x="218770" y="424859"/>
                </a:lnTo>
                <a:lnTo>
                  <a:pt x="265691" y="424859"/>
                </a:lnTo>
                <a:lnTo>
                  <a:pt x="263931" y="422135"/>
                </a:lnTo>
                <a:lnTo>
                  <a:pt x="243566" y="408238"/>
                </a:lnTo>
                <a:lnTo>
                  <a:pt x="220686" y="403874"/>
                </a:lnTo>
                <a:close/>
              </a:path>
              <a:path w="645159" h="612139">
                <a:moveTo>
                  <a:pt x="265691" y="424859"/>
                </a:moveTo>
                <a:lnTo>
                  <a:pt x="218770" y="424859"/>
                </a:lnTo>
                <a:lnTo>
                  <a:pt x="233949" y="428232"/>
                </a:lnTo>
                <a:lnTo>
                  <a:pt x="247726" y="437896"/>
                </a:lnTo>
                <a:lnTo>
                  <a:pt x="257142" y="452047"/>
                </a:lnTo>
                <a:lnTo>
                  <a:pt x="260211" y="467413"/>
                </a:lnTo>
                <a:lnTo>
                  <a:pt x="257168" y="482394"/>
                </a:lnTo>
                <a:lnTo>
                  <a:pt x="248246" y="495388"/>
                </a:lnTo>
                <a:lnTo>
                  <a:pt x="235092" y="503886"/>
                </a:lnTo>
                <a:lnTo>
                  <a:pt x="220029" y="506533"/>
                </a:lnTo>
                <a:lnTo>
                  <a:pt x="263462" y="506533"/>
                </a:lnTo>
                <a:lnTo>
                  <a:pt x="275866" y="488931"/>
                </a:lnTo>
                <a:lnTo>
                  <a:pt x="281246" y="466056"/>
                </a:lnTo>
                <a:lnTo>
                  <a:pt x="277393" y="442970"/>
                </a:lnTo>
                <a:lnTo>
                  <a:pt x="265691" y="424859"/>
                </a:lnTo>
                <a:close/>
              </a:path>
              <a:path w="645159" h="612139">
                <a:moveTo>
                  <a:pt x="257162" y="348411"/>
                </a:moveTo>
                <a:lnTo>
                  <a:pt x="242595" y="362585"/>
                </a:lnTo>
                <a:lnTo>
                  <a:pt x="355066" y="478078"/>
                </a:lnTo>
                <a:lnTo>
                  <a:pt x="370941" y="462635"/>
                </a:lnTo>
                <a:lnTo>
                  <a:pt x="330631" y="421246"/>
                </a:lnTo>
                <a:lnTo>
                  <a:pt x="327444" y="418617"/>
                </a:lnTo>
                <a:lnTo>
                  <a:pt x="327761" y="418299"/>
                </a:lnTo>
                <a:lnTo>
                  <a:pt x="353855" y="418299"/>
                </a:lnTo>
                <a:lnTo>
                  <a:pt x="355531" y="417305"/>
                </a:lnTo>
                <a:lnTo>
                  <a:pt x="366356" y="407187"/>
                </a:lnTo>
                <a:lnTo>
                  <a:pt x="368695" y="403742"/>
                </a:lnTo>
                <a:lnTo>
                  <a:pt x="324308" y="403742"/>
                </a:lnTo>
                <a:lnTo>
                  <a:pt x="310647" y="398666"/>
                </a:lnTo>
                <a:lnTo>
                  <a:pt x="298602" y="389331"/>
                </a:lnTo>
                <a:lnTo>
                  <a:pt x="287387" y="373843"/>
                </a:lnTo>
                <a:lnTo>
                  <a:pt x="284293" y="361823"/>
                </a:lnTo>
                <a:lnTo>
                  <a:pt x="269570" y="361823"/>
                </a:lnTo>
                <a:lnTo>
                  <a:pt x="267195" y="358724"/>
                </a:lnTo>
                <a:lnTo>
                  <a:pt x="257162" y="348411"/>
                </a:lnTo>
                <a:close/>
              </a:path>
              <a:path w="645159" h="612139">
                <a:moveTo>
                  <a:pt x="353855" y="418299"/>
                </a:moveTo>
                <a:lnTo>
                  <a:pt x="327761" y="418299"/>
                </a:lnTo>
                <a:lnTo>
                  <a:pt x="339851" y="421819"/>
                </a:lnTo>
                <a:lnTo>
                  <a:pt x="347902" y="421835"/>
                </a:lnTo>
                <a:lnTo>
                  <a:pt x="353855" y="418299"/>
                </a:lnTo>
                <a:close/>
              </a:path>
              <a:path w="645159" h="612139">
                <a:moveTo>
                  <a:pt x="362023" y="327956"/>
                </a:moveTo>
                <a:lnTo>
                  <a:pt x="318195" y="327956"/>
                </a:lnTo>
                <a:lnTo>
                  <a:pt x="332108" y="332599"/>
                </a:lnTo>
                <a:lnTo>
                  <a:pt x="345732" y="343141"/>
                </a:lnTo>
                <a:lnTo>
                  <a:pt x="356071" y="357543"/>
                </a:lnTo>
                <a:lnTo>
                  <a:pt x="359979" y="371846"/>
                </a:lnTo>
                <a:lnTo>
                  <a:pt x="357999" y="385010"/>
                </a:lnTo>
                <a:lnTo>
                  <a:pt x="350672" y="395998"/>
                </a:lnTo>
                <a:lnTo>
                  <a:pt x="338134" y="403279"/>
                </a:lnTo>
                <a:lnTo>
                  <a:pt x="324308" y="403742"/>
                </a:lnTo>
                <a:lnTo>
                  <a:pt x="368695" y="403742"/>
                </a:lnTo>
                <a:lnTo>
                  <a:pt x="378328" y="389550"/>
                </a:lnTo>
                <a:lnTo>
                  <a:pt x="381693" y="369268"/>
                </a:lnTo>
                <a:lnTo>
                  <a:pt x="376202" y="347990"/>
                </a:lnTo>
                <a:lnTo>
                  <a:pt x="362023" y="327956"/>
                </a:lnTo>
                <a:close/>
              </a:path>
              <a:path w="645159" h="612139">
                <a:moveTo>
                  <a:pt x="321294" y="305614"/>
                </a:moveTo>
                <a:lnTo>
                  <a:pt x="301199" y="307874"/>
                </a:lnTo>
                <a:lnTo>
                  <a:pt x="283057" y="319379"/>
                </a:lnTo>
                <a:lnTo>
                  <a:pt x="272236" y="334491"/>
                </a:lnTo>
                <a:lnTo>
                  <a:pt x="268696" y="347990"/>
                </a:lnTo>
                <a:lnTo>
                  <a:pt x="269034" y="357766"/>
                </a:lnTo>
                <a:lnTo>
                  <a:pt x="269900" y="361505"/>
                </a:lnTo>
                <a:lnTo>
                  <a:pt x="269570" y="361823"/>
                </a:lnTo>
                <a:lnTo>
                  <a:pt x="284293" y="361823"/>
                </a:lnTo>
                <a:lnTo>
                  <a:pt x="283681" y="359443"/>
                </a:lnTo>
                <a:lnTo>
                  <a:pt x="286159" y="346731"/>
                </a:lnTo>
                <a:lnTo>
                  <a:pt x="293497" y="336308"/>
                </a:lnTo>
                <a:lnTo>
                  <a:pt x="304991" y="329198"/>
                </a:lnTo>
                <a:lnTo>
                  <a:pt x="318195" y="327956"/>
                </a:lnTo>
                <a:lnTo>
                  <a:pt x="362023" y="327956"/>
                </a:lnTo>
                <a:lnTo>
                  <a:pt x="361607" y="327367"/>
                </a:lnTo>
                <a:lnTo>
                  <a:pt x="341907" y="312234"/>
                </a:lnTo>
                <a:lnTo>
                  <a:pt x="321294" y="305614"/>
                </a:lnTo>
                <a:close/>
              </a:path>
              <a:path w="645159" h="612139">
                <a:moveTo>
                  <a:pt x="356641" y="251574"/>
                </a:moveTo>
                <a:lnTo>
                  <a:pt x="340766" y="267017"/>
                </a:lnTo>
                <a:lnTo>
                  <a:pt x="421373" y="349796"/>
                </a:lnTo>
                <a:lnTo>
                  <a:pt x="437248" y="334340"/>
                </a:lnTo>
                <a:lnTo>
                  <a:pt x="356641" y="251574"/>
                </a:lnTo>
                <a:close/>
              </a:path>
              <a:path w="645159" h="612139">
                <a:moveTo>
                  <a:pt x="447821" y="168931"/>
                </a:moveTo>
                <a:lnTo>
                  <a:pt x="403380" y="208723"/>
                </a:lnTo>
                <a:lnTo>
                  <a:pt x="398268" y="231524"/>
                </a:lnTo>
                <a:lnTo>
                  <a:pt x="402515" y="254177"/>
                </a:lnTo>
                <a:lnTo>
                  <a:pt x="415925" y="274485"/>
                </a:lnTo>
                <a:lnTo>
                  <a:pt x="436008" y="288566"/>
                </a:lnTo>
                <a:lnTo>
                  <a:pt x="458530" y="293400"/>
                </a:lnTo>
                <a:lnTo>
                  <a:pt x="481390" y="288820"/>
                </a:lnTo>
                <a:lnTo>
                  <a:pt x="502488" y="274662"/>
                </a:lnTo>
                <a:lnTo>
                  <a:pt x="504710" y="271768"/>
                </a:lnTo>
                <a:lnTo>
                  <a:pt x="460814" y="271768"/>
                </a:lnTo>
                <a:lnTo>
                  <a:pt x="445577" y="268205"/>
                </a:lnTo>
                <a:lnTo>
                  <a:pt x="431965" y="258546"/>
                </a:lnTo>
                <a:lnTo>
                  <a:pt x="422644" y="244677"/>
                </a:lnTo>
                <a:lnTo>
                  <a:pt x="419549" y="229525"/>
                </a:lnTo>
                <a:lnTo>
                  <a:pt x="422690" y="214514"/>
                </a:lnTo>
                <a:lnTo>
                  <a:pt x="453428" y="189531"/>
                </a:lnTo>
                <a:lnTo>
                  <a:pt x="464223" y="188264"/>
                </a:lnTo>
                <a:lnTo>
                  <a:pt x="460921" y="169811"/>
                </a:lnTo>
                <a:lnTo>
                  <a:pt x="447821" y="168931"/>
                </a:lnTo>
                <a:close/>
              </a:path>
              <a:path w="645159" h="612139">
                <a:moveTo>
                  <a:pt x="504939" y="223837"/>
                </a:moveTo>
                <a:lnTo>
                  <a:pt x="490245" y="259816"/>
                </a:lnTo>
                <a:lnTo>
                  <a:pt x="460814" y="271768"/>
                </a:lnTo>
                <a:lnTo>
                  <a:pt x="504710" y="271768"/>
                </a:lnTo>
                <a:lnTo>
                  <a:pt x="514743" y="258699"/>
                </a:lnTo>
                <a:lnTo>
                  <a:pt x="520655" y="244073"/>
                </a:lnTo>
                <a:lnTo>
                  <a:pt x="522519" y="233388"/>
                </a:lnTo>
                <a:lnTo>
                  <a:pt x="522630" y="229247"/>
                </a:lnTo>
                <a:lnTo>
                  <a:pt x="504939" y="223837"/>
                </a:lnTo>
                <a:close/>
              </a:path>
              <a:path w="645159" h="612139">
                <a:moveTo>
                  <a:pt x="324777" y="218859"/>
                </a:moveTo>
                <a:lnTo>
                  <a:pt x="308737" y="234467"/>
                </a:lnTo>
                <a:lnTo>
                  <a:pt x="324510" y="250659"/>
                </a:lnTo>
                <a:lnTo>
                  <a:pt x="340550" y="235051"/>
                </a:lnTo>
                <a:lnTo>
                  <a:pt x="324777" y="218859"/>
                </a:lnTo>
                <a:close/>
              </a:path>
              <a:path w="645159" h="612139">
                <a:moveTo>
                  <a:pt x="635783" y="86410"/>
                </a:moveTo>
                <a:lnTo>
                  <a:pt x="590908" y="86410"/>
                </a:lnTo>
                <a:lnTo>
                  <a:pt x="603267" y="87322"/>
                </a:lnTo>
                <a:lnTo>
                  <a:pt x="614540" y="94513"/>
                </a:lnTo>
                <a:lnTo>
                  <a:pt x="620994" y="104870"/>
                </a:lnTo>
                <a:lnTo>
                  <a:pt x="622422" y="116478"/>
                </a:lnTo>
                <a:lnTo>
                  <a:pt x="619156" y="128114"/>
                </a:lnTo>
                <a:lnTo>
                  <a:pt x="585149" y="151969"/>
                </a:lnTo>
                <a:lnTo>
                  <a:pt x="571284" y="153200"/>
                </a:lnTo>
                <a:lnTo>
                  <a:pt x="574395" y="174066"/>
                </a:lnTo>
                <a:lnTo>
                  <a:pt x="613080" y="166522"/>
                </a:lnTo>
                <a:lnTo>
                  <a:pt x="640367" y="134557"/>
                </a:lnTo>
                <a:lnTo>
                  <a:pt x="644839" y="114374"/>
                </a:lnTo>
                <a:lnTo>
                  <a:pt x="641248" y="94808"/>
                </a:lnTo>
                <a:lnTo>
                  <a:pt x="635783" y="86410"/>
                </a:lnTo>
                <a:close/>
              </a:path>
              <a:path w="645159" h="612139">
                <a:moveTo>
                  <a:pt x="560922" y="33172"/>
                </a:moveTo>
                <a:lnTo>
                  <a:pt x="542683" y="33172"/>
                </a:lnTo>
                <a:lnTo>
                  <a:pt x="543001" y="33502"/>
                </a:lnTo>
                <a:lnTo>
                  <a:pt x="542594" y="39954"/>
                </a:lnTo>
                <a:lnTo>
                  <a:pt x="546773" y="102171"/>
                </a:lnTo>
                <a:lnTo>
                  <a:pt x="558977" y="107175"/>
                </a:lnTo>
                <a:lnTo>
                  <a:pt x="566991" y="99377"/>
                </a:lnTo>
                <a:lnTo>
                  <a:pt x="578478" y="90766"/>
                </a:lnTo>
                <a:lnTo>
                  <a:pt x="590908" y="86410"/>
                </a:lnTo>
                <a:lnTo>
                  <a:pt x="635783" y="86410"/>
                </a:lnTo>
                <a:lnTo>
                  <a:pt x="630262" y="77927"/>
                </a:lnTo>
                <a:lnTo>
                  <a:pt x="628919" y="77038"/>
                </a:lnTo>
                <a:lnTo>
                  <a:pt x="563410" y="77038"/>
                </a:lnTo>
                <a:lnTo>
                  <a:pt x="560922" y="33172"/>
                </a:lnTo>
                <a:close/>
              </a:path>
              <a:path w="645159" h="612139">
                <a:moveTo>
                  <a:pt x="549592" y="0"/>
                </a:moveTo>
                <a:lnTo>
                  <a:pt x="480542" y="67221"/>
                </a:lnTo>
                <a:lnTo>
                  <a:pt x="494245" y="81292"/>
                </a:lnTo>
                <a:lnTo>
                  <a:pt x="539724" y="37007"/>
                </a:lnTo>
                <a:lnTo>
                  <a:pt x="542683" y="33172"/>
                </a:lnTo>
                <a:lnTo>
                  <a:pt x="560922" y="33172"/>
                </a:lnTo>
                <a:lnTo>
                  <a:pt x="559625" y="10312"/>
                </a:lnTo>
                <a:lnTo>
                  <a:pt x="549592" y="0"/>
                </a:lnTo>
                <a:close/>
              </a:path>
              <a:path w="645159" h="612139">
                <a:moveTo>
                  <a:pt x="594955" y="64142"/>
                </a:moveTo>
                <a:lnTo>
                  <a:pt x="577879" y="68470"/>
                </a:lnTo>
                <a:lnTo>
                  <a:pt x="563410" y="77038"/>
                </a:lnTo>
                <a:lnTo>
                  <a:pt x="628919" y="77038"/>
                </a:lnTo>
                <a:lnTo>
                  <a:pt x="612971" y="66485"/>
                </a:lnTo>
                <a:lnTo>
                  <a:pt x="594955" y="64142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602816" y="3523716"/>
            <a:ext cx="658495" cy="608330"/>
          </a:xfrm>
          <a:custGeom>
            <a:avLst/>
            <a:gdLst/>
            <a:ahLst/>
            <a:cxnLst/>
            <a:rect l="l" t="t" r="r" b="b"/>
            <a:pathLst>
              <a:path w="658495" h="608329">
                <a:moveTo>
                  <a:pt x="84856" y="506729"/>
                </a:moveTo>
                <a:lnTo>
                  <a:pt x="53301" y="506729"/>
                </a:lnTo>
                <a:lnTo>
                  <a:pt x="152069" y="608152"/>
                </a:lnTo>
                <a:lnTo>
                  <a:pt x="168275" y="592378"/>
                </a:lnTo>
                <a:lnTo>
                  <a:pt x="84856" y="506729"/>
                </a:lnTo>
                <a:close/>
              </a:path>
              <a:path w="658495" h="608329">
                <a:moveTo>
                  <a:pt x="95389" y="438340"/>
                </a:moveTo>
                <a:lnTo>
                  <a:pt x="0" y="531202"/>
                </a:lnTo>
                <a:lnTo>
                  <a:pt x="13703" y="545274"/>
                </a:lnTo>
                <a:lnTo>
                  <a:pt x="53301" y="506729"/>
                </a:lnTo>
                <a:lnTo>
                  <a:pt x="84856" y="506729"/>
                </a:lnTo>
                <a:lnTo>
                  <a:pt x="69494" y="490956"/>
                </a:lnTo>
                <a:lnTo>
                  <a:pt x="109093" y="452412"/>
                </a:lnTo>
                <a:lnTo>
                  <a:pt x="95389" y="438340"/>
                </a:lnTo>
                <a:close/>
              </a:path>
              <a:path w="658495" h="608329">
                <a:moveTo>
                  <a:pt x="220699" y="400051"/>
                </a:moveTo>
                <a:lnTo>
                  <a:pt x="197759" y="404891"/>
                </a:lnTo>
                <a:lnTo>
                  <a:pt x="177215" y="418604"/>
                </a:lnTo>
                <a:lnTo>
                  <a:pt x="162953" y="438775"/>
                </a:lnTo>
                <a:lnTo>
                  <a:pt x="157500" y="461576"/>
                </a:lnTo>
                <a:lnTo>
                  <a:pt x="161251" y="484561"/>
                </a:lnTo>
                <a:lnTo>
                  <a:pt x="174599" y="505282"/>
                </a:lnTo>
                <a:lnTo>
                  <a:pt x="195078" y="519293"/>
                </a:lnTo>
                <a:lnTo>
                  <a:pt x="218060" y="523759"/>
                </a:lnTo>
                <a:lnTo>
                  <a:pt x="241073" y="518992"/>
                </a:lnTo>
                <a:lnTo>
                  <a:pt x="261663" y="505282"/>
                </a:lnTo>
                <a:lnTo>
                  <a:pt x="263475" y="502710"/>
                </a:lnTo>
                <a:lnTo>
                  <a:pt x="220032" y="502710"/>
                </a:lnTo>
                <a:lnTo>
                  <a:pt x="204716" y="499270"/>
                </a:lnTo>
                <a:lnTo>
                  <a:pt x="190804" y="489508"/>
                </a:lnTo>
                <a:lnTo>
                  <a:pt x="181530" y="475456"/>
                </a:lnTo>
                <a:lnTo>
                  <a:pt x="178600" y="460160"/>
                </a:lnTo>
                <a:lnTo>
                  <a:pt x="181717" y="445247"/>
                </a:lnTo>
                <a:lnTo>
                  <a:pt x="190588" y="432346"/>
                </a:lnTo>
                <a:lnTo>
                  <a:pt x="203794" y="423750"/>
                </a:lnTo>
                <a:lnTo>
                  <a:pt x="218782" y="421036"/>
                </a:lnTo>
                <a:lnTo>
                  <a:pt x="265704" y="421036"/>
                </a:lnTo>
                <a:lnTo>
                  <a:pt x="263944" y="418312"/>
                </a:lnTo>
                <a:lnTo>
                  <a:pt x="243579" y="404415"/>
                </a:lnTo>
                <a:lnTo>
                  <a:pt x="220699" y="400051"/>
                </a:lnTo>
                <a:close/>
              </a:path>
              <a:path w="658495" h="608329">
                <a:moveTo>
                  <a:pt x="265704" y="421036"/>
                </a:moveTo>
                <a:lnTo>
                  <a:pt x="218782" y="421036"/>
                </a:lnTo>
                <a:lnTo>
                  <a:pt x="233962" y="424409"/>
                </a:lnTo>
                <a:lnTo>
                  <a:pt x="247738" y="434073"/>
                </a:lnTo>
                <a:lnTo>
                  <a:pt x="257155" y="448225"/>
                </a:lnTo>
                <a:lnTo>
                  <a:pt x="260224" y="463591"/>
                </a:lnTo>
                <a:lnTo>
                  <a:pt x="257181" y="478571"/>
                </a:lnTo>
                <a:lnTo>
                  <a:pt x="248259" y="491566"/>
                </a:lnTo>
                <a:lnTo>
                  <a:pt x="235097" y="500063"/>
                </a:lnTo>
                <a:lnTo>
                  <a:pt x="220032" y="502710"/>
                </a:lnTo>
                <a:lnTo>
                  <a:pt x="263475" y="502710"/>
                </a:lnTo>
                <a:lnTo>
                  <a:pt x="275879" y="485108"/>
                </a:lnTo>
                <a:lnTo>
                  <a:pt x="281258" y="462233"/>
                </a:lnTo>
                <a:lnTo>
                  <a:pt x="277406" y="439147"/>
                </a:lnTo>
                <a:lnTo>
                  <a:pt x="265704" y="421036"/>
                </a:lnTo>
                <a:close/>
              </a:path>
              <a:path w="658495" h="608329">
                <a:moveTo>
                  <a:pt x="257175" y="344589"/>
                </a:moveTo>
                <a:lnTo>
                  <a:pt x="242608" y="358762"/>
                </a:lnTo>
                <a:lnTo>
                  <a:pt x="355079" y="474256"/>
                </a:lnTo>
                <a:lnTo>
                  <a:pt x="370954" y="458812"/>
                </a:lnTo>
                <a:lnTo>
                  <a:pt x="330644" y="417423"/>
                </a:lnTo>
                <a:lnTo>
                  <a:pt x="327456" y="414794"/>
                </a:lnTo>
                <a:lnTo>
                  <a:pt x="327774" y="414477"/>
                </a:lnTo>
                <a:lnTo>
                  <a:pt x="353868" y="414477"/>
                </a:lnTo>
                <a:lnTo>
                  <a:pt x="355543" y="413482"/>
                </a:lnTo>
                <a:lnTo>
                  <a:pt x="366369" y="403364"/>
                </a:lnTo>
                <a:lnTo>
                  <a:pt x="368707" y="399919"/>
                </a:lnTo>
                <a:lnTo>
                  <a:pt x="324321" y="399919"/>
                </a:lnTo>
                <a:lnTo>
                  <a:pt x="310660" y="394844"/>
                </a:lnTo>
                <a:lnTo>
                  <a:pt x="298615" y="385508"/>
                </a:lnTo>
                <a:lnTo>
                  <a:pt x="287400" y="370021"/>
                </a:lnTo>
                <a:lnTo>
                  <a:pt x="284306" y="358000"/>
                </a:lnTo>
                <a:lnTo>
                  <a:pt x="269582" y="358000"/>
                </a:lnTo>
                <a:lnTo>
                  <a:pt x="267208" y="354901"/>
                </a:lnTo>
                <a:lnTo>
                  <a:pt x="257175" y="344589"/>
                </a:lnTo>
                <a:close/>
              </a:path>
              <a:path w="658495" h="608329">
                <a:moveTo>
                  <a:pt x="353868" y="414477"/>
                </a:moveTo>
                <a:lnTo>
                  <a:pt x="327774" y="414477"/>
                </a:lnTo>
                <a:lnTo>
                  <a:pt x="339864" y="417996"/>
                </a:lnTo>
                <a:lnTo>
                  <a:pt x="347914" y="418012"/>
                </a:lnTo>
                <a:lnTo>
                  <a:pt x="353868" y="414477"/>
                </a:lnTo>
                <a:close/>
              </a:path>
              <a:path w="658495" h="608329">
                <a:moveTo>
                  <a:pt x="362024" y="324134"/>
                </a:moveTo>
                <a:lnTo>
                  <a:pt x="318206" y="324134"/>
                </a:lnTo>
                <a:lnTo>
                  <a:pt x="332116" y="328776"/>
                </a:lnTo>
                <a:lnTo>
                  <a:pt x="345732" y="339318"/>
                </a:lnTo>
                <a:lnTo>
                  <a:pt x="356078" y="353721"/>
                </a:lnTo>
                <a:lnTo>
                  <a:pt x="359991" y="368023"/>
                </a:lnTo>
                <a:lnTo>
                  <a:pt x="358012" y="381188"/>
                </a:lnTo>
                <a:lnTo>
                  <a:pt x="350685" y="392175"/>
                </a:lnTo>
                <a:lnTo>
                  <a:pt x="338146" y="399456"/>
                </a:lnTo>
                <a:lnTo>
                  <a:pt x="324321" y="399919"/>
                </a:lnTo>
                <a:lnTo>
                  <a:pt x="368707" y="399919"/>
                </a:lnTo>
                <a:lnTo>
                  <a:pt x="378341" y="385727"/>
                </a:lnTo>
                <a:lnTo>
                  <a:pt x="381704" y="365445"/>
                </a:lnTo>
                <a:lnTo>
                  <a:pt x="376210" y="344168"/>
                </a:lnTo>
                <a:lnTo>
                  <a:pt x="362024" y="324134"/>
                </a:lnTo>
                <a:close/>
              </a:path>
              <a:path w="658495" h="608329">
                <a:moveTo>
                  <a:pt x="321305" y="301791"/>
                </a:moveTo>
                <a:lnTo>
                  <a:pt x="301212" y="304051"/>
                </a:lnTo>
                <a:lnTo>
                  <a:pt x="283070" y="315556"/>
                </a:lnTo>
                <a:lnTo>
                  <a:pt x="272249" y="330668"/>
                </a:lnTo>
                <a:lnTo>
                  <a:pt x="268709" y="344168"/>
                </a:lnTo>
                <a:lnTo>
                  <a:pt x="269047" y="353943"/>
                </a:lnTo>
                <a:lnTo>
                  <a:pt x="269913" y="357682"/>
                </a:lnTo>
                <a:lnTo>
                  <a:pt x="269582" y="358000"/>
                </a:lnTo>
                <a:lnTo>
                  <a:pt x="284306" y="358000"/>
                </a:lnTo>
                <a:lnTo>
                  <a:pt x="283694" y="355620"/>
                </a:lnTo>
                <a:lnTo>
                  <a:pt x="286172" y="342908"/>
                </a:lnTo>
                <a:lnTo>
                  <a:pt x="293509" y="332485"/>
                </a:lnTo>
                <a:lnTo>
                  <a:pt x="305003" y="325375"/>
                </a:lnTo>
                <a:lnTo>
                  <a:pt x="318206" y="324134"/>
                </a:lnTo>
                <a:lnTo>
                  <a:pt x="362024" y="324134"/>
                </a:lnTo>
                <a:lnTo>
                  <a:pt x="361607" y="323545"/>
                </a:lnTo>
                <a:lnTo>
                  <a:pt x="341915" y="308411"/>
                </a:lnTo>
                <a:lnTo>
                  <a:pt x="321305" y="301791"/>
                </a:lnTo>
                <a:close/>
              </a:path>
              <a:path w="658495" h="608329">
                <a:moveTo>
                  <a:pt x="356654" y="247751"/>
                </a:moveTo>
                <a:lnTo>
                  <a:pt x="340779" y="263194"/>
                </a:lnTo>
                <a:lnTo>
                  <a:pt x="421386" y="345973"/>
                </a:lnTo>
                <a:lnTo>
                  <a:pt x="437261" y="330517"/>
                </a:lnTo>
                <a:lnTo>
                  <a:pt x="356654" y="247751"/>
                </a:lnTo>
                <a:close/>
              </a:path>
              <a:path w="658495" h="608329">
                <a:moveTo>
                  <a:pt x="447833" y="165108"/>
                </a:moveTo>
                <a:lnTo>
                  <a:pt x="403387" y="204900"/>
                </a:lnTo>
                <a:lnTo>
                  <a:pt x="398276" y="227701"/>
                </a:lnTo>
                <a:lnTo>
                  <a:pt x="402526" y="250354"/>
                </a:lnTo>
                <a:lnTo>
                  <a:pt x="415937" y="270662"/>
                </a:lnTo>
                <a:lnTo>
                  <a:pt x="436015" y="284743"/>
                </a:lnTo>
                <a:lnTo>
                  <a:pt x="458536" y="289577"/>
                </a:lnTo>
                <a:lnTo>
                  <a:pt x="481395" y="284998"/>
                </a:lnTo>
                <a:lnTo>
                  <a:pt x="502488" y="270840"/>
                </a:lnTo>
                <a:lnTo>
                  <a:pt x="504711" y="267946"/>
                </a:lnTo>
                <a:lnTo>
                  <a:pt x="460827" y="267946"/>
                </a:lnTo>
                <a:lnTo>
                  <a:pt x="445590" y="264382"/>
                </a:lnTo>
                <a:lnTo>
                  <a:pt x="431977" y="254723"/>
                </a:lnTo>
                <a:lnTo>
                  <a:pt x="422656" y="240854"/>
                </a:lnTo>
                <a:lnTo>
                  <a:pt x="419561" y="225702"/>
                </a:lnTo>
                <a:lnTo>
                  <a:pt x="422703" y="210691"/>
                </a:lnTo>
                <a:lnTo>
                  <a:pt x="453440" y="185708"/>
                </a:lnTo>
                <a:lnTo>
                  <a:pt x="464235" y="184442"/>
                </a:lnTo>
                <a:lnTo>
                  <a:pt x="460933" y="165988"/>
                </a:lnTo>
                <a:lnTo>
                  <a:pt x="447833" y="165108"/>
                </a:lnTo>
                <a:close/>
              </a:path>
              <a:path w="658495" h="608329">
                <a:moveTo>
                  <a:pt x="504952" y="220014"/>
                </a:moveTo>
                <a:lnTo>
                  <a:pt x="490258" y="255993"/>
                </a:lnTo>
                <a:lnTo>
                  <a:pt x="460827" y="267946"/>
                </a:lnTo>
                <a:lnTo>
                  <a:pt x="504711" y="267946"/>
                </a:lnTo>
                <a:lnTo>
                  <a:pt x="514751" y="254876"/>
                </a:lnTo>
                <a:lnTo>
                  <a:pt x="520666" y="240250"/>
                </a:lnTo>
                <a:lnTo>
                  <a:pt x="522531" y="229565"/>
                </a:lnTo>
                <a:lnTo>
                  <a:pt x="522643" y="225424"/>
                </a:lnTo>
                <a:lnTo>
                  <a:pt x="504952" y="220014"/>
                </a:lnTo>
                <a:close/>
              </a:path>
              <a:path w="658495" h="608329">
                <a:moveTo>
                  <a:pt x="324789" y="215036"/>
                </a:moveTo>
                <a:lnTo>
                  <a:pt x="308749" y="230644"/>
                </a:lnTo>
                <a:lnTo>
                  <a:pt x="324523" y="246837"/>
                </a:lnTo>
                <a:lnTo>
                  <a:pt x="340563" y="231228"/>
                </a:lnTo>
                <a:lnTo>
                  <a:pt x="324789" y="215036"/>
                </a:lnTo>
                <a:close/>
              </a:path>
              <a:path w="658495" h="608329">
                <a:moveTo>
                  <a:pt x="545668" y="0"/>
                </a:moveTo>
                <a:lnTo>
                  <a:pt x="527177" y="17995"/>
                </a:lnTo>
                <a:lnTo>
                  <a:pt x="546328" y="144360"/>
                </a:lnTo>
                <a:lnTo>
                  <a:pt x="556209" y="154495"/>
                </a:lnTo>
                <a:lnTo>
                  <a:pt x="588159" y="123393"/>
                </a:lnTo>
                <a:lnTo>
                  <a:pt x="560654" y="123393"/>
                </a:lnTo>
                <a:lnTo>
                  <a:pt x="560336" y="123075"/>
                </a:lnTo>
                <a:lnTo>
                  <a:pt x="550532" y="47536"/>
                </a:lnTo>
                <a:lnTo>
                  <a:pt x="549656" y="40424"/>
                </a:lnTo>
                <a:lnTo>
                  <a:pt x="547014" y="32473"/>
                </a:lnTo>
                <a:lnTo>
                  <a:pt x="547344" y="32156"/>
                </a:lnTo>
                <a:lnTo>
                  <a:pt x="576982" y="32156"/>
                </a:lnTo>
                <a:lnTo>
                  <a:pt x="545668" y="0"/>
                </a:lnTo>
                <a:close/>
              </a:path>
              <a:path w="658495" h="608329">
                <a:moveTo>
                  <a:pt x="643083" y="100025"/>
                </a:moveTo>
                <a:lnTo>
                  <a:pt x="612165" y="100025"/>
                </a:lnTo>
                <a:lnTo>
                  <a:pt x="642277" y="130949"/>
                </a:lnTo>
                <a:lnTo>
                  <a:pt x="658152" y="115493"/>
                </a:lnTo>
                <a:lnTo>
                  <a:pt x="643083" y="100025"/>
                </a:lnTo>
                <a:close/>
              </a:path>
              <a:path w="658495" h="608329">
                <a:moveTo>
                  <a:pt x="576982" y="32156"/>
                </a:moveTo>
                <a:lnTo>
                  <a:pt x="547344" y="32156"/>
                </a:lnTo>
                <a:lnTo>
                  <a:pt x="552577" y="38849"/>
                </a:lnTo>
                <a:lnTo>
                  <a:pt x="598779" y="86283"/>
                </a:lnTo>
                <a:lnTo>
                  <a:pt x="560654" y="123393"/>
                </a:lnTo>
                <a:lnTo>
                  <a:pt x="588159" y="123393"/>
                </a:lnTo>
                <a:lnTo>
                  <a:pt x="612165" y="100025"/>
                </a:lnTo>
                <a:lnTo>
                  <a:pt x="643083" y="100025"/>
                </a:lnTo>
                <a:lnTo>
                  <a:pt x="628040" y="84581"/>
                </a:lnTo>
                <a:lnTo>
                  <a:pt x="642147" y="70840"/>
                </a:lnTo>
                <a:lnTo>
                  <a:pt x="614654" y="70840"/>
                </a:lnTo>
                <a:lnTo>
                  <a:pt x="576982" y="32156"/>
                </a:lnTo>
                <a:close/>
              </a:path>
              <a:path w="658495" h="608329">
                <a:moveTo>
                  <a:pt x="630364" y="55549"/>
                </a:moveTo>
                <a:lnTo>
                  <a:pt x="614654" y="70840"/>
                </a:lnTo>
                <a:lnTo>
                  <a:pt x="642147" y="70840"/>
                </a:lnTo>
                <a:lnTo>
                  <a:pt x="643737" y="69291"/>
                </a:lnTo>
                <a:lnTo>
                  <a:pt x="630364" y="55549"/>
                </a:lnTo>
                <a:close/>
              </a:path>
            </a:pathLst>
          </a:custGeom>
          <a:solidFill>
            <a:srgbClr val="FF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7380021" y="2840419"/>
            <a:ext cx="192214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561975" algn="l"/>
                <a:tab pos="1111885" algn="l"/>
                <a:tab pos="1661795" algn="l"/>
              </a:tabLst>
            </a:pPr>
            <a:r>
              <a:rPr sz="4000" spc="-280" dirty="0">
                <a:latin typeface="Arial"/>
                <a:cs typeface="Arial"/>
              </a:rPr>
              <a:t>?	?	</a:t>
            </a:r>
            <a:r>
              <a:rPr sz="4000" b="1" spc="-500" dirty="0">
                <a:latin typeface="Arial"/>
                <a:cs typeface="Arial"/>
              </a:rPr>
              <a:t>?	?</a:t>
            </a:r>
            <a:endParaRPr sz="4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10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2534" y="219799"/>
            <a:ext cx="4796155" cy="6452235"/>
          </a:xfrm>
          <a:custGeom>
            <a:avLst/>
            <a:gdLst/>
            <a:ahLst/>
            <a:cxnLst/>
            <a:rect l="l" t="t" r="r" b="b"/>
            <a:pathLst>
              <a:path w="4796155" h="6452234">
                <a:moveTo>
                  <a:pt x="0" y="0"/>
                </a:moveTo>
                <a:lnTo>
                  <a:pt x="4795688" y="0"/>
                </a:lnTo>
                <a:lnTo>
                  <a:pt x="4795688" y="6452238"/>
                </a:lnTo>
                <a:lnTo>
                  <a:pt x="0" y="6452238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2679" y="2331719"/>
            <a:ext cx="656705" cy="290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1345" y="2363496"/>
            <a:ext cx="558228" cy="190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71344" y="2363495"/>
            <a:ext cx="558800" cy="190500"/>
          </a:xfrm>
          <a:custGeom>
            <a:avLst/>
            <a:gdLst/>
            <a:ahLst/>
            <a:cxnLst/>
            <a:rect l="l" t="t" r="r" b="b"/>
            <a:pathLst>
              <a:path w="558800" h="190500">
                <a:moveTo>
                  <a:pt x="0" y="0"/>
                </a:moveTo>
                <a:lnTo>
                  <a:pt x="558228" y="0"/>
                </a:lnTo>
                <a:lnTo>
                  <a:pt x="558228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4735" y="2331726"/>
            <a:ext cx="619297" cy="299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5598" y="2363496"/>
            <a:ext cx="515937" cy="198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5598" y="2363496"/>
            <a:ext cx="516255" cy="198755"/>
          </a:xfrm>
          <a:custGeom>
            <a:avLst/>
            <a:gdLst/>
            <a:ahLst/>
            <a:cxnLst/>
            <a:rect l="l" t="t" r="r" b="b"/>
            <a:pathLst>
              <a:path w="516255" h="198755">
                <a:moveTo>
                  <a:pt x="0" y="0"/>
                </a:moveTo>
                <a:lnTo>
                  <a:pt x="515938" y="0"/>
                </a:lnTo>
                <a:lnTo>
                  <a:pt x="515938" y="198725"/>
                </a:lnTo>
                <a:lnTo>
                  <a:pt x="0" y="198725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8431" y="2493822"/>
            <a:ext cx="515388" cy="2909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49994" y="2524164"/>
            <a:ext cx="414439" cy="1902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49994" y="2524163"/>
            <a:ext cx="414655" cy="190500"/>
          </a:xfrm>
          <a:custGeom>
            <a:avLst/>
            <a:gdLst/>
            <a:ahLst/>
            <a:cxnLst/>
            <a:rect l="l" t="t" r="r" b="b"/>
            <a:pathLst>
              <a:path w="414654" h="190500">
                <a:moveTo>
                  <a:pt x="0" y="0"/>
                </a:moveTo>
                <a:lnTo>
                  <a:pt x="414442" y="0"/>
                </a:lnTo>
                <a:lnTo>
                  <a:pt x="414442" y="190270"/>
                </a:lnTo>
                <a:lnTo>
                  <a:pt x="0" y="190270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7326" y="2502134"/>
            <a:ext cx="573577" cy="2826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8265" y="2532622"/>
            <a:ext cx="473646" cy="1818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8266" y="2532622"/>
            <a:ext cx="473709" cy="182245"/>
          </a:xfrm>
          <a:custGeom>
            <a:avLst/>
            <a:gdLst/>
            <a:ahLst/>
            <a:cxnLst/>
            <a:rect l="l" t="t" r="r" b="b"/>
            <a:pathLst>
              <a:path w="473710" h="182244">
                <a:moveTo>
                  <a:pt x="0" y="0"/>
                </a:moveTo>
                <a:lnTo>
                  <a:pt x="473646" y="0"/>
                </a:lnTo>
                <a:lnTo>
                  <a:pt x="473646" y="181813"/>
                </a:lnTo>
                <a:lnTo>
                  <a:pt x="0" y="181813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72215" y="3000889"/>
            <a:ext cx="635923" cy="282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3700" y="3031554"/>
            <a:ext cx="532853" cy="1818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3699" y="3031554"/>
            <a:ext cx="533400" cy="182245"/>
          </a:xfrm>
          <a:custGeom>
            <a:avLst/>
            <a:gdLst/>
            <a:ahLst/>
            <a:cxnLst/>
            <a:rect l="l" t="t" r="r" b="b"/>
            <a:pathLst>
              <a:path w="533400" h="182244">
                <a:moveTo>
                  <a:pt x="0" y="0"/>
                </a:moveTo>
                <a:lnTo>
                  <a:pt x="532853" y="0"/>
                </a:lnTo>
                <a:lnTo>
                  <a:pt x="532853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83198" y="3162992"/>
            <a:ext cx="457200" cy="2826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32678" y="3192222"/>
            <a:ext cx="355231" cy="18181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32677" y="3192222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5" y="0"/>
                </a:lnTo>
                <a:lnTo>
                  <a:pt x="355235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36582" y="3491344"/>
            <a:ext cx="602672" cy="2909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87802" y="3522027"/>
            <a:ext cx="499021" cy="1902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87802" y="3522027"/>
            <a:ext cx="499109" cy="190500"/>
          </a:xfrm>
          <a:custGeom>
            <a:avLst/>
            <a:gdLst/>
            <a:ahLst/>
            <a:cxnLst/>
            <a:rect l="l" t="t" r="r" b="b"/>
            <a:pathLst>
              <a:path w="499110" h="190500">
                <a:moveTo>
                  <a:pt x="0" y="0"/>
                </a:moveTo>
                <a:lnTo>
                  <a:pt x="499021" y="0"/>
                </a:lnTo>
                <a:lnTo>
                  <a:pt x="499021" y="190267"/>
                </a:lnTo>
                <a:lnTo>
                  <a:pt x="0" y="190267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9255" y="4634350"/>
            <a:ext cx="457200" cy="2826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81808" y="4663631"/>
            <a:ext cx="355244" cy="18181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81808" y="4663631"/>
            <a:ext cx="355600" cy="182245"/>
          </a:xfrm>
          <a:custGeom>
            <a:avLst/>
            <a:gdLst/>
            <a:ahLst/>
            <a:cxnLst/>
            <a:rect l="l" t="t" r="r" b="b"/>
            <a:pathLst>
              <a:path w="355600" h="182245">
                <a:moveTo>
                  <a:pt x="0" y="0"/>
                </a:moveTo>
                <a:lnTo>
                  <a:pt x="355235" y="0"/>
                </a:lnTo>
                <a:lnTo>
                  <a:pt x="355235" y="181812"/>
                </a:lnTo>
                <a:lnTo>
                  <a:pt x="0" y="181812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6782" y="4971008"/>
            <a:ext cx="556952" cy="2909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86363" y="5001895"/>
            <a:ext cx="456730" cy="19025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86363" y="5001895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10607" y="4971008"/>
            <a:ext cx="556952" cy="29094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0010" y="5001895"/>
            <a:ext cx="456730" cy="19025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60010" y="5001895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6863" y="4800599"/>
            <a:ext cx="561108" cy="2909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29174" y="4832768"/>
            <a:ext cx="456730" cy="19025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29173" y="4832768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38015" y="4800599"/>
            <a:ext cx="556952" cy="29094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87342" y="4832768"/>
            <a:ext cx="456730" cy="19025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87342" y="4832768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64246" y="2992583"/>
            <a:ext cx="573577" cy="28263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13635" y="3023096"/>
            <a:ext cx="473646" cy="18181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13636" y="3023096"/>
            <a:ext cx="473709" cy="182245"/>
          </a:xfrm>
          <a:custGeom>
            <a:avLst/>
            <a:gdLst/>
            <a:ahLst/>
            <a:cxnLst/>
            <a:rect l="l" t="t" r="r" b="b"/>
            <a:pathLst>
              <a:path w="473710" h="182244">
                <a:moveTo>
                  <a:pt x="0" y="0"/>
                </a:moveTo>
                <a:lnTo>
                  <a:pt x="473647" y="0"/>
                </a:lnTo>
                <a:lnTo>
                  <a:pt x="473647" y="181811"/>
                </a:lnTo>
                <a:lnTo>
                  <a:pt x="0" y="181811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66175" y="6238702"/>
            <a:ext cx="536171" cy="27432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8639" y="6270353"/>
            <a:ext cx="431355" cy="17335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8637" y="6270354"/>
            <a:ext cx="431800" cy="173355"/>
          </a:xfrm>
          <a:custGeom>
            <a:avLst/>
            <a:gdLst/>
            <a:ahLst/>
            <a:cxnLst/>
            <a:rect l="l" t="t" r="r" b="b"/>
            <a:pathLst>
              <a:path w="431800" h="173354">
                <a:moveTo>
                  <a:pt x="0" y="0"/>
                </a:moveTo>
                <a:lnTo>
                  <a:pt x="431357" y="0"/>
                </a:lnTo>
                <a:lnTo>
                  <a:pt x="431357" y="173354"/>
                </a:lnTo>
                <a:lnTo>
                  <a:pt x="0" y="173354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91358" y="6409113"/>
            <a:ext cx="556952" cy="29094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42514" y="6439482"/>
            <a:ext cx="456730" cy="19026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42513" y="6439481"/>
            <a:ext cx="457200" cy="190500"/>
          </a:xfrm>
          <a:custGeom>
            <a:avLst/>
            <a:gdLst/>
            <a:ahLst/>
            <a:cxnLst/>
            <a:rect l="l" t="t" r="r" b="b"/>
            <a:pathLst>
              <a:path w="457200" h="190500">
                <a:moveTo>
                  <a:pt x="0" y="0"/>
                </a:moveTo>
                <a:lnTo>
                  <a:pt x="456731" y="0"/>
                </a:lnTo>
                <a:lnTo>
                  <a:pt x="456731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30997" y="6392487"/>
            <a:ext cx="623454" cy="29094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79804" y="6422567"/>
            <a:ext cx="524395" cy="19026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9803" y="6422567"/>
            <a:ext cx="524510" cy="190500"/>
          </a:xfrm>
          <a:custGeom>
            <a:avLst/>
            <a:gdLst/>
            <a:ahLst/>
            <a:cxnLst/>
            <a:rect l="l" t="t" r="r" b="b"/>
            <a:pathLst>
              <a:path w="524510" h="190500">
                <a:moveTo>
                  <a:pt x="0" y="0"/>
                </a:moveTo>
                <a:lnTo>
                  <a:pt x="524395" y="0"/>
                </a:lnTo>
                <a:lnTo>
                  <a:pt x="524395" y="190268"/>
                </a:lnTo>
                <a:lnTo>
                  <a:pt x="0" y="190268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74692" y="3495499"/>
            <a:ext cx="644236" cy="28678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25657" y="3526244"/>
            <a:ext cx="541312" cy="18604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25658" y="3526245"/>
            <a:ext cx="541655" cy="186055"/>
          </a:xfrm>
          <a:custGeom>
            <a:avLst/>
            <a:gdLst/>
            <a:ahLst/>
            <a:cxnLst/>
            <a:rect l="l" t="t" r="r" b="b"/>
            <a:pathLst>
              <a:path w="541654" h="186054">
                <a:moveTo>
                  <a:pt x="0" y="0"/>
                </a:moveTo>
                <a:lnTo>
                  <a:pt x="541311" y="0"/>
                </a:lnTo>
                <a:lnTo>
                  <a:pt x="541311" y="186040"/>
                </a:lnTo>
                <a:lnTo>
                  <a:pt x="0" y="186040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48263" y="3495506"/>
            <a:ext cx="1009996" cy="27847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00803" y="3526244"/>
            <a:ext cx="905001" cy="17758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00802" y="3526244"/>
            <a:ext cx="905510" cy="177800"/>
          </a:xfrm>
          <a:custGeom>
            <a:avLst/>
            <a:gdLst/>
            <a:ahLst/>
            <a:cxnLst/>
            <a:rect l="l" t="t" r="r" b="b"/>
            <a:pathLst>
              <a:path w="905510" h="177800">
                <a:moveTo>
                  <a:pt x="0" y="0"/>
                </a:moveTo>
                <a:lnTo>
                  <a:pt x="905004" y="0"/>
                </a:lnTo>
                <a:lnTo>
                  <a:pt x="905004" y="177584"/>
                </a:lnTo>
                <a:lnTo>
                  <a:pt x="0" y="177584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87606" y="3503811"/>
            <a:ext cx="540327" cy="27847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39638" y="3534702"/>
            <a:ext cx="439813" cy="17758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39638" y="3534702"/>
            <a:ext cx="440055" cy="177800"/>
          </a:xfrm>
          <a:custGeom>
            <a:avLst/>
            <a:gdLst/>
            <a:ahLst/>
            <a:cxnLst/>
            <a:rect l="l" t="t" r="r" b="b"/>
            <a:pathLst>
              <a:path w="440054" h="177800">
                <a:moveTo>
                  <a:pt x="0" y="0"/>
                </a:moveTo>
                <a:lnTo>
                  <a:pt x="439814" y="0"/>
                </a:lnTo>
                <a:lnTo>
                  <a:pt x="439814" y="177583"/>
                </a:lnTo>
                <a:lnTo>
                  <a:pt x="0" y="177583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55632" y="3815539"/>
            <a:ext cx="939337" cy="28678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06724" y="3847591"/>
            <a:ext cx="837349" cy="18604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06724" y="3847592"/>
            <a:ext cx="837565" cy="186055"/>
          </a:xfrm>
          <a:custGeom>
            <a:avLst/>
            <a:gdLst/>
            <a:ahLst/>
            <a:cxnLst/>
            <a:rect l="l" t="t" r="r" b="b"/>
            <a:pathLst>
              <a:path w="837564" h="186054">
                <a:moveTo>
                  <a:pt x="0" y="0"/>
                </a:moveTo>
                <a:lnTo>
                  <a:pt x="837341" y="0"/>
                </a:lnTo>
                <a:lnTo>
                  <a:pt x="837341" y="186040"/>
                </a:lnTo>
                <a:lnTo>
                  <a:pt x="0" y="186040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02047" y="4002574"/>
            <a:ext cx="523702" cy="27016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53051" y="4033635"/>
            <a:ext cx="422897" cy="16912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53051" y="4033635"/>
            <a:ext cx="422909" cy="169545"/>
          </a:xfrm>
          <a:custGeom>
            <a:avLst/>
            <a:gdLst/>
            <a:ahLst/>
            <a:cxnLst/>
            <a:rect l="l" t="t" r="r" b="b"/>
            <a:pathLst>
              <a:path w="422910" h="169545">
                <a:moveTo>
                  <a:pt x="0" y="0"/>
                </a:moveTo>
                <a:lnTo>
                  <a:pt x="422897" y="0"/>
                </a:lnTo>
                <a:lnTo>
                  <a:pt x="422897" y="169126"/>
                </a:lnTo>
                <a:lnTo>
                  <a:pt x="0" y="169126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54599" y="4164671"/>
            <a:ext cx="673331" cy="261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04318" y="4194302"/>
            <a:ext cx="575132" cy="16068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04318" y="4194302"/>
            <a:ext cx="575310" cy="161290"/>
          </a:xfrm>
          <a:custGeom>
            <a:avLst/>
            <a:gdLst/>
            <a:ahLst/>
            <a:cxnLst/>
            <a:rect l="l" t="t" r="r" b="b"/>
            <a:pathLst>
              <a:path w="575310" h="161289">
                <a:moveTo>
                  <a:pt x="0" y="0"/>
                </a:moveTo>
                <a:lnTo>
                  <a:pt x="575140" y="0"/>
                </a:lnTo>
                <a:lnTo>
                  <a:pt x="575140" y="160670"/>
                </a:lnTo>
                <a:lnTo>
                  <a:pt x="0" y="160670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03039" y="4148044"/>
            <a:ext cx="527857" cy="27847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55528" y="4177398"/>
            <a:ext cx="422897" cy="17758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55528" y="4177398"/>
            <a:ext cx="422909" cy="177800"/>
          </a:xfrm>
          <a:custGeom>
            <a:avLst/>
            <a:gdLst/>
            <a:ahLst/>
            <a:cxnLst/>
            <a:rect l="l" t="t" r="r" b="b"/>
            <a:pathLst>
              <a:path w="422910" h="177800">
                <a:moveTo>
                  <a:pt x="0" y="0"/>
                </a:moveTo>
                <a:lnTo>
                  <a:pt x="422898" y="0"/>
                </a:lnTo>
                <a:lnTo>
                  <a:pt x="422898" y="177583"/>
                </a:lnTo>
                <a:lnTo>
                  <a:pt x="0" y="177583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15056" y="4322612"/>
            <a:ext cx="793865" cy="28678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66910" y="4354983"/>
            <a:ext cx="693559" cy="18602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66910" y="4354983"/>
            <a:ext cx="694055" cy="186055"/>
          </a:xfrm>
          <a:custGeom>
            <a:avLst/>
            <a:gdLst/>
            <a:ahLst/>
            <a:cxnLst/>
            <a:rect l="l" t="t" r="r" b="b"/>
            <a:pathLst>
              <a:path w="694054" h="186054">
                <a:moveTo>
                  <a:pt x="0" y="0"/>
                </a:moveTo>
                <a:lnTo>
                  <a:pt x="693553" y="0"/>
                </a:lnTo>
                <a:lnTo>
                  <a:pt x="693553" y="186040"/>
                </a:lnTo>
                <a:lnTo>
                  <a:pt x="0" y="186040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80870" y="4314299"/>
            <a:ext cx="640080" cy="29510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930552" y="4346525"/>
            <a:ext cx="541312" cy="19448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30553" y="4346525"/>
            <a:ext cx="541655" cy="194945"/>
          </a:xfrm>
          <a:custGeom>
            <a:avLst/>
            <a:gdLst/>
            <a:ahLst/>
            <a:cxnLst/>
            <a:rect l="l" t="t" r="r" b="b"/>
            <a:pathLst>
              <a:path w="541655" h="194945">
                <a:moveTo>
                  <a:pt x="0" y="0"/>
                </a:moveTo>
                <a:lnTo>
                  <a:pt x="541309" y="0"/>
                </a:lnTo>
                <a:lnTo>
                  <a:pt x="541309" y="194496"/>
                </a:lnTo>
                <a:lnTo>
                  <a:pt x="0" y="194496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470285" y="4646811"/>
            <a:ext cx="532014" cy="27847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18699" y="4676317"/>
            <a:ext cx="431355" cy="17758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18697" y="4676317"/>
            <a:ext cx="431800" cy="177800"/>
          </a:xfrm>
          <a:custGeom>
            <a:avLst/>
            <a:gdLst/>
            <a:ahLst/>
            <a:cxnLst/>
            <a:rect l="l" t="t" r="r" b="b"/>
            <a:pathLst>
              <a:path w="431800" h="177800">
                <a:moveTo>
                  <a:pt x="0" y="0"/>
                </a:moveTo>
                <a:lnTo>
                  <a:pt x="431355" y="0"/>
                </a:lnTo>
                <a:lnTo>
                  <a:pt x="431355" y="177584"/>
                </a:lnTo>
                <a:lnTo>
                  <a:pt x="0" y="177584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35351" y="4813067"/>
            <a:ext cx="710737" cy="27847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86823" y="4845443"/>
            <a:ext cx="608964" cy="17758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86823" y="4845443"/>
            <a:ext cx="609600" cy="177800"/>
          </a:xfrm>
          <a:custGeom>
            <a:avLst/>
            <a:gdLst/>
            <a:ahLst/>
            <a:cxnLst/>
            <a:rect l="l" t="t" r="r" b="b"/>
            <a:pathLst>
              <a:path w="609600" h="177800">
                <a:moveTo>
                  <a:pt x="0" y="0"/>
                </a:moveTo>
                <a:lnTo>
                  <a:pt x="608973" y="0"/>
                </a:lnTo>
                <a:lnTo>
                  <a:pt x="608973" y="177583"/>
                </a:lnTo>
                <a:lnTo>
                  <a:pt x="0" y="177583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05463" y="5212084"/>
            <a:ext cx="577734" cy="27016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457532" y="5242903"/>
            <a:ext cx="473646" cy="169125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57533" y="5242903"/>
            <a:ext cx="473709" cy="169545"/>
          </a:xfrm>
          <a:custGeom>
            <a:avLst/>
            <a:gdLst/>
            <a:ahLst/>
            <a:cxnLst/>
            <a:rect l="l" t="t" r="r" b="b"/>
            <a:pathLst>
              <a:path w="473710" h="169545">
                <a:moveTo>
                  <a:pt x="0" y="0"/>
                </a:moveTo>
                <a:lnTo>
                  <a:pt x="473644" y="0"/>
                </a:lnTo>
                <a:lnTo>
                  <a:pt x="473644" y="169125"/>
                </a:lnTo>
                <a:lnTo>
                  <a:pt x="0" y="169125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904230" y="5212078"/>
            <a:ext cx="498763" cy="261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56566" y="5242903"/>
            <a:ext cx="397510" cy="16066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56567" y="5242902"/>
            <a:ext cx="398145" cy="161290"/>
          </a:xfrm>
          <a:custGeom>
            <a:avLst/>
            <a:gdLst/>
            <a:ahLst/>
            <a:cxnLst/>
            <a:rect l="l" t="t" r="r" b="b"/>
            <a:pathLst>
              <a:path w="398145" h="161289">
                <a:moveTo>
                  <a:pt x="0" y="0"/>
                </a:moveTo>
                <a:lnTo>
                  <a:pt x="397521" y="0"/>
                </a:lnTo>
                <a:lnTo>
                  <a:pt x="397521" y="160669"/>
                </a:lnTo>
                <a:lnTo>
                  <a:pt x="0" y="160669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64246" y="5390804"/>
            <a:ext cx="656705" cy="270163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13636" y="5420486"/>
            <a:ext cx="558215" cy="16912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13635" y="5420487"/>
            <a:ext cx="558800" cy="169545"/>
          </a:xfrm>
          <a:custGeom>
            <a:avLst/>
            <a:gdLst/>
            <a:ahLst/>
            <a:cxnLst/>
            <a:rect l="l" t="t" r="r" b="b"/>
            <a:pathLst>
              <a:path w="558800" h="169545">
                <a:moveTo>
                  <a:pt x="0" y="0"/>
                </a:moveTo>
                <a:lnTo>
                  <a:pt x="558223" y="0"/>
                </a:lnTo>
                <a:lnTo>
                  <a:pt x="558223" y="169125"/>
                </a:lnTo>
                <a:lnTo>
                  <a:pt x="0" y="169125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583294" y="5220397"/>
            <a:ext cx="640080" cy="261851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32571" y="5251362"/>
            <a:ext cx="541299" cy="160667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32571" y="5251361"/>
            <a:ext cx="541655" cy="161290"/>
          </a:xfrm>
          <a:custGeom>
            <a:avLst/>
            <a:gdLst/>
            <a:ahLst/>
            <a:cxnLst/>
            <a:rect l="l" t="t" r="r" b="b"/>
            <a:pathLst>
              <a:path w="541655" h="161289">
                <a:moveTo>
                  <a:pt x="0" y="0"/>
                </a:moveTo>
                <a:lnTo>
                  <a:pt x="541308" y="0"/>
                </a:lnTo>
                <a:lnTo>
                  <a:pt x="541308" y="160669"/>
                </a:lnTo>
                <a:lnTo>
                  <a:pt x="0" y="160669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56877" y="5220392"/>
            <a:ext cx="964276" cy="253537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207715" y="5251362"/>
            <a:ext cx="862710" cy="15220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07716" y="5251361"/>
            <a:ext cx="862965" cy="152400"/>
          </a:xfrm>
          <a:custGeom>
            <a:avLst/>
            <a:gdLst/>
            <a:ahLst/>
            <a:cxnLst/>
            <a:rect l="l" t="t" r="r" b="b"/>
            <a:pathLst>
              <a:path w="862964" h="152400">
                <a:moveTo>
                  <a:pt x="0" y="0"/>
                </a:moveTo>
                <a:lnTo>
                  <a:pt x="862711" y="0"/>
                </a:lnTo>
                <a:lnTo>
                  <a:pt x="862711" y="152214"/>
                </a:lnTo>
                <a:lnTo>
                  <a:pt x="0" y="152214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3833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2235065" y="233238"/>
            <a:ext cx="3822700" cy="5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0" marR="5080" indent="-641985">
              <a:lnSpc>
                <a:spcPct val="106000"/>
              </a:lnSpc>
              <a:spcBef>
                <a:spcPts val="100"/>
              </a:spcBef>
            </a:pPr>
            <a:r>
              <a:rPr sz="1550" spc="-35" dirty="0">
                <a:latin typeface="Times New Roman"/>
                <a:cs typeface="Times New Roman"/>
              </a:rPr>
              <a:t>Modeling </a:t>
            </a:r>
            <a:r>
              <a:rPr sz="1550" spc="20" dirty="0">
                <a:latin typeface="Times New Roman"/>
                <a:cs typeface="Times New Roman"/>
              </a:rPr>
              <a:t>the </a:t>
            </a:r>
            <a:r>
              <a:rPr sz="1550" spc="-30" dirty="0">
                <a:latin typeface="Times New Roman"/>
                <a:cs typeface="Times New Roman"/>
              </a:rPr>
              <a:t>Complex </a:t>
            </a:r>
            <a:r>
              <a:rPr sz="1550" spc="-25" dirty="0">
                <a:latin typeface="Times New Roman"/>
                <a:cs typeface="Times New Roman"/>
              </a:rPr>
              <a:t>Dynamics </a:t>
            </a:r>
            <a:r>
              <a:rPr sz="1550" spc="15" dirty="0">
                <a:latin typeface="Times New Roman"/>
                <a:cs typeface="Times New Roman"/>
              </a:rPr>
              <a:t>and </a:t>
            </a:r>
            <a:r>
              <a:rPr sz="1550" spc="-20" dirty="0">
                <a:latin typeface="Times New Roman"/>
                <a:cs typeface="Times New Roman"/>
              </a:rPr>
              <a:t>Changing  </a:t>
            </a:r>
            <a:r>
              <a:rPr sz="1550" spc="-15" dirty="0">
                <a:latin typeface="Times New Roman"/>
                <a:cs typeface="Times New Roman"/>
              </a:rPr>
              <a:t>Correlations </a:t>
            </a:r>
            <a:r>
              <a:rPr sz="1550" spc="-80" dirty="0">
                <a:latin typeface="Times New Roman"/>
                <a:cs typeface="Times New Roman"/>
              </a:rPr>
              <a:t>of </a:t>
            </a:r>
            <a:r>
              <a:rPr sz="1550" spc="-10" dirty="0">
                <a:latin typeface="Times New Roman"/>
                <a:cs typeface="Times New Roman"/>
              </a:rPr>
              <a:t>Epileptic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Events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198050" y="928064"/>
            <a:ext cx="3896360" cy="708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3875">
              <a:spcBef>
                <a:spcPts val="125"/>
              </a:spcBef>
            </a:pPr>
            <a:r>
              <a:rPr sz="1050" spc="-20" dirty="0">
                <a:latin typeface="Georgia"/>
                <a:cs typeface="Georgia"/>
              </a:rPr>
              <a:t>Drausin </a:t>
            </a:r>
            <a:r>
              <a:rPr sz="1050" spc="30" dirty="0">
                <a:latin typeface="Georgia"/>
                <a:cs typeface="Georgia"/>
              </a:rPr>
              <a:t>F. </a:t>
            </a:r>
            <a:r>
              <a:rPr sz="1050" spc="-15" dirty="0">
                <a:latin typeface="Georgia"/>
                <a:cs typeface="Georgia"/>
              </a:rPr>
              <a:t>Wulsin</a:t>
            </a:r>
            <a:r>
              <a:rPr sz="1050" spc="-22" baseline="31746" dirty="0">
                <a:latin typeface="Georgia"/>
                <a:cs typeface="Georgia"/>
              </a:rPr>
              <a:t>a</a:t>
            </a:r>
            <a:r>
              <a:rPr sz="1050" spc="-15" dirty="0">
                <a:latin typeface="Georgia"/>
                <a:cs typeface="Georgia"/>
              </a:rPr>
              <a:t>, </a:t>
            </a:r>
            <a:r>
              <a:rPr sz="1050" spc="-5" dirty="0">
                <a:latin typeface="Georgia"/>
                <a:cs typeface="Georgia"/>
              </a:rPr>
              <a:t>Emily </a:t>
            </a:r>
            <a:r>
              <a:rPr sz="1050" spc="30" dirty="0">
                <a:latin typeface="Georgia"/>
                <a:cs typeface="Georgia"/>
              </a:rPr>
              <a:t>B. </a:t>
            </a:r>
            <a:r>
              <a:rPr sz="1050" spc="-5" dirty="0">
                <a:latin typeface="Georgia"/>
                <a:cs typeface="Georgia"/>
              </a:rPr>
              <a:t>Fox</a:t>
            </a:r>
            <a:r>
              <a:rPr sz="1050" spc="-7" baseline="31746" dirty="0">
                <a:latin typeface="Georgia"/>
                <a:cs typeface="Georgia"/>
              </a:rPr>
              <a:t>c</a:t>
            </a:r>
            <a:r>
              <a:rPr sz="1050" spc="-5" dirty="0">
                <a:latin typeface="Georgia"/>
                <a:cs typeface="Georgia"/>
              </a:rPr>
              <a:t>, Brian</a:t>
            </a:r>
            <a:r>
              <a:rPr sz="1050" spc="175" dirty="0">
                <a:latin typeface="Georgia"/>
                <a:cs typeface="Georgia"/>
              </a:rPr>
              <a:t> </a:t>
            </a:r>
            <a:r>
              <a:rPr sz="1050" spc="25" dirty="0">
                <a:latin typeface="Georgia"/>
                <a:cs typeface="Georgia"/>
              </a:rPr>
              <a:t>Litt</a:t>
            </a:r>
            <a:r>
              <a:rPr sz="1050" spc="37" baseline="31746" dirty="0">
                <a:latin typeface="Georgia"/>
                <a:cs typeface="Georgia"/>
              </a:rPr>
              <a:t>a,b</a:t>
            </a:r>
            <a:endParaRPr sz="1050" baseline="31746">
              <a:latin typeface="Georgia"/>
              <a:cs typeface="Georgia"/>
            </a:endParaRPr>
          </a:p>
          <a:p>
            <a:pPr marL="12700" marR="5080" algn="ctr">
              <a:spcBef>
                <a:spcPts val="860"/>
              </a:spcBef>
            </a:pPr>
            <a:r>
              <a:rPr sz="900" i="1" spc="-44" baseline="32407" dirty="0">
                <a:latin typeface="Georgia"/>
                <a:cs typeface="Georgia"/>
              </a:rPr>
              <a:t>a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30" dirty="0">
                <a:latin typeface="Georgia"/>
                <a:cs typeface="Georgia"/>
              </a:rPr>
              <a:t>Bioengineering, 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44" baseline="32407" dirty="0">
                <a:latin typeface="Georgia"/>
                <a:cs typeface="Georgia"/>
              </a:rPr>
              <a:t>b</a:t>
            </a:r>
            <a:r>
              <a:rPr sz="900" i="1" spc="-30" dirty="0">
                <a:latin typeface="Georgia"/>
                <a:cs typeface="Georgia"/>
              </a:rPr>
              <a:t>Department </a:t>
            </a:r>
            <a:r>
              <a:rPr sz="900" i="1" spc="-25" dirty="0">
                <a:latin typeface="Georgia"/>
                <a:cs typeface="Georgia"/>
              </a:rPr>
              <a:t>of </a:t>
            </a:r>
            <a:r>
              <a:rPr sz="900" i="1" spc="-45" dirty="0">
                <a:latin typeface="Georgia"/>
                <a:cs typeface="Georgia"/>
              </a:rPr>
              <a:t>Neurology,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Pennsylvania, Philadelphia, </a:t>
            </a:r>
            <a:r>
              <a:rPr sz="900" i="1" spc="25" dirty="0">
                <a:latin typeface="Georgia"/>
                <a:cs typeface="Georgia"/>
              </a:rPr>
              <a:t>PA  </a:t>
            </a:r>
            <a:r>
              <a:rPr sz="900" i="1" spc="-37" baseline="32407" dirty="0">
                <a:latin typeface="Georgia"/>
                <a:cs typeface="Georgia"/>
              </a:rPr>
              <a:t>c</a:t>
            </a:r>
            <a:r>
              <a:rPr sz="900" i="1" spc="-25" dirty="0">
                <a:latin typeface="Georgia"/>
                <a:cs typeface="Georgia"/>
              </a:rPr>
              <a:t>Department of </a:t>
            </a:r>
            <a:r>
              <a:rPr sz="900" i="1" spc="-10" dirty="0">
                <a:latin typeface="Georgia"/>
                <a:cs typeface="Georgia"/>
              </a:rPr>
              <a:t>Statistics, </a:t>
            </a:r>
            <a:r>
              <a:rPr sz="900" i="1" spc="-30" dirty="0">
                <a:latin typeface="Georgia"/>
                <a:cs typeface="Georgia"/>
              </a:rPr>
              <a:t>University </a:t>
            </a:r>
            <a:r>
              <a:rPr sz="900" i="1" spc="-25" dirty="0">
                <a:latin typeface="Georgia"/>
                <a:cs typeface="Georgia"/>
              </a:rPr>
              <a:t>of Washington, </a:t>
            </a:r>
            <a:r>
              <a:rPr sz="900" i="1" spc="-20" dirty="0">
                <a:latin typeface="Georgia"/>
                <a:cs typeface="Georgia"/>
              </a:rPr>
              <a:t>Seattle,</a:t>
            </a:r>
            <a:r>
              <a:rPr sz="900" i="1" spc="-120" dirty="0">
                <a:latin typeface="Georgia"/>
                <a:cs typeface="Georgia"/>
              </a:rPr>
              <a:t> </a:t>
            </a:r>
            <a:r>
              <a:rPr sz="900" i="1" dirty="0">
                <a:latin typeface="Georgia"/>
                <a:cs typeface="Georgia"/>
              </a:rPr>
              <a:t>WA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914121" y="5729481"/>
            <a:ext cx="4464685" cy="70929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spcBef>
                <a:spcPts val="875"/>
              </a:spcBef>
            </a:pPr>
            <a:r>
              <a:rPr sz="1050" b="1" spc="40" dirty="0">
                <a:latin typeface="Georgia"/>
                <a:cs typeface="Georgia"/>
              </a:rPr>
              <a:t>1.</a:t>
            </a:r>
            <a:r>
              <a:rPr sz="1050" b="1" spc="335" dirty="0">
                <a:latin typeface="Georgia"/>
                <a:cs typeface="Georgia"/>
              </a:rPr>
              <a:t> </a:t>
            </a:r>
            <a:r>
              <a:rPr sz="1050" b="1" spc="-30" dirty="0">
                <a:latin typeface="Georgia"/>
                <a:cs typeface="Georgia"/>
              </a:rPr>
              <a:t>Introduction</a:t>
            </a:r>
            <a:endParaRPr sz="1050">
              <a:latin typeface="Georgia"/>
              <a:cs typeface="Georgia"/>
            </a:endParaRPr>
          </a:p>
          <a:p>
            <a:pPr marL="12700" marR="5080" indent="200025">
              <a:lnSpc>
                <a:spcPct val="103099"/>
              </a:lnSpc>
              <a:spcBef>
                <a:spcPts val="745"/>
              </a:spcBef>
            </a:pPr>
            <a:r>
              <a:rPr sz="1050" spc="-15" dirty="0">
                <a:latin typeface="Georgia"/>
                <a:cs typeface="Georgia"/>
              </a:rPr>
              <a:t>Despite </a:t>
            </a:r>
            <a:r>
              <a:rPr sz="1050" spc="-35" dirty="0">
                <a:latin typeface="Georgia"/>
                <a:cs typeface="Georgia"/>
              </a:rPr>
              <a:t>over </a:t>
            </a:r>
            <a:r>
              <a:rPr sz="1050" spc="-20" dirty="0">
                <a:latin typeface="Georgia"/>
                <a:cs typeface="Georgia"/>
              </a:rPr>
              <a:t>three </a:t>
            </a:r>
            <a:r>
              <a:rPr sz="1050" spc="-30" dirty="0">
                <a:latin typeface="Georgia"/>
                <a:cs typeface="Georgia"/>
              </a:rPr>
              <a:t>decades of research, </a:t>
            </a:r>
            <a:r>
              <a:rPr sz="1050" spc="-45" dirty="0">
                <a:latin typeface="Georgia"/>
                <a:cs typeface="Georgia"/>
              </a:rPr>
              <a:t>we </a:t>
            </a:r>
            <a:r>
              <a:rPr sz="1050" spc="-10" dirty="0">
                <a:latin typeface="Georgia"/>
                <a:cs typeface="Georgia"/>
              </a:rPr>
              <a:t>still </a:t>
            </a:r>
            <a:r>
              <a:rPr sz="1050" spc="-25" dirty="0">
                <a:latin typeface="Georgia"/>
                <a:cs typeface="Georgia"/>
              </a:rPr>
              <a:t>have </a:t>
            </a:r>
            <a:r>
              <a:rPr sz="1050" spc="-10" dirty="0">
                <a:latin typeface="Georgia"/>
                <a:cs typeface="Georgia"/>
              </a:rPr>
              <a:t>very </a:t>
            </a:r>
            <a:r>
              <a:rPr sz="1050" dirty="0">
                <a:latin typeface="Georgia"/>
                <a:cs typeface="Georgia"/>
              </a:rPr>
              <a:t>little </a:t>
            </a:r>
            <a:r>
              <a:rPr sz="1050" spc="-25" dirty="0">
                <a:latin typeface="Georgia"/>
                <a:cs typeface="Georgia"/>
              </a:rPr>
              <a:t>idea </a:t>
            </a:r>
            <a:r>
              <a:rPr sz="1050" spc="-30" dirty="0">
                <a:latin typeface="Georgia"/>
                <a:cs typeface="Georgia"/>
              </a:rPr>
              <a:t>of  </a:t>
            </a:r>
            <a:r>
              <a:rPr sz="1050" dirty="0">
                <a:latin typeface="Georgia"/>
                <a:cs typeface="Georgia"/>
              </a:rPr>
              <a:t>what </a:t>
            </a:r>
            <a:r>
              <a:rPr sz="1050" spc="-35" dirty="0">
                <a:latin typeface="Georgia"/>
                <a:cs typeface="Georgia"/>
              </a:rPr>
              <a:t>defines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seizure. </a:t>
            </a:r>
            <a:r>
              <a:rPr sz="1050" spc="5" dirty="0">
                <a:latin typeface="Georgia"/>
                <a:cs typeface="Georgia"/>
              </a:rPr>
              <a:t>This </a:t>
            </a:r>
            <a:r>
              <a:rPr sz="1050" spc="-25" dirty="0">
                <a:latin typeface="Georgia"/>
                <a:cs typeface="Georgia"/>
              </a:rPr>
              <a:t>ignorance stems </a:t>
            </a:r>
            <a:r>
              <a:rPr sz="1050" dirty="0">
                <a:latin typeface="Georgia"/>
                <a:cs typeface="Georgia"/>
              </a:rPr>
              <a:t>both </a:t>
            </a:r>
            <a:r>
              <a:rPr sz="1050" spc="-35" dirty="0">
                <a:latin typeface="Georgia"/>
                <a:cs typeface="Georgia"/>
              </a:rPr>
              <a:t>from </a:t>
            </a:r>
            <a:r>
              <a:rPr sz="1050" spc="-10" dirty="0">
                <a:latin typeface="Georgia"/>
                <a:cs typeface="Georgia"/>
              </a:rPr>
              <a:t>the complexity</a:t>
            </a:r>
            <a:r>
              <a:rPr sz="1050" spc="50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742513" y="6441594"/>
            <a:ext cx="482600" cy="153888"/>
          </a:xfrm>
          <a:prstGeom prst="rect">
            <a:avLst/>
          </a:prstGeom>
          <a:ln w="9513">
            <a:solidFill>
              <a:srgbClr val="38333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955">
              <a:lnSpc>
                <a:spcPts val="1170"/>
              </a:lnSpc>
            </a:pPr>
            <a:r>
              <a:rPr sz="1050" spc="-30" dirty="0">
                <a:latin typeface="Georgia"/>
                <a:cs typeface="Georgia"/>
              </a:rPr>
              <a:t>disease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914120" y="6414312"/>
            <a:ext cx="4465320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1314450" algn="l"/>
              </a:tabLst>
            </a:pPr>
            <a:r>
              <a:rPr sz="1050" spc="-20" dirty="0">
                <a:latin typeface="Georgia"/>
                <a:cs typeface="Georgia"/>
              </a:rPr>
              <a:t>epilepsy </a:t>
            </a:r>
            <a:r>
              <a:rPr sz="1050" spc="10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as </a:t>
            </a:r>
            <a:r>
              <a:rPr sz="1050" spc="15" dirty="0">
                <a:latin typeface="Georgia"/>
                <a:cs typeface="Georgia"/>
              </a:rPr>
              <a:t> </a:t>
            </a:r>
            <a:r>
              <a:rPr sz="1050" spc="-5" dirty="0">
                <a:latin typeface="Georgia"/>
                <a:cs typeface="Georgia"/>
              </a:rPr>
              <a:t>a	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5" dirty="0">
                <a:latin typeface="Georgia"/>
                <a:cs typeface="Georgia"/>
              </a:rPr>
              <a:t>a paucity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5" dirty="0">
                <a:latin typeface="Georgia"/>
                <a:cs typeface="Georgia"/>
              </a:rPr>
              <a:t>quantitative </a:t>
            </a:r>
            <a:r>
              <a:rPr sz="1050" spc="-15" dirty="0">
                <a:latin typeface="Georgia"/>
                <a:cs typeface="Georgia"/>
              </a:rPr>
              <a:t>tools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5" dirty="0">
                <a:latin typeface="Georgia"/>
                <a:cs typeface="Georgia"/>
              </a:rPr>
              <a:t>are </a:t>
            </a:r>
            <a:r>
              <a:rPr sz="1050" spc="-20" dirty="0">
                <a:latin typeface="Georgia"/>
                <a:cs typeface="Georgia"/>
              </a:rPr>
              <a:t>flexible</a:t>
            </a:r>
            <a:endParaRPr sz="1050">
              <a:latin typeface="Georgia"/>
              <a:cs typeface="Georgia"/>
            </a:endParaRPr>
          </a:p>
        </p:txBody>
      </p:sp>
      <p:graphicFrame>
        <p:nvGraphicFramePr>
          <p:cNvPr id="104" name="object 104"/>
          <p:cNvGraphicFramePr>
            <a:graphicFrameLocks noGrp="1"/>
          </p:cNvGraphicFramePr>
          <p:nvPr/>
        </p:nvGraphicFramePr>
        <p:xfrm>
          <a:off x="304494" y="1583393"/>
          <a:ext cx="1122044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345"/>
                <a:gridCol w="520699"/>
              </a:tblGrid>
              <a:tr h="229870">
                <a:tc gridSpan="2"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TOPIC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C5507"/>
                      </a:solidFill>
                      <a:prstDash val="solid"/>
                    </a:lnL>
                    <a:lnR w="12700">
                      <a:solidFill>
                        <a:srgbClr val="FC5507"/>
                      </a:solidFill>
                      <a:prstDash val="solid"/>
                    </a:lnR>
                    <a:lnT w="12700">
                      <a:solidFill>
                        <a:srgbClr val="FC5507"/>
                      </a:solidFill>
                      <a:prstDash val="solid"/>
                    </a:lnT>
                    <a:lnB w="12700">
                      <a:solidFill>
                        <a:srgbClr val="FC550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45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C5507"/>
                      </a:solidFill>
                      <a:prstDash val="solid"/>
                    </a:lnL>
                    <a:lnT w="12700">
                      <a:solidFill>
                        <a:srgbClr val="FC5507"/>
                      </a:solidFill>
                      <a:prstDash val="solid"/>
                    </a:lnT>
                    <a:solidFill>
                      <a:srgbClr val="FF6C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FC5507"/>
                      </a:solidFill>
                      <a:prstDash val="solid"/>
                    </a:lnR>
                    <a:lnT w="12700">
                      <a:solidFill>
                        <a:srgbClr val="FC5507"/>
                      </a:solidFill>
                      <a:prstDash val="solid"/>
                    </a:lnT>
                    <a:solidFill>
                      <a:srgbClr val="FF6C00">
                        <a:alpha val="1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2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C5507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FC5507"/>
                      </a:solidFill>
                      <a:prstDash val="solid"/>
                    </a:lnR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C5507"/>
                      </a:solidFill>
                      <a:prstDash val="solid"/>
                    </a:lnL>
                    <a:solidFill>
                      <a:srgbClr val="FF6C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FC5507"/>
                      </a:solidFill>
                      <a:prstDash val="solid"/>
                    </a:lnR>
                    <a:solidFill>
                      <a:srgbClr val="FF6C00">
                        <a:alpha val="1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C5507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FC5507"/>
                      </a:solidFill>
                      <a:prstDash val="solid"/>
                    </a:lnR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C5507"/>
                      </a:solidFill>
                      <a:prstDash val="solid"/>
                    </a:lnL>
                    <a:solidFill>
                      <a:srgbClr val="FF6C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FC5507"/>
                      </a:solidFill>
                      <a:prstDash val="solid"/>
                    </a:lnR>
                    <a:solidFill>
                      <a:srgbClr val="FF6C00">
                        <a:alpha val="1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C5507"/>
                      </a:solidFill>
                      <a:prstDash val="solid"/>
                    </a:lnL>
                    <a:lnB w="12700">
                      <a:solidFill>
                        <a:srgbClr val="FC550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FC5507"/>
                      </a:solidFill>
                      <a:prstDash val="solid"/>
                    </a:lnR>
                    <a:lnB w="12700">
                      <a:solidFill>
                        <a:srgbClr val="FC550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5" name="object 105"/>
          <p:cNvGraphicFramePr>
            <a:graphicFrameLocks noGrp="1"/>
          </p:cNvGraphicFramePr>
          <p:nvPr/>
        </p:nvGraphicFramePr>
        <p:xfrm>
          <a:off x="304495" y="3168962"/>
          <a:ext cx="1116965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325"/>
                <a:gridCol w="548640"/>
              </a:tblGrid>
              <a:tr h="229870">
                <a:tc gridSpan="2"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TOPIC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25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118CC4"/>
                      </a:solidFill>
                      <a:prstDash val="solid"/>
                    </a:lnL>
                    <a:lnR w="12700">
                      <a:solidFill>
                        <a:srgbClr val="118CC4"/>
                      </a:solidFill>
                      <a:prstDash val="solid"/>
                    </a:lnR>
                    <a:lnT w="12700">
                      <a:solidFill>
                        <a:srgbClr val="118CC4"/>
                      </a:solidFill>
                      <a:prstDash val="solid"/>
                    </a:lnT>
                    <a:lnB w="12700">
                      <a:solidFill>
                        <a:srgbClr val="118C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45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118CC4"/>
                      </a:solidFill>
                      <a:prstDash val="solid"/>
                    </a:lnL>
                    <a:lnT w="12700">
                      <a:solidFill>
                        <a:srgbClr val="118CC4"/>
                      </a:solidFill>
                      <a:prstDash val="solid"/>
                    </a:lnT>
                    <a:solidFill>
                      <a:srgbClr val="009EC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118CC4"/>
                      </a:solidFill>
                      <a:prstDash val="solid"/>
                    </a:lnR>
                    <a:lnT w="12700">
                      <a:solidFill>
                        <a:srgbClr val="118CC4"/>
                      </a:solidFill>
                      <a:prstDash val="solid"/>
                    </a:lnT>
                    <a:solidFill>
                      <a:srgbClr val="009ECF">
                        <a:alpha val="1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2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118CC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118CC4"/>
                      </a:solidFill>
                      <a:prstDash val="solid"/>
                    </a:lnR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118CC4"/>
                      </a:solidFill>
                      <a:prstDash val="solid"/>
                    </a:lnL>
                    <a:solidFill>
                      <a:srgbClr val="009EC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118CC4"/>
                      </a:solidFill>
                      <a:prstDash val="solid"/>
                    </a:lnR>
                    <a:solidFill>
                      <a:srgbClr val="009ECF">
                        <a:alpha val="1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118CC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118CC4"/>
                      </a:solidFill>
                      <a:prstDash val="solid"/>
                    </a:lnR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118CC4"/>
                      </a:solidFill>
                      <a:prstDash val="solid"/>
                    </a:lnL>
                    <a:solidFill>
                      <a:srgbClr val="009EC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118CC4"/>
                      </a:solidFill>
                      <a:prstDash val="solid"/>
                    </a:lnR>
                    <a:solidFill>
                      <a:srgbClr val="009ECF">
                        <a:alpha val="1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118CC4"/>
                      </a:solidFill>
                      <a:prstDash val="solid"/>
                    </a:lnL>
                    <a:lnB w="12700">
                      <a:solidFill>
                        <a:srgbClr val="118C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118CC4"/>
                      </a:solidFill>
                      <a:prstDash val="solid"/>
                    </a:lnR>
                    <a:lnB w="12700">
                      <a:solidFill>
                        <a:srgbClr val="118CC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6" name="object 106"/>
          <p:cNvGraphicFramePr>
            <a:graphicFrameLocks noGrp="1"/>
          </p:cNvGraphicFramePr>
          <p:nvPr/>
        </p:nvGraphicFramePr>
        <p:xfrm>
          <a:off x="304494" y="4754545"/>
          <a:ext cx="1116330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/>
                <a:gridCol w="564515"/>
              </a:tblGrid>
              <a:tr h="229870">
                <a:tc gridSpan="2"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TOPIC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2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85BD05"/>
                      </a:solidFill>
                      <a:prstDash val="solid"/>
                    </a:lnL>
                    <a:lnR w="12700">
                      <a:solidFill>
                        <a:srgbClr val="85BD05"/>
                      </a:solidFill>
                      <a:prstDash val="solid"/>
                    </a:lnR>
                    <a:lnT w="12700">
                      <a:solidFill>
                        <a:srgbClr val="85BD05"/>
                      </a:solidFill>
                      <a:prstDash val="solid"/>
                    </a:lnT>
                    <a:lnB w="12700">
                      <a:solidFill>
                        <a:srgbClr val="85BD0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45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85BD05"/>
                      </a:solidFill>
                      <a:prstDash val="solid"/>
                    </a:lnL>
                    <a:lnT w="12700">
                      <a:solidFill>
                        <a:srgbClr val="85BD05"/>
                      </a:solidFill>
                      <a:prstDash val="solid"/>
                    </a:lnT>
                    <a:solidFill>
                      <a:srgbClr val="95C5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85BD05"/>
                      </a:solidFill>
                      <a:prstDash val="solid"/>
                    </a:lnR>
                    <a:lnT w="12700">
                      <a:solidFill>
                        <a:srgbClr val="85BD05"/>
                      </a:solidFill>
                      <a:prstDash val="solid"/>
                    </a:lnT>
                    <a:solidFill>
                      <a:srgbClr val="95C500">
                        <a:alpha val="1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2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85BD0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85BD05"/>
                      </a:solidFill>
                      <a:prstDash val="solid"/>
                    </a:lnR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85BD05"/>
                      </a:solidFill>
                      <a:prstDash val="solid"/>
                    </a:lnL>
                    <a:solidFill>
                      <a:srgbClr val="95C5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85BD05"/>
                      </a:solidFill>
                      <a:prstDash val="solid"/>
                    </a:lnR>
                    <a:solidFill>
                      <a:srgbClr val="95C500">
                        <a:alpha val="1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85BD0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85BD05"/>
                      </a:solidFill>
                      <a:prstDash val="solid"/>
                    </a:lnR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85BD05"/>
                      </a:solidFill>
                      <a:prstDash val="solid"/>
                    </a:lnL>
                    <a:solidFill>
                      <a:srgbClr val="95C5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85BD05"/>
                      </a:solidFill>
                      <a:prstDash val="solid"/>
                    </a:lnR>
                    <a:solidFill>
                      <a:srgbClr val="95C500">
                        <a:alpha val="1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85BD05"/>
                      </a:solidFill>
                      <a:prstDash val="solid"/>
                    </a:lnL>
                    <a:lnB w="12700">
                      <a:solidFill>
                        <a:srgbClr val="85BD0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85BD05"/>
                      </a:solidFill>
                      <a:prstDash val="solid"/>
                    </a:lnR>
                    <a:lnB w="12700">
                      <a:solidFill>
                        <a:srgbClr val="85BD0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7" name="object 107"/>
          <p:cNvSpPr txBox="1"/>
          <p:nvPr/>
        </p:nvSpPr>
        <p:spPr>
          <a:xfrm>
            <a:off x="97683" y="772834"/>
            <a:ext cx="160147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000" spc="80" dirty="0">
                <a:latin typeface="Arial"/>
                <a:cs typeface="Arial"/>
              </a:rPr>
              <a:t>Topic </a:t>
            </a:r>
            <a:r>
              <a:rPr sz="2000" spc="65" dirty="0">
                <a:latin typeface="Arial"/>
                <a:cs typeface="Arial"/>
              </a:rPr>
              <a:t>vocab  </a:t>
            </a:r>
            <a:r>
              <a:rPr sz="2000" spc="80" dirty="0">
                <a:latin typeface="Arial"/>
                <a:cs typeface="Arial"/>
              </a:rPr>
              <a:t>distributions: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66515" y="6223393"/>
            <a:ext cx="3975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130"/>
              </a:lnSpc>
            </a:pPr>
            <a:r>
              <a:rPr sz="2800" dirty="0">
                <a:latin typeface="DejaVu Sans"/>
                <a:cs typeface="DejaVu Sans"/>
              </a:rPr>
              <a:t>…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910604" y="768376"/>
            <a:ext cx="196532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000" spc="100" dirty="0">
                <a:latin typeface="Arial"/>
                <a:cs typeface="Arial"/>
              </a:rPr>
              <a:t>Document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topic  </a:t>
            </a:r>
            <a:r>
              <a:rPr sz="2000" spc="95" dirty="0">
                <a:latin typeface="Arial"/>
                <a:cs typeface="Arial"/>
              </a:rPr>
              <a:t>proportions: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910603" y="1377226"/>
            <a:ext cx="26631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b="1" spc="185" dirty="0">
                <a:solidFill>
                  <a:srgbClr val="118CC4"/>
                </a:solidFill>
                <a:latin typeface="Trebuchet MS"/>
                <a:cs typeface="Trebuchet MS"/>
              </a:rPr>
              <a:t>π</a:t>
            </a:r>
            <a:r>
              <a:rPr sz="2400" b="1" spc="277" baseline="-20833" dirty="0">
                <a:solidFill>
                  <a:srgbClr val="118CC4"/>
                </a:solidFill>
                <a:latin typeface="DejaVu Sans"/>
                <a:cs typeface="DejaVu Sans"/>
              </a:rPr>
              <a:t>i </a:t>
            </a:r>
            <a:r>
              <a:rPr sz="2400" spc="-60" dirty="0">
                <a:solidFill>
                  <a:srgbClr val="118CC4"/>
                </a:solidFill>
                <a:latin typeface="Verdana"/>
                <a:cs typeface="Verdana"/>
              </a:rPr>
              <a:t>= </a:t>
            </a:r>
            <a:r>
              <a:rPr sz="2400" spc="-45" dirty="0">
                <a:solidFill>
                  <a:srgbClr val="118CC4"/>
                </a:solidFill>
                <a:latin typeface="DejaVu Sans"/>
                <a:cs typeface="DejaVu Sans"/>
              </a:rPr>
              <a:t>[</a:t>
            </a:r>
            <a:r>
              <a:rPr sz="2400" spc="-45" dirty="0">
                <a:solidFill>
                  <a:srgbClr val="009ECF"/>
                </a:solidFill>
                <a:latin typeface="Trebuchet MS"/>
                <a:cs typeface="Trebuchet MS"/>
              </a:rPr>
              <a:t>π</a:t>
            </a:r>
            <a:r>
              <a:rPr sz="2400" spc="-67" baseline="-20833" dirty="0">
                <a:solidFill>
                  <a:srgbClr val="009ECF"/>
                </a:solidFill>
                <a:latin typeface="DejaVu Sans"/>
                <a:cs typeface="DejaVu Sans"/>
              </a:rPr>
              <a:t>i</a:t>
            </a:r>
            <a:r>
              <a:rPr sz="2400" spc="-67" baseline="-20833" dirty="0">
                <a:solidFill>
                  <a:srgbClr val="118CC4"/>
                </a:solidFill>
                <a:latin typeface="DejaVu Sans"/>
                <a:cs typeface="DejaVu Sans"/>
              </a:rPr>
              <a:t>1 </a:t>
            </a:r>
            <a:r>
              <a:rPr sz="2400" spc="75" dirty="0">
                <a:solidFill>
                  <a:srgbClr val="009ECF"/>
                </a:solidFill>
                <a:latin typeface="Trebuchet MS"/>
                <a:cs typeface="Trebuchet MS"/>
              </a:rPr>
              <a:t>π</a:t>
            </a:r>
            <a:r>
              <a:rPr sz="2400" spc="112" baseline="-20833" dirty="0">
                <a:solidFill>
                  <a:srgbClr val="009ECF"/>
                </a:solidFill>
                <a:latin typeface="DejaVu Sans"/>
                <a:cs typeface="DejaVu Sans"/>
              </a:rPr>
              <a:t>i</a:t>
            </a:r>
            <a:r>
              <a:rPr sz="2400" spc="112" baseline="-20833" dirty="0">
                <a:solidFill>
                  <a:srgbClr val="118CC4"/>
                </a:solidFill>
                <a:latin typeface="DejaVu Sans"/>
                <a:cs typeface="DejaVu Sans"/>
              </a:rPr>
              <a:t>2 </a:t>
            </a:r>
            <a:r>
              <a:rPr sz="2400" spc="-690" dirty="0">
                <a:solidFill>
                  <a:srgbClr val="118CC4"/>
                </a:solidFill>
                <a:latin typeface="DejaVu Sans"/>
                <a:cs typeface="DejaVu Sans"/>
              </a:rPr>
              <a:t>…</a:t>
            </a:r>
            <a:r>
              <a:rPr sz="2400" spc="-635" dirty="0">
                <a:solidFill>
                  <a:srgbClr val="118CC4"/>
                </a:solidFill>
                <a:latin typeface="DejaVu Sans"/>
                <a:cs typeface="DejaVu Sans"/>
              </a:rPr>
              <a:t> </a:t>
            </a:r>
            <a:r>
              <a:rPr sz="2400" spc="-5" dirty="0">
                <a:solidFill>
                  <a:srgbClr val="009ECF"/>
                </a:solidFill>
                <a:latin typeface="Trebuchet MS"/>
                <a:cs typeface="Trebuchet MS"/>
              </a:rPr>
              <a:t>π</a:t>
            </a:r>
            <a:r>
              <a:rPr sz="2400" spc="-7" baseline="-20833" dirty="0">
                <a:solidFill>
                  <a:srgbClr val="118CC4"/>
                </a:solidFill>
                <a:latin typeface="DejaVu Sans"/>
                <a:cs typeface="DejaVu Sans"/>
              </a:rPr>
              <a:t>i</a:t>
            </a:r>
            <a:r>
              <a:rPr sz="2400" spc="-7" baseline="-20833" dirty="0">
                <a:solidFill>
                  <a:srgbClr val="009ECF"/>
                </a:solidFill>
                <a:latin typeface="DejaVu Sans"/>
                <a:cs typeface="DejaVu Sans"/>
              </a:rPr>
              <a:t>K</a:t>
            </a:r>
            <a:r>
              <a:rPr sz="2400" spc="-5" dirty="0">
                <a:solidFill>
                  <a:srgbClr val="118CC4"/>
                </a:solidFill>
                <a:latin typeface="DejaVu Sans"/>
                <a:cs typeface="DejaVu Sans"/>
              </a:rPr>
              <a:t>]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134517" y="1978432"/>
            <a:ext cx="2448102" cy="150044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87610" y="3453887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87610" y="3022756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087610" y="2590495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87610" y="2158233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6817103" y="2439530"/>
            <a:ext cx="14160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35" dirty="0">
                <a:latin typeface="Trebuchet MS"/>
                <a:cs typeface="Trebuchet MS"/>
              </a:rPr>
              <a:t>4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926820" y="2030823"/>
            <a:ext cx="5021580" cy="35413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spcBef>
                <a:spcPts val="70"/>
              </a:spcBef>
              <a:tabLst>
                <a:tab pos="4731385" algn="l"/>
              </a:tabLst>
            </a:pPr>
            <a:r>
              <a:rPr sz="1050" b="1" spc="114" dirty="0">
                <a:latin typeface="Georgia"/>
                <a:cs typeface="Georgia"/>
              </a:rPr>
              <a:t>A</a:t>
            </a:r>
            <a:r>
              <a:rPr sz="1050" b="1" spc="-35" dirty="0">
                <a:latin typeface="Georgia"/>
                <a:cs typeface="Georgia"/>
              </a:rPr>
              <a:t>bs</a:t>
            </a:r>
            <a:r>
              <a:rPr sz="1050" b="1" spc="50" dirty="0">
                <a:latin typeface="Georgia"/>
                <a:cs typeface="Georgia"/>
              </a:rPr>
              <a:t>t</a:t>
            </a:r>
            <a:r>
              <a:rPr sz="1050" b="1" spc="-55" dirty="0">
                <a:latin typeface="Georgia"/>
                <a:cs typeface="Georgia"/>
              </a:rPr>
              <a:t>r</a:t>
            </a:r>
            <a:r>
              <a:rPr sz="1050" b="1" spc="-40" dirty="0">
                <a:latin typeface="Georgia"/>
                <a:cs typeface="Georgia"/>
              </a:rPr>
              <a:t>a</a:t>
            </a:r>
            <a:r>
              <a:rPr sz="1050" b="1" spc="15" dirty="0">
                <a:latin typeface="Georgia"/>
                <a:cs typeface="Georgia"/>
              </a:rPr>
              <a:t>ct	</a:t>
            </a:r>
            <a:r>
              <a:rPr sz="2700" spc="-225" baseline="4629" dirty="0">
                <a:latin typeface="Trebuchet MS"/>
                <a:cs typeface="Trebuchet MS"/>
              </a:rPr>
              <a:t>0</a:t>
            </a:r>
            <a:r>
              <a:rPr sz="2700" spc="-150" baseline="4629" dirty="0">
                <a:latin typeface="Trebuchet MS"/>
                <a:cs typeface="Trebuchet MS"/>
              </a:rPr>
              <a:t>.</a:t>
            </a:r>
            <a:r>
              <a:rPr sz="2700" spc="-52" baseline="4629" dirty="0">
                <a:latin typeface="Trebuchet MS"/>
                <a:cs typeface="Trebuchet MS"/>
              </a:rPr>
              <a:t>6</a:t>
            </a:r>
            <a:endParaRPr sz="2700" baseline="4629">
              <a:latin typeface="Trebuchet MS"/>
              <a:cs typeface="Trebuchet MS"/>
            </a:endParaRPr>
          </a:p>
          <a:p>
            <a:pPr marR="110489">
              <a:lnSpc>
                <a:spcPct val="64700"/>
              </a:lnSpc>
              <a:spcBef>
                <a:spcPts val="830"/>
              </a:spcBef>
              <a:tabLst>
                <a:tab pos="4728845" algn="l"/>
              </a:tabLst>
            </a:pPr>
            <a:r>
              <a:rPr sz="1050" spc="-5" dirty="0">
                <a:latin typeface="Georgia"/>
                <a:cs typeface="Georgia"/>
              </a:rPr>
              <a:t>Patients with </a:t>
            </a:r>
            <a:r>
              <a:rPr sz="1050" spc="-20" dirty="0">
                <a:latin typeface="Georgia"/>
                <a:cs typeface="Georgia"/>
              </a:rPr>
              <a:t>epilepsy can manifest </a:t>
            </a:r>
            <a:r>
              <a:rPr sz="1050" spc="-15" dirty="0">
                <a:latin typeface="Georgia"/>
                <a:cs typeface="Georgia"/>
              </a:rPr>
              <a:t>short, </a:t>
            </a:r>
            <a:r>
              <a:rPr sz="1050" spc="-20" dirty="0">
                <a:latin typeface="Georgia"/>
                <a:cs typeface="Georgia"/>
              </a:rPr>
              <a:t>sub-clinical </a:t>
            </a:r>
            <a:r>
              <a:rPr sz="1050" spc="-15" dirty="0">
                <a:latin typeface="Georgia"/>
                <a:cs typeface="Georgia"/>
              </a:rPr>
              <a:t>epileptic </a:t>
            </a:r>
            <a:r>
              <a:rPr sz="1050" spc="10" dirty="0">
                <a:latin typeface="Georgia"/>
                <a:cs typeface="Georgia"/>
              </a:rPr>
              <a:t>“bursts” </a:t>
            </a:r>
            <a:r>
              <a:rPr sz="1050" spc="-30" dirty="0">
                <a:latin typeface="Georgia"/>
                <a:cs typeface="Georgia"/>
              </a:rPr>
              <a:t>in  </a:t>
            </a:r>
            <a:r>
              <a:rPr sz="1050" spc="-15" dirty="0">
                <a:latin typeface="Georgia"/>
                <a:cs typeface="Georgia"/>
              </a:rPr>
              <a:t>addition</a:t>
            </a:r>
            <a:r>
              <a:rPr sz="1050" spc="114" dirty="0">
                <a:latin typeface="Georgia"/>
                <a:cs typeface="Georgia"/>
              </a:rPr>
              <a:t> </a:t>
            </a:r>
            <a:r>
              <a:rPr sz="1050" dirty="0">
                <a:latin typeface="Georgia"/>
                <a:cs typeface="Georgia"/>
              </a:rPr>
              <a:t>to</a:t>
            </a:r>
            <a:r>
              <a:rPr sz="1050" spc="114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full-bl</a:t>
            </a:r>
            <a:r>
              <a:rPr sz="1050" spc="-60" dirty="0">
                <a:latin typeface="Georgia"/>
                <a:cs typeface="Georgia"/>
              </a:rPr>
              <a:t>o</a:t>
            </a:r>
            <a:r>
              <a:rPr sz="1050" spc="-30" dirty="0">
                <a:latin typeface="Georgia"/>
                <a:cs typeface="Georgia"/>
              </a:rPr>
              <a:t>wn</a:t>
            </a:r>
            <a:r>
              <a:rPr sz="1050" spc="114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clinical</a:t>
            </a:r>
            <a:r>
              <a:rPr sz="1050" spc="114" dirty="0">
                <a:latin typeface="Georgia"/>
                <a:cs typeface="Georgia"/>
              </a:rPr>
              <a:t> </a:t>
            </a:r>
            <a:r>
              <a:rPr sz="1050" spc="-25" dirty="0">
                <a:latin typeface="Georgia"/>
                <a:cs typeface="Georgia"/>
              </a:rPr>
              <a:t>seizures.</a:t>
            </a:r>
            <a:r>
              <a:rPr sz="1050" dirty="0">
                <a:latin typeface="Georgia"/>
                <a:cs typeface="Georgia"/>
              </a:rPr>
              <a:t> </a:t>
            </a:r>
            <a:r>
              <a:rPr sz="1050" spc="10" dirty="0">
                <a:latin typeface="Georgia"/>
                <a:cs typeface="Georgia"/>
              </a:rPr>
              <a:t> </a:t>
            </a:r>
            <a:r>
              <a:rPr sz="1050" spc="-35" dirty="0">
                <a:latin typeface="Georgia"/>
                <a:cs typeface="Georgia"/>
              </a:rPr>
              <a:t>W</a:t>
            </a:r>
            <a:r>
              <a:rPr sz="1050" spc="-40" dirty="0">
                <a:latin typeface="Georgia"/>
                <a:cs typeface="Georgia"/>
              </a:rPr>
              <a:t>e</a:t>
            </a:r>
            <a:r>
              <a:rPr sz="1050" spc="114" dirty="0">
                <a:latin typeface="Georgia"/>
                <a:cs typeface="Georgia"/>
              </a:rPr>
              <a:t> </a:t>
            </a:r>
            <a:r>
              <a:rPr sz="1050" spc="20" dirty="0">
                <a:latin typeface="Georgia"/>
                <a:cs typeface="Georgia"/>
              </a:rPr>
              <a:t>b</a:t>
            </a:r>
            <a:r>
              <a:rPr sz="1050" spc="-15" dirty="0">
                <a:latin typeface="Georgia"/>
                <a:cs typeface="Georgia"/>
              </a:rPr>
              <a:t>elie</a:t>
            </a:r>
            <a:r>
              <a:rPr sz="1050" spc="-50" dirty="0">
                <a:latin typeface="Georgia"/>
                <a:cs typeface="Georgia"/>
              </a:rPr>
              <a:t>v</a:t>
            </a:r>
            <a:r>
              <a:rPr sz="1050" spc="-40" dirty="0">
                <a:latin typeface="Georgia"/>
                <a:cs typeface="Georgia"/>
              </a:rPr>
              <a:t>e</a:t>
            </a:r>
            <a:r>
              <a:rPr sz="1050" spc="114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the</a:t>
            </a:r>
            <a:r>
              <a:rPr sz="1050" spc="11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relationship</a:t>
            </a:r>
            <a:r>
              <a:rPr sz="1050" spc="114" dirty="0">
                <a:latin typeface="Georgia"/>
                <a:cs typeface="Georgia"/>
              </a:rPr>
              <a:t> </a:t>
            </a:r>
            <a:r>
              <a:rPr sz="1050" spc="20" dirty="0">
                <a:latin typeface="Georgia"/>
                <a:cs typeface="Georgia"/>
              </a:rPr>
              <a:t>b</a:t>
            </a:r>
            <a:r>
              <a:rPr sz="1050" dirty="0">
                <a:latin typeface="Georgia"/>
                <a:cs typeface="Georgia"/>
              </a:rPr>
              <a:t>e</a:t>
            </a:r>
            <a:r>
              <a:rPr sz="1050" spc="-30" dirty="0">
                <a:latin typeface="Georgia"/>
                <a:cs typeface="Georgia"/>
              </a:rPr>
              <a:t>t</a:t>
            </a:r>
            <a:r>
              <a:rPr sz="1050" spc="-45" dirty="0">
                <a:latin typeface="Georgia"/>
                <a:cs typeface="Georgia"/>
              </a:rPr>
              <a:t>w</a:t>
            </a:r>
            <a:r>
              <a:rPr sz="1050" spc="-40" dirty="0">
                <a:latin typeface="Georgia"/>
                <a:cs typeface="Georgia"/>
              </a:rPr>
              <a:t>een</a:t>
            </a:r>
            <a:r>
              <a:rPr sz="1050" dirty="0">
                <a:latin typeface="Georgia"/>
                <a:cs typeface="Georgia"/>
              </a:rPr>
              <a:t>	</a:t>
            </a:r>
            <a:r>
              <a:rPr sz="2700" spc="-187" baseline="-4629" dirty="0">
                <a:latin typeface="Trebuchet MS"/>
                <a:cs typeface="Trebuchet MS"/>
              </a:rPr>
              <a:t>0.</a:t>
            </a:r>
            <a:endParaRPr sz="2700" baseline="-4629">
              <a:latin typeface="Trebuchet MS"/>
              <a:cs typeface="Trebuchet MS"/>
            </a:endParaRPr>
          </a:p>
          <a:p>
            <a:pPr algn="just">
              <a:lnSpc>
                <a:spcPts val="795"/>
              </a:lnSpc>
            </a:pPr>
            <a:r>
              <a:rPr sz="1050" spc="-25" dirty="0">
                <a:latin typeface="Georgia"/>
                <a:cs typeface="Georgia"/>
              </a:rPr>
              <a:t>these two </a:t>
            </a:r>
            <a:r>
              <a:rPr sz="1050" spc="-30" dirty="0">
                <a:latin typeface="Georgia"/>
                <a:cs typeface="Georgia"/>
              </a:rPr>
              <a:t>classes of </a:t>
            </a:r>
            <a:r>
              <a:rPr sz="1050" spc="-15" dirty="0">
                <a:latin typeface="Georgia"/>
                <a:cs typeface="Georgia"/>
              </a:rPr>
              <a:t>events—something not previously </a:t>
            </a:r>
            <a:r>
              <a:rPr sz="1050" spc="-20" dirty="0">
                <a:latin typeface="Georgia"/>
                <a:cs typeface="Georgia"/>
              </a:rPr>
              <a:t>studied</a:t>
            </a:r>
            <a:r>
              <a:rPr sz="1050" spc="5" dirty="0">
                <a:latin typeface="Georgia"/>
                <a:cs typeface="Georgia"/>
              </a:rPr>
              <a:t> quantitatively—</a:t>
            </a:r>
            <a:endParaRPr sz="1050">
              <a:latin typeface="Georgia"/>
              <a:cs typeface="Georgia"/>
            </a:endParaRPr>
          </a:p>
          <a:p>
            <a:pPr algn="just">
              <a:lnSpc>
                <a:spcPts val="1750"/>
              </a:lnSpc>
            </a:pPr>
            <a:r>
              <a:rPr sz="1050" spc="-20" dirty="0">
                <a:latin typeface="Georgia"/>
                <a:cs typeface="Georgia"/>
              </a:rPr>
              <a:t>could </a:t>
            </a:r>
            <a:r>
              <a:rPr sz="1050" spc="-10" dirty="0">
                <a:latin typeface="Georgia"/>
                <a:cs typeface="Georgia"/>
              </a:rPr>
              <a:t>yield important </a:t>
            </a:r>
            <a:r>
              <a:rPr sz="1050" spc="-25" dirty="0">
                <a:latin typeface="Georgia"/>
                <a:cs typeface="Georgia"/>
              </a:rPr>
              <a:t>insights </a:t>
            </a:r>
            <a:r>
              <a:rPr sz="1050" spc="-20" dirty="0">
                <a:latin typeface="Georgia"/>
                <a:cs typeface="Georgia"/>
              </a:rPr>
              <a:t>into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15" dirty="0">
                <a:latin typeface="Georgia"/>
                <a:cs typeface="Georgia"/>
              </a:rPr>
              <a:t>nature </a:t>
            </a:r>
            <a:r>
              <a:rPr sz="1050" spc="-20" dirty="0">
                <a:latin typeface="Georgia"/>
                <a:cs typeface="Georgia"/>
              </a:rPr>
              <a:t>and intrinsic dynamics </a:t>
            </a:r>
            <a:r>
              <a:rPr sz="1050" spc="-30" dirty="0">
                <a:latin typeface="Georgia"/>
                <a:cs typeface="Georgia"/>
              </a:rPr>
              <a:t>of</a:t>
            </a:r>
            <a:r>
              <a:rPr sz="1050" spc="150" dirty="0">
                <a:latin typeface="Georgia"/>
                <a:cs typeface="Georgia"/>
              </a:rPr>
              <a:t> </a:t>
            </a:r>
            <a:r>
              <a:rPr sz="2700" spc="-142" baseline="-29320" dirty="0">
                <a:latin typeface="Trebuchet MS"/>
                <a:cs typeface="Trebuchet MS"/>
              </a:rPr>
              <a:t>0.2</a:t>
            </a:r>
            <a:endParaRPr sz="2700" baseline="-29320">
              <a:latin typeface="Trebuchet MS"/>
              <a:cs typeface="Trebuchet MS"/>
            </a:endParaRPr>
          </a:p>
          <a:p>
            <a:pPr algn="just">
              <a:lnSpc>
                <a:spcPts val="1205"/>
              </a:lnSpc>
            </a:pPr>
            <a:r>
              <a:rPr sz="1050" spc="-25" dirty="0">
                <a:latin typeface="Georgia"/>
                <a:cs typeface="Georgia"/>
              </a:rPr>
              <a:t>seizures. </a:t>
            </a:r>
            <a:r>
              <a:rPr sz="1050" spc="120" dirty="0">
                <a:latin typeface="Georgia"/>
                <a:cs typeface="Georgia"/>
              </a:rPr>
              <a:t> </a:t>
            </a:r>
            <a:r>
              <a:rPr sz="1050" spc="80" dirty="0">
                <a:latin typeface="Georgia"/>
                <a:cs typeface="Georgia"/>
              </a:rPr>
              <a:t>A  </a:t>
            </a:r>
            <a:r>
              <a:rPr sz="1050" spc="-20" dirty="0">
                <a:latin typeface="Georgia"/>
                <a:cs typeface="Georgia"/>
              </a:rPr>
              <a:t>goal  </a:t>
            </a:r>
            <a:r>
              <a:rPr sz="1050" spc="-30" dirty="0">
                <a:latin typeface="Georgia"/>
                <a:cs typeface="Georgia"/>
              </a:rPr>
              <a:t>of   our   work   is   </a:t>
            </a:r>
            <a:r>
              <a:rPr sz="1050" dirty="0">
                <a:latin typeface="Georgia"/>
                <a:cs typeface="Georgia"/>
              </a:rPr>
              <a:t>to  </a:t>
            </a:r>
            <a:r>
              <a:rPr sz="1050" spc="-25" dirty="0">
                <a:latin typeface="Georgia"/>
                <a:cs typeface="Georgia"/>
              </a:rPr>
              <a:t>parse   </a:t>
            </a:r>
            <a:r>
              <a:rPr sz="1050" spc="-20" dirty="0">
                <a:latin typeface="Georgia"/>
                <a:cs typeface="Georgia"/>
              </a:rPr>
              <a:t>these  complex  </a:t>
            </a:r>
            <a:r>
              <a:rPr sz="1050" spc="-15" dirty="0">
                <a:latin typeface="Georgia"/>
                <a:cs typeface="Georgia"/>
              </a:rPr>
              <a:t>epileptic  </a:t>
            </a:r>
            <a:r>
              <a:rPr sz="1050" spc="-25" dirty="0">
                <a:latin typeface="Georgia"/>
                <a:cs typeface="Georgia"/>
              </a:rPr>
              <a:t>events</a:t>
            </a:r>
            <a:endParaRPr sz="1050">
              <a:latin typeface="Georgia"/>
              <a:cs typeface="Georgia"/>
            </a:endParaRPr>
          </a:p>
          <a:p>
            <a:pPr algn="just">
              <a:lnSpc>
                <a:spcPts val="905"/>
              </a:lnSpc>
              <a:spcBef>
                <a:spcPts val="40"/>
              </a:spcBef>
            </a:pPr>
            <a:r>
              <a:rPr sz="1050" spc="-20" dirty="0">
                <a:latin typeface="Georgia"/>
                <a:cs typeface="Georgia"/>
              </a:rPr>
              <a:t>into  </a:t>
            </a:r>
            <a:r>
              <a:rPr sz="1050" spc="-10" dirty="0">
                <a:latin typeface="Georgia"/>
                <a:cs typeface="Georgia"/>
              </a:rPr>
              <a:t>distinct  </a:t>
            </a:r>
            <a:r>
              <a:rPr sz="1050" spc="-15" dirty="0">
                <a:latin typeface="Georgia"/>
                <a:cs typeface="Georgia"/>
              </a:rPr>
              <a:t>dynamic  </a:t>
            </a:r>
            <a:r>
              <a:rPr sz="1050" spc="-30" dirty="0">
                <a:latin typeface="Georgia"/>
                <a:cs typeface="Georgia"/>
              </a:rPr>
              <a:t>regimes.   </a:t>
            </a:r>
            <a:r>
              <a:rPr sz="1050" spc="80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challenge  posed  </a:t>
            </a:r>
            <a:r>
              <a:rPr sz="1050" dirty="0">
                <a:latin typeface="Georgia"/>
                <a:cs typeface="Georgia"/>
              </a:rPr>
              <a:t>by </a:t>
            </a:r>
            <a:r>
              <a:rPr sz="1050" spc="-10" dirty="0">
                <a:latin typeface="Georgia"/>
                <a:cs typeface="Georgia"/>
              </a:rPr>
              <a:t>the  </a:t>
            </a:r>
            <a:r>
              <a:rPr sz="1050" spc="-15" dirty="0">
                <a:latin typeface="Georgia"/>
                <a:cs typeface="Georgia"/>
              </a:rPr>
              <a:t>intracranial</a:t>
            </a:r>
            <a:r>
              <a:rPr sz="1050" spc="60" dirty="0">
                <a:latin typeface="Georgia"/>
                <a:cs typeface="Georgia"/>
              </a:rPr>
              <a:t> </a:t>
            </a:r>
            <a:r>
              <a:rPr sz="1050" spc="40" dirty="0">
                <a:latin typeface="Georgia"/>
                <a:cs typeface="Georgia"/>
              </a:rPr>
              <a:t>EEG</a:t>
            </a:r>
            <a:endParaRPr sz="1050">
              <a:latin typeface="Georgia"/>
              <a:cs typeface="Georgia"/>
            </a:endParaRPr>
          </a:p>
          <a:p>
            <a:pPr algn="just">
              <a:lnSpc>
                <a:spcPts val="1750"/>
              </a:lnSpc>
            </a:pPr>
            <a:r>
              <a:rPr sz="1050" spc="20" dirty="0">
                <a:latin typeface="Georgia"/>
                <a:cs typeface="Georgia"/>
              </a:rPr>
              <a:t>(iEEG) </a:t>
            </a:r>
            <a:r>
              <a:rPr sz="1050" spc="5" dirty="0">
                <a:latin typeface="Georgia"/>
                <a:cs typeface="Georgia"/>
              </a:rPr>
              <a:t>data </a:t>
            </a:r>
            <a:r>
              <a:rPr sz="1050" spc="-45" dirty="0">
                <a:latin typeface="Georgia"/>
                <a:cs typeface="Georgia"/>
              </a:rPr>
              <a:t>we </a:t>
            </a:r>
            <a:r>
              <a:rPr sz="1050" dirty="0">
                <a:latin typeface="Georgia"/>
                <a:cs typeface="Georgia"/>
              </a:rPr>
              <a:t>study </a:t>
            </a:r>
            <a:r>
              <a:rPr sz="1050" spc="-30" dirty="0">
                <a:latin typeface="Georgia"/>
                <a:cs typeface="Georgia"/>
              </a:rPr>
              <a:t>is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dirty="0">
                <a:latin typeface="Georgia"/>
                <a:cs typeface="Georgia"/>
              </a:rPr>
              <a:t>fact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5" dirty="0">
                <a:latin typeface="Georgia"/>
                <a:cs typeface="Georgia"/>
              </a:rPr>
              <a:t>number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placement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25" dirty="0">
                <a:latin typeface="Georgia"/>
                <a:cs typeface="Georgia"/>
              </a:rPr>
              <a:t>electrodes</a:t>
            </a:r>
            <a:r>
              <a:rPr sz="1050" spc="15" dirty="0">
                <a:latin typeface="Georgia"/>
                <a:cs typeface="Georgia"/>
              </a:rPr>
              <a:t> </a:t>
            </a:r>
            <a:r>
              <a:rPr sz="2700" spc="-52" baseline="-13888" dirty="0">
                <a:latin typeface="Trebuchet MS"/>
                <a:cs typeface="Trebuchet MS"/>
              </a:rPr>
              <a:t>0</a:t>
            </a:r>
            <a:endParaRPr sz="2700" baseline="-13888">
              <a:latin typeface="Trebuchet MS"/>
              <a:cs typeface="Trebuchet MS"/>
            </a:endParaRPr>
          </a:p>
          <a:p>
            <a:pPr algn="just">
              <a:lnSpc>
                <a:spcPts val="1205"/>
              </a:lnSpc>
            </a:pPr>
            <a:r>
              <a:rPr sz="1050" spc="-20" dirty="0">
                <a:latin typeface="Georgia"/>
                <a:cs typeface="Georgia"/>
              </a:rPr>
              <a:t>can </a:t>
            </a:r>
            <a:r>
              <a:rPr sz="1050" spc="-5" dirty="0">
                <a:latin typeface="Georgia"/>
                <a:cs typeface="Georgia"/>
              </a:rPr>
              <a:t>vary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10" dirty="0">
                <a:latin typeface="Georgia"/>
                <a:cs typeface="Georgia"/>
              </a:rPr>
              <a:t>patients. 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25" dirty="0">
                <a:latin typeface="Georgia"/>
                <a:cs typeface="Georgia"/>
              </a:rPr>
              <a:t>develop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15" dirty="0">
                <a:latin typeface="Georgia"/>
                <a:cs typeface="Georgia"/>
              </a:rPr>
              <a:t>Bayesian </a:t>
            </a:r>
            <a:r>
              <a:rPr sz="1050" spc="-20" dirty="0">
                <a:latin typeface="Georgia"/>
                <a:cs typeface="Georgia"/>
              </a:rPr>
              <a:t>nonparametric</a:t>
            </a:r>
            <a:r>
              <a:rPr sz="1050" spc="60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Markov</a:t>
            </a:r>
            <a:endParaRPr sz="1050">
              <a:latin typeface="Georgia"/>
              <a:cs typeface="Georgia"/>
            </a:endParaRPr>
          </a:p>
          <a:p>
            <a:pPr marR="574040" algn="just">
              <a:lnSpc>
                <a:spcPct val="103099"/>
              </a:lnSpc>
            </a:pPr>
            <a:r>
              <a:rPr sz="1050" spc="-20" dirty="0">
                <a:latin typeface="Georgia"/>
                <a:cs typeface="Georgia"/>
              </a:rPr>
              <a:t>switching </a:t>
            </a:r>
            <a:r>
              <a:rPr sz="1050" spc="-30" dirty="0">
                <a:latin typeface="Georgia"/>
                <a:cs typeface="Georgia"/>
              </a:rPr>
              <a:t>process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5" dirty="0">
                <a:latin typeface="Georgia"/>
                <a:cs typeface="Georgia"/>
              </a:rPr>
              <a:t>allows </a:t>
            </a:r>
            <a:r>
              <a:rPr sz="1050" spc="-30" dirty="0">
                <a:latin typeface="Georgia"/>
                <a:cs typeface="Georgia"/>
              </a:rPr>
              <a:t>for </a:t>
            </a:r>
            <a:r>
              <a:rPr sz="1050" dirty="0">
                <a:latin typeface="Georgia"/>
                <a:cs typeface="Georgia"/>
              </a:rPr>
              <a:t>(i) </a:t>
            </a:r>
            <a:r>
              <a:rPr sz="1050" spc="-25" dirty="0">
                <a:latin typeface="Georgia"/>
                <a:cs typeface="Georgia"/>
              </a:rPr>
              <a:t>shared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5" dirty="0">
                <a:latin typeface="Georgia"/>
                <a:cs typeface="Georgia"/>
              </a:rPr>
              <a:t>regimes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5" dirty="0">
                <a:latin typeface="Georgia"/>
                <a:cs typeface="Georgia"/>
              </a:rPr>
              <a:t>vari-  </a:t>
            </a:r>
            <a:r>
              <a:rPr sz="1050" spc="-15" dirty="0">
                <a:latin typeface="Georgia"/>
                <a:cs typeface="Georgia"/>
              </a:rPr>
              <a:t>able </a:t>
            </a:r>
            <a:r>
              <a:rPr sz="1050" spc="-35" dirty="0">
                <a:latin typeface="Georgia"/>
                <a:cs typeface="Georgia"/>
              </a:rPr>
              <a:t>number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25" dirty="0">
                <a:latin typeface="Georgia"/>
                <a:cs typeface="Georgia"/>
              </a:rPr>
              <a:t>channels, </a:t>
            </a:r>
            <a:r>
              <a:rPr sz="1050" spc="-5" dirty="0">
                <a:latin typeface="Georgia"/>
                <a:cs typeface="Georgia"/>
              </a:rPr>
              <a:t>(ii) </a:t>
            </a:r>
            <a:r>
              <a:rPr sz="1050" spc="-30" dirty="0">
                <a:latin typeface="Georgia"/>
                <a:cs typeface="Georgia"/>
              </a:rPr>
              <a:t>asynchronous </a:t>
            </a:r>
            <a:r>
              <a:rPr sz="1050" spc="-25" dirty="0">
                <a:latin typeface="Georgia"/>
                <a:cs typeface="Georgia"/>
              </a:rPr>
              <a:t>regime-switching,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5" dirty="0">
                <a:latin typeface="Georgia"/>
                <a:cs typeface="Georgia"/>
              </a:rPr>
              <a:t>(iii) </a:t>
            </a:r>
            <a:r>
              <a:rPr sz="1050" spc="-20" dirty="0">
                <a:latin typeface="Georgia"/>
                <a:cs typeface="Georgia"/>
              </a:rPr>
              <a:t>an  </a:t>
            </a:r>
            <a:r>
              <a:rPr sz="1050" spc="-35" dirty="0">
                <a:latin typeface="Georgia"/>
                <a:cs typeface="Georgia"/>
              </a:rPr>
              <a:t>unknown </a:t>
            </a:r>
            <a:r>
              <a:rPr sz="1050" spc="-10" dirty="0">
                <a:latin typeface="Georgia"/>
                <a:cs typeface="Georgia"/>
              </a:rPr>
              <a:t>dictionary </a:t>
            </a:r>
            <a:r>
              <a:rPr sz="1050" spc="-35" dirty="0">
                <a:latin typeface="Georgia"/>
                <a:cs typeface="Georgia"/>
              </a:rPr>
              <a:t>of </a:t>
            </a:r>
            <a:r>
              <a:rPr sz="1050" spc="-15" dirty="0">
                <a:latin typeface="Georgia"/>
                <a:cs typeface="Georgia"/>
              </a:rPr>
              <a:t>dynamic </a:t>
            </a:r>
            <a:r>
              <a:rPr sz="1050" spc="-30" dirty="0">
                <a:latin typeface="Georgia"/>
                <a:cs typeface="Georgia"/>
              </a:rPr>
              <a:t>regimes. </a:t>
            </a:r>
            <a:r>
              <a:rPr sz="1050" spc="-40" dirty="0">
                <a:latin typeface="Georgia"/>
                <a:cs typeface="Georgia"/>
              </a:rPr>
              <a:t>We </a:t>
            </a:r>
            <a:r>
              <a:rPr sz="1050" spc="-30" dirty="0">
                <a:latin typeface="Georgia"/>
                <a:cs typeface="Georgia"/>
              </a:rPr>
              <a:t>encode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30" dirty="0">
                <a:latin typeface="Georgia"/>
                <a:cs typeface="Georgia"/>
              </a:rPr>
              <a:t>sparse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changing  </a:t>
            </a:r>
            <a:r>
              <a:rPr sz="1050" spc="-15" dirty="0">
                <a:latin typeface="Georgia"/>
                <a:cs typeface="Georgia"/>
              </a:rPr>
              <a:t>set </a:t>
            </a:r>
            <a:r>
              <a:rPr sz="1050" spc="-30" dirty="0">
                <a:latin typeface="Georgia"/>
                <a:cs typeface="Georgia"/>
              </a:rPr>
              <a:t>of dependencies </a:t>
            </a:r>
            <a:r>
              <a:rPr sz="1050" spc="-25" dirty="0">
                <a:latin typeface="Georgia"/>
                <a:cs typeface="Georgia"/>
              </a:rPr>
              <a:t>between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0" dirty="0">
                <a:latin typeface="Georgia"/>
                <a:cs typeface="Georgia"/>
              </a:rPr>
              <a:t>channels </a:t>
            </a:r>
            <a:r>
              <a:rPr sz="1050" spc="-25" dirty="0">
                <a:latin typeface="Georgia"/>
                <a:cs typeface="Georgia"/>
              </a:rPr>
              <a:t>using </a:t>
            </a:r>
            <a:r>
              <a:rPr sz="1050" spc="-5" dirty="0">
                <a:latin typeface="Georgia"/>
                <a:cs typeface="Georgia"/>
              </a:rPr>
              <a:t>a </a:t>
            </a:r>
            <a:r>
              <a:rPr sz="1050" spc="-20" dirty="0">
                <a:latin typeface="Georgia"/>
                <a:cs typeface="Georgia"/>
              </a:rPr>
              <a:t>Markov-switching </a:t>
            </a:r>
            <a:r>
              <a:rPr sz="1050" spc="-15" dirty="0">
                <a:latin typeface="Georgia"/>
                <a:cs typeface="Georgia"/>
              </a:rPr>
              <a:t>Gaussian  graphical </a:t>
            </a:r>
            <a:r>
              <a:rPr sz="1050" spc="-30" dirty="0">
                <a:latin typeface="Georgia"/>
                <a:cs typeface="Georgia"/>
              </a:rPr>
              <a:t>model for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5" dirty="0">
                <a:latin typeface="Georgia"/>
                <a:cs typeface="Georgia"/>
              </a:rPr>
              <a:t>innovations </a:t>
            </a:r>
            <a:r>
              <a:rPr sz="1050" spc="-30" dirty="0">
                <a:latin typeface="Georgia"/>
                <a:cs typeface="Georgia"/>
              </a:rPr>
              <a:t>process </a:t>
            </a:r>
            <a:r>
              <a:rPr sz="1050" spc="-15" dirty="0">
                <a:latin typeface="Georgia"/>
                <a:cs typeface="Georgia"/>
              </a:rPr>
              <a:t>driving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30" dirty="0">
                <a:latin typeface="Georgia"/>
                <a:cs typeface="Georgia"/>
              </a:rPr>
              <a:t>channel </a:t>
            </a:r>
            <a:r>
              <a:rPr sz="1050" spc="-20" dirty="0">
                <a:latin typeface="Georgia"/>
                <a:cs typeface="Georgia"/>
              </a:rPr>
              <a:t>dynamics and  demonstrate </a:t>
            </a:r>
            <a:r>
              <a:rPr sz="1050" spc="-10" dirty="0">
                <a:latin typeface="Georgia"/>
                <a:cs typeface="Georgia"/>
              </a:rPr>
              <a:t>the </a:t>
            </a:r>
            <a:r>
              <a:rPr sz="1050" spc="-20" dirty="0">
                <a:latin typeface="Georgia"/>
                <a:cs typeface="Georgia"/>
              </a:rPr>
              <a:t>importance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-10" dirty="0">
                <a:latin typeface="Georgia"/>
                <a:cs typeface="Georgia"/>
              </a:rPr>
              <a:t>this </a:t>
            </a:r>
            <a:r>
              <a:rPr sz="1050" spc="-30" dirty="0">
                <a:latin typeface="Georgia"/>
                <a:cs typeface="Georgia"/>
              </a:rPr>
              <a:t>model in </a:t>
            </a:r>
            <a:r>
              <a:rPr sz="1050" spc="-25" dirty="0">
                <a:latin typeface="Georgia"/>
                <a:cs typeface="Georgia"/>
              </a:rPr>
              <a:t>parsing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out-of-sample </a:t>
            </a:r>
            <a:r>
              <a:rPr sz="1050" spc="-30" dirty="0">
                <a:latin typeface="Georgia"/>
                <a:cs typeface="Georgia"/>
              </a:rPr>
              <a:t>pre-  </a:t>
            </a:r>
            <a:r>
              <a:rPr sz="1050" spc="-20" dirty="0">
                <a:latin typeface="Georgia"/>
                <a:cs typeface="Georgia"/>
              </a:rPr>
              <a:t>dictions </a:t>
            </a:r>
            <a:r>
              <a:rPr sz="1050" spc="-30" dirty="0">
                <a:latin typeface="Georgia"/>
                <a:cs typeface="Georgia"/>
              </a:rPr>
              <a:t>of </a:t>
            </a:r>
            <a:r>
              <a:rPr sz="1050" spc="25" dirty="0">
                <a:latin typeface="Georgia"/>
                <a:cs typeface="Georgia"/>
              </a:rPr>
              <a:t>iEEG </a:t>
            </a:r>
            <a:r>
              <a:rPr sz="1050" spc="5" dirty="0">
                <a:latin typeface="Georgia"/>
                <a:cs typeface="Georgia"/>
              </a:rPr>
              <a:t>data. </a:t>
            </a:r>
            <a:r>
              <a:rPr sz="1050" spc="-40" dirty="0">
                <a:latin typeface="Georgia"/>
                <a:cs typeface="Georgia"/>
              </a:rPr>
              <a:t>We show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30" dirty="0">
                <a:latin typeface="Georgia"/>
                <a:cs typeface="Georgia"/>
              </a:rPr>
              <a:t>our model </a:t>
            </a:r>
            <a:r>
              <a:rPr sz="1050" spc="-25" dirty="0">
                <a:latin typeface="Georgia"/>
                <a:cs typeface="Georgia"/>
              </a:rPr>
              <a:t>produces </a:t>
            </a:r>
            <a:r>
              <a:rPr sz="1050" spc="-10" dirty="0">
                <a:latin typeface="Georgia"/>
                <a:cs typeface="Georgia"/>
              </a:rPr>
              <a:t>intuitive </a:t>
            </a:r>
            <a:r>
              <a:rPr sz="1050" dirty="0">
                <a:latin typeface="Georgia"/>
                <a:cs typeface="Georgia"/>
              </a:rPr>
              <a:t>state  </a:t>
            </a:r>
            <a:r>
              <a:rPr sz="1050" spc="-30" dirty="0">
                <a:latin typeface="Georgia"/>
                <a:cs typeface="Georgia"/>
              </a:rPr>
              <a:t>assignments </a:t>
            </a:r>
            <a:r>
              <a:rPr sz="1050" spc="15" dirty="0">
                <a:latin typeface="Georgia"/>
                <a:cs typeface="Georgia"/>
              </a:rPr>
              <a:t>that </a:t>
            </a:r>
            <a:r>
              <a:rPr sz="1050" spc="-20" dirty="0">
                <a:latin typeface="Georgia"/>
                <a:cs typeface="Georgia"/>
              </a:rPr>
              <a:t>can </a:t>
            </a:r>
            <a:r>
              <a:rPr sz="1050" spc="-25" dirty="0">
                <a:latin typeface="Georgia"/>
                <a:cs typeface="Georgia"/>
              </a:rPr>
              <a:t>help </a:t>
            </a:r>
            <a:r>
              <a:rPr sz="1050" spc="-10" dirty="0">
                <a:latin typeface="Georgia"/>
                <a:cs typeface="Georgia"/>
              </a:rPr>
              <a:t>automate </a:t>
            </a:r>
            <a:r>
              <a:rPr sz="1050" spc="-15" dirty="0">
                <a:latin typeface="Georgia"/>
                <a:cs typeface="Georgia"/>
              </a:rPr>
              <a:t>clinical analysis </a:t>
            </a:r>
            <a:r>
              <a:rPr sz="1050" spc="-30" dirty="0">
                <a:latin typeface="Georgia"/>
                <a:cs typeface="Georgia"/>
              </a:rPr>
              <a:t>of seizures </a:t>
            </a:r>
            <a:r>
              <a:rPr sz="1050" spc="-20" dirty="0">
                <a:latin typeface="Georgia"/>
                <a:cs typeface="Georgia"/>
              </a:rPr>
              <a:t>and </a:t>
            </a:r>
            <a:r>
              <a:rPr sz="1050" spc="-25" dirty="0">
                <a:latin typeface="Georgia"/>
                <a:cs typeface="Georgia"/>
              </a:rPr>
              <a:t>enable  </a:t>
            </a:r>
            <a:r>
              <a:rPr sz="1050" spc="-10" dirty="0">
                <a:latin typeface="Georgia"/>
                <a:cs typeface="Georgia"/>
              </a:rPr>
              <a:t>the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comparison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of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sub-clinical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bursts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and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20" dirty="0">
                <a:latin typeface="Georgia"/>
                <a:cs typeface="Georgia"/>
              </a:rPr>
              <a:t>full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15" dirty="0">
                <a:latin typeface="Georgia"/>
                <a:cs typeface="Georgia"/>
              </a:rPr>
              <a:t>clinical</a:t>
            </a:r>
            <a:r>
              <a:rPr sz="1050" spc="95" dirty="0">
                <a:latin typeface="Georgia"/>
                <a:cs typeface="Georgia"/>
              </a:rPr>
              <a:t> </a:t>
            </a:r>
            <a:r>
              <a:rPr sz="1050" spc="-30" dirty="0">
                <a:latin typeface="Georgia"/>
                <a:cs typeface="Georgia"/>
              </a:rPr>
              <a:t>seizures.</a:t>
            </a:r>
            <a:endParaRPr sz="1050">
              <a:latin typeface="Georgia"/>
              <a:cs typeface="Georgia"/>
            </a:endParaRPr>
          </a:p>
          <a:p>
            <a:pPr marR="589280">
              <a:lnSpc>
                <a:spcPct val="103099"/>
              </a:lnSpc>
              <a:spcBef>
                <a:spcPts val="555"/>
              </a:spcBef>
              <a:tabLst>
                <a:tab pos="727710" algn="l"/>
              </a:tabLst>
            </a:pPr>
            <a:r>
              <a:rPr sz="1050" i="1" spc="15" dirty="0">
                <a:latin typeface="Times New Roman"/>
                <a:cs typeface="Times New Roman"/>
              </a:rPr>
              <a:t>Keywords:	</a:t>
            </a:r>
            <a:r>
              <a:rPr sz="1050" spc="-15" dirty="0">
                <a:latin typeface="Georgia"/>
                <a:cs typeface="Georgia"/>
              </a:rPr>
              <a:t>Bayesian </a:t>
            </a:r>
            <a:r>
              <a:rPr sz="1050" spc="-20" dirty="0">
                <a:latin typeface="Georgia"/>
                <a:cs typeface="Georgia"/>
              </a:rPr>
              <a:t>nonparametric, </a:t>
            </a:r>
            <a:r>
              <a:rPr sz="1050" spc="30" dirty="0">
                <a:latin typeface="Georgia"/>
                <a:cs typeface="Georgia"/>
              </a:rPr>
              <a:t>EEG, </a:t>
            </a:r>
            <a:r>
              <a:rPr sz="1050" spc="-10" dirty="0">
                <a:latin typeface="Georgia"/>
                <a:cs typeface="Georgia"/>
              </a:rPr>
              <a:t>factorial </a:t>
            </a:r>
            <a:r>
              <a:rPr sz="1050" spc="-30" dirty="0">
                <a:latin typeface="Georgia"/>
                <a:cs typeface="Georgia"/>
              </a:rPr>
              <a:t>hidden </a:t>
            </a:r>
            <a:r>
              <a:rPr sz="1050" spc="-20" dirty="0">
                <a:latin typeface="Georgia"/>
                <a:cs typeface="Georgia"/>
              </a:rPr>
              <a:t>Markov </a:t>
            </a:r>
            <a:r>
              <a:rPr sz="1050" spc="-25" dirty="0">
                <a:latin typeface="Georgia"/>
                <a:cs typeface="Georgia"/>
              </a:rPr>
              <a:t>model,  </a:t>
            </a:r>
            <a:r>
              <a:rPr sz="1050" spc="-15" dirty="0">
                <a:latin typeface="Georgia"/>
                <a:cs typeface="Georgia"/>
              </a:rPr>
              <a:t>graphical </a:t>
            </a:r>
            <a:r>
              <a:rPr sz="1050" spc="-25" dirty="0">
                <a:latin typeface="Georgia"/>
                <a:cs typeface="Georgia"/>
              </a:rPr>
              <a:t>model, </a:t>
            </a:r>
            <a:r>
              <a:rPr sz="1050" spc="-15" dirty="0">
                <a:latin typeface="Georgia"/>
                <a:cs typeface="Georgia"/>
              </a:rPr>
              <a:t>time</a:t>
            </a:r>
            <a:r>
              <a:rPr sz="1050" spc="-145" dirty="0">
                <a:latin typeface="Georgia"/>
                <a:cs typeface="Georgia"/>
              </a:rPr>
              <a:t> </a:t>
            </a:r>
            <a:r>
              <a:rPr sz="1050" spc="-35" dirty="0">
                <a:latin typeface="Georgia"/>
                <a:cs typeface="Georgia"/>
              </a:rPr>
              <a:t>series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7158271" y="3455011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706911" y="3455011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255552" y="3455011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804191" y="3455011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352829" y="3455011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902768" y="3511473"/>
            <a:ext cx="657225" cy="582930"/>
          </a:xfrm>
          <a:custGeom>
            <a:avLst/>
            <a:gdLst/>
            <a:ahLst/>
            <a:cxnLst/>
            <a:rect l="l" t="t" r="r" b="b"/>
            <a:pathLst>
              <a:path w="657225" h="582929">
                <a:moveTo>
                  <a:pt x="84854" y="480923"/>
                </a:moveTo>
                <a:lnTo>
                  <a:pt x="53289" y="480923"/>
                </a:lnTo>
                <a:lnTo>
                  <a:pt x="152069" y="582345"/>
                </a:lnTo>
                <a:lnTo>
                  <a:pt x="168262" y="566572"/>
                </a:lnTo>
                <a:lnTo>
                  <a:pt x="84854" y="480923"/>
                </a:lnTo>
                <a:close/>
              </a:path>
              <a:path w="657225" h="582929">
                <a:moveTo>
                  <a:pt x="95389" y="412534"/>
                </a:moveTo>
                <a:lnTo>
                  <a:pt x="0" y="505396"/>
                </a:lnTo>
                <a:lnTo>
                  <a:pt x="13703" y="519468"/>
                </a:lnTo>
                <a:lnTo>
                  <a:pt x="53289" y="480923"/>
                </a:lnTo>
                <a:lnTo>
                  <a:pt x="84854" y="480923"/>
                </a:lnTo>
                <a:lnTo>
                  <a:pt x="69494" y="465150"/>
                </a:lnTo>
                <a:lnTo>
                  <a:pt x="109093" y="426605"/>
                </a:lnTo>
                <a:lnTo>
                  <a:pt x="95389" y="412534"/>
                </a:lnTo>
                <a:close/>
              </a:path>
              <a:path w="657225" h="582929">
                <a:moveTo>
                  <a:pt x="220695" y="374245"/>
                </a:moveTo>
                <a:lnTo>
                  <a:pt x="197753" y="379084"/>
                </a:lnTo>
                <a:lnTo>
                  <a:pt x="177203" y="392798"/>
                </a:lnTo>
                <a:lnTo>
                  <a:pt x="162946" y="412969"/>
                </a:lnTo>
                <a:lnTo>
                  <a:pt x="157494" y="435768"/>
                </a:lnTo>
                <a:lnTo>
                  <a:pt x="161245" y="458749"/>
                </a:lnTo>
                <a:lnTo>
                  <a:pt x="174599" y="479463"/>
                </a:lnTo>
                <a:lnTo>
                  <a:pt x="195076" y="493481"/>
                </a:lnTo>
                <a:lnTo>
                  <a:pt x="218055" y="497951"/>
                </a:lnTo>
                <a:lnTo>
                  <a:pt x="241068" y="493186"/>
                </a:lnTo>
                <a:lnTo>
                  <a:pt x="261645" y="479501"/>
                </a:lnTo>
                <a:lnTo>
                  <a:pt x="263474" y="476904"/>
                </a:lnTo>
                <a:lnTo>
                  <a:pt x="220030" y="476904"/>
                </a:lnTo>
                <a:lnTo>
                  <a:pt x="204711" y="473464"/>
                </a:lnTo>
                <a:lnTo>
                  <a:pt x="190792" y="463702"/>
                </a:lnTo>
                <a:lnTo>
                  <a:pt x="181518" y="449648"/>
                </a:lnTo>
                <a:lnTo>
                  <a:pt x="178588" y="434349"/>
                </a:lnTo>
                <a:lnTo>
                  <a:pt x="181710" y="419436"/>
                </a:lnTo>
                <a:lnTo>
                  <a:pt x="190588" y="406539"/>
                </a:lnTo>
                <a:lnTo>
                  <a:pt x="203792" y="397944"/>
                </a:lnTo>
                <a:lnTo>
                  <a:pt x="218778" y="395230"/>
                </a:lnTo>
                <a:lnTo>
                  <a:pt x="265692" y="395230"/>
                </a:lnTo>
                <a:lnTo>
                  <a:pt x="263931" y="392506"/>
                </a:lnTo>
                <a:lnTo>
                  <a:pt x="243573" y="378609"/>
                </a:lnTo>
                <a:lnTo>
                  <a:pt x="220695" y="374245"/>
                </a:lnTo>
                <a:close/>
              </a:path>
              <a:path w="657225" h="582929">
                <a:moveTo>
                  <a:pt x="265692" y="395230"/>
                </a:moveTo>
                <a:lnTo>
                  <a:pt x="218778" y="395230"/>
                </a:lnTo>
                <a:lnTo>
                  <a:pt x="233956" y="398602"/>
                </a:lnTo>
                <a:lnTo>
                  <a:pt x="247738" y="408266"/>
                </a:lnTo>
                <a:lnTo>
                  <a:pt x="257149" y="422418"/>
                </a:lnTo>
                <a:lnTo>
                  <a:pt x="260219" y="437784"/>
                </a:lnTo>
                <a:lnTo>
                  <a:pt x="257179" y="452765"/>
                </a:lnTo>
                <a:lnTo>
                  <a:pt x="248259" y="465759"/>
                </a:lnTo>
                <a:lnTo>
                  <a:pt x="235097" y="474257"/>
                </a:lnTo>
                <a:lnTo>
                  <a:pt x="220030" y="476904"/>
                </a:lnTo>
                <a:lnTo>
                  <a:pt x="263474" y="476904"/>
                </a:lnTo>
                <a:lnTo>
                  <a:pt x="275873" y="459302"/>
                </a:lnTo>
                <a:lnTo>
                  <a:pt x="281252" y="436427"/>
                </a:lnTo>
                <a:lnTo>
                  <a:pt x="277399" y="413341"/>
                </a:lnTo>
                <a:lnTo>
                  <a:pt x="265692" y="395230"/>
                </a:lnTo>
                <a:close/>
              </a:path>
              <a:path w="657225" h="582929">
                <a:moveTo>
                  <a:pt x="257162" y="318782"/>
                </a:moveTo>
                <a:lnTo>
                  <a:pt x="242595" y="332955"/>
                </a:lnTo>
                <a:lnTo>
                  <a:pt x="355079" y="448449"/>
                </a:lnTo>
                <a:lnTo>
                  <a:pt x="370941" y="433006"/>
                </a:lnTo>
                <a:lnTo>
                  <a:pt x="330644" y="391617"/>
                </a:lnTo>
                <a:lnTo>
                  <a:pt x="327444" y="388988"/>
                </a:lnTo>
                <a:lnTo>
                  <a:pt x="327774" y="388670"/>
                </a:lnTo>
                <a:lnTo>
                  <a:pt x="353864" y="388670"/>
                </a:lnTo>
                <a:lnTo>
                  <a:pt x="355538" y="387676"/>
                </a:lnTo>
                <a:lnTo>
                  <a:pt x="366356" y="377558"/>
                </a:lnTo>
                <a:lnTo>
                  <a:pt x="368698" y="374108"/>
                </a:lnTo>
                <a:lnTo>
                  <a:pt x="324308" y="374108"/>
                </a:lnTo>
                <a:lnTo>
                  <a:pt x="310647" y="369036"/>
                </a:lnTo>
                <a:lnTo>
                  <a:pt x="298602" y="359702"/>
                </a:lnTo>
                <a:lnTo>
                  <a:pt x="287387" y="344214"/>
                </a:lnTo>
                <a:lnTo>
                  <a:pt x="284294" y="332193"/>
                </a:lnTo>
                <a:lnTo>
                  <a:pt x="269582" y="332193"/>
                </a:lnTo>
                <a:lnTo>
                  <a:pt x="267195" y="329082"/>
                </a:lnTo>
                <a:lnTo>
                  <a:pt x="257162" y="318782"/>
                </a:lnTo>
                <a:close/>
              </a:path>
              <a:path w="657225" h="582929">
                <a:moveTo>
                  <a:pt x="353864" y="388670"/>
                </a:moveTo>
                <a:lnTo>
                  <a:pt x="327774" y="388670"/>
                </a:lnTo>
                <a:lnTo>
                  <a:pt x="339864" y="392190"/>
                </a:lnTo>
                <a:lnTo>
                  <a:pt x="347913" y="392206"/>
                </a:lnTo>
                <a:lnTo>
                  <a:pt x="353864" y="388670"/>
                </a:lnTo>
                <a:close/>
              </a:path>
              <a:path w="657225" h="582929">
                <a:moveTo>
                  <a:pt x="362030" y="298324"/>
                </a:moveTo>
                <a:lnTo>
                  <a:pt x="318195" y="298324"/>
                </a:lnTo>
                <a:lnTo>
                  <a:pt x="332108" y="302964"/>
                </a:lnTo>
                <a:lnTo>
                  <a:pt x="345732" y="313499"/>
                </a:lnTo>
                <a:lnTo>
                  <a:pt x="356076" y="327909"/>
                </a:lnTo>
                <a:lnTo>
                  <a:pt x="359984" y="342215"/>
                </a:lnTo>
                <a:lnTo>
                  <a:pt x="358001" y="355381"/>
                </a:lnTo>
                <a:lnTo>
                  <a:pt x="350672" y="366369"/>
                </a:lnTo>
                <a:lnTo>
                  <a:pt x="338134" y="373644"/>
                </a:lnTo>
                <a:lnTo>
                  <a:pt x="324308" y="374108"/>
                </a:lnTo>
                <a:lnTo>
                  <a:pt x="368698" y="374108"/>
                </a:lnTo>
                <a:lnTo>
                  <a:pt x="378330" y="359916"/>
                </a:lnTo>
                <a:lnTo>
                  <a:pt x="381698" y="339632"/>
                </a:lnTo>
                <a:lnTo>
                  <a:pt x="376208" y="318354"/>
                </a:lnTo>
                <a:lnTo>
                  <a:pt x="362030" y="298324"/>
                </a:lnTo>
                <a:close/>
              </a:path>
              <a:path w="657225" h="582929">
                <a:moveTo>
                  <a:pt x="321305" y="275982"/>
                </a:moveTo>
                <a:lnTo>
                  <a:pt x="301212" y="278239"/>
                </a:lnTo>
                <a:lnTo>
                  <a:pt x="283070" y="289737"/>
                </a:lnTo>
                <a:lnTo>
                  <a:pt x="272243" y="304854"/>
                </a:lnTo>
                <a:lnTo>
                  <a:pt x="268704" y="318354"/>
                </a:lnTo>
                <a:lnTo>
                  <a:pt x="269045" y="328126"/>
                </a:lnTo>
                <a:lnTo>
                  <a:pt x="269913" y="331863"/>
                </a:lnTo>
                <a:lnTo>
                  <a:pt x="269582" y="332193"/>
                </a:lnTo>
                <a:lnTo>
                  <a:pt x="284294" y="332193"/>
                </a:lnTo>
                <a:lnTo>
                  <a:pt x="283681" y="329812"/>
                </a:lnTo>
                <a:lnTo>
                  <a:pt x="286159" y="317096"/>
                </a:lnTo>
                <a:lnTo>
                  <a:pt x="293497" y="306666"/>
                </a:lnTo>
                <a:lnTo>
                  <a:pt x="304991" y="299563"/>
                </a:lnTo>
                <a:lnTo>
                  <a:pt x="318195" y="298324"/>
                </a:lnTo>
                <a:lnTo>
                  <a:pt x="362030" y="298324"/>
                </a:lnTo>
                <a:lnTo>
                  <a:pt x="361607" y="297726"/>
                </a:lnTo>
                <a:lnTo>
                  <a:pt x="341915" y="282599"/>
                </a:lnTo>
                <a:lnTo>
                  <a:pt x="321305" y="275982"/>
                </a:lnTo>
                <a:close/>
              </a:path>
              <a:path w="657225" h="582929">
                <a:moveTo>
                  <a:pt x="356641" y="221945"/>
                </a:moveTo>
                <a:lnTo>
                  <a:pt x="340766" y="237388"/>
                </a:lnTo>
                <a:lnTo>
                  <a:pt x="421386" y="320166"/>
                </a:lnTo>
                <a:lnTo>
                  <a:pt x="437248" y="304711"/>
                </a:lnTo>
                <a:lnTo>
                  <a:pt x="356641" y="221945"/>
                </a:lnTo>
                <a:close/>
              </a:path>
              <a:path w="657225" h="582929">
                <a:moveTo>
                  <a:pt x="447828" y="139294"/>
                </a:moveTo>
                <a:lnTo>
                  <a:pt x="403382" y="179081"/>
                </a:lnTo>
                <a:lnTo>
                  <a:pt x="398273" y="201883"/>
                </a:lnTo>
                <a:lnTo>
                  <a:pt x="402520" y="224540"/>
                </a:lnTo>
                <a:lnTo>
                  <a:pt x="415925" y="244855"/>
                </a:lnTo>
                <a:lnTo>
                  <a:pt x="436008" y="258930"/>
                </a:lnTo>
                <a:lnTo>
                  <a:pt x="458530" y="263761"/>
                </a:lnTo>
                <a:lnTo>
                  <a:pt x="481390" y="259184"/>
                </a:lnTo>
                <a:lnTo>
                  <a:pt x="502488" y="245033"/>
                </a:lnTo>
                <a:lnTo>
                  <a:pt x="504710" y="242138"/>
                </a:lnTo>
                <a:lnTo>
                  <a:pt x="460819" y="242138"/>
                </a:lnTo>
                <a:lnTo>
                  <a:pt x="445579" y="238575"/>
                </a:lnTo>
                <a:lnTo>
                  <a:pt x="431965" y="228917"/>
                </a:lnTo>
                <a:lnTo>
                  <a:pt x="422651" y="215040"/>
                </a:lnTo>
                <a:lnTo>
                  <a:pt x="419560" y="199886"/>
                </a:lnTo>
                <a:lnTo>
                  <a:pt x="422703" y="184878"/>
                </a:lnTo>
                <a:lnTo>
                  <a:pt x="453440" y="159896"/>
                </a:lnTo>
                <a:lnTo>
                  <a:pt x="464235" y="158622"/>
                </a:lnTo>
                <a:lnTo>
                  <a:pt x="460921" y="140182"/>
                </a:lnTo>
                <a:lnTo>
                  <a:pt x="447828" y="139294"/>
                </a:lnTo>
                <a:close/>
              </a:path>
              <a:path w="657225" h="582929">
                <a:moveTo>
                  <a:pt x="504939" y="194208"/>
                </a:moveTo>
                <a:lnTo>
                  <a:pt x="490245" y="230174"/>
                </a:lnTo>
                <a:lnTo>
                  <a:pt x="460819" y="242138"/>
                </a:lnTo>
                <a:lnTo>
                  <a:pt x="504710" y="242138"/>
                </a:lnTo>
                <a:lnTo>
                  <a:pt x="514743" y="229068"/>
                </a:lnTo>
                <a:lnTo>
                  <a:pt x="520655" y="214437"/>
                </a:lnTo>
                <a:lnTo>
                  <a:pt x="522519" y="203748"/>
                </a:lnTo>
                <a:lnTo>
                  <a:pt x="522630" y="199605"/>
                </a:lnTo>
                <a:lnTo>
                  <a:pt x="504939" y="194208"/>
                </a:lnTo>
                <a:close/>
              </a:path>
              <a:path w="657225" h="582929">
                <a:moveTo>
                  <a:pt x="324777" y="189217"/>
                </a:moveTo>
                <a:lnTo>
                  <a:pt x="308749" y="204825"/>
                </a:lnTo>
                <a:lnTo>
                  <a:pt x="324523" y="221030"/>
                </a:lnTo>
                <a:lnTo>
                  <a:pt x="340550" y="205422"/>
                </a:lnTo>
                <a:lnTo>
                  <a:pt x="324777" y="189217"/>
                </a:lnTo>
                <a:close/>
              </a:path>
              <a:path w="657225" h="582929">
                <a:moveTo>
                  <a:pt x="553013" y="34759"/>
                </a:moveTo>
                <a:lnTo>
                  <a:pt x="522731" y="34759"/>
                </a:lnTo>
                <a:lnTo>
                  <a:pt x="526072" y="38519"/>
                </a:lnTo>
                <a:lnTo>
                  <a:pt x="602221" y="116712"/>
                </a:lnTo>
                <a:lnTo>
                  <a:pt x="576694" y="141554"/>
                </a:lnTo>
                <a:lnTo>
                  <a:pt x="590397" y="155625"/>
                </a:lnTo>
                <a:lnTo>
                  <a:pt x="646080" y="101422"/>
                </a:lnTo>
                <a:lnTo>
                  <a:pt x="617931" y="101422"/>
                </a:lnTo>
                <a:lnTo>
                  <a:pt x="553013" y="34759"/>
                </a:lnTo>
                <a:close/>
              </a:path>
              <a:path w="657225" h="582929">
                <a:moveTo>
                  <a:pt x="643127" y="76885"/>
                </a:moveTo>
                <a:lnTo>
                  <a:pt x="617931" y="101422"/>
                </a:lnTo>
                <a:lnTo>
                  <a:pt x="646080" y="101422"/>
                </a:lnTo>
                <a:lnTo>
                  <a:pt x="656831" y="90957"/>
                </a:lnTo>
                <a:lnTo>
                  <a:pt x="643127" y="76885"/>
                </a:lnTo>
                <a:close/>
              </a:path>
              <a:path w="657225" h="582929">
                <a:moveTo>
                  <a:pt x="519163" y="0"/>
                </a:moveTo>
                <a:lnTo>
                  <a:pt x="504761" y="14008"/>
                </a:lnTo>
                <a:lnTo>
                  <a:pt x="503237" y="67754"/>
                </a:lnTo>
                <a:lnTo>
                  <a:pt x="522935" y="68351"/>
                </a:lnTo>
                <a:lnTo>
                  <a:pt x="523379" y="47193"/>
                </a:lnTo>
                <a:lnTo>
                  <a:pt x="523646" y="38963"/>
                </a:lnTo>
                <a:lnTo>
                  <a:pt x="522401" y="35077"/>
                </a:lnTo>
                <a:lnTo>
                  <a:pt x="522731" y="34759"/>
                </a:lnTo>
                <a:lnTo>
                  <a:pt x="553013" y="34759"/>
                </a:lnTo>
                <a:lnTo>
                  <a:pt x="519163" y="0"/>
                </a:lnTo>
                <a:close/>
              </a:path>
            </a:pathLst>
          </a:custGeom>
          <a:solidFill>
            <a:srgbClr val="95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460996" y="3522772"/>
            <a:ext cx="666115" cy="596900"/>
          </a:xfrm>
          <a:custGeom>
            <a:avLst/>
            <a:gdLst/>
            <a:ahLst/>
            <a:cxnLst/>
            <a:rect l="l" t="t" r="r" b="b"/>
            <a:pathLst>
              <a:path w="666115" h="596900">
                <a:moveTo>
                  <a:pt x="84853" y="494987"/>
                </a:moveTo>
                <a:lnTo>
                  <a:pt x="53289" y="494987"/>
                </a:lnTo>
                <a:lnTo>
                  <a:pt x="152069" y="596409"/>
                </a:lnTo>
                <a:lnTo>
                  <a:pt x="168262" y="580648"/>
                </a:lnTo>
                <a:lnTo>
                  <a:pt x="84853" y="494987"/>
                </a:lnTo>
                <a:close/>
              </a:path>
              <a:path w="666115" h="596900">
                <a:moveTo>
                  <a:pt x="95389" y="426610"/>
                </a:moveTo>
                <a:lnTo>
                  <a:pt x="0" y="519472"/>
                </a:lnTo>
                <a:lnTo>
                  <a:pt x="13690" y="533531"/>
                </a:lnTo>
                <a:lnTo>
                  <a:pt x="53289" y="494987"/>
                </a:lnTo>
                <a:lnTo>
                  <a:pt x="84853" y="494987"/>
                </a:lnTo>
                <a:lnTo>
                  <a:pt x="69494" y="479213"/>
                </a:lnTo>
                <a:lnTo>
                  <a:pt x="109080" y="440669"/>
                </a:lnTo>
                <a:lnTo>
                  <a:pt x="95389" y="426610"/>
                </a:lnTo>
                <a:close/>
              </a:path>
              <a:path w="666115" h="596900">
                <a:moveTo>
                  <a:pt x="220686" y="388313"/>
                </a:moveTo>
                <a:lnTo>
                  <a:pt x="197746" y="393153"/>
                </a:lnTo>
                <a:lnTo>
                  <a:pt x="177203" y="406861"/>
                </a:lnTo>
                <a:lnTo>
                  <a:pt x="162940" y="427032"/>
                </a:lnTo>
                <a:lnTo>
                  <a:pt x="157487" y="449833"/>
                </a:lnTo>
                <a:lnTo>
                  <a:pt x="161238" y="472818"/>
                </a:lnTo>
                <a:lnTo>
                  <a:pt x="174586" y="493539"/>
                </a:lnTo>
                <a:lnTo>
                  <a:pt x="195065" y="507555"/>
                </a:lnTo>
                <a:lnTo>
                  <a:pt x="218047" y="512021"/>
                </a:lnTo>
                <a:lnTo>
                  <a:pt x="241061" y="507251"/>
                </a:lnTo>
                <a:lnTo>
                  <a:pt x="261650" y="493539"/>
                </a:lnTo>
                <a:lnTo>
                  <a:pt x="263456" y="490977"/>
                </a:lnTo>
                <a:lnTo>
                  <a:pt x="220030" y="490977"/>
                </a:lnTo>
                <a:lnTo>
                  <a:pt x="204711" y="487535"/>
                </a:lnTo>
                <a:lnTo>
                  <a:pt x="190792" y="477766"/>
                </a:lnTo>
                <a:lnTo>
                  <a:pt x="181518" y="463719"/>
                </a:lnTo>
                <a:lnTo>
                  <a:pt x="178588" y="448422"/>
                </a:lnTo>
                <a:lnTo>
                  <a:pt x="181710" y="433506"/>
                </a:lnTo>
                <a:lnTo>
                  <a:pt x="190588" y="420603"/>
                </a:lnTo>
                <a:lnTo>
                  <a:pt x="203786" y="412008"/>
                </a:lnTo>
                <a:lnTo>
                  <a:pt x="218771" y="409295"/>
                </a:lnTo>
                <a:lnTo>
                  <a:pt x="265692" y="409295"/>
                </a:lnTo>
                <a:lnTo>
                  <a:pt x="263931" y="406569"/>
                </a:lnTo>
                <a:lnTo>
                  <a:pt x="243566" y="392674"/>
                </a:lnTo>
                <a:lnTo>
                  <a:pt x="220686" y="388313"/>
                </a:lnTo>
                <a:close/>
              </a:path>
              <a:path w="666115" h="596900">
                <a:moveTo>
                  <a:pt x="265692" y="409295"/>
                </a:moveTo>
                <a:lnTo>
                  <a:pt x="218771" y="409295"/>
                </a:lnTo>
                <a:lnTo>
                  <a:pt x="233949" y="412672"/>
                </a:lnTo>
                <a:lnTo>
                  <a:pt x="247726" y="422343"/>
                </a:lnTo>
                <a:lnTo>
                  <a:pt x="257144" y="436487"/>
                </a:lnTo>
                <a:lnTo>
                  <a:pt x="260218" y="451850"/>
                </a:lnTo>
                <a:lnTo>
                  <a:pt x="257179" y="466829"/>
                </a:lnTo>
                <a:lnTo>
                  <a:pt x="248259" y="479823"/>
                </a:lnTo>
                <a:lnTo>
                  <a:pt x="235097" y="488328"/>
                </a:lnTo>
                <a:lnTo>
                  <a:pt x="220030" y="490977"/>
                </a:lnTo>
                <a:lnTo>
                  <a:pt x="263456" y="490977"/>
                </a:lnTo>
                <a:lnTo>
                  <a:pt x="275868" y="473367"/>
                </a:lnTo>
                <a:lnTo>
                  <a:pt x="281251" y="450495"/>
                </a:lnTo>
                <a:lnTo>
                  <a:pt x="277398" y="427410"/>
                </a:lnTo>
                <a:lnTo>
                  <a:pt x="265692" y="409295"/>
                </a:lnTo>
                <a:close/>
              </a:path>
              <a:path w="666115" h="596900">
                <a:moveTo>
                  <a:pt x="257162" y="332859"/>
                </a:moveTo>
                <a:lnTo>
                  <a:pt x="242595" y="347032"/>
                </a:lnTo>
                <a:lnTo>
                  <a:pt x="355066" y="462526"/>
                </a:lnTo>
                <a:lnTo>
                  <a:pt x="370941" y="447070"/>
                </a:lnTo>
                <a:lnTo>
                  <a:pt x="330631" y="405680"/>
                </a:lnTo>
                <a:lnTo>
                  <a:pt x="327444" y="403051"/>
                </a:lnTo>
                <a:lnTo>
                  <a:pt x="327774" y="402734"/>
                </a:lnTo>
                <a:lnTo>
                  <a:pt x="353884" y="402734"/>
                </a:lnTo>
                <a:lnTo>
                  <a:pt x="355538" y="401752"/>
                </a:lnTo>
                <a:lnTo>
                  <a:pt x="366356" y="391634"/>
                </a:lnTo>
                <a:lnTo>
                  <a:pt x="368698" y="388183"/>
                </a:lnTo>
                <a:lnTo>
                  <a:pt x="324308" y="388183"/>
                </a:lnTo>
                <a:lnTo>
                  <a:pt x="310647" y="383107"/>
                </a:lnTo>
                <a:lnTo>
                  <a:pt x="298602" y="373765"/>
                </a:lnTo>
                <a:lnTo>
                  <a:pt x="287387" y="358283"/>
                </a:lnTo>
                <a:lnTo>
                  <a:pt x="284292" y="346257"/>
                </a:lnTo>
                <a:lnTo>
                  <a:pt x="269582" y="346257"/>
                </a:lnTo>
                <a:lnTo>
                  <a:pt x="267195" y="343158"/>
                </a:lnTo>
                <a:lnTo>
                  <a:pt x="257162" y="332859"/>
                </a:lnTo>
                <a:close/>
              </a:path>
              <a:path w="666115" h="596900">
                <a:moveTo>
                  <a:pt x="353884" y="402734"/>
                </a:moveTo>
                <a:lnTo>
                  <a:pt x="327774" y="402734"/>
                </a:lnTo>
                <a:lnTo>
                  <a:pt x="339864" y="406261"/>
                </a:lnTo>
                <a:lnTo>
                  <a:pt x="347913" y="406280"/>
                </a:lnTo>
                <a:lnTo>
                  <a:pt x="353884" y="402734"/>
                </a:lnTo>
                <a:close/>
              </a:path>
              <a:path w="666115" h="596900">
                <a:moveTo>
                  <a:pt x="362027" y="312396"/>
                </a:moveTo>
                <a:lnTo>
                  <a:pt x="318195" y="312396"/>
                </a:lnTo>
                <a:lnTo>
                  <a:pt x="332108" y="317035"/>
                </a:lnTo>
                <a:lnTo>
                  <a:pt x="345732" y="327575"/>
                </a:lnTo>
                <a:lnTo>
                  <a:pt x="356071" y="341978"/>
                </a:lnTo>
                <a:lnTo>
                  <a:pt x="359979" y="356282"/>
                </a:lnTo>
                <a:lnTo>
                  <a:pt x="357999" y="369450"/>
                </a:lnTo>
                <a:lnTo>
                  <a:pt x="350672" y="380445"/>
                </a:lnTo>
                <a:lnTo>
                  <a:pt x="338134" y="387721"/>
                </a:lnTo>
                <a:lnTo>
                  <a:pt x="324308" y="388183"/>
                </a:lnTo>
                <a:lnTo>
                  <a:pt x="368698" y="388183"/>
                </a:lnTo>
                <a:lnTo>
                  <a:pt x="378328" y="373992"/>
                </a:lnTo>
                <a:lnTo>
                  <a:pt x="381693" y="353709"/>
                </a:lnTo>
                <a:lnTo>
                  <a:pt x="376202" y="332430"/>
                </a:lnTo>
                <a:lnTo>
                  <a:pt x="362027" y="312396"/>
                </a:lnTo>
                <a:close/>
              </a:path>
              <a:path w="666115" h="596900">
                <a:moveTo>
                  <a:pt x="321298" y="290053"/>
                </a:moveTo>
                <a:lnTo>
                  <a:pt x="301204" y="292310"/>
                </a:lnTo>
                <a:lnTo>
                  <a:pt x="283057" y="303814"/>
                </a:lnTo>
                <a:lnTo>
                  <a:pt x="272236" y="318931"/>
                </a:lnTo>
                <a:lnTo>
                  <a:pt x="268696" y="332430"/>
                </a:lnTo>
                <a:lnTo>
                  <a:pt x="269034" y="342202"/>
                </a:lnTo>
                <a:lnTo>
                  <a:pt x="269900" y="345940"/>
                </a:lnTo>
                <a:lnTo>
                  <a:pt x="269582" y="346257"/>
                </a:lnTo>
                <a:lnTo>
                  <a:pt x="284292" y="346257"/>
                </a:lnTo>
                <a:lnTo>
                  <a:pt x="283681" y="343882"/>
                </a:lnTo>
                <a:lnTo>
                  <a:pt x="286159" y="331167"/>
                </a:lnTo>
                <a:lnTo>
                  <a:pt x="293497" y="320743"/>
                </a:lnTo>
                <a:lnTo>
                  <a:pt x="304991" y="313638"/>
                </a:lnTo>
                <a:lnTo>
                  <a:pt x="318195" y="312396"/>
                </a:lnTo>
                <a:lnTo>
                  <a:pt x="362027" y="312396"/>
                </a:lnTo>
                <a:lnTo>
                  <a:pt x="361607" y="311802"/>
                </a:lnTo>
                <a:lnTo>
                  <a:pt x="341909" y="296673"/>
                </a:lnTo>
                <a:lnTo>
                  <a:pt x="321298" y="290053"/>
                </a:lnTo>
                <a:close/>
              </a:path>
              <a:path w="666115" h="596900">
                <a:moveTo>
                  <a:pt x="356641" y="236008"/>
                </a:moveTo>
                <a:lnTo>
                  <a:pt x="340766" y="251464"/>
                </a:lnTo>
                <a:lnTo>
                  <a:pt x="421385" y="334230"/>
                </a:lnTo>
                <a:lnTo>
                  <a:pt x="437248" y="318787"/>
                </a:lnTo>
                <a:lnTo>
                  <a:pt x="356641" y="236008"/>
                </a:lnTo>
                <a:close/>
              </a:path>
              <a:path w="666115" h="596900">
                <a:moveTo>
                  <a:pt x="447821" y="153365"/>
                </a:moveTo>
                <a:lnTo>
                  <a:pt x="403380" y="193157"/>
                </a:lnTo>
                <a:lnTo>
                  <a:pt x="398268" y="215958"/>
                </a:lnTo>
                <a:lnTo>
                  <a:pt x="402515" y="238611"/>
                </a:lnTo>
                <a:lnTo>
                  <a:pt x="415925" y="258919"/>
                </a:lnTo>
                <a:lnTo>
                  <a:pt x="436008" y="273001"/>
                </a:lnTo>
                <a:lnTo>
                  <a:pt x="458530" y="277836"/>
                </a:lnTo>
                <a:lnTo>
                  <a:pt x="481390" y="273260"/>
                </a:lnTo>
                <a:lnTo>
                  <a:pt x="502488" y="259110"/>
                </a:lnTo>
                <a:lnTo>
                  <a:pt x="504713" y="256209"/>
                </a:lnTo>
                <a:lnTo>
                  <a:pt x="460814" y="256209"/>
                </a:lnTo>
                <a:lnTo>
                  <a:pt x="445577" y="252646"/>
                </a:lnTo>
                <a:lnTo>
                  <a:pt x="431965" y="242993"/>
                </a:lnTo>
                <a:lnTo>
                  <a:pt x="422644" y="229117"/>
                </a:lnTo>
                <a:lnTo>
                  <a:pt x="419549" y="213963"/>
                </a:lnTo>
                <a:lnTo>
                  <a:pt x="422690" y="198954"/>
                </a:lnTo>
                <a:lnTo>
                  <a:pt x="453434" y="173967"/>
                </a:lnTo>
                <a:lnTo>
                  <a:pt x="464235" y="172699"/>
                </a:lnTo>
                <a:lnTo>
                  <a:pt x="460921" y="154246"/>
                </a:lnTo>
                <a:lnTo>
                  <a:pt x="447821" y="153365"/>
                </a:lnTo>
                <a:close/>
              </a:path>
              <a:path w="666115" h="596900">
                <a:moveTo>
                  <a:pt x="504939" y="208284"/>
                </a:moveTo>
                <a:lnTo>
                  <a:pt x="490245" y="244251"/>
                </a:lnTo>
                <a:lnTo>
                  <a:pt x="460814" y="256209"/>
                </a:lnTo>
                <a:lnTo>
                  <a:pt x="504713" y="256209"/>
                </a:lnTo>
                <a:lnTo>
                  <a:pt x="514743" y="243139"/>
                </a:lnTo>
                <a:lnTo>
                  <a:pt x="520655" y="228509"/>
                </a:lnTo>
                <a:lnTo>
                  <a:pt x="522519" y="217822"/>
                </a:lnTo>
                <a:lnTo>
                  <a:pt x="522630" y="213682"/>
                </a:lnTo>
                <a:lnTo>
                  <a:pt x="504939" y="208284"/>
                </a:lnTo>
                <a:close/>
              </a:path>
              <a:path w="666115" h="596900">
                <a:moveTo>
                  <a:pt x="324777" y="203293"/>
                </a:moveTo>
                <a:lnTo>
                  <a:pt x="308749" y="218901"/>
                </a:lnTo>
                <a:lnTo>
                  <a:pt x="324510" y="235094"/>
                </a:lnTo>
                <a:lnTo>
                  <a:pt x="340550" y="219486"/>
                </a:lnTo>
                <a:lnTo>
                  <a:pt x="324777" y="203293"/>
                </a:lnTo>
                <a:close/>
              </a:path>
              <a:path w="666115" h="596900">
                <a:moveTo>
                  <a:pt x="585822" y="23475"/>
                </a:moveTo>
                <a:lnTo>
                  <a:pt x="546563" y="23475"/>
                </a:lnTo>
                <a:lnTo>
                  <a:pt x="556752" y="25326"/>
                </a:lnTo>
                <a:lnTo>
                  <a:pt x="565911" y="31640"/>
                </a:lnTo>
                <a:lnTo>
                  <a:pt x="573883" y="57515"/>
                </a:lnTo>
                <a:lnTo>
                  <a:pt x="568639" y="91057"/>
                </a:lnTo>
                <a:lnTo>
                  <a:pt x="565962" y="127238"/>
                </a:lnTo>
                <a:lnTo>
                  <a:pt x="581634" y="161028"/>
                </a:lnTo>
                <a:lnTo>
                  <a:pt x="584339" y="163809"/>
                </a:lnTo>
                <a:lnTo>
                  <a:pt x="587540" y="166425"/>
                </a:lnTo>
                <a:lnTo>
                  <a:pt x="591045" y="169067"/>
                </a:lnTo>
                <a:lnTo>
                  <a:pt x="622679" y="138269"/>
                </a:lnTo>
                <a:lnTo>
                  <a:pt x="594537" y="138269"/>
                </a:lnTo>
                <a:lnTo>
                  <a:pt x="587039" y="112958"/>
                </a:lnTo>
                <a:lnTo>
                  <a:pt x="592461" y="80417"/>
                </a:lnTo>
                <a:lnTo>
                  <a:pt x="595702" y="45758"/>
                </a:lnTo>
                <a:lnTo>
                  <a:pt x="585822" y="23475"/>
                </a:lnTo>
                <a:close/>
              </a:path>
              <a:path w="666115" h="596900">
                <a:moveTo>
                  <a:pt x="651802" y="82516"/>
                </a:moveTo>
                <a:lnTo>
                  <a:pt x="594537" y="138269"/>
                </a:lnTo>
                <a:lnTo>
                  <a:pt x="622679" y="138269"/>
                </a:lnTo>
                <a:lnTo>
                  <a:pt x="665492" y="96588"/>
                </a:lnTo>
                <a:lnTo>
                  <a:pt x="651802" y="82516"/>
                </a:lnTo>
                <a:close/>
              </a:path>
              <a:path w="666115" h="596900">
                <a:moveTo>
                  <a:pt x="547928" y="0"/>
                </a:moveTo>
                <a:lnTo>
                  <a:pt x="529821" y="4500"/>
                </a:lnTo>
                <a:lnTo>
                  <a:pt x="512825" y="16400"/>
                </a:lnTo>
                <a:lnTo>
                  <a:pt x="499482" y="36059"/>
                </a:lnTo>
                <a:lnTo>
                  <a:pt x="495498" y="54617"/>
                </a:lnTo>
                <a:lnTo>
                  <a:pt x="496393" y="68428"/>
                </a:lnTo>
                <a:lnTo>
                  <a:pt x="497687" y="73842"/>
                </a:lnTo>
                <a:lnTo>
                  <a:pt x="517436" y="70235"/>
                </a:lnTo>
                <a:lnTo>
                  <a:pt x="514112" y="56883"/>
                </a:lnTo>
                <a:lnTo>
                  <a:pt x="513948" y="48526"/>
                </a:lnTo>
                <a:lnTo>
                  <a:pt x="517791" y="41648"/>
                </a:lnTo>
                <a:lnTo>
                  <a:pt x="526491" y="32732"/>
                </a:lnTo>
                <a:lnTo>
                  <a:pt x="536194" y="25980"/>
                </a:lnTo>
                <a:lnTo>
                  <a:pt x="546563" y="23475"/>
                </a:lnTo>
                <a:lnTo>
                  <a:pt x="585822" y="23475"/>
                </a:lnTo>
                <a:lnTo>
                  <a:pt x="581659" y="14089"/>
                </a:lnTo>
                <a:lnTo>
                  <a:pt x="565693" y="3122"/>
                </a:lnTo>
                <a:lnTo>
                  <a:pt x="547928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044598" y="3519894"/>
            <a:ext cx="645160" cy="612140"/>
          </a:xfrm>
          <a:custGeom>
            <a:avLst/>
            <a:gdLst/>
            <a:ahLst/>
            <a:cxnLst/>
            <a:rect l="l" t="t" r="r" b="b"/>
            <a:pathLst>
              <a:path w="645159" h="612139">
                <a:moveTo>
                  <a:pt x="84844" y="510552"/>
                </a:moveTo>
                <a:lnTo>
                  <a:pt x="53289" y="510552"/>
                </a:lnTo>
                <a:lnTo>
                  <a:pt x="152057" y="611974"/>
                </a:lnTo>
                <a:lnTo>
                  <a:pt x="168262" y="596201"/>
                </a:lnTo>
                <a:lnTo>
                  <a:pt x="84844" y="510552"/>
                </a:lnTo>
                <a:close/>
              </a:path>
              <a:path w="645159" h="612139">
                <a:moveTo>
                  <a:pt x="95376" y="442163"/>
                </a:moveTo>
                <a:lnTo>
                  <a:pt x="0" y="535025"/>
                </a:lnTo>
                <a:lnTo>
                  <a:pt x="13690" y="549097"/>
                </a:lnTo>
                <a:lnTo>
                  <a:pt x="53289" y="510552"/>
                </a:lnTo>
                <a:lnTo>
                  <a:pt x="84844" y="510552"/>
                </a:lnTo>
                <a:lnTo>
                  <a:pt x="69481" y="494779"/>
                </a:lnTo>
                <a:lnTo>
                  <a:pt x="109080" y="456234"/>
                </a:lnTo>
                <a:lnTo>
                  <a:pt x="95376" y="442163"/>
                </a:lnTo>
                <a:close/>
              </a:path>
              <a:path w="645159" h="612139">
                <a:moveTo>
                  <a:pt x="220686" y="403874"/>
                </a:moveTo>
                <a:lnTo>
                  <a:pt x="197746" y="408713"/>
                </a:lnTo>
                <a:lnTo>
                  <a:pt x="177203" y="422427"/>
                </a:lnTo>
                <a:lnTo>
                  <a:pt x="162940" y="442598"/>
                </a:lnTo>
                <a:lnTo>
                  <a:pt x="157487" y="465399"/>
                </a:lnTo>
                <a:lnTo>
                  <a:pt x="161238" y="488383"/>
                </a:lnTo>
                <a:lnTo>
                  <a:pt x="174586" y="509104"/>
                </a:lnTo>
                <a:lnTo>
                  <a:pt x="195065" y="523115"/>
                </a:lnTo>
                <a:lnTo>
                  <a:pt x="218047" y="527581"/>
                </a:lnTo>
                <a:lnTo>
                  <a:pt x="241061" y="522815"/>
                </a:lnTo>
                <a:lnTo>
                  <a:pt x="261650" y="509104"/>
                </a:lnTo>
                <a:lnTo>
                  <a:pt x="263462" y="506533"/>
                </a:lnTo>
                <a:lnTo>
                  <a:pt x="220029" y="506533"/>
                </a:lnTo>
                <a:lnTo>
                  <a:pt x="204711" y="503093"/>
                </a:lnTo>
                <a:lnTo>
                  <a:pt x="190792" y="493331"/>
                </a:lnTo>
                <a:lnTo>
                  <a:pt x="181517" y="479279"/>
                </a:lnTo>
                <a:lnTo>
                  <a:pt x="178587" y="463983"/>
                </a:lnTo>
                <a:lnTo>
                  <a:pt x="181705" y="449070"/>
                </a:lnTo>
                <a:lnTo>
                  <a:pt x="190576" y="436168"/>
                </a:lnTo>
                <a:lnTo>
                  <a:pt x="203781" y="427573"/>
                </a:lnTo>
                <a:lnTo>
                  <a:pt x="218770" y="424859"/>
                </a:lnTo>
                <a:lnTo>
                  <a:pt x="265691" y="424859"/>
                </a:lnTo>
                <a:lnTo>
                  <a:pt x="263931" y="422135"/>
                </a:lnTo>
                <a:lnTo>
                  <a:pt x="243566" y="408238"/>
                </a:lnTo>
                <a:lnTo>
                  <a:pt x="220686" y="403874"/>
                </a:lnTo>
                <a:close/>
              </a:path>
              <a:path w="645159" h="612139">
                <a:moveTo>
                  <a:pt x="265691" y="424859"/>
                </a:moveTo>
                <a:lnTo>
                  <a:pt x="218770" y="424859"/>
                </a:lnTo>
                <a:lnTo>
                  <a:pt x="233949" y="428232"/>
                </a:lnTo>
                <a:lnTo>
                  <a:pt x="247726" y="437896"/>
                </a:lnTo>
                <a:lnTo>
                  <a:pt x="257142" y="452047"/>
                </a:lnTo>
                <a:lnTo>
                  <a:pt x="260211" y="467413"/>
                </a:lnTo>
                <a:lnTo>
                  <a:pt x="257168" y="482394"/>
                </a:lnTo>
                <a:lnTo>
                  <a:pt x="248246" y="495388"/>
                </a:lnTo>
                <a:lnTo>
                  <a:pt x="235092" y="503886"/>
                </a:lnTo>
                <a:lnTo>
                  <a:pt x="220029" y="506533"/>
                </a:lnTo>
                <a:lnTo>
                  <a:pt x="263462" y="506533"/>
                </a:lnTo>
                <a:lnTo>
                  <a:pt x="275866" y="488931"/>
                </a:lnTo>
                <a:lnTo>
                  <a:pt x="281246" y="466056"/>
                </a:lnTo>
                <a:lnTo>
                  <a:pt x="277393" y="442970"/>
                </a:lnTo>
                <a:lnTo>
                  <a:pt x="265691" y="424859"/>
                </a:lnTo>
                <a:close/>
              </a:path>
              <a:path w="645159" h="612139">
                <a:moveTo>
                  <a:pt x="257162" y="348411"/>
                </a:moveTo>
                <a:lnTo>
                  <a:pt x="242595" y="362585"/>
                </a:lnTo>
                <a:lnTo>
                  <a:pt x="355066" y="478078"/>
                </a:lnTo>
                <a:lnTo>
                  <a:pt x="370941" y="462635"/>
                </a:lnTo>
                <a:lnTo>
                  <a:pt x="330631" y="421246"/>
                </a:lnTo>
                <a:lnTo>
                  <a:pt x="327444" y="418617"/>
                </a:lnTo>
                <a:lnTo>
                  <a:pt x="327761" y="418299"/>
                </a:lnTo>
                <a:lnTo>
                  <a:pt x="353855" y="418299"/>
                </a:lnTo>
                <a:lnTo>
                  <a:pt x="355531" y="417305"/>
                </a:lnTo>
                <a:lnTo>
                  <a:pt x="366356" y="407187"/>
                </a:lnTo>
                <a:lnTo>
                  <a:pt x="368695" y="403742"/>
                </a:lnTo>
                <a:lnTo>
                  <a:pt x="324308" y="403742"/>
                </a:lnTo>
                <a:lnTo>
                  <a:pt x="310647" y="398666"/>
                </a:lnTo>
                <a:lnTo>
                  <a:pt x="298602" y="389331"/>
                </a:lnTo>
                <a:lnTo>
                  <a:pt x="287387" y="373843"/>
                </a:lnTo>
                <a:lnTo>
                  <a:pt x="284293" y="361823"/>
                </a:lnTo>
                <a:lnTo>
                  <a:pt x="269570" y="361823"/>
                </a:lnTo>
                <a:lnTo>
                  <a:pt x="267195" y="358724"/>
                </a:lnTo>
                <a:lnTo>
                  <a:pt x="257162" y="348411"/>
                </a:lnTo>
                <a:close/>
              </a:path>
              <a:path w="645159" h="612139">
                <a:moveTo>
                  <a:pt x="353855" y="418299"/>
                </a:moveTo>
                <a:lnTo>
                  <a:pt x="327761" y="418299"/>
                </a:lnTo>
                <a:lnTo>
                  <a:pt x="339851" y="421819"/>
                </a:lnTo>
                <a:lnTo>
                  <a:pt x="347902" y="421835"/>
                </a:lnTo>
                <a:lnTo>
                  <a:pt x="353855" y="418299"/>
                </a:lnTo>
                <a:close/>
              </a:path>
              <a:path w="645159" h="612139">
                <a:moveTo>
                  <a:pt x="362023" y="327956"/>
                </a:moveTo>
                <a:lnTo>
                  <a:pt x="318195" y="327956"/>
                </a:lnTo>
                <a:lnTo>
                  <a:pt x="332108" y="332599"/>
                </a:lnTo>
                <a:lnTo>
                  <a:pt x="345732" y="343141"/>
                </a:lnTo>
                <a:lnTo>
                  <a:pt x="356071" y="357543"/>
                </a:lnTo>
                <a:lnTo>
                  <a:pt x="359979" y="371846"/>
                </a:lnTo>
                <a:lnTo>
                  <a:pt x="357999" y="385010"/>
                </a:lnTo>
                <a:lnTo>
                  <a:pt x="350672" y="395998"/>
                </a:lnTo>
                <a:lnTo>
                  <a:pt x="338134" y="403279"/>
                </a:lnTo>
                <a:lnTo>
                  <a:pt x="324308" y="403742"/>
                </a:lnTo>
                <a:lnTo>
                  <a:pt x="368695" y="403742"/>
                </a:lnTo>
                <a:lnTo>
                  <a:pt x="378328" y="389550"/>
                </a:lnTo>
                <a:lnTo>
                  <a:pt x="381693" y="369268"/>
                </a:lnTo>
                <a:lnTo>
                  <a:pt x="376202" y="347990"/>
                </a:lnTo>
                <a:lnTo>
                  <a:pt x="362023" y="327956"/>
                </a:lnTo>
                <a:close/>
              </a:path>
              <a:path w="645159" h="612139">
                <a:moveTo>
                  <a:pt x="321294" y="305614"/>
                </a:moveTo>
                <a:lnTo>
                  <a:pt x="301199" y="307874"/>
                </a:lnTo>
                <a:lnTo>
                  <a:pt x="283057" y="319379"/>
                </a:lnTo>
                <a:lnTo>
                  <a:pt x="272236" y="334491"/>
                </a:lnTo>
                <a:lnTo>
                  <a:pt x="268696" y="347990"/>
                </a:lnTo>
                <a:lnTo>
                  <a:pt x="269034" y="357766"/>
                </a:lnTo>
                <a:lnTo>
                  <a:pt x="269900" y="361505"/>
                </a:lnTo>
                <a:lnTo>
                  <a:pt x="269570" y="361823"/>
                </a:lnTo>
                <a:lnTo>
                  <a:pt x="284293" y="361823"/>
                </a:lnTo>
                <a:lnTo>
                  <a:pt x="283681" y="359443"/>
                </a:lnTo>
                <a:lnTo>
                  <a:pt x="286159" y="346731"/>
                </a:lnTo>
                <a:lnTo>
                  <a:pt x="293497" y="336308"/>
                </a:lnTo>
                <a:lnTo>
                  <a:pt x="304991" y="329198"/>
                </a:lnTo>
                <a:lnTo>
                  <a:pt x="318195" y="327956"/>
                </a:lnTo>
                <a:lnTo>
                  <a:pt x="362023" y="327956"/>
                </a:lnTo>
                <a:lnTo>
                  <a:pt x="361607" y="327367"/>
                </a:lnTo>
                <a:lnTo>
                  <a:pt x="341907" y="312234"/>
                </a:lnTo>
                <a:lnTo>
                  <a:pt x="321294" y="305614"/>
                </a:lnTo>
                <a:close/>
              </a:path>
              <a:path w="645159" h="612139">
                <a:moveTo>
                  <a:pt x="356641" y="251574"/>
                </a:moveTo>
                <a:lnTo>
                  <a:pt x="340766" y="267017"/>
                </a:lnTo>
                <a:lnTo>
                  <a:pt x="421373" y="349796"/>
                </a:lnTo>
                <a:lnTo>
                  <a:pt x="437248" y="334340"/>
                </a:lnTo>
                <a:lnTo>
                  <a:pt x="356641" y="251574"/>
                </a:lnTo>
                <a:close/>
              </a:path>
              <a:path w="645159" h="612139">
                <a:moveTo>
                  <a:pt x="447821" y="168931"/>
                </a:moveTo>
                <a:lnTo>
                  <a:pt x="403380" y="208723"/>
                </a:lnTo>
                <a:lnTo>
                  <a:pt x="398268" y="231524"/>
                </a:lnTo>
                <a:lnTo>
                  <a:pt x="402515" y="254177"/>
                </a:lnTo>
                <a:lnTo>
                  <a:pt x="415925" y="274485"/>
                </a:lnTo>
                <a:lnTo>
                  <a:pt x="436008" y="288566"/>
                </a:lnTo>
                <a:lnTo>
                  <a:pt x="458530" y="293400"/>
                </a:lnTo>
                <a:lnTo>
                  <a:pt x="481390" y="288820"/>
                </a:lnTo>
                <a:lnTo>
                  <a:pt x="502488" y="274662"/>
                </a:lnTo>
                <a:lnTo>
                  <a:pt x="504710" y="271768"/>
                </a:lnTo>
                <a:lnTo>
                  <a:pt x="460814" y="271768"/>
                </a:lnTo>
                <a:lnTo>
                  <a:pt x="445577" y="268205"/>
                </a:lnTo>
                <a:lnTo>
                  <a:pt x="431965" y="258546"/>
                </a:lnTo>
                <a:lnTo>
                  <a:pt x="422644" y="244677"/>
                </a:lnTo>
                <a:lnTo>
                  <a:pt x="419549" y="229525"/>
                </a:lnTo>
                <a:lnTo>
                  <a:pt x="422690" y="214514"/>
                </a:lnTo>
                <a:lnTo>
                  <a:pt x="453428" y="189531"/>
                </a:lnTo>
                <a:lnTo>
                  <a:pt x="464223" y="188264"/>
                </a:lnTo>
                <a:lnTo>
                  <a:pt x="460921" y="169811"/>
                </a:lnTo>
                <a:lnTo>
                  <a:pt x="447821" y="168931"/>
                </a:lnTo>
                <a:close/>
              </a:path>
              <a:path w="645159" h="612139">
                <a:moveTo>
                  <a:pt x="504939" y="223837"/>
                </a:moveTo>
                <a:lnTo>
                  <a:pt x="490245" y="259816"/>
                </a:lnTo>
                <a:lnTo>
                  <a:pt x="460814" y="271768"/>
                </a:lnTo>
                <a:lnTo>
                  <a:pt x="504710" y="271768"/>
                </a:lnTo>
                <a:lnTo>
                  <a:pt x="514743" y="258699"/>
                </a:lnTo>
                <a:lnTo>
                  <a:pt x="520655" y="244073"/>
                </a:lnTo>
                <a:lnTo>
                  <a:pt x="522519" y="233388"/>
                </a:lnTo>
                <a:lnTo>
                  <a:pt x="522630" y="229247"/>
                </a:lnTo>
                <a:lnTo>
                  <a:pt x="504939" y="223837"/>
                </a:lnTo>
                <a:close/>
              </a:path>
              <a:path w="645159" h="612139">
                <a:moveTo>
                  <a:pt x="324777" y="218859"/>
                </a:moveTo>
                <a:lnTo>
                  <a:pt x="308737" y="234467"/>
                </a:lnTo>
                <a:lnTo>
                  <a:pt x="324510" y="250659"/>
                </a:lnTo>
                <a:lnTo>
                  <a:pt x="340550" y="235051"/>
                </a:lnTo>
                <a:lnTo>
                  <a:pt x="324777" y="218859"/>
                </a:lnTo>
                <a:close/>
              </a:path>
              <a:path w="645159" h="612139">
                <a:moveTo>
                  <a:pt x="635783" y="86410"/>
                </a:moveTo>
                <a:lnTo>
                  <a:pt x="590908" y="86410"/>
                </a:lnTo>
                <a:lnTo>
                  <a:pt x="603267" y="87322"/>
                </a:lnTo>
                <a:lnTo>
                  <a:pt x="614540" y="94513"/>
                </a:lnTo>
                <a:lnTo>
                  <a:pt x="620994" y="104870"/>
                </a:lnTo>
                <a:lnTo>
                  <a:pt x="622422" y="116478"/>
                </a:lnTo>
                <a:lnTo>
                  <a:pt x="619156" y="128114"/>
                </a:lnTo>
                <a:lnTo>
                  <a:pt x="585149" y="151969"/>
                </a:lnTo>
                <a:lnTo>
                  <a:pt x="571284" y="153200"/>
                </a:lnTo>
                <a:lnTo>
                  <a:pt x="574395" y="174066"/>
                </a:lnTo>
                <a:lnTo>
                  <a:pt x="613080" y="166522"/>
                </a:lnTo>
                <a:lnTo>
                  <a:pt x="640367" y="134557"/>
                </a:lnTo>
                <a:lnTo>
                  <a:pt x="644839" y="114374"/>
                </a:lnTo>
                <a:lnTo>
                  <a:pt x="641248" y="94808"/>
                </a:lnTo>
                <a:lnTo>
                  <a:pt x="635783" y="86410"/>
                </a:lnTo>
                <a:close/>
              </a:path>
              <a:path w="645159" h="612139">
                <a:moveTo>
                  <a:pt x="560922" y="33172"/>
                </a:moveTo>
                <a:lnTo>
                  <a:pt x="542683" y="33172"/>
                </a:lnTo>
                <a:lnTo>
                  <a:pt x="543001" y="33502"/>
                </a:lnTo>
                <a:lnTo>
                  <a:pt x="542594" y="39954"/>
                </a:lnTo>
                <a:lnTo>
                  <a:pt x="546773" y="102171"/>
                </a:lnTo>
                <a:lnTo>
                  <a:pt x="558977" y="107175"/>
                </a:lnTo>
                <a:lnTo>
                  <a:pt x="566991" y="99377"/>
                </a:lnTo>
                <a:lnTo>
                  <a:pt x="578478" y="90766"/>
                </a:lnTo>
                <a:lnTo>
                  <a:pt x="590908" y="86410"/>
                </a:lnTo>
                <a:lnTo>
                  <a:pt x="635783" y="86410"/>
                </a:lnTo>
                <a:lnTo>
                  <a:pt x="630262" y="77927"/>
                </a:lnTo>
                <a:lnTo>
                  <a:pt x="628919" y="77038"/>
                </a:lnTo>
                <a:lnTo>
                  <a:pt x="563410" y="77038"/>
                </a:lnTo>
                <a:lnTo>
                  <a:pt x="560922" y="33172"/>
                </a:lnTo>
                <a:close/>
              </a:path>
              <a:path w="645159" h="612139">
                <a:moveTo>
                  <a:pt x="549592" y="0"/>
                </a:moveTo>
                <a:lnTo>
                  <a:pt x="480542" y="67221"/>
                </a:lnTo>
                <a:lnTo>
                  <a:pt x="494245" y="81292"/>
                </a:lnTo>
                <a:lnTo>
                  <a:pt x="539724" y="37007"/>
                </a:lnTo>
                <a:lnTo>
                  <a:pt x="542683" y="33172"/>
                </a:lnTo>
                <a:lnTo>
                  <a:pt x="560922" y="33172"/>
                </a:lnTo>
                <a:lnTo>
                  <a:pt x="559625" y="10312"/>
                </a:lnTo>
                <a:lnTo>
                  <a:pt x="549592" y="0"/>
                </a:lnTo>
                <a:close/>
              </a:path>
              <a:path w="645159" h="612139">
                <a:moveTo>
                  <a:pt x="594955" y="64142"/>
                </a:moveTo>
                <a:lnTo>
                  <a:pt x="577879" y="68470"/>
                </a:lnTo>
                <a:lnTo>
                  <a:pt x="563410" y="77038"/>
                </a:lnTo>
                <a:lnTo>
                  <a:pt x="628919" y="77038"/>
                </a:lnTo>
                <a:lnTo>
                  <a:pt x="612971" y="66485"/>
                </a:lnTo>
                <a:lnTo>
                  <a:pt x="594955" y="64142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602816" y="3523716"/>
            <a:ext cx="658495" cy="608330"/>
          </a:xfrm>
          <a:custGeom>
            <a:avLst/>
            <a:gdLst/>
            <a:ahLst/>
            <a:cxnLst/>
            <a:rect l="l" t="t" r="r" b="b"/>
            <a:pathLst>
              <a:path w="658495" h="608329">
                <a:moveTo>
                  <a:pt x="84856" y="506729"/>
                </a:moveTo>
                <a:lnTo>
                  <a:pt x="53301" y="506729"/>
                </a:lnTo>
                <a:lnTo>
                  <a:pt x="152069" y="608152"/>
                </a:lnTo>
                <a:lnTo>
                  <a:pt x="168275" y="592378"/>
                </a:lnTo>
                <a:lnTo>
                  <a:pt x="84856" y="506729"/>
                </a:lnTo>
                <a:close/>
              </a:path>
              <a:path w="658495" h="608329">
                <a:moveTo>
                  <a:pt x="95389" y="438340"/>
                </a:moveTo>
                <a:lnTo>
                  <a:pt x="0" y="531202"/>
                </a:lnTo>
                <a:lnTo>
                  <a:pt x="13703" y="545274"/>
                </a:lnTo>
                <a:lnTo>
                  <a:pt x="53301" y="506729"/>
                </a:lnTo>
                <a:lnTo>
                  <a:pt x="84856" y="506729"/>
                </a:lnTo>
                <a:lnTo>
                  <a:pt x="69494" y="490956"/>
                </a:lnTo>
                <a:lnTo>
                  <a:pt x="109093" y="452412"/>
                </a:lnTo>
                <a:lnTo>
                  <a:pt x="95389" y="438340"/>
                </a:lnTo>
                <a:close/>
              </a:path>
              <a:path w="658495" h="608329">
                <a:moveTo>
                  <a:pt x="220699" y="400051"/>
                </a:moveTo>
                <a:lnTo>
                  <a:pt x="197759" y="404891"/>
                </a:lnTo>
                <a:lnTo>
                  <a:pt x="177215" y="418604"/>
                </a:lnTo>
                <a:lnTo>
                  <a:pt x="162953" y="438775"/>
                </a:lnTo>
                <a:lnTo>
                  <a:pt x="157500" y="461576"/>
                </a:lnTo>
                <a:lnTo>
                  <a:pt x="161251" y="484561"/>
                </a:lnTo>
                <a:lnTo>
                  <a:pt x="174599" y="505282"/>
                </a:lnTo>
                <a:lnTo>
                  <a:pt x="195078" y="519293"/>
                </a:lnTo>
                <a:lnTo>
                  <a:pt x="218060" y="523759"/>
                </a:lnTo>
                <a:lnTo>
                  <a:pt x="241073" y="518992"/>
                </a:lnTo>
                <a:lnTo>
                  <a:pt x="261663" y="505282"/>
                </a:lnTo>
                <a:lnTo>
                  <a:pt x="263475" y="502710"/>
                </a:lnTo>
                <a:lnTo>
                  <a:pt x="220032" y="502710"/>
                </a:lnTo>
                <a:lnTo>
                  <a:pt x="204716" y="499270"/>
                </a:lnTo>
                <a:lnTo>
                  <a:pt x="190804" y="489508"/>
                </a:lnTo>
                <a:lnTo>
                  <a:pt x="181530" y="475456"/>
                </a:lnTo>
                <a:lnTo>
                  <a:pt x="178600" y="460160"/>
                </a:lnTo>
                <a:lnTo>
                  <a:pt x="181717" y="445247"/>
                </a:lnTo>
                <a:lnTo>
                  <a:pt x="190588" y="432346"/>
                </a:lnTo>
                <a:lnTo>
                  <a:pt x="203794" y="423750"/>
                </a:lnTo>
                <a:lnTo>
                  <a:pt x="218782" y="421036"/>
                </a:lnTo>
                <a:lnTo>
                  <a:pt x="265704" y="421036"/>
                </a:lnTo>
                <a:lnTo>
                  <a:pt x="263944" y="418312"/>
                </a:lnTo>
                <a:lnTo>
                  <a:pt x="243579" y="404415"/>
                </a:lnTo>
                <a:lnTo>
                  <a:pt x="220699" y="400051"/>
                </a:lnTo>
                <a:close/>
              </a:path>
              <a:path w="658495" h="608329">
                <a:moveTo>
                  <a:pt x="265704" y="421036"/>
                </a:moveTo>
                <a:lnTo>
                  <a:pt x="218782" y="421036"/>
                </a:lnTo>
                <a:lnTo>
                  <a:pt x="233962" y="424409"/>
                </a:lnTo>
                <a:lnTo>
                  <a:pt x="247738" y="434073"/>
                </a:lnTo>
                <a:lnTo>
                  <a:pt x="257155" y="448225"/>
                </a:lnTo>
                <a:lnTo>
                  <a:pt x="260224" y="463591"/>
                </a:lnTo>
                <a:lnTo>
                  <a:pt x="257181" y="478571"/>
                </a:lnTo>
                <a:lnTo>
                  <a:pt x="248259" y="491566"/>
                </a:lnTo>
                <a:lnTo>
                  <a:pt x="235097" y="500063"/>
                </a:lnTo>
                <a:lnTo>
                  <a:pt x="220032" y="502710"/>
                </a:lnTo>
                <a:lnTo>
                  <a:pt x="263475" y="502710"/>
                </a:lnTo>
                <a:lnTo>
                  <a:pt x="275879" y="485108"/>
                </a:lnTo>
                <a:lnTo>
                  <a:pt x="281258" y="462233"/>
                </a:lnTo>
                <a:lnTo>
                  <a:pt x="277406" y="439147"/>
                </a:lnTo>
                <a:lnTo>
                  <a:pt x="265704" y="421036"/>
                </a:lnTo>
                <a:close/>
              </a:path>
              <a:path w="658495" h="608329">
                <a:moveTo>
                  <a:pt x="257175" y="344589"/>
                </a:moveTo>
                <a:lnTo>
                  <a:pt x="242608" y="358762"/>
                </a:lnTo>
                <a:lnTo>
                  <a:pt x="355079" y="474256"/>
                </a:lnTo>
                <a:lnTo>
                  <a:pt x="370954" y="458812"/>
                </a:lnTo>
                <a:lnTo>
                  <a:pt x="330644" y="417423"/>
                </a:lnTo>
                <a:lnTo>
                  <a:pt x="327456" y="414794"/>
                </a:lnTo>
                <a:lnTo>
                  <a:pt x="327774" y="414477"/>
                </a:lnTo>
                <a:lnTo>
                  <a:pt x="353868" y="414477"/>
                </a:lnTo>
                <a:lnTo>
                  <a:pt x="355543" y="413482"/>
                </a:lnTo>
                <a:lnTo>
                  <a:pt x="366369" y="403364"/>
                </a:lnTo>
                <a:lnTo>
                  <a:pt x="368707" y="399919"/>
                </a:lnTo>
                <a:lnTo>
                  <a:pt x="324321" y="399919"/>
                </a:lnTo>
                <a:lnTo>
                  <a:pt x="310660" y="394844"/>
                </a:lnTo>
                <a:lnTo>
                  <a:pt x="298615" y="385508"/>
                </a:lnTo>
                <a:lnTo>
                  <a:pt x="287400" y="370021"/>
                </a:lnTo>
                <a:lnTo>
                  <a:pt x="284306" y="358000"/>
                </a:lnTo>
                <a:lnTo>
                  <a:pt x="269582" y="358000"/>
                </a:lnTo>
                <a:lnTo>
                  <a:pt x="267208" y="354901"/>
                </a:lnTo>
                <a:lnTo>
                  <a:pt x="257175" y="344589"/>
                </a:lnTo>
                <a:close/>
              </a:path>
              <a:path w="658495" h="608329">
                <a:moveTo>
                  <a:pt x="353868" y="414477"/>
                </a:moveTo>
                <a:lnTo>
                  <a:pt x="327774" y="414477"/>
                </a:lnTo>
                <a:lnTo>
                  <a:pt x="339864" y="417996"/>
                </a:lnTo>
                <a:lnTo>
                  <a:pt x="347914" y="418012"/>
                </a:lnTo>
                <a:lnTo>
                  <a:pt x="353868" y="414477"/>
                </a:lnTo>
                <a:close/>
              </a:path>
              <a:path w="658495" h="608329">
                <a:moveTo>
                  <a:pt x="362024" y="324134"/>
                </a:moveTo>
                <a:lnTo>
                  <a:pt x="318206" y="324134"/>
                </a:lnTo>
                <a:lnTo>
                  <a:pt x="332116" y="328776"/>
                </a:lnTo>
                <a:lnTo>
                  <a:pt x="345732" y="339318"/>
                </a:lnTo>
                <a:lnTo>
                  <a:pt x="356078" y="353721"/>
                </a:lnTo>
                <a:lnTo>
                  <a:pt x="359991" y="368023"/>
                </a:lnTo>
                <a:lnTo>
                  <a:pt x="358012" y="381188"/>
                </a:lnTo>
                <a:lnTo>
                  <a:pt x="350685" y="392175"/>
                </a:lnTo>
                <a:lnTo>
                  <a:pt x="338146" y="399456"/>
                </a:lnTo>
                <a:lnTo>
                  <a:pt x="324321" y="399919"/>
                </a:lnTo>
                <a:lnTo>
                  <a:pt x="368707" y="399919"/>
                </a:lnTo>
                <a:lnTo>
                  <a:pt x="378341" y="385727"/>
                </a:lnTo>
                <a:lnTo>
                  <a:pt x="381704" y="365445"/>
                </a:lnTo>
                <a:lnTo>
                  <a:pt x="376210" y="344168"/>
                </a:lnTo>
                <a:lnTo>
                  <a:pt x="362024" y="324134"/>
                </a:lnTo>
                <a:close/>
              </a:path>
              <a:path w="658495" h="608329">
                <a:moveTo>
                  <a:pt x="321305" y="301791"/>
                </a:moveTo>
                <a:lnTo>
                  <a:pt x="301212" y="304051"/>
                </a:lnTo>
                <a:lnTo>
                  <a:pt x="283070" y="315556"/>
                </a:lnTo>
                <a:lnTo>
                  <a:pt x="272249" y="330668"/>
                </a:lnTo>
                <a:lnTo>
                  <a:pt x="268709" y="344168"/>
                </a:lnTo>
                <a:lnTo>
                  <a:pt x="269047" y="353943"/>
                </a:lnTo>
                <a:lnTo>
                  <a:pt x="269913" y="357682"/>
                </a:lnTo>
                <a:lnTo>
                  <a:pt x="269582" y="358000"/>
                </a:lnTo>
                <a:lnTo>
                  <a:pt x="284306" y="358000"/>
                </a:lnTo>
                <a:lnTo>
                  <a:pt x="283694" y="355620"/>
                </a:lnTo>
                <a:lnTo>
                  <a:pt x="286172" y="342908"/>
                </a:lnTo>
                <a:lnTo>
                  <a:pt x="293509" y="332485"/>
                </a:lnTo>
                <a:lnTo>
                  <a:pt x="305003" y="325375"/>
                </a:lnTo>
                <a:lnTo>
                  <a:pt x="318206" y="324134"/>
                </a:lnTo>
                <a:lnTo>
                  <a:pt x="362024" y="324134"/>
                </a:lnTo>
                <a:lnTo>
                  <a:pt x="361607" y="323545"/>
                </a:lnTo>
                <a:lnTo>
                  <a:pt x="341915" y="308411"/>
                </a:lnTo>
                <a:lnTo>
                  <a:pt x="321305" y="301791"/>
                </a:lnTo>
                <a:close/>
              </a:path>
              <a:path w="658495" h="608329">
                <a:moveTo>
                  <a:pt x="356654" y="247751"/>
                </a:moveTo>
                <a:lnTo>
                  <a:pt x="340779" y="263194"/>
                </a:lnTo>
                <a:lnTo>
                  <a:pt x="421386" y="345973"/>
                </a:lnTo>
                <a:lnTo>
                  <a:pt x="437261" y="330517"/>
                </a:lnTo>
                <a:lnTo>
                  <a:pt x="356654" y="247751"/>
                </a:lnTo>
                <a:close/>
              </a:path>
              <a:path w="658495" h="608329">
                <a:moveTo>
                  <a:pt x="447833" y="165108"/>
                </a:moveTo>
                <a:lnTo>
                  <a:pt x="403387" y="204900"/>
                </a:lnTo>
                <a:lnTo>
                  <a:pt x="398276" y="227701"/>
                </a:lnTo>
                <a:lnTo>
                  <a:pt x="402526" y="250354"/>
                </a:lnTo>
                <a:lnTo>
                  <a:pt x="415937" y="270662"/>
                </a:lnTo>
                <a:lnTo>
                  <a:pt x="436015" y="284743"/>
                </a:lnTo>
                <a:lnTo>
                  <a:pt x="458536" y="289577"/>
                </a:lnTo>
                <a:lnTo>
                  <a:pt x="481395" y="284998"/>
                </a:lnTo>
                <a:lnTo>
                  <a:pt x="502488" y="270840"/>
                </a:lnTo>
                <a:lnTo>
                  <a:pt x="504711" y="267946"/>
                </a:lnTo>
                <a:lnTo>
                  <a:pt x="460827" y="267946"/>
                </a:lnTo>
                <a:lnTo>
                  <a:pt x="445590" y="264382"/>
                </a:lnTo>
                <a:lnTo>
                  <a:pt x="431977" y="254723"/>
                </a:lnTo>
                <a:lnTo>
                  <a:pt x="422656" y="240854"/>
                </a:lnTo>
                <a:lnTo>
                  <a:pt x="419561" y="225702"/>
                </a:lnTo>
                <a:lnTo>
                  <a:pt x="422703" y="210691"/>
                </a:lnTo>
                <a:lnTo>
                  <a:pt x="453440" y="185708"/>
                </a:lnTo>
                <a:lnTo>
                  <a:pt x="464235" y="184442"/>
                </a:lnTo>
                <a:lnTo>
                  <a:pt x="460933" y="165988"/>
                </a:lnTo>
                <a:lnTo>
                  <a:pt x="447833" y="165108"/>
                </a:lnTo>
                <a:close/>
              </a:path>
              <a:path w="658495" h="608329">
                <a:moveTo>
                  <a:pt x="504952" y="220014"/>
                </a:moveTo>
                <a:lnTo>
                  <a:pt x="490258" y="255993"/>
                </a:lnTo>
                <a:lnTo>
                  <a:pt x="460827" y="267946"/>
                </a:lnTo>
                <a:lnTo>
                  <a:pt x="504711" y="267946"/>
                </a:lnTo>
                <a:lnTo>
                  <a:pt x="514751" y="254876"/>
                </a:lnTo>
                <a:lnTo>
                  <a:pt x="520666" y="240250"/>
                </a:lnTo>
                <a:lnTo>
                  <a:pt x="522531" y="229565"/>
                </a:lnTo>
                <a:lnTo>
                  <a:pt x="522643" y="225424"/>
                </a:lnTo>
                <a:lnTo>
                  <a:pt x="504952" y="220014"/>
                </a:lnTo>
                <a:close/>
              </a:path>
              <a:path w="658495" h="608329">
                <a:moveTo>
                  <a:pt x="324789" y="215036"/>
                </a:moveTo>
                <a:lnTo>
                  <a:pt x="308749" y="230644"/>
                </a:lnTo>
                <a:lnTo>
                  <a:pt x="324523" y="246837"/>
                </a:lnTo>
                <a:lnTo>
                  <a:pt x="340563" y="231228"/>
                </a:lnTo>
                <a:lnTo>
                  <a:pt x="324789" y="215036"/>
                </a:lnTo>
                <a:close/>
              </a:path>
              <a:path w="658495" h="608329">
                <a:moveTo>
                  <a:pt x="545668" y="0"/>
                </a:moveTo>
                <a:lnTo>
                  <a:pt x="527177" y="17995"/>
                </a:lnTo>
                <a:lnTo>
                  <a:pt x="546328" y="144360"/>
                </a:lnTo>
                <a:lnTo>
                  <a:pt x="556209" y="154495"/>
                </a:lnTo>
                <a:lnTo>
                  <a:pt x="588159" y="123393"/>
                </a:lnTo>
                <a:lnTo>
                  <a:pt x="560654" y="123393"/>
                </a:lnTo>
                <a:lnTo>
                  <a:pt x="560336" y="123075"/>
                </a:lnTo>
                <a:lnTo>
                  <a:pt x="550532" y="47536"/>
                </a:lnTo>
                <a:lnTo>
                  <a:pt x="549656" y="40424"/>
                </a:lnTo>
                <a:lnTo>
                  <a:pt x="547014" y="32473"/>
                </a:lnTo>
                <a:lnTo>
                  <a:pt x="547344" y="32156"/>
                </a:lnTo>
                <a:lnTo>
                  <a:pt x="576982" y="32156"/>
                </a:lnTo>
                <a:lnTo>
                  <a:pt x="545668" y="0"/>
                </a:lnTo>
                <a:close/>
              </a:path>
              <a:path w="658495" h="608329">
                <a:moveTo>
                  <a:pt x="643083" y="100025"/>
                </a:moveTo>
                <a:lnTo>
                  <a:pt x="612165" y="100025"/>
                </a:lnTo>
                <a:lnTo>
                  <a:pt x="642277" y="130949"/>
                </a:lnTo>
                <a:lnTo>
                  <a:pt x="658152" y="115493"/>
                </a:lnTo>
                <a:lnTo>
                  <a:pt x="643083" y="100025"/>
                </a:lnTo>
                <a:close/>
              </a:path>
              <a:path w="658495" h="608329">
                <a:moveTo>
                  <a:pt x="576982" y="32156"/>
                </a:moveTo>
                <a:lnTo>
                  <a:pt x="547344" y="32156"/>
                </a:lnTo>
                <a:lnTo>
                  <a:pt x="552577" y="38849"/>
                </a:lnTo>
                <a:lnTo>
                  <a:pt x="598779" y="86283"/>
                </a:lnTo>
                <a:lnTo>
                  <a:pt x="560654" y="123393"/>
                </a:lnTo>
                <a:lnTo>
                  <a:pt x="588159" y="123393"/>
                </a:lnTo>
                <a:lnTo>
                  <a:pt x="612165" y="100025"/>
                </a:lnTo>
                <a:lnTo>
                  <a:pt x="643083" y="100025"/>
                </a:lnTo>
                <a:lnTo>
                  <a:pt x="628040" y="84581"/>
                </a:lnTo>
                <a:lnTo>
                  <a:pt x="642147" y="70840"/>
                </a:lnTo>
                <a:lnTo>
                  <a:pt x="614654" y="70840"/>
                </a:lnTo>
                <a:lnTo>
                  <a:pt x="576982" y="32156"/>
                </a:lnTo>
                <a:close/>
              </a:path>
              <a:path w="658495" h="608329">
                <a:moveTo>
                  <a:pt x="630364" y="55549"/>
                </a:moveTo>
                <a:lnTo>
                  <a:pt x="614654" y="70840"/>
                </a:lnTo>
                <a:lnTo>
                  <a:pt x="642147" y="70840"/>
                </a:lnTo>
                <a:lnTo>
                  <a:pt x="643737" y="69291"/>
                </a:lnTo>
                <a:lnTo>
                  <a:pt x="630364" y="55549"/>
                </a:lnTo>
                <a:close/>
              </a:path>
            </a:pathLst>
          </a:custGeom>
          <a:solidFill>
            <a:srgbClr val="FF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7380021" y="2840419"/>
            <a:ext cx="192214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561975" algn="l"/>
                <a:tab pos="1111885" algn="l"/>
                <a:tab pos="1661795" algn="l"/>
              </a:tabLst>
            </a:pPr>
            <a:r>
              <a:rPr sz="4000" spc="-280" dirty="0">
                <a:latin typeface="Arial"/>
                <a:cs typeface="Arial"/>
              </a:rPr>
              <a:t>?	?	</a:t>
            </a:r>
            <a:r>
              <a:rPr sz="4000" b="1" spc="-500" dirty="0">
                <a:latin typeface="Arial"/>
                <a:cs typeface="Arial"/>
              </a:rPr>
              <a:t>?	?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1554162" y="1818055"/>
            <a:ext cx="5316220" cy="3983354"/>
          </a:xfrm>
          <a:custGeom>
            <a:avLst/>
            <a:gdLst/>
            <a:ahLst/>
            <a:cxnLst/>
            <a:rect l="l" t="t" r="r" b="b"/>
            <a:pathLst>
              <a:path w="5316220" h="3983354">
                <a:moveTo>
                  <a:pt x="0" y="0"/>
                </a:moveTo>
                <a:lnTo>
                  <a:pt x="5315851" y="0"/>
                </a:lnTo>
                <a:lnTo>
                  <a:pt x="5315851" y="3982965"/>
                </a:lnTo>
                <a:lnTo>
                  <a:pt x="0" y="3982965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554162" y="1818055"/>
            <a:ext cx="5316220" cy="3983354"/>
          </a:xfrm>
          <a:custGeom>
            <a:avLst/>
            <a:gdLst/>
            <a:ahLst/>
            <a:cxnLst/>
            <a:rect l="l" t="t" r="r" b="b"/>
            <a:pathLst>
              <a:path w="5316220" h="3983354">
                <a:moveTo>
                  <a:pt x="0" y="0"/>
                </a:moveTo>
                <a:lnTo>
                  <a:pt x="5315855" y="0"/>
                </a:lnTo>
                <a:lnTo>
                  <a:pt x="5315855" y="3982965"/>
                </a:lnTo>
                <a:lnTo>
                  <a:pt x="0" y="3982965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3247236" y="2168131"/>
            <a:ext cx="193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LDA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Arial"/>
                <a:cs typeface="Arial"/>
              </a:rPr>
              <a:t>inputs: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861172" y="2556280"/>
            <a:ext cx="438404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29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400" spc="-6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DejaVu Sans"/>
                <a:cs typeface="DejaVu Sans"/>
              </a:rPr>
              <a:t>Set </a:t>
            </a:r>
            <a:r>
              <a:rPr sz="2400" spc="-30" dirty="0">
                <a:solidFill>
                  <a:srgbClr val="FFFFFF"/>
                </a:solidFill>
                <a:latin typeface="DejaVu Sans"/>
                <a:cs typeface="DejaVu Sans"/>
              </a:rPr>
              <a:t>of </a:t>
            </a:r>
            <a:r>
              <a:rPr sz="2400" spc="-95" dirty="0">
                <a:solidFill>
                  <a:srgbClr val="FFFFFF"/>
                </a:solidFill>
                <a:latin typeface="DejaVu Sans"/>
                <a:cs typeface="DejaVu Sans"/>
              </a:rPr>
              <a:t>words </a:t>
            </a:r>
            <a:r>
              <a:rPr sz="2400" spc="-135" dirty="0">
                <a:solidFill>
                  <a:srgbClr val="FFFFFF"/>
                </a:solidFill>
                <a:latin typeface="DejaVu Sans"/>
                <a:cs typeface="DejaVu Sans"/>
              </a:rPr>
              <a:t>per </a:t>
            </a:r>
            <a:r>
              <a:rPr sz="2400" spc="-35" dirty="0">
                <a:solidFill>
                  <a:srgbClr val="FFFFFF"/>
                </a:solidFill>
                <a:latin typeface="DejaVu Sans"/>
                <a:cs typeface="DejaVu Sans"/>
              </a:rPr>
              <a:t>doc </a:t>
            </a:r>
            <a:r>
              <a:rPr sz="2400" spc="-65" dirty="0">
                <a:solidFill>
                  <a:srgbClr val="FFFFFF"/>
                </a:solidFill>
                <a:latin typeface="DejaVu Sans"/>
                <a:cs typeface="DejaVu Sans"/>
              </a:rPr>
              <a:t>for </a:t>
            </a:r>
            <a:r>
              <a:rPr sz="2400" spc="-120" dirty="0">
                <a:solidFill>
                  <a:srgbClr val="FFFFFF"/>
                </a:solidFill>
                <a:latin typeface="DejaVu Sans"/>
                <a:cs typeface="DejaVu Sans"/>
              </a:rPr>
              <a:t>each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089544" y="2886086"/>
            <a:ext cx="193484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-35" dirty="0">
                <a:solidFill>
                  <a:srgbClr val="FFFFFF"/>
                </a:solidFill>
                <a:latin typeface="DejaVu Sans"/>
                <a:cs typeface="DejaVu Sans"/>
              </a:rPr>
              <a:t>doc </a:t>
            </a:r>
            <a:r>
              <a:rPr sz="2400" spc="-105" dirty="0">
                <a:solidFill>
                  <a:srgbClr val="FFFFFF"/>
                </a:solidFill>
                <a:latin typeface="DejaVu Sans"/>
                <a:cs typeface="DejaVu Sans"/>
              </a:rPr>
              <a:t>in</a:t>
            </a:r>
            <a:r>
              <a:rPr sz="2400" spc="-27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DejaVu Sans"/>
                <a:cs typeface="DejaVu Sans"/>
              </a:rPr>
              <a:t>corpus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861173" y="3677603"/>
            <a:ext cx="4184015" cy="1768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8730">
              <a:lnSpc>
                <a:spcPts val="3210"/>
              </a:lnSpc>
              <a:spcBef>
                <a:spcPts val="95"/>
              </a:spcBef>
            </a:pP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LDA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Arial"/>
                <a:cs typeface="Arial"/>
              </a:rPr>
              <a:t>outputs:</a:t>
            </a:r>
            <a:endParaRPr sz="2800">
              <a:latin typeface="Arial"/>
              <a:cs typeface="Arial"/>
            </a:endParaRPr>
          </a:p>
          <a:p>
            <a:pPr marL="240665" marR="395605" indent="-227965">
              <a:lnSpc>
                <a:spcPts val="2600"/>
              </a:lnSpc>
              <a:spcBef>
                <a:spcPts val="170"/>
              </a:spcBef>
              <a:buFont typeface="Verdana"/>
              <a:buChar char="-"/>
              <a:tabLst>
                <a:tab pos="241300" algn="l"/>
              </a:tabLst>
            </a:pPr>
            <a:r>
              <a:rPr sz="2400" spc="-55" dirty="0">
                <a:solidFill>
                  <a:srgbClr val="FFFFFF"/>
                </a:solidFill>
                <a:latin typeface="DejaVu Sans"/>
                <a:cs typeface="DejaVu Sans"/>
              </a:rPr>
              <a:t>Corpus-wide </a:t>
            </a:r>
            <a:r>
              <a:rPr sz="2400" spc="-70" dirty="0">
                <a:solidFill>
                  <a:srgbClr val="FFFFFF"/>
                </a:solidFill>
                <a:latin typeface="DejaVu Sans"/>
                <a:cs typeface="DejaVu Sans"/>
              </a:rPr>
              <a:t>topic</a:t>
            </a:r>
            <a:r>
              <a:rPr sz="2400" spc="-2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DejaVu Sans"/>
                <a:cs typeface="DejaVu Sans"/>
              </a:rPr>
              <a:t>vocab  </a:t>
            </a:r>
            <a:r>
              <a:rPr sz="2400" spc="-120" dirty="0">
                <a:solidFill>
                  <a:srgbClr val="FFFFFF"/>
                </a:solidFill>
                <a:latin typeface="DejaVu Sans"/>
                <a:cs typeface="DejaVu Sans"/>
              </a:rPr>
              <a:t>distributions</a:t>
            </a:r>
            <a:endParaRPr sz="2400">
              <a:latin typeface="DejaVu Sans"/>
              <a:cs typeface="DejaVu Sans"/>
            </a:endParaRPr>
          </a:p>
          <a:p>
            <a:pPr marL="240665" indent="-227965">
              <a:lnSpc>
                <a:spcPts val="2410"/>
              </a:lnSpc>
              <a:buFont typeface="Verdana"/>
              <a:buChar char="-"/>
              <a:tabLst>
                <a:tab pos="241300" algn="l"/>
              </a:tabLst>
            </a:pPr>
            <a:r>
              <a:rPr sz="2400" spc="-55" dirty="0">
                <a:solidFill>
                  <a:srgbClr val="FFFFFF"/>
                </a:solidFill>
                <a:latin typeface="DejaVu Sans"/>
                <a:cs typeface="DejaVu Sans"/>
              </a:rPr>
              <a:t>Topic </a:t>
            </a:r>
            <a:r>
              <a:rPr sz="2400" spc="-155" dirty="0">
                <a:solidFill>
                  <a:srgbClr val="FFFFFF"/>
                </a:solidFill>
                <a:latin typeface="DejaVu Sans"/>
                <a:cs typeface="DejaVu Sans"/>
              </a:rPr>
              <a:t>assignments </a:t>
            </a:r>
            <a:r>
              <a:rPr sz="2400" spc="-135" dirty="0">
                <a:solidFill>
                  <a:srgbClr val="FFFFFF"/>
                </a:solidFill>
                <a:latin typeface="DejaVu Sans"/>
                <a:cs typeface="DejaVu Sans"/>
              </a:rPr>
              <a:t>per</a:t>
            </a:r>
            <a:r>
              <a:rPr sz="2400" spc="-16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DejaVu Sans"/>
                <a:cs typeface="DejaVu Sans"/>
              </a:rPr>
              <a:t>word</a:t>
            </a:r>
            <a:endParaRPr sz="2400">
              <a:latin typeface="DejaVu Sans"/>
              <a:cs typeface="DejaVu Sans"/>
            </a:endParaRPr>
          </a:p>
          <a:p>
            <a:pPr marL="240665" indent="-227965">
              <a:lnSpc>
                <a:spcPts val="2740"/>
              </a:lnSpc>
              <a:buFont typeface="Verdana"/>
              <a:buChar char="-"/>
              <a:tabLst>
                <a:tab pos="241300" algn="l"/>
              </a:tabLst>
            </a:pPr>
            <a:r>
              <a:rPr sz="2400" spc="-55" dirty="0">
                <a:solidFill>
                  <a:srgbClr val="FFFFFF"/>
                </a:solidFill>
                <a:latin typeface="DejaVu Sans"/>
                <a:cs typeface="DejaVu Sans"/>
              </a:rPr>
              <a:t>Topic </a:t>
            </a:r>
            <a:r>
              <a:rPr sz="2400" spc="-90" dirty="0">
                <a:solidFill>
                  <a:srgbClr val="FFFFFF"/>
                </a:solidFill>
                <a:latin typeface="DejaVu Sans"/>
                <a:cs typeface="DejaVu Sans"/>
              </a:rPr>
              <a:t>proportions </a:t>
            </a:r>
            <a:r>
              <a:rPr sz="2400" spc="-135" dirty="0">
                <a:solidFill>
                  <a:srgbClr val="FFFFFF"/>
                </a:solidFill>
                <a:latin typeface="DejaVu Sans"/>
                <a:cs typeface="DejaVu Sans"/>
              </a:rPr>
              <a:t>per</a:t>
            </a:r>
            <a:r>
              <a:rPr sz="2400" spc="-229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DejaVu Sans"/>
                <a:cs typeface="DejaVu Sans"/>
              </a:rPr>
              <a:t>doc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5771222" y="4027514"/>
            <a:ext cx="2676702" cy="1367447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819231" y="4334907"/>
            <a:ext cx="2379980" cy="964565"/>
          </a:xfrm>
          <a:custGeom>
            <a:avLst/>
            <a:gdLst/>
            <a:ahLst/>
            <a:cxnLst/>
            <a:rect l="l" t="t" r="r" b="b"/>
            <a:pathLst>
              <a:path w="2379979" h="964564">
                <a:moveTo>
                  <a:pt x="0" y="964369"/>
                </a:moveTo>
                <a:lnTo>
                  <a:pt x="319692" y="946054"/>
                </a:lnTo>
                <a:lnTo>
                  <a:pt x="633678" y="927245"/>
                </a:lnTo>
                <a:lnTo>
                  <a:pt x="936895" y="904439"/>
                </a:lnTo>
                <a:lnTo>
                  <a:pt x="1223952" y="877935"/>
                </a:lnTo>
                <a:lnTo>
                  <a:pt x="1360199" y="862518"/>
                </a:lnTo>
                <a:lnTo>
                  <a:pt x="1489310" y="845338"/>
                </a:lnTo>
                <a:lnTo>
                  <a:pt x="1612399" y="826870"/>
                </a:lnTo>
                <a:lnTo>
                  <a:pt x="1728046" y="805840"/>
                </a:lnTo>
                <a:lnTo>
                  <a:pt x="1835463" y="782563"/>
                </a:lnTo>
                <a:lnTo>
                  <a:pt x="1933842" y="757358"/>
                </a:lnTo>
                <a:lnTo>
                  <a:pt x="2022877" y="729427"/>
                </a:lnTo>
                <a:lnTo>
                  <a:pt x="2101770" y="699087"/>
                </a:lnTo>
                <a:lnTo>
                  <a:pt x="2168957" y="662365"/>
                </a:lnTo>
                <a:lnTo>
                  <a:pt x="2225702" y="617845"/>
                </a:lnTo>
                <a:lnTo>
                  <a:pt x="2271217" y="565837"/>
                </a:lnTo>
                <a:lnTo>
                  <a:pt x="2307547" y="509203"/>
                </a:lnTo>
                <a:lnTo>
                  <a:pt x="2335010" y="448738"/>
                </a:lnTo>
                <a:lnTo>
                  <a:pt x="2355031" y="385712"/>
                </a:lnTo>
                <a:lnTo>
                  <a:pt x="2369030" y="321399"/>
                </a:lnTo>
                <a:lnTo>
                  <a:pt x="2376845" y="257699"/>
                </a:lnTo>
                <a:lnTo>
                  <a:pt x="2379917" y="138030"/>
                </a:lnTo>
                <a:lnTo>
                  <a:pt x="2377240" y="84915"/>
                </a:lnTo>
                <a:lnTo>
                  <a:pt x="2372474" y="38137"/>
                </a:lnTo>
                <a:lnTo>
                  <a:pt x="2366298" y="0"/>
                </a:lnTo>
              </a:path>
            </a:pathLst>
          </a:custGeom>
          <a:ln w="57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085753" y="4278999"/>
            <a:ext cx="254635" cy="269875"/>
          </a:xfrm>
          <a:custGeom>
            <a:avLst/>
            <a:gdLst/>
            <a:ahLst/>
            <a:cxnLst/>
            <a:rect l="l" t="t" r="r" b="b"/>
            <a:pathLst>
              <a:path w="254634" h="269875">
                <a:moveTo>
                  <a:pt x="90723" y="0"/>
                </a:moveTo>
                <a:lnTo>
                  <a:pt x="1899" y="230657"/>
                </a:lnTo>
                <a:lnTo>
                  <a:pt x="0" y="241835"/>
                </a:lnTo>
                <a:lnTo>
                  <a:pt x="2447" y="252499"/>
                </a:lnTo>
                <a:lnTo>
                  <a:pt x="8716" y="261466"/>
                </a:lnTo>
                <a:lnTo>
                  <a:pt x="18282" y="267550"/>
                </a:lnTo>
                <a:lnTo>
                  <a:pt x="29455" y="269450"/>
                </a:lnTo>
                <a:lnTo>
                  <a:pt x="40120" y="267003"/>
                </a:lnTo>
                <a:lnTo>
                  <a:pt x="49090" y="260733"/>
                </a:lnTo>
                <a:lnTo>
                  <a:pt x="55176" y="251167"/>
                </a:lnTo>
                <a:lnTo>
                  <a:pt x="108833" y="111823"/>
                </a:lnTo>
                <a:lnTo>
                  <a:pt x="182774" y="111823"/>
                </a:lnTo>
                <a:lnTo>
                  <a:pt x="90723" y="0"/>
                </a:lnTo>
                <a:close/>
              </a:path>
              <a:path w="254634" h="269875">
                <a:moveTo>
                  <a:pt x="182774" y="111823"/>
                </a:moveTo>
                <a:lnTo>
                  <a:pt x="108833" y="111823"/>
                </a:lnTo>
                <a:lnTo>
                  <a:pt x="203753" y="227114"/>
                </a:lnTo>
                <a:lnTo>
                  <a:pt x="212541" y="234265"/>
                </a:lnTo>
                <a:lnTo>
                  <a:pt x="223028" y="237383"/>
                </a:lnTo>
                <a:lnTo>
                  <a:pt x="233921" y="236342"/>
                </a:lnTo>
                <a:lnTo>
                  <a:pt x="243923" y="231013"/>
                </a:lnTo>
                <a:lnTo>
                  <a:pt x="251079" y="222220"/>
                </a:lnTo>
                <a:lnTo>
                  <a:pt x="254197" y="211732"/>
                </a:lnTo>
                <a:lnTo>
                  <a:pt x="253153" y="200843"/>
                </a:lnTo>
                <a:lnTo>
                  <a:pt x="247822" y="190842"/>
                </a:lnTo>
                <a:lnTo>
                  <a:pt x="182774" y="111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044648" y="4904505"/>
            <a:ext cx="3595255" cy="1733207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373685" y="4951158"/>
            <a:ext cx="3191510" cy="1386840"/>
          </a:xfrm>
          <a:custGeom>
            <a:avLst/>
            <a:gdLst/>
            <a:ahLst/>
            <a:cxnLst/>
            <a:rect l="l" t="t" r="r" b="b"/>
            <a:pathLst>
              <a:path w="3191509" h="1386839">
                <a:moveTo>
                  <a:pt x="2700670" y="0"/>
                </a:moveTo>
                <a:lnTo>
                  <a:pt x="2837191" y="104754"/>
                </a:lnTo>
                <a:lnTo>
                  <a:pt x="2902284" y="157132"/>
                </a:lnTo>
                <a:lnTo>
                  <a:pt x="2964190" y="209510"/>
                </a:lnTo>
                <a:lnTo>
                  <a:pt x="3020543" y="261094"/>
                </a:lnTo>
                <a:lnTo>
                  <a:pt x="3071351" y="312678"/>
                </a:lnTo>
                <a:lnTo>
                  <a:pt x="3115006" y="363468"/>
                </a:lnTo>
                <a:lnTo>
                  <a:pt x="3149930" y="414259"/>
                </a:lnTo>
                <a:lnTo>
                  <a:pt x="3174535" y="463462"/>
                </a:lnTo>
                <a:lnTo>
                  <a:pt x="3188820" y="513458"/>
                </a:lnTo>
                <a:lnTo>
                  <a:pt x="3191208" y="561868"/>
                </a:lnTo>
                <a:lnTo>
                  <a:pt x="3180089" y="609484"/>
                </a:lnTo>
                <a:lnTo>
                  <a:pt x="3154695" y="656306"/>
                </a:lnTo>
                <a:lnTo>
                  <a:pt x="3112618" y="702335"/>
                </a:lnTo>
                <a:lnTo>
                  <a:pt x="3054678" y="747570"/>
                </a:lnTo>
                <a:lnTo>
                  <a:pt x="3018165" y="769791"/>
                </a:lnTo>
                <a:lnTo>
                  <a:pt x="2977687" y="792012"/>
                </a:lnTo>
                <a:lnTo>
                  <a:pt x="2928477" y="814232"/>
                </a:lnTo>
                <a:lnTo>
                  <a:pt x="2868149" y="837247"/>
                </a:lnTo>
                <a:lnTo>
                  <a:pt x="2796712" y="861055"/>
                </a:lnTo>
                <a:lnTo>
                  <a:pt x="2715745" y="884862"/>
                </a:lnTo>
                <a:lnTo>
                  <a:pt x="2625258" y="909465"/>
                </a:lnTo>
                <a:lnTo>
                  <a:pt x="2526838" y="934066"/>
                </a:lnTo>
                <a:lnTo>
                  <a:pt x="2421266" y="959461"/>
                </a:lnTo>
                <a:lnTo>
                  <a:pt x="2310140" y="984857"/>
                </a:lnTo>
                <a:lnTo>
                  <a:pt x="2192671" y="1010253"/>
                </a:lnTo>
                <a:lnTo>
                  <a:pt x="2070426" y="1035642"/>
                </a:lnTo>
                <a:lnTo>
                  <a:pt x="1815637" y="1085642"/>
                </a:lnTo>
                <a:lnTo>
                  <a:pt x="1552906" y="1134053"/>
                </a:lnTo>
                <a:lnTo>
                  <a:pt x="1288587" y="1180876"/>
                </a:lnTo>
                <a:lnTo>
                  <a:pt x="1029032" y="1225312"/>
                </a:lnTo>
                <a:lnTo>
                  <a:pt x="904411" y="1245947"/>
                </a:lnTo>
                <a:lnTo>
                  <a:pt x="782967" y="1265793"/>
                </a:lnTo>
                <a:lnTo>
                  <a:pt x="666286" y="1284840"/>
                </a:lnTo>
                <a:lnTo>
                  <a:pt x="555161" y="1302299"/>
                </a:lnTo>
                <a:lnTo>
                  <a:pt x="450386" y="1318959"/>
                </a:lnTo>
                <a:lnTo>
                  <a:pt x="353548" y="1334040"/>
                </a:lnTo>
                <a:lnTo>
                  <a:pt x="264648" y="1347534"/>
                </a:lnTo>
                <a:lnTo>
                  <a:pt x="184479" y="1359439"/>
                </a:lnTo>
                <a:lnTo>
                  <a:pt x="114630" y="1369757"/>
                </a:lnTo>
                <a:lnTo>
                  <a:pt x="55099" y="1378486"/>
                </a:lnTo>
                <a:lnTo>
                  <a:pt x="7474" y="1385628"/>
                </a:lnTo>
                <a:lnTo>
                  <a:pt x="0" y="1386746"/>
                </a:lnTo>
              </a:path>
            </a:pathLst>
          </a:custGeom>
          <a:ln w="5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317659" y="6185338"/>
            <a:ext cx="269240" cy="254635"/>
          </a:xfrm>
          <a:custGeom>
            <a:avLst/>
            <a:gdLst/>
            <a:ahLst/>
            <a:cxnLst/>
            <a:rect l="l" t="t" r="r" b="b"/>
            <a:pathLst>
              <a:path w="269239" h="254635">
                <a:moveTo>
                  <a:pt x="213672" y="0"/>
                </a:moveTo>
                <a:lnTo>
                  <a:pt x="202766" y="915"/>
                </a:lnTo>
                <a:lnTo>
                  <a:pt x="192697" y="6126"/>
                </a:lnTo>
                <a:lnTo>
                  <a:pt x="0" y="160963"/>
                </a:lnTo>
                <a:lnTo>
                  <a:pt x="229654" y="252458"/>
                </a:lnTo>
                <a:lnTo>
                  <a:pt x="240811" y="254486"/>
                </a:lnTo>
                <a:lnTo>
                  <a:pt x="251506" y="252162"/>
                </a:lnTo>
                <a:lnTo>
                  <a:pt x="260545" y="245999"/>
                </a:lnTo>
                <a:lnTo>
                  <a:pt x="266738" y="236509"/>
                </a:lnTo>
                <a:lnTo>
                  <a:pt x="268771" y="225358"/>
                </a:lnTo>
                <a:lnTo>
                  <a:pt x="266449" y="214667"/>
                </a:lnTo>
                <a:lnTo>
                  <a:pt x="260283" y="205627"/>
                </a:lnTo>
                <a:lnTo>
                  <a:pt x="250786" y="199431"/>
                </a:lnTo>
                <a:lnTo>
                  <a:pt x="112052" y="144158"/>
                </a:lnTo>
                <a:lnTo>
                  <a:pt x="228460" y="50619"/>
                </a:lnTo>
                <a:lnTo>
                  <a:pt x="235718" y="41912"/>
                </a:lnTo>
                <a:lnTo>
                  <a:pt x="238960" y="31461"/>
                </a:lnTo>
                <a:lnTo>
                  <a:pt x="238043" y="20558"/>
                </a:lnTo>
                <a:lnTo>
                  <a:pt x="232829" y="10493"/>
                </a:lnTo>
                <a:lnTo>
                  <a:pt x="224124" y="3239"/>
                </a:lnTo>
                <a:lnTo>
                  <a:pt x="213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178445" y="3254438"/>
            <a:ext cx="1458887" cy="931025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509059" y="3492424"/>
            <a:ext cx="1060450" cy="608965"/>
          </a:xfrm>
          <a:custGeom>
            <a:avLst/>
            <a:gdLst/>
            <a:ahLst/>
            <a:cxnLst/>
            <a:rect l="l" t="t" r="r" b="b"/>
            <a:pathLst>
              <a:path w="1060450" h="608964">
                <a:moveTo>
                  <a:pt x="1060410" y="608691"/>
                </a:moveTo>
                <a:lnTo>
                  <a:pt x="977066" y="513458"/>
                </a:lnTo>
                <a:lnTo>
                  <a:pt x="897691" y="416639"/>
                </a:lnTo>
                <a:lnTo>
                  <a:pt x="819904" y="321407"/>
                </a:lnTo>
                <a:lnTo>
                  <a:pt x="742911" y="232524"/>
                </a:lnTo>
                <a:lnTo>
                  <a:pt x="665122" y="153164"/>
                </a:lnTo>
                <a:lnTo>
                  <a:pt x="586542" y="88089"/>
                </a:lnTo>
                <a:lnTo>
                  <a:pt x="546854" y="61900"/>
                </a:lnTo>
                <a:lnTo>
                  <a:pt x="506373" y="40473"/>
                </a:lnTo>
                <a:lnTo>
                  <a:pt x="465098" y="24601"/>
                </a:lnTo>
                <a:lnTo>
                  <a:pt x="422235" y="15078"/>
                </a:lnTo>
                <a:lnTo>
                  <a:pt x="335717" y="5555"/>
                </a:lnTo>
                <a:lnTo>
                  <a:pt x="250786" y="793"/>
                </a:lnTo>
                <a:lnTo>
                  <a:pt x="169822" y="0"/>
                </a:lnTo>
                <a:lnTo>
                  <a:pt x="96797" y="2380"/>
                </a:lnTo>
                <a:lnTo>
                  <a:pt x="34885" y="6348"/>
                </a:lnTo>
                <a:lnTo>
                  <a:pt x="0" y="9685"/>
                </a:lnTo>
              </a:path>
            </a:pathLst>
          </a:custGeom>
          <a:ln w="57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452664" y="3358198"/>
            <a:ext cx="265430" cy="255904"/>
          </a:xfrm>
          <a:custGeom>
            <a:avLst/>
            <a:gdLst/>
            <a:ahLst/>
            <a:cxnLst/>
            <a:rect l="l" t="t" r="r" b="b"/>
            <a:pathLst>
              <a:path w="265430" h="255904">
                <a:moveTo>
                  <a:pt x="221986" y="0"/>
                </a:moveTo>
                <a:lnTo>
                  <a:pt x="211048" y="333"/>
                </a:lnTo>
                <a:lnTo>
                  <a:pt x="200723" y="5002"/>
                </a:lnTo>
                <a:lnTo>
                  <a:pt x="0" y="149299"/>
                </a:lnTo>
                <a:lnTo>
                  <a:pt x="224434" y="252957"/>
                </a:lnTo>
                <a:lnTo>
                  <a:pt x="235463" y="255576"/>
                </a:lnTo>
                <a:lnTo>
                  <a:pt x="246268" y="253828"/>
                </a:lnTo>
                <a:lnTo>
                  <a:pt x="255631" y="248158"/>
                </a:lnTo>
                <a:lnTo>
                  <a:pt x="262331" y="239012"/>
                </a:lnTo>
                <a:lnTo>
                  <a:pt x="264949" y="227985"/>
                </a:lnTo>
                <a:lnTo>
                  <a:pt x="263196" y="217184"/>
                </a:lnTo>
                <a:lnTo>
                  <a:pt x="257521" y="207826"/>
                </a:lnTo>
                <a:lnTo>
                  <a:pt x="248373" y="201128"/>
                </a:lnTo>
                <a:lnTo>
                  <a:pt x="112801" y="138517"/>
                </a:lnTo>
                <a:lnTo>
                  <a:pt x="234048" y="51344"/>
                </a:lnTo>
                <a:lnTo>
                  <a:pt x="241759" y="43035"/>
                </a:lnTo>
                <a:lnTo>
                  <a:pt x="245554" y="32772"/>
                </a:lnTo>
                <a:lnTo>
                  <a:pt x="245224" y="21835"/>
                </a:lnTo>
                <a:lnTo>
                  <a:pt x="240563" y="11504"/>
                </a:lnTo>
                <a:lnTo>
                  <a:pt x="232252" y="3793"/>
                </a:lnTo>
                <a:lnTo>
                  <a:pt x="221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708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2284" y="3872966"/>
            <a:ext cx="431800" cy="127000"/>
          </a:xfrm>
          <a:custGeom>
            <a:avLst/>
            <a:gdLst/>
            <a:ahLst/>
            <a:cxnLst/>
            <a:rect l="l" t="t" r="r" b="b"/>
            <a:pathLst>
              <a:path w="431800" h="127000">
                <a:moveTo>
                  <a:pt x="0" y="0"/>
                </a:moveTo>
                <a:lnTo>
                  <a:pt x="431355" y="0"/>
                </a:lnTo>
                <a:lnTo>
                  <a:pt x="431355" y="126847"/>
                </a:lnTo>
                <a:lnTo>
                  <a:pt x="0" y="126847"/>
                </a:lnTo>
                <a:lnTo>
                  <a:pt x="0" y="0"/>
                </a:lnTo>
                <a:close/>
              </a:path>
            </a:pathLst>
          </a:custGeom>
          <a:solidFill>
            <a:srgbClr val="FF9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2284" y="3872966"/>
            <a:ext cx="431800" cy="127000"/>
          </a:xfrm>
          <a:custGeom>
            <a:avLst/>
            <a:gdLst/>
            <a:ahLst/>
            <a:cxnLst/>
            <a:rect l="l" t="t" r="r" b="b"/>
            <a:pathLst>
              <a:path w="431800" h="127000">
                <a:moveTo>
                  <a:pt x="0" y="0"/>
                </a:moveTo>
                <a:lnTo>
                  <a:pt x="431358" y="0"/>
                </a:lnTo>
                <a:lnTo>
                  <a:pt x="431358" y="126846"/>
                </a:lnTo>
                <a:lnTo>
                  <a:pt x="0" y="12684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026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0952" y="3365576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0" y="0"/>
                </a:moveTo>
                <a:lnTo>
                  <a:pt x="380618" y="0"/>
                </a:lnTo>
                <a:lnTo>
                  <a:pt x="380618" y="126847"/>
                </a:lnTo>
                <a:lnTo>
                  <a:pt x="0" y="126847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0952" y="3365576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0" y="0"/>
                </a:moveTo>
                <a:lnTo>
                  <a:pt x="380610" y="0"/>
                </a:lnTo>
                <a:lnTo>
                  <a:pt x="380610" y="126845"/>
                </a:lnTo>
                <a:lnTo>
                  <a:pt x="0" y="126845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2700" y="3746119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0" y="0"/>
                </a:moveTo>
                <a:lnTo>
                  <a:pt x="241045" y="0"/>
                </a:lnTo>
                <a:lnTo>
                  <a:pt x="241045" y="139522"/>
                </a:lnTo>
                <a:lnTo>
                  <a:pt x="0" y="139522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2700" y="3746119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0" y="0"/>
                </a:moveTo>
                <a:lnTo>
                  <a:pt x="241053" y="0"/>
                </a:lnTo>
                <a:lnTo>
                  <a:pt x="241053" y="139530"/>
                </a:lnTo>
                <a:lnTo>
                  <a:pt x="0" y="139530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7456" y="4380344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0" y="0"/>
                </a:moveTo>
                <a:lnTo>
                  <a:pt x="380619" y="0"/>
                </a:lnTo>
                <a:lnTo>
                  <a:pt x="380619" y="114160"/>
                </a:lnTo>
                <a:lnTo>
                  <a:pt x="0" y="114160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47455" y="4380344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0" y="0"/>
                </a:moveTo>
                <a:lnTo>
                  <a:pt x="380610" y="0"/>
                </a:lnTo>
                <a:lnTo>
                  <a:pt x="380610" y="114161"/>
                </a:lnTo>
                <a:lnTo>
                  <a:pt x="0" y="11416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6798" y="501701"/>
            <a:ext cx="645096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Interpreting </a:t>
            </a:r>
            <a:r>
              <a:rPr spc="-75" dirty="0"/>
              <a:t>LDA</a:t>
            </a:r>
            <a:r>
              <a:rPr spc="-420" dirty="0"/>
              <a:t> </a:t>
            </a:r>
            <a:r>
              <a:rPr spc="185" dirty="0"/>
              <a:t>outputs</a:t>
            </a:r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0287" y="1575194"/>
            <a:ext cx="3694429" cy="4970145"/>
          </a:xfrm>
          <a:custGeom>
            <a:avLst/>
            <a:gdLst/>
            <a:ahLst/>
            <a:cxnLst/>
            <a:rect l="l" t="t" r="r" b="b"/>
            <a:pathLst>
              <a:path w="3694429" h="4970145">
                <a:moveTo>
                  <a:pt x="0" y="0"/>
                </a:moveTo>
                <a:lnTo>
                  <a:pt x="3693996" y="0"/>
                </a:lnTo>
                <a:lnTo>
                  <a:pt x="3693996" y="4969987"/>
                </a:lnTo>
                <a:lnTo>
                  <a:pt x="0" y="4969987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8688" y="3226436"/>
            <a:ext cx="430530" cy="146685"/>
          </a:xfrm>
          <a:custGeom>
            <a:avLst/>
            <a:gdLst/>
            <a:ahLst/>
            <a:cxnLst/>
            <a:rect l="l" t="t" r="r" b="b"/>
            <a:pathLst>
              <a:path w="430530" h="146685">
                <a:moveTo>
                  <a:pt x="0" y="0"/>
                </a:moveTo>
                <a:lnTo>
                  <a:pt x="429996" y="0"/>
                </a:lnTo>
                <a:lnTo>
                  <a:pt x="429996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8688" y="3226436"/>
            <a:ext cx="430530" cy="146685"/>
          </a:xfrm>
          <a:custGeom>
            <a:avLst/>
            <a:gdLst/>
            <a:ahLst/>
            <a:cxnLst/>
            <a:rect l="l" t="t" r="r" b="b"/>
            <a:pathLst>
              <a:path w="430530" h="146685">
                <a:moveTo>
                  <a:pt x="0" y="0"/>
                </a:moveTo>
                <a:lnTo>
                  <a:pt x="429988" y="0"/>
                </a:lnTo>
                <a:lnTo>
                  <a:pt x="429988" y="146559"/>
                </a:lnTo>
                <a:lnTo>
                  <a:pt x="0" y="1465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58669" y="4118814"/>
            <a:ext cx="384810" cy="146685"/>
          </a:xfrm>
          <a:custGeom>
            <a:avLst/>
            <a:gdLst/>
            <a:ahLst/>
            <a:cxnLst/>
            <a:rect l="l" t="t" r="r" b="b"/>
            <a:pathLst>
              <a:path w="384810" h="146685">
                <a:moveTo>
                  <a:pt x="0" y="0"/>
                </a:moveTo>
                <a:lnTo>
                  <a:pt x="384390" y="0"/>
                </a:lnTo>
                <a:lnTo>
                  <a:pt x="384390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58668" y="4118814"/>
            <a:ext cx="384810" cy="146685"/>
          </a:xfrm>
          <a:custGeom>
            <a:avLst/>
            <a:gdLst/>
            <a:ahLst/>
            <a:cxnLst/>
            <a:rect l="l" t="t" r="r" b="b"/>
            <a:pathLst>
              <a:path w="384810" h="146685">
                <a:moveTo>
                  <a:pt x="0" y="0"/>
                </a:moveTo>
                <a:lnTo>
                  <a:pt x="384382" y="0"/>
                </a:lnTo>
                <a:lnTo>
                  <a:pt x="384382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45957" y="4998174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5" h="140335">
                <a:moveTo>
                  <a:pt x="0" y="0"/>
                </a:moveTo>
                <a:lnTo>
                  <a:pt x="273621" y="0"/>
                </a:lnTo>
                <a:lnTo>
                  <a:pt x="273621" y="140042"/>
                </a:lnTo>
                <a:lnTo>
                  <a:pt x="0" y="140042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45957" y="4998174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5" h="140335">
                <a:moveTo>
                  <a:pt x="0" y="0"/>
                </a:moveTo>
                <a:lnTo>
                  <a:pt x="273628" y="0"/>
                </a:lnTo>
                <a:lnTo>
                  <a:pt x="273628" y="140045"/>
                </a:lnTo>
                <a:lnTo>
                  <a:pt x="0" y="140045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1277" y="3734512"/>
            <a:ext cx="365125" cy="140335"/>
          </a:xfrm>
          <a:custGeom>
            <a:avLst/>
            <a:gdLst/>
            <a:ahLst/>
            <a:cxnLst/>
            <a:rect l="l" t="t" r="r" b="b"/>
            <a:pathLst>
              <a:path w="365125" h="140335">
                <a:moveTo>
                  <a:pt x="0" y="0"/>
                </a:moveTo>
                <a:lnTo>
                  <a:pt x="364832" y="0"/>
                </a:lnTo>
                <a:lnTo>
                  <a:pt x="364832" y="140042"/>
                </a:lnTo>
                <a:lnTo>
                  <a:pt x="0" y="140042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1277" y="3734512"/>
            <a:ext cx="365125" cy="140335"/>
          </a:xfrm>
          <a:custGeom>
            <a:avLst/>
            <a:gdLst/>
            <a:ahLst/>
            <a:cxnLst/>
            <a:rect l="l" t="t" r="r" b="b"/>
            <a:pathLst>
              <a:path w="365125" h="140335">
                <a:moveTo>
                  <a:pt x="0" y="0"/>
                </a:moveTo>
                <a:lnTo>
                  <a:pt x="364837" y="0"/>
                </a:lnTo>
                <a:lnTo>
                  <a:pt x="364837" y="140043"/>
                </a:lnTo>
                <a:lnTo>
                  <a:pt x="0" y="14004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5204" y="6353031"/>
            <a:ext cx="404495" cy="146685"/>
          </a:xfrm>
          <a:custGeom>
            <a:avLst/>
            <a:gdLst/>
            <a:ahLst/>
            <a:cxnLst/>
            <a:rect l="l" t="t" r="r" b="b"/>
            <a:pathLst>
              <a:path w="404494" h="146685">
                <a:moveTo>
                  <a:pt x="0" y="0"/>
                </a:moveTo>
                <a:lnTo>
                  <a:pt x="403936" y="0"/>
                </a:lnTo>
                <a:lnTo>
                  <a:pt x="403936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5204" y="6353031"/>
            <a:ext cx="404495" cy="146685"/>
          </a:xfrm>
          <a:custGeom>
            <a:avLst/>
            <a:gdLst/>
            <a:ahLst/>
            <a:cxnLst/>
            <a:rect l="l" t="t" r="r" b="b"/>
            <a:pathLst>
              <a:path w="404494" h="146685">
                <a:moveTo>
                  <a:pt x="0" y="0"/>
                </a:moveTo>
                <a:lnTo>
                  <a:pt x="403927" y="0"/>
                </a:lnTo>
                <a:lnTo>
                  <a:pt x="403927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12439" y="4369599"/>
            <a:ext cx="645160" cy="143510"/>
          </a:xfrm>
          <a:custGeom>
            <a:avLst/>
            <a:gdLst/>
            <a:ahLst/>
            <a:cxnLst/>
            <a:rect l="l" t="t" r="r" b="b"/>
            <a:pathLst>
              <a:path w="645160" h="143510">
                <a:moveTo>
                  <a:pt x="0" y="0"/>
                </a:moveTo>
                <a:lnTo>
                  <a:pt x="644982" y="0"/>
                </a:lnTo>
                <a:lnTo>
                  <a:pt x="644982" y="143294"/>
                </a:lnTo>
                <a:lnTo>
                  <a:pt x="0" y="143294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12439" y="4369600"/>
            <a:ext cx="645160" cy="143510"/>
          </a:xfrm>
          <a:custGeom>
            <a:avLst/>
            <a:gdLst/>
            <a:ahLst/>
            <a:cxnLst/>
            <a:rect l="l" t="t" r="r" b="b"/>
            <a:pathLst>
              <a:path w="645160" h="143510">
                <a:moveTo>
                  <a:pt x="0" y="0"/>
                </a:moveTo>
                <a:lnTo>
                  <a:pt x="644982" y="0"/>
                </a:lnTo>
                <a:lnTo>
                  <a:pt x="644982" y="143301"/>
                </a:lnTo>
                <a:lnTo>
                  <a:pt x="0" y="14330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28159" y="4636656"/>
            <a:ext cx="443230" cy="123825"/>
          </a:xfrm>
          <a:custGeom>
            <a:avLst/>
            <a:gdLst/>
            <a:ahLst/>
            <a:cxnLst/>
            <a:rect l="l" t="t" r="r" b="b"/>
            <a:pathLst>
              <a:path w="443229" h="123825">
                <a:moveTo>
                  <a:pt x="0" y="0"/>
                </a:moveTo>
                <a:lnTo>
                  <a:pt x="443014" y="0"/>
                </a:lnTo>
                <a:lnTo>
                  <a:pt x="443014" y="123761"/>
                </a:lnTo>
                <a:lnTo>
                  <a:pt x="0" y="12376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28159" y="4636656"/>
            <a:ext cx="443230" cy="123825"/>
          </a:xfrm>
          <a:custGeom>
            <a:avLst/>
            <a:gdLst/>
            <a:ahLst/>
            <a:cxnLst/>
            <a:rect l="l" t="t" r="r" b="b"/>
            <a:pathLst>
              <a:path w="443229" h="123825">
                <a:moveTo>
                  <a:pt x="0" y="0"/>
                </a:moveTo>
                <a:lnTo>
                  <a:pt x="443016" y="0"/>
                </a:lnTo>
                <a:lnTo>
                  <a:pt x="443016" y="123759"/>
                </a:lnTo>
                <a:lnTo>
                  <a:pt x="0" y="1237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73667" y="4760417"/>
            <a:ext cx="534670" cy="143510"/>
          </a:xfrm>
          <a:custGeom>
            <a:avLst/>
            <a:gdLst/>
            <a:ahLst/>
            <a:cxnLst/>
            <a:rect l="l" t="t" r="r" b="b"/>
            <a:pathLst>
              <a:path w="534670" h="143510">
                <a:moveTo>
                  <a:pt x="0" y="0"/>
                </a:moveTo>
                <a:lnTo>
                  <a:pt x="534225" y="0"/>
                </a:lnTo>
                <a:lnTo>
                  <a:pt x="534225" y="143306"/>
                </a:lnTo>
                <a:lnTo>
                  <a:pt x="0" y="143306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73667" y="4760417"/>
            <a:ext cx="534670" cy="143510"/>
          </a:xfrm>
          <a:custGeom>
            <a:avLst/>
            <a:gdLst/>
            <a:ahLst/>
            <a:cxnLst/>
            <a:rect l="l" t="t" r="r" b="b"/>
            <a:pathLst>
              <a:path w="534670" h="143510">
                <a:moveTo>
                  <a:pt x="0" y="0"/>
                </a:moveTo>
                <a:lnTo>
                  <a:pt x="534226" y="0"/>
                </a:lnTo>
                <a:lnTo>
                  <a:pt x="534226" y="143302"/>
                </a:lnTo>
                <a:lnTo>
                  <a:pt x="0" y="14330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44307" y="4753902"/>
            <a:ext cx="417195" cy="149860"/>
          </a:xfrm>
          <a:custGeom>
            <a:avLst/>
            <a:gdLst/>
            <a:ahLst/>
            <a:cxnLst/>
            <a:rect l="l" t="t" r="r" b="b"/>
            <a:pathLst>
              <a:path w="417194" h="149860">
                <a:moveTo>
                  <a:pt x="0" y="0"/>
                </a:moveTo>
                <a:lnTo>
                  <a:pt x="416953" y="0"/>
                </a:lnTo>
                <a:lnTo>
                  <a:pt x="416953" y="149821"/>
                </a:lnTo>
                <a:lnTo>
                  <a:pt x="0" y="14982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44307" y="4753902"/>
            <a:ext cx="417195" cy="149860"/>
          </a:xfrm>
          <a:custGeom>
            <a:avLst/>
            <a:gdLst/>
            <a:ahLst/>
            <a:cxnLst/>
            <a:rect l="l" t="t" r="r" b="b"/>
            <a:pathLst>
              <a:path w="417194" h="149860">
                <a:moveTo>
                  <a:pt x="0" y="0"/>
                </a:moveTo>
                <a:lnTo>
                  <a:pt x="416957" y="0"/>
                </a:lnTo>
                <a:lnTo>
                  <a:pt x="416957" y="149816"/>
                </a:lnTo>
                <a:lnTo>
                  <a:pt x="0" y="14981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45431" y="5444364"/>
            <a:ext cx="306705" cy="123825"/>
          </a:xfrm>
          <a:custGeom>
            <a:avLst/>
            <a:gdLst/>
            <a:ahLst/>
            <a:cxnLst/>
            <a:rect l="l" t="t" r="r" b="b"/>
            <a:pathLst>
              <a:path w="306704" h="123825">
                <a:moveTo>
                  <a:pt x="0" y="0"/>
                </a:moveTo>
                <a:lnTo>
                  <a:pt x="306199" y="0"/>
                </a:lnTo>
                <a:lnTo>
                  <a:pt x="306199" y="123759"/>
                </a:lnTo>
                <a:lnTo>
                  <a:pt x="0" y="1237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28062" y="5450879"/>
            <a:ext cx="664845" cy="117475"/>
          </a:xfrm>
          <a:custGeom>
            <a:avLst/>
            <a:gdLst/>
            <a:ahLst/>
            <a:cxnLst/>
            <a:rect l="l" t="t" r="r" b="b"/>
            <a:pathLst>
              <a:path w="664845" h="117475">
                <a:moveTo>
                  <a:pt x="0" y="0"/>
                </a:moveTo>
                <a:lnTo>
                  <a:pt x="664524" y="0"/>
                </a:lnTo>
                <a:lnTo>
                  <a:pt x="664524" y="117246"/>
                </a:lnTo>
                <a:lnTo>
                  <a:pt x="0" y="11724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75945" y="1582631"/>
            <a:ext cx="2950210" cy="41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marR="5080" indent="-494665">
              <a:lnSpc>
                <a:spcPct val="105500"/>
              </a:lnSpc>
              <a:spcBef>
                <a:spcPts val="100"/>
              </a:spcBef>
            </a:pPr>
            <a:r>
              <a:rPr sz="1200" spc="-30" dirty="0">
                <a:latin typeface="Times New Roman"/>
                <a:cs typeface="Times New Roman"/>
              </a:rPr>
              <a:t>Modeling </a:t>
            </a:r>
            <a:r>
              <a:rPr sz="1200" spc="15" dirty="0">
                <a:latin typeface="Times New Roman"/>
                <a:cs typeface="Times New Roman"/>
              </a:rPr>
              <a:t>the </a:t>
            </a:r>
            <a:r>
              <a:rPr sz="1200" spc="-25" dirty="0">
                <a:latin typeface="Times New Roman"/>
                <a:cs typeface="Times New Roman"/>
              </a:rPr>
              <a:t>Complex Dynamics </a:t>
            </a:r>
            <a:r>
              <a:rPr sz="1200" spc="10" dirty="0">
                <a:latin typeface="Times New Roman"/>
                <a:cs typeface="Times New Roman"/>
              </a:rPr>
              <a:t>and </a:t>
            </a:r>
            <a:r>
              <a:rPr sz="1200" spc="-20" dirty="0">
                <a:latin typeface="Times New Roman"/>
                <a:cs typeface="Times New Roman"/>
              </a:rPr>
              <a:t>Changing  </a:t>
            </a:r>
            <a:r>
              <a:rPr sz="1200" spc="-15" dirty="0">
                <a:latin typeface="Times New Roman"/>
                <a:cs typeface="Times New Roman"/>
              </a:rPr>
              <a:t>Correlations </a:t>
            </a:r>
            <a:r>
              <a:rPr sz="1200" spc="-6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Epileptic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Events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47434" y="2117840"/>
            <a:ext cx="3007360" cy="5518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64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Drausin </a:t>
            </a:r>
            <a:r>
              <a:rPr sz="800" spc="25" dirty="0">
                <a:latin typeface="Georgia"/>
                <a:cs typeface="Georgia"/>
              </a:rPr>
              <a:t>F. </a:t>
            </a:r>
            <a:r>
              <a:rPr sz="800" spc="-10" dirty="0">
                <a:latin typeface="Georgia"/>
                <a:cs typeface="Georgia"/>
              </a:rPr>
              <a:t>Wulsin</a:t>
            </a:r>
            <a:r>
              <a:rPr sz="825" spc="-15" baseline="30303" dirty="0">
                <a:latin typeface="Georgia"/>
                <a:cs typeface="Georgia"/>
              </a:rPr>
              <a:t>a</a:t>
            </a:r>
            <a:r>
              <a:rPr sz="800" spc="-10" dirty="0">
                <a:latin typeface="Georgia"/>
                <a:cs typeface="Georgia"/>
              </a:rPr>
              <a:t>, </a:t>
            </a:r>
            <a:r>
              <a:rPr sz="800" dirty="0">
                <a:latin typeface="Georgia"/>
                <a:cs typeface="Georgia"/>
              </a:rPr>
              <a:t>Emily </a:t>
            </a:r>
            <a:r>
              <a:rPr sz="800" spc="25" dirty="0">
                <a:latin typeface="Georgia"/>
                <a:cs typeface="Georgia"/>
              </a:rPr>
              <a:t>B. </a:t>
            </a:r>
            <a:r>
              <a:rPr sz="800" spc="-5" dirty="0">
                <a:latin typeface="Georgia"/>
                <a:cs typeface="Georgia"/>
              </a:rPr>
              <a:t>Fox</a:t>
            </a:r>
            <a:r>
              <a:rPr sz="825" spc="-7" baseline="30303" dirty="0">
                <a:latin typeface="Georgia"/>
                <a:cs typeface="Georgia"/>
              </a:rPr>
              <a:t>c</a:t>
            </a:r>
            <a:r>
              <a:rPr sz="800" spc="-5" dirty="0">
                <a:latin typeface="Georgia"/>
                <a:cs typeface="Georgia"/>
              </a:rPr>
              <a:t>, </a:t>
            </a:r>
            <a:r>
              <a:rPr sz="800" dirty="0">
                <a:latin typeface="Georgia"/>
                <a:cs typeface="Georgia"/>
              </a:rPr>
              <a:t>Brian</a:t>
            </a:r>
            <a:r>
              <a:rPr sz="800" spc="145" dirty="0">
                <a:latin typeface="Georgia"/>
                <a:cs typeface="Georgia"/>
              </a:rPr>
              <a:t> </a:t>
            </a:r>
            <a:r>
              <a:rPr sz="800" spc="15" dirty="0">
                <a:latin typeface="Georgia"/>
                <a:cs typeface="Georgia"/>
              </a:rPr>
              <a:t>Litt</a:t>
            </a:r>
            <a:r>
              <a:rPr sz="825" spc="22" baseline="30303" dirty="0">
                <a:latin typeface="Georgia"/>
                <a:cs typeface="Georgia"/>
              </a:rPr>
              <a:t>a,b</a:t>
            </a:r>
            <a:endParaRPr sz="825" baseline="30303">
              <a:latin typeface="Georgia"/>
              <a:cs typeface="Georgia"/>
            </a:endParaRPr>
          </a:p>
          <a:p>
            <a:pPr marL="12700" marR="5080" algn="ctr">
              <a:lnSpc>
                <a:spcPts val="830"/>
              </a:lnSpc>
              <a:spcBef>
                <a:spcPts val="695"/>
              </a:spcBef>
            </a:pPr>
            <a:r>
              <a:rPr sz="675" i="1" spc="-37" baseline="30864" dirty="0">
                <a:latin typeface="Georgia"/>
                <a:cs typeface="Georgia"/>
              </a:rPr>
              <a:t>a</a:t>
            </a:r>
            <a:r>
              <a:rPr sz="700" i="1" spc="-25" dirty="0">
                <a:latin typeface="Georgia"/>
                <a:cs typeface="Georgia"/>
              </a:rPr>
              <a:t>Department of Bioengineering, University of Pennsylvania, Philadelphia, </a:t>
            </a:r>
            <a:r>
              <a:rPr sz="700" i="1" spc="10" dirty="0">
                <a:latin typeface="Georgia"/>
                <a:cs typeface="Georgia"/>
              </a:rPr>
              <a:t>PA  </a:t>
            </a:r>
            <a:r>
              <a:rPr sz="675" i="1" spc="-37" baseline="30864" dirty="0">
                <a:latin typeface="Georgia"/>
                <a:cs typeface="Georgia"/>
              </a:rPr>
              <a:t>b</a:t>
            </a:r>
            <a:r>
              <a:rPr sz="700" i="1" spc="-25" dirty="0">
                <a:latin typeface="Georgia"/>
                <a:cs typeface="Georgia"/>
              </a:rPr>
              <a:t>Department of </a:t>
            </a:r>
            <a:r>
              <a:rPr sz="700" i="1" spc="-40" dirty="0">
                <a:latin typeface="Georgia"/>
                <a:cs typeface="Georgia"/>
              </a:rPr>
              <a:t>Neurology, </a:t>
            </a:r>
            <a:r>
              <a:rPr sz="700" i="1" spc="-25" dirty="0">
                <a:latin typeface="Georgia"/>
                <a:cs typeface="Georgia"/>
              </a:rPr>
              <a:t>University of Pennsylvania, Philadelphia, </a:t>
            </a:r>
            <a:r>
              <a:rPr sz="700" i="1" spc="10" dirty="0">
                <a:latin typeface="Georgia"/>
                <a:cs typeface="Georgia"/>
              </a:rPr>
              <a:t>PA  </a:t>
            </a:r>
            <a:r>
              <a:rPr sz="675" i="1" spc="-37" baseline="30864" dirty="0">
                <a:latin typeface="Georgia"/>
                <a:cs typeface="Georgia"/>
              </a:rPr>
              <a:t>c</a:t>
            </a:r>
            <a:r>
              <a:rPr sz="700" i="1" spc="-25" dirty="0">
                <a:latin typeface="Georgia"/>
                <a:cs typeface="Georgia"/>
              </a:rPr>
              <a:t>Department of </a:t>
            </a:r>
            <a:r>
              <a:rPr sz="700" i="1" spc="-15" dirty="0">
                <a:latin typeface="Georgia"/>
                <a:cs typeface="Georgia"/>
              </a:rPr>
              <a:t>Statistics, </a:t>
            </a:r>
            <a:r>
              <a:rPr sz="700" i="1" spc="-25" dirty="0">
                <a:latin typeface="Georgia"/>
                <a:cs typeface="Georgia"/>
              </a:rPr>
              <a:t>University of Washington, </a:t>
            </a:r>
            <a:r>
              <a:rPr sz="700" i="1" spc="-20" dirty="0">
                <a:latin typeface="Georgia"/>
                <a:cs typeface="Georgia"/>
              </a:rPr>
              <a:t>Seattle,</a:t>
            </a:r>
            <a:r>
              <a:rPr sz="700" i="1" spc="-15" dirty="0">
                <a:latin typeface="Georgia"/>
                <a:cs typeface="Georgia"/>
              </a:rPr>
              <a:t> </a:t>
            </a:r>
            <a:r>
              <a:rPr sz="700" i="1" spc="-5" dirty="0">
                <a:latin typeface="Georgia"/>
                <a:cs typeface="Georgia"/>
              </a:rPr>
              <a:t>WA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41424" y="2973476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>
                <a:moveTo>
                  <a:pt x="0" y="0"/>
                </a:moveTo>
                <a:lnTo>
                  <a:pt x="3419137" y="0"/>
                </a:lnTo>
              </a:path>
            </a:pathLst>
          </a:custGeom>
          <a:ln w="3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728731" y="3035592"/>
            <a:ext cx="47815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b="1" spc="5" dirty="0">
                <a:latin typeface="Georgia"/>
                <a:cs typeface="Georgia"/>
              </a:rPr>
              <a:t>Abstract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28731" y="3211141"/>
            <a:ext cx="63309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dirty="0">
                <a:latin typeface="Georgia"/>
                <a:cs typeface="Georgia"/>
              </a:rPr>
              <a:t>Patients</a:t>
            </a:r>
            <a:r>
              <a:rPr sz="800" spc="50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with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72779" y="3211141"/>
            <a:ext cx="240157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can </a:t>
            </a:r>
            <a:r>
              <a:rPr sz="800" spc="-15" dirty="0">
                <a:latin typeface="Georgia"/>
                <a:cs typeface="Georgia"/>
              </a:rPr>
              <a:t>manifest </a:t>
            </a:r>
            <a:r>
              <a:rPr sz="800" spc="-10" dirty="0">
                <a:latin typeface="Georgia"/>
                <a:cs typeface="Georgia"/>
              </a:rPr>
              <a:t>short, sub-clinical epileptic </a:t>
            </a:r>
            <a:r>
              <a:rPr sz="800" spc="10" dirty="0">
                <a:latin typeface="Georgia"/>
                <a:cs typeface="Georgia"/>
              </a:rPr>
              <a:t>“bursts”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in</a:t>
            </a:r>
            <a:endParaRPr sz="800">
              <a:latin typeface="Georgia"/>
              <a:cs typeface="Georgia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2344015" y="3213750"/>
          <a:ext cx="1113790" cy="47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85"/>
                <a:gridCol w="335280"/>
                <a:gridCol w="377825"/>
              </a:tblGrid>
              <a:tr h="127000">
                <a:tc>
                  <a:txBody>
                    <a:bodyPr/>
                    <a:lstStyle/>
                    <a:p>
                      <a:pPr marL="43815">
                        <a:lnSpc>
                          <a:spcPts val="89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epilepsy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B w="38100">
                      <a:solidFill>
                        <a:srgbClr val="C75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clinical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38100">
                      <a:solidFill>
                        <a:srgbClr val="C75000"/>
                      </a:solidFill>
                      <a:prstDash val="solid"/>
                    </a:lnL>
                    <a:lnR w="53975">
                      <a:solidFill>
                        <a:srgbClr val="C75000"/>
                      </a:solidFill>
                      <a:prstDash val="solid"/>
                    </a:lnR>
                    <a:lnT w="38100" cap="flat" cmpd="sng" algn="ctr">
                      <a:solidFill>
                        <a:srgbClr val="C75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seizures.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539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3653538" y="4109392"/>
          <a:ext cx="150495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895"/>
                <a:gridCol w="723265"/>
                <a:gridCol w="351790"/>
              </a:tblGrid>
              <a:tr h="136525">
                <a:tc>
                  <a:txBody>
                    <a:bodyPr/>
                    <a:lstStyle/>
                    <a:p>
                      <a:pPr marL="34290">
                        <a:lnSpc>
                          <a:spcPts val="925"/>
                        </a:lnSpc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800" spc="-25" dirty="0">
                          <a:latin typeface="Georgia"/>
                          <a:cs typeface="Georgia"/>
                        </a:rPr>
                        <a:t>ay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esi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n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539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925"/>
                        </a:lnSpc>
                      </a:pPr>
                      <a:r>
                        <a:rPr sz="800" spc="-15" dirty="0">
                          <a:latin typeface="Georgia"/>
                          <a:cs typeface="Georgia"/>
                        </a:rPr>
                        <a:t>nonparametric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53975">
                      <a:solidFill>
                        <a:srgbClr val="0079A0"/>
                      </a:solidFill>
                      <a:prstDash val="solid"/>
                    </a:lnL>
                    <a:lnR w="539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925"/>
                        </a:lnSpc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Mar</a:t>
                      </a:r>
                      <a:r>
                        <a:rPr sz="800" spc="-25" dirty="0">
                          <a:latin typeface="Georgia"/>
                          <a:cs typeface="Georgia"/>
                        </a:rPr>
                        <a:t>ko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v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539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1728730" y="3338271"/>
            <a:ext cx="3477260" cy="11690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85"/>
              </a:spcBef>
              <a:tabLst>
                <a:tab pos="1804035" algn="l"/>
              </a:tabLst>
            </a:pPr>
            <a:r>
              <a:rPr sz="800" spc="-10" dirty="0">
                <a:latin typeface="Georgia"/>
                <a:cs typeface="Georgia"/>
              </a:rPr>
              <a:t>addition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to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full-blown	</a:t>
            </a:r>
            <a:r>
              <a:rPr sz="800" spc="-25" dirty="0">
                <a:latin typeface="Georgia"/>
                <a:cs typeface="Georgia"/>
              </a:rPr>
              <a:t>We </a:t>
            </a:r>
            <a:r>
              <a:rPr sz="800" spc="-10" dirty="0">
                <a:latin typeface="Georgia"/>
                <a:cs typeface="Georgia"/>
              </a:rPr>
              <a:t>believe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5" dirty="0">
                <a:latin typeface="Georgia"/>
                <a:cs typeface="Georgia"/>
              </a:rPr>
              <a:t>relationship between  these two </a:t>
            </a:r>
            <a:r>
              <a:rPr sz="800" spc="-20" dirty="0">
                <a:latin typeface="Georgia"/>
                <a:cs typeface="Georgia"/>
              </a:rPr>
              <a:t>classes of </a:t>
            </a:r>
            <a:r>
              <a:rPr sz="800" spc="-10" dirty="0">
                <a:latin typeface="Georgia"/>
                <a:cs typeface="Georgia"/>
              </a:rPr>
              <a:t>events—something </a:t>
            </a:r>
            <a:r>
              <a:rPr sz="800" spc="-5" dirty="0">
                <a:latin typeface="Georgia"/>
                <a:cs typeface="Georgia"/>
              </a:rPr>
              <a:t>not </a:t>
            </a:r>
            <a:r>
              <a:rPr sz="800" spc="-10" dirty="0">
                <a:latin typeface="Georgia"/>
                <a:cs typeface="Georgia"/>
              </a:rPr>
              <a:t>previously studied </a:t>
            </a:r>
            <a:r>
              <a:rPr sz="800" spc="10" dirty="0">
                <a:latin typeface="Georgia"/>
                <a:cs typeface="Georgia"/>
              </a:rPr>
              <a:t>quantitatively—  </a:t>
            </a:r>
            <a:r>
              <a:rPr sz="800" spc="-15" dirty="0">
                <a:latin typeface="Georgia"/>
                <a:cs typeface="Georgia"/>
              </a:rPr>
              <a:t>could </a:t>
            </a:r>
            <a:r>
              <a:rPr sz="800" spc="-5" dirty="0">
                <a:latin typeface="Georgia"/>
                <a:cs typeface="Georgia"/>
              </a:rPr>
              <a:t>yield important </a:t>
            </a:r>
            <a:r>
              <a:rPr sz="800" spc="-15" dirty="0">
                <a:latin typeface="Georgia"/>
                <a:cs typeface="Georgia"/>
              </a:rPr>
              <a:t>insights into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nature </a:t>
            </a:r>
            <a:r>
              <a:rPr sz="800" spc="-15" dirty="0">
                <a:latin typeface="Georgia"/>
                <a:cs typeface="Georgia"/>
              </a:rPr>
              <a:t>and intrinsic </a:t>
            </a:r>
            <a:r>
              <a:rPr sz="800" spc="-10" dirty="0">
                <a:latin typeface="Georgia"/>
                <a:cs typeface="Georgia"/>
              </a:rPr>
              <a:t>dynamics </a:t>
            </a:r>
            <a:r>
              <a:rPr sz="800" spc="-20" dirty="0">
                <a:latin typeface="Georgia"/>
                <a:cs typeface="Georgia"/>
              </a:rPr>
              <a:t>of  </a:t>
            </a:r>
            <a:r>
              <a:rPr sz="800" spc="-15" dirty="0">
                <a:latin typeface="Georgia"/>
                <a:cs typeface="Georgia"/>
              </a:rPr>
              <a:t>seizures. </a:t>
            </a:r>
            <a:r>
              <a:rPr sz="800" spc="70" dirty="0">
                <a:latin typeface="Georgia"/>
                <a:cs typeface="Georgia"/>
              </a:rPr>
              <a:t>A </a:t>
            </a:r>
            <a:r>
              <a:rPr sz="800" spc="-10" dirty="0">
                <a:latin typeface="Georgia"/>
                <a:cs typeface="Georgia"/>
              </a:rPr>
              <a:t>goal </a:t>
            </a:r>
            <a:r>
              <a:rPr sz="800" spc="-20" dirty="0">
                <a:latin typeface="Georgia"/>
                <a:cs typeface="Georgia"/>
              </a:rPr>
              <a:t>of our work is </a:t>
            </a:r>
            <a:r>
              <a:rPr sz="800" spc="5" dirty="0">
                <a:latin typeface="Georgia"/>
                <a:cs typeface="Georgia"/>
              </a:rPr>
              <a:t>to </a:t>
            </a:r>
            <a:r>
              <a:rPr sz="800" spc="-15" dirty="0">
                <a:latin typeface="Georgia"/>
                <a:cs typeface="Georgia"/>
              </a:rPr>
              <a:t>parse these complex </a:t>
            </a:r>
            <a:r>
              <a:rPr sz="800" spc="-10" dirty="0">
                <a:latin typeface="Georgia"/>
                <a:cs typeface="Georgia"/>
              </a:rPr>
              <a:t>epileptic </a:t>
            </a:r>
            <a:r>
              <a:rPr sz="800" spc="-15" dirty="0">
                <a:latin typeface="Georgia"/>
                <a:cs typeface="Georgia"/>
              </a:rPr>
              <a:t>events  into </a:t>
            </a:r>
            <a:r>
              <a:rPr sz="800" spc="-5" dirty="0">
                <a:latin typeface="Georgia"/>
                <a:cs typeface="Georgia"/>
              </a:rPr>
              <a:t>distinct </a:t>
            </a:r>
            <a:r>
              <a:rPr sz="800" spc="-10" dirty="0">
                <a:latin typeface="Georgia"/>
                <a:cs typeface="Georgia"/>
              </a:rPr>
              <a:t>dynamic </a:t>
            </a:r>
            <a:r>
              <a:rPr sz="800" spc="-20" dirty="0">
                <a:latin typeface="Georgia"/>
                <a:cs typeface="Georgia"/>
              </a:rPr>
              <a:t>regimes. </a:t>
            </a:r>
            <a:r>
              <a:rPr sz="800" spc="70" dirty="0">
                <a:latin typeface="Georgia"/>
                <a:cs typeface="Georgia"/>
              </a:rPr>
              <a:t>A </a:t>
            </a:r>
            <a:r>
              <a:rPr sz="800" spc="-15" dirty="0">
                <a:latin typeface="Georgia"/>
                <a:cs typeface="Georgia"/>
              </a:rPr>
              <a:t>challenge </a:t>
            </a:r>
            <a:r>
              <a:rPr sz="800" spc="-20" dirty="0">
                <a:latin typeface="Georgia"/>
                <a:cs typeface="Georgia"/>
              </a:rPr>
              <a:t>posed </a:t>
            </a:r>
            <a:r>
              <a:rPr sz="800" spc="5" dirty="0">
                <a:latin typeface="Georgia"/>
                <a:cs typeface="Georgia"/>
              </a:rPr>
              <a:t>by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intracranial </a:t>
            </a:r>
            <a:r>
              <a:rPr sz="800" spc="35" dirty="0">
                <a:latin typeface="Georgia"/>
                <a:cs typeface="Georgia"/>
              </a:rPr>
              <a:t>EEG  </a:t>
            </a:r>
            <a:r>
              <a:rPr sz="800" spc="15" dirty="0">
                <a:latin typeface="Georgia"/>
                <a:cs typeface="Georgia"/>
              </a:rPr>
              <a:t>(iEEG) </a:t>
            </a:r>
            <a:r>
              <a:rPr sz="800" spc="5" dirty="0">
                <a:latin typeface="Georgia"/>
                <a:cs typeface="Georgia"/>
              </a:rPr>
              <a:t>data </a:t>
            </a:r>
            <a:r>
              <a:rPr sz="800" spc="-30" dirty="0">
                <a:latin typeface="Georgia"/>
                <a:cs typeface="Georgia"/>
              </a:rPr>
              <a:t>we </a:t>
            </a:r>
            <a:r>
              <a:rPr sz="800" dirty="0">
                <a:latin typeface="Georgia"/>
                <a:cs typeface="Georgia"/>
              </a:rPr>
              <a:t>study </a:t>
            </a:r>
            <a:r>
              <a:rPr sz="800" spc="-20" dirty="0">
                <a:latin typeface="Georgia"/>
                <a:cs typeface="Georgia"/>
              </a:rPr>
              <a:t>is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dirty="0">
                <a:latin typeface="Georgia"/>
                <a:cs typeface="Georgia"/>
              </a:rPr>
              <a:t>fact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5" dirty="0">
                <a:latin typeface="Georgia"/>
                <a:cs typeface="Georgia"/>
              </a:rPr>
              <a:t>number </a:t>
            </a:r>
            <a:r>
              <a:rPr sz="800" spc="-15" dirty="0">
                <a:latin typeface="Georgia"/>
                <a:cs typeface="Georgia"/>
              </a:rPr>
              <a:t>and placement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15" dirty="0">
                <a:latin typeface="Georgia"/>
                <a:cs typeface="Georgia"/>
              </a:rPr>
              <a:t>electrodes  </a:t>
            </a:r>
            <a:r>
              <a:rPr sz="800" spc="-10" dirty="0">
                <a:latin typeface="Georgia"/>
                <a:cs typeface="Georgia"/>
              </a:rPr>
              <a:t>can </a:t>
            </a:r>
            <a:r>
              <a:rPr sz="800" dirty="0">
                <a:latin typeface="Georgia"/>
                <a:cs typeface="Georgia"/>
              </a:rPr>
              <a:t>vary </a:t>
            </a:r>
            <a:r>
              <a:rPr sz="800" spc="-15" dirty="0">
                <a:latin typeface="Georgia"/>
                <a:cs typeface="Georgia"/>
              </a:rPr>
              <a:t>between </a:t>
            </a:r>
            <a:r>
              <a:rPr sz="800" spc="-5" dirty="0">
                <a:latin typeface="Georgia"/>
                <a:cs typeface="Georgia"/>
              </a:rPr>
              <a:t>patients. </a:t>
            </a:r>
            <a:r>
              <a:rPr sz="800" spc="-25" dirty="0">
                <a:latin typeface="Georgia"/>
                <a:cs typeface="Georgia"/>
              </a:rPr>
              <a:t>We </a:t>
            </a:r>
            <a:r>
              <a:rPr sz="800" spc="-15" dirty="0">
                <a:latin typeface="Georgia"/>
                <a:cs typeface="Georgia"/>
              </a:rPr>
              <a:t>develop</a:t>
            </a:r>
            <a:r>
              <a:rPr sz="800" spc="-60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</a:t>
            </a:r>
            <a:endParaRPr sz="800">
              <a:latin typeface="Georgia"/>
              <a:cs typeface="Georgia"/>
            </a:endParaRPr>
          </a:p>
          <a:p>
            <a:pPr marL="12700" marR="36830">
              <a:lnSpc>
                <a:spcPct val="104299"/>
              </a:lnSpc>
            </a:pPr>
            <a:r>
              <a:rPr sz="800" spc="-10" dirty="0">
                <a:latin typeface="Georgia"/>
                <a:cs typeface="Georgia"/>
              </a:rPr>
              <a:t>switching </a:t>
            </a:r>
            <a:r>
              <a:rPr sz="800" spc="-20" dirty="0">
                <a:latin typeface="Georgia"/>
                <a:cs typeface="Georgia"/>
              </a:rPr>
              <a:t>process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15" dirty="0">
                <a:latin typeface="Georgia"/>
                <a:cs typeface="Georgia"/>
              </a:rPr>
              <a:t>allows </a:t>
            </a:r>
            <a:r>
              <a:rPr sz="800" spc="-20" dirty="0">
                <a:latin typeface="Georgia"/>
                <a:cs typeface="Georgia"/>
              </a:rPr>
              <a:t>for </a:t>
            </a:r>
            <a:r>
              <a:rPr sz="800" spc="5" dirty="0">
                <a:latin typeface="Georgia"/>
                <a:cs typeface="Georgia"/>
              </a:rPr>
              <a:t>(i) </a:t>
            </a:r>
            <a:r>
              <a:rPr sz="800" spc="-15" dirty="0">
                <a:latin typeface="Georgia"/>
                <a:cs typeface="Georgia"/>
              </a:rPr>
              <a:t>shared </a:t>
            </a:r>
            <a:r>
              <a:rPr sz="800" spc="-10" dirty="0">
                <a:latin typeface="Georgia"/>
                <a:cs typeface="Georgia"/>
              </a:rPr>
              <a:t>dynamic </a:t>
            </a:r>
            <a:r>
              <a:rPr sz="800" spc="-20" dirty="0">
                <a:latin typeface="Georgia"/>
                <a:cs typeface="Georgia"/>
              </a:rPr>
              <a:t>regimes </a:t>
            </a:r>
            <a:r>
              <a:rPr sz="800" spc="-15" dirty="0">
                <a:latin typeface="Georgia"/>
                <a:cs typeface="Georgia"/>
              </a:rPr>
              <a:t>between </a:t>
            </a:r>
            <a:r>
              <a:rPr sz="800" dirty="0">
                <a:latin typeface="Georgia"/>
                <a:cs typeface="Georgia"/>
              </a:rPr>
              <a:t>a </a:t>
            </a:r>
            <a:r>
              <a:rPr sz="800" spc="-15" dirty="0">
                <a:latin typeface="Georgia"/>
                <a:cs typeface="Georgia"/>
              </a:rPr>
              <a:t>vari-  </a:t>
            </a:r>
            <a:r>
              <a:rPr sz="800" spc="-10" dirty="0">
                <a:latin typeface="Georgia"/>
                <a:cs typeface="Georgia"/>
              </a:rPr>
              <a:t>able </a:t>
            </a:r>
            <a:r>
              <a:rPr sz="800" spc="-25" dirty="0">
                <a:latin typeface="Georgia"/>
                <a:cs typeface="Georgia"/>
              </a:rPr>
              <a:t>number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15" dirty="0">
                <a:latin typeface="Georgia"/>
                <a:cs typeface="Georgia"/>
              </a:rPr>
              <a:t>channels, </a:t>
            </a:r>
            <a:r>
              <a:rPr sz="800" dirty="0">
                <a:latin typeface="Georgia"/>
                <a:cs typeface="Georgia"/>
              </a:rPr>
              <a:t>(ii) </a:t>
            </a:r>
            <a:r>
              <a:rPr sz="800" spc="-20" dirty="0">
                <a:latin typeface="Georgia"/>
                <a:cs typeface="Georgia"/>
              </a:rPr>
              <a:t>asynchronous </a:t>
            </a:r>
            <a:r>
              <a:rPr sz="800" spc="-15" dirty="0">
                <a:latin typeface="Georgia"/>
                <a:cs typeface="Georgia"/>
              </a:rPr>
              <a:t>regime-switching, and </a:t>
            </a:r>
            <a:r>
              <a:rPr sz="800" dirty="0">
                <a:latin typeface="Georgia"/>
                <a:cs typeface="Georgia"/>
              </a:rPr>
              <a:t>(iii)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an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36277" y="4512894"/>
            <a:ext cx="316230" cy="115416"/>
          </a:xfrm>
          <a:prstGeom prst="rect">
            <a:avLst/>
          </a:prstGeom>
          <a:solidFill>
            <a:srgbClr val="6ACDF4"/>
          </a:solidFill>
          <a:ln w="25369">
            <a:solidFill>
              <a:srgbClr val="0079A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850"/>
              </a:lnSpc>
            </a:pPr>
            <a:r>
              <a:rPr sz="800" spc="-20" dirty="0">
                <a:latin typeface="Georgia"/>
                <a:cs typeface="Georgia"/>
              </a:rPr>
              <a:t>sparse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28731" y="4482420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30830" algn="l"/>
              </a:tabLst>
            </a:pPr>
            <a:r>
              <a:rPr sz="800" spc="-20" dirty="0">
                <a:latin typeface="Georgia"/>
                <a:cs typeface="Georgia"/>
              </a:rPr>
              <a:t>unknown  </a:t>
            </a:r>
            <a:r>
              <a:rPr sz="800" spc="-5" dirty="0">
                <a:latin typeface="Georgia"/>
                <a:cs typeface="Georgia"/>
              </a:rPr>
              <a:t>dictionary  </a:t>
            </a:r>
            <a:r>
              <a:rPr sz="800" spc="-25" dirty="0">
                <a:latin typeface="Georgia"/>
                <a:cs typeface="Georgia"/>
              </a:rPr>
              <a:t>of  </a:t>
            </a:r>
            <a:r>
              <a:rPr sz="800" spc="-10" dirty="0">
                <a:latin typeface="Georgia"/>
                <a:cs typeface="Georgia"/>
              </a:rPr>
              <a:t>dynamic  </a:t>
            </a:r>
            <a:r>
              <a:rPr sz="800" spc="-20" dirty="0">
                <a:latin typeface="Georgia"/>
                <a:cs typeface="Georgia"/>
              </a:rPr>
              <a:t>regimes.  </a:t>
            </a:r>
            <a:r>
              <a:rPr sz="800" spc="-25" dirty="0">
                <a:latin typeface="Georgia"/>
                <a:cs typeface="Georgia"/>
              </a:rPr>
              <a:t>We</a:t>
            </a:r>
            <a:r>
              <a:rPr sz="800" spc="1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encode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	</a:t>
            </a:r>
            <a:r>
              <a:rPr sz="800" spc="-15" dirty="0">
                <a:latin typeface="Georgia"/>
                <a:cs typeface="Georgia"/>
              </a:rPr>
              <a:t>and</a:t>
            </a:r>
            <a:r>
              <a:rPr sz="800" spc="5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changing</a:t>
            </a:r>
            <a:endParaRPr sz="800">
              <a:latin typeface="Georgia"/>
              <a:cs typeface="Georgia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930375" y="4995255"/>
          <a:ext cx="1692909" cy="58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090"/>
                <a:gridCol w="365125"/>
                <a:gridCol w="296545"/>
                <a:gridCol w="78105"/>
                <a:gridCol w="136525"/>
                <a:gridCol w="220980"/>
                <a:gridCol w="129539"/>
              </a:tblGrid>
              <a:tr h="122555">
                <a:tc gridSpan="2">
                  <a:txBody>
                    <a:bodyPr/>
                    <a:lstStyle/>
                    <a:p>
                      <a:pPr>
                        <a:lnSpc>
                          <a:spcPts val="869"/>
                        </a:lnSpc>
                      </a:pPr>
                      <a:r>
                        <a:rPr sz="800" spc="-25" dirty="0">
                          <a:latin typeface="Georgia"/>
                          <a:cs typeface="Georgia"/>
                        </a:rPr>
                        <a:t>We show </a:t>
                      </a:r>
                      <a:r>
                        <a:rPr sz="800" spc="15" dirty="0">
                          <a:latin typeface="Georgia"/>
                          <a:cs typeface="Georgia"/>
                        </a:rPr>
                        <a:t>that</a:t>
                      </a:r>
                      <a:r>
                        <a:rPr sz="80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800" spc="-20" dirty="0">
                          <a:latin typeface="Georgia"/>
                          <a:cs typeface="Georgia"/>
                        </a:rPr>
                        <a:t>our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28575">
                      <a:solidFill>
                        <a:srgbClr val="0079A0"/>
                      </a:solidFill>
                      <a:prstDash val="solid"/>
                    </a:lnR>
                    <a:lnB w="53975">
                      <a:solidFill>
                        <a:srgbClr val="0079A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69"/>
                        </a:lnSpc>
                      </a:pPr>
                      <a:r>
                        <a:rPr sz="800" spc="-20" dirty="0">
                          <a:latin typeface="Georgia"/>
                          <a:cs typeface="Georgia"/>
                        </a:rPr>
                        <a:t>model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5890">
                <a:tc>
                  <a:txBody>
                    <a:bodyPr/>
                    <a:lstStyle/>
                    <a:p>
                      <a:pPr marL="31115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automate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38100">
                      <a:solidFill>
                        <a:srgbClr val="0079A0"/>
                      </a:solidFill>
                      <a:prstDash val="solid"/>
                    </a:lnR>
                    <a:lnT w="53975" cap="flat" cmpd="sng" algn="ctr">
                      <a:solidFill>
                        <a:srgbClr val="0079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Georgia"/>
                          <a:cs typeface="Georgia"/>
                        </a:rPr>
                        <a:t>clinical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539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4604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Georgia"/>
                          <a:cs typeface="Georgia"/>
                        </a:rPr>
                        <a:t>analysis</a:t>
                      </a:r>
                      <a:r>
                        <a:rPr sz="800" spc="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800" spc="-20" dirty="0">
                          <a:latin typeface="Georgia"/>
                          <a:cs typeface="Georgia"/>
                        </a:rPr>
                        <a:t>of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 cap="flat" cmpd="sng" algn="ctr">
                      <a:solidFill>
                        <a:srgbClr val="0079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240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seizures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539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79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ts val="919"/>
                        </a:lnSpc>
                      </a:pPr>
                      <a:r>
                        <a:rPr sz="800" spc="-5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lini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539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590">
                        <a:lnSpc>
                          <a:spcPts val="919"/>
                        </a:lnSpc>
                      </a:pPr>
                      <a:r>
                        <a:rPr sz="800" spc="-5" dirty="0">
                          <a:latin typeface="Georgia"/>
                          <a:cs typeface="Georgia"/>
                        </a:rPr>
                        <a:t>se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z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ur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s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539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539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919"/>
                        </a:lnSpc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.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T w="28575">
                      <a:solidFill>
                        <a:srgbClr val="C75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1741424" y="5781309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>
                <a:moveTo>
                  <a:pt x="0" y="0"/>
                </a:moveTo>
                <a:lnTo>
                  <a:pt x="3419137" y="0"/>
                </a:lnTo>
              </a:path>
            </a:pathLst>
          </a:custGeom>
          <a:ln w="3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728730" y="4609549"/>
            <a:ext cx="3445510" cy="18859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4299"/>
              </a:lnSpc>
              <a:spcBef>
                <a:spcPts val="85"/>
              </a:spcBef>
              <a:tabLst>
                <a:tab pos="2348230" algn="l"/>
                <a:tab pos="2941320" algn="l"/>
              </a:tabLst>
            </a:pPr>
            <a:r>
              <a:rPr sz="800" spc="-5" dirty="0">
                <a:latin typeface="Georgia"/>
                <a:cs typeface="Georgia"/>
              </a:rPr>
              <a:t>set </a:t>
            </a:r>
            <a:r>
              <a:rPr sz="800" spc="-20" dirty="0">
                <a:latin typeface="Georgia"/>
                <a:cs typeface="Georgia"/>
              </a:rPr>
              <a:t>of dependencies </a:t>
            </a:r>
            <a:r>
              <a:rPr sz="800" spc="-15" dirty="0">
                <a:latin typeface="Georgia"/>
                <a:cs typeface="Georgia"/>
              </a:rPr>
              <a:t>between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0" dirty="0">
                <a:latin typeface="Georgia"/>
                <a:cs typeface="Georgia"/>
              </a:rPr>
              <a:t>channels </a:t>
            </a:r>
            <a:r>
              <a:rPr sz="800" spc="-15" dirty="0">
                <a:latin typeface="Georgia"/>
                <a:cs typeface="Georgia"/>
              </a:rPr>
              <a:t>using </a:t>
            </a:r>
            <a:r>
              <a:rPr sz="800" dirty="0">
                <a:latin typeface="Georgia"/>
                <a:cs typeface="Georgia"/>
              </a:rPr>
              <a:t>a </a:t>
            </a:r>
            <a:r>
              <a:rPr sz="800" spc="-15" dirty="0">
                <a:latin typeface="Georgia"/>
                <a:cs typeface="Georgia"/>
              </a:rPr>
              <a:t>Markov-switching </a:t>
            </a:r>
            <a:r>
              <a:rPr sz="800" spc="-5" dirty="0">
                <a:latin typeface="Georgia"/>
                <a:cs typeface="Georgia"/>
              </a:rPr>
              <a:t>Gaussian  </a:t>
            </a:r>
            <a:r>
              <a:rPr sz="800" spc="-10" dirty="0">
                <a:latin typeface="Georgia"/>
                <a:cs typeface="Georgia"/>
              </a:rPr>
              <a:t>graphical </a:t>
            </a:r>
            <a:r>
              <a:rPr sz="800" spc="-20" dirty="0">
                <a:latin typeface="Georgia"/>
                <a:cs typeface="Georgia"/>
              </a:rPr>
              <a:t>model for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0" dirty="0">
                <a:latin typeface="Georgia"/>
                <a:cs typeface="Georgia"/>
              </a:rPr>
              <a:t>innovations process </a:t>
            </a:r>
            <a:r>
              <a:rPr sz="800" spc="-10" dirty="0">
                <a:latin typeface="Georgia"/>
                <a:cs typeface="Georgia"/>
              </a:rPr>
              <a:t>driving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0" dirty="0">
                <a:latin typeface="Georgia"/>
                <a:cs typeface="Georgia"/>
              </a:rPr>
              <a:t>channel </a:t>
            </a:r>
            <a:r>
              <a:rPr sz="800" spc="-10" dirty="0">
                <a:latin typeface="Georgia"/>
                <a:cs typeface="Georgia"/>
              </a:rPr>
              <a:t>dynamics </a:t>
            </a:r>
            <a:r>
              <a:rPr sz="800" spc="-15" dirty="0">
                <a:latin typeface="Georgia"/>
                <a:cs typeface="Georgia"/>
              </a:rPr>
              <a:t>and  </a:t>
            </a:r>
            <a:r>
              <a:rPr sz="800" spc="-10" dirty="0">
                <a:latin typeface="Georgia"/>
                <a:cs typeface="Georgia"/>
              </a:rPr>
              <a:t>demonstrate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importance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5" dirty="0">
                <a:latin typeface="Georgia"/>
                <a:cs typeface="Georgia"/>
              </a:rPr>
              <a:t>this </a:t>
            </a:r>
            <a:r>
              <a:rPr sz="800" spc="-20" dirty="0">
                <a:latin typeface="Georgia"/>
                <a:cs typeface="Georgia"/>
              </a:rPr>
              <a:t>model in </a:t>
            </a:r>
            <a:r>
              <a:rPr sz="800" spc="-15" dirty="0">
                <a:latin typeface="Georgia"/>
                <a:cs typeface="Georgia"/>
              </a:rPr>
              <a:t>parsing and out-of-sample </a:t>
            </a:r>
            <a:r>
              <a:rPr sz="800" spc="-20" dirty="0">
                <a:latin typeface="Georgia"/>
                <a:cs typeface="Georgia"/>
              </a:rPr>
              <a:t>pre-  </a:t>
            </a:r>
            <a:r>
              <a:rPr sz="800" spc="-10" dirty="0">
                <a:latin typeface="Georgia"/>
                <a:cs typeface="Georgia"/>
              </a:rPr>
              <a:t>dictions 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5" dirty="0">
                <a:latin typeface="Georgia"/>
                <a:cs typeface="Georgia"/>
              </a:rPr>
              <a:t> </a:t>
            </a:r>
            <a:r>
              <a:rPr sz="800" spc="25" dirty="0">
                <a:latin typeface="Georgia"/>
                <a:cs typeface="Georgia"/>
              </a:rPr>
              <a:t>iEEG</a:t>
            </a:r>
            <a:r>
              <a:rPr sz="800" spc="175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data.	</a:t>
            </a:r>
            <a:r>
              <a:rPr sz="800" spc="-15" dirty="0">
                <a:latin typeface="Georgia"/>
                <a:cs typeface="Georgia"/>
              </a:rPr>
              <a:t>produces </a:t>
            </a:r>
            <a:r>
              <a:rPr sz="800" spc="-5" dirty="0">
                <a:latin typeface="Georgia"/>
                <a:cs typeface="Georgia"/>
              </a:rPr>
              <a:t>intuitive </a:t>
            </a:r>
            <a:r>
              <a:rPr sz="800" spc="5" dirty="0">
                <a:latin typeface="Georgia"/>
                <a:cs typeface="Georgia"/>
              </a:rPr>
              <a:t>state  </a:t>
            </a:r>
            <a:r>
              <a:rPr sz="800" spc="-20" dirty="0">
                <a:latin typeface="Georgia"/>
                <a:cs typeface="Georgia"/>
              </a:rPr>
              <a:t>assignments  </a:t>
            </a:r>
            <a:r>
              <a:rPr sz="800" spc="15" dirty="0">
                <a:latin typeface="Georgia"/>
                <a:cs typeface="Georgia"/>
              </a:rPr>
              <a:t>that</a:t>
            </a:r>
            <a:r>
              <a:rPr sz="800" spc="7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can</a:t>
            </a:r>
            <a:r>
              <a:rPr sz="800" spc="12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help		and</a:t>
            </a:r>
            <a:r>
              <a:rPr sz="800" spc="3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enable</a:t>
            </a:r>
            <a:endParaRPr sz="800">
              <a:latin typeface="Georgia"/>
              <a:cs typeface="Georgia"/>
            </a:endParaRPr>
          </a:p>
          <a:p>
            <a:pPr marL="12700">
              <a:spcBef>
                <a:spcPts val="40"/>
              </a:spcBef>
            </a:pP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0" dirty="0">
                <a:latin typeface="Georgia"/>
                <a:cs typeface="Georgia"/>
              </a:rPr>
              <a:t>comparison of </a:t>
            </a:r>
            <a:r>
              <a:rPr sz="800" spc="-15" dirty="0">
                <a:latin typeface="Georgia"/>
                <a:cs typeface="Georgia"/>
              </a:rPr>
              <a:t>sub-clinical </a:t>
            </a:r>
            <a:r>
              <a:rPr sz="800" spc="-10" dirty="0">
                <a:latin typeface="Georgia"/>
                <a:cs typeface="Georgia"/>
              </a:rPr>
              <a:t>bursts </a:t>
            </a:r>
            <a:r>
              <a:rPr sz="800" spc="-15" dirty="0">
                <a:latin typeface="Georgia"/>
                <a:cs typeface="Georgia"/>
              </a:rPr>
              <a:t>and</a:t>
            </a:r>
            <a:r>
              <a:rPr sz="800" spc="-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full</a:t>
            </a:r>
            <a:endParaRPr sz="800">
              <a:latin typeface="Georgia"/>
              <a:cs typeface="Georgia"/>
            </a:endParaRPr>
          </a:p>
          <a:p>
            <a:pPr marL="12700" marR="16510">
              <a:lnSpc>
                <a:spcPct val="104299"/>
              </a:lnSpc>
              <a:spcBef>
                <a:spcPts val="425"/>
              </a:spcBef>
            </a:pPr>
            <a:r>
              <a:rPr sz="800" i="1" spc="15" dirty="0">
                <a:latin typeface="Times New Roman"/>
                <a:cs typeface="Times New Roman"/>
              </a:rPr>
              <a:t>Keywords: </a:t>
            </a:r>
            <a:r>
              <a:rPr sz="800" spc="-10" dirty="0">
                <a:latin typeface="Georgia"/>
                <a:cs typeface="Georgia"/>
              </a:rPr>
              <a:t>Bayesian nonparametric, </a:t>
            </a:r>
            <a:r>
              <a:rPr sz="800" spc="30" dirty="0">
                <a:latin typeface="Georgia"/>
                <a:cs typeface="Georgia"/>
              </a:rPr>
              <a:t>EEG, </a:t>
            </a:r>
            <a:r>
              <a:rPr sz="800" spc="-5" dirty="0">
                <a:latin typeface="Georgia"/>
                <a:cs typeface="Georgia"/>
              </a:rPr>
              <a:t>factorial </a:t>
            </a:r>
            <a:r>
              <a:rPr sz="800" spc="-20" dirty="0">
                <a:latin typeface="Georgia"/>
                <a:cs typeface="Georgia"/>
              </a:rPr>
              <a:t>hidden </a:t>
            </a:r>
            <a:r>
              <a:rPr sz="800" spc="-10" dirty="0">
                <a:latin typeface="Georgia"/>
                <a:cs typeface="Georgia"/>
              </a:rPr>
              <a:t>Markov </a:t>
            </a:r>
            <a:r>
              <a:rPr sz="800" spc="-15" dirty="0">
                <a:latin typeface="Georgia"/>
                <a:cs typeface="Georgia"/>
              </a:rPr>
              <a:t>model,  </a:t>
            </a:r>
            <a:r>
              <a:rPr sz="800" spc="-10" dirty="0">
                <a:latin typeface="Georgia"/>
                <a:cs typeface="Georgia"/>
              </a:rPr>
              <a:t>graphical </a:t>
            </a:r>
            <a:r>
              <a:rPr sz="800" spc="-15" dirty="0">
                <a:latin typeface="Georgia"/>
                <a:cs typeface="Georgia"/>
              </a:rPr>
              <a:t>model, </a:t>
            </a:r>
            <a:r>
              <a:rPr sz="800" spc="-10" dirty="0">
                <a:latin typeface="Georgia"/>
                <a:cs typeface="Georgia"/>
              </a:rPr>
              <a:t>time</a:t>
            </a:r>
            <a:r>
              <a:rPr sz="800" spc="-114" dirty="0">
                <a:latin typeface="Georgia"/>
                <a:cs typeface="Georgia"/>
              </a:rPr>
              <a:t> </a:t>
            </a:r>
            <a:r>
              <a:rPr sz="800" spc="-25" dirty="0">
                <a:latin typeface="Georgia"/>
                <a:cs typeface="Georgia"/>
              </a:rPr>
              <a:t>series</a:t>
            </a:r>
            <a:endParaRPr sz="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650">
              <a:latin typeface="Times New Roman"/>
              <a:cs typeface="Times New Roman"/>
            </a:endParaRPr>
          </a:p>
          <a:p>
            <a:pPr marL="12700"/>
            <a:r>
              <a:rPr sz="800" b="1" spc="30" dirty="0">
                <a:latin typeface="Georgia"/>
                <a:cs typeface="Georgia"/>
              </a:rPr>
              <a:t>1.</a:t>
            </a:r>
            <a:r>
              <a:rPr sz="800" b="1" spc="260" dirty="0">
                <a:latin typeface="Georgia"/>
                <a:cs typeface="Georgia"/>
              </a:rPr>
              <a:t> </a:t>
            </a:r>
            <a:r>
              <a:rPr sz="800" b="1" spc="-20" dirty="0">
                <a:latin typeface="Georgia"/>
                <a:cs typeface="Georgia"/>
              </a:rPr>
              <a:t>Introduction</a:t>
            </a:r>
            <a:endParaRPr sz="800">
              <a:latin typeface="Georgia"/>
              <a:cs typeface="Georgia"/>
            </a:endParaRPr>
          </a:p>
          <a:p>
            <a:pPr marL="12700" marR="5080" indent="154305" algn="just">
              <a:lnSpc>
                <a:spcPct val="104299"/>
              </a:lnSpc>
              <a:spcBef>
                <a:spcPts val="575"/>
              </a:spcBef>
            </a:pPr>
            <a:r>
              <a:rPr sz="800" spc="-10" dirty="0">
                <a:latin typeface="Georgia"/>
                <a:cs typeface="Georgia"/>
              </a:rPr>
              <a:t>Despite </a:t>
            </a:r>
            <a:r>
              <a:rPr sz="800" spc="-25" dirty="0">
                <a:latin typeface="Georgia"/>
                <a:cs typeface="Georgia"/>
              </a:rPr>
              <a:t>over </a:t>
            </a:r>
            <a:r>
              <a:rPr sz="800" spc="-10" dirty="0">
                <a:latin typeface="Georgia"/>
                <a:cs typeface="Georgia"/>
              </a:rPr>
              <a:t>three </a:t>
            </a:r>
            <a:r>
              <a:rPr sz="800" spc="-20" dirty="0">
                <a:latin typeface="Georgia"/>
                <a:cs typeface="Georgia"/>
              </a:rPr>
              <a:t>decades of research, </a:t>
            </a:r>
            <a:r>
              <a:rPr sz="800" spc="-30" dirty="0">
                <a:latin typeface="Georgia"/>
                <a:cs typeface="Georgia"/>
              </a:rPr>
              <a:t>we </a:t>
            </a:r>
            <a:r>
              <a:rPr sz="800" spc="-5" dirty="0">
                <a:latin typeface="Georgia"/>
                <a:cs typeface="Georgia"/>
              </a:rPr>
              <a:t>still </a:t>
            </a:r>
            <a:r>
              <a:rPr sz="800" spc="-15" dirty="0">
                <a:latin typeface="Georgia"/>
                <a:cs typeface="Georgia"/>
              </a:rPr>
              <a:t>have </a:t>
            </a:r>
            <a:r>
              <a:rPr sz="800" spc="-5" dirty="0">
                <a:latin typeface="Georgia"/>
                <a:cs typeface="Georgia"/>
              </a:rPr>
              <a:t>very </a:t>
            </a:r>
            <a:r>
              <a:rPr sz="800" spc="5" dirty="0">
                <a:latin typeface="Georgia"/>
                <a:cs typeface="Georgia"/>
              </a:rPr>
              <a:t>little </a:t>
            </a:r>
            <a:r>
              <a:rPr sz="800" spc="-15" dirty="0">
                <a:latin typeface="Georgia"/>
                <a:cs typeface="Georgia"/>
              </a:rPr>
              <a:t>idea </a:t>
            </a:r>
            <a:r>
              <a:rPr sz="800" spc="-20" dirty="0">
                <a:latin typeface="Georgia"/>
                <a:cs typeface="Georgia"/>
              </a:rPr>
              <a:t>of  </a:t>
            </a:r>
            <a:r>
              <a:rPr sz="800" spc="5" dirty="0">
                <a:latin typeface="Georgia"/>
                <a:cs typeface="Georgia"/>
              </a:rPr>
              <a:t>what </a:t>
            </a:r>
            <a:r>
              <a:rPr sz="800" spc="-25" dirty="0">
                <a:latin typeface="Georgia"/>
                <a:cs typeface="Georgia"/>
              </a:rPr>
              <a:t>defines </a:t>
            </a:r>
            <a:r>
              <a:rPr sz="800" dirty="0">
                <a:latin typeface="Georgia"/>
                <a:cs typeface="Georgia"/>
              </a:rPr>
              <a:t>a </a:t>
            </a:r>
            <a:r>
              <a:rPr sz="800" spc="-15" dirty="0">
                <a:latin typeface="Georgia"/>
                <a:cs typeface="Georgia"/>
              </a:rPr>
              <a:t>seizure. </a:t>
            </a:r>
            <a:r>
              <a:rPr sz="800" spc="5" dirty="0">
                <a:latin typeface="Georgia"/>
                <a:cs typeface="Georgia"/>
              </a:rPr>
              <a:t>This </a:t>
            </a:r>
            <a:r>
              <a:rPr sz="800" spc="-15" dirty="0">
                <a:latin typeface="Georgia"/>
                <a:cs typeface="Georgia"/>
              </a:rPr>
              <a:t>ignorance stems </a:t>
            </a:r>
            <a:r>
              <a:rPr sz="800" dirty="0">
                <a:latin typeface="Georgia"/>
                <a:cs typeface="Georgia"/>
              </a:rPr>
              <a:t>both </a:t>
            </a:r>
            <a:r>
              <a:rPr sz="800" spc="-25" dirty="0">
                <a:latin typeface="Georgia"/>
                <a:cs typeface="Georgia"/>
              </a:rPr>
              <a:t>from </a:t>
            </a:r>
            <a:r>
              <a:rPr sz="800" spc="-5" dirty="0">
                <a:latin typeface="Georgia"/>
                <a:cs typeface="Georgia"/>
              </a:rPr>
              <a:t>the complexity </a:t>
            </a:r>
            <a:r>
              <a:rPr sz="800" spc="-20" dirty="0">
                <a:latin typeface="Georgia"/>
                <a:cs typeface="Georgia"/>
              </a:rPr>
              <a:t>of  </a:t>
            </a:r>
            <a:r>
              <a:rPr sz="800" spc="-10" dirty="0">
                <a:latin typeface="Georgia"/>
                <a:cs typeface="Georgia"/>
              </a:rPr>
              <a:t>epilepsy </a:t>
            </a:r>
            <a:r>
              <a:rPr sz="800" spc="-15" dirty="0">
                <a:latin typeface="Georgia"/>
                <a:cs typeface="Georgia"/>
              </a:rPr>
              <a:t>as </a:t>
            </a:r>
            <a:r>
              <a:rPr sz="800" dirty="0">
                <a:latin typeface="Georgia"/>
                <a:cs typeface="Georgia"/>
              </a:rPr>
              <a:t>a </a:t>
            </a:r>
            <a:r>
              <a:rPr sz="800" spc="-20" dirty="0">
                <a:latin typeface="Georgia"/>
                <a:cs typeface="Georgia"/>
              </a:rPr>
              <a:t>disease </a:t>
            </a:r>
            <a:r>
              <a:rPr sz="800" spc="-15" dirty="0">
                <a:latin typeface="Georgia"/>
                <a:cs typeface="Georgia"/>
              </a:rPr>
              <a:t>and </a:t>
            </a:r>
            <a:r>
              <a:rPr sz="800" dirty="0">
                <a:latin typeface="Georgia"/>
                <a:cs typeface="Georgia"/>
              </a:rPr>
              <a:t>a paucity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dirty="0">
                <a:latin typeface="Georgia"/>
                <a:cs typeface="Georgia"/>
              </a:rPr>
              <a:t>quantitative </a:t>
            </a:r>
            <a:r>
              <a:rPr sz="800" spc="-5" dirty="0">
                <a:latin typeface="Georgia"/>
                <a:cs typeface="Georgia"/>
              </a:rPr>
              <a:t>tools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15" dirty="0">
                <a:latin typeface="Georgia"/>
                <a:cs typeface="Georgia"/>
              </a:rPr>
              <a:t>are</a:t>
            </a:r>
            <a:r>
              <a:rPr sz="800" spc="1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flexible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64293" y="1562786"/>
            <a:ext cx="1213657" cy="140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9341" y="1589736"/>
            <a:ext cx="1122456" cy="1307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204584" y="1584978"/>
          <a:ext cx="1122044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075"/>
                <a:gridCol w="394969"/>
              </a:tblGrid>
              <a:tr h="229870">
                <a:tc gridSpan="2"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1200" b="1" spc="-114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b="1" spc="-28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solidFill>
                      <a:srgbClr val="FF6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5" dirty="0">
                          <a:latin typeface="DejaVu Sans"/>
                          <a:cs typeface="DejaVu Sans"/>
                        </a:rPr>
                        <a:t>experiment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80" dirty="0">
                          <a:latin typeface="DejaVu Sans"/>
                          <a:cs typeface="DejaVu Sans"/>
                        </a:rPr>
                        <a:t>0.1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test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0" dirty="0">
                          <a:latin typeface="DejaVu Sans"/>
                          <a:cs typeface="DejaVu Sans"/>
                        </a:rPr>
                        <a:t>0.08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discover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0.05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hypothesize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0.03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climate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0.01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9" name="object 49"/>
          <p:cNvSpPr/>
          <p:nvPr/>
        </p:nvSpPr>
        <p:spPr>
          <a:xfrm>
            <a:off x="164293" y="3150514"/>
            <a:ext cx="1205345" cy="139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9341" y="3175305"/>
            <a:ext cx="1116462" cy="1307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204584" y="3170547"/>
          <a:ext cx="1116330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765"/>
                <a:gridCol w="456565"/>
              </a:tblGrid>
              <a:tr h="229870">
                <a:tc gridSpan="2"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1200" b="1" spc="-114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b="1" spc="-16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solidFill>
                      <a:srgbClr val="009E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develop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5" dirty="0">
                          <a:latin typeface="DejaVu Sans"/>
                          <a:cs typeface="DejaVu Sans"/>
                        </a:rPr>
                        <a:t>0.18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computer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0.09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processor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0.032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5" dirty="0">
                          <a:latin typeface="DejaVu Sans"/>
                          <a:cs typeface="DejaVu Sans"/>
                        </a:rPr>
                        <a:t>user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5" dirty="0">
                          <a:latin typeface="DejaVu Sans"/>
                          <a:cs typeface="DejaVu Sans"/>
                        </a:rPr>
                        <a:t>0.027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internet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0.02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2" name="object 52"/>
          <p:cNvSpPr/>
          <p:nvPr/>
        </p:nvSpPr>
        <p:spPr>
          <a:xfrm>
            <a:off x="164293" y="4734097"/>
            <a:ext cx="1205345" cy="1400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9341" y="4760886"/>
            <a:ext cx="1116462" cy="13070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204584" y="4756130"/>
          <a:ext cx="1116964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380"/>
                <a:gridCol w="489584"/>
              </a:tblGrid>
              <a:tr h="229870">
                <a:tc gridSpan="2"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1200" b="1" spc="-114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b="1" spc="-16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solidFill>
                      <a:srgbClr val="95C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player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75" dirty="0">
                          <a:latin typeface="DejaVu Sans"/>
                          <a:cs typeface="DejaVu Sans"/>
                        </a:rPr>
                        <a:t>0.15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score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0.07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5" dirty="0">
                          <a:latin typeface="DejaVu Sans"/>
                          <a:cs typeface="DejaVu Sans"/>
                        </a:rPr>
                        <a:t>team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0.06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goal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0.03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injury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0.01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5" name="object 55"/>
          <p:cNvSpPr txBox="1"/>
          <p:nvPr/>
        </p:nvSpPr>
        <p:spPr>
          <a:xfrm>
            <a:off x="766515" y="6223393"/>
            <a:ext cx="3975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130"/>
              </a:lnSpc>
            </a:pPr>
            <a:r>
              <a:rPr sz="2800" dirty="0">
                <a:latin typeface="DejaVu Sans"/>
                <a:cs typeface="DejaVu Sans"/>
              </a:rPr>
              <a:t>…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916701" y="1625142"/>
            <a:ext cx="2448102" cy="1496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69667" y="3098719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69667" y="2667588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69667" y="2235327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69667" y="1803064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25541" y="1493683"/>
            <a:ext cx="317500" cy="1755139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5240">
              <a:spcBef>
                <a:spcPts val="1345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6</a:t>
            </a:r>
            <a:endParaRPr>
              <a:latin typeface="Trebuchet MS"/>
              <a:cs typeface="Trebuchet MS"/>
            </a:endParaRPr>
          </a:p>
          <a:p>
            <a:pPr marL="12700">
              <a:spcBef>
                <a:spcPts val="1240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4</a:t>
            </a:r>
            <a:endParaRPr>
              <a:latin typeface="Trebuchet MS"/>
              <a:cs typeface="Trebuchet MS"/>
            </a:endParaRPr>
          </a:p>
          <a:p>
            <a:pPr marL="15240">
              <a:spcBef>
                <a:spcPts val="1245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2</a:t>
            </a:r>
            <a:endParaRPr>
              <a:latin typeface="Trebuchet MS"/>
              <a:cs typeface="Trebuchet MS"/>
            </a:endParaRPr>
          </a:p>
          <a:p>
            <a:pPr marL="188595">
              <a:spcBef>
                <a:spcPts val="1245"/>
              </a:spcBef>
            </a:pPr>
            <a:r>
              <a:rPr spc="-35" dirty="0">
                <a:latin typeface="Trebuchet MS"/>
                <a:cs typeface="Trebuchet MS"/>
              </a:rPr>
              <a:t>0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940316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88956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37597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86235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34873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684812" y="3156305"/>
            <a:ext cx="657225" cy="582930"/>
          </a:xfrm>
          <a:custGeom>
            <a:avLst/>
            <a:gdLst/>
            <a:ahLst/>
            <a:cxnLst/>
            <a:rect l="l" t="t" r="r" b="b"/>
            <a:pathLst>
              <a:path w="657225" h="582929">
                <a:moveTo>
                  <a:pt x="84854" y="480923"/>
                </a:moveTo>
                <a:lnTo>
                  <a:pt x="53301" y="480923"/>
                </a:lnTo>
                <a:lnTo>
                  <a:pt x="152069" y="582345"/>
                </a:lnTo>
                <a:lnTo>
                  <a:pt x="168262" y="566572"/>
                </a:lnTo>
                <a:lnTo>
                  <a:pt x="84854" y="480923"/>
                </a:lnTo>
                <a:close/>
              </a:path>
              <a:path w="657225" h="582929">
                <a:moveTo>
                  <a:pt x="95389" y="412534"/>
                </a:moveTo>
                <a:lnTo>
                  <a:pt x="0" y="505396"/>
                </a:lnTo>
                <a:lnTo>
                  <a:pt x="13703" y="519468"/>
                </a:lnTo>
                <a:lnTo>
                  <a:pt x="53301" y="480923"/>
                </a:lnTo>
                <a:lnTo>
                  <a:pt x="84854" y="480923"/>
                </a:lnTo>
                <a:lnTo>
                  <a:pt x="69494" y="465150"/>
                </a:lnTo>
                <a:lnTo>
                  <a:pt x="109093" y="426605"/>
                </a:lnTo>
                <a:lnTo>
                  <a:pt x="95389" y="412534"/>
                </a:lnTo>
                <a:close/>
              </a:path>
              <a:path w="657225" h="582929">
                <a:moveTo>
                  <a:pt x="220695" y="374243"/>
                </a:moveTo>
                <a:lnTo>
                  <a:pt x="197753" y="379084"/>
                </a:lnTo>
                <a:lnTo>
                  <a:pt x="177203" y="392798"/>
                </a:lnTo>
                <a:lnTo>
                  <a:pt x="162948" y="412969"/>
                </a:lnTo>
                <a:lnTo>
                  <a:pt x="157499" y="435768"/>
                </a:lnTo>
                <a:lnTo>
                  <a:pt x="161251" y="458749"/>
                </a:lnTo>
                <a:lnTo>
                  <a:pt x="174599" y="479463"/>
                </a:lnTo>
                <a:lnTo>
                  <a:pt x="195076" y="493481"/>
                </a:lnTo>
                <a:lnTo>
                  <a:pt x="218055" y="497951"/>
                </a:lnTo>
                <a:lnTo>
                  <a:pt x="241068" y="493186"/>
                </a:lnTo>
                <a:lnTo>
                  <a:pt x="261645" y="479501"/>
                </a:lnTo>
                <a:lnTo>
                  <a:pt x="263474" y="476904"/>
                </a:lnTo>
                <a:lnTo>
                  <a:pt x="220030" y="476904"/>
                </a:lnTo>
                <a:lnTo>
                  <a:pt x="204711" y="473464"/>
                </a:lnTo>
                <a:lnTo>
                  <a:pt x="190792" y="463702"/>
                </a:lnTo>
                <a:lnTo>
                  <a:pt x="181518" y="449648"/>
                </a:lnTo>
                <a:lnTo>
                  <a:pt x="178588" y="434349"/>
                </a:lnTo>
                <a:lnTo>
                  <a:pt x="181710" y="419436"/>
                </a:lnTo>
                <a:lnTo>
                  <a:pt x="190588" y="406539"/>
                </a:lnTo>
                <a:lnTo>
                  <a:pt x="203794" y="397944"/>
                </a:lnTo>
                <a:lnTo>
                  <a:pt x="218782" y="395230"/>
                </a:lnTo>
                <a:lnTo>
                  <a:pt x="265699" y="395230"/>
                </a:lnTo>
                <a:lnTo>
                  <a:pt x="263931" y="392493"/>
                </a:lnTo>
                <a:lnTo>
                  <a:pt x="243573" y="378603"/>
                </a:lnTo>
                <a:lnTo>
                  <a:pt x="220695" y="374243"/>
                </a:lnTo>
                <a:close/>
              </a:path>
              <a:path w="657225" h="582929">
                <a:moveTo>
                  <a:pt x="265699" y="395230"/>
                </a:moveTo>
                <a:lnTo>
                  <a:pt x="218782" y="395230"/>
                </a:lnTo>
                <a:lnTo>
                  <a:pt x="233962" y="398602"/>
                </a:lnTo>
                <a:lnTo>
                  <a:pt x="247738" y="408266"/>
                </a:lnTo>
                <a:lnTo>
                  <a:pt x="257149" y="422413"/>
                </a:lnTo>
                <a:lnTo>
                  <a:pt x="260219" y="437780"/>
                </a:lnTo>
                <a:lnTo>
                  <a:pt x="257179" y="452763"/>
                </a:lnTo>
                <a:lnTo>
                  <a:pt x="248259" y="465759"/>
                </a:lnTo>
                <a:lnTo>
                  <a:pt x="235097" y="474257"/>
                </a:lnTo>
                <a:lnTo>
                  <a:pt x="220030" y="476904"/>
                </a:lnTo>
                <a:lnTo>
                  <a:pt x="263474" y="476904"/>
                </a:lnTo>
                <a:lnTo>
                  <a:pt x="275873" y="459301"/>
                </a:lnTo>
                <a:lnTo>
                  <a:pt x="281252" y="436425"/>
                </a:lnTo>
                <a:lnTo>
                  <a:pt x="277399" y="413335"/>
                </a:lnTo>
                <a:lnTo>
                  <a:pt x="265699" y="395230"/>
                </a:lnTo>
                <a:close/>
              </a:path>
              <a:path w="657225" h="582929">
                <a:moveTo>
                  <a:pt x="257162" y="318782"/>
                </a:moveTo>
                <a:lnTo>
                  <a:pt x="242608" y="332955"/>
                </a:lnTo>
                <a:lnTo>
                  <a:pt x="355079" y="448449"/>
                </a:lnTo>
                <a:lnTo>
                  <a:pt x="370941" y="433006"/>
                </a:lnTo>
                <a:lnTo>
                  <a:pt x="330644" y="391617"/>
                </a:lnTo>
                <a:lnTo>
                  <a:pt x="327444" y="388988"/>
                </a:lnTo>
                <a:lnTo>
                  <a:pt x="327774" y="388670"/>
                </a:lnTo>
                <a:lnTo>
                  <a:pt x="353864" y="388670"/>
                </a:lnTo>
                <a:lnTo>
                  <a:pt x="355538" y="387676"/>
                </a:lnTo>
                <a:lnTo>
                  <a:pt x="366356" y="377558"/>
                </a:lnTo>
                <a:lnTo>
                  <a:pt x="368699" y="374108"/>
                </a:lnTo>
                <a:lnTo>
                  <a:pt x="324310" y="374108"/>
                </a:lnTo>
                <a:lnTo>
                  <a:pt x="310647" y="369036"/>
                </a:lnTo>
                <a:lnTo>
                  <a:pt x="298602" y="359702"/>
                </a:lnTo>
                <a:lnTo>
                  <a:pt x="287387" y="344214"/>
                </a:lnTo>
                <a:lnTo>
                  <a:pt x="284290" y="332181"/>
                </a:lnTo>
                <a:lnTo>
                  <a:pt x="269582" y="332181"/>
                </a:lnTo>
                <a:lnTo>
                  <a:pt x="267208" y="329082"/>
                </a:lnTo>
                <a:lnTo>
                  <a:pt x="257162" y="318782"/>
                </a:lnTo>
                <a:close/>
              </a:path>
              <a:path w="657225" h="582929">
                <a:moveTo>
                  <a:pt x="353864" y="388670"/>
                </a:moveTo>
                <a:lnTo>
                  <a:pt x="327774" y="388670"/>
                </a:lnTo>
                <a:lnTo>
                  <a:pt x="339864" y="392190"/>
                </a:lnTo>
                <a:lnTo>
                  <a:pt x="347913" y="392206"/>
                </a:lnTo>
                <a:lnTo>
                  <a:pt x="353864" y="388670"/>
                </a:lnTo>
                <a:close/>
              </a:path>
              <a:path w="657225" h="582929">
                <a:moveTo>
                  <a:pt x="362027" y="298319"/>
                </a:moveTo>
                <a:lnTo>
                  <a:pt x="318195" y="298319"/>
                </a:lnTo>
                <a:lnTo>
                  <a:pt x="332108" y="302959"/>
                </a:lnTo>
                <a:lnTo>
                  <a:pt x="345732" y="313499"/>
                </a:lnTo>
                <a:lnTo>
                  <a:pt x="356076" y="327909"/>
                </a:lnTo>
                <a:lnTo>
                  <a:pt x="359986" y="342215"/>
                </a:lnTo>
                <a:lnTo>
                  <a:pt x="358006" y="355381"/>
                </a:lnTo>
                <a:lnTo>
                  <a:pt x="350685" y="366369"/>
                </a:lnTo>
                <a:lnTo>
                  <a:pt x="338139" y="373644"/>
                </a:lnTo>
                <a:lnTo>
                  <a:pt x="324310" y="374108"/>
                </a:lnTo>
                <a:lnTo>
                  <a:pt x="368699" y="374108"/>
                </a:lnTo>
                <a:lnTo>
                  <a:pt x="378335" y="359916"/>
                </a:lnTo>
                <a:lnTo>
                  <a:pt x="381703" y="339632"/>
                </a:lnTo>
                <a:lnTo>
                  <a:pt x="376209" y="318354"/>
                </a:lnTo>
                <a:lnTo>
                  <a:pt x="362027" y="298319"/>
                </a:lnTo>
                <a:close/>
              </a:path>
              <a:path w="657225" h="582929">
                <a:moveTo>
                  <a:pt x="321305" y="275982"/>
                </a:moveTo>
                <a:lnTo>
                  <a:pt x="301212" y="278239"/>
                </a:lnTo>
                <a:lnTo>
                  <a:pt x="283070" y="289737"/>
                </a:lnTo>
                <a:lnTo>
                  <a:pt x="272249" y="304854"/>
                </a:lnTo>
                <a:lnTo>
                  <a:pt x="268708" y="318354"/>
                </a:lnTo>
                <a:lnTo>
                  <a:pt x="269047" y="328126"/>
                </a:lnTo>
                <a:lnTo>
                  <a:pt x="269913" y="331863"/>
                </a:lnTo>
                <a:lnTo>
                  <a:pt x="269582" y="332181"/>
                </a:lnTo>
                <a:lnTo>
                  <a:pt x="284290" y="332181"/>
                </a:lnTo>
                <a:lnTo>
                  <a:pt x="283681" y="329812"/>
                </a:lnTo>
                <a:lnTo>
                  <a:pt x="286159" y="317096"/>
                </a:lnTo>
                <a:lnTo>
                  <a:pt x="293497" y="306666"/>
                </a:lnTo>
                <a:lnTo>
                  <a:pt x="304991" y="299562"/>
                </a:lnTo>
                <a:lnTo>
                  <a:pt x="318195" y="298319"/>
                </a:lnTo>
                <a:lnTo>
                  <a:pt x="362027" y="298319"/>
                </a:lnTo>
                <a:lnTo>
                  <a:pt x="361607" y="297726"/>
                </a:lnTo>
                <a:lnTo>
                  <a:pt x="341915" y="282599"/>
                </a:lnTo>
                <a:lnTo>
                  <a:pt x="321305" y="275982"/>
                </a:lnTo>
                <a:close/>
              </a:path>
              <a:path w="657225" h="582929">
                <a:moveTo>
                  <a:pt x="356641" y="221932"/>
                </a:moveTo>
                <a:lnTo>
                  <a:pt x="340779" y="237388"/>
                </a:lnTo>
                <a:lnTo>
                  <a:pt x="421386" y="320166"/>
                </a:lnTo>
                <a:lnTo>
                  <a:pt x="437261" y="304711"/>
                </a:lnTo>
                <a:lnTo>
                  <a:pt x="356641" y="221932"/>
                </a:lnTo>
                <a:close/>
              </a:path>
              <a:path w="657225" h="582929">
                <a:moveTo>
                  <a:pt x="447833" y="139289"/>
                </a:moveTo>
                <a:lnTo>
                  <a:pt x="403387" y="179081"/>
                </a:lnTo>
                <a:lnTo>
                  <a:pt x="398275" y="201883"/>
                </a:lnTo>
                <a:lnTo>
                  <a:pt x="402520" y="224540"/>
                </a:lnTo>
                <a:lnTo>
                  <a:pt x="415925" y="244855"/>
                </a:lnTo>
                <a:lnTo>
                  <a:pt x="436010" y="258930"/>
                </a:lnTo>
                <a:lnTo>
                  <a:pt x="458535" y="263761"/>
                </a:lnTo>
                <a:lnTo>
                  <a:pt x="481395" y="259184"/>
                </a:lnTo>
                <a:lnTo>
                  <a:pt x="502488" y="245033"/>
                </a:lnTo>
                <a:lnTo>
                  <a:pt x="504711" y="242138"/>
                </a:lnTo>
                <a:lnTo>
                  <a:pt x="460819" y="242138"/>
                </a:lnTo>
                <a:lnTo>
                  <a:pt x="445579" y="238575"/>
                </a:lnTo>
                <a:lnTo>
                  <a:pt x="431965" y="228917"/>
                </a:lnTo>
                <a:lnTo>
                  <a:pt x="422651" y="215040"/>
                </a:lnTo>
                <a:lnTo>
                  <a:pt x="419560" y="199886"/>
                </a:lnTo>
                <a:lnTo>
                  <a:pt x="422703" y="184878"/>
                </a:lnTo>
                <a:lnTo>
                  <a:pt x="453440" y="159891"/>
                </a:lnTo>
                <a:lnTo>
                  <a:pt x="464235" y="158622"/>
                </a:lnTo>
                <a:lnTo>
                  <a:pt x="460933" y="140169"/>
                </a:lnTo>
                <a:lnTo>
                  <a:pt x="447833" y="139289"/>
                </a:lnTo>
                <a:close/>
              </a:path>
              <a:path w="657225" h="582929">
                <a:moveTo>
                  <a:pt x="504939" y="194208"/>
                </a:moveTo>
                <a:lnTo>
                  <a:pt x="490245" y="230174"/>
                </a:lnTo>
                <a:lnTo>
                  <a:pt x="460819" y="242138"/>
                </a:lnTo>
                <a:lnTo>
                  <a:pt x="504711" y="242138"/>
                </a:lnTo>
                <a:lnTo>
                  <a:pt x="514749" y="229068"/>
                </a:lnTo>
                <a:lnTo>
                  <a:pt x="520660" y="214437"/>
                </a:lnTo>
                <a:lnTo>
                  <a:pt x="522521" y="203748"/>
                </a:lnTo>
                <a:lnTo>
                  <a:pt x="522630" y="199605"/>
                </a:lnTo>
                <a:lnTo>
                  <a:pt x="504939" y="194208"/>
                </a:lnTo>
                <a:close/>
              </a:path>
              <a:path w="657225" h="582929">
                <a:moveTo>
                  <a:pt x="324777" y="189217"/>
                </a:moveTo>
                <a:lnTo>
                  <a:pt x="308749" y="204825"/>
                </a:lnTo>
                <a:lnTo>
                  <a:pt x="324523" y="221030"/>
                </a:lnTo>
                <a:lnTo>
                  <a:pt x="340550" y="205422"/>
                </a:lnTo>
                <a:lnTo>
                  <a:pt x="324777" y="189217"/>
                </a:lnTo>
                <a:close/>
              </a:path>
              <a:path w="657225" h="582929">
                <a:moveTo>
                  <a:pt x="553013" y="34759"/>
                </a:moveTo>
                <a:lnTo>
                  <a:pt x="522732" y="34759"/>
                </a:lnTo>
                <a:lnTo>
                  <a:pt x="526072" y="38519"/>
                </a:lnTo>
                <a:lnTo>
                  <a:pt x="602221" y="116712"/>
                </a:lnTo>
                <a:lnTo>
                  <a:pt x="576707" y="141554"/>
                </a:lnTo>
                <a:lnTo>
                  <a:pt x="590397" y="155625"/>
                </a:lnTo>
                <a:lnTo>
                  <a:pt x="646080" y="101422"/>
                </a:lnTo>
                <a:lnTo>
                  <a:pt x="617931" y="101422"/>
                </a:lnTo>
                <a:lnTo>
                  <a:pt x="553013" y="34759"/>
                </a:lnTo>
                <a:close/>
              </a:path>
              <a:path w="657225" h="582929">
                <a:moveTo>
                  <a:pt x="643127" y="76885"/>
                </a:moveTo>
                <a:lnTo>
                  <a:pt x="617931" y="101422"/>
                </a:lnTo>
                <a:lnTo>
                  <a:pt x="646080" y="101422"/>
                </a:lnTo>
                <a:lnTo>
                  <a:pt x="656831" y="90957"/>
                </a:lnTo>
                <a:lnTo>
                  <a:pt x="643127" y="76885"/>
                </a:lnTo>
                <a:close/>
              </a:path>
              <a:path w="657225" h="582929">
                <a:moveTo>
                  <a:pt x="519163" y="0"/>
                </a:moveTo>
                <a:lnTo>
                  <a:pt x="504761" y="14008"/>
                </a:lnTo>
                <a:lnTo>
                  <a:pt x="503237" y="67754"/>
                </a:lnTo>
                <a:lnTo>
                  <a:pt x="522935" y="68338"/>
                </a:lnTo>
                <a:lnTo>
                  <a:pt x="523379" y="47193"/>
                </a:lnTo>
                <a:lnTo>
                  <a:pt x="523646" y="38963"/>
                </a:lnTo>
                <a:lnTo>
                  <a:pt x="522401" y="35077"/>
                </a:lnTo>
                <a:lnTo>
                  <a:pt x="522732" y="34759"/>
                </a:lnTo>
                <a:lnTo>
                  <a:pt x="553013" y="34759"/>
                </a:lnTo>
                <a:lnTo>
                  <a:pt x="519163" y="0"/>
                </a:lnTo>
                <a:close/>
              </a:path>
            </a:pathLst>
          </a:custGeom>
          <a:solidFill>
            <a:srgbClr val="95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43041" y="3167603"/>
            <a:ext cx="666115" cy="596900"/>
          </a:xfrm>
          <a:custGeom>
            <a:avLst/>
            <a:gdLst/>
            <a:ahLst/>
            <a:cxnLst/>
            <a:rect l="l" t="t" r="r" b="b"/>
            <a:pathLst>
              <a:path w="666115" h="596900">
                <a:moveTo>
                  <a:pt x="84854" y="494987"/>
                </a:moveTo>
                <a:lnTo>
                  <a:pt x="53289" y="494987"/>
                </a:lnTo>
                <a:lnTo>
                  <a:pt x="152069" y="596409"/>
                </a:lnTo>
                <a:lnTo>
                  <a:pt x="168262" y="580636"/>
                </a:lnTo>
                <a:lnTo>
                  <a:pt x="84854" y="494987"/>
                </a:lnTo>
                <a:close/>
              </a:path>
              <a:path w="666115" h="596900">
                <a:moveTo>
                  <a:pt x="95389" y="426610"/>
                </a:moveTo>
                <a:lnTo>
                  <a:pt x="0" y="519460"/>
                </a:lnTo>
                <a:lnTo>
                  <a:pt x="13703" y="533531"/>
                </a:lnTo>
                <a:lnTo>
                  <a:pt x="53289" y="494987"/>
                </a:lnTo>
                <a:lnTo>
                  <a:pt x="84854" y="494987"/>
                </a:lnTo>
                <a:lnTo>
                  <a:pt x="69494" y="479213"/>
                </a:lnTo>
                <a:lnTo>
                  <a:pt x="109093" y="440669"/>
                </a:lnTo>
                <a:lnTo>
                  <a:pt x="95389" y="426610"/>
                </a:lnTo>
                <a:close/>
              </a:path>
              <a:path w="666115" h="596900">
                <a:moveTo>
                  <a:pt x="220695" y="388313"/>
                </a:moveTo>
                <a:lnTo>
                  <a:pt x="197753" y="393153"/>
                </a:lnTo>
                <a:lnTo>
                  <a:pt x="177203" y="406861"/>
                </a:lnTo>
                <a:lnTo>
                  <a:pt x="162946" y="427032"/>
                </a:lnTo>
                <a:lnTo>
                  <a:pt x="157494" y="449834"/>
                </a:lnTo>
                <a:lnTo>
                  <a:pt x="161245" y="472818"/>
                </a:lnTo>
                <a:lnTo>
                  <a:pt x="174599" y="493539"/>
                </a:lnTo>
                <a:lnTo>
                  <a:pt x="195071" y="507555"/>
                </a:lnTo>
                <a:lnTo>
                  <a:pt x="218051" y="512021"/>
                </a:lnTo>
                <a:lnTo>
                  <a:pt x="241066" y="507251"/>
                </a:lnTo>
                <a:lnTo>
                  <a:pt x="261663" y="493539"/>
                </a:lnTo>
                <a:lnTo>
                  <a:pt x="263468" y="490977"/>
                </a:lnTo>
                <a:lnTo>
                  <a:pt x="220030" y="490977"/>
                </a:lnTo>
                <a:lnTo>
                  <a:pt x="204711" y="487535"/>
                </a:lnTo>
                <a:lnTo>
                  <a:pt x="190792" y="477766"/>
                </a:lnTo>
                <a:lnTo>
                  <a:pt x="181518" y="463719"/>
                </a:lnTo>
                <a:lnTo>
                  <a:pt x="178588" y="448422"/>
                </a:lnTo>
                <a:lnTo>
                  <a:pt x="181710" y="433506"/>
                </a:lnTo>
                <a:lnTo>
                  <a:pt x="190588" y="420603"/>
                </a:lnTo>
                <a:lnTo>
                  <a:pt x="203792" y="412008"/>
                </a:lnTo>
                <a:lnTo>
                  <a:pt x="218778" y="409295"/>
                </a:lnTo>
                <a:lnTo>
                  <a:pt x="265692" y="409295"/>
                </a:lnTo>
                <a:lnTo>
                  <a:pt x="263931" y="406569"/>
                </a:lnTo>
                <a:lnTo>
                  <a:pt x="243573" y="392674"/>
                </a:lnTo>
                <a:lnTo>
                  <a:pt x="220695" y="388313"/>
                </a:lnTo>
                <a:close/>
              </a:path>
              <a:path w="666115" h="596900">
                <a:moveTo>
                  <a:pt x="265692" y="409295"/>
                </a:moveTo>
                <a:lnTo>
                  <a:pt x="218778" y="409295"/>
                </a:lnTo>
                <a:lnTo>
                  <a:pt x="233956" y="412672"/>
                </a:lnTo>
                <a:lnTo>
                  <a:pt x="247738" y="422343"/>
                </a:lnTo>
                <a:lnTo>
                  <a:pt x="257149" y="436487"/>
                </a:lnTo>
                <a:lnTo>
                  <a:pt x="260219" y="451850"/>
                </a:lnTo>
                <a:lnTo>
                  <a:pt x="257179" y="466829"/>
                </a:lnTo>
                <a:lnTo>
                  <a:pt x="248259" y="479823"/>
                </a:lnTo>
                <a:lnTo>
                  <a:pt x="235097" y="488328"/>
                </a:lnTo>
                <a:lnTo>
                  <a:pt x="220030" y="490977"/>
                </a:lnTo>
                <a:lnTo>
                  <a:pt x="263468" y="490977"/>
                </a:lnTo>
                <a:lnTo>
                  <a:pt x="275873" y="473367"/>
                </a:lnTo>
                <a:lnTo>
                  <a:pt x="281252" y="450495"/>
                </a:lnTo>
                <a:lnTo>
                  <a:pt x="277399" y="427410"/>
                </a:lnTo>
                <a:lnTo>
                  <a:pt x="265692" y="409295"/>
                </a:lnTo>
                <a:close/>
              </a:path>
              <a:path w="666115" h="596900">
                <a:moveTo>
                  <a:pt x="257162" y="332859"/>
                </a:moveTo>
                <a:lnTo>
                  <a:pt x="242595" y="347032"/>
                </a:lnTo>
                <a:lnTo>
                  <a:pt x="355079" y="462526"/>
                </a:lnTo>
                <a:lnTo>
                  <a:pt x="370941" y="447070"/>
                </a:lnTo>
                <a:lnTo>
                  <a:pt x="330644" y="405680"/>
                </a:lnTo>
                <a:lnTo>
                  <a:pt x="327444" y="403051"/>
                </a:lnTo>
                <a:lnTo>
                  <a:pt x="327774" y="402734"/>
                </a:lnTo>
                <a:lnTo>
                  <a:pt x="353876" y="402734"/>
                </a:lnTo>
                <a:lnTo>
                  <a:pt x="355538" y="401746"/>
                </a:lnTo>
                <a:lnTo>
                  <a:pt x="366356" y="391621"/>
                </a:lnTo>
                <a:lnTo>
                  <a:pt x="368693" y="388181"/>
                </a:lnTo>
                <a:lnTo>
                  <a:pt x="324310" y="388181"/>
                </a:lnTo>
                <a:lnTo>
                  <a:pt x="310647" y="383106"/>
                </a:lnTo>
                <a:lnTo>
                  <a:pt x="298602" y="373765"/>
                </a:lnTo>
                <a:lnTo>
                  <a:pt x="287387" y="358283"/>
                </a:lnTo>
                <a:lnTo>
                  <a:pt x="284292" y="346257"/>
                </a:lnTo>
                <a:lnTo>
                  <a:pt x="269582" y="346257"/>
                </a:lnTo>
                <a:lnTo>
                  <a:pt x="267195" y="343158"/>
                </a:lnTo>
                <a:lnTo>
                  <a:pt x="257162" y="332859"/>
                </a:lnTo>
                <a:close/>
              </a:path>
              <a:path w="666115" h="596900">
                <a:moveTo>
                  <a:pt x="353876" y="402734"/>
                </a:moveTo>
                <a:lnTo>
                  <a:pt x="327774" y="402734"/>
                </a:lnTo>
                <a:lnTo>
                  <a:pt x="339864" y="406261"/>
                </a:lnTo>
                <a:lnTo>
                  <a:pt x="347913" y="406279"/>
                </a:lnTo>
                <a:lnTo>
                  <a:pt x="353876" y="402734"/>
                </a:lnTo>
                <a:close/>
              </a:path>
              <a:path w="666115" h="596900">
                <a:moveTo>
                  <a:pt x="362024" y="312391"/>
                </a:moveTo>
                <a:lnTo>
                  <a:pt x="318195" y="312391"/>
                </a:lnTo>
                <a:lnTo>
                  <a:pt x="332108" y="317033"/>
                </a:lnTo>
                <a:lnTo>
                  <a:pt x="345732" y="327575"/>
                </a:lnTo>
                <a:lnTo>
                  <a:pt x="356076" y="341978"/>
                </a:lnTo>
                <a:lnTo>
                  <a:pt x="359986" y="356281"/>
                </a:lnTo>
                <a:lnTo>
                  <a:pt x="358006" y="369445"/>
                </a:lnTo>
                <a:lnTo>
                  <a:pt x="350685" y="380433"/>
                </a:lnTo>
                <a:lnTo>
                  <a:pt x="338139" y="387715"/>
                </a:lnTo>
                <a:lnTo>
                  <a:pt x="324310" y="388181"/>
                </a:lnTo>
                <a:lnTo>
                  <a:pt x="368693" y="388181"/>
                </a:lnTo>
                <a:lnTo>
                  <a:pt x="378335" y="373987"/>
                </a:lnTo>
                <a:lnTo>
                  <a:pt x="381703" y="353707"/>
                </a:lnTo>
                <a:lnTo>
                  <a:pt x="376209" y="332430"/>
                </a:lnTo>
                <a:lnTo>
                  <a:pt x="362024" y="312391"/>
                </a:lnTo>
                <a:close/>
              </a:path>
              <a:path w="666115" h="596900">
                <a:moveTo>
                  <a:pt x="321300" y="290053"/>
                </a:moveTo>
                <a:lnTo>
                  <a:pt x="301210" y="292310"/>
                </a:lnTo>
                <a:lnTo>
                  <a:pt x="283070" y="303814"/>
                </a:lnTo>
                <a:lnTo>
                  <a:pt x="272243" y="318931"/>
                </a:lnTo>
                <a:lnTo>
                  <a:pt x="268704" y="332430"/>
                </a:lnTo>
                <a:lnTo>
                  <a:pt x="269045" y="342202"/>
                </a:lnTo>
                <a:lnTo>
                  <a:pt x="269913" y="345940"/>
                </a:lnTo>
                <a:lnTo>
                  <a:pt x="269582" y="346257"/>
                </a:lnTo>
                <a:lnTo>
                  <a:pt x="284292" y="346257"/>
                </a:lnTo>
                <a:lnTo>
                  <a:pt x="283681" y="343882"/>
                </a:lnTo>
                <a:lnTo>
                  <a:pt x="286159" y="331167"/>
                </a:lnTo>
                <a:lnTo>
                  <a:pt x="293497" y="320743"/>
                </a:lnTo>
                <a:lnTo>
                  <a:pt x="304991" y="313633"/>
                </a:lnTo>
                <a:lnTo>
                  <a:pt x="318195" y="312391"/>
                </a:lnTo>
                <a:lnTo>
                  <a:pt x="362024" y="312391"/>
                </a:lnTo>
                <a:lnTo>
                  <a:pt x="361607" y="311802"/>
                </a:lnTo>
                <a:lnTo>
                  <a:pt x="341909" y="296673"/>
                </a:lnTo>
                <a:lnTo>
                  <a:pt x="321300" y="290053"/>
                </a:lnTo>
                <a:close/>
              </a:path>
              <a:path w="666115" h="596900">
                <a:moveTo>
                  <a:pt x="356641" y="236008"/>
                </a:moveTo>
                <a:lnTo>
                  <a:pt x="340766" y="251464"/>
                </a:lnTo>
                <a:lnTo>
                  <a:pt x="421386" y="334230"/>
                </a:lnTo>
                <a:lnTo>
                  <a:pt x="437248" y="318787"/>
                </a:lnTo>
                <a:lnTo>
                  <a:pt x="356641" y="236008"/>
                </a:lnTo>
                <a:close/>
              </a:path>
              <a:path w="666115" h="596900">
                <a:moveTo>
                  <a:pt x="447828" y="153365"/>
                </a:moveTo>
                <a:lnTo>
                  <a:pt x="403382" y="193157"/>
                </a:lnTo>
                <a:lnTo>
                  <a:pt x="398273" y="215958"/>
                </a:lnTo>
                <a:lnTo>
                  <a:pt x="402520" y="238611"/>
                </a:lnTo>
                <a:lnTo>
                  <a:pt x="415925" y="258919"/>
                </a:lnTo>
                <a:lnTo>
                  <a:pt x="436008" y="273001"/>
                </a:lnTo>
                <a:lnTo>
                  <a:pt x="458530" y="277836"/>
                </a:lnTo>
                <a:lnTo>
                  <a:pt x="481390" y="273260"/>
                </a:lnTo>
                <a:lnTo>
                  <a:pt x="502488" y="259110"/>
                </a:lnTo>
                <a:lnTo>
                  <a:pt x="504713" y="256209"/>
                </a:lnTo>
                <a:lnTo>
                  <a:pt x="460819" y="256209"/>
                </a:lnTo>
                <a:lnTo>
                  <a:pt x="445579" y="252646"/>
                </a:lnTo>
                <a:lnTo>
                  <a:pt x="431965" y="242993"/>
                </a:lnTo>
                <a:lnTo>
                  <a:pt x="422651" y="229117"/>
                </a:lnTo>
                <a:lnTo>
                  <a:pt x="419560" y="213963"/>
                </a:lnTo>
                <a:lnTo>
                  <a:pt x="422703" y="198954"/>
                </a:lnTo>
                <a:lnTo>
                  <a:pt x="453440" y="173967"/>
                </a:lnTo>
                <a:lnTo>
                  <a:pt x="464235" y="172699"/>
                </a:lnTo>
                <a:lnTo>
                  <a:pt x="460921" y="154246"/>
                </a:lnTo>
                <a:lnTo>
                  <a:pt x="447828" y="153365"/>
                </a:lnTo>
                <a:close/>
              </a:path>
              <a:path w="666115" h="596900">
                <a:moveTo>
                  <a:pt x="504939" y="208272"/>
                </a:moveTo>
                <a:lnTo>
                  <a:pt x="490245" y="244251"/>
                </a:lnTo>
                <a:lnTo>
                  <a:pt x="460819" y="256209"/>
                </a:lnTo>
                <a:lnTo>
                  <a:pt x="504713" y="256209"/>
                </a:lnTo>
                <a:lnTo>
                  <a:pt x="514743" y="243139"/>
                </a:lnTo>
                <a:lnTo>
                  <a:pt x="520655" y="228509"/>
                </a:lnTo>
                <a:lnTo>
                  <a:pt x="522519" y="217822"/>
                </a:lnTo>
                <a:lnTo>
                  <a:pt x="522630" y="213682"/>
                </a:lnTo>
                <a:lnTo>
                  <a:pt x="504939" y="208272"/>
                </a:lnTo>
                <a:close/>
              </a:path>
              <a:path w="666115" h="596900">
                <a:moveTo>
                  <a:pt x="324777" y="203293"/>
                </a:moveTo>
                <a:lnTo>
                  <a:pt x="308749" y="218901"/>
                </a:lnTo>
                <a:lnTo>
                  <a:pt x="324523" y="235094"/>
                </a:lnTo>
                <a:lnTo>
                  <a:pt x="340550" y="219486"/>
                </a:lnTo>
                <a:lnTo>
                  <a:pt x="324777" y="203293"/>
                </a:lnTo>
                <a:close/>
              </a:path>
              <a:path w="666115" h="596900">
                <a:moveTo>
                  <a:pt x="585822" y="23475"/>
                </a:moveTo>
                <a:lnTo>
                  <a:pt x="546566" y="23475"/>
                </a:lnTo>
                <a:lnTo>
                  <a:pt x="556757" y="25326"/>
                </a:lnTo>
                <a:lnTo>
                  <a:pt x="565924" y="31640"/>
                </a:lnTo>
                <a:lnTo>
                  <a:pt x="573888" y="57515"/>
                </a:lnTo>
                <a:lnTo>
                  <a:pt x="568640" y="91057"/>
                </a:lnTo>
                <a:lnTo>
                  <a:pt x="565962" y="127238"/>
                </a:lnTo>
                <a:lnTo>
                  <a:pt x="581634" y="161028"/>
                </a:lnTo>
                <a:lnTo>
                  <a:pt x="584339" y="163809"/>
                </a:lnTo>
                <a:lnTo>
                  <a:pt x="587540" y="166425"/>
                </a:lnTo>
                <a:lnTo>
                  <a:pt x="591058" y="169054"/>
                </a:lnTo>
                <a:lnTo>
                  <a:pt x="622684" y="138269"/>
                </a:lnTo>
                <a:lnTo>
                  <a:pt x="594537" y="138269"/>
                </a:lnTo>
                <a:lnTo>
                  <a:pt x="587039" y="112958"/>
                </a:lnTo>
                <a:lnTo>
                  <a:pt x="592461" y="80417"/>
                </a:lnTo>
                <a:lnTo>
                  <a:pt x="595702" y="45758"/>
                </a:lnTo>
                <a:lnTo>
                  <a:pt x="585822" y="23475"/>
                </a:lnTo>
                <a:close/>
              </a:path>
              <a:path w="666115" h="596900">
                <a:moveTo>
                  <a:pt x="651802" y="82516"/>
                </a:moveTo>
                <a:lnTo>
                  <a:pt x="594537" y="138269"/>
                </a:lnTo>
                <a:lnTo>
                  <a:pt x="622684" y="138269"/>
                </a:lnTo>
                <a:lnTo>
                  <a:pt x="665505" y="96588"/>
                </a:lnTo>
                <a:lnTo>
                  <a:pt x="651802" y="82516"/>
                </a:lnTo>
                <a:close/>
              </a:path>
              <a:path w="666115" h="596900">
                <a:moveTo>
                  <a:pt x="547928" y="0"/>
                </a:moveTo>
                <a:lnTo>
                  <a:pt x="529821" y="4500"/>
                </a:lnTo>
                <a:lnTo>
                  <a:pt x="512825" y="16400"/>
                </a:lnTo>
                <a:lnTo>
                  <a:pt x="499487" y="36059"/>
                </a:lnTo>
                <a:lnTo>
                  <a:pt x="495503" y="54617"/>
                </a:lnTo>
                <a:lnTo>
                  <a:pt x="496395" y="68428"/>
                </a:lnTo>
                <a:lnTo>
                  <a:pt x="497687" y="73842"/>
                </a:lnTo>
                <a:lnTo>
                  <a:pt x="517436" y="70235"/>
                </a:lnTo>
                <a:lnTo>
                  <a:pt x="514113" y="56883"/>
                </a:lnTo>
                <a:lnTo>
                  <a:pt x="513949" y="48526"/>
                </a:lnTo>
                <a:lnTo>
                  <a:pt x="517796" y="41648"/>
                </a:lnTo>
                <a:lnTo>
                  <a:pt x="526503" y="32732"/>
                </a:lnTo>
                <a:lnTo>
                  <a:pt x="536199" y="25980"/>
                </a:lnTo>
                <a:lnTo>
                  <a:pt x="546566" y="23475"/>
                </a:lnTo>
                <a:lnTo>
                  <a:pt x="585822" y="23475"/>
                </a:lnTo>
                <a:lnTo>
                  <a:pt x="581660" y="14089"/>
                </a:lnTo>
                <a:lnTo>
                  <a:pt x="565693" y="3122"/>
                </a:lnTo>
                <a:lnTo>
                  <a:pt x="547928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26643" y="3164725"/>
            <a:ext cx="645160" cy="612140"/>
          </a:xfrm>
          <a:custGeom>
            <a:avLst/>
            <a:gdLst/>
            <a:ahLst/>
            <a:cxnLst/>
            <a:rect l="l" t="t" r="r" b="b"/>
            <a:pathLst>
              <a:path w="645159" h="612139">
                <a:moveTo>
                  <a:pt x="84854" y="510552"/>
                </a:moveTo>
                <a:lnTo>
                  <a:pt x="53289" y="510552"/>
                </a:lnTo>
                <a:lnTo>
                  <a:pt x="152069" y="611974"/>
                </a:lnTo>
                <a:lnTo>
                  <a:pt x="168262" y="596201"/>
                </a:lnTo>
                <a:lnTo>
                  <a:pt x="84854" y="510552"/>
                </a:lnTo>
                <a:close/>
              </a:path>
              <a:path w="645159" h="612139">
                <a:moveTo>
                  <a:pt x="95389" y="442163"/>
                </a:moveTo>
                <a:lnTo>
                  <a:pt x="0" y="535025"/>
                </a:lnTo>
                <a:lnTo>
                  <a:pt x="13703" y="549097"/>
                </a:lnTo>
                <a:lnTo>
                  <a:pt x="53289" y="510552"/>
                </a:lnTo>
                <a:lnTo>
                  <a:pt x="84854" y="510552"/>
                </a:lnTo>
                <a:lnTo>
                  <a:pt x="69494" y="494779"/>
                </a:lnTo>
                <a:lnTo>
                  <a:pt x="109080" y="456234"/>
                </a:lnTo>
                <a:lnTo>
                  <a:pt x="95389" y="442163"/>
                </a:lnTo>
                <a:close/>
              </a:path>
              <a:path w="645159" h="612139">
                <a:moveTo>
                  <a:pt x="220691" y="403874"/>
                </a:moveTo>
                <a:lnTo>
                  <a:pt x="197748" y="408713"/>
                </a:lnTo>
                <a:lnTo>
                  <a:pt x="177203" y="422427"/>
                </a:lnTo>
                <a:lnTo>
                  <a:pt x="162946" y="442598"/>
                </a:lnTo>
                <a:lnTo>
                  <a:pt x="157494" y="465399"/>
                </a:lnTo>
                <a:lnTo>
                  <a:pt x="161245" y="488383"/>
                </a:lnTo>
                <a:lnTo>
                  <a:pt x="174599" y="509104"/>
                </a:lnTo>
                <a:lnTo>
                  <a:pt x="195070" y="523115"/>
                </a:lnTo>
                <a:lnTo>
                  <a:pt x="218049" y="527581"/>
                </a:lnTo>
                <a:lnTo>
                  <a:pt x="241061" y="522815"/>
                </a:lnTo>
                <a:lnTo>
                  <a:pt x="261650" y="509104"/>
                </a:lnTo>
                <a:lnTo>
                  <a:pt x="263463" y="506533"/>
                </a:lnTo>
                <a:lnTo>
                  <a:pt x="220030" y="506533"/>
                </a:lnTo>
                <a:lnTo>
                  <a:pt x="204711" y="503093"/>
                </a:lnTo>
                <a:lnTo>
                  <a:pt x="190792" y="493331"/>
                </a:lnTo>
                <a:lnTo>
                  <a:pt x="181518" y="479279"/>
                </a:lnTo>
                <a:lnTo>
                  <a:pt x="178588" y="463983"/>
                </a:lnTo>
                <a:lnTo>
                  <a:pt x="181710" y="449070"/>
                </a:lnTo>
                <a:lnTo>
                  <a:pt x="190588" y="436168"/>
                </a:lnTo>
                <a:lnTo>
                  <a:pt x="203792" y="427573"/>
                </a:lnTo>
                <a:lnTo>
                  <a:pt x="218776" y="424859"/>
                </a:lnTo>
                <a:lnTo>
                  <a:pt x="265692" y="424859"/>
                </a:lnTo>
                <a:lnTo>
                  <a:pt x="263931" y="422135"/>
                </a:lnTo>
                <a:lnTo>
                  <a:pt x="243572" y="408238"/>
                </a:lnTo>
                <a:lnTo>
                  <a:pt x="220691" y="403874"/>
                </a:lnTo>
                <a:close/>
              </a:path>
              <a:path w="645159" h="612139">
                <a:moveTo>
                  <a:pt x="265692" y="424859"/>
                </a:moveTo>
                <a:lnTo>
                  <a:pt x="218776" y="424859"/>
                </a:lnTo>
                <a:lnTo>
                  <a:pt x="233951" y="428232"/>
                </a:lnTo>
                <a:lnTo>
                  <a:pt x="247726" y="437896"/>
                </a:lnTo>
                <a:lnTo>
                  <a:pt x="257144" y="452047"/>
                </a:lnTo>
                <a:lnTo>
                  <a:pt x="260218" y="467413"/>
                </a:lnTo>
                <a:lnTo>
                  <a:pt x="257179" y="482394"/>
                </a:lnTo>
                <a:lnTo>
                  <a:pt x="248259" y="495388"/>
                </a:lnTo>
                <a:lnTo>
                  <a:pt x="235097" y="503886"/>
                </a:lnTo>
                <a:lnTo>
                  <a:pt x="220030" y="506533"/>
                </a:lnTo>
                <a:lnTo>
                  <a:pt x="263463" y="506533"/>
                </a:lnTo>
                <a:lnTo>
                  <a:pt x="275868" y="488931"/>
                </a:lnTo>
                <a:lnTo>
                  <a:pt x="281251" y="466056"/>
                </a:lnTo>
                <a:lnTo>
                  <a:pt x="277398" y="442970"/>
                </a:lnTo>
                <a:lnTo>
                  <a:pt x="265692" y="424859"/>
                </a:lnTo>
                <a:close/>
              </a:path>
              <a:path w="645159" h="612139">
                <a:moveTo>
                  <a:pt x="257162" y="348411"/>
                </a:moveTo>
                <a:lnTo>
                  <a:pt x="242595" y="362585"/>
                </a:lnTo>
                <a:lnTo>
                  <a:pt x="355066" y="478078"/>
                </a:lnTo>
                <a:lnTo>
                  <a:pt x="370941" y="462635"/>
                </a:lnTo>
                <a:lnTo>
                  <a:pt x="330631" y="421246"/>
                </a:lnTo>
                <a:lnTo>
                  <a:pt x="327444" y="418617"/>
                </a:lnTo>
                <a:lnTo>
                  <a:pt x="327774" y="418299"/>
                </a:lnTo>
                <a:lnTo>
                  <a:pt x="353864" y="418299"/>
                </a:lnTo>
                <a:lnTo>
                  <a:pt x="355538" y="417305"/>
                </a:lnTo>
                <a:lnTo>
                  <a:pt x="366356" y="407187"/>
                </a:lnTo>
                <a:lnTo>
                  <a:pt x="368695" y="403742"/>
                </a:lnTo>
                <a:lnTo>
                  <a:pt x="324308" y="403742"/>
                </a:lnTo>
                <a:lnTo>
                  <a:pt x="310647" y="398666"/>
                </a:lnTo>
                <a:lnTo>
                  <a:pt x="298602" y="389331"/>
                </a:lnTo>
                <a:lnTo>
                  <a:pt x="287387" y="373843"/>
                </a:lnTo>
                <a:lnTo>
                  <a:pt x="284293" y="361823"/>
                </a:lnTo>
                <a:lnTo>
                  <a:pt x="269582" y="361823"/>
                </a:lnTo>
                <a:lnTo>
                  <a:pt x="267195" y="358724"/>
                </a:lnTo>
                <a:lnTo>
                  <a:pt x="257162" y="348411"/>
                </a:lnTo>
                <a:close/>
              </a:path>
              <a:path w="645159" h="612139">
                <a:moveTo>
                  <a:pt x="353864" y="418299"/>
                </a:moveTo>
                <a:lnTo>
                  <a:pt x="327774" y="418299"/>
                </a:lnTo>
                <a:lnTo>
                  <a:pt x="339864" y="421819"/>
                </a:lnTo>
                <a:lnTo>
                  <a:pt x="347913" y="421835"/>
                </a:lnTo>
                <a:lnTo>
                  <a:pt x="353864" y="418299"/>
                </a:lnTo>
                <a:close/>
              </a:path>
              <a:path w="645159" h="612139">
                <a:moveTo>
                  <a:pt x="362023" y="327956"/>
                </a:moveTo>
                <a:lnTo>
                  <a:pt x="318195" y="327956"/>
                </a:lnTo>
                <a:lnTo>
                  <a:pt x="332108" y="332599"/>
                </a:lnTo>
                <a:lnTo>
                  <a:pt x="345732" y="343141"/>
                </a:lnTo>
                <a:lnTo>
                  <a:pt x="356071" y="357543"/>
                </a:lnTo>
                <a:lnTo>
                  <a:pt x="359979" y="371846"/>
                </a:lnTo>
                <a:lnTo>
                  <a:pt x="357999" y="385010"/>
                </a:lnTo>
                <a:lnTo>
                  <a:pt x="350672" y="395998"/>
                </a:lnTo>
                <a:lnTo>
                  <a:pt x="338134" y="403279"/>
                </a:lnTo>
                <a:lnTo>
                  <a:pt x="324308" y="403742"/>
                </a:lnTo>
                <a:lnTo>
                  <a:pt x="368695" y="403742"/>
                </a:lnTo>
                <a:lnTo>
                  <a:pt x="378328" y="389550"/>
                </a:lnTo>
                <a:lnTo>
                  <a:pt x="381693" y="369268"/>
                </a:lnTo>
                <a:lnTo>
                  <a:pt x="376202" y="347990"/>
                </a:lnTo>
                <a:lnTo>
                  <a:pt x="362023" y="327956"/>
                </a:lnTo>
                <a:close/>
              </a:path>
              <a:path w="645159" h="612139">
                <a:moveTo>
                  <a:pt x="321298" y="305612"/>
                </a:moveTo>
                <a:lnTo>
                  <a:pt x="301204" y="307869"/>
                </a:lnTo>
                <a:lnTo>
                  <a:pt x="283057" y="319366"/>
                </a:lnTo>
                <a:lnTo>
                  <a:pt x="272236" y="334486"/>
                </a:lnTo>
                <a:lnTo>
                  <a:pt x="268695" y="347990"/>
                </a:lnTo>
                <a:lnTo>
                  <a:pt x="269034" y="357766"/>
                </a:lnTo>
                <a:lnTo>
                  <a:pt x="269900" y="361505"/>
                </a:lnTo>
                <a:lnTo>
                  <a:pt x="269582" y="361823"/>
                </a:lnTo>
                <a:lnTo>
                  <a:pt x="284293" y="361823"/>
                </a:lnTo>
                <a:lnTo>
                  <a:pt x="283681" y="359443"/>
                </a:lnTo>
                <a:lnTo>
                  <a:pt x="286159" y="346731"/>
                </a:lnTo>
                <a:lnTo>
                  <a:pt x="293497" y="336308"/>
                </a:lnTo>
                <a:lnTo>
                  <a:pt x="304991" y="329198"/>
                </a:lnTo>
                <a:lnTo>
                  <a:pt x="318195" y="327956"/>
                </a:lnTo>
                <a:lnTo>
                  <a:pt x="362023" y="327956"/>
                </a:lnTo>
                <a:lnTo>
                  <a:pt x="361607" y="327367"/>
                </a:lnTo>
                <a:lnTo>
                  <a:pt x="341909" y="312233"/>
                </a:lnTo>
                <a:lnTo>
                  <a:pt x="321298" y="305612"/>
                </a:lnTo>
                <a:close/>
              </a:path>
              <a:path w="645159" h="612139">
                <a:moveTo>
                  <a:pt x="356641" y="251574"/>
                </a:moveTo>
                <a:lnTo>
                  <a:pt x="340766" y="267017"/>
                </a:lnTo>
                <a:lnTo>
                  <a:pt x="421386" y="349796"/>
                </a:lnTo>
                <a:lnTo>
                  <a:pt x="437248" y="334340"/>
                </a:lnTo>
                <a:lnTo>
                  <a:pt x="356641" y="251574"/>
                </a:lnTo>
                <a:close/>
              </a:path>
              <a:path w="645159" h="612139">
                <a:moveTo>
                  <a:pt x="447821" y="168930"/>
                </a:moveTo>
                <a:lnTo>
                  <a:pt x="403380" y="208717"/>
                </a:lnTo>
                <a:lnTo>
                  <a:pt x="398268" y="231522"/>
                </a:lnTo>
                <a:lnTo>
                  <a:pt x="402515" y="254177"/>
                </a:lnTo>
                <a:lnTo>
                  <a:pt x="415925" y="274485"/>
                </a:lnTo>
                <a:lnTo>
                  <a:pt x="436008" y="288564"/>
                </a:lnTo>
                <a:lnTo>
                  <a:pt x="458530" y="293395"/>
                </a:lnTo>
                <a:lnTo>
                  <a:pt x="481390" y="288815"/>
                </a:lnTo>
                <a:lnTo>
                  <a:pt x="502488" y="274662"/>
                </a:lnTo>
                <a:lnTo>
                  <a:pt x="504710" y="271768"/>
                </a:lnTo>
                <a:lnTo>
                  <a:pt x="460814" y="271768"/>
                </a:lnTo>
                <a:lnTo>
                  <a:pt x="445577" y="268205"/>
                </a:lnTo>
                <a:lnTo>
                  <a:pt x="431965" y="258546"/>
                </a:lnTo>
                <a:lnTo>
                  <a:pt x="422644" y="244677"/>
                </a:lnTo>
                <a:lnTo>
                  <a:pt x="419549" y="229525"/>
                </a:lnTo>
                <a:lnTo>
                  <a:pt x="422690" y="214514"/>
                </a:lnTo>
                <a:lnTo>
                  <a:pt x="453434" y="189531"/>
                </a:lnTo>
                <a:lnTo>
                  <a:pt x="464235" y="188264"/>
                </a:lnTo>
                <a:lnTo>
                  <a:pt x="460921" y="169811"/>
                </a:lnTo>
                <a:lnTo>
                  <a:pt x="447821" y="168930"/>
                </a:lnTo>
                <a:close/>
              </a:path>
              <a:path w="645159" h="612139">
                <a:moveTo>
                  <a:pt x="504939" y="223837"/>
                </a:moveTo>
                <a:lnTo>
                  <a:pt x="490245" y="259816"/>
                </a:lnTo>
                <a:lnTo>
                  <a:pt x="460814" y="271768"/>
                </a:lnTo>
                <a:lnTo>
                  <a:pt x="504710" y="271768"/>
                </a:lnTo>
                <a:lnTo>
                  <a:pt x="514743" y="258699"/>
                </a:lnTo>
                <a:lnTo>
                  <a:pt x="520655" y="244073"/>
                </a:lnTo>
                <a:lnTo>
                  <a:pt x="522519" y="233388"/>
                </a:lnTo>
                <a:lnTo>
                  <a:pt x="522630" y="229247"/>
                </a:lnTo>
                <a:lnTo>
                  <a:pt x="504939" y="223837"/>
                </a:lnTo>
                <a:close/>
              </a:path>
              <a:path w="645159" h="612139">
                <a:moveTo>
                  <a:pt x="324777" y="218859"/>
                </a:moveTo>
                <a:lnTo>
                  <a:pt x="308749" y="234467"/>
                </a:lnTo>
                <a:lnTo>
                  <a:pt x="324510" y="250659"/>
                </a:lnTo>
                <a:lnTo>
                  <a:pt x="340550" y="235051"/>
                </a:lnTo>
                <a:lnTo>
                  <a:pt x="324777" y="218859"/>
                </a:lnTo>
                <a:close/>
              </a:path>
              <a:path w="645159" h="612139">
                <a:moveTo>
                  <a:pt x="635782" y="86409"/>
                </a:moveTo>
                <a:lnTo>
                  <a:pt x="590908" y="86409"/>
                </a:lnTo>
                <a:lnTo>
                  <a:pt x="603267" y="87322"/>
                </a:lnTo>
                <a:lnTo>
                  <a:pt x="614540" y="94513"/>
                </a:lnTo>
                <a:lnTo>
                  <a:pt x="620994" y="104870"/>
                </a:lnTo>
                <a:lnTo>
                  <a:pt x="622422" y="116478"/>
                </a:lnTo>
                <a:lnTo>
                  <a:pt x="619156" y="128114"/>
                </a:lnTo>
                <a:lnTo>
                  <a:pt x="585149" y="151969"/>
                </a:lnTo>
                <a:lnTo>
                  <a:pt x="571284" y="153200"/>
                </a:lnTo>
                <a:lnTo>
                  <a:pt x="574395" y="174066"/>
                </a:lnTo>
                <a:lnTo>
                  <a:pt x="613087" y="166515"/>
                </a:lnTo>
                <a:lnTo>
                  <a:pt x="640367" y="134557"/>
                </a:lnTo>
                <a:lnTo>
                  <a:pt x="644839" y="114374"/>
                </a:lnTo>
                <a:lnTo>
                  <a:pt x="641248" y="94808"/>
                </a:lnTo>
                <a:lnTo>
                  <a:pt x="635782" y="86409"/>
                </a:lnTo>
                <a:close/>
              </a:path>
              <a:path w="645159" h="612139">
                <a:moveTo>
                  <a:pt x="560926" y="33172"/>
                </a:moveTo>
                <a:lnTo>
                  <a:pt x="542683" y="33172"/>
                </a:lnTo>
                <a:lnTo>
                  <a:pt x="543001" y="33502"/>
                </a:lnTo>
                <a:lnTo>
                  <a:pt x="542594" y="39954"/>
                </a:lnTo>
                <a:lnTo>
                  <a:pt x="546773" y="102171"/>
                </a:lnTo>
                <a:lnTo>
                  <a:pt x="558977" y="107175"/>
                </a:lnTo>
                <a:lnTo>
                  <a:pt x="566991" y="99364"/>
                </a:lnTo>
                <a:lnTo>
                  <a:pt x="578478" y="90761"/>
                </a:lnTo>
                <a:lnTo>
                  <a:pt x="590908" y="86409"/>
                </a:lnTo>
                <a:lnTo>
                  <a:pt x="635782" y="86409"/>
                </a:lnTo>
                <a:lnTo>
                  <a:pt x="630262" y="77927"/>
                </a:lnTo>
                <a:lnTo>
                  <a:pt x="628919" y="77038"/>
                </a:lnTo>
                <a:lnTo>
                  <a:pt x="563422" y="77038"/>
                </a:lnTo>
                <a:lnTo>
                  <a:pt x="560926" y="33172"/>
                </a:lnTo>
                <a:close/>
              </a:path>
              <a:path w="645159" h="612139">
                <a:moveTo>
                  <a:pt x="549592" y="0"/>
                </a:moveTo>
                <a:lnTo>
                  <a:pt x="480542" y="67221"/>
                </a:lnTo>
                <a:lnTo>
                  <a:pt x="494245" y="81280"/>
                </a:lnTo>
                <a:lnTo>
                  <a:pt x="539724" y="37007"/>
                </a:lnTo>
                <a:lnTo>
                  <a:pt x="542683" y="33172"/>
                </a:lnTo>
                <a:lnTo>
                  <a:pt x="560926" y="33172"/>
                </a:lnTo>
                <a:lnTo>
                  <a:pt x="559625" y="10312"/>
                </a:lnTo>
                <a:lnTo>
                  <a:pt x="549592" y="0"/>
                </a:lnTo>
                <a:close/>
              </a:path>
              <a:path w="645159" h="612139">
                <a:moveTo>
                  <a:pt x="594961" y="64142"/>
                </a:moveTo>
                <a:lnTo>
                  <a:pt x="577886" y="68470"/>
                </a:lnTo>
                <a:lnTo>
                  <a:pt x="563422" y="77038"/>
                </a:lnTo>
                <a:lnTo>
                  <a:pt x="628919" y="77038"/>
                </a:lnTo>
                <a:lnTo>
                  <a:pt x="612977" y="66485"/>
                </a:lnTo>
                <a:lnTo>
                  <a:pt x="594961" y="64142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84873" y="3168548"/>
            <a:ext cx="658495" cy="608330"/>
          </a:xfrm>
          <a:custGeom>
            <a:avLst/>
            <a:gdLst/>
            <a:ahLst/>
            <a:cxnLst/>
            <a:rect l="l" t="t" r="r" b="b"/>
            <a:pathLst>
              <a:path w="658495" h="608329">
                <a:moveTo>
                  <a:pt x="84854" y="506729"/>
                </a:moveTo>
                <a:lnTo>
                  <a:pt x="53289" y="506729"/>
                </a:lnTo>
                <a:lnTo>
                  <a:pt x="152069" y="608152"/>
                </a:lnTo>
                <a:lnTo>
                  <a:pt x="168262" y="592378"/>
                </a:lnTo>
                <a:lnTo>
                  <a:pt x="84854" y="506729"/>
                </a:lnTo>
                <a:close/>
              </a:path>
              <a:path w="658495" h="608329">
                <a:moveTo>
                  <a:pt x="95389" y="438340"/>
                </a:moveTo>
                <a:lnTo>
                  <a:pt x="0" y="531202"/>
                </a:lnTo>
                <a:lnTo>
                  <a:pt x="13690" y="545274"/>
                </a:lnTo>
                <a:lnTo>
                  <a:pt x="53289" y="506729"/>
                </a:lnTo>
                <a:lnTo>
                  <a:pt x="84854" y="506729"/>
                </a:lnTo>
                <a:lnTo>
                  <a:pt x="69494" y="490956"/>
                </a:lnTo>
                <a:lnTo>
                  <a:pt x="109080" y="452412"/>
                </a:lnTo>
                <a:lnTo>
                  <a:pt x="95389" y="438340"/>
                </a:lnTo>
                <a:close/>
              </a:path>
              <a:path w="658495" h="608329">
                <a:moveTo>
                  <a:pt x="220686" y="400051"/>
                </a:moveTo>
                <a:lnTo>
                  <a:pt x="197746" y="404891"/>
                </a:lnTo>
                <a:lnTo>
                  <a:pt x="177203" y="418604"/>
                </a:lnTo>
                <a:lnTo>
                  <a:pt x="162946" y="438775"/>
                </a:lnTo>
                <a:lnTo>
                  <a:pt x="157494" y="461576"/>
                </a:lnTo>
                <a:lnTo>
                  <a:pt x="161245" y="484561"/>
                </a:lnTo>
                <a:lnTo>
                  <a:pt x="174599" y="505282"/>
                </a:lnTo>
                <a:lnTo>
                  <a:pt x="195070" y="519293"/>
                </a:lnTo>
                <a:lnTo>
                  <a:pt x="218049" y="523759"/>
                </a:lnTo>
                <a:lnTo>
                  <a:pt x="241061" y="518992"/>
                </a:lnTo>
                <a:lnTo>
                  <a:pt x="261650" y="505282"/>
                </a:lnTo>
                <a:lnTo>
                  <a:pt x="263463" y="502710"/>
                </a:lnTo>
                <a:lnTo>
                  <a:pt x="220030" y="502710"/>
                </a:lnTo>
                <a:lnTo>
                  <a:pt x="204711" y="499270"/>
                </a:lnTo>
                <a:lnTo>
                  <a:pt x="190792" y="489508"/>
                </a:lnTo>
                <a:lnTo>
                  <a:pt x="181518" y="475456"/>
                </a:lnTo>
                <a:lnTo>
                  <a:pt x="178588" y="460160"/>
                </a:lnTo>
                <a:lnTo>
                  <a:pt x="181710" y="445247"/>
                </a:lnTo>
                <a:lnTo>
                  <a:pt x="190588" y="432346"/>
                </a:lnTo>
                <a:lnTo>
                  <a:pt x="203786" y="423750"/>
                </a:lnTo>
                <a:lnTo>
                  <a:pt x="218771" y="421036"/>
                </a:lnTo>
                <a:lnTo>
                  <a:pt x="265692" y="421036"/>
                </a:lnTo>
                <a:lnTo>
                  <a:pt x="263931" y="418312"/>
                </a:lnTo>
                <a:lnTo>
                  <a:pt x="243566" y="404415"/>
                </a:lnTo>
                <a:lnTo>
                  <a:pt x="220686" y="400051"/>
                </a:lnTo>
                <a:close/>
              </a:path>
              <a:path w="658495" h="608329">
                <a:moveTo>
                  <a:pt x="265692" y="421036"/>
                </a:moveTo>
                <a:lnTo>
                  <a:pt x="218771" y="421036"/>
                </a:lnTo>
                <a:lnTo>
                  <a:pt x="233949" y="424409"/>
                </a:lnTo>
                <a:lnTo>
                  <a:pt x="247726" y="434073"/>
                </a:lnTo>
                <a:lnTo>
                  <a:pt x="257142" y="448225"/>
                </a:lnTo>
                <a:lnTo>
                  <a:pt x="260213" y="463591"/>
                </a:lnTo>
                <a:lnTo>
                  <a:pt x="257173" y="478571"/>
                </a:lnTo>
                <a:lnTo>
                  <a:pt x="248259" y="491566"/>
                </a:lnTo>
                <a:lnTo>
                  <a:pt x="235097" y="500063"/>
                </a:lnTo>
                <a:lnTo>
                  <a:pt x="220030" y="502710"/>
                </a:lnTo>
                <a:lnTo>
                  <a:pt x="263463" y="502710"/>
                </a:lnTo>
                <a:lnTo>
                  <a:pt x="275868" y="485108"/>
                </a:lnTo>
                <a:lnTo>
                  <a:pt x="281251" y="462233"/>
                </a:lnTo>
                <a:lnTo>
                  <a:pt x="277398" y="439147"/>
                </a:lnTo>
                <a:lnTo>
                  <a:pt x="265692" y="421036"/>
                </a:lnTo>
                <a:close/>
              </a:path>
              <a:path w="658495" h="608329">
                <a:moveTo>
                  <a:pt x="257162" y="344589"/>
                </a:moveTo>
                <a:lnTo>
                  <a:pt x="242595" y="358762"/>
                </a:lnTo>
                <a:lnTo>
                  <a:pt x="355066" y="474256"/>
                </a:lnTo>
                <a:lnTo>
                  <a:pt x="370941" y="458812"/>
                </a:lnTo>
                <a:lnTo>
                  <a:pt x="330631" y="417423"/>
                </a:lnTo>
                <a:lnTo>
                  <a:pt x="327444" y="414794"/>
                </a:lnTo>
                <a:lnTo>
                  <a:pt x="327774" y="414477"/>
                </a:lnTo>
                <a:lnTo>
                  <a:pt x="353864" y="414477"/>
                </a:lnTo>
                <a:lnTo>
                  <a:pt x="355538" y="413482"/>
                </a:lnTo>
                <a:lnTo>
                  <a:pt x="366356" y="403364"/>
                </a:lnTo>
                <a:lnTo>
                  <a:pt x="368695" y="399919"/>
                </a:lnTo>
                <a:lnTo>
                  <a:pt x="324308" y="399919"/>
                </a:lnTo>
                <a:lnTo>
                  <a:pt x="310647" y="394844"/>
                </a:lnTo>
                <a:lnTo>
                  <a:pt x="298602" y="385508"/>
                </a:lnTo>
                <a:lnTo>
                  <a:pt x="287387" y="370021"/>
                </a:lnTo>
                <a:lnTo>
                  <a:pt x="284293" y="358000"/>
                </a:lnTo>
                <a:lnTo>
                  <a:pt x="269582" y="358000"/>
                </a:lnTo>
                <a:lnTo>
                  <a:pt x="267195" y="354901"/>
                </a:lnTo>
                <a:lnTo>
                  <a:pt x="257162" y="344589"/>
                </a:lnTo>
                <a:close/>
              </a:path>
              <a:path w="658495" h="608329">
                <a:moveTo>
                  <a:pt x="353864" y="414477"/>
                </a:moveTo>
                <a:lnTo>
                  <a:pt x="327774" y="414477"/>
                </a:lnTo>
                <a:lnTo>
                  <a:pt x="339864" y="417996"/>
                </a:lnTo>
                <a:lnTo>
                  <a:pt x="347913" y="418012"/>
                </a:lnTo>
                <a:lnTo>
                  <a:pt x="353864" y="414477"/>
                </a:lnTo>
                <a:close/>
              </a:path>
              <a:path w="658495" h="608329">
                <a:moveTo>
                  <a:pt x="362023" y="324134"/>
                </a:moveTo>
                <a:lnTo>
                  <a:pt x="318195" y="324134"/>
                </a:lnTo>
                <a:lnTo>
                  <a:pt x="332108" y="328776"/>
                </a:lnTo>
                <a:lnTo>
                  <a:pt x="345732" y="339318"/>
                </a:lnTo>
                <a:lnTo>
                  <a:pt x="356071" y="353721"/>
                </a:lnTo>
                <a:lnTo>
                  <a:pt x="359979" y="368023"/>
                </a:lnTo>
                <a:lnTo>
                  <a:pt x="357999" y="381188"/>
                </a:lnTo>
                <a:lnTo>
                  <a:pt x="350672" y="392175"/>
                </a:lnTo>
                <a:lnTo>
                  <a:pt x="338134" y="399456"/>
                </a:lnTo>
                <a:lnTo>
                  <a:pt x="324308" y="399919"/>
                </a:lnTo>
                <a:lnTo>
                  <a:pt x="368695" y="399919"/>
                </a:lnTo>
                <a:lnTo>
                  <a:pt x="378328" y="385727"/>
                </a:lnTo>
                <a:lnTo>
                  <a:pt x="381693" y="365445"/>
                </a:lnTo>
                <a:lnTo>
                  <a:pt x="376202" y="344168"/>
                </a:lnTo>
                <a:lnTo>
                  <a:pt x="362023" y="324134"/>
                </a:lnTo>
                <a:close/>
              </a:path>
              <a:path w="658495" h="608329">
                <a:moveTo>
                  <a:pt x="321298" y="301790"/>
                </a:moveTo>
                <a:lnTo>
                  <a:pt x="301204" y="304046"/>
                </a:lnTo>
                <a:lnTo>
                  <a:pt x="283057" y="315544"/>
                </a:lnTo>
                <a:lnTo>
                  <a:pt x="272236" y="330663"/>
                </a:lnTo>
                <a:lnTo>
                  <a:pt x="268695" y="344168"/>
                </a:lnTo>
                <a:lnTo>
                  <a:pt x="269034" y="353943"/>
                </a:lnTo>
                <a:lnTo>
                  <a:pt x="269900" y="357682"/>
                </a:lnTo>
                <a:lnTo>
                  <a:pt x="269582" y="358000"/>
                </a:lnTo>
                <a:lnTo>
                  <a:pt x="284293" y="358000"/>
                </a:lnTo>
                <a:lnTo>
                  <a:pt x="283681" y="355620"/>
                </a:lnTo>
                <a:lnTo>
                  <a:pt x="286159" y="342908"/>
                </a:lnTo>
                <a:lnTo>
                  <a:pt x="293497" y="332486"/>
                </a:lnTo>
                <a:lnTo>
                  <a:pt x="304991" y="325375"/>
                </a:lnTo>
                <a:lnTo>
                  <a:pt x="318195" y="324134"/>
                </a:lnTo>
                <a:lnTo>
                  <a:pt x="362023" y="324134"/>
                </a:lnTo>
                <a:lnTo>
                  <a:pt x="361607" y="323545"/>
                </a:lnTo>
                <a:lnTo>
                  <a:pt x="341909" y="308411"/>
                </a:lnTo>
                <a:lnTo>
                  <a:pt x="321298" y="301790"/>
                </a:lnTo>
                <a:close/>
              </a:path>
              <a:path w="658495" h="608329">
                <a:moveTo>
                  <a:pt x="356641" y="247751"/>
                </a:moveTo>
                <a:lnTo>
                  <a:pt x="340766" y="263194"/>
                </a:lnTo>
                <a:lnTo>
                  <a:pt x="421373" y="345973"/>
                </a:lnTo>
                <a:lnTo>
                  <a:pt x="437248" y="330517"/>
                </a:lnTo>
                <a:lnTo>
                  <a:pt x="356641" y="247751"/>
                </a:lnTo>
                <a:close/>
              </a:path>
              <a:path w="658495" h="608329">
                <a:moveTo>
                  <a:pt x="447821" y="165108"/>
                </a:moveTo>
                <a:lnTo>
                  <a:pt x="403380" y="204895"/>
                </a:lnTo>
                <a:lnTo>
                  <a:pt x="398268" y="227699"/>
                </a:lnTo>
                <a:lnTo>
                  <a:pt x="402515" y="250354"/>
                </a:lnTo>
                <a:lnTo>
                  <a:pt x="415925" y="270662"/>
                </a:lnTo>
                <a:lnTo>
                  <a:pt x="436008" y="284741"/>
                </a:lnTo>
                <a:lnTo>
                  <a:pt x="458530" y="289572"/>
                </a:lnTo>
                <a:lnTo>
                  <a:pt x="481390" y="284992"/>
                </a:lnTo>
                <a:lnTo>
                  <a:pt x="502488" y="270840"/>
                </a:lnTo>
                <a:lnTo>
                  <a:pt x="504710" y="267946"/>
                </a:lnTo>
                <a:lnTo>
                  <a:pt x="460814" y="267946"/>
                </a:lnTo>
                <a:lnTo>
                  <a:pt x="445577" y="264382"/>
                </a:lnTo>
                <a:lnTo>
                  <a:pt x="431965" y="254723"/>
                </a:lnTo>
                <a:lnTo>
                  <a:pt x="422644" y="240854"/>
                </a:lnTo>
                <a:lnTo>
                  <a:pt x="419549" y="225702"/>
                </a:lnTo>
                <a:lnTo>
                  <a:pt x="422690" y="210691"/>
                </a:lnTo>
                <a:lnTo>
                  <a:pt x="453434" y="185708"/>
                </a:lnTo>
                <a:lnTo>
                  <a:pt x="464235" y="184442"/>
                </a:lnTo>
                <a:lnTo>
                  <a:pt x="460921" y="165988"/>
                </a:lnTo>
                <a:lnTo>
                  <a:pt x="447821" y="165108"/>
                </a:lnTo>
                <a:close/>
              </a:path>
              <a:path w="658495" h="608329">
                <a:moveTo>
                  <a:pt x="504939" y="220014"/>
                </a:moveTo>
                <a:lnTo>
                  <a:pt x="490245" y="255993"/>
                </a:lnTo>
                <a:lnTo>
                  <a:pt x="460814" y="267946"/>
                </a:lnTo>
                <a:lnTo>
                  <a:pt x="504710" y="267946"/>
                </a:lnTo>
                <a:lnTo>
                  <a:pt x="514743" y="254876"/>
                </a:lnTo>
                <a:lnTo>
                  <a:pt x="520655" y="240250"/>
                </a:lnTo>
                <a:lnTo>
                  <a:pt x="522519" y="229565"/>
                </a:lnTo>
                <a:lnTo>
                  <a:pt x="522630" y="225425"/>
                </a:lnTo>
                <a:lnTo>
                  <a:pt x="504939" y="220014"/>
                </a:lnTo>
                <a:close/>
              </a:path>
              <a:path w="658495" h="608329">
                <a:moveTo>
                  <a:pt x="324777" y="215036"/>
                </a:moveTo>
                <a:lnTo>
                  <a:pt x="308737" y="230644"/>
                </a:lnTo>
                <a:lnTo>
                  <a:pt x="324510" y="246837"/>
                </a:lnTo>
                <a:lnTo>
                  <a:pt x="340550" y="231228"/>
                </a:lnTo>
                <a:lnTo>
                  <a:pt x="324777" y="215036"/>
                </a:lnTo>
                <a:close/>
              </a:path>
              <a:path w="658495" h="608329">
                <a:moveTo>
                  <a:pt x="545655" y="0"/>
                </a:moveTo>
                <a:lnTo>
                  <a:pt x="527176" y="17995"/>
                </a:lnTo>
                <a:lnTo>
                  <a:pt x="546315" y="144360"/>
                </a:lnTo>
                <a:lnTo>
                  <a:pt x="556196" y="154495"/>
                </a:lnTo>
                <a:lnTo>
                  <a:pt x="588147" y="123393"/>
                </a:lnTo>
                <a:lnTo>
                  <a:pt x="560654" y="123393"/>
                </a:lnTo>
                <a:lnTo>
                  <a:pt x="560324" y="123075"/>
                </a:lnTo>
                <a:lnTo>
                  <a:pt x="550519" y="47536"/>
                </a:lnTo>
                <a:lnTo>
                  <a:pt x="549643" y="40424"/>
                </a:lnTo>
                <a:lnTo>
                  <a:pt x="547001" y="32473"/>
                </a:lnTo>
                <a:lnTo>
                  <a:pt x="547331" y="32156"/>
                </a:lnTo>
                <a:lnTo>
                  <a:pt x="576975" y="32156"/>
                </a:lnTo>
                <a:lnTo>
                  <a:pt x="545655" y="0"/>
                </a:lnTo>
                <a:close/>
              </a:path>
              <a:path w="658495" h="608329">
                <a:moveTo>
                  <a:pt x="643077" y="100025"/>
                </a:moveTo>
                <a:lnTo>
                  <a:pt x="612152" y="100025"/>
                </a:lnTo>
                <a:lnTo>
                  <a:pt x="642264" y="130937"/>
                </a:lnTo>
                <a:lnTo>
                  <a:pt x="658139" y="115493"/>
                </a:lnTo>
                <a:lnTo>
                  <a:pt x="643077" y="100025"/>
                </a:lnTo>
                <a:close/>
              </a:path>
              <a:path w="658495" h="608329">
                <a:moveTo>
                  <a:pt x="576975" y="32156"/>
                </a:moveTo>
                <a:lnTo>
                  <a:pt x="547331" y="32156"/>
                </a:lnTo>
                <a:lnTo>
                  <a:pt x="552576" y="38849"/>
                </a:lnTo>
                <a:lnTo>
                  <a:pt x="598766" y="86283"/>
                </a:lnTo>
                <a:lnTo>
                  <a:pt x="560654" y="123393"/>
                </a:lnTo>
                <a:lnTo>
                  <a:pt x="588147" y="123393"/>
                </a:lnTo>
                <a:lnTo>
                  <a:pt x="612152" y="100025"/>
                </a:lnTo>
                <a:lnTo>
                  <a:pt x="643077" y="100025"/>
                </a:lnTo>
                <a:lnTo>
                  <a:pt x="628027" y="84569"/>
                </a:lnTo>
                <a:lnTo>
                  <a:pt x="642145" y="70827"/>
                </a:lnTo>
                <a:lnTo>
                  <a:pt x="614641" y="70827"/>
                </a:lnTo>
                <a:lnTo>
                  <a:pt x="576975" y="32156"/>
                </a:lnTo>
                <a:close/>
              </a:path>
              <a:path w="658495" h="608329">
                <a:moveTo>
                  <a:pt x="630351" y="55537"/>
                </a:moveTo>
                <a:lnTo>
                  <a:pt x="614641" y="70827"/>
                </a:lnTo>
                <a:lnTo>
                  <a:pt x="642145" y="70827"/>
                </a:lnTo>
                <a:lnTo>
                  <a:pt x="643737" y="69278"/>
                </a:lnTo>
                <a:lnTo>
                  <a:pt x="630351" y="55537"/>
                </a:lnTo>
                <a:close/>
              </a:path>
            </a:pathLst>
          </a:custGeom>
          <a:solidFill>
            <a:srgbClr val="FF6C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99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2284" y="3872966"/>
            <a:ext cx="431800" cy="127000"/>
          </a:xfrm>
          <a:custGeom>
            <a:avLst/>
            <a:gdLst/>
            <a:ahLst/>
            <a:cxnLst/>
            <a:rect l="l" t="t" r="r" b="b"/>
            <a:pathLst>
              <a:path w="431800" h="127000">
                <a:moveTo>
                  <a:pt x="0" y="0"/>
                </a:moveTo>
                <a:lnTo>
                  <a:pt x="431355" y="0"/>
                </a:lnTo>
                <a:lnTo>
                  <a:pt x="431355" y="126847"/>
                </a:lnTo>
                <a:lnTo>
                  <a:pt x="0" y="126847"/>
                </a:lnTo>
                <a:lnTo>
                  <a:pt x="0" y="0"/>
                </a:lnTo>
                <a:close/>
              </a:path>
            </a:pathLst>
          </a:custGeom>
          <a:solidFill>
            <a:srgbClr val="FF9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2284" y="3872966"/>
            <a:ext cx="431800" cy="127000"/>
          </a:xfrm>
          <a:custGeom>
            <a:avLst/>
            <a:gdLst/>
            <a:ahLst/>
            <a:cxnLst/>
            <a:rect l="l" t="t" r="r" b="b"/>
            <a:pathLst>
              <a:path w="431800" h="127000">
                <a:moveTo>
                  <a:pt x="0" y="0"/>
                </a:moveTo>
                <a:lnTo>
                  <a:pt x="431358" y="0"/>
                </a:lnTo>
                <a:lnTo>
                  <a:pt x="431358" y="126846"/>
                </a:lnTo>
                <a:lnTo>
                  <a:pt x="0" y="12684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026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0952" y="3365576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0" y="0"/>
                </a:moveTo>
                <a:lnTo>
                  <a:pt x="380618" y="0"/>
                </a:lnTo>
                <a:lnTo>
                  <a:pt x="380618" y="126847"/>
                </a:lnTo>
                <a:lnTo>
                  <a:pt x="0" y="126847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0952" y="3365576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0" y="0"/>
                </a:moveTo>
                <a:lnTo>
                  <a:pt x="380610" y="0"/>
                </a:lnTo>
                <a:lnTo>
                  <a:pt x="380610" y="126845"/>
                </a:lnTo>
                <a:lnTo>
                  <a:pt x="0" y="126845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2700" y="3746119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0" y="0"/>
                </a:moveTo>
                <a:lnTo>
                  <a:pt x="241045" y="0"/>
                </a:lnTo>
                <a:lnTo>
                  <a:pt x="241045" y="139522"/>
                </a:lnTo>
                <a:lnTo>
                  <a:pt x="0" y="139522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2700" y="3746119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0" y="0"/>
                </a:moveTo>
                <a:lnTo>
                  <a:pt x="241053" y="0"/>
                </a:lnTo>
                <a:lnTo>
                  <a:pt x="241053" y="139530"/>
                </a:lnTo>
                <a:lnTo>
                  <a:pt x="0" y="139530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7456" y="4380344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0" y="0"/>
                </a:moveTo>
                <a:lnTo>
                  <a:pt x="380619" y="0"/>
                </a:lnTo>
                <a:lnTo>
                  <a:pt x="380619" y="114160"/>
                </a:lnTo>
                <a:lnTo>
                  <a:pt x="0" y="114160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47455" y="4380344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0" y="0"/>
                </a:moveTo>
                <a:lnTo>
                  <a:pt x="380610" y="0"/>
                </a:lnTo>
                <a:lnTo>
                  <a:pt x="380610" y="114161"/>
                </a:lnTo>
                <a:lnTo>
                  <a:pt x="0" y="11416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6798" y="501701"/>
            <a:ext cx="645096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Interpreting </a:t>
            </a:r>
            <a:r>
              <a:rPr spc="-75" dirty="0"/>
              <a:t>LDA</a:t>
            </a:r>
            <a:r>
              <a:rPr spc="-420" dirty="0"/>
              <a:t> </a:t>
            </a:r>
            <a:r>
              <a:rPr spc="185" dirty="0"/>
              <a:t>outputs</a:t>
            </a:r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0287" y="1575194"/>
            <a:ext cx="3694429" cy="4970145"/>
          </a:xfrm>
          <a:custGeom>
            <a:avLst/>
            <a:gdLst/>
            <a:ahLst/>
            <a:cxnLst/>
            <a:rect l="l" t="t" r="r" b="b"/>
            <a:pathLst>
              <a:path w="3694429" h="4970145">
                <a:moveTo>
                  <a:pt x="0" y="0"/>
                </a:moveTo>
                <a:lnTo>
                  <a:pt x="3693996" y="0"/>
                </a:lnTo>
                <a:lnTo>
                  <a:pt x="3693996" y="4969987"/>
                </a:lnTo>
                <a:lnTo>
                  <a:pt x="0" y="4969987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8688" y="3226436"/>
            <a:ext cx="430530" cy="146685"/>
          </a:xfrm>
          <a:custGeom>
            <a:avLst/>
            <a:gdLst/>
            <a:ahLst/>
            <a:cxnLst/>
            <a:rect l="l" t="t" r="r" b="b"/>
            <a:pathLst>
              <a:path w="430530" h="146685">
                <a:moveTo>
                  <a:pt x="0" y="0"/>
                </a:moveTo>
                <a:lnTo>
                  <a:pt x="429996" y="0"/>
                </a:lnTo>
                <a:lnTo>
                  <a:pt x="429996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8688" y="3226436"/>
            <a:ext cx="430530" cy="146685"/>
          </a:xfrm>
          <a:custGeom>
            <a:avLst/>
            <a:gdLst/>
            <a:ahLst/>
            <a:cxnLst/>
            <a:rect l="l" t="t" r="r" b="b"/>
            <a:pathLst>
              <a:path w="430530" h="146685">
                <a:moveTo>
                  <a:pt x="0" y="0"/>
                </a:moveTo>
                <a:lnTo>
                  <a:pt x="429988" y="0"/>
                </a:lnTo>
                <a:lnTo>
                  <a:pt x="429988" y="146559"/>
                </a:lnTo>
                <a:lnTo>
                  <a:pt x="0" y="1465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56700" y="3226435"/>
            <a:ext cx="397510" cy="153670"/>
          </a:xfrm>
          <a:custGeom>
            <a:avLst/>
            <a:gdLst/>
            <a:ahLst/>
            <a:cxnLst/>
            <a:rect l="l" t="t" r="r" b="b"/>
            <a:pathLst>
              <a:path w="397510" h="153670">
                <a:moveTo>
                  <a:pt x="0" y="0"/>
                </a:moveTo>
                <a:lnTo>
                  <a:pt x="397421" y="0"/>
                </a:lnTo>
                <a:lnTo>
                  <a:pt x="397421" y="153073"/>
                </a:lnTo>
                <a:lnTo>
                  <a:pt x="0" y="153073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60638" y="3350197"/>
            <a:ext cx="319405" cy="146685"/>
          </a:xfrm>
          <a:custGeom>
            <a:avLst/>
            <a:gdLst/>
            <a:ahLst/>
            <a:cxnLst/>
            <a:rect l="l" t="t" r="r" b="b"/>
            <a:pathLst>
              <a:path w="319405" h="146685">
                <a:moveTo>
                  <a:pt x="0" y="0"/>
                </a:moveTo>
                <a:lnTo>
                  <a:pt x="319227" y="0"/>
                </a:lnTo>
                <a:lnTo>
                  <a:pt x="319227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60637" y="3350197"/>
            <a:ext cx="319405" cy="146685"/>
          </a:xfrm>
          <a:custGeom>
            <a:avLst/>
            <a:gdLst/>
            <a:ahLst/>
            <a:cxnLst/>
            <a:rect l="l" t="t" r="r" b="b"/>
            <a:pathLst>
              <a:path w="319405" h="146685">
                <a:moveTo>
                  <a:pt x="0" y="0"/>
                </a:moveTo>
                <a:lnTo>
                  <a:pt x="319234" y="0"/>
                </a:lnTo>
                <a:lnTo>
                  <a:pt x="319234" y="146560"/>
                </a:lnTo>
                <a:lnTo>
                  <a:pt x="0" y="146560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05925" y="3356712"/>
            <a:ext cx="365125" cy="140335"/>
          </a:xfrm>
          <a:custGeom>
            <a:avLst/>
            <a:gdLst/>
            <a:ahLst/>
            <a:cxnLst/>
            <a:rect l="l" t="t" r="r" b="b"/>
            <a:pathLst>
              <a:path w="365125" h="140335">
                <a:moveTo>
                  <a:pt x="0" y="0"/>
                </a:moveTo>
                <a:lnTo>
                  <a:pt x="364845" y="0"/>
                </a:lnTo>
                <a:lnTo>
                  <a:pt x="364845" y="140042"/>
                </a:lnTo>
                <a:lnTo>
                  <a:pt x="0" y="140042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05925" y="3356712"/>
            <a:ext cx="365125" cy="140335"/>
          </a:xfrm>
          <a:custGeom>
            <a:avLst/>
            <a:gdLst/>
            <a:ahLst/>
            <a:cxnLst/>
            <a:rect l="l" t="t" r="r" b="b"/>
            <a:pathLst>
              <a:path w="365125" h="140335">
                <a:moveTo>
                  <a:pt x="0" y="0"/>
                </a:moveTo>
                <a:lnTo>
                  <a:pt x="364837" y="0"/>
                </a:lnTo>
                <a:lnTo>
                  <a:pt x="364837" y="140045"/>
                </a:lnTo>
                <a:lnTo>
                  <a:pt x="0" y="140045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34980" y="3741014"/>
            <a:ext cx="410845" cy="140335"/>
          </a:xfrm>
          <a:custGeom>
            <a:avLst/>
            <a:gdLst/>
            <a:ahLst/>
            <a:cxnLst/>
            <a:rect l="l" t="t" r="r" b="b"/>
            <a:pathLst>
              <a:path w="410845" h="140335">
                <a:moveTo>
                  <a:pt x="0" y="0"/>
                </a:moveTo>
                <a:lnTo>
                  <a:pt x="410451" y="0"/>
                </a:lnTo>
                <a:lnTo>
                  <a:pt x="410451" y="140055"/>
                </a:lnTo>
                <a:lnTo>
                  <a:pt x="0" y="140055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34980" y="3741014"/>
            <a:ext cx="410845" cy="140335"/>
          </a:xfrm>
          <a:custGeom>
            <a:avLst/>
            <a:gdLst/>
            <a:ahLst/>
            <a:cxnLst/>
            <a:rect l="l" t="t" r="r" b="b"/>
            <a:pathLst>
              <a:path w="410845" h="140335">
                <a:moveTo>
                  <a:pt x="0" y="0"/>
                </a:moveTo>
                <a:lnTo>
                  <a:pt x="410442" y="0"/>
                </a:lnTo>
                <a:lnTo>
                  <a:pt x="410442" y="140044"/>
                </a:lnTo>
                <a:lnTo>
                  <a:pt x="0" y="140044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04067" y="3864775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5" h="140335">
                <a:moveTo>
                  <a:pt x="0" y="0"/>
                </a:moveTo>
                <a:lnTo>
                  <a:pt x="273621" y="0"/>
                </a:lnTo>
                <a:lnTo>
                  <a:pt x="273621" y="140055"/>
                </a:lnTo>
                <a:lnTo>
                  <a:pt x="0" y="140055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58669" y="4118814"/>
            <a:ext cx="384810" cy="146685"/>
          </a:xfrm>
          <a:custGeom>
            <a:avLst/>
            <a:gdLst/>
            <a:ahLst/>
            <a:cxnLst/>
            <a:rect l="l" t="t" r="r" b="b"/>
            <a:pathLst>
              <a:path w="384810" h="146685">
                <a:moveTo>
                  <a:pt x="0" y="0"/>
                </a:moveTo>
                <a:lnTo>
                  <a:pt x="384390" y="0"/>
                </a:lnTo>
                <a:lnTo>
                  <a:pt x="384390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58668" y="4118814"/>
            <a:ext cx="384810" cy="146685"/>
          </a:xfrm>
          <a:custGeom>
            <a:avLst/>
            <a:gdLst/>
            <a:ahLst/>
            <a:cxnLst/>
            <a:rect l="l" t="t" r="r" b="b"/>
            <a:pathLst>
              <a:path w="384810" h="146685">
                <a:moveTo>
                  <a:pt x="0" y="0"/>
                </a:moveTo>
                <a:lnTo>
                  <a:pt x="384382" y="0"/>
                </a:lnTo>
                <a:lnTo>
                  <a:pt x="384382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45957" y="4998174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5" h="140335">
                <a:moveTo>
                  <a:pt x="0" y="0"/>
                </a:moveTo>
                <a:lnTo>
                  <a:pt x="273621" y="0"/>
                </a:lnTo>
                <a:lnTo>
                  <a:pt x="273621" y="140042"/>
                </a:lnTo>
                <a:lnTo>
                  <a:pt x="0" y="140042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89998" y="5258715"/>
            <a:ext cx="352425" cy="146685"/>
          </a:xfrm>
          <a:custGeom>
            <a:avLst/>
            <a:gdLst/>
            <a:ahLst/>
            <a:cxnLst/>
            <a:rect l="l" t="t" r="r" b="b"/>
            <a:pathLst>
              <a:path w="352425" h="146685">
                <a:moveTo>
                  <a:pt x="0" y="0"/>
                </a:moveTo>
                <a:lnTo>
                  <a:pt x="351815" y="0"/>
                </a:lnTo>
                <a:lnTo>
                  <a:pt x="351815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89998" y="5258715"/>
            <a:ext cx="352425" cy="146685"/>
          </a:xfrm>
          <a:custGeom>
            <a:avLst/>
            <a:gdLst/>
            <a:ahLst/>
            <a:cxnLst/>
            <a:rect l="l" t="t" r="r" b="b"/>
            <a:pathLst>
              <a:path w="352425" h="146685">
                <a:moveTo>
                  <a:pt x="0" y="0"/>
                </a:moveTo>
                <a:lnTo>
                  <a:pt x="351807" y="0"/>
                </a:lnTo>
                <a:lnTo>
                  <a:pt x="351807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4844" y="5258715"/>
            <a:ext cx="352425" cy="146685"/>
          </a:xfrm>
          <a:custGeom>
            <a:avLst/>
            <a:gdLst/>
            <a:ahLst/>
            <a:cxnLst/>
            <a:rect l="l" t="t" r="r" b="b"/>
            <a:pathLst>
              <a:path w="352425" h="146685">
                <a:moveTo>
                  <a:pt x="0" y="0"/>
                </a:moveTo>
                <a:lnTo>
                  <a:pt x="351802" y="0"/>
                </a:lnTo>
                <a:lnTo>
                  <a:pt x="351802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54843" y="5258715"/>
            <a:ext cx="352425" cy="146685"/>
          </a:xfrm>
          <a:custGeom>
            <a:avLst/>
            <a:gdLst/>
            <a:ahLst/>
            <a:cxnLst/>
            <a:rect l="l" t="t" r="r" b="b"/>
            <a:pathLst>
              <a:path w="352425" h="146685">
                <a:moveTo>
                  <a:pt x="0" y="0"/>
                </a:moveTo>
                <a:lnTo>
                  <a:pt x="351807" y="0"/>
                </a:lnTo>
                <a:lnTo>
                  <a:pt x="351807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85146" y="5128451"/>
            <a:ext cx="352425" cy="146685"/>
          </a:xfrm>
          <a:custGeom>
            <a:avLst/>
            <a:gdLst/>
            <a:ahLst/>
            <a:cxnLst/>
            <a:rect l="l" t="t" r="r" b="b"/>
            <a:pathLst>
              <a:path w="352425" h="146685">
                <a:moveTo>
                  <a:pt x="0" y="0"/>
                </a:moveTo>
                <a:lnTo>
                  <a:pt x="351802" y="0"/>
                </a:lnTo>
                <a:lnTo>
                  <a:pt x="351802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85145" y="5128451"/>
            <a:ext cx="352425" cy="146685"/>
          </a:xfrm>
          <a:custGeom>
            <a:avLst/>
            <a:gdLst/>
            <a:ahLst/>
            <a:cxnLst/>
            <a:rect l="l" t="t" r="r" b="b"/>
            <a:pathLst>
              <a:path w="352425" h="146685">
                <a:moveTo>
                  <a:pt x="0" y="0"/>
                </a:moveTo>
                <a:lnTo>
                  <a:pt x="351807" y="0"/>
                </a:lnTo>
                <a:lnTo>
                  <a:pt x="351807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05620" y="5128451"/>
            <a:ext cx="352425" cy="146685"/>
          </a:xfrm>
          <a:custGeom>
            <a:avLst/>
            <a:gdLst/>
            <a:ahLst/>
            <a:cxnLst/>
            <a:rect l="l" t="t" r="r" b="b"/>
            <a:pathLst>
              <a:path w="352425" h="146685">
                <a:moveTo>
                  <a:pt x="0" y="0"/>
                </a:moveTo>
                <a:lnTo>
                  <a:pt x="351802" y="0"/>
                </a:lnTo>
                <a:lnTo>
                  <a:pt x="351802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05620" y="5128451"/>
            <a:ext cx="352425" cy="146685"/>
          </a:xfrm>
          <a:custGeom>
            <a:avLst/>
            <a:gdLst/>
            <a:ahLst/>
            <a:cxnLst/>
            <a:rect l="l" t="t" r="r" b="b"/>
            <a:pathLst>
              <a:path w="352425" h="146685">
                <a:moveTo>
                  <a:pt x="0" y="0"/>
                </a:moveTo>
                <a:lnTo>
                  <a:pt x="351807" y="0"/>
                </a:lnTo>
                <a:lnTo>
                  <a:pt x="351807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31277" y="3734512"/>
            <a:ext cx="365125" cy="140335"/>
          </a:xfrm>
          <a:custGeom>
            <a:avLst/>
            <a:gdLst/>
            <a:ahLst/>
            <a:cxnLst/>
            <a:rect l="l" t="t" r="r" b="b"/>
            <a:pathLst>
              <a:path w="365125" h="140335">
                <a:moveTo>
                  <a:pt x="0" y="0"/>
                </a:moveTo>
                <a:lnTo>
                  <a:pt x="364832" y="0"/>
                </a:lnTo>
                <a:lnTo>
                  <a:pt x="364832" y="140042"/>
                </a:lnTo>
                <a:lnTo>
                  <a:pt x="0" y="140042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31277" y="3734512"/>
            <a:ext cx="365125" cy="140335"/>
          </a:xfrm>
          <a:custGeom>
            <a:avLst/>
            <a:gdLst/>
            <a:ahLst/>
            <a:cxnLst/>
            <a:rect l="l" t="t" r="r" b="b"/>
            <a:pathLst>
              <a:path w="365125" h="140335">
                <a:moveTo>
                  <a:pt x="0" y="0"/>
                </a:moveTo>
                <a:lnTo>
                  <a:pt x="364837" y="0"/>
                </a:lnTo>
                <a:lnTo>
                  <a:pt x="364837" y="140043"/>
                </a:lnTo>
                <a:lnTo>
                  <a:pt x="0" y="14004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66224" y="4122077"/>
            <a:ext cx="417195" cy="143510"/>
          </a:xfrm>
          <a:custGeom>
            <a:avLst/>
            <a:gdLst/>
            <a:ahLst/>
            <a:cxnLst/>
            <a:rect l="l" t="t" r="r" b="b"/>
            <a:pathLst>
              <a:path w="417195" h="143510">
                <a:moveTo>
                  <a:pt x="0" y="0"/>
                </a:moveTo>
                <a:lnTo>
                  <a:pt x="416953" y="0"/>
                </a:lnTo>
                <a:lnTo>
                  <a:pt x="416953" y="143294"/>
                </a:lnTo>
                <a:lnTo>
                  <a:pt x="0" y="143294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66224" y="4122077"/>
            <a:ext cx="417195" cy="143510"/>
          </a:xfrm>
          <a:custGeom>
            <a:avLst/>
            <a:gdLst/>
            <a:ahLst/>
            <a:cxnLst/>
            <a:rect l="l" t="t" r="r" b="b"/>
            <a:pathLst>
              <a:path w="417195" h="143510">
                <a:moveTo>
                  <a:pt x="0" y="0"/>
                </a:moveTo>
                <a:lnTo>
                  <a:pt x="416958" y="0"/>
                </a:lnTo>
                <a:lnTo>
                  <a:pt x="416958" y="143302"/>
                </a:lnTo>
                <a:lnTo>
                  <a:pt x="0" y="14330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09237" y="4122077"/>
            <a:ext cx="697230" cy="137160"/>
          </a:xfrm>
          <a:custGeom>
            <a:avLst/>
            <a:gdLst/>
            <a:ahLst/>
            <a:cxnLst/>
            <a:rect l="l" t="t" r="r" b="b"/>
            <a:pathLst>
              <a:path w="697229" h="137160">
                <a:moveTo>
                  <a:pt x="0" y="0"/>
                </a:moveTo>
                <a:lnTo>
                  <a:pt x="697102" y="0"/>
                </a:lnTo>
                <a:lnTo>
                  <a:pt x="697102" y="136779"/>
                </a:lnTo>
                <a:lnTo>
                  <a:pt x="0" y="136779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09237" y="4122077"/>
            <a:ext cx="697230" cy="137160"/>
          </a:xfrm>
          <a:custGeom>
            <a:avLst/>
            <a:gdLst/>
            <a:ahLst/>
            <a:cxnLst/>
            <a:rect l="l" t="t" r="r" b="b"/>
            <a:pathLst>
              <a:path w="697229" h="137160">
                <a:moveTo>
                  <a:pt x="0" y="0"/>
                </a:moveTo>
                <a:lnTo>
                  <a:pt x="697101" y="0"/>
                </a:lnTo>
                <a:lnTo>
                  <a:pt x="697101" y="136789"/>
                </a:lnTo>
                <a:lnTo>
                  <a:pt x="0" y="13678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32400" y="4128592"/>
            <a:ext cx="339090" cy="137160"/>
          </a:xfrm>
          <a:custGeom>
            <a:avLst/>
            <a:gdLst/>
            <a:ahLst/>
            <a:cxnLst/>
            <a:rect l="l" t="t" r="r" b="b"/>
            <a:pathLst>
              <a:path w="339089" h="137160">
                <a:moveTo>
                  <a:pt x="0" y="0"/>
                </a:moveTo>
                <a:lnTo>
                  <a:pt x="338772" y="0"/>
                </a:lnTo>
                <a:lnTo>
                  <a:pt x="338772" y="136778"/>
                </a:lnTo>
                <a:lnTo>
                  <a:pt x="0" y="136778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32400" y="4128592"/>
            <a:ext cx="339090" cy="137160"/>
          </a:xfrm>
          <a:custGeom>
            <a:avLst/>
            <a:gdLst/>
            <a:ahLst/>
            <a:cxnLst/>
            <a:rect l="l" t="t" r="r" b="b"/>
            <a:pathLst>
              <a:path w="339089" h="137160">
                <a:moveTo>
                  <a:pt x="0" y="0"/>
                </a:moveTo>
                <a:lnTo>
                  <a:pt x="338778" y="0"/>
                </a:lnTo>
                <a:lnTo>
                  <a:pt x="338778" y="136787"/>
                </a:lnTo>
                <a:lnTo>
                  <a:pt x="0" y="136787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12439" y="4369599"/>
            <a:ext cx="645160" cy="143510"/>
          </a:xfrm>
          <a:custGeom>
            <a:avLst/>
            <a:gdLst/>
            <a:ahLst/>
            <a:cxnLst/>
            <a:rect l="l" t="t" r="r" b="b"/>
            <a:pathLst>
              <a:path w="645160" h="143510">
                <a:moveTo>
                  <a:pt x="0" y="0"/>
                </a:moveTo>
                <a:lnTo>
                  <a:pt x="644982" y="0"/>
                </a:lnTo>
                <a:lnTo>
                  <a:pt x="644982" y="143294"/>
                </a:lnTo>
                <a:lnTo>
                  <a:pt x="0" y="143294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12439" y="4369600"/>
            <a:ext cx="645160" cy="143510"/>
          </a:xfrm>
          <a:custGeom>
            <a:avLst/>
            <a:gdLst/>
            <a:ahLst/>
            <a:cxnLst/>
            <a:rect l="l" t="t" r="r" b="b"/>
            <a:pathLst>
              <a:path w="645160" h="143510">
                <a:moveTo>
                  <a:pt x="0" y="0"/>
                </a:moveTo>
                <a:lnTo>
                  <a:pt x="644982" y="0"/>
                </a:lnTo>
                <a:lnTo>
                  <a:pt x="644982" y="143301"/>
                </a:lnTo>
                <a:lnTo>
                  <a:pt x="0" y="14330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26510" y="4512894"/>
            <a:ext cx="325755" cy="130810"/>
          </a:xfrm>
          <a:custGeom>
            <a:avLst/>
            <a:gdLst/>
            <a:ahLst/>
            <a:cxnLst/>
            <a:rect l="l" t="t" r="r" b="b"/>
            <a:pathLst>
              <a:path w="325754" h="130810">
                <a:moveTo>
                  <a:pt x="0" y="0"/>
                </a:moveTo>
                <a:lnTo>
                  <a:pt x="325742" y="0"/>
                </a:lnTo>
                <a:lnTo>
                  <a:pt x="325742" y="130276"/>
                </a:lnTo>
                <a:lnTo>
                  <a:pt x="0" y="130276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26510" y="4512894"/>
            <a:ext cx="325755" cy="130810"/>
          </a:xfrm>
          <a:custGeom>
            <a:avLst/>
            <a:gdLst/>
            <a:ahLst/>
            <a:cxnLst/>
            <a:rect l="l" t="t" r="r" b="b"/>
            <a:pathLst>
              <a:path w="325754" h="130810">
                <a:moveTo>
                  <a:pt x="0" y="0"/>
                </a:moveTo>
                <a:lnTo>
                  <a:pt x="325747" y="0"/>
                </a:lnTo>
                <a:lnTo>
                  <a:pt x="325747" y="130273"/>
                </a:lnTo>
                <a:lnTo>
                  <a:pt x="0" y="13027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28159" y="4636656"/>
            <a:ext cx="443230" cy="123825"/>
          </a:xfrm>
          <a:custGeom>
            <a:avLst/>
            <a:gdLst/>
            <a:ahLst/>
            <a:cxnLst/>
            <a:rect l="l" t="t" r="r" b="b"/>
            <a:pathLst>
              <a:path w="443229" h="123825">
                <a:moveTo>
                  <a:pt x="0" y="0"/>
                </a:moveTo>
                <a:lnTo>
                  <a:pt x="443014" y="0"/>
                </a:lnTo>
                <a:lnTo>
                  <a:pt x="443014" y="123761"/>
                </a:lnTo>
                <a:lnTo>
                  <a:pt x="0" y="12376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28159" y="4636656"/>
            <a:ext cx="443230" cy="123825"/>
          </a:xfrm>
          <a:custGeom>
            <a:avLst/>
            <a:gdLst/>
            <a:ahLst/>
            <a:cxnLst/>
            <a:rect l="l" t="t" r="r" b="b"/>
            <a:pathLst>
              <a:path w="443229" h="123825">
                <a:moveTo>
                  <a:pt x="0" y="0"/>
                </a:moveTo>
                <a:lnTo>
                  <a:pt x="443016" y="0"/>
                </a:lnTo>
                <a:lnTo>
                  <a:pt x="443016" y="123759"/>
                </a:lnTo>
                <a:lnTo>
                  <a:pt x="0" y="1237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20300" y="4623625"/>
            <a:ext cx="325755" cy="137160"/>
          </a:xfrm>
          <a:custGeom>
            <a:avLst/>
            <a:gdLst/>
            <a:ahLst/>
            <a:cxnLst/>
            <a:rect l="l" t="t" r="r" b="b"/>
            <a:pathLst>
              <a:path w="325754" h="137160">
                <a:moveTo>
                  <a:pt x="0" y="0"/>
                </a:moveTo>
                <a:lnTo>
                  <a:pt x="325754" y="0"/>
                </a:lnTo>
                <a:lnTo>
                  <a:pt x="325754" y="136791"/>
                </a:lnTo>
                <a:lnTo>
                  <a:pt x="0" y="13679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20300" y="4623625"/>
            <a:ext cx="325755" cy="137160"/>
          </a:xfrm>
          <a:custGeom>
            <a:avLst/>
            <a:gdLst/>
            <a:ahLst/>
            <a:cxnLst/>
            <a:rect l="l" t="t" r="r" b="b"/>
            <a:pathLst>
              <a:path w="325754" h="137160">
                <a:moveTo>
                  <a:pt x="0" y="0"/>
                </a:moveTo>
                <a:lnTo>
                  <a:pt x="325747" y="0"/>
                </a:lnTo>
                <a:lnTo>
                  <a:pt x="325747" y="136787"/>
                </a:lnTo>
                <a:lnTo>
                  <a:pt x="0" y="136787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73667" y="4760417"/>
            <a:ext cx="534670" cy="143510"/>
          </a:xfrm>
          <a:custGeom>
            <a:avLst/>
            <a:gdLst/>
            <a:ahLst/>
            <a:cxnLst/>
            <a:rect l="l" t="t" r="r" b="b"/>
            <a:pathLst>
              <a:path w="534670" h="143510">
                <a:moveTo>
                  <a:pt x="0" y="0"/>
                </a:moveTo>
                <a:lnTo>
                  <a:pt x="534225" y="0"/>
                </a:lnTo>
                <a:lnTo>
                  <a:pt x="534225" y="143306"/>
                </a:lnTo>
                <a:lnTo>
                  <a:pt x="0" y="143306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73667" y="4760417"/>
            <a:ext cx="534670" cy="143510"/>
          </a:xfrm>
          <a:custGeom>
            <a:avLst/>
            <a:gdLst/>
            <a:ahLst/>
            <a:cxnLst/>
            <a:rect l="l" t="t" r="r" b="b"/>
            <a:pathLst>
              <a:path w="534670" h="143510">
                <a:moveTo>
                  <a:pt x="0" y="0"/>
                </a:moveTo>
                <a:lnTo>
                  <a:pt x="534226" y="0"/>
                </a:lnTo>
                <a:lnTo>
                  <a:pt x="534226" y="143302"/>
                </a:lnTo>
                <a:lnTo>
                  <a:pt x="0" y="14330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44307" y="4753902"/>
            <a:ext cx="417195" cy="149860"/>
          </a:xfrm>
          <a:custGeom>
            <a:avLst/>
            <a:gdLst/>
            <a:ahLst/>
            <a:cxnLst/>
            <a:rect l="l" t="t" r="r" b="b"/>
            <a:pathLst>
              <a:path w="417194" h="149860">
                <a:moveTo>
                  <a:pt x="0" y="0"/>
                </a:moveTo>
                <a:lnTo>
                  <a:pt x="416953" y="0"/>
                </a:lnTo>
                <a:lnTo>
                  <a:pt x="416953" y="149821"/>
                </a:lnTo>
                <a:lnTo>
                  <a:pt x="0" y="14982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44307" y="4753902"/>
            <a:ext cx="417195" cy="149860"/>
          </a:xfrm>
          <a:custGeom>
            <a:avLst/>
            <a:gdLst/>
            <a:ahLst/>
            <a:cxnLst/>
            <a:rect l="l" t="t" r="r" b="b"/>
            <a:pathLst>
              <a:path w="417194" h="149860">
                <a:moveTo>
                  <a:pt x="0" y="0"/>
                </a:moveTo>
                <a:lnTo>
                  <a:pt x="416957" y="0"/>
                </a:lnTo>
                <a:lnTo>
                  <a:pt x="416957" y="149816"/>
                </a:lnTo>
                <a:lnTo>
                  <a:pt x="0" y="14981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37889" y="5007940"/>
            <a:ext cx="332740" cy="137160"/>
          </a:xfrm>
          <a:custGeom>
            <a:avLst/>
            <a:gdLst/>
            <a:ahLst/>
            <a:cxnLst/>
            <a:rect l="l" t="t" r="r" b="b"/>
            <a:pathLst>
              <a:path w="332739" h="137160">
                <a:moveTo>
                  <a:pt x="0" y="0"/>
                </a:moveTo>
                <a:lnTo>
                  <a:pt x="332257" y="0"/>
                </a:lnTo>
                <a:lnTo>
                  <a:pt x="332257" y="136791"/>
                </a:lnTo>
                <a:lnTo>
                  <a:pt x="0" y="13679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43060" y="5138216"/>
            <a:ext cx="469265" cy="137160"/>
          </a:xfrm>
          <a:custGeom>
            <a:avLst/>
            <a:gdLst/>
            <a:ahLst/>
            <a:cxnLst/>
            <a:rect l="l" t="t" r="r" b="b"/>
            <a:pathLst>
              <a:path w="469264" h="137160">
                <a:moveTo>
                  <a:pt x="0" y="0"/>
                </a:moveTo>
                <a:lnTo>
                  <a:pt x="469074" y="0"/>
                </a:lnTo>
                <a:lnTo>
                  <a:pt x="469074" y="136791"/>
                </a:lnTo>
                <a:lnTo>
                  <a:pt x="0" y="13679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43060" y="5138216"/>
            <a:ext cx="469265" cy="137160"/>
          </a:xfrm>
          <a:custGeom>
            <a:avLst/>
            <a:gdLst/>
            <a:ahLst/>
            <a:cxnLst/>
            <a:rect l="l" t="t" r="r" b="b"/>
            <a:pathLst>
              <a:path w="469264" h="137160">
                <a:moveTo>
                  <a:pt x="0" y="0"/>
                </a:moveTo>
                <a:lnTo>
                  <a:pt x="469076" y="0"/>
                </a:lnTo>
                <a:lnTo>
                  <a:pt x="469076" y="136787"/>
                </a:lnTo>
                <a:lnTo>
                  <a:pt x="0" y="136787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61053" y="5444363"/>
            <a:ext cx="365125" cy="130810"/>
          </a:xfrm>
          <a:custGeom>
            <a:avLst/>
            <a:gdLst/>
            <a:ahLst/>
            <a:cxnLst/>
            <a:rect l="l" t="t" r="r" b="b"/>
            <a:pathLst>
              <a:path w="365125" h="130810">
                <a:moveTo>
                  <a:pt x="0" y="0"/>
                </a:moveTo>
                <a:lnTo>
                  <a:pt x="364832" y="0"/>
                </a:lnTo>
                <a:lnTo>
                  <a:pt x="364832" y="130276"/>
                </a:lnTo>
                <a:lnTo>
                  <a:pt x="0" y="130276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45431" y="5444364"/>
            <a:ext cx="306705" cy="123825"/>
          </a:xfrm>
          <a:custGeom>
            <a:avLst/>
            <a:gdLst/>
            <a:ahLst/>
            <a:cxnLst/>
            <a:rect l="l" t="t" r="r" b="b"/>
            <a:pathLst>
              <a:path w="306704" h="123825">
                <a:moveTo>
                  <a:pt x="0" y="0"/>
                </a:moveTo>
                <a:lnTo>
                  <a:pt x="306197" y="0"/>
                </a:lnTo>
                <a:lnTo>
                  <a:pt x="306197" y="123761"/>
                </a:lnTo>
                <a:lnTo>
                  <a:pt x="0" y="12376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45431" y="5444364"/>
            <a:ext cx="306705" cy="123825"/>
          </a:xfrm>
          <a:custGeom>
            <a:avLst/>
            <a:gdLst/>
            <a:ahLst/>
            <a:cxnLst/>
            <a:rect l="l" t="t" r="r" b="b"/>
            <a:pathLst>
              <a:path w="306704" h="123825">
                <a:moveTo>
                  <a:pt x="0" y="0"/>
                </a:moveTo>
                <a:lnTo>
                  <a:pt x="306199" y="0"/>
                </a:lnTo>
                <a:lnTo>
                  <a:pt x="306199" y="123759"/>
                </a:lnTo>
                <a:lnTo>
                  <a:pt x="0" y="1237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31276" y="5581154"/>
            <a:ext cx="430530" cy="130810"/>
          </a:xfrm>
          <a:custGeom>
            <a:avLst/>
            <a:gdLst/>
            <a:ahLst/>
            <a:cxnLst/>
            <a:rect l="l" t="t" r="r" b="b"/>
            <a:pathLst>
              <a:path w="430530" h="130810">
                <a:moveTo>
                  <a:pt x="0" y="0"/>
                </a:moveTo>
                <a:lnTo>
                  <a:pt x="429983" y="0"/>
                </a:lnTo>
                <a:lnTo>
                  <a:pt x="429983" y="130270"/>
                </a:lnTo>
                <a:lnTo>
                  <a:pt x="0" y="130270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85048" y="5450879"/>
            <a:ext cx="417195" cy="123825"/>
          </a:xfrm>
          <a:custGeom>
            <a:avLst/>
            <a:gdLst/>
            <a:ahLst/>
            <a:cxnLst/>
            <a:rect l="l" t="t" r="r" b="b"/>
            <a:pathLst>
              <a:path w="417194" h="123825">
                <a:moveTo>
                  <a:pt x="0" y="0"/>
                </a:moveTo>
                <a:lnTo>
                  <a:pt x="416953" y="0"/>
                </a:lnTo>
                <a:lnTo>
                  <a:pt x="416953" y="123761"/>
                </a:lnTo>
                <a:lnTo>
                  <a:pt x="0" y="12376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85048" y="5450879"/>
            <a:ext cx="417195" cy="123825"/>
          </a:xfrm>
          <a:custGeom>
            <a:avLst/>
            <a:gdLst/>
            <a:ahLst/>
            <a:cxnLst/>
            <a:rect l="l" t="t" r="r" b="b"/>
            <a:pathLst>
              <a:path w="417194" h="123825">
                <a:moveTo>
                  <a:pt x="0" y="0"/>
                </a:moveTo>
                <a:lnTo>
                  <a:pt x="416955" y="0"/>
                </a:lnTo>
                <a:lnTo>
                  <a:pt x="416955" y="123758"/>
                </a:lnTo>
                <a:lnTo>
                  <a:pt x="0" y="1237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28062" y="5450879"/>
            <a:ext cx="664845" cy="117475"/>
          </a:xfrm>
          <a:custGeom>
            <a:avLst/>
            <a:gdLst/>
            <a:ahLst/>
            <a:cxnLst/>
            <a:rect l="l" t="t" r="r" b="b"/>
            <a:pathLst>
              <a:path w="664845" h="117475">
                <a:moveTo>
                  <a:pt x="0" y="0"/>
                </a:moveTo>
                <a:lnTo>
                  <a:pt x="664527" y="0"/>
                </a:lnTo>
                <a:lnTo>
                  <a:pt x="664527" y="117246"/>
                </a:lnTo>
                <a:lnTo>
                  <a:pt x="0" y="117246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28062" y="5450879"/>
            <a:ext cx="664845" cy="117475"/>
          </a:xfrm>
          <a:custGeom>
            <a:avLst/>
            <a:gdLst/>
            <a:ahLst/>
            <a:cxnLst/>
            <a:rect l="l" t="t" r="r" b="b"/>
            <a:pathLst>
              <a:path w="664845" h="117475">
                <a:moveTo>
                  <a:pt x="0" y="0"/>
                </a:moveTo>
                <a:lnTo>
                  <a:pt x="664524" y="0"/>
                </a:lnTo>
                <a:lnTo>
                  <a:pt x="664524" y="117246"/>
                </a:lnTo>
                <a:lnTo>
                  <a:pt x="0" y="11724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975945" y="1582631"/>
            <a:ext cx="2950210" cy="41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marR="5080" indent="-494665">
              <a:lnSpc>
                <a:spcPct val="105500"/>
              </a:lnSpc>
              <a:spcBef>
                <a:spcPts val="100"/>
              </a:spcBef>
            </a:pPr>
            <a:r>
              <a:rPr sz="1200" spc="-30" dirty="0">
                <a:latin typeface="Times New Roman"/>
                <a:cs typeface="Times New Roman"/>
              </a:rPr>
              <a:t>Modeling </a:t>
            </a:r>
            <a:r>
              <a:rPr sz="1200" spc="15" dirty="0">
                <a:latin typeface="Times New Roman"/>
                <a:cs typeface="Times New Roman"/>
              </a:rPr>
              <a:t>the </a:t>
            </a:r>
            <a:r>
              <a:rPr sz="1200" spc="-25" dirty="0">
                <a:latin typeface="Times New Roman"/>
                <a:cs typeface="Times New Roman"/>
              </a:rPr>
              <a:t>Complex Dynamics </a:t>
            </a:r>
            <a:r>
              <a:rPr sz="1200" spc="10" dirty="0">
                <a:latin typeface="Times New Roman"/>
                <a:cs typeface="Times New Roman"/>
              </a:rPr>
              <a:t>and </a:t>
            </a:r>
            <a:r>
              <a:rPr sz="1200" spc="-20" dirty="0">
                <a:latin typeface="Times New Roman"/>
                <a:cs typeface="Times New Roman"/>
              </a:rPr>
              <a:t>Changing  </a:t>
            </a:r>
            <a:r>
              <a:rPr sz="1200" spc="-15" dirty="0">
                <a:latin typeface="Times New Roman"/>
                <a:cs typeface="Times New Roman"/>
              </a:rPr>
              <a:t>Correlations </a:t>
            </a:r>
            <a:r>
              <a:rPr sz="1200" spc="-6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Epileptic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Events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947434" y="2117840"/>
            <a:ext cx="3007360" cy="5518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64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Drausin </a:t>
            </a:r>
            <a:r>
              <a:rPr sz="800" spc="25" dirty="0">
                <a:latin typeface="Georgia"/>
                <a:cs typeface="Georgia"/>
              </a:rPr>
              <a:t>F. </a:t>
            </a:r>
            <a:r>
              <a:rPr sz="800" spc="-10" dirty="0">
                <a:latin typeface="Georgia"/>
                <a:cs typeface="Georgia"/>
              </a:rPr>
              <a:t>Wulsin</a:t>
            </a:r>
            <a:r>
              <a:rPr sz="825" spc="-15" baseline="30303" dirty="0">
                <a:latin typeface="Georgia"/>
                <a:cs typeface="Georgia"/>
              </a:rPr>
              <a:t>a</a:t>
            </a:r>
            <a:r>
              <a:rPr sz="800" spc="-10" dirty="0">
                <a:latin typeface="Georgia"/>
                <a:cs typeface="Georgia"/>
              </a:rPr>
              <a:t>, </a:t>
            </a:r>
            <a:r>
              <a:rPr sz="800" dirty="0">
                <a:latin typeface="Georgia"/>
                <a:cs typeface="Georgia"/>
              </a:rPr>
              <a:t>Emily </a:t>
            </a:r>
            <a:r>
              <a:rPr sz="800" spc="25" dirty="0">
                <a:latin typeface="Georgia"/>
                <a:cs typeface="Georgia"/>
              </a:rPr>
              <a:t>B. </a:t>
            </a:r>
            <a:r>
              <a:rPr sz="800" spc="-5" dirty="0">
                <a:latin typeface="Georgia"/>
                <a:cs typeface="Georgia"/>
              </a:rPr>
              <a:t>Fox</a:t>
            </a:r>
            <a:r>
              <a:rPr sz="825" spc="-7" baseline="30303" dirty="0">
                <a:latin typeface="Georgia"/>
                <a:cs typeface="Georgia"/>
              </a:rPr>
              <a:t>c</a:t>
            </a:r>
            <a:r>
              <a:rPr sz="800" spc="-5" dirty="0">
                <a:latin typeface="Georgia"/>
                <a:cs typeface="Georgia"/>
              </a:rPr>
              <a:t>, </a:t>
            </a:r>
            <a:r>
              <a:rPr sz="800" dirty="0">
                <a:latin typeface="Georgia"/>
                <a:cs typeface="Georgia"/>
              </a:rPr>
              <a:t>Brian</a:t>
            </a:r>
            <a:r>
              <a:rPr sz="800" spc="145" dirty="0">
                <a:latin typeface="Georgia"/>
                <a:cs typeface="Georgia"/>
              </a:rPr>
              <a:t> </a:t>
            </a:r>
            <a:r>
              <a:rPr sz="800" spc="15" dirty="0">
                <a:latin typeface="Georgia"/>
                <a:cs typeface="Georgia"/>
              </a:rPr>
              <a:t>Litt</a:t>
            </a:r>
            <a:r>
              <a:rPr sz="825" spc="22" baseline="30303" dirty="0">
                <a:latin typeface="Georgia"/>
                <a:cs typeface="Georgia"/>
              </a:rPr>
              <a:t>a,b</a:t>
            </a:r>
            <a:endParaRPr sz="825" baseline="30303">
              <a:latin typeface="Georgia"/>
              <a:cs typeface="Georgia"/>
            </a:endParaRPr>
          </a:p>
          <a:p>
            <a:pPr marL="12700" marR="5080" algn="ctr">
              <a:lnSpc>
                <a:spcPts val="830"/>
              </a:lnSpc>
              <a:spcBef>
                <a:spcPts val="695"/>
              </a:spcBef>
            </a:pPr>
            <a:r>
              <a:rPr sz="675" i="1" spc="-37" baseline="30864" dirty="0">
                <a:latin typeface="Georgia"/>
                <a:cs typeface="Georgia"/>
              </a:rPr>
              <a:t>a</a:t>
            </a:r>
            <a:r>
              <a:rPr sz="700" i="1" spc="-25" dirty="0">
                <a:latin typeface="Georgia"/>
                <a:cs typeface="Georgia"/>
              </a:rPr>
              <a:t>Department of Bioengineering, University of Pennsylvania, Philadelphia, </a:t>
            </a:r>
            <a:r>
              <a:rPr sz="700" i="1" spc="10" dirty="0">
                <a:latin typeface="Georgia"/>
                <a:cs typeface="Georgia"/>
              </a:rPr>
              <a:t>PA  </a:t>
            </a:r>
            <a:r>
              <a:rPr sz="675" i="1" spc="-37" baseline="30864" dirty="0">
                <a:latin typeface="Georgia"/>
                <a:cs typeface="Georgia"/>
              </a:rPr>
              <a:t>b</a:t>
            </a:r>
            <a:r>
              <a:rPr sz="700" i="1" spc="-25" dirty="0">
                <a:latin typeface="Georgia"/>
                <a:cs typeface="Georgia"/>
              </a:rPr>
              <a:t>Department of </a:t>
            </a:r>
            <a:r>
              <a:rPr sz="700" i="1" spc="-40" dirty="0">
                <a:latin typeface="Georgia"/>
                <a:cs typeface="Georgia"/>
              </a:rPr>
              <a:t>Neurology, </a:t>
            </a:r>
            <a:r>
              <a:rPr sz="700" i="1" spc="-25" dirty="0">
                <a:latin typeface="Georgia"/>
                <a:cs typeface="Georgia"/>
              </a:rPr>
              <a:t>University of Pennsylvania, Philadelphia, </a:t>
            </a:r>
            <a:r>
              <a:rPr sz="700" i="1" spc="10" dirty="0">
                <a:latin typeface="Georgia"/>
                <a:cs typeface="Georgia"/>
              </a:rPr>
              <a:t>PA  </a:t>
            </a:r>
            <a:r>
              <a:rPr sz="675" i="1" spc="-37" baseline="30864" dirty="0">
                <a:latin typeface="Georgia"/>
                <a:cs typeface="Georgia"/>
              </a:rPr>
              <a:t>c</a:t>
            </a:r>
            <a:r>
              <a:rPr sz="700" i="1" spc="-25" dirty="0">
                <a:latin typeface="Georgia"/>
                <a:cs typeface="Georgia"/>
              </a:rPr>
              <a:t>Department of </a:t>
            </a:r>
            <a:r>
              <a:rPr sz="700" i="1" spc="-15" dirty="0">
                <a:latin typeface="Georgia"/>
                <a:cs typeface="Georgia"/>
              </a:rPr>
              <a:t>Statistics, </a:t>
            </a:r>
            <a:r>
              <a:rPr sz="700" i="1" spc="-25" dirty="0">
                <a:latin typeface="Georgia"/>
                <a:cs typeface="Georgia"/>
              </a:rPr>
              <a:t>University of Washington, </a:t>
            </a:r>
            <a:r>
              <a:rPr sz="700" i="1" spc="-20" dirty="0">
                <a:latin typeface="Georgia"/>
                <a:cs typeface="Georgia"/>
              </a:rPr>
              <a:t>Seattle,</a:t>
            </a:r>
            <a:r>
              <a:rPr sz="700" i="1" spc="-15" dirty="0">
                <a:latin typeface="Georgia"/>
                <a:cs typeface="Georgia"/>
              </a:rPr>
              <a:t> </a:t>
            </a:r>
            <a:r>
              <a:rPr sz="700" i="1" spc="-5" dirty="0">
                <a:latin typeface="Georgia"/>
                <a:cs typeface="Georgia"/>
              </a:rPr>
              <a:t>WA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741424" y="2973476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>
                <a:moveTo>
                  <a:pt x="0" y="0"/>
                </a:moveTo>
                <a:lnTo>
                  <a:pt x="3419137" y="0"/>
                </a:lnTo>
              </a:path>
            </a:pathLst>
          </a:custGeom>
          <a:ln w="3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728731" y="3035592"/>
            <a:ext cx="47815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b="1" spc="5" dirty="0">
                <a:latin typeface="Georgia"/>
                <a:cs typeface="Georgia"/>
              </a:rPr>
              <a:t>Abstract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728730" y="3211141"/>
            <a:ext cx="102870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dirty="0">
                <a:latin typeface="Georgia"/>
                <a:cs typeface="Georgia"/>
              </a:rPr>
              <a:t>Patients with</a:t>
            </a:r>
            <a:r>
              <a:rPr sz="800" spc="-3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epilepsy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772779" y="3211141"/>
            <a:ext cx="240157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can </a:t>
            </a:r>
            <a:r>
              <a:rPr sz="800" spc="-15" dirty="0">
                <a:latin typeface="Georgia"/>
                <a:cs typeface="Georgia"/>
              </a:rPr>
              <a:t>manifest </a:t>
            </a:r>
            <a:r>
              <a:rPr sz="800" spc="-10" dirty="0">
                <a:latin typeface="Georgia"/>
                <a:cs typeface="Georgia"/>
              </a:rPr>
              <a:t>short, sub-clinical epileptic </a:t>
            </a:r>
            <a:r>
              <a:rPr sz="800" spc="10" dirty="0">
                <a:latin typeface="Georgia"/>
                <a:cs typeface="Georgia"/>
              </a:rPr>
              <a:t>“bursts”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in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728730" y="3338270"/>
            <a:ext cx="3477260" cy="406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85"/>
              </a:spcBef>
            </a:pPr>
            <a:r>
              <a:rPr sz="800" spc="-10" dirty="0">
                <a:latin typeface="Georgia"/>
                <a:cs typeface="Georgia"/>
              </a:rPr>
              <a:t>addition </a:t>
            </a:r>
            <a:r>
              <a:rPr sz="800" spc="5" dirty="0">
                <a:latin typeface="Georgia"/>
                <a:cs typeface="Georgia"/>
              </a:rPr>
              <a:t>to </a:t>
            </a:r>
            <a:r>
              <a:rPr sz="800" spc="-15" dirty="0">
                <a:latin typeface="Georgia"/>
                <a:cs typeface="Georgia"/>
              </a:rPr>
              <a:t>full-blown </a:t>
            </a:r>
            <a:r>
              <a:rPr sz="800" spc="-10" dirty="0">
                <a:latin typeface="Georgia"/>
                <a:cs typeface="Georgia"/>
              </a:rPr>
              <a:t>clinical </a:t>
            </a:r>
            <a:r>
              <a:rPr sz="800" spc="-15" dirty="0">
                <a:latin typeface="Georgia"/>
                <a:cs typeface="Georgia"/>
              </a:rPr>
              <a:t>seizures. </a:t>
            </a:r>
            <a:r>
              <a:rPr sz="800" spc="-25" dirty="0">
                <a:latin typeface="Georgia"/>
                <a:cs typeface="Georgia"/>
              </a:rPr>
              <a:t>We </a:t>
            </a:r>
            <a:r>
              <a:rPr sz="800" spc="-10" dirty="0">
                <a:latin typeface="Georgia"/>
                <a:cs typeface="Georgia"/>
              </a:rPr>
              <a:t>believe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5" dirty="0">
                <a:latin typeface="Georgia"/>
                <a:cs typeface="Georgia"/>
              </a:rPr>
              <a:t>relationship between  these two </a:t>
            </a:r>
            <a:r>
              <a:rPr sz="800" spc="-20" dirty="0">
                <a:latin typeface="Georgia"/>
                <a:cs typeface="Georgia"/>
              </a:rPr>
              <a:t>classes of </a:t>
            </a:r>
            <a:r>
              <a:rPr sz="800" spc="-10" dirty="0">
                <a:latin typeface="Georgia"/>
                <a:cs typeface="Georgia"/>
              </a:rPr>
              <a:t>events—something </a:t>
            </a:r>
            <a:r>
              <a:rPr sz="800" spc="-5" dirty="0">
                <a:latin typeface="Georgia"/>
                <a:cs typeface="Georgia"/>
              </a:rPr>
              <a:t>not </a:t>
            </a:r>
            <a:r>
              <a:rPr sz="800" spc="-10" dirty="0">
                <a:latin typeface="Georgia"/>
                <a:cs typeface="Georgia"/>
              </a:rPr>
              <a:t>previously studied </a:t>
            </a:r>
            <a:r>
              <a:rPr sz="800" spc="10" dirty="0">
                <a:latin typeface="Georgia"/>
                <a:cs typeface="Georgia"/>
              </a:rPr>
              <a:t>quantitatively—  </a:t>
            </a:r>
            <a:r>
              <a:rPr sz="800" spc="-15" dirty="0">
                <a:latin typeface="Georgia"/>
                <a:cs typeface="Georgia"/>
              </a:rPr>
              <a:t>could </a:t>
            </a:r>
            <a:r>
              <a:rPr sz="800" spc="-5" dirty="0">
                <a:latin typeface="Georgia"/>
                <a:cs typeface="Georgia"/>
              </a:rPr>
              <a:t>yield important </a:t>
            </a:r>
            <a:r>
              <a:rPr sz="800" spc="-15" dirty="0">
                <a:latin typeface="Georgia"/>
                <a:cs typeface="Georgia"/>
              </a:rPr>
              <a:t>insights into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nature </a:t>
            </a:r>
            <a:r>
              <a:rPr sz="800" spc="-15" dirty="0">
                <a:latin typeface="Georgia"/>
                <a:cs typeface="Georgia"/>
              </a:rPr>
              <a:t>and intrinsic </a:t>
            </a:r>
            <a:r>
              <a:rPr sz="800" spc="-10" dirty="0">
                <a:latin typeface="Georgia"/>
                <a:cs typeface="Georgia"/>
              </a:rPr>
              <a:t>dynamics</a:t>
            </a:r>
            <a:r>
              <a:rPr sz="800" spc="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28731" y="3719651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5" dirty="0">
                <a:latin typeface="Georgia"/>
                <a:cs typeface="Georgia"/>
              </a:rPr>
              <a:t>seizures. </a:t>
            </a:r>
            <a:r>
              <a:rPr sz="800" spc="70" dirty="0">
                <a:latin typeface="Georgia"/>
                <a:cs typeface="Georgia"/>
              </a:rPr>
              <a:t>A </a:t>
            </a:r>
            <a:r>
              <a:rPr sz="800" spc="-10" dirty="0">
                <a:latin typeface="Georgia"/>
                <a:cs typeface="Georgia"/>
              </a:rPr>
              <a:t>goal </a:t>
            </a:r>
            <a:r>
              <a:rPr sz="800" spc="-20" dirty="0">
                <a:latin typeface="Georgia"/>
                <a:cs typeface="Georgia"/>
              </a:rPr>
              <a:t>of our work is </a:t>
            </a:r>
            <a:r>
              <a:rPr sz="800" spc="5" dirty="0">
                <a:latin typeface="Georgia"/>
                <a:cs typeface="Georgia"/>
              </a:rPr>
              <a:t>to</a:t>
            </a:r>
            <a:r>
              <a:rPr sz="800" spc="-6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parse these complex </a:t>
            </a:r>
            <a:r>
              <a:rPr sz="800" spc="-10" dirty="0">
                <a:latin typeface="Georgia"/>
                <a:cs typeface="Georgia"/>
              </a:rPr>
              <a:t>epileptic </a:t>
            </a:r>
            <a:r>
              <a:rPr sz="800" spc="-15" dirty="0">
                <a:latin typeface="Georgia"/>
                <a:cs typeface="Georgia"/>
              </a:rPr>
              <a:t>events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28730" y="3846781"/>
            <a:ext cx="344932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5" dirty="0">
                <a:latin typeface="Georgia"/>
                <a:cs typeface="Georgia"/>
              </a:rPr>
              <a:t>into </a:t>
            </a:r>
            <a:r>
              <a:rPr sz="800" spc="-5" dirty="0">
                <a:latin typeface="Georgia"/>
                <a:cs typeface="Georgia"/>
              </a:rPr>
              <a:t>distinct </a:t>
            </a:r>
            <a:r>
              <a:rPr sz="800" spc="-10" dirty="0">
                <a:latin typeface="Georgia"/>
                <a:cs typeface="Georgia"/>
              </a:rPr>
              <a:t>dynamic </a:t>
            </a:r>
            <a:r>
              <a:rPr sz="800" spc="-20" dirty="0">
                <a:latin typeface="Georgia"/>
                <a:cs typeface="Georgia"/>
              </a:rPr>
              <a:t>regimes. </a:t>
            </a:r>
            <a:r>
              <a:rPr sz="800" spc="70" dirty="0">
                <a:latin typeface="Georgia"/>
                <a:cs typeface="Georgia"/>
              </a:rPr>
              <a:t>A </a:t>
            </a:r>
            <a:r>
              <a:rPr sz="800" spc="-15" dirty="0">
                <a:latin typeface="Georgia"/>
                <a:cs typeface="Georgia"/>
              </a:rPr>
              <a:t>challenge </a:t>
            </a:r>
            <a:r>
              <a:rPr sz="800" spc="-20" dirty="0">
                <a:latin typeface="Georgia"/>
                <a:cs typeface="Georgia"/>
              </a:rPr>
              <a:t>posed </a:t>
            </a:r>
            <a:r>
              <a:rPr sz="800" spc="5" dirty="0">
                <a:latin typeface="Georgia"/>
                <a:cs typeface="Georgia"/>
              </a:rPr>
              <a:t>by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intracranial</a:t>
            </a:r>
            <a:r>
              <a:rPr sz="800" spc="95" dirty="0">
                <a:latin typeface="Georgia"/>
                <a:cs typeface="Georgia"/>
              </a:rPr>
              <a:t> </a:t>
            </a:r>
            <a:r>
              <a:rPr sz="800" spc="35" dirty="0">
                <a:latin typeface="Georgia"/>
                <a:cs typeface="Georgia"/>
              </a:rPr>
              <a:t>EEG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28730" y="3973910"/>
            <a:ext cx="3445510" cy="406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4299"/>
              </a:lnSpc>
              <a:spcBef>
                <a:spcPts val="85"/>
              </a:spcBef>
            </a:pPr>
            <a:r>
              <a:rPr sz="800" spc="15" dirty="0">
                <a:latin typeface="Georgia"/>
                <a:cs typeface="Georgia"/>
              </a:rPr>
              <a:t>(iEEG) </a:t>
            </a:r>
            <a:r>
              <a:rPr sz="800" spc="5" dirty="0">
                <a:latin typeface="Georgia"/>
                <a:cs typeface="Georgia"/>
              </a:rPr>
              <a:t>data </a:t>
            </a:r>
            <a:r>
              <a:rPr sz="800" spc="-30" dirty="0">
                <a:latin typeface="Georgia"/>
                <a:cs typeface="Georgia"/>
              </a:rPr>
              <a:t>we </a:t>
            </a:r>
            <a:r>
              <a:rPr sz="800" dirty="0">
                <a:latin typeface="Georgia"/>
                <a:cs typeface="Georgia"/>
              </a:rPr>
              <a:t>study </a:t>
            </a:r>
            <a:r>
              <a:rPr sz="800" spc="-20" dirty="0">
                <a:latin typeface="Georgia"/>
                <a:cs typeface="Georgia"/>
              </a:rPr>
              <a:t>is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dirty="0">
                <a:latin typeface="Georgia"/>
                <a:cs typeface="Georgia"/>
              </a:rPr>
              <a:t>fact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5" dirty="0">
                <a:latin typeface="Georgia"/>
                <a:cs typeface="Georgia"/>
              </a:rPr>
              <a:t>number </a:t>
            </a:r>
            <a:r>
              <a:rPr sz="800" spc="-15" dirty="0">
                <a:latin typeface="Georgia"/>
                <a:cs typeface="Georgia"/>
              </a:rPr>
              <a:t>and placement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15" dirty="0">
                <a:latin typeface="Georgia"/>
                <a:cs typeface="Georgia"/>
              </a:rPr>
              <a:t>electrodes  </a:t>
            </a:r>
            <a:r>
              <a:rPr sz="800" spc="-10" dirty="0">
                <a:latin typeface="Georgia"/>
                <a:cs typeface="Georgia"/>
              </a:rPr>
              <a:t>can </a:t>
            </a:r>
            <a:r>
              <a:rPr sz="800" dirty="0">
                <a:latin typeface="Georgia"/>
                <a:cs typeface="Georgia"/>
              </a:rPr>
              <a:t>vary </a:t>
            </a:r>
            <a:r>
              <a:rPr sz="800" spc="-15" dirty="0">
                <a:latin typeface="Georgia"/>
                <a:cs typeface="Georgia"/>
              </a:rPr>
              <a:t>between </a:t>
            </a:r>
            <a:r>
              <a:rPr sz="800" spc="-5" dirty="0">
                <a:latin typeface="Georgia"/>
                <a:cs typeface="Georgia"/>
              </a:rPr>
              <a:t>patients. </a:t>
            </a:r>
            <a:r>
              <a:rPr sz="800" spc="-25" dirty="0">
                <a:latin typeface="Georgia"/>
                <a:cs typeface="Georgia"/>
              </a:rPr>
              <a:t>We </a:t>
            </a:r>
            <a:r>
              <a:rPr sz="800" spc="-15" dirty="0">
                <a:latin typeface="Georgia"/>
                <a:cs typeface="Georgia"/>
              </a:rPr>
              <a:t>develop </a:t>
            </a:r>
            <a:r>
              <a:rPr sz="800" dirty="0">
                <a:latin typeface="Georgia"/>
                <a:cs typeface="Georgia"/>
              </a:rPr>
              <a:t>a </a:t>
            </a:r>
            <a:r>
              <a:rPr sz="800" spc="-10" dirty="0">
                <a:latin typeface="Georgia"/>
                <a:cs typeface="Georgia"/>
              </a:rPr>
              <a:t>Bayesian </a:t>
            </a:r>
            <a:r>
              <a:rPr sz="800" spc="-15" dirty="0">
                <a:latin typeface="Georgia"/>
                <a:cs typeface="Georgia"/>
              </a:rPr>
              <a:t>nonparametric </a:t>
            </a:r>
            <a:r>
              <a:rPr sz="800" spc="-10" dirty="0">
                <a:latin typeface="Georgia"/>
                <a:cs typeface="Georgia"/>
              </a:rPr>
              <a:t>Markov  switching </a:t>
            </a:r>
            <a:r>
              <a:rPr sz="800" spc="-20" dirty="0">
                <a:latin typeface="Georgia"/>
                <a:cs typeface="Georgia"/>
              </a:rPr>
              <a:t>process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15" dirty="0">
                <a:latin typeface="Georgia"/>
                <a:cs typeface="Georgia"/>
              </a:rPr>
              <a:t>allows </a:t>
            </a:r>
            <a:r>
              <a:rPr sz="800" spc="-20" dirty="0">
                <a:latin typeface="Georgia"/>
                <a:cs typeface="Georgia"/>
              </a:rPr>
              <a:t>for </a:t>
            </a:r>
            <a:r>
              <a:rPr sz="800" spc="5" dirty="0">
                <a:latin typeface="Georgia"/>
                <a:cs typeface="Georgia"/>
              </a:rPr>
              <a:t>(i) </a:t>
            </a:r>
            <a:r>
              <a:rPr sz="800" spc="-15" dirty="0">
                <a:latin typeface="Georgia"/>
                <a:cs typeface="Georgia"/>
              </a:rPr>
              <a:t>shared </a:t>
            </a:r>
            <a:r>
              <a:rPr sz="800" spc="-10" dirty="0">
                <a:latin typeface="Georgia"/>
                <a:cs typeface="Georgia"/>
              </a:rPr>
              <a:t>dynamic </a:t>
            </a:r>
            <a:r>
              <a:rPr sz="800" spc="-20" dirty="0">
                <a:latin typeface="Georgia"/>
                <a:cs typeface="Georgia"/>
              </a:rPr>
              <a:t>regimes </a:t>
            </a:r>
            <a:r>
              <a:rPr sz="800" spc="-15" dirty="0">
                <a:latin typeface="Georgia"/>
                <a:cs typeface="Georgia"/>
              </a:rPr>
              <a:t>between </a:t>
            </a:r>
            <a:r>
              <a:rPr sz="800" dirty="0">
                <a:latin typeface="Georgia"/>
                <a:cs typeface="Georgia"/>
              </a:rPr>
              <a:t>a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vari-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728730" y="4355291"/>
            <a:ext cx="34442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able </a:t>
            </a:r>
            <a:r>
              <a:rPr sz="800" spc="-25" dirty="0">
                <a:latin typeface="Georgia"/>
                <a:cs typeface="Georgia"/>
              </a:rPr>
              <a:t>number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15" dirty="0">
                <a:latin typeface="Georgia"/>
                <a:cs typeface="Georgia"/>
              </a:rPr>
              <a:t>channels, </a:t>
            </a:r>
            <a:r>
              <a:rPr sz="800" dirty="0">
                <a:latin typeface="Georgia"/>
                <a:cs typeface="Georgia"/>
              </a:rPr>
              <a:t>(ii) </a:t>
            </a:r>
            <a:r>
              <a:rPr sz="800" spc="-20" dirty="0">
                <a:latin typeface="Georgia"/>
                <a:cs typeface="Georgia"/>
              </a:rPr>
              <a:t>asynchronous </a:t>
            </a:r>
            <a:r>
              <a:rPr sz="800" spc="-15" dirty="0">
                <a:latin typeface="Georgia"/>
                <a:cs typeface="Georgia"/>
              </a:rPr>
              <a:t>regime-switching, and </a:t>
            </a:r>
            <a:r>
              <a:rPr sz="800" dirty="0">
                <a:latin typeface="Georgia"/>
                <a:cs typeface="Georgia"/>
              </a:rPr>
              <a:t>(iii)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an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236277" y="4512894"/>
            <a:ext cx="316230" cy="115416"/>
          </a:xfrm>
          <a:prstGeom prst="rect">
            <a:avLst/>
          </a:prstGeom>
          <a:ln w="25369">
            <a:solidFill>
              <a:srgbClr val="0079A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850"/>
              </a:lnSpc>
            </a:pPr>
            <a:r>
              <a:rPr sz="800" spc="-20" dirty="0">
                <a:latin typeface="Georgia"/>
                <a:cs typeface="Georgia"/>
              </a:rPr>
              <a:t>sparse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728731" y="4482420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30830" algn="l"/>
              </a:tabLst>
            </a:pPr>
            <a:r>
              <a:rPr sz="800" spc="-20" dirty="0">
                <a:latin typeface="Georgia"/>
                <a:cs typeface="Georgia"/>
              </a:rPr>
              <a:t>unknown  </a:t>
            </a:r>
            <a:r>
              <a:rPr sz="800" spc="-5" dirty="0">
                <a:latin typeface="Georgia"/>
                <a:cs typeface="Georgia"/>
              </a:rPr>
              <a:t>dictionary  </a:t>
            </a:r>
            <a:r>
              <a:rPr sz="800" spc="-25" dirty="0">
                <a:latin typeface="Georgia"/>
                <a:cs typeface="Georgia"/>
              </a:rPr>
              <a:t>of  </a:t>
            </a:r>
            <a:r>
              <a:rPr sz="800" spc="-10" dirty="0">
                <a:latin typeface="Georgia"/>
                <a:cs typeface="Georgia"/>
              </a:rPr>
              <a:t>dynamic  </a:t>
            </a:r>
            <a:r>
              <a:rPr sz="800" spc="-20" dirty="0">
                <a:latin typeface="Georgia"/>
                <a:cs typeface="Georgia"/>
              </a:rPr>
              <a:t>regimes.  </a:t>
            </a:r>
            <a:r>
              <a:rPr sz="800" spc="-25" dirty="0">
                <a:latin typeface="Georgia"/>
                <a:cs typeface="Georgia"/>
              </a:rPr>
              <a:t>We</a:t>
            </a:r>
            <a:r>
              <a:rPr sz="800" spc="1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encode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	</a:t>
            </a:r>
            <a:r>
              <a:rPr sz="800" spc="-15" dirty="0">
                <a:latin typeface="Georgia"/>
                <a:cs typeface="Georgia"/>
              </a:rPr>
              <a:t>and</a:t>
            </a:r>
            <a:r>
              <a:rPr sz="800" spc="5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changing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728731" y="4609550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5" dirty="0">
                <a:latin typeface="Georgia"/>
                <a:cs typeface="Georgia"/>
              </a:rPr>
              <a:t>set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dependencies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between</a:t>
            </a:r>
            <a:r>
              <a:rPr sz="800" spc="30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channels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using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</a:t>
            </a:r>
            <a:r>
              <a:rPr sz="800" spc="3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Markov-switching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Gaussian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728730" y="4736680"/>
            <a:ext cx="34442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graphical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model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for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innovations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process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driving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channel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dynamics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and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728731" y="4863809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demonstrate</a:t>
            </a:r>
            <a:r>
              <a:rPr sz="800" spc="60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6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importance</a:t>
            </a:r>
            <a:r>
              <a:rPr sz="800" spc="6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r>
              <a:rPr sz="800" spc="60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this</a:t>
            </a:r>
            <a:r>
              <a:rPr sz="800" spc="6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model</a:t>
            </a:r>
            <a:r>
              <a:rPr sz="800" spc="6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in</a:t>
            </a:r>
            <a:r>
              <a:rPr sz="800" spc="6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parsing</a:t>
            </a:r>
            <a:r>
              <a:rPr sz="800" spc="6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and</a:t>
            </a:r>
            <a:r>
              <a:rPr sz="800" spc="7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out-of-sample</a:t>
            </a:r>
            <a:r>
              <a:rPr sz="800" spc="6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pre-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064481" y="4990939"/>
            <a:ext cx="110934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5" dirty="0">
                <a:latin typeface="Georgia"/>
                <a:cs typeface="Georgia"/>
              </a:rPr>
              <a:t>produces </a:t>
            </a:r>
            <a:r>
              <a:rPr sz="800" spc="-5" dirty="0">
                <a:latin typeface="Georgia"/>
                <a:cs typeface="Georgia"/>
              </a:rPr>
              <a:t>intuitive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state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728730" y="4990938"/>
            <a:ext cx="2341880" cy="2669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1115">
              <a:lnSpc>
                <a:spcPct val="104299"/>
              </a:lnSpc>
              <a:spcBef>
                <a:spcPts val="85"/>
              </a:spcBef>
            </a:pPr>
            <a:r>
              <a:rPr sz="800" spc="-10" dirty="0">
                <a:latin typeface="Georgia"/>
                <a:cs typeface="Georgia"/>
              </a:rPr>
              <a:t>dictions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25" dirty="0">
                <a:latin typeface="Georgia"/>
                <a:cs typeface="Georgia"/>
              </a:rPr>
              <a:t>iEEG </a:t>
            </a:r>
            <a:r>
              <a:rPr sz="800" spc="5" dirty="0">
                <a:latin typeface="Georgia"/>
                <a:cs typeface="Georgia"/>
              </a:rPr>
              <a:t>data. </a:t>
            </a:r>
            <a:r>
              <a:rPr sz="800" spc="-25" dirty="0">
                <a:latin typeface="Georgia"/>
                <a:cs typeface="Georgia"/>
              </a:rPr>
              <a:t>We show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20" dirty="0">
                <a:latin typeface="Georgia"/>
                <a:cs typeface="Georgia"/>
              </a:rPr>
              <a:t>our model  assignments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10" dirty="0">
                <a:latin typeface="Georgia"/>
                <a:cs typeface="Georgia"/>
              </a:rPr>
              <a:t>can </a:t>
            </a:r>
            <a:r>
              <a:rPr sz="800" spc="-15" dirty="0">
                <a:latin typeface="Georgia"/>
                <a:cs typeface="Georgia"/>
              </a:rPr>
              <a:t>help </a:t>
            </a:r>
            <a:r>
              <a:rPr sz="800" spc="-5" dirty="0">
                <a:latin typeface="Georgia"/>
                <a:cs typeface="Georgia"/>
              </a:rPr>
              <a:t>automate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clinical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763554" y="5118060"/>
            <a:ext cx="49974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analysis</a:t>
            </a:r>
            <a:r>
              <a:rPr sz="800" spc="5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288094" y="5118060"/>
            <a:ext cx="88519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800" spc="-20" dirty="0">
                <a:latin typeface="Georgia"/>
                <a:cs typeface="Georgia"/>
              </a:rPr>
              <a:t>seizures </a:t>
            </a:r>
            <a:r>
              <a:rPr sz="800" spc="-15" dirty="0">
                <a:latin typeface="Georgia"/>
                <a:cs typeface="Georgia"/>
              </a:rPr>
              <a:t>and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enable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728731" y="5245190"/>
            <a:ext cx="240093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0" dirty="0">
                <a:latin typeface="Georgia"/>
                <a:cs typeface="Georgia"/>
              </a:rPr>
              <a:t>comparison of </a:t>
            </a:r>
            <a:r>
              <a:rPr sz="800" spc="-15" dirty="0">
                <a:latin typeface="Georgia"/>
                <a:cs typeface="Georgia"/>
              </a:rPr>
              <a:t>sub-clinical </a:t>
            </a:r>
            <a:r>
              <a:rPr sz="800" spc="-10" dirty="0">
                <a:latin typeface="Georgia"/>
                <a:cs typeface="Georgia"/>
              </a:rPr>
              <a:t>bursts </a:t>
            </a:r>
            <a:r>
              <a:rPr sz="800" spc="-15" dirty="0">
                <a:latin typeface="Georgia"/>
                <a:cs typeface="Georgia"/>
              </a:rPr>
              <a:t>and </a:t>
            </a:r>
            <a:r>
              <a:rPr sz="800" spc="-10" dirty="0">
                <a:latin typeface="Georgia"/>
                <a:cs typeface="Georgia"/>
              </a:rPr>
              <a:t>full</a:t>
            </a:r>
            <a:r>
              <a:rPr sz="800" spc="-5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clinical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157914" y="5245190"/>
            <a:ext cx="38608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800" spc="-20" dirty="0">
                <a:latin typeface="Georgia"/>
                <a:cs typeface="Georgia"/>
              </a:rPr>
              <a:t>seizures.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473737" y="5426389"/>
            <a:ext cx="6756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Markov</a:t>
            </a:r>
            <a:r>
              <a:rPr sz="800" spc="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model,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741424" y="5781309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>
                <a:moveTo>
                  <a:pt x="0" y="0"/>
                </a:moveTo>
                <a:lnTo>
                  <a:pt x="3419137" y="0"/>
                </a:lnTo>
              </a:path>
            </a:pathLst>
          </a:custGeom>
          <a:ln w="3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1728731" y="5426389"/>
            <a:ext cx="2723515" cy="6153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85"/>
              </a:spcBef>
            </a:pPr>
            <a:r>
              <a:rPr sz="800" i="1" spc="15" dirty="0">
                <a:latin typeface="Times New Roman"/>
                <a:cs typeface="Times New Roman"/>
              </a:rPr>
              <a:t>Keywords: </a:t>
            </a:r>
            <a:r>
              <a:rPr sz="800" spc="-10" dirty="0">
                <a:latin typeface="Georgia"/>
                <a:cs typeface="Georgia"/>
              </a:rPr>
              <a:t>Bayesian nonparametric, </a:t>
            </a:r>
            <a:r>
              <a:rPr sz="800" spc="30" dirty="0">
                <a:latin typeface="Georgia"/>
                <a:cs typeface="Georgia"/>
              </a:rPr>
              <a:t>EEG, </a:t>
            </a:r>
            <a:r>
              <a:rPr sz="800" spc="-5" dirty="0">
                <a:latin typeface="Georgia"/>
                <a:cs typeface="Georgia"/>
              </a:rPr>
              <a:t>factorial </a:t>
            </a:r>
            <a:r>
              <a:rPr sz="800" spc="-20" dirty="0">
                <a:latin typeface="Georgia"/>
                <a:cs typeface="Georgia"/>
              </a:rPr>
              <a:t>hidden  </a:t>
            </a:r>
            <a:r>
              <a:rPr sz="800" spc="-10" dirty="0">
                <a:latin typeface="Georgia"/>
                <a:cs typeface="Georgia"/>
              </a:rPr>
              <a:t>graphical </a:t>
            </a:r>
            <a:r>
              <a:rPr sz="800" spc="-15" dirty="0">
                <a:latin typeface="Georgia"/>
                <a:cs typeface="Georgia"/>
              </a:rPr>
              <a:t>model, </a:t>
            </a:r>
            <a:r>
              <a:rPr sz="800" spc="-10" dirty="0">
                <a:latin typeface="Georgia"/>
                <a:cs typeface="Georgia"/>
              </a:rPr>
              <a:t>time</a:t>
            </a:r>
            <a:r>
              <a:rPr sz="800" spc="-114" dirty="0">
                <a:latin typeface="Georgia"/>
                <a:cs typeface="Georgia"/>
              </a:rPr>
              <a:t> </a:t>
            </a:r>
            <a:r>
              <a:rPr sz="800" spc="-25" dirty="0">
                <a:latin typeface="Georgia"/>
                <a:cs typeface="Georgia"/>
              </a:rPr>
              <a:t>series</a:t>
            </a:r>
            <a:endParaRPr sz="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650">
              <a:latin typeface="Times New Roman"/>
              <a:cs typeface="Times New Roman"/>
            </a:endParaRPr>
          </a:p>
          <a:p>
            <a:pPr marL="12700"/>
            <a:r>
              <a:rPr sz="800" b="1" spc="30" dirty="0">
                <a:latin typeface="Georgia"/>
                <a:cs typeface="Georgia"/>
              </a:rPr>
              <a:t>1.</a:t>
            </a:r>
            <a:r>
              <a:rPr sz="800" b="1" spc="260" dirty="0">
                <a:latin typeface="Georgia"/>
                <a:cs typeface="Georgia"/>
              </a:rPr>
              <a:t> </a:t>
            </a:r>
            <a:r>
              <a:rPr sz="800" b="1" spc="-20" dirty="0">
                <a:latin typeface="Georgia"/>
                <a:cs typeface="Georgia"/>
              </a:rPr>
              <a:t>Introduction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883247" y="6089494"/>
            <a:ext cx="328930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Despite </a:t>
            </a:r>
            <a:r>
              <a:rPr sz="800" spc="-25" dirty="0">
                <a:latin typeface="Georgia"/>
                <a:cs typeface="Georgia"/>
              </a:rPr>
              <a:t>over </a:t>
            </a:r>
            <a:r>
              <a:rPr sz="800" spc="-10" dirty="0">
                <a:latin typeface="Georgia"/>
                <a:cs typeface="Georgia"/>
              </a:rPr>
              <a:t>three </a:t>
            </a:r>
            <a:r>
              <a:rPr sz="800" spc="-20" dirty="0">
                <a:latin typeface="Georgia"/>
                <a:cs typeface="Georgia"/>
              </a:rPr>
              <a:t>decades of research, </a:t>
            </a:r>
            <a:r>
              <a:rPr sz="800" spc="-30" dirty="0">
                <a:latin typeface="Georgia"/>
                <a:cs typeface="Georgia"/>
              </a:rPr>
              <a:t>we </a:t>
            </a:r>
            <a:r>
              <a:rPr sz="800" spc="-5" dirty="0">
                <a:latin typeface="Georgia"/>
                <a:cs typeface="Georgia"/>
              </a:rPr>
              <a:t>still </a:t>
            </a:r>
            <a:r>
              <a:rPr sz="800" spc="-15" dirty="0">
                <a:latin typeface="Georgia"/>
                <a:cs typeface="Georgia"/>
              </a:rPr>
              <a:t>have </a:t>
            </a:r>
            <a:r>
              <a:rPr sz="800" spc="-5" dirty="0">
                <a:latin typeface="Georgia"/>
                <a:cs typeface="Georgia"/>
              </a:rPr>
              <a:t>very </a:t>
            </a:r>
            <a:r>
              <a:rPr sz="800" spc="5" dirty="0">
                <a:latin typeface="Georgia"/>
                <a:cs typeface="Georgia"/>
              </a:rPr>
              <a:t>little </a:t>
            </a:r>
            <a:r>
              <a:rPr sz="800" spc="-15" dirty="0">
                <a:latin typeface="Georgia"/>
                <a:cs typeface="Georgia"/>
              </a:rPr>
              <a:t>idea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728731" y="6216624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5" dirty="0">
                <a:latin typeface="Georgia"/>
                <a:cs typeface="Georgia"/>
              </a:rPr>
              <a:t>what </a:t>
            </a:r>
            <a:r>
              <a:rPr sz="800" spc="-25" dirty="0">
                <a:latin typeface="Georgia"/>
                <a:cs typeface="Georgia"/>
              </a:rPr>
              <a:t>defines </a:t>
            </a:r>
            <a:r>
              <a:rPr sz="800" dirty="0">
                <a:latin typeface="Georgia"/>
                <a:cs typeface="Georgia"/>
              </a:rPr>
              <a:t>a </a:t>
            </a:r>
            <a:r>
              <a:rPr sz="800" spc="-15" dirty="0">
                <a:latin typeface="Georgia"/>
                <a:cs typeface="Georgia"/>
              </a:rPr>
              <a:t>seizure. </a:t>
            </a:r>
            <a:r>
              <a:rPr sz="800" spc="5" dirty="0">
                <a:latin typeface="Georgia"/>
                <a:cs typeface="Georgia"/>
              </a:rPr>
              <a:t>This </a:t>
            </a:r>
            <a:r>
              <a:rPr sz="800" spc="-15" dirty="0">
                <a:latin typeface="Georgia"/>
                <a:cs typeface="Georgia"/>
              </a:rPr>
              <a:t>ignorance stems </a:t>
            </a:r>
            <a:r>
              <a:rPr sz="800" dirty="0">
                <a:latin typeface="Georgia"/>
                <a:cs typeface="Georgia"/>
              </a:rPr>
              <a:t>both </a:t>
            </a:r>
            <a:r>
              <a:rPr sz="800" spc="-25" dirty="0">
                <a:latin typeface="Georgia"/>
                <a:cs typeface="Georgia"/>
              </a:rPr>
              <a:t>from </a:t>
            </a:r>
            <a:r>
              <a:rPr sz="800" spc="-5" dirty="0">
                <a:latin typeface="Georgia"/>
                <a:cs typeface="Georgia"/>
              </a:rPr>
              <a:t>the complexity</a:t>
            </a:r>
            <a:r>
              <a:rPr sz="800" spc="5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705203" y="6343754"/>
            <a:ext cx="646430" cy="139141"/>
          </a:xfrm>
          <a:prstGeom prst="rect">
            <a:avLst/>
          </a:prstGeom>
          <a:solidFill>
            <a:srgbClr val="FFAA7D"/>
          </a:solidFill>
          <a:ln w="25369">
            <a:solidFill>
              <a:srgbClr val="C75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6195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epilepsy </a:t>
            </a:r>
            <a:r>
              <a:rPr sz="800" spc="-15" dirty="0">
                <a:latin typeface="Georgia"/>
                <a:cs typeface="Georgia"/>
              </a:rPr>
              <a:t>as</a:t>
            </a:r>
            <a:r>
              <a:rPr sz="800" spc="110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369730" y="6343754"/>
            <a:ext cx="2804160" cy="139141"/>
          </a:xfrm>
          <a:prstGeom prst="rect">
            <a:avLst/>
          </a:prstGeom>
          <a:solidFill>
            <a:srgbClr val="FFAA7D"/>
          </a:solidFill>
          <a:ln w="25369">
            <a:solidFill>
              <a:srgbClr val="C75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6510">
              <a:spcBef>
                <a:spcPts val="125"/>
              </a:spcBef>
            </a:pPr>
            <a:r>
              <a:rPr sz="800" spc="-20" dirty="0">
                <a:latin typeface="Georgia"/>
                <a:cs typeface="Georgia"/>
              </a:rPr>
              <a:t>disease </a:t>
            </a:r>
            <a:r>
              <a:rPr sz="800" spc="-15" dirty="0">
                <a:latin typeface="Georgia"/>
                <a:cs typeface="Georgia"/>
              </a:rPr>
              <a:t>and </a:t>
            </a:r>
            <a:r>
              <a:rPr sz="800" dirty="0">
                <a:latin typeface="Georgia"/>
                <a:cs typeface="Georgia"/>
              </a:rPr>
              <a:t>a paucity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dirty="0">
                <a:latin typeface="Georgia"/>
                <a:cs typeface="Georgia"/>
              </a:rPr>
              <a:t>quantitative </a:t>
            </a:r>
            <a:r>
              <a:rPr sz="800" spc="-5" dirty="0">
                <a:latin typeface="Georgia"/>
                <a:cs typeface="Georgia"/>
              </a:rPr>
              <a:t>tools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15" dirty="0">
                <a:latin typeface="Georgia"/>
                <a:cs typeface="Georgia"/>
              </a:rPr>
              <a:t>are</a:t>
            </a:r>
            <a:r>
              <a:rPr sz="800" spc="-1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flexible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64293" y="1562786"/>
            <a:ext cx="1213657" cy="140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9341" y="1589736"/>
            <a:ext cx="1122456" cy="1307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5" name="object 95"/>
          <p:cNvGraphicFramePr>
            <a:graphicFrameLocks noGrp="1"/>
          </p:cNvGraphicFramePr>
          <p:nvPr/>
        </p:nvGraphicFramePr>
        <p:xfrm>
          <a:off x="204584" y="1584978"/>
          <a:ext cx="1122044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075"/>
                <a:gridCol w="394969"/>
              </a:tblGrid>
              <a:tr h="229870">
                <a:tc gridSpan="2"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1200" b="1" spc="-114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b="1" spc="-28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solidFill>
                      <a:srgbClr val="FF6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5" dirty="0">
                          <a:latin typeface="DejaVu Sans"/>
                          <a:cs typeface="DejaVu Sans"/>
                        </a:rPr>
                        <a:t>experiment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80" dirty="0">
                          <a:latin typeface="DejaVu Sans"/>
                          <a:cs typeface="DejaVu Sans"/>
                        </a:rPr>
                        <a:t>0.1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test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0" dirty="0">
                          <a:latin typeface="DejaVu Sans"/>
                          <a:cs typeface="DejaVu Sans"/>
                        </a:rPr>
                        <a:t>0.08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discover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0.05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hypothesize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0.03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climate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0.01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6" name="object 96"/>
          <p:cNvSpPr/>
          <p:nvPr/>
        </p:nvSpPr>
        <p:spPr>
          <a:xfrm>
            <a:off x="164293" y="3150514"/>
            <a:ext cx="1205345" cy="139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09341" y="3175305"/>
            <a:ext cx="1116462" cy="1307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09342" y="3175304"/>
            <a:ext cx="1116965" cy="230504"/>
          </a:xfrm>
          <a:custGeom>
            <a:avLst/>
            <a:gdLst/>
            <a:ahLst/>
            <a:cxnLst/>
            <a:rect l="l" t="t" r="r" b="b"/>
            <a:pathLst>
              <a:path w="1116965" h="230504">
                <a:moveTo>
                  <a:pt x="0" y="0"/>
                </a:moveTo>
                <a:lnTo>
                  <a:pt x="1116462" y="0"/>
                </a:lnTo>
                <a:lnTo>
                  <a:pt x="1116462" y="230085"/>
                </a:lnTo>
                <a:lnTo>
                  <a:pt x="0" y="230085"/>
                </a:lnTo>
                <a:lnTo>
                  <a:pt x="0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9315" y="3405391"/>
            <a:ext cx="456565" cy="179705"/>
          </a:xfrm>
          <a:custGeom>
            <a:avLst/>
            <a:gdLst/>
            <a:ahLst/>
            <a:cxnLst/>
            <a:rect l="l" t="t" r="r" b="b"/>
            <a:pathLst>
              <a:path w="456565" h="179704">
                <a:moveTo>
                  <a:pt x="0" y="0"/>
                </a:moveTo>
                <a:lnTo>
                  <a:pt x="456488" y="0"/>
                </a:lnTo>
                <a:lnTo>
                  <a:pt x="456488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9315" y="3764382"/>
            <a:ext cx="456565" cy="179705"/>
          </a:xfrm>
          <a:custGeom>
            <a:avLst/>
            <a:gdLst/>
            <a:ahLst/>
            <a:cxnLst/>
            <a:rect l="l" t="t" r="r" b="b"/>
            <a:pathLst>
              <a:path w="456565" h="179704">
                <a:moveTo>
                  <a:pt x="0" y="0"/>
                </a:moveTo>
                <a:lnTo>
                  <a:pt x="456488" y="0"/>
                </a:lnTo>
                <a:lnTo>
                  <a:pt x="456488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69315" y="4123360"/>
            <a:ext cx="456565" cy="179705"/>
          </a:xfrm>
          <a:custGeom>
            <a:avLst/>
            <a:gdLst/>
            <a:ahLst/>
            <a:cxnLst/>
            <a:rect l="l" t="t" r="r" b="b"/>
            <a:pathLst>
              <a:path w="456565" h="179704">
                <a:moveTo>
                  <a:pt x="0" y="0"/>
                </a:moveTo>
                <a:lnTo>
                  <a:pt x="456488" y="0"/>
                </a:lnTo>
                <a:lnTo>
                  <a:pt x="456488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04584" y="3405392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253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3" name="object 103"/>
          <p:cNvGraphicFramePr>
            <a:graphicFrameLocks noGrp="1"/>
          </p:cNvGraphicFramePr>
          <p:nvPr/>
        </p:nvGraphicFramePr>
        <p:xfrm>
          <a:off x="204584" y="3170547"/>
          <a:ext cx="1116330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765"/>
                <a:gridCol w="456565"/>
              </a:tblGrid>
              <a:tr h="229870">
                <a:tc gridSpan="2"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1200" b="1" spc="-114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b="1" spc="-16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develop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5" dirty="0">
                          <a:latin typeface="DejaVu Sans"/>
                          <a:cs typeface="DejaVu Sans"/>
                        </a:rPr>
                        <a:t>0.18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computer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0.09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processor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0.032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5" dirty="0">
                          <a:latin typeface="DejaVu Sans"/>
                          <a:cs typeface="DejaVu Sans"/>
                        </a:rPr>
                        <a:t>user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5" dirty="0">
                          <a:latin typeface="DejaVu Sans"/>
                          <a:cs typeface="DejaVu Sans"/>
                        </a:rPr>
                        <a:t>0.027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internet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0.02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4" name="object 104"/>
          <p:cNvSpPr/>
          <p:nvPr/>
        </p:nvSpPr>
        <p:spPr>
          <a:xfrm>
            <a:off x="164293" y="4734097"/>
            <a:ext cx="1205345" cy="1400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09341" y="4760886"/>
            <a:ext cx="1116462" cy="13070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09342" y="4760886"/>
            <a:ext cx="1116965" cy="230504"/>
          </a:xfrm>
          <a:custGeom>
            <a:avLst/>
            <a:gdLst/>
            <a:ahLst/>
            <a:cxnLst/>
            <a:rect l="l" t="t" r="r" b="b"/>
            <a:pathLst>
              <a:path w="1116965" h="230504">
                <a:moveTo>
                  <a:pt x="0" y="0"/>
                </a:moveTo>
                <a:lnTo>
                  <a:pt x="1116462" y="0"/>
                </a:lnTo>
                <a:lnTo>
                  <a:pt x="1116462" y="230085"/>
                </a:lnTo>
                <a:lnTo>
                  <a:pt x="0" y="230085"/>
                </a:lnTo>
                <a:lnTo>
                  <a:pt x="0" y="0"/>
                </a:lnTo>
                <a:close/>
              </a:path>
            </a:pathLst>
          </a:custGeom>
          <a:solidFill>
            <a:srgbClr val="95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6613" y="4990973"/>
            <a:ext cx="489584" cy="179705"/>
          </a:xfrm>
          <a:custGeom>
            <a:avLst/>
            <a:gdLst/>
            <a:ahLst/>
            <a:cxnLst/>
            <a:rect l="l" t="t" r="r" b="b"/>
            <a:pathLst>
              <a:path w="489584" h="179704">
                <a:moveTo>
                  <a:pt x="0" y="0"/>
                </a:moveTo>
                <a:lnTo>
                  <a:pt x="489190" y="0"/>
                </a:lnTo>
                <a:lnTo>
                  <a:pt x="489190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95C5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36613" y="5349952"/>
            <a:ext cx="489584" cy="179705"/>
          </a:xfrm>
          <a:custGeom>
            <a:avLst/>
            <a:gdLst/>
            <a:ahLst/>
            <a:cxnLst/>
            <a:rect l="l" t="t" r="r" b="b"/>
            <a:pathLst>
              <a:path w="489584" h="179704">
                <a:moveTo>
                  <a:pt x="0" y="0"/>
                </a:moveTo>
                <a:lnTo>
                  <a:pt x="489190" y="0"/>
                </a:lnTo>
                <a:lnTo>
                  <a:pt x="489190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95C5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04584" y="4990975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5968" y="0"/>
                </a:lnTo>
              </a:path>
            </a:pathLst>
          </a:custGeom>
          <a:ln w="253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0" name="object 110"/>
          <p:cNvGraphicFramePr>
            <a:graphicFrameLocks noGrp="1"/>
          </p:cNvGraphicFramePr>
          <p:nvPr/>
        </p:nvGraphicFramePr>
        <p:xfrm>
          <a:off x="204584" y="4756130"/>
          <a:ext cx="1116964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380"/>
                <a:gridCol w="489584"/>
              </a:tblGrid>
              <a:tr h="229870">
                <a:tc gridSpan="2"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1200" b="1" spc="-114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b="1" spc="-16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player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75" dirty="0">
                          <a:latin typeface="DejaVu Sans"/>
                          <a:cs typeface="DejaVu Sans"/>
                        </a:rPr>
                        <a:t>0.15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score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0.07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5" dirty="0">
                          <a:latin typeface="DejaVu Sans"/>
                          <a:cs typeface="DejaVu Sans"/>
                        </a:rPr>
                        <a:t>team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0.06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goal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0.03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injury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0.01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1" name="object 111"/>
          <p:cNvSpPr txBox="1"/>
          <p:nvPr/>
        </p:nvSpPr>
        <p:spPr>
          <a:xfrm>
            <a:off x="766515" y="6223393"/>
            <a:ext cx="3975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130"/>
              </a:lnSpc>
            </a:pPr>
            <a:r>
              <a:rPr sz="2800" dirty="0">
                <a:latin typeface="DejaVu Sans"/>
                <a:cs typeface="DejaVu Sans"/>
              </a:rPr>
              <a:t>…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916701" y="1625142"/>
            <a:ext cx="2448102" cy="1496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869667" y="3098719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869667" y="2667588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869667" y="2235327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869667" y="1803064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5425541" y="1493683"/>
            <a:ext cx="317500" cy="1755139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5240">
              <a:spcBef>
                <a:spcPts val="1345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6</a:t>
            </a:r>
            <a:endParaRPr>
              <a:latin typeface="Trebuchet MS"/>
              <a:cs typeface="Trebuchet MS"/>
            </a:endParaRPr>
          </a:p>
          <a:p>
            <a:pPr marL="12700">
              <a:spcBef>
                <a:spcPts val="1240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4</a:t>
            </a:r>
            <a:endParaRPr>
              <a:latin typeface="Trebuchet MS"/>
              <a:cs typeface="Trebuchet MS"/>
            </a:endParaRPr>
          </a:p>
          <a:p>
            <a:pPr marL="15240">
              <a:spcBef>
                <a:spcPts val="1245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2</a:t>
            </a:r>
            <a:endParaRPr>
              <a:latin typeface="Trebuchet MS"/>
              <a:cs typeface="Trebuchet MS"/>
            </a:endParaRPr>
          </a:p>
          <a:p>
            <a:pPr marL="188595">
              <a:spcBef>
                <a:spcPts val="1245"/>
              </a:spcBef>
            </a:pPr>
            <a:r>
              <a:rPr spc="-35" dirty="0">
                <a:latin typeface="Trebuchet MS"/>
                <a:cs typeface="Trebuchet MS"/>
              </a:rPr>
              <a:t>0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5940316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488956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37597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586235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134873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684812" y="3156305"/>
            <a:ext cx="657225" cy="582930"/>
          </a:xfrm>
          <a:custGeom>
            <a:avLst/>
            <a:gdLst/>
            <a:ahLst/>
            <a:cxnLst/>
            <a:rect l="l" t="t" r="r" b="b"/>
            <a:pathLst>
              <a:path w="657225" h="582929">
                <a:moveTo>
                  <a:pt x="84854" y="480923"/>
                </a:moveTo>
                <a:lnTo>
                  <a:pt x="53301" y="480923"/>
                </a:lnTo>
                <a:lnTo>
                  <a:pt x="152069" y="582345"/>
                </a:lnTo>
                <a:lnTo>
                  <a:pt x="168262" y="566572"/>
                </a:lnTo>
                <a:lnTo>
                  <a:pt x="84854" y="480923"/>
                </a:lnTo>
                <a:close/>
              </a:path>
              <a:path w="657225" h="582929">
                <a:moveTo>
                  <a:pt x="95389" y="412534"/>
                </a:moveTo>
                <a:lnTo>
                  <a:pt x="0" y="505396"/>
                </a:lnTo>
                <a:lnTo>
                  <a:pt x="13703" y="519468"/>
                </a:lnTo>
                <a:lnTo>
                  <a:pt x="53301" y="480923"/>
                </a:lnTo>
                <a:lnTo>
                  <a:pt x="84854" y="480923"/>
                </a:lnTo>
                <a:lnTo>
                  <a:pt x="69494" y="465150"/>
                </a:lnTo>
                <a:lnTo>
                  <a:pt x="109093" y="426605"/>
                </a:lnTo>
                <a:lnTo>
                  <a:pt x="95389" y="412534"/>
                </a:lnTo>
                <a:close/>
              </a:path>
              <a:path w="657225" h="582929">
                <a:moveTo>
                  <a:pt x="220695" y="374243"/>
                </a:moveTo>
                <a:lnTo>
                  <a:pt x="197753" y="379084"/>
                </a:lnTo>
                <a:lnTo>
                  <a:pt x="177203" y="392798"/>
                </a:lnTo>
                <a:lnTo>
                  <a:pt x="162948" y="412969"/>
                </a:lnTo>
                <a:lnTo>
                  <a:pt x="157499" y="435768"/>
                </a:lnTo>
                <a:lnTo>
                  <a:pt x="161251" y="458749"/>
                </a:lnTo>
                <a:lnTo>
                  <a:pt x="174599" y="479463"/>
                </a:lnTo>
                <a:lnTo>
                  <a:pt x="195076" y="493481"/>
                </a:lnTo>
                <a:lnTo>
                  <a:pt x="218055" y="497951"/>
                </a:lnTo>
                <a:lnTo>
                  <a:pt x="241068" y="493186"/>
                </a:lnTo>
                <a:lnTo>
                  <a:pt x="261645" y="479501"/>
                </a:lnTo>
                <a:lnTo>
                  <a:pt x="263474" y="476904"/>
                </a:lnTo>
                <a:lnTo>
                  <a:pt x="220030" y="476904"/>
                </a:lnTo>
                <a:lnTo>
                  <a:pt x="204711" y="473464"/>
                </a:lnTo>
                <a:lnTo>
                  <a:pt x="190792" y="463702"/>
                </a:lnTo>
                <a:lnTo>
                  <a:pt x="181518" y="449648"/>
                </a:lnTo>
                <a:lnTo>
                  <a:pt x="178588" y="434349"/>
                </a:lnTo>
                <a:lnTo>
                  <a:pt x="181710" y="419436"/>
                </a:lnTo>
                <a:lnTo>
                  <a:pt x="190588" y="406539"/>
                </a:lnTo>
                <a:lnTo>
                  <a:pt x="203794" y="397944"/>
                </a:lnTo>
                <a:lnTo>
                  <a:pt x="218782" y="395230"/>
                </a:lnTo>
                <a:lnTo>
                  <a:pt x="265699" y="395230"/>
                </a:lnTo>
                <a:lnTo>
                  <a:pt x="263931" y="392493"/>
                </a:lnTo>
                <a:lnTo>
                  <a:pt x="243573" y="378603"/>
                </a:lnTo>
                <a:lnTo>
                  <a:pt x="220695" y="374243"/>
                </a:lnTo>
                <a:close/>
              </a:path>
              <a:path w="657225" h="582929">
                <a:moveTo>
                  <a:pt x="265699" y="395230"/>
                </a:moveTo>
                <a:lnTo>
                  <a:pt x="218782" y="395230"/>
                </a:lnTo>
                <a:lnTo>
                  <a:pt x="233962" y="398602"/>
                </a:lnTo>
                <a:lnTo>
                  <a:pt x="247738" y="408266"/>
                </a:lnTo>
                <a:lnTo>
                  <a:pt x="257149" y="422413"/>
                </a:lnTo>
                <a:lnTo>
                  <a:pt x="260219" y="437780"/>
                </a:lnTo>
                <a:lnTo>
                  <a:pt x="257179" y="452763"/>
                </a:lnTo>
                <a:lnTo>
                  <a:pt x="248259" y="465759"/>
                </a:lnTo>
                <a:lnTo>
                  <a:pt x="235097" y="474257"/>
                </a:lnTo>
                <a:lnTo>
                  <a:pt x="220030" y="476904"/>
                </a:lnTo>
                <a:lnTo>
                  <a:pt x="263474" y="476904"/>
                </a:lnTo>
                <a:lnTo>
                  <a:pt x="275873" y="459301"/>
                </a:lnTo>
                <a:lnTo>
                  <a:pt x="281252" y="436425"/>
                </a:lnTo>
                <a:lnTo>
                  <a:pt x="277399" y="413335"/>
                </a:lnTo>
                <a:lnTo>
                  <a:pt x="265699" y="395230"/>
                </a:lnTo>
                <a:close/>
              </a:path>
              <a:path w="657225" h="582929">
                <a:moveTo>
                  <a:pt x="257162" y="318782"/>
                </a:moveTo>
                <a:lnTo>
                  <a:pt x="242608" y="332955"/>
                </a:lnTo>
                <a:lnTo>
                  <a:pt x="355079" y="448449"/>
                </a:lnTo>
                <a:lnTo>
                  <a:pt x="370941" y="433006"/>
                </a:lnTo>
                <a:lnTo>
                  <a:pt x="330644" y="391617"/>
                </a:lnTo>
                <a:lnTo>
                  <a:pt x="327444" y="388988"/>
                </a:lnTo>
                <a:lnTo>
                  <a:pt x="327774" y="388670"/>
                </a:lnTo>
                <a:lnTo>
                  <a:pt x="353864" y="388670"/>
                </a:lnTo>
                <a:lnTo>
                  <a:pt x="355538" y="387676"/>
                </a:lnTo>
                <a:lnTo>
                  <a:pt x="366356" y="377558"/>
                </a:lnTo>
                <a:lnTo>
                  <a:pt x="368699" y="374108"/>
                </a:lnTo>
                <a:lnTo>
                  <a:pt x="324310" y="374108"/>
                </a:lnTo>
                <a:lnTo>
                  <a:pt x="310647" y="369036"/>
                </a:lnTo>
                <a:lnTo>
                  <a:pt x="298602" y="359702"/>
                </a:lnTo>
                <a:lnTo>
                  <a:pt x="287387" y="344214"/>
                </a:lnTo>
                <a:lnTo>
                  <a:pt x="284290" y="332181"/>
                </a:lnTo>
                <a:lnTo>
                  <a:pt x="269582" y="332181"/>
                </a:lnTo>
                <a:lnTo>
                  <a:pt x="267208" y="329082"/>
                </a:lnTo>
                <a:lnTo>
                  <a:pt x="257162" y="318782"/>
                </a:lnTo>
                <a:close/>
              </a:path>
              <a:path w="657225" h="582929">
                <a:moveTo>
                  <a:pt x="353864" y="388670"/>
                </a:moveTo>
                <a:lnTo>
                  <a:pt x="327774" y="388670"/>
                </a:lnTo>
                <a:lnTo>
                  <a:pt x="339864" y="392190"/>
                </a:lnTo>
                <a:lnTo>
                  <a:pt x="347913" y="392206"/>
                </a:lnTo>
                <a:lnTo>
                  <a:pt x="353864" y="388670"/>
                </a:lnTo>
                <a:close/>
              </a:path>
              <a:path w="657225" h="582929">
                <a:moveTo>
                  <a:pt x="362027" y="298319"/>
                </a:moveTo>
                <a:lnTo>
                  <a:pt x="318195" y="298319"/>
                </a:lnTo>
                <a:lnTo>
                  <a:pt x="332108" y="302959"/>
                </a:lnTo>
                <a:lnTo>
                  <a:pt x="345732" y="313499"/>
                </a:lnTo>
                <a:lnTo>
                  <a:pt x="356076" y="327909"/>
                </a:lnTo>
                <a:lnTo>
                  <a:pt x="359986" y="342215"/>
                </a:lnTo>
                <a:lnTo>
                  <a:pt x="358006" y="355381"/>
                </a:lnTo>
                <a:lnTo>
                  <a:pt x="350685" y="366369"/>
                </a:lnTo>
                <a:lnTo>
                  <a:pt x="338139" y="373644"/>
                </a:lnTo>
                <a:lnTo>
                  <a:pt x="324310" y="374108"/>
                </a:lnTo>
                <a:lnTo>
                  <a:pt x="368699" y="374108"/>
                </a:lnTo>
                <a:lnTo>
                  <a:pt x="378335" y="359916"/>
                </a:lnTo>
                <a:lnTo>
                  <a:pt x="381703" y="339632"/>
                </a:lnTo>
                <a:lnTo>
                  <a:pt x="376209" y="318354"/>
                </a:lnTo>
                <a:lnTo>
                  <a:pt x="362027" y="298319"/>
                </a:lnTo>
                <a:close/>
              </a:path>
              <a:path w="657225" h="582929">
                <a:moveTo>
                  <a:pt x="321305" y="275982"/>
                </a:moveTo>
                <a:lnTo>
                  <a:pt x="301212" y="278239"/>
                </a:lnTo>
                <a:lnTo>
                  <a:pt x="283070" y="289737"/>
                </a:lnTo>
                <a:lnTo>
                  <a:pt x="272249" y="304854"/>
                </a:lnTo>
                <a:lnTo>
                  <a:pt x="268708" y="318354"/>
                </a:lnTo>
                <a:lnTo>
                  <a:pt x="269047" y="328126"/>
                </a:lnTo>
                <a:lnTo>
                  <a:pt x="269913" y="331863"/>
                </a:lnTo>
                <a:lnTo>
                  <a:pt x="269582" y="332181"/>
                </a:lnTo>
                <a:lnTo>
                  <a:pt x="284290" y="332181"/>
                </a:lnTo>
                <a:lnTo>
                  <a:pt x="283681" y="329812"/>
                </a:lnTo>
                <a:lnTo>
                  <a:pt x="286159" y="317096"/>
                </a:lnTo>
                <a:lnTo>
                  <a:pt x="293497" y="306666"/>
                </a:lnTo>
                <a:lnTo>
                  <a:pt x="304991" y="299562"/>
                </a:lnTo>
                <a:lnTo>
                  <a:pt x="318195" y="298319"/>
                </a:lnTo>
                <a:lnTo>
                  <a:pt x="362027" y="298319"/>
                </a:lnTo>
                <a:lnTo>
                  <a:pt x="361607" y="297726"/>
                </a:lnTo>
                <a:lnTo>
                  <a:pt x="341915" y="282599"/>
                </a:lnTo>
                <a:lnTo>
                  <a:pt x="321305" y="275982"/>
                </a:lnTo>
                <a:close/>
              </a:path>
              <a:path w="657225" h="582929">
                <a:moveTo>
                  <a:pt x="356641" y="221932"/>
                </a:moveTo>
                <a:lnTo>
                  <a:pt x="340779" y="237388"/>
                </a:lnTo>
                <a:lnTo>
                  <a:pt x="421386" y="320166"/>
                </a:lnTo>
                <a:lnTo>
                  <a:pt x="437261" y="304711"/>
                </a:lnTo>
                <a:lnTo>
                  <a:pt x="356641" y="221932"/>
                </a:lnTo>
                <a:close/>
              </a:path>
              <a:path w="657225" h="582929">
                <a:moveTo>
                  <a:pt x="447833" y="139289"/>
                </a:moveTo>
                <a:lnTo>
                  <a:pt x="403387" y="179081"/>
                </a:lnTo>
                <a:lnTo>
                  <a:pt x="398275" y="201883"/>
                </a:lnTo>
                <a:lnTo>
                  <a:pt x="402520" y="224540"/>
                </a:lnTo>
                <a:lnTo>
                  <a:pt x="415925" y="244855"/>
                </a:lnTo>
                <a:lnTo>
                  <a:pt x="436010" y="258930"/>
                </a:lnTo>
                <a:lnTo>
                  <a:pt x="458535" y="263761"/>
                </a:lnTo>
                <a:lnTo>
                  <a:pt x="481395" y="259184"/>
                </a:lnTo>
                <a:lnTo>
                  <a:pt x="502488" y="245033"/>
                </a:lnTo>
                <a:lnTo>
                  <a:pt x="504711" y="242138"/>
                </a:lnTo>
                <a:lnTo>
                  <a:pt x="460819" y="242138"/>
                </a:lnTo>
                <a:lnTo>
                  <a:pt x="445579" y="238575"/>
                </a:lnTo>
                <a:lnTo>
                  <a:pt x="431965" y="228917"/>
                </a:lnTo>
                <a:lnTo>
                  <a:pt x="422651" y="215040"/>
                </a:lnTo>
                <a:lnTo>
                  <a:pt x="419560" y="199886"/>
                </a:lnTo>
                <a:lnTo>
                  <a:pt x="422703" y="184878"/>
                </a:lnTo>
                <a:lnTo>
                  <a:pt x="453440" y="159891"/>
                </a:lnTo>
                <a:lnTo>
                  <a:pt x="464235" y="158622"/>
                </a:lnTo>
                <a:lnTo>
                  <a:pt x="460933" y="140169"/>
                </a:lnTo>
                <a:lnTo>
                  <a:pt x="447833" y="139289"/>
                </a:lnTo>
                <a:close/>
              </a:path>
              <a:path w="657225" h="582929">
                <a:moveTo>
                  <a:pt x="504939" y="194208"/>
                </a:moveTo>
                <a:lnTo>
                  <a:pt x="490245" y="230174"/>
                </a:lnTo>
                <a:lnTo>
                  <a:pt x="460819" y="242138"/>
                </a:lnTo>
                <a:lnTo>
                  <a:pt x="504711" y="242138"/>
                </a:lnTo>
                <a:lnTo>
                  <a:pt x="514749" y="229068"/>
                </a:lnTo>
                <a:lnTo>
                  <a:pt x="520660" y="214437"/>
                </a:lnTo>
                <a:lnTo>
                  <a:pt x="522521" y="203748"/>
                </a:lnTo>
                <a:lnTo>
                  <a:pt x="522630" y="199605"/>
                </a:lnTo>
                <a:lnTo>
                  <a:pt x="504939" y="194208"/>
                </a:lnTo>
                <a:close/>
              </a:path>
              <a:path w="657225" h="582929">
                <a:moveTo>
                  <a:pt x="324777" y="189217"/>
                </a:moveTo>
                <a:lnTo>
                  <a:pt x="308749" y="204825"/>
                </a:lnTo>
                <a:lnTo>
                  <a:pt x="324523" y="221030"/>
                </a:lnTo>
                <a:lnTo>
                  <a:pt x="340550" y="205422"/>
                </a:lnTo>
                <a:lnTo>
                  <a:pt x="324777" y="189217"/>
                </a:lnTo>
                <a:close/>
              </a:path>
              <a:path w="657225" h="582929">
                <a:moveTo>
                  <a:pt x="553013" y="34759"/>
                </a:moveTo>
                <a:lnTo>
                  <a:pt x="522732" y="34759"/>
                </a:lnTo>
                <a:lnTo>
                  <a:pt x="526072" y="38519"/>
                </a:lnTo>
                <a:lnTo>
                  <a:pt x="602221" y="116712"/>
                </a:lnTo>
                <a:lnTo>
                  <a:pt x="576707" y="141554"/>
                </a:lnTo>
                <a:lnTo>
                  <a:pt x="590397" y="155625"/>
                </a:lnTo>
                <a:lnTo>
                  <a:pt x="646080" y="101422"/>
                </a:lnTo>
                <a:lnTo>
                  <a:pt x="617931" y="101422"/>
                </a:lnTo>
                <a:lnTo>
                  <a:pt x="553013" y="34759"/>
                </a:lnTo>
                <a:close/>
              </a:path>
              <a:path w="657225" h="582929">
                <a:moveTo>
                  <a:pt x="643127" y="76885"/>
                </a:moveTo>
                <a:lnTo>
                  <a:pt x="617931" y="101422"/>
                </a:lnTo>
                <a:lnTo>
                  <a:pt x="646080" y="101422"/>
                </a:lnTo>
                <a:lnTo>
                  <a:pt x="656831" y="90957"/>
                </a:lnTo>
                <a:lnTo>
                  <a:pt x="643127" y="76885"/>
                </a:lnTo>
                <a:close/>
              </a:path>
              <a:path w="657225" h="582929">
                <a:moveTo>
                  <a:pt x="519163" y="0"/>
                </a:moveTo>
                <a:lnTo>
                  <a:pt x="504761" y="14008"/>
                </a:lnTo>
                <a:lnTo>
                  <a:pt x="503237" y="67754"/>
                </a:lnTo>
                <a:lnTo>
                  <a:pt x="522935" y="68338"/>
                </a:lnTo>
                <a:lnTo>
                  <a:pt x="523379" y="47193"/>
                </a:lnTo>
                <a:lnTo>
                  <a:pt x="523646" y="38963"/>
                </a:lnTo>
                <a:lnTo>
                  <a:pt x="522401" y="35077"/>
                </a:lnTo>
                <a:lnTo>
                  <a:pt x="522732" y="34759"/>
                </a:lnTo>
                <a:lnTo>
                  <a:pt x="553013" y="34759"/>
                </a:lnTo>
                <a:lnTo>
                  <a:pt x="519163" y="0"/>
                </a:lnTo>
                <a:close/>
              </a:path>
            </a:pathLst>
          </a:custGeom>
          <a:solidFill>
            <a:srgbClr val="95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243041" y="3167603"/>
            <a:ext cx="666115" cy="596900"/>
          </a:xfrm>
          <a:custGeom>
            <a:avLst/>
            <a:gdLst/>
            <a:ahLst/>
            <a:cxnLst/>
            <a:rect l="l" t="t" r="r" b="b"/>
            <a:pathLst>
              <a:path w="666115" h="596900">
                <a:moveTo>
                  <a:pt x="84854" y="494987"/>
                </a:moveTo>
                <a:lnTo>
                  <a:pt x="53289" y="494987"/>
                </a:lnTo>
                <a:lnTo>
                  <a:pt x="152069" y="596409"/>
                </a:lnTo>
                <a:lnTo>
                  <a:pt x="168262" y="580636"/>
                </a:lnTo>
                <a:lnTo>
                  <a:pt x="84854" y="494987"/>
                </a:lnTo>
                <a:close/>
              </a:path>
              <a:path w="666115" h="596900">
                <a:moveTo>
                  <a:pt x="95389" y="426610"/>
                </a:moveTo>
                <a:lnTo>
                  <a:pt x="0" y="519460"/>
                </a:lnTo>
                <a:lnTo>
                  <a:pt x="13703" y="533531"/>
                </a:lnTo>
                <a:lnTo>
                  <a:pt x="53289" y="494987"/>
                </a:lnTo>
                <a:lnTo>
                  <a:pt x="84854" y="494987"/>
                </a:lnTo>
                <a:lnTo>
                  <a:pt x="69494" y="479213"/>
                </a:lnTo>
                <a:lnTo>
                  <a:pt x="109093" y="440669"/>
                </a:lnTo>
                <a:lnTo>
                  <a:pt x="95389" y="426610"/>
                </a:lnTo>
                <a:close/>
              </a:path>
              <a:path w="666115" h="596900">
                <a:moveTo>
                  <a:pt x="220695" y="388313"/>
                </a:moveTo>
                <a:lnTo>
                  <a:pt x="197753" y="393153"/>
                </a:lnTo>
                <a:lnTo>
                  <a:pt x="177203" y="406861"/>
                </a:lnTo>
                <a:lnTo>
                  <a:pt x="162946" y="427032"/>
                </a:lnTo>
                <a:lnTo>
                  <a:pt x="157494" y="449834"/>
                </a:lnTo>
                <a:lnTo>
                  <a:pt x="161245" y="472818"/>
                </a:lnTo>
                <a:lnTo>
                  <a:pt x="174599" y="493539"/>
                </a:lnTo>
                <a:lnTo>
                  <a:pt x="195071" y="507555"/>
                </a:lnTo>
                <a:lnTo>
                  <a:pt x="218051" y="512021"/>
                </a:lnTo>
                <a:lnTo>
                  <a:pt x="241066" y="507251"/>
                </a:lnTo>
                <a:lnTo>
                  <a:pt x="261663" y="493539"/>
                </a:lnTo>
                <a:lnTo>
                  <a:pt x="263468" y="490977"/>
                </a:lnTo>
                <a:lnTo>
                  <a:pt x="220030" y="490977"/>
                </a:lnTo>
                <a:lnTo>
                  <a:pt x="204711" y="487535"/>
                </a:lnTo>
                <a:lnTo>
                  <a:pt x="190792" y="477766"/>
                </a:lnTo>
                <a:lnTo>
                  <a:pt x="181518" y="463719"/>
                </a:lnTo>
                <a:lnTo>
                  <a:pt x="178588" y="448422"/>
                </a:lnTo>
                <a:lnTo>
                  <a:pt x="181710" y="433506"/>
                </a:lnTo>
                <a:lnTo>
                  <a:pt x="190588" y="420603"/>
                </a:lnTo>
                <a:lnTo>
                  <a:pt x="203792" y="412008"/>
                </a:lnTo>
                <a:lnTo>
                  <a:pt x="218778" y="409295"/>
                </a:lnTo>
                <a:lnTo>
                  <a:pt x="265692" y="409295"/>
                </a:lnTo>
                <a:lnTo>
                  <a:pt x="263931" y="406569"/>
                </a:lnTo>
                <a:lnTo>
                  <a:pt x="243573" y="392674"/>
                </a:lnTo>
                <a:lnTo>
                  <a:pt x="220695" y="388313"/>
                </a:lnTo>
                <a:close/>
              </a:path>
              <a:path w="666115" h="596900">
                <a:moveTo>
                  <a:pt x="265692" y="409295"/>
                </a:moveTo>
                <a:lnTo>
                  <a:pt x="218778" y="409295"/>
                </a:lnTo>
                <a:lnTo>
                  <a:pt x="233956" y="412672"/>
                </a:lnTo>
                <a:lnTo>
                  <a:pt x="247738" y="422343"/>
                </a:lnTo>
                <a:lnTo>
                  <a:pt x="257149" y="436487"/>
                </a:lnTo>
                <a:lnTo>
                  <a:pt x="260219" y="451850"/>
                </a:lnTo>
                <a:lnTo>
                  <a:pt x="257179" y="466829"/>
                </a:lnTo>
                <a:lnTo>
                  <a:pt x="248259" y="479823"/>
                </a:lnTo>
                <a:lnTo>
                  <a:pt x="235097" y="488328"/>
                </a:lnTo>
                <a:lnTo>
                  <a:pt x="220030" y="490977"/>
                </a:lnTo>
                <a:lnTo>
                  <a:pt x="263468" y="490977"/>
                </a:lnTo>
                <a:lnTo>
                  <a:pt x="275873" y="473367"/>
                </a:lnTo>
                <a:lnTo>
                  <a:pt x="281252" y="450495"/>
                </a:lnTo>
                <a:lnTo>
                  <a:pt x="277399" y="427410"/>
                </a:lnTo>
                <a:lnTo>
                  <a:pt x="265692" y="409295"/>
                </a:lnTo>
                <a:close/>
              </a:path>
              <a:path w="666115" h="596900">
                <a:moveTo>
                  <a:pt x="257162" y="332859"/>
                </a:moveTo>
                <a:lnTo>
                  <a:pt x="242595" y="347032"/>
                </a:lnTo>
                <a:lnTo>
                  <a:pt x="355079" y="462526"/>
                </a:lnTo>
                <a:lnTo>
                  <a:pt x="370941" y="447070"/>
                </a:lnTo>
                <a:lnTo>
                  <a:pt x="330644" y="405680"/>
                </a:lnTo>
                <a:lnTo>
                  <a:pt x="327444" y="403051"/>
                </a:lnTo>
                <a:lnTo>
                  <a:pt x="327774" y="402734"/>
                </a:lnTo>
                <a:lnTo>
                  <a:pt x="353876" y="402734"/>
                </a:lnTo>
                <a:lnTo>
                  <a:pt x="355538" y="401746"/>
                </a:lnTo>
                <a:lnTo>
                  <a:pt x="366356" y="391621"/>
                </a:lnTo>
                <a:lnTo>
                  <a:pt x="368693" y="388181"/>
                </a:lnTo>
                <a:lnTo>
                  <a:pt x="324310" y="388181"/>
                </a:lnTo>
                <a:lnTo>
                  <a:pt x="310647" y="383106"/>
                </a:lnTo>
                <a:lnTo>
                  <a:pt x="298602" y="373765"/>
                </a:lnTo>
                <a:lnTo>
                  <a:pt x="287387" y="358283"/>
                </a:lnTo>
                <a:lnTo>
                  <a:pt x="284292" y="346257"/>
                </a:lnTo>
                <a:lnTo>
                  <a:pt x="269582" y="346257"/>
                </a:lnTo>
                <a:lnTo>
                  <a:pt x="267195" y="343158"/>
                </a:lnTo>
                <a:lnTo>
                  <a:pt x="257162" y="332859"/>
                </a:lnTo>
                <a:close/>
              </a:path>
              <a:path w="666115" h="596900">
                <a:moveTo>
                  <a:pt x="353876" y="402734"/>
                </a:moveTo>
                <a:lnTo>
                  <a:pt x="327774" y="402734"/>
                </a:lnTo>
                <a:lnTo>
                  <a:pt x="339864" y="406261"/>
                </a:lnTo>
                <a:lnTo>
                  <a:pt x="347913" y="406279"/>
                </a:lnTo>
                <a:lnTo>
                  <a:pt x="353876" y="402734"/>
                </a:lnTo>
                <a:close/>
              </a:path>
              <a:path w="666115" h="596900">
                <a:moveTo>
                  <a:pt x="362024" y="312391"/>
                </a:moveTo>
                <a:lnTo>
                  <a:pt x="318195" y="312391"/>
                </a:lnTo>
                <a:lnTo>
                  <a:pt x="332108" y="317033"/>
                </a:lnTo>
                <a:lnTo>
                  <a:pt x="345732" y="327575"/>
                </a:lnTo>
                <a:lnTo>
                  <a:pt x="356076" y="341978"/>
                </a:lnTo>
                <a:lnTo>
                  <a:pt x="359986" y="356281"/>
                </a:lnTo>
                <a:lnTo>
                  <a:pt x="358006" y="369445"/>
                </a:lnTo>
                <a:lnTo>
                  <a:pt x="350685" y="380433"/>
                </a:lnTo>
                <a:lnTo>
                  <a:pt x="338139" y="387715"/>
                </a:lnTo>
                <a:lnTo>
                  <a:pt x="324310" y="388181"/>
                </a:lnTo>
                <a:lnTo>
                  <a:pt x="368693" y="388181"/>
                </a:lnTo>
                <a:lnTo>
                  <a:pt x="378335" y="373987"/>
                </a:lnTo>
                <a:lnTo>
                  <a:pt x="381703" y="353707"/>
                </a:lnTo>
                <a:lnTo>
                  <a:pt x="376209" y="332430"/>
                </a:lnTo>
                <a:lnTo>
                  <a:pt x="362024" y="312391"/>
                </a:lnTo>
                <a:close/>
              </a:path>
              <a:path w="666115" h="596900">
                <a:moveTo>
                  <a:pt x="321300" y="290053"/>
                </a:moveTo>
                <a:lnTo>
                  <a:pt x="301210" y="292310"/>
                </a:lnTo>
                <a:lnTo>
                  <a:pt x="283070" y="303814"/>
                </a:lnTo>
                <a:lnTo>
                  <a:pt x="272243" y="318931"/>
                </a:lnTo>
                <a:lnTo>
                  <a:pt x="268704" y="332430"/>
                </a:lnTo>
                <a:lnTo>
                  <a:pt x="269045" y="342202"/>
                </a:lnTo>
                <a:lnTo>
                  <a:pt x="269913" y="345940"/>
                </a:lnTo>
                <a:lnTo>
                  <a:pt x="269582" y="346257"/>
                </a:lnTo>
                <a:lnTo>
                  <a:pt x="284292" y="346257"/>
                </a:lnTo>
                <a:lnTo>
                  <a:pt x="283681" y="343882"/>
                </a:lnTo>
                <a:lnTo>
                  <a:pt x="286159" y="331167"/>
                </a:lnTo>
                <a:lnTo>
                  <a:pt x="293497" y="320743"/>
                </a:lnTo>
                <a:lnTo>
                  <a:pt x="304991" y="313633"/>
                </a:lnTo>
                <a:lnTo>
                  <a:pt x="318195" y="312391"/>
                </a:lnTo>
                <a:lnTo>
                  <a:pt x="362024" y="312391"/>
                </a:lnTo>
                <a:lnTo>
                  <a:pt x="361607" y="311802"/>
                </a:lnTo>
                <a:lnTo>
                  <a:pt x="341909" y="296673"/>
                </a:lnTo>
                <a:lnTo>
                  <a:pt x="321300" y="290053"/>
                </a:lnTo>
                <a:close/>
              </a:path>
              <a:path w="666115" h="596900">
                <a:moveTo>
                  <a:pt x="356641" y="236008"/>
                </a:moveTo>
                <a:lnTo>
                  <a:pt x="340766" y="251464"/>
                </a:lnTo>
                <a:lnTo>
                  <a:pt x="421386" y="334230"/>
                </a:lnTo>
                <a:lnTo>
                  <a:pt x="437248" y="318787"/>
                </a:lnTo>
                <a:lnTo>
                  <a:pt x="356641" y="236008"/>
                </a:lnTo>
                <a:close/>
              </a:path>
              <a:path w="666115" h="596900">
                <a:moveTo>
                  <a:pt x="447828" y="153365"/>
                </a:moveTo>
                <a:lnTo>
                  <a:pt x="403382" y="193157"/>
                </a:lnTo>
                <a:lnTo>
                  <a:pt x="398273" y="215958"/>
                </a:lnTo>
                <a:lnTo>
                  <a:pt x="402520" y="238611"/>
                </a:lnTo>
                <a:lnTo>
                  <a:pt x="415925" y="258919"/>
                </a:lnTo>
                <a:lnTo>
                  <a:pt x="436008" y="273001"/>
                </a:lnTo>
                <a:lnTo>
                  <a:pt x="458530" y="277836"/>
                </a:lnTo>
                <a:lnTo>
                  <a:pt x="481390" y="273260"/>
                </a:lnTo>
                <a:lnTo>
                  <a:pt x="502488" y="259110"/>
                </a:lnTo>
                <a:lnTo>
                  <a:pt x="504713" y="256209"/>
                </a:lnTo>
                <a:lnTo>
                  <a:pt x="460819" y="256209"/>
                </a:lnTo>
                <a:lnTo>
                  <a:pt x="445579" y="252646"/>
                </a:lnTo>
                <a:lnTo>
                  <a:pt x="431965" y="242993"/>
                </a:lnTo>
                <a:lnTo>
                  <a:pt x="422651" y="229117"/>
                </a:lnTo>
                <a:lnTo>
                  <a:pt x="419560" y="213963"/>
                </a:lnTo>
                <a:lnTo>
                  <a:pt x="422703" y="198954"/>
                </a:lnTo>
                <a:lnTo>
                  <a:pt x="453440" y="173967"/>
                </a:lnTo>
                <a:lnTo>
                  <a:pt x="464235" y="172699"/>
                </a:lnTo>
                <a:lnTo>
                  <a:pt x="460921" y="154246"/>
                </a:lnTo>
                <a:lnTo>
                  <a:pt x="447828" y="153365"/>
                </a:lnTo>
                <a:close/>
              </a:path>
              <a:path w="666115" h="596900">
                <a:moveTo>
                  <a:pt x="504939" y="208272"/>
                </a:moveTo>
                <a:lnTo>
                  <a:pt x="490245" y="244251"/>
                </a:lnTo>
                <a:lnTo>
                  <a:pt x="460819" y="256209"/>
                </a:lnTo>
                <a:lnTo>
                  <a:pt x="504713" y="256209"/>
                </a:lnTo>
                <a:lnTo>
                  <a:pt x="514743" y="243139"/>
                </a:lnTo>
                <a:lnTo>
                  <a:pt x="520655" y="228509"/>
                </a:lnTo>
                <a:lnTo>
                  <a:pt x="522519" y="217822"/>
                </a:lnTo>
                <a:lnTo>
                  <a:pt x="522630" y="213682"/>
                </a:lnTo>
                <a:lnTo>
                  <a:pt x="504939" y="208272"/>
                </a:lnTo>
                <a:close/>
              </a:path>
              <a:path w="666115" h="596900">
                <a:moveTo>
                  <a:pt x="324777" y="203293"/>
                </a:moveTo>
                <a:lnTo>
                  <a:pt x="308749" y="218901"/>
                </a:lnTo>
                <a:lnTo>
                  <a:pt x="324523" y="235094"/>
                </a:lnTo>
                <a:lnTo>
                  <a:pt x="340550" y="219486"/>
                </a:lnTo>
                <a:lnTo>
                  <a:pt x="324777" y="203293"/>
                </a:lnTo>
                <a:close/>
              </a:path>
              <a:path w="666115" h="596900">
                <a:moveTo>
                  <a:pt x="585822" y="23475"/>
                </a:moveTo>
                <a:lnTo>
                  <a:pt x="546566" y="23475"/>
                </a:lnTo>
                <a:lnTo>
                  <a:pt x="556757" y="25326"/>
                </a:lnTo>
                <a:lnTo>
                  <a:pt x="565924" y="31640"/>
                </a:lnTo>
                <a:lnTo>
                  <a:pt x="573888" y="57515"/>
                </a:lnTo>
                <a:lnTo>
                  <a:pt x="568640" y="91057"/>
                </a:lnTo>
                <a:lnTo>
                  <a:pt x="565962" y="127238"/>
                </a:lnTo>
                <a:lnTo>
                  <a:pt x="581634" y="161028"/>
                </a:lnTo>
                <a:lnTo>
                  <a:pt x="584339" y="163809"/>
                </a:lnTo>
                <a:lnTo>
                  <a:pt x="587540" y="166425"/>
                </a:lnTo>
                <a:lnTo>
                  <a:pt x="591058" y="169054"/>
                </a:lnTo>
                <a:lnTo>
                  <a:pt x="622684" y="138269"/>
                </a:lnTo>
                <a:lnTo>
                  <a:pt x="594537" y="138269"/>
                </a:lnTo>
                <a:lnTo>
                  <a:pt x="587039" y="112958"/>
                </a:lnTo>
                <a:lnTo>
                  <a:pt x="592461" y="80417"/>
                </a:lnTo>
                <a:lnTo>
                  <a:pt x="595702" y="45758"/>
                </a:lnTo>
                <a:lnTo>
                  <a:pt x="585822" y="23475"/>
                </a:lnTo>
                <a:close/>
              </a:path>
              <a:path w="666115" h="596900">
                <a:moveTo>
                  <a:pt x="651802" y="82516"/>
                </a:moveTo>
                <a:lnTo>
                  <a:pt x="594537" y="138269"/>
                </a:lnTo>
                <a:lnTo>
                  <a:pt x="622684" y="138269"/>
                </a:lnTo>
                <a:lnTo>
                  <a:pt x="665505" y="96588"/>
                </a:lnTo>
                <a:lnTo>
                  <a:pt x="651802" y="82516"/>
                </a:lnTo>
                <a:close/>
              </a:path>
              <a:path w="666115" h="596900">
                <a:moveTo>
                  <a:pt x="547928" y="0"/>
                </a:moveTo>
                <a:lnTo>
                  <a:pt x="529821" y="4500"/>
                </a:lnTo>
                <a:lnTo>
                  <a:pt x="512825" y="16400"/>
                </a:lnTo>
                <a:lnTo>
                  <a:pt x="499487" y="36059"/>
                </a:lnTo>
                <a:lnTo>
                  <a:pt x="495503" y="54617"/>
                </a:lnTo>
                <a:lnTo>
                  <a:pt x="496395" y="68428"/>
                </a:lnTo>
                <a:lnTo>
                  <a:pt x="497687" y="73842"/>
                </a:lnTo>
                <a:lnTo>
                  <a:pt x="517436" y="70235"/>
                </a:lnTo>
                <a:lnTo>
                  <a:pt x="514113" y="56883"/>
                </a:lnTo>
                <a:lnTo>
                  <a:pt x="513949" y="48526"/>
                </a:lnTo>
                <a:lnTo>
                  <a:pt x="517796" y="41648"/>
                </a:lnTo>
                <a:lnTo>
                  <a:pt x="526503" y="32732"/>
                </a:lnTo>
                <a:lnTo>
                  <a:pt x="536199" y="25980"/>
                </a:lnTo>
                <a:lnTo>
                  <a:pt x="546566" y="23475"/>
                </a:lnTo>
                <a:lnTo>
                  <a:pt x="585822" y="23475"/>
                </a:lnTo>
                <a:lnTo>
                  <a:pt x="581660" y="14089"/>
                </a:lnTo>
                <a:lnTo>
                  <a:pt x="565693" y="3122"/>
                </a:lnTo>
                <a:lnTo>
                  <a:pt x="547928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26643" y="3164725"/>
            <a:ext cx="645160" cy="612140"/>
          </a:xfrm>
          <a:custGeom>
            <a:avLst/>
            <a:gdLst/>
            <a:ahLst/>
            <a:cxnLst/>
            <a:rect l="l" t="t" r="r" b="b"/>
            <a:pathLst>
              <a:path w="645159" h="612139">
                <a:moveTo>
                  <a:pt x="84854" y="510552"/>
                </a:moveTo>
                <a:lnTo>
                  <a:pt x="53289" y="510552"/>
                </a:lnTo>
                <a:lnTo>
                  <a:pt x="152069" y="611974"/>
                </a:lnTo>
                <a:lnTo>
                  <a:pt x="168262" y="596201"/>
                </a:lnTo>
                <a:lnTo>
                  <a:pt x="84854" y="510552"/>
                </a:lnTo>
                <a:close/>
              </a:path>
              <a:path w="645159" h="612139">
                <a:moveTo>
                  <a:pt x="95389" y="442163"/>
                </a:moveTo>
                <a:lnTo>
                  <a:pt x="0" y="535025"/>
                </a:lnTo>
                <a:lnTo>
                  <a:pt x="13703" y="549097"/>
                </a:lnTo>
                <a:lnTo>
                  <a:pt x="53289" y="510552"/>
                </a:lnTo>
                <a:lnTo>
                  <a:pt x="84854" y="510552"/>
                </a:lnTo>
                <a:lnTo>
                  <a:pt x="69494" y="494779"/>
                </a:lnTo>
                <a:lnTo>
                  <a:pt x="109080" y="456234"/>
                </a:lnTo>
                <a:lnTo>
                  <a:pt x="95389" y="442163"/>
                </a:lnTo>
                <a:close/>
              </a:path>
              <a:path w="645159" h="612139">
                <a:moveTo>
                  <a:pt x="220691" y="403874"/>
                </a:moveTo>
                <a:lnTo>
                  <a:pt x="197748" y="408713"/>
                </a:lnTo>
                <a:lnTo>
                  <a:pt x="177203" y="422427"/>
                </a:lnTo>
                <a:lnTo>
                  <a:pt x="162946" y="442598"/>
                </a:lnTo>
                <a:lnTo>
                  <a:pt x="157494" y="465399"/>
                </a:lnTo>
                <a:lnTo>
                  <a:pt x="161245" y="488383"/>
                </a:lnTo>
                <a:lnTo>
                  <a:pt x="174599" y="509104"/>
                </a:lnTo>
                <a:lnTo>
                  <a:pt x="195070" y="523115"/>
                </a:lnTo>
                <a:lnTo>
                  <a:pt x="218049" y="527581"/>
                </a:lnTo>
                <a:lnTo>
                  <a:pt x="241061" y="522815"/>
                </a:lnTo>
                <a:lnTo>
                  <a:pt x="261650" y="509104"/>
                </a:lnTo>
                <a:lnTo>
                  <a:pt x="263463" y="506533"/>
                </a:lnTo>
                <a:lnTo>
                  <a:pt x="220030" y="506533"/>
                </a:lnTo>
                <a:lnTo>
                  <a:pt x="204711" y="503093"/>
                </a:lnTo>
                <a:lnTo>
                  <a:pt x="190792" y="493331"/>
                </a:lnTo>
                <a:lnTo>
                  <a:pt x="181518" y="479279"/>
                </a:lnTo>
                <a:lnTo>
                  <a:pt x="178588" y="463983"/>
                </a:lnTo>
                <a:lnTo>
                  <a:pt x="181710" y="449070"/>
                </a:lnTo>
                <a:lnTo>
                  <a:pt x="190588" y="436168"/>
                </a:lnTo>
                <a:lnTo>
                  <a:pt x="203792" y="427573"/>
                </a:lnTo>
                <a:lnTo>
                  <a:pt x="218776" y="424859"/>
                </a:lnTo>
                <a:lnTo>
                  <a:pt x="265692" y="424859"/>
                </a:lnTo>
                <a:lnTo>
                  <a:pt x="263931" y="422135"/>
                </a:lnTo>
                <a:lnTo>
                  <a:pt x="243572" y="408238"/>
                </a:lnTo>
                <a:lnTo>
                  <a:pt x="220691" y="403874"/>
                </a:lnTo>
                <a:close/>
              </a:path>
              <a:path w="645159" h="612139">
                <a:moveTo>
                  <a:pt x="265692" y="424859"/>
                </a:moveTo>
                <a:lnTo>
                  <a:pt x="218776" y="424859"/>
                </a:lnTo>
                <a:lnTo>
                  <a:pt x="233951" y="428232"/>
                </a:lnTo>
                <a:lnTo>
                  <a:pt x="247726" y="437896"/>
                </a:lnTo>
                <a:lnTo>
                  <a:pt x="257144" y="452047"/>
                </a:lnTo>
                <a:lnTo>
                  <a:pt x="260218" y="467413"/>
                </a:lnTo>
                <a:lnTo>
                  <a:pt x="257179" y="482394"/>
                </a:lnTo>
                <a:lnTo>
                  <a:pt x="248259" y="495388"/>
                </a:lnTo>
                <a:lnTo>
                  <a:pt x="235097" y="503886"/>
                </a:lnTo>
                <a:lnTo>
                  <a:pt x="220030" y="506533"/>
                </a:lnTo>
                <a:lnTo>
                  <a:pt x="263463" y="506533"/>
                </a:lnTo>
                <a:lnTo>
                  <a:pt x="275868" y="488931"/>
                </a:lnTo>
                <a:lnTo>
                  <a:pt x="281251" y="466056"/>
                </a:lnTo>
                <a:lnTo>
                  <a:pt x="277398" y="442970"/>
                </a:lnTo>
                <a:lnTo>
                  <a:pt x="265692" y="424859"/>
                </a:lnTo>
                <a:close/>
              </a:path>
              <a:path w="645159" h="612139">
                <a:moveTo>
                  <a:pt x="257162" y="348411"/>
                </a:moveTo>
                <a:lnTo>
                  <a:pt x="242595" y="362585"/>
                </a:lnTo>
                <a:lnTo>
                  <a:pt x="355066" y="478078"/>
                </a:lnTo>
                <a:lnTo>
                  <a:pt x="370941" y="462635"/>
                </a:lnTo>
                <a:lnTo>
                  <a:pt x="330631" y="421246"/>
                </a:lnTo>
                <a:lnTo>
                  <a:pt x="327444" y="418617"/>
                </a:lnTo>
                <a:lnTo>
                  <a:pt x="327774" y="418299"/>
                </a:lnTo>
                <a:lnTo>
                  <a:pt x="353864" y="418299"/>
                </a:lnTo>
                <a:lnTo>
                  <a:pt x="355538" y="417305"/>
                </a:lnTo>
                <a:lnTo>
                  <a:pt x="366356" y="407187"/>
                </a:lnTo>
                <a:lnTo>
                  <a:pt x="368695" y="403742"/>
                </a:lnTo>
                <a:lnTo>
                  <a:pt x="324308" y="403742"/>
                </a:lnTo>
                <a:lnTo>
                  <a:pt x="310647" y="398666"/>
                </a:lnTo>
                <a:lnTo>
                  <a:pt x="298602" y="389331"/>
                </a:lnTo>
                <a:lnTo>
                  <a:pt x="287387" y="373843"/>
                </a:lnTo>
                <a:lnTo>
                  <a:pt x="284293" y="361823"/>
                </a:lnTo>
                <a:lnTo>
                  <a:pt x="269582" y="361823"/>
                </a:lnTo>
                <a:lnTo>
                  <a:pt x="267195" y="358724"/>
                </a:lnTo>
                <a:lnTo>
                  <a:pt x="257162" y="348411"/>
                </a:lnTo>
                <a:close/>
              </a:path>
              <a:path w="645159" h="612139">
                <a:moveTo>
                  <a:pt x="353864" y="418299"/>
                </a:moveTo>
                <a:lnTo>
                  <a:pt x="327774" y="418299"/>
                </a:lnTo>
                <a:lnTo>
                  <a:pt x="339864" y="421819"/>
                </a:lnTo>
                <a:lnTo>
                  <a:pt x="347913" y="421835"/>
                </a:lnTo>
                <a:lnTo>
                  <a:pt x="353864" y="418299"/>
                </a:lnTo>
                <a:close/>
              </a:path>
              <a:path w="645159" h="612139">
                <a:moveTo>
                  <a:pt x="362023" y="327956"/>
                </a:moveTo>
                <a:lnTo>
                  <a:pt x="318195" y="327956"/>
                </a:lnTo>
                <a:lnTo>
                  <a:pt x="332108" y="332599"/>
                </a:lnTo>
                <a:lnTo>
                  <a:pt x="345732" y="343141"/>
                </a:lnTo>
                <a:lnTo>
                  <a:pt x="356071" y="357543"/>
                </a:lnTo>
                <a:lnTo>
                  <a:pt x="359979" y="371846"/>
                </a:lnTo>
                <a:lnTo>
                  <a:pt x="357999" y="385010"/>
                </a:lnTo>
                <a:lnTo>
                  <a:pt x="350672" y="395998"/>
                </a:lnTo>
                <a:lnTo>
                  <a:pt x="338134" y="403279"/>
                </a:lnTo>
                <a:lnTo>
                  <a:pt x="324308" y="403742"/>
                </a:lnTo>
                <a:lnTo>
                  <a:pt x="368695" y="403742"/>
                </a:lnTo>
                <a:lnTo>
                  <a:pt x="378328" y="389550"/>
                </a:lnTo>
                <a:lnTo>
                  <a:pt x="381693" y="369268"/>
                </a:lnTo>
                <a:lnTo>
                  <a:pt x="376202" y="347990"/>
                </a:lnTo>
                <a:lnTo>
                  <a:pt x="362023" y="327956"/>
                </a:lnTo>
                <a:close/>
              </a:path>
              <a:path w="645159" h="612139">
                <a:moveTo>
                  <a:pt x="321298" y="305612"/>
                </a:moveTo>
                <a:lnTo>
                  <a:pt x="301204" y="307869"/>
                </a:lnTo>
                <a:lnTo>
                  <a:pt x="283057" y="319366"/>
                </a:lnTo>
                <a:lnTo>
                  <a:pt x="272236" y="334486"/>
                </a:lnTo>
                <a:lnTo>
                  <a:pt x="268695" y="347990"/>
                </a:lnTo>
                <a:lnTo>
                  <a:pt x="269034" y="357766"/>
                </a:lnTo>
                <a:lnTo>
                  <a:pt x="269900" y="361505"/>
                </a:lnTo>
                <a:lnTo>
                  <a:pt x="269582" y="361823"/>
                </a:lnTo>
                <a:lnTo>
                  <a:pt x="284293" y="361823"/>
                </a:lnTo>
                <a:lnTo>
                  <a:pt x="283681" y="359443"/>
                </a:lnTo>
                <a:lnTo>
                  <a:pt x="286159" y="346731"/>
                </a:lnTo>
                <a:lnTo>
                  <a:pt x="293497" y="336308"/>
                </a:lnTo>
                <a:lnTo>
                  <a:pt x="304991" y="329198"/>
                </a:lnTo>
                <a:lnTo>
                  <a:pt x="318195" y="327956"/>
                </a:lnTo>
                <a:lnTo>
                  <a:pt x="362023" y="327956"/>
                </a:lnTo>
                <a:lnTo>
                  <a:pt x="361607" y="327367"/>
                </a:lnTo>
                <a:lnTo>
                  <a:pt x="341909" y="312233"/>
                </a:lnTo>
                <a:lnTo>
                  <a:pt x="321298" y="305612"/>
                </a:lnTo>
                <a:close/>
              </a:path>
              <a:path w="645159" h="612139">
                <a:moveTo>
                  <a:pt x="356641" y="251574"/>
                </a:moveTo>
                <a:lnTo>
                  <a:pt x="340766" y="267017"/>
                </a:lnTo>
                <a:lnTo>
                  <a:pt x="421386" y="349796"/>
                </a:lnTo>
                <a:lnTo>
                  <a:pt x="437248" y="334340"/>
                </a:lnTo>
                <a:lnTo>
                  <a:pt x="356641" y="251574"/>
                </a:lnTo>
                <a:close/>
              </a:path>
              <a:path w="645159" h="612139">
                <a:moveTo>
                  <a:pt x="447821" y="168930"/>
                </a:moveTo>
                <a:lnTo>
                  <a:pt x="403380" y="208717"/>
                </a:lnTo>
                <a:lnTo>
                  <a:pt x="398268" y="231522"/>
                </a:lnTo>
                <a:lnTo>
                  <a:pt x="402515" y="254177"/>
                </a:lnTo>
                <a:lnTo>
                  <a:pt x="415925" y="274485"/>
                </a:lnTo>
                <a:lnTo>
                  <a:pt x="436008" y="288564"/>
                </a:lnTo>
                <a:lnTo>
                  <a:pt x="458530" y="293395"/>
                </a:lnTo>
                <a:lnTo>
                  <a:pt x="481390" y="288815"/>
                </a:lnTo>
                <a:lnTo>
                  <a:pt x="502488" y="274662"/>
                </a:lnTo>
                <a:lnTo>
                  <a:pt x="504710" y="271768"/>
                </a:lnTo>
                <a:lnTo>
                  <a:pt x="460814" y="271768"/>
                </a:lnTo>
                <a:lnTo>
                  <a:pt x="445577" y="268205"/>
                </a:lnTo>
                <a:lnTo>
                  <a:pt x="431965" y="258546"/>
                </a:lnTo>
                <a:lnTo>
                  <a:pt x="422644" y="244677"/>
                </a:lnTo>
                <a:lnTo>
                  <a:pt x="419549" y="229525"/>
                </a:lnTo>
                <a:lnTo>
                  <a:pt x="422690" y="214514"/>
                </a:lnTo>
                <a:lnTo>
                  <a:pt x="453434" y="189531"/>
                </a:lnTo>
                <a:lnTo>
                  <a:pt x="464235" y="188264"/>
                </a:lnTo>
                <a:lnTo>
                  <a:pt x="460921" y="169811"/>
                </a:lnTo>
                <a:lnTo>
                  <a:pt x="447821" y="168930"/>
                </a:lnTo>
                <a:close/>
              </a:path>
              <a:path w="645159" h="612139">
                <a:moveTo>
                  <a:pt x="504939" y="223837"/>
                </a:moveTo>
                <a:lnTo>
                  <a:pt x="490245" y="259816"/>
                </a:lnTo>
                <a:lnTo>
                  <a:pt x="460814" y="271768"/>
                </a:lnTo>
                <a:lnTo>
                  <a:pt x="504710" y="271768"/>
                </a:lnTo>
                <a:lnTo>
                  <a:pt x="514743" y="258699"/>
                </a:lnTo>
                <a:lnTo>
                  <a:pt x="520655" y="244073"/>
                </a:lnTo>
                <a:lnTo>
                  <a:pt x="522519" y="233388"/>
                </a:lnTo>
                <a:lnTo>
                  <a:pt x="522630" y="229247"/>
                </a:lnTo>
                <a:lnTo>
                  <a:pt x="504939" y="223837"/>
                </a:lnTo>
                <a:close/>
              </a:path>
              <a:path w="645159" h="612139">
                <a:moveTo>
                  <a:pt x="324777" y="218859"/>
                </a:moveTo>
                <a:lnTo>
                  <a:pt x="308749" y="234467"/>
                </a:lnTo>
                <a:lnTo>
                  <a:pt x="324510" y="250659"/>
                </a:lnTo>
                <a:lnTo>
                  <a:pt x="340550" y="235051"/>
                </a:lnTo>
                <a:lnTo>
                  <a:pt x="324777" y="218859"/>
                </a:lnTo>
                <a:close/>
              </a:path>
              <a:path w="645159" h="612139">
                <a:moveTo>
                  <a:pt x="635782" y="86409"/>
                </a:moveTo>
                <a:lnTo>
                  <a:pt x="590908" y="86409"/>
                </a:lnTo>
                <a:lnTo>
                  <a:pt x="603267" y="87322"/>
                </a:lnTo>
                <a:lnTo>
                  <a:pt x="614540" y="94513"/>
                </a:lnTo>
                <a:lnTo>
                  <a:pt x="620994" y="104870"/>
                </a:lnTo>
                <a:lnTo>
                  <a:pt x="622422" y="116478"/>
                </a:lnTo>
                <a:lnTo>
                  <a:pt x="619156" y="128114"/>
                </a:lnTo>
                <a:lnTo>
                  <a:pt x="585149" y="151969"/>
                </a:lnTo>
                <a:lnTo>
                  <a:pt x="571284" y="153200"/>
                </a:lnTo>
                <a:lnTo>
                  <a:pt x="574395" y="174066"/>
                </a:lnTo>
                <a:lnTo>
                  <a:pt x="613087" y="166515"/>
                </a:lnTo>
                <a:lnTo>
                  <a:pt x="640367" y="134557"/>
                </a:lnTo>
                <a:lnTo>
                  <a:pt x="644839" y="114374"/>
                </a:lnTo>
                <a:lnTo>
                  <a:pt x="641248" y="94808"/>
                </a:lnTo>
                <a:lnTo>
                  <a:pt x="635782" y="86409"/>
                </a:lnTo>
                <a:close/>
              </a:path>
              <a:path w="645159" h="612139">
                <a:moveTo>
                  <a:pt x="560926" y="33172"/>
                </a:moveTo>
                <a:lnTo>
                  <a:pt x="542683" y="33172"/>
                </a:lnTo>
                <a:lnTo>
                  <a:pt x="543001" y="33502"/>
                </a:lnTo>
                <a:lnTo>
                  <a:pt x="542594" y="39954"/>
                </a:lnTo>
                <a:lnTo>
                  <a:pt x="546773" y="102171"/>
                </a:lnTo>
                <a:lnTo>
                  <a:pt x="558977" y="107175"/>
                </a:lnTo>
                <a:lnTo>
                  <a:pt x="566991" y="99364"/>
                </a:lnTo>
                <a:lnTo>
                  <a:pt x="578478" y="90761"/>
                </a:lnTo>
                <a:lnTo>
                  <a:pt x="590908" y="86409"/>
                </a:lnTo>
                <a:lnTo>
                  <a:pt x="635782" y="86409"/>
                </a:lnTo>
                <a:lnTo>
                  <a:pt x="630262" y="77927"/>
                </a:lnTo>
                <a:lnTo>
                  <a:pt x="628919" y="77038"/>
                </a:lnTo>
                <a:lnTo>
                  <a:pt x="563422" y="77038"/>
                </a:lnTo>
                <a:lnTo>
                  <a:pt x="560926" y="33172"/>
                </a:lnTo>
                <a:close/>
              </a:path>
              <a:path w="645159" h="612139">
                <a:moveTo>
                  <a:pt x="549592" y="0"/>
                </a:moveTo>
                <a:lnTo>
                  <a:pt x="480542" y="67221"/>
                </a:lnTo>
                <a:lnTo>
                  <a:pt x="494245" y="81280"/>
                </a:lnTo>
                <a:lnTo>
                  <a:pt x="539724" y="37007"/>
                </a:lnTo>
                <a:lnTo>
                  <a:pt x="542683" y="33172"/>
                </a:lnTo>
                <a:lnTo>
                  <a:pt x="560926" y="33172"/>
                </a:lnTo>
                <a:lnTo>
                  <a:pt x="559625" y="10312"/>
                </a:lnTo>
                <a:lnTo>
                  <a:pt x="549592" y="0"/>
                </a:lnTo>
                <a:close/>
              </a:path>
              <a:path w="645159" h="612139">
                <a:moveTo>
                  <a:pt x="594961" y="64142"/>
                </a:moveTo>
                <a:lnTo>
                  <a:pt x="577886" y="68470"/>
                </a:lnTo>
                <a:lnTo>
                  <a:pt x="563422" y="77038"/>
                </a:lnTo>
                <a:lnTo>
                  <a:pt x="628919" y="77038"/>
                </a:lnTo>
                <a:lnTo>
                  <a:pt x="612977" y="66485"/>
                </a:lnTo>
                <a:lnTo>
                  <a:pt x="594961" y="64142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384873" y="3168548"/>
            <a:ext cx="658495" cy="608330"/>
          </a:xfrm>
          <a:custGeom>
            <a:avLst/>
            <a:gdLst/>
            <a:ahLst/>
            <a:cxnLst/>
            <a:rect l="l" t="t" r="r" b="b"/>
            <a:pathLst>
              <a:path w="658495" h="608329">
                <a:moveTo>
                  <a:pt x="84854" y="506729"/>
                </a:moveTo>
                <a:lnTo>
                  <a:pt x="53289" y="506729"/>
                </a:lnTo>
                <a:lnTo>
                  <a:pt x="152069" y="608152"/>
                </a:lnTo>
                <a:lnTo>
                  <a:pt x="168262" y="592378"/>
                </a:lnTo>
                <a:lnTo>
                  <a:pt x="84854" y="506729"/>
                </a:lnTo>
                <a:close/>
              </a:path>
              <a:path w="658495" h="608329">
                <a:moveTo>
                  <a:pt x="95389" y="438340"/>
                </a:moveTo>
                <a:lnTo>
                  <a:pt x="0" y="531202"/>
                </a:lnTo>
                <a:lnTo>
                  <a:pt x="13690" y="545274"/>
                </a:lnTo>
                <a:lnTo>
                  <a:pt x="53289" y="506729"/>
                </a:lnTo>
                <a:lnTo>
                  <a:pt x="84854" y="506729"/>
                </a:lnTo>
                <a:lnTo>
                  <a:pt x="69494" y="490956"/>
                </a:lnTo>
                <a:lnTo>
                  <a:pt x="109080" y="452412"/>
                </a:lnTo>
                <a:lnTo>
                  <a:pt x="95389" y="438340"/>
                </a:lnTo>
                <a:close/>
              </a:path>
              <a:path w="658495" h="608329">
                <a:moveTo>
                  <a:pt x="220686" y="400051"/>
                </a:moveTo>
                <a:lnTo>
                  <a:pt x="197746" y="404891"/>
                </a:lnTo>
                <a:lnTo>
                  <a:pt x="177203" y="418604"/>
                </a:lnTo>
                <a:lnTo>
                  <a:pt x="162946" y="438775"/>
                </a:lnTo>
                <a:lnTo>
                  <a:pt x="157494" y="461576"/>
                </a:lnTo>
                <a:lnTo>
                  <a:pt x="161245" y="484561"/>
                </a:lnTo>
                <a:lnTo>
                  <a:pt x="174599" y="505282"/>
                </a:lnTo>
                <a:lnTo>
                  <a:pt x="195070" y="519293"/>
                </a:lnTo>
                <a:lnTo>
                  <a:pt x="218049" y="523759"/>
                </a:lnTo>
                <a:lnTo>
                  <a:pt x="241061" y="518992"/>
                </a:lnTo>
                <a:lnTo>
                  <a:pt x="261650" y="505282"/>
                </a:lnTo>
                <a:lnTo>
                  <a:pt x="263463" y="502710"/>
                </a:lnTo>
                <a:lnTo>
                  <a:pt x="220030" y="502710"/>
                </a:lnTo>
                <a:lnTo>
                  <a:pt x="204711" y="499270"/>
                </a:lnTo>
                <a:lnTo>
                  <a:pt x="190792" y="489508"/>
                </a:lnTo>
                <a:lnTo>
                  <a:pt x="181518" y="475456"/>
                </a:lnTo>
                <a:lnTo>
                  <a:pt x="178588" y="460160"/>
                </a:lnTo>
                <a:lnTo>
                  <a:pt x="181710" y="445247"/>
                </a:lnTo>
                <a:lnTo>
                  <a:pt x="190588" y="432346"/>
                </a:lnTo>
                <a:lnTo>
                  <a:pt x="203786" y="423750"/>
                </a:lnTo>
                <a:lnTo>
                  <a:pt x="218771" y="421036"/>
                </a:lnTo>
                <a:lnTo>
                  <a:pt x="265692" y="421036"/>
                </a:lnTo>
                <a:lnTo>
                  <a:pt x="263931" y="418312"/>
                </a:lnTo>
                <a:lnTo>
                  <a:pt x="243566" y="404415"/>
                </a:lnTo>
                <a:lnTo>
                  <a:pt x="220686" y="400051"/>
                </a:lnTo>
                <a:close/>
              </a:path>
              <a:path w="658495" h="608329">
                <a:moveTo>
                  <a:pt x="265692" y="421036"/>
                </a:moveTo>
                <a:lnTo>
                  <a:pt x="218771" y="421036"/>
                </a:lnTo>
                <a:lnTo>
                  <a:pt x="233949" y="424409"/>
                </a:lnTo>
                <a:lnTo>
                  <a:pt x="247726" y="434073"/>
                </a:lnTo>
                <a:lnTo>
                  <a:pt x="257142" y="448225"/>
                </a:lnTo>
                <a:lnTo>
                  <a:pt x="260213" y="463591"/>
                </a:lnTo>
                <a:lnTo>
                  <a:pt x="257173" y="478571"/>
                </a:lnTo>
                <a:lnTo>
                  <a:pt x="248259" y="491566"/>
                </a:lnTo>
                <a:lnTo>
                  <a:pt x="235097" y="500063"/>
                </a:lnTo>
                <a:lnTo>
                  <a:pt x="220030" y="502710"/>
                </a:lnTo>
                <a:lnTo>
                  <a:pt x="263463" y="502710"/>
                </a:lnTo>
                <a:lnTo>
                  <a:pt x="275868" y="485108"/>
                </a:lnTo>
                <a:lnTo>
                  <a:pt x="281251" y="462233"/>
                </a:lnTo>
                <a:lnTo>
                  <a:pt x="277398" y="439147"/>
                </a:lnTo>
                <a:lnTo>
                  <a:pt x="265692" y="421036"/>
                </a:lnTo>
                <a:close/>
              </a:path>
              <a:path w="658495" h="608329">
                <a:moveTo>
                  <a:pt x="257162" y="344589"/>
                </a:moveTo>
                <a:lnTo>
                  <a:pt x="242595" y="358762"/>
                </a:lnTo>
                <a:lnTo>
                  <a:pt x="355066" y="474256"/>
                </a:lnTo>
                <a:lnTo>
                  <a:pt x="370941" y="458812"/>
                </a:lnTo>
                <a:lnTo>
                  <a:pt x="330631" y="417423"/>
                </a:lnTo>
                <a:lnTo>
                  <a:pt x="327444" y="414794"/>
                </a:lnTo>
                <a:lnTo>
                  <a:pt x="327774" y="414477"/>
                </a:lnTo>
                <a:lnTo>
                  <a:pt x="353864" y="414477"/>
                </a:lnTo>
                <a:lnTo>
                  <a:pt x="355538" y="413482"/>
                </a:lnTo>
                <a:lnTo>
                  <a:pt x="366356" y="403364"/>
                </a:lnTo>
                <a:lnTo>
                  <a:pt x="368695" y="399919"/>
                </a:lnTo>
                <a:lnTo>
                  <a:pt x="324308" y="399919"/>
                </a:lnTo>
                <a:lnTo>
                  <a:pt x="310647" y="394844"/>
                </a:lnTo>
                <a:lnTo>
                  <a:pt x="298602" y="385508"/>
                </a:lnTo>
                <a:lnTo>
                  <a:pt x="287387" y="370021"/>
                </a:lnTo>
                <a:lnTo>
                  <a:pt x="284293" y="358000"/>
                </a:lnTo>
                <a:lnTo>
                  <a:pt x="269582" y="358000"/>
                </a:lnTo>
                <a:lnTo>
                  <a:pt x="267195" y="354901"/>
                </a:lnTo>
                <a:lnTo>
                  <a:pt x="257162" y="344589"/>
                </a:lnTo>
                <a:close/>
              </a:path>
              <a:path w="658495" h="608329">
                <a:moveTo>
                  <a:pt x="353864" y="414477"/>
                </a:moveTo>
                <a:lnTo>
                  <a:pt x="327774" y="414477"/>
                </a:lnTo>
                <a:lnTo>
                  <a:pt x="339864" y="417996"/>
                </a:lnTo>
                <a:lnTo>
                  <a:pt x="347913" y="418012"/>
                </a:lnTo>
                <a:lnTo>
                  <a:pt x="353864" y="414477"/>
                </a:lnTo>
                <a:close/>
              </a:path>
              <a:path w="658495" h="608329">
                <a:moveTo>
                  <a:pt x="362023" y="324134"/>
                </a:moveTo>
                <a:lnTo>
                  <a:pt x="318195" y="324134"/>
                </a:lnTo>
                <a:lnTo>
                  <a:pt x="332108" y="328776"/>
                </a:lnTo>
                <a:lnTo>
                  <a:pt x="345732" y="339318"/>
                </a:lnTo>
                <a:lnTo>
                  <a:pt x="356071" y="353721"/>
                </a:lnTo>
                <a:lnTo>
                  <a:pt x="359979" y="368023"/>
                </a:lnTo>
                <a:lnTo>
                  <a:pt x="357999" y="381188"/>
                </a:lnTo>
                <a:lnTo>
                  <a:pt x="350672" y="392175"/>
                </a:lnTo>
                <a:lnTo>
                  <a:pt x="338134" y="399456"/>
                </a:lnTo>
                <a:lnTo>
                  <a:pt x="324308" y="399919"/>
                </a:lnTo>
                <a:lnTo>
                  <a:pt x="368695" y="399919"/>
                </a:lnTo>
                <a:lnTo>
                  <a:pt x="378328" y="385727"/>
                </a:lnTo>
                <a:lnTo>
                  <a:pt x="381693" y="365445"/>
                </a:lnTo>
                <a:lnTo>
                  <a:pt x="376202" y="344168"/>
                </a:lnTo>
                <a:lnTo>
                  <a:pt x="362023" y="324134"/>
                </a:lnTo>
                <a:close/>
              </a:path>
              <a:path w="658495" h="608329">
                <a:moveTo>
                  <a:pt x="321298" y="301790"/>
                </a:moveTo>
                <a:lnTo>
                  <a:pt x="301204" y="304046"/>
                </a:lnTo>
                <a:lnTo>
                  <a:pt x="283057" y="315544"/>
                </a:lnTo>
                <a:lnTo>
                  <a:pt x="272236" y="330663"/>
                </a:lnTo>
                <a:lnTo>
                  <a:pt x="268695" y="344168"/>
                </a:lnTo>
                <a:lnTo>
                  <a:pt x="269034" y="353943"/>
                </a:lnTo>
                <a:lnTo>
                  <a:pt x="269900" y="357682"/>
                </a:lnTo>
                <a:lnTo>
                  <a:pt x="269582" y="358000"/>
                </a:lnTo>
                <a:lnTo>
                  <a:pt x="284293" y="358000"/>
                </a:lnTo>
                <a:lnTo>
                  <a:pt x="283681" y="355620"/>
                </a:lnTo>
                <a:lnTo>
                  <a:pt x="286159" y="342908"/>
                </a:lnTo>
                <a:lnTo>
                  <a:pt x="293497" y="332486"/>
                </a:lnTo>
                <a:lnTo>
                  <a:pt x="304991" y="325375"/>
                </a:lnTo>
                <a:lnTo>
                  <a:pt x="318195" y="324134"/>
                </a:lnTo>
                <a:lnTo>
                  <a:pt x="362023" y="324134"/>
                </a:lnTo>
                <a:lnTo>
                  <a:pt x="361607" y="323545"/>
                </a:lnTo>
                <a:lnTo>
                  <a:pt x="341909" y="308411"/>
                </a:lnTo>
                <a:lnTo>
                  <a:pt x="321298" y="301790"/>
                </a:lnTo>
                <a:close/>
              </a:path>
              <a:path w="658495" h="608329">
                <a:moveTo>
                  <a:pt x="356641" y="247751"/>
                </a:moveTo>
                <a:lnTo>
                  <a:pt x="340766" y="263194"/>
                </a:lnTo>
                <a:lnTo>
                  <a:pt x="421373" y="345973"/>
                </a:lnTo>
                <a:lnTo>
                  <a:pt x="437248" y="330517"/>
                </a:lnTo>
                <a:lnTo>
                  <a:pt x="356641" y="247751"/>
                </a:lnTo>
                <a:close/>
              </a:path>
              <a:path w="658495" h="608329">
                <a:moveTo>
                  <a:pt x="447821" y="165108"/>
                </a:moveTo>
                <a:lnTo>
                  <a:pt x="403380" y="204895"/>
                </a:lnTo>
                <a:lnTo>
                  <a:pt x="398268" y="227699"/>
                </a:lnTo>
                <a:lnTo>
                  <a:pt x="402515" y="250354"/>
                </a:lnTo>
                <a:lnTo>
                  <a:pt x="415925" y="270662"/>
                </a:lnTo>
                <a:lnTo>
                  <a:pt x="436008" y="284741"/>
                </a:lnTo>
                <a:lnTo>
                  <a:pt x="458530" y="289572"/>
                </a:lnTo>
                <a:lnTo>
                  <a:pt x="481390" y="284992"/>
                </a:lnTo>
                <a:lnTo>
                  <a:pt x="502488" y="270840"/>
                </a:lnTo>
                <a:lnTo>
                  <a:pt x="504710" y="267946"/>
                </a:lnTo>
                <a:lnTo>
                  <a:pt x="460814" y="267946"/>
                </a:lnTo>
                <a:lnTo>
                  <a:pt x="445577" y="264382"/>
                </a:lnTo>
                <a:lnTo>
                  <a:pt x="431965" y="254723"/>
                </a:lnTo>
                <a:lnTo>
                  <a:pt x="422644" y="240854"/>
                </a:lnTo>
                <a:lnTo>
                  <a:pt x="419549" y="225702"/>
                </a:lnTo>
                <a:lnTo>
                  <a:pt x="422690" y="210691"/>
                </a:lnTo>
                <a:lnTo>
                  <a:pt x="453434" y="185708"/>
                </a:lnTo>
                <a:lnTo>
                  <a:pt x="464235" y="184442"/>
                </a:lnTo>
                <a:lnTo>
                  <a:pt x="460921" y="165988"/>
                </a:lnTo>
                <a:lnTo>
                  <a:pt x="447821" y="165108"/>
                </a:lnTo>
                <a:close/>
              </a:path>
              <a:path w="658495" h="608329">
                <a:moveTo>
                  <a:pt x="504939" y="220014"/>
                </a:moveTo>
                <a:lnTo>
                  <a:pt x="490245" y="255993"/>
                </a:lnTo>
                <a:lnTo>
                  <a:pt x="460814" y="267946"/>
                </a:lnTo>
                <a:lnTo>
                  <a:pt x="504710" y="267946"/>
                </a:lnTo>
                <a:lnTo>
                  <a:pt x="514743" y="254876"/>
                </a:lnTo>
                <a:lnTo>
                  <a:pt x="520655" y="240250"/>
                </a:lnTo>
                <a:lnTo>
                  <a:pt x="522519" y="229565"/>
                </a:lnTo>
                <a:lnTo>
                  <a:pt x="522630" y="225425"/>
                </a:lnTo>
                <a:lnTo>
                  <a:pt x="504939" y="220014"/>
                </a:lnTo>
                <a:close/>
              </a:path>
              <a:path w="658495" h="608329">
                <a:moveTo>
                  <a:pt x="324777" y="215036"/>
                </a:moveTo>
                <a:lnTo>
                  <a:pt x="308737" y="230644"/>
                </a:lnTo>
                <a:lnTo>
                  <a:pt x="324510" y="246837"/>
                </a:lnTo>
                <a:lnTo>
                  <a:pt x="340550" y="231228"/>
                </a:lnTo>
                <a:lnTo>
                  <a:pt x="324777" y="215036"/>
                </a:lnTo>
                <a:close/>
              </a:path>
              <a:path w="658495" h="608329">
                <a:moveTo>
                  <a:pt x="545655" y="0"/>
                </a:moveTo>
                <a:lnTo>
                  <a:pt x="527176" y="17995"/>
                </a:lnTo>
                <a:lnTo>
                  <a:pt x="546315" y="144360"/>
                </a:lnTo>
                <a:lnTo>
                  <a:pt x="556196" y="154495"/>
                </a:lnTo>
                <a:lnTo>
                  <a:pt x="588147" y="123393"/>
                </a:lnTo>
                <a:lnTo>
                  <a:pt x="560654" y="123393"/>
                </a:lnTo>
                <a:lnTo>
                  <a:pt x="560324" y="123075"/>
                </a:lnTo>
                <a:lnTo>
                  <a:pt x="550519" y="47536"/>
                </a:lnTo>
                <a:lnTo>
                  <a:pt x="549643" y="40424"/>
                </a:lnTo>
                <a:lnTo>
                  <a:pt x="547001" y="32473"/>
                </a:lnTo>
                <a:lnTo>
                  <a:pt x="547331" y="32156"/>
                </a:lnTo>
                <a:lnTo>
                  <a:pt x="576975" y="32156"/>
                </a:lnTo>
                <a:lnTo>
                  <a:pt x="545655" y="0"/>
                </a:lnTo>
                <a:close/>
              </a:path>
              <a:path w="658495" h="608329">
                <a:moveTo>
                  <a:pt x="643077" y="100025"/>
                </a:moveTo>
                <a:lnTo>
                  <a:pt x="612152" y="100025"/>
                </a:lnTo>
                <a:lnTo>
                  <a:pt x="642264" y="130937"/>
                </a:lnTo>
                <a:lnTo>
                  <a:pt x="658139" y="115493"/>
                </a:lnTo>
                <a:lnTo>
                  <a:pt x="643077" y="100025"/>
                </a:lnTo>
                <a:close/>
              </a:path>
              <a:path w="658495" h="608329">
                <a:moveTo>
                  <a:pt x="576975" y="32156"/>
                </a:moveTo>
                <a:lnTo>
                  <a:pt x="547331" y="32156"/>
                </a:lnTo>
                <a:lnTo>
                  <a:pt x="552576" y="38849"/>
                </a:lnTo>
                <a:lnTo>
                  <a:pt x="598766" y="86283"/>
                </a:lnTo>
                <a:lnTo>
                  <a:pt x="560654" y="123393"/>
                </a:lnTo>
                <a:lnTo>
                  <a:pt x="588147" y="123393"/>
                </a:lnTo>
                <a:lnTo>
                  <a:pt x="612152" y="100025"/>
                </a:lnTo>
                <a:lnTo>
                  <a:pt x="643077" y="100025"/>
                </a:lnTo>
                <a:lnTo>
                  <a:pt x="628027" y="84569"/>
                </a:lnTo>
                <a:lnTo>
                  <a:pt x="642145" y="70827"/>
                </a:lnTo>
                <a:lnTo>
                  <a:pt x="614641" y="70827"/>
                </a:lnTo>
                <a:lnTo>
                  <a:pt x="576975" y="32156"/>
                </a:lnTo>
                <a:close/>
              </a:path>
              <a:path w="658495" h="608329">
                <a:moveTo>
                  <a:pt x="630351" y="55537"/>
                </a:moveTo>
                <a:lnTo>
                  <a:pt x="614641" y="70827"/>
                </a:lnTo>
                <a:lnTo>
                  <a:pt x="642145" y="70827"/>
                </a:lnTo>
                <a:lnTo>
                  <a:pt x="643737" y="69278"/>
                </a:lnTo>
                <a:lnTo>
                  <a:pt x="630351" y="55537"/>
                </a:lnTo>
                <a:close/>
              </a:path>
            </a:pathLst>
          </a:custGeom>
          <a:solidFill>
            <a:srgbClr val="FF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57910" y="1995055"/>
            <a:ext cx="4414062" cy="26060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381329" y="2270736"/>
            <a:ext cx="4029710" cy="2236470"/>
          </a:xfrm>
          <a:custGeom>
            <a:avLst/>
            <a:gdLst/>
            <a:ahLst/>
            <a:cxnLst/>
            <a:rect l="l" t="t" r="r" b="b"/>
            <a:pathLst>
              <a:path w="4029710" h="2236470">
                <a:moveTo>
                  <a:pt x="4029683" y="2236455"/>
                </a:moveTo>
                <a:lnTo>
                  <a:pt x="0" y="0"/>
                </a:lnTo>
              </a:path>
            </a:pathLst>
          </a:custGeom>
          <a:ln w="57083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331798" y="2237982"/>
            <a:ext cx="276860" cy="231775"/>
          </a:xfrm>
          <a:custGeom>
            <a:avLst/>
            <a:gdLst/>
            <a:ahLst/>
            <a:cxnLst/>
            <a:rect l="l" t="t" r="r" b="b"/>
            <a:pathLst>
              <a:path w="276859" h="231775">
                <a:moveTo>
                  <a:pt x="247167" y="0"/>
                </a:moveTo>
                <a:lnTo>
                  <a:pt x="0" y="5270"/>
                </a:lnTo>
                <a:lnTo>
                  <a:pt x="126250" y="217779"/>
                </a:lnTo>
                <a:lnTo>
                  <a:pt x="154670" y="231488"/>
                </a:lnTo>
                <a:lnTo>
                  <a:pt x="165366" y="227749"/>
                </a:lnTo>
                <a:lnTo>
                  <a:pt x="175336" y="188633"/>
                </a:lnTo>
                <a:lnTo>
                  <a:pt x="99059" y="60248"/>
                </a:lnTo>
                <a:lnTo>
                  <a:pt x="248373" y="57061"/>
                </a:lnTo>
                <a:lnTo>
                  <a:pt x="259440" y="54584"/>
                </a:lnTo>
                <a:lnTo>
                  <a:pt x="268382" y="48275"/>
                </a:lnTo>
                <a:lnTo>
                  <a:pt x="274305" y="39076"/>
                </a:lnTo>
                <a:lnTo>
                  <a:pt x="276313" y="27927"/>
                </a:lnTo>
                <a:lnTo>
                  <a:pt x="273831" y="16866"/>
                </a:lnTo>
                <a:lnTo>
                  <a:pt x="267522" y="7924"/>
                </a:lnTo>
                <a:lnTo>
                  <a:pt x="258322" y="2002"/>
                </a:lnTo>
                <a:lnTo>
                  <a:pt x="247167" y="0"/>
                </a:lnTo>
                <a:close/>
              </a:path>
            </a:pathLst>
          </a:custGeom>
          <a:solidFill>
            <a:srgbClr val="70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53754" y="3578627"/>
            <a:ext cx="4409897" cy="11014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381509" y="3839116"/>
            <a:ext cx="4029710" cy="744220"/>
          </a:xfrm>
          <a:custGeom>
            <a:avLst/>
            <a:gdLst/>
            <a:ahLst/>
            <a:cxnLst/>
            <a:rect l="l" t="t" r="r" b="b"/>
            <a:pathLst>
              <a:path w="4029710" h="744220">
                <a:moveTo>
                  <a:pt x="4029503" y="744186"/>
                </a:moveTo>
                <a:lnTo>
                  <a:pt x="0" y="0"/>
                </a:lnTo>
              </a:path>
            </a:pathLst>
          </a:custGeom>
          <a:ln w="57081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325804" y="3743484"/>
            <a:ext cx="271145" cy="254000"/>
          </a:xfrm>
          <a:custGeom>
            <a:avLst/>
            <a:gdLst/>
            <a:ahLst/>
            <a:cxnLst/>
            <a:rect l="l" t="t" r="r" b="b"/>
            <a:pathLst>
              <a:path w="271144" h="254000">
                <a:moveTo>
                  <a:pt x="243828" y="0"/>
                </a:moveTo>
                <a:lnTo>
                  <a:pt x="232613" y="1656"/>
                </a:lnTo>
                <a:lnTo>
                  <a:pt x="0" y="85337"/>
                </a:lnTo>
                <a:lnTo>
                  <a:pt x="187363" y="246588"/>
                </a:lnTo>
                <a:lnTo>
                  <a:pt x="197248" y="252139"/>
                </a:lnTo>
                <a:lnTo>
                  <a:pt x="208116" y="253423"/>
                </a:lnTo>
                <a:lnTo>
                  <a:pt x="218672" y="250537"/>
                </a:lnTo>
                <a:lnTo>
                  <a:pt x="231558" y="212282"/>
                </a:lnTo>
                <a:lnTo>
                  <a:pt x="111417" y="105911"/>
                </a:lnTo>
                <a:lnTo>
                  <a:pt x="251942" y="55365"/>
                </a:lnTo>
                <a:lnTo>
                  <a:pt x="261637" y="49488"/>
                </a:lnTo>
                <a:lnTo>
                  <a:pt x="268103" y="40660"/>
                </a:lnTo>
                <a:lnTo>
                  <a:pt x="270787" y="30052"/>
                </a:lnTo>
                <a:lnTo>
                  <a:pt x="269138" y="18839"/>
                </a:lnTo>
                <a:lnTo>
                  <a:pt x="263267" y="9145"/>
                </a:lnTo>
                <a:lnTo>
                  <a:pt x="254438" y="2680"/>
                </a:lnTo>
                <a:lnTo>
                  <a:pt x="243828" y="0"/>
                </a:lnTo>
                <a:close/>
              </a:path>
            </a:pathLst>
          </a:custGeom>
          <a:solidFill>
            <a:srgbClr val="70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53754" y="4596938"/>
            <a:ext cx="4409897" cy="111390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381479" y="4646727"/>
            <a:ext cx="4029710" cy="757555"/>
          </a:xfrm>
          <a:custGeom>
            <a:avLst/>
            <a:gdLst/>
            <a:ahLst/>
            <a:cxnLst/>
            <a:rect l="l" t="t" r="r" b="b"/>
            <a:pathLst>
              <a:path w="4029710" h="757554">
                <a:moveTo>
                  <a:pt x="4029533" y="0"/>
                </a:moveTo>
                <a:lnTo>
                  <a:pt x="0" y="757215"/>
                </a:lnTo>
              </a:path>
            </a:pathLst>
          </a:custGeom>
          <a:ln w="57081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325804" y="5245670"/>
            <a:ext cx="271145" cy="253365"/>
          </a:xfrm>
          <a:custGeom>
            <a:avLst/>
            <a:gdLst/>
            <a:ahLst/>
            <a:cxnLst/>
            <a:rect l="l" t="t" r="r" b="b"/>
            <a:pathLst>
              <a:path w="271144" h="253364">
                <a:moveTo>
                  <a:pt x="207586" y="0"/>
                </a:moveTo>
                <a:lnTo>
                  <a:pt x="196721" y="1317"/>
                </a:lnTo>
                <a:lnTo>
                  <a:pt x="186855" y="6897"/>
                </a:lnTo>
                <a:lnTo>
                  <a:pt x="0" y="168733"/>
                </a:lnTo>
                <a:lnTo>
                  <a:pt x="232879" y="251690"/>
                </a:lnTo>
                <a:lnTo>
                  <a:pt x="244097" y="253309"/>
                </a:lnTo>
                <a:lnTo>
                  <a:pt x="254696" y="250594"/>
                </a:lnTo>
                <a:lnTo>
                  <a:pt x="263503" y="244103"/>
                </a:lnTo>
                <a:lnTo>
                  <a:pt x="269341" y="234392"/>
                </a:lnTo>
                <a:lnTo>
                  <a:pt x="270960" y="223175"/>
                </a:lnTo>
                <a:lnTo>
                  <a:pt x="268244" y="212575"/>
                </a:lnTo>
                <a:lnTo>
                  <a:pt x="261749" y="203769"/>
                </a:lnTo>
                <a:lnTo>
                  <a:pt x="252031" y="197931"/>
                </a:lnTo>
                <a:lnTo>
                  <a:pt x="111353" y="147804"/>
                </a:lnTo>
                <a:lnTo>
                  <a:pt x="224231" y="50039"/>
                </a:lnTo>
                <a:lnTo>
                  <a:pt x="231164" y="41068"/>
                </a:lnTo>
                <a:lnTo>
                  <a:pt x="234018" y="30505"/>
                </a:lnTo>
                <a:lnTo>
                  <a:pt x="232701" y="19644"/>
                </a:lnTo>
                <a:lnTo>
                  <a:pt x="227126" y="9780"/>
                </a:lnTo>
                <a:lnTo>
                  <a:pt x="218153" y="2852"/>
                </a:lnTo>
                <a:lnTo>
                  <a:pt x="207586" y="0"/>
                </a:lnTo>
                <a:close/>
              </a:path>
            </a:pathLst>
          </a:custGeom>
          <a:solidFill>
            <a:srgbClr val="70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5464289" y="4134244"/>
            <a:ext cx="3177540" cy="7461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4"/>
              </a:spcBef>
            </a:pPr>
            <a:r>
              <a:rPr sz="2400" spc="-160" dirty="0">
                <a:latin typeface="DejaVu Sans"/>
                <a:cs typeface="DejaVu Sans"/>
              </a:rPr>
              <a:t>Examine </a:t>
            </a:r>
            <a:r>
              <a:rPr sz="2400" spc="85" dirty="0">
                <a:latin typeface="Arial"/>
                <a:cs typeface="Arial"/>
              </a:rPr>
              <a:t>coherence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30" dirty="0">
                <a:latin typeface="DejaVu Sans"/>
                <a:cs typeface="DejaVu Sans"/>
              </a:rPr>
              <a:t>of  </a:t>
            </a:r>
            <a:r>
              <a:rPr sz="2400" spc="-135" dirty="0">
                <a:latin typeface="DejaVu Sans"/>
                <a:cs typeface="DejaVu Sans"/>
              </a:rPr>
              <a:t>learned</a:t>
            </a:r>
            <a:r>
              <a:rPr sz="2400" spc="-130" dirty="0">
                <a:latin typeface="DejaVu Sans"/>
                <a:cs typeface="DejaVu Sans"/>
              </a:rPr>
              <a:t> </a:t>
            </a:r>
            <a:r>
              <a:rPr sz="2400" spc="-90" dirty="0">
                <a:latin typeface="DejaVu Sans"/>
                <a:cs typeface="DejaVu Sans"/>
              </a:rPr>
              <a:t>topics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464290" y="4857267"/>
            <a:ext cx="3872865" cy="1548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2400"/>
              </a:lnSpc>
              <a:spcBef>
                <a:spcPts val="95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000" spc="-130" dirty="0">
                <a:latin typeface="DejaVu Sans"/>
                <a:cs typeface="DejaVu Sans"/>
              </a:rPr>
              <a:t>What </a:t>
            </a:r>
            <a:r>
              <a:rPr sz="2000" spc="-145" dirty="0">
                <a:latin typeface="DejaVu Sans"/>
                <a:cs typeface="DejaVu Sans"/>
              </a:rPr>
              <a:t>are </a:t>
            </a:r>
            <a:r>
              <a:rPr sz="2000" spc="-65" dirty="0">
                <a:latin typeface="DejaVu Sans"/>
                <a:cs typeface="DejaVu Sans"/>
              </a:rPr>
              <a:t>top </a:t>
            </a:r>
            <a:r>
              <a:rPr sz="2000" spc="-80" dirty="0">
                <a:latin typeface="DejaVu Sans"/>
                <a:cs typeface="DejaVu Sans"/>
              </a:rPr>
              <a:t>words </a:t>
            </a:r>
            <a:r>
              <a:rPr sz="2000" spc="-110" dirty="0">
                <a:latin typeface="DejaVu Sans"/>
                <a:cs typeface="DejaVu Sans"/>
              </a:rPr>
              <a:t>per</a:t>
            </a:r>
            <a:r>
              <a:rPr sz="2000" spc="-120" dirty="0">
                <a:latin typeface="DejaVu Sans"/>
                <a:cs typeface="DejaVu Sans"/>
              </a:rPr>
              <a:t> </a:t>
            </a:r>
            <a:r>
              <a:rPr sz="2000" spc="-65" dirty="0">
                <a:latin typeface="DejaVu Sans"/>
                <a:cs typeface="DejaVu Sans"/>
              </a:rPr>
              <a:t>topic?</a:t>
            </a:r>
            <a:endParaRPr sz="2000">
              <a:latin typeface="DejaVu Sans"/>
              <a:cs typeface="DejaVu Sans"/>
            </a:endParaRPr>
          </a:p>
          <a:p>
            <a:pPr marL="354965" marR="589915" indent="-342265">
              <a:lnSpc>
                <a:spcPts val="2400"/>
              </a:lnSpc>
              <a:spcBef>
                <a:spcPts val="80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000" spc="-25" dirty="0">
                <a:latin typeface="DejaVu Sans"/>
                <a:cs typeface="DejaVu Sans"/>
              </a:rPr>
              <a:t>Do </a:t>
            </a:r>
            <a:r>
              <a:rPr sz="2000" spc="-130" dirty="0">
                <a:latin typeface="DejaVu Sans"/>
                <a:cs typeface="DejaVu Sans"/>
              </a:rPr>
              <a:t>they </a:t>
            </a:r>
            <a:r>
              <a:rPr sz="2000" spc="-70" dirty="0">
                <a:latin typeface="DejaVu Sans"/>
                <a:cs typeface="DejaVu Sans"/>
              </a:rPr>
              <a:t>form</a:t>
            </a:r>
            <a:r>
              <a:rPr sz="2000" spc="-190" dirty="0">
                <a:latin typeface="DejaVu Sans"/>
                <a:cs typeface="DejaVu Sans"/>
              </a:rPr>
              <a:t> </a:t>
            </a:r>
            <a:r>
              <a:rPr sz="2000" spc="-105" dirty="0">
                <a:latin typeface="DejaVu Sans"/>
                <a:cs typeface="DejaVu Sans"/>
              </a:rPr>
              <a:t>meaningful  </a:t>
            </a:r>
            <a:r>
              <a:rPr sz="2000" spc="-95" dirty="0">
                <a:latin typeface="DejaVu Sans"/>
                <a:cs typeface="DejaVu Sans"/>
              </a:rPr>
              <a:t>groups?</a:t>
            </a:r>
            <a:endParaRPr sz="2000">
              <a:latin typeface="DejaVu Sans"/>
              <a:cs typeface="DejaVu Sans"/>
            </a:endParaRPr>
          </a:p>
          <a:p>
            <a:pPr marL="354965" indent="-342265">
              <a:lnSpc>
                <a:spcPts val="2315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000" spc="-100" dirty="0">
                <a:latin typeface="DejaVu Sans"/>
                <a:cs typeface="DejaVu Sans"/>
              </a:rPr>
              <a:t>Use </a:t>
            </a:r>
            <a:r>
              <a:rPr sz="2000" spc="-50" dirty="0">
                <a:latin typeface="DejaVu Sans"/>
                <a:cs typeface="DejaVu Sans"/>
              </a:rPr>
              <a:t>to </a:t>
            </a:r>
            <a:r>
              <a:rPr sz="2000" spc="-45" dirty="0">
                <a:latin typeface="DejaVu Sans"/>
                <a:cs typeface="DejaVu Sans"/>
              </a:rPr>
              <a:t>post-facto </a:t>
            </a:r>
            <a:r>
              <a:rPr sz="2000" spc="-110" dirty="0">
                <a:latin typeface="DejaVu Sans"/>
                <a:cs typeface="DejaVu Sans"/>
              </a:rPr>
              <a:t>label</a:t>
            </a:r>
            <a:r>
              <a:rPr sz="2000" spc="-245" dirty="0">
                <a:latin typeface="DejaVu Sans"/>
                <a:cs typeface="DejaVu Sans"/>
              </a:rPr>
              <a:t> </a:t>
            </a:r>
            <a:r>
              <a:rPr sz="2000" spc="-75" dirty="0">
                <a:latin typeface="DejaVu Sans"/>
                <a:cs typeface="DejaVu Sans"/>
              </a:rPr>
              <a:t>topics</a:t>
            </a:r>
            <a:endParaRPr sz="2000">
              <a:latin typeface="DejaVu Sans"/>
              <a:cs typeface="DejaVu Sans"/>
            </a:endParaRPr>
          </a:p>
          <a:p>
            <a:pPr marL="354965">
              <a:lnSpc>
                <a:spcPts val="2400"/>
              </a:lnSpc>
            </a:pPr>
            <a:r>
              <a:rPr sz="2000" spc="-145" dirty="0">
                <a:latin typeface="DejaVu Sans"/>
                <a:cs typeface="DejaVu Sans"/>
              </a:rPr>
              <a:t>(e.g., </a:t>
            </a:r>
            <a:r>
              <a:rPr sz="2000" spc="-95" dirty="0">
                <a:solidFill>
                  <a:srgbClr val="FC5507"/>
                </a:solidFill>
                <a:latin typeface="DejaVu Sans"/>
                <a:cs typeface="DejaVu Sans"/>
              </a:rPr>
              <a:t>science</a:t>
            </a:r>
            <a:r>
              <a:rPr sz="2000" spc="-95" dirty="0">
                <a:latin typeface="DejaVu Sans"/>
                <a:cs typeface="DejaVu Sans"/>
              </a:rPr>
              <a:t>, </a:t>
            </a:r>
            <a:r>
              <a:rPr sz="2000" spc="-95" dirty="0">
                <a:solidFill>
                  <a:srgbClr val="118CC4"/>
                </a:solidFill>
                <a:latin typeface="DejaVu Sans"/>
                <a:cs typeface="DejaVu Sans"/>
              </a:rPr>
              <a:t>tech</a:t>
            </a:r>
            <a:r>
              <a:rPr sz="2000" spc="-95" dirty="0">
                <a:latin typeface="DejaVu Sans"/>
                <a:cs typeface="DejaVu Sans"/>
              </a:rPr>
              <a:t>,</a:t>
            </a:r>
            <a:r>
              <a:rPr sz="2000" spc="-80" dirty="0">
                <a:latin typeface="DejaVu Sans"/>
                <a:cs typeface="DejaVu Sans"/>
              </a:rPr>
              <a:t> </a:t>
            </a:r>
            <a:r>
              <a:rPr sz="2000" spc="-175" dirty="0">
                <a:solidFill>
                  <a:srgbClr val="85BD05"/>
                </a:solidFill>
                <a:latin typeface="DejaVu Sans"/>
                <a:cs typeface="DejaVu Sans"/>
              </a:rPr>
              <a:t>sports</a:t>
            </a:r>
            <a:r>
              <a:rPr sz="2000" spc="-175" dirty="0">
                <a:latin typeface="DejaVu Sans"/>
                <a:cs typeface="DejaVu Sans"/>
              </a:rPr>
              <a:t>,…)</a:t>
            </a:r>
            <a:endParaRPr sz="20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049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2284" y="3872966"/>
            <a:ext cx="431800" cy="127000"/>
          </a:xfrm>
          <a:custGeom>
            <a:avLst/>
            <a:gdLst/>
            <a:ahLst/>
            <a:cxnLst/>
            <a:rect l="l" t="t" r="r" b="b"/>
            <a:pathLst>
              <a:path w="431800" h="127000">
                <a:moveTo>
                  <a:pt x="0" y="0"/>
                </a:moveTo>
                <a:lnTo>
                  <a:pt x="431355" y="0"/>
                </a:lnTo>
                <a:lnTo>
                  <a:pt x="431355" y="126847"/>
                </a:lnTo>
                <a:lnTo>
                  <a:pt x="0" y="126847"/>
                </a:lnTo>
                <a:lnTo>
                  <a:pt x="0" y="0"/>
                </a:lnTo>
                <a:close/>
              </a:path>
            </a:pathLst>
          </a:custGeom>
          <a:solidFill>
            <a:srgbClr val="FF9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2284" y="3872966"/>
            <a:ext cx="431800" cy="127000"/>
          </a:xfrm>
          <a:custGeom>
            <a:avLst/>
            <a:gdLst/>
            <a:ahLst/>
            <a:cxnLst/>
            <a:rect l="l" t="t" r="r" b="b"/>
            <a:pathLst>
              <a:path w="431800" h="127000">
                <a:moveTo>
                  <a:pt x="0" y="0"/>
                </a:moveTo>
                <a:lnTo>
                  <a:pt x="431358" y="0"/>
                </a:lnTo>
                <a:lnTo>
                  <a:pt x="431358" y="126846"/>
                </a:lnTo>
                <a:lnTo>
                  <a:pt x="0" y="12684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026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0952" y="3365576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0" y="0"/>
                </a:moveTo>
                <a:lnTo>
                  <a:pt x="380618" y="0"/>
                </a:lnTo>
                <a:lnTo>
                  <a:pt x="380618" y="126847"/>
                </a:lnTo>
                <a:lnTo>
                  <a:pt x="0" y="126847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0952" y="3365576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0" y="0"/>
                </a:moveTo>
                <a:lnTo>
                  <a:pt x="380610" y="0"/>
                </a:lnTo>
                <a:lnTo>
                  <a:pt x="380610" y="126845"/>
                </a:lnTo>
                <a:lnTo>
                  <a:pt x="0" y="126845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2700" y="3746119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0" y="0"/>
                </a:moveTo>
                <a:lnTo>
                  <a:pt x="241045" y="0"/>
                </a:lnTo>
                <a:lnTo>
                  <a:pt x="241045" y="139522"/>
                </a:lnTo>
                <a:lnTo>
                  <a:pt x="0" y="139522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2700" y="3746119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0" y="0"/>
                </a:moveTo>
                <a:lnTo>
                  <a:pt x="241053" y="0"/>
                </a:lnTo>
                <a:lnTo>
                  <a:pt x="241053" y="139530"/>
                </a:lnTo>
                <a:lnTo>
                  <a:pt x="0" y="139530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7456" y="4380344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0" y="0"/>
                </a:moveTo>
                <a:lnTo>
                  <a:pt x="380619" y="0"/>
                </a:lnTo>
                <a:lnTo>
                  <a:pt x="380619" y="114160"/>
                </a:lnTo>
                <a:lnTo>
                  <a:pt x="0" y="114160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47455" y="4380344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0" y="0"/>
                </a:moveTo>
                <a:lnTo>
                  <a:pt x="380610" y="0"/>
                </a:lnTo>
                <a:lnTo>
                  <a:pt x="380610" y="114161"/>
                </a:lnTo>
                <a:lnTo>
                  <a:pt x="0" y="11416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6798" y="501701"/>
            <a:ext cx="645096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Interpreting </a:t>
            </a:r>
            <a:r>
              <a:rPr spc="-75" dirty="0"/>
              <a:t>LDA</a:t>
            </a:r>
            <a:r>
              <a:rPr spc="-420" dirty="0"/>
              <a:t> </a:t>
            </a:r>
            <a:r>
              <a:rPr spc="185" dirty="0"/>
              <a:t>outputs</a:t>
            </a:r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0287" y="1575194"/>
            <a:ext cx="3694429" cy="4970145"/>
          </a:xfrm>
          <a:custGeom>
            <a:avLst/>
            <a:gdLst/>
            <a:ahLst/>
            <a:cxnLst/>
            <a:rect l="l" t="t" r="r" b="b"/>
            <a:pathLst>
              <a:path w="3694429" h="4970145">
                <a:moveTo>
                  <a:pt x="0" y="0"/>
                </a:moveTo>
                <a:lnTo>
                  <a:pt x="3693996" y="0"/>
                </a:lnTo>
                <a:lnTo>
                  <a:pt x="3693996" y="4969987"/>
                </a:lnTo>
                <a:lnTo>
                  <a:pt x="0" y="4969987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8688" y="3226436"/>
            <a:ext cx="430530" cy="146685"/>
          </a:xfrm>
          <a:custGeom>
            <a:avLst/>
            <a:gdLst/>
            <a:ahLst/>
            <a:cxnLst/>
            <a:rect l="l" t="t" r="r" b="b"/>
            <a:pathLst>
              <a:path w="430530" h="146685">
                <a:moveTo>
                  <a:pt x="0" y="0"/>
                </a:moveTo>
                <a:lnTo>
                  <a:pt x="429996" y="0"/>
                </a:lnTo>
                <a:lnTo>
                  <a:pt x="429996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8688" y="3226436"/>
            <a:ext cx="430530" cy="146685"/>
          </a:xfrm>
          <a:custGeom>
            <a:avLst/>
            <a:gdLst/>
            <a:ahLst/>
            <a:cxnLst/>
            <a:rect l="l" t="t" r="r" b="b"/>
            <a:pathLst>
              <a:path w="430530" h="146685">
                <a:moveTo>
                  <a:pt x="0" y="0"/>
                </a:moveTo>
                <a:lnTo>
                  <a:pt x="429988" y="0"/>
                </a:lnTo>
                <a:lnTo>
                  <a:pt x="429988" y="146559"/>
                </a:lnTo>
                <a:lnTo>
                  <a:pt x="0" y="1465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58669" y="4118814"/>
            <a:ext cx="384810" cy="146685"/>
          </a:xfrm>
          <a:custGeom>
            <a:avLst/>
            <a:gdLst/>
            <a:ahLst/>
            <a:cxnLst/>
            <a:rect l="l" t="t" r="r" b="b"/>
            <a:pathLst>
              <a:path w="384810" h="146685">
                <a:moveTo>
                  <a:pt x="0" y="0"/>
                </a:moveTo>
                <a:lnTo>
                  <a:pt x="384390" y="0"/>
                </a:lnTo>
                <a:lnTo>
                  <a:pt x="384390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58668" y="4118814"/>
            <a:ext cx="384810" cy="146685"/>
          </a:xfrm>
          <a:custGeom>
            <a:avLst/>
            <a:gdLst/>
            <a:ahLst/>
            <a:cxnLst/>
            <a:rect l="l" t="t" r="r" b="b"/>
            <a:pathLst>
              <a:path w="384810" h="146685">
                <a:moveTo>
                  <a:pt x="0" y="0"/>
                </a:moveTo>
                <a:lnTo>
                  <a:pt x="384382" y="0"/>
                </a:lnTo>
                <a:lnTo>
                  <a:pt x="384382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45957" y="4998174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5" h="140335">
                <a:moveTo>
                  <a:pt x="0" y="0"/>
                </a:moveTo>
                <a:lnTo>
                  <a:pt x="273621" y="0"/>
                </a:lnTo>
                <a:lnTo>
                  <a:pt x="273621" y="140042"/>
                </a:lnTo>
                <a:lnTo>
                  <a:pt x="0" y="140042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45957" y="4998174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5" h="140335">
                <a:moveTo>
                  <a:pt x="0" y="0"/>
                </a:moveTo>
                <a:lnTo>
                  <a:pt x="273628" y="0"/>
                </a:lnTo>
                <a:lnTo>
                  <a:pt x="273628" y="140045"/>
                </a:lnTo>
                <a:lnTo>
                  <a:pt x="0" y="140045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1277" y="3734512"/>
            <a:ext cx="365125" cy="140335"/>
          </a:xfrm>
          <a:custGeom>
            <a:avLst/>
            <a:gdLst/>
            <a:ahLst/>
            <a:cxnLst/>
            <a:rect l="l" t="t" r="r" b="b"/>
            <a:pathLst>
              <a:path w="365125" h="140335">
                <a:moveTo>
                  <a:pt x="0" y="0"/>
                </a:moveTo>
                <a:lnTo>
                  <a:pt x="364832" y="0"/>
                </a:lnTo>
                <a:lnTo>
                  <a:pt x="364832" y="140042"/>
                </a:lnTo>
                <a:lnTo>
                  <a:pt x="0" y="140042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1277" y="3734512"/>
            <a:ext cx="365125" cy="140335"/>
          </a:xfrm>
          <a:custGeom>
            <a:avLst/>
            <a:gdLst/>
            <a:ahLst/>
            <a:cxnLst/>
            <a:rect l="l" t="t" r="r" b="b"/>
            <a:pathLst>
              <a:path w="365125" h="140335">
                <a:moveTo>
                  <a:pt x="0" y="0"/>
                </a:moveTo>
                <a:lnTo>
                  <a:pt x="364837" y="0"/>
                </a:lnTo>
                <a:lnTo>
                  <a:pt x="364837" y="140043"/>
                </a:lnTo>
                <a:lnTo>
                  <a:pt x="0" y="14004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5204" y="6353031"/>
            <a:ext cx="404495" cy="146685"/>
          </a:xfrm>
          <a:custGeom>
            <a:avLst/>
            <a:gdLst/>
            <a:ahLst/>
            <a:cxnLst/>
            <a:rect l="l" t="t" r="r" b="b"/>
            <a:pathLst>
              <a:path w="404494" h="146685">
                <a:moveTo>
                  <a:pt x="0" y="0"/>
                </a:moveTo>
                <a:lnTo>
                  <a:pt x="403936" y="0"/>
                </a:lnTo>
                <a:lnTo>
                  <a:pt x="403936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5204" y="6353031"/>
            <a:ext cx="404495" cy="146685"/>
          </a:xfrm>
          <a:custGeom>
            <a:avLst/>
            <a:gdLst/>
            <a:ahLst/>
            <a:cxnLst/>
            <a:rect l="l" t="t" r="r" b="b"/>
            <a:pathLst>
              <a:path w="404494" h="146685">
                <a:moveTo>
                  <a:pt x="0" y="0"/>
                </a:moveTo>
                <a:lnTo>
                  <a:pt x="403927" y="0"/>
                </a:lnTo>
                <a:lnTo>
                  <a:pt x="403927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12439" y="4369599"/>
            <a:ext cx="645160" cy="143510"/>
          </a:xfrm>
          <a:custGeom>
            <a:avLst/>
            <a:gdLst/>
            <a:ahLst/>
            <a:cxnLst/>
            <a:rect l="l" t="t" r="r" b="b"/>
            <a:pathLst>
              <a:path w="645160" h="143510">
                <a:moveTo>
                  <a:pt x="0" y="0"/>
                </a:moveTo>
                <a:lnTo>
                  <a:pt x="644982" y="0"/>
                </a:lnTo>
                <a:lnTo>
                  <a:pt x="644982" y="143294"/>
                </a:lnTo>
                <a:lnTo>
                  <a:pt x="0" y="143294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12439" y="4369600"/>
            <a:ext cx="645160" cy="143510"/>
          </a:xfrm>
          <a:custGeom>
            <a:avLst/>
            <a:gdLst/>
            <a:ahLst/>
            <a:cxnLst/>
            <a:rect l="l" t="t" r="r" b="b"/>
            <a:pathLst>
              <a:path w="645160" h="143510">
                <a:moveTo>
                  <a:pt x="0" y="0"/>
                </a:moveTo>
                <a:lnTo>
                  <a:pt x="644982" y="0"/>
                </a:lnTo>
                <a:lnTo>
                  <a:pt x="644982" y="143301"/>
                </a:lnTo>
                <a:lnTo>
                  <a:pt x="0" y="14330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28159" y="4636656"/>
            <a:ext cx="443230" cy="123825"/>
          </a:xfrm>
          <a:custGeom>
            <a:avLst/>
            <a:gdLst/>
            <a:ahLst/>
            <a:cxnLst/>
            <a:rect l="l" t="t" r="r" b="b"/>
            <a:pathLst>
              <a:path w="443229" h="123825">
                <a:moveTo>
                  <a:pt x="0" y="0"/>
                </a:moveTo>
                <a:lnTo>
                  <a:pt x="443014" y="0"/>
                </a:lnTo>
                <a:lnTo>
                  <a:pt x="443014" y="123761"/>
                </a:lnTo>
                <a:lnTo>
                  <a:pt x="0" y="12376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28159" y="4636656"/>
            <a:ext cx="443230" cy="123825"/>
          </a:xfrm>
          <a:custGeom>
            <a:avLst/>
            <a:gdLst/>
            <a:ahLst/>
            <a:cxnLst/>
            <a:rect l="l" t="t" r="r" b="b"/>
            <a:pathLst>
              <a:path w="443229" h="123825">
                <a:moveTo>
                  <a:pt x="0" y="0"/>
                </a:moveTo>
                <a:lnTo>
                  <a:pt x="443016" y="0"/>
                </a:lnTo>
                <a:lnTo>
                  <a:pt x="443016" y="123759"/>
                </a:lnTo>
                <a:lnTo>
                  <a:pt x="0" y="1237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73667" y="4760417"/>
            <a:ext cx="534670" cy="143510"/>
          </a:xfrm>
          <a:custGeom>
            <a:avLst/>
            <a:gdLst/>
            <a:ahLst/>
            <a:cxnLst/>
            <a:rect l="l" t="t" r="r" b="b"/>
            <a:pathLst>
              <a:path w="534670" h="143510">
                <a:moveTo>
                  <a:pt x="0" y="0"/>
                </a:moveTo>
                <a:lnTo>
                  <a:pt x="534225" y="0"/>
                </a:lnTo>
                <a:lnTo>
                  <a:pt x="534225" y="143306"/>
                </a:lnTo>
                <a:lnTo>
                  <a:pt x="0" y="143306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73667" y="4760417"/>
            <a:ext cx="534670" cy="143510"/>
          </a:xfrm>
          <a:custGeom>
            <a:avLst/>
            <a:gdLst/>
            <a:ahLst/>
            <a:cxnLst/>
            <a:rect l="l" t="t" r="r" b="b"/>
            <a:pathLst>
              <a:path w="534670" h="143510">
                <a:moveTo>
                  <a:pt x="0" y="0"/>
                </a:moveTo>
                <a:lnTo>
                  <a:pt x="534226" y="0"/>
                </a:lnTo>
                <a:lnTo>
                  <a:pt x="534226" y="143302"/>
                </a:lnTo>
                <a:lnTo>
                  <a:pt x="0" y="14330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44307" y="4753902"/>
            <a:ext cx="417195" cy="149860"/>
          </a:xfrm>
          <a:custGeom>
            <a:avLst/>
            <a:gdLst/>
            <a:ahLst/>
            <a:cxnLst/>
            <a:rect l="l" t="t" r="r" b="b"/>
            <a:pathLst>
              <a:path w="417194" h="149860">
                <a:moveTo>
                  <a:pt x="0" y="0"/>
                </a:moveTo>
                <a:lnTo>
                  <a:pt x="416953" y="0"/>
                </a:lnTo>
                <a:lnTo>
                  <a:pt x="416953" y="149821"/>
                </a:lnTo>
                <a:lnTo>
                  <a:pt x="0" y="14982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44307" y="4753902"/>
            <a:ext cx="417195" cy="149860"/>
          </a:xfrm>
          <a:custGeom>
            <a:avLst/>
            <a:gdLst/>
            <a:ahLst/>
            <a:cxnLst/>
            <a:rect l="l" t="t" r="r" b="b"/>
            <a:pathLst>
              <a:path w="417194" h="149860">
                <a:moveTo>
                  <a:pt x="0" y="0"/>
                </a:moveTo>
                <a:lnTo>
                  <a:pt x="416957" y="0"/>
                </a:lnTo>
                <a:lnTo>
                  <a:pt x="416957" y="149816"/>
                </a:lnTo>
                <a:lnTo>
                  <a:pt x="0" y="14981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45431" y="5444364"/>
            <a:ext cx="306705" cy="123825"/>
          </a:xfrm>
          <a:custGeom>
            <a:avLst/>
            <a:gdLst/>
            <a:ahLst/>
            <a:cxnLst/>
            <a:rect l="l" t="t" r="r" b="b"/>
            <a:pathLst>
              <a:path w="306704" h="123825">
                <a:moveTo>
                  <a:pt x="0" y="0"/>
                </a:moveTo>
                <a:lnTo>
                  <a:pt x="306199" y="0"/>
                </a:lnTo>
                <a:lnTo>
                  <a:pt x="306199" y="123759"/>
                </a:lnTo>
                <a:lnTo>
                  <a:pt x="0" y="1237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85048" y="5450879"/>
            <a:ext cx="417195" cy="123825"/>
          </a:xfrm>
          <a:custGeom>
            <a:avLst/>
            <a:gdLst/>
            <a:ahLst/>
            <a:cxnLst/>
            <a:rect l="l" t="t" r="r" b="b"/>
            <a:pathLst>
              <a:path w="417194" h="123825">
                <a:moveTo>
                  <a:pt x="0" y="0"/>
                </a:moveTo>
                <a:lnTo>
                  <a:pt x="416953" y="0"/>
                </a:lnTo>
                <a:lnTo>
                  <a:pt x="416953" y="123761"/>
                </a:lnTo>
                <a:lnTo>
                  <a:pt x="0" y="12376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5048" y="5450879"/>
            <a:ext cx="417195" cy="123825"/>
          </a:xfrm>
          <a:custGeom>
            <a:avLst/>
            <a:gdLst/>
            <a:ahLst/>
            <a:cxnLst/>
            <a:rect l="l" t="t" r="r" b="b"/>
            <a:pathLst>
              <a:path w="417194" h="123825">
                <a:moveTo>
                  <a:pt x="0" y="0"/>
                </a:moveTo>
                <a:lnTo>
                  <a:pt x="416955" y="0"/>
                </a:lnTo>
                <a:lnTo>
                  <a:pt x="416955" y="123758"/>
                </a:lnTo>
                <a:lnTo>
                  <a:pt x="0" y="1237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28062" y="5450879"/>
            <a:ext cx="664845" cy="117475"/>
          </a:xfrm>
          <a:custGeom>
            <a:avLst/>
            <a:gdLst/>
            <a:ahLst/>
            <a:cxnLst/>
            <a:rect l="l" t="t" r="r" b="b"/>
            <a:pathLst>
              <a:path w="664845" h="117475">
                <a:moveTo>
                  <a:pt x="0" y="0"/>
                </a:moveTo>
                <a:lnTo>
                  <a:pt x="664527" y="0"/>
                </a:lnTo>
                <a:lnTo>
                  <a:pt x="664527" y="117246"/>
                </a:lnTo>
                <a:lnTo>
                  <a:pt x="0" y="117246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28062" y="5450879"/>
            <a:ext cx="664845" cy="117475"/>
          </a:xfrm>
          <a:custGeom>
            <a:avLst/>
            <a:gdLst/>
            <a:ahLst/>
            <a:cxnLst/>
            <a:rect l="l" t="t" r="r" b="b"/>
            <a:pathLst>
              <a:path w="664845" h="117475">
                <a:moveTo>
                  <a:pt x="0" y="0"/>
                </a:moveTo>
                <a:lnTo>
                  <a:pt x="664524" y="0"/>
                </a:lnTo>
                <a:lnTo>
                  <a:pt x="664524" y="117246"/>
                </a:lnTo>
                <a:lnTo>
                  <a:pt x="0" y="11724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75945" y="1582631"/>
            <a:ext cx="2950210" cy="41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marR="5080" indent="-494665">
              <a:lnSpc>
                <a:spcPct val="105500"/>
              </a:lnSpc>
              <a:spcBef>
                <a:spcPts val="100"/>
              </a:spcBef>
            </a:pPr>
            <a:r>
              <a:rPr sz="1200" spc="-30" dirty="0">
                <a:latin typeface="Times New Roman"/>
                <a:cs typeface="Times New Roman"/>
              </a:rPr>
              <a:t>Modeling </a:t>
            </a:r>
            <a:r>
              <a:rPr sz="1200" spc="15" dirty="0">
                <a:latin typeface="Times New Roman"/>
                <a:cs typeface="Times New Roman"/>
              </a:rPr>
              <a:t>the </a:t>
            </a:r>
            <a:r>
              <a:rPr sz="1200" spc="-25" dirty="0">
                <a:latin typeface="Times New Roman"/>
                <a:cs typeface="Times New Roman"/>
              </a:rPr>
              <a:t>Complex Dynamics </a:t>
            </a:r>
            <a:r>
              <a:rPr sz="1200" spc="10" dirty="0">
                <a:latin typeface="Times New Roman"/>
                <a:cs typeface="Times New Roman"/>
              </a:rPr>
              <a:t>and </a:t>
            </a:r>
            <a:r>
              <a:rPr sz="1200" spc="-20" dirty="0">
                <a:latin typeface="Times New Roman"/>
                <a:cs typeface="Times New Roman"/>
              </a:rPr>
              <a:t>Changing  </a:t>
            </a:r>
            <a:r>
              <a:rPr sz="1200" spc="-15" dirty="0">
                <a:latin typeface="Times New Roman"/>
                <a:cs typeface="Times New Roman"/>
              </a:rPr>
              <a:t>Correlations </a:t>
            </a:r>
            <a:r>
              <a:rPr sz="1200" spc="-6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Epileptic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Events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47434" y="2117840"/>
            <a:ext cx="3007360" cy="5518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64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Drausin </a:t>
            </a:r>
            <a:r>
              <a:rPr sz="800" spc="25" dirty="0">
                <a:latin typeface="Georgia"/>
                <a:cs typeface="Georgia"/>
              </a:rPr>
              <a:t>F. </a:t>
            </a:r>
            <a:r>
              <a:rPr sz="800" spc="-10" dirty="0">
                <a:latin typeface="Georgia"/>
                <a:cs typeface="Georgia"/>
              </a:rPr>
              <a:t>Wulsin</a:t>
            </a:r>
            <a:r>
              <a:rPr sz="825" spc="-15" baseline="30303" dirty="0">
                <a:latin typeface="Georgia"/>
                <a:cs typeface="Georgia"/>
              </a:rPr>
              <a:t>a</a:t>
            </a:r>
            <a:r>
              <a:rPr sz="800" spc="-10" dirty="0">
                <a:latin typeface="Georgia"/>
                <a:cs typeface="Georgia"/>
              </a:rPr>
              <a:t>, </a:t>
            </a:r>
            <a:r>
              <a:rPr sz="800" dirty="0">
                <a:latin typeface="Georgia"/>
                <a:cs typeface="Georgia"/>
              </a:rPr>
              <a:t>Emily </a:t>
            </a:r>
            <a:r>
              <a:rPr sz="800" spc="25" dirty="0">
                <a:latin typeface="Georgia"/>
                <a:cs typeface="Georgia"/>
              </a:rPr>
              <a:t>B. </a:t>
            </a:r>
            <a:r>
              <a:rPr sz="800" spc="-5" dirty="0">
                <a:latin typeface="Georgia"/>
                <a:cs typeface="Georgia"/>
              </a:rPr>
              <a:t>Fox</a:t>
            </a:r>
            <a:r>
              <a:rPr sz="825" spc="-7" baseline="30303" dirty="0">
                <a:latin typeface="Georgia"/>
                <a:cs typeface="Georgia"/>
              </a:rPr>
              <a:t>c</a:t>
            </a:r>
            <a:r>
              <a:rPr sz="800" spc="-5" dirty="0">
                <a:latin typeface="Georgia"/>
                <a:cs typeface="Georgia"/>
              </a:rPr>
              <a:t>, </a:t>
            </a:r>
            <a:r>
              <a:rPr sz="800" dirty="0">
                <a:latin typeface="Georgia"/>
                <a:cs typeface="Georgia"/>
              </a:rPr>
              <a:t>Brian</a:t>
            </a:r>
            <a:r>
              <a:rPr sz="800" spc="145" dirty="0">
                <a:latin typeface="Georgia"/>
                <a:cs typeface="Georgia"/>
              </a:rPr>
              <a:t> </a:t>
            </a:r>
            <a:r>
              <a:rPr sz="800" spc="15" dirty="0">
                <a:latin typeface="Georgia"/>
                <a:cs typeface="Georgia"/>
              </a:rPr>
              <a:t>Litt</a:t>
            </a:r>
            <a:r>
              <a:rPr sz="825" spc="22" baseline="30303" dirty="0">
                <a:latin typeface="Georgia"/>
                <a:cs typeface="Georgia"/>
              </a:rPr>
              <a:t>a,b</a:t>
            </a:r>
            <a:endParaRPr sz="825" baseline="30303">
              <a:latin typeface="Georgia"/>
              <a:cs typeface="Georgia"/>
            </a:endParaRPr>
          </a:p>
          <a:p>
            <a:pPr marL="12700" marR="5080" algn="ctr">
              <a:lnSpc>
                <a:spcPts val="830"/>
              </a:lnSpc>
              <a:spcBef>
                <a:spcPts val="695"/>
              </a:spcBef>
            </a:pPr>
            <a:r>
              <a:rPr sz="675" i="1" spc="-37" baseline="30864" dirty="0">
                <a:latin typeface="Georgia"/>
                <a:cs typeface="Georgia"/>
              </a:rPr>
              <a:t>a</a:t>
            </a:r>
            <a:r>
              <a:rPr sz="700" i="1" spc="-25" dirty="0">
                <a:latin typeface="Georgia"/>
                <a:cs typeface="Georgia"/>
              </a:rPr>
              <a:t>Department of Bioengineering, University of Pennsylvania, Philadelphia, </a:t>
            </a:r>
            <a:r>
              <a:rPr sz="700" i="1" spc="10" dirty="0">
                <a:latin typeface="Georgia"/>
                <a:cs typeface="Georgia"/>
              </a:rPr>
              <a:t>PA  </a:t>
            </a:r>
            <a:r>
              <a:rPr sz="675" i="1" spc="-37" baseline="30864" dirty="0">
                <a:latin typeface="Georgia"/>
                <a:cs typeface="Georgia"/>
              </a:rPr>
              <a:t>b</a:t>
            </a:r>
            <a:r>
              <a:rPr sz="700" i="1" spc="-25" dirty="0">
                <a:latin typeface="Georgia"/>
                <a:cs typeface="Georgia"/>
              </a:rPr>
              <a:t>Department of </a:t>
            </a:r>
            <a:r>
              <a:rPr sz="700" i="1" spc="-40" dirty="0">
                <a:latin typeface="Georgia"/>
                <a:cs typeface="Georgia"/>
              </a:rPr>
              <a:t>Neurology, </a:t>
            </a:r>
            <a:r>
              <a:rPr sz="700" i="1" spc="-25" dirty="0">
                <a:latin typeface="Georgia"/>
                <a:cs typeface="Georgia"/>
              </a:rPr>
              <a:t>University of Pennsylvania, Philadelphia, </a:t>
            </a:r>
            <a:r>
              <a:rPr sz="700" i="1" spc="10" dirty="0">
                <a:latin typeface="Georgia"/>
                <a:cs typeface="Georgia"/>
              </a:rPr>
              <a:t>PA  </a:t>
            </a:r>
            <a:r>
              <a:rPr sz="675" i="1" spc="-37" baseline="30864" dirty="0">
                <a:latin typeface="Georgia"/>
                <a:cs typeface="Georgia"/>
              </a:rPr>
              <a:t>c</a:t>
            </a:r>
            <a:r>
              <a:rPr sz="700" i="1" spc="-25" dirty="0">
                <a:latin typeface="Georgia"/>
                <a:cs typeface="Georgia"/>
              </a:rPr>
              <a:t>Department of </a:t>
            </a:r>
            <a:r>
              <a:rPr sz="700" i="1" spc="-15" dirty="0">
                <a:latin typeface="Georgia"/>
                <a:cs typeface="Georgia"/>
              </a:rPr>
              <a:t>Statistics, </a:t>
            </a:r>
            <a:r>
              <a:rPr sz="700" i="1" spc="-25" dirty="0">
                <a:latin typeface="Georgia"/>
                <a:cs typeface="Georgia"/>
              </a:rPr>
              <a:t>University of Washington, </a:t>
            </a:r>
            <a:r>
              <a:rPr sz="700" i="1" spc="-20" dirty="0">
                <a:latin typeface="Georgia"/>
                <a:cs typeface="Georgia"/>
              </a:rPr>
              <a:t>Seattle,</a:t>
            </a:r>
            <a:r>
              <a:rPr sz="700" i="1" spc="-15" dirty="0">
                <a:latin typeface="Georgia"/>
                <a:cs typeface="Georgia"/>
              </a:rPr>
              <a:t> </a:t>
            </a:r>
            <a:r>
              <a:rPr sz="700" i="1" spc="-5" dirty="0">
                <a:latin typeface="Georgia"/>
                <a:cs typeface="Georgia"/>
              </a:rPr>
              <a:t>WA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41424" y="2973476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>
                <a:moveTo>
                  <a:pt x="0" y="0"/>
                </a:moveTo>
                <a:lnTo>
                  <a:pt x="3419137" y="0"/>
                </a:lnTo>
              </a:path>
            </a:pathLst>
          </a:custGeom>
          <a:ln w="3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728731" y="3035592"/>
            <a:ext cx="47815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b="1" spc="5" dirty="0">
                <a:latin typeface="Georgia"/>
                <a:cs typeface="Georgia"/>
              </a:rPr>
              <a:t>Abstract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28731" y="3211141"/>
            <a:ext cx="63309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dirty="0">
                <a:latin typeface="Georgia"/>
                <a:cs typeface="Georgia"/>
              </a:rPr>
              <a:t>Patients</a:t>
            </a:r>
            <a:r>
              <a:rPr sz="800" spc="50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with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72779" y="3211141"/>
            <a:ext cx="240157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can </a:t>
            </a:r>
            <a:r>
              <a:rPr sz="800" spc="-15" dirty="0">
                <a:latin typeface="Georgia"/>
                <a:cs typeface="Georgia"/>
              </a:rPr>
              <a:t>manifest </a:t>
            </a:r>
            <a:r>
              <a:rPr sz="800" spc="-10" dirty="0">
                <a:latin typeface="Georgia"/>
                <a:cs typeface="Georgia"/>
              </a:rPr>
              <a:t>short, sub-clinical epileptic </a:t>
            </a:r>
            <a:r>
              <a:rPr sz="800" spc="10" dirty="0">
                <a:latin typeface="Georgia"/>
                <a:cs typeface="Georgia"/>
              </a:rPr>
              <a:t>“bursts”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in</a:t>
            </a:r>
            <a:endParaRPr sz="800">
              <a:latin typeface="Georgia"/>
              <a:cs typeface="Georgia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2344015" y="3213750"/>
          <a:ext cx="1113790" cy="47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85"/>
                <a:gridCol w="335280"/>
                <a:gridCol w="377825"/>
              </a:tblGrid>
              <a:tr h="127000">
                <a:tc>
                  <a:txBody>
                    <a:bodyPr/>
                    <a:lstStyle/>
                    <a:p>
                      <a:pPr marL="43815">
                        <a:lnSpc>
                          <a:spcPts val="89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epilepsy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B w="38100">
                      <a:solidFill>
                        <a:srgbClr val="C75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clinical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38100">
                      <a:solidFill>
                        <a:srgbClr val="C75000"/>
                      </a:solidFill>
                      <a:prstDash val="solid"/>
                    </a:lnL>
                    <a:lnR w="53975">
                      <a:solidFill>
                        <a:srgbClr val="C75000"/>
                      </a:solidFill>
                      <a:prstDash val="solid"/>
                    </a:lnR>
                    <a:lnT w="38100" cap="flat" cmpd="sng" algn="ctr">
                      <a:solidFill>
                        <a:srgbClr val="C75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seizures.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539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1728730" y="3338270"/>
            <a:ext cx="3477260" cy="406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85"/>
              </a:spcBef>
              <a:tabLst>
                <a:tab pos="1804035" algn="l"/>
              </a:tabLst>
            </a:pPr>
            <a:r>
              <a:rPr sz="800" spc="-10" dirty="0">
                <a:latin typeface="Georgia"/>
                <a:cs typeface="Georgia"/>
              </a:rPr>
              <a:t>addition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to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full-blown	</a:t>
            </a:r>
            <a:r>
              <a:rPr sz="800" spc="-25" dirty="0">
                <a:latin typeface="Georgia"/>
                <a:cs typeface="Georgia"/>
              </a:rPr>
              <a:t>We </a:t>
            </a:r>
            <a:r>
              <a:rPr sz="800" spc="-10" dirty="0">
                <a:latin typeface="Georgia"/>
                <a:cs typeface="Georgia"/>
              </a:rPr>
              <a:t>believe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5" dirty="0">
                <a:latin typeface="Georgia"/>
                <a:cs typeface="Georgia"/>
              </a:rPr>
              <a:t>relationship between  these two </a:t>
            </a:r>
            <a:r>
              <a:rPr sz="800" spc="-20" dirty="0">
                <a:latin typeface="Georgia"/>
                <a:cs typeface="Georgia"/>
              </a:rPr>
              <a:t>classes of </a:t>
            </a:r>
            <a:r>
              <a:rPr sz="800" spc="-10" dirty="0">
                <a:latin typeface="Georgia"/>
                <a:cs typeface="Georgia"/>
              </a:rPr>
              <a:t>events—something </a:t>
            </a:r>
            <a:r>
              <a:rPr sz="800" spc="-5" dirty="0">
                <a:latin typeface="Georgia"/>
                <a:cs typeface="Georgia"/>
              </a:rPr>
              <a:t>not </a:t>
            </a:r>
            <a:r>
              <a:rPr sz="800" spc="-10" dirty="0">
                <a:latin typeface="Georgia"/>
                <a:cs typeface="Georgia"/>
              </a:rPr>
              <a:t>previously studied </a:t>
            </a:r>
            <a:r>
              <a:rPr sz="800" spc="10" dirty="0">
                <a:latin typeface="Georgia"/>
                <a:cs typeface="Georgia"/>
              </a:rPr>
              <a:t>quantitatively—  </a:t>
            </a:r>
            <a:r>
              <a:rPr sz="800" spc="-15" dirty="0">
                <a:latin typeface="Georgia"/>
                <a:cs typeface="Georgia"/>
              </a:rPr>
              <a:t>could </a:t>
            </a:r>
            <a:r>
              <a:rPr sz="800" spc="-5" dirty="0">
                <a:latin typeface="Georgia"/>
                <a:cs typeface="Georgia"/>
              </a:rPr>
              <a:t>yield important </a:t>
            </a:r>
            <a:r>
              <a:rPr sz="800" spc="-15" dirty="0">
                <a:latin typeface="Georgia"/>
                <a:cs typeface="Georgia"/>
              </a:rPr>
              <a:t>insights into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nature </a:t>
            </a:r>
            <a:r>
              <a:rPr sz="800" spc="-15" dirty="0">
                <a:latin typeface="Georgia"/>
                <a:cs typeface="Georgia"/>
              </a:rPr>
              <a:t>and intrinsic </a:t>
            </a:r>
            <a:r>
              <a:rPr sz="800" spc="-10" dirty="0">
                <a:latin typeface="Georgia"/>
                <a:cs typeface="Georgia"/>
              </a:rPr>
              <a:t>dynamics</a:t>
            </a:r>
            <a:r>
              <a:rPr sz="800" spc="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28731" y="3719651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5" dirty="0">
                <a:latin typeface="Georgia"/>
                <a:cs typeface="Georgia"/>
              </a:rPr>
              <a:t>seizures. </a:t>
            </a:r>
            <a:r>
              <a:rPr sz="800" spc="70" dirty="0">
                <a:latin typeface="Georgia"/>
                <a:cs typeface="Georgia"/>
              </a:rPr>
              <a:t>A </a:t>
            </a:r>
            <a:r>
              <a:rPr sz="800" spc="-10" dirty="0">
                <a:latin typeface="Georgia"/>
                <a:cs typeface="Georgia"/>
              </a:rPr>
              <a:t>goal </a:t>
            </a:r>
            <a:r>
              <a:rPr sz="800" spc="-20" dirty="0">
                <a:latin typeface="Georgia"/>
                <a:cs typeface="Georgia"/>
              </a:rPr>
              <a:t>of our work is </a:t>
            </a:r>
            <a:r>
              <a:rPr sz="800" spc="5" dirty="0">
                <a:latin typeface="Georgia"/>
                <a:cs typeface="Georgia"/>
              </a:rPr>
              <a:t>to</a:t>
            </a:r>
            <a:r>
              <a:rPr sz="800" spc="-6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parse these complex </a:t>
            </a:r>
            <a:r>
              <a:rPr sz="800" spc="-10" dirty="0">
                <a:latin typeface="Georgia"/>
                <a:cs typeface="Georgia"/>
              </a:rPr>
              <a:t>epileptic </a:t>
            </a:r>
            <a:r>
              <a:rPr sz="800" spc="-15" dirty="0">
                <a:latin typeface="Georgia"/>
                <a:cs typeface="Georgia"/>
              </a:rPr>
              <a:t>events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28730" y="3846781"/>
            <a:ext cx="344932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5" dirty="0">
                <a:latin typeface="Georgia"/>
                <a:cs typeface="Georgia"/>
              </a:rPr>
              <a:t>into </a:t>
            </a:r>
            <a:r>
              <a:rPr sz="800" spc="-5" dirty="0">
                <a:latin typeface="Georgia"/>
                <a:cs typeface="Georgia"/>
              </a:rPr>
              <a:t>distinct </a:t>
            </a:r>
            <a:r>
              <a:rPr sz="800" spc="-10" dirty="0">
                <a:latin typeface="Georgia"/>
                <a:cs typeface="Georgia"/>
              </a:rPr>
              <a:t>dynamic </a:t>
            </a:r>
            <a:r>
              <a:rPr sz="800" spc="-20" dirty="0">
                <a:latin typeface="Georgia"/>
                <a:cs typeface="Georgia"/>
              </a:rPr>
              <a:t>regimes. </a:t>
            </a:r>
            <a:r>
              <a:rPr sz="800" spc="70" dirty="0">
                <a:latin typeface="Georgia"/>
                <a:cs typeface="Georgia"/>
              </a:rPr>
              <a:t>A </a:t>
            </a:r>
            <a:r>
              <a:rPr sz="800" spc="-15" dirty="0">
                <a:latin typeface="Georgia"/>
                <a:cs typeface="Georgia"/>
              </a:rPr>
              <a:t>challenge </a:t>
            </a:r>
            <a:r>
              <a:rPr sz="800" spc="-20" dirty="0">
                <a:latin typeface="Georgia"/>
                <a:cs typeface="Georgia"/>
              </a:rPr>
              <a:t>posed </a:t>
            </a:r>
            <a:r>
              <a:rPr sz="800" spc="5" dirty="0">
                <a:latin typeface="Georgia"/>
                <a:cs typeface="Georgia"/>
              </a:rPr>
              <a:t>by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intracranial</a:t>
            </a:r>
            <a:r>
              <a:rPr sz="800" spc="95" dirty="0">
                <a:latin typeface="Georgia"/>
                <a:cs typeface="Georgia"/>
              </a:rPr>
              <a:t> </a:t>
            </a:r>
            <a:r>
              <a:rPr sz="800" spc="35" dirty="0">
                <a:latin typeface="Georgia"/>
                <a:cs typeface="Georgia"/>
              </a:rPr>
              <a:t>EEG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28730" y="3973911"/>
            <a:ext cx="3443604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15" dirty="0">
                <a:latin typeface="Georgia"/>
                <a:cs typeface="Georgia"/>
              </a:rPr>
              <a:t>(iEEG) </a:t>
            </a:r>
            <a:r>
              <a:rPr sz="800" spc="5" dirty="0">
                <a:latin typeface="Georgia"/>
                <a:cs typeface="Georgia"/>
              </a:rPr>
              <a:t>data </a:t>
            </a:r>
            <a:r>
              <a:rPr sz="800" spc="-30" dirty="0">
                <a:latin typeface="Georgia"/>
                <a:cs typeface="Georgia"/>
              </a:rPr>
              <a:t>we </a:t>
            </a:r>
            <a:r>
              <a:rPr sz="800" dirty="0">
                <a:latin typeface="Georgia"/>
                <a:cs typeface="Georgia"/>
              </a:rPr>
              <a:t>study </a:t>
            </a:r>
            <a:r>
              <a:rPr sz="800" spc="-20" dirty="0">
                <a:latin typeface="Georgia"/>
                <a:cs typeface="Georgia"/>
              </a:rPr>
              <a:t>is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dirty="0">
                <a:latin typeface="Georgia"/>
                <a:cs typeface="Georgia"/>
              </a:rPr>
              <a:t>fact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5" dirty="0">
                <a:latin typeface="Georgia"/>
                <a:cs typeface="Georgia"/>
              </a:rPr>
              <a:t>number </a:t>
            </a:r>
            <a:r>
              <a:rPr sz="800" spc="-15" dirty="0">
                <a:latin typeface="Georgia"/>
                <a:cs typeface="Georgia"/>
              </a:rPr>
              <a:t>and placement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15" dirty="0">
                <a:latin typeface="Georgia"/>
                <a:cs typeface="Georgia"/>
              </a:rPr>
              <a:t>electrodes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28731" y="4101040"/>
            <a:ext cx="193103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can </a:t>
            </a:r>
            <a:r>
              <a:rPr sz="800" dirty="0">
                <a:latin typeface="Georgia"/>
                <a:cs typeface="Georgia"/>
              </a:rPr>
              <a:t>vary </a:t>
            </a:r>
            <a:r>
              <a:rPr sz="800" spc="-15" dirty="0">
                <a:latin typeface="Georgia"/>
                <a:cs typeface="Georgia"/>
              </a:rPr>
              <a:t>between </a:t>
            </a:r>
            <a:r>
              <a:rPr sz="800" spc="-5" dirty="0">
                <a:latin typeface="Georgia"/>
                <a:cs typeface="Georgia"/>
              </a:rPr>
              <a:t>patients. </a:t>
            </a:r>
            <a:r>
              <a:rPr sz="800" spc="-25" dirty="0">
                <a:latin typeface="Georgia"/>
                <a:cs typeface="Georgia"/>
              </a:rPr>
              <a:t>We </a:t>
            </a:r>
            <a:r>
              <a:rPr sz="800" spc="-15" dirty="0">
                <a:latin typeface="Georgia"/>
                <a:cs typeface="Georgia"/>
              </a:rPr>
              <a:t>develop</a:t>
            </a:r>
            <a:r>
              <a:rPr sz="800" spc="-95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</a:t>
            </a:r>
            <a:endParaRPr sz="800">
              <a:latin typeface="Georgia"/>
              <a:cs typeface="Georgia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3653538" y="4109392"/>
          <a:ext cx="150495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895"/>
                <a:gridCol w="723265"/>
                <a:gridCol w="351790"/>
              </a:tblGrid>
              <a:tr h="136525">
                <a:tc>
                  <a:txBody>
                    <a:bodyPr/>
                    <a:lstStyle/>
                    <a:p>
                      <a:pPr marL="34290">
                        <a:lnSpc>
                          <a:spcPts val="925"/>
                        </a:lnSpc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800" spc="-25" dirty="0">
                          <a:latin typeface="Georgia"/>
                          <a:cs typeface="Georgia"/>
                        </a:rPr>
                        <a:t>ay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esi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n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539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925"/>
                        </a:lnSpc>
                      </a:pPr>
                      <a:r>
                        <a:rPr sz="800" spc="-15" dirty="0">
                          <a:latin typeface="Georgia"/>
                          <a:cs typeface="Georgia"/>
                        </a:rPr>
                        <a:t>nonparametric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53975">
                      <a:solidFill>
                        <a:srgbClr val="0079A0"/>
                      </a:solidFill>
                      <a:prstDash val="solid"/>
                    </a:lnL>
                    <a:lnR w="539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925"/>
                        </a:lnSpc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Mar</a:t>
                      </a:r>
                      <a:r>
                        <a:rPr sz="800" spc="-25" dirty="0">
                          <a:latin typeface="Georgia"/>
                          <a:cs typeface="Georgia"/>
                        </a:rPr>
                        <a:t>ko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v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539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1728730" y="4228170"/>
            <a:ext cx="344551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switching </a:t>
            </a:r>
            <a:r>
              <a:rPr sz="800" spc="-20" dirty="0">
                <a:latin typeface="Georgia"/>
                <a:cs typeface="Georgia"/>
              </a:rPr>
              <a:t>process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15" dirty="0">
                <a:latin typeface="Georgia"/>
                <a:cs typeface="Georgia"/>
              </a:rPr>
              <a:t>allows </a:t>
            </a:r>
            <a:r>
              <a:rPr sz="800" spc="-20" dirty="0">
                <a:latin typeface="Georgia"/>
                <a:cs typeface="Georgia"/>
              </a:rPr>
              <a:t>for </a:t>
            </a:r>
            <a:r>
              <a:rPr sz="800" spc="5" dirty="0">
                <a:latin typeface="Georgia"/>
                <a:cs typeface="Georgia"/>
              </a:rPr>
              <a:t>(i) </a:t>
            </a:r>
            <a:r>
              <a:rPr sz="800" spc="-15" dirty="0">
                <a:latin typeface="Georgia"/>
                <a:cs typeface="Georgia"/>
              </a:rPr>
              <a:t>shared </a:t>
            </a:r>
            <a:r>
              <a:rPr sz="800" spc="-10" dirty="0">
                <a:latin typeface="Georgia"/>
                <a:cs typeface="Georgia"/>
              </a:rPr>
              <a:t>dynamic </a:t>
            </a:r>
            <a:r>
              <a:rPr sz="800" spc="-20" dirty="0">
                <a:latin typeface="Georgia"/>
                <a:cs typeface="Georgia"/>
              </a:rPr>
              <a:t>regimes </a:t>
            </a:r>
            <a:r>
              <a:rPr sz="800" spc="-15" dirty="0">
                <a:latin typeface="Georgia"/>
                <a:cs typeface="Georgia"/>
              </a:rPr>
              <a:t>between </a:t>
            </a:r>
            <a:r>
              <a:rPr sz="800" dirty="0">
                <a:latin typeface="Georgia"/>
                <a:cs typeface="Georgia"/>
              </a:rPr>
              <a:t>a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vari-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28730" y="4355291"/>
            <a:ext cx="34442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able </a:t>
            </a:r>
            <a:r>
              <a:rPr sz="800" spc="-25" dirty="0">
                <a:latin typeface="Georgia"/>
                <a:cs typeface="Georgia"/>
              </a:rPr>
              <a:t>number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15" dirty="0">
                <a:latin typeface="Georgia"/>
                <a:cs typeface="Georgia"/>
              </a:rPr>
              <a:t>channels, </a:t>
            </a:r>
            <a:r>
              <a:rPr sz="800" dirty="0">
                <a:latin typeface="Georgia"/>
                <a:cs typeface="Georgia"/>
              </a:rPr>
              <a:t>(ii) </a:t>
            </a:r>
            <a:r>
              <a:rPr sz="800" spc="-20" dirty="0">
                <a:latin typeface="Georgia"/>
                <a:cs typeface="Georgia"/>
              </a:rPr>
              <a:t>asynchronous </a:t>
            </a:r>
            <a:r>
              <a:rPr sz="800" spc="-15" dirty="0">
                <a:latin typeface="Georgia"/>
                <a:cs typeface="Georgia"/>
              </a:rPr>
              <a:t>regime-switching, and </a:t>
            </a:r>
            <a:r>
              <a:rPr sz="800" dirty="0">
                <a:latin typeface="Georgia"/>
                <a:cs typeface="Georgia"/>
              </a:rPr>
              <a:t>(iii)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an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36277" y="4512894"/>
            <a:ext cx="316230" cy="115416"/>
          </a:xfrm>
          <a:prstGeom prst="rect">
            <a:avLst/>
          </a:prstGeom>
          <a:solidFill>
            <a:srgbClr val="6ACDF4"/>
          </a:solidFill>
          <a:ln w="25369">
            <a:solidFill>
              <a:srgbClr val="0079A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850"/>
              </a:lnSpc>
            </a:pPr>
            <a:r>
              <a:rPr sz="800" spc="-20" dirty="0">
                <a:latin typeface="Georgia"/>
                <a:cs typeface="Georgia"/>
              </a:rPr>
              <a:t>sparse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28731" y="4482420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30830" algn="l"/>
              </a:tabLst>
            </a:pPr>
            <a:r>
              <a:rPr sz="800" spc="-20" dirty="0">
                <a:latin typeface="Georgia"/>
                <a:cs typeface="Georgia"/>
              </a:rPr>
              <a:t>unknown  </a:t>
            </a:r>
            <a:r>
              <a:rPr sz="800" spc="-5" dirty="0">
                <a:latin typeface="Georgia"/>
                <a:cs typeface="Georgia"/>
              </a:rPr>
              <a:t>dictionary  </a:t>
            </a:r>
            <a:r>
              <a:rPr sz="800" spc="-25" dirty="0">
                <a:latin typeface="Georgia"/>
                <a:cs typeface="Georgia"/>
              </a:rPr>
              <a:t>of  </a:t>
            </a:r>
            <a:r>
              <a:rPr sz="800" spc="-10" dirty="0">
                <a:latin typeface="Georgia"/>
                <a:cs typeface="Georgia"/>
              </a:rPr>
              <a:t>dynamic  </a:t>
            </a:r>
            <a:r>
              <a:rPr sz="800" spc="-20" dirty="0">
                <a:latin typeface="Georgia"/>
                <a:cs typeface="Georgia"/>
              </a:rPr>
              <a:t>regimes.  </a:t>
            </a:r>
            <a:r>
              <a:rPr sz="800" spc="-25" dirty="0">
                <a:latin typeface="Georgia"/>
                <a:cs typeface="Georgia"/>
              </a:rPr>
              <a:t>We</a:t>
            </a:r>
            <a:r>
              <a:rPr sz="800" spc="1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encode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	</a:t>
            </a:r>
            <a:r>
              <a:rPr sz="800" spc="-15" dirty="0">
                <a:latin typeface="Georgia"/>
                <a:cs typeface="Georgia"/>
              </a:rPr>
              <a:t>and</a:t>
            </a:r>
            <a:r>
              <a:rPr sz="800" spc="5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changing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28731" y="4609550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5" dirty="0">
                <a:latin typeface="Georgia"/>
                <a:cs typeface="Georgia"/>
              </a:rPr>
              <a:t>set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dependencies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between</a:t>
            </a:r>
            <a:r>
              <a:rPr sz="800" spc="30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channels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using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</a:t>
            </a:r>
            <a:r>
              <a:rPr sz="800" spc="3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Markov-switching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Gaussian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28730" y="4736680"/>
            <a:ext cx="34442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graphical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model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for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innovations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process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driving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channel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dynamics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and</a:t>
            </a:r>
            <a:endParaRPr sz="800">
              <a:latin typeface="Georgia"/>
              <a:cs typeface="Georgia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2930375" y="4995255"/>
          <a:ext cx="1692909" cy="58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090"/>
                <a:gridCol w="365125"/>
                <a:gridCol w="296545"/>
                <a:gridCol w="78105"/>
                <a:gridCol w="136525"/>
                <a:gridCol w="220980"/>
                <a:gridCol w="129539"/>
              </a:tblGrid>
              <a:tr h="122555">
                <a:tc gridSpan="2">
                  <a:txBody>
                    <a:bodyPr/>
                    <a:lstStyle/>
                    <a:p>
                      <a:pPr>
                        <a:lnSpc>
                          <a:spcPts val="869"/>
                        </a:lnSpc>
                      </a:pPr>
                      <a:r>
                        <a:rPr sz="800" spc="-25" dirty="0">
                          <a:latin typeface="Georgia"/>
                          <a:cs typeface="Georgia"/>
                        </a:rPr>
                        <a:t>We show </a:t>
                      </a:r>
                      <a:r>
                        <a:rPr sz="800" spc="15" dirty="0">
                          <a:latin typeface="Georgia"/>
                          <a:cs typeface="Georgia"/>
                        </a:rPr>
                        <a:t>that</a:t>
                      </a:r>
                      <a:r>
                        <a:rPr sz="80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800" spc="-20" dirty="0">
                          <a:latin typeface="Georgia"/>
                          <a:cs typeface="Georgia"/>
                        </a:rPr>
                        <a:t>our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28575">
                      <a:solidFill>
                        <a:srgbClr val="0079A0"/>
                      </a:solidFill>
                      <a:prstDash val="solid"/>
                    </a:lnR>
                    <a:lnB w="53975">
                      <a:solidFill>
                        <a:srgbClr val="0079A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69"/>
                        </a:lnSpc>
                      </a:pPr>
                      <a:r>
                        <a:rPr sz="800" spc="-20" dirty="0">
                          <a:latin typeface="Georgia"/>
                          <a:cs typeface="Georgia"/>
                        </a:rPr>
                        <a:t>model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5890">
                <a:tc>
                  <a:txBody>
                    <a:bodyPr/>
                    <a:lstStyle/>
                    <a:p>
                      <a:pPr marL="31115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automate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38100">
                      <a:solidFill>
                        <a:srgbClr val="0079A0"/>
                      </a:solidFill>
                      <a:prstDash val="solid"/>
                    </a:lnR>
                    <a:lnT w="53975" cap="flat" cmpd="sng" algn="ctr">
                      <a:solidFill>
                        <a:srgbClr val="0079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Georgia"/>
                          <a:cs typeface="Georgia"/>
                        </a:rPr>
                        <a:t>clinical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539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4604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Georgia"/>
                          <a:cs typeface="Georgia"/>
                        </a:rPr>
                        <a:t>analysis</a:t>
                      </a:r>
                      <a:r>
                        <a:rPr sz="800" spc="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800" spc="-20" dirty="0">
                          <a:latin typeface="Georgia"/>
                          <a:cs typeface="Georgia"/>
                        </a:rPr>
                        <a:t>of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 cap="flat" cmpd="sng" algn="ctr">
                      <a:solidFill>
                        <a:srgbClr val="0079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240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seizures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539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79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ts val="919"/>
                        </a:lnSpc>
                      </a:pPr>
                      <a:r>
                        <a:rPr sz="800" spc="-5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lini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539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590">
                        <a:lnSpc>
                          <a:spcPts val="919"/>
                        </a:lnSpc>
                      </a:pPr>
                      <a:r>
                        <a:rPr sz="800" spc="-5" dirty="0">
                          <a:latin typeface="Georgia"/>
                          <a:cs typeface="Georgia"/>
                        </a:rPr>
                        <a:t>se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z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ur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s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539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539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T w="28575">
                      <a:solidFill>
                        <a:srgbClr val="C75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5" name="object 55"/>
          <p:cNvSpPr txBox="1"/>
          <p:nvPr/>
        </p:nvSpPr>
        <p:spPr>
          <a:xfrm>
            <a:off x="1728731" y="4863808"/>
            <a:ext cx="3444875" cy="533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4299"/>
              </a:lnSpc>
              <a:spcBef>
                <a:spcPts val="85"/>
              </a:spcBef>
              <a:tabLst>
                <a:tab pos="2348230" algn="l"/>
                <a:tab pos="2941320" algn="l"/>
              </a:tabLst>
            </a:pPr>
            <a:r>
              <a:rPr sz="800" spc="-10" dirty="0">
                <a:latin typeface="Georgia"/>
                <a:cs typeface="Georgia"/>
              </a:rPr>
              <a:t>demonstrate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importance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5" dirty="0">
                <a:latin typeface="Georgia"/>
                <a:cs typeface="Georgia"/>
              </a:rPr>
              <a:t>this </a:t>
            </a:r>
            <a:r>
              <a:rPr sz="800" spc="-20" dirty="0">
                <a:latin typeface="Georgia"/>
                <a:cs typeface="Georgia"/>
              </a:rPr>
              <a:t>model in </a:t>
            </a:r>
            <a:r>
              <a:rPr sz="800" spc="-15" dirty="0">
                <a:latin typeface="Georgia"/>
                <a:cs typeface="Georgia"/>
              </a:rPr>
              <a:t>parsing and out-of-sample </a:t>
            </a:r>
            <a:r>
              <a:rPr sz="800" spc="-20" dirty="0">
                <a:latin typeface="Georgia"/>
                <a:cs typeface="Georgia"/>
              </a:rPr>
              <a:t>pre-  </a:t>
            </a:r>
            <a:r>
              <a:rPr sz="800" spc="-10" dirty="0">
                <a:latin typeface="Georgia"/>
                <a:cs typeface="Georgia"/>
              </a:rPr>
              <a:t>dictions 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5" dirty="0">
                <a:latin typeface="Georgia"/>
                <a:cs typeface="Georgia"/>
              </a:rPr>
              <a:t> </a:t>
            </a:r>
            <a:r>
              <a:rPr sz="800" spc="25" dirty="0">
                <a:latin typeface="Georgia"/>
                <a:cs typeface="Georgia"/>
              </a:rPr>
              <a:t>iEEG</a:t>
            </a:r>
            <a:r>
              <a:rPr sz="800" spc="175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data.	</a:t>
            </a:r>
            <a:r>
              <a:rPr sz="800" spc="-15" dirty="0">
                <a:latin typeface="Georgia"/>
                <a:cs typeface="Georgia"/>
              </a:rPr>
              <a:t>produces </a:t>
            </a:r>
            <a:r>
              <a:rPr sz="800" spc="-5" dirty="0">
                <a:latin typeface="Georgia"/>
                <a:cs typeface="Georgia"/>
              </a:rPr>
              <a:t>intuitive </a:t>
            </a:r>
            <a:r>
              <a:rPr sz="800" spc="5" dirty="0">
                <a:latin typeface="Georgia"/>
                <a:cs typeface="Georgia"/>
              </a:rPr>
              <a:t>state  </a:t>
            </a:r>
            <a:r>
              <a:rPr sz="800" spc="-20" dirty="0">
                <a:latin typeface="Georgia"/>
                <a:cs typeface="Georgia"/>
              </a:rPr>
              <a:t>assignments  </a:t>
            </a:r>
            <a:r>
              <a:rPr sz="800" spc="15" dirty="0">
                <a:latin typeface="Georgia"/>
                <a:cs typeface="Georgia"/>
              </a:rPr>
              <a:t>that</a:t>
            </a:r>
            <a:r>
              <a:rPr sz="800" spc="7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can</a:t>
            </a:r>
            <a:r>
              <a:rPr sz="800" spc="12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help		and</a:t>
            </a:r>
            <a:r>
              <a:rPr sz="800" spc="3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enable</a:t>
            </a:r>
            <a:endParaRPr sz="800">
              <a:latin typeface="Georgia"/>
              <a:cs typeface="Georgia"/>
            </a:endParaRPr>
          </a:p>
          <a:p>
            <a:pPr marL="12700" algn="just">
              <a:spcBef>
                <a:spcPts val="40"/>
              </a:spcBef>
              <a:tabLst>
                <a:tab pos="2773045" algn="l"/>
              </a:tabLst>
            </a:pP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0" dirty="0">
                <a:latin typeface="Georgia"/>
                <a:cs typeface="Georgia"/>
              </a:rPr>
              <a:t>comparison  of  </a:t>
            </a:r>
            <a:r>
              <a:rPr sz="800" spc="-15" dirty="0">
                <a:latin typeface="Georgia"/>
                <a:cs typeface="Georgia"/>
              </a:rPr>
              <a:t>sub-clinical  </a:t>
            </a:r>
            <a:r>
              <a:rPr sz="800" spc="-10" dirty="0">
                <a:latin typeface="Georgia"/>
                <a:cs typeface="Georgia"/>
              </a:rPr>
              <a:t>bursts </a:t>
            </a:r>
            <a:r>
              <a:rPr sz="800" spc="-15" dirty="0">
                <a:latin typeface="Georgia"/>
                <a:cs typeface="Georgia"/>
              </a:rPr>
              <a:t>and</a:t>
            </a:r>
            <a:r>
              <a:rPr sz="800" spc="90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full	</a:t>
            </a:r>
            <a:r>
              <a:rPr sz="800" spc="5" dirty="0">
                <a:latin typeface="Georgia"/>
                <a:cs typeface="Georgia"/>
              </a:rPr>
              <a:t>.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741424" y="5781309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>
                <a:moveTo>
                  <a:pt x="0" y="0"/>
                </a:moveTo>
                <a:lnTo>
                  <a:pt x="3419137" y="0"/>
                </a:lnTo>
              </a:path>
            </a:pathLst>
          </a:custGeom>
          <a:ln w="3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728731" y="5426389"/>
            <a:ext cx="3420745" cy="6153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4299"/>
              </a:lnSpc>
              <a:spcBef>
                <a:spcPts val="85"/>
              </a:spcBef>
            </a:pPr>
            <a:r>
              <a:rPr sz="800" i="1" spc="15" dirty="0">
                <a:latin typeface="Times New Roman"/>
                <a:cs typeface="Times New Roman"/>
              </a:rPr>
              <a:t>Keywords: </a:t>
            </a:r>
            <a:r>
              <a:rPr sz="800" spc="-10" dirty="0">
                <a:latin typeface="Georgia"/>
                <a:cs typeface="Georgia"/>
              </a:rPr>
              <a:t>Bayesian nonparametric, </a:t>
            </a:r>
            <a:r>
              <a:rPr sz="800" spc="30" dirty="0">
                <a:latin typeface="Georgia"/>
                <a:cs typeface="Georgia"/>
              </a:rPr>
              <a:t>EEG, </a:t>
            </a:r>
            <a:r>
              <a:rPr sz="800" spc="-5" dirty="0">
                <a:latin typeface="Georgia"/>
                <a:cs typeface="Georgia"/>
              </a:rPr>
              <a:t>factorial </a:t>
            </a:r>
            <a:r>
              <a:rPr sz="800" spc="-20" dirty="0">
                <a:latin typeface="Georgia"/>
                <a:cs typeface="Georgia"/>
              </a:rPr>
              <a:t>hidden </a:t>
            </a:r>
            <a:r>
              <a:rPr sz="800" spc="-10" dirty="0">
                <a:latin typeface="Georgia"/>
                <a:cs typeface="Georgia"/>
              </a:rPr>
              <a:t>Markov </a:t>
            </a:r>
            <a:r>
              <a:rPr sz="800" spc="-15" dirty="0">
                <a:latin typeface="Georgia"/>
                <a:cs typeface="Georgia"/>
              </a:rPr>
              <a:t>model,  </a:t>
            </a:r>
            <a:r>
              <a:rPr sz="800" spc="-10" dirty="0">
                <a:latin typeface="Georgia"/>
                <a:cs typeface="Georgia"/>
              </a:rPr>
              <a:t>graphical </a:t>
            </a:r>
            <a:r>
              <a:rPr sz="800" spc="-15" dirty="0">
                <a:latin typeface="Georgia"/>
                <a:cs typeface="Georgia"/>
              </a:rPr>
              <a:t>model, </a:t>
            </a:r>
            <a:r>
              <a:rPr sz="800" spc="-10" dirty="0">
                <a:latin typeface="Georgia"/>
                <a:cs typeface="Georgia"/>
              </a:rPr>
              <a:t>time</a:t>
            </a:r>
            <a:r>
              <a:rPr sz="800" spc="-114" dirty="0">
                <a:latin typeface="Georgia"/>
                <a:cs typeface="Georgia"/>
              </a:rPr>
              <a:t> </a:t>
            </a:r>
            <a:r>
              <a:rPr sz="800" spc="-25" dirty="0">
                <a:latin typeface="Georgia"/>
                <a:cs typeface="Georgia"/>
              </a:rPr>
              <a:t>series</a:t>
            </a:r>
            <a:endParaRPr sz="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650">
              <a:latin typeface="Times New Roman"/>
              <a:cs typeface="Times New Roman"/>
            </a:endParaRPr>
          </a:p>
          <a:p>
            <a:pPr marL="12700"/>
            <a:r>
              <a:rPr sz="800" b="1" spc="30" dirty="0">
                <a:latin typeface="Georgia"/>
                <a:cs typeface="Georgia"/>
              </a:rPr>
              <a:t>1.</a:t>
            </a:r>
            <a:r>
              <a:rPr sz="800" b="1" spc="260" dirty="0">
                <a:latin typeface="Georgia"/>
                <a:cs typeface="Georgia"/>
              </a:rPr>
              <a:t> </a:t>
            </a:r>
            <a:r>
              <a:rPr sz="800" b="1" spc="-20" dirty="0">
                <a:latin typeface="Georgia"/>
                <a:cs typeface="Georgia"/>
              </a:rPr>
              <a:t>Introduction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83247" y="6089494"/>
            <a:ext cx="328930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Despite </a:t>
            </a:r>
            <a:r>
              <a:rPr sz="800" spc="-25" dirty="0">
                <a:latin typeface="Georgia"/>
                <a:cs typeface="Georgia"/>
              </a:rPr>
              <a:t>over </a:t>
            </a:r>
            <a:r>
              <a:rPr sz="800" spc="-10" dirty="0">
                <a:latin typeface="Georgia"/>
                <a:cs typeface="Georgia"/>
              </a:rPr>
              <a:t>three </a:t>
            </a:r>
            <a:r>
              <a:rPr sz="800" spc="-20" dirty="0">
                <a:latin typeface="Georgia"/>
                <a:cs typeface="Georgia"/>
              </a:rPr>
              <a:t>decades of research, </a:t>
            </a:r>
            <a:r>
              <a:rPr sz="800" spc="-30" dirty="0">
                <a:latin typeface="Georgia"/>
                <a:cs typeface="Georgia"/>
              </a:rPr>
              <a:t>we </a:t>
            </a:r>
            <a:r>
              <a:rPr sz="800" spc="-5" dirty="0">
                <a:latin typeface="Georgia"/>
                <a:cs typeface="Georgia"/>
              </a:rPr>
              <a:t>still </a:t>
            </a:r>
            <a:r>
              <a:rPr sz="800" spc="-15" dirty="0">
                <a:latin typeface="Georgia"/>
                <a:cs typeface="Georgia"/>
              </a:rPr>
              <a:t>have </a:t>
            </a:r>
            <a:r>
              <a:rPr sz="800" spc="-5" dirty="0">
                <a:latin typeface="Georgia"/>
                <a:cs typeface="Georgia"/>
              </a:rPr>
              <a:t>very </a:t>
            </a:r>
            <a:r>
              <a:rPr sz="800" spc="5" dirty="0">
                <a:latin typeface="Georgia"/>
                <a:cs typeface="Georgia"/>
              </a:rPr>
              <a:t>little </a:t>
            </a:r>
            <a:r>
              <a:rPr sz="800" spc="-15" dirty="0">
                <a:latin typeface="Georgia"/>
                <a:cs typeface="Georgia"/>
              </a:rPr>
              <a:t>idea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728730" y="6216623"/>
            <a:ext cx="3445510" cy="2669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85"/>
              </a:spcBef>
            </a:pPr>
            <a:r>
              <a:rPr sz="800" spc="5" dirty="0">
                <a:latin typeface="Georgia"/>
                <a:cs typeface="Georgia"/>
              </a:rPr>
              <a:t>what </a:t>
            </a:r>
            <a:r>
              <a:rPr sz="800" spc="-25" dirty="0">
                <a:latin typeface="Georgia"/>
                <a:cs typeface="Georgia"/>
              </a:rPr>
              <a:t>defines </a:t>
            </a:r>
            <a:r>
              <a:rPr sz="800" dirty="0">
                <a:latin typeface="Georgia"/>
                <a:cs typeface="Georgia"/>
              </a:rPr>
              <a:t>a </a:t>
            </a:r>
            <a:r>
              <a:rPr sz="800" spc="-15" dirty="0">
                <a:latin typeface="Georgia"/>
                <a:cs typeface="Georgia"/>
              </a:rPr>
              <a:t>seizure. </a:t>
            </a:r>
            <a:r>
              <a:rPr sz="800" spc="5" dirty="0">
                <a:latin typeface="Georgia"/>
                <a:cs typeface="Georgia"/>
              </a:rPr>
              <a:t>This </a:t>
            </a:r>
            <a:r>
              <a:rPr sz="800" spc="-15" dirty="0">
                <a:latin typeface="Georgia"/>
                <a:cs typeface="Georgia"/>
              </a:rPr>
              <a:t>ignorance stems </a:t>
            </a:r>
            <a:r>
              <a:rPr sz="800" dirty="0">
                <a:latin typeface="Georgia"/>
                <a:cs typeface="Georgia"/>
              </a:rPr>
              <a:t>both </a:t>
            </a:r>
            <a:r>
              <a:rPr sz="800" spc="-25" dirty="0">
                <a:latin typeface="Georgia"/>
                <a:cs typeface="Georgia"/>
              </a:rPr>
              <a:t>from </a:t>
            </a:r>
            <a:r>
              <a:rPr sz="800" spc="-5" dirty="0">
                <a:latin typeface="Georgia"/>
                <a:cs typeface="Georgia"/>
              </a:rPr>
              <a:t>the complexity </a:t>
            </a:r>
            <a:r>
              <a:rPr sz="800" spc="-20" dirty="0">
                <a:latin typeface="Georgia"/>
                <a:cs typeface="Georgia"/>
              </a:rPr>
              <a:t>of  </a:t>
            </a:r>
            <a:r>
              <a:rPr sz="800" spc="-10" dirty="0">
                <a:latin typeface="Georgia"/>
                <a:cs typeface="Georgia"/>
              </a:rPr>
              <a:t>epilepsy </a:t>
            </a:r>
            <a:r>
              <a:rPr sz="800" spc="-15" dirty="0">
                <a:latin typeface="Georgia"/>
                <a:cs typeface="Georgia"/>
              </a:rPr>
              <a:t>as </a:t>
            </a:r>
            <a:r>
              <a:rPr sz="800" dirty="0">
                <a:latin typeface="Georgia"/>
                <a:cs typeface="Georgia"/>
              </a:rPr>
              <a:t>a </a:t>
            </a:r>
            <a:r>
              <a:rPr sz="800" spc="-20" dirty="0">
                <a:latin typeface="Georgia"/>
                <a:cs typeface="Georgia"/>
              </a:rPr>
              <a:t>disease </a:t>
            </a:r>
            <a:r>
              <a:rPr sz="800" spc="-15" dirty="0">
                <a:latin typeface="Georgia"/>
                <a:cs typeface="Georgia"/>
              </a:rPr>
              <a:t>and </a:t>
            </a:r>
            <a:r>
              <a:rPr sz="800" dirty="0">
                <a:latin typeface="Georgia"/>
                <a:cs typeface="Georgia"/>
              </a:rPr>
              <a:t>a paucity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dirty="0">
                <a:latin typeface="Georgia"/>
                <a:cs typeface="Georgia"/>
              </a:rPr>
              <a:t>quantitative </a:t>
            </a:r>
            <a:r>
              <a:rPr sz="800" spc="-5" dirty="0">
                <a:latin typeface="Georgia"/>
                <a:cs typeface="Georgia"/>
              </a:rPr>
              <a:t>tools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15" dirty="0">
                <a:latin typeface="Georgia"/>
                <a:cs typeface="Georgia"/>
              </a:rPr>
              <a:t>are</a:t>
            </a:r>
            <a:r>
              <a:rPr sz="800" spc="1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flexible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64293" y="1562786"/>
            <a:ext cx="1213657" cy="140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9341" y="1589736"/>
            <a:ext cx="1122456" cy="1307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204584" y="1584978"/>
          <a:ext cx="1122044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075"/>
                <a:gridCol w="394969"/>
              </a:tblGrid>
              <a:tr h="229870">
                <a:tc gridSpan="2"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1200" b="1" spc="-114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b="1" spc="-28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solidFill>
                      <a:srgbClr val="FF6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5" dirty="0">
                          <a:latin typeface="DejaVu Sans"/>
                          <a:cs typeface="DejaVu Sans"/>
                        </a:rPr>
                        <a:t>experiment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80" dirty="0">
                          <a:latin typeface="DejaVu Sans"/>
                          <a:cs typeface="DejaVu Sans"/>
                        </a:rPr>
                        <a:t>0.1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test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0" dirty="0">
                          <a:latin typeface="DejaVu Sans"/>
                          <a:cs typeface="DejaVu Sans"/>
                        </a:rPr>
                        <a:t>0.08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discover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0.05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hypothesize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0.03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climate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0.01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3" name="object 63"/>
          <p:cNvSpPr/>
          <p:nvPr/>
        </p:nvSpPr>
        <p:spPr>
          <a:xfrm>
            <a:off x="164293" y="3150514"/>
            <a:ext cx="1205345" cy="139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9341" y="3175305"/>
            <a:ext cx="1116462" cy="1307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204584" y="3170547"/>
          <a:ext cx="1116330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765"/>
                <a:gridCol w="456565"/>
              </a:tblGrid>
              <a:tr h="229870">
                <a:tc gridSpan="2"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1200" b="1" spc="-114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b="1" spc="-16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solidFill>
                      <a:srgbClr val="009E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develop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5" dirty="0">
                          <a:latin typeface="DejaVu Sans"/>
                          <a:cs typeface="DejaVu Sans"/>
                        </a:rPr>
                        <a:t>0.18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computer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0.09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processor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0.032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5" dirty="0">
                          <a:latin typeface="DejaVu Sans"/>
                          <a:cs typeface="DejaVu Sans"/>
                        </a:rPr>
                        <a:t>user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5" dirty="0">
                          <a:latin typeface="DejaVu Sans"/>
                          <a:cs typeface="DejaVu Sans"/>
                        </a:rPr>
                        <a:t>0.027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internet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0.02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6" name="object 66"/>
          <p:cNvSpPr/>
          <p:nvPr/>
        </p:nvSpPr>
        <p:spPr>
          <a:xfrm>
            <a:off x="164293" y="4734097"/>
            <a:ext cx="1205345" cy="1400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9341" y="4760886"/>
            <a:ext cx="1116462" cy="13070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204584" y="4756130"/>
          <a:ext cx="1116964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380"/>
                <a:gridCol w="489584"/>
              </a:tblGrid>
              <a:tr h="229870">
                <a:tc gridSpan="2"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1200" b="1" spc="-114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b="1" spc="-16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solidFill>
                      <a:srgbClr val="95C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player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75" dirty="0">
                          <a:latin typeface="DejaVu Sans"/>
                          <a:cs typeface="DejaVu Sans"/>
                        </a:rPr>
                        <a:t>0.15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score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0.07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5" dirty="0">
                          <a:latin typeface="DejaVu Sans"/>
                          <a:cs typeface="DejaVu Sans"/>
                        </a:rPr>
                        <a:t>team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0.06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goal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0.03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injury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0.01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9" name="object 69"/>
          <p:cNvSpPr txBox="1"/>
          <p:nvPr/>
        </p:nvSpPr>
        <p:spPr>
          <a:xfrm>
            <a:off x="766515" y="6223393"/>
            <a:ext cx="3975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130"/>
              </a:lnSpc>
            </a:pPr>
            <a:r>
              <a:rPr sz="2800" dirty="0">
                <a:latin typeface="DejaVu Sans"/>
                <a:cs typeface="DejaVu Sans"/>
              </a:rPr>
              <a:t>…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916701" y="1625142"/>
            <a:ext cx="2448102" cy="1496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869667" y="3098719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69667" y="2667588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69667" y="2235327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69667" y="1803064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425541" y="1493683"/>
            <a:ext cx="317500" cy="1755139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5240">
              <a:spcBef>
                <a:spcPts val="1345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6</a:t>
            </a:r>
            <a:endParaRPr>
              <a:latin typeface="Trebuchet MS"/>
              <a:cs typeface="Trebuchet MS"/>
            </a:endParaRPr>
          </a:p>
          <a:p>
            <a:pPr marL="12700">
              <a:spcBef>
                <a:spcPts val="1240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4</a:t>
            </a:r>
            <a:endParaRPr>
              <a:latin typeface="Trebuchet MS"/>
              <a:cs typeface="Trebuchet MS"/>
            </a:endParaRPr>
          </a:p>
          <a:p>
            <a:pPr marL="15240">
              <a:spcBef>
                <a:spcPts val="1245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2</a:t>
            </a:r>
            <a:endParaRPr>
              <a:latin typeface="Trebuchet MS"/>
              <a:cs typeface="Trebuchet MS"/>
            </a:endParaRPr>
          </a:p>
          <a:p>
            <a:pPr marL="188595">
              <a:spcBef>
                <a:spcPts val="1245"/>
              </a:spcBef>
            </a:pPr>
            <a:r>
              <a:rPr spc="-35" dirty="0">
                <a:latin typeface="Trebuchet MS"/>
                <a:cs typeface="Trebuchet MS"/>
              </a:rPr>
              <a:t>0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940316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88956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37597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86235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34873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84812" y="3156305"/>
            <a:ext cx="657225" cy="582930"/>
          </a:xfrm>
          <a:custGeom>
            <a:avLst/>
            <a:gdLst/>
            <a:ahLst/>
            <a:cxnLst/>
            <a:rect l="l" t="t" r="r" b="b"/>
            <a:pathLst>
              <a:path w="657225" h="582929">
                <a:moveTo>
                  <a:pt x="84854" y="480923"/>
                </a:moveTo>
                <a:lnTo>
                  <a:pt x="53301" y="480923"/>
                </a:lnTo>
                <a:lnTo>
                  <a:pt x="152069" y="582345"/>
                </a:lnTo>
                <a:lnTo>
                  <a:pt x="168262" y="566572"/>
                </a:lnTo>
                <a:lnTo>
                  <a:pt x="84854" y="480923"/>
                </a:lnTo>
                <a:close/>
              </a:path>
              <a:path w="657225" h="582929">
                <a:moveTo>
                  <a:pt x="95389" y="412534"/>
                </a:moveTo>
                <a:lnTo>
                  <a:pt x="0" y="505396"/>
                </a:lnTo>
                <a:lnTo>
                  <a:pt x="13703" y="519468"/>
                </a:lnTo>
                <a:lnTo>
                  <a:pt x="53301" y="480923"/>
                </a:lnTo>
                <a:lnTo>
                  <a:pt x="84854" y="480923"/>
                </a:lnTo>
                <a:lnTo>
                  <a:pt x="69494" y="465150"/>
                </a:lnTo>
                <a:lnTo>
                  <a:pt x="109093" y="426605"/>
                </a:lnTo>
                <a:lnTo>
                  <a:pt x="95389" y="412534"/>
                </a:lnTo>
                <a:close/>
              </a:path>
              <a:path w="657225" h="582929">
                <a:moveTo>
                  <a:pt x="220695" y="374243"/>
                </a:moveTo>
                <a:lnTo>
                  <a:pt x="197753" y="379084"/>
                </a:lnTo>
                <a:lnTo>
                  <a:pt x="177203" y="392798"/>
                </a:lnTo>
                <a:lnTo>
                  <a:pt x="162948" y="412969"/>
                </a:lnTo>
                <a:lnTo>
                  <a:pt x="157499" y="435768"/>
                </a:lnTo>
                <a:lnTo>
                  <a:pt x="161251" y="458749"/>
                </a:lnTo>
                <a:lnTo>
                  <a:pt x="174599" y="479463"/>
                </a:lnTo>
                <a:lnTo>
                  <a:pt x="195076" y="493481"/>
                </a:lnTo>
                <a:lnTo>
                  <a:pt x="218055" y="497951"/>
                </a:lnTo>
                <a:lnTo>
                  <a:pt x="241068" y="493186"/>
                </a:lnTo>
                <a:lnTo>
                  <a:pt x="261645" y="479501"/>
                </a:lnTo>
                <a:lnTo>
                  <a:pt x="263474" y="476904"/>
                </a:lnTo>
                <a:lnTo>
                  <a:pt x="220030" y="476904"/>
                </a:lnTo>
                <a:lnTo>
                  <a:pt x="204711" y="473464"/>
                </a:lnTo>
                <a:lnTo>
                  <a:pt x="190792" y="463702"/>
                </a:lnTo>
                <a:lnTo>
                  <a:pt x="181518" y="449648"/>
                </a:lnTo>
                <a:lnTo>
                  <a:pt x="178588" y="434349"/>
                </a:lnTo>
                <a:lnTo>
                  <a:pt x="181710" y="419436"/>
                </a:lnTo>
                <a:lnTo>
                  <a:pt x="190588" y="406539"/>
                </a:lnTo>
                <a:lnTo>
                  <a:pt x="203794" y="397944"/>
                </a:lnTo>
                <a:lnTo>
                  <a:pt x="218782" y="395230"/>
                </a:lnTo>
                <a:lnTo>
                  <a:pt x="265699" y="395230"/>
                </a:lnTo>
                <a:lnTo>
                  <a:pt x="263931" y="392493"/>
                </a:lnTo>
                <a:lnTo>
                  <a:pt x="243573" y="378603"/>
                </a:lnTo>
                <a:lnTo>
                  <a:pt x="220695" y="374243"/>
                </a:lnTo>
                <a:close/>
              </a:path>
              <a:path w="657225" h="582929">
                <a:moveTo>
                  <a:pt x="265699" y="395230"/>
                </a:moveTo>
                <a:lnTo>
                  <a:pt x="218782" y="395230"/>
                </a:lnTo>
                <a:lnTo>
                  <a:pt x="233962" y="398602"/>
                </a:lnTo>
                <a:lnTo>
                  <a:pt x="247738" y="408266"/>
                </a:lnTo>
                <a:lnTo>
                  <a:pt x="257149" y="422413"/>
                </a:lnTo>
                <a:lnTo>
                  <a:pt x="260219" y="437780"/>
                </a:lnTo>
                <a:lnTo>
                  <a:pt x="257179" y="452763"/>
                </a:lnTo>
                <a:lnTo>
                  <a:pt x="248259" y="465759"/>
                </a:lnTo>
                <a:lnTo>
                  <a:pt x="235097" y="474257"/>
                </a:lnTo>
                <a:lnTo>
                  <a:pt x="220030" y="476904"/>
                </a:lnTo>
                <a:lnTo>
                  <a:pt x="263474" y="476904"/>
                </a:lnTo>
                <a:lnTo>
                  <a:pt x="275873" y="459301"/>
                </a:lnTo>
                <a:lnTo>
                  <a:pt x="281252" y="436425"/>
                </a:lnTo>
                <a:lnTo>
                  <a:pt x="277399" y="413335"/>
                </a:lnTo>
                <a:lnTo>
                  <a:pt x="265699" y="395230"/>
                </a:lnTo>
                <a:close/>
              </a:path>
              <a:path w="657225" h="582929">
                <a:moveTo>
                  <a:pt x="257162" y="318782"/>
                </a:moveTo>
                <a:lnTo>
                  <a:pt x="242608" y="332955"/>
                </a:lnTo>
                <a:lnTo>
                  <a:pt x="355079" y="448449"/>
                </a:lnTo>
                <a:lnTo>
                  <a:pt x="370941" y="433006"/>
                </a:lnTo>
                <a:lnTo>
                  <a:pt x="330644" y="391617"/>
                </a:lnTo>
                <a:lnTo>
                  <a:pt x="327444" y="388988"/>
                </a:lnTo>
                <a:lnTo>
                  <a:pt x="327774" y="388670"/>
                </a:lnTo>
                <a:lnTo>
                  <a:pt x="353864" y="388670"/>
                </a:lnTo>
                <a:lnTo>
                  <a:pt x="355538" y="387676"/>
                </a:lnTo>
                <a:lnTo>
                  <a:pt x="366356" y="377558"/>
                </a:lnTo>
                <a:lnTo>
                  <a:pt x="368699" y="374108"/>
                </a:lnTo>
                <a:lnTo>
                  <a:pt x="324310" y="374108"/>
                </a:lnTo>
                <a:lnTo>
                  <a:pt x="310647" y="369036"/>
                </a:lnTo>
                <a:lnTo>
                  <a:pt x="298602" y="359702"/>
                </a:lnTo>
                <a:lnTo>
                  <a:pt x="287387" y="344214"/>
                </a:lnTo>
                <a:lnTo>
                  <a:pt x="284290" y="332181"/>
                </a:lnTo>
                <a:lnTo>
                  <a:pt x="269582" y="332181"/>
                </a:lnTo>
                <a:lnTo>
                  <a:pt x="267208" y="329082"/>
                </a:lnTo>
                <a:lnTo>
                  <a:pt x="257162" y="318782"/>
                </a:lnTo>
                <a:close/>
              </a:path>
              <a:path w="657225" h="582929">
                <a:moveTo>
                  <a:pt x="353864" y="388670"/>
                </a:moveTo>
                <a:lnTo>
                  <a:pt x="327774" y="388670"/>
                </a:lnTo>
                <a:lnTo>
                  <a:pt x="339864" y="392190"/>
                </a:lnTo>
                <a:lnTo>
                  <a:pt x="347913" y="392206"/>
                </a:lnTo>
                <a:lnTo>
                  <a:pt x="353864" y="388670"/>
                </a:lnTo>
                <a:close/>
              </a:path>
              <a:path w="657225" h="582929">
                <a:moveTo>
                  <a:pt x="362027" y="298319"/>
                </a:moveTo>
                <a:lnTo>
                  <a:pt x="318195" y="298319"/>
                </a:lnTo>
                <a:lnTo>
                  <a:pt x="332108" y="302959"/>
                </a:lnTo>
                <a:lnTo>
                  <a:pt x="345732" y="313499"/>
                </a:lnTo>
                <a:lnTo>
                  <a:pt x="356076" y="327909"/>
                </a:lnTo>
                <a:lnTo>
                  <a:pt x="359986" y="342215"/>
                </a:lnTo>
                <a:lnTo>
                  <a:pt x="358006" y="355381"/>
                </a:lnTo>
                <a:lnTo>
                  <a:pt x="350685" y="366369"/>
                </a:lnTo>
                <a:lnTo>
                  <a:pt x="338139" y="373644"/>
                </a:lnTo>
                <a:lnTo>
                  <a:pt x="324310" y="374108"/>
                </a:lnTo>
                <a:lnTo>
                  <a:pt x="368699" y="374108"/>
                </a:lnTo>
                <a:lnTo>
                  <a:pt x="378335" y="359916"/>
                </a:lnTo>
                <a:lnTo>
                  <a:pt x="381703" y="339632"/>
                </a:lnTo>
                <a:lnTo>
                  <a:pt x="376209" y="318354"/>
                </a:lnTo>
                <a:lnTo>
                  <a:pt x="362027" y="298319"/>
                </a:lnTo>
                <a:close/>
              </a:path>
              <a:path w="657225" h="582929">
                <a:moveTo>
                  <a:pt x="321305" y="275982"/>
                </a:moveTo>
                <a:lnTo>
                  <a:pt x="301212" y="278239"/>
                </a:lnTo>
                <a:lnTo>
                  <a:pt x="283070" y="289737"/>
                </a:lnTo>
                <a:lnTo>
                  <a:pt x="272249" y="304854"/>
                </a:lnTo>
                <a:lnTo>
                  <a:pt x="268708" y="318354"/>
                </a:lnTo>
                <a:lnTo>
                  <a:pt x="269047" y="328126"/>
                </a:lnTo>
                <a:lnTo>
                  <a:pt x="269913" y="331863"/>
                </a:lnTo>
                <a:lnTo>
                  <a:pt x="269582" y="332181"/>
                </a:lnTo>
                <a:lnTo>
                  <a:pt x="284290" y="332181"/>
                </a:lnTo>
                <a:lnTo>
                  <a:pt x="283681" y="329812"/>
                </a:lnTo>
                <a:lnTo>
                  <a:pt x="286159" y="317096"/>
                </a:lnTo>
                <a:lnTo>
                  <a:pt x="293497" y="306666"/>
                </a:lnTo>
                <a:lnTo>
                  <a:pt x="304991" y="299562"/>
                </a:lnTo>
                <a:lnTo>
                  <a:pt x="318195" y="298319"/>
                </a:lnTo>
                <a:lnTo>
                  <a:pt x="362027" y="298319"/>
                </a:lnTo>
                <a:lnTo>
                  <a:pt x="361607" y="297726"/>
                </a:lnTo>
                <a:lnTo>
                  <a:pt x="341915" y="282599"/>
                </a:lnTo>
                <a:lnTo>
                  <a:pt x="321305" y="275982"/>
                </a:lnTo>
                <a:close/>
              </a:path>
              <a:path w="657225" h="582929">
                <a:moveTo>
                  <a:pt x="356641" y="221932"/>
                </a:moveTo>
                <a:lnTo>
                  <a:pt x="340779" y="237388"/>
                </a:lnTo>
                <a:lnTo>
                  <a:pt x="421386" y="320166"/>
                </a:lnTo>
                <a:lnTo>
                  <a:pt x="437261" y="304711"/>
                </a:lnTo>
                <a:lnTo>
                  <a:pt x="356641" y="221932"/>
                </a:lnTo>
                <a:close/>
              </a:path>
              <a:path w="657225" h="582929">
                <a:moveTo>
                  <a:pt x="447833" y="139289"/>
                </a:moveTo>
                <a:lnTo>
                  <a:pt x="403387" y="179081"/>
                </a:lnTo>
                <a:lnTo>
                  <a:pt x="398275" y="201883"/>
                </a:lnTo>
                <a:lnTo>
                  <a:pt x="402520" y="224540"/>
                </a:lnTo>
                <a:lnTo>
                  <a:pt x="415925" y="244855"/>
                </a:lnTo>
                <a:lnTo>
                  <a:pt x="436010" y="258930"/>
                </a:lnTo>
                <a:lnTo>
                  <a:pt x="458535" y="263761"/>
                </a:lnTo>
                <a:lnTo>
                  <a:pt x="481395" y="259184"/>
                </a:lnTo>
                <a:lnTo>
                  <a:pt x="502488" y="245033"/>
                </a:lnTo>
                <a:lnTo>
                  <a:pt x="504711" y="242138"/>
                </a:lnTo>
                <a:lnTo>
                  <a:pt x="460819" y="242138"/>
                </a:lnTo>
                <a:lnTo>
                  <a:pt x="445579" y="238575"/>
                </a:lnTo>
                <a:lnTo>
                  <a:pt x="431965" y="228917"/>
                </a:lnTo>
                <a:lnTo>
                  <a:pt x="422651" y="215040"/>
                </a:lnTo>
                <a:lnTo>
                  <a:pt x="419560" y="199886"/>
                </a:lnTo>
                <a:lnTo>
                  <a:pt x="422703" y="184878"/>
                </a:lnTo>
                <a:lnTo>
                  <a:pt x="453440" y="159891"/>
                </a:lnTo>
                <a:lnTo>
                  <a:pt x="464235" y="158622"/>
                </a:lnTo>
                <a:lnTo>
                  <a:pt x="460933" y="140169"/>
                </a:lnTo>
                <a:lnTo>
                  <a:pt x="447833" y="139289"/>
                </a:lnTo>
                <a:close/>
              </a:path>
              <a:path w="657225" h="582929">
                <a:moveTo>
                  <a:pt x="504939" y="194208"/>
                </a:moveTo>
                <a:lnTo>
                  <a:pt x="490245" y="230174"/>
                </a:lnTo>
                <a:lnTo>
                  <a:pt x="460819" y="242138"/>
                </a:lnTo>
                <a:lnTo>
                  <a:pt x="504711" y="242138"/>
                </a:lnTo>
                <a:lnTo>
                  <a:pt x="514749" y="229068"/>
                </a:lnTo>
                <a:lnTo>
                  <a:pt x="520660" y="214437"/>
                </a:lnTo>
                <a:lnTo>
                  <a:pt x="522521" y="203748"/>
                </a:lnTo>
                <a:lnTo>
                  <a:pt x="522630" y="199605"/>
                </a:lnTo>
                <a:lnTo>
                  <a:pt x="504939" y="194208"/>
                </a:lnTo>
                <a:close/>
              </a:path>
              <a:path w="657225" h="582929">
                <a:moveTo>
                  <a:pt x="324777" y="189217"/>
                </a:moveTo>
                <a:lnTo>
                  <a:pt x="308749" y="204825"/>
                </a:lnTo>
                <a:lnTo>
                  <a:pt x="324523" y="221030"/>
                </a:lnTo>
                <a:lnTo>
                  <a:pt x="340550" y="205422"/>
                </a:lnTo>
                <a:lnTo>
                  <a:pt x="324777" y="189217"/>
                </a:lnTo>
                <a:close/>
              </a:path>
              <a:path w="657225" h="582929">
                <a:moveTo>
                  <a:pt x="553013" y="34759"/>
                </a:moveTo>
                <a:lnTo>
                  <a:pt x="522732" y="34759"/>
                </a:lnTo>
                <a:lnTo>
                  <a:pt x="526072" y="38519"/>
                </a:lnTo>
                <a:lnTo>
                  <a:pt x="602221" y="116712"/>
                </a:lnTo>
                <a:lnTo>
                  <a:pt x="576707" y="141554"/>
                </a:lnTo>
                <a:lnTo>
                  <a:pt x="590397" y="155625"/>
                </a:lnTo>
                <a:lnTo>
                  <a:pt x="646080" y="101422"/>
                </a:lnTo>
                <a:lnTo>
                  <a:pt x="617931" y="101422"/>
                </a:lnTo>
                <a:lnTo>
                  <a:pt x="553013" y="34759"/>
                </a:lnTo>
                <a:close/>
              </a:path>
              <a:path w="657225" h="582929">
                <a:moveTo>
                  <a:pt x="643127" y="76885"/>
                </a:moveTo>
                <a:lnTo>
                  <a:pt x="617931" y="101422"/>
                </a:lnTo>
                <a:lnTo>
                  <a:pt x="646080" y="101422"/>
                </a:lnTo>
                <a:lnTo>
                  <a:pt x="656831" y="90957"/>
                </a:lnTo>
                <a:lnTo>
                  <a:pt x="643127" y="76885"/>
                </a:lnTo>
                <a:close/>
              </a:path>
              <a:path w="657225" h="582929">
                <a:moveTo>
                  <a:pt x="519163" y="0"/>
                </a:moveTo>
                <a:lnTo>
                  <a:pt x="504761" y="14008"/>
                </a:lnTo>
                <a:lnTo>
                  <a:pt x="503237" y="67754"/>
                </a:lnTo>
                <a:lnTo>
                  <a:pt x="522935" y="68338"/>
                </a:lnTo>
                <a:lnTo>
                  <a:pt x="523379" y="47193"/>
                </a:lnTo>
                <a:lnTo>
                  <a:pt x="523646" y="38963"/>
                </a:lnTo>
                <a:lnTo>
                  <a:pt x="522401" y="35077"/>
                </a:lnTo>
                <a:lnTo>
                  <a:pt x="522732" y="34759"/>
                </a:lnTo>
                <a:lnTo>
                  <a:pt x="553013" y="34759"/>
                </a:lnTo>
                <a:lnTo>
                  <a:pt x="519163" y="0"/>
                </a:lnTo>
                <a:close/>
              </a:path>
            </a:pathLst>
          </a:custGeom>
          <a:solidFill>
            <a:srgbClr val="95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43041" y="3167603"/>
            <a:ext cx="666115" cy="596900"/>
          </a:xfrm>
          <a:custGeom>
            <a:avLst/>
            <a:gdLst/>
            <a:ahLst/>
            <a:cxnLst/>
            <a:rect l="l" t="t" r="r" b="b"/>
            <a:pathLst>
              <a:path w="666115" h="596900">
                <a:moveTo>
                  <a:pt x="84854" y="494987"/>
                </a:moveTo>
                <a:lnTo>
                  <a:pt x="53289" y="494987"/>
                </a:lnTo>
                <a:lnTo>
                  <a:pt x="152069" y="596409"/>
                </a:lnTo>
                <a:lnTo>
                  <a:pt x="168262" y="580636"/>
                </a:lnTo>
                <a:lnTo>
                  <a:pt x="84854" y="494987"/>
                </a:lnTo>
                <a:close/>
              </a:path>
              <a:path w="666115" h="596900">
                <a:moveTo>
                  <a:pt x="95389" y="426610"/>
                </a:moveTo>
                <a:lnTo>
                  <a:pt x="0" y="519460"/>
                </a:lnTo>
                <a:lnTo>
                  <a:pt x="13703" y="533531"/>
                </a:lnTo>
                <a:lnTo>
                  <a:pt x="53289" y="494987"/>
                </a:lnTo>
                <a:lnTo>
                  <a:pt x="84854" y="494987"/>
                </a:lnTo>
                <a:lnTo>
                  <a:pt x="69494" y="479213"/>
                </a:lnTo>
                <a:lnTo>
                  <a:pt x="109093" y="440669"/>
                </a:lnTo>
                <a:lnTo>
                  <a:pt x="95389" y="426610"/>
                </a:lnTo>
                <a:close/>
              </a:path>
              <a:path w="666115" h="596900">
                <a:moveTo>
                  <a:pt x="220695" y="388313"/>
                </a:moveTo>
                <a:lnTo>
                  <a:pt x="197753" y="393153"/>
                </a:lnTo>
                <a:lnTo>
                  <a:pt x="177203" y="406861"/>
                </a:lnTo>
                <a:lnTo>
                  <a:pt x="162946" y="427032"/>
                </a:lnTo>
                <a:lnTo>
                  <a:pt x="157494" y="449834"/>
                </a:lnTo>
                <a:lnTo>
                  <a:pt x="161245" y="472818"/>
                </a:lnTo>
                <a:lnTo>
                  <a:pt x="174599" y="493539"/>
                </a:lnTo>
                <a:lnTo>
                  <a:pt x="195071" y="507555"/>
                </a:lnTo>
                <a:lnTo>
                  <a:pt x="218051" y="512021"/>
                </a:lnTo>
                <a:lnTo>
                  <a:pt x="241066" y="507251"/>
                </a:lnTo>
                <a:lnTo>
                  <a:pt x="261663" y="493539"/>
                </a:lnTo>
                <a:lnTo>
                  <a:pt x="263468" y="490977"/>
                </a:lnTo>
                <a:lnTo>
                  <a:pt x="220030" y="490977"/>
                </a:lnTo>
                <a:lnTo>
                  <a:pt x="204711" y="487535"/>
                </a:lnTo>
                <a:lnTo>
                  <a:pt x="190792" y="477766"/>
                </a:lnTo>
                <a:lnTo>
                  <a:pt x="181518" y="463719"/>
                </a:lnTo>
                <a:lnTo>
                  <a:pt x="178588" y="448422"/>
                </a:lnTo>
                <a:lnTo>
                  <a:pt x="181710" y="433506"/>
                </a:lnTo>
                <a:lnTo>
                  <a:pt x="190588" y="420603"/>
                </a:lnTo>
                <a:lnTo>
                  <a:pt x="203792" y="412008"/>
                </a:lnTo>
                <a:lnTo>
                  <a:pt x="218778" y="409295"/>
                </a:lnTo>
                <a:lnTo>
                  <a:pt x="265692" y="409295"/>
                </a:lnTo>
                <a:lnTo>
                  <a:pt x="263931" y="406569"/>
                </a:lnTo>
                <a:lnTo>
                  <a:pt x="243573" y="392674"/>
                </a:lnTo>
                <a:lnTo>
                  <a:pt x="220695" y="388313"/>
                </a:lnTo>
                <a:close/>
              </a:path>
              <a:path w="666115" h="596900">
                <a:moveTo>
                  <a:pt x="265692" y="409295"/>
                </a:moveTo>
                <a:lnTo>
                  <a:pt x="218778" y="409295"/>
                </a:lnTo>
                <a:lnTo>
                  <a:pt x="233956" y="412672"/>
                </a:lnTo>
                <a:lnTo>
                  <a:pt x="247738" y="422343"/>
                </a:lnTo>
                <a:lnTo>
                  <a:pt x="257149" y="436487"/>
                </a:lnTo>
                <a:lnTo>
                  <a:pt x="260219" y="451850"/>
                </a:lnTo>
                <a:lnTo>
                  <a:pt x="257179" y="466829"/>
                </a:lnTo>
                <a:lnTo>
                  <a:pt x="248259" y="479823"/>
                </a:lnTo>
                <a:lnTo>
                  <a:pt x="235097" y="488328"/>
                </a:lnTo>
                <a:lnTo>
                  <a:pt x="220030" y="490977"/>
                </a:lnTo>
                <a:lnTo>
                  <a:pt x="263468" y="490977"/>
                </a:lnTo>
                <a:lnTo>
                  <a:pt x="275873" y="473367"/>
                </a:lnTo>
                <a:lnTo>
                  <a:pt x="281252" y="450495"/>
                </a:lnTo>
                <a:lnTo>
                  <a:pt x="277399" y="427410"/>
                </a:lnTo>
                <a:lnTo>
                  <a:pt x="265692" y="409295"/>
                </a:lnTo>
                <a:close/>
              </a:path>
              <a:path w="666115" h="596900">
                <a:moveTo>
                  <a:pt x="257162" y="332859"/>
                </a:moveTo>
                <a:lnTo>
                  <a:pt x="242595" y="347032"/>
                </a:lnTo>
                <a:lnTo>
                  <a:pt x="355079" y="462526"/>
                </a:lnTo>
                <a:lnTo>
                  <a:pt x="370941" y="447070"/>
                </a:lnTo>
                <a:lnTo>
                  <a:pt x="330644" y="405680"/>
                </a:lnTo>
                <a:lnTo>
                  <a:pt x="327444" y="403051"/>
                </a:lnTo>
                <a:lnTo>
                  <a:pt x="327774" y="402734"/>
                </a:lnTo>
                <a:lnTo>
                  <a:pt x="353876" y="402734"/>
                </a:lnTo>
                <a:lnTo>
                  <a:pt x="355538" y="401746"/>
                </a:lnTo>
                <a:lnTo>
                  <a:pt x="366356" y="391621"/>
                </a:lnTo>
                <a:lnTo>
                  <a:pt x="368693" y="388181"/>
                </a:lnTo>
                <a:lnTo>
                  <a:pt x="324310" y="388181"/>
                </a:lnTo>
                <a:lnTo>
                  <a:pt x="310647" y="383106"/>
                </a:lnTo>
                <a:lnTo>
                  <a:pt x="298602" y="373765"/>
                </a:lnTo>
                <a:lnTo>
                  <a:pt x="287387" y="358283"/>
                </a:lnTo>
                <a:lnTo>
                  <a:pt x="284292" y="346257"/>
                </a:lnTo>
                <a:lnTo>
                  <a:pt x="269582" y="346257"/>
                </a:lnTo>
                <a:lnTo>
                  <a:pt x="267195" y="343158"/>
                </a:lnTo>
                <a:lnTo>
                  <a:pt x="257162" y="332859"/>
                </a:lnTo>
                <a:close/>
              </a:path>
              <a:path w="666115" h="596900">
                <a:moveTo>
                  <a:pt x="353876" y="402734"/>
                </a:moveTo>
                <a:lnTo>
                  <a:pt x="327774" y="402734"/>
                </a:lnTo>
                <a:lnTo>
                  <a:pt x="339864" y="406261"/>
                </a:lnTo>
                <a:lnTo>
                  <a:pt x="347913" y="406279"/>
                </a:lnTo>
                <a:lnTo>
                  <a:pt x="353876" y="402734"/>
                </a:lnTo>
                <a:close/>
              </a:path>
              <a:path w="666115" h="596900">
                <a:moveTo>
                  <a:pt x="362024" y="312391"/>
                </a:moveTo>
                <a:lnTo>
                  <a:pt x="318195" y="312391"/>
                </a:lnTo>
                <a:lnTo>
                  <a:pt x="332108" y="317033"/>
                </a:lnTo>
                <a:lnTo>
                  <a:pt x="345732" y="327575"/>
                </a:lnTo>
                <a:lnTo>
                  <a:pt x="356076" y="341978"/>
                </a:lnTo>
                <a:lnTo>
                  <a:pt x="359986" y="356281"/>
                </a:lnTo>
                <a:lnTo>
                  <a:pt x="358006" y="369445"/>
                </a:lnTo>
                <a:lnTo>
                  <a:pt x="350685" y="380433"/>
                </a:lnTo>
                <a:lnTo>
                  <a:pt x="338139" y="387715"/>
                </a:lnTo>
                <a:lnTo>
                  <a:pt x="324310" y="388181"/>
                </a:lnTo>
                <a:lnTo>
                  <a:pt x="368693" y="388181"/>
                </a:lnTo>
                <a:lnTo>
                  <a:pt x="378335" y="373987"/>
                </a:lnTo>
                <a:lnTo>
                  <a:pt x="381703" y="353707"/>
                </a:lnTo>
                <a:lnTo>
                  <a:pt x="376209" y="332430"/>
                </a:lnTo>
                <a:lnTo>
                  <a:pt x="362024" y="312391"/>
                </a:lnTo>
                <a:close/>
              </a:path>
              <a:path w="666115" h="596900">
                <a:moveTo>
                  <a:pt x="321300" y="290053"/>
                </a:moveTo>
                <a:lnTo>
                  <a:pt x="301210" y="292310"/>
                </a:lnTo>
                <a:lnTo>
                  <a:pt x="283070" y="303814"/>
                </a:lnTo>
                <a:lnTo>
                  <a:pt x="272243" y="318931"/>
                </a:lnTo>
                <a:lnTo>
                  <a:pt x="268704" y="332430"/>
                </a:lnTo>
                <a:lnTo>
                  <a:pt x="269045" y="342202"/>
                </a:lnTo>
                <a:lnTo>
                  <a:pt x="269913" y="345940"/>
                </a:lnTo>
                <a:lnTo>
                  <a:pt x="269582" y="346257"/>
                </a:lnTo>
                <a:lnTo>
                  <a:pt x="284292" y="346257"/>
                </a:lnTo>
                <a:lnTo>
                  <a:pt x="283681" y="343882"/>
                </a:lnTo>
                <a:lnTo>
                  <a:pt x="286159" y="331167"/>
                </a:lnTo>
                <a:lnTo>
                  <a:pt x="293497" y="320743"/>
                </a:lnTo>
                <a:lnTo>
                  <a:pt x="304991" y="313633"/>
                </a:lnTo>
                <a:lnTo>
                  <a:pt x="318195" y="312391"/>
                </a:lnTo>
                <a:lnTo>
                  <a:pt x="362024" y="312391"/>
                </a:lnTo>
                <a:lnTo>
                  <a:pt x="361607" y="311802"/>
                </a:lnTo>
                <a:lnTo>
                  <a:pt x="341909" y="296673"/>
                </a:lnTo>
                <a:lnTo>
                  <a:pt x="321300" y="290053"/>
                </a:lnTo>
                <a:close/>
              </a:path>
              <a:path w="666115" h="596900">
                <a:moveTo>
                  <a:pt x="356641" y="236008"/>
                </a:moveTo>
                <a:lnTo>
                  <a:pt x="340766" y="251464"/>
                </a:lnTo>
                <a:lnTo>
                  <a:pt x="421386" y="334230"/>
                </a:lnTo>
                <a:lnTo>
                  <a:pt x="437248" y="318787"/>
                </a:lnTo>
                <a:lnTo>
                  <a:pt x="356641" y="236008"/>
                </a:lnTo>
                <a:close/>
              </a:path>
              <a:path w="666115" h="596900">
                <a:moveTo>
                  <a:pt x="447828" y="153365"/>
                </a:moveTo>
                <a:lnTo>
                  <a:pt x="403382" y="193157"/>
                </a:lnTo>
                <a:lnTo>
                  <a:pt x="398273" y="215958"/>
                </a:lnTo>
                <a:lnTo>
                  <a:pt x="402520" y="238611"/>
                </a:lnTo>
                <a:lnTo>
                  <a:pt x="415925" y="258919"/>
                </a:lnTo>
                <a:lnTo>
                  <a:pt x="436008" y="273001"/>
                </a:lnTo>
                <a:lnTo>
                  <a:pt x="458530" y="277836"/>
                </a:lnTo>
                <a:lnTo>
                  <a:pt x="481390" y="273260"/>
                </a:lnTo>
                <a:lnTo>
                  <a:pt x="502488" y="259110"/>
                </a:lnTo>
                <a:lnTo>
                  <a:pt x="504713" y="256209"/>
                </a:lnTo>
                <a:lnTo>
                  <a:pt x="460819" y="256209"/>
                </a:lnTo>
                <a:lnTo>
                  <a:pt x="445579" y="252646"/>
                </a:lnTo>
                <a:lnTo>
                  <a:pt x="431965" y="242993"/>
                </a:lnTo>
                <a:lnTo>
                  <a:pt x="422651" y="229117"/>
                </a:lnTo>
                <a:lnTo>
                  <a:pt x="419560" y="213963"/>
                </a:lnTo>
                <a:lnTo>
                  <a:pt x="422703" y="198954"/>
                </a:lnTo>
                <a:lnTo>
                  <a:pt x="453440" y="173967"/>
                </a:lnTo>
                <a:lnTo>
                  <a:pt x="464235" y="172699"/>
                </a:lnTo>
                <a:lnTo>
                  <a:pt x="460921" y="154246"/>
                </a:lnTo>
                <a:lnTo>
                  <a:pt x="447828" y="153365"/>
                </a:lnTo>
                <a:close/>
              </a:path>
              <a:path w="666115" h="596900">
                <a:moveTo>
                  <a:pt x="504939" y="208272"/>
                </a:moveTo>
                <a:lnTo>
                  <a:pt x="490245" y="244251"/>
                </a:lnTo>
                <a:lnTo>
                  <a:pt x="460819" y="256209"/>
                </a:lnTo>
                <a:lnTo>
                  <a:pt x="504713" y="256209"/>
                </a:lnTo>
                <a:lnTo>
                  <a:pt x="514743" y="243139"/>
                </a:lnTo>
                <a:lnTo>
                  <a:pt x="520655" y="228509"/>
                </a:lnTo>
                <a:lnTo>
                  <a:pt x="522519" y="217822"/>
                </a:lnTo>
                <a:lnTo>
                  <a:pt x="522630" y="213682"/>
                </a:lnTo>
                <a:lnTo>
                  <a:pt x="504939" y="208272"/>
                </a:lnTo>
                <a:close/>
              </a:path>
              <a:path w="666115" h="596900">
                <a:moveTo>
                  <a:pt x="324777" y="203293"/>
                </a:moveTo>
                <a:lnTo>
                  <a:pt x="308749" y="218901"/>
                </a:lnTo>
                <a:lnTo>
                  <a:pt x="324523" y="235094"/>
                </a:lnTo>
                <a:lnTo>
                  <a:pt x="340550" y="219486"/>
                </a:lnTo>
                <a:lnTo>
                  <a:pt x="324777" y="203293"/>
                </a:lnTo>
                <a:close/>
              </a:path>
              <a:path w="666115" h="596900">
                <a:moveTo>
                  <a:pt x="585822" y="23475"/>
                </a:moveTo>
                <a:lnTo>
                  <a:pt x="546566" y="23475"/>
                </a:lnTo>
                <a:lnTo>
                  <a:pt x="556757" y="25326"/>
                </a:lnTo>
                <a:lnTo>
                  <a:pt x="565924" y="31640"/>
                </a:lnTo>
                <a:lnTo>
                  <a:pt x="573888" y="57515"/>
                </a:lnTo>
                <a:lnTo>
                  <a:pt x="568640" y="91057"/>
                </a:lnTo>
                <a:lnTo>
                  <a:pt x="565962" y="127238"/>
                </a:lnTo>
                <a:lnTo>
                  <a:pt x="581634" y="161028"/>
                </a:lnTo>
                <a:lnTo>
                  <a:pt x="584339" y="163809"/>
                </a:lnTo>
                <a:lnTo>
                  <a:pt x="587540" y="166425"/>
                </a:lnTo>
                <a:lnTo>
                  <a:pt x="591058" y="169054"/>
                </a:lnTo>
                <a:lnTo>
                  <a:pt x="622684" y="138269"/>
                </a:lnTo>
                <a:lnTo>
                  <a:pt x="594537" y="138269"/>
                </a:lnTo>
                <a:lnTo>
                  <a:pt x="587039" y="112958"/>
                </a:lnTo>
                <a:lnTo>
                  <a:pt x="592461" y="80417"/>
                </a:lnTo>
                <a:lnTo>
                  <a:pt x="595702" y="45758"/>
                </a:lnTo>
                <a:lnTo>
                  <a:pt x="585822" y="23475"/>
                </a:lnTo>
                <a:close/>
              </a:path>
              <a:path w="666115" h="596900">
                <a:moveTo>
                  <a:pt x="651802" y="82516"/>
                </a:moveTo>
                <a:lnTo>
                  <a:pt x="594537" y="138269"/>
                </a:lnTo>
                <a:lnTo>
                  <a:pt x="622684" y="138269"/>
                </a:lnTo>
                <a:lnTo>
                  <a:pt x="665505" y="96588"/>
                </a:lnTo>
                <a:lnTo>
                  <a:pt x="651802" y="82516"/>
                </a:lnTo>
                <a:close/>
              </a:path>
              <a:path w="666115" h="596900">
                <a:moveTo>
                  <a:pt x="547928" y="0"/>
                </a:moveTo>
                <a:lnTo>
                  <a:pt x="529821" y="4500"/>
                </a:lnTo>
                <a:lnTo>
                  <a:pt x="512825" y="16400"/>
                </a:lnTo>
                <a:lnTo>
                  <a:pt x="499487" y="36059"/>
                </a:lnTo>
                <a:lnTo>
                  <a:pt x="495503" y="54617"/>
                </a:lnTo>
                <a:lnTo>
                  <a:pt x="496395" y="68428"/>
                </a:lnTo>
                <a:lnTo>
                  <a:pt x="497687" y="73842"/>
                </a:lnTo>
                <a:lnTo>
                  <a:pt x="517436" y="70235"/>
                </a:lnTo>
                <a:lnTo>
                  <a:pt x="514113" y="56883"/>
                </a:lnTo>
                <a:lnTo>
                  <a:pt x="513949" y="48526"/>
                </a:lnTo>
                <a:lnTo>
                  <a:pt x="517796" y="41648"/>
                </a:lnTo>
                <a:lnTo>
                  <a:pt x="526503" y="32732"/>
                </a:lnTo>
                <a:lnTo>
                  <a:pt x="536199" y="25980"/>
                </a:lnTo>
                <a:lnTo>
                  <a:pt x="546566" y="23475"/>
                </a:lnTo>
                <a:lnTo>
                  <a:pt x="585822" y="23475"/>
                </a:lnTo>
                <a:lnTo>
                  <a:pt x="581660" y="14089"/>
                </a:lnTo>
                <a:lnTo>
                  <a:pt x="565693" y="3122"/>
                </a:lnTo>
                <a:lnTo>
                  <a:pt x="547928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26643" y="3164725"/>
            <a:ext cx="645160" cy="612140"/>
          </a:xfrm>
          <a:custGeom>
            <a:avLst/>
            <a:gdLst/>
            <a:ahLst/>
            <a:cxnLst/>
            <a:rect l="l" t="t" r="r" b="b"/>
            <a:pathLst>
              <a:path w="645159" h="612139">
                <a:moveTo>
                  <a:pt x="84854" y="510552"/>
                </a:moveTo>
                <a:lnTo>
                  <a:pt x="53289" y="510552"/>
                </a:lnTo>
                <a:lnTo>
                  <a:pt x="152069" y="611974"/>
                </a:lnTo>
                <a:lnTo>
                  <a:pt x="168262" y="596201"/>
                </a:lnTo>
                <a:lnTo>
                  <a:pt x="84854" y="510552"/>
                </a:lnTo>
                <a:close/>
              </a:path>
              <a:path w="645159" h="612139">
                <a:moveTo>
                  <a:pt x="95389" y="442163"/>
                </a:moveTo>
                <a:lnTo>
                  <a:pt x="0" y="535025"/>
                </a:lnTo>
                <a:lnTo>
                  <a:pt x="13703" y="549097"/>
                </a:lnTo>
                <a:lnTo>
                  <a:pt x="53289" y="510552"/>
                </a:lnTo>
                <a:lnTo>
                  <a:pt x="84854" y="510552"/>
                </a:lnTo>
                <a:lnTo>
                  <a:pt x="69494" y="494779"/>
                </a:lnTo>
                <a:lnTo>
                  <a:pt x="109080" y="456234"/>
                </a:lnTo>
                <a:lnTo>
                  <a:pt x="95389" y="442163"/>
                </a:lnTo>
                <a:close/>
              </a:path>
              <a:path w="645159" h="612139">
                <a:moveTo>
                  <a:pt x="220691" y="403874"/>
                </a:moveTo>
                <a:lnTo>
                  <a:pt x="197748" y="408713"/>
                </a:lnTo>
                <a:lnTo>
                  <a:pt x="177203" y="422427"/>
                </a:lnTo>
                <a:lnTo>
                  <a:pt x="162946" y="442598"/>
                </a:lnTo>
                <a:lnTo>
                  <a:pt x="157494" y="465399"/>
                </a:lnTo>
                <a:lnTo>
                  <a:pt x="161245" y="488383"/>
                </a:lnTo>
                <a:lnTo>
                  <a:pt x="174599" y="509104"/>
                </a:lnTo>
                <a:lnTo>
                  <a:pt x="195070" y="523115"/>
                </a:lnTo>
                <a:lnTo>
                  <a:pt x="218049" y="527581"/>
                </a:lnTo>
                <a:lnTo>
                  <a:pt x="241061" y="522815"/>
                </a:lnTo>
                <a:lnTo>
                  <a:pt x="261650" y="509104"/>
                </a:lnTo>
                <a:lnTo>
                  <a:pt x="263463" y="506533"/>
                </a:lnTo>
                <a:lnTo>
                  <a:pt x="220030" y="506533"/>
                </a:lnTo>
                <a:lnTo>
                  <a:pt x="204711" y="503093"/>
                </a:lnTo>
                <a:lnTo>
                  <a:pt x="190792" y="493331"/>
                </a:lnTo>
                <a:lnTo>
                  <a:pt x="181518" y="479279"/>
                </a:lnTo>
                <a:lnTo>
                  <a:pt x="178588" y="463983"/>
                </a:lnTo>
                <a:lnTo>
                  <a:pt x="181710" y="449070"/>
                </a:lnTo>
                <a:lnTo>
                  <a:pt x="190588" y="436168"/>
                </a:lnTo>
                <a:lnTo>
                  <a:pt x="203792" y="427573"/>
                </a:lnTo>
                <a:lnTo>
                  <a:pt x="218776" y="424859"/>
                </a:lnTo>
                <a:lnTo>
                  <a:pt x="265692" y="424859"/>
                </a:lnTo>
                <a:lnTo>
                  <a:pt x="263931" y="422135"/>
                </a:lnTo>
                <a:lnTo>
                  <a:pt x="243572" y="408238"/>
                </a:lnTo>
                <a:lnTo>
                  <a:pt x="220691" y="403874"/>
                </a:lnTo>
                <a:close/>
              </a:path>
              <a:path w="645159" h="612139">
                <a:moveTo>
                  <a:pt x="265692" y="424859"/>
                </a:moveTo>
                <a:lnTo>
                  <a:pt x="218776" y="424859"/>
                </a:lnTo>
                <a:lnTo>
                  <a:pt x="233951" y="428232"/>
                </a:lnTo>
                <a:lnTo>
                  <a:pt x="247726" y="437896"/>
                </a:lnTo>
                <a:lnTo>
                  <a:pt x="257144" y="452047"/>
                </a:lnTo>
                <a:lnTo>
                  <a:pt x="260218" y="467413"/>
                </a:lnTo>
                <a:lnTo>
                  <a:pt x="257179" y="482394"/>
                </a:lnTo>
                <a:lnTo>
                  <a:pt x="248259" y="495388"/>
                </a:lnTo>
                <a:lnTo>
                  <a:pt x="235097" y="503886"/>
                </a:lnTo>
                <a:lnTo>
                  <a:pt x="220030" y="506533"/>
                </a:lnTo>
                <a:lnTo>
                  <a:pt x="263463" y="506533"/>
                </a:lnTo>
                <a:lnTo>
                  <a:pt x="275868" y="488931"/>
                </a:lnTo>
                <a:lnTo>
                  <a:pt x="281251" y="466056"/>
                </a:lnTo>
                <a:lnTo>
                  <a:pt x="277398" y="442970"/>
                </a:lnTo>
                <a:lnTo>
                  <a:pt x="265692" y="424859"/>
                </a:lnTo>
                <a:close/>
              </a:path>
              <a:path w="645159" h="612139">
                <a:moveTo>
                  <a:pt x="257162" y="348411"/>
                </a:moveTo>
                <a:lnTo>
                  <a:pt x="242595" y="362585"/>
                </a:lnTo>
                <a:lnTo>
                  <a:pt x="355066" y="478078"/>
                </a:lnTo>
                <a:lnTo>
                  <a:pt x="370941" y="462635"/>
                </a:lnTo>
                <a:lnTo>
                  <a:pt x="330631" y="421246"/>
                </a:lnTo>
                <a:lnTo>
                  <a:pt x="327444" y="418617"/>
                </a:lnTo>
                <a:lnTo>
                  <a:pt x="327774" y="418299"/>
                </a:lnTo>
                <a:lnTo>
                  <a:pt x="353864" y="418299"/>
                </a:lnTo>
                <a:lnTo>
                  <a:pt x="355538" y="417305"/>
                </a:lnTo>
                <a:lnTo>
                  <a:pt x="366356" y="407187"/>
                </a:lnTo>
                <a:lnTo>
                  <a:pt x="368695" y="403742"/>
                </a:lnTo>
                <a:lnTo>
                  <a:pt x="324308" y="403742"/>
                </a:lnTo>
                <a:lnTo>
                  <a:pt x="310647" y="398666"/>
                </a:lnTo>
                <a:lnTo>
                  <a:pt x="298602" y="389331"/>
                </a:lnTo>
                <a:lnTo>
                  <a:pt x="287387" y="373843"/>
                </a:lnTo>
                <a:lnTo>
                  <a:pt x="284293" y="361823"/>
                </a:lnTo>
                <a:lnTo>
                  <a:pt x="269582" y="361823"/>
                </a:lnTo>
                <a:lnTo>
                  <a:pt x="267195" y="358724"/>
                </a:lnTo>
                <a:lnTo>
                  <a:pt x="257162" y="348411"/>
                </a:lnTo>
                <a:close/>
              </a:path>
              <a:path w="645159" h="612139">
                <a:moveTo>
                  <a:pt x="353864" y="418299"/>
                </a:moveTo>
                <a:lnTo>
                  <a:pt x="327774" y="418299"/>
                </a:lnTo>
                <a:lnTo>
                  <a:pt x="339864" y="421819"/>
                </a:lnTo>
                <a:lnTo>
                  <a:pt x="347913" y="421835"/>
                </a:lnTo>
                <a:lnTo>
                  <a:pt x="353864" y="418299"/>
                </a:lnTo>
                <a:close/>
              </a:path>
              <a:path w="645159" h="612139">
                <a:moveTo>
                  <a:pt x="362023" y="327956"/>
                </a:moveTo>
                <a:lnTo>
                  <a:pt x="318195" y="327956"/>
                </a:lnTo>
                <a:lnTo>
                  <a:pt x="332108" y="332599"/>
                </a:lnTo>
                <a:lnTo>
                  <a:pt x="345732" y="343141"/>
                </a:lnTo>
                <a:lnTo>
                  <a:pt x="356071" y="357543"/>
                </a:lnTo>
                <a:lnTo>
                  <a:pt x="359979" y="371846"/>
                </a:lnTo>
                <a:lnTo>
                  <a:pt x="357999" y="385010"/>
                </a:lnTo>
                <a:lnTo>
                  <a:pt x="350672" y="395998"/>
                </a:lnTo>
                <a:lnTo>
                  <a:pt x="338134" y="403279"/>
                </a:lnTo>
                <a:lnTo>
                  <a:pt x="324308" y="403742"/>
                </a:lnTo>
                <a:lnTo>
                  <a:pt x="368695" y="403742"/>
                </a:lnTo>
                <a:lnTo>
                  <a:pt x="378328" y="389550"/>
                </a:lnTo>
                <a:lnTo>
                  <a:pt x="381693" y="369268"/>
                </a:lnTo>
                <a:lnTo>
                  <a:pt x="376202" y="347990"/>
                </a:lnTo>
                <a:lnTo>
                  <a:pt x="362023" y="327956"/>
                </a:lnTo>
                <a:close/>
              </a:path>
              <a:path w="645159" h="612139">
                <a:moveTo>
                  <a:pt x="321298" y="305612"/>
                </a:moveTo>
                <a:lnTo>
                  <a:pt x="301204" y="307869"/>
                </a:lnTo>
                <a:lnTo>
                  <a:pt x="283057" y="319366"/>
                </a:lnTo>
                <a:lnTo>
                  <a:pt x="272236" y="334486"/>
                </a:lnTo>
                <a:lnTo>
                  <a:pt x="268695" y="347990"/>
                </a:lnTo>
                <a:lnTo>
                  <a:pt x="269034" y="357766"/>
                </a:lnTo>
                <a:lnTo>
                  <a:pt x="269900" y="361505"/>
                </a:lnTo>
                <a:lnTo>
                  <a:pt x="269582" y="361823"/>
                </a:lnTo>
                <a:lnTo>
                  <a:pt x="284293" y="361823"/>
                </a:lnTo>
                <a:lnTo>
                  <a:pt x="283681" y="359443"/>
                </a:lnTo>
                <a:lnTo>
                  <a:pt x="286159" y="346731"/>
                </a:lnTo>
                <a:lnTo>
                  <a:pt x="293497" y="336308"/>
                </a:lnTo>
                <a:lnTo>
                  <a:pt x="304991" y="329198"/>
                </a:lnTo>
                <a:lnTo>
                  <a:pt x="318195" y="327956"/>
                </a:lnTo>
                <a:lnTo>
                  <a:pt x="362023" y="327956"/>
                </a:lnTo>
                <a:lnTo>
                  <a:pt x="361607" y="327367"/>
                </a:lnTo>
                <a:lnTo>
                  <a:pt x="341909" y="312233"/>
                </a:lnTo>
                <a:lnTo>
                  <a:pt x="321298" y="305612"/>
                </a:lnTo>
                <a:close/>
              </a:path>
              <a:path w="645159" h="612139">
                <a:moveTo>
                  <a:pt x="356641" y="251574"/>
                </a:moveTo>
                <a:lnTo>
                  <a:pt x="340766" y="267017"/>
                </a:lnTo>
                <a:lnTo>
                  <a:pt x="421386" y="349796"/>
                </a:lnTo>
                <a:lnTo>
                  <a:pt x="437248" y="334340"/>
                </a:lnTo>
                <a:lnTo>
                  <a:pt x="356641" y="251574"/>
                </a:lnTo>
                <a:close/>
              </a:path>
              <a:path w="645159" h="612139">
                <a:moveTo>
                  <a:pt x="447821" y="168930"/>
                </a:moveTo>
                <a:lnTo>
                  <a:pt x="403380" y="208717"/>
                </a:lnTo>
                <a:lnTo>
                  <a:pt x="398268" y="231522"/>
                </a:lnTo>
                <a:lnTo>
                  <a:pt x="402515" y="254177"/>
                </a:lnTo>
                <a:lnTo>
                  <a:pt x="415925" y="274485"/>
                </a:lnTo>
                <a:lnTo>
                  <a:pt x="436008" y="288564"/>
                </a:lnTo>
                <a:lnTo>
                  <a:pt x="458530" y="293395"/>
                </a:lnTo>
                <a:lnTo>
                  <a:pt x="481390" y="288815"/>
                </a:lnTo>
                <a:lnTo>
                  <a:pt x="502488" y="274662"/>
                </a:lnTo>
                <a:lnTo>
                  <a:pt x="504710" y="271768"/>
                </a:lnTo>
                <a:lnTo>
                  <a:pt x="460814" y="271768"/>
                </a:lnTo>
                <a:lnTo>
                  <a:pt x="445577" y="268205"/>
                </a:lnTo>
                <a:lnTo>
                  <a:pt x="431965" y="258546"/>
                </a:lnTo>
                <a:lnTo>
                  <a:pt x="422644" y="244677"/>
                </a:lnTo>
                <a:lnTo>
                  <a:pt x="419549" y="229525"/>
                </a:lnTo>
                <a:lnTo>
                  <a:pt x="422690" y="214514"/>
                </a:lnTo>
                <a:lnTo>
                  <a:pt x="453434" y="189531"/>
                </a:lnTo>
                <a:lnTo>
                  <a:pt x="464235" y="188264"/>
                </a:lnTo>
                <a:lnTo>
                  <a:pt x="460921" y="169811"/>
                </a:lnTo>
                <a:lnTo>
                  <a:pt x="447821" y="168930"/>
                </a:lnTo>
                <a:close/>
              </a:path>
              <a:path w="645159" h="612139">
                <a:moveTo>
                  <a:pt x="504939" y="223837"/>
                </a:moveTo>
                <a:lnTo>
                  <a:pt x="490245" y="259816"/>
                </a:lnTo>
                <a:lnTo>
                  <a:pt x="460814" y="271768"/>
                </a:lnTo>
                <a:lnTo>
                  <a:pt x="504710" y="271768"/>
                </a:lnTo>
                <a:lnTo>
                  <a:pt x="514743" y="258699"/>
                </a:lnTo>
                <a:lnTo>
                  <a:pt x="520655" y="244073"/>
                </a:lnTo>
                <a:lnTo>
                  <a:pt x="522519" y="233388"/>
                </a:lnTo>
                <a:lnTo>
                  <a:pt x="522630" y="229247"/>
                </a:lnTo>
                <a:lnTo>
                  <a:pt x="504939" y="223837"/>
                </a:lnTo>
                <a:close/>
              </a:path>
              <a:path w="645159" h="612139">
                <a:moveTo>
                  <a:pt x="324777" y="218859"/>
                </a:moveTo>
                <a:lnTo>
                  <a:pt x="308749" y="234467"/>
                </a:lnTo>
                <a:lnTo>
                  <a:pt x="324510" y="250659"/>
                </a:lnTo>
                <a:lnTo>
                  <a:pt x="340550" y="235051"/>
                </a:lnTo>
                <a:lnTo>
                  <a:pt x="324777" y="218859"/>
                </a:lnTo>
                <a:close/>
              </a:path>
              <a:path w="645159" h="612139">
                <a:moveTo>
                  <a:pt x="635782" y="86409"/>
                </a:moveTo>
                <a:lnTo>
                  <a:pt x="590908" y="86409"/>
                </a:lnTo>
                <a:lnTo>
                  <a:pt x="603267" y="87322"/>
                </a:lnTo>
                <a:lnTo>
                  <a:pt x="614540" y="94513"/>
                </a:lnTo>
                <a:lnTo>
                  <a:pt x="620994" y="104870"/>
                </a:lnTo>
                <a:lnTo>
                  <a:pt x="622422" y="116478"/>
                </a:lnTo>
                <a:lnTo>
                  <a:pt x="619156" y="128114"/>
                </a:lnTo>
                <a:lnTo>
                  <a:pt x="585149" y="151969"/>
                </a:lnTo>
                <a:lnTo>
                  <a:pt x="571284" y="153200"/>
                </a:lnTo>
                <a:lnTo>
                  <a:pt x="574395" y="174066"/>
                </a:lnTo>
                <a:lnTo>
                  <a:pt x="613087" y="166515"/>
                </a:lnTo>
                <a:lnTo>
                  <a:pt x="640367" y="134557"/>
                </a:lnTo>
                <a:lnTo>
                  <a:pt x="644839" y="114374"/>
                </a:lnTo>
                <a:lnTo>
                  <a:pt x="641248" y="94808"/>
                </a:lnTo>
                <a:lnTo>
                  <a:pt x="635782" y="86409"/>
                </a:lnTo>
                <a:close/>
              </a:path>
              <a:path w="645159" h="612139">
                <a:moveTo>
                  <a:pt x="560926" y="33172"/>
                </a:moveTo>
                <a:lnTo>
                  <a:pt x="542683" y="33172"/>
                </a:lnTo>
                <a:lnTo>
                  <a:pt x="543001" y="33502"/>
                </a:lnTo>
                <a:lnTo>
                  <a:pt x="542594" y="39954"/>
                </a:lnTo>
                <a:lnTo>
                  <a:pt x="546773" y="102171"/>
                </a:lnTo>
                <a:lnTo>
                  <a:pt x="558977" y="107175"/>
                </a:lnTo>
                <a:lnTo>
                  <a:pt x="566991" y="99364"/>
                </a:lnTo>
                <a:lnTo>
                  <a:pt x="578478" y="90761"/>
                </a:lnTo>
                <a:lnTo>
                  <a:pt x="590908" y="86409"/>
                </a:lnTo>
                <a:lnTo>
                  <a:pt x="635782" y="86409"/>
                </a:lnTo>
                <a:lnTo>
                  <a:pt x="630262" y="77927"/>
                </a:lnTo>
                <a:lnTo>
                  <a:pt x="628919" y="77038"/>
                </a:lnTo>
                <a:lnTo>
                  <a:pt x="563422" y="77038"/>
                </a:lnTo>
                <a:lnTo>
                  <a:pt x="560926" y="33172"/>
                </a:lnTo>
                <a:close/>
              </a:path>
              <a:path w="645159" h="612139">
                <a:moveTo>
                  <a:pt x="549592" y="0"/>
                </a:moveTo>
                <a:lnTo>
                  <a:pt x="480542" y="67221"/>
                </a:lnTo>
                <a:lnTo>
                  <a:pt x="494245" y="81280"/>
                </a:lnTo>
                <a:lnTo>
                  <a:pt x="539724" y="37007"/>
                </a:lnTo>
                <a:lnTo>
                  <a:pt x="542683" y="33172"/>
                </a:lnTo>
                <a:lnTo>
                  <a:pt x="560926" y="33172"/>
                </a:lnTo>
                <a:lnTo>
                  <a:pt x="559625" y="10312"/>
                </a:lnTo>
                <a:lnTo>
                  <a:pt x="549592" y="0"/>
                </a:lnTo>
                <a:close/>
              </a:path>
              <a:path w="645159" h="612139">
                <a:moveTo>
                  <a:pt x="594961" y="64142"/>
                </a:moveTo>
                <a:lnTo>
                  <a:pt x="577886" y="68470"/>
                </a:lnTo>
                <a:lnTo>
                  <a:pt x="563422" y="77038"/>
                </a:lnTo>
                <a:lnTo>
                  <a:pt x="628919" y="77038"/>
                </a:lnTo>
                <a:lnTo>
                  <a:pt x="612977" y="66485"/>
                </a:lnTo>
                <a:lnTo>
                  <a:pt x="594961" y="64142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84873" y="3168548"/>
            <a:ext cx="658495" cy="608330"/>
          </a:xfrm>
          <a:custGeom>
            <a:avLst/>
            <a:gdLst/>
            <a:ahLst/>
            <a:cxnLst/>
            <a:rect l="l" t="t" r="r" b="b"/>
            <a:pathLst>
              <a:path w="658495" h="608329">
                <a:moveTo>
                  <a:pt x="84854" y="506729"/>
                </a:moveTo>
                <a:lnTo>
                  <a:pt x="53289" y="506729"/>
                </a:lnTo>
                <a:lnTo>
                  <a:pt x="152069" y="608152"/>
                </a:lnTo>
                <a:lnTo>
                  <a:pt x="168262" y="592378"/>
                </a:lnTo>
                <a:lnTo>
                  <a:pt x="84854" y="506729"/>
                </a:lnTo>
                <a:close/>
              </a:path>
              <a:path w="658495" h="608329">
                <a:moveTo>
                  <a:pt x="95389" y="438340"/>
                </a:moveTo>
                <a:lnTo>
                  <a:pt x="0" y="531202"/>
                </a:lnTo>
                <a:lnTo>
                  <a:pt x="13690" y="545274"/>
                </a:lnTo>
                <a:lnTo>
                  <a:pt x="53289" y="506729"/>
                </a:lnTo>
                <a:lnTo>
                  <a:pt x="84854" y="506729"/>
                </a:lnTo>
                <a:lnTo>
                  <a:pt x="69494" y="490956"/>
                </a:lnTo>
                <a:lnTo>
                  <a:pt x="109080" y="452412"/>
                </a:lnTo>
                <a:lnTo>
                  <a:pt x="95389" y="438340"/>
                </a:lnTo>
                <a:close/>
              </a:path>
              <a:path w="658495" h="608329">
                <a:moveTo>
                  <a:pt x="220686" y="400051"/>
                </a:moveTo>
                <a:lnTo>
                  <a:pt x="197746" y="404891"/>
                </a:lnTo>
                <a:lnTo>
                  <a:pt x="177203" y="418604"/>
                </a:lnTo>
                <a:lnTo>
                  <a:pt x="162946" y="438775"/>
                </a:lnTo>
                <a:lnTo>
                  <a:pt x="157494" y="461576"/>
                </a:lnTo>
                <a:lnTo>
                  <a:pt x="161245" y="484561"/>
                </a:lnTo>
                <a:lnTo>
                  <a:pt x="174599" y="505282"/>
                </a:lnTo>
                <a:lnTo>
                  <a:pt x="195070" y="519293"/>
                </a:lnTo>
                <a:lnTo>
                  <a:pt x="218049" y="523759"/>
                </a:lnTo>
                <a:lnTo>
                  <a:pt x="241061" y="518992"/>
                </a:lnTo>
                <a:lnTo>
                  <a:pt x="261650" y="505282"/>
                </a:lnTo>
                <a:lnTo>
                  <a:pt x="263463" y="502710"/>
                </a:lnTo>
                <a:lnTo>
                  <a:pt x="220030" y="502710"/>
                </a:lnTo>
                <a:lnTo>
                  <a:pt x="204711" y="499270"/>
                </a:lnTo>
                <a:lnTo>
                  <a:pt x="190792" y="489508"/>
                </a:lnTo>
                <a:lnTo>
                  <a:pt x="181518" y="475456"/>
                </a:lnTo>
                <a:lnTo>
                  <a:pt x="178588" y="460160"/>
                </a:lnTo>
                <a:lnTo>
                  <a:pt x="181710" y="445247"/>
                </a:lnTo>
                <a:lnTo>
                  <a:pt x="190588" y="432346"/>
                </a:lnTo>
                <a:lnTo>
                  <a:pt x="203786" y="423750"/>
                </a:lnTo>
                <a:lnTo>
                  <a:pt x="218771" y="421036"/>
                </a:lnTo>
                <a:lnTo>
                  <a:pt x="265692" y="421036"/>
                </a:lnTo>
                <a:lnTo>
                  <a:pt x="263931" y="418312"/>
                </a:lnTo>
                <a:lnTo>
                  <a:pt x="243566" y="404415"/>
                </a:lnTo>
                <a:lnTo>
                  <a:pt x="220686" y="400051"/>
                </a:lnTo>
                <a:close/>
              </a:path>
              <a:path w="658495" h="608329">
                <a:moveTo>
                  <a:pt x="265692" y="421036"/>
                </a:moveTo>
                <a:lnTo>
                  <a:pt x="218771" y="421036"/>
                </a:lnTo>
                <a:lnTo>
                  <a:pt x="233949" y="424409"/>
                </a:lnTo>
                <a:lnTo>
                  <a:pt x="247726" y="434073"/>
                </a:lnTo>
                <a:lnTo>
                  <a:pt x="257142" y="448225"/>
                </a:lnTo>
                <a:lnTo>
                  <a:pt x="260213" y="463591"/>
                </a:lnTo>
                <a:lnTo>
                  <a:pt x="257173" y="478571"/>
                </a:lnTo>
                <a:lnTo>
                  <a:pt x="248259" y="491566"/>
                </a:lnTo>
                <a:lnTo>
                  <a:pt x="235097" y="500063"/>
                </a:lnTo>
                <a:lnTo>
                  <a:pt x="220030" y="502710"/>
                </a:lnTo>
                <a:lnTo>
                  <a:pt x="263463" y="502710"/>
                </a:lnTo>
                <a:lnTo>
                  <a:pt x="275868" y="485108"/>
                </a:lnTo>
                <a:lnTo>
                  <a:pt x="281251" y="462233"/>
                </a:lnTo>
                <a:lnTo>
                  <a:pt x="277398" y="439147"/>
                </a:lnTo>
                <a:lnTo>
                  <a:pt x="265692" y="421036"/>
                </a:lnTo>
                <a:close/>
              </a:path>
              <a:path w="658495" h="608329">
                <a:moveTo>
                  <a:pt x="257162" y="344589"/>
                </a:moveTo>
                <a:lnTo>
                  <a:pt x="242595" y="358762"/>
                </a:lnTo>
                <a:lnTo>
                  <a:pt x="355066" y="474256"/>
                </a:lnTo>
                <a:lnTo>
                  <a:pt x="370941" y="458812"/>
                </a:lnTo>
                <a:lnTo>
                  <a:pt x="330631" y="417423"/>
                </a:lnTo>
                <a:lnTo>
                  <a:pt x="327444" y="414794"/>
                </a:lnTo>
                <a:lnTo>
                  <a:pt x="327774" y="414477"/>
                </a:lnTo>
                <a:lnTo>
                  <a:pt x="353864" y="414477"/>
                </a:lnTo>
                <a:lnTo>
                  <a:pt x="355538" y="413482"/>
                </a:lnTo>
                <a:lnTo>
                  <a:pt x="366356" y="403364"/>
                </a:lnTo>
                <a:lnTo>
                  <a:pt x="368695" y="399919"/>
                </a:lnTo>
                <a:lnTo>
                  <a:pt x="324308" y="399919"/>
                </a:lnTo>
                <a:lnTo>
                  <a:pt x="310647" y="394844"/>
                </a:lnTo>
                <a:lnTo>
                  <a:pt x="298602" y="385508"/>
                </a:lnTo>
                <a:lnTo>
                  <a:pt x="287387" y="370021"/>
                </a:lnTo>
                <a:lnTo>
                  <a:pt x="284293" y="358000"/>
                </a:lnTo>
                <a:lnTo>
                  <a:pt x="269582" y="358000"/>
                </a:lnTo>
                <a:lnTo>
                  <a:pt x="267195" y="354901"/>
                </a:lnTo>
                <a:lnTo>
                  <a:pt x="257162" y="344589"/>
                </a:lnTo>
                <a:close/>
              </a:path>
              <a:path w="658495" h="608329">
                <a:moveTo>
                  <a:pt x="353864" y="414477"/>
                </a:moveTo>
                <a:lnTo>
                  <a:pt x="327774" y="414477"/>
                </a:lnTo>
                <a:lnTo>
                  <a:pt x="339864" y="417996"/>
                </a:lnTo>
                <a:lnTo>
                  <a:pt x="347913" y="418012"/>
                </a:lnTo>
                <a:lnTo>
                  <a:pt x="353864" y="414477"/>
                </a:lnTo>
                <a:close/>
              </a:path>
              <a:path w="658495" h="608329">
                <a:moveTo>
                  <a:pt x="362023" y="324134"/>
                </a:moveTo>
                <a:lnTo>
                  <a:pt x="318195" y="324134"/>
                </a:lnTo>
                <a:lnTo>
                  <a:pt x="332108" y="328776"/>
                </a:lnTo>
                <a:lnTo>
                  <a:pt x="345732" y="339318"/>
                </a:lnTo>
                <a:lnTo>
                  <a:pt x="356071" y="353721"/>
                </a:lnTo>
                <a:lnTo>
                  <a:pt x="359979" y="368023"/>
                </a:lnTo>
                <a:lnTo>
                  <a:pt x="357999" y="381188"/>
                </a:lnTo>
                <a:lnTo>
                  <a:pt x="350672" y="392175"/>
                </a:lnTo>
                <a:lnTo>
                  <a:pt x="338134" y="399456"/>
                </a:lnTo>
                <a:lnTo>
                  <a:pt x="324308" y="399919"/>
                </a:lnTo>
                <a:lnTo>
                  <a:pt x="368695" y="399919"/>
                </a:lnTo>
                <a:lnTo>
                  <a:pt x="378328" y="385727"/>
                </a:lnTo>
                <a:lnTo>
                  <a:pt x="381693" y="365445"/>
                </a:lnTo>
                <a:lnTo>
                  <a:pt x="376202" y="344168"/>
                </a:lnTo>
                <a:lnTo>
                  <a:pt x="362023" y="324134"/>
                </a:lnTo>
                <a:close/>
              </a:path>
              <a:path w="658495" h="608329">
                <a:moveTo>
                  <a:pt x="321298" y="301790"/>
                </a:moveTo>
                <a:lnTo>
                  <a:pt x="301204" y="304046"/>
                </a:lnTo>
                <a:lnTo>
                  <a:pt x="283057" y="315544"/>
                </a:lnTo>
                <a:lnTo>
                  <a:pt x="272236" y="330663"/>
                </a:lnTo>
                <a:lnTo>
                  <a:pt x="268695" y="344168"/>
                </a:lnTo>
                <a:lnTo>
                  <a:pt x="269034" y="353943"/>
                </a:lnTo>
                <a:lnTo>
                  <a:pt x="269900" y="357682"/>
                </a:lnTo>
                <a:lnTo>
                  <a:pt x="269582" y="358000"/>
                </a:lnTo>
                <a:lnTo>
                  <a:pt x="284293" y="358000"/>
                </a:lnTo>
                <a:lnTo>
                  <a:pt x="283681" y="355620"/>
                </a:lnTo>
                <a:lnTo>
                  <a:pt x="286159" y="342908"/>
                </a:lnTo>
                <a:lnTo>
                  <a:pt x="293497" y="332486"/>
                </a:lnTo>
                <a:lnTo>
                  <a:pt x="304991" y="325375"/>
                </a:lnTo>
                <a:lnTo>
                  <a:pt x="318195" y="324134"/>
                </a:lnTo>
                <a:lnTo>
                  <a:pt x="362023" y="324134"/>
                </a:lnTo>
                <a:lnTo>
                  <a:pt x="361607" y="323545"/>
                </a:lnTo>
                <a:lnTo>
                  <a:pt x="341909" y="308411"/>
                </a:lnTo>
                <a:lnTo>
                  <a:pt x="321298" y="301790"/>
                </a:lnTo>
                <a:close/>
              </a:path>
              <a:path w="658495" h="608329">
                <a:moveTo>
                  <a:pt x="356641" y="247751"/>
                </a:moveTo>
                <a:lnTo>
                  <a:pt x="340766" y="263194"/>
                </a:lnTo>
                <a:lnTo>
                  <a:pt x="421373" y="345973"/>
                </a:lnTo>
                <a:lnTo>
                  <a:pt x="437248" y="330517"/>
                </a:lnTo>
                <a:lnTo>
                  <a:pt x="356641" y="247751"/>
                </a:lnTo>
                <a:close/>
              </a:path>
              <a:path w="658495" h="608329">
                <a:moveTo>
                  <a:pt x="447821" y="165108"/>
                </a:moveTo>
                <a:lnTo>
                  <a:pt x="403380" y="204895"/>
                </a:lnTo>
                <a:lnTo>
                  <a:pt x="398268" y="227699"/>
                </a:lnTo>
                <a:lnTo>
                  <a:pt x="402515" y="250354"/>
                </a:lnTo>
                <a:lnTo>
                  <a:pt x="415925" y="270662"/>
                </a:lnTo>
                <a:lnTo>
                  <a:pt x="436008" y="284741"/>
                </a:lnTo>
                <a:lnTo>
                  <a:pt x="458530" y="289572"/>
                </a:lnTo>
                <a:lnTo>
                  <a:pt x="481390" y="284992"/>
                </a:lnTo>
                <a:lnTo>
                  <a:pt x="502488" y="270840"/>
                </a:lnTo>
                <a:lnTo>
                  <a:pt x="504710" y="267946"/>
                </a:lnTo>
                <a:lnTo>
                  <a:pt x="460814" y="267946"/>
                </a:lnTo>
                <a:lnTo>
                  <a:pt x="445577" y="264382"/>
                </a:lnTo>
                <a:lnTo>
                  <a:pt x="431965" y="254723"/>
                </a:lnTo>
                <a:lnTo>
                  <a:pt x="422644" y="240854"/>
                </a:lnTo>
                <a:lnTo>
                  <a:pt x="419549" y="225702"/>
                </a:lnTo>
                <a:lnTo>
                  <a:pt x="422690" y="210691"/>
                </a:lnTo>
                <a:lnTo>
                  <a:pt x="453434" y="185708"/>
                </a:lnTo>
                <a:lnTo>
                  <a:pt x="464235" y="184442"/>
                </a:lnTo>
                <a:lnTo>
                  <a:pt x="460921" y="165988"/>
                </a:lnTo>
                <a:lnTo>
                  <a:pt x="447821" y="165108"/>
                </a:lnTo>
                <a:close/>
              </a:path>
              <a:path w="658495" h="608329">
                <a:moveTo>
                  <a:pt x="504939" y="220014"/>
                </a:moveTo>
                <a:lnTo>
                  <a:pt x="490245" y="255993"/>
                </a:lnTo>
                <a:lnTo>
                  <a:pt x="460814" y="267946"/>
                </a:lnTo>
                <a:lnTo>
                  <a:pt x="504710" y="267946"/>
                </a:lnTo>
                <a:lnTo>
                  <a:pt x="514743" y="254876"/>
                </a:lnTo>
                <a:lnTo>
                  <a:pt x="520655" y="240250"/>
                </a:lnTo>
                <a:lnTo>
                  <a:pt x="522519" y="229565"/>
                </a:lnTo>
                <a:lnTo>
                  <a:pt x="522630" y="225425"/>
                </a:lnTo>
                <a:lnTo>
                  <a:pt x="504939" y="220014"/>
                </a:lnTo>
                <a:close/>
              </a:path>
              <a:path w="658495" h="608329">
                <a:moveTo>
                  <a:pt x="324777" y="215036"/>
                </a:moveTo>
                <a:lnTo>
                  <a:pt x="308737" y="230644"/>
                </a:lnTo>
                <a:lnTo>
                  <a:pt x="324510" y="246837"/>
                </a:lnTo>
                <a:lnTo>
                  <a:pt x="340550" y="231228"/>
                </a:lnTo>
                <a:lnTo>
                  <a:pt x="324777" y="215036"/>
                </a:lnTo>
                <a:close/>
              </a:path>
              <a:path w="658495" h="608329">
                <a:moveTo>
                  <a:pt x="545655" y="0"/>
                </a:moveTo>
                <a:lnTo>
                  <a:pt x="527176" y="17995"/>
                </a:lnTo>
                <a:lnTo>
                  <a:pt x="546315" y="144360"/>
                </a:lnTo>
                <a:lnTo>
                  <a:pt x="556196" y="154495"/>
                </a:lnTo>
                <a:lnTo>
                  <a:pt x="588147" y="123393"/>
                </a:lnTo>
                <a:lnTo>
                  <a:pt x="560654" y="123393"/>
                </a:lnTo>
                <a:lnTo>
                  <a:pt x="560324" y="123075"/>
                </a:lnTo>
                <a:lnTo>
                  <a:pt x="550519" y="47536"/>
                </a:lnTo>
                <a:lnTo>
                  <a:pt x="549643" y="40424"/>
                </a:lnTo>
                <a:lnTo>
                  <a:pt x="547001" y="32473"/>
                </a:lnTo>
                <a:lnTo>
                  <a:pt x="547331" y="32156"/>
                </a:lnTo>
                <a:lnTo>
                  <a:pt x="576975" y="32156"/>
                </a:lnTo>
                <a:lnTo>
                  <a:pt x="545655" y="0"/>
                </a:lnTo>
                <a:close/>
              </a:path>
              <a:path w="658495" h="608329">
                <a:moveTo>
                  <a:pt x="643077" y="100025"/>
                </a:moveTo>
                <a:lnTo>
                  <a:pt x="612152" y="100025"/>
                </a:lnTo>
                <a:lnTo>
                  <a:pt x="642264" y="130937"/>
                </a:lnTo>
                <a:lnTo>
                  <a:pt x="658139" y="115493"/>
                </a:lnTo>
                <a:lnTo>
                  <a:pt x="643077" y="100025"/>
                </a:lnTo>
                <a:close/>
              </a:path>
              <a:path w="658495" h="608329">
                <a:moveTo>
                  <a:pt x="576975" y="32156"/>
                </a:moveTo>
                <a:lnTo>
                  <a:pt x="547331" y="32156"/>
                </a:lnTo>
                <a:lnTo>
                  <a:pt x="552576" y="38849"/>
                </a:lnTo>
                <a:lnTo>
                  <a:pt x="598766" y="86283"/>
                </a:lnTo>
                <a:lnTo>
                  <a:pt x="560654" y="123393"/>
                </a:lnTo>
                <a:lnTo>
                  <a:pt x="588147" y="123393"/>
                </a:lnTo>
                <a:lnTo>
                  <a:pt x="612152" y="100025"/>
                </a:lnTo>
                <a:lnTo>
                  <a:pt x="643077" y="100025"/>
                </a:lnTo>
                <a:lnTo>
                  <a:pt x="628027" y="84569"/>
                </a:lnTo>
                <a:lnTo>
                  <a:pt x="642145" y="70827"/>
                </a:lnTo>
                <a:lnTo>
                  <a:pt x="614641" y="70827"/>
                </a:lnTo>
                <a:lnTo>
                  <a:pt x="576975" y="32156"/>
                </a:lnTo>
                <a:close/>
              </a:path>
              <a:path w="658495" h="608329">
                <a:moveTo>
                  <a:pt x="630351" y="55537"/>
                </a:moveTo>
                <a:lnTo>
                  <a:pt x="614641" y="70827"/>
                </a:lnTo>
                <a:lnTo>
                  <a:pt x="642145" y="70827"/>
                </a:lnTo>
                <a:lnTo>
                  <a:pt x="643737" y="69278"/>
                </a:lnTo>
                <a:lnTo>
                  <a:pt x="630351" y="55537"/>
                </a:lnTo>
                <a:close/>
              </a:path>
            </a:pathLst>
          </a:custGeom>
          <a:solidFill>
            <a:srgbClr val="FF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11062" y="3636821"/>
            <a:ext cx="544483" cy="10390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82384" y="3942337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666327"/>
                </a:moveTo>
                <a:lnTo>
                  <a:pt x="0" y="0"/>
                </a:lnTo>
              </a:path>
            </a:pathLst>
          </a:custGeom>
          <a:ln w="57091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654157" y="38857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226" y="0"/>
                </a:moveTo>
                <a:lnTo>
                  <a:pt x="3664" y="213499"/>
                </a:lnTo>
                <a:lnTo>
                  <a:pt x="0" y="224225"/>
                </a:lnTo>
                <a:lnTo>
                  <a:pt x="710" y="235142"/>
                </a:lnTo>
                <a:lnTo>
                  <a:pt x="5466" y="244994"/>
                </a:lnTo>
                <a:lnTo>
                  <a:pt x="13939" y="252526"/>
                </a:lnTo>
                <a:lnTo>
                  <a:pt x="24664" y="256191"/>
                </a:lnTo>
                <a:lnTo>
                  <a:pt x="35583" y="255482"/>
                </a:lnTo>
                <a:lnTo>
                  <a:pt x="45439" y="250730"/>
                </a:lnTo>
                <a:lnTo>
                  <a:pt x="52979" y="242265"/>
                </a:lnTo>
                <a:lnTo>
                  <a:pt x="128226" y="113283"/>
                </a:lnTo>
                <a:lnTo>
                  <a:pt x="194326" y="113283"/>
                </a:lnTo>
                <a:lnTo>
                  <a:pt x="128226" y="0"/>
                </a:lnTo>
                <a:close/>
              </a:path>
              <a:path w="256540" h="256539">
                <a:moveTo>
                  <a:pt x="194326" y="113283"/>
                </a:moveTo>
                <a:lnTo>
                  <a:pt x="128226" y="113283"/>
                </a:lnTo>
                <a:lnTo>
                  <a:pt x="203474" y="242265"/>
                </a:lnTo>
                <a:lnTo>
                  <a:pt x="211013" y="250730"/>
                </a:lnTo>
                <a:lnTo>
                  <a:pt x="220871" y="255482"/>
                </a:lnTo>
                <a:lnTo>
                  <a:pt x="231793" y="256191"/>
                </a:lnTo>
                <a:lnTo>
                  <a:pt x="242526" y="252526"/>
                </a:lnTo>
                <a:lnTo>
                  <a:pt x="250991" y="244994"/>
                </a:lnTo>
                <a:lnTo>
                  <a:pt x="255745" y="235142"/>
                </a:lnTo>
                <a:lnTo>
                  <a:pt x="256458" y="224225"/>
                </a:lnTo>
                <a:lnTo>
                  <a:pt x="252800" y="213499"/>
                </a:lnTo>
                <a:lnTo>
                  <a:pt x="194326" y="113283"/>
                </a:lnTo>
                <a:close/>
              </a:path>
            </a:pathLst>
          </a:custGeom>
          <a:solidFill>
            <a:srgbClr val="70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5464289" y="4590898"/>
            <a:ext cx="3881120" cy="7461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4"/>
              </a:spcBef>
            </a:pPr>
            <a:r>
              <a:rPr sz="2400" spc="-45" dirty="0">
                <a:latin typeface="DejaVu Sans"/>
                <a:cs typeface="DejaVu Sans"/>
              </a:rPr>
              <a:t>Doc-specific </a:t>
            </a:r>
            <a:r>
              <a:rPr sz="2400" spc="-70" dirty="0">
                <a:latin typeface="DejaVu Sans"/>
                <a:cs typeface="DejaVu Sans"/>
              </a:rPr>
              <a:t>topic  </a:t>
            </a:r>
            <a:r>
              <a:rPr sz="2400" spc="-90" dirty="0">
                <a:latin typeface="DejaVu Sans"/>
                <a:cs typeface="DejaVu Sans"/>
              </a:rPr>
              <a:t>proportions </a:t>
            </a:r>
            <a:r>
              <a:rPr sz="2400" spc="-110" dirty="0">
                <a:latin typeface="DejaVu Sans"/>
                <a:cs typeface="DejaVu Sans"/>
              </a:rPr>
              <a:t>can </a:t>
            </a:r>
            <a:r>
              <a:rPr sz="2400" spc="-135" dirty="0">
                <a:latin typeface="DejaVu Sans"/>
                <a:cs typeface="DejaVu Sans"/>
              </a:rPr>
              <a:t>be </a:t>
            </a:r>
            <a:r>
              <a:rPr sz="2400" spc="-145" dirty="0">
                <a:latin typeface="DejaVu Sans"/>
                <a:cs typeface="DejaVu Sans"/>
              </a:rPr>
              <a:t>used</a:t>
            </a:r>
            <a:r>
              <a:rPr sz="2400" spc="-180" dirty="0">
                <a:latin typeface="DejaVu Sans"/>
                <a:cs typeface="DejaVu Sans"/>
              </a:rPr>
              <a:t> </a:t>
            </a:r>
            <a:r>
              <a:rPr sz="2400" spc="-75" dirty="0">
                <a:latin typeface="DejaVu Sans"/>
                <a:cs typeface="DejaVu Sans"/>
              </a:rPr>
              <a:t>to: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464290" y="5313922"/>
            <a:ext cx="3677285" cy="1256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2400"/>
              </a:lnSpc>
              <a:spcBef>
                <a:spcPts val="95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000" spc="-125" dirty="0">
                <a:latin typeface="DejaVu Sans"/>
                <a:cs typeface="DejaVu Sans"/>
              </a:rPr>
              <a:t>Relate</a:t>
            </a:r>
            <a:r>
              <a:rPr sz="2000" spc="-105" dirty="0">
                <a:latin typeface="DejaVu Sans"/>
                <a:cs typeface="DejaVu Sans"/>
              </a:rPr>
              <a:t> </a:t>
            </a:r>
            <a:r>
              <a:rPr sz="2000" spc="-90" dirty="0">
                <a:latin typeface="DejaVu Sans"/>
                <a:cs typeface="DejaVu Sans"/>
              </a:rPr>
              <a:t>documents</a:t>
            </a:r>
            <a:endParaRPr sz="2000">
              <a:latin typeface="DejaVu Sans"/>
              <a:cs typeface="DejaVu Sans"/>
            </a:endParaRPr>
          </a:p>
          <a:p>
            <a:pPr marL="354965" indent="-342265">
              <a:lnSpc>
                <a:spcPts val="2395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000" spc="-140" dirty="0">
                <a:latin typeface="DejaVu Sans"/>
                <a:cs typeface="DejaVu Sans"/>
              </a:rPr>
              <a:t>Study </a:t>
            </a:r>
            <a:r>
              <a:rPr sz="2000" spc="-125" dirty="0">
                <a:latin typeface="DejaVu Sans"/>
                <a:cs typeface="DejaVu Sans"/>
              </a:rPr>
              <a:t>user </a:t>
            </a:r>
            <a:r>
              <a:rPr sz="2000" spc="-60" dirty="0">
                <a:latin typeface="DejaVu Sans"/>
                <a:cs typeface="DejaVu Sans"/>
              </a:rPr>
              <a:t>topic</a:t>
            </a:r>
            <a:r>
              <a:rPr sz="2000" spc="-55" dirty="0">
                <a:latin typeface="DejaVu Sans"/>
                <a:cs typeface="DejaVu Sans"/>
              </a:rPr>
              <a:t> </a:t>
            </a:r>
            <a:r>
              <a:rPr sz="2000" spc="-105" dirty="0">
                <a:latin typeface="DejaVu Sans"/>
                <a:cs typeface="DejaVu Sans"/>
              </a:rPr>
              <a:t>preferences</a:t>
            </a:r>
            <a:endParaRPr sz="2000">
              <a:latin typeface="DejaVu Sans"/>
              <a:cs typeface="DejaVu Sans"/>
            </a:endParaRPr>
          </a:p>
          <a:p>
            <a:pPr marL="354965" marR="628650" indent="-342265">
              <a:lnSpc>
                <a:spcPts val="2400"/>
              </a:lnSpc>
              <a:spcBef>
                <a:spcPts val="80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000" spc="-125" dirty="0">
                <a:latin typeface="DejaVu Sans"/>
                <a:cs typeface="DejaVu Sans"/>
              </a:rPr>
              <a:t>Assign </a:t>
            </a:r>
            <a:r>
              <a:rPr sz="2000" spc="-60" dirty="0">
                <a:latin typeface="DejaVu Sans"/>
                <a:cs typeface="DejaVu Sans"/>
              </a:rPr>
              <a:t>docs </a:t>
            </a:r>
            <a:r>
              <a:rPr sz="2000" spc="-50" dirty="0">
                <a:latin typeface="DejaVu Sans"/>
                <a:cs typeface="DejaVu Sans"/>
              </a:rPr>
              <a:t>to</a:t>
            </a:r>
            <a:r>
              <a:rPr sz="2000" spc="-150" dirty="0">
                <a:latin typeface="DejaVu Sans"/>
                <a:cs typeface="DejaVu Sans"/>
              </a:rPr>
              <a:t> </a:t>
            </a:r>
            <a:r>
              <a:rPr sz="2000" spc="-100" dirty="0">
                <a:latin typeface="DejaVu Sans"/>
                <a:cs typeface="DejaVu Sans"/>
              </a:rPr>
              <a:t>multiple  </a:t>
            </a:r>
            <a:r>
              <a:rPr sz="2000" spc="-105" dirty="0">
                <a:latin typeface="DejaVu Sans"/>
                <a:cs typeface="DejaVu Sans"/>
              </a:rPr>
              <a:t>categories</a:t>
            </a:r>
            <a:endParaRPr sz="20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0627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865" y="400613"/>
            <a:ext cx="5459976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100" dirty="0" smtClean="0"/>
              <a:t>Topic Models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428626" y="1264731"/>
            <a:ext cx="9899016" cy="243912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0500" marR="5080" indent="-177800">
              <a:lnSpc>
                <a:spcPts val="2800"/>
              </a:lnSpc>
              <a:spcBef>
                <a:spcPts val="26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5" dirty="0">
                <a:solidFill>
                  <a:srgbClr val="292934"/>
                </a:solidFill>
                <a:latin typeface="Arial"/>
                <a:cs typeface="Arial"/>
              </a:rPr>
              <a:t>Topic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models can help you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automatically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discover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patterns 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 a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corpus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spcBef>
                <a:spcPts val="465"/>
              </a:spcBef>
              <a:buClr>
                <a:srgbClr val="93A299"/>
              </a:buClr>
              <a:buSzPct val="84090"/>
              <a:buFont typeface="Arial"/>
              <a:buChar char="•"/>
              <a:tabLst>
                <a:tab pos="462280" algn="l"/>
              </a:tabLst>
            </a:pPr>
            <a:r>
              <a:rPr sz="2200" b="1" spc="-5" dirty="0">
                <a:solidFill>
                  <a:srgbClr val="292934"/>
                </a:solidFill>
                <a:latin typeface="Arial"/>
                <a:cs typeface="Arial"/>
              </a:rPr>
              <a:t>unsupervised 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learning</a:t>
            </a:r>
            <a:endParaRPr sz="2200" dirty="0">
              <a:latin typeface="Arial"/>
              <a:cs typeface="Arial"/>
            </a:endParaRPr>
          </a:p>
          <a:p>
            <a:pPr lvl="1">
              <a:spcBef>
                <a:spcPts val="40"/>
              </a:spcBef>
              <a:buChar char="•"/>
            </a:pPr>
            <a:endParaRPr sz="3450" dirty="0">
              <a:latin typeface="Times New Roman"/>
              <a:cs typeface="Times New Roman"/>
            </a:endParaRPr>
          </a:p>
          <a:p>
            <a:pPr marL="190500" indent="-177800"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5" dirty="0">
                <a:solidFill>
                  <a:srgbClr val="292934"/>
                </a:solidFill>
                <a:latin typeface="Arial"/>
                <a:cs typeface="Arial"/>
              </a:rPr>
              <a:t>Topic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models</a:t>
            </a:r>
            <a:r>
              <a:rPr sz="24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automatically…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spcBef>
                <a:spcPts val="52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group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topically-related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words in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“topics”</a:t>
            </a:r>
            <a:endParaRPr sz="2000" dirty="0">
              <a:latin typeface="Arial"/>
              <a:cs typeface="Arial"/>
            </a:endParaRPr>
          </a:p>
          <a:p>
            <a:pPr marL="462280" lvl="1" indent="-182880"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associate tokens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documents with those</a:t>
            </a:r>
            <a:r>
              <a:rPr sz="20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topics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8625" y="4170586"/>
            <a:ext cx="9475935" cy="2144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100"/>
              </a:spcBef>
            </a:pPr>
            <a:r>
              <a:rPr lang="en-US" sz="2200" spc="-30" dirty="0" smtClean="0">
                <a:latin typeface="Arial"/>
                <a:cs typeface="Arial"/>
              </a:rPr>
              <a:t>Topic </a:t>
            </a:r>
            <a:r>
              <a:rPr lang="en-US" sz="2200" spc="-5" dirty="0" smtClean="0">
                <a:latin typeface="Arial"/>
                <a:cs typeface="Arial"/>
              </a:rPr>
              <a:t>modeling </a:t>
            </a:r>
            <a:r>
              <a:rPr lang="en-US" sz="2200" spc="-10" dirty="0" smtClean="0">
                <a:latin typeface="Arial"/>
                <a:cs typeface="Arial"/>
              </a:rPr>
              <a:t>provides methods </a:t>
            </a:r>
            <a:r>
              <a:rPr lang="en-US" sz="2200" spc="-15" dirty="0" smtClean="0">
                <a:latin typeface="Arial"/>
                <a:cs typeface="Arial"/>
              </a:rPr>
              <a:t>for </a:t>
            </a:r>
            <a:r>
              <a:rPr lang="en-US" sz="2200" spc="-5" dirty="0" smtClean="0">
                <a:latin typeface="Arial"/>
                <a:cs typeface="Arial"/>
              </a:rPr>
              <a:t>automatically organizing, understanding,  searching, </a:t>
            </a:r>
            <a:r>
              <a:rPr lang="en-US" sz="2200" spc="-10" dirty="0" smtClean="0">
                <a:latin typeface="Arial"/>
                <a:cs typeface="Arial"/>
              </a:rPr>
              <a:t>and </a:t>
            </a:r>
            <a:r>
              <a:rPr lang="en-US" sz="2200" spc="-5" dirty="0" smtClean="0">
                <a:latin typeface="Arial"/>
                <a:cs typeface="Arial"/>
              </a:rPr>
              <a:t>summarizing large electronic</a:t>
            </a:r>
            <a:r>
              <a:rPr lang="en-US" sz="2200" spc="-10" dirty="0" smtClean="0">
                <a:latin typeface="Arial"/>
                <a:cs typeface="Arial"/>
              </a:rPr>
              <a:t> archives.</a:t>
            </a:r>
            <a:endParaRPr lang="en-US" sz="2200" dirty="0" smtClean="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  <a:spcBef>
                <a:spcPts val="815"/>
              </a:spcBef>
            </a:pPr>
            <a:r>
              <a:rPr lang="en-US" sz="2200" b="1" spc="20" dirty="0" smtClean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lang="en-US" sz="2200" spc="-10" dirty="0" smtClean="0">
                <a:latin typeface="Arial"/>
                <a:cs typeface="Arial"/>
              </a:rPr>
              <a:t>Discover </a:t>
            </a:r>
            <a:r>
              <a:rPr lang="en-US" sz="2200" spc="-5" dirty="0" smtClean="0">
                <a:latin typeface="Arial"/>
                <a:cs typeface="Arial"/>
              </a:rPr>
              <a:t>the hidden </a:t>
            </a:r>
            <a:r>
              <a:rPr lang="en-US" sz="2200" spc="-10" dirty="0" smtClean="0">
                <a:latin typeface="Arial"/>
                <a:cs typeface="Arial"/>
              </a:rPr>
              <a:t>themes </a:t>
            </a:r>
            <a:r>
              <a:rPr lang="en-US" sz="2200" spc="-5" dirty="0" smtClean="0">
                <a:latin typeface="Arial"/>
                <a:cs typeface="Arial"/>
              </a:rPr>
              <a:t>that </a:t>
            </a:r>
            <a:r>
              <a:rPr lang="en-US" sz="2200" spc="-10" dirty="0" smtClean="0">
                <a:latin typeface="Arial"/>
                <a:cs typeface="Arial"/>
              </a:rPr>
              <a:t>pervade </a:t>
            </a:r>
            <a:r>
              <a:rPr lang="en-US" sz="2200" spc="-5" dirty="0" smtClean="0">
                <a:latin typeface="Arial"/>
                <a:cs typeface="Arial"/>
              </a:rPr>
              <a:t>the</a:t>
            </a:r>
            <a:r>
              <a:rPr lang="en-US" sz="2200" spc="-80" dirty="0" smtClean="0">
                <a:latin typeface="Arial"/>
                <a:cs typeface="Arial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collection.</a:t>
            </a:r>
            <a:endParaRPr lang="en-US" sz="2200" dirty="0" smtClean="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  <a:spcBef>
                <a:spcPts val="509"/>
              </a:spcBef>
            </a:pPr>
            <a:r>
              <a:rPr lang="en-US" sz="2200" b="1" spc="20" dirty="0" smtClean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lang="en-US" sz="2200" spc="-5" dirty="0" smtClean="0">
                <a:latin typeface="Arial"/>
                <a:cs typeface="Arial"/>
              </a:rPr>
              <a:t>Annotate the </a:t>
            </a:r>
            <a:r>
              <a:rPr lang="en-US" sz="2200" spc="-10" dirty="0" smtClean="0">
                <a:latin typeface="Arial"/>
                <a:cs typeface="Arial"/>
              </a:rPr>
              <a:t>documents </a:t>
            </a:r>
            <a:r>
              <a:rPr lang="en-US" sz="2200" spc="-5" dirty="0" smtClean="0">
                <a:latin typeface="Arial"/>
                <a:cs typeface="Arial"/>
              </a:rPr>
              <a:t>according to those</a:t>
            </a:r>
            <a:r>
              <a:rPr lang="en-US" sz="2200" spc="-95" dirty="0" smtClean="0">
                <a:latin typeface="Arial"/>
                <a:cs typeface="Arial"/>
              </a:rPr>
              <a:t> </a:t>
            </a:r>
            <a:r>
              <a:rPr lang="en-US" sz="2200" spc="-10" dirty="0" smtClean="0">
                <a:latin typeface="Arial"/>
                <a:cs typeface="Arial"/>
              </a:rPr>
              <a:t>themes.</a:t>
            </a:r>
            <a:endParaRPr lang="en-US" sz="2200" dirty="0" smtClean="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  <a:spcBef>
                <a:spcPts val="515"/>
              </a:spcBef>
            </a:pPr>
            <a:r>
              <a:rPr lang="en-US" sz="2200" b="1" spc="20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lang="en-US" sz="2200" spc="-10" dirty="0" smtClean="0">
                <a:latin typeface="Arial"/>
                <a:cs typeface="Arial"/>
              </a:rPr>
              <a:t>Use </a:t>
            </a:r>
            <a:r>
              <a:rPr lang="en-US" sz="2200" spc="-5" dirty="0" smtClean="0">
                <a:latin typeface="Arial"/>
                <a:cs typeface="Arial"/>
              </a:rPr>
              <a:t>annotations to </a:t>
            </a:r>
            <a:r>
              <a:rPr lang="en-US" sz="2200" spc="-10" dirty="0" smtClean="0">
                <a:latin typeface="Arial"/>
                <a:cs typeface="Arial"/>
              </a:rPr>
              <a:t>organize, summarize, and </a:t>
            </a:r>
            <a:r>
              <a:rPr lang="en-US" sz="2200" spc="-5" dirty="0" smtClean="0">
                <a:latin typeface="Arial"/>
                <a:cs typeface="Arial"/>
              </a:rPr>
              <a:t>search the</a:t>
            </a:r>
            <a:r>
              <a:rPr lang="en-US" sz="2200" spc="-70" dirty="0" smtClean="0">
                <a:latin typeface="Arial"/>
                <a:cs typeface="Arial"/>
              </a:rPr>
              <a:t> </a:t>
            </a:r>
            <a:r>
              <a:rPr lang="en-US" sz="2200" spc="-15" dirty="0" smtClean="0">
                <a:latin typeface="Arial"/>
                <a:cs typeface="Arial"/>
              </a:rPr>
              <a:t>texts</a:t>
            </a:r>
            <a:r>
              <a:rPr lang="en-US" spc="-15" dirty="0" smtClean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36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2284" y="3872966"/>
            <a:ext cx="431800" cy="127000"/>
          </a:xfrm>
          <a:custGeom>
            <a:avLst/>
            <a:gdLst/>
            <a:ahLst/>
            <a:cxnLst/>
            <a:rect l="l" t="t" r="r" b="b"/>
            <a:pathLst>
              <a:path w="431800" h="127000">
                <a:moveTo>
                  <a:pt x="0" y="0"/>
                </a:moveTo>
                <a:lnTo>
                  <a:pt x="431355" y="0"/>
                </a:lnTo>
                <a:lnTo>
                  <a:pt x="431355" y="126847"/>
                </a:lnTo>
                <a:lnTo>
                  <a:pt x="0" y="126847"/>
                </a:lnTo>
                <a:lnTo>
                  <a:pt x="0" y="0"/>
                </a:lnTo>
                <a:close/>
              </a:path>
            </a:pathLst>
          </a:custGeom>
          <a:solidFill>
            <a:srgbClr val="FF9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2284" y="3872966"/>
            <a:ext cx="431800" cy="127000"/>
          </a:xfrm>
          <a:custGeom>
            <a:avLst/>
            <a:gdLst/>
            <a:ahLst/>
            <a:cxnLst/>
            <a:rect l="l" t="t" r="r" b="b"/>
            <a:pathLst>
              <a:path w="431800" h="127000">
                <a:moveTo>
                  <a:pt x="0" y="0"/>
                </a:moveTo>
                <a:lnTo>
                  <a:pt x="431358" y="0"/>
                </a:lnTo>
                <a:lnTo>
                  <a:pt x="431358" y="126846"/>
                </a:lnTo>
                <a:lnTo>
                  <a:pt x="0" y="12684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026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0952" y="3365576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0" y="0"/>
                </a:moveTo>
                <a:lnTo>
                  <a:pt x="380618" y="0"/>
                </a:lnTo>
                <a:lnTo>
                  <a:pt x="380618" y="126847"/>
                </a:lnTo>
                <a:lnTo>
                  <a:pt x="0" y="126847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0952" y="3365576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0" y="0"/>
                </a:moveTo>
                <a:lnTo>
                  <a:pt x="380610" y="0"/>
                </a:lnTo>
                <a:lnTo>
                  <a:pt x="380610" y="126845"/>
                </a:lnTo>
                <a:lnTo>
                  <a:pt x="0" y="126845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2700" y="3746119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0" y="0"/>
                </a:moveTo>
                <a:lnTo>
                  <a:pt x="241045" y="0"/>
                </a:lnTo>
                <a:lnTo>
                  <a:pt x="241045" y="139522"/>
                </a:lnTo>
                <a:lnTo>
                  <a:pt x="0" y="139522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2700" y="3746119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0" y="0"/>
                </a:moveTo>
                <a:lnTo>
                  <a:pt x="241053" y="0"/>
                </a:lnTo>
                <a:lnTo>
                  <a:pt x="241053" y="139530"/>
                </a:lnTo>
                <a:lnTo>
                  <a:pt x="0" y="139530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7456" y="4380344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0" y="0"/>
                </a:moveTo>
                <a:lnTo>
                  <a:pt x="380619" y="0"/>
                </a:lnTo>
                <a:lnTo>
                  <a:pt x="380619" y="114160"/>
                </a:lnTo>
                <a:lnTo>
                  <a:pt x="0" y="114160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47455" y="4380344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0" y="0"/>
                </a:moveTo>
                <a:lnTo>
                  <a:pt x="380610" y="0"/>
                </a:lnTo>
                <a:lnTo>
                  <a:pt x="380610" y="114161"/>
                </a:lnTo>
                <a:lnTo>
                  <a:pt x="0" y="11416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6798" y="501701"/>
            <a:ext cx="645096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Interpreting </a:t>
            </a:r>
            <a:r>
              <a:rPr spc="-75" dirty="0"/>
              <a:t>LDA</a:t>
            </a:r>
            <a:r>
              <a:rPr spc="-420" dirty="0"/>
              <a:t> </a:t>
            </a:r>
            <a:r>
              <a:rPr spc="185" dirty="0"/>
              <a:t>outputs</a:t>
            </a:r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0287" y="1575194"/>
            <a:ext cx="3694429" cy="4970145"/>
          </a:xfrm>
          <a:custGeom>
            <a:avLst/>
            <a:gdLst/>
            <a:ahLst/>
            <a:cxnLst/>
            <a:rect l="l" t="t" r="r" b="b"/>
            <a:pathLst>
              <a:path w="3694429" h="4970145">
                <a:moveTo>
                  <a:pt x="0" y="0"/>
                </a:moveTo>
                <a:lnTo>
                  <a:pt x="3693996" y="0"/>
                </a:lnTo>
                <a:lnTo>
                  <a:pt x="3693996" y="4969987"/>
                </a:lnTo>
                <a:lnTo>
                  <a:pt x="0" y="4969987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8688" y="3226436"/>
            <a:ext cx="430530" cy="146685"/>
          </a:xfrm>
          <a:custGeom>
            <a:avLst/>
            <a:gdLst/>
            <a:ahLst/>
            <a:cxnLst/>
            <a:rect l="l" t="t" r="r" b="b"/>
            <a:pathLst>
              <a:path w="430530" h="146685">
                <a:moveTo>
                  <a:pt x="0" y="0"/>
                </a:moveTo>
                <a:lnTo>
                  <a:pt x="429996" y="0"/>
                </a:lnTo>
                <a:lnTo>
                  <a:pt x="429996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8688" y="3226436"/>
            <a:ext cx="430530" cy="146685"/>
          </a:xfrm>
          <a:custGeom>
            <a:avLst/>
            <a:gdLst/>
            <a:ahLst/>
            <a:cxnLst/>
            <a:rect l="l" t="t" r="r" b="b"/>
            <a:pathLst>
              <a:path w="430530" h="146685">
                <a:moveTo>
                  <a:pt x="0" y="0"/>
                </a:moveTo>
                <a:lnTo>
                  <a:pt x="429988" y="0"/>
                </a:lnTo>
                <a:lnTo>
                  <a:pt x="429988" y="146559"/>
                </a:lnTo>
                <a:lnTo>
                  <a:pt x="0" y="1465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34980" y="3741014"/>
            <a:ext cx="410845" cy="140335"/>
          </a:xfrm>
          <a:custGeom>
            <a:avLst/>
            <a:gdLst/>
            <a:ahLst/>
            <a:cxnLst/>
            <a:rect l="l" t="t" r="r" b="b"/>
            <a:pathLst>
              <a:path w="410845" h="140335">
                <a:moveTo>
                  <a:pt x="0" y="0"/>
                </a:moveTo>
                <a:lnTo>
                  <a:pt x="410451" y="0"/>
                </a:lnTo>
                <a:lnTo>
                  <a:pt x="410451" y="140055"/>
                </a:lnTo>
                <a:lnTo>
                  <a:pt x="0" y="140055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04067" y="3864775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5" h="140335">
                <a:moveTo>
                  <a:pt x="0" y="0"/>
                </a:moveTo>
                <a:lnTo>
                  <a:pt x="273621" y="0"/>
                </a:lnTo>
                <a:lnTo>
                  <a:pt x="273621" y="140055"/>
                </a:lnTo>
                <a:lnTo>
                  <a:pt x="0" y="140055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58669" y="4118814"/>
            <a:ext cx="384810" cy="146685"/>
          </a:xfrm>
          <a:custGeom>
            <a:avLst/>
            <a:gdLst/>
            <a:ahLst/>
            <a:cxnLst/>
            <a:rect l="l" t="t" r="r" b="b"/>
            <a:pathLst>
              <a:path w="384810" h="146685">
                <a:moveTo>
                  <a:pt x="0" y="0"/>
                </a:moveTo>
                <a:lnTo>
                  <a:pt x="384390" y="0"/>
                </a:lnTo>
                <a:lnTo>
                  <a:pt x="384390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58668" y="4118814"/>
            <a:ext cx="384810" cy="146685"/>
          </a:xfrm>
          <a:custGeom>
            <a:avLst/>
            <a:gdLst/>
            <a:ahLst/>
            <a:cxnLst/>
            <a:rect l="l" t="t" r="r" b="b"/>
            <a:pathLst>
              <a:path w="384810" h="146685">
                <a:moveTo>
                  <a:pt x="0" y="0"/>
                </a:moveTo>
                <a:lnTo>
                  <a:pt x="384382" y="0"/>
                </a:lnTo>
                <a:lnTo>
                  <a:pt x="384382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45957" y="4998174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5" h="140335">
                <a:moveTo>
                  <a:pt x="0" y="0"/>
                </a:moveTo>
                <a:lnTo>
                  <a:pt x="273621" y="0"/>
                </a:lnTo>
                <a:lnTo>
                  <a:pt x="273621" y="140042"/>
                </a:lnTo>
                <a:lnTo>
                  <a:pt x="0" y="140042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45957" y="4998174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5" h="140335">
                <a:moveTo>
                  <a:pt x="0" y="0"/>
                </a:moveTo>
                <a:lnTo>
                  <a:pt x="273628" y="0"/>
                </a:lnTo>
                <a:lnTo>
                  <a:pt x="273628" y="140045"/>
                </a:lnTo>
                <a:lnTo>
                  <a:pt x="0" y="140045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89998" y="5258715"/>
            <a:ext cx="352425" cy="146685"/>
          </a:xfrm>
          <a:custGeom>
            <a:avLst/>
            <a:gdLst/>
            <a:ahLst/>
            <a:cxnLst/>
            <a:rect l="l" t="t" r="r" b="b"/>
            <a:pathLst>
              <a:path w="352425" h="146685">
                <a:moveTo>
                  <a:pt x="0" y="0"/>
                </a:moveTo>
                <a:lnTo>
                  <a:pt x="351807" y="0"/>
                </a:lnTo>
                <a:lnTo>
                  <a:pt x="351807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4844" y="5258715"/>
            <a:ext cx="352425" cy="146685"/>
          </a:xfrm>
          <a:custGeom>
            <a:avLst/>
            <a:gdLst/>
            <a:ahLst/>
            <a:cxnLst/>
            <a:rect l="l" t="t" r="r" b="b"/>
            <a:pathLst>
              <a:path w="352425" h="146685">
                <a:moveTo>
                  <a:pt x="0" y="0"/>
                </a:moveTo>
                <a:lnTo>
                  <a:pt x="351802" y="0"/>
                </a:lnTo>
                <a:lnTo>
                  <a:pt x="351802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54843" y="5258715"/>
            <a:ext cx="352425" cy="146685"/>
          </a:xfrm>
          <a:custGeom>
            <a:avLst/>
            <a:gdLst/>
            <a:ahLst/>
            <a:cxnLst/>
            <a:rect l="l" t="t" r="r" b="b"/>
            <a:pathLst>
              <a:path w="352425" h="146685">
                <a:moveTo>
                  <a:pt x="0" y="0"/>
                </a:moveTo>
                <a:lnTo>
                  <a:pt x="351807" y="0"/>
                </a:lnTo>
                <a:lnTo>
                  <a:pt x="351807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85146" y="5128451"/>
            <a:ext cx="352425" cy="146685"/>
          </a:xfrm>
          <a:custGeom>
            <a:avLst/>
            <a:gdLst/>
            <a:ahLst/>
            <a:cxnLst/>
            <a:rect l="l" t="t" r="r" b="b"/>
            <a:pathLst>
              <a:path w="352425" h="146685">
                <a:moveTo>
                  <a:pt x="0" y="0"/>
                </a:moveTo>
                <a:lnTo>
                  <a:pt x="351802" y="0"/>
                </a:lnTo>
                <a:lnTo>
                  <a:pt x="351802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85145" y="5128451"/>
            <a:ext cx="352425" cy="146685"/>
          </a:xfrm>
          <a:custGeom>
            <a:avLst/>
            <a:gdLst/>
            <a:ahLst/>
            <a:cxnLst/>
            <a:rect l="l" t="t" r="r" b="b"/>
            <a:pathLst>
              <a:path w="352425" h="146685">
                <a:moveTo>
                  <a:pt x="0" y="0"/>
                </a:moveTo>
                <a:lnTo>
                  <a:pt x="351807" y="0"/>
                </a:lnTo>
                <a:lnTo>
                  <a:pt x="351807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05620" y="5128451"/>
            <a:ext cx="352425" cy="146685"/>
          </a:xfrm>
          <a:custGeom>
            <a:avLst/>
            <a:gdLst/>
            <a:ahLst/>
            <a:cxnLst/>
            <a:rect l="l" t="t" r="r" b="b"/>
            <a:pathLst>
              <a:path w="352425" h="146685">
                <a:moveTo>
                  <a:pt x="0" y="0"/>
                </a:moveTo>
                <a:lnTo>
                  <a:pt x="351807" y="0"/>
                </a:lnTo>
                <a:lnTo>
                  <a:pt x="351807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31277" y="3734512"/>
            <a:ext cx="365125" cy="140335"/>
          </a:xfrm>
          <a:custGeom>
            <a:avLst/>
            <a:gdLst/>
            <a:ahLst/>
            <a:cxnLst/>
            <a:rect l="l" t="t" r="r" b="b"/>
            <a:pathLst>
              <a:path w="365125" h="140335">
                <a:moveTo>
                  <a:pt x="0" y="0"/>
                </a:moveTo>
                <a:lnTo>
                  <a:pt x="364832" y="0"/>
                </a:lnTo>
                <a:lnTo>
                  <a:pt x="364832" y="140042"/>
                </a:lnTo>
                <a:lnTo>
                  <a:pt x="0" y="140042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31277" y="3734512"/>
            <a:ext cx="365125" cy="140335"/>
          </a:xfrm>
          <a:custGeom>
            <a:avLst/>
            <a:gdLst/>
            <a:ahLst/>
            <a:cxnLst/>
            <a:rect l="l" t="t" r="r" b="b"/>
            <a:pathLst>
              <a:path w="365125" h="140335">
                <a:moveTo>
                  <a:pt x="0" y="0"/>
                </a:moveTo>
                <a:lnTo>
                  <a:pt x="364837" y="0"/>
                </a:lnTo>
                <a:lnTo>
                  <a:pt x="364837" y="140043"/>
                </a:lnTo>
                <a:lnTo>
                  <a:pt x="0" y="14004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05204" y="6353031"/>
            <a:ext cx="404495" cy="146685"/>
          </a:xfrm>
          <a:custGeom>
            <a:avLst/>
            <a:gdLst/>
            <a:ahLst/>
            <a:cxnLst/>
            <a:rect l="l" t="t" r="r" b="b"/>
            <a:pathLst>
              <a:path w="404494" h="146685">
                <a:moveTo>
                  <a:pt x="0" y="0"/>
                </a:moveTo>
                <a:lnTo>
                  <a:pt x="403936" y="0"/>
                </a:lnTo>
                <a:lnTo>
                  <a:pt x="403936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05204" y="6353031"/>
            <a:ext cx="404495" cy="146685"/>
          </a:xfrm>
          <a:custGeom>
            <a:avLst/>
            <a:gdLst/>
            <a:ahLst/>
            <a:cxnLst/>
            <a:rect l="l" t="t" r="r" b="b"/>
            <a:pathLst>
              <a:path w="404494" h="146685">
                <a:moveTo>
                  <a:pt x="0" y="0"/>
                </a:moveTo>
                <a:lnTo>
                  <a:pt x="403927" y="0"/>
                </a:lnTo>
                <a:lnTo>
                  <a:pt x="403927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66224" y="4122077"/>
            <a:ext cx="417195" cy="143510"/>
          </a:xfrm>
          <a:custGeom>
            <a:avLst/>
            <a:gdLst/>
            <a:ahLst/>
            <a:cxnLst/>
            <a:rect l="l" t="t" r="r" b="b"/>
            <a:pathLst>
              <a:path w="417195" h="143510">
                <a:moveTo>
                  <a:pt x="0" y="0"/>
                </a:moveTo>
                <a:lnTo>
                  <a:pt x="416953" y="0"/>
                </a:lnTo>
                <a:lnTo>
                  <a:pt x="416953" y="143294"/>
                </a:lnTo>
                <a:lnTo>
                  <a:pt x="0" y="143294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66224" y="4122077"/>
            <a:ext cx="417195" cy="143510"/>
          </a:xfrm>
          <a:custGeom>
            <a:avLst/>
            <a:gdLst/>
            <a:ahLst/>
            <a:cxnLst/>
            <a:rect l="l" t="t" r="r" b="b"/>
            <a:pathLst>
              <a:path w="417195" h="143510">
                <a:moveTo>
                  <a:pt x="0" y="0"/>
                </a:moveTo>
                <a:lnTo>
                  <a:pt x="416958" y="0"/>
                </a:lnTo>
                <a:lnTo>
                  <a:pt x="416958" y="143302"/>
                </a:lnTo>
                <a:lnTo>
                  <a:pt x="0" y="14330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9237" y="4122077"/>
            <a:ext cx="697230" cy="137160"/>
          </a:xfrm>
          <a:custGeom>
            <a:avLst/>
            <a:gdLst/>
            <a:ahLst/>
            <a:cxnLst/>
            <a:rect l="l" t="t" r="r" b="b"/>
            <a:pathLst>
              <a:path w="697229" h="137160">
                <a:moveTo>
                  <a:pt x="0" y="0"/>
                </a:moveTo>
                <a:lnTo>
                  <a:pt x="697102" y="0"/>
                </a:lnTo>
                <a:lnTo>
                  <a:pt x="697102" y="136779"/>
                </a:lnTo>
                <a:lnTo>
                  <a:pt x="0" y="136779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9237" y="4122077"/>
            <a:ext cx="697230" cy="137160"/>
          </a:xfrm>
          <a:custGeom>
            <a:avLst/>
            <a:gdLst/>
            <a:ahLst/>
            <a:cxnLst/>
            <a:rect l="l" t="t" r="r" b="b"/>
            <a:pathLst>
              <a:path w="697229" h="137160">
                <a:moveTo>
                  <a:pt x="0" y="0"/>
                </a:moveTo>
                <a:lnTo>
                  <a:pt x="697101" y="0"/>
                </a:lnTo>
                <a:lnTo>
                  <a:pt x="697101" y="136789"/>
                </a:lnTo>
                <a:lnTo>
                  <a:pt x="0" y="13678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32400" y="4128592"/>
            <a:ext cx="339090" cy="137160"/>
          </a:xfrm>
          <a:custGeom>
            <a:avLst/>
            <a:gdLst/>
            <a:ahLst/>
            <a:cxnLst/>
            <a:rect l="l" t="t" r="r" b="b"/>
            <a:pathLst>
              <a:path w="339089" h="137160">
                <a:moveTo>
                  <a:pt x="0" y="0"/>
                </a:moveTo>
                <a:lnTo>
                  <a:pt x="338772" y="0"/>
                </a:lnTo>
                <a:lnTo>
                  <a:pt x="338772" y="136778"/>
                </a:lnTo>
                <a:lnTo>
                  <a:pt x="0" y="136778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32400" y="4128592"/>
            <a:ext cx="339090" cy="137160"/>
          </a:xfrm>
          <a:custGeom>
            <a:avLst/>
            <a:gdLst/>
            <a:ahLst/>
            <a:cxnLst/>
            <a:rect l="l" t="t" r="r" b="b"/>
            <a:pathLst>
              <a:path w="339089" h="137160">
                <a:moveTo>
                  <a:pt x="0" y="0"/>
                </a:moveTo>
                <a:lnTo>
                  <a:pt x="338778" y="0"/>
                </a:lnTo>
                <a:lnTo>
                  <a:pt x="338778" y="136787"/>
                </a:lnTo>
                <a:lnTo>
                  <a:pt x="0" y="136787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12439" y="4369599"/>
            <a:ext cx="645160" cy="143510"/>
          </a:xfrm>
          <a:custGeom>
            <a:avLst/>
            <a:gdLst/>
            <a:ahLst/>
            <a:cxnLst/>
            <a:rect l="l" t="t" r="r" b="b"/>
            <a:pathLst>
              <a:path w="645160" h="143510">
                <a:moveTo>
                  <a:pt x="0" y="0"/>
                </a:moveTo>
                <a:lnTo>
                  <a:pt x="644982" y="0"/>
                </a:lnTo>
                <a:lnTo>
                  <a:pt x="644982" y="143294"/>
                </a:lnTo>
                <a:lnTo>
                  <a:pt x="0" y="143294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12439" y="4369600"/>
            <a:ext cx="645160" cy="143510"/>
          </a:xfrm>
          <a:custGeom>
            <a:avLst/>
            <a:gdLst/>
            <a:ahLst/>
            <a:cxnLst/>
            <a:rect l="l" t="t" r="r" b="b"/>
            <a:pathLst>
              <a:path w="645160" h="143510">
                <a:moveTo>
                  <a:pt x="0" y="0"/>
                </a:moveTo>
                <a:lnTo>
                  <a:pt x="644982" y="0"/>
                </a:lnTo>
                <a:lnTo>
                  <a:pt x="644982" y="143301"/>
                </a:lnTo>
                <a:lnTo>
                  <a:pt x="0" y="14330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26510" y="4512894"/>
            <a:ext cx="325755" cy="130810"/>
          </a:xfrm>
          <a:custGeom>
            <a:avLst/>
            <a:gdLst/>
            <a:ahLst/>
            <a:cxnLst/>
            <a:rect l="l" t="t" r="r" b="b"/>
            <a:pathLst>
              <a:path w="325754" h="130810">
                <a:moveTo>
                  <a:pt x="0" y="0"/>
                </a:moveTo>
                <a:lnTo>
                  <a:pt x="325742" y="0"/>
                </a:lnTo>
                <a:lnTo>
                  <a:pt x="325742" y="130276"/>
                </a:lnTo>
                <a:lnTo>
                  <a:pt x="0" y="130276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26510" y="4512894"/>
            <a:ext cx="325755" cy="130810"/>
          </a:xfrm>
          <a:custGeom>
            <a:avLst/>
            <a:gdLst/>
            <a:ahLst/>
            <a:cxnLst/>
            <a:rect l="l" t="t" r="r" b="b"/>
            <a:pathLst>
              <a:path w="325754" h="130810">
                <a:moveTo>
                  <a:pt x="0" y="0"/>
                </a:moveTo>
                <a:lnTo>
                  <a:pt x="325747" y="0"/>
                </a:lnTo>
                <a:lnTo>
                  <a:pt x="325747" y="130273"/>
                </a:lnTo>
                <a:lnTo>
                  <a:pt x="0" y="13027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28159" y="4636656"/>
            <a:ext cx="443230" cy="123825"/>
          </a:xfrm>
          <a:custGeom>
            <a:avLst/>
            <a:gdLst/>
            <a:ahLst/>
            <a:cxnLst/>
            <a:rect l="l" t="t" r="r" b="b"/>
            <a:pathLst>
              <a:path w="443229" h="123825">
                <a:moveTo>
                  <a:pt x="0" y="0"/>
                </a:moveTo>
                <a:lnTo>
                  <a:pt x="443014" y="0"/>
                </a:lnTo>
                <a:lnTo>
                  <a:pt x="443014" y="123761"/>
                </a:lnTo>
                <a:lnTo>
                  <a:pt x="0" y="12376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28159" y="4636656"/>
            <a:ext cx="443230" cy="123825"/>
          </a:xfrm>
          <a:custGeom>
            <a:avLst/>
            <a:gdLst/>
            <a:ahLst/>
            <a:cxnLst/>
            <a:rect l="l" t="t" r="r" b="b"/>
            <a:pathLst>
              <a:path w="443229" h="123825">
                <a:moveTo>
                  <a:pt x="0" y="0"/>
                </a:moveTo>
                <a:lnTo>
                  <a:pt x="443016" y="0"/>
                </a:lnTo>
                <a:lnTo>
                  <a:pt x="443016" y="123759"/>
                </a:lnTo>
                <a:lnTo>
                  <a:pt x="0" y="1237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20300" y="4623625"/>
            <a:ext cx="325755" cy="137160"/>
          </a:xfrm>
          <a:custGeom>
            <a:avLst/>
            <a:gdLst/>
            <a:ahLst/>
            <a:cxnLst/>
            <a:rect l="l" t="t" r="r" b="b"/>
            <a:pathLst>
              <a:path w="325754" h="137160">
                <a:moveTo>
                  <a:pt x="0" y="0"/>
                </a:moveTo>
                <a:lnTo>
                  <a:pt x="325754" y="0"/>
                </a:lnTo>
                <a:lnTo>
                  <a:pt x="325754" y="136791"/>
                </a:lnTo>
                <a:lnTo>
                  <a:pt x="0" y="13679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20300" y="4623625"/>
            <a:ext cx="325755" cy="137160"/>
          </a:xfrm>
          <a:custGeom>
            <a:avLst/>
            <a:gdLst/>
            <a:ahLst/>
            <a:cxnLst/>
            <a:rect l="l" t="t" r="r" b="b"/>
            <a:pathLst>
              <a:path w="325754" h="137160">
                <a:moveTo>
                  <a:pt x="0" y="0"/>
                </a:moveTo>
                <a:lnTo>
                  <a:pt x="325747" y="0"/>
                </a:lnTo>
                <a:lnTo>
                  <a:pt x="325747" y="136787"/>
                </a:lnTo>
                <a:lnTo>
                  <a:pt x="0" y="136787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73667" y="4760417"/>
            <a:ext cx="534670" cy="143510"/>
          </a:xfrm>
          <a:custGeom>
            <a:avLst/>
            <a:gdLst/>
            <a:ahLst/>
            <a:cxnLst/>
            <a:rect l="l" t="t" r="r" b="b"/>
            <a:pathLst>
              <a:path w="534670" h="143510">
                <a:moveTo>
                  <a:pt x="0" y="0"/>
                </a:moveTo>
                <a:lnTo>
                  <a:pt x="534225" y="0"/>
                </a:lnTo>
                <a:lnTo>
                  <a:pt x="534225" y="143306"/>
                </a:lnTo>
                <a:lnTo>
                  <a:pt x="0" y="143306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73667" y="4760417"/>
            <a:ext cx="534670" cy="143510"/>
          </a:xfrm>
          <a:custGeom>
            <a:avLst/>
            <a:gdLst/>
            <a:ahLst/>
            <a:cxnLst/>
            <a:rect l="l" t="t" r="r" b="b"/>
            <a:pathLst>
              <a:path w="534670" h="143510">
                <a:moveTo>
                  <a:pt x="0" y="0"/>
                </a:moveTo>
                <a:lnTo>
                  <a:pt x="534226" y="0"/>
                </a:lnTo>
                <a:lnTo>
                  <a:pt x="534226" y="143302"/>
                </a:lnTo>
                <a:lnTo>
                  <a:pt x="0" y="14330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44307" y="4753902"/>
            <a:ext cx="417195" cy="149860"/>
          </a:xfrm>
          <a:custGeom>
            <a:avLst/>
            <a:gdLst/>
            <a:ahLst/>
            <a:cxnLst/>
            <a:rect l="l" t="t" r="r" b="b"/>
            <a:pathLst>
              <a:path w="417194" h="149860">
                <a:moveTo>
                  <a:pt x="0" y="0"/>
                </a:moveTo>
                <a:lnTo>
                  <a:pt x="416953" y="0"/>
                </a:lnTo>
                <a:lnTo>
                  <a:pt x="416953" y="149821"/>
                </a:lnTo>
                <a:lnTo>
                  <a:pt x="0" y="14982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44307" y="4753902"/>
            <a:ext cx="417195" cy="149860"/>
          </a:xfrm>
          <a:custGeom>
            <a:avLst/>
            <a:gdLst/>
            <a:ahLst/>
            <a:cxnLst/>
            <a:rect l="l" t="t" r="r" b="b"/>
            <a:pathLst>
              <a:path w="417194" h="149860">
                <a:moveTo>
                  <a:pt x="0" y="0"/>
                </a:moveTo>
                <a:lnTo>
                  <a:pt x="416957" y="0"/>
                </a:lnTo>
                <a:lnTo>
                  <a:pt x="416957" y="149816"/>
                </a:lnTo>
                <a:lnTo>
                  <a:pt x="0" y="14981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37889" y="5007940"/>
            <a:ext cx="332740" cy="137160"/>
          </a:xfrm>
          <a:custGeom>
            <a:avLst/>
            <a:gdLst/>
            <a:ahLst/>
            <a:cxnLst/>
            <a:rect l="l" t="t" r="r" b="b"/>
            <a:pathLst>
              <a:path w="332739" h="137160">
                <a:moveTo>
                  <a:pt x="0" y="0"/>
                </a:moveTo>
                <a:lnTo>
                  <a:pt x="332257" y="0"/>
                </a:lnTo>
                <a:lnTo>
                  <a:pt x="332257" y="136791"/>
                </a:lnTo>
                <a:lnTo>
                  <a:pt x="0" y="13679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43060" y="5138216"/>
            <a:ext cx="469265" cy="137160"/>
          </a:xfrm>
          <a:custGeom>
            <a:avLst/>
            <a:gdLst/>
            <a:ahLst/>
            <a:cxnLst/>
            <a:rect l="l" t="t" r="r" b="b"/>
            <a:pathLst>
              <a:path w="469264" h="137160">
                <a:moveTo>
                  <a:pt x="0" y="0"/>
                </a:moveTo>
                <a:lnTo>
                  <a:pt x="469076" y="0"/>
                </a:lnTo>
                <a:lnTo>
                  <a:pt x="469076" y="136787"/>
                </a:lnTo>
                <a:lnTo>
                  <a:pt x="0" y="136787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45431" y="5444364"/>
            <a:ext cx="306705" cy="123825"/>
          </a:xfrm>
          <a:custGeom>
            <a:avLst/>
            <a:gdLst/>
            <a:ahLst/>
            <a:cxnLst/>
            <a:rect l="l" t="t" r="r" b="b"/>
            <a:pathLst>
              <a:path w="306704" h="123825">
                <a:moveTo>
                  <a:pt x="0" y="0"/>
                </a:moveTo>
                <a:lnTo>
                  <a:pt x="306199" y="0"/>
                </a:lnTo>
                <a:lnTo>
                  <a:pt x="306199" y="123759"/>
                </a:lnTo>
                <a:lnTo>
                  <a:pt x="0" y="1237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28062" y="5450879"/>
            <a:ext cx="664845" cy="117475"/>
          </a:xfrm>
          <a:custGeom>
            <a:avLst/>
            <a:gdLst/>
            <a:ahLst/>
            <a:cxnLst/>
            <a:rect l="l" t="t" r="r" b="b"/>
            <a:pathLst>
              <a:path w="664845" h="117475">
                <a:moveTo>
                  <a:pt x="0" y="0"/>
                </a:moveTo>
                <a:lnTo>
                  <a:pt x="664524" y="0"/>
                </a:lnTo>
                <a:lnTo>
                  <a:pt x="664524" y="117246"/>
                </a:lnTo>
                <a:lnTo>
                  <a:pt x="0" y="11724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975945" y="1582631"/>
            <a:ext cx="2950210" cy="41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marR="5080" indent="-494665">
              <a:lnSpc>
                <a:spcPct val="105500"/>
              </a:lnSpc>
              <a:spcBef>
                <a:spcPts val="100"/>
              </a:spcBef>
            </a:pPr>
            <a:r>
              <a:rPr sz="1200" spc="-30" dirty="0">
                <a:latin typeface="Times New Roman"/>
                <a:cs typeface="Times New Roman"/>
              </a:rPr>
              <a:t>Modeling </a:t>
            </a:r>
            <a:r>
              <a:rPr sz="1200" spc="15" dirty="0">
                <a:latin typeface="Times New Roman"/>
                <a:cs typeface="Times New Roman"/>
              </a:rPr>
              <a:t>the </a:t>
            </a:r>
            <a:r>
              <a:rPr sz="1200" spc="-25" dirty="0">
                <a:latin typeface="Times New Roman"/>
                <a:cs typeface="Times New Roman"/>
              </a:rPr>
              <a:t>Complex Dynamics </a:t>
            </a:r>
            <a:r>
              <a:rPr sz="1200" spc="10" dirty="0">
                <a:latin typeface="Times New Roman"/>
                <a:cs typeface="Times New Roman"/>
              </a:rPr>
              <a:t>and </a:t>
            </a:r>
            <a:r>
              <a:rPr sz="1200" spc="-20" dirty="0">
                <a:latin typeface="Times New Roman"/>
                <a:cs typeface="Times New Roman"/>
              </a:rPr>
              <a:t>Changing  </a:t>
            </a:r>
            <a:r>
              <a:rPr sz="1200" spc="-15" dirty="0">
                <a:latin typeface="Times New Roman"/>
                <a:cs typeface="Times New Roman"/>
              </a:rPr>
              <a:t>Correlations </a:t>
            </a:r>
            <a:r>
              <a:rPr sz="1200" spc="-6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Epileptic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Events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47434" y="2117840"/>
            <a:ext cx="3007360" cy="5518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64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Drausin </a:t>
            </a:r>
            <a:r>
              <a:rPr sz="800" spc="25" dirty="0">
                <a:latin typeface="Georgia"/>
                <a:cs typeface="Georgia"/>
              </a:rPr>
              <a:t>F. </a:t>
            </a:r>
            <a:r>
              <a:rPr sz="800" spc="-10" dirty="0">
                <a:latin typeface="Georgia"/>
                <a:cs typeface="Georgia"/>
              </a:rPr>
              <a:t>Wulsin</a:t>
            </a:r>
            <a:r>
              <a:rPr sz="825" spc="-15" baseline="30303" dirty="0">
                <a:latin typeface="Georgia"/>
                <a:cs typeface="Georgia"/>
              </a:rPr>
              <a:t>a</a:t>
            </a:r>
            <a:r>
              <a:rPr sz="800" spc="-10" dirty="0">
                <a:latin typeface="Georgia"/>
                <a:cs typeface="Georgia"/>
              </a:rPr>
              <a:t>, </a:t>
            </a:r>
            <a:r>
              <a:rPr sz="800" dirty="0">
                <a:latin typeface="Georgia"/>
                <a:cs typeface="Georgia"/>
              </a:rPr>
              <a:t>Emily </a:t>
            </a:r>
            <a:r>
              <a:rPr sz="800" spc="25" dirty="0">
                <a:latin typeface="Georgia"/>
                <a:cs typeface="Georgia"/>
              </a:rPr>
              <a:t>B. </a:t>
            </a:r>
            <a:r>
              <a:rPr sz="800" spc="-5" dirty="0">
                <a:latin typeface="Georgia"/>
                <a:cs typeface="Georgia"/>
              </a:rPr>
              <a:t>Fox</a:t>
            </a:r>
            <a:r>
              <a:rPr sz="825" spc="-7" baseline="30303" dirty="0">
                <a:latin typeface="Georgia"/>
                <a:cs typeface="Georgia"/>
              </a:rPr>
              <a:t>c</a:t>
            </a:r>
            <a:r>
              <a:rPr sz="800" spc="-5" dirty="0">
                <a:latin typeface="Georgia"/>
                <a:cs typeface="Georgia"/>
              </a:rPr>
              <a:t>, </a:t>
            </a:r>
            <a:r>
              <a:rPr sz="800" dirty="0">
                <a:latin typeface="Georgia"/>
                <a:cs typeface="Georgia"/>
              </a:rPr>
              <a:t>Brian</a:t>
            </a:r>
            <a:r>
              <a:rPr sz="800" spc="145" dirty="0">
                <a:latin typeface="Georgia"/>
                <a:cs typeface="Georgia"/>
              </a:rPr>
              <a:t> </a:t>
            </a:r>
            <a:r>
              <a:rPr sz="800" spc="15" dirty="0">
                <a:latin typeface="Georgia"/>
                <a:cs typeface="Georgia"/>
              </a:rPr>
              <a:t>Litt</a:t>
            </a:r>
            <a:r>
              <a:rPr sz="825" spc="22" baseline="30303" dirty="0">
                <a:latin typeface="Georgia"/>
                <a:cs typeface="Georgia"/>
              </a:rPr>
              <a:t>a,b</a:t>
            </a:r>
            <a:endParaRPr sz="825" baseline="30303">
              <a:latin typeface="Georgia"/>
              <a:cs typeface="Georgia"/>
            </a:endParaRPr>
          </a:p>
          <a:p>
            <a:pPr marL="12700" marR="5080" algn="ctr">
              <a:lnSpc>
                <a:spcPts val="830"/>
              </a:lnSpc>
              <a:spcBef>
                <a:spcPts val="695"/>
              </a:spcBef>
            </a:pPr>
            <a:r>
              <a:rPr sz="675" i="1" spc="-37" baseline="30864" dirty="0">
                <a:latin typeface="Georgia"/>
                <a:cs typeface="Georgia"/>
              </a:rPr>
              <a:t>a</a:t>
            </a:r>
            <a:r>
              <a:rPr sz="700" i="1" spc="-25" dirty="0">
                <a:latin typeface="Georgia"/>
                <a:cs typeface="Georgia"/>
              </a:rPr>
              <a:t>Department of Bioengineering, University of Pennsylvania, Philadelphia, </a:t>
            </a:r>
            <a:r>
              <a:rPr sz="700" i="1" spc="10" dirty="0">
                <a:latin typeface="Georgia"/>
                <a:cs typeface="Georgia"/>
              </a:rPr>
              <a:t>PA  </a:t>
            </a:r>
            <a:r>
              <a:rPr sz="675" i="1" spc="-37" baseline="30864" dirty="0">
                <a:latin typeface="Georgia"/>
                <a:cs typeface="Georgia"/>
              </a:rPr>
              <a:t>b</a:t>
            </a:r>
            <a:r>
              <a:rPr sz="700" i="1" spc="-25" dirty="0">
                <a:latin typeface="Georgia"/>
                <a:cs typeface="Georgia"/>
              </a:rPr>
              <a:t>Department of </a:t>
            </a:r>
            <a:r>
              <a:rPr sz="700" i="1" spc="-40" dirty="0">
                <a:latin typeface="Georgia"/>
                <a:cs typeface="Georgia"/>
              </a:rPr>
              <a:t>Neurology, </a:t>
            </a:r>
            <a:r>
              <a:rPr sz="700" i="1" spc="-25" dirty="0">
                <a:latin typeface="Georgia"/>
                <a:cs typeface="Georgia"/>
              </a:rPr>
              <a:t>University of Pennsylvania, Philadelphia, </a:t>
            </a:r>
            <a:r>
              <a:rPr sz="700" i="1" spc="10" dirty="0">
                <a:latin typeface="Georgia"/>
                <a:cs typeface="Georgia"/>
              </a:rPr>
              <a:t>PA  </a:t>
            </a:r>
            <a:r>
              <a:rPr sz="675" i="1" spc="-37" baseline="30864" dirty="0">
                <a:latin typeface="Georgia"/>
                <a:cs typeface="Georgia"/>
              </a:rPr>
              <a:t>c</a:t>
            </a:r>
            <a:r>
              <a:rPr sz="700" i="1" spc="-25" dirty="0">
                <a:latin typeface="Georgia"/>
                <a:cs typeface="Georgia"/>
              </a:rPr>
              <a:t>Department of </a:t>
            </a:r>
            <a:r>
              <a:rPr sz="700" i="1" spc="-15" dirty="0">
                <a:latin typeface="Georgia"/>
                <a:cs typeface="Georgia"/>
              </a:rPr>
              <a:t>Statistics, </a:t>
            </a:r>
            <a:r>
              <a:rPr sz="700" i="1" spc="-25" dirty="0">
                <a:latin typeface="Georgia"/>
                <a:cs typeface="Georgia"/>
              </a:rPr>
              <a:t>University of Washington, </a:t>
            </a:r>
            <a:r>
              <a:rPr sz="700" i="1" spc="-20" dirty="0">
                <a:latin typeface="Georgia"/>
                <a:cs typeface="Georgia"/>
              </a:rPr>
              <a:t>Seattle,</a:t>
            </a:r>
            <a:r>
              <a:rPr sz="700" i="1" spc="-15" dirty="0">
                <a:latin typeface="Georgia"/>
                <a:cs typeface="Georgia"/>
              </a:rPr>
              <a:t> </a:t>
            </a:r>
            <a:r>
              <a:rPr sz="700" i="1" spc="-5" dirty="0">
                <a:latin typeface="Georgia"/>
                <a:cs typeface="Georgia"/>
              </a:rPr>
              <a:t>WA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741424" y="2973476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>
                <a:moveTo>
                  <a:pt x="0" y="0"/>
                </a:moveTo>
                <a:lnTo>
                  <a:pt x="3419137" y="0"/>
                </a:lnTo>
              </a:path>
            </a:pathLst>
          </a:custGeom>
          <a:ln w="3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728731" y="3035592"/>
            <a:ext cx="47815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b="1" spc="5" dirty="0">
                <a:latin typeface="Georgia"/>
                <a:cs typeface="Georgia"/>
              </a:rPr>
              <a:t>Abstract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28731" y="3211141"/>
            <a:ext cx="63309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dirty="0">
                <a:latin typeface="Georgia"/>
                <a:cs typeface="Georgia"/>
              </a:rPr>
              <a:t>Patients</a:t>
            </a:r>
            <a:r>
              <a:rPr sz="800" spc="50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with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772779" y="3211141"/>
            <a:ext cx="240157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can </a:t>
            </a:r>
            <a:r>
              <a:rPr sz="800" spc="-15" dirty="0">
                <a:latin typeface="Georgia"/>
                <a:cs typeface="Georgia"/>
              </a:rPr>
              <a:t>manifest </a:t>
            </a:r>
            <a:r>
              <a:rPr sz="800" spc="-10" dirty="0">
                <a:latin typeface="Georgia"/>
                <a:cs typeface="Georgia"/>
              </a:rPr>
              <a:t>short, sub-clinical epileptic </a:t>
            </a:r>
            <a:r>
              <a:rPr sz="800" spc="10" dirty="0">
                <a:latin typeface="Georgia"/>
                <a:cs typeface="Georgia"/>
              </a:rPr>
              <a:t>“bursts”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in</a:t>
            </a:r>
            <a:endParaRPr sz="800">
              <a:latin typeface="Georgia"/>
              <a:cs typeface="Georgia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2344015" y="3213750"/>
          <a:ext cx="1113790" cy="47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85"/>
                <a:gridCol w="335280"/>
                <a:gridCol w="377825"/>
              </a:tblGrid>
              <a:tr h="127000">
                <a:tc>
                  <a:txBody>
                    <a:bodyPr/>
                    <a:lstStyle/>
                    <a:p>
                      <a:pPr marL="43815">
                        <a:lnSpc>
                          <a:spcPts val="89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epilepsy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B w="38100">
                      <a:solidFill>
                        <a:srgbClr val="C75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clinical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38100">
                      <a:solidFill>
                        <a:srgbClr val="C75000"/>
                      </a:solidFill>
                      <a:prstDash val="solid"/>
                    </a:lnL>
                    <a:lnR w="53975">
                      <a:solidFill>
                        <a:srgbClr val="C75000"/>
                      </a:solidFill>
                      <a:prstDash val="solid"/>
                    </a:lnR>
                    <a:lnT w="38100" cap="flat" cmpd="sng" algn="ctr">
                      <a:solidFill>
                        <a:srgbClr val="C75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seizures.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539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1728730" y="3338271"/>
            <a:ext cx="3477260" cy="11690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85"/>
              </a:spcBef>
              <a:tabLst>
                <a:tab pos="1804035" algn="l"/>
              </a:tabLst>
            </a:pPr>
            <a:r>
              <a:rPr sz="800" spc="-10" dirty="0">
                <a:latin typeface="Georgia"/>
                <a:cs typeface="Georgia"/>
              </a:rPr>
              <a:t>addition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to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full-blown	</a:t>
            </a:r>
            <a:r>
              <a:rPr sz="800" spc="-25" dirty="0">
                <a:latin typeface="Georgia"/>
                <a:cs typeface="Georgia"/>
              </a:rPr>
              <a:t>We </a:t>
            </a:r>
            <a:r>
              <a:rPr sz="800" spc="-10" dirty="0">
                <a:latin typeface="Georgia"/>
                <a:cs typeface="Georgia"/>
              </a:rPr>
              <a:t>believe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5" dirty="0">
                <a:latin typeface="Georgia"/>
                <a:cs typeface="Georgia"/>
              </a:rPr>
              <a:t>relationship between  these two </a:t>
            </a:r>
            <a:r>
              <a:rPr sz="800" spc="-20" dirty="0">
                <a:latin typeface="Georgia"/>
                <a:cs typeface="Georgia"/>
              </a:rPr>
              <a:t>classes of </a:t>
            </a:r>
            <a:r>
              <a:rPr sz="800" spc="-10" dirty="0">
                <a:latin typeface="Georgia"/>
                <a:cs typeface="Georgia"/>
              </a:rPr>
              <a:t>events—something </a:t>
            </a:r>
            <a:r>
              <a:rPr sz="800" spc="-5" dirty="0">
                <a:latin typeface="Georgia"/>
                <a:cs typeface="Georgia"/>
              </a:rPr>
              <a:t>not </a:t>
            </a:r>
            <a:r>
              <a:rPr sz="800" spc="-10" dirty="0">
                <a:latin typeface="Georgia"/>
                <a:cs typeface="Georgia"/>
              </a:rPr>
              <a:t>previously studied </a:t>
            </a:r>
            <a:r>
              <a:rPr sz="800" spc="10" dirty="0">
                <a:latin typeface="Georgia"/>
                <a:cs typeface="Georgia"/>
              </a:rPr>
              <a:t>quantitatively—  </a:t>
            </a:r>
            <a:r>
              <a:rPr sz="800" spc="-15" dirty="0">
                <a:latin typeface="Georgia"/>
                <a:cs typeface="Georgia"/>
              </a:rPr>
              <a:t>could </a:t>
            </a:r>
            <a:r>
              <a:rPr sz="800" spc="-5" dirty="0">
                <a:latin typeface="Georgia"/>
                <a:cs typeface="Georgia"/>
              </a:rPr>
              <a:t>yield important </a:t>
            </a:r>
            <a:r>
              <a:rPr sz="800" spc="-15" dirty="0">
                <a:latin typeface="Georgia"/>
                <a:cs typeface="Georgia"/>
              </a:rPr>
              <a:t>insights into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nature </a:t>
            </a:r>
            <a:r>
              <a:rPr sz="800" spc="-15" dirty="0">
                <a:latin typeface="Georgia"/>
                <a:cs typeface="Georgia"/>
              </a:rPr>
              <a:t>and intrinsic </a:t>
            </a:r>
            <a:r>
              <a:rPr sz="800" spc="-10" dirty="0">
                <a:latin typeface="Georgia"/>
                <a:cs typeface="Georgia"/>
              </a:rPr>
              <a:t>dynamics </a:t>
            </a:r>
            <a:r>
              <a:rPr sz="800" spc="-20" dirty="0">
                <a:latin typeface="Georgia"/>
                <a:cs typeface="Georgia"/>
              </a:rPr>
              <a:t>of  </a:t>
            </a:r>
            <a:r>
              <a:rPr sz="800" spc="-15" dirty="0">
                <a:latin typeface="Georgia"/>
                <a:cs typeface="Georgia"/>
              </a:rPr>
              <a:t>seizures. </a:t>
            </a:r>
            <a:r>
              <a:rPr sz="800" spc="70" dirty="0">
                <a:latin typeface="Georgia"/>
                <a:cs typeface="Georgia"/>
              </a:rPr>
              <a:t>A </a:t>
            </a:r>
            <a:r>
              <a:rPr sz="800" spc="-10" dirty="0">
                <a:latin typeface="Georgia"/>
                <a:cs typeface="Georgia"/>
              </a:rPr>
              <a:t>goal </a:t>
            </a:r>
            <a:r>
              <a:rPr sz="800" spc="-20" dirty="0">
                <a:latin typeface="Georgia"/>
                <a:cs typeface="Georgia"/>
              </a:rPr>
              <a:t>of our work is </a:t>
            </a:r>
            <a:r>
              <a:rPr sz="800" spc="5" dirty="0">
                <a:latin typeface="Georgia"/>
                <a:cs typeface="Georgia"/>
              </a:rPr>
              <a:t>to </a:t>
            </a:r>
            <a:r>
              <a:rPr sz="800" spc="-15" dirty="0">
                <a:latin typeface="Georgia"/>
                <a:cs typeface="Georgia"/>
              </a:rPr>
              <a:t>parse these complex </a:t>
            </a:r>
            <a:r>
              <a:rPr sz="800" spc="-10" dirty="0">
                <a:latin typeface="Georgia"/>
                <a:cs typeface="Georgia"/>
              </a:rPr>
              <a:t>epileptic </a:t>
            </a:r>
            <a:r>
              <a:rPr sz="800" spc="-15" dirty="0">
                <a:latin typeface="Georgia"/>
                <a:cs typeface="Georgia"/>
              </a:rPr>
              <a:t>events  into </a:t>
            </a:r>
            <a:r>
              <a:rPr sz="800" spc="-5" dirty="0">
                <a:latin typeface="Georgia"/>
                <a:cs typeface="Georgia"/>
              </a:rPr>
              <a:t>distinct </a:t>
            </a:r>
            <a:r>
              <a:rPr sz="800" spc="-10" dirty="0">
                <a:latin typeface="Georgia"/>
                <a:cs typeface="Georgia"/>
              </a:rPr>
              <a:t>dynamic </a:t>
            </a:r>
            <a:r>
              <a:rPr sz="800" spc="-20" dirty="0">
                <a:latin typeface="Georgia"/>
                <a:cs typeface="Georgia"/>
              </a:rPr>
              <a:t>regimes. </a:t>
            </a:r>
            <a:r>
              <a:rPr sz="800" spc="70" dirty="0">
                <a:latin typeface="Georgia"/>
                <a:cs typeface="Georgia"/>
              </a:rPr>
              <a:t>A </a:t>
            </a:r>
            <a:r>
              <a:rPr sz="800" spc="-15" dirty="0">
                <a:latin typeface="Georgia"/>
                <a:cs typeface="Georgia"/>
              </a:rPr>
              <a:t>challenge </a:t>
            </a:r>
            <a:r>
              <a:rPr sz="800" spc="-20" dirty="0">
                <a:latin typeface="Georgia"/>
                <a:cs typeface="Georgia"/>
              </a:rPr>
              <a:t>posed </a:t>
            </a:r>
            <a:r>
              <a:rPr sz="800" spc="5" dirty="0">
                <a:latin typeface="Georgia"/>
                <a:cs typeface="Georgia"/>
              </a:rPr>
              <a:t>by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intracranial </a:t>
            </a:r>
            <a:r>
              <a:rPr sz="800" spc="35" dirty="0">
                <a:latin typeface="Georgia"/>
                <a:cs typeface="Georgia"/>
              </a:rPr>
              <a:t>EEG  </a:t>
            </a:r>
            <a:r>
              <a:rPr sz="800" spc="15" dirty="0">
                <a:latin typeface="Georgia"/>
                <a:cs typeface="Georgia"/>
              </a:rPr>
              <a:t>(iEEG) </a:t>
            </a:r>
            <a:r>
              <a:rPr sz="800" spc="5" dirty="0">
                <a:latin typeface="Georgia"/>
                <a:cs typeface="Georgia"/>
              </a:rPr>
              <a:t>data </a:t>
            </a:r>
            <a:r>
              <a:rPr sz="800" spc="-30" dirty="0">
                <a:latin typeface="Georgia"/>
                <a:cs typeface="Georgia"/>
              </a:rPr>
              <a:t>we </a:t>
            </a:r>
            <a:r>
              <a:rPr sz="800" dirty="0">
                <a:latin typeface="Georgia"/>
                <a:cs typeface="Georgia"/>
              </a:rPr>
              <a:t>study </a:t>
            </a:r>
            <a:r>
              <a:rPr sz="800" spc="-20" dirty="0">
                <a:latin typeface="Georgia"/>
                <a:cs typeface="Georgia"/>
              </a:rPr>
              <a:t>is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dirty="0">
                <a:latin typeface="Georgia"/>
                <a:cs typeface="Georgia"/>
              </a:rPr>
              <a:t>fact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5" dirty="0">
                <a:latin typeface="Georgia"/>
                <a:cs typeface="Georgia"/>
              </a:rPr>
              <a:t>number </a:t>
            </a:r>
            <a:r>
              <a:rPr sz="800" spc="-15" dirty="0">
                <a:latin typeface="Georgia"/>
                <a:cs typeface="Georgia"/>
              </a:rPr>
              <a:t>and placement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15" dirty="0">
                <a:latin typeface="Georgia"/>
                <a:cs typeface="Georgia"/>
              </a:rPr>
              <a:t>electrodes  </a:t>
            </a:r>
            <a:r>
              <a:rPr sz="800" spc="-10" dirty="0">
                <a:latin typeface="Georgia"/>
                <a:cs typeface="Georgia"/>
              </a:rPr>
              <a:t>can </a:t>
            </a:r>
            <a:r>
              <a:rPr sz="800" dirty="0">
                <a:latin typeface="Georgia"/>
                <a:cs typeface="Georgia"/>
              </a:rPr>
              <a:t>vary </a:t>
            </a:r>
            <a:r>
              <a:rPr sz="800" spc="-15" dirty="0">
                <a:latin typeface="Georgia"/>
                <a:cs typeface="Georgia"/>
              </a:rPr>
              <a:t>between </a:t>
            </a:r>
            <a:r>
              <a:rPr sz="800" spc="-5" dirty="0">
                <a:latin typeface="Georgia"/>
                <a:cs typeface="Georgia"/>
              </a:rPr>
              <a:t>patients. </a:t>
            </a:r>
            <a:r>
              <a:rPr sz="800" spc="-25" dirty="0">
                <a:latin typeface="Georgia"/>
                <a:cs typeface="Georgia"/>
              </a:rPr>
              <a:t>We </a:t>
            </a:r>
            <a:r>
              <a:rPr sz="800" spc="-15" dirty="0">
                <a:latin typeface="Georgia"/>
                <a:cs typeface="Georgia"/>
              </a:rPr>
              <a:t>develop </a:t>
            </a:r>
            <a:r>
              <a:rPr sz="800" dirty="0">
                <a:latin typeface="Georgia"/>
                <a:cs typeface="Georgia"/>
              </a:rPr>
              <a:t>a </a:t>
            </a:r>
            <a:r>
              <a:rPr sz="800" spc="-10" dirty="0">
                <a:latin typeface="Georgia"/>
                <a:cs typeface="Georgia"/>
              </a:rPr>
              <a:t>Bayesian </a:t>
            </a:r>
            <a:r>
              <a:rPr sz="800" spc="-15" dirty="0">
                <a:latin typeface="Georgia"/>
                <a:cs typeface="Georgia"/>
              </a:rPr>
              <a:t>nonparametric </a:t>
            </a:r>
            <a:r>
              <a:rPr sz="800" spc="-10" dirty="0">
                <a:latin typeface="Georgia"/>
                <a:cs typeface="Georgia"/>
              </a:rPr>
              <a:t>Markov  switching </a:t>
            </a:r>
            <a:r>
              <a:rPr sz="800" spc="-20" dirty="0">
                <a:latin typeface="Georgia"/>
                <a:cs typeface="Georgia"/>
              </a:rPr>
              <a:t>process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15" dirty="0">
                <a:latin typeface="Georgia"/>
                <a:cs typeface="Georgia"/>
              </a:rPr>
              <a:t>allows </a:t>
            </a:r>
            <a:r>
              <a:rPr sz="800" spc="-20" dirty="0">
                <a:latin typeface="Georgia"/>
                <a:cs typeface="Georgia"/>
              </a:rPr>
              <a:t>for </a:t>
            </a:r>
            <a:r>
              <a:rPr sz="800" spc="5" dirty="0">
                <a:latin typeface="Georgia"/>
                <a:cs typeface="Georgia"/>
              </a:rPr>
              <a:t>(i) </a:t>
            </a:r>
            <a:r>
              <a:rPr sz="800" spc="-15" dirty="0">
                <a:latin typeface="Georgia"/>
                <a:cs typeface="Georgia"/>
              </a:rPr>
              <a:t>shared </a:t>
            </a:r>
            <a:r>
              <a:rPr sz="800" spc="-10" dirty="0">
                <a:latin typeface="Georgia"/>
                <a:cs typeface="Georgia"/>
              </a:rPr>
              <a:t>dynamic </a:t>
            </a:r>
            <a:r>
              <a:rPr sz="800" spc="-20" dirty="0">
                <a:latin typeface="Georgia"/>
                <a:cs typeface="Georgia"/>
              </a:rPr>
              <a:t>regimes </a:t>
            </a:r>
            <a:r>
              <a:rPr sz="800" spc="-15" dirty="0">
                <a:latin typeface="Georgia"/>
                <a:cs typeface="Georgia"/>
              </a:rPr>
              <a:t>between </a:t>
            </a:r>
            <a:r>
              <a:rPr sz="800" dirty="0">
                <a:latin typeface="Georgia"/>
                <a:cs typeface="Georgia"/>
              </a:rPr>
              <a:t>a </a:t>
            </a:r>
            <a:r>
              <a:rPr sz="800" spc="-15" dirty="0">
                <a:latin typeface="Georgia"/>
                <a:cs typeface="Georgia"/>
              </a:rPr>
              <a:t>vari-  </a:t>
            </a:r>
            <a:r>
              <a:rPr sz="800" spc="-10" dirty="0">
                <a:latin typeface="Georgia"/>
                <a:cs typeface="Georgia"/>
              </a:rPr>
              <a:t>able </a:t>
            </a:r>
            <a:r>
              <a:rPr sz="800" spc="-25" dirty="0">
                <a:latin typeface="Georgia"/>
                <a:cs typeface="Georgia"/>
              </a:rPr>
              <a:t>number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15" dirty="0">
                <a:latin typeface="Georgia"/>
                <a:cs typeface="Georgia"/>
              </a:rPr>
              <a:t>channels, </a:t>
            </a:r>
            <a:r>
              <a:rPr sz="800" dirty="0">
                <a:latin typeface="Georgia"/>
                <a:cs typeface="Georgia"/>
              </a:rPr>
              <a:t>(ii) </a:t>
            </a:r>
            <a:r>
              <a:rPr sz="800" spc="-20" dirty="0">
                <a:latin typeface="Georgia"/>
                <a:cs typeface="Georgia"/>
              </a:rPr>
              <a:t>asynchronous </a:t>
            </a:r>
            <a:r>
              <a:rPr sz="800" spc="-15" dirty="0">
                <a:latin typeface="Georgia"/>
                <a:cs typeface="Georgia"/>
              </a:rPr>
              <a:t>regime-switching, and </a:t>
            </a:r>
            <a:r>
              <a:rPr sz="800" dirty="0">
                <a:latin typeface="Georgia"/>
                <a:cs typeface="Georgia"/>
              </a:rPr>
              <a:t>(iii)</a:t>
            </a:r>
            <a:r>
              <a:rPr sz="800" spc="11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an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236277" y="4512894"/>
            <a:ext cx="316230" cy="115416"/>
          </a:xfrm>
          <a:prstGeom prst="rect">
            <a:avLst/>
          </a:prstGeom>
          <a:ln w="25369">
            <a:solidFill>
              <a:srgbClr val="0079A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850"/>
              </a:lnSpc>
            </a:pPr>
            <a:r>
              <a:rPr sz="800" spc="-20" dirty="0">
                <a:latin typeface="Georgia"/>
                <a:cs typeface="Georgia"/>
              </a:rPr>
              <a:t>sparse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28731" y="4482420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30830" algn="l"/>
              </a:tabLst>
            </a:pPr>
            <a:r>
              <a:rPr sz="800" spc="-20" dirty="0">
                <a:latin typeface="Georgia"/>
                <a:cs typeface="Georgia"/>
              </a:rPr>
              <a:t>unknown  </a:t>
            </a:r>
            <a:r>
              <a:rPr sz="800" spc="-5" dirty="0">
                <a:latin typeface="Georgia"/>
                <a:cs typeface="Georgia"/>
              </a:rPr>
              <a:t>dictionary  </a:t>
            </a:r>
            <a:r>
              <a:rPr sz="800" spc="-25" dirty="0">
                <a:latin typeface="Georgia"/>
                <a:cs typeface="Georgia"/>
              </a:rPr>
              <a:t>of  </a:t>
            </a:r>
            <a:r>
              <a:rPr sz="800" spc="-10" dirty="0">
                <a:latin typeface="Georgia"/>
                <a:cs typeface="Georgia"/>
              </a:rPr>
              <a:t>dynamic  </a:t>
            </a:r>
            <a:r>
              <a:rPr sz="800" spc="-20" dirty="0">
                <a:latin typeface="Georgia"/>
                <a:cs typeface="Georgia"/>
              </a:rPr>
              <a:t>regimes.  </a:t>
            </a:r>
            <a:r>
              <a:rPr sz="800" spc="-25" dirty="0">
                <a:latin typeface="Georgia"/>
                <a:cs typeface="Georgia"/>
              </a:rPr>
              <a:t>We</a:t>
            </a:r>
            <a:r>
              <a:rPr sz="800" spc="1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encode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	</a:t>
            </a:r>
            <a:r>
              <a:rPr sz="800" spc="-15" dirty="0">
                <a:latin typeface="Georgia"/>
                <a:cs typeface="Georgia"/>
              </a:rPr>
              <a:t>and</a:t>
            </a:r>
            <a:r>
              <a:rPr sz="800" spc="5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changing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28731" y="4609550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5" dirty="0">
                <a:latin typeface="Georgia"/>
                <a:cs typeface="Georgia"/>
              </a:rPr>
              <a:t>set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dependencies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between</a:t>
            </a:r>
            <a:r>
              <a:rPr sz="800" spc="30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channels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using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</a:t>
            </a:r>
            <a:r>
              <a:rPr sz="800" spc="3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Markov-switching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Gaussian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28730" y="4736680"/>
            <a:ext cx="34442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graphical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model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for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innovations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process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driving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channel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dynamics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and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728731" y="4863808"/>
            <a:ext cx="3444875" cy="533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4299"/>
              </a:lnSpc>
              <a:spcBef>
                <a:spcPts val="85"/>
              </a:spcBef>
            </a:pPr>
            <a:r>
              <a:rPr sz="800" spc="-10" dirty="0">
                <a:latin typeface="Georgia"/>
                <a:cs typeface="Georgia"/>
              </a:rPr>
              <a:t>demonstrate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importance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5" dirty="0">
                <a:latin typeface="Georgia"/>
                <a:cs typeface="Georgia"/>
              </a:rPr>
              <a:t>this </a:t>
            </a:r>
            <a:r>
              <a:rPr sz="800" spc="-20" dirty="0">
                <a:latin typeface="Georgia"/>
                <a:cs typeface="Georgia"/>
              </a:rPr>
              <a:t>model in </a:t>
            </a:r>
            <a:r>
              <a:rPr sz="800" spc="-15" dirty="0">
                <a:latin typeface="Georgia"/>
                <a:cs typeface="Georgia"/>
              </a:rPr>
              <a:t>parsing and out-of-sample </a:t>
            </a:r>
            <a:r>
              <a:rPr sz="800" spc="-20" dirty="0">
                <a:latin typeface="Georgia"/>
                <a:cs typeface="Georgia"/>
              </a:rPr>
              <a:t>pre-  </a:t>
            </a:r>
            <a:r>
              <a:rPr sz="800" spc="-10" dirty="0">
                <a:latin typeface="Georgia"/>
                <a:cs typeface="Georgia"/>
              </a:rPr>
              <a:t>dictions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25" dirty="0">
                <a:latin typeface="Georgia"/>
                <a:cs typeface="Georgia"/>
              </a:rPr>
              <a:t>iEEG </a:t>
            </a:r>
            <a:r>
              <a:rPr sz="800" spc="5" dirty="0">
                <a:latin typeface="Georgia"/>
                <a:cs typeface="Georgia"/>
              </a:rPr>
              <a:t>data. </a:t>
            </a:r>
            <a:r>
              <a:rPr sz="800" spc="-25" dirty="0">
                <a:latin typeface="Georgia"/>
                <a:cs typeface="Georgia"/>
              </a:rPr>
              <a:t>We show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20" dirty="0">
                <a:latin typeface="Georgia"/>
                <a:cs typeface="Georgia"/>
              </a:rPr>
              <a:t>our model </a:t>
            </a:r>
            <a:r>
              <a:rPr sz="800" spc="-15" dirty="0">
                <a:latin typeface="Georgia"/>
                <a:cs typeface="Georgia"/>
              </a:rPr>
              <a:t>produces </a:t>
            </a:r>
            <a:r>
              <a:rPr sz="800" spc="-5" dirty="0">
                <a:latin typeface="Georgia"/>
                <a:cs typeface="Georgia"/>
              </a:rPr>
              <a:t>intuitive </a:t>
            </a:r>
            <a:r>
              <a:rPr sz="800" spc="5" dirty="0">
                <a:latin typeface="Georgia"/>
                <a:cs typeface="Georgia"/>
              </a:rPr>
              <a:t>state  </a:t>
            </a:r>
            <a:r>
              <a:rPr sz="800" spc="-20" dirty="0">
                <a:latin typeface="Georgia"/>
                <a:cs typeface="Georgia"/>
              </a:rPr>
              <a:t>assignments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10" dirty="0">
                <a:latin typeface="Georgia"/>
                <a:cs typeface="Georgia"/>
              </a:rPr>
              <a:t>can </a:t>
            </a:r>
            <a:r>
              <a:rPr sz="800" spc="-15" dirty="0">
                <a:latin typeface="Georgia"/>
                <a:cs typeface="Georgia"/>
              </a:rPr>
              <a:t>help </a:t>
            </a:r>
            <a:r>
              <a:rPr sz="800" spc="-5" dirty="0">
                <a:latin typeface="Georgia"/>
                <a:cs typeface="Georgia"/>
              </a:rPr>
              <a:t>automate </a:t>
            </a:r>
            <a:r>
              <a:rPr sz="800" spc="-10" dirty="0">
                <a:latin typeface="Georgia"/>
                <a:cs typeface="Georgia"/>
              </a:rPr>
              <a:t>clinical analysis </a:t>
            </a:r>
            <a:r>
              <a:rPr sz="800" spc="-20" dirty="0">
                <a:latin typeface="Georgia"/>
                <a:cs typeface="Georgia"/>
              </a:rPr>
              <a:t>of seizures </a:t>
            </a:r>
            <a:r>
              <a:rPr sz="800" spc="-15" dirty="0">
                <a:latin typeface="Georgia"/>
                <a:cs typeface="Georgia"/>
              </a:rPr>
              <a:t>and enable 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0" dirty="0">
                <a:latin typeface="Georgia"/>
                <a:cs typeface="Georgia"/>
              </a:rPr>
              <a:t>comparison of </a:t>
            </a:r>
            <a:r>
              <a:rPr sz="800" spc="-15" dirty="0">
                <a:latin typeface="Georgia"/>
                <a:cs typeface="Georgia"/>
              </a:rPr>
              <a:t>sub-clinical </a:t>
            </a:r>
            <a:r>
              <a:rPr sz="800" spc="-10" dirty="0">
                <a:latin typeface="Georgia"/>
                <a:cs typeface="Georgia"/>
              </a:rPr>
              <a:t>bursts </a:t>
            </a:r>
            <a:r>
              <a:rPr sz="800" spc="-15" dirty="0">
                <a:latin typeface="Georgia"/>
                <a:cs typeface="Georgia"/>
              </a:rPr>
              <a:t>and </a:t>
            </a:r>
            <a:r>
              <a:rPr sz="800" spc="-10" dirty="0">
                <a:latin typeface="Georgia"/>
                <a:cs typeface="Georgia"/>
              </a:rPr>
              <a:t>full clinical</a:t>
            </a:r>
            <a:r>
              <a:rPr sz="800" spc="1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seizures.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741424" y="5781309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>
                <a:moveTo>
                  <a:pt x="0" y="0"/>
                </a:moveTo>
                <a:lnTo>
                  <a:pt x="3419137" y="0"/>
                </a:lnTo>
              </a:path>
            </a:pathLst>
          </a:custGeom>
          <a:ln w="3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728731" y="5426389"/>
            <a:ext cx="3420745" cy="6153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4299"/>
              </a:lnSpc>
              <a:spcBef>
                <a:spcPts val="85"/>
              </a:spcBef>
            </a:pPr>
            <a:r>
              <a:rPr sz="800" i="1" spc="15" dirty="0">
                <a:latin typeface="Times New Roman"/>
                <a:cs typeface="Times New Roman"/>
              </a:rPr>
              <a:t>Keywords: </a:t>
            </a:r>
            <a:r>
              <a:rPr sz="800" spc="-10" dirty="0">
                <a:latin typeface="Georgia"/>
                <a:cs typeface="Georgia"/>
              </a:rPr>
              <a:t>Bayesian nonparametric, </a:t>
            </a:r>
            <a:r>
              <a:rPr sz="800" spc="30" dirty="0">
                <a:latin typeface="Georgia"/>
                <a:cs typeface="Georgia"/>
              </a:rPr>
              <a:t>EEG, </a:t>
            </a:r>
            <a:r>
              <a:rPr sz="800" spc="-5" dirty="0">
                <a:latin typeface="Georgia"/>
                <a:cs typeface="Georgia"/>
              </a:rPr>
              <a:t>factorial </a:t>
            </a:r>
            <a:r>
              <a:rPr sz="800" spc="-20" dirty="0">
                <a:latin typeface="Georgia"/>
                <a:cs typeface="Georgia"/>
              </a:rPr>
              <a:t>hidden </a:t>
            </a:r>
            <a:r>
              <a:rPr sz="800" spc="-10" dirty="0">
                <a:latin typeface="Georgia"/>
                <a:cs typeface="Georgia"/>
              </a:rPr>
              <a:t>Markov </a:t>
            </a:r>
            <a:r>
              <a:rPr sz="800" spc="-15" dirty="0">
                <a:latin typeface="Georgia"/>
                <a:cs typeface="Georgia"/>
              </a:rPr>
              <a:t>model,  </a:t>
            </a:r>
            <a:r>
              <a:rPr sz="800" spc="-10" dirty="0">
                <a:latin typeface="Georgia"/>
                <a:cs typeface="Georgia"/>
              </a:rPr>
              <a:t>graphical </a:t>
            </a:r>
            <a:r>
              <a:rPr sz="800" spc="-15" dirty="0">
                <a:latin typeface="Georgia"/>
                <a:cs typeface="Georgia"/>
              </a:rPr>
              <a:t>model, </a:t>
            </a:r>
            <a:r>
              <a:rPr sz="800" spc="-10" dirty="0">
                <a:latin typeface="Georgia"/>
                <a:cs typeface="Georgia"/>
              </a:rPr>
              <a:t>time</a:t>
            </a:r>
            <a:r>
              <a:rPr sz="800" spc="-114" dirty="0">
                <a:latin typeface="Georgia"/>
                <a:cs typeface="Georgia"/>
              </a:rPr>
              <a:t> </a:t>
            </a:r>
            <a:r>
              <a:rPr sz="800" spc="-25" dirty="0">
                <a:latin typeface="Georgia"/>
                <a:cs typeface="Georgia"/>
              </a:rPr>
              <a:t>series</a:t>
            </a:r>
            <a:endParaRPr sz="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650">
              <a:latin typeface="Times New Roman"/>
              <a:cs typeface="Times New Roman"/>
            </a:endParaRPr>
          </a:p>
          <a:p>
            <a:pPr marL="12700"/>
            <a:r>
              <a:rPr sz="800" b="1" spc="30" dirty="0">
                <a:latin typeface="Georgia"/>
                <a:cs typeface="Georgia"/>
              </a:rPr>
              <a:t>1.</a:t>
            </a:r>
            <a:r>
              <a:rPr sz="800" b="1" spc="260" dirty="0">
                <a:latin typeface="Georgia"/>
                <a:cs typeface="Georgia"/>
              </a:rPr>
              <a:t> </a:t>
            </a:r>
            <a:r>
              <a:rPr sz="800" b="1" spc="-20" dirty="0">
                <a:latin typeface="Georgia"/>
                <a:cs typeface="Georgia"/>
              </a:rPr>
              <a:t>Introduction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728730" y="6089493"/>
            <a:ext cx="3445510" cy="406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54305" algn="just">
              <a:lnSpc>
                <a:spcPct val="104299"/>
              </a:lnSpc>
              <a:spcBef>
                <a:spcPts val="85"/>
              </a:spcBef>
            </a:pPr>
            <a:r>
              <a:rPr sz="800" spc="-10" dirty="0">
                <a:latin typeface="Georgia"/>
                <a:cs typeface="Georgia"/>
              </a:rPr>
              <a:t>Despite </a:t>
            </a:r>
            <a:r>
              <a:rPr sz="800" spc="-25" dirty="0">
                <a:latin typeface="Georgia"/>
                <a:cs typeface="Georgia"/>
              </a:rPr>
              <a:t>over </a:t>
            </a:r>
            <a:r>
              <a:rPr sz="800" spc="-10" dirty="0">
                <a:latin typeface="Georgia"/>
                <a:cs typeface="Georgia"/>
              </a:rPr>
              <a:t>three </a:t>
            </a:r>
            <a:r>
              <a:rPr sz="800" spc="-20" dirty="0">
                <a:latin typeface="Georgia"/>
                <a:cs typeface="Georgia"/>
              </a:rPr>
              <a:t>decades of research, </a:t>
            </a:r>
            <a:r>
              <a:rPr sz="800" spc="-30" dirty="0">
                <a:latin typeface="Georgia"/>
                <a:cs typeface="Georgia"/>
              </a:rPr>
              <a:t>we </a:t>
            </a:r>
            <a:r>
              <a:rPr sz="800" spc="-5" dirty="0">
                <a:latin typeface="Georgia"/>
                <a:cs typeface="Georgia"/>
              </a:rPr>
              <a:t>still </a:t>
            </a:r>
            <a:r>
              <a:rPr sz="800" spc="-15" dirty="0">
                <a:latin typeface="Georgia"/>
                <a:cs typeface="Georgia"/>
              </a:rPr>
              <a:t>have </a:t>
            </a:r>
            <a:r>
              <a:rPr sz="800" spc="-5" dirty="0">
                <a:latin typeface="Georgia"/>
                <a:cs typeface="Georgia"/>
              </a:rPr>
              <a:t>very </a:t>
            </a:r>
            <a:r>
              <a:rPr sz="800" spc="5" dirty="0">
                <a:latin typeface="Georgia"/>
                <a:cs typeface="Georgia"/>
              </a:rPr>
              <a:t>little </a:t>
            </a:r>
            <a:r>
              <a:rPr sz="800" spc="-15" dirty="0">
                <a:latin typeface="Georgia"/>
                <a:cs typeface="Georgia"/>
              </a:rPr>
              <a:t>idea </a:t>
            </a:r>
            <a:r>
              <a:rPr sz="800" spc="-20" dirty="0">
                <a:latin typeface="Georgia"/>
                <a:cs typeface="Georgia"/>
              </a:rPr>
              <a:t>of  </a:t>
            </a:r>
            <a:r>
              <a:rPr sz="800" spc="5" dirty="0">
                <a:latin typeface="Georgia"/>
                <a:cs typeface="Georgia"/>
              </a:rPr>
              <a:t>what </a:t>
            </a:r>
            <a:r>
              <a:rPr sz="800" spc="-25" dirty="0">
                <a:latin typeface="Georgia"/>
                <a:cs typeface="Georgia"/>
              </a:rPr>
              <a:t>defines </a:t>
            </a:r>
            <a:r>
              <a:rPr sz="800" dirty="0">
                <a:latin typeface="Georgia"/>
                <a:cs typeface="Georgia"/>
              </a:rPr>
              <a:t>a </a:t>
            </a:r>
            <a:r>
              <a:rPr sz="800" spc="-15" dirty="0">
                <a:latin typeface="Georgia"/>
                <a:cs typeface="Georgia"/>
              </a:rPr>
              <a:t>seizure. </a:t>
            </a:r>
            <a:r>
              <a:rPr sz="800" spc="5" dirty="0">
                <a:latin typeface="Georgia"/>
                <a:cs typeface="Georgia"/>
              </a:rPr>
              <a:t>This </a:t>
            </a:r>
            <a:r>
              <a:rPr sz="800" spc="-15" dirty="0">
                <a:latin typeface="Georgia"/>
                <a:cs typeface="Georgia"/>
              </a:rPr>
              <a:t>ignorance stems </a:t>
            </a:r>
            <a:r>
              <a:rPr sz="800" dirty="0">
                <a:latin typeface="Georgia"/>
                <a:cs typeface="Georgia"/>
              </a:rPr>
              <a:t>both </a:t>
            </a:r>
            <a:r>
              <a:rPr sz="800" spc="-25" dirty="0">
                <a:latin typeface="Georgia"/>
                <a:cs typeface="Georgia"/>
              </a:rPr>
              <a:t>from </a:t>
            </a:r>
            <a:r>
              <a:rPr sz="800" spc="-5" dirty="0">
                <a:latin typeface="Georgia"/>
                <a:cs typeface="Georgia"/>
              </a:rPr>
              <a:t>the complexity </a:t>
            </a:r>
            <a:r>
              <a:rPr sz="800" spc="-20" dirty="0">
                <a:latin typeface="Georgia"/>
                <a:cs typeface="Georgia"/>
              </a:rPr>
              <a:t>of  </a:t>
            </a:r>
            <a:r>
              <a:rPr sz="800" spc="-10" dirty="0">
                <a:latin typeface="Georgia"/>
                <a:cs typeface="Georgia"/>
              </a:rPr>
              <a:t>epilepsy </a:t>
            </a:r>
            <a:r>
              <a:rPr sz="800" spc="-15" dirty="0">
                <a:latin typeface="Georgia"/>
                <a:cs typeface="Georgia"/>
              </a:rPr>
              <a:t>as </a:t>
            </a:r>
            <a:r>
              <a:rPr sz="800" dirty="0">
                <a:latin typeface="Georgia"/>
                <a:cs typeface="Georgia"/>
              </a:rPr>
              <a:t>a </a:t>
            </a:r>
            <a:r>
              <a:rPr sz="800" spc="-20" dirty="0">
                <a:latin typeface="Georgia"/>
                <a:cs typeface="Georgia"/>
              </a:rPr>
              <a:t>disease </a:t>
            </a:r>
            <a:r>
              <a:rPr sz="800" spc="-15" dirty="0">
                <a:latin typeface="Georgia"/>
                <a:cs typeface="Georgia"/>
              </a:rPr>
              <a:t>and </a:t>
            </a:r>
            <a:r>
              <a:rPr sz="800" dirty="0">
                <a:latin typeface="Georgia"/>
                <a:cs typeface="Georgia"/>
              </a:rPr>
              <a:t>a paucity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dirty="0">
                <a:latin typeface="Georgia"/>
                <a:cs typeface="Georgia"/>
              </a:rPr>
              <a:t>quantitative </a:t>
            </a:r>
            <a:r>
              <a:rPr sz="800" spc="-5" dirty="0">
                <a:latin typeface="Georgia"/>
                <a:cs typeface="Georgia"/>
              </a:rPr>
              <a:t>tools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15" dirty="0">
                <a:latin typeface="Georgia"/>
                <a:cs typeface="Georgia"/>
              </a:rPr>
              <a:t>are</a:t>
            </a:r>
            <a:r>
              <a:rPr sz="800" spc="1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flexible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64293" y="1562786"/>
            <a:ext cx="1213657" cy="140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9341" y="1589736"/>
            <a:ext cx="1122456" cy="1307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204584" y="1584978"/>
          <a:ext cx="1122044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075"/>
                <a:gridCol w="394969"/>
              </a:tblGrid>
              <a:tr h="229870">
                <a:tc gridSpan="2"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1200" b="1" spc="-114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b="1" spc="-28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solidFill>
                      <a:srgbClr val="FF6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5" dirty="0">
                          <a:latin typeface="DejaVu Sans"/>
                          <a:cs typeface="DejaVu Sans"/>
                        </a:rPr>
                        <a:t>experiment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80" dirty="0">
                          <a:latin typeface="DejaVu Sans"/>
                          <a:cs typeface="DejaVu Sans"/>
                        </a:rPr>
                        <a:t>0.1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test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0" dirty="0">
                          <a:latin typeface="DejaVu Sans"/>
                          <a:cs typeface="DejaVu Sans"/>
                        </a:rPr>
                        <a:t>0.08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discover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0.05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hypothesize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0.03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climate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0.01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1" name="object 71"/>
          <p:cNvSpPr/>
          <p:nvPr/>
        </p:nvSpPr>
        <p:spPr>
          <a:xfrm>
            <a:off x="164293" y="3150514"/>
            <a:ext cx="1205345" cy="139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9341" y="3175305"/>
            <a:ext cx="1116462" cy="1307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204584" y="3170547"/>
          <a:ext cx="1116330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765"/>
                <a:gridCol w="456565"/>
              </a:tblGrid>
              <a:tr h="229870">
                <a:tc gridSpan="2"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1200" b="1" spc="-114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b="1" spc="-16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solidFill>
                      <a:srgbClr val="009E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develop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5" dirty="0">
                          <a:latin typeface="DejaVu Sans"/>
                          <a:cs typeface="DejaVu Sans"/>
                        </a:rPr>
                        <a:t>0.18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computer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0.09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processor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0.032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5" dirty="0">
                          <a:latin typeface="DejaVu Sans"/>
                          <a:cs typeface="DejaVu Sans"/>
                        </a:rPr>
                        <a:t>user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5" dirty="0">
                          <a:latin typeface="DejaVu Sans"/>
                          <a:cs typeface="DejaVu Sans"/>
                        </a:rPr>
                        <a:t>0.027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internet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0.02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4" name="object 74"/>
          <p:cNvSpPr/>
          <p:nvPr/>
        </p:nvSpPr>
        <p:spPr>
          <a:xfrm>
            <a:off x="164293" y="4734097"/>
            <a:ext cx="1205345" cy="1400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9341" y="4760886"/>
            <a:ext cx="1116462" cy="13070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204584" y="4756130"/>
          <a:ext cx="1116964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380"/>
                <a:gridCol w="489584"/>
              </a:tblGrid>
              <a:tr h="229870">
                <a:tc gridSpan="2"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1200" b="1" spc="-114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b="1" spc="-16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solidFill>
                      <a:srgbClr val="95C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player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75" dirty="0">
                          <a:latin typeface="DejaVu Sans"/>
                          <a:cs typeface="DejaVu Sans"/>
                        </a:rPr>
                        <a:t>0.15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score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0.07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5" dirty="0">
                          <a:latin typeface="DejaVu Sans"/>
                          <a:cs typeface="DejaVu Sans"/>
                        </a:rPr>
                        <a:t>team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0.06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goal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0.03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injury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0.01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7" name="object 77"/>
          <p:cNvSpPr txBox="1"/>
          <p:nvPr/>
        </p:nvSpPr>
        <p:spPr>
          <a:xfrm>
            <a:off x="766515" y="6223393"/>
            <a:ext cx="3975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130"/>
              </a:lnSpc>
            </a:pPr>
            <a:r>
              <a:rPr sz="2800" dirty="0">
                <a:latin typeface="DejaVu Sans"/>
                <a:cs typeface="DejaVu Sans"/>
              </a:rPr>
              <a:t>…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916701" y="1625142"/>
            <a:ext cx="2448102" cy="1496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869667" y="3098719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869667" y="2667588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69667" y="2235327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69667" y="1803064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425541" y="1493683"/>
            <a:ext cx="317500" cy="1755139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5240">
              <a:spcBef>
                <a:spcPts val="1345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6</a:t>
            </a:r>
            <a:endParaRPr>
              <a:latin typeface="Trebuchet MS"/>
              <a:cs typeface="Trebuchet MS"/>
            </a:endParaRPr>
          </a:p>
          <a:p>
            <a:pPr marL="12700">
              <a:spcBef>
                <a:spcPts val="1240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4</a:t>
            </a:r>
            <a:endParaRPr>
              <a:latin typeface="Trebuchet MS"/>
              <a:cs typeface="Trebuchet MS"/>
            </a:endParaRPr>
          </a:p>
          <a:p>
            <a:pPr marL="15240">
              <a:spcBef>
                <a:spcPts val="1245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2</a:t>
            </a:r>
            <a:endParaRPr>
              <a:latin typeface="Trebuchet MS"/>
              <a:cs typeface="Trebuchet MS"/>
            </a:endParaRPr>
          </a:p>
          <a:p>
            <a:pPr marL="188595">
              <a:spcBef>
                <a:spcPts val="1245"/>
              </a:spcBef>
            </a:pPr>
            <a:r>
              <a:rPr spc="-35" dirty="0">
                <a:latin typeface="Trebuchet MS"/>
                <a:cs typeface="Trebuchet MS"/>
              </a:rPr>
              <a:t>0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940316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488956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37597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86235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34873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84812" y="3156305"/>
            <a:ext cx="657225" cy="582930"/>
          </a:xfrm>
          <a:custGeom>
            <a:avLst/>
            <a:gdLst/>
            <a:ahLst/>
            <a:cxnLst/>
            <a:rect l="l" t="t" r="r" b="b"/>
            <a:pathLst>
              <a:path w="657225" h="582929">
                <a:moveTo>
                  <a:pt x="84854" y="480923"/>
                </a:moveTo>
                <a:lnTo>
                  <a:pt x="53301" y="480923"/>
                </a:lnTo>
                <a:lnTo>
                  <a:pt x="152069" y="582345"/>
                </a:lnTo>
                <a:lnTo>
                  <a:pt x="168262" y="566572"/>
                </a:lnTo>
                <a:lnTo>
                  <a:pt x="84854" y="480923"/>
                </a:lnTo>
                <a:close/>
              </a:path>
              <a:path w="657225" h="582929">
                <a:moveTo>
                  <a:pt x="95389" y="412534"/>
                </a:moveTo>
                <a:lnTo>
                  <a:pt x="0" y="505396"/>
                </a:lnTo>
                <a:lnTo>
                  <a:pt x="13703" y="519468"/>
                </a:lnTo>
                <a:lnTo>
                  <a:pt x="53301" y="480923"/>
                </a:lnTo>
                <a:lnTo>
                  <a:pt x="84854" y="480923"/>
                </a:lnTo>
                <a:lnTo>
                  <a:pt x="69494" y="465150"/>
                </a:lnTo>
                <a:lnTo>
                  <a:pt x="109093" y="426605"/>
                </a:lnTo>
                <a:lnTo>
                  <a:pt x="95389" y="412534"/>
                </a:lnTo>
                <a:close/>
              </a:path>
              <a:path w="657225" h="582929">
                <a:moveTo>
                  <a:pt x="220695" y="374243"/>
                </a:moveTo>
                <a:lnTo>
                  <a:pt x="197753" y="379084"/>
                </a:lnTo>
                <a:lnTo>
                  <a:pt x="177203" y="392798"/>
                </a:lnTo>
                <a:lnTo>
                  <a:pt x="162948" y="412969"/>
                </a:lnTo>
                <a:lnTo>
                  <a:pt x="157499" y="435768"/>
                </a:lnTo>
                <a:lnTo>
                  <a:pt x="161251" y="458749"/>
                </a:lnTo>
                <a:lnTo>
                  <a:pt x="174599" y="479463"/>
                </a:lnTo>
                <a:lnTo>
                  <a:pt x="195076" y="493481"/>
                </a:lnTo>
                <a:lnTo>
                  <a:pt x="218055" y="497951"/>
                </a:lnTo>
                <a:lnTo>
                  <a:pt x="241068" y="493186"/>
                </a:lnTo>
                <a:lnTo>
                  <a:pt x="261645" y="479501"/>
                </a:lnTo>
                <a:lnTo>
                  <a:pt x="263474" y="476904"/>
                </a:lnTo>
                <a:lnTo>
                  <a:pt x="220030" y="476904"/>
                </a:lnTo>
                <a:lnTo>
                  <a:pt x="204711" y="473464"/>
                </a:lnTo>
                <a:lnTo>
                  <a:pt x="190792" y="463702"/>
                </a:lnTo>
                <a:lnTo>
                  <a:pt x="181518" y="449648"/>
                </a:lnTo>
                <a:lnTo>
                  <a:pt x="178588" y="434349"/>
                </a:lnTo>
                <a:lnTo>
                  <a:pt x="181710" y="419436"/>
                </a:lnTo>
                <a:lnTo>
                  <a:pt x="190588" y="406539"/>
                </a:lnTo>
                <a:lnTo>
                  <a:pt x="203794" y="397944"/>
                </a:lnTo>
                <a:lnTo>
                  <a:pt x="218782" y="395230"/>
                </a:lnTo>
                <a:lnTo>
                  <a:pt x="265699" y="395230"/>
                </a:lnTo>
                <a:lnTo>
                  <a:pt x="263931" y="392493"/>
                </a:lnTo>
                <a:lnTo>
                  <a:pt x="243573" y="378603"/>
                </a:lnTo>
                <a:lnTo>
                  <a:pt x="220695" y="374243"/>
                </a:lnTo>
                <a:close/>
              </a:path>
              <a:path w="657225" h="582929">
                <a:moveTo>
                  <a:pt x="265699" y="395230"/>
                </a:moveTo>
                <a:lnTo>
                  <a:pt x="218782" y="395230"/>
                </a:lnTo>
                <a:lnTo>
                  <a:pt x="233962" y="398602"/>
                </a:lnTo>
                <a:lnTo>
                  <a:pt x="247738" y="408266"/>
                </a:lnTo>
                <a:lnTo>
                  <a:pt x="257149" y="422413"/>
                </a:lnTo>
                <a:lnTo>
                  <a:pt x="260219" y="437780"/>
                </a:lnTo>
                <a:lnTo>
                  <a:pt x="257179" y="452763"/>
                </a:lnTo>
                <a:lnTo>
                  <a:pt x="248259" y="465759"/>
                </a:lnTo>
                <a:lnTo>
                  <a:pt x="235097" y="474257"/>
                </a:lnTo>
                <a:lnTo>
                  <a:pt x="220030" y="476904"/>
                </a:lnTo>
                <a:lnTo>
                  <a:pt x="263474" y="476904"/>
                </a:lnTo>
                <a:lnTo>
                  <a:pt x="275873" y="459301"/>
                </a:lnTo>
                <a:lnTo>
                  <a:pt x="281252" y="436425"/>
                </a:lnTo>
                <a:lnTo>
                  <a:pt x="277399" y="413335"/>
                </a:lnTo>
                <a:lnTo>
                  <a:pt x="265699" y="395230"/>
                </a:lnTo>
                <a:close/>
              </a:path>
              <a:path w="657225" h="582929">
                <a:moveTo>
                  <a:pt x="257162" y="318782"/>
                </a:moveTo>
                <a:lnTo>
                  <a:pt x="242608" y="332955"/>
                </a:lnTo>
                <a:lnTo>
                  <a:pt x="355079" y="448449"/>
                </a:lnTo>
                <a:lnTo>
                  <a:pt x="370941" y="433006"/>
                </a:lnTo>
                <a:lnTo>
                  <a:pt x="330644" y="391617"/>
                </a:lnTo>
                <a:lnTo>
                  <a:pt x="327444" y="388988"/>
                </a:lnTo>
                <a:lnTo>
                  <a:pt x="327774" y="388670"/>
                </a:lnTo>
                <a:lnTo>
                  <a:pt x="353864" y="388670"/>
                </a:lnTo>
                <a:lnTo>
                  <a:pt x="355538" y="387676"/>
                </a:lnTo>
                <a:lnTo>
                  <a:pt x="366356" y="377558"/>
                </a:lnTo>
                <a:lnTo>
                  <a:pt x="368699" y="374108"/>
                </a:lnTo>
                <a:lnTo>
                  <a:pt x="324310" y="374108"/>
                </a:lnTo>
                <a:lnTo>
                  <a:pt x="310647" y="369036"/>
                </a:lnTo>
                <a:lnTo>
                  <a:pt x="298602" y="359702"/>
                </a:lnTo>
                <a:lnTo>
                  <a:pt x="287387" y="344214"/>
                </a:lnTo>
                <a:lnTo>
                  <a:pt x="284290" y="332181"/>
                </a:lnTo>
                <a:lnTo>
                  <a:pt x="269582" y="332181"/>
                </a:lnTo>
                <a:lnTo>
                  <a:pt x="267208" y="329082"/>
                </a:lnTo>
                <a:lnTo>
                  <a:pt x="257162" y="318782"/>
                </a:lnTo>
                <a:close/>
              </a:path>
              <a:path w="657225" h="582929">
                <a:moveTo>
                  <a:pt x="353864" y="388670"/>
                </a:moveTo>
                <a:lnTo>
                  <a:pt x="327774" y="388670"/>
                </a:lnTo>
                <a:lnTo>
                  <a:pt x="339864" y="392190"/>
                </a:lnTo>
                <a:lnTo>
                  <a:pt x="347913" y="392206"/>
                </a:lnTo>
                <a:lnTo>
                  <a:pt x="353864" y="388670"/>
                </a:lnTo>
                <a:close/>
              </a:path>
              <a:path w="657225" h="582929">
                <a:moveTo>
                  <a:pt x="362027" y="298319"/>
                </a:moveTo>
                <a:lnTo>
                  <a:pt x="318195" y="298319"/>
                </a:lnTo>
                <a:lnTo>
                  <a:pt x="332108" y="302959"/>
                </a:lnTo>
                <a:lnTo>
                  <a:pt x="345732" y="313499"/>
                </a:lnTo>
                <a:lnTo>
                  <a:pt x="356076" y="327909"/>
                </a:lnTo>
                <a:lnTo>
                  <a:pt x="359986" y="342215"/>
                </a:lnTo>
                <a:lnTo>
                  <a:pt x="358006" y="355381"/>
                </a:lnTo>
                <a:lnTo>
                  <a:pt x="350685" y="366369"/>
                </a:lnTo>
                <a:lnTo>
                  <a:pt x="338139" y="373644"/>
                </a:lnTo>
                <a:lnTo>
                  <a:pt x="324310" y="374108"/>
                </a:lnTo>
                <a:lnTo>
                  <a:pt x="368699" y="374108"/>
                </a:lnTo>
                <a:lnTo>
                  <a:pt x="378335" y="359916"/>
                </a:lnTo>
                <a:lnTo>
                  <a:pt x="381703" y="339632"/>
                </a:lnTo>
                <a:lnTo>
                  <a:pt x="376209" y="318354"/>
                </a:lnTo>
                <a:lnTo>
                  <a:pt x="362027" y="298319"/>
                </a:lnTo>
                <a:close/>
              </a:path>
              <a:path w="657225" h="582929">
                <a:moveTo>
                  <a:pt x="321305" y="275982"/>
                </a:moveTo>
                <a:lnTo>
                  <a:pt x="301212" y="278239"/>
                </a:lnTo>
                <a:lnTo>
                  <a:pt x="283070" y="289737"/>
                </a:lnTo>
                <a:lnTo>
                  <a:pt x="272249" y="304854"/>
                </a:lnTo>
                <a:lnTo>
                  <a:pt x="268708" y="318354"/>
                </a:lnTo>
                <a:lnTo>
                  <a:pt x="269047" y="328126"/>
                </a:lnTo>
                <a:lnTo>
                  <a:pt x="269913" y="331863"/>
                </a:lnTo>
                <a:lnTo>
                  <a:pt x="269582" y="332181"/>
                </a:lnTo>
                <a:lnTo>
                  <a:pt x="284290" y="332181"/>
                </a:lnTo>
                <a:lnTo>
                  <a:pt x="283681" y="329812"/>
                </a:lnTo>
                <a:lnTo>
                  <a:pt x="286159" y="317096"/>
                </a:lnTo>
                <a:lnTo>
                  <a:pt x="293497" y="306666"/>
                </a:lnTo>
                <a:lnTo>
                  <a:pt x="304991" y="299562"/>
                </a:lnTo>
                <a:lnTo>
                  <a:pt x="318195" y="298319"/>
                </a:lnTo>
                <a:lnTo>
                  <a:pt x="362027" y="298319"/>
                </a:lnTo>
                <a:lnTo>
                  <a:pt x="361607" y="297726"/>
                </a:lnTo>
                <a:lnTo>
                  <a:pt x="341915" y="282599"/>
                </a:lnTo>
                <a:lnTo>
                  <a:pt x="321305" y="275982"/>
                </a:lnTo>
                <a:close/>
              </a:path>
              <a:path w="657225" h="582929">
                <a:moveTo>
                  <a:pt x="356641" y="221932"/>
                </a:moveTo>
                <a:lnTo>
                  <a:pt x="340779" y="237388"/>
                </a:lnTo>
                <a:lnTo>
                  <a:pt x="421386" y="320166"/>
                </a:lnTo>
                <a:lnTo>
                  <a:pt x="437261" y="304711"/>
                </a:lnTo>
                <a:lnTo>
                  <a:pt x="356641" y="221932"/>
                </a:lnTo>
                <a:close/>
              </a:path>
              <a:path w="657225" h="582929">
                <a:moveTo>
                  <a:pt x="447833" y="139289"/>
                </a:moveTo>
                <a:lnTo>
                  <a:pt x="403387" y="179081"/>
                </a:lnTo>
                <a:lnTo>
                  <a:pt x="398275" y="201883"/>
                </a:lnTo>
                <a:lnTo>
                  <a:pt x="402520" y="224540"/>
                </a:lnTo>
                <a:lnTo>
                  <a:pt x="415925" y="244855"/>
                </a:lnTo>
                <a:lnTo>
                  <a:pt x="436010" y="258930"/>
                </a:lnTo>
                <a:lnTo>
                  <a:pt x="458535" y="263761"/>
                </a:lnTo>
                <a:lnTo>
                  <a:pt x="481395" y="259184"/>
                </a:lnTo>
                <a:lnTo>
                  <a:pt x="502488" y="245033"/>
                </a:lnTo>
                <a:lnTo>
                  <a:pt x="504711" y="242138"/>
                </a:lnTo>
                <a:lnTo>
                  <a:pt x="460819" y="242138"/>
                </a:lnTo>
                <a:lnTo>
                  <a:pt x="445579" y="238575"/>
                </a:lnTo>
                <a:lnTo>
                  <a:pt x="431965" y="228917"/>
                </a:lnTo>
                <a:lnTo>
                  <a:pt x="422651" y="215040"/>
                </a:lnTo>
                <a:lnTo>
                  <a:pt x="419560" y="199886"/>
                </a:lnTo>
                <a:lnTo>
                  <a:pt x="422703" y="184878"/>
                </a:lnTo>
                <a:lnTo>
                  <a:pt x="453440" y="159891"/>
                </a:lnTo>
                <a:lnTo>
                  <a:pt x="464235" y="158622"/>
                </a:lnTo>
                <a:lnTo>
                  <a:pt x="460933" y="140169"/>
                </a:lnTo>
                <a:lnTo>
                  <a:pt x="447833" y="139289"/>
                </a:lnTo>
                <a:close/>
              </a:path>
              <a:path w="657225" h="582929">
                <a:moveTo>
                  <a:pt x="504939" y="194208"/>
                </a:moveTo>
                <a:lnTo>
                  <a:pt x="490245" y="230174"/>
                </a:lnTo>
                <a:lnTo>
                  <a:pt x="460819" y="242138"/>
                </a:lnTo>
                <a:lnTo>
                  <a:pt x="504711" y="242138"/>
                </a:lnTo>
                <a:lnTo>
                  <a:pt x="514749" y="229068"/>
                </a:lnTo>
                <a:lnTo>
                  <a:pt x="520660" y="214437"/>
                </a:lnTo>
                <a:lnTo>
                  <a:pt x="522521" y="203748"/>
                </a:lnTo>
                <a:lnTo>
                  <a:pt x="522630" y="199605"/>
                </a:lnTo>
                <a:lnTo>
                  <a:pt x="504939" y="194208"/>
                </a:lnTo>
                <a:close/>
              </a:path>
              <a:path w="657225" h="582929">
                <a:moveTo>
                  <a:pt x="324777" y="189217"/>
                </a:moveTo>
                <a:lnTo>
                  <a:pt x="308749" y="204825"/>
                </a:lnTo>
                <a:lnTo>
                  <a:pt x="324523" y="221030"/>
                </a:lnTo>
                <a:lnTo>
                  <a:pt x="340550" y="205422"/>
                </a:lnTo>
                <a:lnTo>
                  <a:pt x="324777" y="189217"/>
                </a:lnTo>
                <a:close/>
              </a:path>
              <a:path w="657225" h="582929">
                <a:moveTo>
                  <a:pt x="553013" y="34759"/>
                </a:moveTo>
                <a:lnTo>
                  <a:pt x="522732" y="34759"/>
                </a:lnTo>
                <a:lnTo>
                  <a:pt x="526072" y="38519"/>
                </a:lnTo>
                <a:lnTo>
                  <a:pt x="602221" y="116712"/>
                </a:lnTo>
                <a:lnTo>
                  <a:pt x="576707" y="141554"/>
                </a:lnTo>
                <a:lnTo>
                  <a:pt x="590397" y="155625"/>
                </a:lnTo>
                <a:lnTo>
                  <a:pt x="646080" y="101422"/>
                </a:lnTo>
                <a:lnTo>
                  <a:pt x="617931" y="101422"/>
                </a:lnTo>
                <a:lnTo>
                  <a:pt x="553013" y="34759"/>
                </a:lnTo>
                <a:close/>
              </a:path>
              <a:path w="657225" h="582929">
                <a:moveTo>
                  <a:pt x="643127" y="76885"/>
                </a:moveTo>
                <a:lnTo>
                  <a:pt x="617931" y="101422"/>
                </a:lnTo>
                <a:lnTo>
                  <a:pt x="646080" y="101422"/>
                </a:lnTo>
                <a:lnTo>
                  <a:pt x="656831" y="90957"/>
                </a:lnTo>
                <a:lnTo>
                  <a:pt x="643127" y="76885"/>
                </a:lnTo>
                <a:close/>
              </a:path>
              <a:path w="657225" h="582929">
                <a:moveTo>
                  <a:pt x="519163" y="0"/>
                </a:moveTo>
                <a:lnTo>
                  <a:pt x="504761" y="14008"/>
                </a:lnTo>
                <a:lnTo>
                  <a:pt x="503237" y="67754"/>
                </a:lnTo>
                <a:lnTo>
                  <a:pt x="522935" y="68338"/>
                </a:lnTo>
                <a:lnTo>
                  <a:pt x="523379" y="47193"/>
                </a:lnTo>
                <a:lnTo>
                  <a:pt x="523646" y="38963"/>
                </a:lnTo>
                <a:lnTo>
                  <a:pt x="522401" y="35077"/>
                </a:lnTo>
                <a:lnTo>
                  <a:pt x="522732" y="34759"/>
                </a:lnTo>
                <a:lnTo>
                  <a:pt x="553013" y="34759"/>
                </a:lnTo>
                <a:lnTo>
                  <a:pt x="519163" y="0"/>
                </a:lnTo>
                <a:close/>
              </a:path>
            </a:pathLst>
          </a:custGeom>
          <a:solidFill>
            <a:srgbClr val="95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243041" y="3167603"/>
            <a:ext cx="666115" cy="596900"/>
          </a:xfrm>
          <a:custGeom>
            <a:avLst/>
            <a:gdLst/>
            <a:ahLst/>
            <a:cxnLst/>
            <a:rect l="l" t="t" r="r" b="b"/>
            <a:pathLst>
              <a:path w="666115" h="596900">
                <a:moveTo>
                  <a:pt x="84854" y="494987"/>
                </a:moveTo>
                <a:lnTo>
                  <a:pt x="53289" y="494987"/>
                </a:lnTo>
                <a:lnTo>
                  <a:pt x="152069" y="596409"/>
                </a:lnTo>
                <a:lnTo>
                  <a:pt x="168262" y="580636"/>
                </a:lnTo>
                <a:lnTo>
                  <a:pt x="84854" y="494987"/>
                </a:lnTo>
                <a:close/>
              </a:path>
              <a:path w="666115" h="596900">
                <a:moveTo>
                  <a:pt x="95389" y="426610"/>
                </a:moveTo>
                <a:lnTo>
                  <a:pt x="0" y="519460"/>
                </a:lnTo>
                <a:lnTo>
                  <a:pt x="13703" y="533531"/>
                </a:lnTo>
                <a:lnTo>
                  <a:pt x="53289" y="494987"/>
                </a:lnTo>
                <a:lnTo>
                  <a:pt x="84854" y="494987"/>
                </a:lnTo>
                <a:lnTo>
                  <a:pt x="69494" y="479213"/>
                </a:lnTo>
                <a:lnTo>
                  <a:pt x="109093" y="440669"/>
                </a:lnTo>
                <a:lnTo>
                  <a:pt x="95389" y="426610"/>
                </a:lnTo>
                <a:close/>
              </a:path>
              <a:path w="666115" h="596900">
                <a:moveTo>
                  <a:pt x="220695" y="388313"/>
                </a:moveTo>
                <a:lnTo>
                  <a:pt x="197753" y="393153"/>
                </a:lnTo>
                <a:lnTo>
                  <a:pt x="177203" y="406861"/>
                </a:lnTo>
                <a:lnTo>
                  <a:pt x="162946" y="427032"/>
                </a:lnTo>
                <a:lnTo>
                  <a:pt x="157494" y="449834"/>
                </a:lnTo>
                <a:lnTo>
                  <a:pt x="161245" y="472818"/>
                </a:lnTo>
                <a:lnTo>
                  <a:pt x="174599" y="493539"/>
                </a:lnTo>
                <a:lnTo>
                  <a:pt x="195071" y="507555"/>
                </a:lnTo>
                <a:lnTo>
                  <a:pt x="218051" y="512021"/>
                </a:lnTo>
                <a:lnTo>
                  <a:pt x="241066" y="507251"/>
                </a:lnTo>
                <a:lnTo>
                  <a:pt x="261663" y="493539"/>
                </a:lnTo>
                <a:lnTo>
                  <a:pt x="263468" y="490977"/>
                </a:lnTo>
                <a:lnTo>
                  <a:pt x="220030" y="490977"/>
                </a:lnTo>
                <a:lnTo>
                  <a:pt x="204711" y="487535"/>
                </a:lnTo>
                <a:lnTo>
                  <a:pt x="190792" y="477766"/>
                </a:lnTo>
                <a:lnTo>
                  <a:pt x="181518" y="463719"/>
                </a:lnTo>
                <a:lnTo>
                  <a:pt x="178588" y="448422"/>
                </a:lnTo>
                <a:lnTo>
                  <a:pt x="181710" y="433506"/>
                </a:lnTo>
                <a:lnTo>
                  <a:pt x="190588" y="420603"/>
                </a:lnTo>
                <a:lnTo>
                  <a:pt x="203792" y="412008"/>
                </a:lnTo>
                <a:lnTo>
                  <a:pt x="218778" y="409295"/>
                </a:lnTo>
                <a:lnTo>
                  <a:pt x="265692" y="409295"/>
                </a:lnTo>
                <a:lnTo>
                  <a:pt x="263931" y="406569"/>
                </a:lnTo>
                <a:lnTo>
                  <a:pt x="243573" y="392674"/>
                </a:lnTo>
                <a:lnTo>
                  <a:pt x="220695" y="388313"/>
                </a:lnTo>
                <a:close/>
              </a:path>
              <a:path w="666115" h="596900">
                <a:moveTo>
                  <a:pt x="265692" y="409295"/>
                </a:moveTo>
                <a:lnTo>
                  <a:pt x="218778" y="409295"/>
                </a:lnTo>
                <a:lnTo>
                  <a:pt x="233956" y="412672"/>
                </a:lnTo>
                <a:lnTo>
                  <a:pt x="247738" y="422343"/>
                </a:lnTo>
                <a:lnTo>
                  <a:pt x="257149" y="436487"/>
                </a:lnTo>
                <a:lnTo>
                  <a:pt x="260219" y="451850"/>
                </a:lnTo>
                <a:lnTo>
                  <a:pt x="257179" y="466829"/>
                </a:lnTo>
                <a:lnTo>
                  <a:pt x="248259" y="479823"/>
                </a:lnTo>
                <a:lnTo>
                  <a:pt x="235097" y="488328"/>
                </a:lnTo>
                <a:lnTo>
                  <a:pt x="220030" y="490977"/>
                </a:lnTo>
                <a:lnTo>
                  <a:pt x="263468" y="490977"/>
                </a:lnTo>
                <a:lnTo>
                  <a:pt x="275873" y="473367"/>
                </a:lnTo>
                <a:lnTo>
                  <a:pt x="281252" y="450495"/>
                </a:lnTo>
                <a:lnTo>
                  <a:pt x="277399" y="427410"/>
                </a:lnTo>
                <a:lnTo>
                  <a:pt x="265692" y="409295"/>
                </a:lnTo>
                <a:close/>
              </a:path>
              <a:path w="666115" h="596900">
                <a:moveTo>
                  <a:pt x="257162" y="332859"/>
                </a:moveTo>
                <a:lnTo>
                  <a:pt x="242595" y="347032"/>
                </a:lnTo>
                <a:lnTo>
                  <a:pt x="355079" y="462526"/>
                </a:lnTo>
                <a:lnTo>
                  <a:pt x="370941" y="447070"/>
                </a:lnTo>
                <a:lnTo>
                  <a:pt x="330644" y="405680"/>
                </a:lnTo>
                <a:lnTo>
                  <a:pt x="327444" y="403051"/>
                </a:lnTo>
                <a:lnTo>
                  <a:pt x="327774" y="402734"/>
                </a:lnTo>
                <a:lnTo>
                  <a:pt x="353876" y="402734"/>
                </a:lnTo>
                <a:lnTo>
                  <a:pt x="355538" y="401746"/>
                </a:lnTo>
                <a:lnTo>
                  <a:pt x="366356" y="391621"/>
                </a:lnTo>
                <a:lnTo>
                  <a:pt x="368693" y="388181"/>
                </a:lnTo>
                <a:lnTo>
                  <a:pt x="324310" y="388181"/>
                </a:lnTo>
                <a:lnTo>
                  <a:pt x="310647" y="383106"/>
                </a:lnTo>
                <a:lnTo>
                  <a:pt x="298602" y="373765"/>
                </a:lnTo>
                <a:lnTo>
                  <a:pt x="287387" y="358283"/>
                </a:lnTo>
                <a:lnTo>
                  <a:pt x="284292" y="346257"/>
                </a:lnTo>
                <a:lnTo>
                  <a:pt x="269582" y="346257"/>
                </a:lnTo>
                <a:lnTo>
                  <a:pt x="267195" y="343158"/>
                </a:lnTo>
                <a:lnTo>
                  <a:pt x="257162" y="332859"/>
                </a:lnTo>
                <a:close/>
              </a:path>
              <a:path w="666115" h="596900">
                <a:moveTo>
                  <a:pt x="353876" y="402734"/>
                </a:moveTo>
                <a:lnTo>
                  <a:pt x="327774" y="402734"/>
                </a:lnTo>
                <a:lnTo>
                  <a:pt x="339864" y="406261"/>
                </a:lnTo>
                <a:lnTo>
                  <a:pt x="347913" y="406279"/>
                </a:lnTo>
                <a:lnTo>
                  <a:pt x="353876" y="402734"/>
                </a:lnTo>
                <a:close/>
              </a:path>
              <a:path w="666115" h="596900">
                <a:moveTo>
                  <a:pt x="362024" y="312391"/>
                </a:moveTo>
                <a:lnTo>
                  <a:pt x="318195" y="312391"/>
                </a:lnTo>
                <a:lnTo>
                  <a:pt x="332108" y="317033"/>
                </a:lnTo>
                <a:lnTo>
                  <a:pt x="345732" y="327575"/>
                </a:lnTo>
                <a:lnTo>
                  <a:pt x="356076" y="341978"/>
                </a:lnTo>
                <a:lnTo>
                  <a:pt x="359986" y="356281"/>
                </a:lnTo>
                <a:lnTo>
                  <a:pt x="358006" y="369445"/>
                </a:lnTo>
                <a:lnTo>
                  <a:pt x="350685" y="380433"/>
                </a:lnTo>
                <a:lnTo>
                  <a:pt x="338139" y="387715"/>
                </a:lnTo>
                <a:lnTo>
                  <a:pt x="324310" y="388181"/>
                </a:lnTo>
                <a:lnTo>
                  <a:pt x="368693" y="388181"/>
                </a:lnTo>
                <a:lnTo>
                  <a:pt x="378335" y="373987"/>
                </a:lnTo>
                <a:lnTo>
                  <a:pt x="381703" y="353707"/>
                </a:lnTo>
                <a:lnTo>
                  <a:pt x="376209" y="332430"/>
                </a:lnTo>
                <a:lnTo>
                  <a:pt x="362024" y="312391"/>
                </a:lnTo>
                <a:close/>
              </a:path>
              <a:path w="666115" h="596900">
                <a:moveTo>
                  <a:pt x="321300" y="290053"/>
                </a:moveTo>
                <a:lnTo>
                  <a:pt x="301210" y="292310"/>
                </a:lnTo>
                <a:lnTo>
                  <a:pt x="283070" y="303814"/>
                </a:lnTo>
                <a:lnTo>
                  <a:pt x="272243" y="318931"/>
                </a:lnTo>
                <a:lnTo>
                  <a:pt x="268704" y="332430"/>
                </a:lnTo>
                <a:lnTo>
                  <a:pt x="269045" y="342202"/>
                </a:lnTo>
                <a:lnTo>
                  <a:pt x="269913" y="345940"/>
                </a:lnTo>
                <a:lnTo>
                  <a:pt x="269582" y="346257"/>
                </a:lnTo>
                <a:lnTo>
                  <a:pt x="284292" y="346257"/>
                </a:lnTo>
                <a:lnTo>
                  <a:pt x="283681" y="343882"/>
                </a:lnTo>
                <a:lnTo>
                  <a:pt x="286159" y="331167"/>
                </a:lnTo>
                <a:lnTo>
                  <a:pt x="293497" y="320743"/>
                </a:lnTo>
                <a:lnTo>
                  <a:pt x="304991" y="313633"/>
                </a:lnTo>
                <a:lnTo>
                  <a:pt x="318195" y="312391"/>
                </a:lnTo>
                <a:lnTo>
                  <a:pt x="362024" y="312391"/>
                </a:lnTo>
                <a:lnTo>
                  <a:pt x="361607" y="311802"/>
                </a:lnTo>
                <a:lnTo>
                  <a:pt x="341909" y="296673"/>
                </a:lnTo>
                <a:lnTo>
                  <a:pt x="321300" y="290053"/>
                </a:lnTo>
                <a:close/>
              </a:path>
              <a:path w="666115" h="596900">
                <a:moveTo>
                  <a:pt x="356641" y="236008"/>
                </a:moveTo>
                <a:lnTo>
                  <a:pt x="340766" y="251464"/>
                </a:lnTo>
                <a:lnTo>
                  <a:pt x="421386" y="334230"/>
                </a:lnTo>
                <a:lnTo>
                  <a:pt x="437248" y="318787"/>
                </a:lnTo>
                <a:lnTo>
                  <a:pt x="356641" y="236008"/>
                </a:lnTo>
                <a:close/>
              </a:path>
              <a:path w="666115" h="596900">
                <a:moveTo>
                  <a:pt x="447828" y="153365"/>
                </a:moveTo>
                <a:lnTo>
                  <a:pt x="403382" y="193157"/>
                </a:lnTo>
                <a:lnTo>
                  <a:pt x="398273" y="215958"/>
                </a:lnTo>
                <a:lnTo>
                  <a:pt x="402520" y="238611"/>
                </a:lnTo>
                <a:lnTo>
                  <a:pt x="415925" y="258919"/>
                </a:lnTo>
                <a:lnTo>
                  <a:pt x="436008" y="273001"/>
                </a:lnTo>
                <a:lnTo>
                  <a:pt x="458530" y="277836"/>
                </a:lnTo>
                <a:lnTo>
                  <a:pt x="481390" y="273260"/>
                </a:lnTo>
                <a:lnTo>
                  <a:pt x="502488" y="259110"/>
                </a:lnTo>
                <a:lnTo>
                  <a:pt x="504713" y="256209"/>
                </a:lnTo>
                <a:lnTo>
                  <a:pt x="460819" y="256209"/>
                </a:lnTo>
                <a:lnTo>
                  <a:pt x="445579" y="252646"/>
                </a:lnTo>
                <a:lnTo>
                  <a:pt x="431965" y="242993"/>
                </a:lnTo>
                <a:lnTo>
                  <a:pt x="422651" y="229117"/>
                </a:lnTo>
                <a:lnTo>
                  <a:pt x="419560" y="213963"/>
                </a:lnTo>
                <a:lnTo>
                  <a:pt x="422703" y="198954"/>
                </a:lnTo>
                <a:lnTo>
                  <a:pt x="453440" y="173967"/>
                </a:lnTo>
                <a:lnTo>
                  <a:pt x="464235" y="172699"/>
                </a:lnTo>
                <a:lnTo>
                  <a:pt x="460921" y="154246"/>
                </a:lnTo>
                <a:lnTo>
                  <a:pt x="447828" y="153365"/>
                </a:lnTo>
                <a:close/>
              </a:path>
              <a:path w="666115" h="596900">
                <a:moveTo>
                  <a:pt x="504939" y="208272"/>
                </a:moveTo>
                <a:lnTo>
                  <a:pt x="490245" y="244251"/>
                </a:lnTo>
                <a:lnTo>
                  <a:pt x="460819" y="256209"/>
                </a:lnTo>
                <a:lnTo>
                  <a:pt x="504713" y="256209"/>
                </a:lnTo>
                <a:lnTo>
                  <a:pt x="514743" y="243139"/>
                </a:lnTo>
                <a:lnTo>
                  <a:pt x="520655" y="228509"/>
                </a:lnTo>
                <a:lnTo>
                  <a:pt x="522519" y="217822"/>
                </a:lnTo>
                <a:lnTo>
                  <a:pt x="522630" y="213682"/>
                </a:lnTo>
                <a:lnTo>
                  <a:pt x="504939" y="208272"/>
                </a:lnTo>
                <a:close/>
              </a:path>
              <a:path w="666115" h="596900">
                <a:moveTo>
                  <a:pt x="324777" y="203293"/>
                </a:moveTo>
                <a:lnTo>
                  <a:pt x="308749" y="218901"/>
                </a:lnTo>
                <a:lnTo>
                  <a:pt x="324523" y="235094"/>
                </a:lnTo>
                <a:lnTo>
                  <a:pt x="340550" y="219486"/>
                </a:lnTo>
                <a:lnTo>
                  <a:pt x="324777" y="203293"/>
                </a:lnTo>
                <a:close/>
              </a:path>
              <a:path w="666115" h="596900">
                <a:moveTo>
                  <a:pt x="585822" y="23475"/>
                </a:moveTo>
                <a:lnTo>
                  <a:pt x="546566" y="23475"/>
                </a:lnTo>
                <a:lnTo>
                  <a:pt x="556757" y="25326"/>
                </a:lnTo>
                <a:lnTo>
                  <a:pt x="565924" y="31640"/>
                </a:lnTo>
                <a:lnTo>
                  <a:pt x="573888" y="57515"/>
                </a:lnTo>
                <a:lnTo>
                  <a:pt x="568640" y="91057"/>
                </a:lnTo>
                <a:lnTo>
                  <a:pt x="565962" y="127238"/>
                </a:lnTo>
                <a:lnTo>
                  <a:pt x="581634" y="161028"/>
                </a:lnTo>
                <a:lnTo>
                  <a:pt x="584339" y="163809"/>
                </a:lnTo>
                <a:lnTo>
                  <a:pt x="587540" y="166425"/>
                </a:lnTo>
                <a:lnTo>
                  <a:pt x="591058" y="169054"/>
                </a:lnTo>
                <a:lnTo>
                  <a:pt x="622684" y="138269"/>
                </a:lnTo>
                <a:lnTo>
                  <a:pt x="594537" y="138269"/>
                </a:lnTo>
                <a:lnTo>
                  <a:pt x="587039" y="112958"/>
                </a:lnTo>
                <a:lnTo>
                  <a:pt x="592461" y="80417"/>
                </a:lnTo>
                <a:lnTo>
                  <a:pt x="595702" y="45758"/>
                </a:lnTo>
                <a:lnTo>
                  <a:pt x="585822" y="23475"/>
                </a:lnTo>
                <a:close/>
              </a:path>
              <a:path w="666115" h="596900">
                <a:moveTo>
                  <a:pt x="651802" y="82516"/>
                </a:moveTo>
                <a:lnTo>
                  <a:pt x="594537" y="138269"/>
                </a:lnTo>
                <a:lnTo>
                  <a:pt x="622684" y="138269"/>
                </a:lnTo>
                <a:lnTo>
                  <a:pt x="665505" y="96588"/>
                </a:lnTo>
                <a:lnTo>
                  <a:pt x="651802" y="82516"/>
                </a:lnTo>
                <a:close/>
              </a:path>
              <a:path w="666115" h="596900">
                <a:moveTo>
                  <a:pt x="547928" y="0"/>
                </a:moveTo>
                <a:lnTo>
                  <a:pt x="529821" y="4500"/>
                </a:lnTo>
                <a:lnTo>
                  <a:pt x="512825" y="16400"/>
                </a:lnTo>
                <a:lnTo>
                  <a:pt x="499487" y="36059"/>
                </a:lnTo>
                <a:lnTo>
                  <a:pt x="495503" y="54617"/>
                </a:lnTo>
                <a:lnTo>
                  <a:pt x="496395" y="68428"/>
                </a:lnTo>
                <a:lnTo>
                  <a:pt x="497687" y="73842"/>
                </a:lnTo>
                <a:lnTo>
                  <a:pt x="517436" y="70235"/>
                </a:lnTo>
                <a:lnTo>
                  <a:pt x="514113" y="56883"/>
                </a:lnTo>
                <a:lnTo>
                  <a:pt x="513949" y="48526"/>
                </a:lnTo>
                <a:lnTo>
                  <a:pt x="517796" y="41648"/>
                </a:lnTo>
                <a:lnTo>
                  <a:pt x="526503" y="32732"/>
                </a:lnTo>
                <a:lnTo>
                  <a:pt x="536199" y="25980"/>
                </a:lnTo>
                <a:lnTo>
                  <a:pt x="546566" y="23475"/>
                </a:lnTo>
                <a:lnTo>
                  <a:pt x="585822" y="23475"/>
                </a:lnTo>
                <a:lnTo>
                  <a:pt x="581660" y="14089"/>
                </a:lnTo>
                <a:lnTo>
                  <a:pt x="565693" y="3122"/>
                </a:lnTo>
                <a:lnTo>
                  <a:pt x="547928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26643" y="3164725"/>
            <a:ext cx="645160" cy="612140"/>
          </a:xfrm>
          <a:custGeom>
            <a:avLst/>
            <a:gdLst/>
            <a:ahLst/>
            <a:cxnLst/>
            <a:rect l="l" t="t" r="r" b="b"/>
            <a:pathLst>
              <a:path w="645159" h="612139">
                <a:moveTo>
                  <a:pt x="84854" y="510552"/>
                </a:moveTo>
                <a:lnTo>
                  <a:pt x="53289" y="510552"/>
                </a:lnTo>
                <a:lnTo>
                  <a:pt x="152069" y="611974"/>
                </a:lnTo>
                <a:lnTo>
                  <a:pt x="168262" y="596201"/>
                </a:lnTo>
                <a:lnTo>
                  <a:pt x="84854" y="510552"/>
                </a:lnTo>
                <a:close/>
              </a:path>
              <a:path w="645159" h="612139">
                <a:moveTo>
                  <a:pt x="95389" y="442163"/>
                </a:moveTo>
                <a:lnTo>
                  <a:pt x="0" y="535025"/>
                </a:lnTo>
                <a:lnTo>
                  <a:pt x="13703" y="549097"/>
                </a:lnTo>
                <a:lnTo>
                  <a:pt x="53289" y="510552"/>
                </a:lnTo>
                <a:lnTo>
                  <a:pt x="84854" y="510552"/>
                </a:lnTo>
                <a:lnTo>
                  <a:pt x="69494" y="494779"/>
                </a:lnTo>
                <a:lnTo>
                  <a:pt x="109080" y="456234"/>
                </a:lnTo>
                <a:lnTo>
                  <a:pt x="95389" y="442163"/>
                </a:lnTo>
                <a:close/>
              </a:path>
              <a:path w="645159" h="612139">
                <a:moveTo>
                  <a:pt x="220691" y="403874"/>
                </a:moveTo>
                <a:lnTo>
                  <a:pt x="197748" y="408713"/>
                </a:lnTo>
                <a:lnTo>
                  <a:pt x="177203" y="422427"/>
                </a:lnTo>
                <a:lnTo>
                  <a:pt x="162946" y="442598"/>
                </a:lnTo>
                <a:lnTo>
                  <a:pt x="157494" y="465399"/>
                </a:lnTo>
                <a:lnTo>
                  <a:pt x="161245" y="488383"/>
                </a:lnTo>
                <a:lnTo>
                  <a:pt x="174599" y="509104"/>
                </a:lnTo>
                <a:lnTo>
                  <a:pt x="195070" y="523115"/>
                </a:lnTo>
                <a:lnTo>
                  <a:pt x="218049" y="527581"/>
                </a:lnTo>
                <a:lnTo>
                  <a:pt x="241061" y="522815"/>
                </a:lnTo>
                <a:lnTo>
                  <a:pt x="261650" y="509104"/>
                </a:lnTo>
                <a:lnTo>
                  <a:pt x="263463" y="506533"/>
                </a:lnTo>
                <a:lnTo>
                  <a:pt x="220030" y="506533"/>
                </a:lnTo>
                <a:lnTo>
                  <a:pt x="204711" y="503093"/>
                </a:lnTo>
                <a:lnTo>
                  <a:pt x="190792" y="493331"/>
                </a:lnTo>
                <a:lnTo>
                  <a:pt x="181518" y="479279"/>
                </a:lnTo>
                <a:lnTo>
                  <a:pt x="178588" y="463983"/>
                </a:lnTo>
                <a:lnTo>
                  <a:pt x="181710" y="449070"/>
                </a:lnTo>
                <a:lnTo>
                  <a:pt x="190588" y="436168"/>
                </a:lnTo>
                <a:lnTo>
                  <a:pt x="203792" y="427573"/>
                </a:lnTo>
                <a:lnTo>
                  <a:pt x="218776" y="424859"/>
                </a:lnTo>
                <a:lnTo>
                  <a:pt x="265692" y="424859"/>
                </a:lnTo>
                <a:lnTo>
                  <a:pt x="263931" y="422135"/>
                </a:lnTo>
                <a:lnTo>
                  <a:pt x="243572" y="408238"/>
                </a:lnTo>
                <a:lnTo>
                  <a:pt x="220691" y="403874"/>
                </a:lnTo>
                <a:close/>
              </a:path>
              <a:path w="645159" h="612139">
                <a:moveTo>
                  <a:pt x="265692" y="424859"/>
                </a:moveTo>
                <a:lnTo>
                  <a:pt x="218776" y="424859"/>
                </a:lnTo>
                <a:lnTo>
                  <a:pt x="233951" y="428232"/>
                </a:lnTo>
                <a:lnTo>
                  <a:pt x="247726" y="437896"/>
                </a:lnTo>
                <a:lnTo>
                  <a:pt x="257144" y="452047"/>
                </a:lnTo>
                <a:lnTo>
                  <a:pt x="260218" y="467413"/>
                </a:lnTo>
                <a:lnTo>
                  <a:pt x="257179" y="482394"/>
                </a:lnTo>
                <a:lnTo>
                  <a:pt x="248259" y="495388"/>
                </a:lnTo>
                <a:lnTo>
                  <a:pt x="235097" y="503886"/>
                </a:lnTo>
                <a:lnTo>
                  <a:pt x="220030" y="506533"/>
                </a:lnTo>
                <a:lnTo>
                  <a:pt x="263463" y="506533"/>
                </a:lnTo>
                <a:lnTo>
                  <a:pt x="275868" y="488931"/>
                </a:lnTo>
                <a:lnTo>
                  <a:pt x="281251" y="466056"/>
                </a:lnTo>
                <a:lnTo>
                  <a:pt x="277398" y="442970"/>
                </a:lnTo>
                <a:lnTo>
                  <a:pt x="265692" y="424859"/>
                </a:lnTo>
                <a:close/>
              </a:path>
              <a:path w="645159" h="612139">
                <a:moveTo>
                  <a:pt x="257162" y="348411"/>
                </a:moveTo>
                <a:lnTo>
                  <a:pt x="242595" y="362585"/>
                </a:lnTo>
                <a:lnTo>
                  <a:pt x="355066" y="478078"/>
                </a:lnTo>
                <a:lnTo>
                  <a:pt x="370941" y="462635"/>
                </a:lnTo>
                <a:lnTo>
                  <a:pt x="330631" y="421246"/>
                </a:lnTo>
                <a:lnTo>
                  <a:pt x="327444" y="418617"/>
                </a:lnTo>
                <a:lnTo>
                  <a:pt x="327774" y="418299"/>
                </a:lnTo>
                <a:lnTo>
                  <a:pt x="353864" y="418299"/>
                </a:lnTo>
                <a:lnTo>
                  <a:pt x="355538" y="417305"/>
                </a:lnTo>
                <a:lnTo>
                  <a:pt x="366356" y="407187"/>
                </a:lnTo>
                <a:lnTo>
                  <a:pt x="368695" y="403742"/>
                </a:lnTo>
                <a:lnTo>
                  <a:pt x="324308" y="403742"/>
                </a:lnTo>
                <a:lnTo>
                  <a:pt x="310647" y="398666"/>
                </a:lnTo>
                <a:lnTo>
                  <a:pt x="298602" y="389331"/>
                </a:lnTo>
                <a:lnTo>
                  <a:pt x="287387" y="373843"/>
                </a:lnTo>
                <a:lnTo>
                  <a:pt x="284293" y="361823"/>
                </a:lnTo>
                <a:lnTo>
                  <a:pt x="269582" y="361823"/>
                </a:lnTo>
                <a:lnTo>
                  <a:pt x="267195" y="358724"/>
                </a:lnTo>
                <a:lnTo>
                  <a:pt x="257162" y="348411"/>
                </a:lnTo>
                <a:close/>
              </a:path>
              <a:path w="645159" h="612139">
                <a:moveTo>
                  <a:pt x="353864" y="418299"/>
                </a:moveTo>
                <a:lnTo>
                  <a:pt x="327774" y="418299"/>
                </a:lnTo>
                <a:lnTo>
                  <a:pt x="339864" y="421819"/>
                </a:lnTo>
                <a:lnTo>
                  <a:pt x="347913" y="421835"/>
                </a:lnTo>
                <a:lnTo>
                  <a:pt x="353864" y="418299"/>
                </a:lnTo>
                <a:close/>
              </a:path>
              <a:path w="645159" h="612139">
                <a:moveTo>
                  <a:pt x="362023" y="327956"/>
                </a:moveTo>
                <a:lnTo>
                  <a:pt x="318195" y="327956"/>
                </a:lnTo>
                <a:lnTo>
                  <a:pt x="332108" y="332599"/>
                </a:lnTo>
                <a:lnTo>
                  <a:pt x="345732" y="343141"/>
                </a:lnTo>
                <a:lnTo>
                  <a:pt x="356071" y="357543"/>
                </a:lnTo>
                <a:lnTo>
                  <a:pt x="359979" y="371846"/>
                </a:lnTo>
                <a:lnTo>
                  <a:pt x="357999" y="385010"/>
                </a:lnTo>
                <a:lnTo>
                  <a:pt x="350672" y="395998"/>
                </a:lnTo>
                <a:lnTo>
                  <a:pt x="338134" y="403279"/>
                </a:lnTo>
                <a:lnTo>
                  <a:pt x="324308" y="403742"/>
                </a:lnTo>
                <a:lnTo>
                  <a:pt x="368695" y="403742"/>
                </a:lnTo>
                <a:lnTo>
                  <a:pt x="378328" y="389550"/>
                </a:lnTo>
                <a:lnTo>
                  <a:pt x="381693" y="369268"/>
                </a:lnTo>
                <a:lnTo>
                  <a:pt x="376202" y="347990"/>
                </a:lnTo>
                <a:lnTo>
                  <a:pt x="362023" y="327956"/>
                </a:lnTo>
                <a:close/>
              </a:path>
              <a:path w="645159" h="612139">
                <a:moveTo>
                  <a:pt x="321298" y="305612"/>
                </a:moveTo>
                <a:lnTo>
                  <a:pt x="301204" y="307869"/>
                </a:lnTo>
                <a:lnTo>
                  <a:pt x="283057" y="319366"/>
                </a:lnTo>
                <a:lnTo>
                  <a:pt x="272236" y="334486"/>
                </a:lnTo>
                <a:lnTo>
                  <a:pt x="268695" y="347990"/>
                </a:lnTo>
                <a:lnTo>
                  <a:pt x="269034" y="357766"/>
                </a:lnTo>
                <a:lnTo>
                  <a:pt x="269900" y="361505"/>
                </a:lnTo>
                <a:lnTo>
                  <a:pt x="269582" y="361823"/>
                </a:lnTo>
                <a:lnTo>
                  <a:pt x="284293" y="361823"/>
                </a:lnTo>
                <a:lnTo>
                  <a:pt x="283681" y="359443"/>
                </a:lnTo>
                <a:lnTo>
                  <a:pt x="286159" y="346731"/>
                </a:lnTo>
                <a:lnTo>
                  <a:pt x="293497" y="336308"/>
                </a:lnTo>
                <a:lnTo>
                  <a:pt x="304991" y="329198"/>
                </a:lnTo>
                <a:lnTo>
                  <a:pt x="318195" y="327956"/>
                </a:lnTo>
                <a:lnTo>
                  <a:pt x="362023" y="327956"/>
                </a:lnTo>
                <a:lnTo>
                  <a:pt x="361607" y="327367"/>
                </a:lnTo>
                <a:lnTo>
                  <a:pt x="341909" y="312233"/>
                </a:lnTo>
                <a:lnTo>
                  <a:pt x="321298" y="305612"/>
                </a:lnTo>
                <a:close/>
              </a:path>
              <a:path w="645159" h="612139">
                <a:moveTo>
                  <a:pt x="356641" y="251574"/>
                </a:moveTo>
                <a:lnTo>
                  <a:pt x="340766" y="267017"/>
                </a:lnTo>
                <a:lnTo>
                  <a:pt x="421386" y="349796"/>
                </a:lnTo>
                <a:lnTo>
                  <a:pt x="437248" y="334340"/>
                </a:lnTo>
                <a:lnTo>
                  <a:pt x="356641" y="251574"/>
                </a:lnTo>
                <a:close/>
              </a:path>
              <a:path w="645159" h="612139">
                <a:moveTo>
                  <a:pt x="447821" y="168930"/>
                </a:moveTo>
                <a:lnTo>
                  <a:pt x="403380" y="208717"/>
                </a:lnTo>
                <a:lnTo>
                  <a:pt x="398268" y="231522"/>
                </a:lnTo>
                <a:lnTo>
                  <a:pt x="402515" y="254177"/>
                </a:lnTo>
                <a:lnTo>
                  <a:pt x="415925" y="274485"/>
                </a:lnTo>
                <a:lnTo>
                  <a:pt x="436008" y="288564"/>
                </a:lnTo>
                <a:lnTo>
                  <a:pt x="458530" y="293395"/>
                </a:lnTo>
                <a:lnTo>
                  <a:pt x="481390" y="288815"/>
                </a:lnTo>
                <a:lnTo>
                  <a:pt x="502488" y="274662"/>
                </a:lnTo>
                <a:lnTo>
                  <a:pt x="504710" y="271768"/>
                </a:lnTo>
                <a:lnTo>
                  <a:pt x="460814" y="271768"/>
                </a:lnTo>
                <a:lnTo>
                  <a:pt x="445577" y="268205"/>
                </a:lnTo>
                <a:lnTo>
                  <a:pt x="431965" y="258546"/>
                </a:lnTo>
                <a:lnTo>
                  <a:pt x="422644" y="244677"/>
                </a:lnTo>
                <a:lnTo>
                  <a:pt x="419549" y="229525"/>
                </a:lnTo>
                <a:lnTo>
                  <a:pt x="422690" y="214514"/>
                </a:lnTo>
                <a:lnTo>
                  <a:pt x="453434" y="189531"/>
                </a:lnTo>
                <a:lnTo>
                  <a:pt x="464235" y="188264"/>
                </a:lnTo>
                <a:lnTo>
                  <a:pt x="460921" y="169811"/>
                </a:lnTo>
                <a:lnTo>
                  <a:pt x="447821" y="168930"/>
                </a:lnTo>
                <a:close/>
              </a:path>
              <a:path w="645159" h="612139">
                <a:moveTo>
                  <a:pt x="504939" y="223837"/>
                </a:moveTo>
                <a:lnTo>
                  <a:pt x="490245" y="259816"/>
                </a:lnTo>
                <a:lnTo>
                  <a:pt x="460814" y="271768"/>
                </a:lnTo>
                <a:lnTo>
                  <a:pt x="504710" y="271768"/>
                </a:lnTo>
                <a:lnTo>
                  <a:pt x="514743" y="258699"/>
                </a:lnTo>
                <a:lnTo>
                  <a:pt x="520655" y="244073"/>
                </a:lnTo>
                <a:lnTo>
                  <a:pt x="522519" y="233388"/>
                </a:lnTo>
                <a:lnTo>
                  <a:pt x="522630" y="229247"/>
                </a:lnTo>
                <a:lnTo>
                  <a:pt x="504939" y="223837"/>
                </a:lnTo>
                <a:close/>
              </a:path>
              <a:path w="645159" h="612139">
                <a:moveTo>
                  <a:pt x="324777" y="218859"/>
                </a:moveTo>
                <a:lnTo>
                  <a:pt x="308749" y="234467"/>
                </a:lnTo>
                <a:lnTo>
                  <a:pt x="324510" y="250659"/>
                </a:lnTo>
                <a:lnTo>
                  <a:pt x="340550" y="235051"/>
                </a:lnTo>
                <a:lnTo>
                  <a:pt x="324777" y="218859"/>
                </a:lnTo>
                <a:close/>
              </a:path>
              <a:path w="645159" h="612139">
                <a:moveTo>
                  <a:pt x="635782" y="86409"/>
                </a:moveTo>
                <a:lnTo>
                  <a:pt x="590908" y="86409"/>
                </a:lnTo>
                <a:lnTo>
                  <a:pt x="603267" y="87322"/>
                </a:lnTo>
                <a:lnTo>
                  <a:pt x="614540" y="94513"/>
                </a:lnTo>
                <a:lnTo>
                  <a:pt x="620994" y="104870"/>
                </a:lnTo>
                <a:lnTo>
                  <a:pt x="622422" y="116478"/>
                </a:lnTo>
                <a:lnTo>
                  <a:pt x="619156" y="128114"/>
                </a:lnTo>
                <a:lnTo>
                  <a:pt x="585149" y="151969"/>
                </a:lnTo>
                <a:lnTo>
                  <a:pt x="571284" y="153200"/>
                </a:lnTo>
                <a:lnTo>
                  <a:pt x="574395" y="174066"/>
                </a:lnTo>
                <a:lnTo>
                  <a:pt x="613087" y="166515"/>
                </a:lnTo>
                <a:lnTo>
                  <a:pt x="640367" y="134557"/>
                </a:lnTo>
                <a:lnTo>
                  <a:pt x="644839" y="114374"/>
                </a:lnTo>
                <a:lnTo>
                  <a:pt x="641248" y="94808"/>
                </a:lnTo>
                <a:lnTo>
                  <a:pt x="635782" y="86409"/>
                </a:lnTo>
                <a:close/>
              </a:path>
              <a:path w="645159" h="612139">
                <a:moveTo>
                  <a:pt x="560926" y="33172"/>
                </a:moveTo>
                <a:lnTo>
                  <a:pt x="542683" y="33172"/>
                </a:lnTo>
                <a:lnTo>
                  <a:pt x="543001" y="33502"/>
                </a:lnTo>
                <a:lnTo>
                  <a:pt x="542594" y="39954"/>
                </a:lnTo>
                <a:lnTo>
                  <a:pt x="546773" y="102171"/>
                </a:lnTo>
                <a:lnTo>
                  <a:pt x="558977" y="107175"/>
                </a:lnTo>
                <a:lnTo>
                  <a:pt x="566991" y="99364"/>
                </a:lnTo>
                <a:lnTo>
                  <a:pt x="578478" y="90761"/>
                </a:lnTo>
                <a:lnTo>
                  <a:pt x="590908" y="86409"/>
                </a:lnTo>
                <a:lnTo>
                  <a:pt x="635782" y="86409"/>
                </a:lnTo>
                <a:lnTo>
                  <a:pt x="630262" y="77927"/>
                </a:lnTo>
                <a:lnTo>
                  <a:pt x="628919" y="77038"/>
                </a:lnTo>
                <a:lnTo>
                  <a:pt x="563422" y="77038"/>
                </a:lnTo>
                <a:lnTo>
                  <a:pt x="560926" y="33172"/>
                </a:lnTo>
                <a:close/>
              </a:path>
              <a:path w="645159" h="612139">
                <a:moveTo>
                  <a:pt x="549592" y="0"/>
                </a:moveTo>
                <a:lnTo>
                  <a:pt x="480542" y="67221"/>
                </a:lnTo>
                <a:lnTo>
                  <a:pt x="494245" y="81280"/>
                </a:lnTo>
                <a:lnTo>
                  <a:pt x="539724" y="37007"/>
                </a:lnTo>
                <a:lnTo>
                  <a:pt x="542683" y="33172"/>
                </a:lnTo>
                <a:lnTo>
                  <a:pt x="560926" y="33172"/>
                </a:lnTo>
                <a:lnTo>
                  <a:pt x="559625" y="10312"/>
                </a:lnTo>
                <a:lnTo>
                  <a:pt x="549592" y="0"/>
                </a:lnTo>
                <a:close/>
              </a:path>
              <a:path w="645159" h="612139">
                <a:moveTo>
                  <a:pt x="594961" y="64142"/>
                </a:moveTo>
                <a:lnTo>
                  <a:pt x="577886" y="68470"/>
                </a:lnTo>
                <a:lnTo>
                  <a:pt x="563422" y="77038"/>
                </a:lnTo>
                <a:lnTo>
                  <a:pt x="628919" y="77038"/>
                </a:lnTo>
                <a:lnTo>
                  <a:pt x="612977" y="66485"/>
                </a:lnTo>
                <a:lnTo>
                  <a:pt x="594961" y="64142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84873" y="3168548"/>
            <a:ext cx="658495" cy="608330"/>
          </a:xfrm>
          <a:custGeom>
            <a:avLst/>
            <a:gdLst/>
            <a:ahLst/>
            <a:cxnLst/>
            <a:rect l="l" t="t" r="r" b="b"/>
            <a:pathLst>
              <a:path w="658495" h="608329">
                <a:moveTo>
                  <a:pt x="84854" y="506729"/>
                </a:moveTo>
                <a:lnTo>
                  <a:pt x="53289" y="506729"/>
                </a:lnTo>
                <a:lnTo>
                  <a:pt x="152069" y="608152"/>
                </a:lnTo>
                <a:lnTo>
                  <a:pt x="168262" y="592378"/>
                </a:lnTo>
                <a:lnTo>
                  <a:pt x="84854" y="506729"/>
                </a:lnTo>
                <a:close/>
              </a:path>
              <a:path w="658495" h="608329">
                <a:moveTo>
                  <a:pt x="95389" y="438340"/>
                </a:moveTo>
                <a:lnTo>
                  <a:pt x="0" y="531202"/>
                </a:lnTo>
                <a:lnTo>
                  <a:pt x="13690" y="545274"/>
                </a:lnTo>
                <a:lnTo>
                  <a:pt x="53289" y="506729"/>
                </a:lnTo>
                <a:lnTo>
                  <a:pt x="84854" y="506729"/>
                </a:lnTo>
                <a:lnTo>
                  <a:pt x="69494" y="490956"/>
                </a:lnTo>
                <a:lnTo>
                  <a:pt x="109080" y="452412"/>
                </a:lnTo>
                <a:lnTo>
                  <a:pt x="95389" y="438340"/>
                </a:lnTo>
                <a:close/>
              </a:path>
              <a:path w="658495" h="608329">
                <a:moveTo>
                  <a:pt x="220686" y="400051"/>
                </a:moveTo>
                <a:lnTo>
                  <a:pt x="197746" y="404891"/>
                </a:lnTo>
                <a:lnTo>
                  <a:pt x="177203" y="418604"/>
                </a:lnTo>
                <a:lnTo>
                  <a:pt x="162946" y="438775"/>
                </a:lnTo>
                <a:lnTo>
                  <a:pt x="157494" y="461576"/>
                </a:lnTo>
                <a:lnTo>
                  <a:pt x="161245" y="484561"/>
                </a:lnTo>
                <a:lnTo>
                  <a:pt x="174599" y="505282"/>
                </a:lnTo>
                <a:lnTo>
                  <a:pt x="195070" y="519293"/>
                </a:lnTo>
                <a:lnTo>
                  <a:pt x="218049" y="523759"/>
                </a:lnTo>
                <a:lnTo>
                  <a:pt x="241061" y="518992"/>
                </a:lnTo>
                <a:lnTo>
                  <a:pt x="261650" y="505282"/>
                </a:lnTo>
                <a:lnTo>
                  <a:pt x="263463" y="502710"/>
                </a:lnTo>
                <a:lnTo>
                  <a:pt x="220030" y="502710"/>
                </a:lnTo>
                <a:lnTo>
                  <a:pt x="204711" y="499270"/>
                </a:lnTo>
                <a:lnTo>
                  <a:pt x="190792" y="489508"/>
                </a:lnTo>
                <a:lnTo>
                  <a:pt x="181518" y="475456"/>
                </a:lnTo>
                <a:lnTo>
                  <a:pt x="178588" y="460160"/>
                </a:lnTo>
                <a:lnTo>
                  <a:pt x="181710" y="445247"/>
                </a:lnTo>
                <a:lnTo>
                  <a:pt x="190588" y="432346"/>
                </a:lnTo>
                <a:lnTo>
                  <a:pt x="203786" y="423750"/>
                </a:lnTo>
                <a:lnTo>
                  <a:pt x="218771" y="421036"/>
                </a:lnTo>
                <a:lnTo>
                  <a:pt x="265692" y="421036"/>
                </a:lnTo>
                <a:lnTo>
                  <a:pt x="263931" y="418312"/>
                </a:lnTo>
                <a:lnTo>
                  <a:pt x="243566" y="404415"/>
                </a:lnTo>
                <a:lnTo>
                  <a:pt x="220686" y="400051"/>
                </a:lnTo>
                <a:close/>
              </a:path>
              <a:path w="658495" h="608329">
                <a:moveTo>
                  <a:pt x="265692" y="421036"/>
                </a:moveTo>
                <a:lnTo>
                  <a:pt x="218771" y="421036"/>
                </a:lnTo>
                <a:lnTo>
                  <a:pt x="233949" y="424409"/>
                </a:lnTo>
                <a:lnTo>
                  <a:pt x="247726" y="434073"/>
                </a:lnTo>
                <a:lnTo>
                  <a:pt x="257142" y="448225"/>
                </a:lnTo>
                <a:lnTo>
                  <a:pt x="260213" y="463591"/>
                </a:lnTo>
                <a:lnTo>
                  <a:pt x="257173" y="478571"/>
                </a:lnTo>
                <a:lnTo>
                  <a:pt x="248259" y="491566"/>
                </a:lnTo>
                <a:lnTo>
                  <a:pt x="235097" y="500063"/>
                </a:lnTo>
                <a:lnTo>
                  <a:pt x="220030" y="502710"/>
                </a:lnTo>
                <a:lnTo>
                  <a:pt x="263463" y="502710"/>
                </a:lnTo>
                <a:lnTo>
                  <a:pt x="275868" y="485108"/>
                </a:lnTo>
                <a:lnTo>
                  <a:pt x="281251" y="462233"/>
                </a:lnTo>
                <a:lnTo>
                  <a:pt x="277398" y="439147"/>
                </a:lnTo>
                <a:lnTo>
                  <a:pt x="265692" y="421036"/>
                </a:lnTo>
                <a:close/>
              </a:path>
              <a:path w="658495" h="608329">
                <a:moveTo>
                  <a:pt x="257162" y="344589"/>
                </a:moveTo>
                <a:lnTo>
                  <a:pt x="242595" y="358762"/>
                </a:lnTo>
                <a:lnTo>
                  <a:pt x="355066" y="474256"/>
                </a:lnTo>
                <a:lnTo>
                  <a:pt x="370941" y="458812"/>
                </a:lnTo>
                <a:lnTo>
                  <a:pt x="330631" y="417423"/>
                </a:lnTo>
                <a:lnTo>
                  <a:pt x="327444" y="414794"/>
                </a:lnTo>
                <a:lnTo>
                  <a:pt x="327774" y="414477"/>
                </a:lnTo>
                <a:lnTo>
                  <a:pt x="353864" y="414477"/>
                </a:lnTo>
                <a:lnTo>
                  <a:pt x="355538" y="413482"/>
                </a:lnTo>
                <a:lnTo>
                  <a:pt x="366356" y="403364"/>
                </a:lnTo>
                <a:lnTo>
                  <a:pt x="368695" y="399919"/>
                </a:lnTo>
                <a:lnTo>
                  <a:pt x="324308" y="399919"/>
                </a:lnTo>
                <a:lnTo>
                  <a:pt x="310647" y="394844"/>
                </a:lnTo>
                <a:lnTo>
                  <a:pt x="298602" y="385508"/>
                </a:lnTo>
                <a:lnTo>
                  <a:pt x="287387" y="370021"/>
                </a:lnTo>
                <a:lnTo>
                  <a:pt x="284293" y="358000"/>
                </a:lnTo>
                <a:lnTo>
                  <a:pt x="269582" y="358000"/>
                </a:lnTo>
                <a:lnTo>
                  <a:pt x="267195" y="354901"/>
                </a:lnTo>
                <a:lnTo>
                  <a:pt x="257162" y="344589"/>
                </a:lnTo>
                <a:close/>
              </a:path>
              <a:path w="658495" h="608329">
                <a:moveTo>
                  <a:pt x="353864" y="414477"/>
                </a:moveTo>
                <a:lnTo>
                  <a:pt x="327774" y="414477"/>
                </a:lnTo>
                <a:lnTo>
                  <a:pt x="339864" y="417996"/>
                </a:lnTo>
                <a:lnTo>
                  <a:pt x="347913" y="418012"/>
                </a:lnTo>
                <a:lnTo>
                  <a:pt x="353864" y="414477"/>
                </a:lnTo>
                <a:close/>
              </a:path>
              <a:path w="658495" h="608329">
                <a:moveTo>
                  <a:pt x="362023" y="324134"/>
                </a:moveTo>
                <a:lnTo>
                  <a:pt x="318195" y="324134"/>
                </a:lnTo>
                <a:lnTo>
                  <a:pt x="332108" y="328776"/>
                </a:lnTo>
                <a:lnTo>
                  <a:pt x="345732" y="339318"/>
                </a:lnTo>
                <a:lnTo>
                  <a:pt x="356071" y="353721"/>
                </a:lnTo>
                <a:lnTo>
                  <a:pt x="359979" y="368023"/>
                </a:lnTo>
                <a:lnTo>
                  <a:pt x="357999" y="381188"/>
                </a:lnTo>
                <a:lnTo>
                  <a:pt x="350672" y="392175"/>
                </a:lnTo>
                <a:lnTo>
                  <a:pt x="338134" y="399456"/>
                </a:lnTo>
                <a:lnTo>
                  <a:pt x="324308" y="399919"/>
                </a:lnTo>
                <a:lnTo>
                  <a:pt x="368695" y="399919"/>
                </a:lnTo>
                <a:lnTo>
                  <a:pt x="378328" y="385727"/>
                </a:lnTo>
                <a:lnTo>
                  <a:pt x="381693" y="365445"/>
                </a:lnTo>
                <a:lnTo>
                  <a:pt x="376202" y="344168"/>
                </a:lnTo>
                <a:lnTo>
                  <a:pt x="362023" y="324134"/>
                </a:lnTo>
                <a:close/>
              </a:path>
              <a:path w="658495" h="608329">
                <a:moveTo>
                  <a:pt x="321298" y="301790"/>
                </a:moveTo>
                <a:lnTo>
                  <a:pt x="301204" y="304046"/>
                </a:lnTo>
                <a:lnTo>
                  <a:pt x="283057" y="315544"/>
                </a:lnTo>
                <a:lnTo>
                  <a:pt x="272236" y="330663"/>
                </a:lnTo>
                <a:lnTo>
                  <a:pt x="268695" y="344168"/>
                </a:lnTo>
                <a:lnTo>
                  <a:pt x="269034" y="353943"/>
                </a:lnTo>
                <a:lnTo>
                  <a:pt x="269900" y="357682"/>
                </a:lnTo>
                <a:lnTo>
                  <a:pt x="269582" y="358000"/>
                </a:lnTo>
                <a:lnTo>
                  <a:pt x="284293" y="358000"/>
                </a:lnTo>
                <a:lnTo>
                  <a:pt x="283681" y="355620"/>
                </a:lnTo>
                <a:lnTo>
                  <a:pt x="286159" y="342908"/>
                </a:lnTo>
                <a:lnTo>
                  <a:pt x="293497" y="332486"/>
                </a:lnTo>
                <a:lnTo>
                  <a:pt x="304991" y="325375"/>
                </a:lnTo>
                <a:lnTo>
                  <a:pt x="318195" y="324134"/>
                </a:lnTo>
                <a:lnTo>
                  <a:pt x="362023" y="324134"/>
                </a:lnTo>
                <a:lnTo>
                  <a:pt x="361607" y="323545"/>
                </a:lnTo>
                <a:lnTo>
                  <a:pt x="341909" y="308411"/>
                </a:lnTo>
                <a:lnTo>
                  <a:pt x="321298" y="301790"/>
                </a:lnTo>
                <a:close/>
              </a:path>
              <a:path w="658495" h="608329">
                <a:moveTo>
                  <a:pt x="356641" y="247751"/>
                </a:moveTo>
                <a:lnTo>
                  <a:pt x="340766" y="263194"/>
                </a:lnTo>
                <a:lnTo>
                  <a:pt x="421373" y="345973"/>
                </a:lnTo>
                <a:lnTo>
                  <a:pt x="437248" y="330517"/>
                </a:lnTo>
                <a:lnTo>
                  <a:pt x="356641" y="247751"/>
                </a:lnTo>
                <a:close/>
              </a:path>
              <a:path w="658495" h="608329">
                <a:moveTo>
                  <a:pt x="447821" y="165108"/>
                </a:moveTo>
                <a:lnTo>
                  <a:pt x="403380" y="204895"/>
                </a:lnTo>
                <a:lnTo>
                  <a:pt x="398268" y="227699"/>
                </a:lnTo>
                <a:lnTo>
                  <a:pt x="402515" y="250354"/>
                </a:lnTo>
                <a:lnTo>
                  <a:pt x="415925" y="270662"/>
                </a:lnTo>
                <a:lnTo>
                  <a:pt x="436008" y="284741"/>
                </a:lnTo>
                <a:lnTo>
                  <a:pt x="458530" y="289572"/>
                </a:lnTo>
                <a:lnTo>
                  <a:pt x="481390" y="284992"/>
                </a:lnTo>
                <a:lnTo>
                  <a:pt x="502488" y="270840"/>
                </a:lnTo>
                <a:lnTo>
                  <a:pt x="504710" y="267946"/>
                </a:lnTo>
                <a:lnTo>
                  <a:pt x="460814" y="267946"/>
                </a:lnTo>
                <a:lnTo>
                  <a:pt x="445577" y="264382"/>
                </a:lnTo>
                <a:lnTo>
                  <a:pt x="431965" y="254723"/>
                </a:lnTo>
                <a:lnTo>
                  <a:pt x="422644" y="240854"/>
                </a:lnTo>
                <a:lnTo>
                  <a:pt x="419549" y="225702"/>
                </a:lnTo>
                <a:lnTo>
                  <a:pt x="422690" y="210691"/>
                </a:lnTo>
                <a:lnTo>
                  <a:pt x="453434" y="185708"/>
                </a:lnTo>
                <a:lnTo>
                  <a:pt x="464235" y="184442"/>
                </a:lnTo>
                <a:lnTo>
                  <a:pt x="460921" y="165988"/>
                </a:lnTo>
                <a:lnTo>
                  <a:pt x="447821" y="165108"/>
                </a:lnTo>
                <a:close/>
              </a:path>
              <a:path w="658495" h="608329">
                <a:moveTo>
                  <a:pt x="504939" y="220014"/>
                </a:moveTo>
                <a:lnTo>
                  <a:pt x="490245" y="255993"/>
                </a:lnTo>
                <a:lnTo>
                  <a:pt x="460814" y="267946"/>
                </a:lnTo>
                <a:lnTo>
                  <a:pt x="504710" y="267946"/>
                </a:lnTo>
                <a:lnTo>
                  <a:pt x="514743" y="254876"/>
                </a:lnTo>
                <a:lnTo>
                  <a:pt x="520655" y="240250"/>
                </a:lnTo>
                <a:lnTo>
                  <a:pt x="522519" y="229565"/>
                </a:lnTo>
                <a:lnTo>
                  <a:pt x="522630" y="225425"/>
                </a:lnTo>
                <a:lnTo>
                  <a:pt x="504939" y="220014"/>
                </a:lnTo>
                <a:close/>
              </a:path>
              <a:path w="658495" h="608329">
                <a:moveTo>
                  <a:pt x="324777" y="215036"/>
                </a:moveTo>
                <a:lnTo>
                  <a:pt x="308737" y="230644"/>
                </a:lnTo>
                <a:lnTo>
                  <a:pt x="324510" y="246837"/>
                </a:lnTo>
                <a:lnTo>
                  <a:pt x="340550" y="231228"/>
                </a:lnTo>
                <a:lnTo>
                  <a:pt x="324777" y="215036"/>
                </a:lnTo>
                <a:close/>
              </a:path>
              <a:path w="658495" h="608329">
                <a:moveTo>
                  <a:pt x="545655" y="0"/>
                </a:moveTo>
                <a:lnTo>
                  <a:pt x="527176" y="17995"/>
                </a:lnTo>
                <a:lnTo>
                  <a:pt x="546315" y="144360"/>
                </a:lnTo>
                <a:lnTo>
                  <a:pt x="556196" y="154495"/>
                </a:lnTo>
                <a:lnTo>
                  <a:pt x="588147" y="123393"/>
                </a:lnTo>
                <a:lnTo>
                  <a:pt x="560654" y="123393"/>
                </a:lnTo>
                <a:lnTo>
                  <a:pt x="560324" y="123075"/>
                </a:lnTo>
                <a:lnTo>
                  <a:pt x="550519" y="47536"/>
                </a:lnTo>
                <a:lnTo>
                  <a:pt x="549643" y="40424"/>
                </a:lnTo>
                <a:lnTo>
                  <a:pt x="547001" y="32473"/>
                </a:lnTo>
                <a:lnTo>
                  <a:pt x="547331" y="32156"/>
                </a:lnTo>
                <a:lnTo>
                  <a:pt x="576975" y="32156"/>
                </a:lnTo>
                <a:lnTo>
                  <a:pt x="545655" y="0"/>
                </a:lnTo>
                <a:close/>
              </a:path>
              <a:path w="658495" h="608329">
                <a:moveTo>
                  <a:pt x="643077" y="100025"/>
                </a:moveTo>
                <a:lnTo>
                  <a:pt x="612152" y="100025"/>
                </a:lnTo>
                <a:lnTo>
                  <a:pt x="642264" y="130937"/>
                </a:lnTo>
                <a:lnTo>
                  <a:pt x="658139" y="115493"/>
                </a:lnTo>
                <a:lnTo>
                  <a:pt x="643077" y="100025"/>
                </a:lnTo>
                <a:close/>
              </a:path>
              <a:path w="658495" h="608329">
                <a:moveTo>
                  <a:pt x="576975" y="32156"/>
                </a:moveTo>
                <a:lnTo>
                  <a:pt x="547331" y="32156"/>
                </a:lnTo>
                <a:lnTo>
                  <a:pt x="552576" y="38849"/>
                </a:lnTo>
                <a:lnTo>
                  <a:pt x="598766" y="86283"/>
                </a:lnTo>
                <a:lnTo>
                  <a:pt x="560654" y="123393"/>
                </a:lnTo>
                <a:lnTo>
                  <a:pt x="588147" y="123393"/>
                </a:lnTo>
                <a:lnTo>
                  <a:pt x="612152" y="100025"/>
                </a:lnTo>
                <a:lnTo>
                  <a:pt x="643077" y="100025"/>
                </a:lnTo>
                <a:lnTo>
                  <a:pt x="628027" y="84569"/>
                </a:lnTo>
                <a:lnTo>
                  <a:pt x="642145" y="70827"/>
                </a:lnTo>
                <a:lnTo>
                  <a:pt x="614641" y="70827"/>
                </a:lnTo>
                <a:lnTo>
                  <a:pt x="576975" y="32156"/>
                </a:lnTo>
                <a:close/>
              </a:path>
              <a:path w="658495" h="608329">
                <a:moveTo>
                  <a:pt x="630351" y="55537"/>
                </a:moveTo>
                <a:lnTo>
                  <a:pt x="614641" y="70827"/>
                </a:lnTo>
                <a:lnTo>
                  <a:pt x="642145" y="70827"/>
                </a:lnTo>
                <a:lnTo>
                  <a:pt x="643737" y="69278"/>
                </a:lnTo>
                <a:lnTo>
                  <a:pt x="630351" y="55537"/>
                </a:lnTo>
                <a:close/>
              </a:path>
            </a:pathLst>
          </a:custGeom>
          <a:solidFill>
            <a:srgbClr val="FF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46575" y="4563681"/>
            <a:ext cx="1679168" cy="5486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74470" y="4820006"/>
            <a:ext cx="1301750" cy="194945"/>
          </a:xfrm>
          <a:custGeom>
            <a:avLst/>
            <a:gdLst/>
            <a:ahLst/>
            <a:cxnLst/>
            <a:rect l="l" t="t" r="r" b="b"/>
            <a:pathLst>
              <a:path w="1301750" h="194945">
                <a:moveTo>
                  <a:pt x="1301476" y="194576"/>
                </a:moveTo>
                <a:lnTo>
                  <a:pt x="0" y="0"/>
                </a:lnTo>
              </a:path>
            </a:pathLst>
          </a:custGeom>
          <a:ln w="57080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18432" y="4717986"/>
            <a:ext cx="269240" cy="254635"/>
          </a:xfrm>
          <a:custGeom>
            <a:avLst/>
            <a:gdLst/>
            <a:ahLst/>
            <a:cxnLst/>
            <a:rect l="l" t="t" r="r" b="b"/>
            <a:pathLst>
              <a:path w="269239" h="254635">
                <a:moveTo>
                  <a:pt x="240768" y="0"/>
                </a:moveTo>
                <a:lnTo>
                  <a:pt x="229615" y="2033"/>
                </a:lnTo>
                <a:lnTo>
                  <a:pt x="0" y="93638"/>
                </a:lnTo>
                <a:lnTo>
                  <a:pt x="192773" y="248387"/>
                </a:lnTo>
                <a:lnTo>
                  <a:pt x="202842" y="253593"/>
                </a:lnTo>
                <a:lnTo>
                  <a:pt x="213748" y="254503"/>
                </a:lnTo>
                <a:lnTo>
                  <a:pt x="224200" y="251259"/>
                </a:lnTo>
                <a:lnTo>
                  <a:pt x="235782" y="212579"/>
                </a:lnTo>
                <a:lnTo>
                  <a:pt x="112064" y="110389"/>
                </a:lnTo>
                <a:lnTo>
                  <a:pt x="250774" y="55055"/>
                </a:lnTo>
                <a:lnTo>
                  <a:pt x="260263" y="48854"/>
                </a:lnTo>
                <a:lnTo>
                  <a:pt x="266425" y="39809"/>
                </a:lnTo>
                <a:lnTo>
                  <a:pt x="268746" y="29116"/>
                </a:lnTo>
                <a:lnTo>
                  <a:pt x="266712" y="17971"/>
                </a:lnTo>
                <a:lnTo>
                  <a:pt x="260510" y="8482"/>
                </a:lnTo>
                <a:lnTo>
                  <a:pt x="251464" y="2320"/>
                </a:lnTo>
                <a:lnTo>
                  <a:pt x="240768" y="0"/>
                </a:lnTo>
                <a:close/>
              </a:path>
            </a:pathLst>
          </a:custGeom>
          <a:solidFill>
            <a:srgbClr val="70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5692647" y="4793844"/>
            <a:ext cx="3272790" cy="7461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4"/>
              </a:spcBef>
            </a:pPr>
            <a:r>
              <a:rPr sz="2400" spc="-125" dirty="0">
                <a:latin typeface="DejaVu Sans"/>
                <a:cs typeface="DejaVu Sans"/>
              </a:rPr>
              <a:t>Typically </a:t>
            </a:r>
            <a:r>
              <a:rPr sz="2400" spc="175" dirty="0">
                <a:latin typeface="Arial"/>
                <a:cs typeface="Arial"/>
              </a:rPr>
              <a:t>not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40" dirty="0">
                <a:latin typeface="DejaVu Sans"/>
                <a:cs typeface="DejaVu Sans"/>
              </a:rPr>
              <a:t>interested  </a:t>
            </a:r>
            <a:r>
              <a:rPr sz="2400" spc="-105" dirty="0">
                <a:latin typeface="DejaVu Sans"/>
                <a:cs typeface="DejaVu Sans"/>
              </a:rPr>
              <a:t>in </a:t>
            </a:r>
            <a:r>
              <a:rPr sz="2400" spc="-70" dirty="0">
                <a:latin typeface="DejaVu Sans"/>
                <a:cs typeface="DejaVu Sans"/>
              </a:rPr>
              <a:t>word</a:t>
            </a:r>
            <a:r>
              <a:rPr sz="2400" spc="-150" dirty="0">
                <a:latin typeface="DejaVu Sans"/>
                <a:cs typeface="DejaVu Sans"/>
              </a:rPr>
              <a:t> </a:t>
            </a:r>
            <a:r>
              <a:rPr sz="2400" spc="-155" dirty="0">
                <a:latin typeface="DejaVu Sans"/>
                <a:cs typeface="DejaVu Sans"/>
              </a:rPr>
              <a:t>assignments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403775" y="4929446"/>
            <a:ext cx="1242752" cy="5444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31738" y="5128742"/>
            <a:ext cx="869950" cy="48260"/>
          </a:xfrm>
          <a:custGeom>
            <a:avLst/>
            <a:gdLst/>
            <a:ahLst/>
            <a:cxnLst/>
            <a:rect l="l" t="t" r="r" b="b"/>
            <a:pathLst>
              <a:path w="869950" h="48260">
                <a:moveTo>
                  <a:pt x="869583" y="0"/>
                </a:moveTo>
                <a:lnTo>
                  <a:pt x="0" y="47639"/>
                </a:lnTo>
              </a:path>
            </a:pathLst>
          </a:custGeom>
          <a:ln w="57080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675161" y="5039195"/>
            <a:ext cx="261620" cy="256540"/>
          </a:xfrm>
          <a:custGeom>
            <a:avLst/>
            <a:gdLst/>
            <a:ahLst/>
            <a:cxnLst/>
            <a:rect l="l" t="t" r="r" b="b"/>
            <a:pathLst>
              <a:path w="261620" h="256539">
                <a:moveTo>
                  <a:pt x="216928" y="0"/>
                </a:moveTo>
                <a:lnTo>
                  <a:pt x="206413" y="4241"/>
                </a:lnTo>
                <a:lnTo>
                  <a:pt x="0" y="140283"/>
                </a:lnTo>
                <a:lnTo>
                  <a:pt x="220040" y="252958"/>
                </a:lnTo>
                <a:lnTo>
                  <a:pt x="230954" y="256027"/>
                </a:lnTo>
                <a:lnTo>
                  <a:pt x="241822" y="254718"/>
                </a:lnTo>
                <a:lnTo>
                  <a:pt x="251406" y="249430"/>
                </a:lnTo>
                <a:lnTo>
                  <a:pt x="258470" y="240563"/>
                </a:lnTo>
                <a:lnTo>
                  <a:pt x="261539" y="229650"/>
                </a:lnTo>
                <a:lnTo>
                  <a:pt x="260230" y="218787"/>
                </a:lnTo>
                <a:lnTo>
                  <a:pt x="254943" y="209207"/>
                </a:lnTo>
                <a:lnTo>
                  <a:pt x="246075" y="202145"/>
                </a:lnTo>
                <a:lnTo>
                  <a:pt x="113144" y="134086"/>
                </a:lnTo>
                <a:lnTo>
                  <a:pt x="237832" y="51904"/>
                </a:lnTo>
                <a:lnTo>
                  <a:pt x="245878" y="43917"/>
                </a:lnTo>
                <a:lnTo>
                  <a:pt x="250088" y="33818"/>
                </a:lnTo>
                <a:lnTo>
                  <a:pt x="250202" y="22877"/>
                </a:lnTo>
                <a:lnTo>
                  <a:pt x="245960" y="12369"/>
                </a:lnTo>
                <a:lnTo>
                  <a:pt x="237974" y="4323"/>
                </a:lnTo>
                <a:lnTo>
                  <a:pt x="227872" y="113"/>
                </a:lnTo>
                <a:lnTo>
                  <a:pt x="216928" y="0"/>
                </a:lnTo>
                <a:close/>
              </a:path>
            </a:pathLst>
          </a:custGeom>
          <a:solidFill>
            <a:srgbClr val="70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80333" y="3241967"/>
            <a:ext cx="1886991" cy="17872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094906" y="3531100"/>
            <a:ext cx="1506855" cy="1407795"/>
          </a:xfrm>
          <a:custGeom>
            <a:avLst/>
            <a:gdLst/>
            <a:ahLst/>
            <a:cxnLst/>
            <a:rect l="l" t="t" r="r" b="b"/>
            <a:pathLst>
              <a:path w="1506854" h="1407795">
                <a:moveTo>
                  <a:pt x="1506417" y="1407371"/>
                </a:moveTo>
                <a:lnTo>
                  <a:pt x="0" y="0"/>
                </a:lnTo>
              </a:path>
            </a:pathLst>
          </a:custGeom>
          <a:ln w="57085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053509" y="3492424"/>
            <a:ext cx="262890" cy="257175"/>
          </a:xfrm>
          <a:custGeom>
            <a:avLst/>
            <a:gdLst/>
            <a:ahLst/>
            <a:cxnLst/>
            <a:rect l="l" t="t" r="r" b="b"/>
            <a:pathLst>
              <a:path w="262889" h="257175">
                <a:moveTo>
                  <a:pt x="0" y="0"/>
                </a:moveTo>
                <a:lnTo>
                  <a:pt x="70980" y="236766"/>
                </a:lnTo>
                <a:lnTo>
                  <a:pt x="76316" y="246764"/>
                </a:lnTo>
                <a:lnTo>
                  <a:pt x="84780" y="253698"/>
                </a:lnTo>
                <a:lnTo>
                  <a:pt x="95227" y="256950"/>
                </a:lnTo>
                <a:lnTo>
                  <a:pt x="106514" y="255904"/>
                </a:lnTo>
                <a:lnTo>
                  <a:pt x="116513" y="250570"/>
                </a:lnTo>
                <a:lnTo>
                  <a:pt x="123448" y="242111"/>
                </a:lnTo>
                <a:lnTo>
                  <a:pt x="126704" y="231668"/>
                </a:lnTo>
                <a:lnTo>
                  <a:pt x="125666" y="220383"/>
                </a:lnTo>
                <a:lnTo>
                  <a:pt x="82778" y="77342"/>
                </a:lnTo>
                <a:lnTo>
                  <a:pt x="262759" y="77342"/>
                </a:lnTo>
                <a:lnTo>
                  <a:pt x="258900" y="67397"/>
                </a:lnTo>
                <a:lnTo>
                  <a:pt x="251407" y="59423"/>
                </a:lnTo>
                <a:lnTo>
                  <a:pt x="241071" y="54775"/>
                </a:lnTo>
                <a:lnTo>
                  <a:pt x="0" y="0"/>
                </a:lnTo>
                <a:close/>
              </a:path>
              <a:path w="262889" h="257175">
                <a:moveTo>
                  <a:pt x="262759" y="77342"/>
                </a:moveTo>
                <a:lnTo>
                  <a:pt x="82778" y="77342"/>
                </a:lnTo>
                <a:lnTo>
                  <a:pt x="228422" y="110426"/>
                </a:lnTo>
                <a:lnTo>
                  <a:pt x="239751" y="110701"/>
                </a:lnTo>
                <a:lnTo>
                  <a:pt x="249956" y="106748"/>
                </a:lnTo>
                <a:lnTo>
                  <a:pt x="257934" y="99259"/>
                </a:lnTo>
                <a:lnTo>
                  <a:pt x="262585" y="88925"/>
                </a:lnTo>
                <a:lnTo>
                  <a:pt x="262858" y="77597"/>
                </a:lnTo>
                <a:lnTo>
                  <a:pt x="262759" y="77342"/>
                </a:lnTo>
                <a:close/>
              </a:path>
            </a:pathLst>
          </a:custGeom>
          <a:solidFill>
            <a:srgbClr val="70686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21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859" y="166164"/>
            <a:ext cx="9210675" cy="13664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85" dirty="0" smtClean="0"/>
              <a:t>Inference algorithm for LDA - </a:t>
            </a:r>
            <a:r>
              <a:rPr spc="85" dirty="0" smtClean="0"/>
              <a:t>“Collapsed</a:t>
            </a:r>
            <a:r>
              <a:rPr spc="85" dirty="0"/>
              <a:t>” </a:t>
            </a:r>
            <a:r>
              <a:rPr spc="35" dirty="0"/>
              <a:t>Gibbs </a:t>
            </a:r>
            <a:r>
              <a:rPr spc="105" dirty="0"/>
              <a:t>sampling </a:t>
            </a:r>
            <a:r>
              <a:rPr spc="240" dirty="0"/>
              <a:t>for</a:t>
            </a:r>
            <a:r>
              <a:rPr spc="-640" dirty="0"/>
              <a:t> </a:t>
            </a:r>
            <a:r>
              <a:rPr spc="-75" dirty="0"/>
              <a:t>LDA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4996" y="1635392"/>
            <a:ext cx="8862060" cy="4095351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431800">
              <a:lnSpc>
                <a:spcPts val="3800"/>
              </a:lnSpc>
              <a:spcBef>
                <a:spcPts val="254"/>
              </a:spcBef>
            </a:pPr>
            <a:r>
              <a:rPr sz="3200" spc="-220" dirty="0">
                <a:solidFill>
                  <a:srgbClr val="2B2728"/>
                </a:solidFill>
                <a:latin typeface="DejaVu Sans"/>
                <a:cs typeface="DejaVu Sans"/>
              </a:rPr>
              <a:t>Based </a:t>
            </a:r>
            <a:r>
              <a:rPr sz="3200" spc="-55" dirty="0">
                <a:solidFill>
                  <a:srgbClr val="2B2728"/>
                </a:solidFill>
                <a:latin typeface="DejaVu Sans"/>
                <a:cs typeface="DejaVu Sans"/>
              </a:rPr>
              <a:t>on </a:t>
            </a:r>
            <a:r>
              <a:rPr sz="3200" spc="-165" dirty="0">
                <a:solidFill>
                  <a:srgbClr val="2B2728"/>
                </a:solidFill>
                <a:latin typeface="DejaVu Sans"/>
                <a:cs typeface="DejaVu Sans"/>
              </a:rPr>
              <a:t>special structure </a:t>
            </a:r>
            <a:r>
              <a:rPr sz="3200" spc="-40" dirty="0">
                <a:solidFill>
                  <a:srgbClr val="2B2728"/>
                </a:solidFill>
                <a:latin typeface="DejaVu Sans"/>
                <a:cs typeface="DejaVu Sans"/>
              </a:rPr>
              <a:t>of </a:t>
            </a:r>
            <a:r>
              <a:rPr sz="3200" spc="-150" dirty="0">
                <a:solidFill>
                  <a:srgbClr val="2B2728"/>
                </a:solidFill>
                <a:latin typeface="DejaVu Sans"/>
                <a:cs typeface="DejaVu Sans"/>
              </a:rPr>
              <a:t>LDA </a:t>
            </a:r>
            <a:r>
              <a:rPr sz="3200" spc="-145" dirty="0">
                <a:solidFill>
                  <a:srgbClr val="2B2728"/>
                </a:solidFill>
                <a:latin typeface="DejaVu Sans"/>
                <a:cs typeface="DejaVu Sans"/>
              </a:rPr>
              <a:t>model,</a:t>
            </a:r>
            <a:r>
              <a:rPr sz="3200" spc="-345" dirty="0">
                <a:solidFill>
                  <a:srgbClr val="2B2728"/>
                </a:solidFill>
                <a:latin typeface="DejaVu Sans"/>
                <a:cs typeface="DejaVu Sans"/>
              </a:rPr>
              <a:t> </a:t>
            </a:r>
            <a:r>
              <a:rPr sz="3200" spc="-150" dirty="0">
                <a:solidFill>
                  <a:srgbClr val="2B2728"/>
                </a:solidFill>
                <a:latin typeface="DejaVu Sans"/>
                <a:cs typeface="DejaVu Sans"/>
              </a:rPr>
              <a:t>can  </a:t>
            </a:r>
            <a:r>
              <a:rPr sz="3200" spc="-200" dirty="0">
                <a:solidFill>
                  <a:srgbClr val="2B2728"/>
                </a:solidFill>
                <a:latin typeface="DejaVu Sans"/>
                <a:cs typeface="DejaVu Sans"/>
              </a:rPr>
              <a:t>sample </a:t>
            </a:r>
            <a:r>
              <a:rPr sz="3200" spc="114" dirty="0">
                <a:solidFill>
                  <a:srgbClr val="2B2728"/>
                </a:solidFill>
                <a:latin typeface="Arial"/>
                <a:cs typeface="Arial"/>
              </a:rPr>
              <a:t>just </a:t>
            </a:r>
            <a:r>
              <a:rPr sz="3200" spc="-135" dirty="0">
                <a:solidFill>
                  <a:srgbClr val="2B2728"/>
                </a:solidFill>
                <a:latin typeface="DejaVu Sans"/>
                <a:cs typeface="DejaVu Sans"/>
              </a:rPr>
              <a:t>indicator </a:t>
            </a:r>
            <a:r>
              <a:rPr sz="3200" spc="-220" dirty="0">
                <a:solidFill>
                  <a:srgbClr val="2B2728"/>
                </a:solidFill>
                <a:latin typeface="DejaVu Sans"/>
                <a:cs typeface="DejaVu Sans"/>
              </a:rPr>
              <a:t>variables</a:t>
            </a:r>
            <a:r>
              <a:rPr sz="3200" spc="-385" dirty="0">
                <a:solidFill>
                  <a:srgbClr val="2B2728"/>
                </a:solidFill>
                <a:latin typeface="DejaVu Sans"/>
                <a:cs typeface="DejaVu Sans"/>
              </a:rPr>
              <a:t> </a:t>
            </a:r>
            <a:r>
              <a:rPr sz="3200" spc="-55" dirty="0">
                <a:solidFill>
                  <a:srgbClr val="2B2728"/>
                </a:solidFill>
                <a:latin typeface="DejaVu Sans"/>
                <a:cs typeface="DejaVu Sans"/>
              </a:rPr>
              <a:t>z</a:t>
            </a:r>
            <a:r>
              <a:rPr sz="3150" spc="-82" baseline="-21164" dirty="0">
                <a:solidFill>
                  <a:srgbClr val="393435"/>
                </a:solidFill>
                <a:latin typeface="DejaVu Sans"/>
                <a:cs typeface="DejaVu Sans"/>
              </a:rPr>
              <a:t>iw</a:t>
            </a:r>
            <a:endParaRPr sz="3150" baseline="-21164" dirty="0">
              <a:latin typeface="DejaVu Sans"/>
              <a:cs typeface="DejaVu Sans"/>
            </a:endParaRPr>
          </a:p>
          <a:p>
            <a:pPr marL="754380" indent="-285115">
              <a:spcBef>
                <a:spcPts val="500"/>
              </a:spcBef>
              <a:buClr>
                <a:srgbClr val="5D5555"/>
              </a:buClr>
              <a:buFont typeface="Verdana"/>
              <a:buChar char="-"/>
              <a:tabLst>
                <a:tab pos="755015" algn="l"/>
              </a:tabLst>
            </a:pPr>
            <a:r>
              <a:rPr sz="2800" spc="15" dirty="0">
                <a:solidFill>
                  <a:srgbClr val="2B2728"/>
                </a:solidFill>
                <a:latin typeface="DejaVu Sans"/>
                <a:cs typeface="DejaVu Sans"/>
              </a:rPr>
              <a:t>No </a:t>
            </a:r>
            <a:r>
              <a:rPr sz="2800" spc="-150" dirty="0">
                <a:solidFill>
                  <a:srgbClr val="2B2728"/>
                </a:solidFill>
                <a:latin typeface="DejaVu Sans"/>
                <a:cs typeface="DejaVu Sans"/>
              </a:rPr>
              <a:t>need </a:t>
            </a:r>
            <a:r>
              <a:rPr sz="2800" spc="-70" dirty="0">
                <a:solidFill>
                  <a:srgbClr val="2B2728"/>
                </a:solidFill>
                <a:latin typeface="DejaVu Sans"/>
                <a:cs typeface="DejaVu Sans"/>
              </a:rPr>
              <a:t>to </a:t>
            </a:r>
            <a:r>
              <a:rPr sz="2800" spc="-175" dirty="0">
                <a:solidFill>
                  <a:srgbClr val="2B2728"/>
                </a:solidFill>
                <a:latin typeface="DejaVu Sans"/>
                <a:cs typeface="DejaVu Sans"/>
              </a:rPr>
              <a:t>sample </a:t>
            </a:r>
            <a:r>
              <a:rPr sz="2800" spc="-120" dirty="0">
                <a:solidFill>
                  <a:srgbClr val="2B2728"/>
                </a:solidFill>
                <a:latin typeface="DejaVu Sans"/>
                <a:cs typeface="DejaVu Sans"/>
              </a:rPr>
              <a:t>other</a:t>
            </a:r>
            <a:r>
              <a:rPr sz="2800" spc="-325" dirty="0">
                <a:solidFill>
                  <a:srgbClr val="2B2728"/>
                </a:solidFill>
                <a:latin typeface="DejaVu Sans"/>
                <a:cs typeface="DejaVu Sans"/>
              </a:rPr>
              <a:t> </a:t>
            </a:r>
            <a:r>
              <a:rPr sz="2800" spc="-190" dirty="0">
                <a:solidFill>
                  <a:srgbClr val="2B2728"/>
                </a:solidFill>
                <a:latin typeface="DejaVu Sans"/>
                <a:cs typeface="DejaVu Sans"/>
              </a:rPr>
              <a:t>parameters</a:t>
            </a:r>
            <a:endParaRPr sz="2800" dirty="0">
              <a:latin typeface="DejaVu Sans"/>
              <a:cs typeface="DejaVu Sans"/>
            </a:endParaRPr>
          </a:p>
          <a:p>
            <a:pPr marL="1154430" lvl="1" indent="-228600">
              <a:spcBef>
                <a:spcPts val="640"/>
              </a:spcBef>
              <a:buClr>
                <a:srgbClr val="5D5555"/>
              </a:buClr>
              <a:buFont typeface="Arial"/>
              <a:buChar char="•"/>
              <a:tabLst>
                <a:tab pos="1155065" algn="l"/>
              </a:tabLst>
            </a:pPr>
            <a:r>
              <a:rPr sz="2400" spc="-60" dirty="0">
                <a:solidFill>
                  <a:srgbClr val="2B2728"/>
                </a:solidFill>
                <a:latin typeface="DejaVu Sans"/>
                <a:cs typeface="DejaVu Sans"/>
              </a:rPr>
              <a:t>corpus-wide </a:t>
            </a:r>
            <a:r>
              <a:rPr sz="2400" spc="-70" dirty="0">
                <a:solidFill>
                  <a:srgbClr val="2B2728"/>
                </a:solidFill>
                <a:latin typeface="DejaVu Sans"/>
                <a:cs typeface="DejaVu Sans"/>
              </a:rPr>
              <a:t>topic </a:t>
            </a:r>
            <a:r>
              <a:rPr sz="2400" spc="-114" dirty="0">
                <a:solidFill>
                  <a:srgbClr val="2B2728"/>
                </a:solidFill>
                <a:latin typeface="DejaVu Sans"/>
                <a:cs typeface="DejaVu Sans"/>
              </a:rPr>
              <a:t>vocab</a:t>
            </a:r>
            <a:r>
              <a:rPr sz="2400" spc="-235" dirty="0">
                <a:solidFill>
                  <a:srgbClr val="2B2728"/>
                </a:solidFill>
                <a:latin typeface="DejaVu Sans"/>
                <a:cs typeface="DejaVu Sans"/>
              </a:rPr>
              <a:t> </a:t>
            </a:r>
            <a:r>
              <a:rPr sz="2400" spc="-120" dirty="0">
                <a:solidFill>
                  <a:srgbClr val="2B2728"/>
                </a:solidFill>
                <a:latin typeface="DejaVu Sans"/>
                <a:cs typeface="DejaVu Sans"/>
              </a:rPr>
              <a:t>distributions</a:t>
            </a:r>
            <a:endParaRPr sz="2400" dirty="0">
              <a:latin typeface="DejaVu Sans"/>
              <a:cs typeface="DejaVu Sans"/>
            </a:endParaRPr>
          </a:p>
          <a:p>
            <a:pPr marL="1154430" lvl="1" indent="-228600">
              <a:spcBef>
                <a:spcPts val="520"/>
              </a:spcBef>
              <a:buClr>
                <a:srgbClr val="5D5555"/>
              </a:buClr>
              <a:buFont typeface="Arial"/>
              <a:buChar char="•"/>
              <a:tabLst>
                <a:tab pos="1155065" algn="l"/>
              </a:tabLst>
            </a:pPr>
            <a:r>
              <a:rPr sz="2400" spc="-25" dirty="0">
                <a:solidFill>
                  <a:srgbClr val="2B2728"/>
                </a:solidFill>
                <a:latin typeface="DejaVu Sans"/>
                <a:cs typeface="DejaVu Sans"/>
              </a:rPr>
              <a:t>per-doc </a:t>
            </a:r>
            <a:r>
              <a:rPr sz="2400" spc="-70" dirty="0">
                <a:solidFill>
                  <a:srgbClr val="2B2728"/>
                </a:solidFill>
                <a:latin typeface="DejaVu Sans"/>
                <a:cs typeface="DejaVu Sans"/>
              </a:rPr>
              <a:t>topic</a:t>
            </a:r>
            <a:r>
              <a:rPr sz="2400" spc="-220" dirty="0">
                <a:solidFill>
                  <a:srgbClr val="2B2728"/>
                </a:solidFill>
                <a:latin typeface="DejaVu Sans"/>
                <a:cs typeface="DejaVu Sans"/>
              </a:rPr>
              <a:t> </a:t>
            </a:r>
            <a:r>
              <a:rPr sz="2400" spc="-90" dirty="0">
                <a:solidFill>
                  <a:srgbClr val="2B2728"/>
                </a:solidFill>
                <a:latin typeface="DejaVu Sans"/>
                <a:cs typeface="DejaVu Sans"/>
              </a:rPr>
              <a:t>proportions</a:t>
            </a:r>
            <a:endParaRPr sz="24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5080">
              <a:lnSpc>
                <a:spcPts val="3829"/>
              </a:lnSpc>
            </a:pPr>
            <a:r>
              <a:rPr sz="3200" spc="-105" dirty="0">
                <a:solidFill>
                  <a:srgbClr val="B0007E"/>
                </a:solidFill>
                <a:latin typeface="DejaVu Sans"/>
                <a:cs typeface="DejaVu Sans"/>
              </a:rPr>
              <a:t>Often </a:t>
            </a:r>
            <a:r>
              <a:rPr sz="3200" spc="-200" dirty="0">
                <a:solidFill>
                  <a:srgbClr val="B0007E"/>
                </a:solidFill>
                <a:latin typeface="DejaVu Sans"/>
                <a:cs typeface="DejaVu Sans"/>
              </a:rPr>
              <a:t>leads </a:t>
            </a:r>
            <a:r>
              <a:rPr sz="3200" spc="-80" dirty="0">
                <a:solidFill>
                  <a:srgbClr val="B0007E"/>
                </a:solidFill>
                <a:latin typeface="DejaVu Sans"/>
                <a:cs typeface="DejaVu Sans"/>
              </a:rPr>
              <a:t>to </a:t>
            </a:r>
            <a:r>
              <a:rPr sz="3200" spc="-120" dirty="0">
                <a:solidFill>
                  <a:srgbClr val="B0007E"/>
                </a:solidFill>
                <a:latin typeface="DejaVu Sans"/>
                <a:cs typeface="DejaVu Sans"/>
              </a:rPr>
              <a:t>much </a:t>
            </a:r>
            <a:r>
              <a:rPr sz="3200" spc="-185" dirty="0">
                <a:solidFill>
                  <a:srgbClr val="B0007E"/>
                </a:solidFill>
                <a:latin typeface="DejaVu Sans"/>
                <a:cs typeface="DejaVu Sans"/>
              </a:rPr>
              <a:t>better </a:t>
            </a:r>
            <a:r>
              <a:rPr sz="3200" spc="-150" dirty="0">
                <a:solidFill>
                  <a:srgbClr val="B0007E"/>
                </a:solidFill>
                <a:latin typeface="DejaVu Sans"/>
                <a:cs typeface="DejaVu Sans"/>
              </a:rPr>
              <a:t>performance  </a:t>
            </a:r>
            <a:r>
              <a:rPr sz="3200" spc="-180" dirty="0">
                <a:solidFill>
                  <a:srgbClr val="B0007E"/>
                </a:solidFill>
                <a:latin typeface="DejaVu Sans"/>
                <a:cs typeface="DejaVu Sans"/>
              </a:rPr>
              <a:t>because </a:t>
            </a:r>
            <a:r>
              <a:rPr sz="3200" spc="-195" dirty="0">
                <a:solidFill>
                  <a:srgbClr val="B0007E"/>
                </a:solidFill>
                <a:latin typeface="DejaVu Sans"/>
                <a:cs typeface="DejaVu Sans"/>
              </a:rPr>
              <a:t>examining </a:t>
            </a:r>
            <a:r>
              <a:rPr sz="3200" spc="-175" dirty="0">
                <a:solidFill>
                  <a:srgbClr val="B0007E"/>
                </a:solidFill>
                <a:latin typeface="DejaVu Sans"/>
                <a:cs typeface="DejaVu Sans"/>
              </a:rPr>
              <a:t>uncertainty </a:t>
            </a:r>
            <a:r>
              <a:rPr sz="3200" spc="-140" dirty="0">
                <a:solidFill>
                  <a:srgbClr val="B0007E"/>
                </a:solidFill>
                <a:latin typeface="DejaVu Sans"/>
                <a:cs typeface="DejaVu Sans"/>
              </a:rPr>
              <a:t>in </a:t>
            </a:r>
            <a:r>
              <a:rPr sz="3200" spc="-190" dirty="0">
                <a:solidFill>
                  <a:srgbClr val="B0007E"/>
                </a:solidFill>
                <a:latin typeface="DejaVu Sans"/>
                <a:cs typeface="DejaVu Sans"/>
              </a:rPr>
              <a:t>smaller</a:t>
            </a:r>
            <a:r>
              <a:rPr sz="3200" spc="-140" dirty="0">
                <a:solidFill>
                  <a:srgbClr val="B0007E"/>
                </a:solidFill>
                <a:latin typeface="DejaVu Sans"/>
                <a:cs typeface="DejaVu Sans"/>
              </a:rPr>
              <a:t> </a:t>
            </a:r>
            <a:r>
              <a:rPr sz="3200" spc="-185" dirty="0">
                <a:solidFill>
                  <a:srgbClr val="B0007E"/>
                </a:solidFill>
                <a:latin typeface="DejaVu Sans"/>
                <a:cs typeface="DejaVu Sans"/>
              </a:rPr>
              <a:t>space</a:t>
            </a:r>
            <a:endParaRPr sz="320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522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66224" y="4122077"/>
            <a:ext cx="417195" cy="143510"/>
          </a:xfrm>
          <a:custGeom>
            <a:avLst/>
            <a:gdLst/>
            <a:ahLst/>
            <a:cxnLst/>
            <a:rect l="l" t="t" r="r" b="b"/>
            <a:pathLst>
              <a:path w="417195" h="143510">
                <a:moveTo>
                  <a:pt x="0" y="0"/>
                </a:moveTo>
                <a:lnTo>
                  <a:pt x="416953" y="0"/>
                </a:lnTo>
                <a:lnTo>
                  <a:pt x="416953" y="143294"/>
                </a:lnTo>
                <a:lnTo>
                  <a:pt x="0" y="143294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66224" y="4122077"/>
            <a:ext cx="417195" cy="143510"/>
          </a:xfrm>
          <a:custGeom>
            <a:avLst/>
            <a:gdLst/>
            <a:ahLst/>
            <a:cxnLst/>
            <a:rect l="l" t="t" r="r" b="b"/>
            <a:pathLst>
              <a:path w="417195" h="143510">
                <a:moveTo>
                  <a:pt x="0" y="0"/>
                </a:moveTo>
                <a:lnTo>
                  <a:pt x="416958" y="0"/>
                </a:lnTo>
                <a:lnTo>
                  <a:pt x="416958" y="143302"/>
                </a:lnTo>
                <a:lnTo>
                  <a:pt x="0" y="14330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2284" y="3872966"/>
            <a:ext cx="431800" cy="127000"/>
          </a:xfrm>
          <a:custGeom>
            <a:avLst/>
            <a:gdLst/>
            <a:ahLst/>
            <a:cxnLst/>
            <a:rect l="l" t="t" r="r" b="b"/>
            <a:pathLst>
              <a:path w="431800" h="127000">
                <a:moveTo>
                  <a:pt x="0" y="0"/>
                </a:moveTo>
                <a:lnTo>
                  <a:pt x="431355" y="0"/>
                </a:lnTo>
                <a:lnTo>
                  <a:pt x="431355" y="126847"/>
                </a:lnTo>
                <a:lnTo>
                  <a:pt x="0" y="126847"/>
                </a:lnTo>
                <a:lnTo>
                  <a:pt x="0" y="0"/>
                </a:lnTo>
                <a:close/>
              </a:path>
            </a:pathLst>
          </a:custGeom>
          <a:solidFill>
            <a:srgbClr val="FF9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92284" y="3872966"/>
            <a:ext cx="431800" cy="127000"/>
          </a:xfrm>
          <a:custGeom>
            <a:avLst/>
            <a:gdLst/>
            <a:ahLst/>
            <a:cxnLst/>
            <a:rect l="l" t="t" r="r" b="b"/>
            <a:pathLst>
              <a:path w="431800" h="127000">
                <a:moveTo>
                  <a:pt x="0" y="0"/>
                </a:moveTo>
                <a:lnTo>
                  <a:pt x="431358" y="0"/>
                </a:lnTo>
                <a:lnTo>
                  <a:pt x="431358" y="126846"/>
                </a:lnTo>
                <a:lnTo>
                  <a:pt x="0" y="12684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026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0952" y="3365576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0" y="0"/>
                </a:moveTo>
                <a:lnTo>
                  <a:pt x="380618" y="0"/>
                </a:lnTo>
                <a:lnTo>
                  <a:pt x="380618" y="126847"/>
                </a:lnTo>
                <a:lnTo>
                  <a:pt x="0" y="126847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0952" y="3365576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0" y="0"/>
                </a:moveTo>
                <a:lnTo>
                  <a:pt x="380610" y="0"/>
                </a:lnTo>
                <a:lnTo>
                  <a:pt x="380610" y="126845"/>
                </a:lnTo>
                <a:lnTo>
                  <a:pt x="0" y="126845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2700" y="3746119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0" y="0"/>
                </a:moveTo>
                <a:lnTo>
                  <a:pt x="241045" y="0"/>
                </a:lnTo>
                <a:lnTo>
                  <a:pt x="241045" y="139522"/>
                </a:lnTo>
                <a:lnTo>
                  <a:pt x="0" y="139522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2700" y="3746119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0" y="0"/>
                </a:moveTo>
                <a:lnTo>
                  <a:pt x="241053" y="0"/>
                </a:lnTo>
                <a:lnTo>
                  <a:pt x="241053" y="139530"/>
                </a:lnTo>
                <a:lnTo>
                  <a:pt x="0" y="139530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47456" y="4380344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0" y="0"/>
                </a:moveTo>
                <a:lnTo>
                  <a:pt x="380619" y="0"/>
                </a:lnTo>
                <a:lnTo>
                  <a:pt x="380619" y="114160"/>
                </a:lnTo>
                <a:lnTo>
                  <a:pt x="0" y="114160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47455" y="4380344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0" y="0"/>
                </a:moveTo>
                <a:lnTo>
                  <a:pt x="380610" y="0"/>
                </a:lnTo>
                <a:lnTo>
                  <a:pt x="380610" y="114161"/>
                </a:lnTo>
                <a:lnTo>
                  <a:pt x="0" y="11416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76797" y="501701"/>
            <a:ext cx="8803640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5" dirty="0"/>
              <a:t>Collapsed </a:t>
            </a:r>
            <a:r>
              <a:rPr spc="35" dirty="0"/>
              <a:t>Gibbs </a:t>
            </a:r>
            <a:r>
              <a:rPr spc="105" dirty="0"/>
              <a:t>sampling </a:t>
            </a:r>
            <a:r>
              <a:rPr spc="240" dirty="0"/>
              <a:t>for</a:t>
            </a:r>
            <a:r>
              <a:rPr spc="-645" dirty="0"/>
              <a:t> </a:t>
            </a:r>
            <a:r>
              <a:rPr spc="-75" dirty="0"/>
              <a:t>LDA</a:t>
            </a:r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30287" y="1575194"/>
            <a:ext cx="3694429" cy="4970145"/>
          </a:xfrm>
          <a:custGeom>
            <a:avLst/>
            <a:gdLst/>
            <a:ahLst/>
            <a:cxnLst/>
            <a:rect l="l" t="t" r="r" b="b"/>
            <a:pathLst>
              <a:path w="3694429" h="4970145">
                <a:moveTo>
                  <a:pt x="0" y="0"/>
                </a:moveTo>
                <a:lnTo>
                  <a:pt x="3693996" y="0"/>
                </a:lnTo>
                <a:lnTo>
                  <a:pt x="3693996" y="4969987"/>
                </a:lnTo>
                <a:lnTo>
                  <a:pt x="0" y="4969987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8688" y="3226436"/>
            <a:ext cx="430530" cy="146685"/>
          </a:xfrm>
          <a:custGeom>
            <a:avLst/>
            <a:gdLst/>
            <a:ahLst/>
            <a:cxnLst/>
            <a:rect l="l" t="t" r="r" b="b"/>
            <a:pathLst>
              <a:path w="430530" h="146685">
                <a:moveTo>
                  <a:pt x="0" y="0"/>
                </a:moveTo>
                <a:lnTo>
                  <a:pt x="429996" y="0"/>
                </a:lnTo>
                <a:lnTo>
                  <a:pt x="429996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98688" y="3226436"/>
            <a:ext cx="430530" cy="146685"/>
          </a:xfrm>
          <a:custGeom>
            <a:avLst/>
            <a:gdLst/>
            <a:ahLst/>
            <a:cxnLst/>
            <a:rect l="l" t="t" r="r" b="b"/>
            <a:pathLst>
              <a:path w="430530" h="146685">
                <a:moveTo>
                  <a:pt x="0" y="0"/>
                </a:moveTo>
                <a:lnTo>
                  <a:pt x="429988" y="0"/>
                </a:lnTo>
                <a:lnTo>
                  <a:pt x="429988" y="146559"/>
                </a:lnTo>
                <a:lnTo>
                  <a:pt x="0" y="1465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34980" y="3741014"/>
            <a:ext cx="410845" cy="140335"/>
          </a:xfrm>
          <a:custGeom>
            <a:avLst/>
            <a:gdLst/>
            <a:ahLst/>
            <a:cxnLst/>
            <a:rect l="l" t="t" r="r" b="b"/>
            <a:pathLst>
              <a:path w="410845" h="140335">
                <a:moveTo>
                  <a:pt x="0" y="0"/>
                </a:moveTo>
                <a:lnTo>
                  <a:pt x="410451" y="0"/>
                </a:lnTo>
                <a:lnTo>
                  <a:pt x="410451" y="140055"/>
                </a:lnTo>
                <a:lnTo>
                  <a:pt x="0" y="140055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04067" y="3864775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5" h="140335">
                <a:moveTo>
                  <a:pt x="0" y="0"/>
                </a:moveTo>
                <a:lnTo>
                  <a:pt x="273621" y="0"/>
                </a:lnTo>
                <a:lnTo>
                  <a:pt x="273621" y="140055"/>
                </a:lnTo>
                <a:lnTo>
                  <a:pt x="0" y="140055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58669" y="4118814"/>
            <a:ext cx="384810" cy="146685"/>
          </a:xfrm>
          <a:custGeom>
            <a:avLst/>
            <a:gdLst/>
            <a:ahLst/>
            <a:cxnLst/>
            <a:rect l="l" t="t" r="r" b="b"/>
            <a:pathLst>
              <a:path w="384810" h="146685">
                <a:moveTo>
                  <a:pt x="0" y="0"/>
                </a:moveTo>
                <a:lnTo>
                  <a:pt x="384390" y="0"/>
                </a:lnTo>
                <a:lnTo>
                  <a:pt x="384390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58668" y="4118814"/>
            <a:ext cx="384810" cy="146685"/>
          </a:xfrm>
          <a:custGeom>
            <a:avLst/>
            <a:gdLst/>
            <a:ahLst/>
            <a:cxnLst/>
            <a:rect l="l" t="t" r="r" b="b"/>
            <a:pathLst>
              <a:path w="384810" h="146685">
                <a:moveTo>
                  <a:pt x="0" y="0"/>
                </a:moveTo>
                <a:lnTo>
                  <a:pt x="384382" y="0"/>
                </a:lnTo>
                <a:lnTo>
                  <a:pt x="384382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45957" y="4998174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5" h="140335">
                <a:moveTo>
                  <a:pt x="0" y="0"/>
                </a:moveTo>
                <a:lnTo>
                  <a:pt x="273621" y="0"/>
                </a:lnTo>
                <a:lnTo>
                  <a:pt x="273621" y="140042"/>
                </a:lnTo>
                <a:lnTo>
                  <a:pt x="0" y="140042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5957" y="4998174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5" h="140335">
                <a:moveTo>
                  <a:pt x="0" y="0"/>
                </a:moveTo>
                <a:lnTo>
                  <a:pt x="273628" y="0"/>
                </a:lnTo>
                <a:lnTo>
                  <a:pt x="273628" y="140045"/>
                </a:lnTo>
                <a:lnTo>
                  <a:pt x="0" y="140045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31277" y="3734512"/>
            <a:ext cx="365125" cy="140335"/>
          </a:xfrm>
          <a:custGeom>
            <a:avLst/>
            <a:gdLst/>
            <a:ahLst/>
            <a:cxnLst/>
            <a:rect l="l" t="t" r="r" b="b"/>
            <a:pathLst>
              <a:path w="365125" h="140335">
                <a:moveTo>
                  <a:pt x="0" y="0"/>
                </a:moveTo>
                <a:lnTo>
                  <a:pt x="364832" y="0"/>
                </a:lnTo>
                <a:lnTo>
                  <a:pt x="364832" y="140042"/>
                </a:lnTo>
                <a:lnTo>
                  <a:pt x="0" y="140042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31277" y="3734512"/>
            <a:ext cx="365125" cy="140335"/>
          </a:xfrm>
          <a:custGeom>
            <a:avLst/>
            <a:gdLst/>
            <a:ahLst/>
            <a:cxnLst/>
            <a:rect l="l" t="t" r="r" b="b"/>
            <a:pathLst>
              <a:path w="365125" h="140335">
                <a:moveTo>
                  <a:pt x="0" y="0"/>
                </a:moveTo>
                <a:lnTo>
                  <a:pt x="364837" y="0"/>
                </a:lnTo>
                <a:lnTo>
                  <a:pt x="364837" y="140043"/>
                </a:lnTo>
                <a:lnTo>
                  <a:pt x="0" y="14004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05204" y="6353031"/>
            <a:ext cx="404495" cy="146685"/>
          </a:xfrm>
          <a:custGeom>
            <a:avLst/>
            <a:gdLst/>
            <a:ahLst/>
            <a:cxnLst/>
            <a:rect l="l" t="t" r="r" b="b"/>
            <a:pathLst>
              <a:path w="404494" h="146685">
                <a:moveTo>
                  <a:pt x="0" y="0"/>
                </a:moveTo>
                <a:lnTo>
                  <a:pt x="403936" y="0"/>
                </a:lnTo>
                <a:lnTo>
                  <a:pt x="403936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05204" y="6353031"/>
            <a:ext cx="404495" cy="146685"/>
          </a:xfrm>
          <a:custGeom>
            <a:avLst/>
            <a:gdLst/>
            <a:ahLst/>
            <a:cxnLst/>
            <a:rect l="l" t="t" r="r" b="b"/>
            <a:pathLst>
              <a:path w="404494" h="146685">
                <a:moveTo>
                  <a:pt x="0" y="0"/>
                </a:moveTo>
                <a:lnTo>
                  <a:pt x="403927" y="0"/>
                </a:lnTo>
                <a:lnTo>
                  <a:pt x="403927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60134" y="1644330"/>
            <a:ext cx="2981960" cy="101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1135"/>
              </a:lnSpc>
            </a:pPr>
            <a:r>
              <a:rPr sz="1200" spc="-30" dirty="0">
                <a:latin typeface="Times New Roman"/>
                <a:cs typeface="Times New Roman"/>
              </a:rPr>
              <a:t>Modeling </a:t>
            </a:r>
            <a:r>
              <a:rPr sz="1200" spc="15" dirty="0">
                <a:latin typeface="Times New Roman"/>
                <a:cs typeface="Times New Roman"/>
              </a:rPr>
              <a:t>the </a:t>
            </a:r>
            <a:r>
              <a:rPr sz="1200" spc="-25" dirty="0">
                <a:latin typeface="Times New Roman"/>
                <a:cs typeface="Times New Roman"/>
              </a:rPr>
              <a:t>Complex Dynamics </a:t>
            </a:r>
            <a:r>
              <a:rPr sz="1200" spc="1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Changing</a:t>
            </a:r>
            <a:endParaRPr sz="1200">
              <a:latin typeface="Times New Roman"/>
              <a:cs typeface="Times New Roman"/>
            </a:endParaRPr>
          </a:p>
          <a:p>
            <a:pPr marL="522605">
              <a:spcBef>
                <a:spcPts val="75"/>
              </a:spcBef>
            </a:pPr>
            <a:r>
              <a:rPr sz="1200" spc="-15" dirty="0">
                <a:latin typeface="Times New Roman"/>
                <a:cs typeface="Times New Roman"/>
              </a:rPr>
              <a:t>Correlations </a:t>
            </a:r>
            <a:r>
              <a:rPr sz="1200" spc="-6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Epileptic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Events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393700"/>
            <a:r>
              <a:rPr sz="800" spc="-10" dirty="0">
                <a:latin typeface="Georgia"/>
                <a:cs typeface="Georgia"/>
              </a:rPr>
              <a:t>Drausin </a:t>
            </a:r>
            <a:r>
              <a:rPr sz="800" spc="25" dirty="0">
                <a:latin typeface="Georgia"/>
                <a:cs typeface="Georgia"/>
              </a:rPr>
              <a:t>F. </a:t>
            </a:r>
            <a:r>
              <a:rPr sz="800" spc="-10" dirty="0">
                <a:latin typeface="Georgia"/>
                <a:cs typeface="Georgia"/>
              </a:rPr>
              <a:t>Wulsin</a:t>
            </a:r>
            <a:r>
              <a:rPr sz="825" spc="-15" baseline="30303" dirty="0">
                <a:latin typeface="Georgia"/>
                <a:cs typeface="Georgia"/>
              </a:rPr>
              <a:t>a</a:t>
            </a:r>
            <a:r>
              <a:rPr sz="800" spc="-10" dirty="0">
                <a:latin typeface="Georgia"/>
                <a:cs typeface="Georgia"/>
              </a:rPr>
              <a:t>, </a:t>
            </a:r>
            <a:r>
              <a:rPr sz="800" dirty="0">
                <a:latin typeface="Georgia"/>
                <a:cs typeface="Georgia"/>
              </a:rPr>
              <a:t>Emily </a:t>
            </a:r>
            <a:r>
              <a:rPr sz="800" spc="25" dirty="0">
                <a:latin typeface="Georgia"/>
                <a:cs typeface="Georgia"/>
              </a:rPr>
              <a:t>B. </a:t>
            </a:r>
            <a:r>
              <a:rPr sz="800" spc="-5" dirty="0">
                <a:latin typeface="Georgia"/>
                <a:cs typeface="Georgia"/>
              </a:rPr>
              <a:t>Fox</a:t>
            </a:r>
            <a:r>
              <a:rPr sz="825" spc="-7" baseline="30303" dirty="0">
                <a:latin typeface="Georgia"/>
                <a:cs typeface="Georgia"/>
              </a:rPr>
              <a:t>c</a:t>
            </a:r>
            <a:r>
              <a:rPr sz="800" spc="-5" dirty="0">
                <a:latin typeface="Georgia"/>
                <a:cs typeface="Georgia"/>
              </a:rPr>
              <a:t>, </a:t>
            </a:r>
            <a:r>
              <a:rPr sz="800" dirty="0">
                <a:latin typeface="Georgia"/>
                <a:cs typeface="Georgia"/>
              </a:rPr>
              <a:t>Brian</a:t>
            </a:r>
            <a:r>
              <a:rPr sz="800" spc="145" dirty="0">
                <a:latin typeface="Georgia"/>
                <a:cs typeface="Georgia"/>
              </a:rPr>
              <a:t> </a:t>
            </a:r>
            <a:r>
              <a:rPr sz="800" spc="15" dirty="0">
                <a:latin typeface="Georgia"/>
                <a:cs typeface="Georgia"/>
              </a:rPr>
              <a:t>Litt</a:t>
            </a:r>
            <a:r>
              <a:rPr sz="825" spc="22" baseline="30303" dirty="0">
                <a:latin typeface="Georgia"/>
                <a:cs typeface="Georgia"/>
              </a:rPr>
              <a:t>a,b</a:t>
            </a:r>
            <a:endParaRPr sz="825" baseline="30303">
              <a:latin typeface="Georgia"/>
              <a:cs typeface="Georgia"/>
            </a:endParaRPr>
          </a:p>
          <a:p>
            <a:pPr algn="ctr">
              <a:lnSpc>
                <a:spcPts val="830"/>
              </a:lnSpc>
              <a:spcBef>
                <a:spcPts val="695"/>
              </a:spcBef>
            </a:pPr>
            <a:r>
              <a:rPr sz="675" i="1" spc="-37" baseline="30864" dirty="0">
                <a:latin typeface="Georgia"/>
                <a:cs typeface="Georgia"/>
              </a:rPr>
              <a:t>a</a:t>
            </a:r>
            <a:r>
              <a:rPr sz="700" i="1" spc="-25" dirty="0">
                <a:latin typeface="Georgia"/>
                <a:cs typeface="Georgia"/>
              </a:rPr>
              <a:t>Department of Bioengineering, University of Pennsylvania, Philadelphia, </a:t>
            </a:r>
            <a:r>
              <a:rPr sz="700" i="1" spc="10" dirty="0">
                <a:latin typeface="Georgia"/>
                <a:cs typeface="Georgia"/>
              </a:rPr>
              <a:t>PA  </a:t>
            </a:r>
            <a:r>
              <a:rPr sz="675" i="1" spc="-37" baseline="30864" dirty="0">
                <a:latin typeface="Georgia"/>
                <a:cs typeface="Georgia"/>
              </a:rPr>
              <a:t>b</a:t>
            </a:r>
            <a:r>
              <a:rPr sz="700" i="1" spc="-25" dirty="0">
                <a:latin typeface="Georgia"/>
                <a:cs typeface="Georgia"/>
              </a:rPr>
              <a:t>Department of </a:t>
            </a:r>
            <a:r>
              <a:rPr sz="700" i="1" spc="-40" dirty="0">
                <a:latin typeface="Georgia"/>
                <a:cs typeface="Georgia"/>
              </a:rPr>
              <a:t>Neurology, </a:t>
            </a:r>
            <a:r>
              <a:rPr sz="700" i="1" spc="-25" dirty="0">
                <a:latin typeface="Georgia"/>
                <a:cs typeface="Georgia"/>
              </a:rPr>
              <a:t>University of Pennsylvania, Philadelphia, </a:t>
            </a:r>
            <a:r>
              <a:rPr sz="700" i="1" spc="10" dirty="0">
                <a:latin typeface="Georgia"/>
                <a:cs typeface="Georgia"/>
              </a:rPr>
              <a:t>PA  </a:t>
            </a:r>
            <a:r>
              <a:rPr sz="675" i="1" spc="-37" baseline="30864" dirty="0">
                <a:latin typeface="Georgia"/>
                <a:cs typeface="Georgia"/>
              </a:rPr>
              <a:t>c</a:t>
            </a:r>
            <a:r>
              <a:rPr sz="700" i="1" spc="-25" dirty="0">
                <a:latin typeface="Georgia"/>
                <a:cs typeface="Georgia"/>
              </a:rPr>
              <a:t>Department of </a:t>
            </a:r>
            <a:r>
              <a:rPr sz="700" i="1" spc="-15" dirty="0">
                <a:latin typeface="Georgia"/>
                <a:cs typeface="Georgia"/>
              </a:rPr>
              <a:t>Statistics, </a:t>
            </a:r>
            <a:r>
              <a:rPr sz="700" i="1" spc="-25" dirty="0">
                <a:latin typeface="Georgia"/>
                <a:cs typeface="Georgia"/>
              </a:rPr>
              <a:t>University of Washington, </a:t>
            </a:r>
            <a:r>
              <a:rPr sz="700" i="1" spc="-20" dirty="0">
                <a:latin typeface="Georgia"/>
                <a:cs typeface="Georgia"/>
              </a:rPr>
              <a:t>Seattle,</a:t>
            </a:r>
            <a:r>
              <a:rPr sz="700" i="1" spc="-15" dirty="0">
                <a:latin typeface="Georgia"/>
                <a:cs typeface="Georgia"/>
              </a:rPr>
              <a:t> </a:t>
            </a:r>
            <a:r>
              <a:rPr sz="700" i="1" spc="-5" dirty="0">
                <a:latin typeface="Georgia"/>
                <a:cs typeface="Georgia"/>
              </a:rPr>
              <a:t>WA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28731" y="3035592"/>
            <a:ext cx="47815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b="1" spc="5" dirty="0">
                <a:latin typeface="Georgia"/>
                <a:cs typeface="Georgia"/>
              </a:rPr>
              <a:t>Abstract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28731" y="3211141"/>
            <a:ext cx="63309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dirty="0">
                <a:latin typeface="Georgia"/>
                <a:cs typeface="Georgia"/>
              </a:rPr>
              <a:t>Patients</a:t>
            </a:r>
            <a:r>
              <a:rPr sz="800" spc="50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with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72779" y="3211141"/>
            <a:ext cx="240157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can </a:t>
            </a:r>
            <a:r>
              <a:rPr sz="800" spc="-15" dirty="0">
                <a:latin typeface="Georgia"/>
                <a:cs typeface="Georgia"/>
              </a:rPr>
              <a:t>manifest </a:t>
            </a:r>
            <a:r>
              <a:rPr sz="800" spc="-10" dirty="0">
                <a:latin typeface="Georgia"/>
                <a:cs typeface="Georgia"/>
              </a:rPr>
              <a:t>short, sub-clinical epileptic </a:t>
            </a:r>
            <a:r>
              <a:rPr sz="800" spc="10" dirty="0">
                <a:latin typeface="Georgia"/>
                <a:cs typeface="Georgia"/>
              </a:rPr>
              <a:t>“bursts”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in</a:t>
            </a:r>
            <a:endParaRPr sz="800">
              <a:latin typeface="Georgia"/>
              <a:cs typeface="Georgia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344015" y="3213750"/>
          <a:ext cx="1113790" cy="47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85"/>
                <a:gridCol w="335280"/>
                <a:gridCol w="377825"/>
              </a:tblGrid>
              <a:tr h="127000">
                <a:tc>
                  <a:txBody>
                    <a:bodyPr/>
                    <a:lstStyle/>
                    <a:p>
                      <a:pPr marL="43815">
                        <a:lnSpc>
                          <a:spcPts val="89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epilepsy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B w="38100">
                      <a:solidFill>
                        <a:srgbClr val="C75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clinical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38100">
                      <a:solidFill>
                        <a:srgbClr val="C75000"/>
                      </a:solidFill>
                      <a:prstDash val="solid"/>
                    </a:lnL>
                    <a:lnR w="53975">
                      <a:solidFill>
                        <a:srgbClr val="C75000"/>
                      </a:solidFill>
                      <a:prstDash val="solid"/>
                    </a:lnR>
                    <a:lnT w="38100" cap="flat" cmpd="sng" algn="ctr">
                      <a:solidFill>
                        <a:srgbClr val="C75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seizures.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539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728730" y="3338271"/>
            <a:ext cx="3477260" cy="10420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85"/>
              </a:spcBef>
              <a:tabLst>
                <a:tab pos="1804035" algn="l"/>
              </a:tabLst>
            </a:pPr>
            <a:r>
              <a:rPr sz="800" spc="-10" dirty="0">
                <a:latin typeface="Georgia"/>
                <a:cs typeface="Georgia"/>
              </a:rPr>
              <a:t>addition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to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full-blown	</a:t>
            </a:r>
            <a:r>
              <a:rPr sz="800" spc="-25" dirty="0">
                <a:latin typeface="Georgia"/>
                <a:cs typeface="Georgia"/>
              </a:rPr>
              <a:t>We </a:t>
            </a:r>
            <a:r>
              <a:rPr sz="800" spc="-10" dirty="0">
                <a:latin typeface="Georgia"/>
                <a:cs typeface="Georgia"/>
              </a:rPr>
              <a:t>believe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5" dirty="0">
                <a:latin typeface="Georgia"/>
                <a:cs typeface="Georgia"/>
              </a:rPr>
              <a:t>relationship between  these two </a:t>
            </a:r>
            <a:r>
              <a:rPr sz="800" spc="-20" dirty="0">
                <a:latin typeface="Georgia"/>
                <a:cs typeface="Georgia"/>
              </a:rPr>
              <a:t>classes of </a:t>
            </a:r>
            <a:r>
              <a:rPr sz="800" spc="-10" dirty="0">
                <a:latin typeface="Georgia"/>
                <a:cs typeface="Georgia"/>
              </a:rPr>
              <a:t>events—something </a:t>
            </a:r>
            <a:r>
              <a:rPr sz="800" spc="-5" dirty="0">
                <a:latin typeface="Georgia"/>
                <a:cs typeface="Georgia"/>
              </a:rPr>
              <a:t>not </a:t>
            </a:r>
            <a:r>
              <a:rPr sz="800" spc="-10" dirty="0">
                <a:latin typeface="Georgia"/>
                <a:cs typeface="Georgia"/>
              </a:rPr>
              <a:t>previously studied </a:t>
            </a:r>
            <a:r>
              <a:rPr sz="800" spc="10" dirty="0">
                <a:latin typeface="Georgia"/>
                <a:cs typeface="Georgia"/>
              </a:rPr>
              <a:t>quantitatively—  </a:t>
            </a:r>
            <a:r>
              <a:rPr sz="800" spc="-15" dirty="0">
                <a:latin typeface="Georgia"/>
                <a:cs typeface="Georgia"/>
              </a:rPr>
              <a:t>could </a:t>
            </a:r>
            <a:r>
              <a:rPr sz="800" spc="-5" dirty="0">
                <a:latin typeface="Georgia"/>
                <a:cs typeface="Georgia"/>
              </a:rPr>
              <a:t>yield important </a:t>
            </a:r>
            <a:r>
              <a:rPr sz="800" spc="-15" dirty="0">
                <a:latin typeface="Georgia"/>
                <a:cs typeface="Georgia"/>
              </a:rPr>
              <a:t>insights into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nature </a:t>
            </a:r>
            <a:r>
              <a:rPr sz="800" spc="-15" dirty="0">
                <a:latin typeface="Georgia"/>
                <a:cs typeface="Georgia"/>
              </a:rPr>
              <a:t>and intrinsic </a:t>
            </a:r>
            <a:r>
              <a:rPr sz="800" spc="-10" dirty="0">
                <a:latin typeface="Georgia"/>
                <a:cs typeface="Georgia"/>
              </a:rPr>
              <a:t>dynamics </a:t>
            </a:r>
            <a:r>
              <a:rPr sz="800" spc="-20" dirty="0">
                <a:latin typeface="Georgia"/>
                <a:cs typeface="Georgia"/>
              </a:rPr>
              <a:t>of  </a:t>
            </a:r>
            <a:r>
              <a:rPr sz="800" spc="-15" dirty="0">
                <a:latin typeface="Georgia"/>
                <a:cs typeface="Georgia"/>
              </a:rPr>
              <a:t>seizures. </a:t>
            </a:r>
            <a:r>
              <a:rPr sz="800" spc="70" dirty="0">
                <a:latin typeface="Georgia"/>
                <a:cs typeface="Georgia"/>
              </a:rPr>
              <a:t>A </a:t>
            </a:r>
            <a:r>
              <a:rPr sz="800" spc="-10" dirty="0">
                <a:latin typeface="Georgia"/>
                <a:cs typeface="Georgia"/>
              </a:rPr>
              <a:t>goal </a:t>
            </a:r>
            <a:r>
              <a:rPr sz="800" spc="-20" dirty="0">
                <a:latin typeface="Georgia"/>
                <a:cs typeface="Georgia"/>
              </a:rPr>
              <a:t>of our work is </a:t>
            </a:r>
            <a:r>
              <a:rPr sz="800" spc="5" dirty="0">
                <a:latin typeface="Georgia"/>
                <a:cs typeface="Georgia"/>
              </a:rPr>
              <a:t>to </a:t>
            </a:r>
            <a:r>
              <a:rPr sz="800" spc="-15" dirty="0">
                <a:latin typeface="Georgia"/>
                <a:cs typeface="Georgia"/>
              </a:rPr>
              <a:t>parse these complex </a:t>
            </a:r>
            <a:r>
              <a:rPr sz="800" spc="-10" dirty="0">
                <a:latin typeface="Georgia"/>
                <a:cs typeface="Georgia"/>
              </a:rPr>
              <a:t>epileptic </a:t>
            </a:r>
            <a:r>
              <a:rPr sz="800" spc="-15" dirty="0">
                <a:latin typeface="Georgia"/>
                <a:cs typeface="Georgia"/>
              </a:rPr>
              <a:t>events  into </a:t>
            </a:r>
            <a:r>
              <a:rPr sz="800" spc="-5" dirty="0">
                <a:latin typeface="Georgia"/>
                <a:cs typeface="Georgia"/>
              </a:rPr>
              <a:t>distinct </a:t>
            </a:r>
            <a:r>
              <a:rPr sz="800" spc="-10" dirty="0">
                <a:latin typeface="Georgia"/>
                <a:cs typeface="Georgia"/>
              </a:rPr>
              <a:t>dynamic </a:t>
            </a:r>
            <a:r>
              <a:rPr sz="800" spc="-20" dirty="0">
                <a:latin typeface="Georgia"/>
                <a:cs typeface="Georgia"/>
              </a:rPr>
              <a:t>regimes. </a:t>
            </a:r>
            <a:r>
              <a:rPr sz="800" spc="70" dirty="0">
                <a:latin typeface="Georgia"/>
                <a:cs typeface="Georgia"/>
              </a:rPr>
              <a:t>A </a:t>
            </a:r>
            <a:r>
              <a:rPr sz="800" spc="-15" dirty="0">
                <a:latin typeface="Georgia"/>
                <a:cs typeface="Georgia"/>
              </a:rPr>
              <a:t>challenge </a:t>
            </a:r>
            <a:r>
              <a:rPr sz="800" spc="-20" dirty="0">
                <a:latin typeface="Georgia"/>
                <a:cs typeface="Georgia"/>
              </a:rPr>
              <a:t>posed </a:t>
            </a:r>
            <a:r>
              <a:rPr sz="800" spc="5" dirty="0">
                <a:latin typeface="Georgia"/>
                <a:cs typeface="Georgia"/>
              </a:rPr>
              <a:t>by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intracranial </a:t>
            </a:r>
            <a:r>
              <a:rPr sz="800" spc="35" dirty="0">
                <a:latin typeface="Georgia"/>
                <a:cs typeface="Georgia"/>
              </a:rPr>
              <a:t>EEG  </a:t>
            </a:r>
            <a:r>
              <a:rPr sz="800" spc="15" dirty="0">
                <a:latin typeface="Georgia"/>
                <a:cs typeface="Georgia"/>
              </a:rPr>
              <a:t>(iEEG) </a:t>
            </a:r>
            <a:r>
              <a:rPr sz="800" spc="5" dirty="0">
                <a:latin typeface="Georgia"/>
                <a:cs typeface="Georgia"/>
              </a:rPr>
              <a:t>data </a:t>
            </a:r>
            <a:r>
              <a:rPr sz="800" spc="-30" dirty="0">
                <a:latin typeface="Georgia"/>
                <a:cs typeface="Georgia"/>
              </a:rPr>
              <a:t>we </a:t>
            </a:r>
            <a:r>
              <a:rPr sz="800" dirty="0">
                <a:latin typeface="Georgia"/>
                <a:cs typeface="Georgia"/>
              </a:rPr>
              <a:t>study </a:t>
            </a:r>
            <a:r>
              <a:rPr sz="800" spc="-20" dirty="0">
                <a:latin typeface="Georgia"/>
                <a:cs typeface="Georgia"/>
              </a:rPr>
              <a:t>is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dirty="0">
                <a:latin typeface="Georgia"/>
                <a:cs typeface="Georgia"/>
              </a:rPr>
              <a:t>fact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5" dirty="0">
                <a:latin typeface="Georgia"/>
                <a:cs typeface="Georgia"/>
              </a:rPr>
              <a:t>number </a:t>
            </a:r>
            <a:r>
              <a:rPr sz="800" spc="-15" dirty="0">
                <a:latin typeface="Georgia"/>
                <a:cs typeface="Georgia"/>
              </a:rPr>
              <a:t>and placement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15" dirty="0">
                <a:latin typeface="Georgia"/>
                <a:cs typeface="Georgia"/>
              </a:rPr>
              <a:t>electrodes  </a:t>
            </a:r>
            <a:r>
              <a:rPr sz="800" spc="-10" dirty="0">
                <a:latin typeface="Georgia"/>
                <a:cs typeface="Georgia"/>
              </a:rPr>
              <a:t>can </a:t>
            </a:r>
            <a:r>
              <a:rPr sz="800" dirty="0">
                <a:latin typeface="Georgia"/>
                <a:cs typeface="Georgia"/>
              </a:rPr>
              <a:t>vary </a:t>
            </a:r>
            <a:r>
              <a:rPr sz="800" spc="-15" dirty="0">
                <a:latin typeface="Georgia"/>
                <a:cs typeface="Georgia"/>
              </a:rPr>
              <a:t>between </a:t>
            </a:r>
            <a:r>
              <a:rPr sz="800" spc="-5" dirty="0">
                <a:latin typeface="Georgia"/>
                <a:cs typeface="Georgia"/>
              </a:rPr>
              <a:t>patients. </a:t>
            </a:r>
            <a:r>
              <a:rPr sz="800" spc="-25" dirty="0">
                <a:latin typeface="Georgia"/>
                <a:cs typeface="Georgia"/>
              </a:rPr>
              <a:t>We </a:t>
            </a:r>
            <a:r>
              <a:rPr sz="800" spc="-15" dirty="0">
                <a:latin typeface="Georgia"/>
                <a:cs typeface="Georgia"/>
              </a:rPr>
              <a:t>develop </a:t>
            </a:r>
            <a:r>
              <a:rPr sz="800" dirty="0">
                <a:latin typeface="Georgia"/>
                <a:cs typeface="Georgia"/>
              </a:rPr>
              <a:t>a </a:t>
            </a:r>
            <a:r>
              <a:rPr sz="800" spc="-10" dirty="0">
                <a:latin typeface="Georgia"/>
                <a:cs typeface="Georgia"/>
              </a:rPr>
              <a:t>Bayesian </a:t>
            </a:r>
            <a:r>
              <a:rPr sz="800" spc="-15" dirty="0">
                <a:latin typeface="Georgia"/>
                <a:cs typeface="Georgia"/>
              </a:rPr>
              <a:t>nonparametric </a:t>
            </a:r>
            <a:r>
              <a:rPr sz="800" spc="-10" dirty="0">
                <a:latin typeface="Georgia"/>
                <a:cs typeface="Georgia"/>
              </a:rPr>
              <a:t>Markov  switching </a:t>
            </a:r>
            <a:r>
              <a:rPr sz="800" spc="-20" dirty="0">
                <a:latin typeface="Georgia"/>
                <a:cs typeface="Georgia"/>
              </a:rPr>
              <a:t>process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15" dirty="0">
                <a:latin typeface="Georgia"/>
                <a:cs typeface="Georgia"/>
              </a:rPr>
              <a:t>allows </a:t>
            </a:r>
            <a:r>
              <a:rPr sz="800" spc="-20" dirty="0">
                <a:latin typeface="Georgia"/>
                <a:cs typeface="Georgia"/>
              </a:rPr>
              <a:t>for </a:t>
            </a:r>
            <a:r>
              <a:rPr sz="800" spc="5" dirty="0">
                <a:latin typeface="Georgia"/>
                <a:cs typeface="Georgia"/>
              </a:rPr>
              <a:t>(i) </a:t>
            </a:r>
            <a:r>
              <a:rPr sz="800" spc="-15" dirty="0">
                <a:latin typeface="Georgia"/>
                <a:cs typeface="Georgia"/>
              </a:rPr>
              <a:t>shared </a:t>
            </a:r>
            <a:r>
              <a:rPr sz="800" spc="-10" dirty="0">
                <a:latin typeface="Georgia"/>
                <a:cs typeface="Georgia"/>
              </a:rPr>
              <a:t>dynamic </a:t>
            </a:r>
            <a:r>
              <a:rPr sz="800" spc="-20" dirty="0">
                <a:latin typeface="Georgia"/>
                <a:cs typeface="Georgia"/>
              </a:rPr>
              <a:t>regimes </a:t>
            </a:r>
            <a:r>
              <a:rPr sz="800" spc="-15" dirty="0">
                <a:latin typeface="Georgia"/>
                <a:cs typeface="Georgia"/>
              </a:rPr>
              <a:t>between </a:t>
            </a:r>
            <a:r>
              <a:rPr sz="800" dirty="0">
                <a:latin typeface="Georgia"/>
                <a:cs typeface="Georgia"/>
              </a:rPr>
              <a:t>a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vari-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28730" y="4355291"/>
            <a:ext cx="34442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able </a:t>
            </a:r>
            <a:r>
              <a:rPr sz="800" spc="-25" dirty="0">
                <a:latin typeface="Georgia"/>
                <a:cs typeface="Georgia"/>
              </a:rPr>
              <a:t>number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15" dirty="0">
                <a:latin typeface="Georgia"/>
                <a:cs typeface="Georgia"/>
              </a:rPr>
              <a:t>channels, </a:t>
            </a:r>
            <a:r>
              <a:rPr sz="800" dirty="0">
                <a:latin typeface="Georgia"/>
                <a:cs typeface="Georgia"/>
              </a:rPr>
              <a:t>(ii) </a:t>
            </a:r>
            <a:r>
              <a:rPr sz="800" spc="-20" dirty="0">
                <a:latin typeface="Georgia"/>
                <a:cs typeface="Georgia"/>
              </a:rPr>
              <a:t>asynchronous </a:t>
            </a:r>
            <a:r>
              <a:rPr sz="800" spc="-15" dirty="0">
                <a:latin typeface="Georgia"/>
                <a:cs typeface="Georgia"/>
              </a:rPr>
              <a:t>regime-switching, and </a:t>
            </a:r>
            <a:r>
              <a:rPr sz="800" dirty="0">
                <a:latin typeface="Georgia"/>
                <a:cs typeface="Georgia"/>
              </a:rPr>
              <a:t>(iii)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an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36277" y="4512894"/>
            <a:ext cx="316230" cy="115416"/>
          </a:xfrm>
          <a:prstGeom prst="rect">
            <a:avLst/>
          </a:prstGeom>
          <a:solidFill>
            <a:srgbClr val="6ACDF4"/>
          </a:solidFill>
          <a:ln w="25369">
            <a:solidFill>
              <a:srgbClr val="0079A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850"/>
              </a:lnSpc>
            </a:pPr>
            <a:r>
              <a:rPr sz="800" spc="-20" dirty="0">
                <a:latin typeface="Georgia"/>
                <a:cs typeface="Georgia"/>
              </a:rPr>
              <a:t>sparse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28731" y="4482420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30830" algn="l"/>
              </a:tabLst>
            </a:pPr>
            <a:r>
              <a:rPr sz="800" spc="-20" dirty="0">
                <a:latin typeface="Georgia"/>
                <a:cs typeface="Georgia"/>
              </a:rPr>
              <a:t>unknown  </a:t>
            </a:r>
            <a:r>
              <a:rPr sz="800" spc="-5" dirty="0">
                <a:latin typeface="Georgia"/>
                <a:cs typeface="Georgia"/>
              </a:rPr>
              <a:t>dictionary  </a:t>
            </a:r>
            <a:r>
              <a:rPr sz="800" spc="-25" dirty="0">
                <a:latin typeface="Georgia"/>
                <a:cs typeface="Georgia"/>
              </a:rPr>
              <a:t>of  </a:t>
            </a:r>
            <a:r>
              <a:rPr sz="800" spc="-10" dirty="0">
                <a:latin typeface="Georgia"/>
                <a:cs typeface="Georgia"/>
              </a:rPr>
              <a:t>dynamic  </a:t>
            </a:r>
            <a:r>
              <a:rPr sz="800" spc="-20" dirty="0">
                <a:latin typeface="Georgia"/>
                <a:cs typeface="Georgia"/>
              </a:rPr>
              <a:t>regimes.  </a:t>
            </a:r>
            <a:r>
              <a:rPr sz="800" spc="-25" dirty="0">
                <a:latin typeface="Georgia"/>
                <a:cs typeface="Georgia"/>
              </a:rPr>
              <a:t>We</a:t>
            </a:r>
            <a:r>
              <a:rPr sz="800" spc="1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encode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	</a:t>
            </a:r>
            <a:r>
              <a:rPr sz="800" spc="-15" dirty="0">
                <a:latin typeface="Georgia"/>
                <a:cs typeface="Georgia"/>
              </a:rPr>
              <a:t>and</a:t>
            </a:r>
            <a:r>
              <a:rPr sz="800" spc="5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changing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28731" y="4609550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5" dirty="0">
                <a:latin typeface="Georgia"/>
                <a:cs typeface="Georgia"/>
              </a:rPr>
              <a:t>set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dependencies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between</a:t>
            </a:r>
            <a:r>
              <a:rPr sz="800" spc="30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channels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using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</a:t>
            </a:r>
            <a:r>
              <a:rPr sz="800" spc="3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Markov-switching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Gaussian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28730" y="4736680"/>
            <a:ext cx="34442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graphical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model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for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innovations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process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driving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channel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dynamics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and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28731" y="4863808"/>
            <a:ext cx="3444875" cy="406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4299"/>
              </a:lnSpc>
              <a:spcBef>
                <a:spcPts val="85"/>
              </a:spcBef>
              <a:tabLst>
                <a:tab pos="2348230" algn="l"/>
                <a:tab pos="2941320" algn="l"/>
              </a:tabLst>
            </a:pPr>
            <a:r>
              <a:rPr sz="800" spc="-10" dirty="0">
                <a:latin typeface="Georgia"/>
                <a:cs typeface="Georgia"/>
              </a:rPr>
              <a:t>demonstrate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importance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5" dirty="0">
                <a:latin typeface="Georgia"/>
                <a:cs typeface="Georgia"/>
              </a:rPr>
              <a:t>this </a:t>
            </a:r>
            <a:r>
              <a:rPr sz="800" spc="-20" dirty="0">
                <a:latin typeface="Georgia"/>
                <a:cs typeface="Georgia"/>
              </a:rPr>
              <a:t>model in </a:t>
            </a:r>
            <a:r>
              <a:rPr sz="800" spc="-15" dirty="0">
                <a:latin typeface="Georgia"/>
                <a:cs typeface="Georgia"/>
              </a:rPr>
              <a:t>parsing and out-of-sample </a:t>
            </a:r>
            <a:r>
              <a:rPr sz="800" spc="-20" dirty="0">
                <a:latin typeface="Georgia"/>
                <a:cs typeface="Georgia"/>
              </a:rPr>
              <a:t>pre-  </a:t>
            </a:r>
            <a:r>
              <a:rPr sz="800" spc="-10" dirty="0">
                <a:latin typeface="Georgia"/>
                <a:cs typeface="Georgia"/>
              </a:rPr>
              <a:t>dictions 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5" dirty="0">
                <a:latin typeface="Georgia"/>
                <a:cs typeface="Georgia"/>
              </a:rPr>
              <a:t> </a:t>
            </a:r>
            <a:r>
              <a:rPr sz="800" spc="25" dirty="0">
                <a:latin typeface="Georgia"/>
                <a:cs typeface="Georgia"/>
              </a:rPr>
              <a:t>iEEG</a:t>
            </a:r>
            <a:r>
              <a:rPr sz="800" spc="175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data.	</a:t>
            </a:r>
            <a:r>
              <a:rPr sz="800" spc="-15" dirty="0">
                <a:latin typeface="Georgia"/>
                <a:cs typeface="Georgia"/>
              </a:rPr>
              <a:t>produces </a:t>
            </a:r>
            <a:r>
              <a:rPr sz="800" spc="-5" dirty="0">
                <a:latin typeface="Georgia"/>
                <a:cs typeface="Georgia"/>
              </a:rPr>
              <a:t>intuitive </a:t>
            </a:r>
            <a:r>
              <a:rPr sz="800" spc="5" dirty="0">
                <a:latin typeface="Georgia"/>
                <a:cs typeface="Georgia"/>
              </a:rPr>
              <a:t>state  </a:t>
            </a:r>
            <a:r>
              <a:rPr sz="800" spc="-20" dirty="0">
                <a:latin typeface="Georgia"/>
                <a:cs typeface="Georgia"/>
              </a:rPr>
              <a:t>assignments  </a:t>
            </a:r>
            <a:r>
              <a:rPr sz="800" spc="15" dirty="0">
                <a:latin typeface="Georgia"/>
                <a:cs typeface="Georgia"/>
              </a:rPr>
              <a:t>that</a:t>
            </a:r>
            <a:r>
              <a:rPr sz="800" spc="7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can</a:t>
            </a:r>
            <a:r>
              <a:rPr sz="800" spc="12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help		and</a:t>
            </a:r>
            <a:r>
              <a:rPr sz="800" spc="3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enable</a:t>
            </a:r>
            <a:endParaRPr sz="800">
              <a:latin typeface="Georgia"/>
              <a:cs typeface="Georgia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2930375" y="4995255"/>
          <a:ext cx="1692909" cy="58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090"/>
                <a:gridCol w="365125"/>
                <a:gridCol w="296545"/>
                <a:gridCol w="78105"/>
                <a:gridCol w="136525"/>
                <a:gridCol w="220980"/>
                <a:gridCol w="129539"/>
              </a:tblGrid>
              <a:tr h="122555">
                <a:tc gridSpan="2">
                  <a:txBody>
                    <a:bodyPr/>
                    <a:lstStyle/>
                    <a:p>
                      <a:pPr>
                        <a:lnSpc>
                          <a:spcPts val="869"/>
                        </a:lnSpc>
                      </a:pPr>
                      <a:r>
                        <a:rPr sz="800" spc="-25" dirty="0">
                          <a:latin typeface="Georgia"/>
                          <a:cs typeface="Georgia"/>
                        </a:rPr>
                        <a:t>We show </a:t>
                      </a:r>
                      <a:r>
                        <a:rPr sz="800" spc="15" dirty="0">
                          <a:latin typeface="Georgia"/>
                          <a:cs typeface="Georgia"/>
                        </a:rPr>
                        <a:t>that</a:t>
                      </a:r>
                      <a:r>
                        <a:rPr sz="80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800" spc="-20" dirty="0">
                          <a:latin typeface="Georgia"/>
                          <a:cs typeface="Georgia"/>
                        </a:rPr>
                        <a:t>our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28575">
                      <a:solidFill>
                        <a:srgbClr val="0079A0"/>
                      </a:solidFill>
                      <a:prstDash val="solid"/>
                    </a:lnR>
                    <a:lnB w="53975">
                      <a:solidFill>
                        <a:srgbClr val="0079A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69"/>
                        </a:lnSpc>
                      </a:pPr>
                      <a:r>
                        <a:rPr sz="800" spc="-20" dirty="0">
                          <a:latin typeface="Georgia"/>
                          <a:cs typeface="Georgia"/>
                        </a:rPr>
                        <a:t>model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5890">
                <a:tc>
                  <a:txBody>
                    <a:bodyPr/>
                    <a:lstStyle/>
                    <a:p>
                      <a:pPr marL="31115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automate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38100">
                      <a:solidFill>
                        <a:srgbClr val="0079A0"/>
                      </a:solidFill>
                      <a:prstDash val="solid"/>
                    </a:lnR>
                    <a:lnT w="53975" cap="flat" cmpd="sng" algn="ctr">
                      <a:solidFill>
                        <a:srgbClr val="0079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Georgia"/>
                          <a:cs typeface="Georgia"/>
                        </a:rPr>
                        <a:t>clinical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539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4604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Georgia"/>
                          <a:cs typeface="Georgia"/>
                        </a:rPr>
                        <a:t>analysis</a:t>
                      </a:r>
                      <a:r>
                        <a:rPr sz="800" spc="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800" spc="-20" dirty="0">
                          <a:latin typeface="Georgia"/>
                          <a:cs typeface="Georgia"/>
                        </a:rPr>
                        <a:t>of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 cap="flat" cmpd="sng" algn="ctr">
                      <a:solidFill>
                        <a:srgbClr val="0079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240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seizures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539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79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ts val="919"/>
                        </a:lnSpc>
                      </a:pPr>
                      <a:r>
                        <a:rPr sz="800" spc="-5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lini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539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590">
                        <a:lnSpc>
                          <a:spcPts val="919"/>
                        </a:lnSpc>
                      </a:pPr>
                      <a:r>
                        <a:rPr sz="800" spc="-5" dirty="0">
                          <a:latin typeface="Georgia"/>
                          <a:cs typeface="Georgia"/>
                        </a:rPr>
                        <a:t>se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z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ur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s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539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539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919"/>
                        </a:lnSpc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.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T w="28575">
                      <a:solidFill>
                        <a:srgbClr val="C75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3614078" y="4089856"/>
            <a:ext cx="519545" cy="245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66224" y="4122077"/>
            <a:ext cx="416953" cy="143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66224" y="4122077"/>
            <a:ext cx="417195" cy="143510"/>
          </a:xfrm>
          <a:custGeom>
            <a:avLst/>
            <a:gdLst/>
            <a:ahLst/>
            <a:cxnLst/>
            <a:rect l="l" t="t" r="r" b="b"/>
            <a:pathLst>
              <a:path w="417195" h="143510">
                <a:moveTo>
                  <a:pt x="0" y="0"/>
                </a:moveTo>
                <a:lnTo>
                  <a:pt x="416958" y="0"/>
                </a:lnTo>
                <a:lnTo>
                  <a:pt x="416958" y="143302"/>
                </a:lnTo>
                <a:lnTo>
                  <a:pt x="0" y="143302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09237" y="4122077"/>
            <a:ext cx="697230" cy="137160"/>
          </a:xfrm>
          <a:custGeom>
            <a:avLst/>
            <a:gdLst/>
            <a:ahLst/>
            <a:cxnLst/>
            <a:rect l="l" t="t" r="r" b="b"/>
            <a:pathLst>
              <a:path w="697229" h="137160">
                <a:moveTo>
                  <a:pt x="0" y="0"/>
                </a:moveTo>
                <a:lnTo>
                  <a:pt x="697102" y="0"/>
                </a:lnTo>
                <a:lnTo>
                  <a:pt x="697102" y="136779"/>
                </a:lnTo>
                <a:lnTo>
                  <a:pt x="0" y="136779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09237" y="4122077"/>
            <a:ext cx="697230" cy="137160"/>
          </a:xfrm>
          <a:custGeom>
            <a:avLst/>
            <a:gdLst/>
            <a:ahLst/>
            <a:cxnLst/>
            <a:rect l="l" t="t" r="r" b="b"/>
            <a:pathLst>
              <a:path w="697229" h="137160">
                <a:moveTo>
                  <a:pt x="0" y="0"/>
                </a:moveTo>
                <a:lnTo>
                  <a:pt x="697101" y="0"/>
                </a:lnTo>
                <a:lnTo>
                  <a:pt x="697101" y="136789"/>
                </a:lnTo>
                <a:lnTo>
                  <a:pt x="0" y="13678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32400" y="4128592"/>
            <a:ext cx="339090" cy="137160"/>
          </a:xfrm>
          <a:custGeom>
            <a:avLst/>
            <a:gdLst/>
            <a:ahLst/>
            <a:cxnLst/>
            <a:rect l="l" t="t" r="r" b="b"/>
            <a:pathLst>
              <a:path w="339089" h="137160">
                <a:moveTo>
                  <a:pt x="0" y="0"/>
                </a:moveTo>
                <a:lnTo>
                  <a:pt x="338772" y="0"/>
                </a:lnTo>
                <a:lnTo>
                  <a:pt x="338772" y="136778"/>
                </a:lnTo>
                <a:lnTo>
                  <a:pt x="0" y="136778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32400" y="4128592"/>
            <a:ext cx="339090" cy="137160"/>
          </a:xfrm>
          <a:custGeom>
            <a:avLst/>
            <a:gdLst/>
            <a:ahLst/>
            <a:cxnLst/>
            <a:rect l="l" t="t" r="r" b="b"/>
            <a:pathLst>
              <a:path w="339089" h="137160">
                <a:moveTo>
                  <a:pt x="0" y="0"/>
                </a:moveTo>
                <a:lnTo>
                  <a:pt x="338778" y="0"/>
                </a:lnTo>
                <a:lnTo>
                  <a:pt x="338778" y="136787"/>
                </a:lnTo>
                <a:lnTo>
                  <a:pt x="0" y="136787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12439" y="4369599"/>
            <a:ext cx="645160" cy="143510"/>
          </a:xfrm>
          <a:custGeom>
            <a:avLst/>
            <a:gdLst/>
            <a:ahLst/>
            <a:cxnLst/>
            <a:rect l="l" t="t" r="r" b="b"/>
            <a:pathLst>
              <a:path w="645160" h="143510">
                <a:moveTo>
                  <a:pt x="0" y="0"/>
                </a:moveTo>
                <a:lnTo>
                  <a:pt x="644982" y="0"/>
                </a:lnTo>
                <a:lnTo>
                  <a:pt x="644982" y="143294"/>
                </a:lnTo>
                <a:lnTo>
                  <a:pt x="0" y="143294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12439" y="4369600"/>
            <a:ext cx="645160" cy="143510"/>
          </a:xfrm>
          <a:custGeom>
            <a:avLst/>
            <a:gdLst/>
            <a:ahLst/>
            <a:cxnLst/>
            <a:rect l="l" t="t" r="r" b="b"/>
            <a:pathLst>
              <a:path w="645160" h="143510">
                <a:moveTo>
                  <a:pt x="0" y="0"/>
                </a:moveTo>
                <a:lnTo>
                  <a:pt x="644982" y="0"/>
                </a:lnTo>
                <a:lnTo>
                  <a:pt x="644982" y="143301"/>
                </a:lnTo>
                <a:lnTo>
                  <a:pt x="0" y="14330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28159" y="4636656"/>
            <a:ext cx="443230" cy="123825"/>
          </a:xfrm>
          <a:custGeom>
            <a:avLst/>
            <a:gdLst/>
            <a:ahLst/>
            <a:cxnLst/>
            <a:rect l="l" t="t" r="r" b="b"/>
            <a:pathLst>
              <a:path w="443229" h="123825">
                <a:moveTo>
                  <a:pt x="0" y="0"/>
                </a:moveTo>
                <a:lnTo>
                  <a:pt x="443014" y="0"/>
                </a:lnTo>
                <a:lnTo>
                  <a:pt x="443014" y="123761"/>
                </a:lnTo>
                <a:lnTo>
                  <a:pt x="0" y="12376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28159" y="4636656"/>
            <a:ext cx="443230" cy="123825"/>
          </a:xfrm>
          <a:custGeom>
            <a:avLst/>
            <a:gdLst/>
            <a:ahLst/>
            <a:cxnLst/>
            <a:rect l="l" t="t" r="r" b="b"/>
            <a:pathLst>
              <a:path w="443229" h="123825">
                <a:moveTo>
                  <a:pt x="0" y="0"/>
                </a:moveTo>
                <a:lnTo>
                  <a:pt x="443016" y="0"/>
                </a:lnTo>
                <a:lnTo>
                  <a:pt x="443016" y="123759"/>
                </a:lnTo>
                <a:lnTo>
                  <a:pt x="0" y="1237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73667" y="4760417"/>
            <a:ext cx="534670" cy="143510"/>
          </a:xfrm>
          <a:custGeom>
            <a:avLst/>
            <a:gdLst/>
            <a:ahLst/>
            <a:cxnLst/>
            <a:rect l="l" t="t" r="r" b="b"/>
            <a:pathLst>
              <a:path w="534670" h="143510">
                <a:moveTo>
                  <a:pt x="0" y="0"/>
                </a:moveTo>
                <a:lnTo>
                  <a:pt x="534225" y="0"/>
                </a:lnTo>
                <a:lnTo>
                  <a:pt x="534225" y="143306"/>
                </a:lnTo>
                <a:lnTo>
                  <a:pt x="0" y="143306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73667" y="4760417"/>
            <a:ext cx="534670" cy="143510"/>
          </a:xfrm>
          <a:custGeom>
            <a:avLst/>
            <a:gdLst/>
            <a:ahLst/>
            <a:cxnLst/>
            <a:rect l="l" t="t" r="r" b="b"/>
            <a:pathLst>
              <a:path w="534670" h="143510">
                <a:moveTo>
                  <a:pt x="0" y="0"/>
                </a:moveTo>
                <a:lnTo>
                  <a:pt x="534226" y="0"/>
                </a:lnTo>
                <a:lnTo>
                  <a:pt x="534226" y="143302"/>
                </a:lnTo>
                <a:lnTo>
                  <a:pt x="0" y="14330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44307" y="4753902"/>
            <a:ext cx="417195" cy="149860"/>
          </a:xfrm>
          <a:custGeom>
            <a:avLst/>
            <a:gdLst/>
            <a:ahLst/>
            <a:cxnLst/>
            <a:rect l="l" t="t" r="r" b="b"/>
            <a:pathLst>
              <a:path w="417194" h="149860">
                <a:moveTo>
                  <a:pt x="0" y="0"/>
                </a:moveTo>
                <a:lnTo>
                  <a:pt x="416953" y="0"/>
                </a:lnTo>
                <a:lnTo>
                  <a:pt x="416953" y="149821"/>
                </a:lnTo>
                <a:lnTo>
                  <a:pt x="0" y="14982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44307" y="4753902"/>
            <a:ext cx="417195" cy="149860"/>
          </a:xfrm>
          <a:custGeom>
            <a:avLst/>
            <a:gdLst/>
            <a:ahLst/>
            <a:cxnLst/>
            <a:rect l="l" t="t" r="r" b="b"/>
            <a:pathLst>
              <a:path w="417194" h="149860">
                <a:moveTo>
                  <a:pt x="0" y="0"/>
                </a:moveTo>
                <a:lnTo>
                  <a:pt x="416957" y="0"/>
                </a:lnTo>
                <a:lnTo>
                  <a:pt x="416957" y="149816"/>
                </a:lnTo>
                <a:lnTo>
                  <a:pt x="0" y="14981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1053" y="5444363"/>
            <a:ext cx="365125" cy="130810"/>
          </a:xfrm>
          <a:custGeom>
            <a:avLst/>
            <a:gdLst/>
            <a:ahLst/>
            <a:cxnLst/>
            <a:rect l="l" t="t" r="r" b="b"/>
            <a:pathLst>
              <a:path w="365125" h="130810">
                <a:moveTo>
                  <a:pt x="0" y="0"/>
                </a:moveTo>
                <a:lnTo>
                  <a:pt x="364832" y="0"/>
                </a:lnTo>
                <a:lnTo>
                  <a:pt x="364832" y="130276"/>
                </a:lnTo>
                <a:lnTo>
                  <a:pt x="0" y="130276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1053" y="5444363"/>
            <a:ext cx="365125" cy="130810"/>
          </a:xfrm>
          <a:custGeom>
            <a:avLst/>
            <a:gdLst/>
            <a:ahLst/>
            <a:cxnLst/>
            <a:rect l="l" t="t" r="r" b="b"/>
            <a:pathLst>
              <a:path w="365125" h="130810">
                <a:moveTo>
                  <a:pt x="0" y="0"/>
                </a:moveTo>
                <a:lnTo>
                  <a:pt x="364836" y="0"/>
                </a:lnTo>
                <a:lnTo>
                  <a:pt x="364836" y="130272"/>
                </a:lnTo>
                <a:lnTo>
                  <a:pt x="0" y="13027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45431" y="5444364"/>
            <a:ext cx="306705" cy="123825"/>
          </a:xfrm>
          <a:custGeom>
            <a:avLst/>
            <a:gdLst/>
            <a:ahLst/>
            <a:cxnLst/>
            <a:rect l="l" t="t" r="r" b="b"/>
            <a:pathLst>
              <a:path w="306704" h="123825">
                <a:moveTo>
                  <a:pt x="0" y="0"/>
                </a:moveTo>
                <a:lnTo>
                  <a:pt x="306197" y="0"/>
                </a:lnTo>
                <a:lnTo>
                  <a:pt x="306197" y="123761"/>
                </a:lnTo>
                <a:lnTo>
                  <a:pt x="0" y="12376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45431" y="5444364"/>
            <a:ext cx="306705" cy="123825"/>
          </a:xfrm>
          <a:custGeom>
            <a:avLst/>
            <a:gdLst/>
            <a:ahLst/>
            <a:cxnLst/>
            <a:rect l="l" t="t" r="r" b="b"/>
            <a:pathLst>
              <a:path w="306704" h="123825">
                <a:moveTo>
                  <a:pt x="0" y="0"/>
                </a:moveTo>
                <a:lnTo>
                  <a:pt x="306199" y="0"/>
                </a:lnTo>
                <a:lnTo>
                  <a:pt x="306199" y="123759"/>
                </a:lnTo>
                <a:lnTo>
                  <a:pt x="0" y="1237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85048" y="5450879"/>
            <a:ext cx="417195" cy="123825"/>
          </a:xfrm>
          <a:custGeom>
            <a:avLst/>
            <a:gdLst/>
            <a:ahLst/>
            <a:cxnLst/>
            <a:rect l="l" t="t" r="r" b="b"/>
            <a:pathLst>
              <a:path w="417194" h="123825">
                <a:moveTo>
                  <a:pt x="0" y="0"/>
                </a:moveTo>
                <a:lnTo>
                  <a:pt x="416953" y="0"/>
                </a:lnTo>
                <a:lnTo>
                  <a:pt x="416953" y="123761"/>
                </a:lnTo>
                <a:lnTo>
                  <a:pt x="0" y="12376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85048" y="5450879"/>
            <a:ext cx="417195" cy="123825"/>
          </a:xfrm>
          <a:custGeom>
            <a:avLst/>
            <a:gdLst/>
            <a:ahLst/>
            <a:cxnLst/>
            <a:rect l="l" t="t" r="r" b="b"/>
            <a:pathLst>
              <a:path w="417194" h="123825">
                <a:moveTo>
                  <a:pt x="0" y="0"/>
                </a:moveTo>
                <a:lnTo>
                  <a:pt x="416955" y="0"/>
                </a:lnTo>
                <a:lnTo>
                  <a:pt x="416955" y="123758"/>
                </a:lnTo>
                <a:lnTo>
                  <a:pt x="0" y="1237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28062" y="5450879"/>
            <a:ext cx="664845" cy="117475"/>
          </a:xfrm>
          <a:custGeom>
            <a:avLst/>
            <a:gdLst/>
            <a:ahLst/>
            <a:cxnLst/>
            <a:rect l="l" t="t" r="r" b="b"/>
            <a:pathLst>
              <a:path w="664845" h="117475">
                <a:moveTo>
                  <a:pt x="0" y="0"/>
                </a:moveTo>
                <a:lnTo>
                  <a:pt x="664527" y="0"/>
                </a:lnTo>
                <a:lnTo>
                  <a:pt x="664527" y="117246"/>
                </a:lnTo>
                <a:lnTo>
                  <a:pt x="0" y="117246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28062" y="5450879"/>
            <a:ext cx="664845" cy="117475"/>
          </a:xfrm>
          <a:custGeom>
            <a:avLst/>
            <a:gdLst/>
            <a:ahLst/>
            <a:cxnLst/>
            <a:rect l="l" t="t" r="r" b="b"/>
            <a:pathLst>
              <a:path w="664845" h="117475">
                <a:moveTo>
                  <a:pt x="0" y="0"/>
                </a:moveTo>
                <a:lnTo>
                  <a:pt x="664524" y="0"/>
                </a:lnTo>
                <a:lnTo>
                  <a:pt x="664524" y="117246"/>
                </a:lnTo>
                <a:lnTo>
                  <a:pt x="0" y="11724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41424" y="2973476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>
                <a:moveTo>
                  <a:pt x="0" y="0"/>
                </a:moveTo>
                <a:lnTo>
                  <a:pt x="3419137" y="0"/>
                </a:lnTo>
              </a:path>
            </a:pathLst>
          </a:custGeom>
          <a:ln w="3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728731" y="5190243"/>
            <a:ext cx="3433445" cy="3879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spcBef>
                <a:spcPts val="560"/>
              </a:spcBef>
            </a:pP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0" dirty="0">
                <a:latin typeface="Georgia"/>
                <a:cs typeface="Georgia"/>
              </a:rPr>
              <a:t>comparison of </a:t>
            </a:r>
            <a:r>
              <a:rPr sz="800" spc="-15" dirty="0">
                <a:latin typeface="Georgia"/>
                <a:cs typeface="Georgia"/>
              </a:rPr>
              <a:t>sub-clinical </a:t>
            </a:r>
            <a:r>
              <a:rPr sz="800" spc="-10" dirty="0">
                <a:latin typeface="Georgia"/>
                <a:cs typeface="Georgia"/>
              </a:rPr>
              <a:t>bursts </a:t>
            </a:r>
            <a:r>
              <a:rPr sz="800" spc="-15" dirty="0">
                <a:latin typeface="Georgia"/>
                <a:cs typeface="Georgia"/>
              </a:rPr>
              <a:t>and</a:t>
            </a:r>
            <a:r>
              <a:rPr sz="800" spc="-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full</a:t>
            </a:r>
            <a:endParaRPr sz="800">
              <a:latin typeface="Georgia"/>
              <a:cs typeface="Georgia"/>
            </a:endParaRPr>
          </a:p>
          <a:p>
            <a:pPr marL="12700">
              <a:spcBef>
                <a:spcPts val="465"/>
              </a:spcBef>
            </a:pPr>
            <a:r>
              <a:rPr sz="800" i="1" spc="15" dirty="0">
                <a:latin typeface="Times New Roman"/>
                <a:cs typeface="Times New Roman"/>
              </a:rPr>
              <a:t>Keywords: </a:t>
            </a:r>
            <a:r>
              <a:rPr sz="800" spc="-10" dirty="0">
                <a:latin typeface="Georgia"/>
                <a:cs typeface="Georgia"/>
              </a:rPr>
              <a:t>Bayesian nonparametric, </a:t>
            </a:r>
            <a:r>
              <a:rPr sz="800" spc="30" dirty="0">
                <a:latin typeface="Georgia"/>
                <a:cs typeface="Georgia"/>
              </a:rPr>
              <a:t>EEG, </a:t>
            </a:r>
            <a:r>
              <a:rPr sz="800" spc="-5" dirty="0">
                <a:latin typeface="Georgia"/>
                <a:cs typeface="Georgia"/>
              </a:rPr>
              <a:t>factorial </a:t>
            </a:r>
            <a:r>
              <a:rPr sz="800" spc="-20" dirty="0">
                <a:latin typeface="Georgia"/>
                <a:cs typeface="Georgia"/>
              </a:rPr>
              <a:t>hidden </a:t>
            </a:r>
            <a:r>
              <a:rPr sz="800" spc="-10" dirty="0">
                <a:latin typeface="Georgia"/>
                <a:cs typeface="Georgia"/>
              </a:rPr>
              <a:t>Markov</a:t>
            </a:r>
            <a:r>
              <a:rPr sz="800" spc="7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model,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731276" y="5553510"/>
            <a:ext cx="1280160" cy="139141"/>
          </a:xfrm>
          <a:prstGeom prst="rect">
            <a:avLst/>
          </a:prstGeom>
          <a:solidFill>
            <a:srgbClr val="6ACDF4"/>
          </a:solidFill>
          <a:ln w="25369">
            <a:solidFill>
              <a:srgbClr val="0079A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525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graphical </a:t>
            </a:r>
            <a:r>
              <a:rPr sz="800" spc="-15" dirty="0">
                <a:latin typeface="Georgia"/>
                <a:cs typeface="Georgia"/>
              </a:rPr>
              <a:t>model, </a:t>
            </a:r>
            <a:r>
              <a:rPr sz="800" spc="-10" dirty="0">
                <a:latin typeface="Georgia"/>
                <a:cs typeface="Georgia"/>
              </a:rPr>
              <a:t>time</a:t>
            </a:r>
            <a:r>
              <a:rPr sz="800" spc="60" dirty="0">
                <a:latin typeface="Georgia"/>
                <a:cs typeface="Georgia"/>
              </a:rPr>
              <a:t> </a:t>
            </a:r>
            <a:r>
              <a:rPr sz="800" spc="-25" dirty="0">
                <a:latin typeface="Georgia"/>
                <a:cs typeface="Georgia"/>
              </a:rPr>
              <a:t>series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741424" y="5781309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>
                <a:moveTo>
                  <a:pt x="0" y="0"/>
                </a:moveTo>
                <a:lnTo>
                  <a:pt x="3419137" y="0"/>
                </a:lnTo>
              </a:path>
            </a:pathLst>
          </a:custGeom>
          <a:ln w="3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728730" y="5889744"/>
            <a:ext cx="8280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b="1" spc="30" dirty="0">
                <a:latin typeface="Georgia"/>
                <a:cs typeface="Georgia"/>
              </a:rPr>
              <a:t>1.</a:t>
            </a:r>
            <a:r>
              <a:rPr sz="800" b="1" spc="229" dirty="0">
                <a:latin typeface="Georgia"/>
                <a:cs typeface="Georgia"/>
              </a:rPr>
              <a:t> </a:t>
            </a:r>
            <a:r>
              <a:rPr sz="800" b="1" spc="-20" dirty="0">
                <a:latin typeface="Georgia"/>
                <a:cs typeface="Georgia"/>
              </a:rPr>
              <a:t>Introduction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83247" y="6089494"/>
            <a:ext cx="328930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Despite </a:t>
            </a:r>
            <a:r>
              <a:rPr sz="800" spc="-25" dirty="0">
                <a:latin typeface="Georgia"/>
                <a:cs typeface="Georgia"/>
              </a:rPr>
              <a:t>over </a:t>
            </a:r>
            <a:r>
              <a:rPr sz="800" spc="-10" dirty="0">
                <a:latin typeface="Georgia"/>
                <a:cs typeface="Georgia"/>
              </a:rPr>
              <a:t>three </a:t>
            </a:r>
            <a:r>
              <a:rPr sz="800" spc="-20" dirty="0">
                <a:latin typeface="Georgia"/>
                <a:cs typeface="Georgia"/>
              </a:rPr>
              <a:t>decades of research, </a:t>
            </a:r>
            <a:r>
              <a:rPr sz="800" spc="-30" dirty="0">
                <a:latin typeface="Georgia"/>
                <a:cs typeface="Georgia"/>
              </a:rPr>
              <a:t>we </a:t>
            </a:r>
            <a:r>
              <a:rPr sz="800" spc="-5" dirty="0">
                <a:latin typeface="Georgia"/>
                <a:cs typeface="Georgia"/>
              </a:rPr>
              <a:t>still </a:t>
            </a:r>
            <a:r>
              <a:rPr sz="800" spc="-15" dirty="0">
                <a:latin typeface="Georgia"/>
                <a:cs typeface="Georgia"/>
              </a:rPr>
              <a:t>have </a:t>
            </a:r>
            <a:r>
              <a:rPr sz="800" spc="-5" dirty="0">
                <a:latin typeface="Georgia"/>
                <a:cs typeface="Georgia"/>
              </a:rPr>
              <a:t>very </a:t>
            </a:r>
            <a:r>
              <a:rPr sz="800" spc="5" dirty="0">
                <a:latin typeface="Georgia"/>
                <a:cs typeface="Georgia"/>
              </a:rPr>
              <a:t>little </a:t>
            </a:r>
            <a:r>
              <a:rPr sz="800" spc="-15" dirty="0">
                <a:latin typeface="Georgia"/>
                <a:cs typeface="Georgia"/>
              </a:rPr>
              <a:t>idea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728730" y="6216623"/>
            <a:ext cx="3445510" cy="2669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85"/>
              </a:spcBef>
            </a:pPr>
            <a:r>
              <a:rPr sz="800" spc="5" dirty="0">
                <a:latin typeface="Georgia"/>
                <a:cs typeface="Georgia"/>
              </a:rPr>
              <a:t>what </a:t>
            </a:r>
            <a:r>
              <a:rPr sz="800" spc="-25" dirty="0">
                <a:latin typeface="Georgia"/>
                <a:cs typeface="Georgia"/>
              </a:rPr>
              <a:t>defines </a:t>
            </a:r>
            <a:r>
              <a:rPr sz="800" dirty="0">
                <a:latin typeface="Georgia"/>
                <a:cs typeface="Georgia"/>
              </a:rPr>
              <a:t>a </a:t>
            </a:r>
            <a:r>
              <a:rPr sz="800" spc="-15" dirty="0">
                <a:latin typeface="Georgia"/>
                <a:cs typeface="Georgia"/>
              </a:rPr>
              <a:t>seizure. </a:t>
            </a:r>
            <a:r>
              <a:rPr sz="800" spc="5" dirty="0">
                <a:latin typeface="Georgia"/>
                <a:cs typeface="Georgia"/>
              </a:rPr>
              <a:t>This </a:t>
            </a:r>
            <a:r>
              <a:rPr sz="800" spc="-15" dirty="0">
                <a:latin typeface="Georgia"/>
                <a:cs typeface="Georgia"/>
              </a:rPr>
              <a:t>ignorance stems </a:t>
            </a:r>
            <a:r>
              <a:rPr sz="800" dirty="0">
                <a:latin typeface="Georgia"/>
                <a:cs typeface="Georgia"/>
              </a:rPr>
              <a:t>both </a:t>
            </a:r>
            <a:r>
              <a:rPr sz="800" spc="-25" dirty="0">
                <a:latin typeface="Georgia"/>
                <a:cs typeface="Georgia"/>
              </a:rPr>
              <a:t>from </a:t>
            </a:r>
            <a:r>
              <a:rPr sz="800" spc="-5" dirty="0">
                <a:latin typeface="Georgia"/>
                <a:cs typeface="Georgia"/>
              </a:rPr>
              <a:t>the complexity </a:t>
            </a:r>
            <a:r>
              <a:rPr sz="800" spc="-20" dirty="0">
                <a:latin typeface="Georgia"/>
                <a:cs typeface="Georgia"/>
              </a:rPr>
              <a:t>of  </a:t>
            </a:r>
            <a:r>
              <a:rPr sz="800" spc="-10" dirty="0">
                <a:latin typeface="Georgia"/>
                <a:cs typeface="Georgia"/>
              </a:rPr>
              <a:t>epilepsy </a:t>
            </a:r>
            <a:r>
              <a:rPr sz="800" spc="-15" dirty="0">
                <a:latin typeface="Georgia"/>
                <a:cs typeface="Georgia"/>
              </a:rPr>
              <a:t>as </a:t>
            </a:r>
            <a:r>
              <a:rPr sz="800" dirty="0">
                <a:latin typeface="Georgia"/>
                <a:cs typeface="Georgia"/>
              </a:rPr>
              <a:t>a </a:t>
            </a:r>
            <a:r>
              <a:rPr sz="800" spc="-20" dirty="0">
                <a:latin typeface="Georgia"/>
                <a:cs typeface="Georgia"/>
              </a:rPr>
              <a:t>disease </a:t>
            </a:r>
            <a:r>
              <a:rPr sz="800" spc="-15" dirty="0">
                <a:latin typeface="Georgia"/>
                <a:cs typeface="Georgia"/>
              </a:rPr>
              <a:t>and </a:t>
            </a:r>
            <a:r>
              <a:rPr sz="800" dirty="0">
                <a:latin typeface="Georgia"/>
                <a:cs typeface="Georgia"/>
              </a:rPr>
              <a:t>a paucity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dirty="0">
                <a:latin typeface="Georgia"/>
                <a:cs typeface="Georgia"/>
              </a:rPr>
              <a:t>quantitative </a:t>
            </a:r>
            <a:r>
              <a:rPr sz="800" spc="-5" dirty="0">
                <a:latin typeface="Georgia"/>
                <a:cs typeface="Georgia"/>
              </a:rPr>
              <a:t>tools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15" dirty="0">
                <a:latin typeface="Georgia"/>
                <a:cs typeface="Georgia"/>
              </a:rPr>
              <a:t>are</a:t>
            </a:r>
            <a:r>
              <a:rPr sz="800" spc="1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flexible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64293" y="1562786"/>
            <a:ext cx="1213657" cy="14006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9341" y="1589736"/>
            <a:ext cx="1122456" cy="1307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293" y="3150514"/>
            <a:ext cx="1205345" cy="13965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9341" y="3175305"/>
            <a:ext cx="1116462" cy="13070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4293" y="4734097"/>
            <a:ext cx="1205345" cy="14006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9341" y="4760886"/>
            <a:ext cx="1116462" cy="13070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49954" y="1627840"/>
            <a:ext cx="967105" cy="486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 algn="ctr">
              <a:lnSpc>
                <a:spcPts val="1300"/>
              </a:lnSpc>
            </a:pPr>
            <a:r>
              <a:rPr sz="1200" b="1" spc="-90" dirty="0">
                <a:solidFill>
                  <a:srgbClr val="FFFFFF"/>
                </a:solidFill>
                <a:latin typeface="DejaVu Sans"/>
                <a:cs typeface="DejaVu Sans"/>
              </a:rPr>
              <a:t>TOPIC</a:t>
            </a:r>
            <a:r>
              <a:rPr sz="1200" b="1" spc="-12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280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1200">
              <a:latin typeface="DejaVu Sans"/>
              <a:cs typeface="DejaVu Sans"/>
            </a:endParaRPr>
          </a:p>
          <a:p>
            <a:pPr>
              <a:spcBef>
                <a:spcPts val="370"/>
              </a:spcBef>
              <a:tabLst>
                <a:tab pos="727075" algn="l"/>
              </a:tabLst>
            </a:pPr>
            <a:r>
              <a:rPr sz="900" spc="-55" dirty="0">
                <a:latin typeface="DejaVu Sans"/>
                <a:cs typeface="DejaVu Sans"/>
              </a:rPr>
              <a:t>experiment	</a:t>
            </a:r>
            <a:r>
              <a:rPr sz="900" spc="-80" dirty="0">
                <a:latin typeface="DejaVu Sans"/>
                <a:cs typeface="DejaVu Sans"/>
              </a:rPr>
              <a:t>0.1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727075" algn="l"/>
              </a:tabLst>
            </a:pPr>
            <a:r>
              <a:rPr sz="900" spc="-60" dirty="0">
                <a:latin typeface="DejaVu Sans"/>
                <a:cs typeface="DejaVu Sans"/>
              </a:rPr>
              <a:t>test	</a:t>
            </a:r>
            <a:r>
              <a:rPr sz="900" spc="-30" dirty="0">
                <a:latin typeface="DejaVu Sans"/>
                <a:cs typeface="DejaVu Sans"/>
              </a:rPr>
              <a:t>0.08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0"/>
              </a:spcBef>
              <a:tabLst>
                <a:tab pos="727075" algn="l"/>
              </a:tabLst>
            </a:pPr>
            <a:r>
              <a:rPr sz="900" spc="-45" dirty="0">
                <a:latin typeface="DejaVu Sans"/>
                <a:cs typeface="DejaVu Sans"/>
              </a:rPr>
              <a:t>discover	</a:t>
            </a:r>
            <a:r>
              <a:rPr sz="900" spc="-40" dirty="0">
                <a:latin typeface="DejaVu Sans"/>
                <a:cs typeface="DejaVu Sans"/>
              </a:rPr>
              <a:t>0.05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</a:pPr>
            <a:r>
              <a:rPr sz="900" spc="-45" dirty="0">
                <a:latin typeface="DejaVu Sans"/>
                <a:cs typeface="DejaVu Sans"/>
              </a:rPr>
              <a:t>hypothesize </a:t>
            </a:r>
            <a:r>
              <a:rPr sz="900" spc="150" dirty="0">
                <a:latin typeface="DejaVu Sans"/>
                <a:cs typeface="DejaVu Sans"/>
              </a:rPr>
              <a:t> </a:t>
            </a:r>
            <a:r>
              <a:rPr sz="900" spc="-40" dirty="0">
                <a:latin typeface="DejaVu Sans"/>
                <a:cs typeface="DejaVu Sans"/>
              </a:rPr>
              <a:t>0.03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727075" algn="l"/>
              </a:tabLst>
            </a:pPr>
            <a:r>
              <a:rPr sz="900" spc="-50" dirty="0">
                <a:latin typeface="DejaVu Sans"/>
                <a:cs typeface="DejaVu Sans"/>
              </a:rPr>
              <a:t>climate	</a:t>
            </a:r>
            <a:r>
              <a:rPr sz="900" spc="-60" dirty="0">
                <a:latin typeface="DejaVu Sans"/>
                <a:cs typeface="DejaVu Sans"/>
              </a:rPr>
              <a:t>0.01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0"/>
              </a:spcBef>
              <a:tabLst>
                <a:tab pos="727075" algn="l"/>
              </a:tabLst>
            </a:pPr>
            <a:r>
              <a:rPr sz="900" spc="-260" dirty="0">
                <a:latin typeface="DejaVu Sans"/>
                <a:cs typeface="DejaVu Sans"/>
              </a:rPr>
              <a:t>…	…</a:t>
            </a:r>
            <a:endParaRPr sz="9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73025" algn="ctr"/>
            <a:r>
              <a:rPr sz="1200" b="1" spc="-90" dirty="0">
                <a:solidFill>
                  <a:srgbClr val="FFFFFF"/>
                </a:solidFill>
                <a:latin typeface="DejaVu Sans"/>
                <a:cs typeface="DejaVu Sans"/>
              </a:rPr>
              <a:t>TOPIC</a:t>
            </a:r>
            <a:r>
              <a:rPr sz="1200" b="1" spc="-18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60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1200">
              <a:latin typeface="DejaVu Sans"/>
              <a:cs typeface="DejaVu Sans"/>
            </a:endParaRPr>
          </a:p>
          <a:p>
            <a:pPr>
              <a:spcBef>
                <a:spcPts val="370"/>
              </a:spcBef>
              <a:tabLst>
                <a:tab pos="659765" algn="l"/>
              </a:tabLst>
            </a:pPr>
            <a:r>
              <a:rPr sz="900" spc="-45" dirty="0">
                <a:latin typeface="DejaVu Sans"/>
                <a:cs typeface="DejaVu Sans"/>
              </a:rPr>
              <a:t>develop	</a:t>
            </a:r>
            <a:r>
              <a:rPr sz="900" spc="-65" dirty="0">
                <a:latin typeface="DejaVu Sans"/>
                <a:cs typeface="DejaVu Sans"/>
              </a:rPr>
              <a:t>0.18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659765" algn="l"/>
              </a:tabLst>
            </a:pPr>
            <a:r>
              <a:rPr sz="900" spc="-40" dirty="0">
                <a:latin typeface="DejaVu Sans"/>
                <a:cs typeface="DejaVu Sans"/>
              </a:rPr>
              <a:t>computer	</a:t>
            </a:r>
            <a:r>
              <a:rPr sz="900" spc="-35" dirty="0">
                <a:latin typeface="DejaVu Sans"/>
                <a:cs typeface="DejaVu Sans"/>
              </a:rPr>
              <a:t>0.09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0"/>
              </a:spcBef>
              <a:tabLst>
                <a:tab pos="659765" algn="l"/>
              </a:tabLst>
            </a:pPr>
            <a:r>
              <a:rPr sz="900" spc="-40" dirty="0">
                <a:latin typeface="DejaVu Sans"/>
                <a:cs typeface="DejaVu Sans"/>
              </a:rPr>
              <a:t>processor	</a:t>
            </a:r>
            <a:r>
              <a:rPr sz="900" spc="-45" dirty="0">
                <a:latin typeface="DejaVu Sans"/>
                <a:cs typeface="DejaVu Sans"/>
              </a:rPr>
              <a:t>0.032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659765" algn="l"/>
              </a:tabLst>
            </a:pPr>
            <a:r>
              <a:rPr sz="900" spc="-55" dirty="0">
                <a:latin typeface="DejaVu Sans"/>
                <a:cs typeface="DejaVu Sans"/>
              </a:rPr>
              <a:t>user	0.027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659765" algn="l"/>
              </a:tabLst>
            </a:pPr>
            <a:r>
              <a:rPr sz="900" spc="-50" dirty="0">
                <a:latin typeface="DejaVu Sans"/>
                <a:cs typeface="DejaVu Sans"/>
              </a:rPr>
              <a:t>internet	</a:t>
            </a:r>
            <a:r>
              <a:rPr sz="900" spc="-40" dirty="0">
                <a:latin typeface="DejaVu Sans"/>
                <a:cs typeface="DejaVu Sans"/>
              </a:rPr>
              <a:t>0.02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0"/>
              </a:spcBef>
              <a:tabLst>
                <a:tab pos="659765" algn="l"/>
              </a:tabLst>
            </a:pPr>
            <a:r>
              <a:rPr sz="900" spc="-260" dirty="0">
                <a:latin typeface="DejaVu Sans"/>
                <a:cs typeface="DejaVu Sans"/>
              </a:rPr>
              <a:t>…	…</a:t>
            </a:r>
            <a:endParaRPr sz="9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73025" algn="ctr"/>
            <a:r>
              <a:rPr sz="1200" b="1" spc="-90" dirty="0">
                <a:solidFill>
                  <a:srgbClr val="FFFFFF"/>
                </a:solidFill>
                <a:latin typeface="DejaVu Sans"/>
                <a:cs typeface="DejaVu Sans"/>
              </a:rPr>
              <a:t>TOPIC</a:t>
            </a:r>
            <a:r>
              <a:rPr sz="1200" b="1" spc="-12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65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1200">
              <a:latin typeface="DejaVu Sans"/>
              <a:cs typeface="DejaVu Sans"/>
            </a:endParaRPr>
          </a:p>
          <a:p>
            <a:pPr>
              <a:spcBef>
                <a:spcPts val="370"/>
              </a:spcBef>
              <a:tabLst>
                <a:tab pos="626745" algn="l"/>
              </a:tabLst>
            </a:pPr>
            <a:r>
              <a:rPr sz="900" spc="-60" dirty="0">
                <a:latin typeface="DejaVu Sans"/>
                <a:cs typeface="DejaVu Sans"/>
              </a:rPr>
              <a:t>player	</a:t>
            </a:r>
            <a:r>
              <a:rPr sz="900" spc="-75" dirty="0">
                <a:latin typeface="DejaVu Sans"/>
                <a:cs typeface="DejaVu Sans"/>
              </a:rPr>
              <a:t>0.15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626745" algn="l"/>
              </a:tabLst>
            </a:pPr>
            <a:r>
              <a:rPr sz="900" spc="-35" dirty="0">
                <a:latin typeface="DejaVu Sans"/>
                <a:cs typeface="DejaVu Sans"/>
              </a:rPr>
              <a:t>score	</a:t>
            </a:r>
            <a:r>
              <a:rPr sz="900" spc="-50" dirty="0">
                <a:latin typeface="DejaVu Sans"/>
                <a:cs typeface="DejaVu Sans"/>
              </a:rPr>
              <a:t>0.07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0"/>
              </a:spcBef>
              <a:tabLst>
                <a:tab pos="626745" algn="l"/>
              </a:tabLst>
            </a:pPr>
            <a:r>
              <a:rPr sz="900" spc="-65" dirty="0">
                <a:latin typeface="DejaVu Sans"/>
                <a:cs typeface="DejaVu Sans"/>
              </a:rPr>
              <a:t>team	</a:t>
            </a:r>
            <a:r>
              <a:rPr sz="900" spc="-35" dirty="0">
                <a:latin typeface="DejaVu Sans"/>
                <a:cs typeface="DejaVu Sans"/>
              </a:rPr>
              <a:t>0.06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626745" algn="l"/>
              </a:tabLst>
            </a:pPr>
            <a:r>
              <a:rPr sz="900" spc="-40" dirty="0">
                <a:latin typeface="DejaVu Sans"/>
                <a:cs typeface="DejaVu Sans"/>
              </a:rPr>
              <a:t>goal	0.03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626745" algn="l"/>
              </a:tabLst>
            </a:pPr>
            <a:r>
              <a:rPr sz="900" spc="-50" dirty="0">
                <a:latin typeface="DejaVu Sans"/>
                <a:cs typeface="DejaVu Sans"/>
              </a:rPr>
              <a:t>injury	</a:t>
            </a:r>
            <a:r>
              <a:rPr sz="900" spc="-60" dirty="0">
                <a:latin typeface="DejaVu Sans"/>
                <a:cs typeface="DejaVu Sans"/>
              </a:rPr>
              <a:t>0.01</a:t>
            </a:r>
            <a:endParaRPr sz="900">
              <a:latin typeface="DejaVu Sans"/>
              <a:cs typeface="DejaVu Sans"/>
            </a:endParaRPr>
          </a:p>
          <a:p>
            <a:pPr>
              <a:lnSpc>
                <a:spcPts val="430"/>
              </a:lnSpc>
              <a:spcBef>
                <a:spcPts val="330"/>
              </a:spcBef>
              <a:tabLst>
                <a:tab pos="626745" algn="l"/>
              </a:tabLst>
            </a:pPr>
            <a:r>
              <a:rPr sz="900" spc="-260" dirty="0">
                <a:latin typeface="DejaVu Sans"/>
                <a:cs typeface="DejaVu Sans"/>
              </a:rPr>
              <a:t>…	…</a:t>
            </a:r>
            <a:endParaRPr sz="900">
              <a:latin typeface="DejaVu Sans"/>
              <a:cs typeface="DejaVu Sans"/>
            </a:endParaRPr>
          </a:p>
          <a:p>
            <a:pPr marL="512445">
              <a:lnSpc>
                <a:spcPts val="2710"/>
              </a:lnSpc>
            </a:pPr>
            <a:r>
              <a:rPr sz="2800" spc="-805" dirty="0">
                <a:latin typeface="DejaVu Sans"/>
                <a:cs typeface="DejaVu Sans"/>
              </a:rPr>
              <a:t>…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916701" y="1625142"/>
            <a:ext cx="2448102" cy="14962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5438241" y="1675654"/>
            <a:ext cx="292100" cy="157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2070"/>
              </a:lnSpc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6</a:t>
            </a:r>
            <a:endParaRPr>
              <a:latin typeface="Trebuchet MS"/>
              <a:cs typeface="Trebuchet MS"/>
            </a:endParaRPr>
          </a:p>
          <a:p>
            <a:pPr>
              <a:spcBef>
                <a:spcPts val="1245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4</a:t>
            </a:r>
            <a:endParaRPr>
              <a:latin typeface="Trebuchet MS"/>
              <a:cs typeface="Trebuchet MS"/>
            </a:endParaRPr>
          </a:p>
          <a:p>
            <a:pPr marL="2540">
              <a:spcBef>
                <a:spcPts val="1240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2</a:t>
            </a:r>
            <a:endParaRPr>
              <a:latin typeface="Trebuchet MS"/>
              <a:cs typeface="Trebuchet MS"/>
            </a:endParaRPr>
          </a:p>
          <a:p>
            <a:pPr marL="175895">
              <a:spcBef>
                <a:spcPts val="1245"/>
              </a:spcBef>
            </a:pPr>
            <a:r>
              <a:rPr spc="-35" dirty="0">
                <a:latin typeface="Trebuchet MS"/>
                <a:cs typeface="Trebuchet MS"/>
              </a:rPr>
              <a:t>0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684812" y="3156305"/>
            <a:ext cx="2358199" cy="6203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5654598" y="4324515"/>
            <a:ext cx="28829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-130" dirty="0">
                <a:latin typeface="DejaVu Sans"/>
                <a:cs typeface="DejaVu Sans"/>
              </a:rPr>
              <a:t>Randomly </a:t>
            </a:r>
            <a:r>
              <a:rPr sz="2400" spc="-155" dirty="0">
                <a:latin typeface="DejaVu Sans"/>
                <a:cs typeface="DejaVu Sans"/>
              </a:rPr>
              <a:t>reassign</a:t>
            </a:r>
            <a:r>
              <a:rPr sz="2400" spc="-165" dirty="0">
                <a:latin typeface="DejaVu Sans"/>
                <a:cs typeface="DejaVu Sans"/>
              </a:rPr>
              <a:t> </a:t>
            </a:r>
            <a:r>
              <a:rPr sz="2400" spc="-40" dirty="0">
                <a:latin typeface="DejaVu Sans"/>
                <a:cs typeface="DejaVu Sans"/>
              </a:rPr>
              <a:t>z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206351" y="4514162"/>
            <a:ext cx="2355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5" dirty="0">
                <a:latin typeface="DejaVu Sans"/>
                <a:cs typeface="DejaVu Sans"/>
              </a:rPr>
              <a:t>iw</a:t>
            </a:r>
            <a:endParaRPr sz="1600" dirty="0">
              <a:latin typeface="DejaVu Sans"/>
              <a:cs typeface="DejaVu San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654598" y="4679683"/>
            <a:ext cx="239395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-160" dirty="0">
                <a:latin typeface="DejaVu Sans"/>
                <a:cs typeface="DejaVu Sans"/>
              </a:rPr>
              <a:t>based </a:t>
            </a:r>
            <a:r>
              <a:rPr sz="2400" spc="-40" dirty="0">
                <a:latin typeface="DejaVu Sans"/>
                <a:cs typeface="DejaVu Sans"/>
              </a:rPr>
              <a:t>on</a:t>
            </a:r>
            <a:r>
              <a:rPr sz="2400" spc="-155" dirty="0">
                <a:latin typeface="DejaVu Sans"/>
                <a:cs typeface="DejaVu Sans"/>
              </a:rPr>
              <a:t> </a:t>
            </a:r>
            <a:r>
              <a:rPr sz="2400" spc="-110" dirty="0">
                <a:latin typeface="DejaVu Sans"/>
                <a:cs typeface="DejaVu Sans"/>
              </a:rPr>
              <a:t>current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54599" y="5047538"/>
            <a:ext cx="3611879" cy="11264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2400" spc="-155" dirty="0">
                <a:latin typeface="DejaVu Sans"/>
                <a:cs typeface="DejaVu Sans"/>
              </a:rPr>
              <a:t>assignments </a:t>
            </a:r>
            <a:r>
              <a:rPr sz="2400" spc="-95" dirty="0">
                <a:latin typeface="DejaVu Sans"/>
                <a:cs typeface="DejaVu Sans"/>
              </a:rPr>
              <a:t>z</a:t>
            </a:r>
            <a:r>
              <a:rPr sz="2400" spc="-142" baseline="-20833" dirty="0">
                <a:latin typeface="DejaVu Sans"/>
                <a:cs typeface="DejaVu Sans"/>
              </a:rPr>
              <a:t>jv </a:t>
            </a:r>
            <a:r>
              <a:rPr sz="2400" spc="-30" dirty="0">
                <a:latin typeface="DejaVu Sans"/>
                <a:cs typeface="DejaVu Sans"/>
              </a:rPr>
              <a:t>of </a:t>
            </a:r>
            <a:r>
              <a:rPr sz="2400" spc="-125" dirty="0">
                <a:latin typeface="DejaVu Sans"/>
                <a:cs typeface="DejaVu Sans"/>
              </a:rPr>
              <a:t>all  </a:t>
            </a:r>
            <a:r>
              <a:rPr sz="2400" spc="-100" dirty="0">
                <a:latin typeface="DejaVu Sans"/>
                <a:cs typeface="DejaVu Sans"/>
              </a:rPr>
              <a:t>other </a:t>
            </a:r>
            <a:r>
              <a:rPr sz="2400" spc="-95" dirty="0">
                <a:latin typeface="DejaVu Sans"/>
                <a:cs typeface="DejaVu Sans"/>
              </a:rPr>
              <a:t>words </a:t>
            </a:r>
            <a:r>
              <a:rPr sz="2400" spc="120" dirty="0">
                <a:latin typeface="Arial"/>
                <a:cs typeface="Arial"/>
              </a:rPr>
              <a:t>in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document  </a:t>
            </a:r>
            <a:r>
              <a:rPr sz="2400" spc="70" dirty="0">
                <a:latin typeface="Arial"/>
                <a:cs typeface="Arial"/>
              </a:rPr>
              <a:t>and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corpus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33220" y="1171143"/>
            <a:ext cx="1357630" cy="5314950"/>
          </a:xfrm>
          <a:custGeom>
            <a:avLst/>
            <a:gdLst/>
            <a:ahLst/>
            <a:cxnLst/>
            <a:rect l="l" t="t" r="r" b="b"/>
            <a:pathLst>
              <a:path w="1357630" h="5314950">
                <a:moveTo>
                  <a:pt x="0" y="0"/>
                </a:moveTo>
                <a:lnTo>
                  <a:pt x="1357505" y="0"/>
                </a:lnTo>
                <a:lnTo>
                  <a:pt x="1357505" y="5314847"/>
                </a:lnTo>
                <a:lnTo>
                  <a:pt x="0" y="53148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21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47576" y="1538998"/>
            <a:ext cx="3869690" cy="2410460"/>
          </a:xfrm>
          <a:custGeom>
            <a:avLst/>
            <a:gdLst/>
            <a:ahLst/>
            <a:cxnLst/>
            <a:rect l="l" t="t" r="r" b="b"/>
            <a:pathLst>
              <a:path w="3869690" h="2410460">
                <a:moveTo>
                  <a:pt x="0" y="0"/>
                </a:moveTo>
                <a:lnTo>
                  <a:pt x="3869537" y="0"/>
                </a:lnTo>
                <a:lnTo>
                  <a:pt x="3869537" y="2410066"/>
                </a:lnTo>
                <a:lnTo>
                  <a:pt x="0" y="24100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21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51478" y="3640970"/>
            <a:ext cx="2842958" cy="8603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75493" y="3694077"/>
            <a:ext cx="2456815" cy="719455"/>
          </a:xfrm>
          <a:custGeom>
            <a:avLst/>
            <a:gdLst/>
            <a:ahLst/>
            <a:cxnLst/>
            <a:rect l="l" t="t" r="r" b="b"/>
            <a:pathLst>
              <a:path w="2456815" h="719454">
                <a:moveTo>
                  <a:pt x="2456790" y="719333"/>
                </a:moveTo>
                <a:lnTo>
                  <a:pt x="2287060" y="596635"/>
                </a:lnTo>
                <a:lnTo>
                  <a:pt x="2117868" y="477959"/>
                </a:lnTo>
                <a:lnTo>
                  <a:pt x="1949100" y="364888"/>
                </a:lnTo>
                <a:lnTo>
                  <a:pt x="1782099" y="261499"/>
                </a:lnTo>
                <a:lnTo>
                  <a:pt x="1615842" y="170909"/>
                </a:lnTo>
                <a:lnTo>
                  <a:pt x="1452575" y="95659"/>
                </a:lnTo>
                <a:lnTo>
                  <a:pt x="1371690" y="64857"/>
                </a:lnTo>
                <a:lnTo>
                  <a:pt x="1291239" y="39663"/>
                </a:lnTo>
                <a:lnTo>
                  <a:pt x="1212051" y="19334"/>
                </a:lnTo>
                <a:lnTo>
                  <a:pt x="1133255" y="5406"/>
                </a:lnTo>
                <a:lnTo>
                  <a:pt x="1050706" y="0"/>
                </a:lnTo>
                <a:lnTo>
                  <a:pt x="962765" y="3804"/>
                </a:lnTo>
                <a:lnTo>
                  <a:pt x="868649" y="16768"/>
                </a:lnTo>
                <a:lnTo>
                  <a:pt x="771683" y="36718"/>
                </a:lnTo>
                <a:lnTo>
                  <a:pt x="673506" y="62966"/>
                </a:lnTo>
                <a:lnTo>
                  <a:pt x="575071" y="93181"/>
                </a:lnTo>
                <a:lnTo>
                  <a:pt x="478757" y="127521"/>
                </a:lnTo>
                <a:lnTo>
                  <a:pt x="384720" y="163603"/>
                </a:lnTo>
                <a:lnTo>
                  <a:pt x="296239" y="200049"/>
                </a:lnTo>
                <a:lnTo>
                  <a:pt x="214160" y="236117"/>
                </a:lnTo>
                <a:lnTo>
                  <a:pt x="140175" y="270326"/>
                </a:lnTo>
                <a:lnTo>
                  <a:pt x="75975" y="301189"/>
                </a:lnTo>
                <a:lnTo>
                  <a:pt x="23199" y="328018"/>
                </a:lnTo>
                <a:lnTo>
                  <a:pt x="0" y="340092"/>
                </a:lnTo>
              </a:path>
            </a:pathLst>
          </a:custGeom>
          <a:ln w="57081">
            <a:solidFill>
              <a:srgbClr val="C026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25239" y="3838331"/>
            <a:ext cx="276860" cy="234315"/>
          </a:xfrm>
          <a:custGeom>
            <a:avLst/>
            <a:gdLst/>
            <a:ahLst/>
            <a:cxnLst/>
            <a:rect l="l" t="t" r="r" b="b"/>
            <a:pathLst>
              <a:path w="276860" h="234314">
                <a:moveTo>
                  <a:pt x="160677" y="0"/>
                </a:moveTo>
                <a:lnTo>
                  <a:pt x="149737" y="333"/>
                </a:lnTo>
                <a:lnTo>
                  <a:pt x="139720" y="4743"/>
                </a:lnTo>
                <a:lnTo>
                  <a:pt x="131889" y="12944"/>
                </a:lnTo>
                <a:lnTo>
                  <a:pt x="0" y="221999"/>
                </a:lnTo>
                <a:lnTo>
                  <a:pt x="246926" y="233886"/>
                </a:lnTo>
                <a:lnTo>
                  <a:pt x="258133" y="232181"/>
                </a:lnTo>
                <a:lnTo>
                  <a:pt x="267492" y="226507"/>
                </a:lnTo>
                <a:lnTo>
                  <a:pt x="274038" y="217737"/>
                </a:lnTo>
                <a:lnTo>
                  <a:pt x="276809" y="206746"/>
                </a:lnTo>
                <a:lnTo>
                  <a:pt x="275104" y="195546"/>
                </a:lnTo>
                <a:lnTo>
                  <a:pt x="269430" y="186189"/>
                </a:lnTo>
                <a:lnTo>
                  <a:pt x="260660" y="179641"/>
                </a:lnTo>
                <a:lnTo>
                  <a:pt x="249669" y="176863"/>
                </a:lnTo>
                <a:lnTo>
                  <a:pt x="100495" y="169687"/>
                </a:lnTo>
                <a:lnTo>
                  <a:pt x="180187" y="43399"/>
                </a:lnTo>
                <a:lnTo>
                  <a:pt x="184216" y="32804"/>
                </a:lnTo>
                <a:lnTo>
                  <a:pt x="183883" y="21866"/>
                </a:lnTo>
                <a:lnTo>
                  <a:pt x="179473" y="11852"/>
                </a:lnTo>
                <a:lnTo>
                  <a:pt x="171272" y="4029"/>
                </a:lnTo>
                <a:lnTo>
                  <a:pt x="160677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97432" y="1399463"/>
            <a:ext cx="5367020" cy="1510030"/>
          </a:xfrm>
          <a:custGeom>
            <a:avLst/>
            <a:gdLst/>
            <a:ahLst/>
            <a:cxnLst/>
            <a:rect l="l" t="t" r="r" b="b"/>
            <a:pathLst>
              <a:path w="5367020" h="1510030">
                <a:moveTo>
                  <a:pt x="0" y="0"/>
                </a:moveTo>
                <a:lnTo>
                  <a:pt x="5366600" y="0"/>
                </a:lnTo>
                <a:lnTo>
                  <a:pt x="5366600" y="1509471"/>
                </a:lnTo>
                <a:lnTo>
                  <a:pt x="0" y="1509471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97432" y="1399463"/>
            <a:ext cx="5367020" cy="1510030"/>
          </a:xfrm>
          <a:custGeom>
            <a:avLst/>
            <a:gdLst/>
            <a:ahLst/>
            <a:cxnLst/>
            <a:rect l="l" t="t" r="r" b="b"/>
            <a:pathLst>
              <a:path w="5367020" h="1510030">
                <a:moveTo>
                  <a:pt x="0" y="0"/>
                </a:moveTo>
                <a:lnTo>
                  <a:pt x="5366603" y="0"/>
                </a:lnTo>
                <a:lnTo>
                  <a:pt x="5366603" y="1509467"/>
                </a:lnTo>
                <a:lnTo>
                  <a:pt x="0" y="1509467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1734892" y="1502193"/>
            <a:ext cx="4097020" cy="1301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600"/>
              </a:lnSpc>
              <a:spcBef>
                <a:spcPts val="110"/>
              </a:spcBef>
            </a:pPr>
            <a:r>
              <a:rPr sz="2800" spc="-160" dirty="0">
                <a:solidFill>
                  <a:srgbClr val="FFFFFF"/>
                </a:solidFill>
                <a:latin typeface="DejaVu Sans"/>
                <a:cs typeface="DejaVu Sans"/>
              </a:rPr>
              <a:t>Never </a:t>
            </a:r>
            <a:r>
              <a:rPr sz="2800" spc="-150" dirty="0">
                <a:solidFill>
                  <a:srgbClr val="FFFFFF"/>
                </a:solidFill>
                <a:latin typeface="DejaVu Sans"/>
                <a:cs typeface="DejaVu Sans"/>
              </a:rPr>
              <a:t>draw </a:t>
            </a:r>
            <a:r>
              <a:rPr sz="2800" spc="-80" dirty="0">
                <a:solidFill>
                  <a:srgbClr val="FFFFFF"/>
                </a:solidFill>
                <a:latin typeface="DejaVu Sans"/>
                <a:cs typeface="DejaVu Sans"/>
              </a:rPr>
              <a:t>topic </a:t>
            </a:r>
            <a:r>
              <a:rPr sz="2800" spc="-135" dirty="0">
                <a:solidFill>
                  <a:srgbClr val="FFFFFF"/>
                </a:solidFill>
                <a:latin typeface="DejaVu Sans"/>
                <a:cs typeface="DejaVu Sans"/>
              </a:rPr>
              <a:t>vocab  </a:t>
            </a:r>
            <a:r>
              <a:rPr sz="2800" spc="-140" dirty="0">
                <a:solidFill>
                  <a:srgbClr val="FFFFFF"/>
                </a:solidFill>
                <a:latin typeface="DejaVu Sans"/>
                <a:cs typeface="DejaVu Sans"/>
              </a:rPr>
              <a:t>distributions </a:t>
            </a:r>
            <a:r>
              <a:rPr sz="2800" spc="-65" dirty="0">
                <a:solidFill>
                  <a:srgbClr val="FFFFFF"/>
                </a:solidFill>
                <a:latin typeface="DejaVu Sans"/>
                <a:cs typeface="DejaVu Sans"/>
              </a:rPr>
              <a:t>or</a:t>
            </a:r>
            <a:r>
              <a:rPr sz="2800" spc="-1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DejaVu Sans"/>
                <a:cs typeface="DejaVu Sans"/>
              </a:rPr>
              <a:t>doc</a:t>
            </a:r>
            <a:r>
              <a:rPr sz="2800" spc="-15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DejaVu Sans"/>
                <a:cs typeface="DejaVu Sans"/>
              </a:rPr>
              <a:t>topic </a:t>
            </a:r>
            <a:r>
              <a:rPr sz="2800" spc="-5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DejaVu Sans"/>
                <a:cs typeface="DejaVu Sans"/>
              </a:rPr>
              <a:t>proportions</a:t>
            </a:r>
            <a:endParaRPr sz="28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2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00" y="1476996"/>
            <a:ext cx="486473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0" dirty="0"/>
              <a:t>Select </a:t>
            </a:r>
            <a:r>
              <a:rPr spc="-130" dirty="0"/>
              <a:t>a</a:t>
            </a:r>
            <a:r>
              <a:rPr spc="-285" dirty="0"/>
              <a:t> </a:t>
            </a:r>
            <a:r>
              <a:rPr spc="220" dirty="0"/>
              <a:t>document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27019"/>
              </p:ext>
            </p:extLst>
          </p:nvPr>
        </p:nvGraphicFramePr>
        <p:xfrm>
          <a:off x="1386840" y="2402238"/>
          <a:ext cx="6705599" cy="93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120"/>
                <a:gridCol w="1341120"/>
                <a:gridCol w="1341119"/>
                <a:gridCol w="1341120"/>
                <a:gridCol w="1341120"/>
              </a:tblGrid>
              <a:tr h="466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45" dirty="0">
                          <a:latin typeface="DejaVu Sans"/>
                          <a:cs typeface="DejaVu Sans"/>
                        </a:rPr>
                        <a:t>epilepsy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35" dirty="0">
                          <a:latin typeface="DejaVu Sans"/>
                          <a:cs typeface="DejaVu Sans"/>
                        </a:rPr>
                        <a:t>dynamic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75" dirty="0">
                          <a:latin typeface="DejaVu Sans"/>
                          <a:cs typeface="DejaVu Sans"/>
                        </a:rPr>
                        <a:t>Bayesian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14" dirty="0">
                          <a:latin typeface="DejaVu Sans"/>
                          <a:cs typeface="DejaVu Sans"/>
                        </a:rPr>
                        <a:t>EEG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95" dirty="0">
                          <a:latin typeface="DejaVu Sans"/>
                          <a:cs typeface="DejaVu Sans"/>
                        </a:rPr>
                        <a:t>model</a:t>
                      </a:r>
                      <a:endParaRPr sz="2400" dirty="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088260" y="3599205"/>
            <a:ext cx="3302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Five word document</a:t>
            </a:r>
            <a:endParaRPr lang="en-US" sz="2200" dirty="0"/>
          </a:p>
        </p:txBody>
      </p:sp>
      <p:sp>
        <p:nvSpPr>
          <p:cNvPr id="22" name="object 2"/>
          <p:cNvSpPr txBox="1">
            <a:spLocks/>
          </p:cNvSpPr>
          <p:nvPr/>
        </p:nvSpPr>
        <p:spPr>
          <a:xfrm>
            <a:off x="742600" y="4555086"/>
            <a:ext cx="6107430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95" smtClean="0"/>
              <a:t>Randomly </a:t>
            </a:r>
            <a:r>
              <a:rPr lang="en-US" spc="-20" smtClean="0"/>
              <a:t>assign</a:t>
            </a:r>
            <a:r>
              <a:rPr lang="en-US" spc="-320" smtClean="0"/>
              <a:t> </a:t>
            </a:r>
            <a:r>
              <a:rPr lang="en-US" spc="150" smtClean="0"/>
              <a:t>topics</a:t>
            </a:r>
            <a:endParaRPr lang="en-US" dirty="0"/>
          </a:p>
        </p:txBody>
      </p:sp>
      <p:graphicFrame>
        <p:nvGraphicFramePr>
          <p:cNvPr id="2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51668"/>
              </p:ext>
            </p:extLst>
          </p:nvPr>
        </p:nvGraphicFramePr>
        <p:xfrm>
          <a:off x="1303061" y="5710244"/>
          <a:ext cx="6705599" cy="93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120"/>
                <a:gridCol w="1341120"/>
                <a:gridCol w="1341119"/>
                <a:gridCol w="1341120"/>
                <a:gridCol w="1341120"/>
              </a:tblGrid>
              <a:tr h="466725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2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45" dirty="0">
                          <a:latin typeface="DejaVu Sans"/>
                          <a:cs typeface="DejaVu Sans"/>
                        </a:rPr>
                        <a:t>epilepsy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35" dirty="0">
                          <a:latin typeface="DejaVu Sans"/>
                          <a:cs typeface="DejaVu Sans"/>
                        </a:rPr>
                        <a:t>dynamic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75" dirty="0">
                          <a:latin typeface="DejaVu Sans"/>
                          <a:cs typeface="DejaVu Sans"/>
                        </a:rPr>
                        <a:t>Bayesian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14" dirty="0">
                          <a:latin typeface="DejaVu Sans"/>
                          <a:cs typeface="DejaVu Sans"/>
                        </a:rPr>
                        <a:t>EEG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95" dirty="0">
                          <a:latin typeface="DejaVu Sans"/>
                          <a:cs typeface="DejaVu Sans"/>
                        </a:rPr>
                        <a:t>model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"/>
          <p:cNvSpPr txBox="1">
            <a:spLocks/>
          </p:cNvSpPr>
          <p:nvPr/>
        </p:nvSpPr>
        <p:spPr>
          <a:xfrm>
            <a:off x="742600" y="319050"/>
            <a:ext cx="3996690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35" smtClean="0"/>
              <a:t>Gibbs</a:t>
            </a:r>
            <a:r>
              <a:rPr lang="en-US" spc="-170" smtClean="0"/>
              <a:t> </a:t>
            </a:r>
            <a:r>
              <a:rPr lang="en-US" spc="105" smtClean="0"/>
              <a:t>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3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599" y="501701"/>
            <a:ext cx="6107430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Randomly </a:t>
            </a:r>
            <a:r>
              <a:rPr spc="-20" dirty="0"/>
              <a:t>assign</a:t>
            </a:r>
            <a:r>
              <a:rPr spc="-320" dirty="0"/>
              <a:t> </a:t>
            </a:r>
            <a:r>
              <a:rPr spc="150" dirty="0"/>
              <a:t>topics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2808" y="331483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8033" y="331483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3272" y="331483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8498" y="331483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3724" y="331483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2808" y="361419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8033" y="361419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53272" y="361419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68498" y="361419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3724" y="361419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38037" y="3300570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53261" y="3300570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68499" y="3300570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83726" y="3300570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8535" y="3614196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1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2807" y="3300569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98954" y="3300570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8535" y="3314839"/>
            <a:ext cx="3604895" cy="0"/>
          </a:xfrm>
          <a:custGeom>
            <a:avLst/>
            <a:gdLst/>
            <a:ahLst/>
            <a:cxnLst/>
            <a:rect l="l" t="t" r="r" b="b"/>
            <a:pathLst>
              <a:path w="3604895">
                <a:moveTo>
                  <a:pt x="0" y="0"/>
                </a:moveTo>
                <a:lnTo>
                  <a:pt x="360469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41797" y="3373466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56231" y="3373466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72263" y="3373466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86696" y="3373466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02715" y="3373466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8535" y="3913552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1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74212" y="3672831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17795" y="3672831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47155" y="3672831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90680" y="3672831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04242" y="3672831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49677" y="344168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9" y="0"/>
                </a:lnTo>
                <a:lnTo>
                  <a:pt x="715229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64906" y="344168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80132" y="344168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95371" y="344168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0597" y="344168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9677" y="374103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9" y="0"/>
                </a:lnTo>
                <a:lnTo>
                  <a:pt x="715229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64906" y="374103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80132" y="374103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95371" y="374103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10597" y="374103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64906" y="3427418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80131" y="3427418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0"/>
                </a:moveTo>
                <a:lnTo>
                  <a:pt x="0" y="65006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95368" y="3427418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0"/>
                </a:moveTo>
                <a:lnTo>
                  <a:pt x="0" y="65006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10596" y="3427418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0"/>
                </a:moveTo>
                <a:lnTo>
                  <a:pt x="0" y="65006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35404" y="3741044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36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49676" y="3427417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25823" y="3427418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0"/>
                </a:moveTo>
                <a:lnTo>
                  <a:pt x="0" y="65006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35404" y="3441687"/>
            <a:ext cx="3604895" cy="0"/>
          </a:xfrm>
          <a:custGeom>
            <a:avLst/>
            <a:gdLst/>
            <a:ahLst/>
            <a:cxnLst/>
            <a:rect l="l" t="t" r="r" b="b"/>
            <a:pathLst>
              <a:path w="3604895">
                <a:moveTo>
                  <a:pt x="0" y="0"/>
                </a:moveTo>
                <a:lnTo>
                  <a:pt x="360469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568671" y="3500314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83104" y="3500314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99123" y="3500314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13569" y="3500314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29588" y="3500314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35404" y="4040400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36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180976" y="3652240"/>
            <a:ext cx="23304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105" dirty="0">
                <a:latin typeface="Trebuchet MS"/>
                <a:cs typeface="Trebuchet MS"/>
              </a:rPr>
              <a:t> </a:t>
            </a:r>
            <a:r>
              <a:rPr sz="1950" spc="-97" baseline="-42735" dirty="0">
                <a:latin typeface="Trebuchet MS"/>
                <a:cs typeface="Trebuchet MS"/>
              </a:rPr>
              <a:t>E</a:t>
            </a:r>
            <a:endParaRPr sz="1950" baseline="-42735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01086" y="3799666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144667" y="3799666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874015" y="3799666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517552" y="3799666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231115" y="3799666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376541" y="3568534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91779" y="3568534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07005" y="3568534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2244" y="3568534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37470" y="3568534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76541" y="386788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91779" y="386788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07005" y="386788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22244" y="386788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37470" y="386788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91770" y="3554266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62268" y="3867891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76540" y="3554265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695532" y="3627161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409977" y="3627161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25996" y="3627161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840429" y="3627161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556461" y="3627161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362267" y="356853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69">
                <a:moveTo>
                  <a:pt x="0" y="0"/>
                </a:moveTo>
                <a:lnTo>
                  <a:pt x="750123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62268" y="4167248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527946" y="3926513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271540" y="3926513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000888" y="3926513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644413" y="3926513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357988" y="3926513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503414" y="369538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18652" y="369538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33878" y="369538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49104" y="369538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364343" y="369538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03414" y="3994734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218652" y="3994734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33878" y="3994734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49104" y="3994734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364343" y="3994734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489141" y="3994739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03413" y="3681112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1822405" y="3754009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536850" y="3754009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252869" y="3754009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967302" y="3754009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683334" y="3754009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489140" y="3695382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50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89141" y="4294095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1434711" y="3905923"/>
            <a:ext cx="23304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105" dirty="0">
                <a:latin typeface="Trebuchet MS"/>
                <a:cs typeface="Trebuchet MS"/>
              </a:rPr>
              <a:t> </a:t>
            </a:r>
            <a:r>
              <a:rPr sz="1950" spc="-97" baseline="-42735" dirty="0">
                <a:latin typeface="Trebuchet MS"/>
                <a:cs typeface="Trebuchet MS"/>
              </a:rPr>
              <a:t>E</a:t>
            </a:r>
            <a:endParaRPr sz="1950" baseline="-42735">
              <a:latin typeface="Trebuchet MS"/>
              <a:cs typeface="Trebuchet M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654819" y="4053361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398414" y="4053361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127761" y="4053361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771286" y="4053361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484861" y="4053361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630287" y="382221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345513" y="382221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60751" y="382221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775977" y="382221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491203" y="382221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630287" y="412158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345513" y="412158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060751" y="412158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775977" y="412158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491203" y="412158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616014" y="4121574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30286" y="3807947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1949278" y="3880857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663711" y="3880857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379742" y="3880857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094175" y="3880857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810194" y="3880857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616013" y="3822217"/>
            <a:ext cx="496570" cy="0"/>
          </a:xfrm>
          <a:custGeom>
            <a:avLst/>
            <a:gdLst/>
            <a:ahLst/>
            <a:cxnLst/>
            <a:rect l="l" t="t" r="r" b="b"/>
            <a:pathLst>
              <a:path w="496569">
                <a:moveTo>
                  <a:pt x="0" y="0"/>
                </a:moveTo>
                <a:lnTo>
                  <a:pt x="496377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616014" y="4420930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1781693" y="4180209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525274" y="4180209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254634" y="4180209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898159" y="4180209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611721" y="4180209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757160" y="394906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472386" y="394906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187612" y="394906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902850" y="394906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618076" y="394906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757160" y="424842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472386" y="424842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187612" y="424842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902850" y="424842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618076" y="424842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742887" y="4248421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757159" y="3934795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2076151" y="4007704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2790584" y="4007704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506603" y="4007704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221048" y="4007704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937067" y="4007704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742886" y="3949065"/>
            <a:ext cx="369570" cy="0"/>
          </a:xfrm>
          <a:custGeom>
            <a:avLst/>
            <a:gdLst/>
            <a:ahLst/>
            <a:cxnLst/>
            <a:rect l="l" t="t" r="r" b="b"/>
            <a:pathLst>
              <a:path w="369569">
                <a:moveTo>
                  <a:pt x="0" y="0"/>
                </a:moveTo>
                <a:lnTo>
                  <a:pt x="369504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42887" y="4547778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1688457" y="4159618"/>
            <a:ext cx="23304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105" dirty="0">
                <a:latin typeface="Trebuchet MS"/>
                <a:cs typeface="Trebuchet MS"/>
              </a:rPr>
              <a:t> </a:t>
            </a:r>
            <a:r>
              <a:rPr sz="1950" spc="-97" baseline="-42735" dirty="0">
                <a:latin typeface="Trebuchet MS"/>
                <a:cs typeface="Trebuchet MS"/>
              </a:rPr>
              <a:t>E</a:t>
            </a:r>
            <a:endParaRPr sz="1950" baseline="-42735">
              <a:latin typeface="Trebuchet MS"/>
              <a:cs typeface="Trebuchet MS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908565" y="4307056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2652147" y="4307056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381495" y="4307056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4025032" y="4307056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738594" y="4307056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1884033" y="407591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599259" y="407591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314485" y="407591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029723" y="407591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744949" y="407591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884033" y="437527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599259" y="437527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314485" y="437527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029723" y="437527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744949" y="437527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869760" y="4375269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32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884032" y="4061642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2203011" y="4134539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2917457" y="4134539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3633475" y="4134539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4347909" y="4134539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5063940" y="4134539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1869759" y="4075912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>
                <a:moveTo>
                  <a:pt x="0" y="0"/>
                </a:moveTo>
                <a:lnTo>
                  <a:pt x="242631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869760" y="4674625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32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1942190" y="4413313"/>
            <a:ext cx="10604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2035426" y="4433904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2779020" y="4433904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3508368" y="4433904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4151892" y="4433904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4865467" y="4433904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2010893" y="420276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726132" y="420276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441357" y="420276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156584" y="420276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871822" y="420276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010893" y="450211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726132" y="450211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441357" y="450211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156584" y="450211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871822" y="450211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996621" y="4502116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010892" y="4188490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2329884" y="4261387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3044330" y="4261387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3760349" y="4261387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4474781" y="4261387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5190813" y="4261387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1996620" y="4202760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>
                <a:moveTo>
                  <a:pt x="0" y="0"/>
                </a:moveTo>
                <a:lnTo>
                  <a:pt x="242643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996621" y="4801473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 txBox="1"/>
          <p:nvPr/>
        </p:nvSpPr>
        <p:spPr>
          <a:xfrm>
            <a:off x="2162299" y="4560751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2905893" y="4560751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3635241" y="4560751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4278765" y="4560751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4992340" y="4560751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2137766" y="432960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852992" y="432960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568231" y="432960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283456" y="432960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998682" y="432960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137766" y="462895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852992" y="462895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568231" y="462895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283456" y="462895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998682" y="462895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123494" y="4628964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137765" y="4315338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2456757" y="4388234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3171190" y="4388234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3887222" y="4388234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4601654" y="4388234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5317673" y="4388234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2123493" y="4329607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>
                <a:moveTo>
                  <a:pt x="0" y="0"/>
                </a:moveTo>
                <a:lnTo>
                  <a:pt x="242643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123494" y="4928320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 txBox="1"/>
          <p:nvPr/>
        </p:nvSpPr>
        <p:spPr>
          <a:xfrm>
            <a:off x="2069063" y="4540161"/>
            <a:ext cx="23304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105" dirty="0">
                <a:latin typeface="Trebuchet MS"/>
                <a:cs typeface="Trebuchet MS"/>
              </a:rPr>
              <a:t> </a:t>
            </a:r>
            <a:r>
              <a:rPr sz="1950" spc="-97" baseline="-42735" dirty="0">
                <a:latin typeface="Trebuchet MS"/>
                <a:cs typeface="Trebuchet MS"/>
              </a:rPr>
              <a:t>E</a:t>
            </a:r>
            <a:endParaRPr sz="1950" baseline="-42735">
              <a:latin typeface="Trebuchet MS"/>
              <a:cs typeface="Trebuchet MS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2289172" y="4687599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3032753" y="4687599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3762114" y="4687599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4405638" y="4687599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5119201" y="4687599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2264639" y="445645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979865" y="445645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695091" y="445645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410329" y="445645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125555" y="445645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264639" y="475580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979865" y="475580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695091" y="475580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410329" y="475580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125555" y="475580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979869" y="4852212"/>
            <a:ext cx="0" cy="217804"/>
          </a:xfrm>
          <a:custGeom>
            <a:avLst/>
            <a:gdLst/>
            <a:ahLst/>
            <a:cxnLst/>
            <a:rect l="l" t="t" r="r" b="b"/>
            <a:pathLst>
              <a:path h="217804">
                <a:moveTo>
                  <a:pt x="0" y="0"/>
                </a:moveTo>
                <a:lnTo>
                  <a:pt x="0" y="217225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250365" y="4755812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50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264638" y="4442185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250365" y="445645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>
                <a:moveTo>
                  <a:pt x="0" y="0"/>
                </a:moveTo>
                <a:lnTo>
                  <a:pt x="242631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250366" y="5055168"/>
            <a:ext cx="877569" cy="0"/>
          </a:xfrm>
          <a:custGeom>
            <a:avLst/>
            <a:gdLst/>
            <a:ahLst/>
            <a:cxnLst/>
            <a:rect l="l" t="t" r="r" b="b"/>
            <a:pathLst>
              <a:path w="877569">
                <a:moveTo>
                  <a:pt x="0" y="0"/>
                </a:moveTo>
                <a:lnTo>
                  <a:pt x="876983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 txBox="1"/>
          <p:nvPr/>
        </p:nvSpPr>
        <p:spPr>
          <a:xfrm>
            <a:off x="2475340" y="4793843"/>
            <a:ext cx="30035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85" dirty="0">
                <a:latin typeface="DejaVu Sans"/>
                <a:cs typeface="DejaVu Sans"/>
              </a:rPr>
              <a:t>test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2112392" y="349242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827630" y="349242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542856" y="349242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258082" y="349242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973308" y="349242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112392" y="379177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827630" y="379177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542856" y="379177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258082" y="379177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973308" y="379177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827621" y="3478155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542846" y="3478155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258083" y="3478155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973311" y="3478155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098119" y="3791780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112391" y="3478154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688538" y="3478155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098119" y="3492424"/>
            <a:ext cx="3604895" cy="0"/>
          </a:xfrm>
          <a:custGeom>
            <a:avLst/>
            <a:gdLst/>
            <a:ahLst/>
            <a:cxnLst/>
            <a:rect l="l" t="t" r="r" b="b"/>
            <a:pathLst>
              <a:path w="3604895">
                <a:moveTo>
                  <a:pt x="0" y="0"/>
                </a:moveTo>
                <a:lnTo>
                  <a:pt x="360469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 txBox="1"/>
          <p:nvPr/>
        </p:nvSpPr>
        <p:spPr>
          <a:xfrm>
            <a:off x="2431382" y="3551051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3145815" y="3551051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3861847" y="3551051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4576280" y="3551051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5292299" y="3551051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74" name="object 274"/>
          <p:cNvSpPr/>
          <p:nvPr/>
        </p:nvSpPr>
        <p:spPr>
          <a:xfrm>
            <a:off x="2098119" y="4091137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 txBox="1"/>
          <p:nvPr/>
        </p:nvSpPr>
        <p:spPr>
          <a:xfrm>
            <a:off x="2170561" y="3829824"/>
            <a:ext cx="10604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2263797" y="3850415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3007379" y="3850415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3736739" y="3850415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4380264" y="3850415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5093826" y="3850415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81" name="object 281"/>
          <p:cNvSpPr/>
          <p:nvPr/>
        </p:nvSpPr>
        <p:spPr>
          <a:xfrm>
            <a:off x="2239265" y="361927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954490" y="361927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669729" y="361927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384955" y="361927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100181" y="361927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239265" y="391862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954490" y="391862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69729" y="391862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384955" y="391862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100181" y="391862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954494" y="3605002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669719" y="3605002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0"/>
                </a:moveTo>
                <a:lnTo>
                  <a:pt x="0" y="65006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384956" y="3605002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0"/>
                </a:moveTo>
                <a:lnTo>
                  <a:pt x="0" y="65006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100184" y="3605002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0"/>
                </a:moveTo>
                <a:lnTo>
                  <a:pt x="0" y="65006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224992" y="3918627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239264" y="3605001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815411" y="3605002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0"/>
                </a:moveTo>
                <a:lnTo>
                  <a:pt x="0" y="65006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224992" y="3619271"/>
            <a:ext cx="3604895" cy="0"/>
          </a:xfrm>
          <a:custGeom>
            <a:avLst/>
            <a:gdLst/>
            <a:ahLst/>
            <a:cxnLst/>
            <a:rect l="l" t="t" r="r" b="b"/>
            <a:pathLst>
              <a:path w="3604895">
                <a:moveTo>
                  <a:pt x="0" y="0"/>
                </a:moveTo>
                <a:lnTo>
                  <a:pt x="360469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 txBox="1"/>
          <p:nvPr/>
        </p:nvSpPr>
        <p:spPr>
          <a:xfrm>
            <a:off x="2558255" y="3677898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3272688" y="3677898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3988707" y="3677898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4703153" y="3677898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5419172" y="3677898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2224992" y="4217984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 txBox="1"/>
          <p:nvPr/>
        </p:nvSpPr>
        <p:spPr>
          <a:xfrm>
            <a:off x="2390670" y="3977250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3134252" y="3977250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3863599" y="3977250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4507137" y="3977250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5220699" y="3977250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10" name="object 310"/>
          <p:cNvSpPr/>
          <p:nvPr/>
        </p:nvSpPr>
        <p:spPr>
          <a:xfrm>
            <a:off x="2366137" y="374611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081363" y="374611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796589" y="374611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511828" y="374611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227054" y="374611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366137" y="404547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081363" y="404547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796589" y="404547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511828" y="404547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227054" y="404547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081367" y="3731850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351865" y="4045475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32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366136" y="3731849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 txBox="1"/>
          <p:nvPr/>
        </p:nvSpPr>
        <p:spPr>
          <a:xfrm>
            <a:off x="2685128" y="3804746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3399561" y="3804746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25" name="object 325"/>
          <p:cNvSpPr txBox="1"/>
          <p:nvPr/>
        </p:nvSpPr>
        <p:spPr>
          <a:xfrm>
            <a:off x="4115580" y="3804746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26" name="object 326"/>
          <p:cNvSpPr txBox="1"/>
          <p:nvPr/>
        </p:nvSpPr>
        <p:spPr>
          <a:xfrm>
            <a:off x="4830026" y="3804746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5546045" y="3804746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28" name="object 328"/>
          <p:cNvSpPr/>
          <p:nvPr/>
        </p:nvSpPr>
        <p:spPr>
          <a:xfrm>
            <a:off x="2351864" y="3746119"/>
            <a:ext cx="750570" cy="0"/>
          </a:xfrm>
          <a:custGeom>
            <a:avLst/>
            <a:gdLst/>
            <a:ahLst/>
            <a:cxnLst/>
            <a:rect l="l" t="t" r="r" b="b"/>
            <a:pathLst>
              <a:path w="750569">
                <a:moveTo>
                  <a:pt x="0" y="0"/>
                </a:moveTo>
                <a:lnTo>
                  <a:pt x="750110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351865" y="4344832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32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 txBox="1"/>
          <p:nvPr/>
        </p:nvSpPr>
        <p:spPr>
          <a:xfrm>
            <a:off x="2297434" y="3956659"/>
            <a:ext cx="23304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105" dirty="0">
                <a:latin typeface="Trebuchet MS"/>
                <a:cs typeface="Trebuchet MS"/>
              </a:rPr>
              <a:t> </a:t>
            </a:r>
            <a:r>
              <a:rPr sz="1950" spc="-97" baseline="-42735" dirty="0">
                <a:latin typeface="Trebuchet MS"/>
                <a:cs typeface="Trebuchet MS"/>
              </a:rPr>
              <a:t>E</a:t>
            </a:r>
            <a:endParaRPr sz="1950" baseline="-42735">
              <a:latin typeface="Trebuchet MS"/>
              <a:cs typeface="Trebuchet MS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2517543" y="4104097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3261124" y="4104097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3990472" y="4104097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4634010" y="4104097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5347572" y="4104097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36" name="object 336"/>
          <p:cNvSpPr/>
          <p:nvPr/>
        </p:nvSpPr>
        <p:spPr>
          <a:xfrm>
            <a:off x="2492998" y="387296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208236" y="387296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923462" y="387296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638688" y="387296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5353927" y="387296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492998" y="4172318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4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208236" y="4172318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923462" y="4172318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638688" y="4172318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353927" y="4172318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478725" y="4172323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492997" y="3858697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 txBox="1"/>
          <p:nvPr/>
        </p:nvSpPr>
        <p:spPr>
          <a:xfrm>
            <a:off x="2811989" y="3931593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3526434" y="3931593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50" name="object 350"/>
          <p:cNvSpPr txBox="1"/>
          <p:nvPr/>
        </p:nvSpPr>
        <p:spPr>
          <a:xfrm>
            <a:off x="4242453" y="3931593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4956886" y="3931593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5672918" y="3931593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53" name="object 353"/>
          <p:cNvSpPr/>
          <p:nvPr/>
        </p:nvSpPr>
        <p:spPr>
          <a:xfrm>
            <a:off x="2478724" y="3872966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50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478725" y="4471679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 txBox="1"/>
          <p:nvPr/>
        </p:nvSpPr>
        <p:spPr>
          <a:xfrm>
            <a:off x="2551168" y="4210354"/>
            <a:ext cx="10604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2644403" y="4230945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3387997" y="4230945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4117345" y="4230945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4760870" y="4230945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5474445" y="4230945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61" name="object 361"/>
          <p:cNvSpPr/>
          <p:nvPr/>
        </p:nvSpPr>
        <p:spPr>
          <a:xfrm>
            <a:off x="2619871" y="399980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335109" y="399980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050335" y="399980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765561" y="399980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480800" y="399980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619871" y="429916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335109" y="429916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050335" y="429916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765561" y="429916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480800" y="429916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605598" y="4299158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619870" y="3985531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 txBox="1"/>
          <p:nvPr/>
        </p:nvSpPr>
        <p:spPr>
          <a:xfrm>
            <a:off x="2938862" y="4058441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74" name="object 374"/>
          <p:cNvSpPr txBox="1"/>
          <p:nvPr/>
        </p:nvSpPr>
        <p:spPr>
          <a:xfrm>
            <a:off x="3653308" y="4058441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75" name="object 375"/>
          <p:cNvSpPr txBox="1"/>
          <p:nvPr/>
        </p:nvSpPr>
        <p:spPr>
          <a:xfrm>
            <a:off x="4369326" y="4058441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76" name="object 376"/>
          <p:cNvSpPr txBox="1"/>
          <p:nvPr/>
        </p:nvSpPr>
        <p:spPr>
          <a:xfrm>
            <a:off x="5083759" y="4058441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77" name="object 377"/>
          <p:cNvSpPr txBox="1"/>
          <p:nvPr/>
        </p:nvSpPr>
        <p:spPr>
          <a:xfrm>
            <a:off x="5799791" y="4058441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78" name="object 378"/>
          <p:cNvSpPr/>
          <p:nvPr/>
        </p:nvSpPr>
        <p:spPr>
          <a:xfrm>
            <a:off x="2605597" y="3999801"/>
            <a:ext cx="496570" cy="0"/>
          </a:xfrm>
          <a:custGeom>
            <a:avLst/>
            <a:gdLst/>
            <a:ahLst/>
            <a:cxnLst/>
            <a:rect l="l" t="t" r="r" b="b"/>
            <a:pathLst>
              <a:path w="496569">
                <a:moveTo>
                  <a:pt x="0" y="0"/>
                </a:moveTo>
                <a:lnTo>
                  <a:pt x="496377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605598" y="4598514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 txBox="1"/>
          <p:nvPr/>
        </p:nvSpPr>
        <p:spPr>
          <a:xfrm>
            <a:off x="2771276" y="4357792"/>
            <a:ext cx="615315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300" spc="-55" dirty="0">
                <a:latin typeface="Trebuchet MS"/>
                <a:cs typeface="Trebuchet MS"/>
              </a:rPr>
              <a:t>truscan</a:t>
            </a:r>
            <a:endParaRPr sz="1300">
              <a:latin typeface="Trebuchet MS"/>
              <a:cs typeface="Trebuchet MS"/>
            </a:endParaRPr>
          </a:p>
          <a:p>
            <a:pPr algn="r">
              <a:lnSpc>
                <a:spcPts val="1400"/>
              </a:lnSpc>
            </a:pPr>
            <a:r>
              <a:rPr sz="1300" spc="-100" dirty="0">
                <a:latin typeface="DejaVu Sans"/>
                <a:cs typeface="DejaVu Sans"/>
              </a:rPr>
              <a:t>3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381" name="object 381"/>
          <p:cNvSpPr txBox="1"/>
          <p:nvPr/>
        </p:nvSpPr>
        <p:spPr>
          <a:xfrm>
            <a:off x="3514871" y="4357792"/>
            <a:ext cx="58801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300" spc="-65" dirty="0">
                <a:latin typeface="Trebuchet MS"/>
                <a:cs typeface="Trebuchet MS"/>
              </a:rPr>
              <a:t>trade</a:t>
            </a:r>
            <a:endParaRPr sz="1300">
              <a:latin typeface="Trebuchet MS"/>
              <a:cs typeface="Trebuchet MS"/>
            </a:endParaRPr>
          </a:p>
          <a:p>
            <a:pPr algn="r">
              <a:lnSpc>
                <a:spcPts val="1400"/>
              </a:lnSpc>
            </a:pPr>
            <a:r>
              <a:rPr sz="1300" spc="-95" dirty="0">
                <a:latin typeface="DejaVu Sans"/>
                <a:cs typeface="DejaVu Sans"/>
              </a:rPr>
              <a:t>2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382" name="object 382"/>
          <p:cNvSpPr txBox="1"/>
          <p:nvPr/>
        </p:nvSpPr>
        <p:spPr>
          <a:xfrm>
            <a:off x="4244218" y="4357792"/>
            <a:ext cx="56515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300" spc="-70" dirty="0">
                <a:latin typeface="Trebuchet MS"/>
                <a:cs typeface="Trebuchet MS"/>
              </a:rPr>
              <a:t>price</a:t>
            </a:r>
            <a:endParaRPr sz="1300">
              <a:latin typeface="Trebuchet MS"/>
              <a:cs typeface="Trebuchet MS"/>
            </a:endParaRPr>
          </a:p>
          <a:p>
            <a:pPr algn="r">
              <a:lnSpc>
                <a:spcPts val="1400"/>
              </a:lnSpc>
            </a:pPr>
            <a:r>
              <a:rPr sz="1300" spc="-225" dirty="0">
                <a:latin typeface="DejaVu Sans"/>
                <a:cs typeface="DejaVu Sans"/>
              </a:rPr>
              <a:t>1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383" name="object 383"/>
          <p:cNvSpPr txBox="1"/>
          <p:nvPr/>
        </p:nvSpPr>
        <p:spPr>
          <a:xfrm>
            <a:off x="4887742" y="4357792"/>
            <a:ext cx="63754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300" spc="-65" dirty="0">
                <a:latin typeface="Trebuchet MS"/>
                <a:cs typeface="Trebuchet MS"/>
              </a:rPr>
              <a:t>temple</a:t>
            </a:r>
            <a:endParaRPr sz="1300">
              <a:latin typeface="Trebuchet MS"/>
              <a:cs typeface="Trebuchet MS"/>
            </a:endParaRPr>
          </a:p>
          <a:p>
            <a:pPr algn="r">
              <a:lnSpc>
                <a:spcPts val="1400"/>
              </a:lnSpc>
            </a:pPr>
            <a:r>
              <a:rPr sz="1300" spc="-225" dirty="0">
                <a:latin typeface="DejaVu Sans"/>
                <a:cs typeface="DejaVu Sans"/>
              </a:rPr>
              <a:t>1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384" name="object 384"/>
          <p:cNvSpPr txBox="1"/>
          <p:nvPr/>
        </p:nvSpPr>
        <p:spPr>
          <a:xfrm>
            <a:off x="5601318" y="4357792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85" name="object 385"/>
          <p:cNvSpPr/>
          <p:nvPr/>
        </p:nvSpPr>
        <p:spPr>
          <a:xfrm>
            <a:off x="2746744" y="412664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3461970" y="412664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177208" y="412664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892434" y="412664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607660" y="412664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746744" y="442601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461970" y="442601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177208" y="442601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892434" y="442601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607660" y="442601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732471" y="4426005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746743" y="4112379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 txBox="1"/>
          <p:nvPr/>
        </p:nvSpPr>
        <p:spPr>
          <a:xfrm>
            <a:off x="3065735" y="4185289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98" name="object 398"/>
          <p:cNvSpPr txBox="1"/>
          <p:nvPr/>
        </p:nvSpPr>
        <p:spPr>
          <a:xfrm>
            <a:off x="3780168" y="4185289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99" name="object 399"/>
          <p:cNvSpPr txBox="1"/>
          <p:nvPr/>
        </p:nvSpPr>
        <p:spPr>
          <a:xfrm>
            <a:off x="4496199" y="4185289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00" name="object 400"/>
          <p:cNvSpPr txBox="1"/>
          <p:nvPr/>
        </p:nvSpPr>
        <p:spPr>
          <a:xfrm>
            <a:off x="5210632" y="4185289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01" name="object 401"/>
          <p:cNvSpPr txBox="1"/>
          <p:nvPr/>
        </p:nvSpPr>
        <p:spPr>
          <a:xfrm>
            <a:off x="5926651" y="4185289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02" name="object 402"/>
          <p:cNvSpPr/>
          <p:nvPr/>
        </p:nvSpPr>
        <p:spPr>
          <a:xfrm>
            <a:off x="2732470" y="4126649"/>
            <a:ext cx="369570" cy="0"/>
          </a:xfrm>
          <a:custGeom>
            <a:avLst/>
            <a:gdLst/>
            <a:ahLst/>
            <a:cxnLst/>
            <a:rect l="l" t="t" r="r" b="b"/>
            <a:pathLst>
              <a:path w="369569">
                <a:moveTo>
                  <a:pt x="0" y="0"/>
                </a:moveTo>
                <a:lnTo>
                  <a:pt x="369504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2732471" y="4725362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 txBox="1"/>
          <p:nvPr/>
        </p:nvSpPr>
        <p:spPr>
          <a:xfrm>
            <a:off x="2566134" y="4337202"/>
            <a:ext cx="344805" cy="35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985" algn="ctr">
              <a:lnSpc>
                <a:spcPts val="1280"/>
              </a:lnSpc>
              <a:spcBef>
                <a:spcPts val="95"/>
              </a:spcBef>
            </a:pP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280"/>
              </a:lnSpc>
              <a:tabLst>
                <a:tab pos="250825" algn="l"/>
              </a:tabLst>
            </a:pPr>
            <a:r>
              <a:rPr sz="1950" spc="-142" baseline="-10683" dirty="0">
                <a:latin typeface="DejaVu Sans"/>
                <a:cs typeface="DejaVu Sans"/>
              </a:rPr>
              <a:t>2	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05" name="object 405"/>
          <p:cNvSpPr txBox="1"/>
          <p:nvPr/>
        </p:nvSpPr>
        <p:spPr>
          <a:xfrm>
            <a:off x="2898149" y="4484640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3641731" y="4484640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07" name="object 407"/>
          <p:cNvSpPr txBox="1"/>
          <p:nvPr/>
        </p:nvSpPr>
        <p:spPr>
          <a:xfrm>
            <a:off x="4371091" y="4484640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08" name="object 408"/>
          <p:cNvSpPr txBox="1"/>
          <p:nvPr/>
        </p:nvSpPr>
        <p:spPr>
          <a:xfrm>
            <a:off x="5014616" y="4484640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09" name="object 409"/>
          <p:cNvSpPr txBox="1"/>
          <p:nvPr/>
        </p:nvSpPr>
        <p:spPr>
          <a:xfrm>
            <a:off x="5728178" y="4484640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10" name="object 410"/>
          <p:cNvSpPr/>
          <p:nvPr/>
        </p:nvSpPr>
        <p:spPr>
          <a:xfrm>
            <a:off x="2873617" y="425349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3588843" y="425349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304069" y="425349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019307" y="425349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734533" y="425349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873617" y="455286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3588843" y="455286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304069" y="455286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019307" y="455286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734533" y="455286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59344" y="4552853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873616" y="4239226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 txBox="1"/>
          <p:nvPr/>
        </p:nvSpPr>
        <p:spPr>
          <a:xfrm>
            <a:off x="3192608" y="4312124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23" name="object 423"/>
          <p:cNvSpPr txBox="1"/>
          <p:nvPr/>
        </p:nvSpPr>
        <p:spPr>
          <a:xfrm>
            <a:off x="3907040" y="4312124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24" name="object 424"/>
          <p:cNvSpPr txBox="1"/>
          <p:nvPr/>
        </p:nvSpPr>
        <p:spPr>
          <a:xfrm>
            <a:off x="4623060" y="4312124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25" name="object 425"/>
          <p:cNvSpPr txBox="1"/>
          <p:nvPr/>
        </p:nvSpPr>
        <p:spPr>
          <a:xfrm>
            <a:off x="5337505" y="4312124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26" name="object 426"/>
          <p:cNvSpPr txBox="1"/>
          <p:nvPr/>
        </p:nvSpPr>
        <p:spPr>
          <a:xfrm>
            <a:off x="6053524" y="4312124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27" name="object 427"/>
          <p:cNvSpPr/>
          <p:nvPr/>
        </p:nvSpPr>
        <p:spPr>
          <a:xfrm>
            <a:off x="2859343" y="4253496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>
                <a:moveTo>
                  <a:pt x="0" y="0"/>
                </a:moveTo>
                <a:lnTo>
                  <a:pt x="242631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859344" y="4852210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 txBox="1"/>
          <p:nvPr/>
        </p:nvSpPr>
        <p:spPr>
          <a:xfrm>
            <a:off x="3025022" y="4611488"/>
            <a:ext cx="578485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55" dirty="0">
                <a:latin typeface="Trebuchet MS"/>
                <a:cs typeface="Trebuchet MS"/>
              </a:rPr>
              <a:t>truscan</a:t>
            </a:r>
            <a:endParaRPr sz="1300">
              <a:latin typeface="Trebuchet MS"/>
              <a:cs typeface="Trebuchet MS"/>
            </a:endParaRPr>
          </a:p>
          <a:p>
            <a:pPr marL="51435">
              <a:spcBef>
                <a:spcPts val="35"/>
              </a:spcBef>
            </a:pPr>
            <a:r>
              <a:rPr sz="1300" spc="-70" dirty="0">
                <a:latin typeface="DejaVu Sans"/>
                <a:cs typeface="DejaVu Sans"/>
              </a:rPr>
              <a:t>temple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430" name="object 430"/>
          <p:cNvSpPr txBox="1"/>
          <p:nvPr/>
        </p:nvSpPr>
        <p:spPr>
          <a:xfrm>
            <a:off x="3768604" y="4611488"/>
            <a:ext cx="440690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trade</a:t>
            </a:r>
            <a:endParaRPr sz="1300">
              <a:latin typeface="Trebuchet MS"/>
              <a:cs typeface="Trebuchet MS"/>
            </a:endParaRPr>
          </a:p>
          <a:p>
            <a:pPr marL="133985">
              <a:spcBef>
                <a:spcPts val="35"/>
              </a:spcBef>
            </a:pPr>
            <a:r>
              <a:rPr sz="1300" spc="-70" dirty="0">
                <a:latin typeface="DejaVu Sans"/>
                <a:cs typeface="DejaVu Sans"/>
              </a:rPr>
              <a:t>ship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431" name="object 431"/>
          <p:cNvSpPr txBox="1"/>
          <p:nvPr/>
        </p:nvSpPr>
        <p:spPr>
          <a:xfrm>
            <a:off x="4497953" y="4611488"/>
            <a:ext cx="466725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price</a:t>
            </a:r>
            <a:endParaRPr sz="1300">
              <a:latin typeface="Trebuchet MS"/>
              <a:cs typeface="Trebuchet MS"/>
            </a:endParaRPr>
          </a:p>
          <a:p>
            <a:pPr marL="78105">
              <a:spcBef>
                <a:spcPts val="35"/>
              </a:spcBef>
            </a:pPr>
            <a:r>
              <a:rPr sz="1300" spc="-85" dirty="0">
                <a:latin typeface="DejaVu Sans"/>
                <a:cs typeface="DejaVu Sans"/>
              </a:rPr>
              <a:t>trade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432" name="object 432"/>
          <p:cNvSpPr txBox="1"/>
          <p:nvPr/>
        </p:nvSpPr>
        <p:spPr>
          <a:xfrm>
            <a:off x="5141489" y="4611488"/>
            <a:ext cx="607695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temple</a:t>
            </a:r>
            <a:endParaRPr sz="1300">
              <a:latin typeface="Trebuchet MS"/>
              <a:cs typeface="Trebuchet MS"/>
            </a:endParaRPr>
          </a:p>
          <a:p>
            <a:pPr marL="81915">
              <a:spcBef>
                <a:spcPts val="35"/>
              </a:spcBef>
            </a:pPr>
            <a:r>
              <a:rPr sz="1300" spc="-90" dirty="0">
                <a:latin typeface="DejaVu Sans"/>
                <a:cs typeface="DejaVu Sans"/>
              </a:rPr>
              <a:t>market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433" name="object 433"/>
          <p:cNvSpPr txBox="1"/>
          <p:nvPr/>
        </p:nvSpPr>
        <p:spPr>
          <a:xfrm>
            <a:off x="5855051" y="4611488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34" name="object 434"/>
          <p:cNvSpPr/>
          <p:nvPr/>
        </p:nvSpPr>
        <p:spPr>
          <a:xfrm>
            <a:off x="3000490" y="4380344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3715716" y="4380344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430942" y="4380344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5146180" y="4380344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5861406" y="4380344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3000490" y="4679708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3715716" y="4679708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430942" y="4679708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5146180" y="4679708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861406" y="4679708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986217" y="4679700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32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000489" y="4366074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/>
          <p:nvPr/>
        </p:nvSpPr>
        <p:spPr>
          <a:xfrm>
            <a:off x="3319468" y="4438971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47" name="object 447"/>
          <p:cNvSpPr txBox="1"/>
          <p:nvPr/>
        </p:nvSpPr>
        <p:spPr>
          <a:xfrm>
            <a:off x="4033914" y="4438971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4749932" y="4438971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5464366" y="4438971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50" name="object 450"/>
          <p:cNvSpPr txBox="1"/>
          <p:nvPr/>
        </p:nvSpPr>
        <p:spPr>
          <a:xfrm>
            <a:off x="6180397" y="4438971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51" name="object 451"/>
          <p:cNvSpPr/>
          <p:nvPr/>
        </p:nvSpPr>
        <p:spPr>
          <a:xfrm>
            <a:off x="2986216" y="4380344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>
                <a:moveTo>
                  <a:pt x="0" y="0"/>
                </a:moveTo>
                <a:lnTo>
                  <a:pt x="242631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2986217" y="4979057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32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 txBox="1"/>
          <p:nvPr/>
        </p:nvSpPr>
        <p:spPr>
          <a:xfrm>
            <a:off x="2931787" y="4590897"/>
            <a:ext cx="23304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105" dirty="0">
                <a:latin typeface="Trebuchet MS"/>
                <a:cs typeface="Trebuchet MS"/>
              </a:rPr>
              <a:t> </a:t>
            </a:r>
            <a:r>
              <a:rPr sz="1950" spc="-97" baseline="-42735" dirty="0">
                <a:latin typeface="Trebuchet MS"/>
                <a:cs typeface="Trebuchet MS"/>
              </a:rPr>
              <a:t>E</a:t>
            </a:r>
            <a:endParaRPr sz="1950" baseline="-42735">
              <a:latin typeface="Trebuchet MS"/>
              <a:cs typeface="Trebuchet MS"/>
            </a:endParaRPr>
          </a:p>
        </p:txBody>
      </p:sp>
      <p:sp>
        <p:nvSpPr>
          <p:cNvPr id="454" name="object 454"/>
          <p:cNvSpPr txBox="1"/>
          <p:nvPr/>
        </p:nvSpPr>
        <p:spPr>
          <a:xfrm>
            <a:off x="3151883" y="4738335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55" name="object 455"/>
          <p:cNvSpPr txBox="1"/>
          <p:nvPr/>
        </p:nvSpPr>
        <p:spPr>
          <a:xfrm>
            <a:off x="3895477" y="4738335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56" name="object 456"/>
          <p:cNvSpPr txBox="1"/>
          <p:nvPr/>
        </p:nvSpPr>
        <p:spPr>
          <a:xfrm>
            <a:off x="4624825" y="4738335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57" name="object 457"/>
          <p:cNvSpPr txBox="1"/>
          <p:nvPr/>
        </p:nvSpPr>
        <p:spPr>
          <a:xfrm>
            <a:off x="5268349" y="4738335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58" name="object 458"/>
          <p:cNvSpPr txBox="1"/>
          <p:nvPr/>
        </p:nvSpPr>
        <p:spPr>
          <a:xfrm>
            <a:off x="5981925" y="4738335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59" name="object 459"/>
          <p:cNvSpPr/>
          <p:nvPr/>
        </p:nvSpPr>
        <p:spPr>
          <a:xfrm>
            <a:off x="3127350" y="450719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3842589" y="450719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557815" y="450719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5273041" y="450719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5988279" y="450719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127350" y="480654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3842589" y="480654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557815" y="480654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5273041" y="480654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5988279" y="480654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3113078" y="4806548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3127349" y="4492922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 txBox="1"/>
          <p:nvPr/>
        </p:nvSpPr>
        <p:spPr>
          <a:xfrm>
            <a:off x="3446341" y="4565818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72" name="object 472"/>
          <p:cNvSpPr txBox="1"/>
          <p:nvPr/>
        </p:nvSpPr>
        <p:spPr>
          <a:xfrm>
            <a:off x="4160787" y="4565818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73" name="object 473"/>
          <p:cNvSpPr txBox="1"/>
          <p:nvPr/>
        </p:nvSpPr>
        <p:spPr>
          <a:xfrm>
            <a:off x="4876805" y="4565818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74" name="object 474"/>
          <p:cNvSpPr txBox="1"/>
          <p:nvPr/>
        </p:nvSpPr>
        <p:spPr>
          <a:xfrm>
            <a:off x="5591238" y="4565818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75" name="object 475"/>
          <p:cNvSpPr txBox="1"/>
          <p:nvPr/>
        </p:nvSpPr>
        <p:spPr>
          <a:xfrm>
            <a:off x="6307270" y="4565818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76" name="object 476"/>
          <p:cNvSpPr/>
          <p:nvPr/>
        </p:nvSpPr>
        <p:spPr>
          <a:xfrm>
            <a:off x="3113077" y="4507191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643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3113078" y="5105905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 txBox="1"/>
          <p:nvPr/>
        </p:nvSpPr>
        <p:spPr>
          <a:xfrm>
            <a:off x="3185520" y="4844592"/>
            <a:ext cx="10604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79" name="object 479"/>
          <p:cNvSpPr txBox="1"/>
          <p:nvPr/>
        </p:nvSpPr>
        <p:spPr>
          <a:xfrm>
            <a:off x="3278756" y="4865183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80" name="object 480"/>
          <p:cNvSpPr txBox="1"/>
          <p:nvPr/>
        </p:nvSpPr>
        <p:spPr>
          <a:xfrm>
            <a:off x="4022350" y="4865183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81" name="object 481"/>
          <p:cNvSpPr txBox="1"/>
          <p:nvPr/>
        </p:nvSpPr>
        <p:spPr>
          <a:xfrm>
            <a:off x="4751697" y="4865183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82" name="object 482"/>
          <p:cNvSpPr txBox="1"/>
          <p:nvPr/>
        </p:nvSpPr>
        <p:spPr>
          <a:xfrm>
            <a:off x="5395222" y="4865183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83" name="object 483"/>
          <p:cNvSpPr txBox="1"/>
          <p:nvPr/>
        </p:nvSpPr>
        <p:spPr>
          <a:xfrm>
            <a:off x="6108797" y="4865183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84" name="object 484"/>
          <p:cNvSpPr/>
          <p:nvPr/>
        </p:nvSpPr>
        <p:spPr>
          <a:xfrm>
            <a:off x="3254223" y="463403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3969449" y="463403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684687" y="463403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5399914" y="463403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6115139" y="463403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254223" y="493339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969449" y="493339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684687" y="493339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5399914" y="493339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6115139" y="4933391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3969453" y="5029796"/>
            <a:ext cx="0" cy="217804"/>
          </a:xfrm>
          <a:custGeom>
            <a:avLst/>
            <a:gdLst/>
            <a:ahLst/>
            <a:cxnLst/>
            <a:rect l="l" t="t" r="r" b="b"/>
            <a:pathLst>
              <a:path h="217804">
                <a:moveTo>
                  <a:pt x="0" y="0"/>
                </a:moveTo>
                <a:lnTo>
                  <a:pt x="0" y="217225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3239950" y="4933396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250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3254222" y="4619769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3239950" y="4634039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643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3239951" y="5232752"/>
            <a:ext cx="877569" cy="0"/>
          </a:xfrm>
          <a:custGeom>
            <a:avLst/>
            <a:gdLst/>
            <a:ahLst/>
            <a:cxnLst/>
            <a:rect l="l" t="t" r="r" b="b"/>
            <a:pathLst>
              <a:path w="877570">
                <a:moveTo>
                  <a:pt x="0" y="0"/>
                </a:moveTo>
                <a:lnTo>
                  <a:pt x="876983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 txBox="1"/>
          <p:nvPr/>
        </p:nvSpPr>
        <p:spPr>
          <a:xfrm>
            <a:off x="3555718" y="4672076"/>
            <a:ext cx="11874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95" dirty="0">
                <a:latin typeface="DejaVu Sans"/>
                <a:cs typeface="DejaVu Sans"/>
              </a:rPr>
              <a:t>2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500" name="object 500"/>
          <p:cNvSpPr txBox="1"/>
          <p:nvPr/>
        </p:nvSpPr>
        <p:spPr>
          <a:xfrm>
            <a:off x="3360933" y="4971427"/>
            <a:ext cx="508634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50" dirty="0">
                <a:latin typeface="DejaVu Sans"/>
                <a:cs typeface="DejaVu Sans"/>
              </a:rPr>
              <a:t>model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501" name="object 501"/>
          <p:cNvSpPr/>
          <p:nvPr/>
        </p:nvSpPr>
        <p:spPr>
          <a:xfrm>
            <a:off x="3101976" y="367000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3817214" y="367000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532440" y="367000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5247666" y="367000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5962904" y="367000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3101976" y="396935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817214" y="396935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4532440" y="396935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5247666" y="396935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5962904" y="3969359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817205" y="3655739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4532429" y="3655739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5247667" y="3655739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5962894" y="3655739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3087703" y="3969364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3101975" y="3655738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6678122" y="3655739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3087703" y="3670007"/>
            <a:ext cx="3604895" cy="0"/>
          </a:xfrm>
          <a:custGeom>
            <a:avLst/>
            <a:gdLst/>
            <a:ahLst/>
            <a:cxnLst/>
            <a:rect l="l" t="t" r="r" b="b"/>
            <a:pathLst>
              <a:path w="3604895">
                <a:moveTo>
                  <a:pt x="0" y="0"/>
                </a:moveTo>
                <a:lnTo>
                  <a:pt x="360469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 txBox="1"/>
          <p:nvPr/>
        </p:nvSpPr>
        <p:spPr>
          <a:xfrm>
            <a:off x="3420966" y="3728635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20" name="object 520"/>
          <p:cNvSpPr txBox="1"/>
          <p:nvPr/>
        </p:nvSpPr>
        <p:spPr>
          <a:xfrm>
            <a:off x="4135412" y="3728635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21" name="object 521"/>
          <p:cNvSpPr txBox="1"/>
          <p:nvPr/>
        </p:nvSpPr>
        <p:spPr>
          <a:xfrm>
            <a:off x="4851431" y="3728635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22" name="object 522"/>
          <p:cNvSpPr txBox="1"/>
          <p:nvPr/>
        </p:nvSpPr>
        <p:spPr>
          <a:xfrm>
            <a:off x="5565864" y="3728635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23" name="object 523"/>
          <p:cNvSpPr txBox="1"/>
          <p:nvPr/>
        </p:nvSpPr>
        <p:spPr>
          <a:xfrm>
            <a:off x="6281896" y="3728635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24" name="object 524"/>
          <p:cNvSpPr/>
          <p:nvPr/>
        </p:nvSpPr>
        <p:spPr>
          <a:xfrm>
            <a:off x="3087703" y="4268721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 txBox="1"/>
          <p:nvPr/>
        </p:nvSpPr>
        <p:spPr>
          <a:xfrm>
            <a:off x="3160145" y="4007408"/>
            <a:ext cx="10604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26" name="object 526"/>
          <p:cNvSpPr txBox="1"/>
          <p:nvPr/>
        </p:nvSpPr>
        <p:spPr>
          <a:xfrm>
            <a:off x="3253381" y="4027999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27" name="object 527"/>
          <p:cNvSpPr txBox="1"/>
          <p:nvPr/>
        </p:nvSpPr>
        <p:spPr>
          <a:xfrm>
            <a:off x="3996975" y="4027999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28" name="object 528"/>
          <p:cNvSpPr txBox="1"/>
          <p:nvPr/>
        </p:nvSpPr>
        <p:spPr>
          <a:xfrm>
            <a:off x="4726323" y="4027999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29" name="object 529"/>
          <p:cNvSpPr txBox="1"/>
          <p:nvPr/>
        </p:nvSpPr>
        <p:spPr>
          <a:xfrm>
            <a:off x="5369848" y="4027999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30" name="object 530"/>
          <p:cNvSpPr txBox="1"/>
          <p:nvPr/>
        </p:nvSpPr>
        <p:spPr>
          <a:xfrm>
            <a:off x="6083423" y="4027999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31" name="object 531"/>
          <p:cNvSpPr/>
          <p:nvPr/>
        </p:nvSpPr>
        <p:spPr>
          <a:xfrm>
            <a:off x="3228849" y="379685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3944074" y="379685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4659313" y="379685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5374539" y="379685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6089765" y="379685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228849" y="409620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3944074" y="409620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4659313" y="409620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5374539" y="409620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6089765" y="409620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3944078" y="3782586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4659303" y="3782586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5374540" y="3782586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6089768" y="3782586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3214576" y="4096211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3228847" y="3782585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6804995" y="3782586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3214576" y="3796855"/>
            <a:ext cx="3604895" cy="0"/>
          </a:xfrm>
          <a:custGeom>
            <a:avLst/>
            <a:gdLst/>
            <a:ahLst/>
            <a:cxnLst/>
            <a:rect l="l" t="t" r="r" b="b"/>
            <a:pathLst>
              <a:path w="3604895">
                <a:moveTo>
                  <a:pt x="0" y="0"/>
                </a:moveTo>
                <a:lnTo>
                  <a:pt x="360469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 txBox="1"/>
          <p:nvPr/>
        </p:nvSpPr>
        <p:spPr>
          <a:xfrm>
            <a:off x="3547840" y="3855482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50" name="object 550"/>
          <p:cNvSpPr txBox="1"/>
          <p:nvPr/>
        </p:nvSpPr>
        <p:spPr>
          <a:xfrm>
            <a:off x="4262272" y="3855482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51" name="object 551"/>
          <p:cNvSpPr txBox="1"/>
          <p:nvPr/>
        </p:nvSpPr>
        <p:spPr>
          <a:xfrm>
            <a:off x="4978304" y="3855482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52" name="object 552"/>
          <p:cNvSpPr txBox="1"/>
          <p:nvPr/>
        </p:nvSpPr>
        <p:spPr>
          <a:xfrm>
            <a:off x="5692737" y="3855482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53" name="object 553"/>
          <p:cNvSpPr txBox="1"/>
          <p:nvPr/>
        </p:nvSpPr>
        <p:spPr>
          <a:xfrm>
            <a:off x="6408756" y="3855482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54" name="object 554"/>
          <p:cNvSpPr/>
          <p:nvPr/>
        </p:nvSpPr>
        <p:spPr>
          <a:xfrm>
            <a:off x="3214576" y="4395568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 txBox="1"/>
          <p:nvPr/>
        </p:nvSpPr>
        <p:spPr>
          <a:xfrm>
            <a:off x="3380254" y="4154834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56" name="object 556"/>
          <p:cNvSpPr txBox="1"/>
          <p:nvPr/>
        </p:nvSpPr>
        <p:spPr>
          <a:xfrm>
            <a:off x="4123835" y="4154834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57" name="object 557"/>
          <p:cNvSpPr txBox="1"/>
          <p:nvPr/>
        </p:nvSpPr>
        <p:spPr>
          <a:xfrm>
            <a:off x="4853196" y="4154834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58" name="object 558"/>
          <p:cNvSpPr txBox="1"/>
          <p:nvPr/>
        </p:nvSpPr>
        <p:spPr>
          <a:xfrm>
            <a:off x="5496721" y="4154834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59" name="object 559"/>
          <p:cNvSpPr txBox="1"/>
          <p:nvPr/>
        </p:nvSpPr>
        <p:spPr>
          <a:xfrm>
            <a:off x="6210283" y="4154834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60" name="object 560"/>
          <p:cNvSpPr/>
          <p:nvPr/>
        </p:nvSpPr>
        <p:spPr>
          <a:xfrm>
            <a:off x="3355722" y="392370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4070947" y="392370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4786186" y="392370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5501412" y="392370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6216638" y="392370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3355722" y="4223054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4070947" y="4223054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4786186" y="4223054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501412" y="4223054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216638" y="4223054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4070951" y="3909434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4786176" y="3909434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501413" y="3909434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6216641" y="3909434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3341449" y="4223059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3355720" y="3909433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6931868" y="3909434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341449" y="3923703"/>
            <a:ext cx="3604895" cy="0"/>
          </a:xfrm>
          <a:custGeom>
            <a:avLst/>
            <a:gdLst/>
            <a:ahLst/>
            <a:cxnLst/>
            <a:rect l="l" t="t" r="r" b="b"/>
            <a:pathLst>
              <a:path w="3604895">
                <a:moveTo>
                  <a:pt x="0" y="0"/>
                </a:moveTo>
                <a:lnTo>
                  <a:pt x="360469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 txBox="1"/>
          <p:nvPr/>
        </p:nvSpPr>
        <p:spPr>
          <a:xfrm>
            <a:off x="3674712" y="3982330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79" name="object 579"/>
          <p:cNvSpPr txBox="1"/>
          <p:nvPr/>
        </p:nvSpPr>
        <p:spPr>
          <a:xfrm>
            <a:off x="4389145" y="3982330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80" name="object 580"/>
          <p:cNvSpPr txBox="1"/>
          <p:nvPr/>
        </p:nvSpPr>
        <p:spPr>
          <a:xfrm>
            <a:off x="5105164" y="3982330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81" name="object 581"/>
          <p:cNvSpPr txBox="1"/>
          <p:nvPr/>
        </p:nvSpPr>
        <p:spPr>
          <a:xfrm>
            <a:off x="5819610" y="3982330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82" name="object 582"/>
          <p:cNvSpPr txBox="1"/>
          <p:nvPr/>
        </p:nvSpPr>
        <p:spPr>
          <a:xfrm>
            <a:off x="6535628" y="3982330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83" name="object 583"/>
          <p:cNvSpPr/>
          <p:nvPr/>
        </p:nvSpPr>
        <p:spPr>
          <a:xfrm>
            <a:off x="3341449" y="4522416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 txBox="1"/>
          <p:nvPr/>
        </p:nvSpPr>
        <p:spPr>
          <a:xfrm>
            <a:off x="3287018" y="4134243"/>
            <a:ext cx="23304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105" dirty="0">
                <a:latin typeface="Trebuchet MS"/>
                <a:cs typeface="Trebuchet MS"/>
              </a:rPr>
              <a:t> </a:t>
            </a:r>
            <a:r>
              <a:rPr sz="1950" spc="-97" baseline="-42735" dirty="0">
                <a:latin typeface="Trebuchet MS"/>
                <a:cs typeface="Trebuchet MS"/>
              </a:rPr>
              <a:t>E</a:t>
            </a:r>
            <a:endParaRPr sz="1950" baseline="-42735">
              <a:latin typeface="Trebuchet MS"/>
              <a:cs typeface="Trebuchet MS"/>
            </a:endParaRPr>
          </a:p>
        </p:txBody>
      </p:sp>
      <p:sp>
        <p:nvSpPr>
          <p:cNvPr id="585" name="object 585"/>
          <p:cNvSpPr txBox="1"/>
          <p:nvPr/>
        </p:nvSpPr>
        <p:spPr>
          <a:xfrm>
            <a:off x="3507127" y="4281682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86" name="object 586"/>
          <p:cNvSpPr txBox="1"/>
          <p:nvPr/>
        </p:nvSpPr>
        <p:spPr>
          <a:xfrm>
            <a:off x="4250709" y="4281682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87" name="object 587"/>
          <p:cNvSpPr txBox="1"/>
          <p:nvPr/>
        </p:nvSpPr>
        <p:spPr>
          <a:xfrm>
            <a:off x="4980056" y="4281682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88" name="object 588"/>
          <p:cNvSpPr txBox="1"/>
          <p:nvPr/>
        </p:nvSpPr>
        <p:spPr>
          <a:xfrm>
            <a:off x="5623594" y="4281682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89" name="object 589"/>
          <p:cNvSpPr txBox="1"/>
          <p:nvPr/>
        </p:nvSpPr>
        <p:spPr>
          <a:xfrm>
            <a:off x="6337156" y="4281682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90" name="object 590"/>
          <p:cNvSpPr/>
          <p:nvPr/>
        </p:nvSpPr>
        <p:spPr>
          <a:xfrm>
            <a:off x="3482595" y="405055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4197820" y="405055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4913046" y="405055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5628285" y="405055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6343511" y="405055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3482595" y="434990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4197820" y="434990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4913046" y="434990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5628285" y="434990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6343511" y="434990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4197824" y="4036282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4913048" y="4036282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5628286" y="4036282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6343513" y="4036282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3468322" y="4349907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132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3482594" y="4036281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7058741" y="4036282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3468322" y="4050550"/>
            <a:ext cx="3604895" cy="0"/>
          </a:xfrm>
          <a:custGeom>
            <a:avLst/>
            <a:gdLst/>
            <a:ahLst/>
            <a:cxnLst/>
            <a:rect l="l" t="t" r="r" b="b"/>
            <a:pathLst>
              <a:path w="3604895">
                <a:moveTo>
                  <a:pt x="0" y="0"/>
                </a:moveTo>
                <a:lnTo>
                  <a:pt x="360469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 txBox="1"/>
          <p:nvPr/>
        </p:nvSpPr>
        <p:spPr>
          <a:xfrm>
            <a:off x="3801585" y="4109177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09" name="object 609"/>
          <p:cNvSpPr txBox="1"/>
          <p:nvPr/>
        </p:nvSpPr>
        <p:spPr>
          <a:xfrm>
            <a:off x="4516018" y="4109177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10" name="object 610"/>
          <p:cNvSpPr txBox="1"/>
          <p:nvPr/>
        </p:nvSpPr>
        <p:spPr>
          <a:xfrm>
            <a:off x="5232037" y="4109177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11" name="object 611"/>
          <p:cNvSpPr txBox="1"/>
          <p:nvPr/>
        </p:nvSpPr>
        <p:spPr>
          <a:xfrm>
            <a:off x="5946483" y="4109177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12" name="object 612"/>
          <p:cNvSpPr txBox="1"/>
          <p:nvPr/>
        </p:nvSpPr>
        <p:spPr>
          <a:xfrm>
            <a:off x="6662501" y="4109177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13" name="object 613"/>
          <p:cNvSpPr/>
          <p:nvPr/>
        </p:nvSpPr>
        <p:spPr>
          <a:xfrm>
            <a:off x="3468322" y="4649263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132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 txBox="1"/>
          <p:nvPr/>
        </p:nvSpPr>
        <p:spPr>
          <a:xfrm>
            <a:off x="3634000" y="4408529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15" name="object 615"/>
          <p:cNvSpPr txBox="1"/>
          <p:nvPr/>
        </p:nvSpPr>
        <p:spPr>
          <a:xfrm>
            <a:off x="4377582" y="4408529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16" name="object 616"/>
          <p:cNvSpPr txBox="1"/>
          <p:nvPr/>
        </p:nvSpPr>
        <p:spPr>
          <a:xfrm>
            <a:off x="5106929" y="4408529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17" name="object 617"/>
          <p:cNvSpPr txBox="1"/>
          <p:nvPr/>
        </p:nvSpPr>
        <p:spPr>
          <a:xfrm>
            <a:off x="5750467" y="4408529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18" name="object 618"/>
          <p:cNvSpPr txBox="1"/>
          <p:nvPr/>
        </p:nvSpPr>
        <p:spPr>
          <a:xfrm>
            <a:off x="6464029" y="4408529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19" name="object 619"/>
          <p:cNvSpPr/>
          <p:nvPr/>
        </p:nvSpPr>
        <p:spPr>
          <a:xfrm>
            <a:off x="3609455" y="4177398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4324694" y="4177398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5039919" y="4177398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5755145" y="4177398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6470384" y="4177398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609455" y="447675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4324694" y="447675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5039919" y="447675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5755145" y="447675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6470384" y="447675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4324684" y="4163129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04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5039909" y="4163129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04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5755146" y="4163129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04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6470374" y="4163129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04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3595182" y="4476755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3609454" y="4163128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7185601" y="4163129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04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3595182" y="4177398"/>
            <a:ext cx="3604895" cy="0"/>
          </a:xfrm>
          <a:custGeom>
            <a:avLst/>
            <a:gdLst/>
            <a:ahLst/>
            <a:cxnLst/>
            <a:rect l="l" t="t" r="r" b="b"/>
            <a:pathLst>
              <a:path w="3604895">
                <a:moveTo>
                  <a:pt x="0" y="0"/>
                </a:moveTo>
                <a:lnTo>
                  <a:pt x="360469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 txBox="1"/>
          <p:nvPr/>
        </p:nvSpPr>
        <p:spPr>
          <a:xfrm>
            <a:off x="3928446" y="4236025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38" name="object 638"/>
          <p:cNvSpPr txBox="1"/>
          <p:nvPr/>
        </p:nvSpPr>
        <p:spPr>
          <a:xfrm>
            <a:off x="4642891" y="4236025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39" name="object 639"/>
          <p:cNvSpPr txBox="1"/>
          <p:nvPr/>
        </p:nvSpPr>
        <p:spPr>
          <a:xfrm>
            <a:off x="5358910" y="4236025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40" name="object 640"/>
          <p:cNvSpPr txBox="1"/>
          <p:nvPr/>
        </p:nvSpPr>
        <p:spPr>
          <a:xfrm>
            <a:off x="6073343" y="4236025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41" name="object 641"/>
          <p:cNvSpPr txBox="1"/>
          <p:nvPr/>
        </p:nvSpPr>
        <p:spPr>
          <a:xfrm>
            <a:off x="6789375" y="4236025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42" name="object 642"/>
          <p:cNvSpPr/>
          <p:nvPr/>
        </p:nvSpPr>
        <p:spPr>
          <a:xfrm>
            <a:off x="3595182" y="4776111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 txBox="1"/>
          <p:nvPr/>
        </p:nvSpPr>
        <p:spPr>
          <a:xfrm>
            <a:off x="3540764" y="4387938"/>
            <a:ext cx="23304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105" dirty="0">
                <a:latin typeface="Trebuchet MS"/>
                <a:cs typeface="Trebuchet MS"/>
              </a:rPr>
              <a:t> </a:t>
            </a:r>
            <a:r>
              <a:rPr sz="1950" spc="-97" baseline="-42735" dirty="0">
                <a:latin typeface="Trebuchet MS"/>
                <a:cs typeface="Trebuchet MS"/>
              </a:rPr>
              <a:t>E</a:t>
            </a:r>
            <a:endParaRPr sz="1950" baseline="-42735">
              <a:latin typeface="Trebuchet MS"/>
              <a:cs typeface="Trebuchet MS"/>
            </a:endParaRPr>
          </a:p>
        </p:txBody>
      </p:sp>
      <p:sp>
        <p:nvSpPr>
          <p:cNvPr id="644" name="object 644"/>
          <p:cNvSpPr txBox="1"/>
          <p:nvPr/>
        </p:nvSpPr>
        <p:spPr>
          <a:xfrm>
            <a:off x="3760860" y="4535377"/>
            <a:ext cx="615315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300" spc="-55" dirty="0">
                <a:latin typeface="Trebuchet MS"/>
                <a:cs typeface="Trebuchet MS"/>
              </a:rPr>
              <a:t>truscan</a:t>
            </a:r>
            <a:endParaRPr sz="1300">
              <a:latin typeface="Trebuchet MS"/>
              <a:cs typeface="Trebuchet MS"/>
            </a:endParaRPr>
          </a:p>
          <a:p>
            <a:pPr algn="r">
              <a:lnSpc>
                <a:spcPts val="1400"/>
              </a:lnSpc>
            </a:pPr>
            <a:r>
              <a:rPr sz="1300" spc="-100" dirty="0">
                <a:latin typeface="DejaVu Sans"/>
                <a:cs typeface="DejaVu Sans"/>
              </a:rPr>
              <a:t>3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645" name="object 645"/>
          <p:cNvSpPr txBox="1"/>
          <p:nvPr/>
        </p:nvSpPr>
        <p:spPr>
          <a:xfrm>
            <a:off x="4504454" y="4535377"/>
            <a:ext cx="58801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300" spc="-65" dirty="0">
                <a:latin typeface="Trebuchet MS"/>
                <a:cs typeface="Trebuchet MS"/>
              </a:rPr>
              <a:t>trade</a:t>
            </a:r>
            <a:endParaRPr sz="1300">
              <a:latin typeface="Trebuchet MS"/>
              <a:cs typeface="Trebuchet MS"/>
            </a:endParaRPr>
          </a:p>
          <a:p>
            <a:pPr algn="r">
              <a:lnSpc>
                <a:spcPts val="1400"/>
              </a:lnSpc>
            </a:pPr>
            <a:r>
              <a:rPr sz="1300" spc="-95" dirty="0">
                <a:latin typeface="DejaVu Sans"/>
                <a:cs typeface="DejaVu Sans"/>
              </a:rPr>
              <a:t>2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646" name="object 646"/>
          <p:cNvSpPr txBox="1"/>
          <p:nvPr/>
        </p:nvSpPr>
        <p:spPr>
          <a:xfrm>
            <a:off x="5233803" y="4535377"/>
            <a:ext cx="56515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300" spc="-70" dirty="0">
                <a:latin typeface="Trebuchet MS"/>
                <a:cs typeface="Trebuchet MS"/>
              </a:rPr>
              <a:t>price</a:t>
            </a:r>
            <a:endParaRPr sz="1300">
              <a:latin typeface="Trebuchet MS"/>
              <a:cs typeface="Trebuchet MS"/>
            </a:endParaRPr>
          </a:p>
          <a:p>
            <a:pPr algn="r">
              <a:lnSpc>
                <a:spcPts val="1400"/>
              </a:lnSpc>
            </a:pPr>
            <a:r>
              <a:rPr sz="1300" spc="-225" dirty="0">
                <a:latin typeface="DejaVu Sans"/>
                <a:cs typeface="DejaVu Sans"/>
              </a:rPr>
              <a:t>1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647" name="object 647"/>
          <p:cNvSpPr txBox="1"/>
          <p:nvPr/>
        </p:nvSpPr>
        <p:spPr>
          <a:xfrm>
            <a:off x="5877326" y="4535377"/>
            <a:ext cx="63754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300" spc="-65" dirty="0">
                <a:latin typeface="Trebuchet MS"/>
                <a:cs typeface="Trebuchet MS"/>
              </a:rPr>
              <a:t>temple</a:t>
            </a:r>
            <a:endParaRPr sz="1300">
              <a:latin typeface="Trebuchet MS"/>
              <a:cs typeface="Trebuchet MS"/>
            </a:endParaRPr>
          </a:p>
          <a:p>
            <a:pPr algn="r">
              <a:lnSpc>
                <a:spcPts val="1400"/>
              </a:lnSpc>
            </a:pPr>
            <a:r>
              <a:rPr sz="1300" spc="-225" dirty="0">
                <a:latin typeface="DejaVu Sans"/>
                <a:cs typeface="DejaVu Sans"/>
              </a:rPr>
              <a:t>1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648" name="object 648"/>
          <p:cNvSpPr txBox="1"/>
          <p:nvPr/>
        </p:nvSpPr>
        <p:spPr>
          <a:xfrm>
            <a:off x="6590902" y="4535377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49" name="object 649"/>
          <p:cNvSpPr/>
          <p:nvPr/>
        </p:nvSpPr>
        <p:spPr>
          <a:xfrm>
            <a:off x="3736328" y="430423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4451566" y="430423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5166792" y="430423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5882018" y="430423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6597257" y="4304233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3736328" y="460359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4451566" y="460359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5166792" y="460359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5882018" y="460359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6597257" y="460359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4451557" y="4289964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5166782" y="4289964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5882019" y="4289964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6597247" y="4289964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3722055" y="4603589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3736326" y="4289963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7312474" y="4289964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722055" y="4304233"/>
            <a:ext cx="3604895" cy="0"/>
          </a:xfrm>
          <a:custGeom>
            <a:avLst/>
            <a:gdLst/>
            <a:ahLst/>
            <a:cxnLst/>
            <a:rect l="l" t="t" r="r" b="b"/>
            <a:pathLst>
              <a:path w="3604895">
                <a:moveTo>
                  <a:pt x="0" y="0"/>
                </a:moveTo>
                <a:lnTo>
                  <a:pt x="360469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 txBox="1"/>
          <p:nvPr/>
        </p:nvSpPr>
        <p:spPr>
          <a:xfrm>
            <a:off x="4055319" y="4362873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68" name="object 668"/>
          <p:cNvSpPr txBox="1"/>
          <p:nvPr/>
        </p:nvSpPr>
        <p:spPr>
          <a:xfrm>
            <a:off x="4769752" y="4362873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69" name="object 669"/>
          <p:cNvSpPr txBox="1"/>
          <p:nvPr/>
        </p:nvSpPr>
        <p:spPr>
          <a:xfrm>
            <a:off x="5485783" y="4362873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70" name="object 670"/>
          <p:cNvSpPr txBox="1"/>
          <p:nvPr/>
        </p:nvSpPr>
        <p:spPr>
          <a:xfrm>
            <a:off x="6200216" y="4362873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71" name="object 671"/>
          <p:cNvSpPr txBox="1"/>
          <p:nvPr/>
        </p:nvSpPr>
        <p:spPr>
          <a:xfrm>
            <a:off x="6916235" y="4362873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72" name="object 672"/>
          <p:cNvSpPr/>
          <p:nvPr/>
        </p:nvSpPr>
        <p:spPr>
          <a:xfrm>
            <a:off x="3722055" y="4902946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 txBox="1"/>
          <p:nvPr/>
        </p:nvSpPr>
        <p:spPr>
          <a:xfrm>
            <a:off x="3794498" y="4641634"/>
            <a:ext cx="10604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74" name="object 674"/>
          <p:cNvSpPr txBox="1"/>
          <p:nvPr/>
        </p:nvSpPr>
        <p:spPr>
          <a:xfrm>
            <a:off x="3887733" y="4662224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75" name="object 675"/>
          <p:cNvSpPr txBox="1"/>
          <p:nvPr/>
        </p:nvSpPr>
        <p:spPr>
          <a:xfrm>
            <a:off x="4631315" y="4662224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76" name="object 676"/>
          <p:cNvSpPr txBox="1"/>
          <p:nvPr/>
        </p:nvSpPr>
        <p:spPr>
          <a:xfrm>
            <a:off x="5360675" y="4662224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77" name="object 677"/>
          <p:cNvSpPr txBox="1"/>
          <p:nvPr/>
        </p:nvSpPr>
        <p:spPr>
          <a:xfrm>
            <a:off x="6004200" y="4662224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78" name="object 678"/>
          <p:cNvSpPr txBox="1"/>
          <p:nvPr/>
        </p:nvSpPr>
        <p:spPr>
          <a:xfrm>
            <a:off x="6717763" y="4662224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79" name="object 679"/>
          <p:cNvSpPr/>
          <p:nvPr/>
        </p:nvSpPr>
        <p:spPr>
          <a:xfrm>
            <a:off x="3863201" y="443108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4578427" y="443108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5293665" y="443108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6008891" y="443108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6724117" y="4431080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3863201" y="473044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4578427" y="473044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5293665" y="473044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6008891" y="473044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6724117" y="4730445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4578430" y="4416812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5293655" y="4416812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6008892" y="4416812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6724120" y="4416812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3848928" y="4730437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3863200" y="4416811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7439347" y="4416812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3848928" y="4431080"/>
            <a:ext cx="3604895" cy="0"/>
          </a:xfrm>
          <a:custGeom>
            <a:avLst/>
            <a:gdLst/>
            <a:ahLst/>
            <a:cxnLst/>
            <a:rect l="l" t="t" r="r" b="b"/>
            <a:pathLst>
              <a:path w="3604895">
                <a:moveTo>
                  <a:pt x="0" y="0"/>
                </a:moveTo>
                <a:lnTo>
                  <a:pt x="360469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 txBox="1"/>
          <p:nvPr/>
        </p:nvSpPr>
        <p:spPr>
          <a:xfrm>
            <a:off x="4182192" y="4489708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98" name="object 698"/>
          <p:cNvSpPr txBox="1"/>
          <p:nvPr/>
        </p:nvSpPr>
        <p:spPr>
          <a:xfrm>
            <a:off x="4896625" y="4489708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99" name="object 699"/>
          <p:cNvSpPr txBox="1"/>
          <p:nvPr/>
        </p:nvSpPr>
        <p:spPr>
          <a:xfrm>
            <a:off x="5612656" y="4489708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00" name="object 700"/>
          <p:cNvSpPr txBox="1"/>
          <p:nvPr/>
        </p:nvSpPr>
        <p:spPr>
          <a:xfrm>
            <a:off x="6327089" y="4489708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01" name="object 701"/>
          <p:cNvSpPr txBox="1"/>
          <p:nvPr/>
        </p:nvSpPr>
        <p:spPr>
          <a:xfrm>
            <a:off x="7043108" y="4489708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02" name="object 702"/>
          <p:cNvSpPr/>
          <p:nvPr/>
        </p:nvSpPr>
        <p:spPr>
          <a:xfrm>
            <a:off x="3848928" y="5029794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 txBox="1"/>
          <p:nvPr/>
        </p:nvSpPr>
        <p:spPr>
          <a:xfrm>
            <a:off x="4014607" y="4789072"/>
            <a:ext cx="578485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55" dirty="0">
                <a:latin typeface="Trebuchet MS"/>
                <a:cs typeface="Trebuchet MS"/>
              </a:rPr>
              <a:t>truscan</a:t>
            </a:r>
            <a:endParaRPr sz="1300">
              <a:latin typeface="Trebuchet MS"/>
              <a:cs typeface="Trebuchet MS"/>
            </a:endParaRPr>
          </a:p>
          <a:p>
            <a:pPr marL="51435">
              <a:spcBef>
                <a:spcPts val="35"/>
              </a:spcBef>
            </a:pPr>
            <a:r>
              <a:rPr sz="1300" spc="-70" dirty="0">
                <a:latin typeface="DejaVu Sans"/>
                <a:cs typeface="DejaVu Sans"/>
              </a:rPr>
              <a:t>temple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704" name="object 704"/>
          <p:cNvSpPr txBox="1"/>
          <p:nvPr/>
        </p:nvSpPr>
        <p:spPr>
          <a:xfrm>
            <a:off x="4758188" y="4789072"/>
            <a:ext cx="440690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trade</a:t>
            </a:r>
            <a:endParaRPr sz="1300">
              <a:latin typeface="Trebuchet MS"/>
              <a:cs typeface="Trebuchet MS"/>
            </a:endParaRPr>
          </a:p>
          <a:p>
            <a:pPr marL="133985">
              <a:spcBef>
                <a:spcPts val="35"/>
              </a:spcBef>
            </a:pPr>
            <a:r>
              <a:rPr sz="1300" spc="-70" dirty="0">
                <a:latin typeface="DejaVu Sans"/>
                <a:cs typeface="DejaVu Sans"/>
              </a:rPr>
              <a:t>ship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705" name="object 705"/>
          <p:cNvSpPr txBox="1"/>
          <p:nvPr/>
        </p:nvSpPr>
        <p:spPr>
          <a:xfrm>
            <a:off x="5487549" y="4789072"/>
            <a:ext cx="466725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price</a:t>
            </a:r>
            <a:endParaRPr sz="1300">
              <a:latin typeface="Trebuchet MS"/>
              <a:cs typeface="Trebuchet MS"/>
            </a:endParaRPr>
          </a:p>
          <a:p>
            <a:pPr marL="78105">
              <a:spcBef>
                <a:spcPts val="35"/>
              </a:spcBef>
            </a:pPr>
            <a:r>
              <a:rPr sz="1300" spc="-85" dirty="0">
                <a:latin typeface="DejaVu Sans"/>
                <a:cs typeface="DejaVu Sans"/>
              </a:rPr>
              <a:t>trade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706" name="object 706"/>
          <p:cNvSpPr txBox="1"/>
          <p:nvPr/>
        </p:nvSpPr>
        <p:spPr>
          <a:xfrm>
            <a:off x="6131073" y="4789072"/>
            <a:ext cx="607695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temple</a:t>
            </a:r>
            <a:endParaRPr sz="1300">
              <a:latin typeface="Trebuchet MS"/>
              <a:cs typeface="Trebuchet MS"/>
            </a:endParaRPr>
          </a:p>
          <a:p>
            <a:pPr marL="81915">
              <a:spcBef>
                <a:spcPts val="35"/>
              </a:spcBef>
            </a:pPr>
            <a:r>
              <a:rPr sz="1300" spc="-90" dirty="0">
                <a:latin typeface="DejaVu Sans"/>
                <a:cs typeface="DejaVu Sans"/>
              </a:rPr>
              <a:t>market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707" name="object 707"/>
          <p:cNvSpPr txBox="1"/>
          <p:nvPr/>
        </p:nvSpPr>
        <p:spPr>
          <a:xfrm>
            <a:off x="6844635" y="4789072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08" name="object 708"/>
          <p:cNvSpPr/>
          <p:nvPr/>
        </p:nvSpPr>
        <p:spPr>
          <a:xfrm>
            <a:off x="3990074" y="4557928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4705300" y="4557928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5420525" y="4557928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6135764" y="4557928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6850990" y="4557928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3990074" y="485729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4705300" y="485729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5420525" y="485729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6135764" y="485729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6850990" y="4857292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4705303" y="4543659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5420528" y="4543659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6135765" y="4543659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6850993" y="4543659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3975801" y="4857284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132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3990073" y="4543658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7566221" y="4543659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3975801" y="4557928"/>
            <a:ext cx="3604895" cy="0"/>
          </a:xfrm>
          <a:custGeom>
            <a:avLst/>
            <a:gdLst/>
            <a:ahLst/>
            <a:cxnLst/>
            <a:rect l="l" t="t" r="r" b="b"/>
            <a:pathLst>
              <a:path w="3604895">
                <a:moveTo>
                  <a:pt x="0" y="0"/>
                </a:moveTo>
                <a:lnTo>
                  <a:pt x="360469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 txBox="1"/>
          <p:nvPr/>
        </p:nvSpPr>
        <p:spPr>
          <a:xfrm>
            <a:off x="4309065" y="4616555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27" name="object 727"/>
          <p:cNvSpPr txBox="1"/>
          <p:nvPr/>
        </p:nvSpPr>
        <p:spPr>
          <a:xfrm>
            <a:off x="5023498" y="4616555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28" name="object 728"/>
          <p:cNvSpPr txBox="1"/>
          <p:nvPr/>
        </p:nvSpPr>
        <p:spPr>
          <a:xfrm>
            <a:off x="5739517" y="4616555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29" name="object 729"/>
          <p:cNvSpPr txBox="1"/>
          <p:nvPr/>
        </p:nvSpPr>
        <p:spPr>
          <a:xfrm>
            <a:off x="6453962" y="4616555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30" name="object 730"/>
          <p:cNvSpPr txBox="1"/>
          <p:nvPr/>
        </p:nvSpPr>
        <p:spPr>
          <a:xfrm>
            <a:off x="7169981" y="4616555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31" name="object 731"/>
          <p:cNvSpPr/>
          <p:nvPr/>
        </p:nvSpPr>
        <p:spPr>
          <a:xfrm>
            <a:off x="3975801" y="5156641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132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 txBox="1"/>
          <p:nvPr/>
        </p:nvSpPr>
        <p:spPr>
          <a:xfrm>
            <a:off x="3921370" y="4768481"/>
            <a:ext cx="23304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105" dirty="0">
                <a:latin typeface="Trebuchet MS"/>
                <a:cs typeface="Trebuchet MS"/>
              </a:rPr>
              <a:t> </a:t>
            </a:r>
            <a:r>
              <a:rPr sz="1950" spc="-97" baseline="-42735" dirty="0">
                <a:latin typeface="Trebuchet MS"/>
                <a:cs typeface="Trebuchet MS"/>
              </a:rPr>
              <a:t>E</a:t>
            </a:r>
            <a:endParaRPr sz="1950" baseline="-42735">
              <a:latin typeface="Trebuchet MS"/>
              <a:cs typeface="Trebuchet MS"/>
            </a:endParaRPr>
          </a:p>
        </p:txBody>
      </p:sp>
      <p:sp>
        <p:nvSpPr>
          <p:cNvPr id="733" name="object 733"/>
          <p:cNvSpPr txBox="1"/>
          <p:nvPr/>
        </p:nvSpPr>
        <p:spPr>
          <a:xfrm>
            <a:off x="4141479" y="4915920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34" name="object 734"/>
          <p:cNvSpPr txBox="1"/>
          <p:nvPr/>
        </p:nvSpPr>
        <p:spPr>
          <a:xfrm>
            <a:off x="4885061" y="4915920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35" name="object 735"/>
          <p:cNvSpPr txBox="1"/>
          <p:nvPr/>
        </p:nvSpPr>
        <p:spPr>
          <a:xfrm>
            <a:off x="5614409" y="4915920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36" name="object 736"/>
          <p:cNvSpPr txBox="1"/>
          <p:nvPr/>
        </p:nvSpPr>
        <p:spPr>
          <a:xfrm>
            <a:off x="6257946" y="4915920"/>
            <a:ext cx="475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37" name="object 737"/>
          <p:cNvSpPr txBox="1"/>
          <p:nvPr/>
        </p:nvSpPr>
        <p:spPr>
          <a:xfrm>
            <a:off x="6971508" y="4915920"/>
            <a:ext cx="4806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45" dirty="0">
                <a:latin typeface="Trebuchet MS"/>
                <a:cs typeface="Trebuchet MS"/>
              </a:rPr>
              <a:t>m</a:t>
            </a: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38" name="object 738"/>
          <p:cNvSpPr/>
          <p:nvPr/>
        </p:nvSpPr>
        <p:spPr>
          <a:xfrm>
            <a:off x="4116934" y="468477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4832173" y="468477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5547399" y="4684776"/>
            <a:ext cx="715645" cy="127000"/>
          </a:xfrm>
          <a:custGeom>
            <a:avLst/>
            <a:gdLst/>
            <a:ahLst/>
            <a:cxnLst/>
            <a:rect l="l" t="t" r="r" b="b"/>
            <a:pathLst>
              <a:path w="715645" h="127000">
                <a:moveTo>
                  <a:pt x="0" y="126847"/>
                </a:moveTo>
                <a:lnTo>
                  <a:pt x="715238" y="126847"/>
                </a:lnTo>
                <a:lnTo>
                  <a:pt x="715238" y="0"/>
                </a:lnTo>
                <a:lnTo>
                  <a:pt x="0" y="0"/>
                </a:lnTo>
                <a:lnTo>
                  <a:pt x="0" y="126847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6262637" y="468477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6977863" y="4684776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4116934" y="498412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38" y="0"/>
                </a:lnTo>
                <a:lnTo>
                  <a:pt x="71523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4832173" y="498412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6262637" y="498412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6977863" y="4984127"/>
            <a:ext cx="715645" cy="299720"/>
          </a:xfrm>
          <a:custGeom>
            <a:avLst/>
            <a:gdLst/>
            <a:ahLst/>
            <a:cxnLst/>
            <a:rect l="l" t="t" r="r" b="b"/>
            <a:pathLst>
              <a:path w="715645" h="299720">
                <a:moveTo>
                  <a:pt x="0" y="0"/>
                </a:moveTo>
                <a:lnTo>
                  <a:pt x="715225" y="0"/>
                </a:lnTo>
                <a:lnTo>
                  <a:pt x="715225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4832163" y="4670507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5547388" y="4670507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6262626" y="4670507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6977853" y="4670507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4102662" y="4984132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4116933" y="4670506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7693080" y="4670507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117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4102662" y="4684776"/>
            <a:ext cx="3604895" cy="0"/>
          </a:xfrm>
          <a:custGeom>
            <a:avLst/>
            <a:gdLst/>
            <a:ahLst/>
            <a:cxnLst/>
            <a:rect l="l" t="t" r="r" b="b"/>
            <a:pathLst>
              <a:path w="3604895">
                <a:moveTo>
                  <a:pt x="0" y="0"/>
                </a:moveTo>
                <a:lnTo>
                  <a:pt x="360469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 txBox="1"/>
          <p:nvPr/>
        </p:nvSpPr>
        <p:spPr>
          <a:xfrm>
            <a:off x="4435938" y="4743403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56" name="object 756"/>
          <p:cNvSpPr txBox="1"/>
          <p:nvPr/>
        </p:nvSpPr>
        <p:spPr>
          <a:xfrm>
            <a:off x="5150371" y="4743403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57" name="object 757"/>
          <p:cNvSpPr txBox="1"/>
          <p:nvPr/>
        </p:nvSpPr>
        <p:spPr>
          <a:xfrm>
            <a:off x="5866389" y="4743403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58" name="object 758"/>
          <p:cNvSpPr txBox="1"/>
          <p:nvPr/>
        </p:nvSpPr>
        <p:spPr>
          <a:xfrm>
            <a:off x="6580823" y="4743403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59" name="object 759"/>
          <p:cNvSpPr txBox="1"/>
          <p:nvPr/>
        </p:nvSpPr>
        <p:spPr>
          <a:xfrm>
            <a:off x="7296854" y="4743403"/>
            <a:ext cx="838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25" dirty="0"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60" name="object 760"/>
          <p:cNvSpPr/>
          <p:nvPr/>
        </p:nvSpPr>
        <p:spPr>
          <a:xfrm>
            <a:off x="4102662" y="5283489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14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 txBox="1"/>
          <p:nvPr/>
        </p:nvSpPr>
        <p:spPr>
          <a:xfrm>
            <a:off x="4175117" y="5022176"/>
            <a:ext cx="10604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62" name="object 762"/>
          <p:cNvSpPr txBox="1"/>
          <p:nvPr/>
        </p:nvSpPr>
        <p:spPr>
          <a:xfrm>
            <a:off x="4268352" y="5042767"/>
            <a:ext cx="499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30" dirty="0">
                <a:latin typeface="Trebuchet MS"/>
                <a:cs typeface="Trebuchet MS"/>
              </a:rPr>
              <a:t>u</a:t>
            </a:r>
            <a:r>
              <a:rPr sz="1300" spc="-20" dirty="0">
                <a:latin typeface="Trebuchet MS"/>
                <a:cs typeface="Trebuchet MS"/>
              </a:rPr>
              <a:t>s</a:t>
            </a:r>
            <a:r>
              <a:rPr sz="1300" spc="-95" dirty="0">
                <a:latin typeface="Trebuchet MS"/>
                <a:cs typeface="Trebuchet MS"/>
              </a:rPr>
              <a:t>c</a:t>
            </a:r>
            <a:r>
              <a:rPr sz="1300" spc="-45" dirty="0">
                <a:latin typeface="Trebuchet MS"/>
                <a:cs typeface="Trebuchet MS"/>
              </a:rPr>
              <a:t>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63" name="object 763"/>
          <p:cNvSpPr txBox="1"/>
          <p:nvPr/>
        </p:nvSpPr>
        <p:spPr>
          <a:xfrm>
            <a:off x="5011934" y="5042767"/>
            <a:ext cx="360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t</a:t>
            </a:r>
            <a:r>
              <a:rPr sz="1300" spc="-75" dirty="0">
                <a:latin typeface="Trebuchet MS"/>
                <a:cs typeface="Trebuchet MS"/>
              </a:rPr>
              <a:t>r</a:t>
            </a:r>
            <a:r>
              <a:rPr sz="1300" spc="-55" dirty="0">
                <a:latin typeface="Trebuchet MS"/>
                <a:cs typeface="Trebuchet MS"/>
              </a:rPr>
              <a:t>ad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64" name="object 764"/>
          <p:cNvSpPr txBox="1"/>
          <p:nvPr/>
        </p:nvSpPr>
        <p:spPr>
          <a:xfrm>
            <a:off x="5741282" y="5042767"/>
            <a:ext cx="3340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60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r</a:t>
            </a:r>
            <a:r>
              <a:rPr sz="1300" spc="-90" dirty="0">
                <a:latin typeface="Trebuchet MS"/>
                <a:cs typeface="Trebuchet MS"/>
              </a:rPr>
              <a:t>ic</a:t>
            </a:r>
            <a:r>
              <a:rPr sz="1300" spc="-65" dirty="0"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65" name="object 765"/>
          <p:cNvSpPr txBox="1"/>
          <p:nvPr/>
        </p:nvSpPr>
        <p:spPr>
          <a:xfrm>
            <a:off x="6384806" y="5042767"/>
            <a:ext cx="84581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  <a:tabLst>
                <a:tab pos="713105" algn="l"/>
              </a:tabLst>
            </a:pPr>
            <a:r>
              <a:rPr sz="1300" spc="-65" dirty="0">
                <a:latin typeface="Trebuchet MS"/>
                <a:cs typeface="Trebuchet MS"/>
              </a:rPr>
              <a:t>t</a:t>
            </a:r>
            <a:r>
              <a:rPr sz="1300" spc="-90" dirty="0">
                <a:latin typeface="Trebuchet MS"/>
                <a:cs typeface="Trebuchet MS"/>
              </a:rPr>
              <a:t>e</a:t>
            </a:r>
            <a:r>
              <a:rPr sz="1300" spc="-45" dirty="0">
                <a:latin typeface="Trebuchet MS"/>
                <a:cs typeface="Trebuchet MS"/>
              </a:rPr>
              <a:t>mp</a:t>
            </a:r>
            <a:r>
              <a:rPr sz="1300" spc="-90" dirty="0">
                <a:latin typeface="Trebuchet MS"/>
                <a:cs typeface="Trebuchet MS"/>
              </a:rPr>
              <a:t>l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dirty="0">
                <a:latin typeface="Trebuchet MS"/>
                <a:cs typeface="Trebuchet MS"/>
              </a:rPr>
              <a:t>	</a:t>
            </a:r>
            <a:r>
              <a:rPr sz="1300" spc="-45" dirty="0">
                <a:latin typeface="Trebuchet MS"/>
                <a:cs typeface="Trebuchet MS"/>
              </a:rPr>
              <a:t>m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66" name="object 766"/>
          <p:cNvSpPr txBox="1"/>
          <p:nvPr/>
        </p:nvSpPr>
        <p:spPr>
          <a:xfrm>
            <a:off x="7230127" y="5042767"/>
            <a:ext cx="34925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sz="1300" spc="-70" dirty="0">
                <a:latin typeface="Trebuchet MS"/>
                <a:cs typeface="Trebuchet MS"/>
              </a:rPr>
              <a:t>a</a:t>
            </a:r>
            <a:r>
              <a:rPr sz="1300" spc="-55" dirty="0">
                <a:latin typeface="Trebuchet MS"/>
                <a:cs typeface="Trebuchet MS"/>
              </a:rPr>
              <a:t>r</a:t>
            </a:r>
            <a:r>
              <a:rPr sz="1300" spc="-70" dirty="0">
                <a:latin typeface="Trebuchet MS"/>
                <a:cs typeface="Trebuchet MS"/>
              </a:rPr>
              <a:t>k</a:t>
            </a:r>
            <a:r>
              <a:rPr sz="1300" spc="-65" dirty="0">
                <a:latin typeface="Trebuchet MS"/>
                <a:cs typeface="Trebuchet MS"/>
              </a:rPr>
              <a:t>e</a:t>
            </a:r>
            <a:r>
              <a:rPr sz="1300" spc="-85" dirty="0"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67" name="object 767"/>
          <p:cNvSpPr/>
          <p:nvPr/>
        </p:nvSpPr>
        <p:spPr>
          <a:xfrm>
            <a:off x="4243806" y="4811623"/>
            <a:ext cx="596900" cy="299720"/>
          </a:xfrm>
          <a:custGeom>
            <a:avLst/>
            <a:gdLst/>
            <a:ahLst/>
            <a:cxnLst/>
            <a:rect l="l" t="t" r="r" b="b"/>
            <a:pathLst>
              <a:path w="596900" h="299720">
                <a:moveTo>
                  <a:pt x="0" y="0"/>
                </a:moveTo>
                <a:lnTo>
                  <a:pt x="596290" y="0"/>
                </a:lnTo>
                <a:lnTo>
                  <a:pt x="596290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4840097" y="4811623"/>
            <a:ext cx="634365" cy="299720"/>
          </a:xfrm>
          <a:custGeom>
            <a:avLst/>
            <a:gdLst/>
            <a:ahLst/>
            <a:cxnLst/>
            <a:rect l="l" t="t" r="r" b="b"/>
            <a:pathLst>
              <a:path w="634364" h="299720">
                <a:moveTo>
                  <a:pt x="0" y="0"/>
                </a:moveTo>
                <a:lnTo>
                  <a:pt x="634352" y="0"/>
                </a:lnTo>
                <a:lnTo>
                  <a:pt x="634352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5474450" y="4811623"/>
            <a:ext cx="850265" cy="299720"/>
          </a:xfrm>
          <a:custGeom>
            <a:avLst/>
            <a:gdLst/>
            <a:ahLst/>
            <a:cxnLst/>
            <a:rect l="l" t="t" r="r" b="b"/>
            <a:pathLst>
              <a:path w="850264" h="299720">
                <a:moveTo>
                  <a:pt x="0" y="0"/>
                </a:moveTo>
                <a:lnTo>
                  <a:pt x="850023" y="0"/>
                </a:lnTo>
                <a:lnTo>
                  <a:pt x="850023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6324473" y="4811623"/>
            <a:ext cx="888365" cy="299720"/>
          </a:xfrm>
          <a:custGeom>
            <a:avLst/>
            <a:gdLst/>
            <a:ahLst/>
            <a:cxnLst/>
            <a:rect l="l" t="t" r="r" b="b"/>
            <a:pathLst>
              <a:path w="888365" h="299720">
                <a:moveTo>
                  <a:pt x="0" y="0"/>
                </a:moveTo>
                <a:lnTo>
                  <a:pt x="888098" y="0"/>
                </a:lnTo>
                <a:lnTo>
                  <a:pt x="888098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7212572" y="4811623"/>
            <a:ext cx="607695" cy="299720"/>
          </a:xfrm>
          <a:custGeom>
            <a:avLst/>
            <a:gdLst/>
            <a:ahLst/>
            <a:cxnLst/>
            <a:rect l="l" t="t" r="r" b="b"/>
            <a:pathLst>
              <a:path w="607695" h="299720">
                <a:moveTo>
                  <a:pt x="0" y="0"/>
                </a:moveTo>
                <a:lnTo>
                  <a:pt x="607390" y="0"/>
                </a:lnTo>
                <a:lnTo>
                  <a:pt x="607390" y="299351"/>
                </a:lnTo>
                <a:lnTo>
                  <a:pt x="0" y="2993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4243806" y="5110975"/>
            <a:ext cx="596900" cy="299720"/>
          </a:xfrm>
          <a:custGeom>
            <a:avLst/>
            <a:gdLst/>
            <a:ahLst/>
            <a:cxnLst/>
            <a:rect l="l" t="t" r="r" b="b"/>
            <a:pathLst>
              <a:path w="596900" h="299720">
                <a:moveTo>
                  <a:pt x="0" y="0"/>
                </a:moveTo>
                <a:lnTo>
                  <a:pt x="596290" y="0"/>
                </a:lnTo>
                <a:lnTo>
                  <a:pt x="596290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4840097" y="5110975"/>
            <a:ext cx="634365" cy="299720"/>
          </a:xfrm>
          <a:custGeom>
            <a:avLst/>
            <a:gdLst/>
            <a:ahLst/>
            <a:cxnLst/>
            <a:rect l="l" t="t" r="r" b="b"/>
            <a:pathLst>
              <a:path w="634364" h="299720">
                <a:moveTo>
                  <a:pt x="0" y="0"/>
                </a:moveTo>
                <a:lnTo>
                  <a:pt x="634352" y="0"/>
                </a:lnTo>
                <a:lnTo>
                  <a:pt x="634352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5474450" y="5110975"/>
            <a:ext cx="850265" cy="299720"/>
          </a:xfrm>
          <a:custGeom>
            <a:avLst/>
            <a:gdLst/>
            <a:ahLst/>
            <a:cxnLst/>
            <a:rect l="l" t="t" r="r" b="b"/>
            <a:pathLst>
              <a:path w="850264" h="299720">
                <a:moveTo>
                  <a:pt x="0" y="0"/>
                </a:moveTo>
                <a:lnTo>
                  <a:pt x="850023" y="0"/>
                </a:lnTo>
                <a:lnTo>
                  <a:pt x="850023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6324473" y="5110975"/>
            <a:ext cx="888365" cy="299720"/>
          </a:xfrm>
          <a:custGeom>
            <a:avLst/>
            <a:gdLst/>
            <a:ahLst/>
            <a:cxnLst/>
            <a:rect l="l" t="t" r="r" b="b"/>
            <a:pathLst>
              <a:path w="888365" h="299720">
                <a:moveTo>
                  <a:pt x="0" y="0"/>
                </a:moveTo>
                <a:lnTo>
                  <a:pt x="888098" y="0"/>
                </a:lnTo>
                <a:lnTo>
                  <a:pt x="888098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7212572" y="5110975"/>
            <a:ext cx="607695" cy="299720"/>
          </a:xfrm>
          <a:custGeom>
            <a:avLst/>
            <a:gdLst/>
            <a:ahLst/>
            <a:cxnLst/>
            <a:rect l="l" t="t" r="r" b="b"/>
            <a:pathLst>
              <a:path w="607695" h="299720">
                <a:moveTo>
                  <a:pt x="0" y="0"/>
                </a:moveTo>
                <a:lnTo>
                  <a:pt x="607390" y="0"/>
                </a:lnTo>
                <a:lnTo>
                  <a:pt x="607390" y="299364"/>
                </a:lnTo>
                <a:lnTo>
                  <a:pt x="0" y="29936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4840096" y="4797354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5474446" y="4797354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6324475" y="4797354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7212565" y="4797354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4229535" y="5110980"/>
            <a:ext cx="3604895" cy="0"/>
          </a:xfrm>
          <a:custGeom>
            <a:avLst/>
            <a:gdLst/>
            <a:ahLst/>
            <a:cxnLst/>
            <a:rect l="l" t="t" r="r" b="b"/>
            <a:pathLst>
              <a:path w="3604895">
                <a:moveTo>
                  <a:pt x="0" y="0"/>
                </a:moveTo>
                <a:lnTo>
                  <a:pt x="3604695" y="0"/>
                </a:lnTo>
              </a:path>
            </a:pathLst>
          </a:custGeom>
          <a:ln w="12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4243806" y="4797354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7819954" y="4797354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252"/>
                </a:lnTo>
              </a:path>
            </a:pathLst>
          </a:custGeom>
          <a:ln w="28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4229535" y="4811623"/>
            <a:ext cx="3604895" cy="0"/>
          </a:xfrm>
          <a:custGeom>
            <a:avLst/>
            <a:gdLst/>
            <a:ahLst/>
            <a:cxnLst/>
            <a:rect l="l" t="t" r="r" b="b"/>
            <a:pathLst>
              <a:path w="3604895">
                <a:moveTo>
                  <a:pt x="0" y="0"/>
                </a:moveTo>
                <a:lnTo>
                  <a:pt x="360469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4229535" y="5410336"/>
            <a:ext cx="3604895" cy="0"/>
          </a:xfrm>
          <a:custGeom>
            <a:avLst/>
            <a:gdLst/>
            <a:ahLst/>
            <a:cxnLst/>
            <a:rect l="l" t="t" r="r" b="b"/>
            <a:pathLst>
              <a:path w="3604895">
                <a:moveTo>
                  <a:pt x="0" y="0"/>
                </a:moveTo>
                <a:lnTo>
                  <a:pt x="3604695" y="0"/>
                </a:lnTo>
              </a:path>
            </a:pathLst>
          </a:custGeom>
          <a:ln w="2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 txBox="1"/>
          <p:nvPr/>
        </p:nvSpPr>
        <p:spPr>
          <a:xfrm>
            <a:off x="4485832" y="4849660"/>
            <a:ext cx="11874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95" dirty="0">
                <a:latin typeface="DejaVu Sans"/>
                <a:cs typeface="DejaVu Sans"/>
              </a:rPr>
              <a:t>2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787" name="object 787"/>
          <p:cNvSpPr txBox="1"/>
          <p:nvPr/>
        </p:nvSpPr>
        <p:spPr>
          <a:xfrm>
            <a:off x="5101399" y="4849660"/>
            <a:ext cx="11811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100" dirty="0">
                <a:latin typeface="DejaVu Sans"/>
                <a:cs typeface="DejaVu Sans"/>
              </a:rPr>
              <a:t>3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788" name="object 788"/>
          <p:cNvSpPr txBox="1"/>
          <p:nvPr/>
        </p:nvSpPr>
        <p:spPr>
          <a:xfrm>
            <a:off x="5843345" y="4849660"/>
            <a:ext cx="11874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95" dirty="0">
                <a:latin typeface="DejaVu Sans"/>
                <a:cs typeface="DejaVu Sans"/>
              </a:rPr>
              <a:t>2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789" name="object 789"/>
          <p:cNvSpPr txBox="1"/>
          <p:nvPr/>
        </p:nvSpPr>
        <p:spPr>
          <a:xfrm>
            <a:off x="6720561" y="4849660"/>
            <a:ext cx="10287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225" dirty="0">
                <a:latin typeface="DejaVu Sans"/>
                <a:cs typeface="DejaVu Sans"/>
              </a:rPr>
              <a:t>1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790" name="object 790"/>
          <p:cNvSpPr txBox="1"/>
          <p:nvPr/>
        </p:nvSpPr>
        <p:spPr>
          <a:xfrm>
            <a:off x="7468310" y="4849660"/>
            <a:ext cx="10287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225" dirty="0">
                <a:latin typeface="DejaVu Sans"/>
                <a:cs typeface="DejaVu Sans"/>
              </a:rPr>
              <a:t>1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791" name="object 791"/>
          <p:cNvSpPr txBox="1"/>
          <p:nvPr/>
        </p:nvSpPr>
        <p:spPr>
          <a:xfrm>
            <a:off x="4333436" y="5149011"/>
            <a:ext cx="42354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55" dirty="0">
                <a:latin typeface="DejaVu Sans"/>
                <a:cs typeface="DejaVu Sans"/>
              </a:rPr>
              <a:t>cross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792" name="object 792"/>
          <p:cNvSpPr txBox="1"/>
          <p:nvPr/>
        </p:nvSpPr>
        <p:spPr>
          <a:xfrm>
            <a:off x="5010358" y="5149011"/>
            <a:ext cx="30035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85" dirty="0">
                <a:latin typeface="DejaVu Sans"/>
                <a:cs typeface="DejaVu Sans"/>
              </a:rPr>
              <a:t>test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793" name="object 793"/>
          <p:cNvSpPr txBox="1"/>
          <p:nvPr/>
        </p:nvSpPr>
        <p:spPr>
          <a:xfrm>
            <a:off x="5602875" y="5149011"/>
            <a:ext cx="60007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90" dirty="0">
                <a:latin typeface="DejaVu Sans"/>
                <a:cs typeface="DejaVu Sans"/>
              </a:rPr>
              <a:t>validate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794" name="object 794"/>
          <p:cNvSpPr txBox="1"/>
          <p:nvPr/>
        </p:nvSpPr>
        <p:spPr>
          <a:xfrm>
            <a:off x="6392927" y="5149011"/>
            <a:ext cx="75755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50" dirty="0">
                <a:latin typeface="DejaVu Sans"/>
                <a:cs typeface="DejaVu Sans"/>
              </a:rPr>
              <a:t>likelihood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795" name="object 795"/>
          <p:cNvSpPr txBox="1"/>
          <p:nvPr/>
        </p:nvSpPr>
        <p:spPr>
          <a:xfrm>
            <a:off x="7344778" y="5149011"/>
            <a:ext cx="34988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95" dirty="0">
                <a:latin typeface="DejaVu Sans"/>
                <a:cs typeface="DejaVu Sans"/>
              </a:rPr>
              <a:t>data</a:t>
            </a:r>
            <a:endParaRPr sz="1300">
              <a:latin typeface="DejaVu Sans"/>
              <a:cs typeface="DejaVu Sans"/>
            </a:endParaRPr>
          </a:p>
        </p:txBody>
      </p:sp>
      <p:graphicFrame>
        <p:nvGraphicFramePr>
          <p:cNvPr id="796" name="object 796"/>
          <p:cNvGraphicFramePr>
            <a:graphicFrameLocks noGrp="1"/>
          </p:cNvGraphicFramePr>
          <p:nvPr/>
        </p:nvGraphicFramePr>
        <p:xfrm>
          <a:off x="1303060" y="1656859"/>
          <a:ext cx="6705599" cy="93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120"/>
                <a:gridCol w="1341120"/>
                <a:gridCol w="1341119"/>
                <a:gridCol w="1341120"/>
                <a:gridCol w="1341120"/>
              </a:tblGrid>
              <a:tr h="466725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2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45" dirty="0">
                          <a:latin typeface="DejaVu Sans"/>
                          <a:cs typeface="DejaVu Sans"/>
                        </a:rPr>
                        <a:t>epilepsy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35" dirty="0">
                          <a:latin typeface="DejaVu Sans"/>
                          <a:cs typeface="DejaVu Sans"/>
                        </a:rPr>
                        <a:t>dynamic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75" dirty="0">
                          <a:latin typeface="DejaVu Sans"/>
                          <a:cs typeface="DejaVu Sans"/>
                        </a:rPr>
                        <a:t>Bayesian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14" dirty="0">
                          <a:latin typeface="DejaVu Sans"/>
                          <a:cs typeface="DejaVu Sans"/>
                        </a:rPr>
                        <a:t>EEG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95" dirty="0">
                          <a:latin typeface="DejaVu Sans"/>
                          <a:cs typeface="DejaVu Sans"/>
                        </a:rPr>
                        <a:t>model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97" name="object 797"/>
          <p:cNvSpPr txBox="1"/>
          <p:nvPr/>
        </p:nvSpPr>
        <p:spPr>
          <a:xfrm>
            <a:off x="7561871" y="3030690"/>
            <a:ext cx="1651000" cy="7461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4"/>
              </a:spcBef>
            </a:pPr>
            <a:r>
              <a:rPr sz="2400" spc="-160" dirty="0">
                <a:solidFill>
                  <a:srgbClr val="B0007E"/>
                </a:solidFill>
                <a:latin typeface="DejaVu Sans"/>
                <a:cs typeface="DejaVu Sans"/>
              </a:rPr>
              <a:t>Repeat </a:t>
            </a:r>
            <a:r>
              <a:rPr sz="2400" spc="-65" dirty="0">
                <a:solidFill>
                  <a:srgbClr val="B0007E"/>
                </a:solidFill>
                <a:latin typeface="DejaVu Sans"/>
                <a:cs typeface="DejaVu Sans"/>
              </a:rPr>
              <a:t>for  </a:t>
            </a:r>
            <a:r>
              <a:rPr sz="2400" spc="-120" dirty="0">
                <a:solidFill>
                  <a:srgbClr val="B0007E"/>
                </a:solidFill>
                <a:latin typeface="DejaVu Sans"/>
                <a:cs typeface="DejaVu Sans"/>
              </a:rPr>
              <a:t>each </a:t>
            </a:r>
            <a:r>
              <a:rPr sz="2400" spc="-35" dirty="0">
                <a:solidFill>
                  <a:srgbClr val="B0007E"/>
                </a:solidFill>
                <a:latin typeface="DejaVu Sans"/>
                <a:cs typeface="DejaVu Sans"/>
              </a:rPr>
              <a:t>doc</a:t>
            </a:r>
            <a:r>
              <a:rPr sz="2400" spc="-204" dirty="0">
                <a:solidFill>
                  <a:srgbClr val="B0007E"/>
                </a:solidFill>
                <a:latin typeface="DejaVu Sans"/>
                <a:cs typeface="DejaVu Sans"/>
              </a:rPr>
              <a:t> </a:t>
            </a:r>
            <a:r>
              <a:rPr sz="2400" spc="-105" dirty="0">
                <a:solidFill>
                  <a:srgbClr val="B0007E"/>
                </a:solidFill>
                <a:latin typeface="DejaVu Sans"/>
                <a:cs typeface="DejaVu Sans"/>
              </a:rPr>
              <a:t>in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798" name="object 798"/>
          <p:cNvSpPr txBox="1"/>
          <p:nvPr/>
        </p:nvSpPr>
        <p:spPr>
          <a:xfrm>
            <a:off x="7561872" y="3753713"/>
            <a:ext cx="151701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-130" dirty="0">
                <a:solidFill>
                  <a:srgbClr val="B0007E"/>
                </a:solidFill>
                <a:latin typeface="DejaVu Sans"/>
                <a:cs typeface="DejaVu Sans"/>
              </a:rPr>
              <a:t>the</a:t>
            </a:r>
            <a:r>
              <a:rPr sz="2400" spc="-195" dirty="0">
                <a:solidFill>
                  <a:srgbClr val="B0007E"/>
                </a:solidFill>
                <a:latin typeface="DejaVu Sans"/>
                <a:cs typeface="DejaVu Sans"/>
              </a:rPr>
              <a:t> </a:t>
            </a:r>
            <a:r>
              <a:rPr sz="2400" spc="-90" dirty="0">
                <a:solidFill>
                  <a:srgbClr val="B0007E"/>
                </a:solidFill>
                <a:latin typeface="DejaVu Sans"/>
                <a:cs typeface="DejaVu Sans"/>
              </a:rPr>
              <a:t>corpus</a:t>
            </a:r>
            <a:endParaRPr sz="24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467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00" y="501701"/>
            <a:ext cx="600900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Maintain </a:t>
            </a:r>
            <a:r>
              <a:rPr spc="145" dirty="0"/>
              <a:t>local</a:t>
            </a:r>
            <a:r>
              <a:rPr spc="-355" dirty="0"/>
              <a:t> </a:t>
            </a:r>
            <a:r>
              <a:rPr spc="65" dirty="0"/>
              <a:t>statistics</a:t>
            </a:r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3060" y="1656859"/>
          <a:ext cx="6705599" cy="93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120"/>
                <a:gridCol w="1341120"/>
                <a:gridCol w="1341119"/>
                <a:gridCol w="1341120"/>
                <a:gridCol w="1341120"/>
              </a:tblGrid>
              <a:tr h="466725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2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45" dirty="0">
                          <a:latin typeface="DejaVu Sans"/>
                          <a:cs typeface="DejaVu Sans"/>
                        </a:rPr>
                        <a:t>epilepsy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35" dirty="0">
                          <a:latin typeface="DejaVu Sans"/>
                          <a:cs typeface="DejaVu Sans"/>
                        </a:rPr>
                        <a:t>dynamic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75" dirty="0">
                          <a:latin typeface="DejaVu Sans"/>
                          <a:cs typeface="DejaVu Sans"/>
                        </a:rPr>
                        <a:t>Bayesian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14" dirty="0">
                          <a:latin typeface="DejaVu Sans"/>
                          <a:cs typeface="DejaVu Sans"/>
                        </a:rPr>
                        <a:t>EEG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95" dirty="0">
                          <a:latin typeface="DejaVu Sans"/>
                          <a:cs typeface="DejaVu Sans"/>
                        </a:rPr>
                        <a:t>model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56200" y="2831762"/>
          <a:ext cx="3877944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44"/>
                <a:gridCol w="1016000"/>
                <a:gridCol w="1016000"/>
                <a:gridCol w="1016000"/>
              </a:tblGrid>
              <a:tr h="405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3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5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5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3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2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Doc</a:t>
                      </a:r>
                      <a:r>
                        <a:rPr sz="2000" spc="-13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9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i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999505" y="3358638"/>
            <a:ext cx="218790" cy="229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13172" y="3312502"/>
            <a:ext cx="10160" cy="217804"/>
          </a:xfrm>
          <a:custGeom>
            <a:avLst/>
            <a:gdLst/>
            <a:ahLst/>
            <a:cxnLst/>
            <a:rect l="l" t="t" r="r" b="b"/>
            <a:pathLst>
              <a:path w="10159" h="217804">
                <a:moveTo>
                  <a:pt x="8990" y="29484"/>
                </a:moveTo>
                <a:lnTo>
                  <a:pt x="9710" y="25529"/>
                </a:lnTo>
                <a:lnTo>
                  <a:pt x="9710" y="21573"/>
                </a:lnTo>
                <a:lnTo>
                  <a:pt x="9710" y="17618"/>
                </a:lnTo>
                <a:lnTo>
                  <a:pt x="9710" y="2157"/>
                </a:lnTo>
                <a:lnTo>
                  <a:pt x="8990" y="1078"/>
                </a:lnTo>
                <a:lnTo>
                  <a:pt x="8990" y="359"/>
                </a:lnTo>
                <a:lnTo>
                  <a:pt x="8990" y="0"/>
                </a:lnTo>
                <a:lnTo>
                  <a:pt x="8990" y="359"/>
                </a:lnTo>
                <a:lnTo>
                  <a:pt x="8990" y="3236"/>
                </a:lnTo>
                <a:lnTo>
                  <a:pt x="8990" y="8270"/>
                </a:lnTo>
                <a:lnTo>
                  <a:pt x="8271" y="15820"/>
                </a:lnTo>
                <a:lnTo>
                  <a:pt x="8271" y="25888"/>
                </a:lnTo>
                <a:lnTo>
                  <a:pt x="6833" y="38832"/>
                </a:lnTo>
                <a:lnTo>
                  <a:pt x="5754" y="54294"/>
                </a:lnTo>
                <a:lnTo>
                  <a:pt x="5754" y="70834"/>
                </a:lnTo>
                <a:lnTo>
                  <a:pt x="5034" y="87374"/>
                </a:lnTo>
                <a:lnTo>
                  <a:pt x="5034" y="103913"/>
                </a:lnTo>
                <a:lnTo>
                  <a:pt x="3596" y="119734"/>
                </a:lnTo>
                <a:lnTo>
                  <a:pt x="3596" y="133757"/>
                </a:lnTo>
                <a:lnTo>
                  <a:pt x="4315" y="147061"/>
                </a:lnTo>
                <a:lnTo>
                  <a:pt x="4315" y="158567"/>
                </a:lnTo>
                <a:lnTo>
                  <a:pt x="4315" y="202074"/>
                </a:lnTo>
                <a:lnTo>
                  <a:pt x="3596" y="207468"/>
                </a:lnTo>
                <a:lnTo>
                  <a:pt x="3596" y="211782"/>
                </a:lnTo>
                <a:lnTo>
                  <a:pt x="2877" y="214659"/>
                </a:lnTo>
                <a:lnTo>
                  <a:pt x="2877" y="216457"/>
                </a:lnTo>
                <a:lnTo>
                  <a:pt x="2157" y="217176"/>
                </a:lnTo>
                <a:lnTo>
                  <a:pt x="1438" y="217176"/>
                </a:lnTo>
                <a:lnTo>
                  <a:pt x="1438" y="215738"/>
                </a:lnTo>
                <a:lnTo>
                  <a:pt x="719" y="211782"/>
                </a:lnTo>
                <a:lnTo>
                  <a:pt x="0" y="206029"/>
                </a:lnTo>
                <a:lnTo>
                  <a:pt x="0" y="198838"/>
                </a:lnTo>
              </a:path>
            </a:pathLst>
          </a:custGeom>
          <a:ln w="28547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81323" y="3363560"/>
            <a:ext cx="236854" cy="170180"/>
          </a:xfrm>
          <a:custGeom>
            <a:avLst/>
            <a:gdLst/>
            <a:ahLst/>
            <a:cxnLst/>
            <a:rect l="l" t="t" r="r" b="b"/>
            <a:pathLst>
              <a:path w="236854" h="170179">
                <a:moveTo>
                  <a:pt x="6113" y="46023"/>
                </a:moveTo>
                <a:lnTo>
                  <a:pt x="4675" y="43866"/>
                </a:lnTo>
                <a:lnTo>
                  <a:pt x="3236" y="41349"/>
                </a:lnTo>
                <a:lnTo>
                  <a:pt x="1438" y="38832"/>
                </a:lnTo>
                <a:lnTo>
                  <a:pt x="719" y="36316"/>
                </a:lnTo>
                <a:lnTo>
                  <a:pt x="0" y="34518"/>
                </a:lnTo>
                <a:lnTo>
                  <a:pt x="0" y="31641"/>
                </a:lnTo>
                <a:lnTo>
                  <a:pt x="719" y="28764"/>
                </a:lnTo>
                <a:lnTo>
                  <a:pt x="1438" y="26247"/>
                </a:lnTo>
                <a:lnTo>
                  <a:pt x="1438" y="23371"/>
                </a:lnTo>
                <a:lnTo>
                  <a:pt x="3955" y="20854"/>
                </a:lnTo>
                <a:lnTo>
                  <a:pt x="6113" y="18337"/>
                </a:lnTo>
                <a:lnTo>
                  <a:pt x="8990" y="15820"/>
                </a:lnTo>
                <a:lnTo>
                  <a:pt x="50708" y="2516"/>
                </a:lnTo>
                <a:lnTo>
                  <a:pt x="77320" y="0"/>
                </a:lnTo>
                <a:lnTo>
                  <a:pt x="90986" y="0"/>
                </a:lnTo>
                <a:lnTo>
                  <a:pt x="136300" y="15101"/>
                </a:lnTo>
                <a:lnTo>
                  <a:pt x="161474" y="44585"/>
                </a:lnTo>
                <a:lnTo>
                  <a:pt x="162913" y="52496"/>
                </a:lnTo>
                <a:lnTo>
                  <a:pt x="162913" y="59687"/>
                </a:lnTo>
                <a:lnTo>
                  <a:pt x="161474" y="67238"/>
                </a:lnTo>
                <a:lnTo>
                  <a:pt x="156080" y="74789"/>
                </a:lnTo>
                <a:lnTo>
                  <a:pt x="149606" y="81980"/>
                </a:lnTo>
                <a:lnTo>
                  <a:pt x="140615" y="89531"/>
                </a:lnTo>
                <a:lnTo>
                  <a:pt x="130905" y="97801"/>
                </a:lnTo>
                <a:lnTo>
                  <a:pt x="119038" y="105711"/>
                </a:lnTo>
                <a:lnTo>
                  <a:pt x="107170" y="113621"/>
                </a:lnTo>
                <a:lnTo>
                  <a:pt x="95302" y="121891"/>
                </a:lnTo>
                <a:lnTo>
                  <a:pt x="83434" y="129442"/>
                </a:lnTo>
                <a:lnTo>
                  <a:pt x="73005" y="136634"/>
                </a:lnTo>
                <a:lnTo>
                  <a:pt x="63295" y="142387"/>
                </a:lnTo>
                <a:lnTo>
                  <a:pt x="56462" y="147061"/>
                </a:lnTo>
                <a:lnTo>
                  <a:pt x="51427" y="151016"/>
                </a:lnTo>
                <a:lnTo>
                  <a:pt x="48550" y="153893"/>
                </a:lnTo>
                <a:lnTo>
                  <a:pt x="48550" y="156769"/>
                </a:lnTo>
                <a:lnTo>
                  <a:pt x="48550" y="158926"/>
                </a:lnTo>
                <a:lnTo>
                  <a:pt x="87750" y="167916"/>
                </a:lnTo>
                <a:lnTo>
                  <a:pt x="101056" y="167916"/>
                </a:lnTo>
                <a:lnTo>
                  <a:pt x="116161" y="168635"/>
                </a:lnTo>
                <a:lnTo>
                  <a:pt x="132344" y="167916"/>
                </a:lnTo>
                <a:lnTo>
                  <a:pt x="148887" y="167196"/>
                </a:lnTo>
                <a:lnTo>
                  <a:pt x="165790" y="166837"/>
                </a:lnTo>
                <a:lnTo>
                  <a:pt x="182333" y="166118"/>
                </a:lnTo>
                <a:lnTo>
                  <a:pt x="196358" y="166118"/>
                </a:lnTo>
                <a:lnTo>
                  <a:pt x="208946" y="165399"/>
                </a:lnTo>
                <a:lnTo>
                  <a:pt x="219375" y="166118"/>
                </a:lnTo>
                <a:lnTo>
                  <a:pt x="226927" y="166837"/>
                </a:lnTo>
                <a:lnTo>
                  <a:pt x="231962" y="167196"/>
                </a:lnTo>
                <a:lnTo>
                  <a:pt x="235199" y="167916"/>
                </a:lnTo>
                <a:lnTo>
                  <a:pt x="236637" y="168275"/>
                </a:lnTo>
                <a:lnTo>
                  <a:pt x="236637" y="169354"/>
                </a:lnTo>
                <a:lnTo>
                  <a:pt x="235918" y="169354"/>
                </a:lnTo>
                <a:lnTo>
                  <a:pt x="233400" y="169354"/>
                </a:lnTo>
                <a:lnTo>
                  <a:pt x="230523" y="170073"/>
                </a:lnTo>
                <a:lnTo>
                  <a:pt x="226208" y="169354"/>
                </a:lnTo>
                <a:lnTo>
                  <a:pt x="222252" y="166477"/>
                </a:lnTo>
              </a:path>
            </a:pathLst>
          </a:custGeom>
          <a:ln w="28544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1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00" y="501701"/>
            <a:ext cx="636968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Maintain </a:t>
            </a:r>
            <a:r>
              <a:rPr spc="145" dirty="0"/>
              <a:t>global</a:t>
            </a:r>
            <a:r>
              <a:rPr spc="-355" dirty="0"/>
              <a:t> </a:t>
            </a:r>
            <a:r>
              <a:rPr spc="65" dirty="0"/>
              <a:t>statistics</a:t>
            </a:r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1838" y="3259865"/>
          <a:ext cx="4834890" cy="312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8275"/>
                <a:gridCol w="1132205"/>
                <a:gridCol w="1132205"/>
                <a:gridCol w="1132205"/>
              </a:tblGrid>
              <a:tr h="44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3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3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3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3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5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12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epilepsy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35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1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Bayesian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50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8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model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42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9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EEG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20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11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dynamic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8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1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...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40410" y="4435297"/>
            <a:ext cx="1117600" cy="14820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5"/>
              </a:spcBef>
            </a:pPr>
            <a:r>
              <a:rPr sz="2400" spc="-95" dirty="0">
                <a:solidFill>
                  <a:srgbClr val="B0007E"/>
                </a:solidFill>
                <a:latin typeface="DejaVu Sans"/>
                <a:cs typeface="DejaVu Sans"/>
              </a:rPr>
              <a:t>Total  </a:t>
            </a:r>
            <a:r>
              <a:rPr sz="2400" spc="-90" dirty="0">
                <a:solidFill>
                  <a:srgbClr val="B0007E"/>
                </a:solidFill>
                <a:latin typeface="DejaVu Sans"/>
                <a:cs typeface="DejaVu Sans"/>
              </a:rPr>
              <a:t>counts  </a:t>
            </a:r>
            <a:r>
              <a:rPr sz="2400" spc="-85" dirty="0">
                <a:solidFill>
                  <a:srgbClr val="B0007E"/>
                </a:solidFill>
                <a:latin typeface="DejaVu Sans"/>
                <a:cs typeface="DejaVu Sans"/>
              </a:rPr>
              <a:t>from</a:t>
            </a:r>
            <a:r>
              <a:rPr sz="2400" spc="-204" dirty="0">
                <a:solidFill>
                  <a:srgbClr val="B0007E"/>
                </a:solidFill>
                <a:latin typeface="DejaVu Sans"/>
                <a:cs typeface="DejaVu Sans"/>
              </a:rPr>
              <a:t> </a:t>
            </a:r>
            <a:r>
              <a:rPr sz="2400" b="1" spc="-10" dirty="0">
                <a:solidFill>
                  <a:srgbClr val="C02690"/>
                </a:solidFill>
                <a:latin typeface="Arial"/>
                <a:cs typeface="Arial"/>
              </a:rPr>
              <a:t>all  </a:t>
            </a:r>
            <a:r>
              <a:rPr sz="2400" spc="-70" dirty="0">
                <a:solidFill>
                  <a:srgbClr val="B0007E"/>
                </a:solidFill>
                <a:latin typeface="DejaVu Sans"/>
                <a:cs typeface="DejaVu Sans"/>
              </a:rPr>
              <a:t>docs</a:t>
            </a:r>
            <a:endParaRPr sz="2400">
              <a:latin typeface="DejaVu Sans"/>
              <a:cs typeface="DejaVu San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03060" y="1656859"/>
          <a:ext cx="6705599" cy="93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120"/>
                <a:gridCol w="1341120"/>
                <a:gridCol w="1341119"/>
                <a:gridCol w="1341120"/>
                <a:gridCol w="1341120"/>
              </a:tblGrid>
              <a:tr h="466725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2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45" dirty="0">
                          <a:latin typeface="DejaVu Sans"/>
                          <a:cs typeface="DejaVu Sans"/>
                        </a:rPr>
                        <a:t>epilepsy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35" dirty="0">
                          <a:latin typeface="DejaVu Sans"/>
                          <a:cs typeface="DejaVu Sans"/>
                        </a:rPr>
                        <a:t>dynamic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75" dirty="0">
                          <a:latin typeface="DejaVu Sans"/>
                          <a:cs typeface="DejaVu Sans"/>
                        </a:rPr>
                        <a:t>Bayesian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14" dirty="0">
                          <a:latin typeface="DejaVu Sans"/>
                          <a:cs typeface="DejaVu Sans"/>
                        </a:rPr>
                        <a:t>EEG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95" dirty="0">
                          <a:latin typeface="DejaVu Sans"/>
                          <a:cs typeface="DejaVu Sans"/>
                        </a:rPr>
                        <a:t>model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56200" y="2831762"/>
          <a:ext cx="3877944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44"/>
                <a:gridCol w="1016000"/>
                <a:gridCol w="1016000"/>
                <a:gridCol w="1016000"/>
              </a:tblGrid>
              <a:tr h="405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9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3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9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9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5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2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Doc</a:t>
                      </a:r>
                      <a:r>
                        <a:rPr sz="2000" spc="-13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9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i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314022" y="4447306"/>
            <a:ext cx="1442262" cy="615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8706" y="4632132"/>
            <a:ext cx="1156970" cy="344805"/>
          </a:xfrm>
          <a:custGeom>
            <a:avLst/>
            <a:gdLst/>
            <a:ahLst/>
            <a:cxnLst/>
            <a:rect l="l" t="t" r="r" b="b"/>
            <a:pathLst>
              <a:path w="1156970" h="344804">
                <a:moveTo>
                  <a:pt x="1156385" y="344388"/>
                </a:moveTo>
                <a:lnTo>
                  <a:pt x="0" y="0"/>
                </a:lnTo>
              </a:path>
            </a:pathLst>
          </a:custGeom>
          <a:ln w="38054">
            <a:solidFill>
              <a:srgbClr val="C026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12512" y="4582114"/>
            <a:ext cx="183433" cy="1654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55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00" y="501701"/>
            <a:ext cx="6626859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Randomly </a:t>
            </a:r>
            <a:r>
              <a:rPr spc="5" dirty="0"/>
              <a:t>reassign</a:t>
            </a:r>
            <a:r>
              <a:rPr spc="-305" dirty="0"/>
              <a:t> </a:t>
            </a:r>
            <a:r>
              <a:rPr spc="150" dirty="0"/>
              <a:t>topics</a:t>
            </a:r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1838" y="3259865"/>
          <a:ext cx="4834890" cy="312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8275"/>
                <a:gridCol w="1132205"/>
                <a:gridCol w="1132205"/>
                <a:gridCol w="1132205"/>
              </a:tblGrid>
              <a:tr h="44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3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3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3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3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5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12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epilepsy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35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1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Bayesian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50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8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model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42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9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EEG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20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11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dynamic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8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1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...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56200" y="2831762"/>
          <a:ext cx="3877944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44"/>
                <a:gridCol w="1016000"/>
                <a:gridCol w="1016000"/>
                <a:gridCol w="1016000"/>
              </a:tblGrid>
              <a:tr h="405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9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3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9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9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5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2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Doc</a:t>
                      </a:r>
                      <a:r>
                        <a:rPr sz="2000" spc="-13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9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i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03060" y="1642587"/>
          <a:ext cx="6708137" cy="93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485"/>
                <a:gridCol w="1357630"/>
                <a:gridCol w="1326514"/>
                <a:gridCol w="1341754"/>
                <a:gridCol w="1341754"/>
              </a:tblGrid>
              <a:tr h="4667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2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76200">
                      <a:solidFill>
                        <a:srgbClr val="95C5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45" dirty="0">
                          <a:latin typeface="DejaVu Sans"/>
                          <a:cs typeface="DejaVu Sans"/>
                        </a:rPr>
                        <a:t>epilepsy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35" dirty="0">
                          <a:latin typeface="DejaVu Sans"/>
                          <a:cs typeface="DejaVu Sans"/>
                        </a:rPr>
                        <a:t>dynamic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95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75" dirty="0">
                          <a:latin typeface="DejaVu Sans"/>
                          <a:cs typeface="DejaVu Sans"/>
                        </a:rPr>
                        <a:t>Bayesian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14" dirty="0">
                          <a:latin typeface="DejaVu Sans"/>
                          <a:cs typeface="DejaVu Sans"/>
                        </a:rPr>
                        <a:t>EEG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95" dirty="0">
                          <a:latin typeface="DejaVu Sans"/>
                          <a:cs typeface="DejaVu Sans"/>
                        </a:rPr>
                        <a:t>model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583295" y="1612666"/>
            <a:ext cx="1504607" cy="1088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9542" y="1760984"/>
            <a:ext cx="383540" cy="283845"/>
          </a:xfrm>
          <a:custGeom>
            <a:avLst/>
            <a:gdLst/>
            <a:ahLst/>
            <a:cxnLst/>
            <a:rect l="l" t="t" r="r" b="b"/>
            <a:pathLst>
              <a:path w="383539" h="283844">
                <a:moveTo>
                  <a:pt x="383007" y="3236"/>
                </a:moveTo>
                <a:lnTo>
                  <a:pt x="383007" y="1797"/>
                </a:lnTo>
                <a:lnTo>
                  <a:pt x="383007" y="1078"/>
                </a:lnTo>
                <a:lnTo>
                  <a:pt x="383007" y="359"/>
                </a:lnTo>
                <a:lnTo>
                  <a:pt x="383007" y="0"/>
                </a:lnTo>
                <a:lnTo>
                  <a:pt x="382288" y="0"/>
                </a:lnTo>
                <a:lnTo>
                  <a:pt x="380130" y="359"/>
                </a:lnTo>
                <a:lnTo>
                  <a:pt x="377613" y="2516"/>
                </a:lnTo>
                <a:lnTo>
                  <a:pt x="374736" y="5033"/>
                </a:lnTo>
                <a:lnTo>
                  <a:pt x="370420" y="8629"/>
                </a:lnTo>
                <a:lnTo>
                  <a:pt x="364306" y="13303"/>
                </a:lnTo>
                <a:lnTo>
                  <a:pt x="358552" y="18697"/>
                </a:lnTo>
                <a:lnTo>
                  <a:pt x="351719" y="24809"/>
                </a:lnTo>
                <a:lnTo>
                  <a:pt x="342728" y="31641"/>
                </a:lnTo>
                <a:lnTo>
                  <a:pt x="333738" y="39551"/>
                </a:lnTo>
                <a:lnTo>
                  <a:pt x="321870" y="48541"/>
                </a:lnTo>
                <a:lnTo>
                  <a:pt x="307844" y="58968"/>
                </a:lnTo>
                <a:lnTo>
                  <a:pt x="291661" y="70834"/>
                </a:lnTo>
                <a:lnTo>
                  <a:pt x="272960" y="84137"/>
                </a:lnTo>
                <a:lnTo>
                  <a:pt x="252821" y="99599"/>
                </a:lnTo>
                <a:lnTo>
                  <a:pt x="229804" y="115779"/>
                </a:lnTo>
                <a:lnTo>
                  <a:pt x="205349" y="133757"/>
                </a:lnTo>
                <a:lnTo>
                  <a:pt x="180175" y="151735"/>
                </a:lnTo>
                <a:lnTo>
                  <a:pt x="154641" y="170433"/>
                </a:lnTo>
                <a:lnTo>
                  <a:pt x="128748" y="189489"/>
                </a:lnTo>
                <a:lnTo>
                  <a:pt x="105012" y="207108"/>
                </a:lnTo>
                <a:lnTo>
                  <a:pt x="82715" y="223648"/>
                </a:lnTo>
                <a:lnTo>
                  <a:pt x="63295" y="238031"/>
                </a:lnTo>
                <a:lnTo>
                  <a:pt x="47111" y="250615"/>
                </a:lnTo>
                <a:lnTo>
                  <a:pt x="32726" y="260324"/>
                </a:lnTo>
                <a:lnTo>
                  <a:pt x="22297" y="268593"/>
                </a:lnTo>
                <a:lnTo>
                  <a:pt x="14385" y="273987"/>
                </a:lnTo>
                <a:lnTo>
                  <a:pt x="8271" y="278661"/>
                </a:lnTo>
                <a:lnTo>
                  <a:pt x="4675" y="281178"/>
                </a:lnTo>
                <a:lnTo>
                  <a:pt x="1438" y="282616"/>
                </a:lnTo>
                <a:lnTo>
                  <a:pt x="719" y="283336"/>
                </a:lnTo>
                <a:lnTo>
                  <a:pt x="0" y="283336"/>
                </a:lnTo>
                <a:lnTo>
                  <a:pt x="0" y="282257"/>
                </a:lnTo>
                <a:lnTo>
                  <a:pt x="1438" y="277942"/>
                </a:lnTo>
                <a:lnTo>
                  <a:pt x="5394" y="270751"/>
                </a:lnTo>
                <a:lnTo>
                  <a:pt x="9710" y="260324"/>
                </a:lnTo>
              </a:path>
            </a:pathLst>
          </a:custGeom>
          <a:ln w="28544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3557" y="171819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700" y="26247"/>
                </a:moveTo>
                <a:lnTo>
                  <a:pt x="11867" y="17618"/>
                </a:lnTo>
                <a:lnTo>
                  <a:pt x="6833" y="10067"/>
                </a:lnTo>
                <a:lnTo>
                  <a:pt x="2877" y="3955"/>
                </a:lnTo>
                <a:lnTo>
                  <a:pt x="719" y="718"/>
                </a:lnTo>
                <a:lnTo>
                  <a:pt x="0" y="0"/>
                </a:lnTo>
                <a:lnTo>
                  <a:pt x="719" y="3236"/>
                </a:lnTo>
                <a:lnTo>
                  <a:pt x="2877" y="8629"/>
                </a:lnTo>
                <a:lnTo>
                  <a:pt x="7552" y="16180"/>
                </a:lnTo>
                <a:lnTo>
                  <a:pt x="14025" y="26967"/>
                </a:lnTo>
                <a:lnTo>
                  <a:pt x="23016" y="39192"/>
                </a:lnTo>
                <a:lnTo>
                  <a:pt x="49988" y="72272"/>
                </a:lnTo>
                <a:lnTo>
                  <a:pt x="89907" y="112183"/>
                </a:lnTo>
                <a:lnTo>
                  <a:pt x="141335" y="158567"/>
                </a:lnTo>
                <a:lnTo>
                  <a:pt x="169386" y="183017"/>
                </a:lnTo>
                <a:lnTo>
                  <a:pt x="196358" y="207468"/>
                </a:lnTo>
                <a:lnTo>
                  <a:pt x="222252" y="231918"/>
                </a:lnTo>
                <a:lnTo>
                  <a:pt x="245988" y="256009"/>
                </a:lnTo>
                <a:lnTo>
                  <a:pt x="267565" y="278302"/>
                </a:lnTo>
                <a:lnTo>
                  <a:pt x="286986" y="299156"/>
                </a:lnTo>
                <a:lnTo>
                  <a:pt x="304248" y="317494"/>
                </a:lnTo>
                <a:lnTo>
                  <a:pt x="331580" y="345181"/>
                </a:lnTo>
                <a:lnTo>
                  <a:pt x="356754" y="361720"/>
                </a:lnTo>
                <a:lnTo>
                  <a:pt x="359991" y="361720"/>
                </a:lnTo>
                <a:lnTo>
                  <a:pt x="361429" y="360642"/>
                </a:lnTo>
                <a:lnTo>
                  <a:pt x="361429" y="357046"/>
                </a:lnTo>
                <a:lnTo>
                  <a:pt x="358193" y="351293"/>
                </a:lnTo>
                <a:lnTo>
                  <a:pt x="351719" y="343742"/>
                </a:lnTo>
              </a:path>
            </a:pathLst>
          </a:custGeom>
          <a:ln w="28545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9956" y="3326523"/>
            <a:ext cx="327660" cy="267970"/>
          </a:xfrm>
          <a:custGeom>
            <a:avLst/>
            <a:gdLst/>
            <a:ahLst/>
            <a:cxnLst/>
            <a:rect l="l" t="t" r="r" b="b"/>
            <a:pathLst>
              <a:path w="327659" h="267970">
                <a:moveTo>
                  <a:pt x="317914" y="11865"/>
                </a:moveTo>
                <a:lnTo>
                  <a:pt x="320431" y="10067"/>
                </a:lnTo>
                <a:lnTo>
                  <a:pt x="321870" y="8269"/>
                </a:lnTo>
                <a:lnTo>
                  <a:pt x="323308" y="6472"/>
                </a:lnTo>
                <a:lnTo>
                  <a:pt x="324028" y="5393"/>
                </a:lnTo>
                <a:lnTo>
                  <a:pt x="324747" y="4314"/>
                </a:lnTo>
                <a:lnTo>
                  <a:pt x="325466" y="3595"/>
                </a:lnTo>
                <a:lnTo>
                  <a:pt x="326185" y="2876"/>
                </a:lnTo>
                <a:lnTo>
                  <a:pt x="326185" y="2157"/>
                </a:lnTo>
                <a:lnTo>
                  <a:pt x="326905" y="1797"/>
                </a:lnTo>
                <a:lnTo>
                  <a:pt x="327624" y="1797"/>
                </a:lnTo>
                <a:lnTo>
                  <a:pt x="327624" y="1078"/>
                </a:lnTo>
                <a:lnTo>
                  <a:pt x="326905" y="1078"/>
                </a:lnTo>
                <a:lnTo>
                  <a:pt x="326185" y="359"/>
                </a:lnTo>
                <a:lnTo>
                  <a:pt x="324747" y="0"/>
                </a:lnTo>
                <a:lnTo>
                  <a:pt x="323308" y="0"/>
                </a:lnTo>
                <a:lnTo>
                  <a:pt x="321870" y="0"/>
                </a:lnTo>
                <a:lnTo>
                  <a:pt x="318633" y="0"/>
                </a:lnTo>
                <a:lnTo>
                  <a:pt x="315037" y="1797"/>
                </a:lnTo>
                <a:lnTo>
                  <a:pt x="284468" y="27326"/>
                </a:lnTo>
                <a:lnTo>
                  <a:pt x="254978" y="56811"/>
                </a:lnTo>
                <a:lnTo>
                  <a:pt x="236997" y="74070"/>
                </a:lnTo>
                <a:lnTo>
                  <a:pt x="216857" y="93126"/>
                </a:lnTo>
                <a:lnTo>
                  <a:pt x="195999" y="113262"/>
                </a:lnTo>
                <a:lnTo>
                  <a:pt x="174421" y="133398"/>
                </a:lnTo>
                <a:lnTo>
                  <a:pt x="152843" y="152095"/>
                </a:lnTo>
                <a:lnTo>
                  <a:pt x="131265" y="169354"/>
                </a:lnTo>
                <a:lnTo>
                  <a:pt x="111485" y="185894"/>
                </a:lnTo>
                <a:lnTo>
                  <a:pt x="92065" y="200636"/>
                </a:lnTo>
                <a:lnTo>
                  <a:pt x="74084" y="214659"/>
                </a:lnTo>
                <a:lnTo>
                  <a:pt x="57900" y="226884"/>
                </a:lnTo>
                <a:lnTo>
                  <a:pt x="43155" y="238031"/>
                </a:lnTo>
                <a:lnTo>
                  <a:pt x="28770" y="247739"/>
                </a:lnTo>
                <a:lnTo>
                  <a:pt x="18341" y="255649"/>
                </a:lnTo>
                <a:lnTo>
                  <a:pt x="9350" y="261762"/>
                </a:lnTo>
                <a:lnTo>
                  <a:pt x="4315" y="266077"/>
                </a:lnTo>
                <a:lnTo>
                  <a:pt x="1438" y="267515"/>
                </a:lnTo>
                <a:lnTo>
                  <a:pt x="0" y="266796"/>
                </a:lnTo>
                <a:lnTo>
                  <a:pt x="2157" y="263560"/>
                </a:lnTo>
                <a:lnTo>
                  <a:pt x="6473" y="256368"/>
                </a:lnTo>
                <a:lnTo>
                  <a:pt x="14025" y="245941"/>
                </a:lnTo>
              </a:path>
            </a:pathLst>
          </a:custGeom>
          <a:ln w="28544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3028" y="3347738"/>
            <a:ext cx="180340" cy="235585"/>
          </a:xfrm>
          <a:custGeom>
            <a:avLst/>
            <a:gdLst/>
            <a:ahLst/>
            <a:cxnLst/>
            <a:rect l="l" t="t" r="r" b="b"/>
            <a:pathLst>
              <a:path w="180340" h="235585">
                <a:moveTo>
                  <a:pt x="98898" y="61485"/>
                </a:moveTo>
                <a:lnTo>
                  <a:pt x="98179" y="59327"/>
                </a:lnTo>
                <a:lnTo>
                  <a:pt x="97460" y="56811"/>
                </a:lnTo>
                <a:lnTo>
                  <a:pt x="96740" y="54653"/>
                </a:lnTo>
                <a:lnTo>
                  <a:pt x="88469" y="42788"/>
                </a:lnTo>
                <a:lnTo>
                  <a:pt x="86311" y="41349"/>
                </a:lnTo>
                <a:lnTo>
                  <a:pt x="82715" y="41349"/>
                </a:lnTo>
                <a:lnTo>
                  <a:pt x="79478" y="41349"/>
                </a:lnTo>
                <a:lnTo>
                  <a:pt x="74443" y="41349"/>
                </a:lnTo>
                <a:lnTo>
                  <a:pt x="69049" y="44226"/>
                </a:lnTo>
                <a:lnTo>
                  <a:pt x="40278" y="69755"/>
                </a:lnTo>
                <a:lnTo>
                  <a:pt x="15823" y="108228"/>
                </a:lnTo>
                <a:lnTo>
                  <a:pt x="719" y="157488"/>
                </a:lnTo>
                <a:lnTo>
                  <a:pt x="0" y="174028"/>
                </a:lnTo>
                <a:lnTo>
                  <a:pt x="0" y="189130"/>
                </a:lnTo>
                <a:lnTo>
                  <a:pt x="19420" y="222929"/>
                </a:lnTo>
                <a:lnTo>
                  <a:pt x="54304" y="235154"/>
                </a:lnTo>
                <a:lnTo>
                  <a:pt x="68330" y="234435"/>
                </a:lnTo>
                <a:lnTo>
                  <a:pt x="115441" y="205670"/>
                </a:lnTo>
                <a:lnTo>
                  <a:pt x="144212" y="173669"/>
                </a:lnTo>
                <a:lnTo>
                  <a:pt x="165070" y="136634"/>
                </a:lnTo>
                <a:lnTo>
                  <a:pt x="176938" y="97082"/>
                </a:lnTo>
                <a:lnTo>
                  <a:pt x="179815" y="56811"/>
                </a:lnTo>
                <a:lnTo>
                  <a:pt x="178377" y="38832"/>
                </a:lnTo>
                <a:lnTo>
                  <a:pt x="173342" y="23012"/>
                </a:lnTo>
                <a:lnTo>
                  <a:pt x="164351" y="11506"/>
                </a:lnTo>
                <a:lnTo>
                  <a:pt x="153203" y="4314"/>
                </a:lnTo>
                <a:lnTo>
                  <a:pt x="138458" y="0"/>
                </a:lnTo>
                <a:lnTo>
                  <a:pt x="121195" y="0"/>
                </a:lnTo>
                <a:lnTo>
                  <a:pt x="83434" y="6112"/>
                </a:lnTo>
                <a:lnTo>
                  <a:pt x="39559" y="25888"/>
                </a:lnTo>
                <a:lnTo>
                  <a:pt x="23735" y="60406"/>
                </a:lnTo>
              </a:path>
            </a:pathLst>
          </a:custGeom>
          <a:ln w="28545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50072" y="5554738"/>
            <a:ext cx="295275" cy="372110"/>
          </a:xfrm>
          <a:custGeom>
            <a:avLst/>
            <a:gdLst/>
            <a:ahLst/>
            <a:cxnLst/>
            <a:rect l="l" t="t" r="r" b="b"/>
            <a:pathLst>
              <a:path w="295275" h="372110">
                <a:moveTo>
                  <a:pt x="289143" y="3595"/>
                </a:moveTo>
                <a:lnTo>
                  <a:pt x="289143" y="3236"/>
                </a:lnTo>
                <a:lnTo>
                  <a:pt x="289863" y="2876"/>
                </a:lnTo>
                <a:lnTo>
                  <a:pt x="289863" y="2157"/>
                </a:lnTo>
                <a:lnTo>
                  <a:pt x="290582" y="1797"/>
                </a:lnTo>
                <a:lnTo>
                  <a:pt x="291301" y="1438"/>
                </a:lnTo>
                <a:lnTo>
                  <a:pt x="291301" y="719"/>
                </a:lnTo>
                <a:lnTo>
                  <a:pt x="293099" y="719"/>
                </a:lnTo>
                <a:lnTo>
                  <a:pt x="293819" y="359"/>
                </a:lnTo>
                <a:lnTo>
                  <a:pt x="294538" y="359"/>
                </a:lnTo>
                <a:lnTo>
                  <a:pt x="295257" y="0"/>
                </a:lnTo>
                <a:lnTo>
                  <a:pt x="295257" y="359"/>
                </a:lnTo>
                <a:lnTo>
                  <a:pt x="295257" y="1078"/>
                </a:lnTo>
                <a:lnTo>
                  <a:pt x="295257" y="1438"/>
                </a:lnTo>
                <a:lnTo>
                  <a:pt x="293099" y="3595"/>
                </a:lnTo>
                <a:lnTo>
                  <a:pt x="290582" y="6831"/>
                </a:lnTo>
                <a:lnTo>
                  <a:pt x="286986" y="11865"/>
                </a:lnTo>
                <a:lnTo>
                  <a:pt x="281951" y="19416"/>
                </a:lnTo>
                <a:lnTo>
                  <a:pt x="275118" y="29124"/>
                </a:lnTo>
                <a:lnTo>
                  <a:pt x="265408" y="41709"/>
                </a:lnTo>
                <a:lnTo>
                  <a:pt x="253540" y="57530"/>
                </a:lnTo>
                <a:lnTo>
                  <a:pt x="238795" y="76946"/>
                </a:lnTo>
                <a:lnTo>
                  <a:pt x="221533" y="99599"/>
                </a:lnTo>
                <a:lnTo>
                  <a:pt x="202113" y="124768"/>
                </a:lnTo>
                <a:lnTo>
                  <a:pt x="181254" y="151735"/>
                </a:lnTo>
                <a:lnTo>
                  <a:pt x="160036" y="179781"/>
                </a:lnTo>
                <a:lnTo>
                  <a:pt x="118318" y="235154"/>
                </a:lnTo>
                <a:lnTo>
                  <a:pt x="80917" y="282616"/>
                </a:lnTo>
                <a:lnTo>
                  <a:pt x="64014" y="303831"/>
                </a:lnTo>
                <a:lnTo>
                  <a:pt x="49988" y="322168"/>
                </a:lnTo>
                <a:lnTo>
                  <a:pt x="37042" y="337989"/>
                </a:lnTo>
                <a:lnTo>
                  <a:pt x="25893" y="350574"/>
                </a:lnTo>
                <a:lnTo>
                  <a:pt x="17262" y="360642"/>
                </a:lnTo>
                <a:lnTo>
                  <a:pt x="9710" y="367473"/>
                </a:lnTo>
                <a:lnTo>
                  <a:pt x="4315" y="371429"/>
                </a:lnTo>
                <a:lnTo>
                  <a:pt x="2157" y="371788"/>
                </a:lnTo>
                <a:lnTo>
                  <a:pt x="719" y="369631"/>
                </a:lnTo>
                <a:lnTo>
                  <a:pt x="0" y="361720"/>
                </a:lnTo>
                <a:lnTo>
                  <a:pt x="0" y="350574"/>
                </a:lnTo>
              </a:path>
            </a:pathLst>
          </a:custGeom>
          <a:ln w="28545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9919" y="5574874"/>
            <a:ext cx="180975" cy="285750"/>
          </a:xfrm>
          <a:custGeom>
            <a:avLst/>
            <a:gdLst/>
            <a:ahLst/>
            <a:cxnLst/>
            <a:rect l="l" t="t" r="r" b="b"/>
            <a:pathLst>
              <a:path w="180975" h="285750">
                <a:moveTo>
                  <a:pt x="8271" y="50698"/>
                </a:moveTo>
                <a:lnTo>
                  <a:pt x="5754" y="50338"/>
                </a:lnTo>
                <a:lnTo>
                  <a:pt x="3596" y="49619"/>
                </a:lnTo>
                <a:lnTo>
                  <a:pt x="1438" y="48900"/>
                </a:lnTo>
                <a:lnTo>
                  <a:pt x="719" y="48541"/>
                </a:lnTo>
                <a:lnTo>
                  <a:pt x="719" y="48181"/>
                </a:lnTo>
                <a:lnTo>
                  <a:pt x="0" y="47821"/>
                </a:lnTo>
                <a:lnTo>
                  <a:pt x="0" y="47462"/>
                </a:lnTo>
                <a:lnTo>
                  <a:pt x="719" y="47102"/>
                </a:lnTo>
                <a:lnTo>
                  <a:pt x="3596" y="47102"/>
                </a:lnTo>
                <a:lnTo>
                  <a:pt x="8990" y="46383"/>
                </a:lnTo>
                <a:lnTo>
                  <a:pt x="15464" y="45664"/>
                </a:lnTo>
                <a:lnTo>
                  <a:pt x="25893" y="43866"/>
                </a:lnTo>
                <a:lnTo>
                  <a:pt x="69049" y="33798"/>
                </a:lnTo>
                <a:lnTo>
                  <a:pt x="116520" y="20135"/>
                </a:lnTo>
                <a:lnTo>
                  <a:pt x="130905" y="15461"/>
                </a:lnTo>
                <a:lnTo>
                  <a:pt x="143493" y="11506"/>
                </a:lnTo>
                <a:lnTo>
                  <a:pt x="154641" y="8269"/>
                </a:lnTo>
                <a:lnTo>
                  <a:pt x="163632" y="4674"/>
                </a:lnTo>
                <a:lnTo>
                  <a:pt x="170105" y="2876"/>
                </a:lnTo>
                <a:lnTo>
                  <a:pt x="175500" y="1078"/>
                </a:lnTo>
                <a:lnTo>
                  <a:pt x="179096" y="1078"/>
                </a:lnTo>
                <a:lnTo>
                  <a:pt x="180535" y="0"/>
                </a:lnTo>
                <a:lnTo>
                  <a:pt x="180535" y="359"/>
                </a:lnTo>
                <a:lnTo>
                  <a:pt x="180535" y="2876"/>
                </a:lnTo>
                <a:lnTo>
                  <a:pt x="177658" y="6831"/>
                </a:lnTo>
                <a:lnTo>
                  <a:pt x="156080" y="47102"/>
                </a:lnTo>
                <a:lnTo>
                  <a:pt x="141335" y="83059"/>
                </a:lnTo>
                <a:lnTo>
                  <a:pt x="127669" y="124408"/>
                </a:lnTo>
                <a:lnTo>
                  <a:pt x="121195" y="146342"/>
                </a:lnTo>
                <a:lnTo>
                  <a:pt x="115801" y="167556"/>
                </a:lnTo>
                <a:lnTo>
                  <a:pt x="110766" y="186973"/>
                </a:lnTo>
                <a:lnTo>
                  <a:pt x="105372" y="205670"/>
                </a:lnTo>
                <a:lnTo>
                  <a:pt x="101775" y="222210"/>
                </a:lnTo>
                <a:lnTo>
                  <a:pt x="98179" y="238031"/>
                </a:lnTo>
                <a:lnTo>
                  <a:pt x="94223" y="251694"/>
                </a:lnTo>
                <a:lnTo>
                  <a:pt x="92065" y="263200"/>
                </a:lnTo>
                <a:lnTo>
                  <a:pt x="91346" y="272189"/>
                </a:lnTo>
                <a:lnTo>
                  <a:pt x="89907" y="278302"/>
                </a:lnTo>
                <a:lnTo>
                  <a:pt x="89907" y="282616"/>
                </a:lnTo>
                <a:lnTo>
                  <a:pt x="89907" y="284414"/>
                </a:lnTo>
                <a:lnTo>
                  <a:pt x="89907" y="285133"/>
                </a:lnTo>
                <a:lnTo>
                  <a:pt x="89907" y="283695"/>
                </a:lnTo>
                <a:lnTo>
                  <a:pt x="91346" y="278661"/>
                </a:lnTo>
                <a:lnTo>
                  <a:pt x="92784" y="271110"/>
                </a:lnTo>
                <a:lnTo>
                  <a:pt x="94223" y="260683"/>
                </a:lnTo>
                <a:lnTo>
                  <a:pt x="95662" y="249177"/>
                </a:lnTo>
              </a:path>
            </a:pathLst>
          </a:custGeom>
          <a:ln w="28546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6045959" y="4470562"/>
            <a:ext cx="3725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Decrement counts after removing current assignment </a:t>
            </a:r>
            <a:r>
              <a:rPr lang="en-US" sz="2000" dirty="0" err="1" smtClean="0"/>
              <a:t>Z</a:t>
            </a:r>
            <a:r>
              <a:rPr lang="en-US" sz="2000" baseline="-25000" dirty="0" err="1" smtClean="0"/>
              <a:t>iw</a:t>
            </a:r>
            <a:r>
              <a:rPr lang="en-US" sz="2000" dirty="0" smtClean="0"/>
              <a:t> = 2</a:t>
            </a:r>
            <a:endParaRPr lang="en-US" sz="2000" dirty="0"/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flipV="1">
            <a:off x="7908879" y="3684567"/>
            <a:ext cx="102318" cy="78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1"/>
          </p:cNvCxnSpPr>
          <p:nvPr/>
        </p:nvCxnSpPr>
        <p:spPr>
          <a:xfrm flipH="1">
            <a:off x="4245347" y="4824505"/>
            <a:ext cx="1800612" cy="8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55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00" y="501701"/>
            <a:ext cx="782256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4" dirty="0"/>
              <a:t>Probability </a:t>
            </a:r>
            <a:r>
              <a:rPr spc="275" dirty="0"/>
              <a:t>of </a:t>
            </a:r>
            <a:r>
              <a:rPr spc="195" dirty="0"/>
              <a:t>new</a:t>
            </a:r>
            <a:r>
              <a:rPr spc="-710" dirty="0"/>
              <a:t> </a:t>
            </a:r>
            <a:r>
              <a:rPr spc="75" dirty="0"/>
              <a:t>assignment</a:t>
            </a:r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3060" y="1642587"/>
          <a:ext cx="6708137" cy="93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485"/>
                <a:gridCol w="1357630"/>
                <a:gridCol w="1326514"/>
                <a:gridCol w="1341754"/>
                <a:gridCol w="1341754"/>
              </a:tblGrid>
              <a:tr h="4667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?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76200">
                      <a:solidFill>
                        <a:srgbClr val="95C5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45" dirty="0">
                          <a:latin typeface="DejaVu Sans"/>
                          <a:cs typeface="DejaVu Sans"/>
                        </a:rPr>
                        <a:t>epilepsy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35" dirty="0">
                          <a:latin typeface="DejaVu Sans"/>
                          <a:cs typeface="DejaVu Sans"/>
                        </a:rPr>
                        <a:t>dynamic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95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75" dirty="0">
                          <a:latin typeface="DejaVu Sans"/>
                          <a:cs typeface="DejaVu Sans"/>
                        </a:rPr>
                        <a:t>Bayesian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14" dirty="0">
                          <a:latin typeface="DejaVu Sans"/>
                          <a:cs typeface="DejaVu Sans"/>
                        </a:rPr>
                        <a:t>EEG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95" dirty="0">
                          <a:latin typeface="DejaVu Sans"/>
                          <a:cs typeface="DejaVu Sans"/>
                        </a:rPr>
                        <a:t>model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83295" y="1612666"/>
            <a:ext cx="1504607" cy="1088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TextBox 41"/>
          <p:cNvSpPr txBox="1"/>
          <p:nvPr/>
        </p:nvSpPr>
        <p:spPr>
          <a:xfrm>
            <a:off x="1097441" y="3534770"/>
            <a:ext cx="90019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Reassign with probability  P (</a:t>
            </a:r>
            <a:r>
              <a:rPr lang="en-US" sz="2600" dirty="0" err="1" smtClean="0"/>
              <a:t>Z</a:t>
            </a:r>
            <a:r>
              <a:rPr lang="en-US" sz="2600" baseline="-25000" dirty="0" err="1" smtClean="0"/>
              <a:t>iw</a:t>
            </a:r>
            <a:r>
              <a:rPr lang="en-US" sz="2600" dirty="0" smtClean="0"/>
              <a:t> | every other </a:t>
            </a:r>
            <a:r>
              <a:rPr lang="en-US" sz="2600" dirty="0" err="1" smtClean="0"/>
              <a:t>Z</a:t>
            </a:r>
            <a:r>
              <a:rPr lang="en-US" sz="2600" baseline="-25000" dirty="0" err="1" smtClean="0"/>
              <a:t>iv</a:t>
            </a:r>
            <a:r>
              <a:rPr lang="en-US" sz="2600" dirty="0" smtClean="0"/>
              <a:t> (topic) and words in corpus)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246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2600" y="501701"/>
            <a:ext cx="782256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4" dirty="0"/>
              <a:t>Probability </a:t>
            </a:r>
            <a:r>
              <a:rPr spc="275" dirty="0"/>
              <a:t>of </a:t>
            </a:r>
            <a:r>
              <a:rPr spc="195" dirty="0"/>
              <a:t>new</a:t>
            </a:r>
            <a:r>
              <a:rPr spc="-710" dirty="0"/>
              <a:t> </a:t>
            </a:r>
            <a:r>
              <a:rPr spc="75" dirty="0"/>
              <a:t>assignment</a:t>
            </a:r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9965" y="3154654"/>
            <a:ext cx="10483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Topic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4686" y="3154654"/>
            <a:ext cx="10737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Topic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2832" y="3154654"/>
            <a:ext cx="107251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Topic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565891" y="4447443"/>
          <a:ext cx="3877944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44"/>
                <a:gridCol w="1016000"/>
                <a:gridCol w="1016000"/>
                <a:gridCol w="1016000"/>
              </a:tblGrid>
              <a:tr h="405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3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9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9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5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2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Doc</a:t>
                      </a:r>
                      <a:r>
                        <a:rPr sz="2000" spc="-13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9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i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03060" y="1643095"/>
          <a:ext cx="6708137" cy="93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485"/>
                <a:gridCol w="1357630"/>
                <a:gridCol w="1326514"/>
                <a:gridCol w="1341754"/>
                <a:gridCol w="1341754"/>
              </a:tblGrid>
              <a:tr h="4667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?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76200">
                      <a:solidFill>
                        <a:srgbClr val="95C5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45" dirty="0">
                          <a:latin typeface="DejaVu Sans"/>
                          <a:cs typeface="DejaVu Sans"/>
                        </a:rPr>
                        <a:t>epilepsy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35" dirty="0">
                          <a:latin typeface="DejaVu Sans"/>
                          <a:cs typeface="DejaVu Sans"/>
                        </a:rPr>
                        <a:t>dynamic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95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75" dirty="0">
                          <a:latin typeface="DejaVu Sans"/>
                          <a:cs typeface="DejaVu Sans"/>
                        </a:rPr>
                        <a:t>Bayesian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14" dirty="0">
                          <a:latin typeface="DejaVu Sans"/>
                          <a:cs typeface="DejaVu Sans"/>
                        </a:rPr>
                        <a:t>EEG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95" dirty="0">
                          <a:latin typeface="DejaVu Sans"/>
                          <a:cs typeface="DejaVu Sans"/>
                        </a:rPr>
                        <a:t>model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660576" y="3624346"/>
            <a:ext cx="428105" cy="980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6910" y="3833707"/>
            <a:ext cx="156845" cy="699135"/>
          </a:xfrm>
          <a:custGeom>
            <a:avLst/>
            <a:gdLst/>
            <a:ahLst/>
            <a:cxnLst/>
            <a:rect l="l" t="t" r="r" b="b"/>
            <a:pathLst>
              <a:path w="156844" h="699135">
                <a:moveTo>
                  <a:pt x="156670" y="698859"/>
                </a:moveTo>
                <a:lnTo>
                  <a:pt x="0" y="0"/>
                </a:lnTo>
              </a:path>
            </a:pathLst>
          </a:custGeom>
          <a:ln w="38060">
            <a:solidFill>
              <a:srgbClr val="C026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7939" y="3796855"/>
            <a:ext cx="167957" cy="181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2311" y="3649287"/>
            <a:ext cx="1949335" cy="968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23580" y="3836853"/>
            <a:ext cx="1665605" cy="695960"/>
          </a:xfrm>
          <a:custGeom>
            <a:avLst/>
            <a:gdLst/>
            <a:ahLst/>
            <a:cxnLst/>
            <a:rect l="l" t="t" r="r" b="b"/>
            <a:pathLst>
              <a:path w="1665604" h="695960">
                <a:moveTo>
                  <a:pt x="0" y="695713"/>
                </a:moveTo>
                <a:lnTo>
                  <a:pt x="1665364" y="0"/>
                </a:lnTo>
              </a:path>
            </a:pathLst>
          </a:custGeom>
          <a:ln w="38054">
            <a:solidFill>
              <a:srgbClr val="C026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9045" y="3800552"/>
            <a:ext cx="184746" cy="160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88935" y="3686689"/>
            <a:ext cx="4659287" cy="922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36267" y="3865977"/>
            <a:ext cx="4377690" cy="654050"/>
          </a:xfrm>
          <a:custGeom>
            <a:avLst/>
            <a:gdLst/>
            <a:ahLst/>
            <a:cxnLst/>
            <a:rect l="l" t="t" r="r" b="b"/>
            <a:pathLst>
              <a:path w="4377690" h="654050">
                <a:moveTo>
                  <a:pt x="0" y="653901"/>
                </a:moveTo>
                <a:lnTo>
                  <a:pt x="4377486" y="0"/>
                </a:lnTo>
              </a:path>
            </a:pathLst>
          </a:custGeom>
          <a:ln w="38053">
            <a:solidFill>
              <a:srgbClr val="C026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1952" y="3797954"/>
            <a:ext cx="179152" cy="1696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83295" y="1612666"/>
            <a:ext cx="1504607" cy="10889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96767" y="5807364"/>
            <a:ext cx="2070519" cy="7813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9121" y="4471657"/>
            <a:ext cx="3737610" cy="17938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74295" marR="5080">
              <a:lnSpc>
                <a:spcPct val="88400"/>
              </a:lnSpc>
              <a:spcBef>
                <a:spcPts val="430"/>
              </a:spcBef>
            </a:pPr>
            <a:r>
              <a:rPr sz="2400" spc="-10" dirty="0">
                <a:solidFill>
                  <a:srgbClr val="B0007E"/>
                </a:solidFill>
                <a:latin typeface="DejaVu Sans"/>
                <a:cs typeface="DejaVu Sans"/>
              </a:rPr>
              <a:t>How </a:t>
            </a:r>
            <a:r>
              <a:rPr sz="2400" spc="-90" dirty="0">
                <a:solidFill>
                  <a:srgbClr val="B0007E"/>
                </a:solidFill>
                <a:latin typeface="DejaVu Sans"/>
                <a:cs typeface="DejaVu Sans"/>
              </a:rPr>
              <a:t>much </a:t>
            </a:r>
            <a:r>
              <a:rPr sz="2400" spc="-35" dirty="0">
                <a:solidFill>
                  <a:srgbClr val="B0007E"/>
                </a:solidFill>
                <a:latin typeface="DejaVu Sans"/>
                <a:cs typeface="DejaVu Sans"/>
              </a:rPr>
              <a:t>doc </a:t>
            </a:r>
            <a:r>
              <a:rPr sz="2400" spc="-229" dirty="0">
                <a:solidFill>
                  <a:srgbClr val="B0007E"/>
                </a:solidFill>
                <a:latin typeface="DejaVu Sans"/>
                <a:cs typeface="DejaVu Sans"/>
              </a:rPr>
              <a:t>“likes”  </a:t>
            </a:r>
            <a:r>
              <a:rPr sz="2400" spc="-120" dirty="0">
                <a:solidFill>
                  <a:srgbClr val="B0007E"/>
                </a:solidFill>
                <a:latin typeface="DejaVu Sans"/>
                <a:cs typeface="DejaVu Sans"/>
              </a:rPr>
              <a:t>each </a:t>
            </a:r>
            <a:r>
              <a:rPr sz="2400" spc="-70" dirty="0">
                <a:solidFill>
                  <a:srgbClr val="B0007E"/>
                </a:solidFill>
                <a:latin typeface="DejaVu Sans"/>
                <a:cs typeface="DejaVu Sans"/>
              </a:rPr>
              <a:t>topic </a:t>
            </a:r>
            <a:r>
              <a:rPr sz="2400" spc="-160" dirty="0">
                <a:solidFill>
                  <a:srgbClr val="B0007E"/>
                </a:solidFill>
                <a:latin typeface="DejaVu Sans"/>
                <a:cs typeface="DejaVu Sans"/>
              </a:rPr>
              <a:t>based </a:t>
            </a:r>
            <a:r>
              <a:rPr sz="2400" spc="-40" dirty="0">
                <a:solidFill>
                  <a:srgbClr val="B0007E"/>
                </a:solidFill>
                <a:latin typeface="DejaVu Sans"/>
                <a:cs typeface="DejaVu Sans"/>
              </a:rPr>
              <a:t>on</a:t>
            </a:r>
            <a:r>
              <a:rPr sz="2400" spc="-200" dirty="0">
                <a:solidFill>
                  <a:srgbClr val="B0007E"/>
                </a:solidFill>
                <a:latin typeface="DejaVu Sans"/>
                <a:cs typeface="DejaVu Sans"/>
              </a:rPr>
              <a:t> </a:t>
            </a:r>
            <a:r>
              <a:rPr sz="2400" spc="-100" dirty="0">
                <a:solidFill>
                  <a:srgbClr val="B0007E"/>
                </a:solidFill>
                <a:latin typeface="DejaVu Sans"/>
                <a:cs typeface="DejaVu Sans"/>
              </a:rPr>
              <a:t>other  </a:t>
            </a:r>
            <a:r>
              <a:rPr sz="2400" spc="-155" dirty="0">
                <a:solidFill>
                  <a:srgbClr val="B0007E"/>
                </a:solidFill>
                <a:latin typeface="DejaVu Sans"/>
                <a:cs typeface="DejaVu Sans"/>
              </a:rPr>
              <a:t>assignments </a:t>
            </a:r>
            <a:r>
              <a:rPr sz="2400" spc="-105" dirty="0">
                <a:solidFill>
                  <a:srgbClr val="B0007E"/>
                </a:solidFill>
                <a:latin typeface="DejaVu Sans"/>
                <a:cs typeface="DejaVu Sans"/>
              </a:rPr>
              <a:t>in</a:t>
            </a:r>
            <a:r>
              <a:rPr sz="2400" spc="-95" dirty="0">
                <a:solidFill>
                  <a:srgbClr val="B0007E"/>
                </a:solidFill>
                <a:latin typeface="DejaVu Sans"/>
                <a:cs typeface="DejaVu Sans"/>
              </a:rPr>
              <a:t> </a:t>
            </a:r>
            <a:r>
              <a:rPr sz="2400" spc="-35" dirty="0">
                <a:solidFill>
                  <a:srgbClr val="B0007E"/>
                </a:solidFill>
                <a:latin typeface="DejaVu Sans"/>
                <a:cs typeface="DejaVu Sans"/>
              </a:rPr>
              <a:t>doc</a:t>
            </a:r>
            <a:endParaRPr sz="2400">
              <a:latin typeface="DejaVu Sans"/>
              <a:cs typeface="DejaVu Sans"/>
            </a:endParaRPr>
          </a:p>
          <a:p>
            <a:pPr marL="594995" marR="383540" indent="-582930">
              <a:lnSpc>
                <a:spcPct val="79100"/>
              </a:lnSpc>
              <a:spcBef>
                <a:spcPts val="2155"/>
              </a:spcBef>
              <a:tabLst>
                <a:tab pos="2761615" algn="l"/>
                <a:tab pos="3345179" algn="l"/>
              </a:tabLst>
            </a:pPr>
            <a:r>
              <a:rPr sz="2000" spc="-229" dirty="0">
                <a:latin typeface="DejaVu Sans"/>
                <a:cs typeface="DejaVu Sans"/>
              </a:rPr>
              <a:t>#</a:t>
            </a:r>
            <a:r>
              <a:rPr sz="2000" spc="-114" dirty="0">
                <a:latin typeface="DejaVu Sans"/>
                <a:cs typeface="DejaVu Sans"/>
              </a:rPr>
              <a:t> </a:t>
            </a:r>
            <a:r>
              <a:rPr sz="2000" spc="-95" dirty="0">
                <a:latin typeface="DejaVu Sans"/>
                <a:cs typeface="DejaVu Sans"/>
              </a:rPr>
              <a:t>current</a:t>
            </a:r>
            <a:r>
              <a:rPr sz="2000" spc="-114" dirty="0">
                <a:latin typeface="DejaVu Sans"/>
                <a:cs typeface="DejaVu Sans"/>
              </a:rPr>
              <a:t> </a:t>
            </a:r>
            <a:r>
              <a:rPr sz="2000" spc="-130" dirty="0">
                <a:latin typeface="DejaVu Sans"/>
                <a:cs typeface="DejaVu Sans"/>
              </a:rPr>
              <a:t>assignments </a:t>
            </a:r>
            <a:r>
              <a:rPr sz="2000" dirty="0">
                <a:latin typeface="DejaVu Sans"/>
                <a:cs typeface="DejaVu Sans"/>
              </a:rPr>
              <a:t>	</a:t>
            </a:r>
            <a:r>
              <a:rPr sz="2000" u="heavy" spc="-100" dirty="0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	</a:t>
            </a:r>
            <a:r>
              <a:rPr sz="2000" dirty="0">
                <a:latin typeface="DejaVu Sans"/>
                <a:cs typeface="DejaVu Sans"/>
              </a:rPr>
              <a:t> </a:t>
            </a:r>
            <a:r>
              <a:rPr sz="2000" spc="-50" dirty="0">
                <a:latin typeface="DejaVu Sans"/>
                <a:cs typeface="DejaVu Sans"/>
              </a:rPr>
              <a:t>      </a:t>
            </a:r>
            <a:r>
              <a:rPr sz="2000" spc="300" dirty="0">
                <a:latin typeface="DejaVu Sans"/>
                <a:cs typeface="DejaVu Sans"/>
              </a:rPr>
              <a:t> </a:t>
            </a:r>
            <a:r>
              <a:rPr sz="2000" spc="-50" dirty="0">
                <a:latin typeface="DejaVu Sans"/>
                <a:cs typeface="DejaVu Sans"/>
              </a:rPr>
              <a:t>to </a:t>
            </a:r>
            <a:r>
              <a:rPr sz="2000" spc="-60" dirty="0">
                <a:latin typeface="DejaVu Sans"/>
                <a:cs typeface="DejaVu Sans"/>
              </a:rPr>
              <a:t>topic </a:t>
            </a:r>
            <a:r>
              <a:rPr sz="2000" spc="-160" dirty="0">
                <a:latin typeface="DejaVu Sans"/>
                <a:cs typeface="DejaVu Sans"/>
              </a:rPr>
              <a:t>k </a:t>
            </a:r>
            <a:r>
              <a:rPr sz="2000" spc="-90" dirty="0">
                <a:latin typeface="DejaVu Sans"/>
                <a:cs typeface="DejaVu Sans"/>
              </a:rPr>
              <a:t>in </a:t>
            </a:r>
            <a:r>
              <a:rPr sz="2000" spc="-30" dirty="0">
                <a:latin typeface="DejaVu Sans"/>
                <a:cs typeface="DejaVu Sans"/>
              </a:rPr>
              <a:t>doc</a:t>
            </a:r>
            <a:r>
              <a:rPr sz="2000" spc="-160" dirty="0">
                <a:latin typeface="DejaVu Sans"/>
                <a:cs typeface="DejaVu Sans"/>
              </a:rPr>
              <a:t> </a:t>
            </a:r>
            <a:r>
              <a:rPr sz="2000" spc="-95" dirty="0">
                <a:latin typeface="DejaVu Sans"/>
                <a:cs typeface="DejaVu Sans"/>
              </a:rPr>
              <a:t>i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35592" y="5827223"/>
            <a:ext cx="802177" cy="2909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74110" y="5894354"/>
            <a:ext cx="115785" cy="1177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41005" y="6370505"/>
            <a:ext cx="191071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spc="-229" dirty="0">
                <a:latin typeface="DejaVu Sans"/>
                <a:cs typeface="DejaVu Sans"/>
              </a:rPr>
              <a:t># </a:t>
            </a:r>
            <a:r>
              <a:rPr sz="2000" spc="-80" dirty="0">
                <a:latin typeface="DejaVu Sans"/>
                <a:cs typeface="DejaVu Sans"/>
              </a:rPr>
              <a:t>words </a:t>
            </a:r>
            <a:r>
              <a:rPr sz="2000" spc="-90" dirty="0">
                <a:latin typeface="DejaVu Sans"/>
                <a:cs typeface="DejaVu Sans"/>
              </a:rPr>
              <a:t>in </a:t>
            </a:r>
            <a:r>
              <a:rPr sz="2000" spc="-30" dirty="0">
                <a:latin typeface="DejaVu Sans"/>
                <a:cs typeface="DejaVu Sans"/>
              </a:rPr>
              <a:t>doc</a:t>
            </a:r>
            <a:r>
              <a:rPr sz="2000" spc="-55" dirty="0">
                <a:latin typeface="DejaVu Sans"/>
                <a:cs typeface="DejaVu Sans"/>
              </a:rPr>
              <a:t> </a:t>
            </a:r>
            <a:r>
              <a:rPr sz="2000" spc="-95" dirty="0">
                <a:latin typeface="DejaVu Sans"/>
                <a:cs typeface="DejaVu Sans"/>
              </a:rPr>
              <a:t>i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69095" y="6309360"/>
            <a:ext cx="473825" cy="2909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17659" y="6442793"/>
            <a:ext cx="255904" cy="81280"/>
          </a:xfrm>
          <a:custGeom>
            <a:avLst/>
            <a:gdLst/>
            <a:ahLst/>
            <a:cxnLst/>
            <a:rect l="l" t="t" r="r" b="b"/>
            <a:pathLst>
              <a:path w="255904" h="81279">
                <a:moveTo>
                  <a:pt x="0" y="81250"/>
                </a:moveTo>
                <a:lnTo>
                  <a:pt x="255406" y="0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73158" y="6409655"/>
            <a:ext cx="123901" cy="1126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959081" y="5939227"/>
            <a:ext cx="437227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spc="-80" dirty="0">
                <a:latin typeface="DejaVu Sans"/>
                <a:cs typeface="DejaVu Sans"/>
              </a:rPr>
              <a:t>smoothing</a:t>
            </a:r>
            <a:r>
              <a:rPr sz="2000" spc="-180" dirty="0">
                <a:latin typeface="DejaVu Sans"/>
                <a:cs typeface="DejaVu Sans"/>
              </a:rPr>
              <a:t> </a:t>
            </a:r>
            <a:r>
              <a:rPr sz="2000" spc="-140" dirty="0" smtClean="0">
                <a:latin typeface="DejaVu Sans"/>
                <a:cs typeface="DejaVu Sans"/>
              </a:rPr>
              <a:t>param</a:t>
            </a:r>
            <a:r>
              <a:rPr lang="en-US" sz="2000" spc="-140" dirty="0" smtClean="0">
                <a:latin typeface="DejaVu Sans"/>
                <a:cs typeface="DejaVu Sans"/>
              </a:rPr>
              <a:t>eter from Bayesian prior</a:t>
            </a:r>
            <a:endParaRPr sz="2000" dirty="0">
              <a:latin typeface="DejaVu Sans"/>
              <a:cs typeface="DejaVu San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10366" y="5802284"/>
            <a:ext cx="818803" cy="3823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82971" y="5934805"/>
            <a:ext cx="597535" cy="171450"/>
          </a:xfrm>
          <a:custGeom>
            <a:avLst/>
            <a:gdLst/>
            <a:ahLst/>
            <a:cxnLst/>
            <a:rect l="l" t="t" r="r" b="b"/>
            <a:pathLst>
              <a:path w="597535" h="171450">
                <a:moveTo>
                  <a:pt x="597459" y="171270"/>
                </a:moveTo>
                <a:lnTo>
                  <a:pt x="0" y="0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58766" y="5899087"/>
            <a:ext cx="123647" cy="1133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72059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30" h="88900">
                <a:moveTo>
                  <a:pt x="0" y="0"/>
                </a:moveTo>
                <a:lnTo>
                  <a:pt x="1814244" y="0"/>
                </a:lnTo>
                <a:lnTo>
                  <a:pt x="1814244" y="88798"/>
                </a:lnTo>
                <a:lnTo>
                  <a:pt x="0" y="88798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72059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30" h="88900">
                <a:moveTo>
                  <a:pt x="0" y="0"/>
                </a:moveTo>
                <a:lnTo>
                  <a:pt x="1814241" y="0"/>
                </a:lnTo>
                <a:lnTo>
                  <a:pt x="1814241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6766" y="3643033"/>
            <a:ext cx="279400" cy="88900"/>
          </a:xfrm>
          <a:custGeom>
            <a:avLst/>
            <a:gdLst/>
            <a:ahLst/>
            <a:cxnLst/>
            <a:rect l="l" t="t" r="r" b="b"/>
            <a:pathLst>
              <a:path w="279400" h="88900">
                <a:moveTo>
                  <a:pt x="0" y="0"/>
                </a:moveTo>
                <a:lnTo>
                  <a:pt x="279120" y="0"/>
                </a:lnTo>
                <a:lnTo>
                  <a:pt x="279120" y="88798"/>
                </a:lnTo>
                <a:lnTo>
                  <a:pt x="0" y="88798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6766" y="3643033"/>
            <a:ext cx="279400" cy="88900"/>
          </a:xfrm>
          <a:custGeom>
            <a:avLst/>
            <a:gdLst/>
            <a:ahLst/>
            <a:cxnLst/>
            <a:rect l="l" t="t" r="r" b="b"/>
            <a:pathLst>
              <a:path w="279400" h="88900">
                <a:moveTo>
                  <a:pt x="0" y="0"/>
                </a:moveTo>
                <a:lnTo>
                  <a:pt x="279114" y="0"/>
                </a:lnTo>
                <a:lnTo>
                  <a:pt x="279114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84925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29" h="88900">
                <a:moveTo>
                  <a:pt x="0" y="0"/>
                </a:moveTo>
                <a:lnTo>
                  <a:pt x="1814233" y="0"/>
                </a:lnTo>
                <a:lnTo>
                  <a:pt x="1814233" y="88798"/>
                </a:lnTo>
                <a:lnTo>
                  <a:pt x="0" y="88798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84925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29" h="88900">
                <a:moveTo>
                  <a:pt x="0" y="0"/>
                </a:moveTo>
                <a:lnTo>
                  <a:pt x="1814242" y="0"/>
                </a:lnTo>
                <a:lnTo>
                  <a:pt x="1814242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93224" y="6603343"/>
            <a:ext cx="119530" cy="911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33749" y="6657168"/>
            <a:ext cx="570230" cy="122555"/>
          </a:xfrm>
          <a:custGeom>
            <a:avLst/>
            <a:gdLst/>
            <a:ahLst/>
            <a:cxnLst/>
            <a:rect l="l" t="t" r="r" b="b"/>
            <a:pathLst>
              <a:path w="570229" h="122554">
                <a:moveTo>
                  <a:pt x="719" y="3236"/>
                </a:moveTo>
                <a:lnTo>
                  <a:pt x="0" y="1797"/>
                </a:lnTo>
                <a:lnTo>
                  <a:pt x="0" y="719"/>
                </a:lnTo>
                <a:lnTo>
                  <a:pt x="0" y="0"/>
                </a:lnTo>
                <a:lnTo>
                  <a:pt x="0" y="719"/>
                </a:lnTo>
                <a:lnTo>
                  <a:pt x="0" y="2516"/>
                </a:lnTo>
                <a:lnTo>
                  <a:pt x="719" y="4674"/>
                </a:lnTo>
                <a:lnTo>
                  <a:pt x="2157" y="7910"/>
                </a:lnTo>
                <a:lnTo>
                  <a:pt x="3596" y="12225"/>
                </a:lnTo>
                <a:lnTo>
                  <a:pt x="6473" y="18337"/>
                </a:lnTo>
                <a:lnTo>
                  <a:pt x="28770" y="57530"/>
                </a:lnTo>
                <a:lnTo>
                  <a:pt x="61497" y="93126"/>
                </a:lnTo>
                <a:lnTo>
                  <a:pt x="101056" y="116498"/>
                </a:lnTo>
                <a:lnTo>
                  <a:pt x="140256" y="122251"/>
                </a:lnTo>
                <a:lnTo>
                  <a:pt x="153203" y="121532"/>
                </a:lnTo>
                <a:lnTo>
                  <a:pt x="165070" y="120094"/>
                </a:lnTo>
                <a:lnTo>
                  <a:pt x="176938" y="116858"/>
                </a:lnTo>
                <a:lnTo>
                  <a:pt x="188806" y="112543"/>
                </a:lnTo>
                <a:lnTo>
                  <a:pt x="200674" y="107509"/>
                </a:lnTo>
                <a:lnTo>
                  <a:pt x="212542" y="102475"/>
                </a:lnTo>
                <a:lnTo>
                  <a:pt x="225129" y="96722"/>
                </a:lnTo>
                <a:lnTo>
                  <a:pt x="237716" y="91329"/>
                </a:lnTo>
                <a:lnTo>
                  <a:pt x="252101" y="85576"/>
                </a:lnTo>
                <a:lnTo>
                  <a:pt x="266127" y="80182"/>
                </a:lnTo>
                <a:lnTo>
                  <a:pt x="280153" y="74789"/>
                </a:lnTo>
                <a:lnTo>
                  <a:pt x="294178" y="69395"/>
                </a:lnTo>
                <a:lnTo>
                  <a:pt x="307844" y="64361"/>
                </a:lnTo>
                <a:lnTo>
                  <a:pt x="320431" y="58968"/>
                </a:lnTo>
                <a:lnTo>
                  <a:pt x="333018" y="53934"/>
                </a:lnTo>
                <a:lnTo>
                  <a:pt x="344886" y="47821"/>
                </a:lnTo>
                <a:lnTo>
                  <a:pt x="357473" y="42068"/>
                </a:lnTo>
                <a:lnTo>
                  <a:pt x="370061" y="35956"/>
                </a:lnTo>
                <a:lnTo>
                  <a:pt x="383367" y="30562"/>
                </a:lnTo>
                <a:lnTo>
                  <a:pt x="397033" y="24809"/>
                </a:lnTo>
                <a:lnTo>
                  <a:pt x="436952" y="14742"/>
                </a:lnTo>
                <a:lnTo>
                  <a:pt x="473634" y="12944"/>
                </a:lnTo>
                <a:lnTo>
                  <a:pt x="485502" y="13663"/>
                </a:lnTo>
                <a:lnTo>
                  <a:pt x="497370" y="15101"/>
                </a:lnTo>
                <a:lnTo>
                  <a:pt x="508519" y="16539"/>
                </a:lnTo>
                <a:lnTo>
                  <a:pt x="520387" y="17618"/>
                </a:lnTo>
                <a:lnTo>
                  <a:pt x="564262" y="29124"/>
                </a:lnTo>
                <a:lnTo>
                  <a:pt x="570016" y="36315"/>
                </a:lnTo>
                <a:lnTo>
                  <a:pt x="570016" y="38832"/>
                </a:lnTo>
                <a:lnTo>
                  <a:pt x="566419" y="39192"/>
                </a:lnTo>
                <a:lnTo>
                  <a:pt x="561025" y="38113"/>
                </a:lnTo>
                <a:lnTo>
                  <a:pt x="555271" y="32720"/>
                </a:lnTo>
                <a:lnTo>
                  <a:pt x="548438" y="24090"/>
                </a:lnTo>
              </a:path>
            </a:pathLst>
          </a:custGeom>
          <a:ln w="28542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90796" y="6631279"/>
            <a:ext cx="5080" cy="52705"/>
          </a:xfrm>
          <a:custGeom>
            <a:avLst/>
            <a:gdLst/>
            <a:ahLst/>
            <a:cxnLst/>
            <a:rect l="l" t="t" r="r" b="b"/>
            <a:pathLst>
              <a:path w="5079" h="52704">
                <a:moveTo>
                  <a:pt x="719" y="2157"/>
                </a:moveTo>
                <a:lnTo>
                  <a:pt x="0" y="1438"/>
                </a:lnTo>
                <a:lnTo>
                  <a:pt x="0" y="1078"/>
                </a:lnTo>
                <a:lnTo>
                  <a:pt x="0" y="359"/>
                </a:lnTo>
                <a:lnTo>
                  <a:pt x="0" y="0"/>
                </a:lnTo>
                <a:lnTo>
                  <a:pt x="0" y="359"/>
                </a:lnTo>
                <a:lnTo>
                  <a:pt x="0" y="25169"/>
                </a:lnTo>
                <a:lnTo>
                  <a:pt x="719" y="31641"/>
                </a:lnTo>
                <a:lnTo>
                  <a:pt x="1438" y="38113"/>
                </a:lnTo>
                <a:lnTo>
                  <a:pt x="1438" y="43507"/>
                </a:lnTo>
                <a:lnTo>
                  <a:pt x="2157" y="47462"/>
                </a:lnTo>
                <a:lnTo>
                  <a:pt x="2157" y="50698"/>
                </a:lnTo>
                <a:lnTo>
                  <a:pt x="2877" y="51777"/>
                </a:lnTo>
                <a:lnTo>
                  <a:pt x="3596" y="52496"/>
                </a:lnTo>
                <a:lnTo>
                  <a:pt x="3596" y="50698"/>
                </a:lnTo>
                <a:lnTo>
                  <a:pt x="4675" y="46743"/>
                </a:lnTo>
                <a:lnTo>
                  <a:pt x="4675" y="40271"/>
                </a:lnTo>
                <a:lnTo>
                  <a:pt x="4675" y="32360"/>
                </a:lnTo>
                <a:lnTo>
                  <a:pt x="4675" y="23371"/>
                </a:lnTo>
              </a:path>
            </a:pathLst>
          </a:custGeom>
          <a:ln w="28547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81807" y="6559366"/>
            <a:ext cx="23495" cy="17780"/>
          </a:xfrm>
          <a:custGeom>
            <a:avLst/>
            <a:gdLst/>
            <a:ahLst/>
            <a:cxnLst/>
            <a:rect l="l" t="t" r="r" b="b"/>
            <a:pathLst>
              <a:path w="23495" h="17779">
                <a:moveTo>
                  <a:pt x="0" y="0"/>
                </a:moveTo>
                <a:lnTo>
                  <a:pt x="0" y="719"/>
                </a:lnTo>
                <a:lnTo>
                  <a:pt x="0" y="1078"/>
                </a:lnTo>
                <a:lnTo>
                  <a:pt x="2157" y="2516"/>
                </a:lnTo>
                <a:lnTo>
                  <a:pt x="4675" y="4674"/>
                </a:lnTo>
                <a:lnTo>
                  <a:pt x="6833" y="6472"/>
                </a:lnTo>
                <a:lnTo>
                  <a:pt x="10429" y="8629"/>
                </a:lnTo>
                <a:lnTo>
                  <a:pt x="14385" y="11146"/>
                </a:lnTo>
                <a:lnTo>
                  <a:pt x="18700" y="14382"/>
                </a:lnTo>
                <a:lnTo>
                  <a:pt x="23016" y="17618"/>
                </a:lnTo>
              </a:path>
            </a:pathLst>
          </a:custGeom>
          <a:ln w="28544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38381" y="6567746"/>
            <a:ext cx="496067" cy="2291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37414" y="6580221"/>
            <a:ext cx="105410" cy="89535"/>
          </a:xfrm>
          <a:custGeom>
            <a:avLst/>
            <a:gdLst/>
            <a:ahLst/>
            <a:cxnLst/>
            <a:rect l="l" t="t" r="r" b="b"/>
            <a:pathLst>
              <a:path w="105410" h="89534">
                <a:moveTo>
                  <a:pt x="47111" y="3955"/>
                </a:moveTo>
                <a:lnTo>
                  <a:pt x="46392" y="2157"/>
                </a:lnTo>
                <a:lnTo>
                  <a:pt x="45673" y="1078"/>
                </a:lnTo>
                <a:lnTo>
                  <a:pt x="43875" y="359"/>
                </a:lnTo>
                <a:lnTo>
                  <a:pt x="41717" y="359"/>
                </a:lnTo>
                <a:lnTo>
                  <a:pt x="39559" y="0"/>
                </a:lnTo>
                <a:lnTo>
                  <a:pt x="11508" y="28765"/>
                </a:lnTo>
                <a:lnTo>
                  <a:pt x="0" y="65440"/>
                </a:lnTo>
                <a:lnTo>
                  <a:pt x="1078" y="76227"/>
                </a:lnTo>
                <a:lnTo>
                  <a:pt x="6113" y="83418"/>
                </a:lnTo>
                <a:lnTo>
                  <a:pt x="15104" y="88093"/>
                </a:lnTo>
                <a:lnTo>
                  <a:pt x="26253" y="89171"/>
                </a:lnTo>
                <a:lnTo>
                  <a:pt x="39559" y="88452"/>
                </a:lnTo>
                <a:lnTo>
                  <a:pt x="52865" y="83418"/>
                </a:lnTo>
                <a:lnTo>
                  <a:pt x="65452" y="76946"/>
                </a:lnTo>
                <a:lnTo>
                  <a:pt x="77320" y="69755"/>
                </a:lnTo>
                <a:lnTo>
                  <a:pt x="86311" y="62204"/>
                </a:lnTo>
                <a:lnTo>
                  <a:pt x="94583" y="55372"/>
                </a:lnTo>
                <a:lnTo>
                  <a:pt x="100696" y="48900"/>
                </a:lnTo>
                <a:lnTo>
                  <a:pt x="105012" y="42788"/>
                </a:lnTo>
              </a:path>
            </a:pathLst>
          </a:custGeom>
          <a:ln w="28544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52856" y="6590288"/>
            <a:ext cx="67310" cy="62230"/>
          </a:xfrm>
          <a:custGeom>
            <a:avLst/>
            <a:gdLst/>
            <a:ahLst/>
            <a:cxnLst/>
            <a:rect l="l" t="t" r="r" b="b"/>
            <a:pathLst>
              <a:path w="67310" h="62229">
                <a:moveTo>
                  <a:pt x="0" y="5033"/>
                </a:moveTo>
                <a:lnTo>
                  <a:pt x="0" y="4674"/>
                </a:lnTo>
                <a:lnTo>
                  <a:pt x="0" y="6112"/>
                </a:lnTo>
                <a:lnTo>
                  <a:pt x="0" y="10067"/>
                </a:lnTo>
                <a:lnTo>
                  <a:pt x="0" y="15820"/>
                </a:lnTo>
                <a:lnTo>
                  <a:pt x="1438" y="23012"/>
                </a:lnTo>
                <a:lnTo>
                  <a:pt x="16902" y="60766"/>
                </a:lnTo>
                <a:lnTo>
                  <a:pt x="20139" y="61844"/>
                </a:lnTo>
                <a:lnTo>
                  <a:pt x="23016" y="61844"/>
                </a:lnTo>
                <a:lnTo>
                  <a:pt x="37042" y="20135"/>
                </a:lnTo>
                <a:lnTo>
                  <a:pt x="37761" y="12584"/>
                </a:lnTo>
                <a:lnTo>
                  <a:pt x="37761" y="6831"/>
                </a:lnTo>
                <a:lnTo>
                  <a:pt x="38480" y="1797"/>
                </a:lnTo>
                <a:lnTo>
                  <a:pt x="38480" y="0"/>
                </a:lnTo>
                <a:lnTo>
                  <a:pt x="38480" y="2516"/>
                </a:lnTo>
                <a:lnTo>
                  <a:pt x="38480" y="8269"/>
                </a:lnTo>
                <a:lnTo>
                  <a:pt x="38480" y="15101"/>
                </a:lnTo>
                <a:lnTo>
                  <a:pt x="39199" y="23012"/>
                </a:lnTo>
                <a:lnTo>
                  <a:pt x="40998" y="31282"/>
                </a:lnTo>
                <a:lnTo>
                  <a:pt x="42436" y="38113"/>
                </a:lnTo>
                <a:lnTo>
                  <a:pt x="44594" y="43147"/>
                </a:lnTo>
                <a:lnTo>
                  <a:pt x="46752" y="46024"/>
                </a:lnTo>
                <a:lnTo>
                  <a:pt x="49629" y="47102"/>
                </a:lnTo>
                <a:lnTo>
                  <a:pt x="52865" y="46383"/>
                </a:lnTo>
                <a:lnTo>
                  <a:pt x="55742" y="44226"/>
                </a:lnTo>
                <a:lnTo>
                  <a:pt x="59339" y="39192"/>
                </a:lnTo>
                <a:lnTo>
                  <a:pt x="63295" y="33439"/>
                </a:lnTo>
                <a:lnTo>
                  <a:pt x="66891" y="26607"/>
                </a:lnTo>
              </a:path>
            </a:pathLst>
          </a:custGeom>
          <a:ln w="28544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33054" y="6570512"/>
            <a:ext cx="55244" cy="72390"/>
          </a:xfrm>
          <a:custGeom>
            <a:avLst/>
            <a:gdLst/>
            <a:ahLst/>
            <a:cxnLst/>
            <a:rect l="l" t="t" r="r" b="b"/>
            <a:pathLst>
              <a:path w="55245" h="72390">
                <a:moveTo>
                  <a:pt x="0" y="24450"/>
                </a:moveTo>
                <a:lnTo>
                  <a:pt x="0" y="29484"/>
                </a:lnTo>
                <a:lnTo>
                  <a:pt x="719" y="35596"/>
                </a:lnTo>
                <a:lnTo>
                  <a:pt x="719" y="42788"/>
                </a:lnTo>
                <a:lnTo>
                  <a:pt x="1438" y="49979"/>
                </a:lnTo>
                <a:lnTo>
                  <a:pt x="2157" y="56091"/>
                </a:lnTo>
                <a:lnTo>
                  <a:pt x="2157" y="61844"/>
                </a:lnTo>
                <a:lnTo>
                  <a:pt x="2157" y="66159"/>
                </a:lnTo>
                <a:lnTo>
                  <a:pt x="2157" y="69755"/>
                </a:lnTo>
                <a:lnTo>
                  <a:pt x="2157" y="71193"/>
                </a:lnTo>
                <a:lnTo>
                  <a:pt x="2157" y="71912"/>
                </a:lnTo>
                <a:lnTo>
                  <a:pt x="2157" y="70474"/>
                </a:lnTo>
                <a:lnTo>
                  <a:pt x="2157" y="66878"/>
                </a:lnTo>
                <a:lnTo>
                  <a:pt x="2157" y="61485"/>
                </a:lnTo>
                <a:lnTo>
                  <a:pt x="2877" y="54653"/>
                </a:lnTo>
                <a:lnTo>
                  <a:pt x="4675" y="46743"/>
                </a:lnTo>
                <a:lnTo>
                  <a:pt x="6113" y="38113"/>
                </a:lnTo>
                <a:lnTo>
                  <a:pt x="8271" y="29484"/>
                </a:lnTo>
                <a:lnTo>
                  <a:pt x="32726" y="1797"/>
                </a:lnTo>
                <a:lnTo>
                  <a:pt x="38120" y="719"/>
                </a:lnTo>
                <a:lnTo>
                  <a:pt x="43155" y="1078"/>
                </a:lnTo>
                <a:lnTo>
                  <a:pt x="49269" y="719"/>
                </a:lnTo>
                <a:lnTo>
                  <a:pt x="55023" y="0"/>
                </a:lnTo>
              </a:path>
            </a:pathLst>
          </a:custGeom>
          <a:ln w="28545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94191" y="6576625"/>
            <a:ext cx="77470" cy="71755"/>
          </a:xfrm>
          <a:custGeom>
            <a:avLst/>
            <a:gdLst/>
            <a:ahLst/>
            <a:cxnLst/>
            <a:rect l="l" t="t" r="r" b="b"/>
            <a:pathLst>
              <a:path w="77470" h="71754">
                <a:moveTo>
                  <a:pt x="0" y="44585"/>
                </a:moveTo>
                <a:lnTo>
                  <a:pt x="0" y="50698"/>
                </a:lnTo>
                <a:lnTo>
                  <a:pt x="0" y="56811"/>
                </a:lnTo>
                <a:lnTo>
                  <a:pt x="719" y="61844"/>
                </a:lnTo>
                <a:lnTo>
                  <a:pt x="1438" y="65800"/>
                </a:lnTo>
                <a:lnTo>
                  <a:pt x="1438" y="69036"/>
                </a:lnTo>
                <a:lnTo>
                  <a:pt x="2157" y="70474"/>
                </a:lnTo>
                <a:lnTo>
                  <a:pt x="2157" y="71193"/>
                </a:lnTo>
                <a:lnTo>
                  <a:pt x="2157" y="49619"/>
                </a:lnTo>
                <a:lnTo>
                  <a:pt x="2877" y="42428"/>
                </a:lnTo>
                <a:lnTo>
                  <a:pt x="21577" y="8269"/>
                </a:lnTo>
                <a:lnTo>
                  <a:pt x="49629" y="1078"/>
                </a:lnTo>
                <a:lnTo>
                  <a:pt x="56462" y="1078"/>
                </a:lnTo>
                <a:lnTo>
                  <a:pt x="63654" y="1078"/>
                </a:lnTo>
                <a:lnTo>
                  <a:pt x="71207" y="359"/>
                </a:lnTo>
                <a:lnTo>
                  <a:pt x="77320" y="0"/>
                </a:lnTo>
              </a:path>
            </a:pathLst>
          </a:custGeom>
          <a:ln w="28544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69714" y="6549298"/>
            <a:ext cx="80010" cy="85725"/>
          </a:xfrm>
          <a:custGeom>
            <a:avLst/>
            <a:gdLst/>
            <a:ahLst/>
            <a:cxnLst/>
            <a:rect l="l" t="t" r="r" b="b"/>
            <a:pathLst>
              <a:path w="80010" h="85725">
                <a:moveTo>
                  <a:pt x="0" y="85576"/>
                </a:moveTo>
                <a:lnTo>
                  <a:pt x="32726" y="52496"/>
                </a:lnTo>
                <a:lnTo>
                  <a:pt x="56102" y="12584"/>
                </a:lnTo>
                <a:lnTo>
                  <a:pt x="50708" y="0"/>
                </a:lnTo>
                <a:lnTo>
                  <a:pt x="44953" y="0"/>
                </a:lnTo>
                <a:lnTo>
                  <a:pt x="17262" y="29843"/>
                </a:lnTo>
                <a:lnTo>
                  <a:pt x="20139" y="70474"/>
                </a:lnTo>
                <a:lnTo>
                  <a:pt x="62575" y="74429"/>
                </a:lnTo>
                <a:lnTo>
                  <a:pt x="77320" y="58608"/>
                </a:lnTo>
                <a:lnTo>
                  <a:pt x="79118" y="53934"/>
                </a:lnTo>
                <a:lnTo>
                  <a:pt x="79838" y="48900"/>
                </a:lnTo>
              </a:path>
            </a:pathLst>
          </a:custGeom>
          <a:ln w="28545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56026" y="6555771"/>
            <a:ext cx="75565" cy="66675"/>
          </a:xfrm>
          <a:custGeom>
            <a:avLst/>
            <a:gdLst/>
            <a:ahLst/>
            <a:cxnLst/>
            <a:rect l="l" t="t" r="r" b="b"/>
            <a:pathLst>
              <a:path w="75564" h="66675">
                <a:moveTo>
                  <a:pt x="0" y="31282"/>
                </a:moveTo>
                <a:lnTo>
                  <a:pt x="1438" y="33798"/>
                </a:lnTo>
                <a:lnTo>
                  <a:pt x="3236" y="38113"/>
                </a:lnTo>
                <a:lnTo>
                  <a:pt x="4675" y="42788"/>
                </a:lnTo>
                <a:lnTo>
                  <a:pt x="5394" y="47462"/>
                </a:lnTo>
                <a:lnTo>
                  <a:pt x="6113" y="52136"/>
                </a:lnTo>
                <a:lnTo>
                  <a:pt x="6833" y="56451"/>
                </a:lnTo>
                <a:lnTo>
                  <a:pt x="6113" y="60047"/>
                </a:lnTo>
                <a:lnTo>
                  <a:pt x="6113" y="63283"/>
                </a:lnTo>
                <a:lnTo>
                  <a:pt x="5394" y="65440"/>
                </a:lnTo>
                <a:lnTo>
                  <a:pt x="4675" y="66159"/>
                </a:lnTo>
                <a:lnTo>
                  <a:pt x="3236" y="66159"/>
                </a:lnTo>
                <a:lnTo>
                  <a:pt x="2157" y="64002"/>
                </a:lnTo>
                <a:lnTo>
                  <a:pt x="1438" y="59327"/>
                </a:lnTo>
                <a:lnTo>
                  <a:pt x="2157" y="52855"/>
                </a:lnTo>
                <a:lnTo>
                  <a:pt x="16543" y="16180"/>
                </a:lnTo>
                <a:lnTo>
                  <a:pt x="40278" y="0"/>
                </a:lnTo>
                <a:lnTo>
                  <a:pt x="45313" y="1438"/>
                </a:lnTo>
                <a:lnTo>
                  <a:pt x="60418" y="33079"/>
                </a:lnTo>
                <a:lnTo>
                  <a:pt x="61137" y="39911"/>
                </a:lnTo>
                <a:lnTo>
                  <a:pt x="61856" y="46383"/>
                </a:lnTo>
                <a:lnTo>
                  <a:pt x="62575" y="50338"/>
                </a:lnTo>
                <a:lnTo>
                  <a:pt x="62575" y="53934"/>
                </a:lnTo>
                <a:lnTo>
                  <a:pt x="62575" y="55013"/>
                </a:lnTo>
                <a:lnTo>
                  <a:pt x="63295" y="52855"/>
                </a:lnTo>
                <a:lnTo>
                  <a:pt x="64733" y="47462"/>
                </a:lnTo>
                <a:lnTo>
                  <a:pt x="67610" y="40271"/>
                </a:lnTo>
                <a:lnTo>
                  <a:pt x="70847" y="32001"/>
                </a:lnTo>
                <a:lnTo>
                  <a:pt x="75163" y="21933"/>
                </a:lnTo>
              </a:path>
            </a:pathLst>
          </a:custGeom>
          <a:ln w="28544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86213" y="6514779"/>
            <a:ext cx="28575" cy="109220"/>
          </a:xfrm>
          <a:custGeom>
            <a:avLst/>
            <a:gdLst/>
            <a:ahLst/>
            <a:cxnLst/>
            <a:rect l="l" t="t" r="r" b="b"/>
            <a:pathLst>
              <a:path w="28575" h="109220">
                <a:moveTo>
                  <a:pt x="3596" y="0"/>
                </a:moveTo>
                <a:lnTo>
                  <a:pt x="3596" y="8629"/>
                </a:lnTo>
                <a:lnTo>
                  <a:pt x="2877" y="19416"/>
                </a:lnTo>
                <a:lnTo>
                  <a:pt x="1438" y="31641"/>
                </a:lnTo>
                <a:lnTo>
                  <a:pt x="719" y="44585"/>
                </a:lnTo>
                <a:lnTo>
                  <a:pt x="0" y="57170"/>
                </a:lnTo>
                <a:lnTo>
                  <a:pt x="719" y="68676"/>
                </a:lnTo>
                <a:lnTo>
                  <a:pt x="2157" y="79463"/>
                </a:lnTo>
                <a:lnTo>
                  <a:pt x="25174" y="108947"/>
                </a:lnTo>
                <a:lnTo>
                  <a:pt x="27691" y="108947"/>
                </a:lnTo>
                <a:lnTo>
                  <a:pt x="28410" y="106790"/>
                </a:lnTo>
                <a:lnTo>
                  <a:pt x="28410" y="102116"/>
                </a:lnTo>
                <a:lnTo>
                  <a:pt x="25174" y="95643"/>
                </a:lnTo>
                <a:lnTo>
                  <a:pt x="19420" y="87014"/>
                </a:lnTo>
                <a:lnTo>
                  <a:pt x="11867" y="77306"/>
                </a:lnTo>
                <a:lnTo>
                  <a:pt x="2877" y="67597"/>
                </a:lnTo>
              </a:path>
            </a:pathLst>
          </a:custGeom>
          <a:ln w="28547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63916" y="6499318"/>
            <a:ext cx="146685" cy="61594"/>
          </a:xfrm>
          <a:custGeom>
            <a:avLst/>
            <a:gdLst/>
            <a:ahLst/>
            <a:cxnLst/>
            <a:rect l="l" t="t" r="r" b="b"/>
            <a:pathLst>
              <a:path w="146684" h="61595">
                <a:moveTo>
                  <a:pt x="0" y="61125"/>
                </a:moveTo>
                <a:lnTo>
                  <a:pt x="46752" y="53574"/>
                </a:lnTo>
                <a:lnTo>
                  <a:pt x="98179" y="30922"/>
                </a:lnTo>
                <a:lnTo>
                  <a:pt x="131625" y="10786"/>
                </a:lnTo>
                <a:lnTo>
                  <a:pt x="146370" y="0"/>
                </a:lnTo>
              </a:path>
            </a:pathLst>
          </a:custGeom>
          <a:ln w="28543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88438" y="6463290"/>
            <a:ext cx="494626" cy="1905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67895" y="3600158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0" y="2876"/>
                </a:moveTo>
                <a:lnTo>
                  <a:pt x="7192" y="1797"/>
                </a:lnTo>
                <a:lnTo>
                  <a:pt x="10429" y="1078"/>
                </a:lnTo>
                <a:lnTo>
                  <a:pt x="10429" y="0"/>
                </a:lnTo>
              </a:path>
            </a:pathLst>
          </a:custGeom>
          <a:ln w="28542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/>
          <p:cNvSpPr txBox="1"/>
          <p:nvPr/>
        </p:nvSpPr>
        <p:spPr>
          <a:xfrm>
            <a:off x="8893789" y="2750069"/>
            <a:ext cx="3211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Though topic 2 count is zero the purple bar has some non zero width because that comes from the Bayesian prior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6823" y="274996"/>
            <a:ext cx="6922983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lang="en-US" sz="3200" b="1" dirty="0"/>
              <a:t>Model connections between topics</a:t>
            </a:r>
            <a:endParaRPr sz="3200" b="1" dirty="0">
              <a:latin typeface="Arial"/>
              <a:cs typeface="Arial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187478" y="1029392"/>
            <a:ext cx="7813196" cy="5540069"/>
            <a:chOff x="2187478" y="1029392"/>
            <a:chExt cx="7813196" cy="5540069"/>
          </a:xfrm>
        </p:grpSpPr>
        <p:sp>
          <p:nvSpPr>
            <p:cNvPr id="3" name="object 3"/>
            <p:cNvSpPr/>
            <p:nvPr/>
          </p:nvSpPr>
          <p:spPr>
            <a:xfrm>
              <a:off x="2187478" y="1029392"/>
              <a:ext cx="7813196" cy="55400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292458" y="3022947"/>
              <a:ext cx="522215" cy="687797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 marR="10067" indent="-1258" algn="ctr">
                <a:lnSpc>
                  <a:spcPct val="108700"/>
                </a:lnSpc>
                <a:spcBef>
                  <a:spcPts val="178"/>
                </a:spcBef>
              </a:pPr>
              <a:r>
                <a:rPr sz="793" spc="20" dirty="0">
                  <a:latin typeface="Arial"/>
                  <a:cs typeface="Arial"/>
                </a:rPr>
                <a:t>wild</a:t>
              </a:r>
              <a:r>
                <a:rPr sz="793" spc="-99" dirty="0">
                  <a:latin typeface="Arial"/>
                  <a:cs typeface="Arial"/>
                </a:rPr>
                <a:t> </a:t>
              </a:r>
              <a:r>
                <a:rPr sz="793" spc="30" dirty="0">
                  <a:latin typeface="Arial"/>
                  <a:cs typeface="Arial"/>
                </a:rPr>
                <a:t>type  mutant  </a:t>
              </a:r>
              <a:r>
                <a:rPr sz="793" spc="20" dirty="0">
                  <a:latin typeface="Arial"/>
                  <a:cs typeface="Arial"/>
                </a:rPr>
                <a:t>mutations  </a:t>
              </a:r>
              <a:r>
                <a:rPr sz="793" spc="30" dirty="0">
                  <a:latin typeface="Arial"/>
                  <a:cs typeface="Arial"/>
                </a:rPr>
                <a:t>mutants  mutation</a:t>
              </a:r>
              <a:endParaRPr sz="793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341514" y="3943860"/>
              <a:ext cx="468106" cy="528919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122061" marR="106962" indent="1258" algn="just">
                <a:lnSpc>
                  <a:spcPct val="110000"/>
                </a:lnSpc>
                <a:spcBef>
                  <a:spcPts val="168"/>
                </a:spcBef>
              </a:pPr>
              <a:r>
                <a:rPr sz="595" spc="10" dirty="0">
                  <a:latin typeface="Arial"/>
                  <a:cs typeface="Arial"/>
                </a:rPr>
                <a:t>plants  </a:t>
              </a:r>
              <a:r>
                <a:rPr sz="595" spc="20" dirty="0">
                  <a:latin typeface="Arial"/>
                  <a:cs typeface="Arial"/>
                </a:rPr>
                <a:t>plant  gene  genes</a:t>
              </a:r>
              <a:endParaRPr sz="595">
                <a:latin typeface="Arial"/>
                <a:cs typeface="Arial"/>
              </a:endParaRPr>
            </a:p>
            <a:p>
              <a:pPr marL="25168" algn="just">
                <a:spcBef>
                  <a:spcPts val="69"/>
                </a:spcBef>
              </a:pPr>
              <a:r>
                <a:rPr sz="595" spc="20" dirty="0">
                  <a:latin typeface="Arial"/>
                  <a:cs typeface="Arial"/>
                </a:rPr>
                <a:t>arabidopsis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4349068" y="1703024"/>
              <a:ext cx="408963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37751" marR="22651" indent="96895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p53  </a:t>
              </a:r>
              <a:r>
                <a:rPr sz="595" spc="10" dirty="0">
                  <a:latin typeface="Arial"/>
                  <a:cs typeface="Arial"/>
                </a:rPr>
                <a:t>cell cycle  activity</a:t>
              </a:r>
              <a:endParaRPr sz="595">
                <a:latin typeface="Arial"/>
                <a:cs typeface="Arial"/>
              </a:endParaRPr>
            </a:p>
            <a:p>
              <a:pPr marL="25168" marR="10067" indent="76761">
                <a:lnSpc>
                  <a:spcPct val="110000"/>
                </a:lnSpc>
              </a:pPr>
              <a:r>
                <a:rPr sz="595" spc="20" dirty="0">
                  <a:latin typeface="Arial"/>
                  <a:cs typeface="Arial"/>
                </a:rPr>
                <a:t>cyclin  regulation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4764134" y="2352929"/>
              <a:ext cx="485723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3909" marR="10067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10" dirty="0">
                  <a:latin typeface="Arial"/>
                  <a:cs typeface="Arial"/>
                </a:rPr>
                <a:t>amin</a:t>
              </a:r>
              <a:r>
                <a:rPr sz="595" spc="20" dirty="0">
                  <a:latin typeface="Arial"/>
                  <a:cs typeface="Arial"/>
                </a:rPr>
                <a:t>o</a:t>
              </a:r>
              <a:r>
                <a:rPr sz="595" spc="10" dirty="0">
                  <a:latin typeface="Arial"/>
                  <a:cs typeface="Arial"/>
                </a:rPr>
                <a:t> acids  </a:t>
              </a:r>
              <a:r>
                <a:rPr sz="595" spc="20" dirty="0">
                  <a:latin typeface="Arial"/>
                  <a:cs typeface="Arial"/>
                </a:rPr>
                <a:t>cdna  sequence  </a:t>
              </a:r>
              <a:r>
                <a:rPr sz="595" spc="10" dirty="0">
                  <a:latin typeface="Arial"/>
                  <a:cs typeface="Arial"/>
                </a:rPr>
                <a:t>isolated  </a:t>
              </a:r>
              <a:r>
                <a:rPr sz="595" spc="20" dirty="0">
                  <a:latin typeface="Arial"/>
                  <a:cs typeface="Arial"/>
                </a:rPr>
                <a:t>protein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4678492" y="4861838"/>
              <a:ext cx="403930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3909" marR="10067" indent="-1258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gene  disease  mutations  families  mutation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928518" y="1979787"/>
              <a:ext cx="612816" cy="528919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37832" marR="222733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rna  dna</a:t>
              </a:r>
              <a:endParaRPr sz="595">
                <a:latin typeface="Arial"/>
                <a:cs typeface="Arial"/>
              </a:endParaRPr>
            </a:p>
            <a:p>
              <a:pPr marL="25168" marR="10067" algn="ctr">
                <a:lnSpc>
                  <a:spcPct val="110000"/>
                </a:lnSpc>
              </a:pPr>
              <a:r>
                <a:rPr sz="595" spc="20" dirty="0">
                  <a:latin typeface="Arial"/>
                  <a:cs typeface="Arial"/>
                </a:rPr>
                <a:t>rna</a:t>
              </a:r>
              <a:r>
                <a:rPr sz="595" spc="10" dirty="0">
                  <a:latin typeface="Arial"/>
                  <a:cs typeface="Arial"/>
                </a:rPr>
                <a:t> </a:t>
              </a:r>
              <a:r>
                <a:rPr sz="595" spc="20" dirty="0">
                  <a:latin typeface="Arial"/>
                  <a:cs typeface="Arial"/>
                </a:rPr>
                <a:t>polymerase  cleavage</a:t>
              </a:r>
              <a:endParaRPr sz="595">
                <a:latin typeface="Arial"/>
                <a:cs typeface="Arial"/>
              </a:endParaRPr>
            </a:p>
            <a:p>
              <a:pPr algn="ctr">
                <a:spcBef>
                  <a:spcPts val="69"/>
                </a:spcBef>
              </a:pPr>
              <a:r>
                <a:rPr sz="595" spc="10" dirty="0">
                  <a:latin typeface="Arial"/>
                  <a:cs typeface="Arial"/>
                </a:rPr>
                <a:t>site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631029" y="3624242"/>
              <a:ext cx="527248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181207" marR="166106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10" dirty="0">
                  <a:latin typeface="Arial"/>
                  <a:cs typeface="Arial"/>
                </a:rPr>
                <a:t>cells  cell</a:t>
              </a:r>
              <a:endParaRPr sz="595">
                <a:latin typeface="Arial"/>
                <a:cs typeface="Arial"/>
              </a:endParaRPr>
            </a:p>
            <a:p>
              <a:pPr marL="25168" marR="10067" indent="-1258" algn="ctr">
                <a:lnSpc>
                  <a:spcPct val="110000"/>
                </a:lnSpc>
              </a:pPr>
              <a:r>
                <a:rPr sz="595" spc="20" dirty="0">
                  <a:latin typeface="Arial"/>
                  <a:cs typeface="Arial"/>
                </a:rPr>
                <a:t>expression  </a:t>
              </a:r>
              <a:r>
                <a:rPr sz="595" spc="10" dirty="0">
                  <a:latin typeface="Arial"/>
                  <a:cs typeface="Arial"/>
                </a:rPr>
                <a:t>cell </a:t>
              </a:r>
              <a:r>
                <a:rPr sz="595" dirty="0">
                  <a:latin typeface="Arial"/>
                  <a:cs typeface="Arial"/>
                </a:rPr>
                <a:t>lines  </a:t>
              </a:r>
              <a:r>
                <a:rPr sz="595" spc="10" dirty="0">
                  <a:latin typeface="Arial"/>
                  <a:cs typeface="Arial"/>
                </a:rPr>
                <a:t>bone</a:t>
              </a:r>
              <a:r>
                <a:rPr sz="595" spc="-99" dirty="0">
                  <a:latin typeface="Arial"/>
                  <a:cs typeface="Arial"/>
                </a:rPr>
                <a:t> </a:t>
              </a:r>
              <a:r>
                <a:rPr sz="595" spc="20" dirty="0">
                  <a:latin typeface="Arial"/>
                  <a:cs typeface="Arial"/>
                </a:rPr>
                <a:t>marrow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315258" y="3304036"/>
              <a:ext cx="1026810" cy="1071888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5168" marR="10067" algn="ctr">
                <a:lnSpc>
                  <a:spcPct val="106200"/>
                </a:lnSpc>
                <a:spcBef>
                  <a:spcPts val="168"/>
                </a:spcBef>
              </a:pPr>
              <a:r>
                <a:rPr sz="1288" spc="20" dirty="0">
                  <a:latin typeface="Arial"/>
                  <a:cs typeface="Arial"/>
                </a:rPr>
                <a:t>united</a:t>
              </a:r>
              <a:r>
                <a:rPr sz="1288" spc="-159" dirty="0">
                  <a:latin typeface="Arial"/>
                  <a:cs typeface="Arial"/>
                </a:rPr>
                <a:t> </a:t>
              </a:r>
              <a:r>
                <a:rPr sz="1288" spc="30" dirty="0">
                  <a:latin typeface="Arial"/>
                  <a:cs typeface="Arial"/>
                </a:rPr>
                <a:t>states  women  </a:t>
              </a:r>
              <a:r>
                <a:rPr sz="1288" spc="10" dirty="0">
                  <a:latin typeface="Arial"/>
                  <a:cs typeface="Arial"/>
                </a:rPr>
                <a:t>universities  </a:t>
              </a:r>
              <a:r>
                <a:rPr sz="1288" spc="30" dirty="0">
                  <a:latin typeface="Arial"/>
                  <a:cs typeface="Arial"/>
                </a:rPr>
                <a:t>students  </a:t>
              </a:r>
              <a:r>
                <a:rPr sz="1288" spc="20" dirty="0">
                  <a:latin typeface="Arial"/>
                  <a:cs typeface="Arial"/>
                </a:rPr>
                <a:t>education</a:t>
              </a:r>
              <a:endParaRPr sz="1288" dirty="0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994184" y="2352928"/>
              <a:ext cx="386313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5168" marR="10067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10" dirty="0">
                  <a:latin typeface="Arial"/>
                  <a:cs typeface="Arial"/>
                </a:rPr>
                <a:t>science  scientists  </a:t>
              </a:r>
              <a:r>
                <a:rPr sz="595" spc="20" dirty="0">
                  <a:latin typeface="Arial"/>
                  <a:cs typeface="Arial"/>
                </a:rPr>
                <a:t>says  research  people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275980" y="2382782"/>
              <a:ext cx="368696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3909" marR="10067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research  funding  support  nih  program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328225" y="1656025"/>
              <a:ext cx="436647" cy="732338"/>
            </a:xfrm>
            <a:prstGeom prst="rect">
              <a:avLst/>
            </a:prstGeom>
          </p:spPr>
          <p:txBody>
            <a:bodyPr vert="horz" wrap="square" lIns="0" tIns="25167" rIns="0" bIns="0" rtlCol="0">
              <a:spAutoFit/>
            </a:bodyPr>
            <a:lstStyle/>
            <a:p>
              <a:pPr marL="23909" marR="10067" algn="ctr">
                <a:lnSpc>
                  <a:spcPct val="103299"/>
                </a:lnSpc>
                <a:spcBef>
                  <a:spcPts val="198"/>
                </a:spcBef>
              </a:pPr>
              <a:r>
                <a:rPr sz="892" spc="10" dirty="0">
                  <a:latin typeface="Arial"/>
                  <a:cs typeface="Arial"/>
                </a:rPr>
                <a:t>surface  tip  </a:t>
              </a:r>
              <a:r>
                <a:rPr sz="892" dirty="0">
                  <a:latin typeface="Arial"/>
                  <a:cs typeface="Arial"/>
                </a:rPr>
                <a:t>image  </a:t>
              </a:r>
              <a:r>
                <a:rPr sz="892" spc="10" dirty="0">
                  <a:latin typeface="Arial"/>
                  <a:cs typeface="Arial"/>
                </a:rPr>
                <a:t>sample  </a:t>
              </a:r>
              <a:r>
                <a:rPr sz="892" dirty="0">
                  <a:latin typeface="Arial"/>
                  <a:cs typeface="Arial"/>
                </a:rPr>
                <a:t>device</a:t>
              </a:r>
              <a:endParaRPr sz="892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178745" y="2591436"/>
              <a:ext cx="381280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5168" marR="10067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10" dirty="0">
                  <a:latin typeface="Arial"/>
                  <a:cs typeface="Arial"/>
                </a:rPr>
                <a:t>laser  optical  </a:t>
              </a:r>
              <a:r>
                <a:rPr sz="595" dirty="0">
                  <a:latin typeface="Arial"/>
                  <a:cs typeface="Arial"/>
                </a:rPr>
                <a:t>light  </a:t>
              </a:r>
              <a:r>
                <a:rPr sz="595" spc="20" dirty="0">
                  <a:latin typeface="Arial"/>
                  <a:cs typeface="Arial"/>
                </a:rPr>
                <a:t>electrons  quantum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7076840" y="5757455"/>
              <a:ext cx="494529" cy="607576"/>
            </a:xfrm>
            <a:prstGeom prst="rect">
              <a:avLst/>
            </a:prstGeom>
          </p:spPr>
          <p:txBody>
            <a:bodyPr vert="horz" wrap="square" lIns="0" tIns="30200" rIns="0" bIns="0" rtlCol="0">
              <a:spAutoFit/>
            </a:bodyPr>
            <a:lstStyle/>
            <a:p>
              <a:pPr marL="25168" marR="10067" indent="40268" algn="just">
                <a:lnSpc>
                  <a:spcPts val="931"/>
                </a:lnSpc>
                <a:spcBef>
                  <a:spcPts val="238"/>
                </a:spcBef>
              </a:pPr>
              <a:r>
                <a:rPr sz="793" spc="-10" dirty="0">
                  <a:latin typeface="Arial"/>
                  <a:cs typeface="Arial"/>
                </a:rPr>
                <a:t>volcanic  </a:t>
              </a:r>
              <a:r>
                <a:rPr sz="793" spc="-20" dirty="0">
                  <a:latin typeface="Arial"/>
                  <a:cs typeface="Arial"/>
                </a:rPr>
                <a:t>deposits  </a:t>
              </a:r>
              <a:r>
                <a:rPr sz="793" spc="-10" dirty="0">
                  <a:latin typeface="Arial"/>
                  <a:cs typeface="Arial"/>
                </a:rPr>
                <a:t>magma  </a:t>
              </a:r>
              <a:r>
                <a:rPr sz="793" spc="-20" dirty="0">
                  <a:latin typeface="Arial"/>
                  <a:cs typeface="Arial"/>
                </a:rPr>
                <a:t>eruption  </a:t>
              </a:r>
              <a:r>
                <a:rPr sz="793" spc="-10" dirty="0">
                  <a:latin typeface="Arial"/>
                  <a:cs typeface="Arial"/>
                </a:rPr>
                <a:t>volcanism</a:t>
              </a:r>
              <a:endParaRPr sz="793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8112781" y="4295581"/>
              <a:ext cx="527248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139680" marR="124580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mantle  crust</a:t>
              </a:r>
              <a:endParaRPr sz="595">
                <a:latin typeface="Arial"/>
                <a:cs typeface="Arial"/>
              </a:endParaRPr>
            </a:p>
            <a:p>
              <a:pPr marL="23909" marR="10067" algn="ctr">
                <a:lnSpc>
                  <a:spcPct val="110000"/>
                </a:lnSpc>
              </a:pPr>
              <a:r>
                <a:rPr sz="595" spc="10" dirty="0">
                  <a:latin typeface="Arial"/>
                  <a:cs typeface="Arial"/>
                </a:rPr>
                <a:t>upper</a:t>
              </a:r>
              <a:r>
                <a:rPr sz="595" spc="-109" dirty="0">
                  <a:latin typeface="Arial"/>
                  <a:cs typeface="Arial"/>
                </a:rPr>
                <a:t> </a:t>
              </a:r>
              <a:r>
                <a:rPr sz="595" spc="20" dirty="0">
                  <a:latin typeface="Arial"/>
                  <a:cs typeface="Arial"/>
                </a:rPr>
                <a:t>mantle </a:t>
              </a:r>
              <a:r>
                <a:rPr sz="595" spc="10" dirty="0">
                  <a:latin typeface="Arial"/>
                  <a:cs typeface="Arial"/>
                </a:rPr>
                <a:t> </a:t>
              </a:r>
              <a:r>
                <a:rPr sz="595" spc="20" dirty="0">
                  <a:latin typeface="Arial"/>
                  <a:cs typeface="Arial"/>
                </a:rPr>
                <a:t>meteorites  </a:t>
              </a:r>
              <a:r>
                <a:rPr sz="595" spc="10" dirty="0">
                  <a:latin typeface="Arial"/>
                  <a:cs typeface="Arial"/>
                </a:rPr>
                <a:t>ratios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7955212" y="5168884"/>
              <a:ext cx="499564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3909" marR="10067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earthquake  earthquakes  </a:t>
              </a:r>
              <a:r>
                <a:rPr sz="595" spc="10" dirty="0">
                  <a:latin typeface="Arial"/>
                  <a:cs typeface="Arial"/>
                </a:rPr>
                <a:t>fault</a:t>
              </a:r>
              <a:endParaRPr sz="595">
                <a:latin typeface="Arial"/>
                <a:cs typeface="Arial"/>
              </a:endParaRPr>
            </a:p>
            <a:p>
              <a:pPr marL="117029" marR="101929" algn="ctr">
                <a:lnSpc>
                  <a:spcPct val="110000"/>
                </a:lnSpc>
              </a:pPr>
              <a:r>
                <a:rPr sz="595" spc="10" dirty="0">
                  <a:latin typeface="Arial"/>
                  <a:cs typeface="Arial"/>
                </a:rPr>
                <a:t>images  </a:t>
              </a:r>
              <a:r>
                <a:rPr sz="595" spc="20" dirty="0">
                  <a:latin typeface="Arial"/>
                  <a:cs typeface="Arial"/>
                </a:rPr>
                <a:t>data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264388" y="5441775"/>
              <a:ext cx="663150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198824" marR="183723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ancient  found  </a:t>
              </a:r>
              <a:r>
                <a:rPr sz="595" spc="10" dirty="0">
                  <a:latin typeface="Arial"/>
                  <a:cs typeface="Arial"/>
                </a:rPr>
                <a:t>impact</a:t>
              </a:r>
              <a:endParaRPr sz="595">
                <a:latin typeface="Arial"/>
                <a:cs typeface="Arial"/>
              </a:endParaRPr>
            </a:p>
            <a:p>
              <a:pPr marL="23909" marR="10067" algn="ctr">
                <a:lnSpc>
                  <a:spcPct val="110000"/>
                </a:lnSpc>
              </a:pPr>
              <a:r>
                <a:rPr sz="595" spc="10" dirty="0">
                  <a:latin typeface="Arial"/>
                  <a:cs typeface="Arial"/>
                </a:rPr>
                <a:t>million</a:t>
              </a:r>
              <a:r>
                <a:rPr sz="595" spc="-40" dirty="0">
                  <a:latin typeface="Arial"/>
                  <a:cs typeface="Arial"/>
                </a:rPr>
                <a:t> </a:t>
              </a:r>
              <a:r>
                <a:rPr sz="595" spc="20" dirty="0">
                  <a:latin typeface="Arial"/>
                  <a:cs typeface="Arial"/>
                </a:rPr>
                <a:t>years</a:t>
              </a:r>
              <a:r>
                <a:rPr sz="595" spc="-40" dirty="0">
                  <a:latin typeface="Arial"/>
                  <a:cs typeface="Arial"/>
                </a:rPr>
                <a:t> </a:t>
              </a:r>
              <a:r>
                <a:rPr sz="595" spc="20" dirty="0">
                  <a:latin typeface="Arial"/>
                  <a:cs typeface="Arial"/>
                </a:rPr>
                <a:t>ago </a:t>
              </a:r>
              <a:r>
                <a:rPr sz="595" spc="10" dirty="0">
                  <a:latin typeface="Arial"/>
                  <a:cs typeface="Arial"/>
                </a:rPr>
                <a:t> africa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967670" y="5935824"/>
              <a:ext cx="598974" cy="528919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144714" marR="129613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10" dirty="0">
                  <a:latin typeface="Arial"/>
                  <a:cs typeface="Arial"/>
                </a:rPr>
                <a:t>climate  </a:t>
              </a:r>
              <a:r>
                <a:rPr sz="595" spc="20" dirty="0">
                  <a:latin typeface="Arial"/>
                  <a:cs typeface="Arial"/>
                </a:rPr>
                <a:t>ocean  </a:t>
              </a:r>
              <a:r>
                <a:rPr sz="595" spc="10" dirty="0">
                  <a:latin typeface="Arial"/>
                  <a:cs typeface="Arial"/>
                </a:rPr>
                <a:t>ice  </a:t>
              </a:r>
              <a:r>
                <a:rPr sz="595" spc="20" dirty="0">
                  <a:latin typeface="Arial"/>
                  <a:cs typeface="Arial"/>
                </a:rPr>
                <a:t>changes</a:t>
              </a:r>
              <a:endParaRPr sz="595">
                <a:latin typeface="Arial"/>
                <a:cs typeface="Arial"/>
              </a:endParaRPr>
            </a:p>
            <a:p>
              <a:pPr algn="ctr">
                <a:spcBef>
                  <a:spcPts val="69"/>
                </a:spcBef>
              </a:pPr>
              <a:r>
                <a:rPr sz="595" spc="20" dirty="0">
                  <a:latin typeface="Arial"/>
                  <a:cs typeface="Arial"/>
                </a:rPr>
                <a:t>climate</a:t>
              </a:r>
              <a:r>
                <a:rPr sz="595" spc="-69" dirty="0">
                  <a:latin typeface="Arial"/>
                  <a:cs typeface="Arial"/>
                </a:rPr>
                <a:t> </a:t>
              </a:r>
              <a:r>
                <a:rPr sz="595" spc="20" dirty="0">
                  <a:latin typeface="Arial"/>
                  <a:cs typeface="Arial"/>
                </a:rPr>
                <a:t>change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177614" y="5545184"/>
              <a:ext cx="721034" cy="8006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3909" marR="10067" algn="ctr">
                <a:lnSpc>
                  <a:spcPct val="102000"/>
                </a:lnSpc>
                <a:spcBef>
                  <a:spcPts val="178"/>
                </a:spcBef>
              </a:pPr>
              <a:r>
                <a:rPr sz="991" dirty="0">
                  <a:latin typeface="Arial"/>
                  <a:cs typeface="Arial"/>
                </a:rPr>
                <a:t>cells  </a:t>
              </a:r>
              <a:r>
                <a:rPr sz="991" spc="-10" dirty="0">
                  <a:latin typeface="Arial"/>
                  <a:cs typeface="Arial"/>
                </a:rPr>
                <a:t>proteins  </a:t>
              </a:r>
              <a:r>
                <a:rPr sz="991" dirty="0">
                  <a:latin typeface="Arial"/>
                  <a:cs typeface="Arial"/>
                </a:rPr>
                <a:t>researchers  </a:t>
              </a:r>
              <a:r>
                <a:rPr sz="991" spc="-10" dirty="0">
                  <a:latin typeface="Arial"/>
                  <a:cs typeface="Arial"/>
                </a:rPr>
                <a:t>protein  </a:t>
              </a:r>
              <a:r>
                <a:rPr sz="991" dirty="0">
                  <a:latin typeface="Arial"/>
                  <a:cs typeface="Arial"/>
                </a:rPr>
                <a:t>found</a:t>
              </a:r>
              <a:endParaRPr sz="991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156823" y="5515297"/>
              <a:ext cx="395121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3909" marR="10067" indent="-1258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10" dirty="0">
                  <a:latin typeface="Arial"/>
                  <a:cs typeface="Arial"/>
                </a:rPr>
                <a:t>patients  </a:t>
              </a:r>
              <a:r>
                <a:rPr sz="595" spc="20" dirty="0">
                  <a:latin typeface="Arial"/>
                  <a:cs typeface="Arial"/>
                </a:rPr>
                <a:t>disease  treatment  drugs  </a:t>
              </a:r>
              <a:r>
                <a:rPr sz="595" spc="10" dirty="0">
                  <a:latin typeface="Arial"/>
                  <a:cs typeface="Arial"/>
                </a:rPr>
                <a:t>clinical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519107" y="5496969"/>
              <a:ext cx="537315" cy="595774"/>
            </a:xfrm>
            <a:prstGeom prst="rect">
              <a:avLst/>
            </a:prstGeom>
          </p:spPr>
          <p:txBody>
            <a:bodyPr vert="horz" wrap="square" lIns="0" tIns="23909" rIns="0" bIns="0" rtlCol="0">
              <a:spAutoFit/>
            </a:bodyPr>
            <a:lstStyle/>
            <a:p>
              <a:pPr marL="25168" marR="10067" algn="ctr">
                <a:lnSpc>
                  <a:spcPct val="107100"/>
                </a:lnSpc>
                <a:spcBef>
                  <a:spcPts val="188"/>
                </a:spcBef>
              </a:pPr>
              <a:r>
                <a:rPr sz="694" spc="10" dirty="0">
                  <a:latin typeface="Arial"/>
                  <a:cs typeface="Arial"/>
                </a:rPr>
                <a:t>genetic  population  populations  di</a:t>
              </a:r>
              <a:r>
                <a:rPr sz="694" spc="-10" dirty="0">
                  <a:latin typeface="Arial"/>
                  <a:cs typeface="Arial"/>
                </a:rPr>
                <a:t>f</a:t>
              </a:r>
              <a:r>
                <a:rPr sz="694" spc="20" dirty="0">
                  <a:latin typeface="Arial"/>
                  <a:cs typeface="Arial"/>
                </a:rPr>
                <a:t>ferences  variation</a:t>
              </a:r>
              <a:endParaRPr sz="694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221149" y="4589534"/>
              <a:ext cx="490756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130871" marR="10067" indent="-106962">
                <a:lnSpc>
                  <a:spcPct val="110000"/>
                </a:lnSpc>
                <a:spcBef>
                  <a:spcPts val="168"/>
                </a:spcBef>
              </a:pPr>
              <a:r>
                <a:rPr sz="595" spc="10" dirty="0">
                  <a:latin typeface="Arial"/>
                  <a:cs typeface="Arial"/>
                </a:rPr>
                <a:t>fossil</a:t>
              </a:r>
              <a:r>
                <a:rPr sz="595" spc="-99" dirty="0">
                  <a:latin typeface="Arial"/>
                  <a:cs typeface="Arial"/>
                </a:rPr>
                <a:t> </a:t>
              </a:r>
              <a:r>
                <a:rPr sz="595" spc="20" dirty="0">
                  <a:latin typeface="Arial"/>
                  <a:cs typeface="Arial"/>
                </a:rPr>
                <a:t>record </a:t>
              </a:r>
              <a:r>
                <a:rPr sz="595" spc="10" dirty="0">
                  <a:latin typeface="Arial"/>
                  <a:cs typeface="Arial"/>
                </a:rPr>
                <a:t> </a:t>
              </a:r>
              <a:r>
                <a:rPr sz="595" spc="20" dirty="0">
                  <a:latin typeface="Arial"/>
                  <a:cs typeface="Arial"/>
                </a:rPr>
                <a:t>birds  </a:t>
              </a:r>
              <a:r>
                <a:rPr sz="595" spc="10" dirty="0">
                  <a:latin typeface="Arial"/>
                  <a:cs typeface="Arial"/>
                </a:rPr>
                <a:t>fossils</a:t>
              </a:r>
              <a:endParaRPr sz="595">
                <a:latin typeface="Arial"/>
                <a:cs typeface="Arial"/>
              </a:endParaRPr>
            </a:p>
            <a:p>
              <a:pPr marL="151006" marR="52852" indent="-84311">
                <a:lnSpc>
                  <a:spcPct val="110000"/>
                </a:lnSpc>
              </a:pPr>
              <a:r>
                <a:rPr sz="595" spc="20" dirty="0">
                  <a:latin typeface="Arial"/>
                  <a:cs typeface="Arial"/>
                </a:rPr>
                <a:t>dinosaurs  </a:t>
              </a:r>
              <a:r>
                <a:rPr sz="595" spc="10" dirty="0">
                  <a:latin typeface="Arial"/>
                  <a:cs typeface="Arial"/>
                </a:rPr>
                <a:t>fossil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6000958" y="2765706"/>
              <a:ext cx="468106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5168" marR="10067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sequence  sequences  genome  dna  sequencing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4063064" y="4401901"/>
              <a:ext cx="422805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5168" marR="10067" indent="-1258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bacteria  </a:t>
              </a:r>
              <a:r>
                <a:rPr sz="595" spc="10" dirty="0">
                  <a:latin typeface="Arial"/>
                  <a:cs typeface="Arial"/>
                </a:rPr>
                <a:t>bacterial  </a:t>
              </a:r>
              <a:r>
                <a:rPr sz="595" spc="20" dirty="0">
                  <a:latin typeface="Arial"/>
                  <a:cs typeface="Arial"/>
                </a:rPr>
                <a:t>host  resistance  parasite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5289548" y="4727339"/>
              <a:ext cx="517181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5168" marR="10067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development  embryos  drosophila  genes  expression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6864742" y="4906459"/>
              <a:ext cx="480689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5168" marR="10067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species  forest  forests  populations  ecosystems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8423174" y="1431696"/>
              <a:ext cx="508373" cy="663431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 marR="10067" algn="ctr">
                <a:lnSpc>
                  <a:spcPct val="105000"/>
                </a:lnSpc>
                <a:spcBef>
                  <a:spcPts val="178"/>
                </a:spcBef>
              </a:pPr>
              <a:r>
                <a:rPr sz="793" spc="10" dirty="0">
                  <a:latin typeface="Arial"/>
                  <a:cs typeface="Arial"/>
                </a:rPr>
                <a:t>synapses  </a:t>
              </a:r>
              <a:r>
                <a:rPr sz="793" spc="-10" dirty="0">
                  <a:latin typeface="Arial"/>
                  <a:cs typeface="Arial"/>
                </a:rPr>
                <a:t>ltp    </a:t>
              </a:r>
              <a:r>
                <a:rPr sz="793" dirty="0">
                  <a:latin typeface="Arial"/>
                  <a:cs typeface="Arial"/>
                </a:rPr>
                <a:t>glutamate  </a:t>
              </a:r>
              <a:r>
                <a:rPr sz="793" spc="10" dirty="0">
                  <a:latin typeface="Arial"/>
                  <a:cs typeface="Arial"/>
                </a:rPr>
                <a:t>synaptic  </a:t>
              </a:r>
              <a:r>
                <a:rPr sz="793" dirty="0">
                  <a:latin typeface="Arial"/>
                  <a:cs typeface="Arial"/>
                </a:rPr>
                <a:t>neurons</a:t>
              </a:r>
              <a:endParaRPr sz="793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7782764" y="1107978"/>
              <a:ext cx="349821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5168" marR="10067" indent="-1258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neurons  stimulus  motor  visual  </a:t>
              </a:r>
              <a:r>
                <a:rPr sz="595" spc="10" dirty="0">
                  <a:latin typeface="Arial"/>
                  <a:cs typeface="Arial"/>
                </a:rPr>
                <a:t>cortical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9238194" y="5642611"/>
              <a:ext cx="679508" cy="595774"/>
            </a:xfrm>
            <a:prstGeom prst="rect">
              <a:avLst/>
            </a:prstGeom>
          </p:spPr>
          <p:txBody>
            <a:bodyPr vert="horz" wrap="square" lIns="0" tIns="23909" rIns="0" bIns="0" rtlCol="0">
              <a:spAutoFit/>
            </a:bodyPr>
            <a:lstStyle/>
            <a:p>
              <a:pPr marL="23909" marR="10067" indent="-1258" algn="ctr">
                <a:lnSpc>
                  <a:spcPct val="107100"/>
                </a:lnSpc>
                <a:spcBef>
                  <a:spcPts val="188"/>
                </a:spcBef>
              </a:pPr>
              <a:r>
                <a:rPr sz="694" spc="20" dirty="0">
                  <a:latin typeface="Arial"/>
                  <a:cs typeface="Arial"/>
                </a:rPr>
                <a:t>ozone  </a:t>
              </a:r>
              <a:r>
                <a:rPr sz="694" spc="10" dirty="0">
                  <a:latin typeface="Arial"/>
                  <a:cs typeface="Arial"/>
                </a:rPr>
                <a:t>atmospheric  </a:t>
              </a:r>
              <a:r>
                <a:rPr sz="694" spc="20" dirty="0">
                  <a:latin typeface="Arial"/>
                  <a:cs typeface="Arial"/>
                </a:rPr>
                <a:t>measurements  stratosphere  concentrations</a:t>
              </a:r>
              <a:endParaRPr sz="694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9033443" y="4401901"/>
              <a:ext cx="417772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5168" marR="10067" indent="117029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sun  solar</a:t>
              </a:r>
              <a:r>
                <a:rPr sz="595" spc="10" dirty="0">
                  <a:latin typeface="Arial"/>
                  <a:cs typeface="Arial"/>
                </a:rPr>
                <a:t> wind</a:t>
              </a:r>
              <a:endParaRPr sz="595">
                <a:latin typeface="Arial"/>
                <a:cs typeface="Arial"/>
              </a:endParaRPr>
            </a:p>
            <a:p>
              <a:pPr marL="76761" marR="61661" indent="37751">
                <a:lnSpc>
                  <a:spcPct val="110000"/>
                </a:lnSpc>
              </a:pPr>
              <a:r>
                <a:rPr sz="595" spc="20" dirty="0">
                  <a:latin typeface="Arial"/>
                  <a:cs typeface="Arial"/>
                </a:rPr>
                <a:t>earth  planets  planet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8644800" y="5168884"/>
              <a:ext cx="581357" cy="424532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164848" marR="149747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co2  carbon</a:t>
              </a:r>
              <a:endParaRPr sz="595">
                <a:latin typeface="Arial"/>
                <a:cs typeface="Arial"/>
              </a:endParaRPr>
            </a:p>
            <a:p>
              <a:pPr marL="25168" marR="10067" algn="ctr">
                <a:lnSpc>
                  <a:spcPct val="110000"/>
                </a:lnSpc>
              </a:pPr>
              <a:r>
                <a:rPr sz="595" spc="20" dirty="0">
                  <a:latin typeface="Arial"/>
                  <a:cs typeface="Arial"/>
                </a:rPr>
                <a:t>carbon</a:t>
              </a:r>
              <a:r>
                <a:rPr sz="595" spc="10" dirty="0">
                  <a:latin typeface="Arial"/>
                  <a:cs typeface="Arial"/>
                </a:rPr>
                <a:t> </a:t>
              </a:r>
              <a:r>
                <a:rPr sz="595" spc="20" dirty="0">
                  <a:latin typeface="Arial"/>
                  <a:cs typeface="Arial"/>
                </a:rPr>
                <a:t>dioxide  methane </a:t>
              </a:r>
              <a:r>
                <a:rPr sz="595" spc="10" dirty="0">
                  <a:latin typeface="Arial"/>
                  <a:cs typeface="Arial"/>
                </a:rPr>
                <a:t>water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3633853" y="2228147"/>
              <a:ext cx="554932" cy="732338"/>
            </a:xfrm>
            <a:prstGeom prst="rect">
              <a:avLst/>
            </a:prstGeom>
          </p:spPr>
          <p:txBody>
            <a:bodyPr vert="horz" wrap="square" lIns="0" tIns="25167" rIns="0" bIns="0" rtlCol="0">
              <a:spAutoFit/>
            </a:bodyPr>
            <a:lstStyle/>
            <a:p>
              <a:pPr marL="25168" marR="10067" algn="ctr">
                <a:lnSpc>
                  <a:spcPct val="103299"/>
                </a:lnSpc>
                <a:spcBef>
                  <a:spcPts val="198"/>
                </a:spcBef>
              </a:pPr>
              <a:r>
                <a:rPr sz="892" spc="10" dirty="0">
                  <a:latin typeface="Arial"/>
                  <a:cs typeface="Arial"/>
                </a:rPr>
                <a:t>receptor  receptors  </a:t>
              </a:r>
              <a:r>
                <a:rPr sz="892" dirty="0">
                  <a:latin typeface="Arial"/>
                  <a:cs typeface="Arial"/>
                </a:rPr>
                <a:t>ligand  ligands  apoptosis</a:t>
              </a:r>
              <a:endParaRPr sz="892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5329284" y="1803297"/>
              <a:ext cx="358629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5168" marR="10067" indent="8809" algn="just">
                <a:lnSpc>
                  <a:spcPct val="110000"/>
                </a:lnSpc>
                <a:spcBef>
                  <a:spcPts val="168"/>
                </a:spcBef>
              </a:pPr>
              <a:r>
                <a:rPr sz="595" spc="10" dirty="0">
                  <a:latin typeface="Arial"/>
                  <a:cs typeface="Arial"/>
                </a:rPr>
                <a:t>proteins  </a:t>
              </a:r>
              <a:r>
                <a:rPr sz="595" spc="20" dirty="0">
                  <a:latin typeface="Arial"/>
                  <a:cs typeface="Arial"/>
                </a:rPr>
                <a:t>protein  binding  domain  domains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3132822" y="1440010"/>
              <a:ext cx="934953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5168" marR="10067" indent="278102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activated  tyrosine</a:t>
              </a:r>
              <a:r>
                <a:rPr sz="595" spc="10" dirty="0">
                  <a:latin typeface="Arial"/>
                  <a:cs typeface="Arial"/>
                </a:rPr>
                <a:t> </a:t>
              </a:r>
              <a:r>
                <a:rPr sz="595" spc="20" dirty="0">
                  <a:latin typeface="Arial"/>
                  <a:cs typeface="Arial"/>
                </a:rPr>
                <a:t>phosphorylation</a:t>
              </a:r>
              <a:endParaRPr sz="595" dirty="0">
                <a:latin typeface="Arial"/>
                <a:cs typeface="Arial"/>
              </a:endParaRPr>
            </a:p>
            <a:p>
              <a:pPr marL="178690" marR="163589" algn="ctr">
                <a:lnSpc>
                  <a:spcPct val="110000"/>
                </a:lnSpc>
              </a:pPr>
              <a:r>
                <a:rPr sz="595" spc="20" dirty="0">
                  <a:latin typeface="Arial"/>
                  <a:cs typeface="Arial"/>
                </a:rPr>
                <a:t>activation  phosphorylation  kinase</a:t>
              </a:r>
              <a:endParaRPr sz="595" dirty="0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6261970" y="3793304"/>
              <a:ext cx="680767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5168" marR="10067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magnetic  magnetic </a:t>
              </a:r>
              <a:r>
                <a:rPr sz="595" spc="10" dirty="0">
                  <a:latin typeface="Arial"/>
                  <a:cs typeface="Arial"/>
                </a:rPr>
                <a:t>field  </a:t>
              </a:r>
              <a:r>
                <a:rPr sz="595" spc="20" dirty="0">
                  <a:latin typeface="Arial"/>
                  <a:cs typeface="Arial"/>
                </a:rPr>
                <a:t>spin     superconductivity  superconducting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7915834" y="2078839"/>
              <a:ext cx="922370" cy="957498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42785" marR="532295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materials  organic  polymer  polymers</a:t>
              </a:r>
              <a:endParaRPr sz="595">
                <a:latin typeface="Arial"/>
                <a:cs typeface="Arial"/>
              </a:endParaRPr>
            </a:p>
            <a:p>
              <a:pPr marL="25168">
                <a:spcBef>
                  <a:spcPts val="287"/>
                </a:spcBef>
              </a:pPr>
              <a:r>
                <a:rPr sz="892" spc="30" baseline="18518" dirty="0">
                  <a:latin typeface="Arial"/>
                  <a:cs typeface="Arial"/>
                </a:rPr>
                <a:t>molecules   </a:t>
              </a:r>
              <a:r>
                <a:rPr sz="892" spc="162" baseline="18518" dirty="0">
                  <a:latin typeface="Arial"/>
                  <a:cs typeface="Arial"/>
                </a:rPr>
                <a:t> </a:t>
              </a:r>
              <a:r>
                <a:rPr sz="595" spc="20" dirty="0">
                  <a:latin typeface="Arial"/>
                  <a:cs typeface="Arial"/>
                </a:rPr>
                <a:t>physicists</a:t>
              </a:r>
              <a:endParaRPr sz="595">
                <a:latin typeface="Arial"/>
                <a:cs typeface="Arial"/>
              </a:endParaRPr>
            </a:p>
            <a:p>
              <a:pPr marL="493285" marR="10067" algn="ctr">
                <a:lnSpc>
                  <a:spcPct val="110000"/>
                </a:lnSpc>
              </a:pPr>
              <a:r>
                <a:rPr sz="595" spc="10" dirty="0">
                  <a:latin typeface="Arial"/>
                  <a:cs typeface="Arial"/>
                </a:rPr>
                <a:t>particles  </a:t>
              </a:r>
              <a:r>
                <a:rPr sz="595" spc="20" dirty="0">
                  <a:latin typeface="Arial"/>
                  <a:cs typeface="Arial"/>
                </a:rPr>
                <a:t>physics  </a:t>
              </a:r>
              <a:r>
                <a:rPr sz="595" spc="10" dirty="0">
                  <a:latin typeface="Arial"/>
                  <a:cs typeface="Arial"/>
                </a:rPr>
                <a:t>particle  </a:t>
              </a:r>
              <a:r>
                <a:rPr sz="595" spc="20" dirty="0">
                  <a:latin typeface="Arial"/>
                  <a:cs typeface="Arial"/>
                </a:rPr>
                <a:t>experiment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6623903" y="2854360"/>
              <a:ext cx="358629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5168" marR="10067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surface  liquid  surfaces  </a:t>
              </a:r>
              <a:r>
                <a:rPr sz="595" spc="10" dirty="0">
                  <a:latin typeface="Arial"/>
                  <a:cs typeface="Arial"/>
                </a:rPr>
                <a:t>fluid  </a:t>
              </a:r>
              <a:r>
                <a:rPr sz="595" spc="20" dirty="0">
                  <a:latin typeface="Arial"/>
                  <a:cs typeface="Arial"/>
                </a:rPr>
                <a:t>model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7460914" y="3179639"/>
              <a:ext cx="994095" cy="897767"/>
            </a:xfrm>
            <a:prstGeom prst="rect">
              <a:avLst/>
            </a:prstGeom>
          </p:spPr>
          <p:txBody>
            <a:bodyPr vert="horz" wrap="square" lIns="0" tIns="25167" rIns="0" bIns="0" rtlCol="0">
              <a:spAutoFit/>
            </a:bodyPr>
            <a:lstStyle/>
            <a:p>
              <a:pPr marL="25168" marR="10067" indent="-1258" algn="ctr">
                <a:lnSpc>
                  <a:spcPct val="103600"/>
                </a:lnSpc>
                <a:spcBef>
                  <a:spcPts val="198"/>
                </a:spcBef>
              </a:pPr>
              <a:r>
                <a:rPr sz="1090" spc="20" dirty="0">
                  <a:latin typeface="Arial"/>
                  <a:cs typeface="Arial"/>
                </a:rPr>
                <a:t>reaction  reactions  molecule  molecules  transition</a:t>
              </a:r>
              <a:r>
                <a:rPr sz="1090" spc="-159" dirty="0">
                  <a:latin typeface="Arial"/>
                  <a:cs typeface="Arial"/>
                </a:rPr>
                <a:t> </a:t>
              </a:r>
              <a:r>
                <a:rPr sz="1090" spc="20" dirty="0">
                  <a:latin typeface="Arial"/>
                  <a:cs typeface="Arial"/>
                </a:rPr>
                <a:t>state</a:t>
              </a:r>
              <a:endParaRPr sz="1090">
                <a:latin typeface="Arial"/>
                <a:cs typeface="Arial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5302110" y="3160343"/>
              <a:ext cx="413997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3909" marR="10067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enzyme  enzymes  </a:t>
              </a:r>
              <a:r>
                <a:rPr sz="595" spc="10" dirty="0">
                  <a:latin typeface="Arial"/>
                  <a:cs typeface="Arial"/>
                </a:rPr>
                <a:t>iron  </a:t>
              </a:r>
              <a:r>
                <a:rPr sz="595" dirty="0">
                  <a:latin typeface="Arial"/>
                  <a:cs typeface="Arial"/>
                </a:rPr>
                <a:t>activ</a:t>
              </a:r>
              <a:r>
                <a:rPr sz="595" spc="20" dirty="0">
                  <a:latin typeface="Arial"/>
                  <a:cs typeface="Arial"/>
                </a:rPr>
                <a:t>e</a:t>
              </a:r>
              <a:r>
                <a:rPr sz="595" spc="10" dirty="0">
                  <a:latin typeface="Arial"/>
                  <a:cs typeface="Arial"/>
                </a:rPr>
                <a:t> </a:t>
              </a:r>
              <a:r>
                <a:rPr sz="595" spc="20" dirty="0">
                  <a:latin typeface="Arial"/>
                  <a:cs typeface="Arial"/>
                </a:rPr>
                <a:t>site  reduction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7270238" y="4295581"/>
              <a:ext cx="544865" cy="528919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5168" marR="10067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pressure  </a:t>
              </a:r>
              <a:r>
                <a:rPr sz="595" spc="10" dirty="0">
                  <a:latin typeface="Arial"/>
                  <a:cs typeface="Arial"/>
                </a:rPr>
                <a:t>hig</a:t>
              </a:r>
              <a:r>
                <a:rPr sz="595" spc="20" dirty="0">
                  <a:latin typeface="Arial"/>
                  <a:cs typeface="Arial"/>
                </a:rPr>
                <a:t>h</a:t>
              </a:r>
              <a:r>
                <a:rPr sz="595" spc="10" dirty="0">
                  <a:latin typeface="Arial"/>
                  <a:cs typeface="Arial"/>
                </a:rPr>
                <a:t> </a:t>
              </a:r>
              <a:r>
                <a:rPr sz="595" spc="20" dirty="0">
                  <a:latin typeface="Arial"/>
                  <a:cs typeface="Arial"/>
                </a:rPr>
                <a:t>pressure  pressures  core</a:t>
              </a:r>
              <a:endParaRPr sz="595">
                <a:latin typeface="Arial"/>
                <a:cs typeface="Arial"/>
              </a:endParaRPr>
            </a:p>
            <a:p>
              <a:pPr algn="ctr">
                <a:spcBef>
                  <a:spcPts val="69"/>
                </a:spcBef>
              </a:pPr>
              <a:r>
                <a:rPr sz="595" spc="10" dirty="0">
                  <a:latin typeface="Arial"/>
                  <a:cs typeface="Arial"/>
                </a:rPr>
                <a:t>inner</a:t>
              </a:r>
              <a:r>
                <a:rPr sz="595" spc="-30" dirty="0">
                  <a:latin typeface="Arial"/>
                  <a:cs typeface="Arial"/>
                </a:rPr>
                <a:t> </a:t>
              </a:r>
              <a:r>
                <a:rPr sz="595" spc="20" dirty="0">
                  <a:latin typeface="Arial"/>
                  <a:cs typeface="Arial"/>
                </a:rPr>
                <a:t>core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6754820" y="1224424"/>
              <a:ext cx="400155" cy="601095"/>
            </a:xfrm>
            <a:prstGeom prst="rect">
              <a:avLst/>
            </a:prstGeom>
          </p:spPr>
          <p:txBody>
            <a:bodyPr vert="horz" wrap="square" lIns="0" tIns="23909" rIns="0" bIns="0" rtlCol="0">
              <a:spAutoFit/>
            </a:bodyPr>
            <a:lstStyle/>
            <a:p>
              <a:pPr marL="25168" marR="10067" indent="-1258" algn="ctr">
                <a:lnSpc>
                  <a:spcPct val="107100"/>
                </a:lnSpc>
                <a:spcBef>
                  <a:spcPts val="188"/>
                </a:spcBef>
              </a:pPr>
              <a:r>
                <a:rPr sz="694" spc="10" dirty="0">
                  <a:latin typeface="Arial"/>
                  <a:cs typeface="Arial"/>
                </a:rPr>
                <a:t>brain  </a:t>
              </a:r>
              <a:r>
                <a:rPr sz="694" spc="20" dirty="0">
                  <a:latin typeface="Arial"/>
                  <a:cs typeface="Arial"/>
                </a:rPr>
                <a:t>memory  subjects  </a:t>
              </a:r>
              <a:r>
                <a:rPr sz="694" dirty="0">
                  <a:latin typeface="Arial"/>
                  <a:cs typeface="Arial"/>
                </a:rPr>
                <a:t>left</a:t>
              </a:r>
              <a:endParaRPr sz="694">
                <a:latin typeface="Arial"/>
                <a:cs typeface="Arial"/>
              </a:endParaRPr>
            </a:p>
            <a:p>
              <a:pPr algn="ctr">
                <a:spcBef>
                  <a:spcPts val="59"/>
                </a:spcBef>
              </a:pPr>
              <a:r>
                <a:rPr sz="694" spc="20" dirty="0">
                  <a:latin typeface="Arial"/>
                  <a:cs typeface="Arial"/>
                </a:rPr>
                <a:t>task</a:t>
              </a:r>
              <a:endParaRPr sz="694">
                <a:latin typeface="Arial"/>
                <a:cs typeface="Arial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6718979" y="2122350"/>
              <a:ext cx="454264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25168" marR="10067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computer  problem  </a:t>
              </a:r>
              <a:r>
                <a:rPr sz="595" spc="10" dirty="0">
                  <a:latin typeface="Arial"/>
                  <a:cs typeface="Arial"/>
                </a:rPr>
                <a:t>information  </a:t>
              </a:r>
              <a:r>
                <a:rPr sz="595" spc="20" dirty="0">
                  <a:latin typeface="Arial"/>
                  <a:cs typeface="Arial"/>
                </a:rPr>
                <a:t>computers  problems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8822447" y="3021655"/>
              <a:ext cx="907267" cy="956140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 marR="10067" algn="ctr">
                <a:lnSpc>
                  <a:spcPct val="102499"/>
                </a:lnSpc>
                <a:spcBef>
                  <a:spcPts val="178"/>
                </a:spcBef>
              </a:pPr>
              <a:r>
                <a:rPr sz="1189" spc="10" dirty="0">
                  <a:latin typeface="Arial"/>
                  <a:cs typeface="Arial"/>
                </a:rPr>
                <a:t>stars  </a:t>
              </a:r>
              <a:r>
                <a:rPr sz="1189" dirty="0">
                  <a:latin typeface="Arial"/>
                  <a:cs typeface="Arial"/>
                </a:rPr>
                <a:t>astronomers  universe  galaxies  galaxy</a:t>
              </a: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3595820" y="4940526"/>
              <a:ext cx="354854" cy="525265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101929" marR="75503" indent="-11325">
                <a:lnSpc>
                  <a:spcPct val="110000"/>
                </a:lnSpc>
                <a:spcBef>
                  <a:spcPts val="168"/>
                </a:spcBef>
              </a:pPr>
              <a:r>
                <a:rPr sz="595" spc="10" dirty="0">
                  <a:latin typeface="Arial"/>
                  <a:cs typeface="Arial"/>
                </a:rPr>
                <a:t>virus  </a:t>
              </a:r>
              <a:r>
                <a:rPr sz="595" spc="20" dirty="0">
                  <a:latin typeface="Arial"/>
                  <a:cs typeface="Arial"/>
                </a:rPr>
                <a:t>hiv  aids</a:t>
              </a:r>
              <a:endParaRPr sz="595">
                <a:latin typeface="Arial"/>
                <a:cs typeface="Arial"/>
              </a:endParaRPr>
            </a:p>
            <a:p>
              <a:pPr marL="47818" marR="10067" indent="-23909">
                <a:lnSpc>
                  <a:spcPct val="110000"/>
                </a:lnSpc>
              </a:pPr>
              <a:r>
                <a:rPr sz="595" dirty="0">
                  <a:latin typeface="Arial"/>
                  <a:cs typeface="Arial"/>
                </a:rPr>
                <a:t>infection  </a:t>
              </a:r>
              <a:r>
                <a:rPr sz="595" spc="20" dirty="0">
                  <a:latin typeface="Arial"/>
                  <a:cs typeface="Arial"/>
                </a:rPr>
                <a:t>viruses</a:t>
              </a:r>
              <a:endParaRPr sz="595">
                <a:latin typeface="Arial"/>
                <a:cs typeface="Arial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2479264" y="4803444"/>
              <a:ext cx="698383" cy="528919"/>
            </a:xfrm>
            <a:prstGeom prst="rect">
              <a:avLst/>
            </a:prstGeom>
          </p:spPr>
          <p:txBody>
            <a:bodyPr vert="horz" wrap="square" lIns="0" tIns="21392" rIns="0" bIns="0" rtlCol="0">
              <a:spAutoFit/>
            </a:bodyPr>
            <a:lstStyle/>
            <a:p>
              <a:pPr marL="195049" marR="178690" algn="ctr">
                <a:lnSpc>
                  <a:spcPct val="110000"/>
                </a:lnSpc>
                <a:spcBef>
                  <a:spcPts val="168"/>
                </a:spcBef>
              </a:pPr>
              <a:r>
                <a:rPr sz="595" spc="20" dirty="0">
                  <a:latin typeface="Arial"/>
                  <a:cs typeface="Arial"/>
                </a:rPr>
                <a:t>mice  antigen  </a:t>
              </a:r>
              <a:r>
                <a:rPr sz="595" spc="10" dirty="0">
                  <a:latin typeface="Arial"/>
                  <a:cs typeface="Arial"/>
                </a:rPr>
                <a:t>t cells  </a:t>
              </a:r>
              <a:r>
                <a:rPr sz="595" spc="20" dirty="0">
                  <a:latin typeface="Arial"/>
                  <a:cs typeface="Arial"/>
                </a:rPr>
                <a:t>antigens</a:t>
              </a:r>
              <a:endParaRPr sz="595">
                <a:latin typeface="Arial"/>
                <a:cs typeface="Arial"/>
              </a:endParaRPr>
            </a:p>
            <a:p>
              <a:pPr algn="ctr">
                <a:spcBef>
                  <a:spcPts val="69"/>
                </a:spcBef>
              </a:pPr>
              <a:r>
                <a:rPr sz="595" spc="20" dirty="0">
                  <a:latin typeface="Arial"/>
                  <a:cs typeface="Arial"/>
                </a:rPr>
                <a:t>immune</a:t>
              </a:r>
              <a:r>
                <a:rPr sz="595" spc="-69" dirty="0">
                  <a:latin typeface="Arial"/>
                  <a:cs typeface="Arial"/>
                </a:rPr>
                <a:t> </a:t>
              </a:r>
              <a:r>
                <a:rPr sz="595" spc="20" dirty="0">
                  <a:latin typeface="Arial"/>
                  <a:cs typeface="Arial"/>
                </a:rPr>
                <a:t>response</a:t>
              </a:r>
              <a:endParaRPr sz="595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82432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00" y="501701"/>
            <a:ext cx="782256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4" dirty="0"/>
              <a:t>Probability </a:t>
            </a:r>
            <a:r>
              <a:rPr spc="275" dirty="0"/>
              <a:t>of </a:t>
            </a:r>
            <a:r>
              <a:rPr spc="195" dirty="0"/>
              <a:t>new</a:t>
            </a:r>
            <a:r>
              <a:rPr spc="-710" dirty="0"/>
              <a:t> </a:t>
            </a:r>
            <a:r>
              <a:rPr spc="75" dirty="0"/>
              <a:t>assignment</a:t>
            </a:r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28555" y="4554211"/>
          <a:ext cx="4145913" cy="81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170"/>
                <a:gridCol w="970915"/>
                <a:gridCol w="970914"/>
                <a:gridCol w="970914"/>
              </a:tblGrid>
              <a:tr h="405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9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3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9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9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5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11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dynamic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7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556739" y="3025608"/>
            <a:ext cx="3434715" cy="136779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ct val="89000"/>
              </a:lnSpc>
              <a:spcBef>
                <a:spcPts val="409"/>
              </a:spcBef>
            </a:pPr>
            <a:r>
              <a:rPr sz="2400" spc="-10" dirty="0">
                <a:solidFill>
                  <a:srgbClr val="118CC4"/>
                </a:solidFill>
                <a:latin typeface="DejaVu Sans"/>
                <a:cs typeface="DejaVu Sans"/>
              </a:rPr>
              <a:t>How </a:t>
            </a:r>
            <a:r>
              <a:rPr sz="2400" spc="-90" dirty="0">
                <a:solidFill>
                  <a:srgbClr val="118CC4"/>
                </a:solidFill>
                <a:latin typeface="DejaVu Sans"/>
                <a:cs typeface="DejaVu Sans"/>
              </a:rPr>
              <a:t>much </a:t>
            </a:r>
            <a:r>
              <a:rPr sz="2400" spc="-120" dirty="0">
                <a:solidFill>
                  <a:srgbClr val="118CC4"/>
                </a:solidFill>
                <a:latin typeface="DejaVu Sans"/>
                <a:cs typeface="DejaVu Sans"/>
              </a:rPr>
              <a:t>each </a:t>
            </a:r>
            <a:r>
              <a:rPr sz="2400" spc="-70" dirty="0">
                <a:solidFill>
                  <a:srgbClr val="118CC4"/>
                </a:solidFill>
                <a:latin typeface="DejaVu Sans"/>
                <a:cs typeface="DejaVu Sans"/>
              </a:rPr>
              <a:t>topic  </a:t>
            </a:r>
            <a:r>
              <a:rPr sz="2400" spc="-145" dirty="0">
                <a:solidFill>
                  <a:srgbClr val="118CC4"/>
                </a:solidFill>
                <a:latin typeface="DejaVu Sans"/>
                <a:cs typeface="DejaVu Sans"/>
              </a:rPr>
              <a:t>likes </a:t>
            </a:r>
            <a:r>
              <a:rPr sz="2400" spc="-130" dirty="0">
                <a:solidFill>
                  <a:srgbClr val="118CC4"/>
                </a:solidFill>
                <a:latin typeface="DejaVu Sans"/>
                <a:cs typeface="DejaVu Sans"/>
              </a:rPr>
              <a:t>the </a:t>
            </a:r>
            <a:r>
              <a:rPr sz="2400" spc="-70" dirty="0">
                <a:solidFill>
                  <a:srgbClr val="118CC4"/>
                </a:solidFill>
                <a:latin typeface="DejaVu Sans"/>
                <a:cs typeface="DejaVu Sans"/>
              </a:rPr>
              <a:t>word</a:t>
            </a:r>
            <a:r>
              <a:rPr sz="2400" spc="-120" dirty="0">
                <a:solidFill>
                  <a:srgbClr val="118CC4"/>
                </a:solidFill>
                <a:latin typeface="DejaVu Sans"/>
                <a:cs typeface="DejaVu Sans"/>
              </a:rPr>
              <a:t> </a:t>
            </a:r>
            <a:r>
              <a:rPr sz="2400" spc="-204" dirty="0">
                <a:solidFill>
                  <a:srgbClr val="118CC4"/>
                </a:solidFill>
                <a:latin typeface="DejaVu Sans"/>
                <a:cs typeface="DejaVu Sans"/>
              </a:rPr>
              <a:t>“dynamic”  </a:t>
            </a:r>
            <a:r>
              <a:rPr sz="2400" spc="-160" dirty="0">
                <a:solidFill>
                  <a:srgbClr val="118CC4"/>
                </a:solidFill>
                <a:latin typeface="DejaVu Sans"/>
                <a:cs typeface="DejaVu Sans"/>
              </a:rPr>
              <a:t>based </a:t>
            </a:r>
            <a:r>
              <a:rPr sz="2400" spc="-40" dirty="0">
                <a:solidFill>
                  <a:srgbClr val="118CC4"/>
                </a:solidFill>
                <a:latin typeface="DejaVu Sans"/>
                <a:cs typeface="DejaVu Sans"/>
              </a:rPr>
              <a:t>on </a:t>
            </a:r>
            <a:r>
              <a:rPr sz="2400" spc="-155" dirty="0">
                <a:solidFill>
                  <a:srgbClr val="118CC4"/>
                </a:solidFill>
                <a:latin typeface="DejaVu Sans"/>
                <a:cs typeface="DejaVu Sans"/>
              </a:rPr>
              <a:t>assignments</a:t>
            </a:r>
            <a:r>
              <a:rPr sz="2400" spc="-195" dirty="0">
                <a:solidFill>
                  <a:srgbClr val="118CC4"/>
                </a:solidFill>
                <a:latin typeface="DejaVu Sans"/>
                <a:cs typeface="DejaVu Sans"/>
              </a:rPr>
              <a:t> </a:t>
            </a:r>
            <a:r>
              <a:rPr sz="2400" spc="-105" dirty="0">
                <a:solidFill>
                  <a:srgbClr val="118CC4"/>
                </a:solidFill>
                <a:latin typeface="DejaVu Sans"/>
                <a:cs typeface="DejaVu Sans"/>
              </a:rPr>
              <a:t>in  </a:t>
            </a:r>
            <a:r>
              <a:rPr sz="2400" spc="-100" dirty="0">
                <a:solidFill>
                  <a:srgbClr val="118CC4"/>
                </a:solidFill>
                <a:latin typeface="DejaVu Sans"/>
                <a:cs typeface="DejaVu Sans"/>
              </a:rPr>
              <a:t>other </a:t>
            </a:r>
            <a:r>
              <a:rPr sz="2400" spc="-70" dirty="0">
                <a:solidFill>
                  <a:srgbClr val="118CC4"/>
                </a:solidFill>
                <a:latin typeface="DejaVu Sans"/>
                <a:cs typeface="DejaVu Sans"/>
              </a:rPr>
              <a:t>docs </a:t>
            </a:r>
            <a:r>
              <a:rPr sz="2400" spc="-105" dirty="0">
                <a:solidFill>
                  <a:srgbClr val="118CC4"/>
                </a:solidFill>
                <a:latin typeface="DejaVu Sans"/>
                <a:cs typeface="DejaVu Sans"/>
              </a:rPr>
              <a:t>in</a:t>
            </a:r>
            <a:r>
              <a:rPr sz="2400" spc="-220" dirty="0">
                <a:solidFill>
                  <a:srgbClr val="118CC4"/>
                </a:solidFill>
                <a:latin typeface="DejaVu Sans"/>
                <a:cs typeface="DejaVu Sans"/>
              </a:rPr>
              <a:t> </a:t>
            </a:r>
            <a:r>
              <a:rPr sz="2400" spc="-90" dirty="0">
                <a:solidFill>
                  <a:srgbClr val="118CC4"/>
                </a:solidFill>
                <a:latin typeface="DejaVu Sans"/>
                <a:cs typeface="DejaVu Sans"/>
              </a:rPr>
              <a:t>corpus</a:t>
            </a:r>
            <a:endParaRPr sz="2400">
              <a:latin typeface="DejaVu Sans"/>
              <a:cs typeface="DejaVu San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03060" y="1643095"/>
          <a:ext cx="6708137" cy="93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485"/>
                <a:gridCol w="1357630"/>
                <a:gridCol w="1326514"/>
                <a:gridCol w="1341754"/>
                <a:gridCol w="1341754"/>
              </a:tblGrid>
              <a:tr h="4667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?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76200">
                      <a:solidFill>
                        <a:srgbClr val="95C5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45" dirty="0">
                          <a:latin typeface="DejaVu Sans"/>
                          <a:cs typeface="DejaVu Sans"/>
                        </a:rPr>
                        <a:t>epilepsy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35" dirty="0">
                          <a:latin typeface="DejaVu Sans"/>
                          <a:cs typeface="DejaVu Sans"/>
                        </a:rPr>
                        <a:t>dynamic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95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75" dirty="0">
                          <a:latin typeface="DejaVu Sans"/>
                          <a:cs typeface="DejaVu Sans"/>
                        </a:rPr>
                        <a:t>Bayesian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14" dirty="0">
                          <a:latin typeface="DejaVu Sans"/>
                          <a:cs typeface="DejaVu Sans"/>
                        </a:rPr>
                        <a:t>EEG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95" dirty="0">
                          <a:latin typeface="DejaVu Sans"/>
                          <a:cs typeface="DejaVu Sans"/>
                        </a:rPr>
                        <a:t>model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99968" y="3969329"/>
            <a:ext cx="7680959" cy="935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5051" y="4012488"/>
            <a:ext cx="7397115" cy="669290"/>
          </a:xfrm>
          <a:custGeom>
            <a:avLst/>
            <a:gdLst/>
            <a:ahLst/>
            <a:cxnLst/>
            <a:rect l="l" t="t" r="r" b="b"/>
            <a:pathLst>
              <a:path w="7397115" h="669289">
                <a:moveTo>
                  <a:pt x="7396974" y="0"/>
                </a:moveTo>
                <a:lnTo>
                  <a:pt x="0" y="668882"/>
                </a:lnTo>
              </a:path>
            </a:pathLst>
          </a:custGeom>
          <a:ln w="38053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7432" y="4586004"/>
            <a:ext cx="176352" cy="170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1974" y="3894507"/>
            <a:ext cx="5099862" cy="5777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5219" y="3936390"/>
            <a:ext cx="4821555" cy="314960"/>
          </a:xfrm>
          <a:custGeom>
            <a:avLst/>
            <a:gdLst/>
            <a:ahLst/>
            <a:cxnLst/>
            <a:rect l="l" t="t" r="r" b="b"/>
            <a:pathLst>
              <a:path w="4821555" h="314960">
                <a:moveTo>
                  <a:pt x="4821431" y="0"/>
                </a:moveTo>
                <a:lnTo>
                  <a:pt x="0" y="314656"/>
                </a:lnTo>
              </a:path>
            </a:pathLst>
          </a:custGeom>
          <a:ln w="38053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7517" y="4158474"/>
            <a:ext cx="174971" cy="1705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12294" y="3649282"/>
            <a:ext cx="2539542" cy="3948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8064" y="3822854"/>
            <a:ext cx="2258695" cy="37465"/>
          </a:xfrm>
          <a:custGeom>
            <a:avLst/>
            <a:gdLst/>
            <a:ahLst/>
            <a:cxnLst/>
            <a:rect l="l" t="t" r="r" b="b"/>
            <a:pathLst>
              <a:path w="2258695" h="37464">
                <a:moveTo>
                  <a:pt x="2258586" y="37425"/>
                </a:moveTo>
                <a:lnTo>
                  <a:pt x="0" y="0"/>
                </a:lnTo>
              </a:path>
            </a:pathLst>
          </a:custGeom>
          <a:ln w="38053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0300" y="3739250"/>
            <a:ext cx="171948" cy="1709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83295" y="1612666"/>
            <a:ext cx="1504607" cy="10889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3533" y="5745980"/>
            <a:ext cx="2872333" cy="852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70269" y="5710905"/>
            <a:ext cx="478863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spc="-80" dirty="0">
                <a:latin typeface="DejaVu Sans"/>
                <a:cs typeface="DejaVu Sans"/>
              </a:rPr>
              <a:t>smoothing</a:t>
            </a:r>
            <a:r>
              <a:rPr sz="2000" spc="-180" dirty="0">
                <a:latin typeface="DejaVu Sans"/>
                <a:cs typeface="DejaVu Sans"/>
              </a:rPr>
              <a:t> </a:t>
            </a:r>
            <a:r>
              <a:rPr sz="2000" spc="-140" dirty="0" smtClean="0">
                <a:latin typeface="DejaVu Sans"/>
                <a:cs typeface="DejaVu Sans"/>
              </a:rPr>
              <a:t>param</a:t>
            </a:r>
            <a:r>
              <a:rPr lang="en-US" sz="2000" spc="-140" dirty="0" smtClean="0">
                <a:latin typeface="DejaVu Sans"/>
                <a:cs typeface="DejaVu Sans"/>
              </a:rPr>
              <a:t>eter from Bayesian prior</a:t>
            </a:r>
            <a:endParaRPr sz="2000" dirty="0">
              <a:latin typeface="DejaVu Sans"/>
              <a:cs typeface="DejaVu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10365" y="5802284"/>
            <a:ext cx="714894" cy="2909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3836" y="5877130"/>
            <a:ext cx="495300" cy="48895"/>
          </a:xfrm>
          <a:custGeom>
            <a:avLst/>
            <a:gdLst/>
            <a:ahLst/>
            <a:cxnLst/>
            <a:rect l="l" t="t" r="r" b="b"/>
            <a:pathLst>
              <a:path w="495300" h="48895">
                <a:moveTo>
                  <a:pt x="495107" y="0"/>
                </a:moveTo>
                <a:lnTo>
                  <a:pt x="0" y="48293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8766" y="5859462"/>
            <a:ext cx="119595" cy="1172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7242" y="5444527"/>
            <a:ext cx="1852295" cy="10534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ct val="79100"/>
              </a:lnSpc>
              <a:spcBef>
                <a:spcPts val="600"/>
              </a:spcBef>
            </a:pPr>
            <a:r>
              <a:rPr sz="2000" spc="-229" dirty="0">
                <a:latin typeface="DejaVu Sans"/>
                <a:cs typeface="DejaVu Sans"/>
              </a:rPr>
              <a:t># </a:t>
            </a:r>
            <a:r>
              <a:rPr sz="2000" spc="-130" dirty="0">
                <a:latin typeface="DejaVu Sans"/>
                <a:cs typeface="DejaVu Sans"/>
              </a:rPr>
              <a:t>assignments  </a:t>
            </a:r>
            <a:r>
              <a:rPr sz="2000" spc="95" dirty="0">
                <a:latin typeface="Arial"/>
                <a:cs typeface="Arial"/>
              </a:rPr>
              <a:t>corpus-wide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5" dirty="0">
                <a:latin typeface="DejaVu Sans"/>
                <a:cs typeface="DejaVu Sans"/>
              </a:rPr>
              <a:t>of  </a:t>
            </a:r>
            <a:r>
              <a:rPr sz="2000" spc="-55" dirty="0">
                <a:latin typeface="DejaVu Sans"/>
                <a:cs typeface="DejaVu Sans"/>
              </a:rPr>
              <a:t>word</a:t>
            </a:r>
            <a:r>
              <a:rPr sz="2000" spc="-180" dirty="0">
                <a:latin typeface="DejaVu Sans"/>
                <a:cs typeface="DejaVu Sans"/>
              </a:rPr>
              <a:t> </a:t>
            </a:r>
            <a:r>
              <a:rPr sz="2000" spc="-170" dirty="0">
                <a:latin typeface="DejaVu Sans"/>
                <a:cs typeface="DejaVu Sans"/>
              </a:rPr>
              <a:t>“</a:t>
            </a:r>
            <a:r>
              <a:rPr sz="2000" spc="-170" dirty="0">
                <a:solidFill>
                  <a:srgbClr val="B0007E"/>
                </a:solidFill>
                <a:latin typeface="DejaVu Sans"/>
                <a:cs typeface="DejaVu Sans"/>
              </a:rPr>
              <a:t>dynamic</a:t>
            </a:r>
            <a:r>
              <a:rPr sz="2000" spc="-170" dirty="0">
                <a:latin typeface="DejaVu Sans"/>
                <a:cs typeface="DejaVu Sans"/>
              </a:rPr>
              <a:t>”  </a:t>
            </a:r>
            <a:r>
              <a:rPr sz="2000" spc="-50" dirty="0">
                <a:latin typeface="DejaVu Sans"/>
                <a:cs typeface="DejaVu Sans"/>
              </a:rPr>
              <a:t>to </a:t>
            </a:r>
            <a:r>
              <a:rPr sz="2000" spc="-60" dirty="0">
                <a:latin typeface="DejaVu Sans"/>
                <a:cs typeface="DejaVu Sans"/>
              </a:rPr>
              <a:t>topic</a:t>
            </a:r>
            <a:r>
              <a:rPr sz="2000" spc="-165" dirty="0">
                <a:latin typeface="DejaVu Sans"/>
                <a:cs typeface="DejaVu Sans"/>
              </a:rPr>
              <a:t> </a:t>
            </a:r>
            <a:r>
              <a:rPr sz="2000" spc="-160" dirty="0">
                <a:latin typeface="DejaVu Sans"/>
                <a:cs typeface="DejaVu Sans"/>
              </a:rPr>
              <a:t>k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13622" y="5760721"/>
            <a:ext cx="843742" cy="3075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63140" y="5801021"/>
            <a:ext cx="622300" cy="97790"/>
          </a:xfrm>
          <a:custGeom>
            <a:avLst/>
            <a:gdLst/>
            <a:ahLst/>
            <a:cxnLst/>
            <a:rect l="l" t="t" r="r" b="b"/>
            <a:pathLst>
              <a:path w="622300" h="97789">
                <a:moveTo>
                  <a:pt x="0" y="0"/>
                </a:moveTo>
                <a:lnTo>
                  <a:pt x="622031" y="97674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8718" y="5828771"/>
            <a:ext cx="121335" cy="1163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39965" y="3154654"/>
            <a:ext cx="10483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Topic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64686" y="3154654"/>
            <a:ext cx="10737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Topic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52832" y="3154654"/>
            <a:ext cx="107251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Topic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72059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30" h="88900">
                <a:moveTo>
                  <a:pt x="0" y="0"/>
                </a:moveTo>
                <a:lnTo>
                  <a:pt x="1814244" y="0"/>
                </a:lnTo>
                <a:lnTo>
                  <a:pt x="1814244" y="88798"/>
                </a:lnTo>
                <a:lnTo>
                  <a:pt x="0" y="88798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72059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30" h="88900">
                <a:moveTo>
                  <a:pt x="0" y="0"/>
                </a:moveTo>
                <a:lnTo>
                  <a:pt x="1814241" y="0"/>
                </a:lnTo>
                <a:lnTo>
                  <a:pt x="1814241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6766" y="3643033"/>
            <a:ext cx="279400" cy="88900"/>
          </a:xfrm>
          <a:custGeom>
            <a:avLst/>
            <a:gdLst/>
            <a:ahLst/>
            <a:cxnLst/>
            <a:rect l="l" t="t" r="r" b="b"/>
            <a:pathLst>
              <a:path w="279400" h="88900">
                <a:moveTo>
                  <a:pt x="0" y="0"/>
                </a:moveTo>
                <a:lnTo>
                  <a:pt x="279120" y="0"/>
                </a:lnTo>
                <a:lnTo>
                  <a:pt x="279120" y="88798"/>
                </a:lnTo>
                <a:lnTo>
                  <a:pt x="0" y="88798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6766" y="3643033"/>
            <a:ext cx="279400" cy="88900"/>
          </a:xfrm>
          <a:custGeom>
            <a:avLst/>
            <a:gdLst/>
            <a:ahLst/>
            <a:cxnLst/>
            <a:rect l="l" t="t" r="r" b="b"/>
            <a:pathLst>
              <a:path w="279400" h="88900">
                <a:moveTo>
                  <a:pt x="0" y="0"/>
                </a:moveTo>
                <a:lnTo>
                  <a:pt x="279114" y="0"/>
                </a:lnTo>
                <a:lnTo>
                  <a:pt x="279114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84925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29" h="88900">
                <a:moveTo>
                  <a:pt x="0" y="0"/>
                </a:moveTo>
                <a:lnTo>
                  <a:pt x="1814233" y="0"/>
                </a:lnTo>
                <a:lnTo>
                  <a:pt x="1814233" y="88798"/>
                </a:lnTo>
                <a:lnTo>
                  <a:pt x="0" y="88798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84925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29" h="88900">
                <a:moveTo>
                  <a:pt x="0" y="0"/>
                </a:moveTo>
                <a:lnTo>
                  <a:pt x="1814242" y="0"/>
                </a:lnTo>
                <a:lnTo>
                  <a:pt x="1814242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7875" y="3755085"/>
            <a:ext cx="88900" cy="1421130"/>
          </a:xfrm>
          <a:custGeom>
            <a:avLst/>
            <a:gdLst/>
            <a:ahLst/>
            <a:cxnLst/>
            <a:rect l="l" t="t" r="r" b="b"/>
            <a:pathLst>
              <a:path w="88900" h="1421129">
                <a:moveTo>
                  <a:pt x="0" y="0"/>
                </a:moveTo>
                <a:lnTo>
                  <a:pt x="88808" y="0"/>
                </a:lnTo>
                <a:lnTo>
                  <a:pt x="88808" y="1420672"/>
                </a:lnTo>
                <a:lnTo>
                  <a:pt x="0" y="1420672"/>
                </a:lnTo>
                <a:lnTo>
                  <a:pt x="0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7875" y="3755085"/>
            <a:ext cx="88900" cy="1421130"/>
          </a:xfrm>
          <a:custGeom>
            <a:avLst/>
            <a:gdLst/>
            <a:ahLst/>
            <a:cxnLst/>
            <a:rect l="l" t="t" r="r" b="b"/>
            <a:pathLst>
              <a:path w="88900" h="1421129">
                <a:moveTo>
                  <a:pt x="0" y="0"/>
                </a:moveTo>
                <a:lnTo>
                  <a:pt x="88809" y="0"/>
                </a:lnTo>
                <a:lnTo>
                  <a:pt x="88809" y="1420675"/>
                </a:lnTo>
                <a:lnTo>
                  <a:pt x="0" y="1420675"/>
                </a:lnTo>
                <a:lnTo>
                  <a:pt x="0" y="0"/>
                </a:lnTo>
                <a:close/>
              </a:path>
            </a:pathLst>
          </a:custGeom>
          <a:ln w="25373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91052" y="3755085"/>
            <a:ext cx="88900" cy="1179830"/>
          </a:xfrm>
          <a:custGeom>
            <a:avLst/>
            <a:gdLst/>
            <a:ahLst/>
            <a:cxnLst/>
            <a:rect l="l" t="t" r="r" b="b"/>
            <a:pathLst>
              <a:path w="88900" h="1179829">
                <a:moveTo>
                  <a:pt x="88798" y="0"/>
                </a:moveTo>
                <a:lnTo>
                  <a:pt x="0" y="0"/>
                </a:lnTo>
                <a:lnTo>
                  <a:pt x="0" y="1179664"/>
                </a:lnTo>
                <a:lnTo>
                  <a:pt x="88798" y="1179664"/>
                </a:lnTo>
                <a:lnTo>
                  <a:pt x="88798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91041" y="3755085"/>
            <a:ext cx="88900" cy="1179830"/>
          </a:xfrm>
          <a:custGeom>
            <a:avLst/>
            <a:gdLst/>
            <a:ahLst/>
            <a:cxnLst/>
            <a:rect l="l" t="t" r="r" b="b"/>
            <a:pathLst>
              <a:path w="88900" h="1179829">
                <a:moveTo>
                  <a:pt x="88808" y="0"/>
                </a:moveTo>
                <a:lnTo>
                  <a:pt x="0" y="0"/>
                </a:lnTo>
                <a:lnTo>
                  <a:pt x="0" y="1179668"/>
                </a:lnTo>
                <a:lnTo>
                  <a:pt x="88808" y="1179668"/>
                </a:lnTo>
                <a:lnTo>
                  <a:pt x="88808" y="0"/>
                </a:lnTo>
                <a:close/>
              </a:path>
            </a:pathLst>
          </a:custGeom>
          <a:ln w="25373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87655" y="375508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0"/>
                </a:moveTo>
                <a:lnTo>
                  <a:pt x="88811" y="0"/>
                </a:lnTo>
                <a:lnTo>
                  <a:pt x="88811" y="88785"/>
                </a:lnTo>
                <a:lnTo>
                  <a:pt x="0" y="88785"/>
                </a:lnTo>
                <a:lnTo>
                  <a:pt x="0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87655" y="375508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0"/>
                </a:moveTo>
                <a:lnTo>
                  <a:pt x="88808" y="0"/>
                </a:lnTo>
                <a:lnTo>
                  <a:pt x="88808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71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7"/>
          <p:cNvSpPr txBox="1"/>
          <p:nvPr/>
        </p:nvSpPr>
        <p:spPr>
          <a:xfrm>
            <a:off x="5760111" y="6477648"/>
            <a:ext cx="2082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000" spc="-80" dirty="0" smtClean="0">
                <a:latin typeface="DejaVu Sans"/>
                <a:cs typeface="DejaVu Sans"/>
              </a:rPr>
              <a:t>Size of vocabulary</a:t>
            </a:r>
            <a:endParaRPr sz="2000" dirty="0">
              <a:latin typeface="DejaVu Sans"/>
              <a:cs typeface="DejaVu Sans"/>
            </a:endParaRPr>
          </a:p>
        </p:txBody>
      </p:sp>
      <p:cxnSp>
        <p:nvCxnSpPr>
          <p:cNvPr id="75" name="Straight Arrow Connector 74"/>
          <p:cNvCxnSpPr>
            <a:stCxn id="73" idx="1"/>
          </p:cNvCxnSpPr>
          <p:nvPr/>
        </p:nvCxnSpPr>
        <p:spPr>
          <a:xfrm flipH="1" flipV="1">
            <a:off x="5127724" y="6477648"/>
            <a:ext cx="632387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00" y="501701"/>
            <a:ext cx="782256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4" dirty="0"/>
              <a:t>Probability </a:t>
            </a:r>
            <a:r>
              <a:rPr spc="275" dirty="0"/>
              <a:t>of </a:t>
            </a:r>
            <a:r>
              <a:rPr spc="195" dirty="0"/>
              <a:t>new</a:t>
            </a:r>
            <a:r>
              <a:rPr spc="-710" dirty="0"/>
              <a:t> </a:t>
            </a:r>
            <a:r>
              <a:rPr spc="75" dirty="0"/>
              <a:t>assignment</a:t>
            </a:r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28555" y="4554211"/>
          <a:ext cx="4145913" cy="81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170"/>
                <a:gridCol w="970915"/>
                <a:gridCol w="970914"/>
                <a:gridCol w="970914"/>
              </a:tblGrid>
              <a:tr h="405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9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3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9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9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5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11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dynamic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7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75893" y="5676096"/>
            <a:ext cx="3965575" cy="8756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415"/>
              </a:spcBef>
            </a:pPr>
            <a:r>
              <a:rPr sz="2000" spc="-45" dirty="0">
                <a:latin typeface="DejaVu Sans"/>
                <a:cs typeface="DejaVu Sans"/>
              </a:rPr>
              <a:t>Topic </a:t>
            </a:r>
            <a:r>
              <a:rPr sz="2000" spc="-145" dirty="0">
                <a:latin typeface="DejaVu Sans"/>
                <a:cs typeface="DejaVu Sans"/>
              </a:rPr>
              <a:t>2 </a:t>
            </a:r>
            <a:r>
              <a:rPr sz="2000" spc="-100" dirty="0">
                <a:latin typeface="DejaVu Sans"/>
                <a:cs typeface="DejaVu Sans"/>
              </a:rPr>
              <a:t>also </a:t>
            </a:r>
            <a:r>
              <a:rPr sz="2000" spc="-125" dirty="0">
                <a:latin typeface="DejaVu Sans"/>
                <a:cs typeface="DejaVu Sans"/>
              </a:rPr>
              <a:t>really </a:t>
            </a:r>
            <a:r>
              <a:rPr sz="2000" spc="-120" dirty="0">
                <a:latin typeface="DejaVu Sans"/>
                <a:cs typeface="DejaVu Sans"/>
              </a:rPr>
              <a:t>likes </a:t>
            </a:r>
            <a:r>
              <a:rPr sz="2000" spc="-170" dirty="0">
                <a:latin typeface="DejaVu Sans"/>
                <a:cs typeface="DejaVu Sans"/>
              </a:rPr>
              <a:t>“dynamic”,  </a:t>
            </a:r>
            <a:r>
              <a:rPr sz="2000" spc="-105" dirty="0">
                <a:latin typeface="DejaVu Sans"/>
                <a:cs typeface="DejaVu Sans"/>
              </a:rPr>
              <a:t>but </a:t>
            </a:r>
            <a:r>
              <a:rPr sz="2000" spc="-90" dirty="0">
                <a:latin typeface="DejaVu Sans"/>
                <a:cs typeface="DejaVu Sans"/>
              </a:rPr>
              <a:t>in </a:t>
            </a:r>
            <a:r>
              <a:rPr sz="2000" spc="-190" dirty="0">
                <a:latin typeface="DejaVu Sans"/>
                <a:cs typeface="DejaVu Sans"/>
              </a:rPr>
              <a:t>a </a:t>
            </a:r>
            <a:r>
              <a:rPr sz="2000" spc="-110" dirty="0">
                <a:latin typeface="DejaVu Sans"/>
                <a:cs typeface="DejaVu Sans"/>
              </a:rPr>
              <a:t>diﬀerent</a:t>
            </a:r>
            <a:r>
              <a:rPr sz="2000" spc="-25" dirty="0">
                <a:latin typeface="DejaVu Sans"/>
                <a:cs typeface="DejaVu Sans"/>
              </a:rPr>
              <a:t> </a:t>
            </a:r>
            <a:r>
              <a:rPr sz="2000" spc="-150" dirty="0">
                <a:latin typeface="DejaVu Sans"/>
                <a:cs typeface="DejaVu Sans"/>
              </a:rPr>
              <a:t>context…</a:t>
            </a:r>
            <a:endParaRPr sz="2000">
              <a:latin typeface="DejaVu Sans"/>
              <a:cs typeface="DejaVu Sans"/>
            </a:endParaRPr>
          </a:p>
          <a:p>
            <a:pPr marL="12700">
              <a:lnSpc>
                <a:spcPts val="2175"/>
              </a:lnSpc>
            </a:pPr>
            <a:r>
              <a:rPr sz="2000" spc="-135" dirty="0">
                <a:latin typeface="DejaVu Sans"/>
                <a:cs typeface="DejaVu Sans"/>
              </a:rPr>
              <a:t>e.g., </a:t>
            </a:r>
            <a:r>
              <a:rPr sz="2000" spc="-190" dirty="0">
                <a:latin typeface="DejaVu Sans"/>
                <a:cs typeface="DejaVu Sans"/>
              </a:rPr>
              <a:t>a </a:t>
            </a:r>
            <a:r>
              <a:rPr sz="2000" spc="-60" dirty="0">
                <a:latin typeface="DejaVu Sans"/>
                <a:cs typeface="DejaVu Sans"/>
              </a:rPr>
              <a:t>topic </a:t>
            </a:r>
            <a:r>
              <a:rPr sz="2000" spc="-35" dirty="0">
                <a:latin typeface="DejaVu Sans"/>
                <a:cs typeface="DejaVu Sans"/>
              </a:rPr>
              <a:t>on </a:t>
            </a:r>
            <a:r>
              <a:rPr sz="2000" spc="-85" dirty="0">
                <a:latin typeface="DejaVu Sans"/>
                <a:cs typeface="DejaVu Sans"/>
              </a:rPr>
              <a:t>fluid</a:t>
            </a:r>
            <a:r>
              <a:rPr sz="2000" spc="-100" dirty="0">
                <a:latin typeface="DejaVu Sans"/>
                <a:cs typeface="DejaVu Sans"/>
              </a:rPr>
              <a:t> </a:t>
            </a:r>
            <a:r>
              <a:rPr sz="2000" spc="-114" dirty="0">
                <a:latin typeface="DejaVu Sans"/>
                <a:cs typeface="DejaVu Sans"/>
              </a:rPr>
              <a:t>dynamics</a:t>
            </a:r>
            <a:endParaRPr sz="2000">
              <a:latin typeface="DejaVu Sans"/>
              <a:cs typeface="DejaVu San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03060" y="1643095"/>
          <a:ext cx="6708137" cy="93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485"/>
                <a:gridCol w="1357630"/>
                <a:gridCol w="1326514"/>
                <a:gridCol w="1341754"/>
                <a:gridCol w="1341754"/>
              </a:tblGrid>
              <a:tr h="4667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?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76200">
                      <a:solidFill>
                        <a:srgbClr val="95C5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45" dirty="0">
                          <a:latin typeface="DejaVu Sans"/>
                          <a:cs typeface="DejaVu Sans"/>
                        </a:rPr>
                        <a:t>epilepsy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35" dirty="0">
                          <a:latin typeface="DejaVu Sans"/>
                          <a:cs typeface="DejaVu Sans"/>
                        </a:rPr>
                        <a:t>dynamic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95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75" dirty="0">
                          <a:latin typeface="DejaVu Sans"/>
                          <a:cs typeface="DejaVu Sans"/>
                        </a:rPr>
                        <a:t>Bayesian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14" dirty="0">
                          <a:latin typeface="DejaVu Sans"/>
                          <a:cs typeface="DejaVu Sans"/>
                        </a:rPr>
                        <a:t>EEG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95" dirty="0">
                          <a:latin typeface="DejaVu Sans"/>
                          <a:cs typeface="DejaVu Sans"/>
                        </a:rPr>
                        <a:t>model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105318" y="4143889"/>
            <a:ext cx="1483817" cy="1625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3140" y="4345198"/>
            <a:ext cx="1205230" cy="1341755"/>
          </a:xfrm>
          <a:custGeom>
            <a:avLst/>
            <a:gdLst/>
            <a:ahLst/>
            <a:cxnLst/>
            <a:rect l="l" t="t" r="r" b="b"/>
            <a:pathLst>
              <a:path w="1205229" h="1341754">
                <a:moveTo>
                  <a:pt x="0" y="1341661"/>
                </a:moveTo>
                <a:lnTo>
                  <a:pt x="1205075" y="0"/>
                </a:lnTo>
              </a:path>
            </a:pathLst>
          </a:custGeom>
          <a:ln w="38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3408" y="4317111"/>
            <a:ext cx="170044" cy="176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83295" y="1612666"/>
            <a:ext cx="1504607" cy="1088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39965" y="3154654"/>
            <a:ext cx="10483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Topic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4686" y="3154654"/>
            <a:ext cx="10737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Topic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52832" y="3154654"/>
            <a:ext cx="107251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Topic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72059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30" h="88900">
                <a:moveTo>
                  <a:pt x="0" y="0"/>
                </a:moveTo>
                <a:lnTo>
                  <a:pt x="1814244" y="0"/>
                </a:lnTo>
                <a:lnTo>
                  <a:pt x="1814244" y="88798"/>
                </a:lnTo>
                <a:lnTo>
                  <a:pt x="0" y="88798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2059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30" h="88900">
                <a:moveTo>
                  <a:pt x="0" y="0"/>
                </a:moveTo>
                <a:lnTo>
                  <a:pt x="1814241" y="0"/>
                </a:lnTo>
                <a:lnTo>
                  <a:pt x="1814241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6766" y="3643033"/>
            <a:ext cx="279400" cy="88900"/>
          </a:xfrm>
          <a:custGeom>
            <a:avLst/>
            <a:gdLst/>
            <a:ahLst/>
            <a:cxnLst/>
            <a:rect l="l" t="t" r="r" b="b"/>
            <a:pathLst>
              <a:path w="279400" h="88900">
                <a:moveTo>
                  <a:pt x="0" y="0"/>
                </a:moveTo>
                <a:lnTo>
                  <a:pt x="279120" y="0"/>
                </a:lnTo>
                <a:lnTo>
                  <a:pt x="279120" y="88798"/>
                </a:lnTo>
                <a:lnTo>
                  <a:pt x="0" y="88798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6766" y="3643033"/>
            <a:ext cx="279400" cy="88900"/>
          </a:xfrm>
          <a:custGeom>
            <a:avLst/>
            <a:gdLst/>
            <a:ahLst/>
            <a:cxnLst/>
            <a:rect l="l" t="t" r="r" b="b"/>
            <a:pathLst>
              <a:path w="279400" h="88900">
                <a:moveTo>
                  <a:pt x="0" y="0"/>
                </a:moveTo>
                <a:lnTo>
                  <a:pt x="279114" y="0"/>
                </a:lnTo>
                <a:lnTo>
                  <a:pt x="279114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84925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29" h="88900">
                <a:moveTo>
                  <a:pt x="0" y="0"/>
                </a:moveTo>
                <a:lnTo>
                  <a:pt x="1814233" y="0"/>
                </a:lnTo>
                <a:lnTo>
                  <a:pt x="1814233" y="88798"/>
                </a:lnTo>
                <a:lnTo>
                  <a:pt x="0" y="88798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84925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29" h="88900">
                <a:moveTo>
                  <a:pt x="0" y="0"/>
                </a:moveTo>
                <a:lnTo>
                  <a:pt x="1814242" y="0"/>
                </a:lnTo>
                <a:lnTo>
                  <a:pt x="1814242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7875" y="3755085"/>
            <a:ext cx="88900" cy="1421130"/>
          </a:xfrm>
          <a:custGeom>
            <a:avLst/>
            <a:gdLst/>
            <a:ahLst/>
            <a:cxnLst/>
            <a:rect l="l" t="t" r="r" b="b"/>
            <a:pathLst>
              <a:path w="88900" h="1421129">
                <a:moveTo>
                  <a:pt x="0" y="0"/>
                </a:moveTo>
                <a:lnTo>
                  <a:pt x="88808" y="0"/>
                </a:lnTo>
                <a:lnTo>
                  <a:pt x="88808" y="1420672"/>
                </a:lnTo>
                <a:lnTo>
                  <a:pt x="0" y="1420672"/>
                </a:lnTo>
                <a:lnTo>
                  <a:pt x="0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7875" y="3755085"/>
            <a:ext cx="88900" cy="1421130"/>
          </a:xfrm>
          <a:custGeom>
            <a:avLst/>
            <a:gdLst/>
            <a:ahLst/>
            <a:cxnLst/>
            <a:rect l="l" t="t" r="r" b="b"/>
            <a:pathLst>
              <a:path w="88900" h="1421129">
                <a:moveTo>
                  <a:pt x="0" y="0"/>
                </a:moveTo>
                <a:lnTo>
                  <a:pt x="88809" y="0"/>
                </a:lnTo>
                <a:lnTo>
                  <a:pt x="88809" y="1420675"/>
                </a:lnTo>
                <a:lnTo>
                  <a:pt x="0" y="1420675"/>
                </a:lnTo>
                <a:lnTo>
                  <a:pt x="0" y="0"/>
                </a:lnTo>
                <a:close/>
              </a:path>
            </a:pathLst>
          </a:custGeom>
          <a:ln w="25373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91052" y="3755085"/>
            <a:ext cx="88900" cy="1179830"/>
          </a:xfrm>
          <a:custGeom>
            <a:avLst/>
            <a:gdLst/>
            <a:ahLst/>
            <a:cxnLst/>
            <a:rect l="l" t="t" r="r" b="b"/>
            <a:pathLst>
              <a:path w="88900" h="1179829">
                <a:moveTo>
                  <a:pt x="88798" y="0"/>
                </a:moveTo>
                <a:lnTo>
                  <a:pt x="0" y="0"/>
                </a:lnTo>
                <a:lnTo>
                  <a:pt x="0" y="1179664"/>
                </a:lnTo>
                <a:lnTo>
                  <a:pt x="88798" y="1179664"/>
                </a:lnTo>
                <a:lnTo>
                  <a:pt x="88798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91041" y="3755085"/>
            <a:ext cx="88900" cy="1179830"/>
          </a:xfrm>
          <a:custGeom>
            <a:avLst/>
            <a:gdLst/>
            <a:ahLst/>
            <a:cxnLst/>
            <a:rect l="l" t="t" r="r" b="b"/>
            <a:pathLst>
              <a:path w="88900" h="1179829">
                <a:moveTo>
                  <a:pt x="88808" y="0"/>
                </a:moveTo>
                <a:lnTo>
                  <a:pt x="0" y="0"/>
                </a:lnTo>
                <a:lnTo>
                  <a:pt x="0" y="1179668"/>
                </a:lnTo>
                <a:lnTo>
                  <a:pt x="88808" y="1179668"/>
                </a:lnTo>
                <a:lnTo>
                  <a:pt x="88808" y="0"/>
                </a:lnTo>
                <a:close/>
              </a:path>
            </a:pathLst>
          </a:custGeom>
          <a:ln w="25373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87655" y="375508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0"/>
                </a:moveTo>
                <a:lnTo>
                  <a:pt x="88811" y="0"/>
                </a:lnTo>
                <a:lnTo>
                  <a:pt x="88811" y="88785"/>
                </a:lnTo>
                <a:lnTo>
                  <a:pt x="0" y="88785"/>
                </a:lnTo>
                <a:lnTo>
                  <a:pt x="0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7655" y="375508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0"/>
                </a:moveTo>
                <a:lnTo>
                  <a:pt x="88808" y="0"/>
                </a:lnTo>
                <a:lnTo>
                  <a:pt x="88808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71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30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00" y="501701"/>
            <a:ext cx="782256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4" dirty="0"/>
              <a:t>Probability </a:t>
            </a:r>
            <a:r>
              <a:rPr spc="275" dirty="0"/>
              <a:t>of </a:t>
            </a:r>
            <a:r>
              <a:rPr spc="195" dirty="0"/>
              <a:t>new</a:t>
            </a:r>
            <a:r>
              <a:rPr spc="-710" dirty="0"/>
              <a:t> </a:t>
            </a:r>
            <a:r>
              <a:rPr spc="75" dirty="0"/>
              <a:t>assignment</a:t>
            </a:r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3060" y="1643095"/>
          <a:ext cx="6708137" cy="93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485"/>
                <a:gridCol w="1357630"/>
                <a:gridCol w="1326514"/>
                <a:gridCol w="1341754"/>
                <a:gridCol w="1341754"/>
              </a:tblGrid>
              <a:tr h="4667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?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76200">
                      <a:solidFill>
                        <a:srgbClr val="95C5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45" dirty="0">
                          <a:latin typeface="DejaVu Sans"/>
                          <a:cs typeface="DejaVu Sans"/>
                        </a:rPr>
                        <a:t>epilepsy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35" dirty="0">
                          <a:latin typeface="DejaVu Sans"/>
                          <a:cs typeface="DejaVu Sans"/>
                        </a:rPr>
                        <a:t>dynamic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95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75" dirty="0">
                          <a:latin typeface="DejaVu Sans"/>
                          <a:cs typeface="DejaVu Sans"/>
                        </a:rPr>
                        <a:t>Bayesian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14" dirty="0">
                          <a:latin typeface="DejaVu Sans"/>
                          <a:cs typeface="DejaVu Sans"/>
                        </a:rPr>
                        <a:t>EEG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95" dirty="0">
                          <a:latin typeface="DejaVu Sans"/>
                          <a:cs typeface="DejaVu Sans"/>
                        </a:rPr>
                        <a:t>model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83295" y="1612666"/>
            <a:ext cx="1504607" cy="1088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3834" y="5225123"/>
            <a:ext cx="2101215" cy="746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95"/>
              </a:spcBef>
            </a:pPr>
            <a:r>
              <a:rPr sz="2400" spc="-55" dirty="0">
                <a:solidFill>
                  <a:srgbClr val="FC5507"/>
                </a:solidFill>
                <a:latin typeface="DejaVu Sans"/>
                <a:cs typeface="DejaVu Sans"/>
              </a:rPr>
              <a:t>Topic </a:t>
            </a:r>
            <a:r>
              <a:rPr sz="2400" spc="-130" dirty="0">
                <a:solidFill>
                  <a:srgbClr val="FC5507"/>
                </a:solidFill>
                <a:latin typeface="DejaVu Sans"/>
                <a:cs typeface="DejaVu Sans"/>
              </a:rPr>
              <a:t>fits</a:t>
            </a:r>
            <a:r>
              <a:rPr sz="2400" spc="-250" dirty="0">
                <a:solidFill>
                  <a:srgbClr val="FC5507"/>
                </a:solidFill>
                <a:latin typeface="DejaVu Sans"/>
                <a:cs typeface="DejaVu Sans"/>
              </a:rPr>
              <a:t> </a:t>
            </a:r>
            <a:r>
              <a:rPr sz="2400" spc="-70" dirty="0">
                <a:solidFill>
                  <a:srgbClr val="FC5507"/>
                </a:solidFill>
                <a:latin typeface="DejaVu Sans"/>
                <a:cs typeface="DejaVu Sans"/>
              </a:rPr>
              <a:t>word</a:t>
            </a:r>
            <a:endParaRPr sz="2400">
              <a:latin typeface="DejaVu Sans"/>
              <a:cs typeface="DejaVu Sans"/>
            </a:endParaRPr>
          </a:p>
          <a:p>
            <a:pPr marL="12700">
              <a:lnSpc>
                <a:spcPts val="2840"/>
              </a:lnSpc>
            </a:pPr>
            <a:r>
              <a:rPr sz="2400" spc="70" dirty="0">
                <a:solidFill>
                  <a:srgbClr val="FC5507"/>
                </a:solidFill>
                <a:latin typeface="Arial"/>
                <a:cs typeface="Arial"/>
              </a:rPr>
              <a:t>and</a:t>
            </a:r>
            <a:r>
              <a:rPr sz="2400" spc="-160" dirty="0">
                <a:solidFill>
                  <a:srgbClr val="FC5507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C5507"/>
                </a:solidFill>
                <a:latin typeface="DejaVu Sans"/>
                <a:cs typeface="DejaVu Sans"/>
              </a:rPr>
              <a:t>document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2438" y="5225123"/>
            <a:ext cx="2175510" cy="7461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4"/>
              </a:spcBef>
            </a:pPr>
            <a:r>
              <a:rPr sz="2400" spc="-55" dirty="0">
                <a:solidFill>
                  <a:srgbClr val="FC5507"/>
                </a:solidFill>
                <a:latin typeface="DejaVu Sans"/>
                <a:cs typeface="DejaVu Sans"/>
              </a:rPr>
              <a:t>Topic </a:t>
            </a:r>
            <a:r>
              <a:rPr sz="2400" spc="-130" dirty="0">
                <a:solidFill>
                  <a:srgbClr val="FC5507"/>
                </a:solidFill>
                <a:latin typeface="DejaVu Sans"/>
                <a:cs typeface="DejaVu Sans"/>
              </a:rPr>
              <a:t>fits</a:t>
            </a:r>
            <a:r>
              <a:rPr sz="2400" spc="-254" dirty="0">
                <a:solidFill>
                  <a:srgbClr val="FC5507"/>
                </a:solidFill>
                <a:latin typeface="DejaVu Sans"/>
                <a:cs typeface="DejaVu Sans"/>
              </a:rPr>
              <a:t> </a:t>
            </a:r>
            <a:r>
              <a:rPr sz="2400" spc="-90" dirty="0">
                <a:solidFill>
                  <a:srgbClr val="FC5507"/>
                </a:solidFill>
                <a:latin typeface="DejaVu Sans"/>
                <a:cs typeface="DejaVu Sans"/>
              </a:rPr>
              <a:t>word,  </a:t>
            </a:r>
            <a:r>
              <a:rPr sz="2400" spc="-125" dirty="0">
                <a:solidFill>
                  <a:srgbClr val="FC5507"/>
                </a:solidFill>
                <a:latin typeface="DejaVu Sans"/>
                <a:cs typeface="DejaVu Sans"/>
              </a:rPr>
              <a:t>but </a:t>
            </a:r>
            <a:r>
              <a:rPr sz="2400" spc="-75" dirty="0">
                <a:solidFill>
                  <a:srgbClr val="FC5507"/>
                </a:solidFill>
                <a:latin typeface="DejaVu Sans"/>
                <a:cs typeface="DejaVu Sans"/>
              </a:rPr>
              <a:t>not</a:t>
            </a:r>
            <a:r>
              <a:rPr sz="2400" spc="-130" dirty="0">
                <a:solidFill>
                  <a:srgbClr val="FC5507"/>
                </a:solidFill>
                <a:latin typeface="DejaVu Sans"/>
                <a:cs typeface="DejaVu Sans"/>
              </a:rPr>
              <a:t> </a:t>
            </a:r>
            <a:r>
              <a:rPr sz="2400" spc="-35" dirty="0">
                <a:solidFill>
                  <a:srgbClr val="FC5507"/>
                </a:solidFill>
                <a:latin typeface="DejaVu Sans"/>
                <a:cs typeface="DejaVu Sans"/>
              </a:rPr>
              <a:t>doc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3267" y="5225123"/>
            <a:ext cx="1990089" cy="7461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4"/>
              </a:spcBef>
            </a:pPr>
            <a:r>
              <a:rPr sz="2400" spc="-55" dirty="0">
                <a:solidFill>
                  <a:srgbClr val="FC5507"/>
                </a:solidFill>
                <a:latin typeface="DejaVu Sans"/>
                <a:cs typeface="DejaVu Sans"/>
              </a:rPr>
              <a:t>Topic </a:t>
            </a:r>
            <a:r>
              <a:rPr sz="2400" spc="-130" dirty="0">
                <a:solidFill>
                  <a:srgbClr val="FC5507"/>
                </a:solidFill>
                <a:latin typeface="DejaVu Sans"/>
                <a:cs typeface="DejaVu Sans"/>
              </a:rPr>
              <a:t>fits</a:t>
            </a:r>
            <a:r>
              <a:rPr sz="2400" spc="-254" dirty="0">
                <a:solidFill>
                  <a:srgbClr val="FC5507"/>
                </a:solidFill>
                <a:latin typeface="DejaVu Sans"/>
                <a:cs typeface="DejaVu Sans"/>
              </a:rPr>
              <a:t> </a:t>
            </a:r>
            <a:r>
              <a:rPr sz="2400" spc="-70" dirty="0">
                <a:solidFill>
                  <a:srgbClr val="FC5507"/>
                </a:solidFill>
                <a:latin typeface="DejaVu Sans"/>
                <a:cs typeface="DejaVu Sans"/>
              </a:rPr>
              <a:t>doc,  </a:t>
            </a:r>
            <a:r>
              <a:rPr sz="2400" spc="-125" dirty="0">
                <a:solidFill>
                  <a:srgbClr val="FC5507"/>
                </a:solidFill>
                <a:latin typeface="DejaVu Sans"/>
                <a:cs typeface="DejaVu Sans"/>
              </a:rPr>
              <a:t>but </a:t>
            </a:r>
            <a:r>
              <a:rPr sz="2400" spc="-75" dirty="0">
                <a:solidFill>
                  <a:srgbClr val="FC5507"/>
                </a:solidFill>
                <a:latin typeface="DejaVu Sans"/>
                <a:cs typeface="DejaVu Sans"/>
              </a:rPr>
              <a:t>not</a:t>
            </a:r>
            <a:r>
              <a:rPr sz="2400" spc="-150" dirty="0">
                <a:solidFill>
                  <a:srgbClr val="FC5507"/>
                </a:solidFill>
                <a:latin typeface="DejaVu Sans"/>
                <a:cs typeface="DejaVu Sans"/>
              </a:rPr>
              <a:t> </a:t>
            </a:r>
            <a:r>
              <a:rPr sz="2400" spc="-70" dirty="0">
                <a:solidFill>
                  <a:srgbClr val="FC5507"/>
                </a:solidFill>
                <a:latin typeface="DejaVu Sans"/>
                <a:cs typeface="DejaVu Sans"/>
              </a:rPr>
              <a:t>word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9965" y="3154654"/>
            <a:ext cx="10483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Topic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4686" y="3154654"/>
            <a:ext cx="10737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Topic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52832" y="3154654"/>
            <a:ext cx="107251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Topic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72059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30" h="88900">
                <a:moveTo>
                  <a:pt x="0" y="0"/>
                </a:moveTo>
                <a:lnTo>
                  <a:pt x="1814244" y="0"/>
                </a:lnTo>
                <a:lnTo>
                  <a:pt x="1814244" y="88798"/>
                </a:lnTo>
                <a:lnTo>
                  <a:pt x="0" y="88798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2059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30" h="88900">
                <a:moveTo>
                  <a:pt x="0" y="0"/>
                </a:moveTo>
                <a:lnTo>
                  <a:pt x="1814241" y="0"/>
                </a:lnTo>
                <a:lnTo>
                  <a:pt x="1814241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6766" y="3643033"/>
            <a:ext cx="279400" cy="88900"/>
          </a:xfrm>
          <a:custGeom>
            <a:avLst/>
            <a:gdLst/>
            <a:ahLst/>
            <a:cxnLst/>
            <a:rect l="l" t="t" r="r" b="b"/>
            <a:pathLst>
              <a:path w="279400" h="88900">
                <a:moveTo>
                  <a:pt x="0" y="0"/>
                </a:moveTo>
                <a:lnTo>
                  <a:pt x="279120" y="0"/>
                </a:lnTo>
                <a:lnTo>
                  <a:pt x="279120" y="88798"/>
                </a:lnTo>
                <a:lnTo>
                  <a:pt x="0" y="88798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96766" y="3643033"/>
            <a:ext cx="279400" cy="88900"/>
          </a:xfrm>
          <a:custGeom>
            <a:avLst/>
            <a:gdLst/>
            <a:ahLst/>
            <a:cxnLst/>
            <a:rect l="l" t="t" r="r" b="b"/>
            <a:pathLst>
              <a:path w="279400" h="88900">
                <a:moveTo>
                  <a:pt x="0" y="0"/>
                </a:moveTo>
                <a:lnTo>
                  <a:pt x="279114" y="0"/>
                </a:lnTo>
                <a:lnTo>
                  <a:pt x="279114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84925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29" h="88900">
                <a:moveTo>
                  <a:pt x="0" y="0"/>
                </a:moveTo>
                <a:lnTo>
                  <a:pt x="1814233" y="0"/>
                </a:lnTo>
                <a:lnTo>
                  <a:pt x="1814233" y="88798"/>
                </a:lnTo>
                <a:lnTo>
                  <a:pt x="0" y="88798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84925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29" h="88900">
                <a:moveTo>
                  <a:pt x="0" y="0"/>
                </a:moveTo>
                <a:lnTo>
                  <a:pt x="1814242" y="0"/>
                </a:lnTo>
                <a:lnTo>
                  <a:pt x="1814242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7875" y="3755085"/>
            <a:ext cx="88900" cy="1421130"/>
          </a:xfrm>
          <a:custGeom>
            <a:avLst/>
            <a:gdLst/>
            <a:ahLst/>
            <a:cxnLst/>
            <a:rect l="l" t="t" r="r" b="b"/>
            <a:pathLst>
              <a:path w="88900" h="1421129">
                <a:moveTo>
                  <a:pt x="0" y="0"/>
                </a:moveTo>
                <a:lnTo>
                  <a:pt x="88808" y="0"/>
                </a:lnTo>
                <a:lnTo>
                  <a:pt x="88808" y="1420672"/>
                </a:lnTo>
                <a:lnTo>
                  <a:pt x="0" y="1420672"/>
                </a:lnTo>
                <a:lnTo>
                  <a:pt x="0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7875" y="3755085"/>
            <a:ext cx="88900" cy="1421130"/>
          </a:xfrm>
          <a:custGeom>
            <a:avLst/>
            <a:gdLst/>
            <a:ahLst/>
            <a:cxnLst/>
            <a:rect l="l" t="t" r="r" b="b"/>
            <a:pathLst>
              <a:path w="88900" h="1421129">
                <a:moveTo>
                  <a:pt x="0" y="0"/>
                </a:moveTo>
                <a:lnTo>
                  <a:pt x="88809" y="0"/>
                </a:lnTo>
                <a:lnTo>
                  <a:pt x="88809" y="1420675"/>
                </a:lnTo>
                <a:lnTo>
                  <a:pt x="0" y="1420675"/>
                </a:lnTo>
                <a:lnTo>
                  <a:pt x="0" y="0"/>
                </a:lnTo>
                <a:close/>
              </a:path>
            </a:pathLst>
          </a:custGeom>
          <a:ln w="25373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91052" y="3755085"/>
            <a:ext cx="88900" cy="1179830"/>
          </a:xfrm>
          <a:custGeom>
            <a:avLst/>
            <a:gdLst/>
            <a:ahLst/>
            <a:cxnLst/>
            <a:rect l="l" t="t" r="r" b="b"/>
            <a:pathLst>
              <a:path w="88900" h="1179829">
                <a:moveTo>
                  <a:pt x="88798" y="0"/>
                </a:moveTo>
                <a:lnTo>
                  <a:pt x="0" y="0"/>
                </a:lnTo>
                <a:lnTo>
                  <a:pt x="0" y="1179664"/>
                </a:lnTo>
                <a:lnTo>
                  <a:pt x="88798" y="1179664"/>
                </a:lnTo>
                <a:lnTo>
                  <a:pt x="88798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91041" y="3755085"/>
            <a:ext cx="88900" cy="1179830"/>
          </a:xfrm>
          <a:custGeom>
            <a:avLst/>
            <a:gdLst/>
            <a:ahLst/>
            <a:cxnLst/>
            <a:rect l="l" t="t" r="r" b="b"/>
            <a:pathLst>
              <a:path w="88900" h="1179829">
                <a:moveTo>
                  <a:pt x="88808" y="0"/>
                </a:moveTo>
                <a:lnTo>
                  <a:pt x="0" y="0"/>
                </a:lnTo>
                <a:lnTo>
                  <a:pt x="0" y="1179668"/>
                </a:lnTo>
                <a:lnTo>
                  <a:pt x="88808" y="1179668"/>
                </a:lnTo>
                <a:lnTo>
                  <a:pt x="88808" y="0"/>
                </a:lnTo>
                <a:close/>
              </a:path>
            </a:pathLst>
          </a:custGeom>
          <a:ln w="25373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87655" y="375508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0"/>
                </a:moveTo>
                <a:lnTo>
                  <a:pt x="88811" y="0"/>
                </a:lnTo>
                <a:lnTo>
                  <a:pt x="88811" y="88785"/>
                </a:lnTo>
                <a:lnTo>
                  <a:pt x="0" y="88785"/>
                </a:lnTo>
                <a:lnTo>
                  <a:pt x="0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87655" y="375508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0"/>
                </a:moveTo>
                <a:lnTo>
                  <a:pt x="88808" y="0"/>
                </a:lnTo>
                <a:lnTo>
                  <a:pt x="88808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71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54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00" y="501701"/>
            <a:ext cx="782256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4" dirty="0"/>
              <a:t>Probability </a:t>
            </a:r>
            <a:r>
              <a:rPr spc="275" dirty="0"/>
              <a:t>of </a:t>
            </a:r>
            <a:r>
              <a:rPr spc="195" dirty="0"/>
              <a:t>new</a:t>
            </a:r>
            <a:r>
              <a:rPr spc="-710" dirty="0"/>
              <a:t> </a:t>
            </a:r>
            <a:r>
              <a:rPr spc="75" dirty="0"/>
              <a:t>assignment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2059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30" h="88900">
                <a:moveTo>
                  <a:pt x="0" y="0"/>
                </a:moveTo>
                <a:lnTo>
                  <a:pt x="1814244" y="0"/>
                </a:lnTo>
                <a:lnTo>
                  <a:pt x="1814244" y="88798"/>
                </a:lnTo>
                <a:lnTo>
                  <a:pt x="0" y="88798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2059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30" h="88900">
                <a:moveTo>
                  <a:pt x="0" y="0"/>
                </a:moveTo>
                <a:lnTo>
                  <a:pt x="1814241" y="0"/>
                </a:lnTo>
                <a:lnTo>
                  <a:pt x="1814241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6766" y="3643033"/>
            <a:ext cx="279400" cy="88900"/>
          </a:xfrm>
          <a:custGeom>
            <a:avLst/>
            <a:gdLst/>
            <a:ahLst/>
            <a:cxnLst/>
            <a:rect l="l" t="t" r="r" b="b"/>
            <a:pathLst>
              <a:path w="279400" h="88900">
                <a:moveTo>
                  <a:pt x="0" y="0"/>
                </a:moveTo>
                <a:lnTo>
                  <a:pt x="279120" y="0"/>
                </a:lnTo>
                <a:lnTo>
                  <a:pt x="279120" y="88798"/>
                </a:lnTo>
                <a:lnTo>
                  <a:pt x="0" y="88798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6766" y="3643033"/>
            <a:ext cx="279400" cy="88900"/>
          </a:xfrm>
          <a:custGeom>
            <a:avLst/>
            <a:gdLst/>
            <a:ahLst/>
            <a:cxnLst/>
            <a:rect l="l" t="t" r="r" b="b"/>
            <a:pathLst>
              <a:path w="279400" h="88900">
                <a:moveTo>
                  <a:pt x="0" y="0"/>
                </a:moveTo>
                <a:lnTo>
                  <a:pt x="279114" y="0"/>
                </a:lnTo>
                <a:lnTo>
                  <a:pt x="279114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84925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29" h="88900">
                <a:moveTo>
                  <a:pt x="0" y="0"/>
                </a:moveTo>
                <a:lnTo>
                  <a:pt x="1814233" y="0"/>
                </a:lnTo>
                <a:lnTo>
                  <a:pt x="1814233" y="88798"/>
                </a:lnTo>
                <a:lnTo>
                  <a:pt x="0" y="88798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4925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29" h="88900">
                <a:moveTo>
                  <a:pt x="0" y="0"/>
                </a:moveTo>
                <a:lnTo>
                  <a:pt x="1814242" y="0"/>
                </a:lnTo>
                <a:lnTo>
                  <a:pt x="1814242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7875" y="3755085"/>
            <a:ext cx="88900" cy="1421130"/>
          </a:xfrm>
          <a:custGeom>
            <a:avLst/>
            <a:gdLst/>
            <a:ahLst/>
            <a:cxnLst/>
            <a:rect l="l" t="t" r="r" b="b"/>
            <a:pathLst>
              <a:path w="88900" h="1421129">
                <a:moveTo>
                  <a:pt x="0" y="0"/>
                </a:moveTo>
                <a:lnTo>
                  <a:pt x="88808" y="0"/>
                </a:lnTo>
                <a:lnTo>
                  <a:pt x="88808" y="1420672"/>
                </a:lnTo>
                <a:lnTo>
                  <a:pt x="0" y="1420672"/>
                </a:lnTo>
                <a:lnTo>
                  <a:pt x="0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7875" y="3755085"/>
            <a:ext cx="88900" cy="1421130"/>
          </a:xfrm>
          <a:custGeom>
            <a:avLst/>
            <a:gdLst/>
            <a:ahLst/>
            <a:cxnLst/>
            <a:rect l="l" t="t" r="r" b="b"/>
            <a:pathLst>
              <a:path w="88900" h="1421129">
                <a:moveTo>
                  <a:pt x="0" y="0"/>
                </a:moveTo>
                <a:lnTo>
                  <a:pt x="88809" y="0"/>
                </a:lnTo>
                <a:lnTo>
                  <a:pt x="88809" y="1420675"/>
                </a:lnTo>
                <a:lnTo>
                  <a:pt x="0" y="1420675"/>
                </a:lnTo>
                <a:lnTo>
                  <a:pt x="0" y="0"/>
                </a:lnTo>
                <a:close/>
              </a:path>
            </a:pathLst>
          </a:custGeom>
          <a:ln w="25373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91052" y="3755085"/>
            <a:ext cx="88900" cy="1179830"/>
          </a:xfrm>
          <a:custGeom>
            <a:avLst/>
            <a:gdLst/>
            <a:ahLst/>
            <a:cxnLst/>
            <a:rect l="l" t="t" r="r" b="b"/>
            <a:pathLst>
              <a:path w="88900" h="1179829">
                <a:moveTo>
                  <a:pt x="88798" y="0"/>
                </a:moveTo>
                <a:lnTo>
                  <a:pt x="0" y="0"/>
                </a:lnTo>
                <a:lnTo>
                  <a:pt x="0" y="1179664"/>
                </a:lnTo>
                <a:lnTo>
                  <a:pt x="88798" y="1179664"/>
                </a:lnTo>
                <a:lnTo>
                  <a:pt x="88798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1041" y="3755085"/>
            <a:ext cx="88900" cy="1179830"/>
          </a:xfrm>
          <a:custGeom>
            <a:avLst/>
            <a:gdLst/>
            <a:ahLst/>
            <a:cxnLst/>
            <a:rect l="l" t="t" r="r" b="b"/>
            <a:pathLst>
              <a:path w="88900" h="1179829">
                <a:moveTo>
                  <a:pt x="88808" y="0"/>
                </a:moveTo>
                <a:lnTo>
                  <a:pt x="0" y="0"/>
                </a:lnTo>
                <a:lnTo>
                  <a:pt x="0" y="1179668"/>
                </a:lnTo>
                <a:lnTo>
                  <a:pt x="88808" y="1179668"/>
                </a:lnTo>
                <a:lnTo>
                  <a:pt x="88808" y="0"/>
                </a:lnTo>
                <a:close/>
              </a:path>
            </a:pathLst>
          </a:custGeom>
          <a:ln w="25373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87655" y="375508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0"/>
                </a:moveTo>
                <a:lnTo>
                  <a:pt x="88811" y="0"/>
                </a:lnTo>
                <a:lnTo>
                  <a:pt x="88811" y="88785"/>
                </a:lnTo>
                <a:lnTo>
                  <a:pt x="0" y="88785"/>
                </a:lnTo>
                <a:lnTo>
                  <a:pt x="0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87655" y="375508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0"/>
                </a:moveTo>
                <a:lnTo>
                  <a:pt x="88808" y="0"/>
                </a:lnTo>
                <a:lnTo>
                  <a:pt x="88808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71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303060" y="1643095"/>
          <a:ext cx="6708137" cy="93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485"/>
                <a:gridCol w="1357630"/>
                <a:gridCol w="1326514"/>
                <a:gridCol w="1341754"/>
                <a:gridCol w="1341754"/>
              </a:tblGrid>
              <a:tr h="4667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?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76200">
                      <a:solidFill>
                        <a:srgbClr val="95C5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45" dirty="0">
                          <a:latin typeface="DejaVu Sans"/>
                          <a:cs typeface="DejaVu Sans"/>
                        </a:rPr>
                        <a:t>epilepsy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35" dirty="0">
                          <a:latin typeface="DejaVu Sans"/>
                          <a:cs typeface="DejaVu Sans"/>
                        </a:rPr>
                        <a:t>dynamic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95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75" dirty="0">
                          <a:latin typeface="DejaVu Sans"/>
                          <a:cs typeface="DejaVu Sans"/>
                        </a:rPr>
                        <a:t>Bayesian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14" dirty="0">
                          <a:latin typeface="DejaVu Sans"/>
                          <a:cs typeface="DejaVu Sans"/>
                        </a:rPr>
                        <a:t>EEG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95" dirty="0">
                          <a:latin typeface="DejaVu Sans"/>
                          <a:cs typeface="DejaVu Sans"/>
                        </a:rPr>
                        <a:t>model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2583295" y="1612666"/>
            <a:ext cx="1504607" cy="1088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39965" y="3154654"/>
            <a:ext cx="10483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Topic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64686" y="3154654"/>
            <a:ext cx="10737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Topic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52832" y="3154654"/>
            <a:ext cx="107251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Topic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72059" y="3755085"/>
            <a:ext cx="1814830" cy="1421130"/>
          </a:xfrm>
          <a:custGeom>
            <a:avLst/>
            <a:gdLst/>
            <a:ahLst/>
            <a:cxnLst/>
            <a:rect l="l" t="t" r="r" b="b"/>
            <a:pathLst>
              <a:path w="1814830" h="1421129">
                <a:moveTo>
                  <a:pt x="0" y="0"/>
                </a:moveTo>
                <a:lnTo>
                  <a:pt x="1814244" y="0"/>
                </a:lnTo>
                <a:lnTo>
                  <a:pt x="1814244" y="1420672"/>
                </a:lnTo>
                <a:lnTo>
                  <a:pt x="0" y="1420672"/>
                </a:lnTo>
                <a:lnTo>
                  <a:pt x="0" y="0"/>
                </a:lnTo>
                <a:close/>
              </a:path>
            </a:pathLst>
          </a:custGeom>
          <a:solidFill>
            <a:srgbClr val="95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2059" y="3755085"/>
            <a:ext cx="1814830" cy="1421130"/>
          </a:xfrm>
          <a:custGeom>
            <a:avLst/>
            <a:gdLst/>
            <a:ahLst/>
            <a:cxnLst/>
            <a:rect l="l" t="t" r="r" b="b"/>
            <a:pathLst>
              <a:path w="1814830" h="1421129">
                <a:moveTo>
                  <a:pt x="0" y="0"/>
                </a:moveTo>
                <a:lnTo>
                  <a:pt x="1814241" y="0"/>
                </a:lnTo>
                <a:lnTo>
                  <a:pt x="1814241" y="1420675"/>
                </a:lnTo>
                <a:lnTo>
                  <a:pt x="0" y="1420675"/>
                </a:lnTo>
                <a:lnTo>
                  <a:pt x="0" y="0"/>
                </a:lnTo>
                <a:close/>
              </a:path>
            </a:pathLst>
          </a:custGeom>
          <a:ln w="25371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96766" y="3752456"/>
            <a:ext cx="279400" cy="1182370"/>
          </a:xfrm>
          <a:custGeom>
            <a:avLst/>
            <a:gdLst/>
            <a:ahLst/>
            <a:cxnLst/>
            <a:rect l="l" t="t" r="r" b="b"/>
            <a:pathLst>
              <a:path w="279400" h="1182370">
                <a:moveTo>
                  <a:pt x="0" y="0"/>
                </a:moveTo>
                <a:lnTo>
                  <a:pt x="279120" y="0"/>
                </a:lnTo>
                <a:lnTo>
                  <a:pt x="279120" y="1182293"/>
                </a:lnTo>
                <a:lnTo>
                  <a:pt x="0" y="1182293"/>
                </a:lnTo>
                <a:lnTo>
                  <a:pt x="0" y="0"/>
                </a:lnTo>
                <a:close/>
              </a:path>
            </a:pathLst>
          </a:custGeom>
          <a:solidFill>
            <a:srgbClr val="95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96766" y="3752456"/>
            <a:ext cx="279400" cy="1182370"/>
          </a:xfrm>
          <a:custGeom>
            <a:avLst/>
            <a:gdLst/>
            <a:ahLst/>
            <a:cxnLst/>
            <a:rect l="l" t="t" r="r" b="b"/>
            <a:pathLst>
              <a:path w="279400" h="1182370">
                <a:moveTo>
                  <a:pt x="0" y="0"/>
                </a:moveTo>
                <a:lnTo>
                  <a:pt x="279114" y="0"/>
                </a:lnTo>
                <a:lnTo>
                  <a:pt x="279114" y="1182294"/>
                </a:lnTo>
                <a:lnTo>
                  <a:pt x="0" y="1182294"/>
                </a:lnTo>
                <a:lnTo>
                  <a:pt x="0" y="0"/>
                </a:lnTo>
                <a:close/>
              </a:path>
            </a:pathLst>
          </a:custGeom>
          <a:ln w="25373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84925" y="3755085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29" h="88900">
                <a:moveTo>
                  <a:pt x="0" y="0"/>
                </a:moveTo>
                <a:lnTo>
                  <a:pt x="1814233" y="0"/>
                </a:lnTo>
                <a:lnTo>
                  <a:pt x="1814233" y="88785"/>
                </a:lnTo>
                <a:lnTo>
                  <a:pt x="0" y="88785"/>
                </a:lnTo>
                <a:lnTo>
                  <a:pt x="0" y="0"/>
                </a:lnTo>
                <a:close/>
              </a:path>
            </a:pathLst>
          </a:custGeom>
          <a:solidFill>
            <a:srgbClr val="95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84925" y="3755085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29" h="88900">
                <a:moveTo>
                  <a:pt x="0" y="0"/>
                </a:moveTo>
                <a:lnTo>
                  <a:pt x="1814242" y="0"/>
                </a:lnTo>
                <a:lnTo>
                  <a:pt x="1814242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47220" y="5568396"/>
            <a:ext cx="2872333" cy="852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19158" y="5578544"/>
            <a:ext cx="2070519" cy="781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59102" y="4626038"/>
            <a:ext cx="3379127" cy="931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91877" y="4806863"/>
            <a:ext cx="3096895" cy="664845"/>
          </a:xfrm>
          <a:custGeom>
            <a:avLst/>
            <a:gdLst/>
            <a:ahLst/>
            <a:cxnLst/>
            <a:rect l="l" t="t" r="r" b="b"/>
            <a:pathLst>
              <a:path w="3096895" h="664845">
                <a:moveTo>
                  <a:pt x="3096758" y="664361"/>
                </a:moveTo>
                <a:lnTo>
                  <a:pt x="0" y="0"/>
                </a:lnTo>
              </a:path>
            </a:pathLst>
          </a:custGeom>
          <a:ln w="38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54948" y="4746733"/>
            <a:ext cx="181506" cy="1681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39261" y="4106495"/>
            <a:ext cx="2107272" cy="14380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68190" y="4299153"/>
            <a:ext cx="1820545" cy="1159510"/>
          </a:xfrm>
          <a:custGeom>
            <a:avLst/>
            <a:gdLst/>
            <a:ahLst/>
            <a:cxnLst/>
            <a:rect l="l" t="t" r="r" b="b"/>
            <a:pathLst>
              <a:path w="1820545" h="1159510">
                <a:moveTo>
                  <a:pt x="1820445" y="1159382"/>
                </a:moveTo>
                <a:lnTo>
                  <a:pt x="0" y="0"/>
                </a:lnTo>
              </a:path>
            </a:pathLst>
          </a:custGeom>
          <a:ln w="38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36327" y="4278872"/>
            <a:ext cx="182968" cy="1567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38471" y="3624351"/>
            <a:ext cx="1122217" cy="19368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01323" y="3830338"/>
            <a:ext cx="845819" cy="1654175"/>
          </a:xfrm>
          <a:custGeom>
            <a:avLst/>
            <a:gdLst/>
            <a:ahLst/>
            <a:cxnLst/>
            <a:rect l="l" t="t" r="r" b="b"/>
            <a:pathLst>
              <a:path w="845820" h="1654175">
                <a:moveTo>
                  <a:pt x="0" y="1653572"/>
                </a:moveTo>
                <a:lnTo>
                  <a:pt x="845612" y="0"/>
                </a:lnTo>
              </a:path>
            </a:pathLst>
          </a:custGeom>
          <a:ln w="380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16889" y="3796716"/>
            <a:ext cx="156365" cy="1845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863380" y="5569690"/>
            <a:ext cx="2221230" cy="7080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495"/>
              </a:spcBef>
            </a:pPr>
            <a:r>
              <a:rPr sz="2400" spc="-10" dirty="0">
                <a:solidFill>
                  <a:srgbClr val="118CC4"/>
                </a:solidFill>
                <a:latin typeface="DejaVu Sans"/>
                <a:cs typeface="DejaVu Sans"/>
              </a:rPr>
              <a:t>How </a:t>
            </a:r>
            <a:r>
              <a:rPr sz="2400" spc="-90" dirty="0">
                <a:solidFill>
                  <a:srgbClr val="118CC4"/>
                </a:solidFill>
                <a:latin typeface="DejaVu Sans"/>
                <a:cs typeface="DejaVu Sans"/>
              </a:rPr>
              <a:t>much  </a:t>
            </a:r>
            <a:r>
              <a:rPr sz="2400" spc="-70" dirty="0">
                <a:solidFill>
                  <a:srgbClr val="118CC4"/>
                </a:solidFill>
                <a:latin typeface="DejaVu Sans"/>
                <a:cs typeface="DejaVu Sans"/>
              </a:rPr>
              <a:t>topic </a:t>
            </a:r>
            <a:r>
              <a:rPr sz="2400" spc="-145" dirty="0">
                <a:solidFill>
                  <a:srgbClr val="118CC4"/>
                </a:solidFill>
                <a:latin typeface="DejaVu Sans"/>
                <a:cs typeface="DejaVu Sans"/>
              </a:rPr>
              <a:t>likes</a:t>
            </a:r>
            <a:r>
              <a:rPr sz="2400" spc="-229" dirty="0">
                <a:solidFill>
                  <a:srgbClr val="118CC4"/>
                </a:solidFill>
                <a:latin typeface="DejaVu Sans"/>
                <a:cs typeface="DejaVu Sans"/>
              </a:rPr>
              <a:t> </a:t>
            </a:r>
            <a:r>
              <a:rPr sz="2400" spc="-70" dirty="0">
                <a:solidFill>
                  <a:srgbClr val="118CC4"/>
                </a:solidFill>
                <a:latin typeface="DejaVu Sans"/>
                <a:cs typeface="DejaVu Sans"/>
              </a:rPr>
              <a:t>word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32335" y="5569690"/>
            <a:ext cx="2035810" cy="7080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indent="460375">
              <a:lnSpc>
                <a:spcPts val="2500"/>
              </a:lnSpc>
              <a:spcBef>
                <a:spcPts val="495"/>
              </a:spcBef>
            </a:pPr>
            <a:r>
              <a:rPr sz="2400" spc="-10" dirty="0">
                <a:solidFill>
                  <a:srgbClr val="B0007E"/>
                </a:solidFill>
                <a:latin typeface="DejaVu Sans"/>
                <a:cs typeface="DejaVu Sans"/>
              </a:rPr>
              <a:t>How</a:t>
            </a:r>
            <a:r>
              <a:rPr sz="2400" spc="-210" dirty="0">
                <a:solidFill>
                  <a:srgbClr val="B0007E"/>
                </a:solidFill>
                <a:latin typeface="DejaVu Sans"/>
                <a:cs typeface="DejaVu Sans"/>
              </a:rPr>
              <a:t> </a:t>
            </a:r>
            <a:r>
              <a:rPr sz="2400" spc="-90" dirty="0">
                <a:solidFill>
                  <a:srgbClr val="B0007E"/>
                </a:solidFill>
                <a:latin typeface="DejaVu Sans"/>
                <a:cs typeface="DejaVu Sans"/>
              </a:rPr>
              <a:t>much  </a:t>
            </a:r>
            <a:r>
              <a:rPr sz="2400" spc="-35" dirty="0">
                <a:solidFill>
                  <a:srgbClr val="B0007E"/>
                </a:solidFill>
                <a:latin typeface="DejaVu Sans"/>
                <a:cs typeface="DejaVu Sans"/>
              </a:rPr>
              <a:t>doc </a:t>
            </a:r>
            <a:r>
              <a:rPr sz="2400" spc="-145" dirty="0">
                <a:solidFill>
                  <a:srgbClr val="B0007E"/>
                </a:solidFill>
                <a:latin typeface="DejaVu Sans"/>
                <a:cs typeface="DejaVu Sans"/>
              </a:rPr>
              <a:t>likes</a:t>
            </a:r>
            <a:r>
              <a:rPr sz="2400" spc="-270" dirty="0">
                <a:solidFill>
                  <a:srgbClr val="B0007E"/>
                </a:solidFill>
                <a:latin typeface="DejaVu Sans"/>
                <a:cs typeface="DejaVu Sans"/>
              </a:rPr>
              <a:t> </a:t>
            </a:r>
            <a:r>
              <a:rPr sz="2400" spc="-70" dirty="0">
                <a:solidFill>
                  <a:srgbClr val="B0007E"/>
                </a:solidFill>
                <a:latin typeface="DejaVu Sans"/>
                <a:cs typeface="DejaVu Sans"/>
              </a:rPr>
              <a:t>topic</a:t>
            </a:r>
            <a:endParaRPr sz="24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6126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599" y="501701"/>
            <a:ext cx="9683750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Randomly </a:t>
            </a:r>
            <a:r>
              <a:rPr spc="160" dirty="0"/>
              <a:t>draw </a:t>
            </a:r>
            <a:r>
              <a:rPr spc="-130" dirty="0"/>
              <a:t>a </a:t>
            </a:r>
            <a:r>
              <a:rPr spc="195" dirty="0"/>
              <a:t>new </a:t>
            </a:r>
            <a:r>
              <a:rPr spc="229" dirty="0" smtClean="0"/>
              <a:t>topic</a:t>
            </a:r>
            <a:r>
              <a:rPr lang="en-US" spc="229" dirty="0" smtClean="0"/>
              <a:t> </a:t>
            </a:r>
            <a:r>
              <a:rPr spc="-825" dirty="0" smtClean="0"/>
              <a:t> </a:t>
            </a:r>
            <a:r>
              <a:rPr spc="170" dirty="0"/>
              <a:t>indicator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072059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30" h="88900">
                <a:moveTo>
                  <a:pt x="0" y="0"/>
                </a:moveTo>
                <a:lnTo>
                  <a:pt x="1814244" y="0"/>
                </a:lnTo>
                <a:lnTo>
                  <a:pt x="1814244" y="88798"/>
                </a:lnTo>
                <a:lnTo>
                  <a:pt x="0" y="88798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2059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30" h="88900">
                <a:moveTo>
                  <a:pt x="0" y="0"/>
                </a:moveTo>
                <a:lnTo>
                  <a:pt x="1814241" y="0"/>
                </a:lnTo>
                <a:lnTo>
                  <a:pt x="1814241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6766" y="3643033"/>
            <a:ext cx="279400" cy="88900"/>
          </a:xfrm>
          <a:custGeom>
            <a:avLst/>
            <a:gdLst/>
            <a:ahLst/>
            <a:cxnLst/>
            <a:rect l="l" t="t" r="r" b="b"/>
            <a:pathLst>
              <a:path w="279400" h="88900">
                <a:moveTo>
                  <a:pt x="0" y="0"/>
                </a:moveTo>
                <a:lnTo>
                  <a:pt x="279120" y="0"/>
                </a:lnTo>
                <a:lnTo>
                  <a:pt x="279120" y="88798"/>
                </a:lnTo>
                <a:lnTo>
                  <a:pt x="0" y="88798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6766" y="3643033"/>
            <a:ext cx="279400" cy="88900"/>
          </a:xfrm>
          <a:custGeom>
            <a:avLst/>
            <a:gdLst/>
            <a:ahLst/>
            <a:cxnLst/>
            <a:rect l="l" t="t" r="r" b="b"/>
            <a:pathLst>
              <a:path w="279400" h="88900">
                <a:moveTo>
                  <a:pt x="0" y="0"/>
                </a:moveTo>
                <a:lnTo>
                  <a:pt x="279114" y="0"/>
                </a:lnTo>
                <a:lnTo>
                  <a:pt x="279114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84925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29" h="88900">
                <a:moveTo>
                  <a:pt x="0" y="0"/>
                </a:moveTo>
                <a:lnTo>
                  <a:pt x="1814233" y="0"/>
                </a:lnTo>
                <a:lnTo>
                  <a:pt x="1814233" y="88798"/>
                </a:lnTo>
                <a:lnTo>
                  <a:pt x="0" y="88798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4925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29" h="88900">
                <a:moveTo>
                  <a:pt x="0" y="0"/>
                </a:moveTo>
                <a:lnTo>
                  <a:pt x="1814242" y="0"/>
                </a:lnTo>
                <a:lnTo>
                  <a:pt x="1814242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7875" y="3755085"/>
            <a:ext cx="88900" cy="1421130"/>
          </a:xfrm>
          <a:custGeom>
            <a:avLst/>
            <a:gdLst/>
            <a:ahLst/>
            <a:cxnLst/>
            <a:rect l="l" t="t" r="r" b="b"/>
            <a:pathLst>
              <a:path w="88900" h="1421129">
                <a:moveTo>
                  <a:pt x="0" y="0"/>
                </a:moveTo>
                <a:lnTo>
                  <a:pt x="88808" y="0"/>
                </a:lnTo>
                <a:lnTo>
                  <a:pt x="88808" y="1420672"/>
                </a:lnTo>
                <a:lnTo>
                  <a:pt x="0" y="1420672"/>
                </a:lnTo>
                <a:lnTo>
                  <a:pt x="0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7875" y="3755085"/>
            <a:ext cx="88900" cy="1421130"/>
          </a:xfrm>
          <a:custGeom>
            <a:avLst/>
            <a:gdLst/>
            <a:ahLst/>
            <a:cxnLst/>
            <a:rect l="l" t="t" r="r" b="b"/>
            <a:pathLst>
              <a:path w="88900" h="1421129">
                <a:moveTo>
                  <a:pt x="0" y="0"/>
                </a:moveTo>
                <a:lnTo>
                  <a:pt x="88809" y="0"/>
                </a:lnTo>
                <a:lnTo>
                  <a:pt x="88809" y="1420675"/>
                </a:lnTo>
                <a:lnTo>
                  <a:pt x="0" y="1420675"/>
                </a:lnTo>
                <a:lnTo>
                  <a:pt x="0" y="0"/>
                </a:lnTo>
                <a:close/>
              </a:path>
            </a:pathLst>
          </a:custGeom>
          <a:ln w="25373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91052" y="3755085"/>
            <a:ext cx="88900" cy="1179830"/>
          </a:xfrm>
          <a:custGeom>
            <a:avLst/>
            <a:gdLst/>
            <a:ahLst/>
            <a:cxnLst/>
            <a:rect l="l" t="t" r="r" b="b"/>
            <a:pathLst>
              <a:path w="88900" h="1179829">
                <a:moveTo>
                  <a:pt x="88798" y="0"/>
                </a:moveTo>
                <a:lnTo>
                  <a:pt x="0" y="0"/>
                </a:lnTo>
                <a:lnTo>
                  <a:pt x="0" y="1179664"/>
                </a:lnTo>
                <a:lnTo>
                  <a:pt x="88798" y="1179664"/>
                </a:lnTo>
                <a:lnTo>
                  <a:pt x="88798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1041" y="3755085"/>
            <a:ext cx="88900" cy="1179830"/>
          </a:xfrm>
          <a:custGeom>
            <a:avLst/>
            <a:gdLst/>
            <a:ahLst/>
            <a:cxnLst/>
            <a:rect l="l" t="t" r="r" b="b"/>
            <a:pathLst>
              <a:path w="88900" h="1179829">
                <a:moveTo>
                  <a:pt x="88808" y="0"/>
                </a:moveTo>
                <a:lnTo>
                  <a:pt x="0" y="0"/>
                </a:lnTo>
                <a:lnTo>
                  <a:pt x="0" y="1179668"/>
                </a:lnTo>
                <a:lnTo>
                  <a:pt x="88808" y="1179668"/>
                </a:lnTo>
                <a:lnTo>
                  <a:pt x="88808" y="0"/>
                </a:lnTo>
                <a:close/>
              </a:path>
            </a:pathLst>
          </a:custGeom>
          <a:ln w="25373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87655" y="375508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0"/>
                </a:moveTo>
                <a:lnTo>
                  <a:pt x="88811" y="0"/>
                </a:lnTo>
                <a:lnTo>
                  <a:pt x="88811" y="88785"/>
                </a:lnTo>
                <a:lnTo>
                  <a:pt x="0" y="88785"/>
                </a:lnTo>
                <a:lnTo>
                  <a:pt x="0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87655" y="375508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0"/>
                </a:moveTo>
                <a:lnTo>
                  <a:pt x="88808" y="0"/>
                </a:lnTo>
                <a:lnTo>
                  <a:pt x="88808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71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303060" y="1643095"/>
          <a:ext cx="6708137" cy="93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485"/>
                <a:gridCol w="1357630"/>
                <a:gridCol w="1326514"/>
                <a:gridCol w="1341754"/>
                <a:gridCol w="1341754"/>
              </a:tblGrid>
              <a:tr h="4667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?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76200">
                      <a:solidFill>
                        <a:srgbClr val="95C5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45" dirty="0">
                          <a:latin typeface="DejaVu Sans"/>
                          <a:cs typeface="DejaVu Sans"/>
                        </a:rPr>
                        <a:t>epilepsy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35" dirty="0">
                          <a:latin typeface="DejaVu Sans"/>
                          <a:cs typeface="DejaVu Sans"/>
                        </a:rPr>
                        <a:t>dynamic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95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75" dirty="0">
                          <a:latin typeface="DejaVu Sans"/>
                          <a:cs typeface="DejaVu Sans"/>
                        </a:rPr>
                        <a:t>Bayesian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14" dirty="0">
                          <a:latin typeface="DejaVu Sans"/>
                          <a:cs typeface="DejaVu Sans"/>
                        </a:rPr>
                        <a:t>EEG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95" dirty="0">
                          <a:latin typeface="DejaVu Sans"/>
                          <a:cs typeface="DejaVu Sans"/>
                        </a:rPr>
                        <a:t>model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2583295" y="1612666"/>
            <a:ext cx="1504607" cy="1088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39965" y="3154654"/>
            <a:ext cx="10483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Topic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64686" y="3154654"/>
            <a:ext cx="10737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Topic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52832" y="3154654"/>
            <a:ext cx="107251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Topic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72059" y="3755085"/>
            <a:ext cx="1814830" cy="1421130"/>
          </a:xfrm>
          <a:custGeom>
            <a:avLst/>
            <a:gdLst/>
            <a:ahLst/>
            <a:cxnLst/>
            <a:rect l="l" t="t" r="r" b="b"/>
            <a:pathLst>
              <a:path w="1814830" h="1421129">
                <a:moveTo>
                  <a:pt x="0" y="0"/>
                </a:moveTo>
                <a:lnTo>
                  <a:pt x="1814244" y="0"/>
                </a:lnTo>
                <a:lnTo>
                  <a:pt x="1814244" y="1420672"/>
                </a:lnTo>
                <a:lnTo>
                  <a:pt x="0" y="1420672"/>
                </a:lnTo>
                <a:lnTo>
                  <a:pt x="0" y="0"/>
                </a:lnTo>
                <a:close/>
              </a:path>
            </a:pathLst>
          </a:custGeom>
          <a:solidFill>
            <a:srgbClr val="95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2059" y="3755085"/>
            <a:ext cx="1814830" cy="1421130"/>
          </a:xfrm>
          <a:custGeom>
            <a:avLst/>
            <a:gdLst/>
            <a:ahLst/>
            <a:cxnLst/>
            <a:rect l="l" t="t" r="r" b="b"/>
            <a:pathLst>
              <a:path w="1814830" h="1421129">
                <a:moveTo>
                  <a:pt x="0" y="0"/>
                </a:moveTo>
                <a:lnTo>
                  <a:pt x="1814241" y="0"/>
                </a:lnTo>
                <a:lnTo>
                  <a:pt x="1814241" y="1420675"/>
                </a:lnTo>
                <a:lnTo>
                  <a:pt x="0" y="1420675"/>
                </a:lnTo>
                <a:lnTo>
                  <a:pt x="0" y="0"/>
                </a:lnTo>
                <a:close/>
              </a:path>
            </a:pathLst>
          </a:custGeom>
          <a:ln w="25371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96766" y="3752456"/>
            <a:ext cx="279400" cy="1182370"/>
          </a:xfrm>
          <a:custGeom>
            <a:avLst/>
            <a:gdLst/>
            <a:ahLst/>
            <a:cxnLst/>
            <a:rect l="l" t="t" r="r" b="b"/>
            <a:pathLst>
              <a:path w="279400" h="1182370">
                <a:moveTo>
                  <a:pt x="0" y="0"/>
                </a:moveTo>
                <a:lnTo>
                  <a:pt x="279120" y="0"/>
                </a:lnTo>
                <a:lnTo>
                  <a:pt x="279120" y="1182293"/>
                </a:lnTo>
                <a:lnTo>
                  <a:pt x="0" y="1182293"/>
                </a:lnTo>
                <a:lnTo>
                  <a:pt x="0" y="0"/>
                </a:lnTo>
                <a:close/>
              </a:path>
            </a:pathLst>
          </a:custGeom>
          <a:solidFill>
            <a:srgbClr val="95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96766" y="3752456"/>
            <a:ext cx="279400" cy="1182370"/>
          </a:xfrm>
          <a:custGeom>
            <a:avLst/>
            <a:gdLst/>
            <a:ahLst/>
            <a:cxnLst/>
            <a:rect l="l" t="t" r="r" b="b"/>
            <a:pathLst>
              <a:path w="279400" h="1182370">
                <a:moveTo>
                  <a:pt x="0" y="0"/>
                </a:moveTo>
                <a:lnTo>
                  <a:pt x="279114" y="0"/>
                </a:lnTo>
                <a:lnTo>
                  <a:pt x="279114" y="1182294"/>
                </a:lnTo>
                <a:lnTo>
                  <a:pt x="0" y="1182294"/>
                </a:lnTo>
                <a:lnTo>
                  <a:pt x="0" y="0"/>
                </a:lnTo>
                <a:close/>
              </a:path>
            </a:pathLst>
          </a:custGeom>
          <a:ln w="25373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84925" y="3755085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29" h="88900">
                <a:moveTo>
                  <a:pt x="0" y="0"/>
                </a:moveTo>
                <a:lnTo>
                  <a:pt x="1814233" y="0"/>
                </a:lnTo>
                <a:lnTo>
                  <a:pt x="1814233" y="88785"/>
                </a:lnTo>
                <a:lnTo>
                  <a:pt x="0" y="88785"/>
                </a:lnTo>
                <a:lnTo>
                  <a:pt x="0" y="0"/>
                </a:lnTo>
                <a:close/>
              </a:path>
            </a:pathLst>
          </a:custGeom>
          <a:solidFill>
            <a:srgbClr val="95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84925" y="3755085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29" h="88900">
                <a:moveTo>
                  <a:pt x="0" y="0"/>
                </a:moveTo>
                <a:lnTo>
                  <a:pt x="1814242" y="0"/>
                </a:lnTo>
                <a:lnTo>
                  <a:pt x="1814242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68867" y="4516159"/>
            <a:ext cx="457200" cy="520065"/>
          </a:xfrm>
          <a:custGeom>
            <a:avLst/>
            <a:gdLst/>
            <a:ahLst/>
            <a:cxnLst/>
            <a:rect l="l" t="t" r="r" b="b"/>
            <a:pathLst>
              <a:path w="457200" h="520064">
                <a:moveTo>
                  <a:pt x="258965" y="390055"/>
                </a:moveTo>
                <a:lnTo>
                  <a:pt x="197764" y="390055"/>
                </a:lnTo>
                <a:lnTo>
                  <a:pt x="228371" y="520064"/>
                </a:lnTo>
                <a:lnTo>
                  <a:pt x="258965" y="390055"/>
                </a:lnTo>
                <a:close/>
              </a:path>
              <a:path w="457200" h="520064">
                <a:moveTo>
                  <a:pt x="311950" y="355206"/>
                </a:moveTo>
                <a:lnTo>
                  <a:pt x="144779" y="355206"/>
                </a:lnTo>
                <a:lnTo>
                  <a:pt x="114185" y="485228"/>
                </a:lnTo>
                <a:lnTo>
                  <a:pt x="197764" y="390055"/>
                </a:lnTo>
                <a:lnTo>
                  <a:pt x="320150" y="390055"/>
                </a:lnTo>
                <a:lnTo>
                  <a:pt x="311950" y="355206"/>
                </a:lnTo>
                <a:close/>
              </a:path>
              <a:path w="457200" h="520064">
                <a:moveTo>
                  <a:pt x="320150" y="390055"/>
                </a:moveTo>
                <a:lnTo>
                  <a:pt x="258965" y="390055"/>
                </a:lnTo>
                <a:lnTo>
                  <a:pt x="342544" y="485228"/>
                </a:lnTo>
                <a:lnTo>
                  <a:pt x="320150" y="390055"/>
                </a:lnTo>
                <a:close/>
              </a:path>
              <a:path w="457200" h="520064">
                <a:moveTo>
                  <a:pt x="30594" y="130022"/>
                </a:moveTo>
                <a:lnTo>
                  <a:pt x="114185" y="225196"/>
                </a:lnTo>
                <a:lnTo>
                  <a:pt x="0" y="260032"/>
                </a:lnTo>
                <a:lnTo>
                  <a:pt x="114185" y="294868"/>
                </a:lnTo>
                <a:lnTo>
                  <a:pt x="30594" y="390055"/>
                </a:lnTo>
                <a:lnTo>
                  <a:pt x="144779" y="355206"/>
                </a:lnTo>
                <a:lnTo>
                  <a:pt x="395532" y="355206"/>
                </a:lnTo>
                <a:lnTo>
                  <a:pt x="342544" y="294868"/>
                </a:lnTo>
                <a:lnTo>
                  <a:pt x="456730" y="260032"/>
                </a:lnTo>
                <a:lnTo>
                  <a:pt x="342544" y="225196"/>
                </a:lnTo>
                <a:lnTo>
                  <a:pt x="395539" y="164858"/>
                </a:lnTo>
                <a:lnTo>
                  <a:pt x="144779" y="164858"/>
                </a:lnTo>
                <a:lnTo>
                  <a:pt x="30594" y="130022"/>
                </a:lnTo>
                <a:close/>
              </a:path>
              <a:path w="457200" h="520064">
                <a:moveTo>
                  <a:pt x="395532" y="355206"/>
                </a:moveTo>
                <a:lnTo>
                  <a:pt x="311950" y="355206"/>
                </a:lnTo>
                <a:lnTo>
                  <a:pt x="426135" y="390055"/>
                </a:lnTo>
                <a:lnTo>
                  <a:pt x="395532" y="355206"/>
                </a:lnTo>
                <a:close/>
              </a:path>
              <a:path w="457200" h="520064">
                <a:moveTo>
                  <a:pt x="114185" y="34836"/>
                </a:moveTo>
                <a:lnTo>
                  <a:pt x="144779" y="164858"/>
                </a:lnTo>
                <a:lnTo>
                  <a:pt x="311950" y="164858"/>
                </a:lnTo>
                <a:lnTo>
                  <a:pt x="320147" y="130022"/>
                </a:lnTo>
                <a:lnTo>
                  <a:pt x="197764" y="130022"/>
                </a:lnTo>
                <a:lnTo>
                  <a:pt x="114185" y="34836"/>
                </a:lnTo>
                <a:close/>
              </a:path>
              <a:path w="457200" h="520064">
                <a:moveTo>
                  <a:pt x="426135" y="130022"/>
                </a:moveTo>
                <a:lnTo>
                  <a:pt x="311950" y="164858"/>
                </a:lnTo>
                <a:lnTo>
                  <a:pt x="395539" y="164858"/>
                </a:lnTo>
                <a:lnTo>
                  <a:pt x="426135" y="130022"/>
                </a:lnTo>
                <a:close/>
              </a:path>
              <a:path w="457200" h="520064">
                <a:moveTo>
                  <a:pt x="228371" y="0"/>
                </a:moveTo>
                <a:lnTo>
                  <a:pt x="197764" y="130022"/>
                </a:lnTo>
                <a:lnTo>
                  <a:pt x="258965" y="130022"/>
                </a:lnTo>
                <a:lnTo>
                  <a:pt x="228371" y="0"/>
                </a:lnTo>
                <a:close/>
              </a:path>
              <a:path w="457200" h="520064">
                <a:moveTo>
                  <a:pt x="342544" y="34836"/>
                </a:moveTo>
                <a:lnTo>
                  <a:pt x="258965" y="130022"/>
                </a:lnTo>
                <a:lnTo>
                  <a:pt x="320147" y="130022"/>
                </a:lnTo>
                <a:lnTo>
                  <a:pt x="342544" y="34836"/>
                </a:lnTo>
                <a:close/>
              </a:path>
            </a:pathLst>
          </a:custGeom>
          <a:solidFill>
            <a:srgbClr val="FF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68867" y="4516159"/>
            <a:ext cx="457200" cy="520065"/>
          </a:xfrm>
          <a:custGeom>
            <a:avLst/>
            <a:gdLst/>
            <a:ahLst/>
            <a:cxnLst/>
            <a:rect l="l" t="t" r="r" b="b"/>
            <a:pathLst>
              <a:path w="457200" h="520064">
                <a:moveTo>
                  <a:pt x="228366" y="0"/>
                </a:moveTo>
                <a:lnTo>
                  <a:pt x="258962" y="130017"/>
                </a:lnTo>
                <a:lnTo>
                  <a:pt x="342549" y="34839"/>
                </a:lnTo>
                <a:lnTo>
                  <a:pt x="311952" y="164857"/>
                </a:lnTo>
                <a:lnTo>
                  <a:pt x="426135" y="130017"/>
                </a:lnTo>
                <a:lnTo>
                  <a:pt x="342549" y="225194"/>
                </a:lnTo>
                <a:lnTo>
                  <a:pt x="456732" y="260034"/>
                </a:lnTo>
                <a:lnTo>
                  <a:pt x="342549" y="294874"/>
                </a:lnTo>
                <a:lnTo>
                  <a:pt x="426135" y="390051"/>
                </a:lnTo>
                <a:lnTo>
                  <a:pt x="311952" y="355211"/>
                </a:lnTo>
                <a:lnTo>
                  <a:pt x="342549" y="485229"/>
                </a:lnTo>
                <a:lnTo>
                  <a:pt x="258962" y="390051"/>
                </a:lnTo>
                <a:lnTo>
                  <a:pt x="228366" y="520068"/>
                </a:lnTo>
                <a:lnTo>
                  <a:pt x="197769" y="390051"/>
                </a:lnTo>
                <a:lnTo>
                  <a:pt x="114183" y="485229"/>
                </a:lnTo>
                <a:lnTo>
                  <a:pt x="144779" y="355211"/>
                </a:lnTo>
                <a:lnTo>
                  <a:pt x="30596" y="390051"/>
                </a:lnTo>
                <a:lnTo>
                  <a:pt x="114183" y="294874"/>
                </a:lnTo>
                <a:lnTo>
                  <a:pt x="0" y="260034"/>
                </a:lnTo>
                <a:lnTo>
                  <a:pt x="114183" y="225194"/>
                </a:lnTo>
                <a:lnTo>
                  <a:pt x="30596" y="130017"/>
                </a:lnTo>
                <a:lnTo>
                  <a:pt x="144779" y="164857"/>
                </a:lnTo>
                <a:lnTo>
                  <a:pt x="114183" y="34839"/>
                </a:lnTo>
                <a:lnTo>
                  <a:pt x="197769" y="130017"/>
                </a:lnTo>
                <a:lnTo>
                  <a:pt x="228366" y="0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47220" y="5568396"/>
            <a:ext cx="2872333" cy="852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19158" y="5578544"/>
            <a:ext cx="2070519" cy="781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32335" y="5569690"/>
            <a:ext cx="2035810" cy="7080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indent="460375">
              <a:lnSpc>
                <a:spcPts val="2500"/>
              </a:lnSpc>
              <a:spcBef>
                <a:spcPts val="495"/>
              </a:spcBef>
            </a:pPr>
            <a:r>
              <a:rPr sz="2400" spc="-10" dirty="0">
                <a:solidFill>
                  <a:srgbClr val="B0007E"/>
                </a:solidFill>
                <a:latin typeface="DejaVu Sans"/>
                <a:cs typeface="DejaVu Sans"/>
              </a:rPr>
              <a:t>How</a:t>
            </a:r>
            <a:r>
              <a:rPr sz="2400" spc="-210" dirty="0">
                <a:solidFill>
                  <a:srgbClr val="B0007E"/>
                </a:solidFill>
                <a:latin typeface="DejaVu Sans"/>
                <a:cs typeface="DejaVu Sans"/>
              </a:rPr>
              <a:t> </a:t>
            </a:r>
            <a:r>
              <a:rPr sz="2400" spc="-90" dirty="0">
                <a:solidFill>
                  <a:srgbClr val="B0007E"/>
                </a:solidFill>
                <a:latin typeface="DejaVu Sans"/>
                <a:cs typeface="DejaVu Sans"/>
              </a:rPr>
              <a:t>much  </a:t>
            </a:r>
            <a:r>
              <a:rPr sz="2400" spc="-35" dirty="0">
                <a:solidFill>
                  <a:srgbClr val="B0007E"/>
                </a:solidFill>
                <a:latin typeface="DejaVu Sans"/>
                <a:cs typeface="DejaVu Sans"/>
              </a:rPr>
              <a:t>doc </a:t>
            </a:r>
            <a:r>
              <a:rPr sz="2400" spc="-145" dirty="0">
                <a:solidFill>
                  <a:srgbClr val="B0007E"/>
                </a:solidFill>
                <a:latin typeface="DejaVu Sans"/>
                <a:cs typeface="DejaVu Sans"/>
              </a:rPr>
              <a:t>likes</a:t>
            </a:r>
            <a:r>
              <a:rPr sz="2400" spc="-270" dirty="0">
                <a:solidFill>
                  <a:srgbClr val="B0007E"/>
                </a:solidFill>
                <a:latin typeface="DejaVu Sans"/>
                <a:cs typeface="DejaVu Sans"/>
              </a:rPr>
              <a:t> </a:t>
            </a:r>
            <a:r>
              <a:rPr sz="2400" spc="-70" dirty="0">
                <a:solidFill>
                  <a:srgbClr val="B0007E"/>
                </a:solidFill>
                <a:latin typeface="DejaVu Sans"/>
                <a:cs typeface="DejaVu Sans"/>
              </a:rPr>
              <a:t>topic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87392" y="4121569"/>
            <a:ext cx="6353810" cy="746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95"/>
              </a:spcBef>
            </a:pPr>
            <a:r>
              <a:rPr sz="2400" spc="55" dirty="0">
                <a:latin typeface="Arial"/>
                <a:cs typeface="Arial"/>
              </a:rPr>
              <a:t>To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draw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new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topic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assignment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55" dirty="0">
                <a:latin typeface="DejaVu Sans"/>
                <a:cs typeface="DejaVu Sans"/>
              </a:rPr>
              <a:t>(equivalently):</a:t>
            </a:r>
            <a:endParaRPr sz="2400">
              <a:latin typeface="DejaVu Sans"/>
              <a:cs typeface="DejaVu Sans"/>
            </a:endParaRPr>
          </a:p>
          <a:p>
            <a:pPr marL="12700">
              <a:lnSpc>
                <a:spcPts val="2840"/>
              </a:lnSpc>
              <a:tabLst>
                <a:tab pos="354965" algn="l"/>
              </a:tabLst>
            </a:pPr>
            <a:r>
              <a:rPr sz="2400" spc="310" dirty="0">
                <a:latin typeface="DejaVu Sans"/>
                <a:cs typeface="DejaVu Sans"/>
              </a:rPr>
              <a:t>-	</a:t>
            </a:r>
            <a:r>
              <a:rPr sz="2400" spc="-65" dirty="0">
                <a:latin typeface="DejaVu Sans"/>
                <a:cs typeface="DejaVu Sans"/>
              </a:rPr>
              <a:t>roll </a:t>
            </a:r>
            <a:r>
              <a:rPr sz="2400" spc="-75" dirty="0">
                <a:latin typeface="DejaVu Sans"/>
                <a:cs typeface="DejaVu Sans"/>
              </a:rPr>
              <a:t>K-sided </a:t>
            </a:r>
            <a:r>
              <a:rPr sz="2400" spc="-125" dirty="0">
                <a:latin typeface="DejaVu Sans"/>
                <a:cs typeface="DejaVu Sans"/>
              </a:rPr>
              <a:t>die </a:t>
            </a:r>
            <a:r>
              <a:rPr sz="2400" spc="-100" dirty="0">
                <a:latin typeface="DejaVu Sans"/>
                <a:cs typeface="DejaVu Sans"/>
              </a:rPr>
              <a:t>with </a:t>
            </a:r>
            <a:r>
              <a:rPr sz="2400" spc="-150" dirty="0">
                <a:latin typeface="DejaVu Sans"/>
                <a:cs typeface="DejaVu Sans"/>
              </a:rPr>
              <a:t>these</a:t>
            </a:r>
            <a:r>
              <a:rPr sz="2400" spc="-245" dirty="0">
                <a:latin typeface="DejaVu Sans"/>
                <a:cs typeface="DejaVu Sans"/>
              </a:rPr>
              <a:t> </a:t>
            </a:r>
            <a:r>
              <a:rPr sz="2400" spc="-120" dirty="0">
                <a:latin typeface="DejaVu Sans"/>
                <a:cs typeface="DejaVu Sans"/>
              </a:rPr>
              <a:t>probabilities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87392" y="4844592"/>
            <a:ext cx="411226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354965" algn="l"/>
              </a:tabLst>
            </a:pPr>
            <a:r>
              <a:rPr sz="2400" spc="310" dirty="0">
                <a:latin typeface="DejaVu Sans"/>
                <a:cs typeface="DejaVu Sans"/>
              </a:rPr>
              <a:t>-	</a:t>
            </a:r>
            <a:r>
              <a:rPr sz="2400" spc="-80" dirty="0">
                <a:latin typeface="DejaVu Sans"/>
                <a:cs typeface="DejaVu Sans"/>
              </a:rPr>
              <a:t>throw </a:t>
            </a:r>
            <a:r>
              <a:rPr sz="2400" spc="-155" dirty="0">
                <a:latin typeface="DejaVu Sans"/>
                <a:cs typeface="DejaVu Sans"/>
              </a:rPr>
              <a:t>dart </a:t>
            </a:r>
            <a:r>
              <a:rPr sz="2400" spc="-185" dirty="0">
                <a:latin typeface="DejaVu Sans"/>
                <a:cs typeface="DejaVu Sans"/>
              </a:rPr>
              <a:t>at </a:t>
            </a:r>
            <a:r>
              <a:rPr sz="2400" spc="-150" dirty="0">
                <a:latin typeface="DejaVu Sans"/>
                <a:cs typeface="DejaVu Sans"/>
              </a:rPr>
              <a:t>these</a:t>
            </a:r>
            <a:r>
              <a:rPr sz="2400" spc="-90" dirty="0">
                <a:latin typeface="DejaVu Sans"/>
                <a:cs typeface="DejaVu Sans"/>
              </a:rPr>
              <a:t> </a:t>
            </a:r>
            <a:r>
              <a:rPr sz="2400" spc="-114" dirty="0">
                <a:latin typeface="DejaVu Sans"/>
                <a:cs typeface="DejaVu Sans"/>
              </a:rPr>
              <a:t>regions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63381" y="4955757"/>
            <a:ext cx="3033395" cy="13220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0480" marR="5080" indent="320040">
              <a:lnSpc>
                <a:spcPts val="1900"/>
              </a:lnSpc>
              <a:spcBef>
                <a:spcPts val="375"/>
              </a:spcBef>
            </a:pPr>
            <a:r>
              <a:rPr spc="-75" dirty="0">
                <a:solidFill>
                  <a:srgbClr val="648E04"/>
                </a:solidFill>
                <a:latin typeface="DejaVu Sans"/>
                <a:cs typeface="DejaVu Sans"/>
              </a:rPr>
              <a:t>Normalize </a:t>
            </a:r>
            <a:r>
              <a:rPr spc="-105" dirty="0">
                <a:solidFill>
                  <a:srgbClr val="648E04"/>
                </a:solidFill>
                <a:latin typeface="DejaVu Sans"/>
                <a:cs typeface="DejaVu Sans"/>
              </a:rPr>
              <a:t>this </a:t>
            </a:r>
            <a:r>
              <a:rPr spc="-65" dirty="0">
                <a:solidFill>
                  <a:srgbClr val="648E04"/>
                </a:solidFill>
                <a:latin typeface="DejaVu Sans"/>
                <a:cs typeface="DejaVu Sans"/>
              </a:rPr>
              <a:t>product</a:t>
            </a:r>
            <a:r>
              <a:rPr spc="-105" dirty="0">
                <a:solidFill>
                  <a:srgbClr val="648E04"/>
                </a:solidFill>
                <a:latin typeface="DejaVu Sans"/>
                <a:cs typeface="DejaVu Sans"/>
              </a:rPr>
              <a:t> </a:t>
            </a:r>
            <a:r>
              <a:rPr spc="-25" dirty="0">
                <a:solidFill>
                  <a:srgbClr val="648E04"/>
                </a:solidFill>
                <a:latin typeface="DejaVu Sans"/>
                <a:cs typeface="DejaVu Sans"/>
              </a:rPr>
              <a:t>of  </a:t>
            </a:r>
            <a:r>
              <a:rPr spc="-114" dirty="0">
                <a:solidFill>
                  <a:srgbClr val="648E04"/>
                </a:solidFill>
                <a:latin typeface="DejaVu Sans"/>
                <a:cs typeface="DejaVu Sans"/>
              </a:rPr>
              <a:t>terms </a:t>
            </a:r>
            <a:r>
              <a:rPr spc="-100" dirty="0">
                <a:solidFill>
                  <a:srgbClr val="648E04"/>
                </a:solidFill>
                <a:latin typeface="DejaVu Sans"/>
                <a:cs typeface="DejaVu Sans"/>
              </a:rPr>
              <a:t>over K </a:t>
            </a:r>
            <a:r>
              <a:rPr spc="-90" dirty="0">
                <a:solidFill>
                  <a:srgbClr val="648E04"/>
                </a:solidFill>
                <a:latin typeface="DejaVu Sans"/>
                <a:cs typeface="DejaVu Sans"/>
              </a:rPr>
              <a:t>possible</a:t>
            </a:r>
            <a:r>
              <a:rPr spc="-60" dirty="0">
                <a:solidFill>
                  <a:srgbClr val="648E04"/>
                </a:solidFill>
                <a:latin typeface="DejaVu Sans"/>
                <a:cs typeface="DejaVu Sans"/>
              </a:rPr>
              <a:t> </a:t>
            </a:r>
            <a:r>
              <a:rPr spc="-85" dirty="0" smtClean="0">
                <a:solidFill>
                  <a:srgbClr val="648E04"/>
                </a:solidFill>
                <a:latin typeface="DejaVu Sans"/>
                <a:cs typeface="DejaVu Sans"/>
              </a:rPr>
              <a:t>topics</a:t>
            </a:r>
            <a:endParaRPr dirty="0">
              <a:latin typeface="DejaVu Sans"/>
              <a:cs typeface="DejaVu Sans"/>
            </a:endParaRPr>
          </a:p>
          <a:p>
            <a:pPr marL="12700" marR="817244">
              <a:lnSpc>
                <a:spcPts val="2500"/>
              </a:lnSpc>
              <a:spcBef>
                <a:spcPts val="1155"/>
              </a:spcBef>
            </a:pPr>
            <a:r>
              <a:rPr sz="2400" spc="-10" dirty="0">
                <a:solidFill>
                  <a:srgbClr val="118CC4"/>
                </a:solidFill>
                <a:latin typeface="DejaVu Sans"/>
                <a:cs typeface="DejaVu Sans"/>
              </a:rPr>
              <a:t>How </a:t>
            </a:r>
            <a:r>
              <a:rPr sz="2400" spc="-90" dirty="0">
                <a:solidFill>
                  <a:srgbClr val="118CC4"/>
                </a:solidFill>
                <a:latin typeface="DejaVu Sans"/>
                <a:cs typeface="DejaVu Sans"/>
              </a:rPr>
              <a:t>much  </a:t>
            </a:r>
            <a:r>
              <a:rPr sz="2400" spc="-70" dirty="0">
                <a:solidFill>
                  <a:srgbClr val="118CC4"/>
                </a:solidFill>
                <a:latin typeface="DejaVu Sans"/>
                <a:cs typeface="DejaVu Sans"/>
              </a:rPr>
              <a:t>topic </a:t>
            </a:r>
            <a:r>
              <a:rPr sz="2400" spc="-145" dirty="0">
                <a:solidFill>
                  <a:srgbClr val="118CC4"/>
                </a:solidFill>
                <a:latin typeface="DejaVu Sans"/>
                <a:cs typeface="DejaVu Sans"/>
              </a:rPr>
              <a:t>likes</a:t>
            </a:r>
            <a:r>
              <a:rPr sz="2400" spc="-229" dirty="0">
                <a:solidFill>
                  <a:srgbClr val="118CC4"/>
                </a:solidFill>
                <a:latin typeface="DejaVu Sans"/>
                <a:cs typeface="DejaVu Sans"/>
              </a:rPr>
              <a:t> </a:t>
            </a:r>
            <a:r>
              <a:rPr sz="2400" spc="-70" dirty="0">
                <a:solidFill>
                  <a:srgbClr val="118CC4"/>
                </a:solidFill>
                <a:latin typeface="DejaVu Sans"/>
                <a:cs typeface="DejaVu Sans"/>
              </a:rPr>
              <a:t>word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11197" y="4532723"/>
            <a:ext cx="1776730" cy="355600"/>
          </a:xfrm>
          <a:custGeom>
            <a:avLst/>
            <a:gdLst/>
            <a:ahLst/>
            <a:cxnLst/>
            <a:rect l="l" t="t" r="r" b="b"/>
            <a:pathLst>
              <a:path w="1776729" h="355600">
                <a:moveTo>
                  <a:pt x="0" y="59196"/>
                </a:moveTo>
                <a:lnTo>
                  <a:pt x="4652" y="36154"/>
                </a:lnTo>
                <a:lnTo>
                  <a:pt x="17341" y="17338"/>
                </a:lnTo>
                <a:lnTo>
                  <a:pt x="36160" y="4651"/>
                </a:lnTo>
                <a:lnTo>
                  <a:pt x="59207" y="0"/>
                </a:lnTo>
                <a:lnTo>
                  <a:pt x="1716971" y="0"/>
                </a:lnTo>
                <a:lnTo>
                  <a:pt x="1740017" y="4651"/>
                </a:lnTo>
                <a:lnTo>
                  <a:pt x="1758837" y="17338"/>
                </a:lnTo>
                <a:lnTo>
                  <a:pt x="1771527" y="36154"/>
                </a:lnTo>
                <a:lnTo>
                  <a:pt x="1776181" y="59196"/>
                </a:lnTo>
                <a:lnTo>
                  <a:pt x="1776181" y="295972"/>
                </a:lnTo>
                <a:lnTo>
                  <a:pt x="1771527" y="319014"/>
                </a:lnTo>
                <a:lnTo>
                  <a:pt x="1758837" y="337830"/>
                </a:lnTo>
                <a:lnTo>
                  <a:pt x="1740017" y="350516"/>
                </a:lnTo>
                <a:lnTo>
                  <a:pt x="1716971" y="355168"/>
                </a:lnTo>
                <a:lnTo>
                  <a:pt x="59207" y="355168"/>
                </a:lnTo>
                <a:lnTo>
                  <a:pt x="36160" y="350516"/>
                </a:lnTo>
                <a:lnTo>
                  <a:pt x="17341" y="337830"/>
                </a:lnTo>
                <a:lnTo>
                  <a:pt x="4652" y="319014"/>
                </a:lnTo>
                <a:lnTo>
                  <a:pt x="0" y="295972"/>
                </a:lnTo>
                <a:lnTo>
                  <a:pt x="0" y="59196"/>
                </a:lnTo>
                <a:close/>
              </a:path>
            </a:pathLst>
          </a:custGeom>
          <a:ln w="38054">
            <a:solidFill>
              <a:srgbClr val="95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17659" y="5521960"/>
            <a:ext cx="5405120" cy="989965"/>
          </a:xfrm>
          <a:custGeom>
            <a:avLst/>
            <a:gdLst/>
            <a:ahLst/>
            <a:cxnLst/>
            <a:rect l="l" t="t" r="r" b="b"/>
            <a:pathLst>
              <a:path w="5405120" h="989965">
                <a:moveTo>
                  <a:pt x="0" y="164902"/>
                </a:moveTo>
                <a:lnTo>
                  <a:pt x="5891" y="121065"/>
                </a:lnTo>
                <a:lnTo>
                  <a:pt x="22518" y="81673"/>
                </a:lnTo>
                <a:lnTo>
                  <a:pt x="48308" y="48298"/>
                </a:lnTo>
                <a:lnTo>
                  <a:pt x="81688" y="22514"/>
                </a:lnTo>
                <a:lnTo>
                  <a:pt x="121088" y="5890"/>
                </a:lnTo>
                <a:lnTo>
                  <a:pt x="164934" y="0"/>
                </a:lnTo>
                <a:lnTo>
                  <a:pt x="5239733" y="0"/>
                </a:lnTo>
                <a:lnTo>
                  <a:pt x="5283578" y="5890"/>
                </a:lnTo>
                <a:lnTo>
                  <a:pt x="5322976" y="22514"/>
                </a:lnTo>
                <a:lnTo>
                  <a:pt x="5356356" y="48298"/>
                </a:lnTo>
                <a:lnTo>
                  <a:pt x="5382146" y="81673"/>
                </a:lnTo>
                <a:lnTo>
                  <a:pt x="5398773" y="121065"/>
                </a:lnTo>
                <a:lnTo>
                  <a:pt x="5404664" y="164902"/>
                </a:lnTo>
                <a:lnTo>
                  <a:pt x="5404664" y="824496"/>
                </a:lnTo>
                <a:lnTo>
                  <a:pt x="5398773" y="868333"/>
                </a:lnTo>
                <a:lnTo>
                  <a:pt x="5382146" y="907725"/>
                </a:lnTo>
                <a:lnTo>
                  <a:pt x="5356356" y="941100"/>
                </a:lnTo>
                <a:lnTo>
                  <a:pt x="5322976" y="966885"/>
                </a:lnTo>
                <a:lnTo>
                  <a:pt x="5283578" y="983508"/>
                </a:lnTo>
                <a:lnTo>
                  <a:pt x="5239733" y="989399"/>
                </a:lnTo>
                <a:lnTo>
                  <a:pt x="164934" y="989399"/>
                </a:lnTo>
                <a:lnTo>
                  <a:pt x="121088" y="983508"/>
                </a:lnTo>
                <a:lnTo>
                  <a:pt x="81688" y="966885"/>
                </a:lnTo>
                <a:lnTo>
                  <a:pt x="48308" y="941100"/>
                </a:lnTo>
                <a:lnTo>
                  <a:pt x="22518" y="907725"/>
                </a:lnTo>
                <a:lnTo>
                  <a:pt x="5891" y="868333"/>
                </a:lnTo>
                <a:lnTo>
                  <a:pt x="0" y="824496"/>
                </a:lnTo>
                <a:lnTo>
                  <a:pt x="0" y="164902"/>
                </a:lnTo>
                <a:close/>
              </a:path>
            </a:pathLst>
          </a:custGeom>
          <a:ln w="38054">
            <a:solidFill>
              <a:srgbClr val="95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015" y="4750725"/>
            <a:ext cx="615142" cy="8104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71574" y="4957856"/>
            <a:ext cx="335915" cy="526415"/>
          </a:xfrm>
          <a:custGeom>
            <a:avLst/>
            <a:gdLst/>
            <a:ahLst/>
            <a:cxnLst/>
            <a:rect l="l" t="t" r="r" b="b"/>
            <a:pathLst>
              <a:path w="335915" h="526414">
                <a:moveTo>
                  <a:pt x="0" y="526055"/>
                </a:moveTo>
                <a:lnTo>
                  <a:pt x="335302" y="0"/>
                </a:lnTo>
              </a:path>
            </a:pathLst>
          </a:custGeom>
          <a:ln w="38058">
            <a:solidFill>
              <a:srgbClr val="95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70361" y="4926012"/>
            <a:ext cx="156810" cy="1829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08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599" y="501701"/>
            <a:ext cx="3824604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0" dirty="0"/>
              <a:t>Update</a:t>
            </a:r>
            <a:r>
              <a:rPr spc="-155" dirty="0"/>
              <a:t> </a:t>
            </a:r>
            <a:r>
              <a:rPr spc="165" dirty="0"/>
              <a:t>counts</a:t>
            </a:r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1838" y="3259865"/>
          <a:ext cx="4834890" cy="312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8275"/>
                <a:gridCol w="1132205"/>
                <a:gridCol w="1132205"/>
                <a:gridCol w="1132205"/>
              </a:tblGrid>
              <a:tr h="44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3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3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3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3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5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12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epilepsy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35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1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Bayesian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50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8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model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42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9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EEG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20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11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dynamic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7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1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...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56200" y="2831762"/>
          <a:ext cx="3764280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5815"/>
                <a:gridCol w="986155"/>
                <a:gridCol w="986155"/>
                <a:gridCol w="986155"/>
              </a:tblGrid>
              <a:tr h="405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9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3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9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9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5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2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Doc</a:t>
                      </a:r>
                      <a:r>
                        <a:rPr sz="2000" spc="-13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9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i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03060" y="1642587"/>
          <a:ext cx="6708137" cy="93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485"/>
                <a:gridCol w="1357630"/>
                <a:gridCol w="1326514"/>
                <a:gridCol w="1341754"/>
                <a:gridCol w="1341754"/>
              </a:tblGrid>
              <a:tr h="4667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76200">
                      <a:solidFill>
                        <a:srgbClr val="95C5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45" dirty="0">
                          <a:latin typeface="DejaVu Sans"/>
                          <a:cs typeface="DejaVu Sans"/>
                        </a:rPr>
                        <a:t>epilepsy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35" dirty="0">
                          <a:latin typeface="DejaVu Sans"/>
                          <a:cs typeface="DejaVu Sans"/>
                        </a:rPr>
                        <a:t>dynamic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95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75" dirty="0">
                          <a:latin typeface="DejaVu Sans"/>
                          <a:cs typeface="DejaVu Sans"/>
                        </a:rPr>
                        <a:t>Bayesian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14" dirty="0">
                          <a:latin typeface="DejaVu Sans"/>
                          <a:cs typeface="DejaVu Sans"/>
                        </a:rPr>
                        <a:t>EEG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95" dirty="0">
                          <a:latin typeface="DejaVu Sans"/>
                          <a:cs typeface="DejaVu Sans"/>
                        </a:rPr>
                        <a:t>model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583295" y="1612666"/>
            <a:ext cx="1504607" cy="1088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36364" y="3282661"/>
            <a:ext cx="227329" cy="347345"/>
          </a:xfrm>
          <a:custGeom>
            <a:avLst/>
            <a:gdLst/>
            <a:ahLst/>
            <a:cxnLst/>
            <a:rect l="l" t="t" r="r" b="b"/>
            <a:pathLst>
              <a:path w="227329" h="347345">
                <a:moveTo>
                  <a:pt x="224410" y="8629"/>
                </a:moveTo>
                <a:lnTo>
                  <a:pt x="225129" y="8629"/>
                </a:lnTo>
                <a:lnTo>
                  <a:pt x="225129" y="8269"/>
                </a:lnTo>
                <a:lnTo>
                  <a:pt x="225129" y="7550"/>
                </a:lnTo>
                <a:lnTo>
                  <a:pt x="225848" y="6472"/>
                </a:lnTo>
                <a:lnTo>
                  <a:pt x="225848" y="5753"/>
                </a:lnTo>
                <a:lnTo>
                  <a:pt x="226567" y="4674"/>
                </a:lnTo>
                <a:lnTo>
                  <a:pt x="226567" y="3595"/>
                </a:lnTo>
                <a:lnTo>
                  <a:pt x="226567" y="3236"/>
                </a:lnTo>
                <a:lnTo>
                  <a:pt x="227287" y="2157"/>
                </a:lnTo>
                <a:lnTo>
                  <a:pt x="227287" y="1797"/>
                </a:lnTo>
                <a:lnTo>
                  <a:pt x="227287" y="1438"/>
                </a:lnTo>
                <a:lnTo>
                  <a:pt x="226567" y="1078"/>
                </a:lnTo>
                <a:lnTo>
                  <a:pt x="226567" y="719"/>
                </a:lnTo>
                <a:lnTo>
                  <a:pt x="225848" y="359"/>
                </a:lnTo>
                <a:lnTo>
                  <a:pt x="225129" y="0"/>
                </a:lnTo>
                <a:lnTo>
                  <a:pt x="223690" y="0"/>
                </a:lnTo>
                <a:lnTo>
                  <a:pt x="222252" y="0"/>
                </a:lnTo>
                <a:lnTo>
                  <a:pt x="219375" y="359"/>
                </a:lnTo>
                <a:lnTo>
                  <a:pt x="193122" y="34518"/>
                </a:lnTo>
                <a:lnTo>
                  <a:pt x="172263" y="72991"/>
                </a:lnTo>
                <a:lnTo>
                  <a:pt x="158957" y="97441"/>
                </a:lnTo>
                <a:lnTo>
                  <a:pt x="129107" y="149578"/>
                </a:lnTo>
                <a:lnTo>
                  <a:pt x="96740" y="199557"/>
                </a:lnTo>
                <a:lnTo>
                  <a:pt x="80197" y="221491"/>
                </a:lnTo>
                <a:lnTo>
                  <a:pt x="64733" y="242705"/>
                </a:lnTo>
                <a:lnTo>
                  <a:pt x="37042" y="278302"/>
                </a:lnTo>
                <a:lnTo>
                  <a:pt x="11867" y="317854"/>
                </a:lnTo>
                <a:lnTo>
                  <a:pt x="719" y="344102"/>
                </a:lnTo>
                <a:lnTo>
                  <a:pt x="0" y="346259"/>
                </a:lnTo>
                <a:lnTo>
                  <a:pt x="719" y="347338"/>
                </a:lnTo>
                <a:lnTo>
                  <a:pt x="1438" y="346619"/>
                </a:lnTo>
                <a:lnTo>
                  <a:pt x="2877" y="344102"/>
                </a:lnTo>
                <a:lnTo>
                  <a:pt x="5754" y="339428"/>
                </a:lnTo>
                <a:lnTo>
                  <a:pt x="7192" y="333315"/>
                </a:lnTo>
                <a:lnTo>
                  <a:pt x="8990" y="326483"/>
                </a:lnTo>
                <a:lnTo>
                  <a:pt x="10429" y="318573"/>
                </a:lnTo>
              </a:path>
            </a:pathLst>
          </a:custGeom>
          <a:ln w="28546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40859" y="3353605"/>
            <a:ext cx="187862" cy="206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42788" y="5570922"/>
            <a:ext cx="407034" cy="260350"/>
          </a:xfrm>
          <a:custGeom>
            <a:avLst/>
            <a:gdLst/>
            <a:ahLst/>
            <a:cxnLst/>
            <a:rect l="l" t="t" r="r" b="b"/>
            <a:pathLst>
              <a:path w="407035" h="260350">
                <a:moveTo>
                  <a:pt x="2157" y="259604"/>
                </a:moveTo>
                <a:lnTo>
                  <a:pt x="1438" y="260324"/>
                </a:lnTo>
                <a:lnTo>
                  <a:pt x="719" y="259964"/>
                </a:lnTo>
                <a:lnTo>
                  <a:pt x="0" y="259604"/>
                </a:lnTo>
                <a:lnTo>
                  <a:pt x="0" y="258885"/>
                </a:lnTo>
                <a:lnTo>
                  <a:pt x="0" y="258526"/>
                </a:lnTo>
                <a:lnTo>
                  <a:pt x="2157" y="257447"/>
                </a:lnTo>
                <a:lnTo>
                  <a:pt x="6833" y="254930"/>
                </a:lnTo>
                <a:lnTo>
                  <a:pt x="12587" y="249896"/>
                </a:lnTo>
                <a:lnTo>
                  <a:pt x="22297" y="243064"/>
                </a:lnTo>
                <a:lnTo>
                  <a:pt x="34884" y="233716"/>
                </a:lnTo>
                <a:lnTo>
                  <a:pt x="51427" y="221491"/>
                </a:lnTo>
                <a:lnTo>
                  <a:pt x="71566" y="208187"/>
                </a:lnTo>
                <a:lnTo>
                  <a:pt x="93863" y="193445"/>
                </a:lnTo>
                <a:lnTo>
                  <a:pt x="119038" y="177624"/>
                </a:lnTo>
                <a:lnTo>
                  <a:pt x="145650" y="161803"/>
                </a:lnTo>
                <a:lnTo>
                  <a:pt x="174061" y="145982"/>
                </a:lnTo>
                <a:lnTo>
                  <a:pt x="202113" y="129802"/>
                </a:lnTo>
                <a:lnTo>
                  <a:pt x="229804" y="113981"/>
                </a:lnTo>
                <a:lnTo>
                  <a:pt x="257136" y="98160"/>
                </a:lnTo>
                <a:lnTo>
                  <a:pt x="284109" y="83059"/>
                </a:lnTo>
                <a:lnTo>
                  <a:pt x="307844" y="68676"/>
                </a:lnTo>
                <a:lnTo>
                  <a:pt x="330141" y="55372"/>
                </a:lnTo>
                <a:lnTo>
                  <a:pt x="349562" y="44226"/>
                </a:lnTo>
                <a:lnTo>
                  <a:pt x="366464" y="34158"/>
                </a:lnTo>
                <a:lnTo>
                  <a:pt x="379771" y="26248"/>
                </a:lnTo>
                <a:lnTo>
                  <a:pt x="390200" y="19416"/>
                </a:lnTo>
                <a:lnTo>
                  <a:pt x="398471" y="14022"/>
                </a:lnTo>
                <a:lnTo>
                  <a:pt x="403866" y="10067"/>
                </a:lnTo>
                <a:lnTo>
                  <a:pt x="406024" y="7191"/>
                </a:lnTo>
                <a:lnTo>
                  <a:pt x="406743" y="5033"/>
                </a:lnTo>
                <a:lnTo>
                  <a:pt x="406743" y="3236"/>
                </a:lnTo>
                <a:lnTo>
                  <a:pt x="405304" y="2157"/>
                </a:lnTo>
                <a:lnTo>
                  <a:pt x="401348" y="1797"/>
                </a:lnTo>
                <a:lnTo>
                  <a:pt x="395594" y="1438"/>
                </a:lnTo>
                <a:lnTo>
                  <a:pt x="388042" y="1078"/>
                </a:lnTo>
                <a:lnTo>
                  <a:pt x="379051" y="0"/>
                </a:lnTo>
              </a:path>
            </a:pathLst>
          </a:custGeom>
          <a:ln w="28543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79200" y="5627734"/>
            <a:ext cx="10160" cy="187960"/>
          </a:xfrm>
          <a:custGeom>
            <a:avLst/>
            <a:gdLst/>
            <a:ahLst/>
            <a:cxnLst/>
            <a:rect l="l" t="t" r="r" b="b"/>
            <a:pathLst>
              <a:path w="10160" h="187960">
                <a:moveTo>
                  <a:pt x="9710" y="14382"/>
                </a:moveTo>
                <a:lnTo>
                  <a:pt x="9710" y="13303"/>
                </a:lnTo>
                <a:lnTo>
                  <a:pt x="9710" y="11865"/>
                </a:lnTo>
                <a:lnTo>
                  <a:pt x="9710" y="10786"/>
                </a:lnTo>
                <a:lnTo>
                  <a:pt x="9710" y="9348"/>
                </a:lnTo>
                <a:lnTo>
                  <a:pt x="9710" y="7910"/>
                </a:lnTo>
                <a:lnTo>
                  <a:pt x="9710" y="5753"/>
                </a:lnTo>
                <a:lnTo>
                  <a:pt x="9710" y="3955"/>
                </a:lnTo>
                <a:lnTo>
                  <a:pt x="9710" y="2876"/>
                </a:lnTo>
                <a:lnTo>
                  <a:pt x="9710" y="2157"/>
                </a:lnTo>
                <a:lnTo>
                  <a:pt x="9710" y="1438"/>
                </a:lnTo>
                <a:lnTo>
                  <a:pt x="9710" y="1078"/>
                </a:lnTo>
                <a:lnTo>
                  <a:pt x="9710" y="0"/>
                </a:lnTo>
                <a:lnTo>
                  <a:pt x="8990" y="719"/>
                </a:lnTo>
                <a:lnTo>
                  <a:pt x="8990" y="1438"/>
                </a:lnTo>
                <a:lnTo>
                  <a:pt x="8271" y="1797"/>
                </a:lnTo>
                <a:lnTo>
                  <a:pt x="8271" y="3236"/>
                </a:lnTo>
                <a:lnTo>
                  <a:pt x="7552" y="6472"/>
                </a:lnTo>
                <a:lnTo>
                  <a:pt x="6833" y="10786"/>
                </a:lnTo>
                <a:lnTo>
                  <a:pt x="6833" y="16539"/>
                </a:lnTo>
                <a:lnTo>
                  <a:pt x="6113" y="23731"/>
                </a:lnTo>
                <a:lnTo>
                  <a:pt x="6113" y="171152"/>
                </a:lnTo>
                <a:lnTo>
                  <a:pt x="5394" y="177624"/>
                </a:lnTo>
                <a:lnTo>
                  <a:pt x="5394" y="182298"/>
                </a:lnTo>
                <a:lnTo>
                  <a:pt x="4675" y="185534"/>
                </a:lnTo>
                <a:lnTo>
                  <a:pt x="4675" y="186973"/>
                </a:lnTo>
                <a:lnTo>
                  <a:pt x="3955" y="187692"/>
                </a:lnTo>
                <a:lnTo>
                  <a:pt x="3236" y="186253"/>
                </a:lnTo>
                <a:lnTo>
                  <a:pt x="2157" y="184096"/>
                </a:lnTo>
                <a:lnTo>
                  <a:pt x="1438" y="179062"/>
                </a:lnTo>
                <a:lnTo>
                  <a:pt x="719" y="171871"/>
                </a:lnTo>
                <a:lnTo>
                  <a:pt x="0" y="163960"/>
                </a:lnTo>
                <a:lnTo>
                  <a:pt x="0" y="154252"/>
                </a:lnTo>
                <a:lnTo>
                  <a:pt x="0" y="143825"/>
                </a:lnTo>
                <a:lnTo>
                  <a:pt x="0" y="132319"/>
                </a:lnTo>
              </a:path>
            </a:pathLst>
          </a:custGeom>
          <a:ln w="28547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79537" y="5611553"/>
            <a:ext cx="3810" cy="209550"/>
          </a:xfrm>
          <a:custGeom>
            <a:avLst/>
            <a:gdLst/>
            <a:ahLst/>
            <a:cxnLst/>
            <a:rect l="l" t="t" r="r" b="b"/>
            <a:pathLst>
              <a:path w="3810" h="209550">
                <a:moveTo>
                  <a:pt x="3236" y="10427"/>
                </a:moveTo>
                <a:lnTo>
                  <a:pt x="3236" y="8269"/>
                </a:lnTo>
                <a:lnTo>
                  <a:pt x="3236" y="6831"/>
                </a:lnTo>
                <a:lnTo>
                  <a:pt x="2517" y="5393"/>
                </a:lnTo>
                <a:lnTo>
                  <a:pt x="1438" y="3955"/>
                </a:lnTo>
                <a:lnTo>
                  <a:pt x="1438" y="3236"/>
                </a:lnTo>
                <a:lnTo>
                  <a:pt x="719" y="1797"/>
                </a:lnTo>
                <a:lnTo>
                  <a:pt x="719" y="1078"/>
                </a:lnTo>
                <a:lnTo>
                  <a:pt x="0" y="719"/>
                </a:lnTo>
                <a:lnTo>
                  <a:pt x="0" y="0"/>
                </a:lnTo>
                <a:lnTo>
                  <a:pt x="0" y="359"/>
                </a:lnTo>
                <a:lnTo>
                  <a:pt x="0" y="209265"/>
                </a:lnTo>
                <a:lnTo>
                  <a:pt x="0" y="209265"/>
                </a:lnTo>
                <a:lnTo>
                  <a:pt x="0" y="173669"/>
                </a:lnTo>
              </a:path>
            </a:pathLst>
          </a:custGeom>
          <a:ln w="28547">
            <a:solidFill>
              <a:srgbClr val="008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TextBox 43"/>
          <p:cNvSpPr txBox="1"/>
          <p:nvPr/>
        </p:nvSpPr>
        <p:spPr>
          <a:xfrm>
            <a:off x="6004976" y="4501339"/>
            <a:ext cx="4012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Increment counts based on new assignment of 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iw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44" idx="0"/>
          </p:cNvCxnSpPr>
          <p:nvPr/>
        </p:nvCxnSpPr>
        <p:spPr>
          <a:xfrm flipH="1" flipV="1">
            <a:off x="7336364" y="3684567"/>
            <a:ext cx="674833" cy="81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1"/>
          </p:cNvCxnSpPr>
          <p:nvPr/>
        </p:nvCxnSpPr>
        <p:spPr>
          <a:xfrm flipH="1">
            <a:off x="3335598" y="4916838"/>
            <a:ext cx="2669378" cy="7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2059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30" h="88900">
                <a:moveTo>
                  <a:pt x="0" y="0"/>
                </a:moveTo>
                <a:lnTo>
                  <a:pt x="1814241" y="0"/>
                </a:lnTo>
                <a:lnTo>
                  <a:pt x="1814241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7875" y="3755085"/>
            <a:ext cx="88900" cy="1421130"/>
          </a:xfrm>
          <a:custGeom>
            <a:avLst/>
            <a:gdLst/>
            <a:ahLst/>
            <a:cxnLst/>
            <a:rect l="l" t="t" r="r" b="b"/>
            <a:pathLst>
              <a:path w="88900" h="1421129">
                <a:moveTo>
                  <a:pt x="0" y="0"/>
                </a:moveTo>
                <a:lnTo>
                  <a:pt x="88809" y="0"/>
                </a:lnTo>
                <a:lnTo>
                  <a:pt x="88809" y="1420675"/>
                </a:lnTo>
                <a:lnTo>
                  <a:pt x="0" y="1420675"/>
                </a:lnTo>
                <a:lnTo>
                  <a:pt x="0" y="0"/>
                </a:lnTo>
                <a:close/>
              </a:path>
            </a:pathLst>
          </a:custGeom>
          <a:ln w="25373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2599" y="501701"/>
            <a:ext cx="4086860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5" dirty="0"/>
              <a:t>Geometrically…</a:t>
            </a:r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2060" y="3643034"/>
            <a:ext cx="1991995" cy="90805"/>
          </a:xfrm>
          <a:custGeom>
            <a:avLst/>
            <a:gdLst/>
            <a:ahLst/>
            <a:cxnLst/>
            <a:rect l="l" t="t" r="r" b="b"/>
            <a:pathLst>
              <a:path w="1991995" h="90804">
                <a:moveTo>
                  <a:pt x="0" y="0"/>
                </a:moveTo>
                <a:lnTo>
                  <a:pt x="1991854" y="0"/>
                </a:lnTo>
                <a:lnTo>
                  <a:pt x="1991854" y="90398"/>
                </a:lnTo>
                <a:lnTo>
                  <a:pt x="0" y="90398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2060" y="3643034"/>
            <a:ext cx="1991995" cy="90805"/>
          </a:xfrm>
          <a:custGeom>
            <a:avLst/>
            <a:gdLst/>
            <a:ahLst/>
            <a:cxnLst/>
            <a:rect l="l" t="t" r="r" b="b"/>
            <a:pathLst>
              <a:path w="1991995" h="90804">
                <a:moveTo>
                  <a:pt x="0" y="0"/>
                </a:moveTo>
                <a:lnTo>
                  <a:pt x="1991860" y="0"/>
                </a:lnTo>
                <a:lnTo>
                  <a:pt x="1991860" y="90398"/>
                </a:lnTo>
                <a:lnTo>
                  <a:pt x="0" y="9039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6766" y="3643033"/>
            <a:ext cx="279400" cy="88900"/>
          </a:xfrm>
          <a:custGeom>
            <a:avLst/>
            <a:gdLst/>
            <a:ahLst/>
            <a:cxnLst/>
            <a:rect l="l" t="t" r="r" b="b"/>
            <a:pathLst>
              <a:path w="279400" h="88900">
                <a:moveTo>
                  <a:pt x="0" y="0"/>
                </a:moveTo>
                <a:lnTo>
                  <a:pt x="279120" y="0"/>
                </a:lnTo>
                <a:lnTo>
                  <a:pt x="279120" y="88798"/>
                </a:lnTo>
                <a:lnTo>
                  <a:pt x="0" y="88798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6766" y="3643033"/>
            <a:ext cx="279400" cy="88900"/>
          </a:xfrm>
          <a:custGeom>
            <a:avLst/>
            <a:gdLst/>
            <a:ahLst/>
            <a:cxnLst/>
            <a:rect l="l" t="t" r="r" b="b"/>
            <a:pathLst>
              <a:path w="279400" h="88900">
                <a:moveTo>
                  <a:pt x="0" y="0"/>
                </a:moveTo>
                <a:lnTo>
                  <a:pt x="279114" y="0"/>
                </a:lnTo>
                <a:lnTo>
                  <a:pt x="279114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84925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29" h="88900">
                <a:moveTo>
                  <a:pt x="0" y="0"/>
                </a:moveTo>
                <a:lnTo>
                  <a:pt x="1814233" y="0"/>
                </a:lnTo>
                <a:lnTo>
                  <a:pt x="1814233" y="88798"/>
                </a:lnTo>
                <a:lnTo>
                  <a:pt x="0" y="88798"/>
                </a:lnTo>
                <a:lnTo>
                  <a:pt x="0" y="0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84925" y="3643033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29" h="88900">
                <a:moveTo>
                  <a:pt x="0" y="0"/>
                </a:moveTo>
                <a:lnTo>
                  <a:pt x="1814242" y="0"/>
                </a:lnTo>
                <a:lnTo>
                  <a:pt x="1814242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941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7875" y="3755086"/>
            <a:ext cx="88900" cy="1602105"/>
          </a:xfrm>
          <a:custGeom>
            <a:avLst/>
            <a:gdLst/>
            <a:ahLst/>
            <a:cxnLst/>
            <a:rect l="l" t="t" r="r" b="b"/>
            <a:pathLst>
              <a:path w="88900" h="1602104">
                <a:moveTo>
                  <a:pt x="0" y="0"/>
                </a:moveTo>
                <a:lnTo>
                  <a:pt x="88808" y="0"/>
                </a:lnTo>
                <a:lnTo>
                  <a:pt x="88808" y="1601978"/>
                </a:lnTo>
                <a:lnTo>
                  <a:pt x="0" y="1601978"/>
                </a:lnTo>
                <a:lnTo>
                  <a:pt x="0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7875" y="3755086"/>
            <a:ext cx="88900" cy="1602105"/>
          </a:xfrm>
          <a:custGeom>
            <a:avLst/>
            <a:gdLst/>
            <a:ahLst/>
            <a:cxnLst/>
            <a:rect l="l" t="t" r="r" b="b"/>
            <a:pathLst>
              <a:path w="88900" h="1602104">
                <a:moveTo>
                  <a:pt x="0" y="0"/>
                </a:moveTo>
                <a:lnTo>
                  <a:pt x="88809" y="0"/>
                </a:lnTo>
                <a:lnTo>
                  <a:pt x="88809" y="1601985"/>
                </a:lnTo>
                <a:lnTo>
                  <a:pt x="0" y="1601985"/>
                </a:lnTo>
                <a:lnTo>
                  <a:pt x="0" y="0"/>
                </a:lnTo>
                <a:close/>
              </a:path>
            </a:pathLst>
          </a:custGeom>
          <a:ln w="25373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1052" y="3755085"/>
            <a:ext cx="88900" cy="1179830"/>
          </a:xfrm>
          <a:custGeom>
            <a:avLst/>
            <a:gdLst/>
            <a:ahLst/>
            <a:cxnLst/>
            <a:rect l="l" t="t" r="r" b="b"/>
            <a:pathLst>
              <a:path w="88900" h="1179829">
                <a:moveTo>
                  <a:pt x="88798" y="0"/>
                </a:moveTo>
                <a:lnTo>
                  <a:pt x="0" y="0"/>
                </a:lnTo>
                <a:lnTo>
                  <a:pt x="0" y="1179664"/>
                </a:lnTo>
                <a:lnTo>
                  <a:pt x="88798" y="1179664"/>
                </a:lnTo>
                <a:lnTo>
                  <a:pt x="88798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91041" y="3755085"/>
            <a:ext cx="88900" cy="1179830"/>
          </a:xfrm>
          <a:custGeom>
            <a:avLst/>
            <a:gdLst/>
            <a:ahLst/>
            <a:cxnLst/>
            <a:rect l="l" t="t" r="r" b="b"/>
            <a:pathLst>
              <a:path w="88900" h="1179829">
                <a:moveTo>
                  <a:pt x="88808" y="0"/>
                </a:moveTo>
                <a:lnTo>
                  <a:pt x="0" y="0"/>
                </a:lnTo>
                <a:lnTo>
                  <a:pt x="0" y="1179668"/>
                </a:lnTo>
                <a:lnTo>
                  <a:pt x="88808" y="1179668"/>
                </a:lnTo>
                <a:lnTo>
                  <a:pt x="88808" y="0"/>
                </a:lnTo>
                <a:close/>
              </a:path>
            </a:pathLst>
          </a:custGeom>
          <a:ln w="25373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87655" y="375508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0"/>
                </a:moveTo>
                <a:lnTo>
                  <a:pt x="88811" y="0"/>
                </a:lnTo>
                <a:lnTo>
                  <a:pt x="88811" y="88785"/>
                </a:lnTo>
                <a:lnTo>
                  <a:pt x="0" y="88785"/>
                </a:lnTo>
                <a:lnTo>
                  <a:pt x="0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87655" y="375508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0"/>
                </a:moveTo>
                <a:lnTo>
                  <a:pt x="88808" y="0"/>
                </a:lnTo>
                <a:lnTo>
                  <a:pt x="88808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71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303060" y="1643095"/>
          <a:ext cx="6708137" cy="93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485"/>
                <a:gridCol w="1357630"/>
                <a:gridCol w="1326514"/>
                <a:gridCol w="1341754"/>
                <a:gridCol w="1341754"/>
              </a:tblGrid>
              <a:tr h="4667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76200">
                      <a:solidFill>
                        <a:srgbClr val="95C5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45" dirty="0">
                          <a:latin typeface="DejaVu Sans"/>
                          <a:cs typeface="DejaVu Sans"/>
                        </a:rPr>
                        <a:t>epilepsy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35" dirty="0">
                          <a:latin typeface="DejaVu Sans"/>
                          <a:cs typeface="DejaVu Sans"/>
                        </a:rPr>
                        <a:t>dynamic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95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75" dirty="0">
                          <a:latin typeface="DejaVu Sans"/>
                          <a:cs typeface="DejaVu Sans"/>
                        </a:rPr>
                        <a:t>Bayesian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14" dirty="0">
                          <a:latin typeface="DejaVu Sans"/>
                          <a:cs typeface="DejaVu Sans"/>
                        </a:rPr>
                        <a:t>EEG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95" dirty="0">
                          <a:latin typeface="DejaVu Sans"/>
                          <a:cs typeface="DejaVu Sans"/>
                        </a:rPr>
                        <a:t>model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2583295" y="1612666"/>
            <a:ext cx="1504607" cy="1088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39965" y="3154654"/>
            <a:ext cx="10483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Topic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64686" y="3154654"/>
            <a:ext cx="10737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Topic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52832" y="3154654"/>
            <a:ext cx="107251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Topic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72059" y="3755085"/>
            <a:ext cx="1814830" cy="1421130"/>
          </a:xfrm>
          <a:custGeom>
            <a:avLst/>
            <a:gdLst/>
            <a:ahLst/>
            <a:cxnLst/>
            <a:rect l="l" t="t" r="r" b="b"/>
            <a:pathLst>
              <a:path w="1814830" h="1421129">
                <a:moveTo>
                  <a:pt x="0" y="0"/>
                </a:moveTo>
                <a:lnTo>
                  <a:pt x="1814244" y="0"/>
                </a:lnTo>
                <a:lnTo>
                  <a:pt x="1814244" y="1420672"/>
                </a:lnTo>
                <a:lnTo>
                  <a:pt x="0" y="1420672"/>
                </a:lnTo>
                <a:lnTo>
                  <a:pt x="0" y="0"/>
                </a:lnTo>
                <a:close/>
              </a:path>
            </a:pathLst>
          </a:custGeom>
          <a:solidFill>
            <a:srgbClr val="95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2059" y="3755085"/>
            <a:ext cx="1814830" cy="1421130"/>
          </a:xfrm>
          <a:custGeom>
            <a:avLst/>
            <a:gdLst/>
            <a:ahLst/>
            <a:cxnLst/>
            <a:rect l="l" t="t" r="r" b="b"/>
            <a:pathLst>
              <a:path w="1814830" h="1421129">
                <a:moveTo>
                  <a:pt x="0" y="0"/>
                </a:moveTo>
                <a:lnTo>
                  <a:pt x="1814241" y="0"/>
                </a:lnTo>
                <a:lnTo>
                  <a:pt x="1814241" y="1420675"/>
                </a:lnTo>
                <a:lnTo>
                  <a:pt x="0" y="1420675"/>
                </a:lnTo>
                <a:lnTo>
                  <a:pt x="0" y="0"/>
                </a:lnTo>
                <a:close/>
              </a:path>
            </a:pathLst>
          </a:custGeom>
          <a:ln w="25371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96766" y="3752456"/>
            <a:ext cx="279400" cy="1182370"/>
          </a:xfrm>
          <a:custGeom>
            <a:avLst/>
            <a:gdLst/>
            <a:ahLst/>
            <a:cxnLst/>
            <a:rect l="l" t="t" r="r" b="b"/>
            <a:pathLst>
              <a:path w="279400" h="1182370">
                <a:moveTo>
                  <a:pt x="0" y="0"/>
                </a:moveTo>
                <a:lnTo>
                  <a:pt x="279120" y="0"/>
                </a:lnTo>
                <a:lnTo>
                  <a:pt x="279120" y="1182293"/>
                </a:lnTo>
                <a:lnTo>
                  <a:pt x="0" y="1182293"/>
                </a:lnTo>
                <a:lnTo>
                  <a:pt x="0" y="0"/>
                </a:lnTo>
                <a:close/>
              </a:path>
            </a:pathLst>
          </a:custGeom>
          <a:solidFill>
            <a:srgbClr val="95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6766" y="3752456"/>
            <a:ext cx="279400" cy="1182370"/>
          </a:xfrm>
          <a:custGeom>
            <a:avLst/>
            <a:gdLst/>
            <a:ahLst/>
            <a:cxnLst/>
            <a:rect l="l" t="t" r="r" b="b"/>
            <a:pathLst>
              <a:path w="279400" h="1182370">
                <a:moveTo>
                  <a:pt x="0" y="0"/>
                </a:moveTo>
                <a:lnTo>
                  <a:pt x="279114" y="0"/>
                </a:lnTo>
                <a:lnTo>
                  <a:pt x="279114" y="1182294"/>
                </a:lnTo>
                <a:lnTo>
                  <a:pt x="0" y="1182294"/>
                </a:lnTo>
                <a:lnTo>
                  <a:pt x="0" y="0"/>
                </a:lnTo>
                <a:close/>
              </a:path>
            </a:pathLst>
          </a:custGeom>
          <a:ln w="25373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84925" y="3755085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29" h="88900">
                <a:moveTo>
                  <a:pt x="0" y="0"/>
                </a:moveTo>
                <a:lnTo>
                  <a:pt x="1814233" y="0"/>
                </a:lnTo>
                <a:lnTo>
                  <a:pt x="1814233" y="88785"/>
                </a:lnTo>
                <a:lnTo>
                  <a:pt x="0" y="88785"/>
                </a:lnTo>
                <a:lnTo>
                  <a:pt x="0" y="0"/>
                </a:lnTo>
                <a:close/>
              </a:path>
            </a:pathLst>
          </a:custGeom>
          <a:solidFill>
            <a:srgbClr val="95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84925" y="3755085"/>
            <a:ext cx="1814830" cy="88900"/>
          </a:xfrm>
          <a:custGeom>
            <a:avLst/>
            <a:gdLst/>
            <a:ahLst/>
            <a:cxnLst/>
            <a:rect l="l" t="t" r="r" b="b"/>
            <a:pathLst>
              <a:path w="1814829" h="88900">
                <a:moveTo>
                  <a:pt x="0" y="0"/>
                </a:moveTo>
                <a:lnTo>
                  <a:pt x="1814242" y="0"/>
                </a:lnTo>
                <a:lnTo>
                  <a:pt x="1814242" y="88792"/>
                </a:lnTo>
                <a:lnTo>
                  <a:pt x="0" y="8879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68867" y="4516159"/>
            <a:ext cx="457200" cy="520065"/>
          </a:xfrm>
          <a:custGeom>
            <a:avLst/>
            <a:gdLst/>
            <a:ahLst/>
            <a:cxnLst/>
            <a:rect l="l" t="t" r="r" b="b"/>
            <a:pathLst>
              <a:path w="457200" h="520064">
                <a:moveTo>
                  <a:pt x="258965" y="390055"/>
                </a:moveTo>
                <a:lnTo>
                  <a:pt x="197764" y="390055"/>
                </a:lnTo>
                <a:lnTo>
                  <a:pt x="228371" y="520064"/>
                </a:lnTo>
                <a:lnTo>
                  <a:pt x="258965" y="390055"/>
                </a:lnTo>
                <a:close/>
              </a:path>
              <a:path w="457200" h="520064">
                <a:moveTo>
                  <a:pt x="311950" y="355206"/>
                </a:moveTo>
                <a:lnTo>
                  <a:pt x="144779" y="355206"/>
                </a:lnTo>
                <a:lnTo>
                  <a:pt x="114185" y="485228"/>
                </a:lnTo>
                <a:lnTo>
                  <a:pt x="197764" y="390055"/>
                </a:lnTo>
                <a:lnTo>
                  <a:pt x="320150" y="390055"/>
                </a:lnTo>
                <a:lnTo>
                  <a:pt x="311950" y="355206"/>
                </a:lnTo>
                <a:close/>
              </a:path>
              <a:path w="457200" h="520064">
                <a:moveTo>
                  <a:pt x="320150" y="390055"/>
                </a:moveTo>
                <a:lnTo>
                  <a:pt x="258965" y="390055"/>
                </a:lnTo>
                <a:lnTo>
                  <a:pt x="342544" y="485228"/>
                </a:lnTo>
                <a:lnTo>
                  <a:pt x="320150" y="390055"/>
                </a:lnTo>
                <a:close/>
              </a:path>
              <a:path w="457200" h="520064">
                <a:moveTo>
                  <a:pt x="30594" y="130022"/>
                </a:moveTo>
                <a:lnTo>
                  <a:pt x="114185" y="225196"/>
                </a:lnTo>
                <a:lnTo>
                  <a:pt x="0" y="260032"/>
                </a:lnTo>
                <a:lnTo>
                  <a:pt x="114185" y="294868"/>
                </a:lnTo>
                <a:lnTo>
                  <a:pt x="30594" y="390055"/>
                </a:lnTo>
                <a:lnTo>
                  <a:pt x="144779" y="355206"/>
                </a:lnTo>
                <a:lnTo>
                  <a:pt x="395532" y="355206"/>
                </a:lnTo>
                <a:lnTo>
                  <a:pt x="342544" y="294868"/>
                </a:lnTo>
                <a:lnTo>
                  <a:pt x="456730" y="260032"/>
                </a:lnTo>
                <a:lnTo>
                  <a:pt x="342544" y="225196"/>
                </a:lnTo>
                <a:lnTo>
                  <a:pt x="395539" y="164858"/>
                </a:lnTo>
                <a:lnTo>
                  <a:pt x="144779" y="164858"/>
                </a:lnTo>
                <a:lnTo>
                  <a:pt x="30594" y="130022"/>
                </a:lnTo>
                <a:close/>
              </a:path>
              <a:path w="457200" h="520064">
                <a:moveTo>
                  <a:pt x="395532" y="355206"/>
                </a:moveTo>
                <a:lnTo>
                  <a:pt x="311950" y="355206"/>
                </a:lnTo>
                <a:lnTo>
                  <a:pt x="426135" y="390055"/>
                </a:lnTo>
                <a:lnTo>
                  <a:pt x="395532" y="355206"/>
                </a:lnTo>
                <a:close/>
              </a:path>
              <a:path w="457200" h="520064">
                <a:moveTo>
                  <a:pt x="114185" y="34836"/>
                </a:moveTo>
                <a:lnTo>
                  <a:pt x="144779" y="164858"/>
                </a:lnTo>
                <a:lnTo>
                  <a:pt x="311950" y="164858"/>
                </a:lnTo>
                <a:lnTo>
                  <a:pt x="320147" y="130022"/>
                </a:lnTo>
                <a:lnTo>
                  <a:pt x="197764" y="130022"/>
                </a:lnTo>
                <a:lnTo>
                  <a:pt x="114185" y="34836"/>
                </a:lnTo>
                <a:close/>
              </a:path>
              <a:path w="457200" h="520064">
                <a:moveTo>
                  <a:pt x="426135" y="130022"/>
                </a:moveTo>
                <a:lnTo>
                  <a:pt x="311950" y="164858"/>
                </a:lnTo>
                <a:lnTo>
                  <a:pt x="395539" y="164858"/>
                </a:lnTo>
                <a:lnTo>
                  <a:pt x="426135" y="130022"/>
                </a:lnTo>
                <a:close/>
              </a:path>
              <a:path w="457200" h="520064">
                <a:moveTo>
                  <a:pt x="228371" y="0"/>
                </a:moveTo>
                <a:lnTo>
                  <a:pt x="197764" y="130022"/>
                </a:lnTo>
                <a:lnTo>
                  <a:pt x="258965" y="130022"/>
                </a:lnTo>
                <a:lnTo>
                  <a:pt x="228371" y="0"/>
                </a:lnTo>
                <a:close/>
              </a:path>
              <a:path w="457200" h="520064">
                <a:moveTo>
                  <a:pt x="342544" y="34836"/>
                </a:moveTo>
                <a:lnTo>
                  <a:pt x="258965" y="130022"/>
                </a:lnTo>
                <a:lnTo>
                  <a:pt x="320147" y="130022"/>
                </a:lnTo>
                <a:lnTo>
                  <a:pt x="342544" y="34836"/>
                </a:lnTo>
                <a:close/>
              </a:path>
            </a:pathLst>
          </a:custGeom>
          <a:solidFill>
            <a:srgbClr val="FF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68867" y="4516159"/>
            <a:ext cx="457200" cy="520065"/>
          </a:xfrm>
          <a:custGeom>
            <a:avLst/>
            <a:gdLst/>
            <a:ahLst/>
            <a:cxnLst/>
            <a:rect l="l" t="t" r="r" b="b"/>
            <a:pathLst>
              <a:path w="457200" h="520064">
                <a:moveTo>
                  <a:pt x="228366" y="0"/>
                </a:moveTo>
                <a:lnTo>
                  <a:pt x="258962" y="130017"/>
                </a:lnTo>
                <a:lnTo>
                  <a:pt x="342549" y="34839"/>
                </a:lnTo>
                <a:lnTo>
                  <a:pt x="311952" y="164857"/>
                </a:lnTo>
                <a:lnTo>
                  <a:pt x="426135" y="130017"/>
                </a:lnTo>
                <a:lnTo>
                  <a:pt x="342549" y="225194"/>
                </a:lnTo>
                <a:lnTo>
                  <a:pt x="456732" y="260034"/>
                </a:lnTo>
                <a:lnTo>
                  <a:pt x="342549" y="294874"/>
                </a:lnTo>
                <a:lnTo>
                  <a:pt x="426135" y="390051"/>
                </a:lnTo>
                <a:lnTo>
                  <a:pt x="311952" y="355211"/>
                </a:lnTo>
                <a:lnTo>
                  <a:pt x="342549" y="485229"/>
                </a:lnTo>
                <a:lnTo>
                  <a:pt x="258962" y="390051"/>
                </a:lnTo>
                <a:lnTo>
                  <a:pt x="228366" y="520068"/>
                </a:lnTo>
                <a:lnTo>
                  <a:pt x="197769" y="390051"/>
                </a:lnTo>
                <a:lnTo>
                  <a:pt x="114183" y="485229"/>
                </a:lnTo>
                <a:lnTo>
                  <a:pt x="144779" y="355211"/>
                </a:lnTo>
                <a:lnTo>
                  <a:pt x="30596" y="390051"/>
                </a:lnTo>
                <a:lnTo>
                  <a:pt x="114183" y="294874"/>
                </a:lnTo>
                <a:lnTo>
                  <a:pt x="0" y="260034"/>
                </a:lnTo>
                <a:lnTo>
                  <a:pt x="114183" y="225194"/>
                </a:lnTo>
                <a:lnTo>
                  <a:pt x="30596" y="130017"/>
                </a:lnTo>
                <a:lnTo>
                  <a:pt x="144779" y="164857"/>
                </a:lnTo>
                <a:lnTo>
                  <a:pt x="114183" y="34839"/>
                </a:lnTo>
                <a:lnTo>
                  <a:pt x="197769" y="130017"/>
                </a:lnTo>
                <a:lnTo>
                  <a:pt x="228366" y="0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35026" y="5611827"/>
            <a:ext cx="3039110" cy="11137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8800"/>
              </a:lnSpc>
              <a:spcBef>
                <a:spcPts val="130"/>
              </a:spcBef>
            </a:pPr>
            <a:r>
              <a:rPr sz="2400" spc="-130" dirty="0">
                <a:latin typeface="DejaVu Sans"/>
                <a:cs typeface="DejaVu Sans"/>
              </a:rPr>
              <a:t>Increase </a:t>
            </a:r>
            <a:r>
              <a:rPr sz="2400" spc="-125" dirty="0">
                <a:latin typeface="DejaVu Sans"/>
                <a:cs typeface="DejaVu Sans"/>
              </a:rPr>
              <a:t>popularity</a:t>
            </a:r>
            <a:r>
              <a:rPr sz="2400" spc="-135" dirty="0">
                <a:latin typeface="DejaVu Sans"/>
                <a:cs typeface="DejaVu Sans"/>
              </a:rPr>
              <a:t> </a:t>
            </a:r>
            <a:r>
              <a:rPr sz="2400" spc="-30" dirty="0">
                <a:latin typeface="DejaVu Sans"/>
                <a:cs typeface="DejaVu Sans"/>
              </a:rPr>
              <a:t>of  </a:t>
            </a:r>
            <a:r>
              <a:rPr sz="2400" spc="-204" dirty="0">
                <a:latin typeface="DejaVu Sans"/>
                <a:cs typeface="DejaVu Sans"/>
              </a:rPr>
              <a:t>“dynamic” </a:t>
            </a:r>
            <a:r>
              <a:rPr sz="2400" spc="-105" dirty="0">
                <a:latin typeface="DejaVu Sans"/>
                <a:cs typeface="DejaVu Sans"/>
              </a:rPr>
              <a:t>in </a:t>
            </a:r>
            <a:r>
              <a:rPr sz="2400" spc="-70" dirty="0">
                <a:latin typeface="DejaVu Sans"/>
                <a:cs typeface="DejaVu Sans"/>
              </a:rPr>
              <a:t>topic </a:t>
            </a:r>
            <a:r>
              <a:rPr sz="2400" spc="-409" dirty="0">
                <a:latin typeface="DejaVu Sans"/>
                <a:cs typeface="DejaVu Sans"/>
              </a:rPr>
              <a:t>1  </a:t>
            </a:r>
            <a:r>
              <a:rPr sz="2400" spc="60" dirty="0">
                <a:latin typeface="DejaVu Sans"/>
                <a:cs typeface="DejaVu Sans"/>
              </a:rPr>
              <a:t>(</a:t>
            </a:r>
            <a:r>
              <a:rPr sz="2400" spc="60" dirty="0">
                <a:latin typeface="Arial"/>
                <a:cs typeface="Arial"/>
              </a:rPr>
              <a:t>corpus-wide</a:t>
            </a:r>
            <a:r>
              <a:rPr sz="2400" spc="60" dirty="0">
                <a:latin typeface="DejaVu Sans"/>
                <a:cs typeface="DejaVu Sans"/>
              </a:rPr>
              <a:t>)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37375" y="5158046"/>
            <a:ext cx="660862" cy="623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63477" y="5357047"/>
            <a:ext cx="378460" cy="342900"/>
          </a:xfrm>
          <a:custGeom>
            <a:avLst/>
            <a:gdLst/>
            <a:ahLst/>
            <a:cxnLst/>
            <a:rect l="l" t="t" r="r" b="b"/>
            <a:pathLst>
              <a:path w="378459" h="342900">
                <a:moveTo>
                  <a:pt x="377997" y="342496"/>
                </a:moveTo>
                <a:lnTo>
                  <a:pt x="0" y="0"/>
                </a:lnTo>
              </a:path>
            </a:pathLst>
          </a:custGeom>
          <a:ln w="38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35494" y="5331688"/>
            <a:ext cx="176012" cy="170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78645" y="3649293"/>
            <a:ext cx="2107272" cy="2094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01910" y="3848832"/>
            <a:ext cx="1825625" cy="1812925"/>
          </a:xfrm>
          <a:custGeom>
            <a:avLst/>
            <a:gdLst/>
            <a:ahLst/>
            <a:cxnLst/>
            <a:rect l="l" t="t" r="r" b="b"/>
            <a:pathLst>
              <a:path w="1825625" h="1812925">
                <a:moveTo>
                  <a:pt x="1825500" y="1812659"/>
                </a:moveTo>
                <a:lnTo>
                  <a:pt x="0" y="0"/>
                </a:lnTo>
              </a:path>
            </a:pathLst>
          </a:custGeom>
          <a:ln w="38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75114" y="3822230"/>
            <a:ext cx="173578" cy="1731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563503" y="5611828"/>
            <a:ext cx="3039110" cy="7461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4"/>
              </a:spcBef>
            </a:pPr>
            <a:r>
              <a:rPr sz="2400" spc="-130" dirty="0">
                <a:latin typeface="DejaVu Sans"/>
                <a:cs typeface="DejaVu Sans"/>
              </a:rPr>
              <a:t>Increase </a:t>
            </a:r>
            <a:r>
              <a:rPr sz="2400" spc="-125" dirty="0">
                <a:latin typeface="DejaVu Sans"/>
                <a:cs typeface="DejaVu Sans"/>
              </a:rPr>
              <a:t>popularity</a:t>
            </a:r>
            <a:r>
              <a:rPr sz="2400" spc="-135" dirty="0">
                <a:latin typeface="DejaVu Sans"/>
                <a:cs typeface="DejaVu Sans"/>
              </a:rPr>
              <a:t> </a:t>
            </a:r>
            <a:r>
              <a:rPr sz="2400" spc="-30" dirty="0">
                <a:latin typeface="DejaVu Sans"/>
                <a:cs typeface="DejaVu Sans"/>
              </a:rPr>
              <a:t>of  </a:t>
            </a:r>
            <a:r>
              <a:rPr sz="2400" spc="-70" dirty="0">
                <a:latin typeface="DejaVu Sans"/>
                <a:cs typeface="DejaVu Sans"/>
              </a:rPr>
              <a:t>topic </a:t>
            </a:r>
            <a:r>
              <a:rPr sz="2400" spc="-409" dirty="0">
                <a:latin typeface="DejaVu Sans"/>
                <a:cs typeface="DejaVu Sans"/>
              </a:rPr>
              <a:t>1 </a:t>
            </a:r>
            <a:r>
              <a:rPr sz="2400" spc="120" dirty="0">
                <a:latin typeface="Arial"/>
                <a:cs typeface="Arial"/>
              </a:rPr>
              <a:t>in </a:t>
            </a:r>
            <a:r>
              <a:rPr sz="2400" spc="130" dirty="0">
                <a:latin typeface="Arial"/>
                <a:cs typeface="Arial"/>
              </a:rPr>
              <a:t>doc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76726" y="5214697"/>
            <a:ext cx="117734" cy="1551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68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539" y="501701"/>
            <a:ext cx="7890509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Iterate </a:t>
            </a:r>
            <a:r>
              <a:rPr spc="225" dirty="0"/>
              <a:t>through </a:t>
            </a:r>
            <a:r>
              <a:rPr spc="80" dirty="0"/>
              <a:t>all</a:t>
            </a:r>
            <a:r>
              <a:rPr spc="-670" dirty="0"/>
              <a:t> </a:t>
            </a:r>
            <a:r>
              <a:rPr spc="185" dirty="0"/>
              <a:t>words/docs</a:t>
            </a:r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41838" y="3259865"/>
          <a:ext cx="4834890" cy="312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8275"/>
                <a:gridCol w="1132205"/>
                <a:gridCol w="1132205"/>
                <a:gridCol w="1132205"/>
              </a:tblGrid>
              <a:tr h="44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3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3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3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3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5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12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epilepsy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35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1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Bayesian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50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8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model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42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9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EEG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20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11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dynamic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7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145" dirty="0">
                          <a:solidFill>
                            <a:srgbClr val="118CC4"/>
                          </a:solidFill>
                          <a:latin typeface="DejaVu Sans"/>
                          <a:cs typeface="DejaVu Sans"/>
                        </a:rPr>
                        <a:t>...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756200" y="2831762"/>
          <a:ext cx="3764280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5815"/>
                <a:gridCol w="986155"/>
                <a:gridCol w="986155"/>
                <a:gridCol w="986155"/>
              </a:tblGrid>
              <a:tr h="405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9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3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9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4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2000" spc="-19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15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2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Doc</a:t>
                      </a:r>
                      <a:r>
                        <a:rPr sz="2000" spc="-13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000" spc="-95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i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B0007E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20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03060" y="1642587"/>
          <a:ext cx="6708137" cy="93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595"/>
                <a:gridCol w="1357630"/>
                <a:gridCol w="1335404"/>
                <a:gridCol w="1341754"/>
                <a:gridCol w="1341754"/>
              </a:tblGrid>
              <a:tr h="466725"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76200">
                      <a:solidFill>
                        <a:srgbClr val="95C5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45" dirty="0">
                          <a:latin typeface="DejaVu Sans"/>
                          <a:cs typeface="DejaVu Sans"/>
                        </a:rPr>
                        <a:t>epilepsy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35" dirty="0">
                          <a:latin typeface="DejaVu Sans"/>
                          <a:cs typeface="DejaVu Sans"/>
                        </a:rPr>
                        <a:t>dynamic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76200">
                      <a:solidFill>
                        <a:srgbClr val="95C5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95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75" dirty="0">
                          <a:latin typeface="DejaVu Sans"/>
                          <a:cs typeface="DejaVu Sans"/>
                        </a:rPr>
                        <a:t>Bayesian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76200">
                      <a:solidFill>
                        <a:srgbClr val="95C5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14" dirty="0">
                          <a:latin typeface="DejaVu Sans"/>
                          <a:cs typeface="DejaVu Sans"/>
                        </a:rPr>
                        <a:t>EEG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95" dirty="0">
                          <a:latin typeface="DejaVu Sans"/>
                          <a:cs typeface="DejaVu Sans"/>
                        </a:rPr>
                        <a:t>model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574976" y="1612666"/>
            <a:ext cx="1504607" cy="1088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0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2284" y="3872966"/>
            <a:ext cx="431800" cy="127000"/>
          </a:xfrm>
          <a:custGeom>
            <a:avLst/>
            <a:gdLst/>
            <a:ahLst/>
            <a:cxnLst/>
            <a:rect l="l" t="t" r="r" b="b"/>
            <a:pathLst>
              <a:path w="431800" h="127000">
                <a:moveTo>
                  <a:pt x="0" y="0"/>
                </a:moveTo>
                <a:lnTo>
                  <a:pt x="431355" y="0"/>
                </a:lnTo>
                <a:lnTo>
                  <a:pt x="431355" y="126847"/>
                </a:lnTo>
                <a:lnTo>
                  <a:pt x="0" y="126847"/>
                </a:lnTo>
                <a:lnTo>
                  <a:pt x="0" y="0"/>
                </a:lnTo>
                <a:close/>
              </a:path>
            </a:pathLst>
          </a:custGeom>
          <a:solidFill>
            <a:srgbClr val="FF9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2284" y="3872966"/>
            <a:ext cx="431800" cy="127000"/>
          </a:xfrm>
          <a:custGeom>
            <a:avLst/>
            <a:gdLst/>
            <a:ahLst/>
            <a:cxnLst/>
            <a:rect l="l" t="t" r="r" b="b"/>
            <a:pathLst>
              <a:path w="431800" h="127000">
                <a:moveTo>
                  <a:pt x="0" y="0"/>
                </a:moveTo>
                <a:lnTo>
                  <a:pt x="431358" y="0"/>
                </a:lnTo>
                <a:lnTo>
                  <a:pt x="431358" y="126846"/>
                </a:lnTo>
                <a:lnTo>
                  <a:pt x="0" y="12684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026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0952" y="3365576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0" y="0"/>
                </a:moveTo>
                <a:lnTo>
                  <a:pt x="380618" y="0"/>
                </a:lnTo>
                <a:lnTo>
                  <a:pt x="380618" y="126847"/>
                </a:lnTo>
                <a:lnTo>
                  <a:pt x="0" y="126847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0952" y="3365576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0" y="0"/>
                </a:moveTo>
                <a:lnTo>
                  <a:pt x="380610" y="0"/>
                </a:lnTo>
                <a:lnTo>
                  <a:pt x="380610" y="126845"/>
                </a:lnTo>
                <a:lnTo>
                  <a:pt x="0" y="126845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2700" y="3746119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0" y="0"/>
                </a:moveTo>
                <a:lnTo>
                  <a:pt x="241045" y="0"/>
                </a:lnTo>
                <a:lnTo>
                  <a:pt x="241045" y="139522"/>
                </a:lnTo>
                <a:lnTo>
                  <a:pt x="0" y="139522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2700" y="3746119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0" y="0"/>
                </a:moveTo>
                <a:lnTo>
                  <a:pt x="241053" y="0"/>
                </a:lnTo>
                <a:lnTo>
                  <a:pt x="241053" y="139530"/>
                </a:lnTo>
                <a:lnTo>
                  <a:pt x="0" y="139530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7456" y="4380344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0" y="0"/>
                </a:moveTo>
                <a:lnTo>
                  <a:pt x="380619" y="0"/>
                </a:lnTo>
                <a:lnTo>
                  <a:pt x="380619" y="114160"/>
                </a:lnTo>
                <a:lnTo>
                  <a:pt x="0" y="114160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47455" y="4380344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0" y="0"/>
                </a:moveTo>
                <a:lnTo>
                  <a:pt x="380610" y="0"/>
                </a:lnTo>
                <a:lnTo>
                  <a:pt x="380610" y="114161"/>
                </a:lnTo>
                <a:lnTo>
                  <a:pt x="0" y="11416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6798" y="501701"/>
            <a:ext cx="1030033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What</a:t>
            </a:r>
            <a:r>
              <a:rPr spc="-95" dirty="0"/>
              <a:t> </a:t>
            </a:r>
            <a:r>
              <a:rPr spc="320" dirty="0"/>
              <a:t>to</a:t>
            </a:r>
            <a:r>
              <a:rPr spc="-95" dirty="0"/>
              <a:t> </a:t>
            </a:r>
            <a:r>
              <a:rPr spc="245" dirty="0"/>
              <a:t>do</a:t>
            </a:r>
            <a:r>
              <a:rPr spc="-95" dirty="0"/>
              <a:t> </a:t>
            </a:r>
            <a:r>
              <a:rPr spc="265" dirty="0"/>
              <a:t>with</a:t>
            </a:r>
            <a:r>
              <a:rPr spc="-95" dirty="0"/>
              <a:t> </a:t>
            </a:r>
            <a:r>
              <a:rPr spc="180" dirty="0"/>
              <a:t>the</a:t>
            </a:r>
            <a:r>
              <a:rPr spc="-95" dirty="0"/>
              <a:t> </a:t>
            </a:r>
            <a:r>
              <a:rPr spc="95" dirty="0"/>
              <a:t>collapsed</a:t>
            </a:r>
            <a:r>
              <a:rPr spc="-95" dirty="0"/>
              <a:t> </a:t>
            </a:r>
            <a:r>
              <a:rPr spc="-25" dirty="0"/>
              <a:t>samples?</a:t>
            </a:r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0287" y="1575194"/>
            <a:ext cx="3694429" cy="4970145"/>
          </a:xfrm>
          <a:custGeom>
            <a:avLst/>
            <a:gdLst/>
            <a:ahLst/>
            <a:cxnLst/>
            <a:rect l="l" t="t" r="r" b="b"/>
            <a:pathLst>
              <a:path w="3694429" h="4970145">
                <a:moveTo>
                  <a:pt x="0" y="0"/>
                </a:moveTo>
                <a:lnTo>
                  <a:pt x="3693996" y="0"/>
                </a:lnTo>
                <a:lnTo>
                  <a:pt x="3693996" y="4969987"/>
                </a:lnTo>
                <a:lnTo>
                  <a:pt x="0" y="4969987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8688" y="3226436"/>
            <a:ext cx="430530" cy="146685"/>
          </a:xfrm>
          <a:custGeom>
            <a:avLst/>
            <a:gdLst/>
            <a:ahLst/>
            <a:cxnLst/>
            <a:rect l="l" t="t" r="r" b="b"/>
            <a:pathLst>
              <a:path w="430530" h="146685">
                <a:moveTo>
                  <a:pt x="0" y="0"/>
                </a:moveTo>
                <a:lnTo>
                  <a:pt x="429996" y="0"/>
                </a:lnTo>
                <a:lnTo>
                  <a:pt x="429996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8688" y="3226436"/>
            <a:ext cx="430530" cy="146685"/>
          </a:xfrm>
          <a:custGeom>
            <a:avLst/>
            <a:gdLst/>
            <a:ahLst/>
            <a:cxnLst/>
            <a:rect l="l" t="t" r="r" b="b"/>
            <a:pathLst>
              <a:path w="430530" h="146685">
                <a:moveTo>
                  <a:pt x="0" y="0"/>
                </a:moveTo>
                <a:lnTo>
                  <a:pt x="429988" y="0"/>
                </a:lnTo>
                <a:lnTo>
                  <a:pt x="429988" y="146559"/>
                </a:lnTo>
                <a:lnTo>
                  <a:pt x="0" y="1465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58669" y="4118814"/>
            <a:ext cx="384810" cy="146685"/>
          </a:xfrm>
          <a:custGeom>
            <a:avLst/>
            <a:gdLst/>
            <a:ahLst/>
            <a:cxnLst/>
            <a:rect l="l" t="t" r="r" b="b"/>
            <a:pathLst>
              <a:path w="384810" h="146685">
                <a:moveTo>
                  <a:pt x="0" y="0"/>
                </a:moveTo>
                <a:lnTo>
                  <a:pt x="384390" y="0"/>
                </a:lnTo>
                <a:lnTo>
                  <a:pt x="384390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58668" y="4118814"/>
            <a:ext cx="384810" cy="146685"/>
          </a:xfrm>
          <a:custGeom>
            <a:avLst/>
            <a:gdLst/>
            <a:ahLst/>
            <a:cxnLst/>
            <a:rect l="l" t="t" r="r" b="b"/>
            <a:pathLst>
              <a:path w="384810" h="146685">
                <a:moveTo>
                  <a:pt x="0" y="0"/>
                </a:moveTo>
                <a:lnTo>
                  <a:pt x="384382" y="0"/>
                </a:lnTo>
                <a:lnTo>
                  <a:pt x="384382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45957" y="4998174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5" h="140335">
                <a:moveTo>
                  <a:pt x="0" y="0"/>
                </a:moveTo>
                <a:lnTo>
                  <a:pt x="273621" y="0"/>
                </a:lnTo>
                <a:lnTo>
                  <a:pt x="273621" y="140042"/>
                </a:lnTo>
                <a:lnTo>
                  <a:pt x="0" y="140042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45957" y="4998174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5" h="140335">
                <a:moveTo>
                  <a:pt x="0" y="0"/>
                </a:moveTo>
                <a:lnTo>
                  <a:pt x="273628" y="0"/>
                </a:lnTo>
                <a:lnTo>
                  <a:pt x="273628" y="140045"/>
                </a:lnTo>
                <a:lnTo>
                  <a:pt x="0" y="140045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1277" y="3734512"/>
            <a:ext cx="365125" cy="140335"/>
          </a:xfrm>
          <a:custGeom>
            <a:avLst/>
            <a:gdLst/>
            <a:ahLst/>
            <a:cxnLst/>
            <a:rect l="l" t="t" r="r" b="b"/>
            <a:pathLst>
              <a:path w="365125" h="140335">
                <a:moveTo>
                  <a:pt x="0" y="0"/>
                </a:moveTo>
                <a:lnTo>
                  <a:pt x="364832" y="0"/>
                </a:lnTo>
                <a:lnTo>
                  <a:pt x="364832" y="140042"/>
                </a:lnTo>
                <a:lnTo>
                  <a:pt x="0" y="140042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1277" y="3734512"/>
            <a:ext cx="365125" cy="140335"/>
          </a:xfrm>
          <a:custGeom>
            <a:avLst/>
            <a:gdLst/>
            <a:ahLst/>
            <a:cxnLst/>
            <a:rect l="l" t="t" r="r" b="b"/>
            <a:pathLst>
              <a:path w="365125" h="140335">
                <a:moveTo>
                  <a:pt x="0" y="0"/>
                </a:moveTo>
                <a:lnTo>
                  <a:pt x="364837" y="0"/>
                </a:lnTo>
                <a:lnTo>
                  <a:pt x="364837" y="140043"/>
                </a:lnTo>
                <a:lnTo>
                  <a:pt x="0" y="14004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28367" y="6235784"/>
            <a:ext cx="332740" cy="133985"/>
          </a:xfrm>
          <a:custGeom>
            <a:avLst/>
            <a:gdLst/>
            <a:ahLst/>
            <a:cxnLst/>
            <a:rect l="l" t="t" r="r" b="b"/>
            <a:pathLst>
              <a:path w="332739" h="133985">
                <a:moveTo>
                  <a:pt x="0" y="0"/>
                </a:moveTo>
                <a:lnTo>
                  <a:pt x="332270" y="0"/>
                </a:lnTo>
                <a:lnTo>
                  <a:pt x="332270" y="133530"/>
                </a:lnTo>
                <a:lnTo>
                  <a:pt x="0" y="133530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28366" y="6235784"/>
            <a:ext cx="332740" cy="133985"/>
          </a:xfrm>
          <a:custGeom>
            <a:avLst/>
            <a:gdLst/>
            <a:ahLst/>
            <a:cxnLst/>
            <a:rect l="l" t="t" r="r" b="b"/>
            <a:pathLst>
              <a:path w="332739" h="133985">
                <a:moveTo>
                  <a:pt x="0" y="0"/>
                </a:moveTo>
                <a:lnTo>
                  <a:pt x="332262" y="0"/>
                </a:lnTo>
                <a:lnTo>
                  <a:pt x="332262" y="133530"/>
                </a:lnTo>
                <a:lnTo>
                  <a:pt x="0" y="133530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9732" y="6366057"/>
            <a:ext cx="352425" cy="146685"/>
          </a:xfrm>
          <a:custGeom>
            <a:avLst/>
            <a:gdLst/>
            <a:ahLst/>
            <a:cxnLst/>
            <a:rect l="l" t="t" r="r" b="b"/>
            <a:pathLst>
              <a:path w="352425" h="146684">
                <a:moveTo>
                  <a:pt x="0" y="0"/>
                </a:moveTo>
                <a:lnTo>
                  <a:pt x="351815" y="0"/>
                </a:lnTo>
                <a:lnTo>
                  <a:pt x="351815" y="146559"/>
                </a:lnTo>
                <a:lnTo>
                  <a:pt x="0" y="146559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69731" y="6366057"/>
            <a:ext cx="352425" cy="146685"/>
          </a:xfrm>
          <a:custGeom>
            <a:avLst/>
            <a:gdLst/>
            <a:ahLst/>
            <a:cxnLst/>
            <a:rect l="l" t="t" r="r" b="b"/>
            <a:pathLst>
              <a:path w="352425" h="146684">
                <a:moveTo>
                  <a:pt x="0" y="0"/>
                </a:moveTo>
                <a:lnTo>
                  <a:pt x="351807" y="0"/>
                </a:lnTo>
                <a:lnTo>
                  <a:pt x="351807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05204" y="6353031"/>
            <a:ext cx="404495" cy="146685"/>
          </a:xfrm>
          <a:custGeom>
            <a:avLst/>
            <a:gdLst/>
            <a:ahLst/>
            <a:cxnLst/>
            <a:rect l="l" t="t" r="r" b="b"/>
            <a:pathLst>
              <a:path w="404494" h="146685">
                <a:moveTo>
                  <a:pt x="0" y="0"/>
                </a:moveTo>
                <a:lnTo>
                  <a:pt x="403936" y="0"/>
                </a:lnTo>
                <a:lnTo>
                  <a:pt x="403936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05204" y="6353031"/>
            <a:ext cx="404495" cy="146685"/>
          </a:xfrm>
          <a:custGeom>
            <a:avLst/>
            <a:gdLst/>
            <a:ahLst/>
            <a:cxnLst/>
            <a:rect l="l" t="t" r="r" b="b"/>
            <a:pathLst>
              <a:path w="404494" h="146685">
                <a:moveTo>
                  <a:pt x="0" y="0"/>
                </a:moveTo>
                <a:lnTo>
                  <a:pt x="403927" y="0"/>
                </a:lnTo>
                <a:lnTo>
                  <a:pt x="403927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12439" y="4369599"/>
            <a:ext cx="645160" cy="143510"/>
          </a:xfrm>
          <a:custGeom>
            <a:avLst/>
            <a:gdLst/>
            <a:ahLst/>
            <a:cxnLst/>
            <a:rect l="l" t="t" r="r" b="b"/>
            <a:pathLst>
              <a:path w="645160" h="143510">
                <a:moveTo>
                  <a:pt x="0" y="0"/>
                </a:moveTo>
                <a:lnTo>
                  <a:pt x="644982" y="0"/>
                </a:lnTo>
                <a:lnTo>
                  <a:pt x="644982" y="143294"/>
                </a:lnTo>
                <a:lnTo>
                  <a:pt x="0" y="143294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12439" y="4369600"/>
            <a:ext cx="645160" cy="143510"/>
          </a:xfrm>
          <a:custGeom>
            <a:avLst/>
            <a:gdLst/>
            <a:ahLst/>
            <a:cxnLst/>
            <a:rect l="l" t="t" r="r" b="b"/>
            <a:pathLst>
              <a:path w="645160" h="143510">
                <a:moveTo>
                  <a:pt x="0" y="0"/>
                </a:moveTo>
                <a:lnTo>
                  <a:pt x="644982" y="0"/>
                </a:lnTo>
                <a:lnTo>
                  <a:pt x="644982" y="143301"/>
                </a:lnTo>
                <a:lnTo>
                  <a:pt x="0" y="14330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28159" y="4636656"/>
            <a:ext cx="443230" cy="123825"/>
          </a:xfrm>
          <a:custGeom>
            <a:avLst/>
            <a:gdLst/>
            <a:ahLst/>
            <a:cxnLst/>
            <a:rect l="l" t="t" r="r" b="b"/>
            <a:pathLst>
              <a:path w="443229" h="123825">
                <a:moveTo>
                  <a:pt x="0" y="0"/>
                </a:moveTo>
                <a:lnTo>
                  <a:pt x="443014" y="0"/>
                </a:lnTo>
                <a:lnTo>
                  <a:pt x="443014" y="123761"/>
                </a:lnTo>
                <a:lnTo>
                  <a:pt x="0" y="12376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28159" y="4636656"/>
            <a:ext cx="443230" cy="123825"/>
          </a:xfrm>
          <a:custGeom>
            <a:avLst/>
            <a:gdLst/>
            <a:ahLst/>
            <a:cxnLst/>
            <a:rect l="l" t="t" r="r" b="b"/>
            <a:pathLst>
              <a:path w="443229" h="123825">
                <a:moveTo>
                  <a:pt x="0" y="0"/>
                </a:moveTo>
                <a:lnTo>
                  <a:pt x="443016" y="0"/>
                </a:lnTo>
                <a:lnTo>
                  <a:pt x="443016" y="123759"/>
                </a:lnTo>
                <a:lnTo>
                  <a:pt x="0" y="1237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3667" y="4760417"/>
            <a:ext cx="534670" cy="143510"/>
          </a:xfrm>
          <a:custGeom>
            <a:avLst/>
            <a:gdLst/>
            <a:ahLst/>
            <a:cxnLst/>
            <a:rect l="l" t="t" r="r" b="b"/>
            <a:pathLst>
              <a:path w="534670" h="143510">
                <a:moveTo>
                  <a:pt x="0" y="0"/>
                </a:moveTo>
                <a:lnTo>
                  <a:pt x="534225" y="0"/>
                </a:lnTo>
                <a:lnTo>
                  <a:pt x="534225" y="143306"/>
                </a:lnTo>
                <a:lnTo>
                  <a:pt x="0" y="143306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73667" y="4760417"/>
            <a:ext cx="534670" cy="143510"/>
          </a:xfrm>
          <a:custGeom>
            <a:avLst/>
            <a:gdLst/>
            <a:ahLst/>
            <a:cxnLst/>
            <a:rect l="l" t="t" r="r" b="b"/>
            <a:pathLst>
              <a:path w="534670" h="143510">
                <a:moveTo>
                  <a:pt x="0" y="0"/>
                </a:moveTo>
                <a:lnTo>
                  <a:pt x="534226" y="0"/>
                </a:lnTo>
                <a:lnTo>
                  <a:pt x="534226" y="143302"/>
                </a:lnTo>
                <a:lnTo>
                  <a:pt x="0" y="14330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44307" y="4753902"/>
            <a:ext cx="417195" cy="149860"/>
          </a:xfrm>
          <a:custGeom>
            <a:avLst/>
            <a:gdLst/>
            <a:ahLst/>
            <a:cxnLst/>
            <a:rect l="l" t="t" r="r" b="b"/>
            <a:pathLst>
              <a:path w="417194" h="149860">
                <a:moveTo>
                  <a:pt x="0" y="0"/>
                </a:moveTo>
                <a:lnTo>
                  <a:pt x="416953" y="0"/>
                </a:lnTo>
                <a:lnTo>
                  <a:pt x="416953" y="149821"/>
                </a:lnTo>
                <a:lnTo>
                  <a:pt x="0" y="14982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44307" y="4753902"/>
            <a:ext cx="417195" cy="149860"/>
          </a:xfrm>
          <a:custGeom>
            <a:avLst/>
            <a:gdLst/>
            <a:ahLst/>
            <a:cxnLst/>
            <a:rect l="l" t="t" r="r" b="b"/>
            <a:pathLst>
              <a:path w="417194" h="149860">
                <a:moveTo>
                  <a:pt x="0" y="0"/>
                </a:moveTo>
                <a:lnTo>
                  <a:pt x="416957" y="0"/>
                </a:lnTo>
                <a:lnTo>
                  <a:pt x="416957" y="149816"/>
                </a:lnTo>
                <a:lnTo>
                  <a:pt x="0" y="14981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45431" y="5444364"/>
            <a:ext cx="306705" cy="123825"/>
          </a:xfrm>
          <a:custGeom>
            <a:avLst/>
            <a:gdLst/>
            <a:ahLst/>
            <a:cxnLst/>
            <a:rect l="l" t="t" r="r" b="b"/>
            <a:pathLst>
              <a:path w="306704" h="123825">
                <a:moveTo>
                  <a:pt x="0" y="0"/>
                </a:moveTo>
                <a:lnTo>
                  <a:pt x="306199" y="0"/>
                </a:lnTo>
                <a:lnTo>
                  <a:pt x="306199" y="123759"/>
                </a:lnTo>
                <a:lnTo>
                  <a:pt x="0" y="1237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28062" y="5450879"/>
            <a:ext cx="664845" cy="117475"/>
          </a:xfrm>
          <a:custGeom>
            <a:avLst/>
            <a:gdLst/>
            <a:ahLst/>
            <a:cxnLst/>
            <a:rect l="l" t="t" r="r" b="b"/>
            <a:pathLst>
              <a:path w="664845" h="117475">
                <a:moveTo>
                  <a:pt x="0" y="0"/>
                </a:moveTo>
                <a:lnTo>
                  <a:pt x="664524" y="0"/>
                </a:lnTo>
                <a:lnTo>
                  <a:pt x="664524" y="117246"/>
                </a:lnTo>
                <a:lnTo>
                  <a:pt x="0" y="11724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438241" y="1675654"/>
            <a:ext cx="292100" cy="157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2070"/>
              </a:lnSpc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6</a:t>
            </a:r>
            <a:endParaRPr>
              <a:latin typeface="Trebuchet MS"/>
              <a:cs typeface="Trebuchet MS"/>
            </a:endParaRPr>
          </a:p>
          <a:p>
            <a:pPr>
              <a:spcBef>
                <a:spcPts val="1245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4</a:t>
            </a:r>
            <a:endParaRPr>
              <a:latin typeface="Trebuchet MS"/>
              <a:cs typeface="Trebuchet MS"/>
            </a:endParaRPr>
          </a:p>
          <a:p>
            <a:pPr marL="2540">
              <a:spcBef>
                <a:spcPts val="1240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2</a:t>
            </a:r>
            <a:endParaRPr>
              <a:latin typeface="Trebuchet MS"/>
              <a:cs typeface="Trebuchet MS"/>
            </a:endParaRPr>
          </a:p>
          <a:p>
            <a:pPr marL="175895">
              <a:spcBef>
                <a:spcPts val="1245"/>
              </a:spcBef>
            </a:pPr>
            <a:r>
              <a:rPr spc="-35" dirty="0">
                <a:latin typeface="Trebuchet MS"/>
                <a:cs typeface="Trebuchet MS"/>
              </a:rPr>
              <a:t>0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75945" y="1582631"/>
            <a:ext cx="2950210" cy="41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marR="5080" indent="-494665">
              <a:lnSpc>
                <a:spcPct val="105500"/>
              </a:lnSpc>
              <a:spcBef>
                <a:spcPts val="100"/>
              </a:spcBef>
            </a:pPr>
            <a:r>
              <a:rPr sz="1200" spc="-30" dirty="0">
                <a:latin typeface="Times New Roman"/>
                <a:cs typeface="Times New Roman"/>
              </a:rPr>
              <a:t>Modeling </a:t>
            </a:r>
            <a:r>
              <a:rPr sz="1200" spc="15" dirty="0">
                <a:latin typeface="Times New Roman"/>
                <a:cs typeface="Times New Roman"/>
              </a:rPr>
              <a:t>the </a:t>
            </a:r>
            <a:r>
              <a:rPr sz="1200" spc="-25" dirty="0">
                <a:latin typeface="Times New Roman"/>
                <a:cs typeface="Times New Roman"/>
              </a:rPr>
              <a:t>Complex Dynamics </a:t>
            </a:r>
            <a:r>
              <a:rPr sz="1200" spc="10" dirty="0">
                <a:latin typeface="Times New Roman"/>
                <a:cs typeface="Times New Roman"/>
              </a:rPr>
              <a:t>and </a:t>
            </a:r>
            <a:r>
              <a:rPr sz="1200" spc="-20" dirty="0">
                <a:latin typeface="Times New Roman"/>
                <a:cs typeface="Times New Roman"/>
              </a:rPr>
              <a:t>Changing  </a:t>
            </a:r>
            <a:r>
              <a:rPr sz="1200" spc="-15" dirty="0">
                <a:latin typeface="Times New Roman"/>
                <a:cs typeface="Times New Roman"/>
              </a:rPr>
              <a:t>Correlations </a:t>
            </a:r>
            <a:r>
              <a:rPr sz="1200" spc="-6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Epileptic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Events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47434" y="2117840"/>
            <a:ext cx="3007360" cy="5518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64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Drausin </a:t>
            </a:r>
            <a:r>
              <a:rPr sz="800" spc="25" dirty="0">
                <a:latin typeface="Georgia"/>
                <a:cs typeface="Georgia"/>
              </a:rPr>
              <a:t>F. </a:t>
            </a:r>
            <a:r>
              <a:rPr sz="800" spc="-10" dirty="0">
                <a:latin typeface="Georgia"/>
                <a:cs typeface="Georgia"/>
              </a:rPr>
              <a:t>Wulsin</a:t>
            </a:r>
            <a:r>
              <a:rPr sz="825" spc="-15" baseline="30303" dirty="0">
                <a:latin typeface="Georgia"/>
                <a:cs typeface="Georgia"/>
              </a:rPr>
              <a:t>a</a:t>
            </a:r>
            <a:r>
              <a:rPr sz="800" spc="-10" dirty="0">
                <a:latin typeface="Georgia"/>
                <a:cs typeface="Georgia"/>
              </a:rPr>
              <a:t>, </a:t>
            </a:r>
            <a:r>
              <a:rPr sz="800" dirty="0">
                <a:latin typeface="Georgia"/>
                <a:cs typeface="Georgia"/>
              </a:rPr>
              <a:t>Emily </a:t>
            </a:r>
            <a:r>
              <a:rPr sz="800" spc="25" dirty="0">
                <a:latin typeface="Georgia"/>
                <a:cs typeface="Georgia"/>
              </a:rPr>
              <a:t>B. </a:t>
            </a:r>
            <a:r>
              <a:rPr sz="800" spc="-5" dirty="0">
                <a:latin typeface="Georgia"/>
                <a:cs typeface="Georgia"/>
              </a:rPr>
              <a:t>Fox</a:t>
            </a:r>
            <a:r>
              <a:rPr sz="825" spc="-7" baseline="30303" dirty="0">
                <a:latin typeface="Georgia"/>
                <a:cs typeface="Georgia"/>
              </a:rPr>
              <a:t>c</a:t>
            </a:r>
            <a:r>
              <a:rPr sz="800" spc="-5" dirty="0">
                <a:latin typeface="Georgia"/>
                <a:cs typeface="Georgia"/>
              </a:rPr>
              <a:t>, </a:t>
            </a:r>
            <a:r>
              <a:rPr sz="800" dirty="0">
                <a:latin typeface="Georgia"/>
                <a:cs typeface="Georgia"/>
              </a:rPr>
              <a:t>Brian</a:t>
            </a:r>
            <a:r>
              <a:rPr sz="800" spc="145" dirty="0">
                <a:latin typeface="Georgia"/>
                <a:cs typeface="Georgia"/>
              </a:rPr>
              <a:t> </a:t>
            </a:r>
            <a:r>
              <a:rPr sz="800" spc="15" dirty="0">
                <a:latin typeface="Georgia"/>
                <a:cs typeface="Georgia"/>
              </a:rPr>
              <a:t>Litt</a:t>
            </a:r>
            <a:r>
              <a:rPr sz="825" spc="22" baseline="30303" dirty="0">
                <a:latin typeface="Georgia"/>
                <a:cs typeface="Georgia"/>
              </a:rPr>
              <a:t>a,b</a:t>
            </a:r>
            <a:endParaRPr sz="825" baseline="30303">
              <a:latin typeface="Georgia"/>
              <a:cs typeface="Georgia"/>
            </a:endParaRPr>
          </a:p>
          <a:p>
            <a:pPr marL="12700" marR="5080" algn="ctr">
              <a:lnSpc>
                <a:spcPts val="830"/>
              </a:lnSpc>
              <a:spcBef>
                <a:spcPts val="695"/>
              </a:spcBef>
            </a:pPr>
            <a:r>
              <a:rPr sz="675" i="1" spc="-37" baseline="30864" dirty="0">
                <a:latin typeface="Georgia"/>
                <a:cs typeface="Georgia"/>
              </a:rPr>
              <a:t>a</a:t>
            </a:r>
            <a:r>
              <a:rPr sz="700" i="1" spc="-25" dirty="0">
                <a:latin typeface="Georgia"/>
                <a:cs typeface="Georgia"/>
              </a:rPr>
              <a:t>Department of Bioengineering, University of Pennsylvania, Philadelphia, </a:t>
            </a:r>
            <a:r>
              <a:rPr sz="700" i="1" spc="10" dirty="0">
                <a:latin typeface="Georgia"/>
                <a:cs typeface="Georgia"/>
              </a:rPr>
              <a:t>PA  </a:t>
            </a:r>
            <a:r>
              <a:rPr sz="675" i="1" spc="-37" baseline="30864" dirty="0">
                <a:latin typeface="Georgia"/>
                <a:cs typeface="Georgia"/>
              </a:rPr>
              <a:t>b</a:t>
            </a:r>
            <a:r>
              <a:rPr sz="700" i="1" spc="-25" dirty="0">
                <a:latin typeface="Georgia"/>
                <a:cs typeface="Georgia"/>
              </a:rPr>
              <a:t>Department of </a:t>
            </a:r>
            <a:r>
              <a:rPr sz="700" i="1" spc="-40" dirty="0">
                <a:latin typeface="Georgia"/>
                <a:cs typeface="Georgia"/>
              </a:rPr>
              <a:t>Neurology, </a:t>
            </a:r>
            <a:r>
              <a:rPr sz="700" i="1" spc="-25" dirty="0">
                <a:latin typeface="Georgia"/>
                <a:cs typeface="Georgia"/>
              </a:rPr>
              <a:t>University of Pennsylvania, Philadelphia, </a:t>
            </a:r>
            <a:r>
              <a:rPr sz="700" i="1" spc="10" dirty="0">
                <a:latin typeface="Georgia"/>
                <a:cs typeface="Georgia"/>
              </a:rPr>
              <a:t>PA  </a:t>
            </a:r>
            <a:r>
              <a:rPr sz="675" i="1" spc="-37" baseline="30864" dirty="0">
                <a:latin typeface="Georgia"/>
                <a:cs typeface="Georgia"/>
              </a:rPr>
              <a:t>c</a:t>
            </a:r>
            <a:r>
              <a:rPr sz="700" i="1" spc="-25" dirty="0">
                <a:latin typeface="Georgia"/>
                <a:cs typeface="Georgia"/>
              </a:rPr>
              <a:t>Department of </a:t>
            </a:r>
            <a:r>
              <a:rPr sz="700" i="1" spc="-15" dirty="0">
                <a:latin typeface="Georgia"/>
                <a:cs typeface="Georgia"/>
              </a:rPr>
              <a:t>Statistics, </a:t>
            </a:r>
            <a:r>
              <a:rPr sz="700" i="1" spc="-25" dirty="0">
                <a:latin typeface="Georgia"/>
                <a:cs typeface="Georgia"/>
              </a:rPr>
              <a:t>University of Washington, </a:t>
            </a:r>
            <a:r>
              <a:rPr sz="700" i="1" spc="-20" dirty="0">
                <a:latin typeface="Georgia"/>
                <a:cs typeface="Georgia"/>
              </a:rPr>
              <a:t>Seattle,</a:t>
            </a:r>
            <a:r>
              <a:rPr sz="700" i="1" spc="-15" dirty="0">
                <a:latin typeface="Georgia"/>
                <a:cs typeface="Georgia"/>
              </a:rPr>
              <a:t> </a:t>
            </a:r>
            <a:r>
              <a:rPr sz="700" i="1" spc="-5" dirty="0">
                <a:latin typeface="Georgia"/>
                <a:cs typeface="Georgia"/>
              </a:rPr>
              <a:t>WA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28731" y="3035592"/>
            <a:ext cx="47815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b="1" spc="5" dirty="0">
                <a:latin typeface="Georgia"/>
                <a:cs typeface="Georgia"/>
              </a:rPr>
              <a:t>Abstract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28731" y="3211141"/>
            <a:ext cx="63309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dirty="0">
                <a:latin typeface="Georgia"/>
                <a:cs typeface="Georgia"/>
              </a:rPr>
              <a:t>Patients</a:t>
            </a:r>
            <a:r>
              <a:rPr sz="800" spc="50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with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72779" y="3211141"/>
            <a:ext cx="240157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can </a:t>
            </a:r>
            <a:r>
              <a:rPr sz="800" spc="-15" dirty="0">
                <a:latin typeface="Georgia"/>
                <a:cs typeface="Georgia"/>
              </a:rPr>
              <a:t>manifest </a:t>
            </a:r>
            <a:r>
              <a:rPr sz="800" spc="-10" dirty="0">
                <a:latin typeface="Georgia"/>
                <a:cs typeface="Georgia"/>
              </a:rPr>
              <a:t>short, sub-clinical epileptic </a:t>
            </a:r>
            <a:r>
              <a:rPr sz="800" spc="10" dirty="0">
                <a:latin typeface="Georgia"/>
                <a:cs typeface="Georgia"/>
              </a:rPr>
              <a:t>“bursts”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in</a:t>
            </a:r>
            <a:endParaRPr sz="800">
              <a:latin typeface="Georgia"/>
              <a:cs typeface="Georgia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2344015" y="3213750"/>
          <a:ext cx="1113790" cy="47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85"/>
                <a:gridCol w="335280"/>
                <a:gridCol w="377825"/>
              </a:tblGrid>
              <a:tr h="127000">
                <a:tc>
                  <a:txBody>
                    <a:bodyPr/>
                    <a:lstStyle/>
                    <a:p>
                      <a:pPr marL="43815">
                        <a:lnSpc>
                          <a:spcPts val="89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epilepsy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B w="38100">
                      <a:solidFill>
                        <a:srgbClr val="C75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clinical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38100">
                      <a:solidFill>
                        <a:srgbClr val="C75000"/>
                      </a:solidFill>
                      <a:prstDash val="solid"/>
                    </a:lnL>
                    <a:lnR w="53975">
                      <a:solidFill>
                        <a:srgbClr val="C75000"/>
                      </a:solidFill>
                      <a:prstDash val="solid"/>
                    </a:lnR>
                    <a:lnT w="38100" cap="flat" cmpd="sng" algn="ctr">
                      <a:solidFill>
                        <a:srgbClr val="C75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seizures.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539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1728730" y="3338270"/>
            <a:ext cx="3477260" cy="660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85"/>
              </a:spcBef>
              <a:tabLst>
                <a:tab pos="1804035" algn="l"/>
              </a:tabLst>
            </a:pPr>
            <a:r>
              <a:rPr sz="800" spc="-10" dirty="0">
                <a:latin typeface="Georgia"/>
                <a:cs typeface="Georgia"/>
              </a:rPr>
              <a:t>addition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to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full-blown	</a:t>
            </a:r>
            <a:r>
              <a:rPr sz="800" spc="-25" dirty="0">
                <a:latin typeface="Georgia"/>
                <a:cs typeface="Georgia"/>
              </a:rPr>
              <a:t>We </a:t>
            </a:r>
            <a:r>
              <a:rPr sz="800" spc="-10" dirty="0">
                <a:latin typeface="Georgia"/>
                <a:cs typeface="Georgia"/>
              </a:rPr>
              <a:t>believe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5" dirty="0">
                <a:latin typeface="Georgia"/>
                <a:cs typeface="Georgia"/>
              </a:rPr>
              <a:t>relationship between  these two </a:t>
            </a:r>
            <a:r>
              <a:rPr sz="800" spc="-20" dirty="0">
                <a:latin typeface="Georgia"/>
                <a:cs typeface="Georgia"/>
              </a:rPr>
              <a:t>classes of </a:t>
            </a:r>
            <a:r>
              <a:rPr sz="800" spc="-10" dirty="0">
                <a:latin typeface="Georgia"/>
                <a:cs typeface="Georgia"/>
              </a:rPr>
              <a:t>events—something </a:t>
            </a:r>
            <a:r>
              <a:rPr sz="800" spc="-5" dirty="0">
                <a:latin typeface="Georgia"/>
                <a:cs typeface="Georgia"/>
              </a:rPr>
              <a:t>not </a:t>
            </a:r>
            <a:r>
              <a:rPr sz="800" spc="-10" dirty="0">
                <a:latin typeface="Georgia"/>
                <a:cs typeface="Georgia"/>
              </a:rPr>
              <a:t>previously studied </a:t>
            </a:r>
            <a:r>
              <a:rPr sz="800" spc="10" dirty="0">
                <a:latin typeface="Georgia"/>
                <a:cs typeface="Georgia"/>
              </a:rPr>
              <a:t>quantitatively—  </a:t>
            </a:r>
            <a:r>
              <a:rPr sz="800" spc="-15" dirty="0">
                <a:latin typeface="Georgia"/>
                <a:cs typeface="Georgia"/>
              </a:rPr>
              <a:t>could </a:t>
            </a:r>
            <a:r>
              <a:rPr sz="800" spc="-5" dirty="0">
                <a:latin typeface="Georgia"/>
                <a:cs typeface="Georgia"/>
              </a:rPr>
              <a:t>yield important </a:t>
            </a:r>
            <a:r>
              <a:rPr sz="800" spc="-15" dirty="0">
                <a:latin typeface="Georgia"/>
                <a:cs typeface="Georgia"/>
              </a:rPr>
              <a:t>insights into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nature </a:t>
            </a:r>
            <a:r>
              <a:rPr sz="800" spc="-15" dirty="0">
                <a:latin typeface="Georgia"/>
                <a:cs typeface="Georgia"/>
              </a:rPr>
              <a:t>and intrinsic </a:t>
            </a:r>
            <a:r>
              <a:rPr sz="800" spc="-10" dirty="0">
                <a:latin typeface="Georgia"/>
                <a:cs typeface="Georgia"/>
              </a:rPr>
              <a:t>dynamics </a:t>
            </a:r>
            <a:r>
              <a:rPr sz="800" spc="-20" dirty="0">
                <a:latin typeface="Georgia"/>
                <a:cs typeface="Georgia"/>
              </a:rPr>
              <a:t>of  </a:t>
            </a:r>
            <a:r>
              <a:rPr sz="800" spc="-15" dirty="0">
                <a:latin typeface="Georgia"/>
                <a:cs typeface="Georgia"/>
              </a:rPr>
              <a:t>seizures. </a:t>
            </a:r>
            <a:r>
              <a:rPr sz="800" spc="70" dirty="0">
                <a:latin typeface="Georgia"/>
                <a:cs typeface="Georgia"/>
              </a:rPr>
              <a:t>A </a:t>
            </a:r>
            <a:r>
              <a:rPr sz="800" spc="-10" dirty="0">
                <a:latin typeface="Georgia"/>
                <a:cs typeface="Georgia"/>
              </a:rPr>
              <a:t>goal </a:t>
            </a:r>
            <a:r>
              <a:rPr sz="800" spc="-20" dirty="0">
                <a:latin typeface="Georgia"/>
                <a:cs typeface="Georgia"/>
              </a:rPr>
              <a:t>of our work is </a:t>
            </a:r>
            <a:r>
              <a:rPr sz="800" spc="5" dirty="0">
                <a:latin typeface="Georgia"/>
                <a:cs typeface="Georgia"/>
              </a:rPr>
              <a:t>to </a:t>
            </a:r>
            <a:r>
              <a:rPr sz="800" spc="-15" dirty="0">
                <a:latin typeface="Georgia"/>
                <a:cs typeface="Georgia"/>
              </a:rPr>
              <a:t>parse these complex </a:t>
            </a:r>
            <a:r>
              <a:rPr sz="800" spc="-10" dirty="0">
                <a:latin typeface="Georgia"/>
                <a:cs typeface="Georgia"/>
              </a:rPr>
              <a:t>epileptic </a:t>
            </a:r>
            <a:r>
              <a:rPr sz="800" spc="-15" dirty="0">
                <a:latin typeface="Georgia"/>
                <a:cs typeface="Georgia"/>
              </a:rPr>
              <a:t>events  into </a:t>
            </a:r>
            <a:r>
              <a:rPr sz="800" spc="-5" dirty="0">
                <a:latin typeface="Georgia"/>
                <a:cs typeface="Georgia"/>
              </a:rPr>
              <a:t>distinct </a:t>
            </a:r>
            <a:r>
              <a:rPr sz="800" spc="-10" dirty="0">
                <a:latin typeface="Georgia"/>
                <a:cs typeface="Georgia"/>
              </a:rPr>
              <a:t>dynamic </a:t>
            </a:r>
            <a:r>
              <a:rPr sz="800" spc="-20" dirty="0">
                <a:latin typeface="Georgia"/>
                <a:cs typeface="Georgia"/>
              </a:rPr>
              <a:t>regimes. </a:t>
            </a:r>
            <a:r>
              <a:rPr sz="800" spc="70" dirty="0">
                <a:latin typeface="Georgia"/>
                <a:cs typeface="Georgia"/>
              </a:rPr>
              <a:t>A </a:t>
            </a:r>
            <a:r>
              <a:rPr sz="800" spc="-15" dirty="0">
                <a:latin typeface="Georgia"/>
                <a:cs typeface="Georgia"/>
              </a:rPr>
              <a:t>challenge </a:t>
            </a:r>
            <a:r>
              <a:rPr sz="800" spc="-20" dirty="0">
                <a:latin typeface="Georgia"/>
                <a:cs typeface="Georgia"/>
              </a:rPr>
              <a:t>posed </a:t>
            </a:r>
            <a:r>
              <a:rPr sz="800" spc="5" dirty="0">
                <a:latin typeface="Georgia"/>
                <a:cs typeface="Georgia"/>
              </a:rPr>
              <a:t>by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intracranial</a:t>
            </a:r>
            <a:r>
              <a:rPr sz="800" spc="95" dirty="0">
                <a:latin typeface="Georgia"/>
                <a:cs typeface="Georgia"/>
              </a:rPr>
              <a:t> </a:t>
            </a:r>
            <a:r>
              <a:rPr sz="800" spc="35" dirty="0">
                <a:latin typeface="Georgia"/>
                <a:cs typeface="Georgia"/>
              </a:rPr>
              <a:t>EEG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28730" y="3973911"/>
            <a:ext cx="3443604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15" dirty="0">
                <a:latin typeface="Georgia"/>
                <a:cs typeface="Georgia"/>
              </a:rPr>
              <a:t>(iEEG) </a:t>
            </a:r>
            <a:r>
              <a:rPr sz="800" spc="5" dirty="0">
                <a:latin typeface="Georgia"/>
                <a:cs typeface="Georgia"/>
              </a:rPr>
              <a:t>data </a:t>
            </a:r>
            <a:r>
              <a:rPr sz="800" spc="-30" dirty="0">
                <a:latin typeface="Georgia"/>
                <a:cs typeface="Georgia"/>
              </a:rPr>
              <a:t>we </a:t>
            </a:r>
            <a:r>
              <a:rPr sz="800" dirty="0">
                <a:latin typeface="Georgia"/>
                <a:cs typeface="Georgia"/>
              </a:rPr>
              <a:t>study </a:t>
            </a:r>
            <a:r>
              <a:rPr sz="800" spc="-20" dirty="0">
                <a:latin typeface="Georgia"/>
                <a:cs typeface="Georgia"/>
              </a:rPr>
              <a:t>is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dirty="0">
                <a:latin typeface="Georgia"/>
                <a:cs typeface="Georgia"/>
              </a:rPr>
              <a:t>fact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5" dirty="0">
                <a:latin typeface="Georgia"/>
                <a:cs typeface="Georgia"/>
              </a:rPr>
              <a:t>number </a:t>
            </a:r>
            <a:r>
              <a:rPr sz="800" spc="-15" dirty="0">
                <a:latin typeface="Georgia"/>
                <a:cs typeface="Georgia"/>
              </a:rPr>
              <a:t>and placement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15" dirty="0">
                <a:latin typeface="Georgia"/>
                <a:cs typeface="Georgia"/>
              </a:rPr>
              <a:t>electrodes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28731" y="4101040"/>
            <a:ext cx="193103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can </a:t>
            </a:r>
            <a:r>
              <a:rPr sz="800" dirty="0">
                <a:latin typeface="Georgia"/>
                <a:cs typeface="Georgia"/>
              </a:rPr>
              <a:t>vary </a:t>
            </a:r>
            <a:r>
              <a:rPr sz="800" spc="-15" dirty="0">
                <a:latin typeface="Georgia"/>
                <a:cs typeface="Georgia"/>
              </a:rPr>
              <a:t>between </a:t>
            </a:r>
            <a:r>
              <a:rPr sz="800" spc="-5" dirty="0">
                <a:latin typeface="Georgia"/>
                <a:cs typeface="Georgia"/>
              </a:rPr>
              <a:t>patients. </a:t>
            </a:r>
            <a:r>
              <a:rPr sz="800" spc="-25" dirty="0">
                <a:latin typeface="Georgia"/>
                <a:cs typeface="Georgia"/>
              </a:rPr>
              <a:t>We </a:t>
            </a:r>
            <a:r>
              <a:rPr sz="800" spc="-15" dirty="0">
                <a:latin typeface="Georgia"/>
                <a:cs typeface="Georgia"/>
              </a:rPr>
              <a:t>develop</a:t>
            </a:r>
            <a:r>
              <a:rPr sz="800" spc="-95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</a:t>
            </a:r>
            <a:endParaRPr sz="800">
              <a:latin typeface="Georgia"/>
              <a:cs typeface="Georgia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653538" y="4109392"/>
          <a:ext cx="150495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895"/>
                <a:gridCol w="723265"/>
                <a:gridCol w="351790"/>
              </a:tblGrid>
              <a:tr h="136525">
                <a:tc>
                  <a:txBody>
                    <a:bodyPr/>
                    <a:lstStyle/>
                    <a:p>
                      <a:pPr marL="34290">
                        <a:lnSpc>
                          <a:spcPts val="925"/>
                        </a:lnSpc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800" spc="-25" dirty="0">
                          <a:latin typeface="Georgia"/>
                          <a:cs typeface="Georgia"/>
                        </a:rPr>
                        <a:t>ay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esi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n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539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925"/>
                        </a:lnSpc>
                      </a:pPr>
                      <a:r>
                        <a:rPr sz="800" spc="-15" dirty="0">
                          <a:latin typeface="Georgia"/>
                          <a:cs typeface="Georgia"/>
                        </a:rPr>
                        <a:t>nonparametric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53975">
                      <a:solidFill>
                        <a:srgbClr val="0079A0"/>
                      </a:solidFill>
                      <a:prstDash val="solid"/>
                    </a:lnL>
                    <a:lnR w="539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925"/>
                        </a:lnSpc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Mar</a:t>
                      </a:r>
                      <a:r>
                        <a:rPr sz="800" spc="-25" dirty="0">
                          <a:latin typeface="Georgia"/>
                          <a:cs typeface="Georgia"/>
                        </a:rPr>
                        <a:t>ko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v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539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1728730" y="4228170"/>
            <a:ext cx="344551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switching </a:t>
            </a:r>
            <a:r>
              <a:rPr sz="800" spc="-20" dirty="0">
                <a:latin typeface="Georgia"/>
                <a:cs typeface="Georgia"/>
              </a:rPr>
              <a:t>process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15" dirty="0">
                <a:latin typeface="Georgia"/>
                <a:cs typeface="Georgia"/>
              </a:rPr>
              <a:t>allows </a:t>
            </a:r>
            <a:r>
              <a:rPr sz="800" spc="-20" dirty="0">
                <a:latin typeface="Georgia"/>
                <a:cs typeface="Georgia"/>
              </a:rPr>
              <a:t>for </a:t>
            </a:r>
            <a:r>
              <a:rPr sz="800" spc="5" dirty="0">
                <a:latin typeface="Georgia"/>
                <a:cs typeface="Georgia"/>
              </a:rPr>
              <a:t>(i) </a:t>
            </a:r>
            <a:r>
              <a:rPr sz="800" spc="-15" dirty="0">
                <a:latin typeface="Georgia"/>
                <a:cs typeface="Georgia"/>
              </a:rPr>
              <a:t>shared </a:t>
            </a:r>
            <a:r>
              <a:rPr sz="800" spc="-10" dirty="0">
                <a:latin typeface="Georgia"/>
                <a:cs typeface="Georgia"/>
              </a:rPr>
              <a:t>dynamic </a:t>
            </a:r>
            <a:r>
              <a:rPr sz="800" spc="-20" dirty="0">
                <a:latin typeface="Georgia"/>
                <a:cs typeface="Georgia"/>
              </a:rPr>
              <a:t>regimes </a:t>
            </a:r>
            <a:r>
              <a:rPr sz="800" spc="-15" dirty="0">
                <a:latin typeface="Georgia"/>
                <a:cs typeface="Georgia"/>
              </a:rPr>
              <a:t>between </a:t>
            </a:r>
            <a:r>
              <a:rPr sz="800" dirty="0">
                <a:latin typeface="Georgia"/>
                <a:cs typeface="Georgia"/>
              </a:rPr>
              <a:t>a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vari-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28730" y="4355291"/>
            <a:ext cx="34442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able </a:t>
            </a:r>
            <a:r>
              <a:rPr sz="800" spc="-25" dirty="0">
                <a:latin typeface="Georgia"/>
                <a:cs typeface="Georgia"/>
              </a:rPr>
              <a:t>number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15" dirty="0">
                <a:latin typeface="Georgia"/>
                <a:cs typeface="Georgia"/>
              </a:rPr>
              <a:t>channels, </a:t>
            </a:r>
            <a:r>
              <a:rPr sz="800" dirty="0">
                <a:latin typeface="Georgia"/>
                <a:cs typeface="Georgia"/>
              </a:rPr>
              <a:t>(ii) </a:t>
            </a:r>
            <a:r>
              <a:rPr sz="800" spc="-20" dirty="0">
                <a:latin typeface="Georgia"/>
                <a:cs typeface="Georgia"/>
              </a:rPr>
              <a:t>asynchronous </a:t>
            </a:r>
            <a:r>
              <a:rPr sz="800" spc="-15" dirty="0">
                <a:latin typeface="Georgia"/>
                <a:cs typeface="Georgia"/>
              </a:rPr>
              <a:t>regime-switching, and </a:t>
            </a:r>
            <a:r>
              <a:rPr sz="800" dirty="0">
                <a:latin typeface="Georgia"/>
                <a:cs typeface="Georgia"/>
              </a:rPr>
              <a:t>(iii)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an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36277" y="4512894"/>
            <a:ext cx="316230" cy="115416"/>
          </a:xfrm>
          <a:prstGeom prst="rect">
            <a:avLst/>
          </a:prstGeom>
          <a:solidFill>
            <a:srgbClr val="6ACDF4"/>
          </a:solidFill>
          <a:ln w="25369">
            <a:solidFill>
              <a:srgbClr val="0079A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850"/>
              </a:lnSpc>
            </a:pPr>
            <a:r>
              <a:rPr sz="800" spc="-20" dirty="0">
                <a:latin typeface="Georgia"/>
                <a:cs typeface="Georgia"/>
              </a:rPr>
              <a:t>sparse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28731" y="4482420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30830" algn="l"/>
              </a:tabLst>
            </a:pPr>
            <a:r>
              <a:rPr sz="800" spc="-20" dirty="0">
                <a:latin typeface="Georgia"/>
                <a:cs typeface="Georgia"/>
              </a:rPr>
              <a:t>unknown  </a:t>
            </a:r>
            <a:r>
              <a:rPr sz="800" spc="-5" dirty="0">
                <a:latin typeface="Georgia"/>
                <a:cs typeface="Georgia"/>
              </a:rPr>
              <a:t>dictionary  </a:t>
            </a:r>
            <a:r>
              <a:rPr sz="800" spc="-25" dirty="0">
                <a:latin typeface="Georgia"/>
                <a:cs typeface="Georgia"/>
              </a:rPr>
              <a:t>of  </a:t>
            </a:r>
            <a:r>
              <a:rPr sz="800" spc="-10" dirty="0">
                <a:latin typeface="Georgia"/>
                <a:cs typeface="Georgia"/>
              </a:rPr>
              <a:t>dynamic  </a:t>
            </a:r>
            <a:r>
              <a:rPr sz="800" spc="-20" dirty="0">
                <a:latin typeface="Georgia"/>
                <a:cs typeface="Georgia"/>
              </a:rPr>
              <a:t>regimes.  </a:t>
            </a:r>
            <a:r>
              <a:rPr sz="800" spc="-25" dirty="0">
                <a:latin typeface="Georgia"/>
                <a:cs typeface="Georgia"/>
              </a:rPr>
              <a:t>We</a:t>
            </a:r>
            <a:r>
              <a:rPr sz="800" spc="1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encode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	</a:t>
            </a:r>
            <a:r>
              <a:rPr sz="800" spc="-15" dirty="0">
                <a:latin typeface="Georgia"/>
                <a:cs typeface="Georgia"/>
              </a:rPr>
              <a:t>and</a:t>
            </a:r>
            <a:r>
              <a:rPr sz="800" spc="5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changing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28731" y="4609550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5" dirty="0">
                <a:latin typeface="Georgia"/>
                <a:cs typeface="Georgia"/>
              </a:rPr>
              <a:t>set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dependencies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between</a:t>
            </a:r>
            <a:r>
              <a:rPr sz="800" spc="30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channels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using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</a:t>
            </a:r>
            <a:r>
              <a:rPr sz="800" spc="3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Markov-switching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Gaussian</a:t>
            </a:r>
            <a:endParaRPr sz="800">
              <a:latin typeface="Georgia"/>
              <a:cs typeface="Georgia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2930375" y="4995255"/>
          <a:ext cx="1692909" cy="58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090"/>
                <a:gridCol w="365125"/>
                <a:gridCol w="296545"/>
                <a:gridCol w="78105"/>
                <a:gridCol w="136525"/>
                <a:gridCol w="220980"/>
                <a:gridCol w="129539"/>
              </a:tblGrid>
              <a:tr h="122555">
                <a:tc gridSpan="2">
                  <a:txBody>
                    <a:bodyPr/>
                    <a:lstStyle/>
                    <a:p>
                      <a:pPr>
                        <a:lnSpc>
                          <a:spcPts val="869"/>
                        </a:lnSpc>
                      </a:pPr>
                      <a:r>
                        <a:rPr sz="800" spc="-25" dirty="0">
                          <a:latin typeface="Georgia"/>
                          <a:cs typeface="Georgia"/>
                        </a:rPr>
                        <a:t>We show </a:t>
                      </a:r>
                      <a:r>
                        <a:rPr sz="800" spc="15" dirty="0">
                          <a:latin typeface="Georgia"/>
                          <a:cs typeface="Georgia"/>
                        </a:rPr>
                        <a:t>that</a:t>
                      </a:r>
                      <a:r>
                        <a:rPr sz="80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800" spc="-20" dirty="0">
                          <a:latin typeface="Georgia"/>
                          <a:cs typeface="Georgia"/>
                        </a:rPr>
                        <a:t>our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28575">
                      <a:solidFill>
                        <a:srgbClr val="0079A0"/>
                      </a:solidFill>
                      <a:prstDash val="solid"/>
                    </a:lnR>
                    <a:lnB w="53975">
                      <a:solidFill>
                        <a:srgbClr val="0079A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69"/>
                        </a:lnSpc>
                      </a:pPr>
                      <a:r>
                        <a:rPr sz="800" spc="-20" dirty="0">
                          <a:latin typeface="Georgia"/>
                          <a:cs typeface="Georgia"/>
                        </a:rPr>
                        <a:t>model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5890">
                <a:tc>
                  <a:txBody>
                    <a:bodyPr/>
                    <a:lstStyle/>
                    <a:p>
                      <a:pPr marL="31115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automate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38100">
                      <a:solidFill>
                        <a:srgbClr val="0079A0"/>
                      </a:solidFill>
                      <a:prstDash val="solid"/>
                    </a:lnR>
                    <a:lnT w="53975" cap="flat" cmpd="sng" algn="ctr">
                      <a:solidFill>
                        <a:srgbClr val="0079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Georgia"/>
                          <a:cs typeface="Georgia"/>
                        </a:rPr>
                        <a:t>clinical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539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4604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Georgia"/>
                          <a:cs typeface="Georgia"/>
                        </a:rPr>
                        <a:t>analysis</a:t>
                      </a:r>
                      <a:r>
                        <a:rPr sz="800" spc="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800" spc="-20" dirty="0">
                          <a:latin typeface="Georgia"/>
                          <a:cs typeface="Georgia"/>
                        </a:rPr>
                        <a:t>of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 cap="flat" cmpd="sng" algn="ctr">
                      <a:solidFill>
                        <a:srgbClr val="0079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240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seizures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539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79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ts val="919"/>
                        </a:lnSpc>
                      </a:pPr>
                      <a:r>
                        <a:rPr sz="800" spc="-5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lini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539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590">
                        <a:lnSpc>
                          <a:spcPts val="919"/>
                        </a:lnSpc>
                      </a:pPr>
                      <a:r>
                        <a:rPr sz="800" spc="-5" dirty="0">
                          <a:latin typeface="Georgia"/>
                          <a:cs typeface="Georgia"/>
                        </a:rPr>
                        <a:t>se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z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ur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s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539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539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919"/>
                        </a:lnSpc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.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T w="28575">
                      <a:solidFill>
                        <a:srgbClr val="C75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3" name="object 53"/>
          <p:cNvSpPr/>
          <p:nvPr/>
        </p:nvSpPr>
        <p:spPr>
          <a:xfrm>
            <a:off x="164293" y="1562786"/>
            <a:ext cx="1213657" cy="140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9341" y="1589736"/>
            <a:ext cx="1122456" cy="1307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4293" y="3150514"/>
            <a:ext cx="1205345" cy="139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9341" y="3175305"/>
            <a:ext cx="1116462" cy="1307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4293" y="4734097"/>
            <a:ext cx="1205345" cy="1400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9341" y="4760886"/>
            <a:ext cx="1116462" cy="13070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16701" y="1625142"/>
            <a:ext cx="2448102" cy="1496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84812" y="3156305"/>
            <a:ext cx="2358199" cy="6203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3220" y="1171143"/>
            <a:ext cx="1357630" cy="5314950"/>
          </a:xfrm>
          <a:custGeom>
            <a:avLst/>
            <a:gdLst/>
            <a:ahLst/>
            <a:cxnLst/>
            <a:rect l="l" t="t" r="r" b="b"/>
            <a:pathLst>
              <a:path w="1357630" h="5314950">
                <a:moveTo>
                  <a:pt x="0" y="0"/>
                </a:moveTo>
                <a:lnTo>
                  <a:pt x="1357505" y="0"/>
                </a:lnTo>
                <a:lnTo>
                  <a:pt x="1357505" y="5314847"/>
                </a:lnTo>
                <a:lnTo>
                  <a:pt x="0" y="53148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21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47576" y="1538998"/>
            <a:ext cx="3869690" cy="2410460"/>
          </a:xfrm>
          <a:custGeom>
            <a:avLst/>
            <a:gdLst/>
            <a:ahLst/>
            <a:cxnLst/>
            <a:rect l="l" t="t" r="r" b="b"/>
            <a:pathLst>
              <a:path w="3869690" h="2410460">
                <a:moveTo>
                  <a:pt x="0" y="0"/>
                </a:moveTo>
                <a:lnTo>
                  <a:pt x="3869537" y="0"/>
                </a:lnTo>
                <a:lnTo>
                  <a:pt x="3869537" y="2410066"/>
                </a:lnTo>
                <a:lnTo>
                  <a:pt x="0" y="24100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21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41424" y="2973476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>
                <a:moveTo>
                  <a:pt x="0" y="0"/>
                </a:moveTo>
                <a:lnTo>
                  <a:pt x="3419137" y="0"/>
                </a:lnTo>
              </a:path>
            </a:pathLst>
          </a:custGeom>
          <a:ln w="3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728731" y="4736679"/>
            <a:ext cx="3444875" cy="9690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4299"/>
              </a:lnSpc>
              <a:spcBef>
                <a:spcPts val="85"/>
              </a:spcBef>
              <a:tabLst>
                <a:tab pos="2348230" algn="l"/>
                <a:tab pos="2941320" algn="l"/>
              </a:tabLst>
            </a:pPr>
            <a:r>
              <a:rPr sz="800" spc="-10" dirty="0">
                <a:latin typeface="Georgia"/>
                <a:cs typeface="Georgia"/>
              </a:rPr>
              <a:t>graphical </a:t>
            </a:r>
            <a:r>
              <a:rPr sz="800" spc="-20" dirty="0">
                <a:latin typeface="Georgia"/>
                <a:cs typeface="Georgia"/>
              </a:rPr>
              <a:t>model for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0" dirty="0">
                <a:latin typeface="Georgia"/>
                <a:cs typeface="Georgia"/>
              </a:rPr>
              <a:t>innovations process </a:t>
            </a:r>
            <a:r>
              <a:rPr sz="800" spc="-10" dirty="0">
                <a:latin typeface="Georgia"/>
                <a:cs typeface="Georgia"/>
              </a:rPr>
              <a:t>driving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0" dirty="0">
                <a:latin typeface="Georgia"/>
                <a:cs typeface="Georgia"/>
              </a:rPr>
              <a:t>channel </a:t>
            </a:r>
            <a:r>
              <a:rPr sz="800" spc="-10" dirty="0">
                <a:latin typeface="Georgia"/>
                <a:cs typeface="Georgia"/>
              </a:rPr>
              <a:t>dynamics </a:t>
            </a:r>
            <a:r>
              <a:rPr sz="800" spc="-15" dirty="0">
                <a:latin typeface="Georgia"/>
                <a:cs typeface="Georgia"/>
              </a:rPr>
              <a:t>and  </a:t>
            </a:r>
            <a:r>
              <a:rPr sz="800" spc="-10" dirty="0">
                <a:latin typeface="Georgia"/>
                <a:cs typeface="Georgia"/>
              </a:rPr>
              <a:t>demonstrate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importance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5" dirty="0">
                <a:latin typeface="Georgia"/>
                <a:cs typeface="Georgia"/>
              </a:rPr>
              <a:t>this </a:t>
            </a:r>
            <a:r>
              <a:rPr sz="800" spc="-20" dirty="0">
                <a:latin typeface="Georgia"/>
                <a:cs typeface="Georgia"/>
              </a:rPr>
              <a:t>model in </a:t>
            </a:r>
            <a:r>
              <a:rPr sz="800" spc="-15" dirty="0">
                <a:latin typeface="Georgia"/>
                <a:cs typeface="Georgia"/>
              </a:rPr>
              <a:t>parsing and out-of-sample </a:t>
            </a:r>
            <a:r>
              <a:rPr sz="800" spc="-20" dirty="0">
                <a:latin typeface="Georgia"/>
                <a:cs typeface="Georgia"/>
              </a:rPr>
              <a:t>pre-  </a:t>
            </a:r>
            <a:r>
              <a:rPr sz="800" spc="-10" dirty="0">
                <a:latin typeface="Georgia"/>
                <a:cs typeface="Georgia"/>
              </a:rPr>
              <a:t>dictions 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5" dirty="0">
                <a:latin typeface="Georgia"/>
                <a:cs typeface="Georgia"/>
              </a:rPr>
              <a:t> </a:t>
            </a:r>
            <a:r>
              <a:rPr sz="800" spc="25" dirty="0">
                <a:latin typeface="Georgia"/>
                <a:cs typeface="Georgia"/>
              </a:rPr>
              <a:t>iEEG</a:t>
            </a:r>
            <a:r>
              <a:rPr sz="800" spc="175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data.	</a:t>
            </a:r>
            <a:r>
              <a:rPr sz="800" spc="-15" dirty="0">
                <a:latin typeface="Georgia"/>
                <a:cs typeface="Georgia"/>
              </a:rPr>
              <a:t>produces </a:t>
            </a:r>
            <a:r>
              <a:rPr sz="800" spc="-5" dirty="0">
                <a:latin typeface="Georgia"/>
                <a:cs typeface="Georgia"/>
              </a:rPr>
              <a:t>intuitive </a:t>
            </a:r>
            <a:r>
              <a:rPr sz="800" spc="5" dirty="0">
                <a:latin typeface="Georgia"/>
                <a:cs typeface="Georgia"/>
              </a:rPr>
              <a:t>state  </a:t>
            </a:r>
            <a:r>
              <a:rPr sz="800" spc="-20" dirty="0">
                <a:latin typeface="Georgia"/>
                <a:cs typeface="Georgia"/>
              </a:rPr>
              <a:t>assignments  </a:t>
            </a:r>
            <a:r>
              <a:rPr sz="800" spc="15" dirty="0">
                <a:latin typeface="Georgia"/>
                <a:cs typeface="Georgia"/>
              </a:rPr>
              <a:t>that</a:t>
            </a:r>
            <a:r>
              <a:rPr sz="800" spc="7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can</a:t>
            </a:r>
            <a:r>
              <a:rPr sz="800" spc="12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help		and</a:t>
            </a:r>
            <a:r>
              <a:rPr sz="800" spc="3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enable</a:t>
            </a:r>
            <a:endParaRPr sz="800">
              <a:latin typeface="Georgia"/>
              <a:cs typeface="Georgia"/>
            </a:endParaRPr>
          </a:p>
          <a:p>
            <a:pPr marL="12700">
              <a:spcBef>
                <a:spcPts val="40"/>
              </a:spcBef>
            </a:pP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0" dirty="0">
                <a:latin typeface="Georgia"/>
                <a:cs typeface="Georgia"/>
              </a:rPr>
              <a:t>comparison of </a:t>
            </a:r>
            <a:r>
              <a:rPr sz="800" spc="-15" dirty="0">
                <a:latin typeface="Georgia"/>
                <a:cs typeface="Georgia"/>
              </a:rPr>
              <a:t>sub-clinical </a:t>
            </a:r>
            <a:r>
              <a:rPr sz="800" spc="-10" dirty="0">
                <a:latin typeface="Georgia"/>
                <a:cs typeface="Georgia"/>
              </a:rPr>
              <a:t>bursts </a:t>
            </a:r>
            <a:r>
              <a:rPr sz="800" spc="-15" dirty="0">
                <a:latin typeface="Georgia"/>
                <a:cs typeface="Georgia"/>
              </a:rPr>
              <a:t>and</a:t>
            </a:r>
            <a:r>
              <a:rPr sz="800" spc="-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full</a:t>
            </a:r>
            <a:endParaRPr sz="800">
              <a:latin typeface="Georgia"/>
              <a:cs typeface="Georgia"/>
            </a:endParaRPr>
          </a:p>
          <a:p>
            <a:pPr marL="12700" marR="16510" algn="just">
              <a:lnSpc>
                <a:spcPct val="104299"/>
              </a:lnSpc>
              <a:spcBef>
                <a:spcPts val="425"/>
              </a:spcBef>
            </a:pPr>
            <a:r>
              <a:rPr sz="800" i="1" spc="15" dirty="0">
                <a:latin typeface="Times New Roman"/>
                <a:cs typeface="Times New Roman"/>
              </a:rPr>
              <a:t>Keywords: </a:t>
            </a:r>
            <a:r>
              <a:rPr sz="800" spc="-10" dirty="0">
                <a:latin typeface="Georgia"/>
                <a:cs typeface="Georgia"/>
              </a:rPr>
              <a:t>Bayesian nonparametric, </a:t>
            </a:r>
            <a:r>
              <a:rPr sz="800" spc="30" dirty="0">
                <a:latin typeface="Georgia"/>
                <a:cs typeface="Georgia"/>
              </a:rPr>
              <a:t>EEG, </a:t>
            </a:r>
            <a:r>
              <a:rPr sz="800" spc="-5" dirty="0">
                <a:latin typeface="Georgia"/>
                <a:cs typeface="Georgia"/>
              </a:rPr>
              <a:t>factorial </a:t>
            </a:r>
            <a:r>
              <a:rPr sz="800" spc="-20" dirty="0">
                <a:latin typeface="Georgia"/>
                <a:cs typeface="Georgia"/>
              </a:rPr>
              <a:t>hidden </a:t>
            </a:r>
            <a:r>
              <a:rPr sz="800" spc="-10" dirty="0">
                <a:latin typeface="Georgia"/>
                <a:cs typeface="Georgia"/>
              </a:rPr>
              <a:t>Markov </a:t>
            </a:r>
            <a:r>
              <a:rPr sz="800" spc="-15" dirty="0">
                <a:latin typeface="Georgia"/>
                <a:cs typeface="Georgia"/>
              </a:rPr>
              <a:t>model,  </a:t>
            </a:r>
            <a:r>
              <a:rPr sz="800" spc="-10" dirty="0">
                <a:latin typeface="Georgia"/>
                <a:cs typeface="Georgia"/>
              </a:rPr>
              <a:t>graphical </a:t>
            </a:r>
            <a:r>
              <a:rPr sz="800" spc="-15" dirty="0">
                <a:latin typeface="Georgia"/>
                <a:cs typeface="Georgia"/>
              </a:rPr>
              <a:t>model, </a:t>
            </a:r>
            <a:r>
              <a:rPr sz="800" spc="-10" dirty="0">
                <a:latin typeface="Georgia"/>
                <a:cs typeface="Georgia"/>
              </a:rPr>
              <a:t>time</a:t>
            </a:r>
            <a:r>
              <a:rPr sz="800" spc="-114" dirty="0">
                <a:latin typeface="Georgia"/>
                <a:cs typeface="Georgia"/>
              </a:rPr>
              <a:t> </a:t>
            </a:r>
            <a:r>
              <a:rPr sz="800" spc="-25" dirty="0">
                <a:latin typeface="Georgia"/>
                <a:cs typeface="Georgia"/>
              </a:rPr>
              <a:t>series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741424" y="5781309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>
                <a:moveTo>
                  <a:pt x="0" y="0"/>
                </a:moveTo>
                <a:lnTo>
                  <a:pt x="3419137" y="0"/>
                </a:lnTo>
              </a:path>
            </a:pathLst>
          </a:custGeom>
          <a:ln w="3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49954" y="1627840"/>
            <a:ext cx="967105" cy="486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 algn="ctr">
              <a:lnSpc>
                <a:spcPts val="1300"/>
              </a:lnSpc>
            </a:pPr>
            <a:r>
              <a:rPr sz="1200" b="1" spc="-90" dirty="0">
                <a:solidFill>
                  <a:srgbClr val="FFFFFF"/>
                </a:solidFill>
                <a:latin typeface="DejaVu Sans"/>
                <a:cs typeface="DejaVu Sans"/>
              </a:rPr>
              <a:t>TOPIC</a:t>
            </a:r>
            <a:r>
              <a:rPr sz="1200" b="1" spc="-12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280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1200">
              <a:latin typeface="DejaVu Sans"/>
              <a:cs typeface="DejaVu Sans"/>
            </a:endParaRPr>
          </a:p>
          <a:p>
            <a:pPr>
              <a:spcBef>
                <a:spcPts val="370"/>
              </a:spcBef>
              <a:tabLst>
                <a:tab pos="727075" algn="l"/>
              </a:tabLst>
            </a:pPr>
            <a:r>
              <a:rPr sz="900" spc="-55" dirty="0">
                <a:latin typeface="DejaVu Sans"/>
                <a:cs typeface="DejaVu Sans"/>
              </a:rPr>
              <a:t>experiment	</a:t>
            </a:r>
            <a:r>
              <a:rPr sz="900" spc="-80" dirty="0">
                <a:latin typeface="DejaVu Sans"/>
                <a:cs typeface="DejaVu Sans"/>
              </a:rPr>
              <a:t>0.1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727075" algn="l"/>
              </a:tabLst>
            </a:pPr>
            <a:r>
              <a:rPr sz="900" spc="-60" dirty="0">
                <a:latin typeface="DejaVu Sans"/>
                <a:cs typeface="DejaVu Sans"/>
              </a:rPr>
              <a:t>test	</a:t>
            </a:r>
            <a:r>
              <a:rPr sz="900" spc="-30" dirty="0">
                <a:latin typeface="DejaVu Sans"/>
                <a:cs typeface="DejaVu Sans"/>
              </a:rPr>
              <a:t>0.08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0"/>
              </a:spcBef>
              <a:tabLst>
                <a:tab pos="727075" algn="l"/>
              </a:tabLst>
            </a:pPr>
            <a:r>
              <a:rPr sz="900" spc="-45" dirty="0">
                <a:latin typeface="DejaVu Sans"/>
                <a:cs typeface="DejaVu Sans"/>
              </a:rPr>
              <a:t>discover	</a:t>
            </a:r>
            <a:r>
              <a:rPr sz="900" spc="-40" dirty="0">
                <a:latin typeface="DejaVu Sans"/>
                <a:cs typeface="DejaVu Sans"/>
              </a:rPr>
              <a:t>0.05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</a:pPr>
            <a:r>
              <a:rPr sz="900" spc="-45" dirty="0">
                <a:latin typeface="DejaVu Sans"/>
                <a:cs typeface="DejaVu Sans"/>
              </a:rPr>
              <a:t>hypothesize </a:t>
            </a:r>
            <a:r>
              <a:rPr sz="900" spc="150" dirty="0">
                <a:latin typeface="DejaVu Sans"/>
                <a:cs typeface="DejaVu Sans"/>
              </a:rPr>
              <a:t> </a:t>
            </a:r>
            <a:r>
              <a:rPr sz="900" spc="-40" dirty="0">
                <a:latin typeface="DejaVu Sans"/>
                <a:cs typeface="DejaVu Sans"/>
              </a:rPr>
              <a:t>0.03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727075" algn="l"/>
              </a:tabLst>
            </a:pPr>
            <a:r>
              <a:rPr sz="900" spc="-50" dirty="0">
                <a:latin typeface="DejaVu Sans"/>
                <a:cs typeface="DejaVu Sans"/>
              </a:rPr>
              <a:t>climate	</a:t>
            </a:r>
            <a:r>
              <a:rPr sz="900" spc="-60" dirty="0">
                <a:latin typeface="DejaVu Sans"/>
                <a:cs typeface="DejaVu Sans"/>
              </a:rPr>
              <a:t>0.01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0"/>
              </a:spcBef>
              <a:tabLst>
                <a:tab pos="727075" algn="l"/>
              </a:tabLst>
            </a:pPr>
            <a:r>
              <a:rPr sz="900" spc="-260" dirty="0">
                <a:latin typeface="DejaVu Sans"/>
                <a:cs typeface="DejaVu Sans"/>
              </a:rPr>
              <a:t>…	…</a:t>
            </a:r>
            <a:endParaRPr sz="9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73025" algn="ctr"/>
            <a:r>
              <a:rPr sz="1200" b="1" spc="-90" dirty="0">
                <a:solidFill>
                  <a:srgbClr val="FFFFFF"/>
                </a:solidFill>
                <a:latin typeface="DejaVu Sans"/>
                <a:cs typeface="DejaVu Sans"/>
              </a:rPr>
              <a:t>TOPIC</a:t>
            </a:r>
            <a:r>
              <a:rPr sz="1200" b="1" spc="-18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60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1200">
              <a:latin typeface="DejaVu Sans"/>
              <a:cs typeface="DejaVu Sans"/>
            </a:endParaRPr>
          </a:p>
          <a:p>
            <a:pPr>
              <a:spcBef>
                <a:spcPts val="370"/>
              </a:spcBef>
              <a:tabLst>
                <a:tab pos="659765" algn="l"/>
              </a:tabLst>
            </a:pPr>
            <a:r>
              <a:rPr sz="900" spc="-45" dirty="0">
                <a:latin typeface="DejaVu Sans"/>
                <a:cs typeface="DejaVu Sans"/>
              </a:rPr>
              <a:t>develop	</a:t>
            </a:r>
            <a:r>
              <a:rPr sz="900" spc="-65" dirty="0">
                <a:latin typeface="DejaVu Sans"/>
                <a:cs typeface="DejaVu Sans"/>
              </a:rPr>
              <a:t>0.18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659765" algn="l"/>
              </a:tabLst>
            </a:pPr>
            <a:r>
              <a:rPr sz="900" spc="-40" dirty="0">
                <a:latin typeface="DejaVu Sans"/>
                <a:cs typeface="DejaVu Sans"/>
              </a:rPr>
              <a:t>computer	</a:t>
            </a:r>
            <a:r>
              <a:rPr sz="900" spc="-35" dirty="0">
                <a:latin typeface="DejaVu Sans"/>
                <a:cs typeface="DejaVu Sans"/>
              </a:rPr>
              <a:t>0.09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0"/>
              </a:spcBef>
              <a:tabLst>
                <a:tab pos="659765" algn="l"/>
              </a:tabLst>
            </a:pPr>
            <a:r>
              <a:rPr sz="900" spc="-40" dirty="0">
                <a:latin typeface="DejaVu Sans"/>
                <a:cs typeface="DejaVu Sans"/>
              </a:rPr>
              <a:t>processor	</a:t>
            </a:r>
            <a:r>
              <a:rPr sz="900" spc="-45" dirty="0">
                <a:latin typeface="DejaVu Sans"/>
                <a:cs typeface="DejaVu Sans"/>
              </a:rPr>
              <a:t>0.032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659765" algn="l"/>
              </a:tabLst>
            </a:pPr>
            <a:r>
              <a:rPr sz="900" spc="-55" dirty="0">
                <a:latin typeface="DejaVu Sans"/>
                <a:cs typeface="DejaVu Sans"/>
              </a:rPr>
              <a:t>user	0.027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659765" algn="l"/>
              </a:tabLst>
            </a:pPr>
            <a:r>
              <a:rPr sz="900" spc="-50" dirty="0">
                <a:latin typeface="DejaVu Sans"/>
                <a:cs typeface="DejaVu Sans"/>
              </a:rPr>
              <a:t>internet	</a:t>
            </a:r>
            <a:r>
              <a:rPr sz="900" spc="-40" dirty="0">
                <a:latin typeface="DejaVu Sans"/>
                <a:cs typeface="DejaVu Sans"/>
              </a:rPr>
              <a:t>0.02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0"/>
              </a:spcBef>
              <a:tabLst>
                <a:tab pos="659765" algn="l"/>
              </a:tabLst>
            </a:pPr>
            <a:r>
              <a:rPr sz="900" spc="-260" dirty="0">
                <a:latin typeface="DejaVu Sans"/>
                <a:cs typeface="DejaVu Sans"/>
              </a:rPr>
              <a:t>…	…</a:t>
            </a:r>
            <a:endParaRPr sz="9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73025" algn="ctr"/>
            <a:r>
              <a:rPr sz="1200" b="1" spc="-90" dirty="0">
                <a:solidFill>
                  <a:srgbClr val="FFFFFF"/>
                </a:solidFill>
                <a:latin typeface="DejaVu Sans"/>
                <a:cs typeface="DejaVu Sans"/>
              </a:rPr>
              <a:t>TOPIC</a:t>
            </a:r>
            <a:r>
              <a:rPr sz="1200" b="1" spc="-12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65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1200">
              <a:latin typeface="DejaVu Sans"/>
              <a:cs typeface="DejaVu Sans"/>
            </a:endParaRPr>
          </a:p>
          <a:p>
            <a:pPr>
              <a:spcBef>
                <a:spcPts val="370"/>
              </a:spcBef>
              <a:tabLst>
                <a:tab pos="626745" algn="l"/>
              </a:tabLst>
            </a:pPr>
            <a:r>
              <a:rPr sz="900" spc="-60" dirty="0">
                <a:latin typeface="DejaVu Sans"/>
                <a:cs typeface="DejaVu Sans"/>
              </a:rPr>
              <a:t>player	</a:t>
            </a:r>
            <a:r>
              <a:rPr sz="900" spc="-75" dirty="0">
                <a:latin typeface="DejaVu Sans"/>
                <a:cs typeface="DejaVu Sans"/>
              </a:rPr>
              <a:t>0.15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626745" algn="l"/>
              </a:tabLst>
            </a:pPr>
            <a:r>
              <a:rPr sz="900" spc="-35" dirty="0">
                <a:latin typeface="DejaVu Sans"/>
                <a:cs typeface="DejaVu Sans"/>
              </a:rPr>
              <a:t>score	</a:t>
            </a:r>
            <a:r>
              <a:rPr sz="900" spc="-50" dirty="0">
                <a:latin typeface="DejaVu Sans"/>
                <a:cs typeface="DejaVu Sans"/>
              </a:rPr>
              <a:t>0.07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0"/>
              </a:spcBef>
              <a:tabLst>
                <a:tab pos="626745" algn="l"/>
              </a:tabLst>
            </a:pPr>
            <a:r>
              <a:rPr sz="900" spc="-65" dirty="0">
                <a:latin typeface="DejaVu Sans"/>
                <a:cs typeface="DejaVu Sans"/>
              </a:rPr>
              <a:t>team	</a:t>
            </a:r>
            <a:r>
              <a:rPr sz="900" spc="-35" dirty="0">
                <a:latin typeface="DejaVu Sans"/>
                <a:cs typeface="DejaVu Sans"/>
              </a:rPr>
              <a:t>0.06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626745" algn="l"/>
              </a:tabLst>
            </a:pPr>
            <a:r>
              <a:rPr sz="900" spc="-40" dirty="0">
                <a:latin typeface="DejaVu Sans"/>
                <a:cs typeface="DejaVu Sans"/>
              </a:rPr>
              <a:t>goal	0.03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626745" algn="l"/>
              </a:tabLst>
            </a:pPr>
            <a:r>
              <a:rPr sz="900" spc="-50" dirty="0">
                <a:latin typeface="DejaVu Sans"/>
                <a:cs typeface="DejaVu Sans"/>
              </a:rPr>
              <a:t>injury	</a:t>
            </a:r>
            <a:r>
              <a:rPr sz="900" spc="-60" dirty="0">
                <a:latin typeface="DejaVu Sans"/>
                <a:cs typeface="DejaVu Sans"/>
              </a:rPr>
              <a:t>0.01</a:t>
            </a:r>
            <a:endParaRPr sz="900">
              <a:latin typeface="DejaVu Sans"/>
              <a:cs typeface="DejaVu Sans"/>
            </a:endParaRPr>
          </a:p>
          <a:p>
            <a:pPr>
              <a:lnSpc>
                <a:spcPts val="430"/>
              </a:lnSpc>
              <a:spcBef>
                <a:spcPts val="330"/>
              </a:spcBef>
              <a:tabLst>
                <a:tab pos="626745" algn="l"/>
              </a:tabLst>
            </a:pPr>
            <a:r>
              <a:rPr sz="900" spc="-260" dirty="0">
                <a:latin typeface="DejaVu Sans"/>
                <a:cs typeface="DejaVu Sans"/>
              </a:rPr>
              <a:t>…	…</a:t>
            </a:r>
            <a:endParaRPr sz="900">
              <a:latin typeface="DejaVu Sans"/>
              <a:cs typeface="DejaVu Sans"/>
            </a:endParaRPr>
          </a:p>
          <a:p>
            <a:pPr marL="512445">
              <a:lnSpc>
                <a:spcPts val="2710"/>
              </a:lnSpc>
            </a:pPr>
            <a:r>
              <a:rPr sz="2800" spc="-805" dirty="0">
                <a:latin typeface="DejaVu Sans"/>
                <a:cs typeface="DejaVu Sans"/>
              </a:rPr>
              <a:t>…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728730" y="5916045"/>
            <a:ext cx="82804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b="1" spc="30" dirty="0">
                <a:latin typeface="Georgia"/>
                <a:cs typeface="Georgia"/>
              </a:rPr>
              <a:t>1.</a:t>
            </a:r>
            <a:r>
              <a:rPr sz="800" b="1" spc="229" dirty="0">
                <a:latin typeface="Georgia"/>
                <a:cs typeface="Georgia"/>
              </a:rPr>
              <a:t> </a:t>
            </a:r>
            <a:r>
              <a:rPr sz="800" b="1" spc="-20" dirty="0">
                <a:latin typeface="Georgia"/>
                <a:cs typeface="Georgia"/>
              </a:rPr>
              <a:t>Introduction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28730" y="6115797"/>
            <a:ext cx="344551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880"/>
              </a:lnSpc>
            </a:pPr>
            <a:r>
              <a:rPr sz="800" spc="-10" dirty="0">
                <a:latin typeface="Georgia"/>
                <a:cs typeface="Georgia"/>
              </a:rPr>
              <a:t>Despite  </a:t>
            </a:r>
            <a:r>
              <a:rPr sz="800" spc="-25" dirty="0">
                <a:latin typeface="Georgia"/>
                <a:cs typeface="Georgia"/>
              </a:rPr>
              <a:t>over  </a:t>
            </a:r>
            <a:r>
              <a:rPr sz="800" spc="-10" dirty="0">
                <a:latin typeface="Georgia"/>
                <a:cs typeface="Georgia"/>
              </a:rPr>
              <a:t>three  </a:t>
            </a:r>
            <a:r>
              <a:rPr sz="800" spc="-20" dirty="0">
                <a:latin typeface="Georgia"/>
                <a:cs typeface="Georgia"/>
              </a:rPr>
              <a:t>decades  of  research,  </a:t>
            </a:r>
            <a:r>
              <a:rPr sz="800" spc="-30" dirty="0">
                <a:latin typeface="Georgia"/>
                <a:cs typeface="Georgia"/>
              </a:rPr>
              <a:t>we  </a:t>
            </a:r>
            <a:r>
              <a:rPr sz="800" spc="-5" dirty="0">
                <a:latin typeface="Georgia"/>
                <a:cs typeface="Georgia"/>
              </a:rPr>
              <a:t>still  </a:t>
            </a:r>
            <a:r>
              <a:rPr sz="800" spc="-15" dirty="0">
                <a:latin typeface="Georgia"/>
                <a:cs typeface="Georgia"/>
              </a:rPr>
              <a:t>have  </a:t>
            </a:r>
            <a:r>
              <a:rPr sz="800" spc="-5" dirty="0">
                <a:latin typeface="Georgia"/>
                <a:cs typeface="Georgia"/>
              </a:rPr>
              <a:t>very  </a:t>
            </a:r>
            <a:r>
              <a:rPr sz="800" spc="5" dirty="0">
                <a:latin typeface="Georgia"/>
                <a:cs typeface="Georgia"/>
              </a:rPr>
              <a:t>little  </a:t>
            </a:r>
            <a:r>
              <a:rPr sz="800" spc="-15" dirty="0">
                <a:latin typeface="Georgia"/>
                <a:cs typeface="Georgia"/>
              </a:rPr>
              <a:t>idea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endParaRPr sz="800">
              <a:latin typeface="Georgia"/>
              <a:cs typeface="Georgia"/>
            </a:endParaRPr>
          </a:p>
          <a:p>
            <a:pPr marL="12700" marR="5080">
              <a:lnSpc>
                <a:spcPct val="104299"/>
              </a:lnSpc>
            </a:pPr>
            <a:r>
              <a:rPr sz="800" spc="5" dirty="0">
                <a:latin typeface="Georgia"/>
                <a:cs typeface="Georgia"/>
              </a:rPr>
              <a:t>what </a:t>
            </a:r>
            <a:r>
              <a:rPr sz="800" spc="-25" dirty="0">
                <a:latin typeface="Georgia"/>
                <a:cs typeface="Georgia"/>
              </a:rPr>
              <a:t>defines </a:t>
            </a:r>
            <a:r>
              <a:rPr sz="800" dirty="0">
                <a:latin typeface="Georgia"/>
                <a:cs typeface="Georgia"/>
              </a:rPr>
              <a:t>a </a:t>
            </a:r>
            <a:r>
              <a:rPr sz="800" spc="-15" dirty="0">
                <a:latin typeface="Georgia"/>
                <a:cs typeface="Georgia"/>
              </a:rPr>
              <a:t>seizure. </a:t>
            </a:r>
            <a:r>
              <a:rPr sz="800" spc="5" dirty="0">
                <a:latin typeface="Georgia"/>
                <a:cs typeface="Georgia"/>
              </a:rPr>
              <a:t>This </a:t>
            </a:r>
            <a:r>
              <a:rPr sz="800" spc="-15" dirty="0">
                <a:latin typeface="Georgia"/>
                <a:cs typeface="Georgia"/>
              </a:rPr>
              <a:t>ignorance stems </a:t>
            </a:r>
            <a:r>
              <a:rPr sz="800" dirty="0">
                <a:latin typeface="Georgia"/>
                <a:cs typeface="Georgia"/>
              </a:rPr>
              <a:t>both </a:t>
            </a:r>
            <a:r>
              <a:rPr sz="800" spc="-25" dirty="0">
                <a:latin typeface="Georgia"/>
                <a:cs typeface="Georgia"/>
              </a:rPr>
              <a:t>from </a:t>
            </a:r>
            <a:r>
              <a:rPr sz="800" spc="-5" dirty="0">
                <a:latin typeface="Georgia"/>
                <a:cs typeface="Georgia"/>
              </a:rPr>
              <a:t>the complexity </a:t>
            </a:r>
            <a:r>
              <a:rPr sz="800" spc="-20" dirty="0">
                <a:latin typeface="Georgia"/>
                <a:cs typeface="Georgia"/>
              </a:rPr>
              <a:t>of  </a:t>
            </a:r>
            <a:r>
              <a:rPr sz="800" spc="-10" dirty="0">
                <a:latin typeface="Georgia"/>
                <a:cs typeface="Georgia"/>
              </a:rPr>
              <a:t>epilepsy  </a:t>
            </a:r>
            <a:r>
              <a:rPr sz="800" spc="-15" dirty="0">
                <a:latin typeface="Georgia"/>
                <a:cs typeface="Georgia"/>
              </a:rPr>
              <a:t>as  </a:t>
            </a:r>
            <a:r>
              <a:rPr sz="800" dirty="0">
                <a:latin typeface="Georgia"/>
                <a:cs typeface="Georgia"/>
              </a:rPr>
              <a:t>a  </a:t>
            </a:r>
            <a:r>
              <a:rPr sz="800" spc="-20" dirty="0">
                <a:latin typeface="Georgia"/>
                <a:cs typeface="Georgia"/>
              </a:rPr>
              <a:t>disease  </a:t>
            </a:r>
            <a:r>
              <a:rPr sz="800" spc="-15" dirty="0">
                <a:latin typeface="Georgia"/>
                <a:cs typeface="Georgia"/>
              </a:rPr>
              <a:t>and  </a:t>
            </a:r>
            <a:r>
              <a:rPr sz="800" dirty="0">
                <a:latin typeface="Georgia"/>
                <a:cs typeface="Georgia"/>
              </a:rPr>
              <a:t>a  paucity  </a:t>
            </a:r>
            <a:r>
              <a:rPr sz="800" spc="-20" dirty="0">
                <a:latin typeface="Georgia"/>
                <a:cs typeface="Georgia"/>
              </a:rPr>
              <a:t>of  </a:t>
            </a:r>
            <a:r>
              <a:rPr sz="800" dirty="0">
                <a:latin typeface="Georgia"/>
                <a:cs typeface="Georgia"/>
              </a:rPr>
              <a:t>quantitative  </a:t>
            </a:r>
            <a:r>
              <a:rPr sz="800" spc="-5" dirty="0">
                <a:latin typeface="Georgia"/>
                <a:cs typeface="Georgia"/>
              </a:rPr>
              <a:t>tools  </a:t>
            </a:r>
            <a:r>
              <a:rPr sz="800" spc="15" dirty="0">
                <a:latin typeface="Georgia"/>
                <a:cs typeface="Georgia"/>
              </a:rPr>
              <a:t>that  </a:t>
            </a:r>
            <a:r>
              <a:rPr sz="800" spc="-15" dirty="0">
                <a:latin typeface="Georgia"/>
                <a:cs typeface="Georgia"/>
              </a:rPr>
              <a:t>are 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flexible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45958" y="4367311"/>
            <a:ext cx="4872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output of the collapsed Gibbs sampling is a list of topic indicators per word in each document</a:t>
            </a:r>
            <a:endParaRPr lang="en-US" sz="2200" dirty="0"/>
          </a:p>
        </p:txBody>
      </p:sp>
      <p:sp>
        <p:nvSpPr>
          <p:cNvPr id="76" name="Rectangle 75"/>
          <p:cNvSpPr/>
          <p:nvPr/>
        </p:nvSpPr>
        <p:spPr>
          <a:xfrm>
            <a:off x="6045958" y="5748050"/>
            <a:ext cx="506332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" marR="5080">
              <a:lnSpc>
                <a:spcPts val="2800"/>
              </a:lnSpc>
              <a:spcBef>
                <a:spcPts val="2215"/>
              </a:spcBef>
            </a:pPr>
            <a:r>
              <a:rPr lang="en-US" sz="2200" spc="-55" dirty="0" smtClean="0">
                <a:latin typeface="DejaVu Sans"/>
                <a:cs typeface="DejaVu Sans"/>
              </a:rPr>
              <a:t>One </a:t>
            </a:r>
            <a:r>
              <a:rPr lang="en-US" sz="2200" spc="-70" dirty="0" smtClean="0">
                <a:latin typeface="DejaVu Sans"/>
                <a:cs typeface="DejaVu Sans"/>
              </a:rPr>
              <a:t>topic </a:t>
            </a:r>
            <a:r>
              <a:rPr lang="en-US" sz="2200" spc="-105" dirty="0" smtClean="0">
                <a:latin typeface="DejaVu Sans"/>
                <a:cs typeface="DejaVu Sans"/>
              </a:rPr>
              <a:t>indicator  </a:t>
            </a:r>
            <a:r>
              <a:rPr lang="en-US" sz="2200" spc="-50" dirty="0" err="1" smtClean="0">
                <a:solidFill>
                  <a:srgbClr val="118CC4"/>
                </a:solidFill>
                <a:latin typeface="DejaVu Sans"/>
                <a:cs typeface="DejaVu Sans"/>
              </a:rPr>
              <a:t>z</a:t>
            </a:r>
            <a:r>
              <a:rPr lang="en-US" sz="2200" spc="-75" baseline="-20833" dirty="0" err="1" smtClean="0">
                <a:solidFill>
                  <a:srgbClr val="009ECF"/>
                </a:solidFill>
                <a:latin typeface="DejaVu Sans"/>
                <a:cs typeface="DejaVu Sans"/>
              </a:rPr>
              <a:t>iw</a:t>
            </a:r>
            <a:r>
              <a:rPr lang="en-US" sz="2200" spc="-75" baseline="-20833" dirty="0" smtClean="0">
                <a:solidFill>
                  <a:srgbClr val="009ECF"/>
                </a:solidFill>
                <a:latin typeface="DejaVu Sans"/>
                <a:cs typeface="DejaVu Sans"/>
              </a:rPr>
              <a:t>  </a:t>
            </a:r>
            <a:r>
              <a:rPr lang="en-US" sz="2200" spc="-135" dirty="0" smtClean="0">
                <a:solidFill>
                  <a:srgbClr val="B0007E"/>
                </a:solidFill>
                <a:latin typeface="DejaVu Sans"/>
                <a:cs typeface="DejaVu Sans"/>
              </a:rPr>
              <a:t>per </a:t>
            </a:r>
            <a:r>
              <a:rPr lang="en-US" sz="2200" spc="165" dirty="0" smtClean="0">
                <a:solidFill>
                  <a:srgbClr val="B0007E"/>
                </a:solidFill>
                <a:latin typeface="Arial"/>
                <a:cs typeface="Arial"/>
              </a:rPr>
              <a:t>word </a:t>
            </a:r>
            <a:r>
              <a:rPr lang="en-US" sz="2200" spc="-105" dirty="0" smtClean="0">
                <a:solidFill>
                  <a:srgbClr val="B0007E"/>
                </a:solidFill>
                <a:latin typeface="DejaVu Sans"/>
                <a:cs typeface="DejaVu Sans"/>
              </a:rPr>
              <a:t>in </a:t>
            </a:r>
            <a:r>
              <a:rPr lang="en-US" sz="2200" spc="-35" dirty="0" smtClean="0">
                <a:solidFill>
                  <a:srgbClr val="B0007E"/>
                </a:solidFill>
                <a:latin typeface="DejaVu Sans"/>
                <a:cs typeface="DejaVu Sans"/>
              </a:rPr>
              <a:t>doc</a:t>
            </a:r>
            <a:r>
              <a:rPr lang="en-US" sz="2200" spc="-450" dirty="0" smtClean="0">
                <a:solidFill>
                  <a:srgbClr val="B0007E"/>
                </a:solidFill>
                <a:latin typeface="DejaVu Sans"/>
                <a:cs typeface="DejaVu Sans"/>
              </a:rPr>
              <a:t>      </a:t>
            </a:r>
            <a:r>
              <a:rPr lang="en-US" sz="2200" spc="-114" dirty="0" err="1" smtClean="0">
                <a:solidFill>
                  <a:srgbClr val="B0007E"/>
                </a:solidFill>
                <a:latin typeface="DejaVu Sans"/>
                <a:cs typeface="DejaVu Sans"/>
              </a:rPr>
              <a:t>i</a:t>
            </a:r>
            <a:endParaRPr lang="en-US" sz="220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982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2284" y="3872966"/>
            <a:ext cx="431800" cy="127000"/>
          </a:xfrm>
          <a:custGeom>
            <a:avLst/>
            <a:gdLst/>
            <a:ahLst/>
            <a:cxnLst/>
            <a:rect l="l" t="t" r="r" b="b"/>
            <a:pathLst>
              <a:path w="431800" h="127000">
                <a:moveTo>
                  <a:pt x="0" y="0"/>
                </a:moveTo>
                <a:lnTo>
                  <a:pt x="431355" y="0"/>
                </a:lnTo>
                <a:lnTo>
                  <a:pt x="431355" y="126847"/>
                </a:lnTo>
                <a:lnTo>
                  <a:pt x="0" y="126847"/>
                </a:lnTo>
                <a:lnTo>
                  <a:pt x="0" y="0"/>
                </a:lnTo>
                <a:close/>
              </a:path>
            </a:pathLst>
          </a:custGeom>
          <a:solidFill>
            <a:srgbClr val="FF9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2284" y="3872966"/>
            <a:ext cx="431800" cy="127000"/>
          </a:xfrm>
          <a:custGeom>
            <a:avLst/>
            <a:gdLst/>
            <a:ahLst/>
            <a:cxnLst/>
            <a:rect l="l" t="t" r="r" b="b"/>
            <a:pathLst>
              <a:path w="431800" h="127000">
                <a:moveTo>
                  <a:pt x="0" y="0"/>
                </a:moveTo>
                <a:lnTo>
                  <a:pt x="431358" y="0"/>
                </a:lnTo>
                <a:lnTo>
                  <a:pt x="431358" y="126846"/>
                </a:lnTo>
                <a:lnTo>
                  <a:pt x="0" y="12684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026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0952" y="3365576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0" y="0"/>
                </a:moveTo>
                <a:lnTo>
                  <a:pt x="380618" y="0"/>
                </a:lnTo>
                <a:lnTo>
                  <a:pt x="380618" y="126847"/>
                </a:lnTo>
                <a:lnTo>
                  <a:pt x="0" y="126847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0952" y="3365576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0" y="0"/>
                </a:moveTo>
                <a:lnTo>
                  <a:pt x="380610" y="0"/>
                </a:lnTo>
                <a:lnTo>
                  <a:pt x="380610" y="126845"/>
                </a:lnTo>
                <a:lnTo>
                  <a:pt x="0" y="126845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2700" y="3746119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0" y="0"/>
                </a:moveTo>
                <a:lnTo>
                  <a:pt x="241045" y="0"/>
                </a:lnTo>
                <a:lnTo>
                  <a:pt x="241045" y="139522"/>
                </a:lnTo>
                <a:lnTo>
                  <a:pt x="0" y="139522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2700" y="3746119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0" y="0"/>
                </a:moveTo>
                <a:lnTo>
                  <a:pt x="241053" y="0"/>
                </a:lnTo>
                <a:lnTo>
                  <a:pt x="241053" y="139530"/>
                </a:lnTo>
                <a:lnTo>
                  <a:pt x="0" y="139530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7456" y="4380344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0" y="0"/>
                </a:moveTo>
                <a:lnTo>
                  <a:pt x="380619" y="0"/>
                </a:lnTo>
                <a:lnTo>
                  <a:pt x="380619" y="114160"/>
                </a:lnTo>
                <a:lnTo>
                  <a:pt x="0" y="114160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47455" y="4380344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0" y="0"/>
                </a:moveTo>
                <a:lnTo>
                  <a:pt x="380610" y="0"/>
                </a:lnTo>
                <a:lnTo>
                  <a:pt x="380610" y="114161"/>
                </a:lnTo>
                <a:lnTo>
                  <a:pt x="0" y="11416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6798" y="501701"/>
            <a:ext cx="1030033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What</a:t>
            </a:r>
            <a:r>
              <a:rPr spc="-95" dirty="0"/>
              <a:t> </a:t>
            </a:r>
            <a:r>
              <a:rPr spc="320" dirty="0"/>
              <a:t>to</a:t>
            </a:r>
            <a:r>
              <a:rPr spc="-95" dirty="0"/>
              <a:t> </a:t>
            </a:r>
            <a:r>
              <a:rPr spc="245" dirty="0"/>
              <a:t>do</a:t>
            </a:r>
            <a:r>
              <a:rPr spc="-95" dirty="0"/>
              <a:t> </a:t>
            </a:r>
            <a:r>
              <a:rPr spc="265" dirty="0"/>
              <a:t>with</a:t>
            </a:r>
            <a:r>
              <a:rPr spc="-95" dirty="0"/>
              <a:t> </a:t>
            </a:r>
            <a:r>
              <a:rPr spc="180" dirty="0"/>
              <a:t>the</a:t>
            </a:r>
            <a:r>
              <a:rPr spc="-95" dirty="0"/>
              <a:t> </a:t>
            </a:r>
            <a:r>
              <a:rPr spc="95" dirty="0"/>
              <a:t>collapsed</a:t>
            </a:r>
            <a:r>
              <a:rPr spc="-95" dirty="0"/>
              <a:t> </a:t>
            </a:r>
            <a:r>
              <a:rPr spc="-25" dirty="0"/>
              <a:t>samples?</a:t>
            </a:r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0287" y="1575194"/>
            <a:ext cx="3694429" cy="4970145"/>
          </a:xfrm>
          <a:custGeom>
            <a:avLst/>
            <a:gdLst/>
            <a:ahLst/>
            <a:cxnLst/>
            <a:rect l="l" t="t" r="r" b="b"/>
            <a:pathLst>
              <a:path w="3694429" h="4970145">
                <a:moveTo>
                  <a:pt x="0" y="0"/>
                </a:moveTo>
                <a:lnTo>
                  <a:pt x="3693996" y="0"/>
                </a:lnTo>
                <a:lnTo>
                  <a:pt x="3693996" y="4969987"/>
                </a:lnTo>
                <a:lnTo>
                  <a:pt x="0" y="4969987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8688" y="3226436"/>
            <a:ext cx="430530" cy="146685"/>
          </a:xfrm>
          <a:custGeom>
            <a:avLst/>
            <a:gdLst/>
            <a:ahLst/>
            <a:cxnLst/>
            <a:rect l="l" t="t" r="r" b="b"/>
            <a:pathLst>
              <a:path w="430530" h="146685">
                <a:moveTo>
                  <a:pt x="0" y="0"/>
                </a:moveTo>
                <a:lnTo>
                  <a:pt x="429996" y="0"/>
                </a:lnTo>
                <a:lnTo>
                  <a:pt x="429996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8688" y="3226436"/>
            <a:ext cx="430530" cy="146685"/>
          </a:xfrm>
          <a:custGeom>
            <a:avLst/>
            <a:gdLst/>
            <a:ahLst/>
            <a:cxnLst/>
            <a:rect l="l" t="t" r="r" b="b"/>
            <a:pathLst>
              <a:path w="430530" h="146685">
                <a:moveTo>
                  <a:pt x="0" y="0"/>
                </a:moveTo>
                <a:lnTo>
                  <a:pt x="429988" y="0"/>
                </a:lnTo>
                <a:lnTo>
                  <a:pt x="429988" y="146559"/>
                </a:lnTo>
                <a:lnTo>
                  <a:pt x="0" y="1465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58669" y="4118814"/>
            <a:ext cx="384810" cy="146685"/>
          </a:xfrm>
          <a:custGeom>
            <a:avLst/>
            <a:gdLst/>
            <a:ahLst/>
            <a:cxnLst/>
            <a:rect l="l" t="t" r="r" b="b"/>
            <a:pathLst>
              <a:path w="384810" h="146685">
                <a:moveTo>
                  <a:pt x="0" y="0"/>
                </a:moveTo>
                <a:lnTo>
                  <a:pt x="384390" y="0"/>
                </a:lnTo>
                <a:lnTo>
                  <a:pt x="384390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58668" y="4118814"/>
            <a:ext cx="384810" cy="146685"/>
          </a:xfrm>
          <a:custGeom>
            <a:avLst/>
            <a:gdLst/>
            <a:ahLst/>
            <a:cxnLst/>
            <a:rect l="l" t="t" r="r" b="b"/>
            <a:pathLst>
              <a:path w="384810" h="146685">
                <a:moveTo>
                  <a:pt x="0" y="0"/>
                </a:moveTo>
                <a:lnTo>
                  <a:pt x="384382" y="0"/>
                </a:lnTo>
                <a:lnTo>
                  <a:pt x="384382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45957" y="4998174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5" h="140335">
                <a:moveTo>
                  <a:pt x="0" y="0"/>
                </a:moveTo>
                <a:lnTo>
                  <a:pt x="273621" y="0"/>
                </a:lnTo>
                <a:lnTo>
                  <a:pt x="273621" y="140042"/>
                </a:lnTo>
                <a:lnTo>
                  <a:pt x="0" y="140042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45957" y="4998174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5" h="140335">
                <a:moveTo>
                  <a:pt x="0" y="0"/>
                </a:moveTo>
                <a:lnTo>
                  <a:pt x="273628" y="0"/>
                </a:lnTo>
                <a:lnTo>
                  <a:pt x="273628" y="140045"/>
                </a:lnTo>
                <a:lnTo>
                  <a:pt x="0" y="140045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1277" y="3734512"/>
            <a:ext cx="365125" cy="140335"/>
          </a:xfrm>
          <a:custGeom>
            <a:avLst/>
            <a:gdLst/>
            <a:ahLst/>
            <a:cxnLst/>
            <a:rect l="l" t="t" r="r" b="b"/>
            <a:pathLst>
              <a:path w="365125" h="140335">
                <a:moveTo>
                  <a:pt x="0" y="0"/>
                </a:moveTo>
                <a:lnTo>
                  <a:pt x="364832" y="0"/>
                </a:lnTo>
                <a:lnTo>
                  <a:pt x="364832" y="140042"/>
                </a:lnTo>
                <a:lnTo>
                  <a:pt x="0" y="140042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1277" y="3734512"/>
            <a:ext cx="365125" cy="140335"/>
          </a:xfrm>
          <a:custGeom>
            <a:avLst/>
            <a:gdLst/>
            <a:ahLst/>
            <a:cxnLst/>
            <a:rect l="l" t="t" r="r" b="b"/>
            <a:pathLst>
              <a:path w="365125" h="140335">
                <a:moveTo>
                  <a:pt x="0" y="0"/>
                </a:moveTo>
                <a:lnTo>
                  <a:pt x="364837" y="0"/>
                </a:lnTo>
                <a:lnTo>
                  <a:pt x="364837" y="140043"/>
                </a:lnTo>
                <a:lnTo>
                  <a:pt x="0" y="14004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28367" y="6235784"/>
            <a:ext cx="332740" cy="133985"/>
          </a:xfrm>
          <a:custGeom>
            <a:avLst/>
            <a:gdLst/>
            <a:ahLst/>
            <a:cxnLst/>
            <a:rect l="l" t="t" r="r" b="b"/>
            <a:pathLst>
              <a:path w="332739" h="133985">
                <a:moveTo>
                  <a:pt x="0" y="0"/>
                </a:moveTo>
                <a:lnTo>
                  <a:pt x="332270" y="0"/>
                </a:lnTo>
                <a:lnTo>
                  <a:pt x="332270" y="133530"/>
                </a:lnTo>
                <a:lnTo>
                  <a:pt x="0" y="133530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28366" y="6235784"/>
            <a:ext cx="332740" cy="133985"/>
          </a:xfrm>
          <a:custGeom>
            <a:avLst/>
            <a:gdLst/>
            <a:ahLst/>
            <a:cxnLst/>
            <a:rect l="l" t="t" r="r" b="b"/>
            <a:pathLst>
              <a:path w="332739" h="133985">
                <a:moveTo>
                  <a:pt x="0" y="0"/>
                </a:moveTo>
                <a:lnTo>
                  <a:pt x="332262" y="0"/>
                </a:lnTo>
                <a:lnTo>
                  <a:pt x="332262" y="133530"/>
                </a:lnTo>
                <a:lnTo>
                  <a:pt x="0" y="133530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9732" y="6366057"/>
            <a:ext cx="352425" cy="146685"/>
          </a:xfrm>
          <a:custGeom>
            <a:avLst/>
            <a:gdLst/>
            <a:ahLst/>
            <a:cxnLst/>
            <a:rect l="l" t="t" r="r" b="b"/>
            <a:pathLst>
              <a:path w="352425" h="146684">
                <a:moveTo>
                  <a:pt x="0" y="0"/>
                </a:moveTo>
                <a:lnTo>
                  <a:pt x="351815" y="0"/>
                </a:lnTo>
                <a:lnTo>
                  <a:pt x="351815" y="146559"/>
                </a:lnTo>
                <a:lnTo>
                  <a:pt x="0" y="146559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69731" y="6366057"/>
            <a:ext cx="352425" cy="146685"/>
          </a:xfrm>
          <a:custGeom>
            <a:avLst/>
            <a:gdLst/>
            <a:ahLst/>
            <a:cxnLst/>
            <a:rect l="l" t="t" r="r" b="b"/>
            <a:pathLst>
              <a:path w="352425" h="146684">
                <a:moveTo>
                  <a:pt x="0" y="0"/>
                </a:moveTo>
                <a:lnTo>
                  <a:pt x="351807" y="0"/>
                </a:lnTo>
                <a:lnTo>
                  <a:pt x="351807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05204" y="6353031"/>
            <a:ext cx="404495" cy="146685"/>
          </a:xfrm>
          <a:custGeom>
            <a:avLst/>
            <a:gdLst/>
            <a:ahLst/>
            <a:cxnLst/>
            <a:rect l="l" t="t" r="r" b="b"/>
            <a:pathLst>
              <a:path w="404494" h="146685">
                <a:moveTo>
                  <a:pt x="0" y="0"/>
                </a:moveTo>
                <a:lnTo>
                  <a:pt x="403936" y="0"/>
                </a:lnTo>
                <a:lnTo>
                  <a:pt x="403936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05204" y="6353031"/>
            <a:ext cx="404495" cy="146685"/>
          </a:xfrm>
          <a:custGeom>
            <a:avLst/>
            <a:gdLst/>
            <a:ahLst/>
            <a:cxnLst/>
            <a:rect l="l" t="t" r="r" b="b"/>
            <a:pathLst>
              <a:path w="404494" h="146685">
                <a:moveTo>
                  <a:pt x="0" y="0"/>
                </a:moveTo>
                <a:lnTo>
                  <a:pt x="403927" y="0"/>
                </a:lnTo>
                <a:lnTo>
                  <a:pt x="403927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12439" y="4369599"/>
            <a:ext cx="645160" cy="143510"/>
          </a:xfrm>
          <a:custGeom>
            <a:avLst/>
            <a:gdLst/>
            <a:ahLst/>
            <a:cxnLst/>
            <a:rect l="l" t="t" r="r" b="b"/>
            <a:pathLst>
              <a:path w="645160" h="143510">
                <a:moveTo>
                  <a:pt x="0" y="0"/>
                </a:moveTo>
                <a:lnTo>
                  <a:pt x="644982" y="0"/>
                </a:lnTo>
                <a:lnTo>
                  <a:pt x="644982" y="143294"/>
                </a:lnTo>
                <a:lnTo>
                  <a:pt x="0" y="143294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12439" y="4369600"/>
            <a:ext cx="645160" cy="143510"/>
          </a:xfrm>
          <a:custGeom>
            <a:avLst/>
            <a:gdLst/>
            <a:ahLst/>
            <a:cxnLst/>
            <a:rect l="l" t="t" r="r" b="b"/>
            <a:pathLst>
              <a:path w="645160" h="143510">
                <a:moveTo>
                  <a:pt x="0" y="0"/>
                </a:moveTo>
                <a:lnTo>
                  <a:pt x="644982" y="0"/>
                </a:lnTo>
                <a:lnTo>
                  <a:pt x="644982" y="143301"/>
                </a:lnTo>
                <a:lnTo>
                  <a:pt x="0" y="14330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28159" y="4636656"/>
            <a:ext cx="443230" cy="123825"/>
          </a:xfrm>
          <a:custGeom>
            <a:avLst/>
            <a:gdLst/>
            <a:ahLst/>
            <a:cxnLst/>
            <a:rect l="l" t="t" r="r" b="b"/>
            <a:pathLst>
              <a:path w="443229" h="123825">
                <a:moveTo>
                  <a:pt x="0" y="0"/>
                </a:moveTo>
                <a:lnTo>
                  <a:pt x="443014" y="0"/>
                </a:lnTo>
                <a:lnTo>
                  <a:pt x="443014" y="123761"/>
                </a:lnTo>
                <a:lnTo>
                  <a:pt x="0" y="12376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28159" y="4636656"/>
            <a:ext cx="443230" cy="123825"/>
          </a:xfrm>
          <a:custGeom>
            <a:avLst/>
            <a:gdLst/>
            <a:ahLst/>
            <a:cxnLst/>
            <a:rect l="l" t="t" r="r" b="b"/>
            <a:pathLst>
              <a:path w="443229" h="123825">
                <a:moveTo>
                  <a:pt x="0" y="0"/>
                </a:moveTo>
                <a:lnTo>
                  <a:pt x="443016" y="0"/>
                </a:lnTo>
                <a:lnTo>
                  <a:pt x="443016" y="123759"/>
                </a:lnTo>
                <a:lnTo>
                  <a:pt x="0" y="1237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3667" y="4760417"/>
            <a:ext cx="534670" cy="143510"/>
          </a:xfrm>
          <a:custGeom>
            <a:avLst/>
            <a:gdLst/>
            <a:ahLst/>
            <a:cxnLst/>
            <a:rect l="l" t="t" r="r" b="b"/>
            <a:pathLst>
              <a:path w="534670" h="143510">
                <a:moveTo>
                  <a:pt x="0" y="0"/>
                </a:moveTo>
                <a:lnTo>
                  <a:pt x="534225" y="0"/>
                </a:lnTo>
                <a:lnTo>
                  <a:pt x="534225" y="143306"/>
                </a:lnTo>
                <a:lnTo>
                  <a:pt x="0" y="143306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73667" y="4760417"/>
            <a:ext cx="534670" cy="143510"/>
          </a:xfrm>
          <a:custGeom>
            <a:avLst/>
            <a:gdLst/>
            <a:ahLst/>
            <a:cxnLst/>
            <a:rect l="l" t="t" r="r" b="b"/>
            <a:pathLst>
              <a:path w="534670" h="143510">
                <a:moveTo>
                  <a:pt x="0" y="0"/>
                </a:moveTo>
                <a:lnTo>
                  <a:pt x="534226" y="0"/>
                </a:lnTo>
                <a:lnTo>
                  <a:pt x="534226" y="143302"/>
                </a:lnTo>
                <a:lnTo>
                  <a:pt x="0" y="14330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44307" y="4753902"/>
            <a:ext cx="417195" cy="149860"/>
          </a:xfrm>
          <a:custGeom>
            <a:avLst/>
            <a:gdLst/>
            <a:ahLst/>
            <a:cxnLst/>
            <a:rect l="l" t="t" r="r" b="b"/>
            <a:pathLst>
              <a:path w="417194" h="149860">
                <a:moveTo>
                  <a:pt x="0" y="0"/>
                </a:moveTo>
                <a:lnTo>
                  <a:pt x="416953" y="0"/>
                </a:lnTo>
                <a:lnTo>
                  <a:pt x="416953" y="149821"/>
                </a:lnTo>
                <a:lnTo>
                  <a:pt x="0" y="14982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44307" y="4753902"/>
            <a:ext cx="417195" cy="149860"/>
          </a:xfrm>
          <a:custGeom>
            <a:avLst/>
            <a:gdLst/>
            <a:ahLst/>
            <a:cxnLst/>
            <a:rect l="l" t="t" r="r" b="b"/>
            <a:pathLst>
              <a:path w="417194" h="149860">
                <a:moveTo>
                  <a:pt x="0" y="0"/>
                </a:moveTo>
                <a:lnTo>
                  <a:pt x="416957" y="0"/>
                </a:lnTo>
                <a:lnTo>
                  <a:pt x="416957" y="149816"/>
                </a:lnTo>
                <a:lnTo>
                  <a:pt x="0" y="14981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45431" y="5444364"/>
            <a:ext cx="306705" cy="123825"/>
          </a:xfrm>
          <a:custGeom>
            <a:avLst/>
            <a:gdLst/>
            <a:ahLst/>
            <a:cxnLst/>
            <a:rect l="l" t="t" r="r" b="b"/>
            <a:pathLst>
              <a:path w="306704" h="123825">
                <a:moveTo>
                  <a:pt x="0" y="0"/>
                </a:moveTo>
                <a:lnTo>
                  <a:pt x="306199" y="0"/>
                </a:lnTo>
                <a:lnTo>
                  <a:pt x="306199" y="123759"/>
                </a:lnTo>
                <a:lnTo>
                  <a:pt x="0" y="1237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85048" y="5450879"/>
            <a:ext cx="417195" cy="123825"/>
          </a:xfrm>
          <a:custGeom>
            <a:avLst/>
            <a:gdLst/>
            <a:ahLst/>
            <a:cxnLst/>
            <a:rect l="l" t="t" r="r" b="b"/>
            <a:pathLst>
              <a:path w="417194" h="123825">
                <a:moveTo>
                  <a:pt x="0" y="0"/>
                </a:moveTo>
                <a:lnTo>
                  <a:pt x="416953" y="0"/>
                </a:lnTo>
                <a:lnTo>
                  <a:pt x="416953" y="123761"/>
                </a:lnTo>
                <a:lnTo>
                  <a:pt x="0" y="12376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85048" y="5450879"/>
            <a:ext cx="417195" cy="123825"/>
          </a:xfrm>
          <a:custGeom>
            <a:avLst/>
            <a:gdLst/>
            <a:ahLst/>
            <a:cxnLst/>
            <a:rect l="l" t="t" r="r" b="b"/>
            <a:pathLst>
              <a:path w="417194" h="123825">
                <a:moveTo>
                  <a:pt x="0" y="0"/>
                </a:moveTo>
                <a:lnTo>
                  <a:pt x="416955" y="0"/>
                </a:lnTo>
                <a:lnTo>
                  <a:pt x="416955" y="123758"/>
                </a:lnTo>
                <a:lnTo>
                  <a:pt x="0" y="1237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28062" y="5450879"/>
            <a:ext cx="664845" cy="117475"/>
          </a:xfrm>
          <a:custGeom>
            <a:avLst/>
            <a:gdLst/>
            <a:ahLst/>
            <a:cxnLst/>
            <a:rect l="l" t="t" r="r" b="b"/>
            <a:pathLst>
              <a:path w="664845" h="117475">
                <a:moveTo>
                  <a:pt x="0" y="0"/>
                </a:moveTo>
                <a:lnTo>
                  <a:pt x="664527" y="0"/>
                </a:lnTo>
                <a:lnTo>
                  <a:pt x="664527" y="117246"/>
                </a:lnTo>
                <a:lnTo>
                  <a:pt x="0" y="117246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28062" y="5450879"/>
            <a:ext cx="664845" cy="117475"/>
          </a:xfrm>
          <a:custGeom>
            <a:avLst/>
            <a:gdLst/>
            <a:ahLst/>
            <a:cxnLst/>
            <a:rect l="l" t="t" r="r" b="b"/>
            <a:pathLst>
              <a:path w="664845" h="117475">
                <a:moveTo>
                  <a:pt x="0" y="0"/>
                </a:moveTo>
                <a:lnTo>
                  <a:pt x="664524" y="0"/>
                </a:lnTo>
                <a:lnTo>
                  <a:pt x="664524" y="117246"/>
                </a:lnTo>
                <a:lnTo>
                  <a:pt x="0" y="11724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204584" y="3170547"/>
          <a:ext cx="1116330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765"/>
                <a:gridCol w="456565"/>
              </a:tblGrid>
              <a:tr h="229870">
                <a:tc gridSpan="2"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1200" b="1" spc="-114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b="1" spc="-16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solidFill>
                      <a:srgbClr val="009E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develop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5" dirty="0">
                          <a:latin typeface="DejaVu Sans"/>
                          <a:cs typeface="DejaVu Sans"/>
                        </a:rPr>
                        <a:t>0.18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computer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0.09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processor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0.032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5" dirty="0">
                          <a:latin typeface="DejaVu Sans"/>
                          <a:cs typeface="DejaVu Sans"/>
                        </a:rPr>
                        <a:t>user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5" dirty="0">
                          <a:latin typeface="DejaVu Sans"/>
                          <a:cs typeface="DejaVu Sans"/>
                        </a:rPr>
                        <a:t>0.027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internet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0.02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204584" y="4756130"/>
          <a:ext cx="1116964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380"/>
                <a:gridCol w="489584"/>
              </a:tblGrid>
              <a:tr h="229870">
                <a:tc gridSpan="2"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1200" b="1" spc="-114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b="1" spc="-16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solidFill>
                      <a:srgbClr val="95C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player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75" dirty="0">
                          <a:latin typeface="DejaVu Sans"/>
                          <a:cs typeface="DejaVu Sans"/>
                        </a:rPr>
                        <a:t>0.15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score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0.07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5" dirty="0">
                          <a:latin typeface="DejaVu Sans"/>
                          <a:cs typeface="DejaVu Sans"/>
                        </a:rPr>
                        <a:t>team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0.06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goal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0.03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injury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0.01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766515" y="6223393"/>
            <a:ext cx="3975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130"/>
              </a:lnSpc>
            </a:pPr>
            <a:r>
              <a:rPr sz="2800" dirty="0">
                <a:latin typeface="DejaVu Sans"/>
                <a:cs typeface="DejaVu Sans"/>
              </a:rPr>
              <a:t>…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38241" y="1675654"/>
            <a:ext cx="292100" cy="157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2070"/>
              </a:lnSpc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6</a:t>
            </a:r>
            <a:endParaRPr>
              <a:latin typeface="Trebuchet MS"/>
              <a:cs typeface="Trebuchet MS"/>
            </a:endParaRPr>
          </a:p>
          <a:p>
            <a:pPr>
              <a:spcBef>
                <a:spcPts val="1245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4</a:t>
            </a:r>
            <a:endParaRPr>
              <a:latin typeface="Trebuchet MS"/>
              <a:cs typeface="Trebuchet MS"/>
            </a:endParaRPr>
          </a:p>
          <a:p>
            <a:pPr marL="2540">
              <a:spcBef>
                <a:spcPts val="1240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2</a:t>
            </a:r>
            <a:endParaRPr>
              <a:latin typeface="Trebuchet MS"/>
              <a:cs typeface="Trebuchet MS"/>
            </a:endParaRPr>
          </a:p>
          <a:p>
            <a:pPr marL="175895">
              <a:spcBef>
                <a:spcPts val="1245"/>
              </a:spcBef>
            </a:pPr>
            <a:r>
              <a:rPr spc="-35" dirty="0">
                <a:latin typeface="Trebuchet MS"/>
                <a:cs typeface="Trebuchet MS"/>
              </a:rPr>
              <a:t>0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75945" y="1582631"/>
            <a:ext cx="2950210" cy="41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marR="5080" indent="-494665">
              <a:lnSpc>
                <a:spcPct val="105500"/>
              </a:lnSpc>
              <a:spcBef>
                <a:spcPts val="100"/>
              </a:spcBef>
            </a:pPr>
            <a:r>
              <a:rPr sz="1200" spc="-30" dirty="0">
                <a:latin typeface="Times New Roman"/>
                <a:cs typeface="Times New Roman"/>
              </a:rPr>
              <a:t>Modeling </a:t>
            </a:r>
            <a:r>
              <a:rPr sz="1200" spc="15" dirty="0">
                <a:latin typeface="Times New Roman"/>
                <a:cs typeface="Times New Roman"/>
              </a:rPr>
              <a:t>the </a:t>
            </a:r>
            <a:r>
              <a:rPr sz="1200" spc="-25" dirty="0">
                <a:latin typeface="Times New Roman"/>
                <a:cs typeface="Times New Roman"/>
              </a:rPr>
              <a:t>Complex Dynamics </a:t>
            </a:r>
            <a:r>
              <a:rPr sz="1200" spc="10" dirty="0">
                <a:latin typeface="Times New Roman"/>
                <a:cs typeface="Times New Roman"/>
              </a:rPr>
              <a:t>and </a:t>
            </a:r>
            <a:r>
              <a:rPr sz="1200" spc="-20" dirty="0">
                <a:latin typeface="Times New Roman"/>
                <a:cs typeface="Times New Roman"/>
              </a:rPr>
              <a:t>Changing  </a:t>
            </a:r>
            <a:r>
              <a:rPr sz="1200" spc="-15" dirty="0">
                <a:latin typeface="Times New Roman"/>
                <a:cs typeface="Times New Roman"/>
              </a:rPr>
              <a:t>Correlations </a:t>
            </a:r>
            <a:r>
              <a:rPr sz="1200" spc="-6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Epileptic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Events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47434" y="2117840"/>
            <a:ext cx="3007360" cy="5518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64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Drausin </a:t>
            </a:r>
            <a:r>
              <a:rPr sz="800" spc="25" dirty="0">
                <a:latin typeface="Georgia"/>
                <a:cs typeface="Georgia"/>
              </a:rPr>
              <a:t>F. </a:t>
            </a:r>
            <a:r>
              <a:rPr sz="800" spc="-10" dirty="0">
                <a:latin typeface="Georgia"/>
                <a:cs typeface="Georgia"/>
              </a:rPr>
              <a:t>Wulsin</a:t>
            </a:r>
            <a:r>
              <a:rPr sz="825" spc="-15" baseline="30303" dirty="0">
                <a:latin typeface="Georgia"/>
                <a:cs typeface="Georgia"/>
              </a:rPr>
              <a:t>a</a:t>
            </a:r>
            <a:r>
              <a:rPr sz="800" spc="-10" dirty="0">
                <a:latin typeface="Georgia"/>
                <a:cs typeface="Georgia"/>
              </a:rPr>
              <a:t>, </a:t>
            </a:r>
            <a:r>
              <a:rPr sz="800" dirty="0">
                <a:latin typeface="Georgia"/>
                <a:cs typeface="Georgia"/>
              </a:rPr>
              <a:t>Emily </a:t>
            </a:r>
            <a:r>
              <a:rPr sz="800" spc="25" dirty="0">
                <a:latin typeface="Georgia"/>
                <a:cs typeface="Georgia"/>
              </a:rPr>
              <a:t>B. </a:t>
            </a:r>
            <a:r>
              <a:rPr sz="800" spc="-5" dirty="0">
                <a:latin typeface="Georgia"/>
                <a:cs typeface="Georgia"/>
              </a:rPr>
              <a:t>Fox</a:t>
            </a:r>
            <a:r>
              <a:rPr sz="825" spc="-7" baseline="30303" dirty="0">
                <a:latin typeface="Georgia"/>
                <a:cs typeface="Georgia"/>
              </a:rPr>
              <a:t>c</a:t>
            </a:r>
            <a:r>
              <a:rPr sz="800" spc="-5" dirty="0">
                <a:latin typeface="Georgia"/>
                <a:cs typeface="Georgia"/>
              </a:rPr>
              <a:t>, </a:t>
            </a:r>
            <a:r>
              <a:rPr sz="800" dirty="0">
                <a:latin typeface="Georgia"/>
                <a:cs typeface="Georgia"/>
              </a:rPr>
              <a:t>Brian</a:t>
            </a:r>
            <a:r>
              <a:rPr sz="800" spc="145" dirty="0">
                <a:latin typeface="Georgia"/>
                <a:cs typeface="Georgia"/>
              </a:rPr>
              <a:t> </a:t>
            </a:r>
            <a:r>
              <a:rPr sz="800" spc="15" dirty="0">
                <a:latin typeface="Georgia"/>
                <a:cs typeface="Georgia"/>
              </a:rPr>
              <a:t>Litt</a:t>
            </a:r>
            <a:r>
              <a:rPr sz="825" spc="22" baseline="30303" dirty="0">
                <a:latin typeface="Georgia"/>
                <a:cs typeface="Georgia"/>
              </a:rPr>
              <a:t>a,b</a:t>
            </a:r>
            <a:endParaRPr sz="825" baseline="30303">
              <a:latin typeface="Georgia"/>
              <a:cs typeface="Georgia"/>
            </a:endParaRPr>
          </a:p>
          <a:p>
            <a:pPr marL="12700" marR="5080" algn="ctr">
              <a:lnSpc>
                <a:spcPts val="830"/>
              </a:lnSpc>
              <a:spcBef>
                <a:spcPts val="695"/>
              </a:spcBef>
            </a:pPr>
            <a:r>
              <a:rPr sz="675" i="1" spc="-37" baseline="30864" dirty="0">
                <a:latin typeface="Georgia"/>
                <a:cs typeface="Georgia"/>
              </a:rPr>
              <a:t>a</a:t>
            </a:r>
            <a:r>
              <a:rPr sz="700" i="1" spc="-25" dirty="0">
                <a:latin typeface="Georgia"/>
                <a:cs typeface="Georgia"/>
              </a:rPr>
              <a:t>Department of Bioengineering, University of Pennsylvania, Philadelphia, </a:t>
            </a:r>
            <a:r>
              <a:rPr sz="700" i="1" spc="10" dirty="0">
                <a:latin typeface="Georgia"/>
                <a:cs typeface="Georgia"/>
              </a:rPr>
              <a:t>PA  </a:t>
            </a:r>
            <a:r>
              <a:rPr sz="675" i="1" spc="-37" baseline="30864" dirty="0">
                <a:latin typeface="Georgia"/>
                <a:cs typeface="Georgia"/>
              </a:rPr>
              <a:t>b</a:t>
            </a:r>
            <a:r>
              <a:rPr sz="700" i="1" spc="-25" dirty="0">
                <a:latin typeface="Georgia"/>
                <a:cs typeface="Georgia"/>
              </a:rPr>
              <a:t>Department of </a:t>
            </a:r>
            <a:r>
              <a:rPr sz="700" i="1" spc="-40" dirty="0">
                <a:latin typeface="Georgia"/>
                <a:cs typeface="Georgia"/>
              </a:rPr>
              <a:t>Neurology, </a:t>
            </a:r>
            <a:r>
              <a:rPr sz="700" i="1" spc="-25" dirty="0">
                <a:latin typeface="Georgia"/>
                <a:cs typeface="Georgia"/>
              </a:rPr>
              <a:t>University of Pennsylvania, Philadelphia, </a:t>
            </a:r>
            <a:r>
              <a:rPr sz="700" i="1" spc="10" dirty="0">
                <a:latin typeface="Georgia"/>
                <a:cs typeface="Georgia"/>
              </a:rPr>
              <a:t>PA  </a:t>
            </a:r>
            <a:r>
              <a:rPr sz="675" i="1" spc="-37" baseline="30864" dirty="0">
                <a:latin typeface="Georgia"/>
                <a:cs typeface="Georgia"/>
              </a:rPr>
              <a:t>c</a:t>
            </a:r>
            <a:r>
              <a:rPr sz="700" i="1" spc="-25" dirty="0">
                <a:latin typeface="Georgia"/>
                <a:cs typeface="Georgia"/>
              </a:rPr>
              <a:t>Department of </a:t>
            </a:r>
            <a:r>
              <a:rPr sz="700" i="1" spc="-15" dirty="0">
                <a:latin typeface="Georgia"/>
                <a:cs typeface="Georgia"/>
              </a:rPr>
              <a:t>Statistics, </a:t>
            </a:r>
            <a:r>
              <a:rPr sz="700" i="1" spc="-25" dirty="0">
                <a:latin typeface="Georgia"/>
                <a:cs typeface="Georgia"/>
              </a:rPr>
              <a:t>University of Washington, </a:t>
            </a:r>
            <a:r>
              <a:rPr sz="700" i="1" spc="-20" dirty="0">
                <a:latin typeface="Georgia"/>
                <a:cs typeface="Georgia"/>
              </a:rPr>
              <a:t>Seattle,</a:t>
            </a:r>
            <a:r>
              <a:rPr sz="700" i="1" spc="-15" dirty="0">
                <a:latin typeface="Georgia"/>
                <a:cs typeface="Georgia"/>
              </a:rPr>
              <a:t> </a:t>
            </a:r>
            <a:r>
              <a:rPr sz="700" i="1" spc="-5" dirty="0">
                <a:latin typeface="Georgia"/>
                <a:cs typeface="Georgia"/>
              </a:rPr>
              <a:t>WA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28731" y="3035592"/>
            <a:ext cx="47815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b="1" spc="5" dirty="0">
                <a:latin typeface="Georgia"/>
                <a:cs typeface="Georgia"/>
              </a:rPr>
              <a:t>Abstract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28731" y="3211141"/>
            <a:ext cx="63309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dirty="0">
                <a:latin typeface="Georgia"/>
                <a:cs typeface="Georgia"/>
              </a:rPr>
              <a:t>Patients</a:t>
            </a:r>
            <a:r>
              <a:rPr sz="800" spc="50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with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72779" y="3211141"/>
            <a:ext cx="240157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can </a:t>
            </a:r>
            <a:r>
              <a:rPr sz="800" spc="-15" dirty="0">
                <a:latin typeface="Georgia"/>
                <a:cs typeface="Georgia"/>
              </a:rPr>
              <a:t>manifest </a:t>
            </a:r>
            <a:r>
              <a:rPr sz="800" spc="-10" dirty="0">
                <a:latin typeface="Georgia"/>
                <a:cs typeface="Georgia"/>
              </a:rPr>
              <a:t>short, sub-clinical epileptic </a:t>
            </a:r>
            <a:r>
              <a:rPr sz="800" spc="10" dirty="0">
                <a:latin typeface="Georgia"/>
                <a:cs typeface="Georgia"/>
              </a:rPr>
              <a:t>“bursts”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in</a:t>
            </a:r>
            <a:endParaRPr sz="800">
              <a:latin typeface="Georgia"/>
              <a:cs typeface="Georgia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2344015" y="3213750"/>
          <a:ext cx="1113790" cy="47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85"/>
                <a:gridCol w="335280"/>
                <a:gridCol w="377825"/>
              </a:tblGrid>
              <a:tr h="127000">
                <a:tc>
                  <a:txBody>
                    <a:bodyPr/>
                    <a:lstStyle/>
                    <a:p>
                      <a:pPr marL="43815">
                        <a:lnSpc>
                          <a:spcPts val="89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epilepsy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B w="38100">
                      <a:solidFill>
                        <a:srgbClr val="C75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clinical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38100">
                      <a:solidFill>
                        <a:srgbClr val="C75000"/>
                      </a:solidFill>
                      <a:prstDash val="solid"/>
                    </a:lnL>
                    <a:lnR w="53975">
                      <a:solidFill>
                        <a:srgbClr val="C75000"/>
                      </a:solidFill>
                      <a:prstDash val="solid"/>
                    </a:lnR>
                    <a:lnT w="38100" cap="flat" cmpd="sng" algn="ctr">
                      <a:solidFill>
                        <a:srgbClr val="C75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seizures.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539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</a:tr>
            </a:tbl>
          </a:graphicData>
        </a:graphic>
      </p:graphicFrame>
      <p:sp>
        <p:nvSpPr>
          <p:cNvPr id="49" name="object 49"/>
          <p:cNvSpPr txBox="1"/>
          <p:nvPr/>
        </p:nvSpPr>
        <p:spPr>
          <a:xfrm>
            <a:off x="1728730" y="3338270"/>
            <a:ext cx="3477260" cy="660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85"/>
              </a:spcBef>
              <a:tabLst>
                <a:tab pos="1804035" algn="l"/>
              </a:tabLst>
            </a:pPr>
            <a:r>
              <a:rPr sz="800" spc="-10" dirty="0">
                <a:latin typeface="Georgia"/>
                <a:cs typeface="Georgia"/>
              </a:rPr>
              <a:t>addition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to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full-blown	</a:t>
            </a:r>
            <a:r>
              <a:rPr sz="800" spc="-25" dirty="0">
                <a:latin typeface="Georgia"/>
                <a:cs typeface="Georgia"/>
              </a:rPr>
              <a:t>We </a:t>
            </a:r>
            <a:r>
              <a:rPr sz="800" spc="-10" dirty="0">
                <a:latin typeface="Georgia"/>
                <a:cs typeface="Georgia"/>
              </a:rPr>
              <a:t>believe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5" dirty="0">
                <a:latin typeface="Georgia"/>
                <a:cs typeface="Georgia"/>
              </a:rPr>
              <a:t>relationship between  these two </a:t>
            </a:r>
            <a:r>
              <a:rPr sz="800" spc="-20" dirty="0">
                <a:latin typeface="Georgia"/>
                <a:cs typeface="Georgia"/>
              </a:rPr>
              <a:t>classes of </a:t>
            </a:r>
            <a:r>
              <a:rPr sz="800" spc="-10" dirty="0">
                <a:latin typeface="Georgia"/>
                <a:cs typeface="Georgia"/>
              </a:rPr>
              <a:t>events—something </a:t>
            </a:r>
            <a:r>
              <a:rPr sz="800" spc="-5" dirty="0">
                <a:latin typeface="Georgia"/>
                <a:cs typeface="Georgia"/>
              </a:rPr>
              <a:t>not </a:t>
            </a:r>
            <a:r>
              <a:rPr sz="800" spc="-10" dirty="0">
                <a:latin typeface="Georgia"/>
                <a:cs typeface="Georgia"/>
              </a:rPr>
              <a:t>previously studied </a:t>
            </a:r>
            <a:r>
              <a:rPr sz="800" spc="10" dirty="0">
                <a:latin typeface="Georgia"/>
                <a:cs typeface="Georgia"/>
              </a:rPr>
              <a:t>quantitatively—  </a:t>
            </a:r>
            <a:r>
              <a:rPr sz="800" spc="-15" dirty="0">
                <a:latin typeface="Georgia"/>
                <a:cs typeface="Georgia"/>
              </a:rPr>
              <a:t>could </a:t>
            </a:r>
            <a:r>
              <a:rPr sz="800" spc="-5" dirty="0">
                <a:latin typeface="Georgia"/>
                <a:cs typeface="Georgia"/>
              </a:rPr>
              <a:t>yield important </a:t>
            </a:r>
            <a:r>
              <a:rPr sz="800" spc="-15" dirty="0">
                <a:latin typeface="Georgia"/>
                <a:cs typeface="Georgia"/>
              </a:rPr>
              <a:t>insights into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nature </a:t>
            </a:r>
            <a:r>
              <a:rPr sz="800" spc="-15" dirty="0">
                <a:latin typeface="Georgia"/>
                <a:cs typeface="Georgia"/>
              </a:rPr>
              <a:t>and intrinsic </a:t>
            </a:r>
            <a:r>
              <a:rPr sz="800" spc="-10" dirty="0">
                <a:latin typeface="Georgia"/>
                <a:cs typeface="Georgia"/>
              </a:rPr>
              <a:t>dynamics </a:t>
            </a:r>
            <a:r>
              <a:rPr sz="800" spc="-20" dirty="0">
                <a:latin typeface="Georgia"/>
                <a:cs typeface="Georgia"/>
              </a:rPr>
              <a:t>of  </a:t>
            </a:r>
            <a:r>
              <a:rPr sz="800" spc="-15" dirty="0">
                <a:latin typeface="Georgia"/>
                <a:cs typeface="Georgia"/>
              </a:rPr>
              <a:t>seizures. </a:t>
            </a:r>
            <a:r>
              <a:rPr sz="800" spc="70" dirty="0">
                <a:latin typeface="Georgia"/>
                <a:cs typeface="Georgia"/>
              </a:rPr>
              <a:t>A </a:t>
            </a:r>
            <a:r>
              <a:rPr sz="800" spc="-10" dirty="0">
                <a:latin typeface="Georgia"/>
                <a:cs typeface="Georgia"/>
              </a:rPr>
              <a:t>goal </a:t>
            </a:r>
            <a:r>
              <a:rPr sz="800" spc="-20" dirty="0">
                <a:latin typeface="Georgia"/>
                <a:cs typeface="Georgia"/>
              </a:rPr>
              <a:t>of our work is </a:t>
            </a:r>
            <a:r>
              <a:rPr sz="800" spc="5" dirty="0">
                <a:latin typeface="Georgia"/>
                <a:cs typeface="Georgia"/>
              </a:rPr>
              <a:t>to </a:t>
            </a:r>
            <a:r>
              <a:rPr sz="800" spc="-15" dirty="0">
                <a:latin typeface="Georgia"/>
                <a:cs typeface="Georgia"/>
              </a:rPr>
              <a:t>parse these complex </a:t>
            </a:r>
            <a:r>
              <a:rPr sz="800" spc="-10" dirty="0">
                <a:latin typeface="Georgia"/>
                <a:cs typeface="Georgia"/>
              </a:rPr>
              <a:t>epileptic </a:t>
            </a:r>
            <a:r>
              <a:rPr sz="800" spc="-15" dirty="0">
                <a:latin typeface="Georgia"/>
                <a:cs typeface="Georgia"/>
              </a:rPr>
              <a:t>events  into </a:t>
            </a:r>
            <a:r>
              <a:rPr sz="800" spc="-5" dirty="0">
                <a:latin typeface="Georgia"/>
                <a:cs typeface="Georgia"/>
              </a:rPr>
              <a:t>distinct </a:t>
            </a:r>
            <a:r>
              <a:rPr sz="800" spc="-10" dirty="0">
                <a:latin typeface="Georgia"/>
                <a:cs typeface="Georgia"/>
              </a:rPr>
              <a:t>dynamic </a:t>
            </a:r>
            <a:r>
              <a:rPr sz="800" spc="-20" dirty="0">
                <a:latin typeface="Georgia"/>
                <a:cs typeface="Georgia"/>
              </a:rPr>
              <a:t>regimes. </a:t>
            </a:r>
            <a:r>
              <a:rPr sz="800" spc="70" dirty="0">
                <a:latin typeface="Georgia"/>
                <a:cs typeface="Georgia"/>
              </a:rPr>
              <a:t>A </a:t>
            </a:r>
            <a:r>
              <a:rPr sz="800" spc="-15" dirty="0">
                <a:latin typeface="Georgia"/>
                <a:cs typeface="Georgia"/>
              </a:rPr>
              <a:t>challenge </a:t>
            </a:r>
            <a:r>
              <a:rPr sz="800" spc="-20" dirty="0">
                <a:latin typeface="Georgia"/>
                <a:cs typeface="Georgia"/>
              </a:rPr>
              <a:t>posed </a:t>
            </a:r>
            <a:r>
              <a:rPr sz="800" spc="5" dirty="0">
                <a:latin typeface="Georgia"/>
                <a:cs typeface="Georgia"/>
              </a:rPr>
              <a:t>by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intracranial</a:t>
            </a:r>
            <a:r>
              <a:rPr sz="800" spc="95" dirty="0">
                <a:latin typeface="Georgia"/>
                <a:cs typeface="Georgia"/>
              </a:rPr>
              <a:t> </a:t>
            </a:r>
            <a:r>
              <a:rPr sz="800" spc="35" dirty="0">
                <a:latin typeface="Georgia"/>
                <a:cs typeface="Georgia"/>
              </a:rPr>
              <a:t>EEG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28730" y="3973911"/>
            <a:ext cx="3443604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15" dirty="0">
                <a:latin typeface="Georgia"/>
                <a:cs typeface="Georgia"/>
              </a:rPr>
              <a:t>(iEEG) </a:t>
            </a:r>
            <a:r>
              <a:rPr sz="800" spc="5" dirty="0">
                <a:latin typeface="Georgia"/>
                <a:cs typeface="Georgia"/>
              </a:rPr>
              <a:t>data </a:t>
            </a:r>
            <a:r>
              <a:rPr sz="800" spc="-30" dirty="0">
                <a:latin typeface="Georgia"/>
                <a:cs typeface="Georgia"/>
              </a:rPr>
              <a:t>we </a:t>
            </a:r>
            <a:r>
              <a:rPr sz="800" dirty="0">
                <a:latin typeface="Georgia"/>
                <a:cs typeface="Georgia"/>
              </a:rPr>
              <a:t>study </a:t>
            </a:r>
            <a:r>
              <a:rPr sz="800" spc="-20" dirty="0">
                <a:latin typeface="Georgia"/>
                <a:cs typeface="Georgia"/>
              </a:rPr>
              <a:t>is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dirty="0">
                <a:latin typeface="Georgia"/>
                <a:cs typeface="Georgia"/>
              </a:rPr>
              <a:t>fact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5" dirty="0">
                <a:latin typeface="Georgia"/>
                <a:cs typeface="Georgia"/>
              </a:rPr>
              <a:t>number </a:t>
            </a:r>
            <a:r>
              <a:rPr sz="800" spc="-15" dirty="0">
                <a:latin typeface="Georgia"/>
                <a:cs typeface="Georgia"/>
              </a:rPr>
              <a:t>and placement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15" dirty="0">
                <a:latin typeface="Georgia"/>
                <a:cs typeface="Georgia"/>
              </a:rPr>
              <a:t>electrodes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28731" y="4101040"/>
            <a:ext cx="193103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can </a:t>
            </a:r>
            <a:r>
              <a:rPr sz="800" dirty="0">
                <a:latin typeface="Georgia"/>
                <a:cs typeface="Georgia"/>
              </a:rPr>
              <a:t>vary </a:t>
            </a:r>
            <a:r>
              <a:rPr sz="800" spc="-15" dirty="0">
                <a:latin typeface="Georgia"/>
                <a:cs typeface="Georgia"/>
              </a:rPr>
              <a:t>between </a:t>
            </a:r>
            <a:r>
              <a:rPr sz="800" spc="-5" dirty="0">
                <a:latin typeface="Georgia"/>
                <a:cs typeface="Georgia"/>
              </a:rPr>
              <a:t>patients. </a:t>
            </a:r>
            <a:r>
              <a:rPr sz="800" spc="-25" dirty="0">
                <a:latin typeface="Georgia"/>
                <a:cs typeface="Georgia"/>
              </a:rPr>
              <a:t>We </a:t>
            </a:r>
            <a:r>
              <a:rPr sz="800" spc="-15" dirty="0">
                <a:latin typeface="Georgia"/>
                <a:cs typeface="Georgia"/>
              </a:rPr>
              <a:t>develop</a:t>
            </a:r>
            <a:r>
              <a:rPr sz="800" spc="-95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</a:t>
            </a:r>
            <a:endParaRPr sz="800">
              <a:latin typeface="Georgia"/>
              <a:cs typeface="Georgia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3653538" y="4109392"/>
          <a:ext cx="150495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895"/>
                <a:gridCol w="723265"/>
                <a:gridCol w="351790"/>
              </a:tblGrid>
              <a:tr h="136525">
                <a:tc>
                  <a:txBody>
                    <a:bodyPr/>
                    <a:lstStyle/>
                    <a:p>
                      <a:pPr marL="34290">
                        <a:lnSpc>
                          <a:spcPts val="925"/>
                        </a:lnSpc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800" spc="-25" dirty="0">
                          <a:latin typeface="Georgia"/>
                          <a:cs typeface="Georgia"/>
                        </a:rPr>
                        <a:t>ay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esi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n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539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925"/>
                        </a:lnSpc>
                      </a:pPr>
                      <a:r>
                        <a:rPr sz="800" spc="-15" dirty="0">
                          <a:latin typeface="Georgia"/>
                          <a:cs typeface="Georgia"/>
                        </a:rPr>
                        <a:t>nonparametric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53975">
                      <a:solidFill>
                        <a:srgbClr val="0079A0"/>
                      </a:solidFill>
                      <a:prstDash val="solid"/>
                    </a:lnL>
                    <a:lnR w="539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925"/>
                        </a:lnSpc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Mar</a:t>
                      </a:r>
                      <a:r>
                        <a:rPr sz="800" spc="-25" dirty="0">
                          <a:latin typeface="Georgia"/>
                          <a:cs typeface="Georgia"/>
                        </a:rPr>
                        <a:t>ko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v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539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1728730" y="4228170"/>
            <a:ext cx="344551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switching </a:t>
            </a:r>
            <a:r>
              <a:rPr sz="800" spc="-20" dirty="0">
                <a:latin typeface="Georgia"/>
                <a:cs typeface="Georgia"/>
              </a:rPr>
              <a:t>process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15" dirty="0">
                <a:latin typeface="Georgia"/>
                <a:cs typeface="Georgia"/>
              </a:rPr>
              <a:t>allows </a:t>
            </a:r>
            <a:r>
              <a:rPr sz="800" spc="-20" dirty="0">
                <a:latin typeface="Georgia"/>
                <a:cs typeface="Georgia"/>
              </a:rPr>
              <a:t>for </a:t>
            </a:r>
            <a:r>
              <a:rPr sz="800" spc="5" dirty="0">
                <a:latin typeface="Georgia"/>
                <a:cs typeface="Georgia"/>
              </a:rPr>
              <a:t>(i) </a:t>
            </a:r>
            <a:r>
              <a:rPr sz="800" spc="-15" dirty="0">
                <a:latin typeface="Georgia"/>
                <a:cs typeface="Georgia"/>
              </a:rPr>
              <a:t>shared </a:t>
            </a:r>
            <a:r>
              <a:rPr sz="800" spc="-10" dirty="0">
                <a:latin typeface="Georgia"/>
                <a:cs typeface="Georgia"/>
              </a:rPr>
              <a:t>dynamic </a:t>
            </a:r>
            <a:r>
              <a:rPr sz="800" spc="-20" dirty="0">
                <a:latin typeface="Georgia"/>
                <a:cs typeface="Georgia"/>
              </a:rPr>
              <a:t>regimes </a:t>
            </a:r>
            <a:r>
              <a:rPr sz="800" spc="-15" dirty="0">
                <a:latin typeface="Georgia"/>
                <a:cs typeface="Georgia"/>
              </a:rPr>
              <a:t>between </a:t>
            </a:r>
            <a:r>
              <a:rPr sz="800" dirty="0">
                <a:latin typeface="Georgia"/>
                <a:cs typeface="Georgia"/>
              </a:rPr>
              <a:t>a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vari-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28730" y="4355291"/>
            <a:ext cx="34442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able </a:t>
            </a:r>
            <a:r>
              <a:rPr sz="800" spc="-25" dirty="0">
                <a:latin typeface="Georgia"/>
                <a:cs typeface="Georgia"/>
              </a:rPr>
              <a:t>number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15" dirty="0">
                <a:latin typeface="Georgia"/>
                <a:cs typeface="Georgia"/>
              </a:rPr>
              <a:t>channels, </a:t>
            </a:r>
            <a:r>
              <a:rPr sz="800" dirty="0">
                <a:latin typeface="Georgia"/>
                <a:cs typeface="Georgia"/>
              </a:rPr>
              <a:t>(ii) </a:t>
            </a:r>
            <a:r>
              <a:rPr sz="800" spc="-20" dirty="0">
                <a:latin typeface="Georgia"/>
                <a:cs typeface="Georgia"/>
              </a:rPr>
              <a:t>asynchronous </a:t>
            </a:r>
            <a:r>
              <a:rPr sz="800" spc="-15" dirty="0">
                <a:latin typeface="Georgia"/>
                <a:cs typeface="Georgia"/>
              </a:rPr>
              <a:t>regime-switching, and </a:t>
            </a:r>
            <a:r>
              <a:rPr sz="800" dirty="0">
                <a:latin typeface="Georgia"/>
                <a:cs typeface="Georgia"/>
              </a:rPr>
              <a:t>(iii)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an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36277" y="4512894"/>
            <a:ext cx="316230" cy="115416"/>
          </a:xfrm>
          <a:prstGeom prst="rect">
            <a:avLst/>
          </a:prstGeom>
          <a:solidFill>
            <a:srgbClr val="6ACDF4"/>
          </a:solidFill>
          <a:ln w="25369">
            <a:solidFill>
              <a:srgbClr val="0079A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850"/>
              </a:lnSpc>
            </a:pPr>
            <a:r>
              <a:rPr sz="800" spc="-20" dirty="0">
                <a:latin typeface="Georgia"/>
                <a:cs typeface="Georgia"/>
              </a:rPr>
              <a:t>sparse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28731" y="4482420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30830" algn="l"/>
              </a:tabLst>
            </a:pPr>
            <a:r>
              <a:rPr sz="800" spc="-20" dirty="0">
                <a:latin typeface="Georgia"/>
                <a:cs typeface="Georgia"/>
              </a:rPr>
              <a:t>unknown  </a:t>
            </a:r>
            <a:r>
              <a:rPr sz="800" spc="-5" dirty="0">
                <a:latin typeface="Georgia"/>
                <a:cs typeface="Georgia"/>
              </a:rPr>
              <a:t>dictionary  </a:t>
            </a:r>
            <a:r>
              <a:rPr sz="800" spc="-25" dirty="0">
                <a:latin typeface="Georgia"/>
                <a:cs typeface="Georgia"/>
              </a:rPr>
              <a:t>of  </a:t>
            </a:r>
            <a:r>
              <a:rPr sz="800" spc="-10" dirty="0">
                <a:latin typeface="Georgia"/>
                <a:cs typeface="Georgia"/>
              </a:rPr>
              <a:t>dynamic  </a:t>
            </a:r>
            <a:r>
              <a:rPr sz="800" spc="-20" dirty="0">
                <a:latin typeface="Georgia"/>
                <a:cs typeface="Georgia"/>
              </a:rPr>
              <a:t>regimes.  </a:t>
            </a:r>
            <a:r>
              <a:rPr sz="800" spc="-25" dirty="0">
                <a:latin typeface="Georgia"/>
                <a:cs typeface="Georgia"/>
              </a:rPr>
              <a:t>We</a:t>
            </a:r>
            <a:r>
              <a:rPr sz="800" spc="1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encode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	</a:t>
            </a:r>
            <a:r>
              <a:rPr sz="800" spc="-15" dirty="0">
                <a:latin typeface="Georgia"/>
                <a:cs typeface="Georgia"/>
              </a:rPr>
              <a:t>and</a:t>
            </a:r>
            <a:r>
              <a:rPr sz="800" spc="5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changing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728731" y="4609550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5" dirty="0">
                <a:latin typeface="Georgia"/>
                <a:cs typeface="Georgia"/>
              </a:rPr>
              <a:t>set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dependencies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between</a:t>
            </a:r>
            <a:r>
              <a:rPr sz="800" spc="30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channels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using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</a:t>
            </a:r>
            <a:r>
              <a:rPr sz="800" spc="3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Markov-switching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Gaussian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728730" y="4736680"/>
            <a:ext cx="34442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graphical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model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for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innovations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process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driving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channel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dynamics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and</a:t>
            </a:r>
            <a:endParaRPr sz="800">
              <a:latin typeface="Georgia"/>
              <a:cs typeface="Georgia"/>
            </a:endParaRPr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2930375" y="4995255"/>
          <a:ext cx="1692909" cy="58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090"/>
                <a:gridCol w="365125"/>
                <a:gridCol w="296545"/>
                <a:gridCol w="78105"/>
                <a:gridCol w="136525"/>
                <a:gridCol w="220980"/>
                <a:gridCol w="129539"/>
              </a:tblGrid>
              <a:tr h="122555">
                <a:tc gridSpan="2">
                  <a:txBody>
                    <a:bodyPr/>
                    <a:lstStyle/>
                    <a:p>
                      <a:pPr>
                        <a:lnSpc>
                          <a:spcPts val="869"/>
                        </a:lnSpc>
                      </a:pPr>
                      <a:r>
                        <a:rPr sz="800" spc="-25" dirty="0">
                          <a:latin typeface="Georgia"/>
                          <a:cs typeface="Georgia"/>
                        </a:rPr>
                        <a:t>We show </a:t>
                      </a:r>
                      <a:r>
                        <a:rPr sz="800" spc="15" dirty="0">
                          <a:latin typeface="Georgia"/>
                          <a:cs typeface="Georgia"/>
                        </a:rPr>
                        <a:t>that</a:t>
                      </a:r>
                      <a:r>
                        <a:rPr sz="80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800" spc="-20" dirty="0">
                          <a:latin typeface="Georgia"/>
                          <a:cs typeface="Georgia"/>
                        </a:rPr>
                        <a:t>our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28575">
                      <a:solidFill>
                        <a:srgbClr val="0079A0"/>
                      </a:solidFill>
                      <a:prstDash val="solid"/>
                    </a:lnR>
                    <a:lnB w="53975">
                      <a:solidFill>
                        <a:srgbClr val="0079A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69"/>
                        </a:lnSpc>
                      </a:pPr>
                      <a:r>
                        <a:rPr sz="800" spc="-20" dirty="0">
                          <a:latin typeface="Georgia"/>
                          <a:cs typeface="Georgia"/>
                        </a:rPr>
                        <a:t>model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5890">
                <a:tc>
                  <a:txBody>
                    <a:bodyPr/>
                    <a:lstStyle/>
                    <a:p>
                      <a:pPr marL="31115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automate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38100">
                      <a:solidFill>
                        <a:srgbClr val="0079A0"/>
                      </a:solidFill>
                      <a:prstDash val="solid"/>
                    </a:lnR>
                    <a:lnT w="53975" cap="flat" cmpd="sng" algn="ctr">
                      <a:solidFill>
                        <a:srgbClr val="0079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Georgia"/>
                          <a:cs typeface="Georgia"/>
                        </a:rPr>
                        <a:t>clinical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539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4604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Georgia"/>
                          <a:cs typeface="Georgia"/>
                        </a:rPr>
                        <a:t>analysis</a:t>
                      </a:r>
                      <a:r>
                        <a:rPr sz="800" spc="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800" spc="-20" dirty="0">
                          <a:latin typeface="Georgia"/>
                          <a:cs typeface="Georgia"/>
                        </a:rPr>
                        <a:t>of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 cap="flat" cmpd="sng" algn="ctr">
                      <a:solidFill>
                        <a:srgbClr val="0079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240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seizures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539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79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ts val="919"/>
                        </a:lnSpc>
                      </a:pPr>
                      <a:r>
                        <a:rPr sz="800" spc="-5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lini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539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590">
                        <a:lnSpc>
                          <a:spcPts val="919"/>
                        </a:lnSpc>
                      </a:pPr>
                      <a:r>
                        <a:rPr sz="800" spc="-5" dirty="0">
                          <a:latin typeface="Georgia"/>
                          <a:cs typeface="Georgia"/>
                        </a:rPr>
                        <a:t>se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z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ur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s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539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539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T w="28575">
                      <a:solidFill>
                        <a:srgbClr val="C75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0" name="object 60"/>
          <p:cNvSpPr/>
          <p:nvPr/>
        </p:nvSpPr>
        <p:spPr>
          <a:xfrm>
            <a:off x="164293" y="1562786"/>
            <a:ext cx="1213657" cy="140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9341" y="1589736"/>
            <a:ext cx="1122456" cy="1307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204584" y="1584978"/>
          <a:ext cx="1122044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075"/>
                <a:gridCol w="394969"/>
              </a:tblGrid>
              <a:tr h="229870">
                <a:tc gridSpan="2"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1200" b="1" spc="-114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b="1" spc="-28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solidFill>
                      <a:srgbClr val="FF6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5" dirty="0">
                          <a:latin typeface="DejaVu Sans"/>
                          <a:cs typeface="DejaVu Sans"/>
                        </a:rPr>
                        <a:t>experiment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80" dirty="0">
                          <a:latin typeface="DejaVu Sans"/>
                          <a:cs typeface="DejaVu Sans"/>
                        </a:rPr>
                        <a:t>0.1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test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0" dirty="0">
                          <a:latin typeface="DejaVu Sans"/>
                          <a:cs typeface="DejaVu Sans"/>
                        </a:rPr>
                        <a:t>0.08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discover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0.05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hypothesize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0.03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climate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0.01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3" name="object 63"/>
          <p:cNvSpPr/>
          <p:nvPr/>
        </p:nvSpPr>
        <p:spPr>
          <a:xfrm>
            <a:off x="164293" y="3150514"/>
            <a:ext cx="1205345" cy="139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9341" y="3175305"/>
            <a:ext cx="1116462" cy="1307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293" y="4734097"/>
            <a:ext cx="1205345" cy="1400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9341" y="4760886"/>
            <a:ext cx="1116462" cy="13070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16701" y="1625142"/>
            <a:ext cx="2448102" cy="1496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84812" y="3156305"/>
            <a:ext cx="2358199" cy="6203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47576" y="1538998"/>
            <a:ext cx="3869690" cy="2410460"/>
          </a:xfrm>
          <a:custGeom>
            <a:avLst/>
            <a:gdLst/>
            <a:ahLst/>
            <a:cxnLst/>
            <a:rect l="l" t="t" r="r" b="b"/>
            <a:pathLst>
              <a:path w="3869690" h="2410460">
                <a:moveTo>
                  <a:pt x="0" y="0"/>
                </a:moveTo>
                <a:lnTo>
                  <a:pt x="3869537" y="0"/>
                </a:lnTo>
                <a:lnTo>
                  <a:pt x="3869537" y="2410066"/>
                </a:lnTo>
                <a:lnTo>
                  <a:pt x="0" y="24100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21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41424" y="2973476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>
                <a:moveTo>
                  <a:pt x="0" y="0"/>
                </a:moveTo>
                <a:lnTo>
                  <a:pt x="3419137" y="0"/>
                </a:lnTo>
              </a:path>
            </a:pathLst>
          </a:custGeom>
          <a:ln w="3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728731" y="4863808"/>
            <a:ext cx="3444875" cy="533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4299"/>
              </a:lnSpc>
              <a:spcBef>
                <a:spcPts val="85"/>
              </a:spcBef>
              <a:tabLst>
                <a:tab pos="2348230" algn="l"/>
                <a:tab pos="2941320" algn="l"/>
              </a:tabLst>
            </a:pPr>
            <a:r>
              <a:rPr sz="800" spc="-10" dirty="0">
                <a:latin typeface="Georgia"/>
                <a:cs typeface="Georgia"/>
              </a:rPr>
              <a:t>demonstrate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importance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5" dirty="0">
                <a:latin typeface="Georgia"/>
                <a:cs typeface="Georgia"/>
              </a:rPr>
              <a:t>this </a:t>
            </a:r>
            <a:r>
              <a:rPr sz="800" spc="-20" dirty="0">
                <a:latin typeface="Georgia"/>
                <a:cs typeface="Georgia"/>
              </a:rPr>
              <a:t>model in </a:t>
            </a:r>
            <a:r>
              <a:rPr sz="800" spc="-15" dirty="0">
                <a:latin typeface="Georgia"/>
                <a:cs typeface="Georgia"/>
              </a:rPr>
              <a:t>parsing and out-of-sample </a:t>
            </a:r>
            <a:r>
              <a:rPr sz="800" spc="-20" dirty="0">
                <a:latin typeface="Georgia"/>
                <a:cs typeface="Georgia"/>
              </a:rPr>
              <a:t>pre-  </a:t>
            </a:r>
            <a:r>
              <a:rPr sz="800" spc="-10" dirty="0">
                <a:latin typeface="Georgia"/>
                <a:cs typeface="Georgia"/>
              </a:rPr>
              <a:t>dictions 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5" dirty="0">
                <a:latin typeface="Georgia"/>
                <a:cs typeface="Georgia"/>
              </a:rPr>
              <a:t> </a:t>
            </a:r>
            <a:r>
              <a:rPr sz="800" spc="25" dirty="0">
                <a:latin typeface="Georgia"/>
                <a:cs typeface="Georgia"/>
              </a:rPr>
              <a:t>iEEG</a:t>
            </a:r>
            <a:r>
              <a:rPr sz="800" spc="175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data.	</a:t>
            </a:r>
            <a:r>
              <a:rPr sz="800" spc="-15" dirty="0">
                <a:latin typeface="Georgia"/>
                <a:cs typeface="Georgia"/>
              </a:rPr>
              <a:t>produces </a:t>
            </a:r>
            <a:r>
              <a:rPr sz="800" spc="-5" dirty="0">
                <a:latin typeface="Georgia"/>
                <a:cs typeface="Georgia"/>
              </a:rPr>
              <a:t>intuitive </a:t>
            </a:r>
            <a:r>
              <a:rPr sz="800" spc="5" dirty="0">
                <a:latin typeface="Georgia"/>
                <a:cs typeface="Georgia"/>
              </a:rPr>
              <a:t>state  </a:t>
            </a:r>
            <a:r>
              <a:rPr sz="800" spc="-20" dirty="0">
                <a:latin typeface="Georgia"/>
                <a:cs typeface="Georgia"/>
              </a:rPr>
              <a:t>assignments  </a:t>
            </a:r>
            <a:r>
              <a:rPr sz="800" spc="15" dirty="0">
                <a:latin typeface="Georgia"/>
                <a:cs typeface="Georgia"/>
              </a:rPr>
              <a:t>that</a:t>
            </a:r>
            <a:r>
              <a:rPr sz="800" spc="7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can</a:t>
            </a:r>
            <a:r>
              <a:rPr sz="800" spc="12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help		and</a:t>
            </a:r>
            <a:r>
              <a:rPr sz="800" spc="3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enable</a:t>
            </a:r>
            <a:endParaRPr sz="800">
              <a:latin typeface="Georgia"/>
              <a:cs typeface="Georgia"/>
            </a:endParaRPr>
          </a:p>
          <a:p>
            <a:pPr marL="12700" algn="just">
              <a:spcBef>
                <a:spcPts val="40"/>
              </a:spcBef>
              <a:tabLst>
                <a:tab pos="2773045" algn="l"/>
              </a:tabLst>
            </a:pP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0" dirty="0">
                <a:latin typeface="Georgia"/>
                <a:cs typeface="Georgia"/>
              </a:rPr>
              <a:t>comparison  of  </a:t>
            </a:r>
            <a:r>
              <a:rPr sz="800" spc="-15" dirty="0">
                <a:latin typeface="Georgia"/>
                <a:cs typeface="Georgia"/>
              </a:rPr>
              <a:t>sub-clinical  </a:t>
            </a:r>
            <a:r>
              <a:rPr sz="800" spc="-10" dirty="0">
                <a:latin typeface="Georgia"/>
                <a:cs typeface="Georgia"/>
              </a:rPr>
              <a:t>bursts </a:t>
            </a:r>
            <a:r>
              <a:rPr sz="800" spc="-15" dirty="0">
                <a:latin typeface="Georgia"/>
                <a:cs typeface="Georgia"/>
              </a:rPr>
              <a:t>and</a:t>
            </a:r>
            <a:r>
              <a:rPr sz="800" spc="90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full	</a:t>
            </a:r>
            <a:r>
              <a:rPr sz="800" spc="5" dirty="0">
                <a:latin typeface="Georgia"/>
                <a:cs typeface="Georgia"/>
              </a:rPr>
              <a:t>.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28731" y="5426388"/>
            <a:ext cx="3420745" cy="2669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4299"/>
              </a:lnSpc>
              <a:spcBef>
                <a:spcPts val="85"/>
              </a:spcBef>
            </a:pPr>
            <a:r>
              <a:rPr sz="800" i="1" spc="15" dirty="0">
                <a:latin typeface="Times New Roman"/>
                <a:cs typeface="Times New Roman"/>
              </a:rPr>
              <a:t>Keywords: </a:t>
            </a:r>
            <a:r>
              <a:rPr sz="800" spc="-10" dirty="0">
                <a:latin typeface="Georgia"/>
                <a:cs typeface="Georgia"/>
              </a:rPr>
              <a:t>Bayesian nonparametric, </a:t>
            </a:r>
            <a:r>
              <a:rPr sz="800" spc="30" dirty="0">
                <a:latin typeface="Georgia"/>
                <a:cs typeface="Georgia"/>
              </a:rPr>
              <a:t>EEG, </a:t>
            </a:r>
            <a:r>
              <a:rPr sz="800" spc="-5" dirty="0">
                <a:latin typeface="Georgia"/>
                <a:cs typeface="Georgia"/>
              </a:rPr>
              <a:t>factorial </a:t>
            </a:r>
            <a:r>
              <a:rPr sz="800" spc="-20" dirty="0">
                <a:latin typeface="Georgia"/>
                <a:cs typeface="Georgia"/>
              </a:rPr>
              <a:t>hidden </a:t>
            </a:r>
            <a:r>
              <a:rPr sz="800" spc="-10" dirty="0">
                <a:latin typeface="Georgia"/>
                <a:cs typeface="Georgia"/>
              </a:rPr>
              <a:t>Markov </a:t>
            </a:r>
            <a:r>
              <a:rPr sz="800" spc="-15" dirty="0">
                <a:latin typeface="Georgia"/>
                <a:cs typeface="Georgia"/>
              </a:rPr>
              <a:t>model,  </a:t>
            </a:r>
            <a:r>
              <a:rPr sz="800" spc="-10" dirty="0">
                <a:latin typeface="Georgia"/>
                <a:cs typeface="Georgia"/>
              </a:rPr>
              <a:t>graphical </a:t>
            </a:r>
            <a:r>
              <a:rPr sz="800" spc="-15" dirty="0">
                <a:latin typeface="Georgia"/>
                <a:cs typeface="Georgia"/>
              </a:rPr>
              <a:t>model, </a:t>
            </a:r>
            <a:r>
              <a:rPr sz="800" spc="-10" dirty="0">
                <a:latin typeface="Georgia"/>
                <a:cs typeface="Georgia"/>
              </a:rPr>
              <a:t>time</a:t>
            </a:r>
            <a:r>
              <a:rPr sz="800" spc="-114" dirty="0">
                <a:latin typeface="Georgia"/>
                <a:cs typeface="Georgia"/>
              </a:rPr>
              <a:t> </a:t>
            </a:r>
            <a:r>
              <a:rPr sz="800" spc="-25" dirty="0">
                <a:latin typeface="Georgia"/>
                <a:cs typeface="Georgia"/>
              </a:rPr>
              <a:t>series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741424" y="5781309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>
                <a:moveTo>
                  <a:pt x="0" y="0"/>
                </a:moveTo>
                <a:lnTo>
                  <a:pt x="3419137" y="0"/>
                </a:lnTo>
              </a:path>
            </a:pathLst>
          </a:custGeom>
          <a:ln w="3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728730" y="5916045"/>
            <a:ext cx="82804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b="1" spc="30" dirty="0">
                <a:latin typeface="Georgia"/>
                <a:cs typeface="Georgia"/>
              </a:rPr>
              <a:t>1.</a:t>
            </a:r>
            <a:r>
              <a:rPr sz="800" b="1" spc="229" dirty="0">
                <a:latin typeface="Georgia"/>
                <a:cs typeface="Georgia"/>
              </a:rPr>
              <a:t> </a:t>
            </a:r>
            <a:r>
              <a:rPr sz="800" b="1" spc="-20" dirty="0">
                <a:latin typeface="Georgia"/>
                <a:cs typeface="Georgia"/>
              </a:rPr>
              <a:t>Introduction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728730" y="6115797"/>
            <a:ext cx="344551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880"/>
              </a:lnSpc>
            </a:pPr>
            <a:r>
              <a:rPr sz="800" spc="-10" dirty="0">
                <a:latin typeface="Georgia"/>
                <a:cs typeface="Georgia"/>
              </a:rPr>
              <a:t>Despite  </a:t>
            </a:r>
            <a:r>
              <a:rPr sz="800" spc="-25" dirty="0">
                <a:latin typeface="Georgia"/>
                <a:cs typeface="Georgia"/>
              </a:rPr>
              <a:t>over  </a:t>
            </a:r>
            <a:r>
              <a:rPr sz="800" spc="-10" dirty="0">
                <a:latin typeface="Georgia"/>
                <a:cs typeface="Georgia"/>
              </a:rPr>
              <a:t>three  </a:t>
            </a:r>
            <a:r>
              <a:rPr sz="800" spc="-20" dirty="0">
                <a:latin typeface="Georgia"/>
                <a:cs typeface="Georgia"/>
              </a:rPr>
              <a:t>decades  of  research,  </a:t>
            </a:r>
            <a:r>
              <a:rPr sz="800" spc="-30" dirty="0">
                <a:latin typeface="Georgia"/>
                <a:cs typeface="Georgia"/>
              </a:rPr>
              <a:t>we  </a:t>
            </a:r>
            <a:r>
              <a:rPr sz="800" spc="-5" dirty="0">
                <a:latin typeface="Georgia"/>
                <a:cs typeface="Georgia"/>
              </a:rPr>
              <a:t>still  </a:t>
            </a:r>
            <a:r>
              <a:rPr sz="800" spc="-15" dirty="0">
                <a:latin typeface="Georgia"/>
                <a:cs typeface="Georgia"/>
              </a:rPr>
              <a:t>have  </a:t>
            </a:r>
            <a:r>
              <a:rPr sz="800" spc="-5" dirty="0">
                <a:latin typeface="Georgia"/>
                <a:cs typeface="Georgia"/>
              </a:rPr>
              <a:t>very  </a:t>
            </a:r>
            <a:r>
              <a:rPr sz="800" spc="5" dirty="0">
                <a:latin typeface="Georgia"/>
                <a:cs typeface="Georgia"/>
              </a:rPr>
              <a:t>little  </a:t>
            </a:r>
            <a:r>
              <a:rPr sz="800" spc="-15" dirty="0">
                <a:latin typeface="Georgia"/>
                <a:cs typeface="Georgia"/>
              </a:rPr>
              <a:t>idea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endParaRPr sz="800">
              <a:latin typeface="Georgia"/>
              <a:cs typeface="Georgia"/>
            </a:endParaRPr>
          </a:p>
          <a:p>
            <a:pPr marL="12700" marR="5080">
              <a:lnSpc>
                <a:spcPct val="104299"/>
              </a:lnSpc>
            </a:pPr>
            <a:r>
              <a:rPr sz="800" spc="5" dirty="0">
                <a:latin typeface="Georgia"/>
                <a:cs typeface="Georgia"/>
              </a:rPr>
              <a:t>what </a:t>
            </a:r>
            <a:r>
              <a:rPr sz="800" spc="-25" dirty="0">
                <a:latin typeface="Georgia"/>
                <a:cs typeface="Georgia"/>
              </a:rPr>
              <a:t>defines </a:t>
            </a:r>
            <a:r>
              <a:rPr sz="800" dirty="0">
                <a:latin typeface="Georgia"/>
                <a:cs typeface="Georgia"/>
              </a:rPr>
              <a:t>a </a:t>
            </a:r>
            <a:r>
              <a:rPr sz="800" spc="-15" dirty="0">
                <a:latin typeface="Georgia"/>
                <a:cs typeface="Georgia"/>
              </a:rPr>
              <a:t>seizure. </a:t>
            </a:r>
            <a:r>
              <a:rPr sz="800" spc="5" dirty="0">
                <a:latin typeface="Georgia"/>
                <a:cs typeface="Georgia"/>
              </a:rPr>
              <a:t>This </a:t>
            </a:r>
            <a:r>
              <a:rPr sz="800" spc="-15" dirty="0">
                <a:latin typeface="Georgia"/>
                <a:cs typeface="Georgia"/>
              </a:rPr>
              <a:t>ignorance stems </a:t>
            </a:r>
            <a:r>
              <a:rPr sz="800" dirty="0">
                <a:latin typeface="Georgia"/>
                <a:cs typeface="Georgia"/>
              </a:rPr>
              <a:t>both </a:t>
            </a:r>
            <a:r>
              <a:rPr sz="800" spc="-25" dirty="0">
                <a:latin typeface="Georgia"/>
                <a:cs typeface="Georgia"/>
              </a:rPr>
              <a:t>from </a:t>
            </a:r>
            <a:r>
              <a:rPr sz="800" spc="-5" dirty="0">
                <a:latin typeface="Georgia"/>
                <a:cs typeface="Georgia"/>
              </a:rPr>
              <a:t>the complexity </a:t>
            </a:r>
            <a:r>
              <a:rPr sz="800" spc="-20" dirty="0">
                <a:latin typeface="Georgia"/>
                <a:cs typeface="Georgia"/>
              </a:rPr>
              <a:t>of  </a:t>
            </a:r>
            <a:r>
              <a:rPr sz="800" spc="-10" dirty="0">
                <a:latin typeface="Georgia"/>
                <a:cs typeface="Georgia"/>
              </a:rPr>
              <a:t>epilepsy  </a:t>
            </a:r>
            <a:r>
              <a:rPr sz="800" spc="-15" dirty="0">
                <a:latin typeface="Georgia"/>
                <a:cs typeface="Georgia"/>
              </a:rPr>
              <a:t>as  </a:t>
            </a:r>
            <a:r>
              <a:rPr sz="800" dirty="0">
                <a:latin typeface="Georgia"/>
                <a:cs typeface="Georgia"/>
              </a:rPr>
              <a:t>a  </a:t>
            </a:r>
            <a:r>
              <a:rPr sz="800" spc="-20" dirty="0">
                <a:latin typeface="Georgia"/>
                <a:cs typeface="Georgia"/>
              </a:rPr>
              <a:t>disease  </a:t>
            </a:r>
            <a:r>
              <a:rPr sz="800" spc="-15" dirty="0">
                <a:latin typeface="Georgia"/>
                <a:cs typeface="Georgia"/>
              </a:rPr>
              <a:t>and  </a:t>
            </a:r>
            <a:r>
              <a:rPr sz="800" dirty="0">
                <a:latin typeface="Georgia"/>
                <a:cs typeface="Georgia"/>
              </a:rPr>
              <a:t>a  paucity  </a:t>
            </a:r>
            <a:r>
              <a:rPr sz="800" spc="-20" dirty="0">
                <a:latin typeface="Georgia"/>
                <a:cs typeface="Georgia"/>
              </a:rPr>
              <a:t>of  </a:t>
            </a:r>
            <a:r>
              <a:rPr sz="800" dirty="0">
                <a:latin typeface="Georgia"/>
                <a:cs typeface="Georgia"/>
              </a:rPr>
              <a:t>quantitative  </a:t>
            </a:r>
            <a:r>
              <a:rPr sz="800" spc="-5" dirty="0">
                <a:latin typeface="Georgia"/>
                <a:cs typeface="Georgia"/>
              </a:rPr>
              <a:t>tools  </a:t>
            </a:r>
            <a:r>
              <a:rPr sz="800" spc="15" dirty="0">
                <a:latin typeface="Georgia"/>
                <a:cs typeface="Georgia"/>
              </a:rPr>
              <a:t>that  </a:t>
            </a:r>
            <a:r>
              <a:rPr sz="800" spc="-15" dirty="0">
                <a:latin typeface="Georgia"/>
                <a:cs typeface="Georgia"/>
              </a:rPr>
              <a:t>are 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flexible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629224" y="3969346"/>
            <a:ext cx="423810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3608704" algn="l"/>
              </a:tabLst>
            </a:pPr>
            <a:r>
              <a:rPr sz="2400" spc="-100" dirty="0">
                <a:latin typeface="DejaVu Sans"/>
                <a:cs typeface="DejaVu Sans"/>
              </a:rPr>
              <a:t>From</a:t>
            </a:r>
            <a:r>
              <a:rPr sz="2400" spc="-120" dirty="0">
                <a:latin typeface="DejaVu Sans"/>
                <a:cs typeface="DejaVu Sans"/>
              </a:rPr>
              <a:t> </a:t>
            </a:r>
            <a:r>
              <a:rPr sz="2400" spc="-250" dirty="0">
                <a:latin typeface="DejaVu Sans"/>
                <a:cs typeface="DejaVu Sans"/>
              </a:rPr>
              <a:t>“best”</a:t>
            </a:r>
            <a:r>
              <a:rPr sz="2400" spc="-120" dirty="0">
                <a:latin typeface="DejaVu Sans"/>
                <a:cs typeface="DejaVu Sans"/>
              </a:rPr>
              <a:t> </a:t>
            </a:r>
            <a:r>
              <a:rPr sz="2400" spc="-150" dirty="0">
                <a:latin typeface="DejaVu Sans"/>
                <a:cs typeface="DejaVu Sans"/>
              </a:rPr>
              <a:t>sample</a:t>
            </a:r>
            <a:r>
              <a:rPr sz="2400" spc="-120" dirty="0">
                <a:latin typeface="DejaVu Sans"/>
                <a:cs typeface="DejaVu Sans"/>
              </a:rPr>
              <a:t> </a:t>
            </a:r>
            <a:r>
              <a:rPr sz="2400" spc="-30" dirty="0">
                <a:latin typeface="DejaVu Sans"/>
                <a:cs typeface="DejaVu Sans"/>
              </a:rPr>
              <a:t>of</a:t>
            </a:r>
            <a:r>
              <a:rPr sz="2400" spc="-120" dirty="0">
                <a:latin typeface="DejaVu Sans"/>
                <a:cs typeface="DejaVu Sans"/>
              </a:rPr>
              <a:t> </a:t>
            </a:r>
            <a:r>
              <a:rPr lang="en-US" sz="2400" spc="-120" dirty="0" err="1" smtClean="0">
                <a:latin typeface="DejaVu Sans"/>
                <a:cs typeface="DejaVu Sans"/>
              </a:rPr>
              <a:t>Z</a:t>
            </a:r>
            <a:r>
              <a:rPr lang="en-US" sz="2400" spc="-120" baseline="-25000" dirty="0" err="1" smtClean="0">
                <a:latin typeface="DejaVu Sans"/>
                <a:cs typeface="DejaVu Sans"/>
              </a:rPr>
              <a:t>iw</a:t>
            </a:r>
            <a:r>
              <a:rPr lang="en-US" sz="2400" spc="-120" dirty="0" smtClean="0">
                <a:latin typeface="DejaVu Sans"/>
                <a:cs typeface="DejaVu Sans"/>
              </a:rPr>
              <a:t> we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629224" y="4324515"/>
            <a:ext cx="132842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-110" dirty="0">
                <a:latin typeface="DejaVu Sans"/>
                <a:cs typeface="DejaVu Sans"/>
              </a:rPr>
              <a:t>can</a:t>
            </a:r>
            <a:r>
              <a:rPr sz="2400" spc="-195" dirty="0">
                <a:latin typeface="DejaVu Sans"/>
                <a:cs typeface="DejaVu Sans"/>
              </a:rPr>
              <a:t> </a:t>
            </a:r>
            <a:r>
              <a:rPr sz="2400" spc="-114" dirty="0">
                <a:latin typeface="DejaVu Sans"/>
                <a:cs typeface="DejaVu Sans"/>
              </a:rPr>
              <a:t>infer: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629225" y="4692370"/>
            <a:ext cx="3689985" cy="14987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4965" marR="5080" indent="-342900">
              <a:lnSpc>
                <a:spcPct val="100600"/>
              </a:lnSpc>
              <a:spcBef>
                <a:spcPts val="80"/>
              </a:spcBef>
            </a:pPr>
            <a:r>
              <a:rPr sz="2400" spc="-295" dirty="0">
                <a:latin typeface="DejaVu Sans"/>
                <a:cs typeface="DejaVu Sans"/>
              </a:rPr>
              <a:t>1. </a:t>
            </a:r>
            <a:r>
              <a:rPr sz="2400" spc="-75" dirty="0">
                <a:latin typeface="DejaVu Sans"/>
                <a:cs typeface="DejaVu Sans"/>
              </a:rPr>
              <a:t>Topics </a:t>
            </a:r>
            <a:r>
              <a:rPr sz="2400" spc="-85" dirty="0">
                <a:latin typeface="DejaVu Sans"/>
                <a:cs typeface="DejaVu Sans"/>
              </a:rPr>
              <a:t>from</a:t>
            </a:r>
            <a:r>
              <a:rPr sz="2400" spc="-185" dirty="0">
                <a:latin typeface="DejaVu Sans"/>
                <a:cs typeface="DejaVu Sans"/>
              </a:rPr>
              <a:t> </a:t>
            </a:r>
            <a:r>
              <a:rPr sz="2400" spc="-85" dirty="0">
                <a:latin typeface="DejaVu Sans"/>
                <a:cs typeface="DejaVu Sans"/>
              </a:rPr>
              <a:t>conditional  </a:t>
            </a:r>
            <a:r>
              <a:rPr sz="2400" spc="-160" dirty="0" smtClean="0">
                <a:latin typeface="DejaVu Sans"/>
                <a:cs typeface="DejaVu Sans"/>
              </a:rPr>
              <a:t>distributio</a:t>
            </a:r>
            <a:r>
              <a:rPr lang="en-US" sz="2400" spc="-160" dirty="0" smtClean="0">
                <a:latin typeface="DejaVu Sans"/>
                <a:cs typeface="DejaVu Sans"/>
              </a:rPr>
              <a:t>n (the topic vocabulary distribution)</a:t>
            </a:r>
            <a:endParaRPr sz="2400" dirty="0">
              <a:latin typeface="DejaVu Sans"/>
              <a:cs typeface="DejaVu Sans"/>
            </a:endParaRPr>
          </a:p>
          <a:p>
            <a:pPr marL="354965">
              <a:spcBef>
                <a:spcPts val="15"/>
              </a:spcBef>
            </a:pPr>
            <a:r>
              <a:rPr sz="2400" spc="-130" dirty="0">
                <a:solidFill>
                  <a:srgbClr val="B0007E"/>
                </a:solidFill>
                <a:latin typeface="DejaVu Sans"/>
                <a:cs typeface="DejaVu Sans"/>
              </a:rPr>
              <a:t>need </a:t>
            </a:r>
            <a:r>
              <a:rPr sz="2400" spc="-60" dirty="0">
                <a:solidFill>
                  <a:srgbClr val="B0007E"/>
                </a:solidFill>
                <a:latin typeface="DejaVu Sans"/>
                <a:cs typeface="DejaVu Sans"/>
              </a:rPr>
              <a:t>corpus-wide</a:t>
            </a:r>
            <a:r>
              <a:rPr sz="2400" spc="-135" dirty="0">
                <a:solidFill>
                  <a:srgbClr val="B0007E"/>
                </a:solidFill>
                <a:latin typeface="DejaVu Sans"/>
                <a:cs typeface="DejaVu Sans"/>
              </a:rPr>
              <a:t> </a:t>
            </a:r>
            <a:r>
              <a:rPr sz="2400" spc="-70" dirty="0">
                <a:solidFill>
                  <a:srgbClr val="B0007E"/>
                </a:solidFill>
                <a:latin typeface="DejaVu Sans"/>
                <a:cs typeface="DejaVu Sans"/>
              </a:rPr>
              <a:t>info</a:t>
            </a:r>
            <a:endParaRPr sz="240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5603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9426" y="378976"/>
            <a:ext cx="3918496" cy="400241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lang="en-US" sz="2378" b="1" spc="30" dirty="0" smtClean="0">
                <a:latin typeface="Arial"/>
                <a:cs typeface="Arial"/>
              </a:rPr>
              <a:t>Annotate Images</a:t>
            </a:r>
            <a:endParaRPr sz="2378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1992" y="1629086"/>
            <a:ext cx="1768826" cy="1174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1973441" y="2918387"/>
            <a:ext cx="2261252" cy="565852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 marR="10067" indent="93120">
              <a:lnSpc>
                <a:spcPct val="104700"/>
              </a:lnSpc>
              <a:spcBef>
                <a:spcPts val="168"/>
              </a:spcBef>
            </a:pPr>
            <a:r>
              <a:rPr sz="1684" spc="59" dirty="0">
                <a:latin typeface="Times New Roman"/>
                <a:cs typeface="Times New Roman"/>
              </a:rPr>
              <a:t>SKY </a:t>
            </a:r>
            <a:r>
              <a:rPr sz="1684" spc="69" dirty="0">
                <a:latin typeface="Times New Roman"/>
                <a:cs typeface="Times New Roman"/>
              </a:rPr>
              <a:t>WATER </a:t>
            </a:r>
            <a:r>
              <a:rPr sz="1684" spc="149" dirty="0">
                <a:latin typeface="Times New Roman"/>
                <a:cs typeface="Times New Roman"/>
              </a:rPr>
              <a:t>TREE  </a:t>
            </a:r>
            <a:r>
              <a:rPr sz="1684" spc="69" dirty="0">
                <a:latin typeface="Times New Roman"/>
                <a:cs typeface="Times New Roman"/>
              </a:rPr>
              <a:t>MOUNTAIN</a:t>
            </a:r>
            <a:r>
              <a:rPr sz="1684" spc="30" dirty="0">
                <a:latin typeface="Times New Roman"/>
                <a:cs typeface="Times New Roman"/>
              </a:rPr>
              <a:t> </a:t>
            </a:r>
            <a:r>
              <a:rPr sz="1684" spc="139" dirty="0">
                <a:latin typeface="Times New Roman"/>
                <a:cs typeface="Times New Roman"/>
              </a:rPr>
              <a:t>PEOPLE</a:t>
            </a:r>
            <a:endParaRPr sz="168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4782" y="1646448"/>
            <a:ext cx="1762631" cy="11799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4879115" y="2895132"/>
            <a:ext cx="2418546" cy="565852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 marR="10067" indent="124580">
              <a:lnSpc>
                <a:spcPct val="104700"/>
              </a:lnSpc>
              <a:spcBef>
                <a:spcPts val="168"/>
              </a:spcBef>
            </a:pPr>
            <a:r>
              <a:rPr sz="1684" spc="79" dirty="0">
                <a:latin typeface="Georgia"/>
                <a:cs typeface="Georgia"/>
              </a:rPr>
              <a:t>SCOTLAND </a:t>
            </a:r>
            <a:r>
              <a:rPr sz="1684" spc="50" dirty="0">
                <a:latin typeface="Georgia"/>
                <a:cs typeface="Georgia"/>
              </a:rPr>
              <a:t>WATER  </a:t>
            </a:r>
            <a:r>
              <a:rPr sz="1684" spc="69" dirty="0">
                <a:latin typeface="Georgia"/>
                <a:cs typeface="Georgia"/>
              </a:rPr>
              <a:t>FLOWER </a:t>
            </a:r>
            <a:r>
              <a:rPr sz="1684" spc="-10" dirty="0">
                <a:latin typeface="Georgia"/>
                <a:cs typeface="Georgia"/>
              </a:rPr>
              <a:t>HILLS</a:t>
            </a:r>
            <a:r>
              <a:rPr sz="1684" spc="139" dirty="0">
                <a:latin typeface="Georgia"/>
                <a:cs typeface="Georgia"/>
              </a:rPr>
              <a:t> </a:t>
            </a:r>
            <a:r>
              <a:rPr sz="1684" spc="89" dirty="0">
                <a:latin typeface="Georgia"/>
                <a:cs typeface="Georgia"/>
              </a:rPr>
              <a:t>TREE</a:t>
            </a:r>
            <a:endParaRPr sz="1684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71299" y="1620248"/>
            <a:ext cx="1760224" cy="1182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7663143" y="2918387"/>
            <a:ext cx="2570806" cy="565852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393873" marR="10067" indent="-369964">
              <a:lnSpc>
                <a:spcPct val="104700"/>
              </a:lnSpc>
              <a:spcBef>
                <a:spcPts val="168"/>
              </a:spcBef>
            </a:pPr>
            <a:r>
              <a:rPr sz="1684" spc="59" dirty="0">
                <a:latin typeface="Times New Roman"/>
                <a:cs typeface="Times New Roman"/>
              </a:rPr>
              <a:t>SKY </a:t>
            </a:r>
            <a:r>
              <a:rPr sz="1684" spc="69" dirty="0">
                <a:latin typeface="Times New Roman"/>
                <a:cs typeface="Times New Roman"/>
              </a:rPr>
              <a:t>WATER BUILDING  </a:t>
            </a:r>
            <a:r>
              <a:rPr sz="1684" spc="139" dirty="0">
                <a:latin typeface="Times New Roman"/>
                <a:cs typeface="Times New Roman"/>
              </a:rPr>
              <a:t>PEOPLE</a:t>
            </a:r>
            <a:r>
              <a:rPr sz="1684" spc="129" dirty="0">
                <a:latin typeface="Times New Roman"/>
                <a:cs typeface="Times New Roman"/>
              </a:rPr>
              <a:t> </a:t>
            </a:r>
            <a:r>
              <a:rPr sz="1684" spc="69" dirty="0">
                <a:latin typeface="Times New Roman"/>
                <a:cs typeface="Times New Roman"/>
              </a:rPr>
              <a:t>WATER</a:t>
            </a:r>
            <a:endParaRPr sz="168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5753" y="3871107"/>
            <a:ext cx="1774361" cy="11799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1955518" y="5143046"/>
            <a:ext cx="2312845" cy="565852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419038" marR="10067" indent="-395131">
              <a:lnSpc>
                <a:spcPct val="104700"/>
              </a:lnSpc>
              <a:spcBef>
                <a:spcPts val="168"/>
              </a:spcBef>
            </a:pPr>
            <a:r>
              <a:rPr sz="1684" spc="-10" dirty="0">
                <a:latin typeface="Georgia"/>
                <a:cs typeface="Georgia"/>
              </a:rPr>
              <a:t>FISH </a:t>
            </a:r>
            <a:r>
              <a:rPr sz="1684" spc="50" dirty="0">
                <a:latin typeface="Georgia"/>
                <a:cs typeface="Georgia"/>
              </a:rPr>
              <a:t>WATER </a:t>
            </a:r>
            <a:r>
              <a:rPr sz="1684" spc="79" dirty="0" smtClean="0">
                <a:latin typeface="Georgia"/>
                <a:cs typeface="Georgia"/>
              </a:rPr>
              <a:t>OCEAN</a:t>
            </a:r>
            <a:r>
              <a:rPr sz="1684" spc="129" dirty="0" smtClean="0">
                <a:latin typeface="Georgia"/>
                <a:cs typeface="Georgia"/>
              </a:rPr>
              <a:t> </a:t>
            </a:r>
            <a:r>
              <a:rPr sz="1684" spc="99" dirty="0">
                <a:latin typeface="Georgia"/>
                <a:cs typeface="Georgia"/>
              </a:rPr>
              <a:t>CORAL</a:t>
            </a:r>
            <a:endParaRPr sz="1684" dirty="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04782" y="3868174"/>
            <a:ext cx="1771470" cy="1182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4519426" y="5143046"/>
            <a:ext cx="3153422" cy="565852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566271" marR="10067" indent="-542362">
              <a:lnSpc>
                <a:spcPct val="104700"/>
              </a:lnSpc>
              <a:spcBef>
                <a:spcPts val="168"/>
              </a:spcBef>
            </a:pPr>
            <a:r>
              <a:rPr sz="1684" spc="139" dirty="0">
                <a:latin typeface="Times New Roman"/>
                <a:cs typeface="Times New Roman"/>
              </a:rPr>
              <a:t>PEOPLE </a:t>
            </a:r>
            <a:r>
              <a:rPr sz="1684" spc="119" dirty="0">
                <a:latin typeface="Times New Roman"/>
                <a:cs typeface="Times New Roman"/>
              </a:rPr>
              <a:t>MARKET </a:t>
            </a:r>
            <a:r>
              <a:rPr sz="1684" spc="99" dirty="0">
                <a:latin typeface="Times New Roman"/>
                <a:cs typeface="Times New Roman"/>
              </a:rPr>
              <a:t>PATTERN  </a:t>
            </a:r>
            <a:r>
              <a:rPr sz="1684" spc="119" dirty="0">
                <a:latin typeface="Times New Roman"/>
                <a:cs typeface="Times New Roman"/>
              </a:rPr>
              <a:t>TEXTILE</a:t>
            </a:r>
            <a:r>
              <a:rPr sz="1684" spc="129" dirty="0">
                <a:latin typeface="Times New Roman"/>
                <a:cs typeface="Times New Roman"/>
              </a:rPr>
              <a:t> </a:t>
            </a:r>
            <a:r>
              <a:rPr sz="1684" spc="50" dirty="0">
                <a:latin typeface="Times New Roman"/>
                <a:cs typeface="Times New Roman"/>
              </a:rPr>
              <a:t>DISPLAY</a:t>
            </a:r>
            <a:endParaRPr sz="168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58821" y="3868174"/>
            <a:ext cx="1778823" cy="11828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 txBox="1"/>
          <p:nvPr/>
        </p:nvSpPr>
        <p:spPr>
          <a:xfrm>
            <a:off x="7916390" y="5143046"/>
            <a:ext cx="2080050" cy="565852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94378" marR="10067" indent="-70469">
              <a:lnSpc>
                <a:spcPct val="104700"/>
              </a:lnSpc>
              <a:spcBef>
                <a:spcPts val="168"/>
              </a:spcBef>
            </a:pPr>
            <a:r>
              <a:rPr sz="1684" spc="40" dirty="0">
                <a:latin typeface="Georgia"/>
                <a:cs typeface="Georgia"/>
              </a:rPr>
              <a:t>BIRDS </a:t>
            </a:r>
            <a:r>
              <a:rPr sz="1684" spc="59" dirty="0">
                <a:latin typeface="Georgia"/>
                <a:cs typeface="Georgia"/>
              </a:rPr>
              <a:t>NEST </a:t>
            </a:r>
            <a:r>
              <a:rPr sz="1684" spc="89" dirty="0">
                <a:latin typeface="Georgia"/>
                <a:cs typeface="Georgia"/>
              </a:rPr>
              <a:t>TREE  </a:t>
            </a:r>
            <a:r>
              <a:rPr sz="1684" spc="59" dirty="0">
                <a:latin typeface="Georgia"/>
                <a:cs typeface="Georgia"/>
              </a:rPr>
              <a:t>BRANCH</a:t>
            </a:r>
            <a:r>
              <a:rPr sz="1684" spc="79" dirty="0">
                <a:latin typeface="Georgia"/>
                <a:cs typeface="Georgia"/>
              </a:rPr>
              <a:t> </a:t>
            </a:r>
            <a:r>
              <a:rPr sz="1684" spc="50" dirty="0">
                <a:latin typeface="Georgia"/>
                <a:cs typeface="Georgia"/>
              </a:rPr>
              <a:t>LEAVES</a:t>
            </a:r>
            <a:endParaRPr sz="1684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780706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2284" y="3872966"/>
            <a:ext cx="431800" cy="127000"/>
          </a:xfrm>
          <a:custGeom>
            <a:avLst/>
            <a:gdLst/>
            <a:ahLst/>
            <a:cxnLst/>
            <a:rect l="l" t="t" r="r" b="b"/>
            <a:pathLst>
              <a:path w="431800" h="127000">
                <a:moveTo>
                  <a:pt x="0" y="0"/>
                </a:moveTo>
                <a:lnTo>
                  <a:pt x="431355" y="0"/>
                </a:lnTo>
                <a:lnTo>
                  <a:pt x="431355" y="126847"/>
                </a:lnTo>
                <a:lnTo>
                  <a:pt x="0" y="126847"/>
                </a:lnTo>
                <a:lnTo>
                  <a:pt x="0" y="0"/>
                </a:lnTo>
                <a:close/>
              </a:path>
            </a:pathLst>
          </a:custGeom>
          <a:solidFill>
            <a:srgbClr val="FF9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2284" y="3872966"/>
            <a:ext cx="431800" cy="127000"/>
          </a:xfrm>
          <a:custGeom>
            <a:avLst/>
            <a:gdLst/>
            <a:ahLst/>
            <a:cxnLst/>
            <a:rect l="l" t="t" r="r" b="b"/>
            <a:pathLst>
              <a:path w="431800" h="127000">
                <a:moveTo>
                  <a:pt x="0" y="0"/>
                </a:moveTo>
                <a:lnTo>
                  <a:pt x="431358" y="0"/>
                </a:lnTo>
                <a:lnTo>
                  <a:pt x="431358" y="126846"/>
                </a:lnTo>
                <a:lnTo>
                  <a:pt x="0" y="12684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026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0952" y="3365576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0" y="0"/>
                </a:moveTo>
                <a:lnTo>
                  <a:pt x="380618" y="0"/>
                </a:lnTo>
                <a:lnTo>
                  <a:pt x="380618" y="126847"/>
                </a:lnTo>
                <a:lnTo>
                  <a:pt x="0" y="126847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0952" y="3365576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0" y="0"/>
                </a:moveTo>
                <a:lnTo>
                  <a:pt x="380610" y="0"/>
                </a:lnTo>
                <a:lnTo>
                  <a:pt x="380610" y="126845"/>
                </a:lnTo>
                <a:lnTo>
                  <a:pt x="0" y="126845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2700" y="3746119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0" y="0"/>
                </a:moveTo>
                <a:lnTo>
                  <a:pt x="241045" y="0"/>
                </a:lnTo>
                <a:lnTo>
                  <a:pt x="241045" y="139522"/>
                </a:lnTo>
                <a:lnTo>
                  <a:pt x="0" y="139522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2700" y="3746119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0" y="0"/>
                </a:moveTo>
                <a:lnTo>
                  <a:pt x="241053" y="0"/>
                </a:lnTo>
                <a:lnTo>
                  <a:pt x="241053" y="139530"/>
                </a:lnTo>
                <a:lnTo>
                  <a:pt x="0" y="139530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7456" y="4380344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0" y="0"/>
                </a:moveTo>
                <a:lnTo>
                  <a:pt x="380619" y="0"/>
                </a:lnTo>
                <a:lnTo>
                  <a:pt x="380619" y="114160"/>
                </a:lnTo>
                <a:lnTo>
                  <a:pt x="0" y="114160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47455" y="4380344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0" y="0"/>
                </a:moveTo>
                <a:lnTo>
                  <a:pt x="380610" y="0"/>
                </a:lnTo>
                <a:lnTo>
                  <a:pt x="380610" y="114161"/>
                </a:lnTo>
                <a:lnTo>
                  <a:pt x="0" y="11416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6798" y="501701"/>
            <a:ext cx="1030033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What</a:t>
            </a:r>
            <a:r>
              <a:rPr spc="-95" dirty="0"/>
              <a:t> </a:t>
            </a:r>
            <a:r>
              <a:rPr spc="320" dirty="0"/>
              <a:t>to</a:t>
            </a:r>
            <a:r>
              <a:rPr spc="-95" dirty="0"/>
              <a:t> </a:t>
            </a:r>
            <a:r>
              <a:rPr spc="245" dirty="0"/>
              <a:t>do</a:t>
            </a:r>
            <a:r>
              <a:rPr spc="-95" dirty="0"/>
              <a:t> </a:t>
            </a:r>
            <a:r>
              <a:rPr spc="265" dirty="0"/>
              <a:t>with</a:t>
            </a:r>
            <a:r>
              <a:rPr spc="-95" dirty="0"/>
              <a:t> </a:t>
            </a:r>
            <a:r>
              <a:rPr spc="180" dirty="0"/>
              <a:t>the</a:t>
            </a:r>
            <a:r>
              <a:rPr spc="-95" dirty="0"/>
              <a:t> </a:t>
            </a:r>
            <a:r>
              <a:rPr spc="95" dirty="0"/>
              <a:t>collapsed</a:t>
            </a:r>
            <a:r>
              <a:rPr spc="-95" dirty="0"/>
              <a:t> </a:t>
            </a:r>
            <a:r>
              <a:rPr spc="-25" dirty="0"/>
              <a:t>samples?</a:t>
            </a:r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0287" y="1575194"/>
            <a:ext cx="3694429" cy="4970145"/>
          </a:xfrm>
          <a:custGeom>
            <a:avLst/>
            <a:gdLst/>
            <a:ahLst/>
            <a:cxnLst/>
            <a:rect l="l" t="t" r="r" b="b"/>
            <a:pathLst>
              <a:path w="3694429" h="4970145">
                <a:moveTo>
                  <a:pt x="0" y="0"/>
                </a:moveTo>
                <a:lnTo>
                  <a:pt x="3693996" y="0"/>
                </a:lnTo>
                <a:lnTo>
                  <a:pt x="3693996" y="4969987"/>
                </a:lnTo>
                <a:lnTo>
                  <a:pt x="0" y="4969987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8688" y="3226436"/>
            <a:ext cx="430530" cy="146685"/>
          </a:xfrm>
          <a:custGeom>
            <a:avLst/>
            <a:gdLst/>
            <a:ahLst/>
            <a:cxnLst/>
            <a:rect l="l" t="t" r="r" b="b"/>
            <a:pathLst>
              <a:path w="430530" h="146685">
                <a:moveTo>
                  <a:pt x="0" y="0"/>
                </a:moveTo>
                <a:lnTo>
                  <a:pt x="429996" y="0"/>
                </a:lnTo>
                <a:lnTo>
                  <a:pt x="429996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8688" y="3226436"/>
            <a:ext cx="430530" cy="146685"/>
          </a:xfrm>
          <a:custGeom>
            <a:avLst/>
            <a:gdLst/>
            <a:ahLst/>
            <a:cxnLst/>
            <a:rect l="l" t="t" r="r" b="b"/>
            <a:pathLst>
              <a:path w="430530" h="146685">
                <a:moveTo>
                  <a:pt x="0" y="0"/>
                </a:moveTo>
                <a:lnTo>
                  <a:pt x="429988" y="0"/>
                </a:lnTo>
                <a:lnTo>
                  <a:pt x="429988" y="146559"/>
                </a:lnTo>
                <a:lnTo>
                  <a:pt x="0" y="1465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58669" y="4118814"/>
            <a:ext cx="384810" cy="146685"/>
          </a:xfrm>
          <a:custGeom>
            <a:avLst/>
            <a:gdLst/>
            <a:ahLst/>
            <a:cxnLst/>
            <a:rect l="l" t="t" r="r" b="b"/>
            <a:pathLst>
              <a:path w="384810" h="146685">
                <a:moveTo>
                  <a:pt x="0" y="0"/>
                </a:moveTo>
                <a:lnTo>
                  <a:pt x="384390" y="0"/>
                </a:lnTo>
                <a:lnTo>
                  <a:pt x="384390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58668" y="4118814"/>
            <a:ext cx="384810" cy="146685"/>
          </a:xfrm>
          <a:custGeom>
            <a:avLst/>
            <a:gdLst/>
            <a:ahLst/>
            <a:cxnLst/>
            <a:rect l="l" t="t" r="r" b="b"/>
            <a:pathLst>
              <a:path w="384810" h="146685">
                <a:moveTo>
                  <a:pt x="0" y="0"/>
                </a:moveTo>
                <a:lnTo>
                  <a:pt x="384382" y="0"/>
                </a:lnTo>
                <a:lnTo>
                  <a:pt x="384382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45957" y="4998174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5" h="140335">
                <a:moveTo>
                  <a:pt x="0" y="0"/>
                </a:moveTo>
                <a:lnTo>
                  <a:pt x="273621" y="0"/>
                </a:lnTo>
                <a:lnTo>
                  <a:pt x="273621" y="140042"/>
                </a:lnTo>
                <a:lnTo>
                  <a:pt x="0" y="140042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45957" y="4998174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5" h="140335">
                <a:moveTo>
                  <a:pt x="0" y="0"/>
                </a:moveTo>
                <a:lnTo>
                  <a:pt x="273628" y="0"/>
                </a:lnTo>
                <a:lnTo>
                  <a:pt x="273628" y="140045"/>
                </a:lnTo>
                <a:lnTo>
                  <a:pt x="0" y="140045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1277" y="3734512"/>
            <a:ext cx="365125" cy="140335"/>
          </a:xfrm>
          <a:custGeom>
            <a:avLst/>
            <a:gdLst/>
            <a:ahLst/>
            <a:cxnLst/>
            <a:rect l="l" t="t" r="r" b="b"/>
            <a:pathLst>
              <a:path w="365125" h="140335">
                <a:moveTo>
                  <a:pt x="0" y="0"/>
                </a:moveTo>
                <a:lnTo>
                  <a:pt x="364832" y="0"/>
                </a:lnTo>
                <a:lnTo>
                  <a:pt x="364832" y="140042"/>
                </a:lnTo>
                <a:lnTo>
                  <a:pt x="0" y="140042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1277" y="3734512"/>
            <a:ext cx="365125" cy="140335"/>
          </a:xfrm>
          <a:custGeom>
            <a:avLst/>
            <a:gdLst/>
            <a:ahLst/>
            <a:cxnLst/>
            <a:rect l="l" t="t" r="r" b="b"/>
            <a:pathLst>
              <a:path w="365125" h="140335">
                <a:moveTo>
                  <a:pt x="0" y="0"/>
                </a:moveTo>
                <a:lnTo>
                  <a:pt x="364837" y="0"/>
                </a:lnTo>
                <a:lnTo>
                  <a:pt x="364837" y="140043"/>
                </a:lnTo>
                <a:lnTo>
                  <a:pt x="0" y="14004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12439" y="4369599"/>
            <a:ext cx="645160" cy="143510"/>
          </a:xfrm>
          <a:custGeom>
            <a:avLst/>
            <a:gdLst/>
            <a:ahLst/>
            <a:cxnLst/>
            <a:rect l="l" t="t" r="r" b="b"/>
            <a:pathLst>
              <a:path w="645160" h="143510">
                <a:moveTo>
                  <a:pt x="0" y="0"/>
                </a:moveTo>
                <a:lnTo>
                  <a:pt x="644982" y="0"/>
                </a:lnTo>
                <a:lnTo>
                  <a:pt x="644982" y="143294"/>
                </a:lnTo>
                <a:lnTo>
                  <a:pt x="0" y="143294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12439" y="4369600"/>
            <a:ext cx="645160" cy="143510"/>
          </a:xfrm>
          <a:custGeom>
            <a:avLst/>
            <a:gdLst/>
            <a:ahLst/>
            <a:cxnLst/>
            <a:rect l="l" t="t" r="r" b="b"/>
            <a:pathLst>
              <a:path w="645160" h="143510">
                <a:moveTo>
                  <a:pt x="0" y="0"/>
                </a:moveTo>
                <a:lnTo>
                  <a:pt x="644982" y="0"/>
                </a:lnTo>
                <a:lnTo>
                  <a:pt x="644982" y="143301"/>
                </a:lnTo>
                <a:lnTo>
                  <a:pt x="0" y="14330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28159" y="4636656"/>
            <a:ext cx="443230" cy="123825"/>
          </a:xfrm>
          <a:custGeom>
            <a:avLst/>
            <a:gdLst/>
            <a:ahLst/>
            <a:cxnLst/>
            <a:rect l="l" t="t" r="r" b="b"/>
            <a:pathLst>
              <a:path w="443229" h="123825">
                <a:moveTo>
                  <a:pt x="0" y="0"/>
                </a:moveTo>
                <a:lnTo>
                  <a:pt x="443014" y="0"/>
                </a:lnTo>
                <a:lnTo>
                  <a:pt x="443014" y="123761"/>
                </a:lnTo>
                <a:lnTo>
                  <a:pt x="0" y="12376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28159" y="4636656"/>
            <a:ext cx="443230" cy="123825"/>
          </a:xfrm>
          <a:custGeom>
            <a:avLst/>
            <a:gdLst/>
            <a:ahLst/>
            <a:cxnLst/>
            <a:rect l="l" t="t" r="r" b="b"/>
            <a:pathLst>
              <a:path w="443229" h="123825">
                <a:moveTo>
                  <a:pt x="0" y="0"/>
                </a:moveTo>
                <a:lnTo>
                  <a:pt x="443016" y="0"/>
                </a:lnTo>
                <a:lnTo>
                  <a:pt x="443016" y="123759"/>
                </a:lnTo>
                <a:lnTo>
                  <a:pt x="0" y="1237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73667" y="4760417"/>
            <a:ext cx="534670" cy="143510"/>
          </a:xfrm>
          <a:custGeom>
            <a:avLst/>
            <a:gdLst/>
            <a:ahLst/>
            <a:cxnLst/>
            <a:rect l="l" t="t" r="r" b="b"/>
            <a:pathLst>
              <a:path w="534670" h="143510">
                <a:moveTo>
                  <a:pt x="0" y="0"/>
                </a:moveTo>
                <a:lnTo>
                  <a:pt x="534225" y="0"/>
                </a:lnTo>
                <a:lnTo>
                  <a:pt x="534225" y="143306"/>
                </a:lnTo>
                <a:lnTo>
                  <a:pt x="0" y="143306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3667" y="4760417"/>
            <a:ext cx="534670" cy="143510"/>
          </a:xfrm>
          <a:custGeom>
            <a:avLst/>
            <a:gdLst/>
            <a:ahLst/>
            <a:cxnLst/>
            <a:rect l="l" t="t" r="r" b="b"/>
            <a:pathLst>
              <a:path w="534670" h="143510">
                <a:moveTo>
                  <a:pt x="0" y="0"/>
                </a:moveTo>
                <a:lnTo>
                  <a:pt x="534226" y="0"/>
                </a:lnTo>
                <a:lnTo>
                  <a:pt x="534226" y="143302"/>
                </a:lnTo>
                <a:lnTo>
                  <a:pt x="0" y="14330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44307" y="4753902"/>
            <a:ext cx="417195" cy="149860"/>
          </a:xfrm>
          <a:custGeom>
            <a:avLst/>
            <a:gdLst/>
            <a:ahLst/>
            <a:cxnLst/>
            <a:rect l="l" t="t" r="r" b="b"/>
            <a:pathLst>
              <a:path w="417194" h="149860">
                <a:moveTo>
                  <a:pt x="0" y="0"/>
                </a:moveTo>
                <a:lnTo>
                  <a:pt x="416953" y="0"/>
                </a:lnTo>
                <a:lnTo>
                  <a:pt x="416953" y="149821"/>
                </a:lnTo>
                <a:lnTo>
                  <a:pt x="0" y="14982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4307" y="4753902"/>
            <a:ext cx="417195" cy="149860"/>
          </a:xfrm>
          <a:custGeom>
            <a:avLst/>
            <a:gdLst/>
            <a:ahLst/>
            <a:cxnLst/>
            <a:rect l="l" t="t" r="r" b="b"/>
            <a:pathLst>
              <a:path w="417194" h="149860">
                <a:moveTo>
                  <a:pt x="0" y="0"/>
                </a:moveTo>
                <a:lnTo>
                  <a:pt x="416957" y="0"/>
                </a:lnTo>
                <a:lnTo>
                  <a:pt x="416957" y="149816"/>
                </a:lnTo>
                <a:lnTo>
                  <a:pt x="0" y="14981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61053" y="5444363"/>
            <a:ext cx="365125" cy="130810"/>
          </a:xfrm>
          <a:custGeom>
            <a:avLst/>
            <a:gdLst/>
            <a:ahLst/>
            <a:cxnLst/>
            <a:rect l="l" t="t" r="r" b="b"/>
            <a:pathLst>
              <a:path w="365125" h="130810">
                <a:moveTo>
                  <a:pt x="0" y="0"/>
                </a:moveTo>
                <a:lnTo>
                  <a:pt x="364832" y="0"/>
                </a:lnTo>
                <a:lnTo>
                  <a:pt x="364832" y="130276"/>
                </a:lnTo>
                <a:lnTo>
                  <a:pt x="0" y="130276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61053" y="5444363"/>
            <a:ext cx="365125" cy="130810"/>
          </a:xfrm>
          <a:custGeom>
            <a:avLst/>
            <a:gdLst/>
            <a:ahLst/>
            <a:cxnLst/>
            <a:rect l="l" t="t" r="r" b="b"/>
            <a:pathLst>
              <a:path w="365125" h="130810">
                <a:moveTo>
                  <a:pt x="0" y="0"/>
                </a:moveTo>
                <a:lnTo>
                  <a:pt x="364836" y="0"/>
                </a:lnTo>
                <a:lnTo>
                  <a:pt x="364836" y="130272"/>
                </a:lnTo>
                <a:lnTo>
                  <a:pt x="0" y="13027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45431" y="5444364"/>
            <a:ext cx="306705" cy="123825"/>
          </a:xfrm>
          <a:custGeom>
            <a:avLst/>
            <a:gdLst/>
            <a:ahLst/>
            <a:cxnLst/>
            <a:rect l="l" t="t" r="r" b="b"/>
            <a:pathLst>
              <a:path w="306704" h="123825">
                <a:moveTo>
                  <a:pt x="0" y="0"/>
                </a:moveTo>
                <a:lnTo>
                  <a:pt x="306197" y="0"/>
                </a:lnTo>
                <a:lnTo>
                  <a:pt x="306197" y="123761"/>
                </a:lnTo>
                <a:lnTo>
                  <a:pt x="0" y="12376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45431" y="5444364"/>
            <a:ext cx="306705" cy="123825"/>
          </a:xfrm>
          <a:custGeom>
            <a:avLst/>
            <a:gdLst/>
            <a:ahLst/>
            <a:cxnLst/>
            <a:rect l="l" t="t" r="r" b="b"/>
            <a:pathLst>
              <a:path w="306704" h="123825">
                <a:moveTo>
                  <a:pt x="0" y="0"/>
                </a:moveTo>
                <a:lnTo>
                  <a:pt x="306199" y="0"/>
                </a:lnTo>
                <a:lnTo>
                  <a:pt x="306199" y="123759"/>
                </a:lnTo>
                <a:lnTo>
                  <a:pt x="0" y="1237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5048" y="5450879"/>
            <a:ext cx="417195" cy="123825"/>
          </a:xfrm>
          <a:custGeom>
            <a:avLst/>
            <a:gdLst/>
            <a:ahLst/>
            <a:cxnLst/>
            <a:rect l="l" t="t" r="r" b="b"/>
            <a:pathLst>
              <a:path w="417194" h="123825">
                <a:moveTo>
                  <a:pt x="0" y="0"/>
                </a:moveTo>
                <a:lnTo>
                  <a:pt x="416953" y="0"/>
                </a:lnTo>
                <a:lnTo>
                  <a:pt x="416953" y="123761"/>
                </a:lnTo>
                <a:lnTo>
                  <a:pt x="0" y="12376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5048" y="5450879"/>
            <a:ext cx="417195" cy="123825"/>
          </a:xfrm>
          <a:custGeom>
            <a:avLst/>
            <a:gdLst/>
            <a:ahLst/>
            <a:cxnLst/>
            <a:rect l="l" t="t" r="r" b="b"/>
            <a:pathLst>
              <a:path w="417194" h="123825">
                <a:moveTo>
                  <a:pt x="0" y="0"/>
                </a:moveTo>
                <a:lnTo>
                  <a:pt x="416955" y="0"/>
                </a:lnTo>
                <a:lnTo>
                  <a:pt x="416955" y="123758"/>
                </a:lnTo>
                <a:lnTo>
                  <a:pt x="0" y="1237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28062" y="5450879"/>
            <a:ext cx="664845" cy="117475"/>
          </a:xfrm>
          <a:custGeom>
            <a:avLst/>
            <a:gdLst/>
            <a:ahLst/>
            <a:cxnLst/>
            <a:rect l="l" t="t" r="r" b="b"/>
            <a:pathLst>
              <a:path w="664845" h="117475">
                <a:moveTo>
                  <a:pt x="0" y="0"/>
                </a:moveTo>
                <a:lnTo>
                  <a:pt x="664527" y="0"/>
                </a:lnTo>
                <a:lnTo>
                  <a:pt x="664527" y="117246"/>
                </a:lnTo>
                <a:lnTo>
                  <a:pt x="0" y="117246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28062" y="5450879"/>
            <a:ext cx="664845" cy="117475"/>
          </a:xfrm>
          <a:custGeom>
            <a:avLst/>
            <a:gdLst/>
            <a:ahLst/>
            <a:cxnLst/>
            <a:rect l="l" t="t" r="r" b="b"/>
            <a:pathLst>
              <a:path w="664845" h="117475">
                <a:moveTo>
                  <a:pt x="0" y="0"/>
                </a:moveTo>
                <a:lnTo>
                  <a:pt x="664524" y="0"/>
                </a:lnTo>
                <a:lnTo>
                  <a:pt x="664524" y="117246"/>
                </a:lnTo>
                <a:lnTo>
                  <a:pt x="0" y="11724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9954" y="1627840"/>
            <a:ext cx="967105" cy="486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 algn="ctr">
              <a:lnSpc>
                <a:spcPts val="1300"/>
              </a:lnSpc>
            </a:pPr>
            <a:r>
              <a:rPr sz="1200" b="1" spc="-90" dirty="0">
                <a:solidFill>
                  <a:srgbClr val="FFFFFF"/>
                </a:solidFill>
                <a:latin typeface="DejaVu Sans"/>
                <a:cs typeface="DejaVu Sans"/>
              </a:rPr>
              <a:t>TOPIC</a:t>
            </a:r>
            <a:r>
              <a:rPr sz="1200" b="1" spc="-12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280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1200">
              <a:latin typeface="DejaVu Sans"/>
              <a:cs typeface="DejaVu Sans"/>
            </a:endParaRPr>
          </a:p>
          <a:p>
            <a:pPr>
              <a:spcBef>
                <a:spcPts val="370"/>
              </a:spcBef>
              <a:tabLst>
                <a:tab pos="727075" algn="l"/>
              </a:tabLst>
            </a:pPr>
            <a:r>
              <a:rPr sz="900" spc="-55" dirty="0">
                <a:latin typeface="DejaVu Sans"/>
                <a:cs typeface="DejaVu Sans"/>
              </a:rPr>
              <a:t>experiment	</a:t>
            </a:r>
            <a:r>
              <a:rPr sz="900" spc="-80" dirty="0">
                <a:latin typeface="DejaVu Sans"/>
                <a:cs typeface="DejaVu Sans"/>
              </a:rPr>
              <a:t>0.1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727075" algn="l"/>
              </a:tabLst>
            </a:pPr>
            <a:r>
              <a:rPr sz="900" spc="-60" dirty="0">
                <a:latin typeface="DejaVu Sans"/>
                <a:cs typeface="DejaVu Sans"/>
              </a:rPr>
              <a:t>test	</a:t>
            </a:r>
            <a:r>
              <a:rPr sz="900" spc="-30" dirty="0">
                <a:latin typeface="DejaVu Sans"/>
                <a:cs typeface="DejaVu Sans"/>
              </a:rPr>
              <a:t>0.08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0"/>
              </a:spcBef>
              <a:tabLst>
                <a:tab pos="727075" algn="l"/>
              </a:tabLst>
            </a:pPr>
            <a:r>
              <a:rPr sz="900" spc="-45" dirty="0">
                <a:latin typeface="DejaVu Sans"/>
                <a:cs typeface="DejaVu Sans"/>
              </a:rPr>
              <a:t>discover	</a:t>
            </a:r>
            <a:r>
              <a:rPr sz="900" spc="-40" dirty="0">
                <a:latin typeface="DejaVu Sans"/>
                <a:cs typeface="DejaVu Sans"/>
              </a:rPr>
              <a:t>0.05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</a:pPr>
            <a:r>
              <a:rPr sz="900" spc="-45" dirty="0">
                <a:latin typeface="DejaVu Sans"/>
                <a:cs typeface="DejaVu Sans"/>
              </a:rPr>
              <a:t>hypothesize </a:t>
            </a:r>
            <a:r>
              <a:rPr sz="900" spc="150" dirty="0">
                <a:latin typeface="DejaVu Sans"/>
                <a:cs typeface="DejaVu Sans"/>
              </a:rPr>
              <a:t> </a:t>
            </a:r>
            <a:r>
              <a:rPr sz="900" spc="-40" dirty="0">
                <a:latin typeface="DejaVu Sans"/>
                <a:cs typeface="DejaVu Sans"/>
              </a:rPr>
              <a:t>0.03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727075" algn="l"/>
              </a:tabLst>
            </a:pPr>
            <a:r>
              <a:rPr sz="900" spc="-50" dirty="0">
                <a:latin typeface="DejaVu Sans"/>
                <a:cs typeface="DejaVu Sans"/>
              </a:rPr>
              <a:t>climate	</a:t>
            </a:r>
            <a:r>
              <a:rPr sz="900" spc="-60" dirty="0">
                <a:latin typeface="DejaVu Sans"/>
                <a:cs typeface="DejaVu Sans"/>
              </a:rPr>
              <a:t>0.01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0"/>
              </a:spcBef>
              <a:tabLst>
                <a:tab pos="727075" algn="l"/>
              </a:tabLst>
            </a:pPr>
            <a:r>
              <a:rPr sz="900" spc="-260" dirty="0">
                <a:latin typeface="DejaVu Sans"/>
                <a:cs typeface="DejaVu Sans"/>
              </a:rPr>
              <a:t>…	…</a:t>
            </a:r>
            <a:endParaRPr sz="9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73025" algn="ctr"/>
            <a:r>
              <a:rPr sz="1200" b="1" spc="-90" dirty="0">
                <a:solidFill>
                  <a:srgbClr val="FFFFFF"/>
                </a:solidFill>
                <a:latin typeface="DejaVu Sans"/>
                <a:cs typeface="DejaVu Sans"/>
              </a:rPr>
              <a:t>TOPIC</a:t>
            </a:r>
            <a:r>
              <a:rPr sz="1200" b="1" spc="-18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60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1200">
              <a:latin typeface="DejaVu Sans"/>
              <a:cs typeface="DejaVu Sans"/>
            </a:endParaRPr>
          </a:p>
          <a:p>
            <a:pPr>
              <a:spcBef>
                <a:spcPts val="370"/>
              </a:spcBef>
              <a:tabLst>
                <a:tab pos="659765" algn="l"/>
              </a:tabLst>
            </a:pPr>
            <a:r>
              <a:rPr sz="900" spc="-45" dirty="0">
                <a:latin typeface="DejaVu Sans"/>
                <a:cs typeface="DejaVu Sans"/>
              </a:rPr>
              <a:t>develop	</a:t>
            </a:r>
            <a:r>
              <a:rPr sz="900" spc="-65" dirty="0">
                <a:latin typeface="DejaVu Sans"/>
                <a:cs typeface="DejaVu Sans"/>
              </a:rPr>
              <a:t>0.18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659765" algn="l"/>
              </a:tabLst>
            </a:pPr>
            <a:r>
              <a:rPr sz="900" spc="-40" dirty="0">
                <a:latin typeface="DejaVu Sans"/>
                <a:cs typeface="DejaVu Sans"/>
              </a:rPr>
              <a:t>computer	</a:t>
            </a:r>
            <a:r>
              <a:rPr sz="900" spc="-35" dirty="0">
                <a:latin typeface="DejaVu Sans"/>
                <a:cs typeface="DejaVu Sans"/>
              </a:rPr>
              <a:t>0.09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0"/>
              </a:spcBef>
              <a:tabLst>
                <a:tab pos="659765" algn="l"/>
              </a:tabLst>
            </a:pPr>
            <a:r>
              <a:rPr sz="900" spc="-40" dirty="0">
                <a:latin typeface="DejaVu Sans"/>
                <a:cs typeface="DejaVu Sans"/>
              </a:rPr>
              <a:t>processor	</a:t>
            </a:r>
            <a:r>
              <a:rPr sz="900" spc="-45" dirty="0">
                <a:latin typeface="DejaVu Sans"/>
                <a:cs typeface="DejaVu Sans"/>
              </a:rPr>
              <a:t>0.032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659765" algn="l"/>
              </a:tabLst>
            </a:pPr>
            <a:r>
              <a:rPr sz="900" spc="-55" dirty="0">
                <a:latin typeface="DejaVu Sans"/>
                <a:cs typeface="DejaVu Sans"/>
              </a:rPr>
              <a:t>user	0.027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659765" algn="l"/>
              </a:tabLst>
            </a:pPr>
            <a:r>
              <a:rPr sz="900" spc="-50" dirty="0">
                <a:latin typeface="DejaVu Sans"/>
                <a:cs typeface="DejaVu Sans"/>
              </a:rPr>
              <a:t>internet	</a:t>
            </a:r>
            <a:r>
              <a:rPr sz="900" spc="-40" dirty="0">
                <a:latin typeface="DejaVu Sans"/>
                <a:cs typeface="DejaVu Sans"/>
              </a:rPr>
              <a:t>0.02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0"/>
              </a:spcBef>
              <a:tabLst>
                <a:tab pos="659765" algn="l"/>
              </a:tabLst>
            </a:pPr>
            <a:r>
              <a:rPr sz="900" spc="-260" dirty="0">
                <a:latin typeface="DejaVu Sans"/>
                <a:cs typeface="DejaVu Sans"/>
              </a:rPr>
              <a:t>…	…</a:t>
            </a:r>
            <a:endParaRPr sz="9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73025" algn="ctr"/>
            <a:r>
              <a:rPr sz="1200" b="1" spc="-90" dirty="0">
                <a:solidFill>
                  <a:srgbClr val="FFFFFF"/>
                </a:solidFill>
                <a:latin typeface="DejaVu Sans"/>
                <a:cs typeface="DejaVu Sans"/>
              </a:rPr>
              <a:t>TOPIC</a:t>
            </a:r>
            <a:r>
              <a:rPr sz="1200" b="1" spc="-12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65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1200">
              <a:latin typeface="DejaVu Sans"/>
              <a:cs typeface="DejaVu Sans"/>
            </a:endParaRPr>
          </a:p>
          <a:p>
            <a:pPr>
              <a:spcBef>
                <a:spcPts val="370"/>
              </a:spcBef>
              <a:tabLst>
                <a:tab pos="626745" algn="l"/>
              </a:tabLst>
            </a:pPr>
            <a:r>
              <a:rPr sz="900" spc="-60" dirty="0">
                <a:latin typeface="DejaVu Sans"/>
                <a:cs typeface="DejaVu Sans"/>
              </a:rPr>
              <a:t>player	</a:t>
            </a:r>
            <a:r>
              <a:rPr sz="900" spc="-75" dirty="0">
                <a:latin typeface="DejaVu Sans"/>
                <a:cs typeface="DejaVu Sans"/>
              </a:rPr>
              <a:t>0.15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626745" algn="l"/>
              </a:tabLst>
            </a:pPr>
            <a:r>
              <a:rPr sz="900" spc="-35" dirty="0">
                <a:latin typeface="DejaVu Sans"/>
                <a:cs typeface="DejaVu Sans"/>
              </a:rPr>
              <a:t>score	</a:t>
            </a:r>
            <a:r>
              <a:rPr sz="900" spc="-50" dirty="0">
                <a:latin typeface="DejaVu Sans"/>
                <a:cs typeface="DejaVu Sans"/>
              </a:rPr>
              <a:t>0.07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0"/>
              </a:spcBef>
              <a:tabLst>
                <a:tab pos="626745" algn="l"/>
              </a:tabLst>
            </a:pPr>
            <a:r>
              <a:rPr sz="900" spc="-65" dirty="0">
                <a:latin typeface="DejaVu Sans"/>
                <a:cs typeface="DejaVu Sans"/>
              </a:rPr>
              <a:t>team	</a:t>
            </a:r>
            <a:r>
              <a:rPr sz="900" spc="-35" dirty="0">
                <a:latin typeface="DejaVu Sans"/>
                <a:cs typeface="DejaVu Sans"/>
              </a:rPr>
              <a:t>0.06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626745" algn="l"/>
              </a:tabLst>
            </a:pPr>
            <a:r>
              <a:rPr sz="900" spc="-40" dirty="0">
                <a:latin typeface="DejaVu Sans"/>
                <a:cs typeface="DejaVu Sans"/>
              </a:rPr>
              <a:t>goal	0.03</a:t>
            </a:r>
            <a:endParaRPr sz="900">
              <a:latin typeface="DejaVu Sans"/>
              <a:cs typeface="DejaVu Sans"/>
            </a:endParaRPr>
          </a:p>
          <a:p>
            <a:pPr>
              <a:spcBef>
                <a:spcPts val="335"/>
              </a:spcBef>
              <a:tabLst>
                <a:tab pos="626745" algn="l"/>
              </a:tabLst>
            </a:pPr>
            <a:r>
              <a:rPr sz="900" spc="-50" dirty="0">
                <a:latin typeface="DejaVu Sans"/>
                <a:cs typeface="DejaVu Sans"/>
              </a:rPr>
              <a:t>injury	</a:t>
            </a:r>
            <a:r>
              <a:rPr sz="900" spc="-60" dirty="0">
                <a:latin typeface="DejaVu Sans"/>
                <a:cs typeface="DejaVu Sans"/>
              </a:rPr>
              <a:t>0.01</a:t>
            </a:r>
            <a:endParaRPr sz="900">
              <a:latin typeface="DejaVu Sans"/>
              <a:cs typeface="DejaVu Sans"/>
            </a:endParaRPr>
          </a:p>
          <a:p>
            <a:pPr>
              <a:lnSpc>
                <a:spcPts val="430"/>
              </a:lnSpc>
              <a:spcBef>
                <a:spcPts val="330"/>
              </a:spcBef>
              <a:tabLst>
                <a:tab pos="626745" algn="l"/>
              </a:tabLst>
            </a:pPr>
            <a:r>
              <a:rPr sz="900" spc="-260" dirty="0">
                <a:latin typeface="DejaVu Sans"/>
                <a:cs typeface="DejaVu Sans"/>
              </a:rPr>
              <a:t>…	…</a:t>
            </a:r>
            <a:endParaRPr sz="900">
              <a:latin typeface="DejaVu Sans"/>
              <a:cs typeface="DejaVu Sans"/>
            </a:endParaRPr>
          </a:p>
          <a:p>
            <a:pPr marL="512445">
              <a:lnSpc>
                <a:spcPts val="2710"/>
              </a:lnSpc>
            </a:pPr>
            <a:r>
              <a:rPr sz="2800" spc="-805" dirty="0">
                <a:latin typeface="DejaVu Sans"/>
                <a:cs typeface="DejaVu Sans"/>
              </a:rPr>
              <a:t>…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25541" y="1493683"/>
            <a:ext cx="317500" cy="1755139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5240">
              <a:spcBef>
                <a:spcPts val="1345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6</a:t>
            </a:r>
            <a:endParaRPr>
              <a:latin typeface="Trebuchet MS"/>
              <a:cs typeface="Trebuchet MS"/>
            </a:endParaRPr>
          </a:p>
          <a:p>
            <a:pPr marL="12700">
              <a:spcBef>
                <a:spcPts val="1240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4</a:t>
            </a:r>
            <a:endParaRPr>
              <a:latin typeface="Trebuchet MS"/>
              <a:cs typeface="Trebuchet MS"/>
            </a:endParaRPr>
          </a:p>
          <a:p>
            <a:pPr marL="15240">
              <a:spcBef>
                <a:spcPts val="1245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2</a:t>
            </a:r>
            <a:endParaRPr>
              <a:latin typeface="Trebuchet MS"/>
              <a:cs typeface="Trebuchet MS"/>
            </a:endParaRPr>
          </a:p>
          <a:p>
            <a:pPr marL="188595">
              <a:spcBef>
                <a:spcPts val="1245"/>
              </a:spcBef>
            </a:pPr>
            <a:r>
              <a:rPr spc="-35" dirty="0">
                <a:latin typeface="Trebuchet MS"/>
                <a:cs typeface="Trebuchet MS"/>
              </a:rPr>
              <a:t>0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75945" y="1582631"/>
            <a:ext cx="2950210" cy="41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marR="5080" indent="-494665">
              <a:lnSpc>
                <a:spcPct val="105500"/>
              </a:lnSpc>
              <a:spcBef>
                <a:spcPts val="100"/>
              </a:spcBef>
            </a:pPr>
            <a:r>
              <a:rPr sz="1200" spc="-30" dirty="0">
                <a:latin typeface="Times New Roman"/>
                <a:cs typeface="Times New Roman"/>
              </a:rPr>
              <a:t>Modeling </a:t>
            </a:r>
            <a:r>
              <a:rPr sz="1200" spc="15" dirty="0">
                <a:latin typeface="Times New Roman"/>
                <a:cs typeface="Times New Roman"/>
              </a:rPr>
              <a:t>the </a:t>
            </a:r>
            <a:r>
              <a:rPr sz="1200" spc="-25" dirty="0">
                <a:latin typeface="Times New Roman"/>
                <a:cs typeface="Times New Roman"/>
              </a:rPr>
              <a:t>Complex Dynamics </a:t>
            </a:r>
            <a:r>
              <a:rPr sz="1200" spc="10" dirty="0">
                <a:latin typeface="Times New Roman"/>
                <a:cs typeface="Times New Roman"/>
              </a:rPr>
              <a:t>and </a:t>
            </a:r>
            <a:r>
              <a:rPr sz="1200" spc="-20" dirty="0">
                <a:latin typeface="Times New Roman"/>
                <a:cs typeface="Times New Roman"/>
              </a:rPr>
              <a:t>Changing  </a:t>
            </a:r>
            <a:r>
              <a:rPr sz="1200" spc="-15" dirty="0">
                <a:latin typeface="Times New Roman"/>
                <a:cs typeface="Times New Roman"/>
              </a:rPr>
              <a:t>Correlations </a:t>
            </a:r>
            <a:r>
              <a:rPr sz="1200" spc="-6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Epileptic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Events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47434" y="2117840"/>
            <a:ext cx="3007360" cy="5518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64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Drausin </a:t>
            </a:r>
            <a:r>
              <a:rPr sz="800" spc="25" dirty="0">
                <a:latin typeface="Georgia"/>
                <a:cs typeface="Georgia"/>
              </a:rPr>
              <a:t>F. </a:t>
            </a:r>
            <a:r>
              <a:rPr sz="800" spc="-10" dirty="0">
                <a:latin typeface="Georgia"/>
                <a:cs typeface="Georgia"/>
              </a:rPr>
              <a:t>Wulsin</a:t>
            </a:r>
            <a:r>
              <a:rPr sz="825" spc="-15" baseline="30303" dirty="0">
                <a:latin typeface="Georgia"/>
                <a:cs typeface="Georgia"/>
              </a:rPr>
              <a:t>a</a:t>
            </a:r>
            <a:r>
              <a:rPr sz="800" spc="-10" dirty="0">
                <a:latin typeface="Georgia"/>
                <a:cs typeface="Georgia"/>
              </a:rPr>
              <a:t>, </a:t>
            </a:r>
            <a:r>
              <a:rPr sz="800" dirty="0">
                <a:latin typeface="Georgia"/>
                <a:cs typeface="Georgia"/>
              </a:rPr>
              <a:t>Emily </a:t>
            </a:r>
            <a:r>
              <a:rPr sz="800" spc="25" dirty="0">
                <a:latin typeface="Georgia"/>
                <a:cs typeface="Georgia"/>
              </a:rPr>
              <a:t>B. </a:t>
            </a:r>
            <a:r>
              <a:rPr sz="800" spc="-5" dirty="0">
                <a:latin typeface="Georgia"/>
                <a:cs typeface="Georgia"/>
              </a:rPr>
              <a:t>Fox</a:t>
            </a:r>
            <a:r>
              <a:rPr sz="825" spc="-7" baseline="30303" dirty="0">
                <a:latin typeface="Georgia"/>
                <a:cs typeface="Georgia"/>
              </a:rPr>
              <a:t>c</a:t>
            </a:r>
            <a:r>
              <a:rPr sz="800" spc="-5" dirty="0">
                <a:latin typeface="Georgia"/>
                <a:cs typeface="Georgia"/>
              </a:rPr>
              <a:t>, </a:t>
            </a:r>
            <a:r>
              <a:rPr sz="800" dirty="0">
                <a:latin typeface="Georgia"/>
                <a:cs typeface="Georgia"/>
              </a:rPr>
              <a:t>Brian</a:t>
            </a:r>
            <a:r>
              <a:rPr sz="800" spc="145" dirty="0">
                <a:latin typeface="Georgia"/>
                <a:cs typeface="Georgia"/>
              </a:rPr>
              <a:t> </a:t>
            </a:r>
            <a:r>
              <a:rPr sz="800" spc="15" dirty="0">
                <a:latin typeface="Georgia"/>
                <a:cs typeface="Georgia"/>
              </a:rPr>
              <a:t>Litt</a:t>
            </a:r>
            <a:r>
              <a:rPr sz="825" spc="22" baseline="30303" dirty="0">
                <a:latin typeface="Georgia"/>
                <a:cs typeface="Georgia"/>
              </a:rPr>
              <a:t>a,b</a:t>
            </a:r>
            <a:endParaRPr sz="825" baseline="30303">
              <a:latin typeface="Georgia"/>
              <a:cs typeface="Georgia"/>
            </a:endParaRPr>
          </a:p>
          <a:p>
            <a:pPr marL="12700" marR="5080" algn="ctr">
              <a:lnSpc>
                <a:spcPts val="830"/>
              </a:lnSpc>
              <a:spcBef>
                <a:spcPts val="695"/>
              </a:spcBef>
            </a:pPr>
            <a:r>
              <a:rPr sz="675" i="1" spc="-37" baseline="30864" dirty="0">
                <a:latin typeface="Georgia"/>
                <a:cs typeface="Georgia"/>
              </a:rPr>
              <a:t>a</a:t>
            </a:r>
            <a:r>
              <a:rPr sz="700" i="1" spc="-25" dirty="0">
                <a:latin typeface="Georgia"/>
                <a:cs typeface="Georgia"/>
              </a:rPr>
              <a:t>Department of Bioengineering, University of Pennsylvania, Philadelphia, </a:t>
            </a:r>
            <a:r>
              <a:rPr sz="700" i="1" spc="10" dirty="0">
                <a:latin typeface="Georgia"/>
                <a:cs typeface="Georgia"/>
              </a:rPr>
              <a:t>PA  </a:t>
            </a:r>
            <a:r>
              <a:rPr sz="675" i="1" spc="-37" baseline="30864" dirty="0">
                <a:latin typeface="Georgia"/>
                <a:cs typeface="Georgia"/>
              </a:rPr>
              <a:t>b</a:t>
            </a:r>
            <a:r>
              <a:rPr sz="700" i="1" spc="-25" dirty="0">
                <a:latin typeface="Georgia"/>
                <a:cs typeface="Georgia"/>
              </a:rPr>
              <a:t>Department of </a:t>
            </a:r>
            <a:r>
              <a:rPr sz="700" i="1" spc="-40" dirty="0">
                <a:latin typeface="Georgia"/>
                <a:cs typeface="Georgia"/>
              </a:rPr>
              <a:t>Neurology, </a:t>
            </a:r>
            <a:r>
              <a:rPr sz="700" i="1" spc="-25" dirty="0">
                <a:latin typeface="Georgia"/>
                <a:cs typeface="Georgia"/>
              </a:rPr>
              <a:t>University of Pennsylvania, Philadelphia, </a:t>
            </a:r>
            <a:r>
              <a:rPr sz="700" i="1" spc="10" dirty="0">
                <a:latin typeface="Georgia"/>
                <a:cs typeface="Georgia"/>
              </a:rPr>
              <a:t>PA  </a:t>
            </a:r>
            <a:r>
              <a:rPr sz="675" i="1" spc="-37" baseline="30864" dirty="0">
                <a:latin typeface="Georgia"/>
                <a:cs typeface="Georgia"/>
              </a:rPr>
              <a:t>c</a:t>
            </a:r>
            <a:r>
              <a:rPr sz="700" i="1" spc="-25" dirty="0">
                <a:latin typeface="Georgia"/>
                <a:cs typeface="Georgia"/>
              </a:rPr>
              <a:t>Department of </a:t>
            </a:r>
            <a:r>
              <a:rPr sz="700" i="1" spc="-15" dirty="0">
                <a:latin typeface="Georgia"/>
                <a:cs typeface="Georgia"/>
              </a:rPr>
              <a:t>Statistics, </a:t>
            </a:r>
            <a:r>
              <a:rPr sz="700" i="1" spc="-25" dirty="0">
                <a:latin typeface="Georgia"/>
                <a:cs typeface="Georgia"/>
              </a:rPr>
              <a:t>University of Washington, </a:t>
            </a:r>
            <a:r>
              <a:rPr sz="700" i="1" spc="-20" dirty="0">
                <a:latin typeface="Georgia"/>
                <a:cs typeface="Georgia"/>
              </a:rPr>
              <a:t>Seattle,</a:t>
            </a:r>
            <a:r>
              <a:rPr sz="700" i="1" spc="-15" dirty="0">
                <a:latin typeface="Georgia"/>
                <a:cs typeface="Georgia"/>
              </a:rPr>
              <a:t> </a:t>
            </a:r>
            <a:r>
              <a:rPr sz="700" i="1" spc="-5" dirty="0">
                <a:latin typeface="Georgia"/>
                <a:cs typeface="Georgia"/>
              </a:rPr>
              <a:t>WA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28731" y="3035592"/>
            <a:ext cx="47815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b="1" spc="5" dirty="0">
                <a:latin typeface="Georgia"/>
                <a:cs typeface="Georgia"/>
              </a:rPr>
              <a:t>Abstract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28731" y="3211141"/>
            <a:ext cx="63309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dirty="0">
                <a:latin typeface="Georgia"/>
                <a:cs typeface="Georgia"/>
              </a:rPr>
              <a:t>Patients</a:t>
            </a:r>
            <a:r>
              <a:rPr sz="800" spc="50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with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72779" y="3211141"/>
            <a:ext cx="240157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can </a:t>
            </a:r>
            <a:r>
              <a:rPr sz="800" spc="-15" dirty="0">
                <a:latin typeface="Georgia"/>
                <a:cs typeface="Georgia"/>
              </a:rPr>
              <a:t>manifest </a:t>
            </a:r>
            <a:r>
              <a:rPr sz="800" spc="-10" dirty="0">
                <a:latin typeface="Georgia"/>
                <a:cs typeface="Georgia"/>
              </a:rPr>
              <a:t>short, sub-clinical epileptic </a:t>
            </a:r>
            <a:r>
              <a:rPr sz="800" spc="10" dirty="0">
                <a:latin typeface="Georgia"/>
                <a:cs typeface="Georgia"/>
              </a:rPr>
              <a:t>“bursts”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in</a:t>
            </a:r>
            <a:endParaRPr sz="800">
              <a:latin typeface="Georgia"/>
              <a:cs typeface="Georgia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344015" y="3213750"/>
          <a:ext cx="1113790" cy="47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85"/>
                <a:gridCol w="335280"/>
                <a:gridCol w="377825"/>
              </a:tblGrid>
              <a:tr h="127000">
                <a:tc>
                  <a:txBody>
                    <a:bodyPr/>
                    <a:lstStyle/>
                    <a:p>
                      <a:pPr marL="43815">
                        <a:lnSpc>
                          <a:spcPts val="89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epilepsy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B w="38100">
                      <a:solidFill>
                        <a:srgbClr val="C75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clinical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38100">
                      <a:solidFill>
                        <a:srgbClr val="C75000"/>
                      </a:solidFill>
                      <a:prstDash val="solid"/>
                    </a:lnL>
                    <a:lnR w="53975">
                      <a:solidFill>
                        <a:srgbClr val="C75000"/>
                      </a:solidFill>
                      <a:prstDash val="solid"/>
                    </a:lnR>
                    <a:lnT w="38100" cap="flat" cmpd="sng" algn="ctr">
                      <a:solidFill>
                        <a:srgbClr val="C75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seizures.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539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1728730" y="3338270"/>
            <a:ext cx="3477260" cy="660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85"/>
              </a:spcBef>
              <a:tabLst>
                <a:tab pos="1804035" algn="l"/>
              </a:tabLst>
            </a:pPr>
            <a:r>
              <a:rPr sz="800" spc="-10" dirty="0">
                <a:latin typeface="Georgia"/>
                <a:cs typeface="Georgia"/>
              </a:rPr>
              <a:t>addition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to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full-blown	</a:t>
            </a:r>
            <a:r>
              <a:rPr sz="800" spc="-25" dirty="0">
                <a:latin typeface="Georgia"/>
                <a:cs typeface="Georgia"/>
              </a:rPr>
              <a:t>We </a:t>
            </a:r>
            <a:r>
              <a:rPr sz="800" spc="-10" dirty="0">
                <a:latin typeface="Georgia"/>
                <a:cs typeface="Georgia"/>
              </a:rPr>
              <a:t>believe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5" dirty="0">
                <a:latin typeface="Georgia"/>
                <a:cs typeface="Georgia"/>
              </a:rPr>
              <a:t>relationship between  these two </a:t>
            </a:r>
            <a:r>
              <a:rPr sz="800" spc="-20" dirty="0">
                <a:latin typeface="Georgia"/>
                <a:cs typeface="Georgia"/>
              </a:rPr>
              <a:t>classes of </a:t>
            </a:r>
            <a:r>
              <a:rPr sz="800" spc="-10" dirty="0">
                <a:latin typeface="Georgia"/>
                <a:cs typeface="Georgia"/>
              </a:rPr>
              <a:t>events—something </a:t>
            </a:r>
            <a:r>
              <a:rPr sz="800" spc="-5" dirty="0">
                <a:latin typeface="Georgia"/>
                <a:cs typeface="Georgia"/>
              </a:rPr>
              <a:t>not </a:t>
            </a:r>
            <a:r>
              <a:rPr sz="800" spc="-10" dirty="0">
                <a:latin typeface="Georgia"/>
                <a:cs typeface="Georgia"/>
              </a:rPr>
              <a:t>previously studied </a:t>
            </a:r>
            <a:r>
              <a:rPr sz="800" spc="10" dirty="0">
                <a:latin typeface="Georgia"/>
                <a:cs typeface="Georgia"/>
              </a:rPr>
              <a:t>quantitatively—  </a:t>
            </a:r>
            <a:r>
              <a:rPr sz="800" spc="-15" dirty="0">
                <a:latin typeface="Georgia"/>
                <a:cs typeface="Georgia"/>
              </a:rPr>
              <a:t>could </a:t>
            </a:r>
            <a:r>
              <a:rPr sz="800" spc="-5" dirty="0">
                <a:latin typeface="Georgia"/>
                <a:cs typeface="Georgia"/>
              </a:rPr>
              <a:t>yield important </a:t>
            </a:r>
            <a:r>
              <a:rPr sz="800" spc="-15" dirty="0">
                <a:latin typeface="Georgia"/>
                <a:cs typeface="Georgia"/>
              </a:rPr>
              <a:t>insights into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nature </a:t>
            </a:r>
            <a:r>
              <a:rPr sz="800" spc="-15" dirty="0">
                <a:latin typeface="Georgia"/>
                <a:cs typeface="Georgia"/>
              </a:rPr>
              <a:t>and intrinsic </a:t>
            </a:r>
            <a:r>
              <a:rPr sz="800" spc="-10" dirty="0">
                <a:latin typeface="Georgia"/>
                <a:cs typeface="Georgia"/>
              </a:rPr>
              <a:t>dynamics </a:t>
            </a:r>
            <a:r>
              <a:rPr sz="800" spc="-20" dirty="0">
                <a:latin typeface="Georgia"/>
                <a:cs typeface="Georgia"/>
              </a:rPr>
              <a:t>of  </a:t>
            </a:r>
            <a:r>
              <a:rPr sz="800" spc="-15" dirty="0">
                <a:latin typeface="Georgia"/>
                <a:cs typeface="Georgia"/>
              </a:rPr>
              <a:t>seizures. </a:t>
            </a:r>
            <a:r>
              <a:rPr sz="800" spc="70" dirty="0">
                <a:latin typeface="Georgia"/>
                <a:cs typeface="Georgia"/>
              </a:rPr>
              <a:t>A </a:t>
            </a:r>
            <a:r>
              <a:rPr sz="800" spc="-10" dirty="0">
                <a:latin typeface="Georgia"/>
                <a:cs typeface="Georgia"/>
              </a:rPr>
              <a:t>goal </a:t>
            </a:r>
            <a:r>
              <a:rPr sz="800" spc="-20" dirty="0">
                <a:latin typeface="Georgia"/>
                <a:cs typeface="Georgia"/>
              </a:rPr>
              <a:t>of our work is </a:t>
            </a:r>
            <a:r>
              <a:rPr sz="800" spc="5" dirty="0">
                <a:latin typeface="Georgia"/>
                <a:cs typeface="Georgia"/>
              </a:rPr>
              <a:t>to </a:t>
            </a:r>
            <a:r>
              <a:rPr sz="800" spc="-15" dirty="0">
                <a:latin typeface="Georgia"/>
                <a:cs typeface="Georgia"/>
              </a:rPr>
              <a:t>parse these complex </a:t>
            </a:r>
            <a:r>
              <a:rPr sz="800" spc="-10" dirty="0">
                <a:latin typeface="Georgia"/>
                <a:cs typeface="Georgia"/>
              </a:rPr>
              <a:t>epileptic </a:t>
            </a:r>
            <a:r>
              <a:rPr sz="800" spc="-15" dirty="0">
                <a:latin typeface="Georgia"/>
                <a:cs typeface="Georgia"/>
              </a:rPr>
              <a:t>events  into </a:t>
            </a:r>
            <a:r>
              <a:rPr sz="800" spc="-5" dirty="0">
                <a:latin typeface="Georgia"/>
                <a:cs typeface="Georgia"/>
              </a:rPr>
              <a:t>distinct </a:t>
            </a:r>
            <a:r>
              <a:rPr sz="800" spc="-10" dirty="0">
                <a:latin typeface="Georgia"/>
                <a:cs typeface="Georgia"/>
              </a:rPr>
              <a:t>dynamic </a:t>
            </a:r>
            <a:r>
              <a:rPr sz="800" spc="-20" dirty="0">
                <a:latin typeface="Georgia"/>
                <a:cs typeface="Georgia"/>
              </a:rPr>
              <a:t>regimes. </a:t>
            </a:r>
            <a:r>
              <a:rPr sz="800" spc="70" dirty="0">
                <a:latin typeface="Georgia"/>
                <a:cs typeface="Georgia"/>
              </a:rPr>
              <a:t>A </a:t>
            </a:r>
            <a:r>
              <a:rPr sz="800" spc="-15" dirty="0">
                <a:latin typeface="Georgia"/>
                <a:cs typeface="Georgia"/>
              </a:rPr>
              <a:t>challenge </a:t>
            </a:r>
            <a:r>
              <a:rPr sz="800" spc="-20" dirty="0">
                <a:latin typeface="Georgia"/>
                <a:cs typeface="Georgia"/>
              </a:rPr>
              <a:t>posed </a:t>
            </a:r>
            <a:r>
              <a:rPr sz="800" spc="5" dirty="0">
                <a:latin typeface="Georgia"/>
                <a:cs typeface="Georgia"/>
              </a:rPr>
              <a:t>by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intracranial</a:t>
            </a:r>
            <a:r>
              <a:rPr sz="800" spc="95" dirty="0">
                <a:latin typeface="Georgia"/>
                <a:cs typeface="Georgia"/>
              </a:rPr>
              <a:t> </a:t>
            </a:r>
            <a:r>
              <a:rPr sz="800" spc="35" dirty="0">
                <a:latin typeface="Georgia"/>
                <a:cs typeface="Georgia"/>
              </a:rPr>
              <a:t>EEG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28730" y="3973911"/>
            <a:ext cx="3443604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15" dirty="0">
                <a:latin typeface="Georgia"/>
                <a:cs typeface="Georgia"/>
              </a:rPr>
              <a:t>(iEEG) </a:t>
            </a:r>
            <a:r>
              <a:rPr sz="800" spc="5" dirty="0">
                <a:latin typeface="Georgia"/>
                <a:cs typeface="Georgia"/>
              </a:rPr>
              <a:t>data </a:t>
            </a:r>
            <a:r>
              <a:rPr sz="800" spc="-30" dirty="0">
                <a:latin typeface="Georgia"/>
                <a:cs typeface="Georgia"/>
              </a:rPr>
              <a:t>we </a:t>
            </a:r>
            <a:r>
              <a:rPr sz="800" dirty="0">
                <a:latin typeface="Georgia"/>
                <a:cs typeface="Georgia"/>
              </a:rPr>
              <a:t>study </a:t>
            </a:r>
            <a:r>
              <a:rPr sz="800" spc="-20" dirty="0">
                <a:latin typeface="Georgia"/>
                <a:cs typeface="Georgia"/>
              </a:rPr>
              <a:t>is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dirty="0">
                <a:latin typeface="Georgia"/>
                <a:cs typeface="Georgia"/>
              </a:rPr>
              <a:t>fact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5" dirty="0">
                <a:latin typeface="Georgia"/>
                <a:cs typeface="Georgia"/>
              </a:rPr>
              <a:t>number </a:t>
            </a:r>
            <a:r>
              <a:rPr sz="800" spc="-15" dirty="0">
                <a:latin typeface="Georgia"/>
                <a:cs typeface="Georgia"/>
              </a:rPr>
              <a:t>and placement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15" dirty="0">
                <a:latin typeface="Georgia"/>
                <a:cs typeface="Georgia"/>
              </a:rPr>
              <a:t>electrodes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28731" y="4101040"/>
            <a:ext cx="193103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can </a:t>
            </a:r>
            <a:r>
              <a:rPr sz="800" dirty="0">
                <a:latin typeface="Georgia"/>
                <a:cs typeface="Georgia"/>
              </a:rPr>
              <a:t>vary </a:t>
            </a:r>
            <a:r>
              <a:rPr sz="800" spc="-15" dirty="0">
                <a:latin typeface="Georgia"/>
                <a:cs typeface="Georgia"/>
              </a:rPr>
              <a:t>between </a:t>
            </a:r>
            <a:r>
              <a:rPr sz="800" spc="-5" dirty="0">
                <a:latin typeface="Georgia"/>
                <a:cs typeface="Georgia"/>
              </a:rPr>
              <a:t>patients. </a:t>
            </a:r>
            <a:r>
              <a:rPr sz="800" spc="-25" dirty="0">
                <a:latin typeface="Georgia"/>
                <a:cs typeface="Georgia"/>
              </a:rPr>
              <a:t>We </a:t>
            </a:r>
            <a:r>
              <a:rPr sz="800" spc="-15" dirty="0">
                <a:latin typeface="Georgia"/>
                <a:cs typeface="Georgia"/>
              </a:rPr>
              <a:t>develop</a:t>
            </a:r>
            <a:r>
              <a:rPr sz="800" spc="-95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</a:t>
            </a:r>
            <a:endParaRPr sz="800">
              <a:latin typeface="Georgia"/>
              <a:cs typeface="Georgia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3653538" y="4109392"/>
          <a:ext cx="150495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895"/>
                <a:gridCol w="723265"/>
                <a:gridCol w="351790"/>
              </a:tblGrid>
              <a:tr h="136525">
                <a:tc>
                  <a:txBody>
                    <a:bodyPr/>
                    <a:lstStyle/>
                    <a:p>
                      <a:pPr marL="34290">
                        <a:lnSpc>
                          <a:spcPts val="925"/>
                        </a:lnSpc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800" spc="-25" dirty="0">
                          <a:latin typeface="Georgia"/>
                          <a:cs typeface="Georgia"/>
                        </a:rPr>
                        <a:t>ay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esi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n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539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925"/>
                        </a:lnSpc>
                      </a:pPr>
                      <a:r>
                        <a:rPr sz="800" spc="-15" dirty="0">
                          <a:latin typeface="Georgia"/>
                          <a:cs typeface="Georgia"/>
                        </a:rPr>
                        <a:t>nonparametric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53975">
                      <a:solidFill>
                        <a:srgbClr val="0079A0"/>
                      </a:solidFill>
                      <a:prstDash val="solid"/>
                    </a:lnL>
                    <a:lnR w="539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925"/>
                        </a:lnSpc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Mar</a:t>
                      </a:r>
                      <a:r>
                        <a:rPr sz="800" spc="-25" dirty="0">
                          <a:latin typeface="Georgia"/>
                          <a:cs typeface="Georgia"/>
                        </a:rPr>
                        <a:t>ko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v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539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1728730" y="4228170"/>
            <a:ext cx="344551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switching </a:t>
            </a:r>
            <a:r>
              <a:rPr sz="800" spc="-20" dirty="0">
                <a:latin typeface="Georgia"/>
                <a:cs typeface="Georgia"/>
              </a:rPr>
              <a:t>process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15" dirty="0">
                <a:latin typeface="Georgia"/>
                <a:cs typeface="Georgia"/>
              </a:rPr>
              <a:t>allows </a:t>
            </a:r>
            <a:r>
              <a:rPr sz="800" spc="-20" dirty="0">
                <a:latin typeface="Georgia"/>
                <a:cs typeface="Georgia"/>
              </a:rPr>
              <a:t>for </a:t>
            </a:r>
            <a:r>
              <a:rPr sz="800" spc="5" dirty="0">
                <a:latin typeface="Georgia"/>
                <a:cs typeface="Georgia"/>
              </a:rPr>
              <a:t>(i) </a:t>
            </a:r>
            <a:r>
              <a:rPr sz="800" spc="-15" dirty="0">
                <a:latin typeface="Georgia"/>
                <a:cs typeface="Georgia"/>
              </a:rPr>
              <a:t>shared </a:t>
            </a:r>
            <a:r>
              <a:rPr sz="800" spc="-10" dirty="0">
                <a:latin typeface="Georgia"/>
                <a:cs typeface="Georgia"/>
              </a:rPr>
              <a:t>dynamic </a:t>
            </a:r>
            <a:r>
              <a:rPr sz="800" spc="-20" dirty="0">
                <a:latin typeface="Georgia"/>
                <a:cs typeface="Georgia"/>
              </a:rPr>
              <a:t>regimes </a:t>
            </a:r>
            <a:r>
              <a:rPr sz="800" spc="-15" dirty="0">
                <a:latin typeface="Georgia"/>
                <a:cs typeface="Georgia"/>
              </a:rPr>
              <a:t>between </a:t>
            </a:r>
            <a:r>
              <a:rPr sz="800" dirty="0">
                <a:latin typeface="Georgia"/>
                <a:cs typeface="Georgia"/>
              </a:rPr>
              <a:t>a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vari-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28730" y="4355291"/>
            <a:ext cx="34442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able </a:t>
            </a:r>
            <a:r>
              <a:rPr sz="800" spc="-25" dirty="0">
                <a:latin typeface="Georgia"/>
                <a:cs typeface="Georgia"/>
              </a:rPr>
              <a:t>number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15" dirty="0">
                <a:latin typeface="Georgia"/>
                <a:cs typeface="Georgia"/>
              </a:rPr>
              <a:t>channels, </a:t>
            </a:r>
            <a:r>
              <a:rPr sz="800" dirty="0">
                <a:latin typeface="Georgia"/>
                <a:cs typeface="Georgia"/>
              </a:rPr>
              <a:t>(ii) </a:t>
            </a:r>
            <a:r>
              <a:rPr sz="800" spc="-20" dirty="0">
                <a:latin typeface="Georgia"/>
                <a:cs typeface="Georgia"/>
              </a:rPr>
              <a:t>asynchronous </a:t>
            </a:r>
            <a:r>
              <a:rPr sz="800" spc="-15" dirty="0">
                <a:latin typeface="Georgia"/>
                <a:cs typeface="Georgia"/>
              </a:rPr>
              <a:t>regime-switching, and </a:t>
            </a:r>
            <a:r>
              <a:rPr sz="800" dirty="0">
                <a:latin typeface="Georgia"/>
                <a:cs typeface="Georgia"/>
              </a:rPr>
              <a:t>(iii)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an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36277" y="4512894"/>
            <a:ext cx="316230" cy="115416"/>
          </a:xfrm>
          <a:prstGeom prst="rect">
            <a:avLst/>
          </a:prstGeom>
          <a:solidFill>
            <a:srgbClr val="6ACDF4"/>
          </a:solidFill>
          <a:ln w="25369">
            <a:solidFill>
              <a:srgbClr val="0079A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850"/>
              </a:lnSpc>
            </a:pPr>
            <a:r>
              <a:rPr sz="800" spc="-20" dirty="0">
                <a:latin typeface="Georgia"/>
                <a:cs typeface="Georgia"/>
              </a:rPr>
              <a:t>sparse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28731" y="4482420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30830" algn="l"/>
              </a:tabLst>
            </a:pPr>
            <a:r>
              <a:rPr sz="800" spc="-20" dirty="0">
                <a:latin typeface="Georgia"/>
                <a:cs typeface="Georgia"/>
              </a:rPr>
              <a:t>unknown  </a:t>
            </a:r>
            <a:r>
              <a:rPr sz="800" spc="-5" dirty="0">
                <a:latin typeface="Georgia"/>
                <a:cs typeface="Georgia"/>
              </a:rPr>
              <a:t>dictionary  </a:t>
            </a:r>
            <a:r>
              <a:rPr sz="800" spc="-25" dirty="0">
                <a:latin typeface="Georgia"/>
                <a:cs typeface="Georgia"/>
              </a:rPr>
              <a:t>of  </a:t>
            </a:r>
            <a:r>
              <a:rPr sz="800" spc="-10" dirty="0">
                <a:latin typeface="Georgia"/>
                <a:cs typeface="Georgia"/>
              </a:rPr>
              <a:t>dynamic  </a:t>
            </a:r>
            <a:r>
              <a:rPr sz="800" spc="-20" dirty="0">
                <a:latin typeface="Georgia"/>
                <a:cs typeface="Georgia"/>
              </a:rPr>
              <a:t>regimes.  </a:t>
            </a:r>
            <a:r>
              <a:rPr sz="800" spc="-25" dirty="0">
                <a:latin typeface="Georgia"/>
                <a:cs typeface="Georgia"/>
              </a:rPr>
              <a:t>We</a:t>
            </a:r>
            <a:r>
              <a:rPr sz="800" spc="1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encode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	</a:t>
            </a:r>
            <a:r>
              <a:rPr sz="800" spc="-15" dirty="0">
                <a:latin typeface="Georgia"/>
                <a:cs typeface="Georgia"/>
              </a:rPr>
              <a:t>and</a:t>
            </a:r>
            <a:r>
              <a:rPr sz="800" spc="5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changing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28731" y="4609550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5" dirty="0">
                <a:latin typeface="Georgia"/>
                <a:cs typeface="Georgia"/>
              </a:rPr>
              <a:t>set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dependencies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between</a:t>
            </a:r>
            <a:r>
              <a:rPr sz="800" spc="30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channels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using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</a:t>
            </a:r>
            <a:r>
              <a:rPr sz="800" spc="3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Markov-switching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Gaussian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28730" y="4736680"/>
            <a:ext cx="34442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graphical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model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for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innovations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process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driving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channel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dynamics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and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28731" y="4863808"/>
            <a:ext cx="3444875" cy="406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4299"/>
              </a:lnSpc>
              <a:spcBef>
                <a:spcPts val="85"/>
              </a:spcBef>
              <a:tabLst>
                <a:tab pos="2348230" algn="l"/>
                <a:tab pos="2941320" algn="l"/>
              </a:tabLst>
            </a:pPr>
            <a:r>
              <a:rPr sz="800" spc="-10" dirty="0">
                <a:latin typeface="Georgia"/>
                <a:cs typeface="Georgia"/>
              </a:rPr>
              <a:t>demonstrate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importance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5" dirty="0">
                <a:latin typeface="Georgia"/>
                <a:cs typeface="Georgia"/>
              </a:rPr>
              <a:t>this </a:t>
            </a:r>
            <a:r>
              <a:rPr sz="800" spc="-20" dirty="0">
                <a:latin typeface="Georgia"/>
                <a:cs typeface="Georgia"/>
              </a:rPr>
              <a:t>model in </a:t>
            </a:r>
            <a:r>
              <a:rPr sz="800" spc="-15" dirty="0">
                <a:latin typeface="Georgia"/>
                <a:cs typeface="Georgia"/>
              </a:rPr>
              <a:t>parsing and out-of-sample </a:t>
            </a:r>
            <a:r>
              <a:rPr sz="800" spc="-20" dirty="0">
                <a:latin typeface="Georgia"/>
                <a:cs typeface="Georgia"/>
              </a:rPr>
              <a:t>pre-  </a:t>
            </a:r>
            <a:r>
              <a:rPr sz="800" spc="-10" dirty="0">
                <a:latin typeface="Georgia"/>
                <a:cs typeface="Georgia"/>
              </a:rPr>
              <a:t>dictions 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5" dirty="0">
                <a:latin typeface="Georgia"/>
                <a:cs typeface="Georgia"/>
              </a:rPr>
              <a:t> </a:t>
            </a:r>
            <a:r>
              <a:rPr sz="800" spc="25" dirty="0">
                <a:latin typeface="Georgia"/>
                <a:cs typeface="Georgia"/>
              </a:rPr>
              <a:t>iEEG</a:t>
            </a:r>
            <a:r>
              <a:rPr sz="800" spc="175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data.	</a:t>
            </a:r>
            <a:r>
              <a:rPr sz="800" spc="-15" dirty="0">
                <a:latin typeface="Georgia"/>
                <a:cs typeface="Georgia"/>
              </a:rPr>
              <a:t>produces </a:t>
            </a:r>
            <a:r>
              <a:rPr sz="800" spc="-5" dirty="0">
                <a:latin typeface="Georgia"/>
                <a:cs typeface="Georgia"/>
              </a:rPr>
              <a:t>intuitive </a:t>
            </a:r>
            <a:r>
              <a:rPr sz="800" spc="5" dirty="0">
                <a:latin typeface="Georgia"/>
                <a:cs typeface="Georgia"/>
              </a:rPr>
              <a:t>state  </a:t>
            </a:r>
            <a:r>
              <a:rPr sz="800" spc="-20" dirty="0">
                <a:latin typeface="Georgia"/>
                <a:cs typeface="Georgia"/>
              </a:rPr>
              <a:t>assignments  </a:t>
            </a:r>
            <a:r>
              <a:rPr sz="800" spc="15" dirty="0">
                <a:latin typeface="Georgia"/>
                <a:cs typeface="Georgia"/>
              </a:rPr>
              <a:t>that</a:t>
            </a:r>
            <a:r>
              <a:rPr sz="800" spc="7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can</a:t>
            </a:r>
            <a:r>
              <a:rPr sz="800" spc="12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help		and</a:t>
            </a:r>
            <a:r>
              <a:rPr sz="800" spc="3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enable</a:t>
            </a:r>
            <a:endParaRPr sz="800">
              <a:latin typeface="Georgia"/>
              <a:cs typeface="Georgia"/>
            </a:endParaRPr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2930375" y="4995255"/>
          <a:ext cx="1692909" cy="58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090"/>
                <a:gridCol w="365125"/>
                <a:gridCol w="296545"/>
                <a:gridCol w="78105"/>
                <a:gridCol w="136525"/>
                <a:gridCol w="220980"/>
                <a:gridCol w="129539"/>
              </a:tblGrid>
              <a:tr h="122555">
                <a:tc gridSpan="2">
                  <a:txBody>
                    <a:bodyPr/>
                    <a:lstStyle/>
                    <a:p>
                      <a:pPr>
                        <a:lnSpc>
                          <a:spcPts val="869"/>
                        </a:lnSpc>
                      </a:pPr>
                      <a:r>
                        <a:rPr sz="800" spc="-25" dirty="0">
                          <a:latin typeface="Georgia"/>
                          <a:cs typeface="Georgia"/>
                        </a:rPr>
                        <a:t>We show </a:t>
                      </a:r>
                      <a:r>
                        <a:rPr sz="800" spc="15" dirty="0">
                          <a:latin typeface="Georgia"/>
                          <a:cs typeface="Georgia"/>
                        </a:rPr>
                        <a:t>that</a:t>
                      </a:r>
                      <a:r>
                        <a:rPr sz="80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800" spc="-20" dirty="0">
                          <a:latin typeface="Georgia"/>
                          <a:cs typeface="Georgia"/>
                        </a:rPr>
                        <a:t>our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28575">
                      <a:solidFill>
                        <a:srgbClr val="0079A0"/>
                      </a:solidFill>
                      <a:prstDash val="solid"/>
                    </a:lnR>
                    <a:lnB w="53975">
                      <a:solidFill>
                        <a:srgbClr val="0079A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69"/>
                        </a:lnSpc>
                      </a:pPr>
                      <a:r>
                        <a:rPr sz="800" spc="-20" dirty="0">
                          <a:latin typeface="Georgia"/>
                          <a:cs typeface="Georgia"/>
                        </a:rPr>
                        <a:t>model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5890">
                <a:tc>
                  <a:txBody>
                    <a:bodyPr/>
                    <a:lstStyle/>
                    <a:p>
                      <a:pPr marL="31115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automate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38100">
                      <a:solidFill>
                        <a:srgbClr val="0079A0"/>
                      </a:solidFill>
                      <a:prstDash val="solid"/>
                    </a:lnR>
                    <a:lnT w="53975" cap="flat" cmpd="sng" algn="ctr">
                      <a:solidFill>
                        <a:srgbClr val="0079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Georgia"/>
                          <a:cs typeface="Georgia"/>
                        </a:rPr>
                        <a:t>clinical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539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4604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Georgia"/>
                          <a:cs typeface="Georgia"/>
                        </a:rPr>
                        <a:t>analysis</a:t>
                      </a:r>
                      <a:r>
                        <a:rPr sz="800" spc="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800" spc="-20" dirty="0">
                          <a:latin typeface="Georgia"/>
                          <a:cs typeface="Georgia"/>
                        </a:rPr>
                        <a:t>of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 cap="flat" cmpd="sng" algn="ctr">
                      <a:solidFill>
                        <a:srgbClr val="0079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240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seizures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539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79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ts val="919"/>
                        </a:lnSpc>
                      </a:pPr>
                      <a:r>
                        <a:rPr sz="800" spc="-5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lini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539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590">
                        <a:lnSpc>
                          <a:spcPts val="919"/>
                        </a:lnSpc>
                      </a:pPr>
                      <a:r>
                        <a:rPr sz="800" spc="-5" dirty="0">
                          <a:latin typeface="Georgia"/>
                          <a:cs typeface="Georgia"/>
                        </a:rPr>
                        <a:t>se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z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ur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s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539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539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919"/>
                        </a:lnSpc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.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T w="28575">
                      <a:solidFill>
                        <a:srgbClr val="C75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6" name="object 56"/>
          <p:cNvSpPr/>
          <p:nvPr/>
        </p:nvSpPr>
        <p:spPr>
          <a:xfrm>
            <a:off x="164293" y="1562786"/>
            <a:ext cx="1213657" cy="140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9341" y="1589736"/>
            <a:ext cx="1122456" cy="1307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4293" y="3150514"/>
            <a:ext cx="1205345" cy="139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9341" y="3175305"/>
            <a:ext cx="1116462" cy="1307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4293" y="4734097"/>
            <a:ext cx="1205345" cy="1400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9341" y="4760886"/>
            <a:ext cx="1116462" cy="13070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16701" y="1625142"/>
            <a:ext cx="2448102" cy="1496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69667" y="3098719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69667" y="2667588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69667" y="2235327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69667" y="1803064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40316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88956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37597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86235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134873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84812" y="3156305"/>
            <a:ext cx="657225" cy="582930"/>
          </a:xfrm>
          <a:custGeom>
            <a:avLst/>
            <a:gdLst/>
            <a:ahLst/>
            <a:cxnLst/>
            <a:rect l="l" t="t" r="r" b="b"/>
            <a:pathLst>
              <a:path w="657225" h="582929">
                <a:moveTo>
                  <a:pt x="84854" y="480923"/>
                </a:moveTo>
                <a:lnTo>
                  <a:pt x="53301" y="480923"/>
                </a:lnTo>
                <a:lnTo>
                  <a:pt x="152069" y="582345"/>
                </a:lnTo>
                <a:lnTo>
                  <a:pt x="168262" y="566572"/>
                </a:lnTo>
                <a:lnTo>
                  <a:pt x="84854" y="480923"/>
                </a:lnTo>
                <a:close/>
              </a:path>
              <a:path w="657225" h="582929">
                <a:moveTo>
                  <a:pt x="95389" y="412534"/>
                </a:moveTo>
                <a:lnTo>
                  <a:pt x="0" y="505396"/>
                </a:lnTo>
                <a:lnTo>
                  <a:pt x="13703" y="519468"/>
                </a:lnTo>
                <a:lnTo>
                  <a:pt x="53301" y="480923"/>
                </a:lnTo>
                <a:lnTo>
                  <a:pt x="84854" y="480923"/>
                </a:lnTo>
                <a:lnTo>
                  <a:pt x="69494" y="465150"/>
                </a:lnTo>
                <a:lnTo>
                  <a:pt x="109093" y="426605"/>
                </a:lnTo>
                <a:lnTo>
                  <a:pt x="95389" y="412534"/>
                </a:lnTo>
                <a:close/>
              </a:path>
              <a:path w="657225" h="582929">
                <a:moveTo>
                  <a:pt x="220695" y="374243"/>
                </a:moveTo>
                <a:lnTo>
                  <a:pt x="197753" y="379084"/>
                </a:lnTo>
                <a:lnTo>
                  <a:pt x="177203" y="392798"/>
                </a:lnTo>
                <a:lnTo>
                  <a:pt x="162948" y="412969"/>
                </a:lnTo>
                <a:lnTo>
                  <a:pt x="157499" y="435768"/>
                </a:lnTo>
                <a:lnTo>
                  <a:pt x="161251" y="458749"/>
                </a:lnTo>
                <a:lnTo>
                  <a:pt x="174599" y="479463"/>
                </a:lnTo>
                <a:lnTo>
                  <a:pt x="195076" y="493481"/>
                </a:lnTo>
                <a:lnTo>
                  <a:pt x="218055" y="497951"/>
                </a:lnTo>
                <a:lnTo>
                  <a:pt x="241068" y="493186"/>
                </a:lnTo>
                <a:lnTo>
                  <a:pt x="261645" y="479501"/>
                </a:lnTo>
                <a:lnTo>
                  <a:pt x="263474" y="476904"/>
                </a:lnTo>
                <a:lnTo>
                  <a:pt x="220030" y="476904"/>
                </a:lnTo>
                <a:lnTo>
                  <a:pt x="204711" y="473464"/>
                </a:lnTo>
                <a:lnTo>
                  <a:pt x="190792" y="463702"/>
                </a:lnTo>
                <a:lnTo>
                  <a:pt x="181518" y="449648"/>
                </a:lnTo>
                <a:lnTo>
                  <a:pt x="178588" y="434349"/>
                </a:lnTo>
                <a:lnTo>
                  <a:pt x="181710" y="419436"/>
                </a:lnTo>
                <a:lnTo>
                  <a:pt x="190588" y="406539"/>
                </a:lnTo>
                <a:lnTo>
                  <a:pt x="203794" y="397944"/>
                </a:lnTo>
                <a:lnTo>
                  <a:pt x="218782" y="395230"/>
                </a:lnTo>
                <a:lnTo>
                  <a:pt x="265699" y="395230"/>
                </a:lnTo>
                <a:lnTo>
                  <a:pt x="263931" y="392493"/>
                </a:lnTo>
                <a:lnTo>
                  <a:pt x="243573" y="378603"/>
                </a:lnTo>
                <a:lnTo>
                  <a:pt x="220695" y="374243"/>
                </a:lnTo>
                <a:close/>
              </a:path>
              <a:path w="657225" h="582929">
                <a:moveTo>
                  <a:pt x="265699" y="395230"/>
                </a:moveTo>
                <a:lnTo>
                  <a:pt x="218782" y="395230"/>
                </a:lnTo>
                <a:lnTo>
                  <a:pt x="233962" y="398602"/>
                </a:lnTo>
                <a:lnTo>
                  <a:pt x="247738" y="408266"/>
                </a:lnTo>
                <a:lnTo>
                  <a:pt x="257149" y="422413"/>
                </a:lnTo>
                <a:lnTo>
                  <a:pt x="260219" y="437780"/>
                </a:lnTo>
                <a:lnTo>
                  <a:pt x="257179" y="452763"/>
                </a:lnTo>
                <a:lnTo>
                  <a:pt x="248259" y="465759"/>
                </a:lnTo>
                <a:lnTo>
                  <a:pt x="235097" y="474257"/>
                </a:lnTo>
                <a:lnTo>
                  <a:pt x="220030" y="476904"/>
                </a:lnTo>
                <a:lnTo>
                  <a:pt x="263474" y="476904"/>
                </a:lnTo>
                <a:lnTo>
                  <a:pt x="275873" y="459301"/>
                </a:lnTo>
                <a:lnTo>
                  <a:pt x="281252" y="436425"/>
                </a:lnTo>
                <a:lnTo>
                  <a:pt x="277399" y="413335"/>
                </a:lnTo>
                <a:lnTo>
                  <a:pt x="265699" y="395230"/>
                </a:lnTo>
                <a:close/>
              </a:path>
              <a:path w="657225" h="582929">
                <a:moveTo>
                  <a:pt x="257162" y="318782"/>
                </a:moveTo>
                <a:lnTo>
                  <a:pt x="242608" y="332955"/>
                </a:lnTo>
                <a:lnTo>
                  <a:pt x="355079" y="448449"/>
                </a:lnTo>
                <a:lnTo>
                  <a:pt x="370941" y="433006"/>
                </a:lnTo>
                <a:lnTo>
                  <a:pt x="330644" y="391617"/>
                </a:lnTo>
                <a:lnTo>
                  <a:pt x="327444" y="388988"/>
                </a:lnTo>
                <a:lnTo>
                  <a:pt x="327774" y="388670"/>
                </a:lnTo>
                <a:lnTo>
                  <a:pt x="353864" y="388670"/>
                </a:lnTo>
                <a:lnTo>
                  <a:pt x="355538" y="387676"/>
                </a:lnTo>
                <a:lnTo>
                  <a:pt x="366356" y="377558"/>
                </a:lnTo>
                <a:lnTo>
                  <a:pt x="368699" y="374108"/>
                </a:lnTo>
                <a:lnTo>
                  <a:pt x="324310" y="374108"/>
                </a:lnTo>
                <a:lnTo>
                  <a:pt x="310647" y="369036"/>
                </a:lnTo>
                <a:lnTo>
                  <a:pt x="298602" y="359702"/>
                </a:lnTo>
                <a:lnTo>
                  <a:pt x="287387" y="344214"/>
                </a:lnTo>
                <a:lnTo>
                  <a:pt x="284290" y="332181"/>
                </a:lnTo>
                <a:lnTo>
                  <a:pt x="269582" y="332181"/>
                </a:lnTo>
                <a:lnTo>
                  <a:pt x="267208" y="329082"/>
                </a:lnTo>
                <a:lnTo>
                  <a:pt x="257162" y="318782"/>
                </a:lnTo>
                <a:close/>
              </a:path>
              <a:path w="657225" h="582929">
                <a:moveTo>
                  <a:pt x="353864" y="388670"/>
                </a:moveTo>
                <a:lnTo>
                  <a:pt x="327774" y="388670"/>
                </a:lnTo>
                <a:lnTo>
                  <a:pt x="339864" y="392190"/>
                </a:lnTo>
                <a:lnTo>
                  <a:pt x="347913" y="392206"/>
                </a:lnTo>
                <a:lnTo>
                  <a:pt x="353864" y="388670"/>
                </a:lnTo>
                <a:close/>
              </a:path>
              <a:path w="657225" h="582929">
                <a:moveTo>
                  <a:pt x="362027" y="298319"/>
                </a:moveTo>
                <a:lnTo>
                  <a:pt x="318195" y="298319"/>
                </a:lnTo>
                <a:lnTo>
                  <a:pt x="332108" y="302959"/>
                </a:lnTo>
                <a:lnTo>
                  <a:pt x="345732" y="313499"/>
                </a:lnTo>
                <a:lnTo>
                  <a:pt x="356076" y="327909"/>
                </a:lnTo>
                <a:lnTo>
                  <a:pt x="359986" y="342215"/>
                </a:lnTo>
                <a:lnTo>
                  <a:pt x="358006" y="355381"/>
                </a:lnTo>
                <a:lnTo>
                  <a:pt x="350685" y="366369"/>
                </a:lnTo>
                <a:lnTo>
                  <a:pt x="338139" y="373644"/>
                </a:lnTo>
                <a:lnTo>
                  <a:pt x="324310" y="374108"/>
                </a:lnTo>
                <a:lnTo>
                  <a:pt x="368699" y="374108"/>
                </a:lnTo>
                <a:lnTo>
                  <a:pt x="378335" y="359916"/>
                </a:lnTo>
                <a:lnTo>
                  <a:pt x="381703" y="339632"/>
                </a:lnTo>
                <a:lnTo>
                  <a:pt x="376209" y="318354"/>
                </a:lnTo>
                <a:lnTo>
                  <a:pt x="362027" y="298319"/>
                </a:lnTo>
                <a:close/>
              </a:path>
              <a:path w="657225" h="582929">
                <a:moveTo>
                  <a:pt x="321305" y="275982"/>
                </a:moveTo>
                <a:lnTo>
                  <a:pt x="301212" y="278239"/>
                </a:lnTo>
                <a:lnTo>
                  <a:pt x="283070" y="289737"/>
                </a:lnTo>
                <a:lnTo>
                  <a:pt x="272249" y="304854"/>
                </a:lnTo>
                <a:lnTo>
                  <a:pt x="268708" y="318354"/>
                </a:lnTo>
                <a:lnTo>
                  <a:pt x="269047" y="328126"/>
                </a:lnTo>
                <a:lnTo>
                  <a:pt x="269913" y="331863"/>
                </a:lnTo>
                <a:lnTo>
                  <a:pt x="269582" y="332181"/>
                </a:lnTo>
                <a:lnTo>
                  <a:pt x="284290" y="332181"/>
                </a:lnTo>
                <a:lnTo>
                  <a:pt x="283681" y="329812"/>
                </a:lnTo>
                <a:lnTo>
                  <a:pt x="286159" y="317096"/>
                </a:lnTo>
                <a:lnTo>
                  <a:pt x="293497" y="306666"/>
                </a:lnTo>
                <a:lnTo>
                  <a:pt x="304991" y="299562"/>
                </a:lnTo>
                <a:lnTo>
                  <a:pt x="318195" y="298319"/>
                </a:lnTo>
                <a:lnTo>
                  <a:pt x="362027" y="298319"/>
                </a:lnTo>
                <a:lnTo>
                  <a:pt x="361607" y="297726"/>
                </a:lnTo>
                <a:lnTo>
                  <a:pt x="341915" y="282599"/>
                </a:lnTo>
                <a:lnTo>
                  <a:pt x="321305" y="275982"/>
                </a:lnTo>
                <a:close/>
              </a:path>
              <a:path w="657225" h="582929">
                <a:moveTo>
                  <a:pt x="356641" y="221932"/>
                </a:moveTo>
                <a:lnTo>
                  <a:pt x="340779" y="237388"/>
                </a:lnTo>
                <a:lnTo>
                  <a:pt x="421386" y="320166"/>
                </a:lnTo>
                <a:lnTo>
                  <a:pt x="437261" y="304711"/>
                </a:lnTo>
                <a:lnTo>
                  <a:pt x="356641" y="221932"/>
                </a:lnTo>
                <a:close/>
              </a:path>
              <a:path w="657225" h="582929">
                <a:moveTo>
                  <a:pt x="447833" y="139289"/>
                </a:moveTo>
                <a:lnTo>
                  <a:pt x="403387" y="179081"/>
                </a:lnTo>
                <a:lnTo>
                  <a:pt x="398275" y="201883"/>
                </a:lnTo>
                <a:lnTo>
                  <a:pt x="402520" y="224540"/>
                </a:lnTo>
                <a:lnTo>
                  <a:pt x="415925" y="244855"/>
                </a:lnTo>
                <a:lnTo>
                  <a:pt x="436010" y="258930"/>
                </a:lnTo>
                <a:lnTo>
                  <a:pt x="458535" y="263761"/>
                </a:lnTo>
                <a:lnTo>
                  <a:pt x="481395" y="259184"/>
                </a:lnTo>
                <a:lnTo>
                  <a:pt x="502488" y="245033"/>
                </a:lnTo>
                <a:lnTo>
                  <a:pt x="504711" y="242138"/>
                </a:lnTo>
                <a:lnTo>
                  <a:pt x="460819" y="242138"/>
                </a:lnTo>
                <a:lnTo>
                  <a:pt x="445579" y="238575"/>
                </a:lnTo>
                <a:lnTo>
                  <a:pt x="431965" y="228917"/>
                </a:lnTo>
                <a:lnTo>
                  <a:pt x="422651" y="215040"/>
                </a:lnTo>
                <a:lnTo>
                  <a:pt x="419560" y="199886"/>
                </a:lnTo>
                <a:lnTo>
                  <a:pt x="422703" y="184878"/>
                </a:lnTo>
                <a:lnTo>
                  <a:pt x="453440" y="159891"/>
                </a:lnTo>
                <a:lnTo>
                  <a:pt x="464235" y="158622"/>
                </a:lnTo>
                <a:lnTo>
                  <a:pt x="460933" y="140169"/>
                </a:lnTo>
                <a:lnTo>
                  <a:pt x="447833" y="139289"/>
                </a:lnTo>
                <a:close/>
              </a:path>
              <a:path w="657225" h="582929">
                <a:moveTo>
                  <a:pt x="504939" y="194208"/>
                </a:moveTo>
                <a:lnTo>
                  <a:pt x="490245" y="230174"/>
                </a:lnTo>
                <a:lnTo>
                  <a:pt x="460819" y="242138"/>
                </a:lnTo>
                <a:lnTo>
                  <a:pt x="504711" y="242138"/>
                </a:lnTo>
                <a:lnTo>
                  <a:pt x="514749" y="229068"/>
                </a:lnTo>
                <a:lnTo>
                  <a:pt x="520660" y="214437"/>
                </a:lnTo>
                <a:lnTo>
                  <a:pt x="522521" y="203748"/>
                </a:lnTo>
                <a:lnTo>
                  <a:pt x="522630" y="199605"/>
                </a:lnTo>
                <a:lnTo>
                  <a:pt x="504939" y="194208"/>
                </a:lnTo>
                <a:close/>
              </a:path>
              <a:path w="657225" h="582929">
                <a:moveTo>
                  <a:pt x="324777" y="189217"/>
                </a:moveTo>
                <a:lnTo>
                  <a:pt x="308749" y="204825"/>
                </a:lnTo>
                <a:lnTo>
                  <a:pt x="324523" y="221030"/>
                </a:lnTo>
                <a:lnTo>
                  <a:pt x="340550" y="205422"/>
                </a:lnTo>
                <a:lnTo>
                  <a:pt x="324777" y="189217"/>
                </a:lnTo>
                <a:close/>
              </a:path>
              <a:path w="657225" h="582929">
                <a:moveTo>
                  <a:pt x="553013" y="34759"/>
                </a:moveTo>
                <a:lnTo>
                  <a:pt x="522732" y="34759"/>
                </a:lnTo>
                <a:lnTo>
                  <a:pt x="526072" y="38519"/>
                </a:lnTo>
                <a:lnTo>
                  <a:pt x="602221" y="116712"/>
                </a:lnTo>
                <a:lnTo>
                  <a:pt x="576707" y="141554"/>
                </a:lnTo>
                <a:lnTo>
                  <a:pt x="590397" y="155625"/>
                </a:lnTo>
                <a:lnTo>
                  <a:pt x="646080" y="101422"/>
                </a:lnTo>
                <a:lnTo>
                  <a:pt x="617931" y="101422"/>
                </a:lnTo>
                <a:lnTo>
                  <a:pt x="553013" y="34759"/>
                </a:lnTo>
                <a:close/>
              </a:path>
              <a:path w="657225" h="582929">
                <a:moveTo>
                  <a:pt x="643127" y="76885"/>
                </a:moveTo>
                <a:lnTo>
                  <a:pt x="617931" y="101422"/>
                </a:lnTo>
                <a:lnTo>
                  <a:pt x="646080" y="101422"/>
                </a:lnTo>
                <a:lnTo>
                  <a:pt x="656831" y="90957"/>
                </a:lnTo>
                <a:lnTo>
                  <a:pt x="643127" y="76885"/>
                </a:lnTo>
                <a:close/>
              </a:path>
              <a:path w="657225" h="582929">
                <a:moveTo>
                  <a:pt x="519163" y="0"/>
                </a:moveTo>
                <a:lnTo>
                  <a:pt x="504761" y="14008"/>
                </a:lnTo>
                <a:lnTo>
                  <a:pt x="503237" y="67754"/>
                </a:lnTo>
                <a:lnTo>
                  <a:pt x="522935" y="68338"/>
                </a:lnTo>
                <a:lnTo>
                  <a:pt x="523379" y="47193"/>
                </a:lnTo>
                <a:lnTo>
                  <a:pt x="523646" y="38963"/>
                </a:lnTo>
                <a:lnTo>
                  <a:pt x="522401" y="35077"/>
                </a:lnTo>
                <a:lnTo>
                  <a:pt x="522732" y="34759"/>
                </a:lnTo>
                <a:lnTo>
                  <a:pt x="553013" y="34759"/>
                </a:lnTo>
                <a:lnTo>
                  <a:pt x="519163" y="0"/>
                </a:lnTo>
                <a:close/>
              </a:path>
            </a:pathLst>
          </a:custGeom>
          <a:solidFill>
            <a:srgbClr val="95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43041" y="3167603"/>
            <a:ext cx="666115" cy="596900"/>
          </a:xfrm>
          <a:custGeom>
            <a:avLst/>
            <a:gdLst/>
            <a:ahLst/>
            <a:cxnLst/>
            <a:rect l="l" t="t" r="r" b="b"/>
            <a:pathLst>
              <a:path w="666115" h="596900">
                <a:moveTo>
                  <a:pt x="84854" y="494987"/>
                </a:moveTo>
                <a:lnTo>
                  <a:pt x="53289" y="494987"/>
                </a:lnTo>
                <a:lnTo>
                  <a:pt x="152069" y="596409"/>
                </a:lnTo>
                <a:lnTo>
                  <a:pt x="168262" y="580636"/>
                </a:lnTo>
                <a:lnTo>
                  <a:pt x="84854" y="494987"/>
                </a:lnTo>
                <a:close/>
              </a:path>
              <a:path w="666115" h="596900">
                <a:moveTo>
                  <a:pt x="95389" y="426610"/>
                </a:moveTo>
                <a:lnTo>
                  <a:pt x="0" y="519460"/>
                </a:lnTo>
                <a:lnTo>
                  <a:pt x="13703" y="533531"/>
                </a:lnTo>
                <a:lnTo>
                  <a:pt x="53289" y="494987"/>
                </a:lnTo>
                <a:lnTo>
                  <a:pt x="84854" y="494987"/>
                </a:lnTo>
                <a:lnTo>
                  <a:pt x="69494" y="479213"/>
                </a:lnTo>
                <a:lnTo>
                  <a:pt x="109093" y="440669"/>
                </a:lnTo>
                <a:lnTo>
                  <a:pt x="95389" y="426610"/>
                </a:lnTo>
                <a:close/>
              </a:path>
              <a:path w="666115" h="596900">
                <a:moveTo>
                  <a:pt x="220695" y="388313"/>
                </a:moveTo>
                <a:lnTo>
                  <a:pt x="197753" y="393153"/>
                </a:lnTo>
                <a:lnTo>
                  <a:pt x="177203" y="406861"/>
                </a:lnTo>
                <a:lnTo>
                  <a:pt x="162946" y="427032"/>
                </a:lnTo>
                <a:lnTo>
                  <a:pt x="157494" y="449834"/>
                </a:lnTo>
                <a:lnTo>
                  <a:pt x="161245" y="472818"/>
                </a:lnTo>
                <a:lnTo>
                  <a:pt x="174599" y="493539"/>
                </a:lnTo>
                <a:lnTo>
                  <a:pt x="195071" y="507555"/>
                </a:lnTo>
                <a:lnTo>
                  <a:pt x="218051" y="512021"/>
                </a:lnTo>
                <a:lnTo>
                  <a:pt x="241066" y="507251"/>
                </a:lnTo>
                <a:lnTo>
                  <a:pt x="261663" y="493539"/>
                </a:lnTo>
                <a:lnTo>
                  <a:pt x="263468" y="490977"/>
                </a:lnTo>
                <a:lnTo>
                  <a:pt x="220030" y="490977"/>
                </a:lnTo>
                <a:lnTo>
                  <a:pt x="204711" y="487535"/>
                </a:lnTo>
                <a:lnTo>
                  <a:pt x="190792" y="477766"/>
                </a:lnTo>
                <a:lnTo>
                  <a:pt x="181518" y="463719"/>
                </a:lnTo>
                <a:lnTo>
                  <a:pt x="178588" y="448422"/>
                </a:lnTo>
                <a:lnTo>
                  <a:pt x="181710" y="433506"/>
                </a:lnTo>
                <a:lnTo>
                  <a:pt x="190588" y="420603"/>
                </a:lnTo>
                <a:lnTo>
                  <a:pt x="203792" y="412008"/>
                </a:lnTo>
                <a:lnTo>
                  <a:pt x="218778" y="409295"/>
                </a:lnTo>
                <a:lnTo>
                  <a:pt x="265692" y="409295"/>
                </a:lnTo>
                <a:lnTo>
                  <a:pt x="263931" y="406569"/>
                </a:lnTo>
                <a:lnTo>
                  <a:pt x="243573" y="392674"/>
                </a:lnTo>
                <a:lnTo>
                  <a:pt x="220695" y="388313"/>
                </a:lnTo>
                <a:close/>
              </a:path>
              <a:path w="666115" h="596900">
                <a:moveTo>
                  <a:pt x="265692" y="409295"/>
                </a:moveTo>
                <a:lnTo>
                  <a:pt x="218778" y="409295"/>
                </a:lnTo>
                <a:lnTo>
                  <a:pt x="233956" y="412672"/>
                </a:lnTo>
                <a:lnTo>
                  <a:pt x="247738" y="422343"/>
                </a:lnTo>
                <a:lnTo>
                  <a:pt x="257149" y="436487"/>
                </a:lnTo>
                <a:lnTo>
                  <a:pt x="260219" y="451850"/>
                </a:lnTo>
                <a:lnTo>
                  <a:pt x="257179" y="466829"/>
                </a:lnTo>
                <a:lnTo>
                  <a:pt x="248259" y="479823"/>
                </a:lnTo>
                <a:lnTo>
                  <a:pt x="235097" y="488328"/>
                </a:lnTo>
                <a:lnTo>
                  <a:pt x="220030" y="490977"/>
                </a:lnTo>
                <a:lnTo>
                  <a:pt x="263468" y="490977"/>
                </a:lnTo>
                <a:lnTo>
                  <a:pt x="275873" y="473367"/>
                </a:lnTo>
                <a:lnTo>
                  <a:pt x="281252" y="450495"/>
                </a:lnTo>
                <a:lnTo>
                  <a:pt x="277399" y="427410"/>
                </a:lnTo>
                <a:lnTo>
                  <a:pt x="265692" y="409295"/>
                </a:lnTo>
                <a:close/>
              </a:path>
              <a:path w="666115" h="596900">
                <a:moveTo>
                  <a:pt x="257162" y="332859"/>
                </a:moveTo>
                <a:lnTo>
                  <a:pt x="242595" y="347032"/>
                </a:lnTo>
                <a:lnTo>
                  <a:pt x="355079" y="462526"/>
                </a:lnTo>
                <a:lnTo>
                  <a:pt x="370941" y="447070"/>
                </a:lnTo>
                <a:lnTo>
                  <a:pt x="330644" y="405680"/>
                </a:lnTo>
                <a:lnTo>
                  <a:pt x="327444" y="403051"/>
                </a:lnTo>
                <a:lnTo>
                  <a:pt x="327774" y="402734"/>
                </a:lnTo>
                <a:lnTo>
                  <a:pt x="353876" y="402734"/>
                </a:lnTo>
                <a:lnTo>
                  <a:pt x="355538" y="401746"/>
                </a:lnTo>
                <a:lnTo>
                  <a:pt x="366356" y="391621"/>
                </a:lnTo>
                <a:lnTo>
                  <a:pt x="368693" y="388181"/>
                </a:lnTo>
                <a:lnTo>
                  <a:pt x="324310" y="388181"/>
                </a:lnTo>
                <a:lnTo>
                  <a:pt x="310647" y="383106"/>
                </a:lnTo>
                <a:lnTo>
                  <a:pt x="298602" y="373765"/>
                </a:lnTo>
                <a:lnTo>
                  <a:pt x="287387" y="358283"/>
                </a:lnTo>
                <a:lnTo>
                  <a:pt x="284292" y="346257"/>
                </a:lnTo>
                <a:lnTo>
                  <a:pt x="269582" y="346257"/>
                </a:lnTo>
                <a:lnTo>
                  <a:pt x="267195" y="343158"/>
                </a:lnTo>
                <a:lnTo>
                  <a:pt x="257162" y="332859"/>
                </a:lnTo>
                <a:close/>
              </a:path>
              <a:path w="666115" h="596900">
                <a:moveTo>
                  <a:pt x="353876" y="402734"/>
                </a:moveTo>
                <a:lnTo>
                  <a:pt x="327774" y="402734"/>
                </a:lnTo>
                <a:lnTo>
                  <a:pt x="339864" y="406261"/>
                </a:lnTo>
                <a:lnTo>
                  <a:pt x="347913" y="406279"/>
                </a:lnTo>
                <a:lnTo>
                  <a:pt x="353876" y="402734"/>
                </a:lnTo>
                <a:close/>
              </a:path>
              <a:path w="666115" h="596900">
                <a:moveTo>
                  <a:pt x="362024" y="312391"/>
                </a:moveTo>
                <a:lnTo>
                  <a:pt x="318195" y="312391"/>
                </a:lnTo>
                <a:lnTo>
                  <a:pt x="332108" y="317033"/>
                </a:lnTo>
                <a:lnTo>
                  <a:pt x="345732" y="327575"/>
                </a:lnTo>
                <a:lnTo>
                  <a:pt x="356076" y="341978"/>
                </a:lnTo>
                <a:lnTo>
                  <a:pt x="359986" y="356281"/>
                </a:lnTo>
                <a:lnTo>
                  <a:pt x="358006" y="369445"/>
                </a:lnTo>
                <a:lnTo>
                  <a:pt x="350685" y="380433"/>
                </a:lnTo>
                <a:lnTo>
                  <a:pt x="338139" y="387715"/>
                </a:lnTo>
                <a:lnTo>
                  <a:pt x="324310" y="388181"/>
                </a:lnTo>
                <a:lnTo>
                  <a:pt x="368693" y="388181"/>
                </a:lnTo>
                <a:lnTo>
                  <a:pt x="378335" y="373987"/>
                </a:lnTo>
                <a:lnTo>
                  <a:pt x="381703" y="353707"/>
                </a:lnTo>
                <a:lnTo>
                  <a:pt x="376209" y="332430"/>
                </a:lnTo>
                <a:lnTo>
                  <a:pt x="362024" y="312391"/>
                </a:lnTo>
                <a:close/>
              </a:path>
              <a:path w="666115" h="596900">
                <a:moveTo>
                  <a:pt x="321300" y="290053"/>
                </a:moveTo>
                <a:lnTo>
                  <a:pt x="301210" y="292310"/>
                </a:lnTo>
                <a:lnTo>
                  <a:pt x="283070" y="303814"/>
                </a:lnTo>
                <a:lnTo>
                  <a:pt x="272243" y="318931"/>
                </a:lnTo>
                <a:lnTo>
                  <a:pt x="268704" y="332430"/>
                </a:lnTo>
                <a:lnTo>
                  <a:pt x="269045" y="342202"/>
                </a:lnTo>
                <a:lnTo>
                  <a:pt x="269913" y="345940"/>
                </a:lnTo>
                <a:lnTo>
                  <a:pt x="269582" y="346257"/>
                </a:lnTo>
                <a:lnTo>
                  <a:pt x="284292" y="346257"/>
                </a:lnTo>
                <a:lnTo>
                  <a:pt x="283681" y="343882"/>
                </a:lnTo>
                <a:lnTo>
                  <a:pt x="286159" y="331167"/>
                </a:lnTo>
                <a:lnTo>
                  <a:pt x="293497" y="320743"/>
                </a:lnTo>
                <a:lnTo>
                  <a:pt x="304991" y="313633"/>
                </a:lnTo>
                <a:lnTo>
                  <a:pt x="318195" y="312391"/>
                </a:lnTo>
                <a:lnTo>
                  <a:pt x="362024" y="312391"/>
                </a:lnTo>
                <a:lnTo>
                  <a:pt x="361607" y="311802"/>
                </a:lnTo>
                <a:lnTo>
                  <a:pt x="341909" y="296673"/>
                </a:lnTo>
                <a:lnTo>
                  <a:pt x="321300" y="290053"/>
                </a:lnTo>
                <a:close/>
              </a:path>
              <a:path w="666115" h="596900">
                <a:moveTo>
                  <a:pt x="356641" y="236008"/>
                </a:moveTo>
                <a:lnTo>
                  <a:pt x="340766" y="251464"/>
                </a:lnTo>
                <a:lnTo>
                  <a:pt x="421386" y="334230"/>
                </a:lnTo>
                <a:lnTo>
                  <a:pt x="437248" y="318787"/>
                </a:lnTo>
                <a:lnTo>
                  <a:pt x="356641" y="236008"/>
                </a:lnTo>
                <a:close/>
              </a:path>
              <a:path w="666115" h="596900">
                <a:moveTo>
                  <a:pt x="447828" y="153365"/>
                </a:moveTo>
                <a:lnTo>
                  <a:pt x="403382" y="193157"/>
                </a:lnTo>
                <a:lnTo>
                  <a:pt x="398273" y="215958"/>
                </a:lnTo>
                <a:lnTo>
                  <a:pt x="402520" y="238611"/>
                </a:lnTo>
                <a:lnTo>
                  <a:pt x="415925" y="258919"/>
                </a:lnTo>
                <a:lnTo>
                  <a:pt x="436008" y="273001"/>
                </a:lnTo>
                <a:lnTo>
                  <a:pt x="458530" y="277836"/>
                </a:lnTo>
                <a:lnTo>
                  <a:pt x="481390" y="273260"/>
                </a:lnTo>
                <a:lnTo>
                  <a:pt x="502488" y="259110"/>
                </a:lnTo>
                <a:lnTo>
                  <a:pt x="504713" y="256209"/>
                </a:lnTo>
                <a:lnTo>
                  <a:pt x="460819" y="256209"/>
                </a:lnTo>
                <a:lnTo>
                  <a:pt x="445579" y="252646"/>
                </a:lnTo>
                <a:lnTo>
                  <a:pt x="431965" y="242993"/>
                </a:lnTo>
                <a:lnTo>
                  <a:pt x="422651" y="229117"/>
                </a:lnTo>
                <a:lnTo>
                  <a:pt x="419560" y="213963"/>
                </a:lnTo>
                <a:lnTo>
                  <a:pt x="422703" y="198954"/>
                </a:lnTo>
                <a:lnTo>
                  <a:pt x="453440" y="173967"/>
                </a:lnTo>
                <a:lnTo>
                  <a:pt x="464235" y="172699"/>
                </a:lnTo>
                <a:lnTo>
                  <a:pt x="460921" y="154246"/>
                </a:lnTo>
                <a:lnTo>
                  <a:pt x="447828" y="153365"/>
                </a:lnTo>
                <a:close/>
              </a:path>
              <a:path w="666115" h="596900">
                <a:moveTo>
                  <a:pt x="504939" y="208272"/>
                </a:moveTo>
                <a:lnTo>
                  <a:pt x="490245" y="244251"/>
                </a:lnTo>
                <a:lnTo>
                  <a:pt x="460819" y="256209"/>
                </a:lnTo>
                <a:lnTo>
                  <a:pt x="504713" y="256209"/>
                </a:lnTo>
                <a:lnTo>
                  <a:pt x="514743" y="243139"/>
                </a:lnTo>
                <a:lnTo>
                  <a:pt x="520655" y="228509"/>
                </a:lnTo>
                <a:lnTo>
                  <a:pt x="522519" y="217822"/>
                </a:lnTo>
                <a:lnTo>
                  <a:pt x="522630" y="213682"/>
                </a:lnTo>
                <a:lnTo>
                  <a:pt x="504939" y="208272"/>
                </a:lnTo>
                <a:close/>
              </a:path>
              <a:path w="666115" h="596900">
                <a:moveTo>
                  <a:pt x="324777" y="203293"/>
                </a:moveTo>
                <a:lnTo>
                  <a:pt x="308749" y="218901"/>
                </a:lnTo>
                <a:lnTo>
                  <a:pt x="324523" y="235094"/>
                </a:lnTo>
                <a:lnTo>
                  <a:pt x="340550" y="219486"/>
                </a:lnTo>
                <a:lnTo>
                  <a:pt x="324777" y="203293"/>
                </a:lnTo>
                <a:close/>
              </a:path>
              <a:path w="666115" h="596900">
                <a:moveTo>
                  <a:pt x="585822" y="23475"/>
                </a:moveTo>
                <a:lnTo>
                  <a:pt x="546566" y="23475"/>
                </a:lnTo>
                <a:lnTo>
                  <a:pt x="556757" y="25326"/>
                </a:lnTo>
                <a:lnTo>
                  <a:pt x="565924" y="31640"/>
                </a:lnTo>
                <a:lnTo>
                  <a:pt x="573888" y="57515"/>
                </a:lnTo>
                <a:lnTo>
                  <a:pt x="568640" y="91057"/>
                </a:lnTo>
                <a:lnTo>
                  <a:pt x="565962" y="127238"/>
                </a:lnTo>
                <a:lnTo>
                  <a:pt x="581634" y="161028"/>
                </a:lnTo>
                <a:lnTo>
                  <a:pt x="584339" y="163809"/>
                </a:lnTo>
                <a:lnTo>
                  <a:pt x="587540" y="166425"/>
                </a:lnTo>
                <a:lnTo>
                  <a:pt x="591058" y="169054"/>
                </a:lnTo>
                <a:lnTo>
                  <a:pt x="622684" y="138269"/>
                </a:lnTo>
                <a:lnTo>
                  <a:pt x="594537" y="138269"/>
                </a:lnTo>
                <a:lnTo>
                  <a:pt x="587039" y="112958"/>
                </a:lnTo>
                <a:lnTo>
                  <a:pt x="592461" y="80417"/>
                </a:lnTo>
                <a:lnTo>
                  <a:pt x="595702" y="45758"/>
                </a:lnTo>
                <a:lnTo>
                  <a:pt x="585822" y="23475"/>
                </a:lnTo>
                <a:close/>
              </a:path>
              <a:path w="666115" h="596900">
                <a:moveTo>
                  <a:pt x="651802" y="82516"/>
                </a:moveTo>
                <a:lnTo>
                  <a:pt x="594537" y="138269"/>
                </a:lnTo>
                <a:lnTo>
                  <a:pt x="622684" y="138269"/>
                </a:lnTo>
                <a:lnTo>
                  <a:pt x="665505" y="96588"/>
                </a:lnTo>
                <a:lnTo>
                  <a:pt x="651802" y="82516"/>
                </a:lnTo>
                <a:close/>
              </a:path>
              <a:path w="666115" h="596900">
                <a:moveTo>
                  <a:pt x="547928" y="0"/>
                </a:moveTo>
                <a:lnTo>
                  <a:pt x="529821" y="4500"/>
                </a:lnTo>
                <a:lnTo>
                  <a:pt x="512825" y="16400"/>
                </a:lnTo>
                <a:lnTo>
                  <a:pt x="499487" y="36059"/>
                </a:lnTo>
                <a:lnTo>
                  <a:pt x="495503" y="54617"/>
                </a:lnTo>
                <a:lnTo>
                  <a:pt x="496395" y="68428"/>
                </a:lnTo>
                <a:lnTo>
                  <a:pt x="497687" y="73842"/>
                </a:lnTo>
                <a:lnTo>
                  <a:pt x="517436" y="70235"/>
                </a:lnTo>
                <a:lnTo>
                  <a:pt x="514113" y="56883"/>
                </a:lnTo>
                <a:lnTo>
                  <a:pt x="513949" y="48526"/>
                </a:lnTo>
                <a:lnTo>
                  <a:pt x="517796" y="41648"/>
                </a:lnTo>
                <a:lnTo>
                  <a:pt x="526503" y="32732"/>
                </a:lnTo>
                <a:lnTo>
                  <a:pt x="536199" y="25980"/>
                </a:lnTo>
                <a:lnTo>
                  <a:pt x="546566" y="23475"/>
                </a:lnTo>
                <a:lnTo>
                  <a:pt x="585822" y="23475"/>
                </a:lnTo>
                <a:lnTo>
                  <a:pt x="581660" y="14089"/>
                </a:lnTo>
                <a:lnTo>
                  <a:pt x="565693" y="3122"/>
                </a:lnTo>
                <a:lnTo>
                  <a:pt x="547928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26643" y="3164725"/>
            <a:ext cx="645160" cy="612140"/>
          </a:xfrm>
          <a:custGeom>
            <a:avLst/>
            <a:gdLst/>
            <a:ahLst/>
            <a:cxnLst/>
            <a:rect l="l" t="t" r="r" b="b"/>
            <a:pathLst>
              <a:path w="645159" h="612139">
                <a:moveTo>
                  <a:pt x="84854" y="510552"/>
                </a:moveTo>
                <a:lnTo>
                  <a:pt x="53289" y="510552"/>
                </a:lnTo>
                <a:lnTo>
                  <a:pt x="152069" y="611974"/>
                </a:lnTo>
                <a:lnTo>
                  <a:pt x="168262" y="596201"/>
                </a:lnTo>
                <a:lnTo>
                  <a:pt x="84854" y="510552"/>
                </a:lnTo>
                <a:close/>
              </a:path>
              <a:path w="645159" h="612139">
                <a:moveTo>
                  <a:pt x="95389" y="442163"/>
                </a:moveTo>
                <a:lnTo>
                  <a:pt x="0" y="535025"/>
                </a:lnTo>
                <a:lnTo>
                  <a:pt x="13703" y="549097"/>
                </a:lnTo>
                <a:lnTo>
                  <a:pt x="53289" y="510552"/>
                </a:lnTo>
                <a:lnTo>
                  <a:pt x="84854" y="510552"/>
                </a:lnTo>
                <a:lnTo>
                  <a:pt x="69494" y="494779"/>
                </a:lnTo>
                <a:lnTo>
                  <a:pt x="109080" y="456234"/>
                </a:lnTo>
                <a:lnTo>
                  <a:pt x="95389" y="442163"/>
                </a:lnTo>
                <a:close/>
              </a:path>
              <a:path w="645159" h="612139">
                <a:moveTo>
                  <a:pt x="220691" y="403874"/>
                </a:moveTo>
                <a:lnTo>
                  <a:pt x="197748" y="408713"/>
                </a:lnTo>
                <a:lnTo>
                  <a:pt x="177203" y="422427"/>
                </a:lnTo>
                <a:lnTo>
                  <a:pt x="162946" y="442598"/>
                </a:lnTo>
                <a:lnTo>
                  <a:pt x="157494" y="465399"/>
                </a:lnTo>
                <a:lnTo>
                  <a:pt x="161245" y="488383"/>
                </a:lnTo>
                <a:lnTo>
                  <a:pt x="174599" y="509104"/>
                </a:lnTo>
                <a:lnTo>
                  <a:pt x="195070" y="523115"/>
                </a:lnTo>
                <a:lnTo>
                  <a:pt x="218049" y="527581"/>
                </a:lnTo>
                <a:lnTo>
                  <a:pt x="241061" y="522815"/>
                </a:lnTo>
                <a:lnTo>
                  <a:pt x="261650" y="509104"/>
                </a:lnTo>
                <a:lnTo>
                  <a:pt x="263463" y="506533"/>
                </a:lnTo>
                <a:lnTo>
                  <a:pt x="220030" y="506533"/>
                </a:lnTo>
                <a:lnTo>
                  <a:pt x="204711" y="503093"/>
                </a:lnTo>
                <a:lnTo>
                  <a:pt x="190792" y="493331"/>
                </a:lnTo>
                <a:lnTo>
                  <a:pt x="181518" y="479279"/>
                </a:lnTo>
                <a:lnTo>
                  <a:pt x="178588" y="463983"/>
                </a:lnTo>
                <a:lnTo>
                  <a:pt x="181710" y="449070"/>
                </a:lnTo>
                <a:lnTo>
                  <a:pt x="190588" y="436168"/>
                </a:lnTo>
                <a:lnTo>
                  <a:pt x="203792" y="427573"/>
                </a:lnTo>
                <a:lnTo>
                  <a:pt x="218776" y="424859"/>
                </a:lnTo>
                <a:lnTo>
                  <a:pt x="265692" y="424859"/>
                </a:lnTo>
                <a:lnTo>
                  <a:pt x="263931" y="422135"/>
                </a:lnTo>
                <a:lnTo>
                  <a:pt x="243572" y="408238"/>
                </a:lnTo>
                <a:lnTo>
                  <a:pt x="220691" y="403874"/>
                </a:lnTo>
                <a:close/>
              </a:path>
              <a:path w="645159" h="612139">
                <a:moveTo>
                  <a:pt x="265692" y="424859"/>
                </a:moveTo>
                <a:lnTo>
                  <a:pt x="218776" y="424859"/>
                </a:lnTo>
                <a:lnTo>
                  <a:pt x="233951" y="428232"/>
                </a:lnTo>
                <a:lnTo>
                  <a:pt x="247726" y="437896"/>
                </a:lnTo>
                <a:lnTo>
                  <a:pt x="257144" y="452047"/>
                </a:lnTo>
                <a:lnTo>
                  <a:pt x="260218" y="467413"/>
                </a:lnTo>
                <a:lnTo>
                  <a:pt x="257179" y="482394"/>
                </a:lnTo>
                <a:lnTo>
                  <a:pt x="248259" y="495388"/>
                </a:lnTo>
                <a:lnTo>
                  <a:pt x="235097" y="503886"/>
                </a:lnTo>
                <a:lnTo>
                  <a:pt x="220030" y="506533"/>
                </a:lnTo>
                <a:lnTo>
                  <a:pt x="263463" y="506533"/>
                </a:lnTo>
                <a:lnTo>
                  <a:pt x="275868" y="488931"/>
                </a:lnTo>
                <a:lnTo>
                  <a:pt x="281251" y="466056"/>
                </a:lnTo>
                <a:lnTo>
                  <a:pt x="277398" y="442970"/>
                </a:lnTo>
                <a:lnTo>
                  <a:pt x="265692" y="424859"/>
                </a:lnTo>
                <a:close/>
              </a:path>
              <a:path w="645159" h="612139">
                <a:moveTo>
                  <a:pt x="257162" y="348411"/>
                </a:moveTo>
                <a:lnTo>
                  <a:pt x="242595" y="362585"/>
                </a:lnTo>
                <a:lnTo>
                  <a:pt x="355066" y="478078"/>
                </a:lnTo>
                <a:lnTo>
                  <a:pt x="370941" y="462635"/>
                </a:lnTo>
                <a:lnTo>
                  <a:pt x="330631" y="421246"/>
                </a:lnTo>
                <a:lnTo>
                  <a:pt x="327444" y="418617"/>
                </a:lnTo>
                <a:lnTo>
                  <a:pt x="327774" y="418299"/>
                </a:lnTo>
                <a:lnTo>
                  <a:pt x="353864" y="418299"/>
                </a:lnTo>
                <a:lnTo>
                  <a:pt x="355538" y="417305"/>
                </a:lnTo>
                <a:lnTo>
                  <a:pt x="366356" y="407187"/>
                </a:lnTo>
                <a:lnTo>
                  <a:pt x="368695" y="403742"/>
                </a:lnTo>
                <a:lnTo>
                  <a:pt x="324308" y="403742"/>
                </a:lnTo>
                <a:lnTo>
                  <a:pt x="310647" y="398666"/>
                </a:lnTo>
                <a:lnTo>
                  <a:pt x="298602" y="389331"/>
                </a:lnTo>
                <a:lnTo>
                  <a:pt x="287387" y="373843"/>
                </a:lnTo>
                <a:lnTo>
                  <a:pt x="284293" y="361823"/>
                </a:lnTo>
                <a:lnTo>
                  <a:pt x="269582" y="361823"/>
                </a:lnTo>
                <a:lnTo>
                  <a:pt x="267195" y="358724"/>
                </a:lnTo>
                <a:lnTo>
                  <a:pt x="257162" y="348411"/>
                </a:lnTo>
                <a:close/>
              </a:path>
              <a:path w="645159" h="612139">
                <a:moveTo>
                  <a:pt x="353864" y="418299"/>
                </a:moveTo>
                <a:lnTo>
                  <a:pt x="327774" y="418299"/>
                </a:lnTo>
                <a:lnTo>
                  <a:pt x="339864" y="421819"/>
                </a:lnTo>
                <a:lnTo>
                  <a:pt x="347913" y="421835"/>
                </a:lnTo>
                <a:lnTo>
                  <a:pt x="353864" y="418299"/>
                </a:lnTo>
                <a:close/>
              </a:path>
              <a:path w="645159" h="612139">
                <a:moveTo>
                  <a:pt x="362023" y="327956"/>
                </a:moveTo>
                <a:lnTo>
                  <a:pt x="318195" y="327956"/>
                </a:lnTo>
                <a:lnTo>
                  <a:pt x="332108" y="332599"/>
                </a:lnTo>
                <a:lnTo>
                  <a:pt x="345732" y="343141"/>
                </a:lnTo>
                <a:lnTo>
                  <a:pt x="356071" y="357543"/>
                </a:lnTo>
                <a:lnTo>
                  <a:pt x="359979" y="371846"/>
                </a:lnTo>
                <a:lnTo>
                  <a:pt x="357999" y="385010"/>
                </a:lnTo>
                <a:lnTo>
                  <a:pt x="350672" y="395998"/>
                </a:lnTo>
                <a:lnTo>
                  <a:pt x="338134" y="403279"/>
                </a:lnTo>
                <a:lnTo>
                  <a:pt x="324308" y="403742"/>
                </a:lnTo>
                <a:lnTo>
                  <a:pt x="368695" y="403742"/>
                </a:lnTo>
                <a:lnTo>
                  <a:pt x="378328" y="389550"/>
                </a:lnTo>
                <a:lnTo>
                  <a:pt x="381693" y="369268"/>
                </a:lnTo>
                <a:lnTo>
                  <a:pt x="376202" y="347990"/>
                </a:lnTo>
                <a:lnTo>
                  <a:pt x="362023" y="327956"/>
                </a:lnTo>
                <a:close/>
              </a:path>
              <a:path w="645159" h="612139">
                <a:moveTo>
                  <a:pt x="321298" y="305612"/>
                </a:moveTo>
                <a:lnTo>
                  <a:pt x="301204" y="307869"/>
                </a:lnTo>
                <a:lnTo>
                  <a:pt x="283057" y="319366"/>
                </a:lnTo>
                <a:lnTo>
                  <a:pt x="272236" y="334486"/>
                </a:lnTo>
                <a:lnTo>
                  <a:pt x="268695" y="347990"/>
                </a:lnTo>
                <a:lnTo>
                  <a:pt x="269034" y="357766"/>
                </a:lnTo>
                <a:lnTo>
                  <a:pt x="269900" y="361505"/>
                </a:lnTo>
                <a:lnTo>
                  <a:pt x="269582" y="361823"/>
                </a:lnTo>
                <a:lnTo>
                  <a:pt x="284293" y="361823"/>
                </a:lnTo>
                <a:lnTo>
                  <a:pt x="283681" y="359443"/>
                </a:lnTo>
                <a:lnTo>
                  <a:pt x="286159" y="346731"/>
                </a:lnTo>
                <a:lnTo>
                  <a:pt x="293497" y="336308"/>
                </a:lnTo>
                <a:lnTo>
                  <a:pt x="304991" y="329198"/>
                </a:lnTo>
                <a:lnTo>
                  <a:pt x="318195" y="327956"/>
                </a:lnTo>
                <a:lnTo>
                  <a:pt x="362023" y="327956"/>
                </a:lnTo>
                <a:lnTo>
                  <a:pt x="361607" y="327367"/>
                </a:lnTo>
                <a:lnTo>
                  <a:pt x="341909" y="312233"/>
                </a:lnTo>
                <a:lnTo>
                  <a:pt x="321298" y="305612"/>
                </a:lnTo>
                <a:close/>
              </a:path>
              <a:path w="645159" h="612139">
                <a:moveTo>
                  <a:pt x="356641" y="251574"/>
                </a:moveTo>
                <a:lnTo>
                  <a:pt x="340766" y="267017"/>
                </a:lnTo>
                <a:lnTo>
                  <a:pt x="421386" y="349796"/>
                </a:lnTo>
                <a:lnTo>
                  <a:pt x="437248" y="334340"/>
                </a:lnTo>
                <a:lnTo>
                  <a:pt x="356641" y="251574"/>
                </a:lnTo>
                <a:close/>
              </a:path>
              <a:path w="645159" h="612139">
                <a:moveTo>
                  <a:pt x="447821" y="168930"/>
                </a:moveTo>
                <a:lnTo>
                  <a:pt x="403380" y="208717"/>
                </a:lnTo>
                <a:lnTo>
                  <a:pt x="398268" y="231522"/>
                </a:lnTo>
                <a:lnTo>
                  <a:pt x="402515" y="254177"/>
                </a:lnTo>
                <a:lnTo>
                  <a:pt x="415925" y="274485"/>
                </a:lnTo>
                <a:lnTo>
                  <a:pt x="436008" y="288564"/>
                </a:lnTo>
                <a:lnTo>
                  <a:pt x="458530" y="293395"/>
                </a:lnTo>
                <a:lnTo>
                  <a:pt x="481390" y="288815"/>
                </a:lnTo>
                <a:lnTo>
                  <a:pt x="502488" y="274662"/>
                </a:lnTo>
                <a:lnTo>
                  <a:pt x="504710" y="271768"/>
                </a:lnTo>
                <a:lnTo>
                  <a:pt x="460814" y="271768"/>
                </a:lnTo>
                <a:lnTo>
                  <a:pt x="445577" y="268205"/>
                </a:lnTo>
                <a:lnTo>
                  <a:pt x="431965" y="258546"/>
                </a:lnTo>
                <a:lnTo>
                  <a:pt x="422644" y="244677"/>
                </a:lnTo>
                <a:lnTo>
                  <a:pt x="419549" y="229525"/>
                </a:lnTo>
                <a:lnTo>
                  <a:pt x="422690" y="214514"/>
                </a:lnTo>
                <a:lnTo>
                  <a:pt x="453434" y="189531"/>
                </a:lnTo>
                <a:lnTo>
                  <a:pt x="464235" y="188264"/>
                </a:lnTo>
                <a:lnTo>
                  <a:pt x="460921" y="169811"/>
                </a:lnTo>
                <a:lnTo>
                  <a:pt x="447821" y="168930"/>
                </a:lnTo>
                <a:close/>
              </a:path>
              <a:path w="645159" h="612139">
                <a:moveTo>
                  <a:pt x="504939" y="223837"/>
                </a:moveTo>
                <a:lnTo>
                  <a:pt x="490245" y="259816"/>
                </a:lnTo>
                <a:lnTo>
                  <a:pt x="460814" y="271768"/>
                </a:lnTo>
                <a:lnTo>
                  <a:pt x="504710" y="271768"/>
                </a:lnTo>
                <a:lnTo>
                  <a:pt x="514743" y="258699"/>
                </a:lnTo>
                <a:lnTo>
                  <a:pt x="520655" y="244073"/>
                </a:lnTo>
                <a:lnTo>
                  <a:pt x="522519" y="233388"/>
                </a:lnTo>
                <a:lnTo>
                  <a:pt x="522630" y="229247"/>
                </a:lnTo>
                <a:lnTo>
                  <a:pt x="504939" y="223837"/>
                </a:lnTo>
                <a:close/>
              </a:path>
              <a:path w="645159" h="612139">
                <a:moveTo>
                  <a:pt x="324777" y="218859"/>
                </a:moveTo>
                <a:lnTo>
                  <a:pt x="308749" y="234467"/>
                </a:lnTo>
                <a:lnTo>
                  <a:pt x="324510" y="250659"/>
                </a:lnTo>
                <a:lnTo>
                  <a:pt x="340550" y="235051"/>
                </a:lnTo>
                <a:lnTo>
                  <a:pt x="324777" y="218859"/>
                </a:lnTo>
                <a:close/>
              </a:path>
              <a:path w="645159" h="612139">
                <a:moveTo>
                  <a:pt x="635782" y="86409"/>
                </a:moveTo>
                <a:lnTo>
                  <a:pt x="590908" y="86409"/>
                </a:lnTo>
                <a:lnTo>
                  <a:pt x="603267" y="87322"/>
                </a:lnTo>
                <a:lnTo>
                  <a:pt x="614540" y="94513"/>
                </a:lnTo>
                <a:lnTo>
                  <a:pt x="620994" y="104870"/>
                </a:lnTo>
                <a:lnTo>
                  <a:pt x="622422" y="116478"/>
                </a:lnTo>
                <a:lnTo>
                  <a:pt x="619156" y="128114"/>
                </a:lnTo>
                <a:lnTo>
                  <a:pt x="585149" y="151969"/>
                </a:lnTo>
                <a:lnTo>
                  <a:pt x="571284" y="153200"/>
                </a:lnTo>
                <a:lnTo>
                  <a:pt x="574395" y="174066"/>
                </a:lnTo>
                <a:lnTo>
                  <a:pt x="613087" y="166515"/>
                </a:lnTo>
                <a:lnTo>
                  <a:pt x="640367" y="134557"/>
                </a:lnTo>
                <a:lnTo>
                  <a:pt x="644839" y="114374"/>
                </a:lnTo>
                <a:lnTo>
                  <a:pt x="641248" y="94808"/>
                </a:lnTo>
                <a:lnTo>
                  <a:pt x="635782" y="86409"/>
                </a:lnTo>
                <a:close/>
              </a:path>
              <a:path w="645159" h="612139">
                <a:moveTo>
                  <a:pt x="560926" y="33172"/>
                </a:moveTo>
                <a:lnTo>
                  <a:pt x="542683" y="33172"/>
                </a:lnTo>
                <a:lnTo>
                  <a:pt x="543001" y="33502"/>
                </a:lnTo>
                <a:lnTo>
                  <a:pt x="542594" y="39954"/>
                </a:lnTo>
                <a:lnTo>
                  <a:pt x="546773" y="102171"/>
                </a:lnTo>
                <a:lnTo>
                  <a:pt x="558977" y="107175"/>
                </a:lnTo>
                <a:lnTo>
                  <a:pt x="566991" y="99364"/>
                </a:lnTo>
                <a:lnTo>
                  <a:pt x="578478" y="90761"/>
                </a:lnTo>
                <a:lnTo>
                  <a:pt x="590908" y="86409"/>
                </a:lnTo>
                <a:lnTo>
                  <a:pt x="635782" y="86409"/>
                </a:lnTo>
                <a:lnTo>
                  <a:pt x="630262" y="77927"/>
                </a:lnTo>
                <a:lnTo>
                  <a:pt x="628919" y="77038"/>
                </a:lnTo>
                <a:lnTo>
                  <a:pt x="563422" y="77038"/>
                </a:lnTo>
                <a:lnTo>
                  <a:pt x="560926" y="33172"/>
                </a:lnTo>
                <a:close/>
              </a:path>
              <a:path w="645159" h="612139">
                <a:moveTo>
                  <a:pt x="549592" y="0"/>
                </a:moveTo>
                <a:lnTo>
                  <a:pt x="480542" y="67221"/>
                </a:lnTo>
                <a:lnTo>
                  <a:pt x="494245" y="81280"/>
                </a:lnTo>
                <a:lnTo>
                  <a:pt x="539724" y="37007"/>
                </a:lnTo>
                <a:lnTo>
                  <a:pt x="542683" y="33172"/>
                </a:lnTo>
                <a:lnTo>
                  <a:pt x="560926" y="33172"/>
                </a:lnTo>
                <a:lnTo>
                  <a:pt x="559625" y="10312"/>
                </a:lnTo>
                <a:lnTo>
                  <a:pt x="549592" y="0"/>
                </a:lnTo>
                <a:close/>
              </a:path>
              <a:path w="645159" h="612139">
                <a:moveTo>
                  <a:pt x="594961" y="64142"/>
                </a:moveTo>
                <a:lnTo>
                  <a:pt x="577886" y="68470"/>
                </a:lnTo>
                <a:lnTo>
                  <a:pt x="563422" y="77038"/>
                </a:lnTo>
                <a:lnTo>
                  <a:pt x="628919" y="77038"/>
                </a:lnTo>
                <a:lnTo>
                  <a:pt x="612977" y="66485"/>
                </a:lnTo>
                <a:lnTo>
                  <a:pt x="594961" y="64142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84873" y="3168548"/>
            <a:ext cx="658495" cy="608330"/>
          </a:xfrm>
          <a:custGeom>
            <a:avLst/>
            <a:gdLst/>
            <a:ahLst/>
            <a:cxnLst/>
            <a:rect l="l" t="t" r="r" b="b"/>
            <a:pathLst>
              <a:path w="658495" h="608329">
                <a:moveTo>
                  <a:pt x="84854" y="506729"/>
                </a:moveTo>
                <a:lnTo>
                  <a:pt x="53289" y="506729"/>
                </a:lnTo>
                <a:lnTo>
                  <a:pt x="152069" y="608152"/>
                </a:lnTo>
                <a:lnTo>
                  <a:pt x="168262" y="592378"/>
                </a:lnTo>
                <a:lnTo>
                  <a:pt x="84854" y="506729"/>
                </a:lnTo>
                <a:close/>
              </a:path>
              <a:path w="658495" h="608329">
                <a:moveTo>
                  <a:pt x="95389" y="438340"/>
                </a:moveTo>
                <a:lnTo>
                  <a:pt x="0" y="531202"/>
                </a:lnTo>
                <a:lnTo>
                  <a:pt x="13690" y="545274"/>
                </a:lnTo>
                <a:lnTo>
                  <a:pt x="53289" y="506729"/>
                </a:lnTo>
                <a:lnTo>
                  <a:pt x="84854" y="506729"/>
                </a:lnTo>
                <a:lnTo>
                  <a:pt x="69494" y="490956"/>
                </a:lnTo>
                <a:lnTo>
                  <a:pt x="109080" y="452412"/>
                </a:lnTo>
                <a:lnTo>
                  <a:pt x="95389" y="438340"/>
                </a:lnTo>
                <a:close/>
              </a:path>
              <a:path w="658495" h="608329">
                <a:moveTo>
                  <a:pt x="220686" y="400051"/>
                </a:moveTo>
                <a:lnTo>
                  <a:pt x="197746" y="404891"/>
                </a:lnTo>
                <a:lnTo>
                  <a:pt x="177203" y="418604"/>
                </a:lnTo>
                <a:lnTo>
                  <a:pt x="162946" y="438775"/>
                </a:lnTo>
                <a:lnTo>
                  <a:pt x="157494" y="461576"/>
                </a:lnTo>
                <a:lnTo>
                  <a:pt x="161245" y="484561"/>
                </a:lnTo>
                <a:lnTo>
                  <a:pt x="174599" y="505282"/>
                </a:lnTo>
                <a:lnTo>
                  <a:pt x="195070" y="519293"/>
                </a:lnTo>
                <a:lnTo>
                  <a:pt x="218049" y="523759"/>
                </a:lnTo>
                <a:lnTo>
                  <a:pt x="241061" y="518992"/>
                </a:lnTo>
                <a:lnTo>
                  <a:pt x="261650" y="505282"/>
                </a:lnTo>
                <a:lnTo>
                  <a:pt x="263463" y="502710"/>
                </a:lnTo>
                <a:lnTo>
                  <a:pt x="220030" y="502710"/>
                </a:lnTo>
                <a:lnTo>
                  <a:pt x="204711" y="499270"/>
                </a:lnTo>
                <a:lnTo>
                  <a:pt x="190792" y="489508"/>
                </a:lnTo>
                <a:lnTo>
                  <a:pt x="181518" y="475456"/>
                </a:lnTo>
                <a:lnTo>
                  <a:pt x="178588" y="460160"/>
                </a:lnTo>
                <a:lnTo>
                  <a:pt x="181710" y="445247"/>
                </a:lnTo>
                <a:lnTo>
                  <a:pt x="190588" y="432346"/>
                </a:lnTo>
                <a:lnTo>
                  <a:pt x="203786" y="423750"/>
                </a:lnTo>
                <a:lnTo>
                  <a:pt x="218771" y="421036"/>
                </a:lnTo>
                <a:lnTo>
                  <a:pt x="265692" y="421036"/>
                </a:lnTo>
                <a:lnTo>
                  <a:pt x="263931" y="418312"/>
                </a:lnTo>
                <a:lnTo>
                  <a:pt x="243566" y="404415"/>
                </a:lnTo>
                <a:lnTo>
                  <a:pt x="220686" y="400051"/>
                </a:lnTo>
                <a:close/>
              </a:path>
              <a:path w="658495" h="608329">
                <a:moveTo>
                  <a:pt x="265692" y="421036"/>
                </a:moveTo>
                <a:lnTo>
                  <a:pt x="218771" y="421036"/>
                </a:lnTo>
                <a:lnTo>
                  <a:pt x="233949" y="424409"/>
                </a:lnTo>
                <a:lnTo>
                  <a:pt x="247726" y="434073"/>
                </a:lnTo>
                <a:lnTo>
                  <a:pt x="257142" y="448225"/>
                </a:lnTo>
                <a:lnTo>
                  <a:pt x="260213" y="463591"/>
                </a:lnTo>
                <a:lnTo>
                  <a:pt x="257173" y="478571"/>
                </a:lnTo>
                <a:lnTo>
                  <a:pt x="248259" y="491566"/>
                </a:lnTo>
                <a:lnTo>
                  <a:pt x="235097" y="500063"/>
                </a:lnTo>
                <a:lnTo>
                  <a:pt x="220030" y="502710"/>
                </a:lnTo>
                <a:lnTo>
                  <a:pt x="263463" y="502710"/>
                </a:lnTo>
                <a:lnTo>
                  <a:pt x="275868" y="485108"/>
                </a:lnTo>
                <a:lnTo>
                  <a:pt x="281251" y="462233"/>
                </a:lnTo>
                <a:lnTo>
                  <a:pt x="277398" y="439147"/>
                </a:lnTo>
                <a:lnTo>
                  <a:pt x="265692" y="421036"/>
                </a:lnTo>
                <a:close/>
              </a:path>
              <a:path w="658495" h="608329">
                <a:moveTo>
                  <a:pt x="257162" y="344589"/>
                </a:moveTo>
                <a:lnTo>
                  <a:pt x="242595" y="358762"/>
                </a:lnTo>
                <a:lnTo>
                  <a:pt x="355066" y="474256"/>
                </a:lnTo>
                <a:lnTo>
                  <a:pt x="370941" y="458812"/>
                </a:lnTo>
                <a:lnTo>
                  <a:pt x="330631" y="417423"/>
                </a:lnTo>
                <a:lnTo>
                  <a:pt x="327444" y="414794"/>
                </a:lnTo>
                <a:lnTo>
                  <a:pt x="327774" y="414477"/>
                </a:lnTo>
                <a:lnTo>
                  <a:pt x="353864" y="414477"/>
                </a:lnTo>
                <a:lnTo>
                  <a:pt x="355538" y="413482"/>
                </a:lnTo>
                <a:lnTo>
                  <a:pt x="366356" y="403364"/>
                </a:lnTo>
                <a:lnTo>
                  <a:pt x="368695" y="399919"/>
                </a:lnTo>
                <a:lnTo>
                  <a:pt x="324308" y="399919"/>
                </a:lnTo>
                <a:lnTo>
                  <a:pt x="310647" y="394844"/>
                </a:lnTo>
                <a:lnTo>
                  <a:pt x="298602" y="385508"/>
                </a:lnTo>
                <a:lnTo>
                  <a:pt x="287387" y="370021"/>
                </a:lnTo>
                <a:lnTo>
                  <a:pt x="284293" y="358000"/>
                </a:lnTo>
                <a:lnTo>
                  <a:pt x="269582" y="358000"/>
                </a:lnTo>
                <a:lnTo>
                  <a:pt x="267195" y="354901"/>
                </a:lnTo>
                <a:lnTo>
                  <a:pt x="257162" y="344589"/>
                </a:lnTo>
                <a:close/>
              </a:path>
              <a:path w="658495" h="608329">
                <a:moveTo>
                  <a:pt x="353864" y="414477"/>
                </a:moveTo>
                <a:lnTo>
                  <a:pt x="327774" y="414477"/>
                </a:lnTo>
                <a:lnTo>
                  <a:pt x="339864" y="417996"/>
                </a:lnTo>
                <a:lnTo>
                  <a:pt x="347913" y="418012"/>
                </a:lnTo>
                <a:lnTo>
                  <a:pt x="353864" y="414477"/>
                </a:lnTo>
                <a:close/>
              </a:path>
              <a:path w="658495" h="608329">
                <a:moveTo>
                  <a:pt x="362023" y="324134"/>
                </a:moveTo>
                <a:lnTo>
                  <a:pt x="318195" y="324134"/>
                </a:lnTo>
                <a:lnTo>
                  <a:pt x="332108" y="328776"/>
                </a:lnTo>
                <a:lnTo>
                  <a:pt x="345732" y="339318"/>
                </a:lnTo>
                <a:lnTo>
                  <a:pt x="356071" y="353721"/>
                </a:lnTo>
                <a:lnTo>
                  <a:pt x="359979" y="368023"/>
                </a:lnTo>
                <a:lnTo>
                  <a:pt x="357999" y="381188"/>
                </a:lnTo>
                <a:lnTo>
                  <a:pt x="350672" y="392175"/>
                </a:lnTo>
                <a:lnTo>
                  <a:pt x="338134" y="399456"/>
                </a:lnTo>
                <a:lnTo>
                  <a:pt x="324308" y="399919"/>
                </a:lnTo>
                <a:lnTo>
                  <a:pt x="368695" y="399919"/>
                </a:lnTo>
                <a:lnTo>
                  <a:pt x="378328" y="385727"/>
                </a:lnTo>
                <a:lnTo>
                  <a:pt x="381693" y="365445"/>
                </a:lnTo>
                <a:lnTo>
                  <a:pt x="376202" y="344168"/>
                </a:lnTo>
                <a:lnTo>
                  <a:pt x="362023" y="324134"/>
                </a:lnTo>
                <a:close/>
              </a:path>
              <a:path w="658495" h="608329">
                <a:moveTo>
                  <a:pt x="321298" y="301790"/>
                </a:moveTo>
                <a:lnTo>
                  <a:pt x="301204" y="304046"/>
                </a:lnTo>
                <a:lnTo>
                  <a:pt x="283057" y="315544"/>
                </a:lnTo>
                <a:lnTo>
                  <a:pt x="272236" y="330663"/>
                </a:lnTo>
                <a:lnTo>
                  <a:pt x="268695" y="344168"/>
                </a:lnTo>
                <a:lnTo>
                  <a:pt x="269034" y="353943"/>
                </a:lnTo>
                <a:lnTo>
                  <a:pt x="269900" y="357682"/>
                </a:lnTo>
                <a:lnTo>
                  <a:pt x="269582" y="358000"/>
                </a:lnTo>
                <a:lnTo>
                  <a:pt x="284293" y="358000"/>
                </a:lnTo>
                <a:lnTo>
                  <a:pt x="283681" y="355620"/>
                </a:lnTo>
                <a:lnTo>
                  <a:pt x="286159" y="342908"/>
                </a:lnTo>
                <a:lnTo>
                  <a:pt x="293497" y="332486"/>
                </a:lnTo>
                <a:lnTo>
                  <a:pt x="304991" y="325375"/>
                </a:lnTo>
                <a:lnTo>
                  <a:pt x="318195" y="324134"/>
                </a:lnTo>
                <a:lnTo>
                  <a:pt x="362023" y="324134"/>
                </a:lnTo>
                <a:lnTo>
                  <a:pt x="361607" y="323545"/>
                </a:lnTo>
                <a:lnTo>
                  <a:pt x="341909" y="308411"/>
                </a:lnTo>
                <a:lnTo>
                  <a:pt x="321298" y="301790"/>
                </a:lnTo>
                <a:close/>
              </a:path>
              <a:path w="658495" h="608329">
                <a:moveTo>
                  <a:pt x="356641" y="247751"/>
                </a:moveTo>
                <a:lnTo>
                  <a:pt x="340766" y="263194"/>
                </a:lnTo>
                <a:lnTo>
                  <a:pt x="421373" y="345973"/>
                </a:lnTo>
                <a:lnTo>
                  <a:pt x="437248" y="330517"/>
                </a:lnTo>
                <a:lnTo>
                  <a:pt x="356641" y="247751"/>
                </a:lnTo>
                <a:close/>
              </a:path>
              <a:path w="658495" h="608329">
                <a:moveTo>
                  <a:pt x="447821" y="165108"/>
                </a:moveTo>
                <a:lnTo>
                  <a:pt x="403380" y="204895"/>
                </a:lnTo>
                <a:lnTo>
                  <a:pt x="398268" y="227699"/>
                </a:lnTo>
                <a:lnTo>
                  <a:pt x="402515" y="250354"/>
                </a:lnTo>
                <a:lnTo>
                  <a:pt x="415925" y="270662"/>
                </a:lnTo>
                <a:lnTo>
                  <a:pt x="436008" y="284741"/>
                </a:lnTo>
                <a:lnTo>
                  <a:pt x="458530" y="289572"/>
                </a:lnTo>
                <a:lnTo>
                  <a:pt x="481390" y="284992"/>
                </a:lnTo>
                <a:lnTo>
                  <a:pt x="502488" y="270840"/>
                </a:lnTo>
                <a:lnTo>
                  <a:pt x="504710" y="267946"/>
                </a:lnTo>
                <a:lnTo>
                  <a:pt x="460814" y="267946"/>
                </a:lnTo>
                <a:lnTo>
                  <a:pt x="445577" y="264382"/>
                </a:lnTo>
                <a:lnTo>
                  <a:pt x="431965" y="254723"/>
                </a:lnTo>
                <a:lnTo>
                  <a:pt x="422644" y="240854"/>
                </a:lnTo>
                <a:lnTo>
                  <a:pt x="419549" y="225702"/>
                </a:lnTo>
                <a:lnTo>
                  <a:pt x="422690" y="210691"/>
                </a:lnTo>
                <a:lnTo>
                  <a:pt x="453434" y="185708"/>
                </a:lnTo>
                <a:lnTo>
                  <a:pt x="464235" y="184442"/>
                </a:lnTo>
                <a:lnTo>
                  <a:pt x="460921" y="165988"/>
                </a:lnTo>
                <a:lnTo>
                  <a:pt x="447821" y="165108"/>
                </a:lnTo>
                <a:close/>
              </a:path>
              <a:path w="658495" h="608329">
                <a:moveTo>
                  <a:pt x="504939" y="220014"/>
                </a:moveTo>
                <a:lnTo>
                  <a:pt x="490245" y="255993"/>
                </a:lnTo>
                <a:lnTo>
                  <a:pt x="460814" y="267946"/>
                </a:lnTo>
                <a:lnTo>
                  <a:pt x="504710" y="267946"/>
                </a:lnTo>
                <a:lnTo>
                  <a:pt x="514743" y="254876"/>
                </a:lnTo>
                <a:lnTo>
                  <a:pt x="520655" y="240250"/>
                </a:lnTo>
                <a:lnTo>
                  <a:pt x="522519" y="229565"/>
                </a:lnTo>
                <a:lnTo>
                  <a:pt x="522630" y="225425"/>
                </a:lnTo>
                <a:lnTo>
                  <a:pt x="504939" y="220014"/>
                </a:lnTo>
                <a:close/>
              </a:path>
              <a:path w="658495" h="608329">
                <a:moveTo>
                  <a:pt x="324777" y="215036"/>
                </a:moveTo>
                <a:lnTo>
                  <a:pt x="308737" y="230644"/>
                </a:lnTo>
                <a:lnTo>
                  <a:pt x="324510" y="246837"/>
                </a:lnTo>
                <a:lnTo>
                  <a:pt x="340550" y="231228"/>
                </a:lnTo>
                <a:lnTo>
                  <a:pt x="324777" y="215036"/>
                </a:lnTo>
                <a:close/>
              </a:path>
              <a:path w="658495" h="608329">
                <a:moveTo>
                  <a:pt x="545655" y="0"/>
                </a:moveTo>
                <a:lnTo>
                  <a:pt x="527176" y="17995"/>
                </a:lnTo>
                <a:lnTo>
                  <a:pt x="546315" y="144360"/>
                </a:lnTo>
                <a:lnTo>
                  <a:pt x="556196" y="154495"/>
                </a:lnTo>
                <a:lnTo>
                  <a:pt x="588147" y="123393"/>
                </a:lnTo>
                <a:lnTo>
                  <a:pt x="560654" y="123393"/>
                </a:lnTo>
                <a:lnTo>
                  <a:pt x="560324" y="123075"/>
                </a:lnTo>
                <a:lnTo>
                  <a:pt x="550519" y="47536"/>
                </a:lnTo>
                <a:lnTo>
                  <a:pt x="549643" y="40424"/>
                </a:lnTo>
                <a:lnTo>
                  <a:pt x="547001" y="32473"/>
                </a:lnTo>
                <a:lnTo>
                  <a:pt x="547331" y="32156"/>
                </a:lnTo>
                <a:lnTo>
                  <a:pt x="576975" y="32156"/>
                </a:lnTo>
                <a:lnTo>
                  <a:pt x="545655" y="0"/>
                </a:lnTo>
                <a:close/>
              </a:path>
              <a:path w="658495" h="608329">
                <a:moveTo>
                  <a:pt x="643077" y="100025"/>
                </a:moveTo>
                <a:lnTo>
                  <a:pt x="612152" y="100025"/>
                </a:lnTo>
                <a:lnTo>
                  <a:pt x="642264" y="130937"/>
                </a:lnTo>
                <a:lnTo>
                  <a:pt x="658139" y="115493"/>
                </a:lnTo>
                <a:lnTo>
                  <a:pt x="643077" y="100025"/>
                </a:lnTo>
                <a:close/>
              </a:path>
              <a:path w="658495" h="608329">
                <a:moveTo>
                  <a:pt x="576975" y="32156"/>
                </a:moveTo>
                <a:lnTo>
                  <a:pt x="547331" y="32156"/>
                </a:lnTo>
                <a:lnTo>
                  <a:pt x="552576" y="38849"/>
                </a:lnTo>
                <a:lnTo>
                  <a:pt x="598766" y="86283"/>
                </a:lnTo>
                <a:lnTo>
                  <a:pt x="560654" y="123393"/>
                </a:lnTo>
                <a:lnTo>
                  <a:pt x="588147" y="123393"/>
                </a:lnTo>
                <a:lnTo>
                  <a:pt x="612152" y="100025"/>
                </a:lnTo>
                <a:lnTo>
                  <a:pt x="643077" y="100025"/>
                </a:lnTo>
                <a:lnTo>
                  <a:pt x="628027" y="84569"/>
                </a:lnTo>
                <a:lnTo>
                  <a:pt x="642145" y="70827"/>
                </a:lnTo>
                <a:lnTo>
                  <a:pt x="614641" y="70827"/>
                </a:lnTo>
                <a:lnTo>
                  <a:pt x="576975" y="32156"/>
                </a:lnTo>
                <a:close/>
              </a:path>
              <a:path w="658495" h="608329">
                <a:moveTo>
                  <a:pt x="630351" y="55537"/>
                </a:moveTo>
                <a:lnTo>
                  <a:pt x="614641" y="70827"/>
                </a:lnTo>
                <a:lnTo>
                  <a:pt x="642145" y="70827"/>
                </a:lnTo>
                <a:lnTo>
                  <a:pt x="643737" y="69278"/>
                </a:lnTo>
                <a:lnTo>
                  <a:pt x="630351" y="55537"/>
                </a:lnTo>
                <a:close/>
              </a:path>
            </a:pathLst>
          </a:custGeom>
          <a:solidFill>
            <a:srgbClr val="FF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41424" y="2973476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>
                <a:moveTo>
                  <a:pt x="0" y="0"/>
                </a:moveTo>
                <a:lnTo>
                  <a:pt x="3419137" y="0"/>
                </a:lnTo>
              </a:path>
            </a:pathLst>
          </a:custGeom>
          <a:ln w="3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728731" y="5190243"/>
            <a:ext cx="3433445" cy="3879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spcBef>
                <a:spcPts val="560"/>
              </a:spcBef>
            </a:pP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0" dirty="0">
                <a:latin typeface="Georgia"/>
                <a:cs typeface="Georgia"/>
              </a:rPr>
              <a:t>comparison of </a:t>
            </a:r>
            <a:r>
              <a:rPr sz="800" spc="-15" dirty="0">
                <a:latin typeface="Georgia"/>
                <a:cs typeface="Georgia"/>
              </a:rPr>
              <a:t>sub-clinical </a:t>
            </a:r>
            <a:r>
              <a:rPr sz="800" spc="-10" dirty="0">
                <a:latin typeface="Georgia"/>
                <a:cs typeface="Georgia"/>
              </a:rPr>
              <a:t>bursts </a:t>
            </a:r>
            <a:r>
              <a:rPr sz="800" spc="-15" dirty="0">
                <a:latin typeface="Georgia"/>
                <a:cs typeface="Georgia"/>
              </a:rPr>
              <a:t>and</a:t>
            </a:r>
            <a:r>
              <a:rPr sz="800" spc="-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full</a:t>
            </a:r>
            <a:endParaRPr sz="800">
              <a:latin typeface="Georgia"/>
              <a:cs typeface="Georgia"/>
            </a:endParaRPr>
          </a:p>
          <a:p>
            <a:pPr marL="12700">
              <a:spcBef>
                <a:spcPts val="465"/>
              </a:spcBef>
            </a:pPr>
            <a:r>
              <a:rPr sz="800" i="1" spc="15" dirty="0">
                <a:latin typeface="Times New Roman"/>
                <a:cs typeface="Times New Roman"/>
              </a:rPr>
              <a:t>Keywords: </a:t>
            </a:r>
            <a:r>
              <a:rPr sz="800" spc="-10" dirty="0">
                <a:latin typeface="Georgia"/>
                <a:cs typeface="Georgia"/>
              </a:rPr>
              <a:t>Bayesian nonparametric, </a:t>
            </a:r>
            <a:r>
              <a:rPr sz="800" spc="30" dirty="0">
                <a:latin typeface="Georgia"/>
                <a:cs typeface="Georgia"/>
              </a:rPr>
              <a:t>EEG, </a:t>
            </a:r>
            <a:r>
              <a:rPr sz="800" spc="-5" dirty="0">
                <a:latin typeface="Georgia"/>
                <a:cs typeface="Georgia"/>
              </a:rPr>
              <a:t>factorial </a:t>
            </a:r>
            <a:r>
              <a:rPr sz="800" spc="-20" dirty="0">
                <a:latin typeface="Georgia"/>
                <a:cs typeface="Georgia"/>
              </a:rPr>
              <a:t>hidden </a:t>
            </a:r>
            <a:r>
              <a:rPr sz="800" spc="-10" dirty="0">
                <a:latin typeface="Georgia"/>
                <a:cs typeface="Georgia"/>
              </a:rPr>
              <a:t>Markov</a:t>
            </a:r>
            <a:r>
              <a:rPr sz="800" spc="7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model,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731276" y="5553510"/>
            <a:ext cx="1280160" cy="139141"/>
          </a:xfrm>
          <a:prstGeom prst="rect">
            <a:avLst/>
          </a:prstGeom>
          <a:solidFill>
            <a:srgbClr val="6ACDF4"/>
          </a:solidFill>
          <a:ln w="25369">
            <a:solidFill>
              <a:srgbClr val="0079A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525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graphical </a:t>
            </a:r>
            <a:r>
              <a:rPr sz="800" spc="-15" dirty="0">
                <a:latin typeface="Georgia"/>
                <a:cs typeface="Georgia"/>
              </a:rPr>
              <a:t>model, </a:t>
            </a:r>
            <a:r>
              <a:rPr sz="800" spc="-10" dirty="0">
                <a:latin typeface="Georgia"/>
                <a:cs typeface="Georgia"/>
              </a:rPr>
              <a:t>time</a:t>
            </a:r>
            <a:r>
              <a:rPr sz="800" spc="60" dirty="0">
                <a:latin typeface="Georgia"/>
                <a:cs typeface="Georgia"/>
              </a:rPr>
              <a:t> </a:t>
            </a:r>
            <a:r>
              <a:rPr sz="800" spc="-25" dirty="0">
                <a:latin typeface="Georgia"/>
                <a:cs typeface="Georgia"/>
              </a:rPr>
              <a:t>series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741424" y="5781309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>
                <a:moveTo>
                  <a:pt x="0" y="0"/>
                </a:moveTo>
                <a:lnTo>
                  <a:pt x="3419137" y="0"/>
                </a:lnTo>
              </a:path>
            </a:pathLst>
          </a:custGeom>
          <a:ln w="3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728730" y="5889744"/>
            <a:ext cx="8280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b="1" spc="30" dirty="0">
                <a:latin typeface="Georgia"/>
                <a:cs typeface="Georgia"/>
              </a:rPr>
              <a:t>1.</a:t>
            </a:r>
            <a:r>
              <a:rPr sz="800" b="1" spc="229" dirty="0">
                <a:latin typeface="Georgia"/>
                <a:cs typeface="Georgia"/>
              </a:rPr>
              <a:t> </a:t>
            </a:r>
            <a:r>
              <a:rPr sz="800" b="1" spc="-20" dirty="0">
                <a:latin typeface="Georgia"/>
                <a:cs typeface="Georgia"/>
              </a:rPr>
              <a:t>Introduction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883247" y="6089494"/>
            <a:ext cx="328930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Despite </a:t>
            </a:r>
            <a:r>
              <a:rPr sz="800" spc="-25" dirty="0">
                <a:latin typeface="Georgia"/>
                <a:cs typeface="Georgia"/>
              </a:rPr>
              <a:t>over </a:t>
            </a:r>
            <a:r>
              <a:rPr sz="800" spc="-10" dirty="0">
                <a:latin typeface="Georgia"/>
                <a:cs typeface="Georgia"/>
              </a:rPr>
              <a:t>three </a:t>
            </a:r>
            <a:r>
              <a:rPr sz="800" spc="-20" dirty="0">
                <a:latin typeface="Georgia"/>
                <a:cs typeface="Georgia"/>
              </a:rPr>
              <a:t>decades of research, </a:t>
            </a:r>
            <a:r>
              <a:rPr sz="800" spc="-30" dirty="0">
                <a:latin typeface="Georgia"/>
                <a:cs typeface="Georgia"/>
              </a:rPr>
              <a:t>we </a:t>
            </a:r>
            <a:r>
              <a:rPr sz="800" spc="-5" dirty="0">
                <a:latin typeface="Georgia"/>
                <a:cs typeface="Georgia"/>
              </a:rPr>
              <a:t>still </a:t>
            </a:r>
            <a:r>
              <a:rPr sz="800" spc="-15" dirty="0">
                <a:latin typeface="Georgia"/>
                <a:cs typeface="Georgia"/>
              </a:rPr>
              <a:t>have </a:t>
            </a:r>
            <a:r>
              <a:rPr sz="800" spc="-5" dirty="0">
                <a:latin typeface="Georgia"/>
                <a:cs typeface="Georgia"/>
              </a:rPr>
              <a:t>very </a:t>
            </a:r>
            <a:r>
              <a:rPr sz="800" spc="5" dirty="0">
                <a:latin typeface="Georgia"/>
                <a:cs typeface="Georgia"/>
              </a:rPr>
              <a:t>little </a:t>
            </a:r>
            <a:r>
              <a:rPr sz="800" spc="-15" dirty="0">
                <a:latin typeface="Georgia"/>
                <a:cs typeface="Georgia"/>
              </a:rPr>
              <a:t>idea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728731" y="6216624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5" dirty="0">
                <a:latin typeface="Georgia"/>
                <a:cs typeface="Georgia"/>
              </a:rPr>
              <a:t>what </a:t>
            </a:r>
            <a:r>
              <a:rPr sz="800" spc="-25" dirty="0">
                <a:latin typeface="Georgia"/>
                <a:cs typeface="Georgia"/>
              </a:rPr>
              <a:t>defines </a:t>
            </a:r>
            <a:r>
              <a:rPr sz="800" dirty="0">
                <a:latin typeface="Georgia"/>
                <a:cs typeface="Georgia"/>
              </a:rPr>
              <a:t>a </a:t>
            </a:r>
            <a:r>
              <a:rPr sz="800" spc="-15" dirty="0">
                <a:latin typeface="Georgia"/>
                <a:cs typeface="Georgia"/>
              </a:rPr>
              <a:t>seizure. </a:t>
            </a:r>
            <a:r>
              <a:rPr sz="800" spc="5" dirty="0">
                <a:latin typeface="Georgia"/>
                <a:cs typeface="Georgia"/>
              </a:rPr>
              <a:t>This </a:t>
            </a:r>
            <a:r>
              <a:rPr sz="800" spc="-15" dirty="0">
                <a:latin typeface="Georgia"/>
                <a:cs typeface="Georgia"/>
              </a:rPr>
              <a:t>ignorance stems </a:t>
            </a:r>
            <a:r>
              <a:rPr sz="800" dirty="0">
                <a:latin typeface="Georgia"/>
                <a:cs typeface="Georgia"/>
              </a:rPr>
              <a:t>both </a:t>
            </a:r>
            <a:r>
              <a:rPr sz="800" spc="-25" dirty="0">
                <a:latin typeface="Georgia"/>
                <a:cs typeface="Georgia"/>
              </a:rPr>
              <a:t>from </a:t>
            </a:r>
            <a:r>
              <a:rPr sz="800" spc="-5" dirty="0">
                <a:latin typeface="Georgia"/>
                <a:cs typeface="Georgia"/>
              </a:rPr>
              <a:t>the complexity</a:t>
            </a:r>
            <a:r>
              <a:rPr sz="800" spc="5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705203" y="6343754"/>
            <a:ext cx="646430" cy="139141"/>
          </a:xfrm>
          <a:prstGeom prst="rect">
            <a:avLst/>
          </a:prstGeom>
          <a:solidFill>
            <a:srgbClr val="FFAA7D"/>
          </a:solidFill>
          <a:ln w="25369">
            <a:solidFill>
              <a:srgbClr val="C75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6195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epilepsy </a:t>
            </a:r>
            <a:r>
              <a:rPr sz="800" spc="-15" dirty="0">
                <a:latin typeface="Georgia"/>
                <a:cs typeface="Georgia"/>
              </a:rPr>
              <a:t>as</a:t>
            </a:r>
            <a:r>
              <a:rPr sz="800" spc="110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369730" y="6343754"/>
            <a:ext cx="2804160" cy="139141"/>
          </a:xfrm>
          <a:prstGeom prst="rect">
            <a:avLst/>
          </a:prstGeom>
          <a:solidFill>
            <a:srgbClr val="FFAA7D"/>
          </a:solidFill>
          <a:ln w="25369">
            <a:solidFill>
              <a:srgbClr val="C75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6510">
              <a:spcBef>
                <a:spcPts val="125"/>
              </a:spcBef>
            </a:pPr>
            <a:r>
              <a:rPr sz="800" spc="-20" dirty="0">
                <a:latin typeface="Georgia"/>
                <a:cs typeface="Georgia"/>
              </a:rPr>
              <a:t>disease </a:t>
            </a:r>
            <a:r>
              <a:rPr sz="800" spc="-15" dirty="0">
                <a:latin typeface="Georgia"/>
                <a:cs typeface="Georgia"/>
              </a:rPr>
              <a:t>and </a:t>
            </a:r>
            <a:r>
              <a:rPr sz="800" dirty="0">
                <a:latin typeface="Georgia"/>
                <a:cs typeface="Georgia"/>
              </a:rPr>
              <a:t>a paucity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dirty="0">
                <a:latin typeface="Georgia"/>
                <a:cs typeface="Georgia"/>
              </a:rPr>
              <a:t>quantitative </a:t>
            </a:r>
            <a:r>
              <a:rPr sz="800" spc="-5" dirty="0">
                <a:latin typeface="Georgia"/>
                <a:cs typeface="Georgia"/>
              </a:rPr>
              <a:t>tools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15" dirty="0">
                <a:latin typeface="Georgia"/>
                <a:cs typeface="Georgia"/>
              </a:rPr>
              <a:t>are</a:t>
            </a:r>
            <a:r>
              <a:rPr sz="800" spc="-1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flexible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33220" y="1171143"/>
            <a:ext cx="1357630" cy="5314950"/>
          </a:xfrm>
          <a:custGeom>
            <a:avLst/>
            <a:gdLst/>
            <a:ahLst/>
            <a:cxnLst/>
            <a:rect l="l" t="t" r="r" b="b"/>
            <a:pathLst>
              <a:path w="1357630" h="5314950">
                <a:moveTo>
                  <a:pt x="0" y="0"/>
                </a:moveTo>
                <a:lnTo>
                  <a:pt x="1357505" y="0"/>
                </a:lnTo>
                <a:lnTo>
                  <a:pt x="1357505" y="5314847"/>
                </a:lnTo>
                <a:lnTo>
                  <a:pt x="0" y="53148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21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629224" y="3969346"/>
            <a:ext cx="3241821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3608704" algn="l"/>
              </a:tabLst>
            </a:pPr>
            <a:r>
              <a:rPr sz="2400" spc="-100" dirty="0">
                <a:latin typeface="DejaVu Sans"/>
                <a:cs typeface="DejaVu Sans"/>
              </a:rPr>
              <a:t>From</a:t>
            </a:r>
            <a:r>
              <a:rPr sz="2400" spc="-120" dirty="0">
                <a:latin typeface="DejaVu Sans"/>
                <a:cs typeface="DejaVu Sans"/>
              </a:rPr>
              <a:t> </a:t>
            </a:r>
            <a:r>
              <a:rPr sz="2400" spc="-250" dirty="0">
                <a:latin typeface="DejaVu Sans"/>
                <a:cs typeface="DejaVu Sans"/>
              </a:rPr>
              <a:t>“best”</a:t>
            </a:r>
            <a:r>
              <a:rPr sz="2400" spc="-120" dirty="0">
                <a:latin typeface="DejaVu Sans"/>
                <a:cs typeface="DejaVu Sans"/>
              </a:rPr>
              <a:t> </a:t>
            </a:r>
            <a:r>
              <a:rPr sz="2400" spc="-150" dirty="0">
                <a:latin typeface="DejaVu Sans"/>
                <a:cs typeface="DejaVu Sans"/>
              </a:rPr>
              <a:t>sample</a:t>
            </a:r>
            <a:r>
              <a:rPr sz="2400" spc="-120" dirty="0">
                <a:latin typeface="DejaVu Sans"/>
                <a:cs typeface="DejaVu Sans"/>
              </a:rPr>
              <a:t> </a:t>
            </a:r>
            <a:r>
              <a:rPr sz="2400" spc="-30" dirty="0" smtClean="0">
                <a:latin typeface="DejaVu Sans"/>
                <a:cs typeface="DejaVu Sans"/>
              </a:rPr>
              <a:t>of</a:t>
            </a:r>
            <a:r>
              <a:rPr lang="en-US" sz="2400" spc="-30" dirty="0" smtClean="0">
                <a:latin typeface="DejaVu Sans"/>
                <a:cs typeface="DejaVu Sans"/>
              </a:rPr>
              <a:t> </a:t>
            </a:r>
            <a:r>
              <a:rPr lang="en-US" sz="2400" spc="-120" dirty="0" err="1" smtClean="0">
                <a:latin typeface="DejaVu Sans"/>
                <a:cs typeface="DejaVu Sans"/>
              </a:rPr>
              <a:t>Z</a:t>
            </a:r>
            <a:r>
              <a:rPr lang="en-US" sz="2400" spc="-120" baseline="-25000" dirty="0" err="1" smtClean="0">
                <a:latin typeface="DejaVu Sans"/>
                <a:cs typeface="DejaVu Sans"/>
              </a:rPr>
              <a:t>iw</a:t>
            </a:r>
            <a:r>
              <a:rPr lang="en-US" sz="2400" spc="-120" baseline="-25000" dirty="0" smtClean="0">
                <a:latin typeface="DejaVu Sans"/>
                <a:cs typeface="DejaVu Sans"/>
              </a:rPr>
              <a:t> 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761863" y="3969346"/>
            <a:ext cx="218571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400" spc="-110" dirty="0" smtClean="0">
                <a:latin typeface="DejaVu Sans"/>
                <a:cs typeface="DejaVu Sans"/>
              </a:rPr>
              <a:t> we </a:t>
            </a:r>
            <a:r>
              <a:rPr sz="2400" spc="-110" dirty="0" smtClean="0">
                <a:latin typeface="DejaVu Sans"/>
                <a:cs typeface="DejaVu Sans"/>
              </a:rPr>
              <a:t>can</a:t>
            </a:r>
            <a:r>
              <a:rPr sz="2400" spc="-195" dirty="0" smtClean="0">
                <a:latin typeface="DejaVu Sans"/>
                <a:cs typeface="DejaVu Sans"/>
              </a:rPr>
              <a:t> </a:t>
            </a:r>
            <a:r>
              <a:rPr sz="2400" spc="-114" dirty="0">
                <a:latin typeface="DejaVu Sans"/>
                <a:cs typeface="DejaVu Sans"/>
              </a:rPr>
              <a:t>infer: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605111" y="4527940"/>
            <a:ext cx="4947790" cy="11131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4965" marR="5080" indent="-342265">
              <a:lnSpc>
                <a:spcPts val="2800"/>
              </a:lnSpc>
              <a:spcBef>
                <a:spcPts val="175"/>
              </a:spcBef>
              <a:buAutoNum type="arabicPeriod" startAt="2"/>
              <a:tabLst>
                <a:tab pos="355600" algn="l"/>
              </a:tabLst>
            </a:pPr>
            <a:r>
              <a:rPr sz="2400" spc="-90" dirty="0" smtClean="0">
                <a:latin typeface="DejaVu Sans"/>
                <a:cs typeface="DejaVu Sans"/>
              </a:rPr>
              <a:t>Document</a:t>
            </a:r>
            <a:r>
              <a:rPr sz="2400" spc="-190" dirty="0" smtClean="0">
                <a:latin typeface="DejaVu Sans"/>
                <a:cs typeface="DejaVu Sans"/>
              </a:rPr>
              <a:t> </a:t>
            </a:r>
            <a:r>
              <a:rPr sz="2400" spc="-225" dirty="0">
                <a:latin typeface="DejaVu Sans"/>
                <a:cs typeface="DejaVu Sans"/>
              </a:rPr>
              <a:t>“</a:t>
            </a:r>
            <a:r>
              <a:rPr sz="2400" spc="-225" dirty="0" smtClean="0">
                <a:latin typeface="DejaVu Sans"/>
                <a:cs typeface="DejaVu Sans"/>
              </a:rPr>
              <a:t>embedding</a:t>
            </a:r>
            <a:r>
              <a:rPr lang="en-US" sz="2400" spc="-225" dirty="0" smtClean="0">
                <a:latin typeface="DejaVu Sans"/>
                <a:cs typeface="DejaVu Sans"/>
              </a:rPr>
              <a:t>“ (forming the topic proportions for a given document)</a:t>
            </a:r>
            <a:r>
              <a:rPr sz="2400" spc="-225" dirty="0" smtClean="0">
                <a:latin typeface="DejaVu Sans"/>
                <a:cs typeface="DejaVu Sans"/>
              </a:rPr>
              <a:t> </a:t>
            </a:r>
            <a:r>
              <a:rPr sz="2400" spc="-225" dirty="0" smtClean="0">
                <a:solidFill>
                  <a:srgbClr val="B0007E"/>
                </a:solidFill>
                <a:latin typeface="DejaVu Sans"/>
                <a:cs typeface="DejaVu Sans"/>
              </a:rPr>
              <a:t> </a:t>
            </a:r>
            <a:endParaRPr lang="en-US" sz="2400" spc="-225" dirty="0" smtClean="0">
              <a:solidFill>
                <a:srgbClr val="B0007E"/>
              </a:solidFill>
              <a:latin typeface="DejaVu Sans"/>
              <a:cs typeface="DejaVu Sans"/>
            </a:endParaRPr>
          </a:p>
          <a:p>
            <a:pPr marL="12700" marR="5080">
              <a:lnSpc>
                <a:spcPts val="2800"/>
              </a:lnSpc>
              <a:spcBef>
                <a:spcPts val="175"/>
              </a:spcBef>
              <a:tabLst>
                <a:tab pos="355600" algn="l"/>
              </a:tabLst>
            </a:pPr>
            <a:r>
              <a:rPr lang="en-US" sz="2400" spc="-225" dirty="0">
                <a:solidFill>
                  <a:srgbClr val="B0007E"/>
                </a:solidFill>
                <a:latin typeface="DejaVu Sans"/>
                <a:cs typeface="DejaVu Sans"/>
              </a:rPr>
              <a:t>	</a:t>
            </a:r>
            <a:r>
              <a:rPr sz="2400" spc="-130" dirty="0" smtClean="0">
                <a:solidFill>
                  <a:srgbClr val="B0007E"/>
                </a:solidFill>
                <a:latin typeface="DejaVu Sans"/>
                <a:cs typeface="DejaVu Sans"/>
              </a:rPr>
              <a:t>need </a:t>
            </a:r>
            <a:r>
              <a:rPr sz="2400" spc="-35" dirty="0">
                <a:solidFill>
                  <a:srgbClr val="B0007E"/>
                </a:solidFill>
                <a:latin typeface="DejaVu Sans"/>
                <a:cs typeface="DejaVu Sans"/>
              </a:rPr>
              <a:t>doc </a:t>
            </a:r>
            <a:r>
              <a:rPr sz="2400" spc="-70" dirty="0">
                <a:solidFill>
                  <a:srgbClr val="B0007E"/>
                </a:solidFill>
                <a:latin typeface="DejaVu Sans"/>
                <a:cs typeface="DejaVu Sans"/>
              </a:rPr>
              <a:t>info</a:t>
            </a:r>
            <a:r>
              <a:rPr sz="2400" spc="-210" dirty="0">
                <a:solidFill>
                  <a:srgbClr val="B0007E"/>
                </a:solidFill>
                <a:latin typeface="DejaVu Sans"/>
                <a:cs typeface="DejaVu Sans"/>
              </a:rPr>
              <a:t> </a:t>
            </a:r>
            <a:r>
              <a:rPr sz="2400" spc="-95" dirty="0">
                <a:solidFill>
                  <a:srgbClr val="B0007E"/>
                </a:solidFill>
                <a:latin typeface="DejaVu Sans"/>
                <a:cs typeface="DejaVu Sans"/>
              </a:rPr>
              <a:t>only</a:t>
            </a:r>
            <a:endParaRPr sz="240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4801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2284" y="3872966"/>
            <a:ext cx="431800" cy="127000"/>
          </a:xfrm>
          <a:custGeom>
            <a:avLst/>
            <a:gdLst/>
            <a:ahLst/>
            <a:cxnLst/>
            <a:rect l="l" t="t" r="r" b="b"/>
            <a:pathLst>
              <a:path w="431800" h="127000">
                <a:moveTo>
                  <a:pt x="0" y="0"/>
                </a:moveTo>
                <a:lnTo>
                  <a:pt x="431355" y="0"/>
                </a:lnTo>
                <a:lnTo>
                  <a:pt x="431355" y="126847"/>
                </a:lnTo>
                <a:lnTo>
                  <a:pt x="0" y="126847"/>
                </a:lnTo>
                <a:lnTo>
                  <a:pt x="0" y="0"/>
                </a:lnTo>
                <a:close/>
              </a:path>
            </a:pathLst>
          </a:custGeom>
          <a:solidFill>
            <a:srgbClr val="FF9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2284" y="3872966"/>
            <a:ext cx="431800" cy="127000"/>
          </a:xfrm>
          <a:custGeom>
            <a:avLst/>
            <a:gdLst/>
            <a:ahLst/>
            <a:cxnLst/>
            <a:rect l="l" t="t" r="r" b="b"/>
            <a:pathLst>
              <a:path w="431800" h="127000">
                <a:moveTo>
                  <a:pt x="0" y="0"/>
                </a:moveTo>
                <a:lnTo>
                  <a:pt x="431358" y="0"/>
                </a:lnTo>
                <a:lnTo>
                  <a:pt x="431358" y="126846"/>
                </a:lnTo>
                <a:lnTo>
                  <a:pt x="0" y="12684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026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0952" y="3365576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0" y="0"/>
                </a:moveTo>
                <a:lnTo>
                  <a:pt x="380618" y="0"/>
                </a:lnTo>
                <a:lnTo>
                  <a:pt x="380618" y="126847"/>
                </a:lnTo>
                <a:lnTo>
                  <a:pt x="0" y="126847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0952" y="3365576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0" y="0"/>
                </a:moveTo>
                <a:lnTo>
                  <a:pt x="380610" y="0"/>
                </a:lnTo>
                <a:lnTo>
                  <a:pt x="380610" y="126845"/>
                </a:lnTo>
                <a:lnTo>
                  <a:pt x="0" y="126845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2700" y="3746119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0" y="0"/>
                </a:moveTo>
                <a:lnTo>
                  <a:pt x="241045" y="0"/>
                </a:lnTo>
                <a:lnTo>
                  <a:pt x="241045" y="139522"/>
                </a:lnTo>
                <a:lnTo>
                  <a:pt x="0" y="139522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2700" y="3746119"/>
            <a:ext cx="241300" cy="139700"/>
          </a:xfrm>
          <a:custGeom>
            <a:avLst/>
            <a:gdLst/>
            <a:ahLst/>
            <a:cxnLst/>
            <a:rect l="l" t="t" r="r" b="b"/>
            <a:pathLst>
              <a:path w="241300" h="139700">
                <a:moveTo>
                  <a:pt x="0" y="0"/>
                </a:moveTo>
                <a:lnTo>
                  <a:pt x="241053" y="0"/>
                </a:lnTo>
                <a:lnTo>
                  <a:pt x="241053" y="139530"/>
                </a:lnTo>
                <a:lnTo>
                  <a:pt x="0" y="139530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7456" y="4380344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0" y="0"/>
                </a:moveTo>
                <a:lnTo>
                  <a:pt x="380619" y="0"/>
                </a:lnTo>
                <a:lnTo>
                  <a:pt x="380619" y="114160"/>
                </a:lnTo>
                <a:lnTo>
                  <a:pt x="0" y="114160"/>
                </a:lnTo>
                <a:lnTo>
                  <a:pt x="0" y="0"/>
                </a:lnTo>
                <a:close/>
              </a:path>
            </a:pathLst>
          </a:custGeom>
          <a:solidFill>
            <a:srgbClr val="DEFA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47455" y="4380344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0" y="0"/>
                </a:moveTo>
                <a:lnTo>
                  <a:pt x="380610" y="0"/>
                </a:lnTo>
                <a:lnTo>
                  <a:pt x="380610" y="114161"/>
                </a:lnTo>
                <a:lnTo>
                  <a:pt x="0" y="11416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72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6798" y="501701"/>
            <a:ext cx="729551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5" dirty="0"/>
              <a:t>Embedding </a:t>
            </a:r>
            <a:r>
              <a:rPr spc="195" dirty="0"/>
              <a:t>new</a:t>
            </a:r>
            <a:r>
              <a:rPr spc="-325" dirty="0"/>
              <a:t> </a:t>
            </a:r>
            <a:r>
              <a:rPr spc="170" dirty="0"/>
              <a:t>documents</a:t>
            </a:r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0287" y="1575194"/>
            <a:ext cx="3694429" cy="4970145"/>
          </a:xfrm>
          <a:custGeom>
            <a:avLst/>
            <a:gdLst/>
            <a:ahLst/>
            <a:cxnLst/>
            <a:rect l="l" t="t" r="r" b="b"/>
            <a:pathLst>
              <a:path w="3694429" h="4970145">
                <a:moveTo>
                  <a:pt x="0" y="0"/>
                </a:moveTo>
                <a:lnTo>
                  <a:pt x="3693996" y="0"/>
                </a:lnTo>
                <a:lnTo>
                  <a:pt x="3693996" y="4969987"/>
                </a:lnTo>
                <a:lnTo>
                  <a:pt x="0" y="4969987"/>
                </a:lnTo>
                <a:lnTo>
                  <a:pt x="0" y="0"/>
                </a:lnTo>
                <a:close/>
              </a:path>
            </a:pathLst>
          </a:custGeom>
          <a:ln w="25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8688" y="3226436"/>
            <a:ext cx="430530" cy="146685"/>
          </a:xfrm>
          <a:custGeom>
            <a:avLst/>
            <a:gdLst/>
            <a:ahLst/>
            <a:cxnLst/>
            <a:rect l="l" t="t" r="r" b="b"/>
            <a:pathLst>
              <a:path w="430530" h="146685">
                <a:moveTo>
                  <a:pt x="0" y="0"/>
                </a:moveTo>
                <a:lnTo>
                  <a:pt x="429996" y="0"/>
                </a:lnTo>
                <a:lnTo>
                  <a:pt x="429996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8688" y="3226436"/>
            <a:ext cx="430530" cy="146685"/>
          </a:xfrm>
          <a:custGeom>
            <a:avLst/>
            <a:gdLst/>
            <a:ahLst/>
            <a:cxnLst/>
            <a:rect l="l" t="t" r="r" b="b"/>
            <a:pathLst>
              <a:path w="430530" h="146685">
                <a:moveTo>
                  <a:pt x="0" y="0"/>
                </a:moveTo>
                <a:lnTo>
                  <a:pt x="429988" y="0"/>
                </a:lnTo>
                <a:lnTo>
                  <a:pt x="429988" y="146559"/>
                </a:lnTo>
                <a:lnTo>
                  <a:pt x="0" y="1465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58669" y="4118814"/>
            <a:ext cx="384810" cy="146685"/>
          </a:xfrm>
          <a:custGeom>
            <a:avLst/>
            <a:gdLst/>
            <a:ahLst/>
            <a:cxnLst/>
            <a:rect l="l" t="t" r="r" b="b"/>
            <a:pathLst>
              <a:path w="384810" h="146685">
                <a:moveTo>
                  <a:pt x="0" y="0"/>
                </a:moveTo>
                <a:lnTo>
                  <a:pt x="384390" y="0"/>
                </a:lnTo>
                <a:lnTo>
                  <a:pt x="384390" y="146557"/>
                </a:lnTo>
                <a:lnTo>
                  <a:pt x="0" y="146557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58668" y="4118814"/>
            <a:ext cx="384810" cy="146685"/>
          </a:xfrm>
          <a:custGeom>
            <a:avLst/>
            <a:gdLst/>
            <a:ahLst/>
            <a:cxnLst/>
            <a:rect l="l" t="t" r="r" b="b"/>
            <a:pathLst>
              <a:path w="384810" h="146685">
                <a:moveTo>
                  <a:pt x="0" y="0"/>
                </a:moveTo>
                <a:lnTo>
                  <a:pt x="384382" y="0"/>
                </a:lnTo>
                <a:lnTo>
                  <a:pt x="384382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45957" y="4998174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5" h="140335">
                <a:moveTo>
                  <a:pt x="0" y="0"/>
                </a:moveTo>
                <a:lnTo>
                  <a:pt x="273621" y="0"/>
                </a:lnTo>
                <a:lnTo>
                  <a:pt x="273621" y="140042"/>
                </a:lnTo>
                <a:lnTo>
                  <a:pt x="0" y="140042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45957" y="4998174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5" h="140335">
                <a:moveTo>
                  <a:pt x="0" y="0"/>
                </a:moveTo>
                <a:lnTo>
                  <a:pt x="273628" y="0"/>
                </a:lnTo>
                <a:lnTo>
                  <a:pt x="273628" y="140045"/>
                </a:lnTo>
                <a:lnTo>
                  <a:pt x="0" y="140045"/>
                </a:lnTo>
                <a:lnTo>
                  <a:pt x="0" y="0"/>
                </a:lnTo>
                <a:close/>
              </a:path>
            </a:pathLst>
          </a:custGeom>
          <a:ln w="25370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1277" y="3734512"/>
            <a:ext cx="365125" cy="140335"/>
          </a:xfrm>
          <a:custGeom>
            <a:avLst/>
            <a:gdLst/>
            <a:ahLst/>
            <a:cxnLst/>
            <a:rect l="l" t="t" r="r" b="b"/>
            <a:pathLst>
              <a:path w="365125" h="140335">
                <a:moveTo>
                  <a:pt x="0" y="0"/>
                </a:moveTo>
                <a:lnTo>
                  <a:pt x="364832" y="0"/>
                </a:lnTo>
                <a:lnTo>
                  <a:pt x="364832" y="140042"/>
                </a:lnTo>
                <a:lnTo>
                  <a:pt x="0" y="140042"/>
                </a:lnTo>
                <a:lnTo>
                  <a:pt x="0" y="0"/>
                </a:lnTo>
                <a:close/>
              </a:path>
            </a:pathLst>
          </a:custGeom>
          <a:solidFill>
            <a:srgbClr val="FFA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1277" y="3734512"/>
            <a:ext cx="365125" cy="140335"/>
          </a:xfrm>
          <a:custGeom>
            <a:avLst/>
            <a:gdLst/>
            <a:ahLst/>
            <a:cxnLst/>
            <a:rect l="l" t="t" r="r" b="b"/>
            <a:pathLst>
              <a:path w="365125" h="140335">
                <a:moveTo>
                  <a:pt x="0" y="0"/>
                </a:moveTo>
                <a:lnTo>
                  <a:pt x="364837" y="0"/>
                </a:lnTo>
                <a:lnTo>
                  <a:pt x="364837" y="140043"/>
                </a:lnTo>
                <a:lnTo>
                  <a:pt x="0" y="14004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C7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12439" y="4369599"/>
            <a:ext cx="645160" cy="143510"/>
          </a:xfrm>
          <a:custGeom>
            <a:avLst/>
            <a:gdLst/>
            <a:ahLst/>
            <a:cxnLst/>
            <a:rect l="l" t="t" r="r" b="b"/>
            <a:pathLst>
              <a:path w="645160" h="143510">
                <a:moveTo>
                  <a:pt x="0" y="0"/>
                </a:moveTo>
                <a:lnTo>
                  <a:pt x="644982" y="0"/>
                </a:lnTo>
                <a:lnTo>
                  <a:pt x="644982" y="143294"/>
                </a:lnTo>
                <a:lnTo>
                  <a:pt x="0" y="143294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12439" y="4369600"/>
            <a:ext cx="645160" cy="143510"/>
          </a:xfrm>
          <a:custGeom>
            <a:avLst/>
            <a:gdLst/>
            <a:ahLst/>
            <a:cxnLst/>
            <a:rect l="l" t="t" r="r" b="b"/>
            <a:pathLst>
              <a:path w="645160" h="143510">
                <a:moveTo>
                  <a:pt x="0" y="0"/>
                </a:moveTo>
                <a:lnTo>
                  <a:pt x="644982" y="0"/>
                </a:lnTo>
                <a:lnTo>
                  <a:pt x="644982" y="143301"/>
                </a:lnTo>
                <a:lnTo>
                  <a:pt x="0" y="143301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28159" y="4636656"/>
            <a:ext cx="443230" cy="123825"/>
          </a:xfrm>
          <a:custGeom>
            <a:avLst/>
            <a:gdLst/>
            <a:ahLst/>
            <a:cxnLst/>
            <a:rect l="l" t="t" r="r" b="b"/>
            <a:pathLst>
              <a:path w="443229" h="123825">
                <a:moveTo>
                  <a:pt x="0" y="0"/>
                </a:moveTo>
                <a:lnTo>
                  <a:pt x="443014" y="0"/>
                </a:lnTo>
                <a:lnTo>
                  <a:pt x="443014" y="123761"/>
                </a:lnTo>
                <a:lnTo>
                  <a:pt x="0" y="12376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28159" y="4636656"/>
            <a:ext cx="443230" cy="123825"/>
          </a:xfrm>
          <a:custGeom>
            <a:avLst/>
            <a:gdLst/>
            <a:ahLst/>
            <a:cxnLst/>
            <a:rect l="l" t="t" r="r" b="b"/>
            <a:pathLst>
              <a:path w="443229" h="123825">
                <a:moveTo>
                  <a:pt x="0" y="0"/>
                </a:moveTo>
                <a:lnTo>
                  <a:pt x="443016" y="0"/>
                </a:lnTo>
                <a:lnTo>
                  <a:pt x="443016" y="123759"/>
                </a:lnTo>
                <a:lnTo>
                  <a:pt x="0" y="1237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73667" y="4760417"/>
            <a:ext cx="534670" cy="143510"/>
          </a:xfrm>
          <a:custGeom>
            <a:avLst/>
            <a:gdLst/>
            <a:ahLst/>
            <a:cxnLst/>
            <a:rect l="l" t="t" r="r" b="b"/>
            <a:pathLst>
              <a:path w="534670" h="143510">
                <a:moveTo>
                  <a:pt x="0" y="0"/>
                </a:moveTo>
                <a:lnTo>
                  <a:pt x="534225" y="0"/>
                </a:lnTo>
                <a:lnTo>
                  <a:pt x="534225" y="143306"/>
                </a:lnTo>
                <a:lnTo>
                  <a:pt x="0" y="143306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3667" y="4760417"/>
            <a:ext cx="534670" cy="143510"/>
          </a:xfrm>
          <a:custGeom>
            <a:avLst/>
            <a:gdLst/>
            <a:ahLst/>
            <a:cxnLst/>
            <a:rect l="l" t="t" r="r" b="b"/>
            <a:pathLst>
              <a:path w="534670" h="143510">
                <a:moveTo>
                  <a:pt x="0" y="0"/>
                </a:moveTo>
                <a:lnTo>
                  <a:pt x="534226" y="0"/>
                </a:lnTo>
                <a:lnTo>
                  <a:pt x="534226" y="143302"/>
                </a:lnTo>
                <a:lnTo>
                  <a:pt x="0" y="14330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44307" y="4753902"/>
            <a:ext cx="417195" cy="149860"/>
          </a:xfrm>
          <a:custGeom>
            <a:avLst/>
            <a:gdLst/>
            <a:ahLst/>
            <a:cxnLst/>
            <a:rect l="l" t="t" r="r" b="b"/>
            <a:pathLst>
              <a:path w="417194" h="149860">
                <a:moveTo>
                  <a:pt x="0" y="0"/>
                </a:moveTo>
                <a:lnTo>
                  <a:pt x="416953" y="0"/>
                </a:lnTo>
                <a:lnTo>
                  <a:pt x="416953" y="149821"/>
                </a:lnTo>
                <a:lnTo>
                  <a:pt x="0" y="14982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4307" y="4753902"/>
            <a:ext cx="417195" cy="149860"/>
          </a:xfrm>
          <a:custGeom>
            <a:avLst/>
            <a:gdLst/>
            <a:ahLst/>
            <a:cxnLst/>
            <a:rect l="l" t="t" r="r" b="b"/>
            <a:pathLst>
              <a:path w="417194" h="149860">
                <a:moveTo>
                  <a:pt x="0" y="0"/>
                </a:moveTo>
                <a:lnTo>
                  <a:pt x="416957" y="0"/>
                </a:lnTo>
                <a:lnTo>
                  <a:pt x="416957" y="149816"/>
                </a:lnTo>
                <a:lnTo>
                  <a:pt x="0" y="14981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45431" y="5444364"/>
            <a:ext cx="306705" cy="123825"/>
          </a:xfrm>
          <a:custGeom>
            <a:avLst/>
            <a:gdLst/>
            <a:ahLst/>
            <a:cxnLst/>
            <a:rect l="l" t="t" r="r" b="b"/>
            <a:pathLst>
              <a:path w="306704" h="123825">
                <a:moveTo>
                  <a:pt x="0" y="0"/>
                </a:moveTo>
                <a:lnTo>
                  <a:pt x="306199" y="0"/>
                </a:lnTo>
                <a:lnTo>
                  <a:pt x="306199" y="123759"/>
                </a:lnTo>
                <a:lnTo>
                  <a:pt x="0" y="123759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85048" y="5450879"/>
            <a:ext cx="417195" cy="123825"/>
          </a:xfrm>
          <a:custGeom>
            <a:avLst/>
            <a:gdLst/>
            <a:ahLst/>
            <a:cxnLst/>
            <a:rect l="l" t="t" r="r" b="b"/>
            <a:pathLst>
              <a:path w="417194" h="123825">
                <a:moveTo>
                  <a:pt x="0" y="0"/>
                </a:moveTo>
                <a:lnTo>
                  <a:pt x="416953" y="0"/>
                </a:lnTo>
                <a:lnTo>
                  <a:pt x="416953" y="123761"/>
                </a:lnTo>
                <a:lnTo>
                  <a:pt x="0" y="123761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85048" y="5450879"/>
            <a:ext cx="417195" cy="123825"/>
          </a:xfrm>
          <a:custGeom>
            <a:avLst/>
            <a:gdLst/>
            <a:ahLst/>
            <a:cxnLst/>
            <a:rect l="l" t="t" r="r" b="b"/>
            <a:pathLst>
              <a:path w="417194" h="123825">
                <a:moveTo>
                  <a:pt x="0" y="0"/>
                </a:moveTo>
                <a:lnTo>
                  <a:pt x="416955" y="0"/>
                </a:lnTo>
                <a:lnTo>
                  <a:pt x="416955" y="123758"/>
                </a:lnTo>
                <a:lnTo>
                  <a:pt x="0" y="123758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28062" y="5450879"/>
            <a:ext cx="664845" cy="117475"/>
          </a:xfrm>
          <a:custGeom>
            <a:avLst/>
            <a:gdLst/>
            <a:ahLst/>
            <a:cxnLst/>
            <a:rect l="l" t="t" r="r" b="b"/>
            <a:pathLst>
              <a:path w="664845" h="117475">
                <a:moveTo>
                  <a:pt x="0" y="0"/>
                </a:moveTo>
                <a:lnTo>
                  <a:pt x="664527" y="0"/>
                </a:lnTo>
                <a:lnTo>
                  <a:pt x="664527" y="117246"/>
                </a:lnTo>
                <a:lnTo>
                  <a:pt x="0" y="117246"/>
                </a:lnTo>
                <a:lnTo>
                  <a:pt x="0" y="0"/>
                </a:lnTo>
                <a:close/>
              </a:path>
            </a:pathLst>
          </a:custGeom>
          <a:solidFill>
            <a:srgbClr val="6AC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28062" y="5450879"/>
            <a:ext cx="664845" cy="117475"/>
          </a:xfrm>
          <a:custGeom>
            <a:avLst/>
            <a:gdLst/>
            <a:ahLst/>
            <a:cxnLst/>
            <a:rect l="l" t="t" r="r" b="b"/>
            <a:pathLst>
              <a:path w="664845" h="117475">
                <a:moveTo>
                  <a:pt x="0" y="0"/>
                </a:moveTo>
                <a:lnTo>
                  <a:pt x="664524" y="0"/>
                </a:lnTo>
                <a:lnTo>
                  <a:pt x="664524" y="117246"/>
                </a:lnTo>
                <a:lnTo>
                  <a:pt x="0" y="117246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007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66515" y="6223393"/>
            <a:ext cx="3975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130"/>
              </a:lnSpc>
            </a:pPr>
            <a:r>
              <a:rPr sz="2800" dirty="0">
                <a:latin typeface="DejaVu Sans"/>
                <a:cs typeface="DejaVu Sans"/>
              </a:rPr>
              <a:t>…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25541" y="1493683"/>
            <a:ext cx="317500" cy="1755139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5240">
              <a:spcBef>
                <a:spcPts val="1345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6</a:t>
            </a:r>
            <a:endParaRPr>
              <a:latin typeface="Trebuchet MS"/>
              <a:cs typeface="Trebuchet MS"/>
            </a:endParaRPr>
          </a:p>
          <a:p>
            <a:pPr marL="12700">
              <a:spcBef>
                <a:spcPts val="1240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4</a:t>
            </a:r>
            <a:endParaRPr>
              <a:latin typeface="Trebuchet MS"/>
              <a:cs typeface="Trebuchet MS"/>
            </a:endParaRPr>
          </a:p>
          <a:p>
            <a:pPr marL="15240">
              <a:spcBef>
                <a:spcPts val="1245"/>
              </a:spcBef>
            </a:pPr>
            <a:r>
              <a:rPr spc="-150" dirty="0">
                <a:latin typeface="Trebuchet MS"/>
                <a:cs typeface="Trebuchet MS"/>
              </a:rPr>
              <a:t>0</a:t>
            </a:r>
            <a:r>
              <a:rPr spc="-100" dirty="0">
                <a:latin typeface="Trebuchet MS"/>
                <a:cs typeface="Trebuchet MS"/>
              </a:rPr>
              <a:t>.</a:t>
            </a:r>
            <a:r>
              <a:rPr spc="-35" dirty="0">
                <a:latin typeface="Trebuchet MS"/>
                <a:cs typeface="Trebuchet MS"/>
              </a:rPr>
              <a:t>2</a:t>
            </a:r>
            <a:endParaRPr>
              <a:latin typeface="Trebuchet MS"/>
              <a:cs typeface="Trebuchet MS"/>
            </a:endParaRPr>
          </a:p>
          <a:p>
            <a:pPr marL="188595">
              <a:spcBef>
                <a:spcPts val="1245"/>
              </a:spcBef>
            </a:pPr>
            <a:r>
              <a:rPr spc="-35" dirty="0">
                <a:latin typeface="Trebuchet MS"/>
                <a:cs typeface="Trebuchet MS"/>
              </a:rPr>
              <a:t>0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75945" y="1582631"/>
            <a:ext cx="2950210" cy="41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marR="5080" indent="-494665">
              <a:lnSpc>
                <a:spcPct val="105500"/>
              </a:lnSpc>
              <a:spcBef>
                <a:spcPts val="100"/>
              </a:spcBef>
            </a:pPr>
            <a:r>
              <a:rPr sz="1200" spc="-30" dirty="0">
                <a:latin typeface="Times New Roman"/>
                <a:cs typeface="Times New Roman"/>
              </a:rPr>
              <a:t>Modeling </a:t>
            </a:r>
            <a:r>
              <a:rPr sz="1200" spc="15" dirty="0">
                <a:latin typeface="Times New Roman"/>
                <a:cs typeface="Times New Roman"/>
              </a:rPr>
              <a:t>the </a:t>
            </a:r>
            <a:r>
              <a:rPr sz="1200" spc="-25" dirty="0">
                <a:latin typeface="Times New Roman"/>
                <a:cs typeface="Times New Roman"/>
              </a:rPr>
              <a:t>Complex Dynamics </a:t>
            </a:r>
            <a:r>
              <a:rPr sz="1200" spc="10" dirty="0">
                <a:latin typeface="Times New Roman"/>
                <a:cs typeface="Times New Roman"/>
              </a:rPr>
              <a:t>and </a:t>
            </a:r>
            <a:r>
              <a:rPr sz="1200" spc="-20" dirty="0">
                <a:latin typeface="Times New Roman"/>
                <a:cs typeface="Times New Roman"/>
              </a:rPr>
              <a:t>Changing  </a:t>
            </a:r>
            <a:r>
              <a:rPr sz="1200" spc="-15" dirty="0">
                <a:latin typeface="Times New Roman"/>
                <a:cs typeface="Times New Roman"/>
              </a:rPr>
              <a:t>Correlations </a:t>
            </a:r>
            <a:r>
              <a:rPr sz="1200" spc="-6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Epileptic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Events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47434" y="2117840"/>
            <a:ext cx="3007360" cy="5518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64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Drausin </a:t>
            </a:r>
            <a:r>
              <a:rPr sz="800" spc="25" dirty="0">
                <a:latin typeface="Georgia"/>
                <a:cs typeface="Georgia"/>
              </a:rPr>
              <a:t>F. </a:t>
            </a:r>
            <a:r>
              <a:rPr sz="800" spc="-10" dirty="0">
                <a:latin typeface="Georgia"/>
                <a:cs typeface="Georgia"/>
              </a:rPr>
              <a:t>Wulsin</a:t>
            </a:r>
            <a:r>
              <a:rPr sz="825" spc="-15" baseline="30303" dirty="0">
                <a:latin typeface="Georgia"/>
                <a:cs typeface="Georgia"/>
              </a:rPr>
              <a:t>a</a:t>
            </a:r>
            <a:r>
              <a:rPr sz="800" spc="-10" dirty="0">
                <a:latin typeface="Georgia"/>
                <a:cs typeface="Georgia"/>
              </a:rPr>
              <a:t>, </a:t>
            </a:r>
            <a:r>
              <a:rPr sz="800" dirty="0">
                <a:latin typeface="Georgia"/>
                <a:cs typeface="Georgia"/>
              </a:rPr>
              <a:t>Emily </a:t>
            </a:r>
            <a:r>
              <a:rPr sz="800" spc="25" dirty="0">
                <a:latin typeface="Georgia"/>
                <a:cs typeface="Georgia"/>
              </a:rPr>
              <a:t>B. </a:t>
            </a:r>
            <a:r>
              <a:rPr sz="800" spc="-5" dirty="0">
                <a:latin typeface="Georgia"/>
                <a:cs typeface="Georgia"/>
              </a:rPr>
              <a:t>Fox</a:t>
            </a:r>
            <a:r>
              <a:rPr sz="825" spc="-7" baseline="30303" dirty="0">
                <a:latin typeface="Georgia"/>
                <a:cs typeface="Georgia"/>
              </a:rPr>
              <a:t>c</a:t>
            </a:r>
            <a:r>
              <a:rPr sz="800" spc="-5" dirty="0">
                <a:latin typeface="Georgia"/>
                <a:cs typeface="Georgia"/>
              </a:rPr>
              <a:t>, </a:t>
            </a:r>
            <a:r>
              <a:rPr sz="800" dirty="0">
                <a:latin typeface="Georgia"/>
                <a:cs typeface="Georgia"/>
              </a:rPr>
              <a:t>Brian</a:t>
            </a:r>
            <a:r>
              <a:rPr sz="800" spc="145" dirty="0">
                <a:latin typeface="Georgia"/>
                <a:cs typeface="Georgia"/>
              </a:rPr>
              <a:t> </a:t>
            </a:r>
            <a:r>
              <a:rPr sz="800" spc="15" dirty="0">
                <a:latin typeface="Georgia"/>
                <a:cs typeface="Georgia"/>
              </a:rPr>
              <a:t>Litt</a:t>
            </a:r>
            <a:r>
              <a:rPr sz="825" spc="22" baseline="30303" dirty="0">
                <a:latin typeface="Georgia"/>
                <a:cs typeface="Georgia"/>
              </a:rPr>
              <a:t>a,b</a:t>
            </a:r>
            <a:endParaRPr sz="825" baseline="30303">
              <a:latin typeface="Georgia"/>
              <a:cs typeface="Georgia"/>
            </a:endParaRPr>
          </a:p>
          <a:p>
            <a:pPr marL="12700" marR="5080" algn="ctr">
              <a:lnSpc>
                <a:spcPts val="830"/>
              </a:lnSpc>
              <a:spcBef>
                <a:spcPts val="695"/>
              </a:spcBef>
            </a:pPr>
            <a:r>
              <a:rPr sz="675" i="1" spc="-37" baseline="30864" dirty="0">
                <a:latin typeface="Georgia"/>
                <a:cs typeface="Georgia"/>
              </a:rPr>
              <a:t>a</a:t>
            </a:r>
            <a:r>
              <a:rPr sz="700" i="1" spc="-25" dirty="0">
                <a:latin typeface="Georgia"/>
                <a:cs typeface="Georgia"/>
              </a:rPr>
              <a:t>Department of Bioengineering, University of Pennsylvania, Philadelphia, </a:t>
            </a:r>
            <a:r>
              <a:rPr sz="700" i="1" spc="10" dirty="0">
                <a:latin typeface="Georgia"/>
                <a:cs typeface="Georgia"/>
              </a:rPr>
              <a:t>PA  </a:t>
            </a:r>
            <a:r>
              <a:rPr sz="675" i="1" spc="-37" baseline="30864" dirty="0">
                <a:latin typeface="Georgia"/>
                <a:cs typeface="Georgia"/>
              </a:rPr>
              <a:t>b</a:t>
            </a:r>
            <a:r>
              <a:rPr sz="700" i="1" spc="-25" dirty="0">
                <a:latin typeface="Georgia"/>
                <a:cs typeface="Georgia"/>
              </a:rPr>
              <a:t>Department of </a:t>
            </a:r>
            <a:r>
              <a:rPr sz="700" i="1" spc="-40" dirty="0">
                <a:latin typeface="Georgia"/>
                <a:cs typeface="Georgia"/>
              </a:rPr>
              <a:t>Neurology, </a:t>
            </a:r>
            <a:r>
              <a:rPr sz="700" i="1" spc="-25" dirty="0">
                <a:latin typeface="Georgia"/>
                <a:cs typeface="Georgia"/>
              </a:rPr>
              <a:t>University of Pennsylvania, Philadelphia, </a:t>
            </a:r>
            <a:r>
              <a:rPr sz="700" i="1" spc="10" dirty="0">
                <a:latin typeface="Georgia"/>
                <a:cs typeface="Georgia"/>
              </a:rPr>
              <a:t>PA  </a:t>
            </a:r>
            <a:r>
              <a:rPr sz="675" i="1" spc="-37" baseline="30864" dirty="0">
                <a:latin typeface="Georgia"/>
                <a:cs typeface="Georgia"/>
              </a:rPr>
              <a:t>c</a:t>
            </a:r>
            <a:r>
              <a:rPr sz="700" i="1" spc="-25" dirty="0">
                <a:latin typeface="Georgia"/>
                <a:cs typeface="Georgia"/>
              </a:rPr>
              <a:t>Department of </a:t>
            </a:r>
            <a:r>
              <a:rPr sz="700" i="1" spc="-15" dirty="0">
                <a:latin typeface="Georgia"/>
                <a:cs typeface="Georgia"/>
              </a:rPr>
              <a:t>Statistics, </a:t>
            </a:r>
            <a:r>
              <a:rPr sz="700" i="1" spc="-25" dirty="0">
                <a:latin typeface="Georgia"/>
                <a:cs typeface="Georgia"/>
              </a:rPr>
              <a:t>University of Washington, </a:t>
            </a:r>
            <a:r>
              <a:rPr sz="700" i="1" spc="-20" dirty="0">
                <a:latin typeface="Georgia"/>
                <a:cs typeface="Georgia"/>
              </a:rPr>
              <a:t>Seattle,</a:t>
            </a:r>
            <a:r>
              <a:rPr sz="700" i="1" spc="-15" dirty="0">
                <a:latin typeface="Georgia"/>
                <a:cs typeface="Georgia"/>
              </a:rPr>
              <a:t> </a:t>
            </a:r>
            <a:r>
              <a:rPr sz="700" i="1" spc="-5" dirty="0">
                <a:latin typeface="Georgia"/>
                <a:cs typeface="Georgia"/>
              </a:rPr>
              <a:t>WA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28731" y="3035592"/>
            <a:ext cx="47815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b="1" spc="5" dirty="0">
                <a:latin typeface="Georgia"/>
                <a:cs typeface="Georgia"/>
              </a:rPr>
              <a:t>Abstract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28731" y="3211141"/>
            <a:ext cx="63309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dirty="0">
                <a:latin typeface="Georgia"/>
                <a:cs typeface="Georgia"/>
              </a:rPr>
              <a:t>Patients</a:t>
            </a:r>
            <a:r>
              <a:rPr sz="800" spc="50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with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72779" y="3211141"/>
            <a:ext cx="240157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can </a:t>
            </a:r>
            <a:r>
              <a:rPr sz="800" spc="-15" dirty="0">
                <a:latin typeface="Georgia"/>
                <a:cs typeface="Georgia"/>
              </a:rPr>
              <a:t>manifest </a:t>
            </a:r>
            <a:r>
              <a:rPr sz="800" spc="-10" dirty="0">
                <a:latin typeface="Georgia"/>
                <a:cs typeface="Georgia"/>
              </a:rPr>
              <a:t>short, sub-clinical epileptic </a:t>
            </a:r>
            <a:r>
              <a:rPr sz="800" spc="10" dirty="0">
                <a:latin typeface="Georgia"/>
                <a:cs typeface="Georgia"/>
              </a:rPr>
              <a:t>“bursts”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in</a:t>
            </a:r>
            <a:endParaRPr sz="800">
              <a:latin typeface="Georgia"/>
              <a:cs typeface="Georgia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2344015" y="3213750"/>
          <a:ext cx="1113790" cy="47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85"/>
                <a:gridCol w="335280"/>
                <a:gridCol w="377825"/>
              </a:tblGrid>
              <a:tr h="127000">
                <a:tc>
                  <a:txBody>
                    <a:bodyPr/>
                    <a:lstStyle/>
                    <a:p>
                      <a:pPr marL="43815">
                        <a:lnSpc>
                          <a:spcPts val="89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epilepsy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B w="38100">
                      <a:solidFill>
                        <a:srgbClr val="C75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clinical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38100">
                      <a:solidFill>
                        <a:srgbClr val="C75000"/>
                      </a:solidFill>
                      <a:prstDash val="solid"/>
                    </a:lnL>
                    <a:lnR w="53975">
                      <a:solidFill>
                        <a:srgbClr val="C75000"/>
                      </a:solidFill>
                      <a:prstDash val="solid"/>
                    </a:lnR>
                    <a:lnT w="38100" cap="flat" cmpd="sng" algn="ctr">
                      <a:solidFill>
                        <a:srgbClr val="C75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seizures.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539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1728730" y="3338270"/>
            <a:ext cx="3477260" cy="533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85"/>
              </a:spcBef>
              <a:tabLst>
                <a:tab pos="1804035" algn="l"/>
              </a:tabLst>
            </a:pPr>
            <a:r>
              <a:rPr sz="800" spc="-10" dirty="0">
                <a:latin typeface="Georgia"/>
                <a:cs typeface="Georgia"/>
              </a:rPr>
              <a:t>addition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to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full-blown	</a:t>
            </a:r>
            <a:r>
              <a:rPr sz="800" spc="-25" dirty="0">
                <a:latin typeface="Georgia"/>
                <a:cs typeface="Georgia"/>
              </a:rPr>
              <a:t>We </a:t>
            </a:r>
            <a:r>
              <a:rPr sz="800" spc="-10" dirty="0">
                <a:latin typeface="Georgia"/>
                <a:cs typeface="Georgia"/>
              </a:rPr>
              <a:t>believe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5" dirty="0">
                <a:latin typeface="Georgia"/>
                <a:cs typeface="Georgia"/>
              </a:rPr>
              <a:t>relationship between  these two </a:t>
            </a:r>
            <a:r>
              <a:rPr sz="800" spc="-20" dirty="0">
                <a:latin typeface="Georgia"/>
                <a:cs typeface="Georgia"/>
              </a:rPr>
              <a:t>classes of </a:t>
            </a:r>
            <a:r>
              <a:rPr sz="800" spc="-10" dirty="0">
                <a:latin typeface="Georgia"/>
                <a:cs typeface="Georgia"/>
              </a:rPr>
              <a:t>events—something </a:t>
            </a:r>
            <a:r>
              <a:rPr sz="800" spc="-5" dirty="0">
                <a:latin typeface="Georgia"/>
                <a:cs typeface="Georgia"/>
              </a:rPr>
              <a:t>not </a:t>
            </a:r>
            <a:r>
              <a:rPr sz="800" spc="-10" dirty="0">
                <a:latin typeface="Georgia"/>
                <a:cs typeface="Georgia"/>
              </a:rPr>
              <a:t>previously studied </a:t>
            </a:r>
            <a:r>
              <a:rPr sz="800" spc="10" dirty="0">
                <a:latin typeface="Georgia"/>
                <a:cs typeface="Georgia"/>
              </a:rPr>
              <a:t>quantitatively—  </a:t>
            </a:r>
            <a:r>
              <a:rPr sz="800" spc="-15" dirty="0">
                <a:latin typeface="Georgia"/>
                <a:cs typeface="Georgia"/>
              </a:rPr>
              <a:t>could </a:t>
            </a:r>
            <a:r>
              <a:rPr sz="800" spc="-5" dirty="0">
                <a:latin typeface="Georgia"/>
                <a:cs typeface="Georgia"/>
              </a:rPr>
              <a:t>yield important </a:t>
            </a:r>
            <a:r>
              <a:rPr sz="800" spc="-15" dirty="0">
                <a:latin typeface="Georgia"/>
                <a:cs typeface="Georgia"/>
              </a:rPr>
              <a:t>insights into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nature </a:t>
            </a:r>
            <a:r>
              <a:rPr sz="800" spc="-15" dirty="0">
                <a:latin typeface="Georgia"/>
                <a:cs typeface="Georgia"/>
              </a:rPr>
              <a:t>and intrinsic </a:t>
            </a:r>
            <a:r>
              <a:rPr sz="800" spc="-10" dirty="0">
                <a:latin typeface="Georgia"/>
                <a:cs typeface="Georgia"/>
              </a:rPr>
              <a:t>dynamics </a:t>
            </a:r>
            <a:r>
              <a:rPr sz="800" spc="-20" dirty="0">
                <a:latin typeface="Georgia"/>
                <a:cs typeface="Georgia"/>
              </a:rPr>
              <a:t>of  </a:t>
            </a:r>
            <a:r>
              <a:rPr sz="800" spc="-15" dirty="0">
                <a:latin typeface="Georgia"/>
                <a:cs typeface="Georgia"/>
              </a:rPr>
              <a:t>seizures. </a:t>
            </a:r>
            <a:r>
              <a:rPr sz="800" spc="70" dirty="0">
                <a:latin typeface="Georgia"/>
                <a:cs typeface="Georgia"/>
              </a:rPr>
              <a:t>A </a:t>
            </a:r>
            <a:r>
              <a:rPr sz="800" spc="-10" dirty="0">
                <a:latin typeface="Georgia"/>
                <a:cs typeface="Georgia"/>
              </a:rPr>
              <a:t>goal </a:t>
            </a:r>
            <a:r>
              <a:rPr sz="800" spc="-20" dirty="0">
                <a:latin typeface="Georgia"/>
                <a:cs typeface="Georgia"/>
              </a:rPr>
              <a:t>of our work is </a:t>
            </a:r>
            <a:r>
              <a:rPr sz="800" spc="5" dirty="0">
                <a:latin typeface="Georgia"/>
                <a:cs typeface="Georgia"/>
              </a:rPr>
              <a:t>to</a:t>
            </a:r>
            <a:r>
              <a:rPr sz="800" spc="-6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parse these complex </a:t>
            </a:r>
            <a:r>
              <a:rPr sz="800" spc="-10" dirty="0">
                <a:latin typeface="Georgia"/>
                <a:cs typeface="Georgia"/>
              </a:rPr>
              <a:t>epileptic </a:t>
            </a:r>
            <a:r>
              <a:rPr sz="800" spc="-15" dirty="0">
                <a:latin typeface="Georgia"/>
                <a:cs typeface="Georgia"/>
              </a:rPr>
              <a:t>events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28730" y="3846781"/>
            <a:ext cx="344932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5" dirty="0">
                <a:latin typeface="Georgia"/>
                <a:cs typeface="Georgia"/>
              </a:rPr>
              <a:t>into </a:t>
            </a:r>
            <a:r>
              <a:rPr sz="800" spc="-5" dirty="0">
                <a:latin typeface="Georgia"/>
                <a:cs typeface="Georgia"/>
              </a:rPr>
              <a:t>distinct </a:t>
            </a:r>
            <a:r>
              <a:rPr sz="800" spc="-10" dirty="0">
                <a:latin typeface="Georgia"/>
                <a:cs typeface="Georgia"/>
              </a:rPr>
              <a:t>dynamic </a:t>
            </a:r>
            <a:r>
              <a:rPr sz="800" spc="-20" dirty="0">
                <a:latin typeface="Georgia"/>
                <a:cs typeface="Georgia"/>
              </a:rPr>
              <a:t>regimes. </a:t>
            </a:r>
            <a:r>
              <a:rPr sz="800" spc="70" dirty="0">
                <a:latin typeface="Georgia"/>
                <a:cs typeface="Georgia"/>
              </a:rPr>
              <a:t>A </a:t>
            </a:r>
            <a:r>
              <a:rPr sz="800" spc="-15" dirty="0">
                <a:latin typeface="Georgia"/>
                <a:cs typeface="Georgia"/>
              </a:rPr>
              <a:t>challenge </a:t>
            </a:r>
            <a:r>
              <a:rPr sz="800" spc="-20" dirty="0">
                <a:latin typeface="Georgia"/>
                <a:cs typeface="Georgia"/>
              </a:rPr>
              <a:t>posed </a:t>
            </a:r>
            <a:r>
              <a:rPr sz="800" spc="5" dirty="0">
                <a:latin typeface="Georgia"/>
                <a:cs typeface="Georgia"/>
              </a:rPr>
              <a:t>by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intracranial</a:t>
            </a:r>
            <a:r>
              <a:rPr sz="800" spc="95" dirty="0">
                <a:latin typeface="Georgia"/>
                <a:cs typeface="Georgia"/>
              </a:rPr>
              <a:t> </a:t>
            </a:r>
            <a:r>
              <a:rPr sz="800" spc="35" dirty="0">
                <a:latin typeface="Georgia"/>
                <a:cs typeface="Georgia"/>
              </a:rPr>
              <a:t>EEG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28730" y="3973911"/>
            <a:ext cx="3443604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15" dirty="0">
                <a:latin typeface="Georgia"/>
                <a:cs typeface="Georgia"/>
              </a:rPr>
              <a:t>(iEEG) </a:t>
            </a:r>
            <a:r>
              <a:rPr sz="800" spc="5" dirty="0">
                <a:latin typeface="Georgia"/>
                <a:cs typeface="Georgia"/>
              </a:rPr>
              <a:t>data </a:t>
            </a:r>
            <a:r>
              <a:rPr sz="800" spc="-30" dirty="0">
                <a:latin typeface="Georgia"/>
                <a:cs typeface="Georgia"/>
              </a:rPr>
              <a:t>we </a:t>
            </a:r>
            <a:r>
              <a:rPr sz="800" dirty="0">
                <a:latin typeface="Georgia"/>
                <a:cs typeface="Georgia"/>
              </a:rPr>
              <a:t>study </a:t>
            </a:r>
            <a:r>
              <a:rPr sz="800" spc="-20" dirty="0">
                <a:latin typeface="Georgia"/>
                <a:cs typeface="Georgia"/>
              </a:rPr>
              <a:t>is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dirty="0">
                <a:latin typeface="Georgia"/>
                <a:cs typeface="Georgia"/>
              </a:rPr>
              <a:t>fact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5" dirty="0">
                <a:latin typeface="Georgia"/>
                <a:cs typeface="Georgia"/>
              </a:rPr>
              <a:t>number </a:t>
            </a:r>
            <a:r>
              <a:rPr sz="800" spc="-15" dirty="0">
                <a:latin typeface="Georgia"/>
                <a:cs typeface="Georgia"/>
              </a:rPr>
              <a:t>and placement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15" dirty="0">
                <a:latin typeface="Georgia"/>
                <a:cs typeface="Georgia"/>
              </a:rPr>
              <a:t>electrodes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28731" y="4101040"/>
            <a:ext cx="193103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can </a:t>
            </a:r>
            <a:r>
              <a:rPr sz="800" dirty="0">
                <a:latin typeface="Georgia"/>
                <a:cs typeface="Georgia"/>
              </a:rPr>
              <a:t>vary </a:t>
            </a:r>
            <a:r>
              <a:rPr sz="800" spc="-15" dirty="0">
                <a:latin typeface="Georgia"/>
                <a:cs typeface="Georgia"/>
              </a:rPr>
              <a:t>between </a:t>
            </a:r>
            <a:r>
              <a:rPr sz="800" spc="-5" dirty="0">
                <a:latin typeface="Georgia"/>
                <a:cs typeface="Georgia"/>
              </a:rPr>
              <a:t>patients. </a:t>
            </a:r>
            <a:r>
              <a:rPr sz="800" spc="-25" dirty="0">
                <a:latin typeface="Georgia"/>
                <a:cs typeface="Georgia"/>
              </a:rPr>
              <a:t>We </a:t>
            </a:r>
            <a:r>
              <a:rPr sz="800" spc="-15" dirty="0">
                <a:latin typeface="Georgia"/>
                <a:cs typeface="Georgia"/>
              </a:rPr>
              <a:t>develop</a:t>
            </a:r>
            <a:r>
              <a:rPr sz="800" spc="-95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</a:t>
            </a:r>
            <a:endParaRPr sz="800">
              <a:latin typeface="Georgia"/>
              <a:cs typeface="Georgia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3653538" y="4109392"/>
          <a:ext cx="150495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895"/>
                <a:gridCol w="723265"/>
                <a:gridCol w="351790"/>
              </a:tblGrid>
              <a:tr h="136525">
                <a:tc>
                  <a:txBody>
                    <a:bodyPr/>
                    <a:lstStyle/>
                    <a:p>
                      <a:pPr marL="34290">
                        <a:lnSpc>
                          <a:spcPts val="925"/>
                        </a:lnSpc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800" spc="-25" dirty="0">
                          <a:latin typeface="Georgia"/>
                          <a:cs typeface="Georgia"/>
                        </a:rPr>
                        <a:t>ay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esi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n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539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925"/>
                        </a:lnSpc>
                      </a:pPr>
                      <a:r>
                        <a:rPr sz="800" spc="-15" dirty="0">
                          <a:latin typeface="Georgia"/>
                          <a:cs typeface="Georgia"/>
                        </a:rPr>
                        <a:t>nonparametric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53975">
                      <a:solidFill>
                        <a:srgbClr val="0079A0"/>
                      </a:solidFill>
                      <a:prstDash val="solid"/>
                    </a:lnL>
                    <a:lnR w="539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925"/>
                        </a:lnSpc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Mar</a:t>
                      </a:r>
                      <a:r>
                        <a:rPr sz="800" spc="-25" dirty="0">
                          <a:latin typeface="Georgia"/>
                          <a:cs typeface="Georgia"/>
                        </a:rPr>
                        <a:t>ko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v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539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1728730" y="4228170"/>
            <a:ext cx="344551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switching </a:t>
            </a:r>
            <a:r>
              <a:rPr sz="800" spc="-20" dirty="0">
                <a:latin typeface="Georgia"/>
                <a:cs typeface="Georgia"/>
              </a:rPr>
              <a:t>process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15" dirty="0">
                <a:latin typeface="Georgia"/>
                <a:cs typeface="Georgia"/>
              </a:rPr>
              <a:t>allows </a:t>
            </a:r>
            <a:r>
              <a:rPr sz="800" spc="-20" dirty="0">
                <a:latin typeface="Georgia"/>
                <a:cs typeface="Georgia"/>
              </a:rPr>
              <a:t>for </a:t>
            </a:r>
            <a:r>
              <a:rPr sz="800" spc="5" dirty="0">
                <a:latin typeface="Georgia"/>
                <a:cs typeface="Georgia"/>
              </a:rPr>
              <a:t>(i) </a:t>
            </a:r>
            <a:r>
              <a:rPr sz="800" spc="-15" dirty="0">
                <a:latin typeface="Georgia"/>
                <a:cs typeface="Georgia"/>
              </a:rPr>
              <a:t>shared </a:t>
            </a:r>
            <a:r>
              <a:rPr sz="800" spc="-10" dirty="0">
                <a:latin typeface="Georgia"/>
                <a:cs typeface="Georgia"/>
              </a:rPr>
              <a:t>dynamic </a:t>
            </a:r>
            <a:r>
              <a:rPr sz="800" spc="-20" dirty="0">
                <a:latin typeface="Georgia"/>
                <a:cs typeface="Georgia"/>
              </a:rPr>
              <a:t>regimes </a:t>
            </a:r>
            <a:r>
              <a:rPr sz="800" spc="-15" dirty="0">
                <a:latin typeface="Georgia"/>
                <a:cs typeface="Georgia"/>
              </a:rPr>
              <a:t>between </a:t>
            </a:r>
            <a:r>
              <a:rPr sz="800" dirty="0">
                <a:latin typeface="Georgia"/>
                <a:cs typeface="Georgia"/>
              </a:rPr>
              <a:t>a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vari-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28730" y="4355291"/>
            <a:ext cx="34442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able </a:t>
            </a:r>
            <a:r>
              <a:rPr sz="800" spc="-25" dirty="0">
                <a:latin typeface="Georgia"/>
                <a:cs typeface="Georgia"/>
              </a:rPr>
              <a:t>number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15" dirty="0">
                <a:latin typeface="Georgia"/>
                <a:cs typeface="Georgia"/>
              </a:rPr>
              <a:t>channels, </a:t>
            </a:r>
            <a:r>
              <a:rPr sz="800" dirty="0">
                <a:latin typeface="Georgia"/>
                <a:cs typeface="Georgia"/>
              </a:rPr>
              <a:t>(ii) </a:t>
            </a:r>
            <a:r>
              <a:rPr sz="800" spc="-20" dirty="0">
                <a:latin typeface="Georgia"/>
                <a:cs typeface="Georgia"/>
              </a:rPr>
              <a:t>asynchronous </a:t>
            </a:r>
            <a:r>
              <a:rPr sz="800" spc="-15" dirty="0">
                <a:latin typeface="Georgia"/>
                <a:cs typeface="Georgia"/>
              </a:rPr>
              <a:t>regime-switching, and </a:t>
            </a:r>
            <a:r>
              <a:rPr sz="800" dirty="0">
                <a:latin typeface="Georgia"/>
                <a:cs typeface="Georgia"/>
              </a:rPr>
              <a:t>(iii)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an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36277" y="4512894"/>
            <a:ext cx="316230" cy="115416"/>
          </a:xfrm>
          <a:prstGeom prst="rect">
            <a:avLst/>
          </a:prstGeom>
          <a:solidFill>
            <a:srgbClr val="6ACDF4"/>
          </a:solidFill>
          <a:ln w="25369">
            <a:solidFill>
              <a:srgbClr val="0079A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850"/>
              </a:lnSpc>
            </a:pPr>
            <a:r>
              <a:rPr sz="800" spc="-20" dirty="0">
                <a:latin typeface="Georgia"/>
                <a:cs typeface="Georgia"/>
              </a:rPr>
              <a:t>sparse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28731" y="4482420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30830" algn="l"/>
              </a:tabLst>
            </a:pPr>
            <a:r>
              <a:rPr sz="800" spc="-20" dirty="0">
                <a:latin typeface="Georgia"/>
                <a:cs typeface="Georgia"/>
              </a:rPr>
              <a:t>unknown  </a:t>
            </a:r>
            <a:r>
              <a:rPr sz="800" spc="-5" dirty="0">
                <a:latin typeface="Georgia"/>
                <a:cs typeface="Georgia"/>
              </a:rPr>
              <a:t>dictionary  </a:t>
            </a:r>
            <a:r>
              <a:rPr sz="800" spc="-25" dirty="0">
                <a:latin typeface="Georgia"/>
                <a:cs typeface="Georgia"/>
              </a:rPr>
              <a:t>of  </a:t>
            </a:r>
            <a:r>
              <a:rPr sz="800" spc="-10" dirty="0">
                <a:latin typeface="Georgia"/>
                <a:cs typeface="Georgia"/>
              </a:rPr>
              <a:t>dynamic  </a:t>
            </a:r>
            <a:r>
              <a:rPr sz="800" spc="-20" dirty="0">
                <a:latin typeface="Georgia"/>
                <a:cs typeface="Georgia"/>
              </a:rPr>
              <a:t>regimes.  </a:t>
            </a:r>
            <a:r>
              <a:rPr sz="800" spc="-25" dirty="0">
                <a:latin typeface="Georgia"/>
                <a:cs typeface="Georgia"/>
              </a:rPr>
              <a:t>We</a:t>
            </a:r>
            <a:r>
              <a:rPr sz="800" spc="1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encode</a:t>
            </a:r>
            <a:r>
              <a:rPr sz="800" spc="114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	</a:t>
            </a:r>
            <a:r>
              <a:rPr sz="800" spc="-15" dirty="0">
                <a:latin typeface="Georgia"/>
                <a:cs typeface="Georgia"/>
              </a:rPr>
              <a:t>and</a:t>
            </a:r>
            <a:r>
              <a:rPr sz="800" spc="5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changing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28731" y="4609550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5" dirty="0">
                <a:latin typeface="Georgia"/>
                <a:cs typeface="Georgia"/>
              </a:rPr>
              <a:t>set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dependencies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between</a:t>
            </a:r>
            <a:r>
              <a:rPr sz="800" spc="30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channels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using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</a:t>
            </a:r>
            <a:r>
              <a:rPr sz="800" spc="3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Markov-switching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Gaussian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28730" y="4736680"/>
            <a:ext cx="34442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graphical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model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for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innovations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process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driving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the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channel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dynamics</a:t>
            </a:r>
            <a:r>
              <a:rPr sz="800" spc="1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and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28731" y="4863808"/>
            <a:ext cx="3444875" cy="406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4299"/>
              </a:lnSpc>
              <a:spcBef>
                <a:spcPts val="85"/>
              </a:spcBef>
              <a:tabLst>
                <a:tab pos="2348230" algn="l"/>
                <a:tab pos="2941320" algn="l"/>
              </a:tabLst>
            </a:pPr>
            <a:r>
              <a:rPr sz="800" spc="-10" dirty="0">
                <a:latin typeface="Georgia"/>
                <a:cs typeface="Georgia"/>
              </a:rPr>
              <a:t>demonstrate </a:t>
            </a: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10" dirty="0">
                <a:latin typeface="Georgia"/>
                <a:cs typeface="Georgia"/>
              </a:rPr>
              <a:t>importance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-5" dirty="0">
                <a:latin typeface="Georgia"/>
                <a:cs typeface="Georgia"/>
              </a:rPr>
              <a:t>this </a:t>
            </a:r>
            <a:r>
              <a:rPr sz="800" spc="-20" dirty="0">
                <a:latin typeface="Georgia"/>
                <a:cs typeface="Georgia"/>
              </a:rPr>
              <a:t>model in </a:t>
            </a:r>
            <a:r>
              <a:rPr sz="800" spc="-15" dirty="0">
                <a:latin typeface="Georgia"/>
                <a:cs typeface="Georgia"/>
              </a:rPr>
              <a:t>parsing and out-of-sample </a:t>
            </a:r>
            <a:r>
              <a:rPr sz="800" spc="-20" dirty="0">
                <a:latin typeface="Georgia"/>
                <a:cs typeface="Georgia"/>
              </a:rPr>
              <a:t>pre-  </a:t>
            </a:r>
            <a:r>
              <a:rPr sz="800" spc="-10" dirty="0">
                <a:latin typeface="Georgia"/>
                <a:cs typeface="Georgia"/>
              </a:rPr>
              <a:t>dictions 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spc="5" dirty="0">
                <a:latin typeface="Georgia"/>
                <a:cs typeface="Georgia"/>
              </a:rPr>
              <a:t> </a:t>
            </a:r>
            <a:r>
              <a:rPr sz="800" spc="25" dirty="0">
                <a:latin typeface="Georgia"/>
                <a:cs typeface="Georgia"/>
              </a:rPr>
              <a:t>iEEG</a:t>
            </a:r>
            <a:r>
              <a:rPr sz="800" spc="175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data.	</a:t>
            </a:r>
            <a:r>
              <a:rPr sz="800" spc="-15" dirty="0">
                <a:latin typeface="Georgia"/>
                <a:cs typeface="Georgia"/>
              </a:rPr>
              <a:t>produces </a:t>
            </a:r>
            <a:r>
              <a:rPr sz="800" spc="-5" dirty="0">
                <a:latin typeface="Georgia"/>
                <a:cs typeface="Georgia"/>
              </a:rPr>
              <a:t>intuitive </a:t>
            </a:r>
            <a:r>
              <a:rPr sz="800" spc="5" dirty="0">
                <a:latin typeface="Georgia"/>
                <a:cs typeface="Georgia"/>
              </a:rPr>
              <a:t>state  </a:t>
            </a:r>
            <a:r>
              <a:rPr sz="800" spc="-20" dirty="0">
                <a:latin typeface="Georgia"/>
                <a:cs typeface="Georgia"/>
              </a:rPr>
              <a:t>assignments  </a:t>
            </a:r>
            <a:r>
              <a:rPr sz="800" spc="15" dirty="0">
                <a:latin typeface="Georgia"/>
                <a:cs typeface="Georgia"/>
              </a:rPr>
              <a:t>that</a:t>
            </a:r>
            <a:r>
              <a:rPr sz="800" spc="7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can</a:t>
            </a:r>
            <a:r>
              <a:rPr sz="800" spc="12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help		and</a:t>
            </a:r>
            <a:r>
              <a:rPr sz="800" spc="35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enable</a:t>
            </a:r>
            <a:endParaRPr sz="800">
              <a:latin typeface="Georgia"/>
              <a:cs typeface="Georgia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2930375" y="4995255"/>
          <a:ext cx="1692909" cy="58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090"/>
                <a:gridCol w="365125"/>
                <a:gridCol w="296545"/>
                <a:gridCol w="78105"/>
                <a:gridCol w="136525"/>
                <a:gridCol w="220980"/>
                <a:gridCol w="129539"/>
              </a:tblGrid>
              <a:tr h="122555">
                <a:tc gridSpan="2">
                  <a:txBody>
                    <a:bodyPr/>
                    <a:lstStyle/>
                    <a:p>
                      <a:pPr>
                        <a:lnSpc>
                          <a:spcPts val="869"/>
                        </a:lnSpc>
                      </a:pPr>
                      <a:r>
                        <a:rPr sz="800" spc="-25" dirty="0">
                          <a:latin typeface="Georgia"/>
                          <a:cs typeface="Georgia"/>
                        </a:rPr>
                        <a:t>We show </a:t>
                      </a:r>
                      <a:r>
                        <a:rPr sz="800" spc="15" dirty="0">
                          <a:latin typeface="Georgia"/>
                          <a:cs typeface="Georgia"/>
                        </a:rPr>
                        <a:t>that</a:t>
                      </a:r>
                      <a:r>
                        <a:rPr sz="80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800" spc="-20" dirty="0">
                          <a:latin typeface="Georgia"/>
                          <a:cs typeface="Georgia"/>
                        </a:rPr>
                        <a:t>our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28575">
                      <a:solidFill>
                        <a:srgbClr val="0079A0"/>
                      </a:solidFill>
                      <a:prstDash val="solid"/>
                    </a:lnR>
                    <a:lnB w="53975">
                      <a:solidFill>
                        <a:srgbClr val="0079A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69"/>
                        </a:lnSpc>
                      </a:pPr>
                      <a:r>
                        <a:rPr sz="800" spc="-20" dirty="0">
                          <a:latin typeface="Georgia"/>
                          <a:cs typeface="Georgia"/>
                        </a:rPr>
                        <a:t>model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0079A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79A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5890">
                <a:tc>
                  <a:txBody>
                    <a:bodyPr/>
                    <a:lstStyle/>
                    <a:p>
                      <a:pPr marL="31115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automate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79A0"/>
                      </a:solidFill>
                      <a:prstDash val="solid"/>
                    </a:lnL>
                    <a:lnR w="38100">
                      <a:solidFill>
                        <a:srgbClr val="0079A0"/>
                      </a:solidFill>
                      <a:prstDash val="solid"/>
                    </a:lnR>
                    <a:lnT w="53975" cap="flat" cmpd="sng" algn="ctr">
                      <a:solidFill>
                        <a:srgbClr val="0079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79A0"/>
                      </a:solidFill>
                      <a:prstDash val="solid"/>
                    </a:lnB>
                    <a:solidFill>
                      <a:srgbClr val="6ACDF4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Georgia"/>
                          <a:cs typeface="Georgia"/>
                        </a:rPr>
                        <a:t>clinical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79A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53975">
                      <a:solidFill>
                        <a:srgbClr val="0079A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4604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Georgia"/>
                          <a:cs typeface="Georgia"/>
                        </a:rPr>
                        <a:t>analysis</a:t>
                      </a:r>
                      <a:r>
                        <a:rPr sz="800" spc="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800" spc="-20" dirty="0">
                          <a:latin typeface="Georgia"/>
                          <a:cs typeface="Georgia"/>
                        </a:rPr>
                        <a:t>of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 cap="flat" cmpd="sng" algn="ctr">
                      <a:solidFill>
                        <a:srgbClr val="0079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240">
                        <a:lnSpc>
                          <a:spcPts val="944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seizures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539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79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0079A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ts val="919"/>
                        </a:lnSpc>
                      </a:pPr>
                      <a:r>
                        <a:rPr sz="800" spc="-5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lini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al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R w="53975">
                      <a:solidFill>
                        <a:srgbClr val="C75000"/>
                      </a:solidFill>
                      <a:prstDash val="solid"/>
                    </a:lnR>
                    <a:lnT w="285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590">
                        <a:lnSpc>
                          <a:spcPts val="919"/>
                        </a:lnSpc>
                      </a:pPr>
                      <a:r>
                        <a:rPr sz="800" spc="-5" dirty="0">
                          <a:latin typeface="Georgia"/>
                          <a:cs typeface="Georgia"/>
                        </a:rPr>
                        <a:t>se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z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ur</a:t>
                      </a:r>
                      <a:r>
                        <a:rPr sz="80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800" dirty="0">
                          <a:latin typeface="Georgia"/>
                          <a:cs typeface="Georgia"/>
                        </a:rPr>
                        <a:t>s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53975">
                      <a:solidFill>
                        <a:srgbClr val="C75000"/>
                      </a:solidFill>
                      <a:prstDash val="solid"/>
                    </a:lnL>
                    <a:lnR w="28575">
                      <a:solidFill>
                        <a:srgbClr val="C75000"/>
                      </a:solidFill>
                      <a:prstDash val="solid"/>
                    </a:lnR>
                    <a:lnT w="53975">
                      <a:solidFill>
                        <a:srgbClr val="C75000"/>
                      </a:solidFill>
                      <a:prstDash val="solid"/>
                    </a:lnT>
                    <a:lnB w="28575">
                      <a:solidFill>
                        <a:srgbClr val="C75000"/>
                      </a:solidFill>
                      <a:prstDash val="solid"/>
                    </a:lnB>
                    <a:solidFill>
                      <a:srgbClr val="FFAA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919"/>
                        </a:lnSpc>
                      </a:pPr>
                      <a:r>
                        <a:rPr sz="800" dirty="0">
                          <a:latin typeface="Georgia"/>
                          <a:cs typeface="Georgia"/>
                        </a:rPr>
                        <a:t>.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C75000"/>
                      </a:solidFill>
                      <a:prstDash val="solid"/>
                    </a:lnL>
                    <a:lnT w="28575">
                      <a:solidFill>
                        <a:srgbClr val="C75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164293" y="1562786"/>
            <a:ext cx="1213657" cy="140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9341" y="1589736"/>
            <a:ext cx="1122456" cy="1307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9341" y="1589735"/>
            <a:ext cx="1122680" cy="230504"/>
          </a:xfrm>
          <a:custGeom>
            <a:avLst/>
            <a:gdLst/>
            <a:ahLst/>
            <a:cxnLst/>
            <a:rect l="l" t="t" r="r" b="b"/>
            <a:pathLst>
              <a:path w="1122680" h="230505">
                <a:moveTo>
                  <a:pt x="0" y="0"/>
                </a:moveTo>
                <a:lnTo>
                  <a:pt x="1122456" y="0"/>
                </a:lnTo>
                <a:lnTo>
                  <a:pt x="1122456" y="230085"/>
                </a:lnTo>
                <a:lnTo>
                  <a:pt x="0" y="230085"/>
                </a:lnTo>
                <a:lnTo>
                  <a:pt x="0" y="0"/>
                </a:lnTo>
                <a:close/>
              </a:path>
            </a:pathLst>
          </a:custGeom>
          <a:solidFill>
            <a:srgbClr val="FF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9341" y="2537791"/>
            <a:ext cx="727710" cy="179705"/>
          </a:xfrm>
          <a:custGeom>
            <a:avLst/>
            <a:gdLst/>
            <a:ahLst/>
            <a:cxnLst/>
            <a:rect l="l" t="t" r="r" b="b"/>
            <a:pathLst>
              <a:path w="727710" h="179705">
                <a:moveTo>
                  <a:pt x="0" y="0"/>
                </a:moveTo>
                <a:lnTo>
                  <a:pt x="727138" y="0"/>
                </a:lnTo>
                <a:lnTo>
                  <a:pt x="727138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FF6C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36481" y="2537791"/>
            <a:ext cx="395605" cy="179705"/>
          </a:xfrm>
          <a:custGeom>
            <a:avLst/>
            <a:gdLst/>
            <a:ahLst/>
            <a:cxnLst/>
            <a:rect l="l" t="t" r="r" b="b"/>
            <a:pathLst>
              <a:path w="395605" h="179705">
                <a:moveTo>
                  <a:pt x="0" y="0"/>
                </a:moveTo>
                <a:lnTo>
                  <a:pt x="395317" y="0"/>
                </a:lnTo>
                <a:lnTo>
                  <a:pt x="395317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FF6C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204584" y="1584978"/>
          <a:ext cx="1122044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075"/>
                <a:gridCol w="394969"/>
              </a:tblGrid>
              <a:tr h="229870">
                <a:tc gridSpan="2"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1200" b="1" spc="-114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b="1" spc="-28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solidFill>
                      <a:srgbClr val="FF6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5" dirty="0">
                          <a:latin typeface="DejaVu Sans"/>
                          <a:cs typeface="DejaVu Sans"/>
                        </a:rPr>
                        <a:t>experiment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80" dirty="0">
                          <a:latin typeface="DejaVu Sans"/>
                          <a:cs typeface="DejaVu Sans"/>
                        </a:rPr>
                        <a:t>0.1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test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0" dirty="0">
                          <a:latin typeface="DejaVu Sans"/>
                          <a:cs typeface="DejaVu Sans"/>
                        </a:rPr>
                        <a:t>0.08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discover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0.05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  <a:solidFill>
                      <a:srgbClr val="FF6C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hypothesize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0.03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climate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0.01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FC5101"/>
                      </a:solidFill>
                      <a:prstDash val="solid"/>
                    </a:lnL>
                    <a:lnR w="9525">
                      <a:solidFill>
                        <a:srgbClr val="FC5101"/>
                      </a:solidFill>
                      <a:prstDash val="solid"/>
                    </a:lnR>
                    <a:lnT w="9525">
                      <a:solidFill>
                        <a:srgbClr val="FC5101"/>
                      </a:solidFill>
                      <a:prstDash val="solid"/>
                    </a:lnT>
                    <a:lnB w="9525">
                      <a:solidFill>
                        <a:srgbClr val="FC5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0" name="object 60"/>
          <p:cNvSpPr/>
          <p:nvPr/>
        </p:nvSpPr>
        <p:spPr>
          <a:xfrm>
            <a:off x="164293" y="3150514"/>
            <a:ext cx="1205345" cy="139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9341" y="3175305"/>
            <a:ext cx="1116462" cy="1307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9342" y="3175304"/>
            <a:ext cx="1116965" cy="230504"/>
          </a:xfrm>
          <a:custGeom>
            <a:avLst/>
            <a:gdLst/>
            <a:ahLst/>
            <a:cxnLst/>
            <a:rect l="l" t="t" r="r" b="b"/>
            <a:pathLst>
              <a:path w="1116965" h="230504">
                <a:moveTo>
                  <a:pt x="0" y="0"/>
                </a:moveTo>
                <a:lnTo>
                  <a:pt x="1116462" y="0"/>
                </a:lnTo>
                <a:lnTo>
                  <a:pt x="1116462" y="230085"/>
                </a:lnTo>
                <a:lnTo>
                  <a:pt x="0" y="230085"/>
                </a:lnTo>
                <a:lnTo>
                  <a:pt x="0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9341" y="4123360"/>
            <a:ext cx="660400" cy="179705"/>
          </a:xfrm>
          <a:custGeom>
            <a:avLst/>
            <a:gdLst/>
            <a:ahLst/>
            <a:cxnLst/>
            <a:rect l="l" t="t" r="r" b="b"/>
            <a:pathLst>
              <a:path w="660400" h="179704">
                <a:moveTo>
                  <a:pt x="0" y="0"/>
                </a:moveTo>
                <a:lnTo>
                  <a:pt x="659973" y="0"/>
                </a:lnTo>
                <a:lnTo>
                  <a:pt x="659973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9315" y="4123360"/>
            <a:ext cx="456565" cy="179705"/>
          </a:xfrm>
          <a:custGeom>
            <a:avLst/>
            <a:gdLst/>
            <a:ahLst/>
            <a:cxnLst/>
            <a:rect l="l" t="t" r="r" b="b"/>
            <a:pathLst>
              <a:path w="456565" h="179704">
                <a:moveTo>
                  <a:pt x="0" y="0"/>
                </a:moveTo>
                <a:lnTo>
                  <a:pt x="456488" y="0"/>
                </a:lnTo>
                <a:lnTo>
                  <a:pt x="456488" y="179489"/>
                </a:lnTo>
                <a:lnTo>
                  <a:pt x="0" y="179489"/>
                </a:lnTo>
                <a:lnTo>
                  <a:pt x="0" y="0"/>
                </a:lnTo>
                <a:close/>
              </a:path>
            </a:pathLst>
          </a:custGeom>
          <a:solidFill>
            <a:srgbClr val="009E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204584" y="3170547"/>
          <a:ext cx="1116330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765"/>
                <a:gridCol w="456565"/>
              </a:tblGrid>
              <a:tr h="229870">
                <a:tc gridSpan="2"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1200" b="1" spc="-114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b="1" spc="-16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develop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5" dirty="0">
                          <a:latin typeface="DejaVu Sans"/>
                          <a:cs typeface="DejaVu Sans"/>
                        </a:rPr>
                        <a:t>0.18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computer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0.09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processor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5" dirty="0">
                          <a:latin typeface="DejaVu Sans"/>
                          <a:cs typeface="DejaVu Sans"/>
                        </a:rPr>
                        <a:t>0.032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  <a:solidFill>
                      <a:srgbClr val="009ECF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5" dirty="0">
                          <a:latin typeface="DejaVu Sans"/>
                          <a:cs typeface="DejaVu Sans"/>
                        </a:rPr>
                        <a:t>user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5" dirty="0">
                          <a:latin typeface="DejaVu Sans"/>
                          <a:cs typeface="DejaVu Sans"/>
                        </a:rPr>
                        <a:t>0.027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internet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0.02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C8AC4"/>
                      </a:solidFill>
                      <a:prstDash val="solid"/>
                    </a:lnL>
                    <a:lnR w="9525">
                      <a:solidFill>
                        <a:srgbClr val="0C8AC4"/>
                      </a:solidFill>
                      <a:prstDash val="solid"/>
                    </a:lnR>
                    <a:lnT w="9525">
                      <a:solidFill>
                        <a:srgbClr val="0C8AC4"/>
                      </a:solidFill>
                      <a:prstDash val="solid"/>
                    </a:lnT>
                    <a:lnB w="9525">
                      <a:solidFill>
                        <a:srgbClr val="0C8AC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6" name="object 66"/>
          <p:cNvSpPr/>
          <p:nvPr/>
        </p:nvSpPr>
        <p:spPr>
          <a:xfrm>
            <a:off x="164293" y="4734097"/>
            <a:ext cx="1205345" cy="1400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9341" y="4760886"/>
            <a:ext cx="1116462" cy="13070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9342" y="4760886"/>
            <a:ext cx="1116965" cy="230504"/>
          </a:xfrm>
          <a:custGeom>
            <a:avLst/>
            <a:gdLst/>
            <a:ahLst/>
            <a:cxnLst/>
            <a:rect l="l" t="t" r="r" b="b"/>
            <a:pathLst>
              <a:path w="1116965" h="230504">
                <a:moveTo>
                  <a:pt x="0" y="0"/>
                </a:moveTo>
                <a:lnTo>
                  <a:pt x="1116462" y="0"/>
                </a:lnTo>
                <a:lnTo>
                  <a:pt x="1116462" y="230085"/>
                </a:lnTo>
                <a:lnTo>
                  <a:pt x="0" y="230085"/>
                </a:lnTo>
                <a:lnTo>
                  <a:pt x="0" y="0"/>
                </a:lnTo>
                <a:close/>
              </a:path>
            </a:pathLst>
          </a:custGeom>
          <a:solidFill>
            <a:srgbClr val="95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204584" y="4756130"/>
          <a:ext cx="1116964" cy="130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380"/>
                <a:gridCol w="489584"/>
              </a:tblGrid>
              <a:tr h="229870">
                <a:tc gridSpan="2"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TOPIC</a:t>
                      </a:r>
                      <a:r>
                        <a:rPr sz="1200" b="1" spc="-114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b="1" spc="-16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player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75" dirty="0">
                          <a:latin typeface="DejaVu Sans"/>
                          <a:cs typeface="DejaVu Sans"/>
                        </a:rPr>
                        <a:t>0.15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score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0.07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5" dirty="0">
                          <a:latin typeface="DejaVu Sans"/>
                          <a:cs typeface="DejaVu Sans"/>
                        </a:rPr>
                        <a:t>team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5" dirty="0">
                          <a:latin typeface="DejaVu Sans"/>
                          <a:cs typeface="DejaVu Sans"/>
                        </a:rPr>
                        <a:t>0.06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goal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DejaVu Sans"/>
                          <a:cs typeface="DejaVu Sans"/>
                        </a:rPr>
                        <a:t>0.03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0" dirty="0">
                          <a:latin typeface="DejaVu Sans"/>
                          <a:cs typeface="DejaVu Sans"/>
                        </a:rPr>
                        <a:t>injury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60" dirty="0">
                          <a:latin typeface="DejaVu Sans"/>
                          <a:cs typeface="DejaVu Sans"/>
                        </a:rPr>
                        <a:t>0.01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  <a:solidFill>
                      <a:srgbClr val="95C500">
                        <a:alpha val="39999"/>
                      </a:srgbClr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…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D00"/>
                      </a:solidFill>
                      <a:prstDash val="solid"/>
                    </a:lnL>
                    <a:lnR w="9525">
                      <a:solidFill>
                        <a:srgbClr val="84BD00"/>
                      </a:solidFill>
                      <a:prstDash val="solid"/>
                    </a:lnR>
                    <a:lnT w="9525">
                      <a:solidFill>
                        <a:srgbClr val="84BD00"/>
                      </a:solidFill>
                      <a:prstDash val="solid"/>
                    </a:lnT>
                    <a:lnB w="9525">
                      <a:solidFill>
                        <a:srgbClr val="84B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0" name="object 70"/>
          <p:cNvSpPr/>
          <p:nvPr/>
        </p:nvSpPr>
        <p:spPr>
          <a:xfrm>
            <a:off x="5916701" y="1625142"/>
            <a:ext cx="2448102" cy="1496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869667" y="3098719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69667" y="2667588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69667" y="2235327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69667" y="1803064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70658" y="0"/>
                </a:moveTo>
                <a:lnTo>
                  <a:pt x="0" y="0"/>
                </a:lnTo>
              </a:path>
            </a:pathLst>
          </a:custGeom>
          <a:ln w="9513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40316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88956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37597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86235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34873" y="309984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58"/>
                </a:lnTo>
              </a:path>
            </a:pathLst>
          </a:custGeom>
          <a:ln w="951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84812" y="3156305"/>
            <a:ext cx="657225" cy="582930"/>
          </a:xfrm>
          <a:custGeom>
            <a:avLst/>
            <a:gdLst/>
            <a:ahLst/>
            <a:cxnLst/>
            <a:rect l="l" t="t" r="r" b="b"/>
            <a:pathLst>
              <a:path w="657225" h="582929">
                <a:moveTo>
                  <a:pt x="84854" y="480923"/>
                </a:moveTo>
                <a:lnTo>
                  <a:pt x="53301" y="480923"/>
                </a:lnTo>
                <a:lnTo>
                  <a:pt x="152069" y="582345"/>
                </a:lnTo>
                <a:lnTo>
                  <a:pt x="168262" y="566572"/>
                </a:lnTo>
                <a:lnTo>
                  <a:pt x="84854" y="480923"/>
                </a:lnTo>
                <a:close/>
              </a:path>
              <a:path w="657225" h="582929">
                <a:moveTo>
                  <a:pt x="95389" y="412534"/>
                </a:moveTo>
                <a:lnTo>
                  <a:pt x="0" y="505396"/>
                </a:lnTo>
                <a:lnTo>
                  <a:pt x="13703" y="519468"/>
                </a:lnTo>
                <a:lnTo>
                  <a:pt x="53301" y="480923"/>
                </a:lnTo>
                <a:lnTo>
                  <a:pt x="84854" y="480923"/>
                </a:lnTo>
                <a:lnTo>
                  <a:pt x="69494" y="465150"/>
                </a:lnTo>
                <a:lnTo>
                  <a:pt x="109093" y="426605"/>
                </a:lnTo>
                <a:lnTo>
                  <a:pt x="95389" y="412534"/>
                </a:lnTo>
                <a:close/>
              </a:path>
              <a:path w="657225" h="582929">
                <a:moveTo>
                  <a:pt x="220695" y="374243"/>
                </a:moveTo>
                <a:lnTo>
                  <a:pt x="197753" y="379084"/>
                </a:lnTo>
                <a:lnTo>
                  <a:pt x="177203" y="392798"/>
                </a:lnTo>
                <a:lnTo>
                  <a:pt x="162948" y="412969"/>
                </a:lnTo>
                <a:lnTo>
                  <a:pt x="157499" y="435768"/>
                </a:lnTo>
                <a:lnTo>
                  <a:pt x="161251" y="458749"/>
                </a:lnTo>
                <a:lnTo>
                  <a:pt x="174599" y="479463"/>
                </a:lnTo>
                <a:lnTo>
                  <a:pt x="195076" y="493481"/>
                </a:lnTo>
                <a:lnTo>
                  <a:pt x="218055" y="497951"/>
                </a:lnTo>
                <a:lnTo>
                  <a:pt x="241068" y="493186"/>
                </a:lnTo>
                <a:lnTo>
                  <a:pt x="261645" y="479501"/>
                </a:lnTo>
                <a:lnTo>
                  <a:pt x="263474" y="476904"/>
                </a:lnTo>
                <a:lnTo>
                  <a:pt x="220030" y="476904"/>
                </a:lnTo>
                <a:lnTo>
                  <a:pt x="204711" y="473464"/>
                </a:lnTo>
                <a:lnTo>
                  <a:pt x="190792" y="463702"/>
                </a:lnTo>
                <a:lnTo>
                  <a:pt x="181518" y="449648"/>
                </a:lnTo>
                <a:lnTo>
                  <a:pt x="178588" y="434349"/>
                </a:lnTo>
                <a:lnTo>
                  <a:pt x="181710" y="419436"/>
                </a:lnTo>
                <a:lnTo>
                  <a:pt x="190588" y="406539"/>
                </a:lnTo>
                <a:lnTo>
                  <a:pt x="203794" y="397944"/>
                </a:lnTo>
                <a:lnTo>
                  <a:pt x="218782" y="395230"/>
                </a:lnTo>
                <a:lnTo>
                  <a:pt x="265699" y="395230"/>
                </a:lnTo>
                <a:lnTo>
                  <a:pt x="263931" y="392493"/>
                </a:lnTo>
                <a:lnTo>
                  <a:pt x="243573" y="378603"/>
                </a:lnTo>
                <a:lnTo>
                  <a:pt x="220695" y="374243"/>
                </a:lnTo>
                <a:close/>
              </a:path>
              <a:path w="657225" h="582929">
                <a:moveTo>
                  <a:pt x="265699" y="395230"/>
                </a:moveTo>
                <a:lnTo>
                  <a:pt x="218782" y="395230"/>
                </a:lnTo>
                <a:lnTo>
                  <a:pt x="233962" y="398602"/>
                </a:lnTo>
                <a:lnTo>
                  <a:pt x="247738" y="408266"/>
                </a:lnTo>
                <a:lnTo>
                  <a:pt x="257149" y="422413"/>
                </a:lnTo>
                <a:lnTo>
                  <a:pt x="260219" y="437780"/>
                </a:lnTo>
                <a:lnTo>
                  <a:pt x="257179" y="452763"/>
                </a:lnTo>
                <a:lnTo>
                  <a:pt x="248259" y="465759"/>
                </a:lnTo>
                <a:lnTo>
                  <a:pt x="235097" y="474257"/>
                </a:lnTo>
                <a:lnTo>
                  <a:pt x="220030" y="476904"/>
                </a:lnTo>
                <a:lnTo>
                  <a:pt x="263474" y="476904"/>
                </a:lnTo>
                <a:lnTo>
                  <a:pt x="275873" y="459301"/>
                </a:lnTo>
                <a:lnTo>
                  <a:pt x="281252" y="436425"/>
                </a:lnTo>
                <a:lnTo>
                  <a:pt x="277399" y="413335"/>
                </a:lnTo>
                <a:lnTo>
                  <a:pt x="265699" y="395230"/>
                </a:lnTo>
                <a:close/>
              </a:path>
              <a:path w="657225" h="582929">
                <a:moveTo>
                  <a:pt x="257162" y="318782"/>
                </a:moveTo>
                <a:lnTo>
                  <a:pt x="242608" y="332955"/>
                </a:lnTo>
                <a:lnTo>
                  <a:pt x="355079" y="448449"/>
                </a:lnTo>
                <a:lnTo>
                  <a:pt x="370941" y="433006"/>
                </a:lnTo>
                <a:lnTo>
                  <a:pt x="330644" y="391617"/>
                </a:lnTo>
                <a:lnTo>
                  <a:pt x="327444" y="388988"/>
                </a:lnTo>
                <a:lnTo>
                  <a:pt x="327774" y="388670"/>
                </a:lnTo>
                <a:lnTo>
                  <a:pt x="353864" y="388670"/>
                </a:lnTo>
                <a:lnTo>
                  <a:pt x="355538" y="387676"/>
                </a:lnTo>
                <a:lnTo>
                  <a:pt x="366356" y="377558"/>
                </a:lnTo>
                <a:lnTo>
                  <a:pt x="368699" y="374108"/>
                </a:lnTo>
                <a:lnTo>
                  <a:pt x="324310" y="374108"/>
                </a:lnTo>
                <a:lnTo>
                  <a:pt x="310647" y="369036"/>
                </a:lnTo>
                <a:lnTo>
                  <a:pt x="298602" y="359702"/>
                </a:lnTo>
                <a:lnTo>
                  <a:pt x="287387" y="344214"/>
                </a:lnTo>
                <a:lnTo>
                  <a:pt x="284290" y="332181"/>
                </a:lnTo>
                <a:lnTo>
                  <a:pt x="269582" y="332181"/>
                </a:lnTo>
                <a:lnTo>
                  <a:pt x="267208" y="329082"/>
                </a:lnTo>
                <a:lnTo>
                  <a:pt x="257162" y="318782"/>
                </a:lnTo>
                <a:close/>
              </a:path>
              <a:path w="657225" h="582929">
                <a:moveTo>
                  <a:pt x="353864" y="388670"/>
                </a:moveTo>
                <a:lnTo>
                  <a:pt x="327774" y="388670"/>
                </a:lnTo>
                <a:lnTo>
                  <a:pt x="339864" y="392190"/>
                </a:lnTo>
                <a:lnTo>
                  <a:pt x="347913" y="392206"/>
                </a:lnTo>
                <a:lnTo>
                  <a:pt x="353864" y="388670"/>
                </a:lnTo>
                <a:close/>
              </a:path>
              <a:path w="657225" h="582929">
                <a:moveTo>
                  <a:pt x="362027" y="298319"/>
                </a:moveTo>
                <a:lnTo>
                  <a:pt x="318195" y="298319"/>
                </a:lnTo>
                <a:lnTo>
                  <a:pt x="332108" y="302959"/>
                </a:lnTo>
                <a:lnTo>
                  <a:pt x="345732" y="313499"/>
                </a:lnTo>
                <a:lnTo>
                  <a:pt x="356076" y="327909"/>
                </a:lnTo>
                <a:lnTo>
                  <a:pt x="359986" y="342215"/>
                </a:lnTo>
                <a:lnTo>
                  <a:pt x="358006" y="355381"/>
                </a:lnTo>
                <a:lnTo>
                  <a:pt x="350685" y="366369"/>
                </a:lnTo>
                <a:lnTo>
                  <a:pt x="338139" y="373644"/>
                </a:lnTo>
                <a:lnTo>
                  <a:pt x="324310" y="374108"/>
                </a:lnTo>
                <a:lnTo>
                  <a:pt x="368699" y="374108"/>
                </a:lnTo>
                <a:lnTo>
                  <a:pt x="378335" y="359916"/>
                </a:lnTo>
                <a:lnTo>
                  <a:pt x="381703" y="339632"/>
                </a:lnTo>
                <a:lnTo>
                  <a:pt x="376209" y="318354"/>
                </a:lnTo>
                <a:lnTo>
                  <a:pt x="362027" y="298319"/>
                </a:lnTo>
                <a:close/>
              </a:path>
              <a:path w="657225" h="582929">
                <a:moveTo>
                  <a:pt x="321305" y="275982"/>
                </a:moveTo>
                <a:lnTo>
                  <a:pt x="301212" y="278239"/>
                </a:lnTo>
                <a:lnTo>
                  <a:pt x="283070" y="289737"/>
                </a:lnTo>
                <a:lnTo>
                  <a:pt x="272249" y="304854"/>
                </a:lnTo>
                <a:lnTo>
                  <a:pt x="268708" y="318354"/>
                </a:lnTo>
                <a:lnTo>
                  <a:pt x="269047" y="328126"/>
                </a:lnTo>
                <a:lnTo>
                  <a:pt x="269913" y="331863"/>
                </a:lnTo>
                <a:lnTo>
                  <a:pt x="269582" y="332181"/>
                </a:lnTo>
                <a:lnTo>
                  <a:pt x="284290" y="332181"/>
                </a:lnTo>
                <a:lnTo>
                  <a:pt x="283681" y="329812"/>
                </a:lnTo>
                <a:lnTo>
                  <a:pt x="286159" y="317096"/>
                </a:lnTo>
                <a:lnTo>
                  <a:pt x="293497" y="306666"/>
                </a:lnTo>
                <a:lnTo>
                  <a:pt x="304991" y="299562"/>
                </a:lnTo>
                <a:lnTo>
                  <a:pt x="318195" y="298319"/>
                </a:lnTo>
                <a:lnTo>
                  <a:pt x="362027" y="298319"/>
                </a:lnTo>
                <a:lnTo>
                  <a:pt x="361607" y="297726"/>
                </a:lnTo>
                <a:lnTo>
                  <a:pt x="341915" y="282599"/>
                </a:lnTo>
                <a:lnTo>
                  <a:pt x="321305" y="275982"/>
                </a:lnTo>
                <a:close/>
              </a:path>
              <a:path w="657225" h="582929">
                <a:moveTo>
                  <a:pt x="356641" y="221932"/>
                </a:moveTo>
                <a:lnTo>
                  <a:pt x="340779" y="237388"/>
                </a:lnTo>
                <a:lnTo>
                  <a:pt x="421386" y="320166"/>
                </a:lnTo>
                <a:lnTo>
                  <a:pt x="437261" y="304711"/>
                </a:lnTo>
                <a:lnTo>
                  <a:pt x="356641" y="221932"/>
                </a:lnTo>
                <a:close/>
              </a:path>
              <a:path w="657225" h="582929">
                <a:moveTo>
                  <a:pt x="447833" y="139289"/>
                </a:moveTo>
                <a:lnTo>
                  <a:pt x="403387" y="179081"/>
                </a:lnTo>
                <a:lnTo>
                  <a:pt x="398275" y="201883"/>
                </a:lnTo>
                <a:lnTo>
                  <a:pt x="402520" y="224540"/>
                </a:lnTo>
                <a:lnTo>
                  <a:pt x="415925" y="244855"/>
                </a:lnTo>
                <a:lnTo>
                  <a:pt x="436010" y="258930"/>
                </a:lnTo>
                <a:lnTo>
                  <a:pt x="458535" y="263761"/>
                </a:lnTo>
                <a:lnTo>
                  <a:pt x="481395" y="259184"/>
                </a:lnTo>
                <a:lnTo>
                  <a:pt x="502488" y="245033"/>
                </a:lnTo>
                <a:lnTo>
                  <a:pt x="504711" y="242138"/>
                </a:lnTo>
                <a:lnTo>
                  <a:pt x="460819" y="242138"/>
                </a:lnTo>
                <a:lnTo>
                  <a:pt x="445579" y="238575"/>
                </a:lnTo>
                <a:lnTo>
                  <a:pt x="431965" y="228917"/>
                </a:lnTo>
                <a:lnTo>
                  <a:pt x="422651" y="215040"/>
                </a:lnTo>
                <a:lnTo>
                  <a:pt x="419560" y="199886"/>
                </a:lnTo>
                <a:lnTo>
                  <a:pt x="422703" y="184878"/>
                </a:lnTo>
                <a:lnTo>
                  <a:pt x="453440" y="159891"/>
                </a:lnTo>
                <a:lnTo>
                  <a:pt x="464235" y="158622"/>
                </a:lnTo>
                <a:lnTo>
                  <a:pt x="460933" y="140169"/>
                </a:lnTo>
                <a:lnTo>
                  <a:pt x="447833" y="139289"/>
                </a:lnTo>
                <a:close/>
              </a:path>
              <a:path w="657225" h="582929">
                <a:moveTo>
                  <a:pt x="504939" y="194208"/>
                </a:moveTo>
                <a:lnTo>
                  <a:pt x="490245" y="230174"/>
                </a:lnTo>
                <a:lnTo>
                  <a:pt x="460819" y="242138"/>
                </a:lnTo>
                <a:lnTo>
                  <a:pt x="504711" y="242138"/>
                </a:lnTo>
                <a:lnTo>
                  <a:pt x="514749" y="229068"/>
                </a:lnTo>
                <a:lnTo>
                  <a:pt x="520660" y="214437"/>
                </a:lnTo>
                <a:lnTo>
                  <a:pt x="522521" y="203748"/>
                </a:lnTo>
                <a:lnTo>
                  <a:pt x="522630" y="199605"/>
                </a:lnTo>
                <a:lnTo>
                  <a:pt x="504939" y="194208"/>
                </a:lnTo>
                <a:close/>
              </a:path>
              <a:path w="657225" h="582929">
                <a:moveTo>
                  <a:pt x="324777" y="189217"/>
                </a:moveTo>
                <a:lnTo>
                  <a:pt x="308749" y="204825"/>
                </a:lnTo>
                <a:lnTo>
                  <a:pt x="324523" y="221030"/>
                </a:lnTo>
                <a:lnTo>
                  <a:pt x="340550" y="205422"/>
                </a:lnTo>
                <a:lnTo>
                  <a:pt x="324777" y="189217"/>
                </a:lnTo>
                <a:close/>
              </a:path>
              <a:path w="657225" h="582929">
                <a:moveTo>
                  <a:pt x="553013" y="34759"/>
                </a:moveTo>
                <a:lnTo>
                  <a:pt x="522732" y="34759"/>
                </a:lnTo>
                <a:lnTo>
                  <a:pt x="526072" y="38519"/>
                </a:lnTo>
                <a:lnTo>
                  <a:pt x="602221" y="116712"/>
                </a:lnTo>
                <a:lnTo>
                  <a:pt x="576707" y="141554"/>
                </a:lnTo>
                <a:lnTo>
                  <a:pt x="590397" y="155625"/>
                </a:lnTo>
                <a:lnTo>
                  <a:pt x="646080" y="101422"/>
                </a:lnTo>
                <a:lnTo>
                  <a:pt x="617931" y="101422"/>
                </a:lnTo>
                <a:lnTo>
                  <a:pt x="553013" y="34759"/>
                </a:lnTo>
                <a:close/>
              </a:path>
              <a:path w="657225" h="582929">
                <a:moveTo>
                  <a:pt x="643127" y="76885"/>
                </a:moveTo>
                <a:lnTo>
                  <a:pt x="617931" y="101422"/>
                </a:lnTo>
                <a:lnTo>
                  <a:pt x="646080" y="101422"/>
                </a:lnTo>
                <a:lnTo>
                  <a:pt x="656831" y="90957"/>
                </a:lnTo>
                <a:lnTo>
                  <a:pt x="643127" y="76885"/>
                </a:lnTo>
                <a:close/>
              </a:path>
              <a:path w="657225" h="582929">
                <a:moveTo>
                  <a:pt x="519163" y="0"/>
                </a:moveTo>
                <a:lnTo>
                  <a:pt x="504761" y="14008"/>
                </a:lnTo>
                <a:lnTo>
                  <a:pt x="503237" y="67754"/>
                </a:lnTo>
                <a:lnTo>
                  <a:pt x="522935" y="68338"/>
                </a:lnTo>
                <a:lnTo>
                  <a:pt x="523379" y="47193"/>
                </a:lnTo>
                <a:lnTo>
                  <a:pt x="523646" y="38963"/>
                </a:lnTo>
                <a:lnTo>
                  <a:pt x="522401" y="35077"/>
                </a:lnTo>
                <a:lnTo>
                  <a:pt x="522732" y="34759"/>
                </a:lnTo>
                <a:lnTo>
                  <a:pt x="553013" y="34759"/>
                </a:lnTo>
                <a:lnTo>
                  <a:pt x="519163" y="0"/>
                </a:lnTo>
                <a:close/>
              </a:path>
            </a:pathLst>
          </a:custGeom>
          <a:solidFill>
            <a:srgbClr val="95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243041" y="3167603"/>
            <a:ext cx="666115" cy="596900"/>
          </a:xfrm>
          <a:custGeom>
            <a:avLst/>
            <a:gdLst/>
            <a:ahLst/>
            <a:cxnLst/>
            <a:rect l="l" t="t" r="r" b="b"/>
            <a:pathLst>
              <a:path w="666115" h="596900">
                <a:moveTo>
                  <a:pt x="84854" y="494987"/>
                </a:moveTo>
                <a:lnTo>
                  <a:pt x="53289" y="494987"/>
                </a:lnTo>
                <a:lnTo>
                  <a:pt x="152069" y="596409"/>
                </a:lnTo>
                <a:lnTo>
                  <a:pt x="168262" y="580636"/>
                </a:lnTo>
                <a:lnTo>
                  <a:pt x="84854" y="494987"/>
                </a:lnTo>
                <a:close/>
              </a:path>
              <a:path w="666115" h="596900">
                <a:moveTo>
                  <a:pt x="95389" y="426610"/>
                </a:moveTo>
                <a:lnTo>
                  <a:pt x="0" y="519460"/>
                </a:lnTo>
                <a:lnTo>
                  <a:pt x="13703" y="533531"/>
                </a:lnTo>
                <a:lnTo>
                  <a:pt x="53289" y="494987"/>
                </a:lnTo>
                <a:lnTo>
                  <a:pt x="84854" y="494987"/>
                </a:lnTo>
                <a:lnTo>
                  <a:pt x="69494" y="479213"/>
                </a:lnTo>
                <a:lnTo>
                  <a:pt x="109093" y="440669"/>
                </a:lnTo>
                <a:lnTo>
                  <a:pt x="95389" y="426610"/>
                </a:lnTo>
                <a:close/>
              </a:path>
              <a:path w="666115" h="596900">
                <a:moveTo>
                  <a:pt x="220695" y="388313"/>
                </a:moveTo>
                <a:lnTo>
                  <a:pt x="197753" y="393153"/>
                </a:lnTo>
                <a:lnTo>
                  <a:pt x="177203" y="406861"/>
                </a:lnTo>
                <a:lnTo>
                  <a:pt x="162946" y="427032"/>
                </a:lnTo>
                <a:lnTo>
                  <a:pt x="157494" y="449834"/>
                </a:lnTo>
                <a:lnTo>
                  <a:pt x="161245" y="472818"/>
                </a:lnTo>
                <a:lnTo>
                  <a:pt x="174599" y="493539"/>
                </a:lnTo>
                <a:lnTo>
                  <a:pt x="195071" y="507555"/>
                </a:lnTo>
                <a:lnTo>
                  <a:pt x="218051" y="512021"/>
                </a:lnTo>
                <a:lnTo>
                  <a:pt x="241066" y="507251"/>
                </a:lnTo>
                <a:lnTo>
                  <a:pt x="261663" y="493539"/>
                </a:lnTo>
                <a:lnTo>
                  <a:pt x="263468" y="490977"/>
                </a:lnTo>
                <a:lnTo>
                  <a:pt x="220030" y="490977"/>
                </a:lnTo>
                <a:lnTo>
                  <a:pt x="204711" y="487535"/>
                </a:lnTo>
                <a:lnTo>
                  <a:pt x="190792" y="477766"/>
                </a:lnTo>
                <a:lnTo>
                  <a:pt x="181518" y="463719"/>
                </a:lnTo>
                <a:lnTo>
                  <a:pt x="178588" y="448422"/>
                </a:lnTo>
                <a:lnTo>
                  <a:pt x="181710" y="433506"/>
                </a:lnTo>
                <a:lnTo>
                  <a:pt x="190588" y="420603"/>
                </a:lnTo>
                <a:lnTo>
                  <a:pt x="203792" y="412008"/>
                </a:lnTo>
                <a:lnTo>
                  <a:pt x="218778" y="409295"/>
                </a:lnTo>
                <a:lnTo>
                  <a:pt x="265692" y="409295"/>
                </a:lnTo>
                <a:lnTo>
                  <a:pt x="263931" y="406569"/>
                </a:lnTo>
                <a:lnTo>
                  <a:pt x="243573" y="392674"/>
                </a:lnTo>
                <a:lnTo>
                  <a:pt x="220695" y="388313"/>
                </a:lnTo>
                <a:close/>
              </a:path>
              <a:path w="666115" h="596900">
                <a:moveTo>
                  <a:pt x="265692" y="409295"/>
                </a:moveTo>
                <a:lnTo>
                  <a:pt x="218778" y="409295"/>
                </a:lnTo>
                <a:lnTo>
                  <a:pt x="233956" y="412672"/>
                </a:lnTo>
                <a:lnTo>
                  <a:pt x="247738" y="422343"/>
                </a:lnTo>
                <a:lnTo>
                  <a:pt x="257149" y="436487"/>
                </a:lnTo>
                <a:lnTo>
                  <a:pt x="260219" y="451850"/>
                </a:lnTo>
                <a:lnTo>
                  <a:pt x="257179" y="466829"/>
                </a:lnTo>
                <a:lnTo>
                  <a:pt x="248259" y="479823"/>
                </a:lnTo>
                <a:lnTo>
                  <a:pt x="235097" y="488328"/>
                </a:lnTo>
                <a:lnTo>
                  <a:pt x="220030" y="490977"/>
                </a:lnTo>
                <a:lnTo>
                  <a:pt x="263468" y="490977"/>
                </a:lnTo>
                <a:lnTo>
                  <a:pt x="275873" y="473367"/>
                </a:lnTo>
                <a:lnTo>
                  <a:pt x="281252" y="450495"/>
                </a:lnTo>
                <a:lnTo>
                  <a:pt x="277399" y="427410"/>
                </a:lnTo>
                <a:lnTo>
                  <a:pt x="265692" y="409295"/>
                </a:lnTo>
                <a:close/>
              </a:path>
              <a:path w="666115" h="596900">
                <a:moveTo>
                  <a:pt x="257162" y="332859"/>
                </a:moveTo>
                <a:lnTo>
                  <a:pt x="242595" y="347032"/>
                </a:lnTo>
                <a:lnTo>
                  <a:pt x="355079" y="462526"/>
                </a:lnTo>
                <a:lnTo>
                  <a:pt x="370941" y="447070"/>
                </a:lnTo>
                <a:lnTo>
                  <a:pt x="330644" y="405680"/>
                </a:lnTo>
                <a:lnTo>
                  <a:pt x="327444" y="403051"/>
                </a:lnTo>
                <a:lnTo>
                  <a:pt x="327774" y="402734"/>
                </a:lnTo>
                <a:lnTo>
                  <a:pt x="353876" y="402734"/>
                </a:lnTo>
                <a:lnTo>
                  <a:pt x="355538" y="401746"/>
                </a:lnTo>
                <a:lnTo>
                  <a:pt x="366356" y="391621"/>
                </a:lnTo>
                <a:lnTo>
                  <a:pt x="368693" y="388181"/>
                </a:lnTo>
                <a:lnTo>
                  <a:pt x="324310" y="388181"/>
                </a:lnTo>
                <a:lnTo>
                  <a:pt x="310647" y="383106"/>
                </a:lnTo>
                <a:lnTo>
                  <a:pt x="298602" y="373765"/>
                </a:lnTo>
                <a:lnTo>
                  <a:pt x="287387" y="358283"/>
                </a:lnTo>
                <a:lnTo>
                  <a:pt x="284292" y="346257"/>
                </a:lnTo>
                <a:lnTo>
                  <a:pt x="269582" y="346257"/>
                </a:lnTo>
                <a:lnTo>
                  <a:pt x="267195" y="343158"/>
                </a:lnTo>
                <a:lnTo>
                  <a:pt x="257162" y="332859"/>
                </a:lnTo>
                <a:close/>
              </a:path>
              <a:path w="666115" h="596900">
                <a:moveTo>
                  <a:pt x="353876" y="402734"/>
                </a:moveTo>
                <a:lnTo>
                  <a:pt x="327774" y="402734"/>
                </a:lnTo>
                <a:lnTo>
                  <a:pt x="339864" y="406261"/>
                </a:lnTo>
                <a:lnTo>
                  <a:pt x="347913" y="406279"/>
                </a:lnTo>
                <a:lnTo>
                  <a:pt x="353876" y="402734"/>
                </a:lnTo>
                <a:close/>
              </a:path>
              <a:path w="666115" h="596900">
                <a:moveTo>
                  <a:pt x="362024" y="312391"/>
                </a:moveTo>
                <a:lnTo>
                  <a:pt x="318195" y="312391"/>
                </a:lnTo>
                <a:lnTo>
                  <a:pt x="332108" y="317033"/>
                </a:lnTo>
                <a:lnTo>
                  <a:pt x="345732" y="327575"/>
                </a:lnTo>
                <a:lnTo>
                  <a:pt x="356076" y="341978"/>
                </a:lnTo>
                <a:lnTo>
                  <a:pt x="359986" y="356281"/>
                </a:lnTo>
                <a:lnTo>
                  <a:pt x="358006" y="369445"/>
                </a:lnTo>
                <a:lnTo>
                  <a:pt x="350685" y="380433"/>
                </a:lnTo>
                <a:lnTo>
                  <a:pt x="338139" y="387715"/>
                </a:lnTo>
                <a:lnTo>
                  <a:pt x="324310" y="388181"/>
                </a:lnTo>
                <a:lnTo>
                  <a:pt x="368693" y="388181"/>
                </a:lnTo>
                <a:lnTo>
                  <a:pt x="378335" y="373987"/>
                </a:lnTo>
                <a:lnTo>
                  <a:pt x="381703" y="353707"/>
                </a:lnTo>
                <a:lnTo>
                  <a:pt x="376209" y="332430"/>
                </a:lnTo>
                <a:lnTo>
                  <a:pt x="362024" y="312391"/>
                </a:lnTo>
                <a:close/>
              </a:path>
              <a:path w="666115" h="596900">
                <a:moveTo>
                  <a:pt x="321300" y="290053"/>
                </a:moveTo>
                <a:lnTo>
                  <a:pt x="301210" y="292310"/>
                </a:lnTo>
                <a:lnTo>
                  <a:pt x="283070" y="303814"/>
                </a:lnTo>
                <a:lnTo>
                  <a:pt x="272243" y="318931"/>
                </a:lnTo>
                <a:lnTo>
                  <a:pt x="268704" y="332430"/>
                </a:lnTo>
                <a:lnTo>
                  <a:pt x="269045" y="342202"/>
                </a:lnTo>
                <a:lnTo>
                  <a:pt x="269913" y="345940"/>
                </a:lnTo>
                <a:lnTo>
                  <a:pt x="269582" y="346257"/>
                </a:lnTo>
                <a:lnTo>
                  <a:pt x="284292" y="346257"/>
                </a:lnTo>
                <a:lnTo>
                  <a:pt x="283681" y="343882"/>
                </a:lnTo>
                <a:lnTo>
                  <a:pt x="286159" y="331167"/>
                </a:lnTo>
                <a:lnTo>
                  <a:pt x="293497" y="320743"/>
                </a:lnTo>
                <a:lnTo>
                  <a:pt x="304991" y="313633"/>
                </a:lnTo>
                <a:lnTo>
                  <a:pt x="318195" y="312391"/>
                </a:lnTo>
                <a:lnTo>
                  <a:pt x="362024" y="312391"/>
                </a:lnTo>
                <a:lnTo>
                  <a:pt x="361607" y="311802"/>
                </a:lnTo>
                <a:lnTo>
                  <a:pt x="341909" y="296673"/>
                </a:lnTo>
                <a:lnTo>
                  <a:pt x="321300" y="290053"/>
                </a:lnTo>
                <a:close/>
              </a:path>
              <a:path w="666115" h="596900">
                <a:moveTo>
                  <a:pt x="356641" y="236008"/>
                </a:moveTo>
                <a:lnTo>
                  <a:pt x="340766" y="251464"/>
                </a:lnTo>
                <a:lnTo>
                  <a:pt x="421386" y="334230"/>
                </a:lnTo>
                <a:lnTo>
                  <a:pt x="437248" y="318787"/>
                </a:lnTo>
                <a:lnTo>
                  <a:pt x="356641" y="236008"/>
                </a:lnTo>
                <a:close/>
              </a:path>
              <a:path w="666115" h="596900">
                <a:moveTo>
                  <a:pt x="447828" y="153365"/>
                </a:moveTo>
                <a:lnTo>
                  <a:pt x="403382" y="193157"/>
                </a:lnTo>
                <a:lnTo>
                  <a:pt x="398273" y="215958"/>
                </a:lnTo>
                <a:lnTo>
                  <a:pt x="402520" y="238611"/>
                </a:lnTo>
                <a:lnTo>
                  <a:pt x="415925" y="258919"/>
                </a:lnTo>
                <a:lnTo>
                  <a:pt x="436008" y="273001"/>
                </a:lnTo>
                <a:lnTo>
                  <a:pt x="458530" y="277836"/>
                </a:lnTo>
                <a:lnTo>
                  <a:pt x="481390" y="273260"/>
                </a:lnTo>
                <a:lnTo>
                  <a:pt x="502488" y="259110"/>
                </a:lnTo>
                <a:lnTo>
                  <a:pt x="504713" y="256209"/>
                </a:lnTo>
                <a:lnTo>
                  <a:pt x="460819" y="256209"/>
                </a:lnTo>
                <a:lnTo>
                  <a:pt x="445579" y="252646"/>
                </a:lnTo>
                <a:lnTo>
                  <a:pt x="431965" y="242993"/>
                </a:lnTo>
                <a:lnTo>
                  <a:pt x="422651" y="229117"/>
                </a:lnTo>
                <a:lnTo>
                  <a:pt x="419560" y="213963"/>
                </a:lnTo>
                <a:lnTo>
                  <a:pt x="422703" y="198954"/>
                </a:lnTo>
                <a:lnTo>
                  <a:pt x="453440" y="173967"/>
                </a:lnTo>
                <a:lnTo>
                  <a:pt x="464235" y="172699"/>
                </a:lnTo>
                <a:lnTo>
                  <a:pt x="460921" y="154246"/>
                </a:lnTo>
                <a:lnTo>
                  <a:pt x="447828" y="153365"/>
                </a:lnTo>
                <a:close/>
              </a:path>
              <a:path w="666115" h="596900">
                <a:moveTo>
                  <a:pt x="504939" y="208272"/>
                </a:moveTo>
                <a:lnTo>
                  <a:pt x="490245" y="244251"/>
                </a:lnTo>
                <a:lnTo>
                  <a:pt x="460819" y="256209"/>
                </a:lnTo>
                <a:lnTo>
                  <a:pt x="504713" y="256209"/>
                </a:lnTo>
                <a:lnTo>
                  <a:pt x="514743" y="243139"/>
                </a:lnTo>
                <a:lnTo>
                  <a:pt x="520655" y="228509"/>
                </a:lnTo>
                <a:lnTo>
                  <a:pt x="522519" y="217822"/>
                </a:lnTo>
                <a:lnTo>
                  <a:pt x="522630" y="213682"/>
                </a:lnTo>
                <a:lnTo>
                  <a:pt x="504939" y="208272"/>
                </a:lnTo>
                <a:close/>
              </a:path>
              <a:path w="666115" h="596900">
                <a:moveTo>
                  <a:pt x="324777" y="203293"/>
                </a:moveTo>
                <a:lnTo>
                  <a:pt x="308749" y="218901"/>
                </a:lnTo>
                <a:lnTo>
                  <a:pt x="324523" y="235094"/>
                </a:lnTo>
                <a:lnTo>
                  <a:pt x="340550" y="219486"/>
                </a:lnTo>
                <a:lnTo>
                  <a:pt x="324777" y="203293"/>
                </a:lnTo>
                <a:close/>
              </a:path>
              <a:path w="666115" h="596900">
                <a:moveTo>
                  <a:pt x="585822" y="23475"/>
                </a:moveTo>
                <a:lnTo>
                  <a:pt x="546566" y="23475"/>
                </a:lnTo>
                <a:lnTo>
                  <a:pt x="556757" y="25326"/>
                </a:lnTo>
                <a:lnTo>
                  <a:pt x="565924" y="31640"/>
                </a:lnTo>
                <a:lnTo>
                  <a:pt x="573888" y="57515"/>
                </a:lnTo>
                <a:lnTo>
                  <a:pt x="568640" y="91057"/>
                </a:lnTo>
                <a:lnTo>
                  <a:pt x="565962" y="127238"/>
                </a:lnTo>
                <a:lnTo>
                  <a:pt x="581634" y="161028"/>
                </a:lnTo>
                <a:lnTo>
                  <a:pt x="584339" y="163809"/>
                </a:lnTo>
                <a:lnTo>
                  <a:pt x="587540" y="166425"/>
                </a:lnTo>
                <a:lnTo>
                  <a:pt x="591058" y="169054"/>
                </a:lnTo>
                <a:lnTo>
                  <a:pt x="622684" y="138269"/>
                </a:lnTo>
                <a:lnTo>
                  <a:pt x="594537" y="138269"/>
                </a:lnTo>
                <a:lnTo>
                  <a:pt x="587039" y="112958"/>
                </a:lnTo>
                <a:lnTo>
                  <a:pt x="592461" y="80417"/>
                </a:lnTo>
                <a:lnTo>
                  <a:pt x="595702" y="45758"/>
                </a:lnTo>
                <a:lnTo>
                  <a:pt x="585822" y="23475"/>
                </a:lnTo>
                <a:close/>
              </a:path>
              <a:path w="666115" h="596900">
                <a:moveTo>
                  <a:pt x="651802" y="82516"/>
                </a:moveTo>
                <a:lnTo>
                  <a:pt x="594537" y="138269"/>
                </a:lnTo>
                <a:lnTo>
                  <a:pt x="622684" y="138269"/>
                </a:lnTo>
                <a:lnTo>
                  <a:pt x="665505" y="96588"/>
                </a:lnTo>
                <a:lnTo>
                  <a:pt x="651802" y="82516"/>
                </a:lnTo>
                <a:close/>
              </a:path>
              <a:path w="666115" h="596900">
                <a:moveTo>
                  <a:pt x="547928" y="0"/>
                </a:moveTo>
                <a:lnTo>
                  <a:pt x="529821" y="4500"/>
                </a:lnTo>
                <a:lnTo>
                  <a:pt x="512825" y="16400"/>
                </a:lnTo>
                <a:lnTo>
                  <a:pt x="499487" y="36059"/>
                </a:lnTo>
                <a:lnTo>
                  <a:pt x="495503" y="54617"/>
                </a:lnTo>
                <a:lnTo>
                  <a:pt x="496395" y="68428"/>
                </a:lnTo>
                <a:lnTo>
                  <a:pt x="497687" y="73842"/>
                </a:lnTo>
                <a:lnTo>
                  <a:pt x="517436" y="70235"/>
                </a:lnTo>
                <a:lnTo>
                  <a:pt x="514113" y="56883"/>
                </a:lnTo>
                <a:lnTo>
                  <a:pt x="513949" y="48526"/>
                </a:lnTo>
                <a:lnTo>
                  <a:pt x="517796" y="41648"/>
                </a:lnTo>
                <a:lnTo>
                  <a:pt x="526503" y="32732"/>
                </a:lnTo>
                <a:lnTo>
                  <a:pt x="536199" y="25980"/>
                </a:lnTo>
                <a:lnTo>
                  <a:pt x="546566" y="23475"/>
                </a:lnTo>
                <a:lnTo>
                  <a:pt x="585822" y="23475"/>
                </a:lnTo>
                <a:lnTo>
                  <a:pt x="581660" y="14089"/>
                </a:lnTo>
                <a:lnTo>
                  <a:pt x="565693" y="3122"/>
                </a:lnTo>
                <a:lnTo>
                  <a:pt x="547928" y="0"/>
                </a:lnTo>
                <a:close/>
              </a:path>
            </a:pathLst>
          </a:custGeom>
          <a:solidFill>
            <a:srgbClr val="009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26643" y="3164725"/>
            <a:ext cx="645160" cy="612140"/>
          </a:xfrm>
          <a:custGeom>
            <a:avLst/>
            <a:gdLst/>
            <a:ahLst/>
            <a:cxnLst/>
            <a:rect l="l" t="t" r="r" b="b"/>
            <a:pathLst>
              <a:path w="645159" h="612139">
                <a:moveTo>
                  <a:pt x="84854" y="510552"/>
                </a:moveTo>
                <a:lnTo>
                  <a:pt x="53289" y="510552"/>
                </a:lnTo>
                <a:lnTo>
                  <a:pt x="152069" y="611974"/>
                </a:lnTo>
                <a:lnTo>
                  <a:pt x="168262" y="596201"/>
                </a:lnTo>
                <a:lnTo>
                  <a:pt x="84854" y="510552"/>
                </a:lnTo>
                <a:close/>
              </a:path>
              <a:path w="645159" h="612139">
                <a:moveTo>
                  <a:pt x="95389" y="442163"/>
                </a:moveTo>
                <a:lnTo>
                  <a:pt x="0" y="535025"/>
                </a:lnTo>
                <a:lnTo>
                  <a:pt x="13703" y="549097"/>
                </a:lnTo>
                <a:lnTo>
                  <a:pt x="53289" y="510552"/>
                </a:lnTo>
                <a:lnTo>
                  <a:pt x="84854" y="510552"/>
                </a:lnTo>
                <a:lnTo>
                  <a:pt x="69494" y="494779"/>
                </a:lnTo>
                <a:lnTo>
                  <a:pt x="109080" y="456234"/>
                </a:lnTo>
                <a:lnTo>
                  <a:pt x="95389" y="442163"/>
                </a:lnTo>
                <a:close/>
              </a:path>
              <a:path w="645159" h="612139">
                <a:moveTo>
                  <a:pt x="220691" y="403874"/>
                </a:moveTo>
                <a:lnTo>
                  <a:pt x="197748" y="408713"/>
                </a:lnTo>
                <a:lnTo>
                  <a:pt x="177203" y="422427"/>
                </a:lnTo>
                <a:lnTo>
                  <a:pt x="162946" y="442598"/>
                </a:lnTo>
                <a:lnTo>
                  <a:pt x="157494" y="465399"/>
                </a:lnTo>
                <a:lnTo>
                  <a:pt x="161245" y="488383"/>
                </a:lnTo>
                <a:lnTo>
                  <a:pt x="174599" y="509104"/>
                </a:lnTo>
                <a:lnTo>
                  <a:pt x="195070" y="523115"/>
                </a:lnTo>
                <a:lnTo>
                  <a:pt x="218049" y="527581"/>
                </a:lnTo>
                <a:lnTo>
                  <a:pt x="241061" y="522815"/>
                </a:lnTo>
                <a:lnTo>
                  <a:pt x="261650" y="509104"/>
                </a:lnTo>
                <a:lnTo>
                  <a:pt x="263463" y="506533"/>
                </a:lnTo>
                <a:lnTo>
                  <a:pt x="220030" y="506533"/>
                </a:lnTo>
                <a:lnTo>
                  <a:pt x="204711" y="503093"/>
                </a:lnTo>
                <a:lnTo>
                  <a:pt x="190792" y="493331"/>
                </a:lnTo>
                <a:lnTo>
                  <a:pt x="181518" y="479279"/>
                </a:lnTo>
                <a:lnTo>
                  <a:pt x="178588" y="463983"/>
                </a:lnTo>
                <a:lnTo>
                  <a:pt x="181710" y="449070"/>
                </a:lnTo>
                <a:lnTo>
                  <a:pt x="190588" y="436168"/>
                </a:lnTo>
                <a:lnTo>
                  <a:pt x="203792" y="427573"/>
                </a:lnTo>
                <a:lnTo>
                  <a:pt x="218776" y="424859"/>
                </a:lnTo>
                <a:lnTo>
                  <a:pt x="265692" y="424859"/>
                </a:lnTo>
                <a:lnTo>
                  <a:pt x="263931" y="422135"/>
                </a:lnTo>
                <a:lnTo>
                  <a:pt x="243572" y="408238"/>
                </a:lnTo>
                <a:lnTo>
                  <a:pt x="220691" y="403874"/>
                </a:lnTo>
                <a:close/>
              </a:path>
              <a:path w="645159" h="612139">
                <a:moveTo>
                  <a:pt x="265692" y="424859"/>
                </a:moveTo>
                <a:lnTo>
                  <a:pt x="218776" y="424859"/>
                </a:lnTo>
                <a:lnTo>
                  <a:pt x="233951" y="428232"/>
                </a:lnTo>
                <a:lnTo>
                  <a:pt x="247726" y="437896"/>
                </a:lnTo>
                <a:lnTo>
                  <a:pt x="257144" y="452047"/>
                </a:lnTo>
                <a:lnTo>
                  <a:pt x="260218" y="467413"/>
                </a:lnTo>
                <a:lnTo>
                  <a:pt x="257179" y="482394"/>
                </a:lnTo>
                <a:lnTo>
                  <a:pt x="248259" y="495388"/>
                </a:lnTo>
                <a:lnTo>
                  <a:pt x="235097" y="503886"/>
                </a:lnTo>
                <a:lnTo>
                  <a:pt x="220030" y="506533"/>
                </a:lnTo>
                <a:lnTo>
                  <a:pt x="263463" y="506533"/>
                </a:lnTo>
                <a:lnTo>
                  <a:pt x="275868" y="488931"/>
                </a:lnTo>
                <a:lnTo>
                  <a:pt x="281251" y="466056"/>
                </a:lnTo>
                <a:lnTo>
                  <a:pt x="277398" y="442970"/>
                </a:lnTo>
                <a:lnTo>
                  <a:pt x="265692" y="424859"/>
                </a:lnTo>
                <a:close/>
              </a:path>
              <a:path w="645159" h="612139">
                <a:moveTo>
                  <a:pt x="257162" y="348411"/>
                </a:moveTo>
                <a:lnTo>
                  <a:pt x="242595" y="362585"/>
                </a:lnTo>
                <a:lnTo>
                  <a:pt x="355066" y="478078"/>
                </a:lnTo>
                <a:lnTo>
                  <a:pt x="370941" y="462635"/>
                </a:lnTo>
                <a:lnTo>
                  <a:pt x="330631" y="421246"/>
                </a:lnTo>
                <a:lnTo>
                  <a:pt x="327444" y="418617"/>
                </a:lnTo>
                <a:lnTo>
                  <a:pt x="327774" y="418299"/>
                </a:lnTo>
                <a:lnTo>
                  <a:pt x="353864" y="418299"/>
                </a:lnTo>
                <a:lnTo>
                  <a:pt x="355538" y="417305"/>
                </a:lnTo>
                <a:lnTo>
                  <a:pt x="366356" y="407187"/>
                </a:lnTo>
                <a:lnTo>
                  <a:pt x="368695" y="403742"/>
                </a:lnTo>
                <a:lnTo>
                  <a:pt x="324308" y="403742"/>
                </a:lnTo>
                <a:lnTo>
                  <a:pt x="310647" y="398666"/>
                </a:lnTo>
                <a:lnTo>
                  <a:pt x="298602" y="389331"/>
                </a:lnTo>
                <a:lnTo>
                  <a:pt x="287387" y="373843"/>
                </a:lnTo>
                <a:lnTo>
                  <a:pt x="284293" y="361823"/>
                </a:lnTo>
                <a:lnTo>
                  <a:pt x="269582" y="361823"/>
                </a:lnTo>
                <a:lnTo>
                  <a:pt x="267195" y="358724"/>
                </a:lnTo>
                <a:lnTo>
                  <a:pt x="257162" y="348411"/>
                </a:lnTo>
                <a:close/>
              </a:path>
              <a:path w="645159" h="612139">
                <a:moveTo>
                  <a:pt x="353864" y="418299"/>
                </a:moveTo>
                <a:lnTo>
                  <a:pt x="327774" y="418299"/>
                </a:lnTo>
                <a:lnTo>
                  <a:pt x="339864" y="421819"/>
                </a:lnTo>
                <a:lnTo>
                  <a:pt x="347913" y="421835"/>
                </a:lnTo>
                <a:lnTo>
                  <a:pt x="353864" y="418299"/>
                </a:lnTo>
                <a:close/>
              </a:path>
              <a:path w="645159" h="612139">
                <a:moveTo>
                  <a:pt x="362023" y="327956"/>
                </a:moveTo>
                <a:lnTo>
                  <a:pt x="318195" y="327956"/>
                </a:lnTo>
                <a:lnTo>
                  <a:pt x="332108" y="332599"/>
                </a:lnTo>
                <a:lnTo>
                  <a:pt x="345732" y="343141"/>
                </a:lnTo>
                <a:lnTo>
                  <a:pt x="356071" y="357543"/>
                </a:lnTo>
                <a:lnTo>
                  <a:pt x="359979" y="371846"/>
                </a:lnTo>
                <a:lnTo>
                  <a:pt x="357999" y="385010"/>
                </a:lnTo>
                <a:lnTo>
                  <a:pt x="350672" y="395998"/>
                </a:lnTo>
                <a:lnTo>
                  <a:pt x="338134" y="403279"/>
                </a:lnTo>
                <a:lnTo>
                  <a:pt x="324308" y="403742"/>
                </a:lnTo>
                <a:lnTo>
                  <a:pt x="368695" y="403742"/>
                </a:lnTo>
                <a:lnTo>
                  <a:pt x="378328" y="389550"/>
                </a:lnTo>
                <a:lnTo>
                  <a:pt x="381693" y="369268"/>
                </a:lnTo>
                <a:lnTo>
                  <a:pt x="376202" y="347990"/>
                </a:lnTo>
                <a:lnTo>
                  <a:pt x="362023" y="327956"/>
                </a:lnTo>
                <a:close/>
              </a:path>
              <a:path w="645159" h="612139">
                <a:moveTo>
                  <a:pt x="321298" y="305612"/>
                </a:moveTo>
                <a:lnTo>
                  <a:pt x="301204" y="307869"/>
                </a:lnTo>
                <a:lnTo>
                  <a:pt x="283057" y="319366"/>
                </a:lnTo>
                <a:lnTo>
                  <a:pt x="272236" y="334486"/>
                </a:lnTo>
                <a:lnTo>
                  <a:pt x="268695" y="347990"/>
                </a:lnTo>
                <a:lnTo>
                  <a:pt x="269034" y="357766"/>
                </a:lnTo>
                <a:lnTo>
                  <a:pt x="269900" y="361505"/>
                </a:lnTo>
                <a:lnTo>
                  <a:pt x="269582" y="361823"/>
                </a:lnTo>
                <a:lnTo>
                  <a:pt x="284293" y="361823"/>
                </a:lnTo>
                <a:lnTo>
                  <a:pt x="283681" y="359443"/>
                </a:lnTo>
                <a:lnTo>
                  <a:pt x="286159" y="346731"/>
                </a:lnTo>
                <a:lnTo>
                  <a:pt x="293497" y="336308"/>
                </a:lnTo>
                <a:lnTo>
                  <a:pt x="304991" y="329198"/>
                </a:lnTo>
                <a:lnTo>
                  <a:pt x="318195" y="327956"/>
                </a:lnTo>
                <a:lnTo>
                  <a:pt x="362023" y="327956"/>
                </a:lnTo>
                <a:lnTo>
                  <a:pt x="361607" y="327367"/>
                </a:lnTo>
                <a:lnTo>
                  <a:pt x="341909" y="312233"/>
                </a:lnTo>
                <a:lnTo>
                  <a:pt x="321298" y="305612"/>
                </a:lnTo>
                <a:close/>
              </a:path>
              <a:path w="645159" h="612139">
                <a:moveTo>
                  <a:pt x="356641" y="251574"/>
                </a:moveTo>
                <a:lnTo>
                  <a:pt x="340766" y="267017"/>
                </a:lnTo>
                <a:lnTo>
                  <a:pt x="421386" y="349796"/>
                </a:lnTo>
                <a:lnTo>
                  <a:pt x="437248" y="334340"/>
                </a:lnTo>
                <a:lnTo>
                  <a:pt x="356641" y="251574"/>
                </a:lnTo>
                <a:close/>
              </a:path>
              <a:path w="645159" h="612139">
                <a:moveTo>
                  <a:pt x="447821" y="168930"/>
                </a:moveTo>
                <a:lnTo>
                  <a:pt x="403380" y="208717"/>
                </a:lnTo>
                <a:lnTo>
                  <a:pt x="398268" y="231522"/>
                </a:lnTo>
                <a:lnTo>
                  <a:pt x="402515" y="254177"/>
                </a:lnTo>
                <a:lnTo>
                  <a:pt x="415925" y="274485"/>
                </a:lnTo>
                <a:lnTo>
                  <a:pt x="436008" y="288564"/>
                </a:lnTo>
                <a:lnTo>
                  <a:pt x="458530" y="293395"/>
                </a:lnTo>
                <a:lnTo>
                  <a:pt x="481390" y="288815"/>
                </a:lnTo>
                <a:lnTo>
                  <a:pt x="502488" y="274662"/>
                </a:lnTo>
                <a:lnTo>
                  <a:pt x="504710" y="271768"/>
                </a:lnTo>
                <a:lnTo>
                  <a:pt x="460814" y="271768"/>
                </a:lnTo>
                <a:lnTo>
                  <a:pt x="445577" y="268205"/>
                </a:lnTo>
                <a:lnTo>
                  <a:pt x="431965" y="258546"/>
                </a:lnTo>
                <a:lnTo>
                  <a:pt x="422644" y="244677"/>
                </a:lnTo>
                <a:lnTo>
                  <a:pt x="419549" y="229525"/>
                </a:lnTo>
                <a:lnTo>
                  <a:pt x="422690" y="214514"/>
                </a:lnTo>
                <a:lnTo>
                  <a:pt x="453434" y="189531"/>
                </a:lnTo>
                <a:lnTo>
                  <a:pt x="464235" y="188264"/>
                </a:lnTo>
                <a:lnTo>
                  <a:pt x="460921" y="169811"/>
                </a:lnTo>
                <a:lnTo>
                  <a:pt x="447821" y="168930"/>
                </a:lnTo>
                <a:close/>
              </a:path>
              <a:path w="645159" h="612139">
                <a:moveTo>
                  <a:pt x="504939" y="223837"/>
                </a:moveTo>
                <a:lnTo>
                  <a:pt x="490245" y="259816"/>
                </a:lnTo>
                <a:lnTo>
                  <a:pt x="460814" y="271768"/>
                </a:lnTo>
                <a:lnTo>
                  <a:pt x="504710" y="271768"/>
                </a:lnTo>
                <a:lnTo>
                  <a:pt x="514743" y="258699"/>
                </a:lnTo>
                <a:lnTo>
                  <a:pt x="520655" y="244073"/>
                </a:lnTo>
                <a:lnTo>
                  <a:pt x="522519" y="233388"/>
                </a:lnTo>
                <a:lnTo>
                  <a:pt x="522630" y="229247"/>
                </a:lnTo>
                <a:lnTo>
                  <a:pt x="504939" y="223837"/>
                </a:lnTo>
                <a:close/>
              </a:path>
              <a:path w="645159" h="612139">
                <a:moveTo>
                  <a:pt x="324777" y="218859"/>
                </a:moveTo>
                <a:lnTo>
                  <a:pt x="308749" y="234467"/>
                </a:lnTo>
                <a:lnTo>
                  <a:pt x="324510" y="250659"/>
                </a:lnTo>
                <a:lnTo>
                  <a:pt x="340550" y="235051"/>
                </a:lnTo>
                <a:lnTo>
                  <a:pt x="324777" y="218859"/>
                </a:lnTo>
                <a:close/>
              </a:path>
              <a:path w="645159" h="612139">
                <a:moveTo>
                  <a:pt x="635782" y="86409"/>
                </a:moveTo>
                <a:lnTo>
                  <a:pt x="590908" y="86409"/>
                </a:lnTo>
                <a:lnTo>
                  <a:pt x="603267" y="87322"/>
                </a:lnTo>
                <a:lnTo>
                  <a:pt x="614540" y="94513"/>
                </a:lnTo>
                <a:lnTo>
                  <a:pt x="620994" y="104870"/>
                </a:lnTo>
                <a:lnTo>
                  <a:pt x="622422" y="116478"/>
                </a:lnTo>
                <a:lnTo>
                  <a:pt x="619156" y="128114"/>
                </a:lnTo>
                <a:lnTo>
                  <a:pt x="585149" y="151969"/>
                </a:lnTo>
                <a:lnTo>
                  <a:pt x="571284" y="153200"/>
                </a:lnTo>
                <a:lnTo>
                  <a:pt x="574395" y="174066"/>
                </a:lnTo>
                <a:lnTo>
                  <a:pt x="613087" y="166515"/>
                </a:lnTo>
                <a:lnTo>
                  <a:pt x="640367" y="134557"/>
                </a:lnTo>
                <a:lnTo>
                  <a:pt x="644839" y="114374"/>
                </a:lnTo>
                <a:lnTo>
                  <a:pt x="641248" y="94808"/>
                </a:lnTo>
                <a:lnTo>
                  <a:pt x="635782" y="86409"/>
                </a:lnTo>
                <a:close/>
              </a:path>
              <a:path w="645159" h="612139">
                <a:moveTo>
                  <a:pt x="560926" y="33172"/>
                </a:moveTo>
                <a:lnTo>
                  <a:pt x="542683" y="33172"/>
                </a:lnTo>
                <a:lnTo>
                  <a:pt x="543001" y="33502"/>
                </a:lnTo>
                <a:lnTo>
                  <a:pt x="542594" y="39954"/>
                </a:lnTo>
                <a:lnTo>
                  <a:pt x="546773" y="102171"/>
                </a:lnTo>
                <a:lnTo>
                  <a:pt x="558977" y="107175"/>
                </a:lnTo>
                <a:lnTo>
                  <a:pt x="566991" y="99364"/>
                </a:lnTo>
                <a:lnTo>
                  <a:pt x="578478" y="90761"/>
                </a:lnTo>
                <a:lnTo>
                  <a:pt x="590908" y="86409"/>
                </a:lnTo>
                <a:lnTo>
                  <a:pt x="635782" y="86409"/>
                </a:lnTo>
                <a:lnTo>
                  <a:pt x="630262" y="77927"/>
                </a:lnTo>
                <a:lnTo>
                  <a:pt x="628919" y="77038"/>
                </a:lnTo>
                <a:lnTo>
                  <a:pt x="563422" y="77038"/>
                </a:lnTo>
                <a:lnTo>
                  <a:pt x="560926" y="33172"/>
                </a:lnTo>
                <a:close/>
              </a:path>
              <a:path w="645159" h="612139">
                <a:moveTo>
                  <a:pt x="549592" y="0"/>
                </a:moveTo>
                <a:lnTo>
                  <a:pt x="480542" y="67221"/>
                </a:lnTo>
                <a:lnTo>
                  <a:pt x="494245" y="81280"/>
                </a:lnTo>
                <a:lnTo>
                  <a:pt x="539724" y="37007"/>
                </a:lnTo>
                <a:lnTo>
                  <a:pt x="542683" y="33172"/>
                </a:lnTo>
                <a:lnTo>
                  <a:pt x="560926" y="33172"/>
                </a:lnTo>
                <a:lnTo>
                  <a:pt x="559625" y="10312"/>
                </a:lnTo>
                <a:lnTo>
                  <a:pt x="549592" y="0"/>
                </a:lnTo>
                <a:close/>
              </a:path>
              <a:path w="645159" h="612139">
                <a:moveTo>
                  <a:pt x="594961" y="64142"/>
                </a:moveTo>
                <a:lnTo>
                  <a:pt x="577886" y="68470"/>
                </a:lnTo>
                <a:lnTo>
                  <a:pt x="563422" y="77038"/>
                </a:lnTo>
                <a:lnTo>
                  <a:pt x="628919" y="77038"/>
                </a:lnTo>
                <a:lnTo>
                  <a:pt x="612977" y="66485"/>
                </a:lnTo>
                <a:lnTo>
                  <a:pt x="594961" y="64142"/>
                </a:lnTo>
                <a:close/>
              </a:path>
            </a:pathLst>
          </a:custGeom>
          <a:solidFill>
            <a:srgbClr val="C0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84873" y="3168548"/>
            <a:ext cx="658495" cy="608330"/>
          </a:xfrm>
          <a:custGeom>
            <a:avLst/>
            <a:gdLst/>
            <a:ahLst/>
            <a:cxnLst/>
            <a:rect l="l" t="t" r="r" b="b"/>
            <a:pathLst>
              <a:path w="658495" h="608329">
                <a:moveTo>
                  <a:pt x="84854" y="506729"/>
                </a:moveTo>
                <a:lnTo>
                  <a:pt x="53289" y="506729"/>
                </a:lnTo>
                <a:lnTo>
                  <a:pt x="152069" y="608152"/>
                </a:lnTo>
                <a:lnTo>
                  <a:pt x="168262" y="592378"/>
                </a:lnTo>
                <a:lnTo>
                  <a:pt x="84854" y="506729"/>
                </a:lnTo>
                <a:close/>
              </a:path>
              <a:path w="658495" h="608329">
                <a:moveTo>
                  <a:pt x="95389" y="438340"/>
                </a:moveTo>
                <a:lnTo>
                  <a:pt x="0" y="531202"/>
                </a:lnTo>
                <a:lnTo>
                  <a:pt x="13690" y="545274"/>
                </a:lnTo>
                <a:lnTo>
                  <a:pt x="53289" y="506729"/>
                </a:lnTo>
                <a:lnTo>
                  <a:pt x="84854" y="506729"/>
                </a:lnTo>
                <a:lnTo>
                  <a:pt x="69494" y="490956"/>
                </a:lnTo>
                <a:lnTo>
                  <a:pt x="109080" y="452412"/>
                </a:lnTo>
                <a:lnTo>
                  <a:pt x="95389" y="438340"/>
                </a:lnTo>
                <a:close/>
              </a:path>
              <a:path w="658495" h="608329">
                <a:moveTo>
                  <a:pt x="220686" y="400051"/>
                </a:moveTo>
                <a:lnTo>
                  <a:pt x="197746" y="404891"/>
                </a:lnTo>
                <a:lnTo>
                  <a:pt x="177203" y="418604"/>
                </a:lnTo>
                <a:lnTo>
                  <a:pt x="162946" y="438775"/>
                </a:lnTo>
                <a:lnTo>
                  <a:pt x="157494" y="461576"/>
                </a:lnTo>
                <a:lnTo>
                  <a:pt x="161245" y="484561"/>
                </a:lnTo>
                <a:lnTo>
                  <a:pt x="174599" y="505282"/>
                </a:lnTo>
                <a:lnTo>
                  <a:pt x="195070" y="519293"/>
                </a:lnTo>
                <a:lnTo>
                  <a:pt x="218049" y="523759"/>
                </a:lnTo>
                <a:lnTo>
                  <a:pt x="241061" y="518992"/>
                </a:lnTo>
                <a:lnTo>
                  <a:pt x="261650" y="505282"/>
                </a:lnTo>
                <a:lnTo>
                  <a:pt x="263463" y="502710"/>
                </a:lnTo>
                <a:lnTo>
                  <a:pt x="220030" y="502710"/>
                </a:lnTo>
                <a:lnTo>
                  <a:pt x="204711" y="499270"/>
                </a:lnTo>
                <a:lnTo>
                  <a:pt x="190792" y="489508"/>
                </a:lnTo>
                <a:lnTo>
                  <a:pt x="181518" y="475456"/>
                </a:lnTo>
                <a:lnTo>
                  <a:pt x="178588" y="460160"/>
                </a:lnTo>
                <a:lnTo>
                  <a:pt x="181710" y="445247"/>
                </a:lnTo>
                <a:lnTo>
                  <a:pt x="190588" y="432346"/>
                </a:lnTo>
                <a:lnTo>
                  <a:pt x="203786" y="423750"/>
                </a:lnTo>
                <a:lnTo>
                  <a:pt x="218771" y="421036"/>
                </a:lnTo>
                <a:lnTo>
                  <a:pt x="265692" y="421036"/>
                </a:lnTo>
                <a:lnTo>
                  <a:pt x="263931" y="418312"/>
                </a:lnTo>
                <a:lnTo>
                  <a:pt x="243566" y="404415"/>
                </a:lnTo>
                <a:lnTo>
                  <a:pt x="220686" y="400051"/>
                </a:lnTo>
                <a:close/>
              </a:path>
              <a:path w="658495" h="608329">
                <a:moveTo>
                  <a:pt x="265692" y="421036"/>
                </a:moveTo>
                <a:lnTo>
                  <a:pt x="218771" y="421036"/>
                </a:lnTo>
                <a:lnTo>
                  <a:pt x="233949" y="424409"/>
                </a:lnTo>
                <a:lnTo>
                  <a:pt x="247726" y="434073"/>
                </a:lnTo>
                <a:lnTo>
                  <a:pt x="257142" y="448225"/>
                </a:lnTo>
                <a:lnTo>
                  <a:pt x="260213" y="463591"/>
                </a:lnTo>
                <a:lnTo>
                  <a:pt x="257173" y="478571"/>
                </a:lnTo>
                <a:lnTo>
                  <a:pt x="248259" y="491566"/>
                </a:lnTo>
                <a:lnTo>
                  <a:pt x="235097" y="500063"/>
                </a:lnTo>
                <a:lnTo>
                  <a:pt x="220030" y="502710"/>
                </a:lnTo>
                <a:lnTo>
                  <a:pt x="263463" y="502710"/>
                </a:lnTo>
                <a:lnTo>
                  <a:pt x="275868" y="485108"/>
                </a:lnTo>
                <a:lnTo>
                  <a:pt x="281251" y="462233"/>
                </a:lnTo>
                <a:lnTo>
                  <a:pt x="277398" y="439147"/>
                </a:lnTo>
                <a:lnTo>
                  <a:pt x="265692" y="421036"/>
                </a:lnTo>
                <a:close/>
              </a:path>
              <a:path w="658495" h="608329">
                <a:moveTo>
                  <a:pt x="257162" y="344589"/>
                </a:moveTo>
                <a:lnTo>
                  <a:pt x="242595" y="358762"/>
                </a:lnTo>
                <a:lnTo>
                  <a:pt x="355066" y="474256"/>
                </a:lnTo>
                <a:lnTo>
                  <a:pt x="370941" y="458812"/>
                </a:lnTo>
                <a:lnTo>
                  <a:pt x="330631" y="417423"/>
                </a:lnTo>
                <a:lnTo>
                  <a:pt x="327444" y="414794"/>
                </a:lnTo>
                <a:lnTo>
                  <a:pt x="327774" y="414477"/>
                </a:lnTo>
                <a:lnTo>
                  <a:pt x="353864" y="414477"/>
                </a:lnTo>
                <a:lnTo>
                  <a:pt x="355538" y="413482"/>
                </a:lnTo>
                <a:lnTo>
                  <a:pt x="366356" y="403364"/>
                </a:lnTo>
                <a:lnTo>
                  <a:pt x="368695" y="399919"/>
                </a:lnTo>
                <a:lnTo>
                  <a:pt x="324308" y="399919"/>
                </a:lnTo>
                <a:lnTo>
                  <a:pt x="310647" y="394844"/>
                </a:lnTo>
                <a:lnTo>
                  <a:pt x="298602" y="385508"/>
                </a:lnTo>
                <a:lnTo>
                  <a:pt x="287387" y="370021"/>
                </a:lnTo>
                <a:lnTo>
                  <a:pt x="284293" y="358000"/>
                </a:lnTo>
                <a:lnTo>
                  <a:pt x="269582" y="358000"/>
                </a:lnTo>
                <a:lnTo>
                  <a:pt x="267195" y="354901"/>
                </a:lnTo>
                <a:lnTo>
                  <a:pt x="257162" y="344589"/>
                </a:lnTo>
                <a:close/>
              </a:path>
              <a:path w="658495" h="608329">
                <a:moveTo>
                  <a:pt x="353864" y="414477"/>
                </a:moveTo>
                <a:lnTo>
                  <a:pt x="327774" y="414477"/>
                </a:lnTo>
                <a:lnTo>
                  <a:pt x="339864" y="417996"/>
                </a:lnTo>
                <a:lnTo>
                  <a:pt x="347913" y="418012"/>
                </a:lnTo>
                <a:lnTo>
                  <a:pt x="353864" y="414477"/>
                </a:lnTo>
                <a:close/>
              </a:path>
              <a:path w="658495" h="608329">
                <a:moveTo>
                  <a:pt x="362023" y="324134"/>
                </a:moveTo>
                <a:lnTo>
                  <a:pt x="318195" y="324134"/>
                </a:lnTo>
                <a:lnTo>
                  <a:pt x="332108" y="328776"/>
                </a:lnTo>
                <a:lnTo>
                  <a:pt x="345732" y="339318"/>
                </a:lnTo>
                <a:lnTo>
                  <a:pt x="356071" y="353721"/>
                </a:lnTo>
                <a:lnTo>
                  <a:pt x="359979" y="368023"/>
                </a:lnTo>
                <a:lnTo>
                  <a:pt x="357999" y="381188"/>
                </a:lnTo>
                <a:lnTo>
                  <a:pt x="350672" y="392175"/>
                </a:lnTo>
                <a:lnTo>
                  <a:pt x="338134" y="399456"/>
                </a:lnTo>
                <a:lnTo>
                  <a:pt x="324308" y="399919"/>
                </a:lnTo>
                <a:lnTo>
                  <a:pt x="368695" y="399919"/>
                </a:lnTo>
                <a:lnTo>
                  <a:pt x="378328" y="385727"/>
                </a:lnTo>
                <a:lnTo>
                  <a:pt x="381693" y="365445"/>
                </a:lnTo>
                <a:lnTo>
                  <a:pt x="376202" y="344168"/>
                </a:lnTo>
                <a:lnTo>
                  <a:pt x="362023" y="324134"/>
                </a:lnTo>
                <a:close/>
              </a:path>
              <a:path w="658495" h="608329">
                <a:moveTo>
                  <a:pt x="321298" y="301790"/>
                </a:moveTo>
                <a:lnTo>
                  <a:pt x="301204" y="304046"/>
                </a:lnTo>
                <a:lnTo>
                  <a:pt x="283057" y="315544"/>
                </a:lnTo>
                <a:lnTo>
                  <a:pt x="272236" y="330663"/>
                </a:lnTo>
                <a:lnTo>
                  <a:pt x="268695" y="344168"/>
                </a:lnTo>
                <a:lnTo>
                  <a:pt x="269034" y="353943"/>
                </a:lnTo>
                <a:lnTo>
                  <a:pt x="269900" y="357682"/>
                </a:lnTo>
                <a:lnTo>
                  <a:pt x="269582" y="358000"/>
                </a:lnTo>
                <a:lnTo>
                  <a:pt x="284293" y="358000"/>
                </a:lnTo>
                <a:lnTo>
                  <a:pt x="283681" y="355620"/>
                </a:lnTo>
                <a:lnTo>
                  <a:pt x="286159" y="342908"/>
                </a:lnTo>
                <a:lnTo>
                  <a:pt x="293497" y="332486"/>
                </a:lnTo>
                <a:lnTo>
                  <a:pt x="304991" y="325375"/>
                </a:lnTo>
                <a:lnTo>
                  <a:pt x="318195" y="324134"/>
                </a:lnTo>
                <a:lnTo>
                  <a:pt x="362023" y="324134"/>
                </a:lnTo>
                <a:lnTo>
                  <a:pt x="361607" y="323545"/>
                </a:lnTo>
                <a:lnTo>
                  <a:pt x="341909" y="308411"/>
                </a:lnTo>
                <a:lnTo>
                  <a:pt x="321298" y="301790"/>
                </a:lnTo>
                <a:close/>
              </a:path>
              <a:path w="658495" h="608329">
                <a:moveTo>
                  <a:pt x="356641" y="247751"/>
                </a:moveTo>
                <a:lnTo>
                  <a:pt x="340766" y="263194"/>
                </a:lnTo>
                <a:lnTo>
                  <a:pt x="421373" y="345973"/>
                </a:lnTo>
                <a:lnTo>
                  <a:pt x="437248" y="330517"/>
                </a:lnTo>
                <a:lnTo>
                  <a:pt x="356641" y="247751"/>
                </a:lnTo>
                <a:close/>
              </a:path>
              <a:path w="658495" h="608329">
                <a:moveTo>
                  <a:pt x="447821" y="165108"/>
                </a:moveTo>
                <a:lnTo>
                  <a:pt x="403380" y="204895"/>
                </a:lnTo>
                <a:lnTo>
                  <a:pt x="398268" y="227699"/>
                </a:lnTo>
                <a:lnTo>
                  <a:pt x="402515" y="250354"/>
                </a:lnTo>
                <a:lnTo>
                  <a:pt x="415925" y="270662"/>
                </a:lnTo>
                <a:lnTo>
                  <a:pt x="436008" y="284741"/>
                </a:lnTo>
                <a:lnTo>
                  <a:pt x="458530" y="289572"/>
                </a:lnTo>
                <a:lnTo>
                  <a:pt x="481390" y="284992"/>
                </a:lnTo>
                <a:lnTo>
                  <a:pt x="502488" y="270840"/>
                </a:lnTo>
                <a:lnTo>
                  <a:pt x="504710" y="267946"/>
                </a:lnTo>
                <a:lnTo>
                  <a:pt x="460814" y="267946"/>
                </a:lnTo>
                <a:lnTo>
                  <a:pt x="445577" y="264382"/>
                </a:lnTo>
                <a:lnTo>
                  <a:pt x="431965" y="254723"/>
                </a:lnTo>
                <a:lnTo>
                  <a:pt x="422644" y="240854"/>
                </a:lnTo>
                <a:lnTo>
                  <a:pt x="419549" y="225702"/>
                </a:lnTo>
                <a:lnTo>
                  <a:pt x="422690" y="210691"/>
                </a:lnTo>
                <a:lnTo>
                  <a:pt x="453434" y="185708"/>
                </a:lnTo>
                <a:lnTo>
                  <a:pt x="464235" y="184442"/>
                </a:lnTo>
                <a:lnTo>
                  <a:pt x="460921" y="165988"/>
                </a:lnTo>
                <a:lnTo>
                  <a:pt x="447821" y="165108"/>
                </a:lnTo>
                <a:close/>
              </a:path>
              <a:path w="658495" h="608329">
                <a:moveTo>
                  <a:pt x="504939" y="220014"/>
                </a:moveTo>
                <a:lnTo>
                  <a:pt x="490245" y="255993"/>
                </a:lnTo>
                <a:lnTo>
                  <a:pt x="460814" y="267946"/>
                </a:lnTo>
                <a:lnTo>
                  <a:pt x="504710" y="267946"/>
                </a:lnTo>
                <a:lnTo>
                  <a:pt x="514743" y="254876"/>
                </a:lnTo>
                <a:lnTo>
                  <a:pt x="520655" y="240250"/>
                </a:lnTo>
                <a:lnTo>
                  <a:pt x="522519" y="229565"/>
                </a:lnTo>
                <a:lnTo>
                  <a:pt x="522630" y="225425"/>
                </a:lnTo>
                <a:lnTo>
                  <a:pt x="504939" y="220014"/>
                </a:lnTo>
                <a:close/>
              </a:path>
              <a:path w="658495" h="608329">
                <a:moveTo>
                  <a:pt x="324777" y="215036"/>
                </a:moveTo>
                <a:lnTo>
                  <a:pt x="308737" y="230644"/>
                </a:lnTo>
                <a:lnTo>
                  <a:pt x="324510" y="246837"/>
                </a:lnTo>
                <a:lnTo>
                  <a:pt x="340550" y="231228"/>
                </a:lnTo>
                <a:lnTo>
                  <a:pt x="324777" y="215036"/>
                </a:lnTo>
                <a:close/>
              </a:path>
              <a:path w="658495" h="608329">
                <a:moveTo>
                  <a:pt x="545655" y="0"/>
                </a:moveTo>
                <a:lnTo>
                  <a:pt x="527176" y="17995"/>
                </a:lnTo>
                <a:lnTo>
                  <a:pt x="546315" y="144360"/>
                </a:lnTo>
                <a:lnTo>
                  <a:pt x="556196" y="154495"/>
                </a:lnTo>
                <a:lnTo>
                  <a:pt x="588147" y="123393"/>
                </a:lnTo>
                <a:lnTo>
                  <a:pt x="560654" y="123393"/>
                </a:lnTo>
                <a:lnTo>
                  <a:pt x="560324" y="123075"/>
                </a:lnTo>
                <a:lnTo>
                  <a:pt x="550519" y="47536"/>
                </a:lnTo>
                <a:lnTo>
                  <a:pt x="549643" y="40424"/>
                </a:lnTo>
                <a:lnTo>
                  <a:pt x="547001" y="32473"/>
                </a:lnTo>
                <a:lnTo>
                  <a:pt x="547331" y="32156"/>
                </a:lnTo>
                <a:lnTo>
                  <a:pt x="576975" y="32156"/>
                </a:lnTo>
                <a:lnTo>
                  <a:pt x="545655" y="0"/>
                </a:lnTo>
                <a:close/>
              </a:path>
              <a:path w="658495" h="608329">
                <a:moveTo>
                  <a:pt x="643077" y="100025"/>
                </a:moveTo>
                <a:lnTo>
                  <a:pt x="612152" y="100025"/>
                </a:lnTo>
                <a:lnTo>
                  <a:pt x="642264" y="130937"/>
                </a:lnTo>
                <a:lnTo>
                  <a:pt x="658139" y="115493"/>
                </a:lnTo>
                <a:lnTo>
                  <a:pt x="643077" y="100025"/>
                </a:lnTo>
                <a:close/>
              </a:path>
              <a:path w="658495" h="608329">
                <a:moveTo>
                  <a:pt x="576975" y="32156"/>
                </a:moveTo>
                <a:lnTo>
                  <a:pt x="547331" y="32156"/>
                </a:lnTo>
                <a:lnTo>
                  <a:pt x="552576" y="38849"/>
                </a:lnTo>
                <a:lnTo>
                  <a:pt x="598766" y="86283"/>
                </a:lnTo>
                <a:lnTo>
                  <a:pt x="560654" y="123393"/>
                </a:lnTo>
                <a:lnTo>
                  <a:pt x="588147" y="123393"/>
                </a:lnTo>
                <a:lnTo>
                  <a:pt x="612152" y="100025"/>
                </a:lnTo>
                <a:lnTo>
                  <a:pt x="643077" y="100025"/>
                </a:lnTo>
                <a:lnTo>
                  <a:pt x="628027" y="84569"/>
                </a:lnTo>
                <a:lnTo>
                  <a:pt x="642145" y="70827"/>
                </a:lnTo>
                <a:lnTo>
                  <a:pt x="614641" y="70827"/>
                </a:lnTo>
                <a:lnTo>
                  <a:pt x="576975" y="32156"/>
                </a:lnTo>
                <a:close/>
              </a:path>
              <a:path w="658495" h="608329">
                <a:moveTo>
                  <a:pt x="630351" y="55537"/>
                </a:moveTo>
                <a:lnTo>
                  <a:pt x="614641" y="70827"/>
                </a:lnTo>
                <a:lnTo>
                  <a:pt x="642145" y="70827"/>
                </a:lnTo>
                <a:lnTo>
                  <a:pt x="643737" y="69278"/>
                </a:lnTo>
                <a:lnTo>
                  <a:pt x="630351" y="55537"/>
                </a:lnTo>
                <a:close/>
              </a:path>
            </a:pathLst>
          </a:custGeom>
          <a:solidFill>
            <a:srgbClr val="FF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41424" y="2973476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>
                <a:moveTo>
                  <a:pt x="0" y="0"/>
                </a:moveTo>
                <a:lnTo>
                  <a:pt x="3419137" y="0"/>
                </a:lnTo>
              </a:path>
            </a:pathLst>
          </a:custGeom>
          <a:ln w="3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1728731" y="5190243"/>
            <a:ext cx="2723515" cy="3879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spcBef>
                <a:spcPts val="560"/>
              </a:spcBef>
            </a:pPr>
            <a:r>
              <a:rPr sz="800" spc="-5" dirty="0">
                <a:latin typeface="Georgia"/>
                <a:cs typeface="Georgia"/>
              </a:rPr>
              <a:t>the </a:t>
            </a:r>
            <a:r>
              <a:rPr sz="800" spc="-20" dirty="0">
                <a:latin typeface="Georgia"/>
                <a:cs typeface="Georgia"/>
              </a:rPr>
              <a:t>comparison of </a:t>
            </a:r>
            <a:r>
              <a:rPr sz="800" spc="-15" dirty="0">
                <a:latin typeface="Georgia"/>
                <a:cs typeface="Georgia"/>
              </a:rPr>
              <a:t>sub-clinical </a:t>
            </a:r>
            <a:r>
              <a:rPr sz="800" spc="-10" dirty="0">
                <a:latin typeface="Georgia"/>
                <a:cs typeface="Georgia"/>
              </a:rPr>
              <a:t>bursts </a:t>
            </a:r>
            <a:r>
              <a:rPr sz="800" spc="-15" dirty="0">
                <a:latin typeface="Georgia"/>
                <a:cs typeface="Georgia"/>
              </a:rPr>
              <a:t>and</a:t>
            </a:r>
            <a:r>
              <a:rPr sz="800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full</a:t>
            </a:r>
            <a:endParaRPr sz="800">
              <a:latin typeface="Georgia"/>
              <a:cs typeface="Georgia"/>
            </a:endParaRPr>
          </a:p>
          <a:p>
            <a:pPr marL="12700">
              <a:spcBef>
                <a:spcPts val="465"/>
              </a:spcBef>
            </a:pPr>
            <a:r>
              <a:rPr sz="800" i="1" spc="15" dirty="0">
                <a:latin typeface="Times New Roman"/>
                <a:cs typeface="Times New Roman"/>
              </a:rPr>
              <a:t>Keywords: </a:t>
            </a:r>
            <a:r>
              <a:rPr sz="800" spc="-10" dirty="0">
                <a:latin typeface="Georgia"/>
                <a:cs typeface="Georgia"/>
              </a:rPr>
              <a:t>Bayesian nonparametric, </a:t>
            </a:r>
            <a:r>
              <a:rPr sz="800" spc="30" dirty="0">
                <a:latin typeface="Georgia"/>
                <a:cs typeface="Georgia"/>
              </a:rPr>
              <a:t>EEG, </a:t>
            </a:r>
            <a:r>
              <a:rPr sz="800" spc="-5" dirty="0">
                <a:latin typeface="Georgia"/>
                <a:cs typeface="Georgia"/>
              </a:rPr>
              <a:t>factorial</a:t>
            </a:r>
            <a:r>
              <a:rPr sz="800" spc="4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hidden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473738" y="5457048"/>
            <a:ext cx="352425" cy="102235"/>
          </a:xfrm>
          <a:prstGeom prst="rect">
            <a:avLst/>
          </a:prstGeom>
          <a:solidFill>
            <a:srgbClr val="6ACD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dirty="0">
                <a:latin typeface="Georgia"/>
                <a:cs typeface="Georgia"/>
              </a:rPr>
              <a:t>Ma</a:t>
            </a:r>
            <a:r>
              <a:rPr sz="800" spc="-15" dirty="0">
                <a:latin typeface="Georgia"/>
                <a:cs typeface="Georgia"/>
              </a:rPr>
              <a:t>r</a:t>
            </a:r>
            <a:r>
              <a:rPr sz="800" spc="-30" dirty="0">
                <a:latin typeface="Georgia"/>
                <a:cs typeface="Georgia"/>
              </a:rPr>
              <a:t>k</a:t>
            </a:r>
            <a:r>
              <a:rPr sz="800" spc="-55" dirty="0">
                <a:latin typeface="Georgia"/>
                <a:cs typeface="Georgia"/>
              </a:rPr>
              <a:t>o</a:t>
            </a:r>
            <a:r>
              <a:rPr sz="800" spc="30" dirty="0">
                <a:latin typeface="Georgia"/>
                <a:cs typeface="Georgia"/>
              </a:rPr>
              <a:t>v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858116" y="5457048"/>
            <a:ext cx="306705" cy="102235"/>
          </a:xfrm>
          <a:prstGeom prst="rect">
            <a:avLst/>
          </a:prstGeom>
          <a:solidFill>
            <a:srgbClr val="6ACD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spc="-30" dirty="0">
                <a:latin typeface="Georgia"/>
                <a:cs typeface="Georgia"/>
              </a:rPr>
              <a:t>m</a:t>
            </a:r>
            <a:r>
              <a:rPr sz="800" spc="-10" dirty="0">
                <a:latin typeface="Georgia"/>
                <a:cs typeface="Georgia"/>
              </a:rPr>
              <a:t>od</a:t>
            </a:r>
            <a:r>
              <a:rPr sz="800" spc="-30" dirty="0">
                <a:latin typeface="Georgia"/>
                <a:cs typeface="Georgia"/>
              </a:rPr>
              <a:t>e</a:t>
            </a:r>
            <a:r>
              <a:rPr sz="800" spc="-5" dirty="0">
                <a:latin typeface="Georgia"/>
                <a:cs typeface="Georgia"/>
              </a:rPr>
              <a:t>l</a:t>
            </a:r>
            <a:r>
              <a:rPr sz="800" spc="5" dirty="0">
                <a:latin typeface="Georgia"/>
                <a:cs typeface="Georgia"/>
              </a:rPr>
              <a:t>,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731276" y="5553510"/>
            <a:ext cx="1280160" cy="139141"/>
          </a:xfrm>
          <a:prstGeom prst="rect">
            <a:avLst/>
          </a:prstGeom>
          <a:solidFill>
            <a:srgbClr val="6ACDF4"/>
          </a:solidFill>
          <a:ln w="25369">
            <a:solidFill>
              <a:srgbClr val="0079A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525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graphical </a:t>
            </a:r>
            <a:r>
              <a:rPr sz="800" spc="-15" dirty="0">
                <a:latin typeface="Georgia"/>
                <a:cs typeface="Georgia"/>
              </a:rPr>
              <a:t>model, </a:t>
            </a:r>
            <a:r>
              <a:rPr sz="800" spc="-10" dirty="0">
                <a:latin typeface="Georgia"/>
                <a:cs typeface="Georgia"/>
              </a:rPr>
              <a:t>time</a:t>
            </a:r>
            <a:r>
              <a:rPr sz="800" spc="60" dirty="0">
                <a:latin typeface="Georgia"/>
                <a:cs typeface="Georgia"/>
              </a:rPr>
              <a:t> </a:t>
            </a:r>
            <a:r>
              <a:rPr sz="800" spc="-25" dirty="0">
                <a:latin typeface="Georgia"/>
                <a:cs typeface="Georgia"/>
              </a:rPr>
              <a:t>series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741424" y="5781309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>
                <a:moveTo>
                  <a:pt x="0" y="0"/>
                </a:moveTo>
                <a:lnTo>
                  <a:pt x="3419137" y="0"/>
                </a:lnTo>
              </a:path>
            </a:pathLst>
          </a:custGeom>
          <a:ln w="3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1728730" y="5889744"/>
            <a:ext cx="8280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b="1" spc="30" dirty="0">
                <a:latin typeface="Georgia"/>
                <a:cs typeface="Georgia"/>
              </a:rPr>
              <a:t>1.</a:t>
            </a:r>
            <a:r>
              <a:rPr sz="800" b="1" spc="229" dirty="0">
                <a:latin typeface="Georgia"/>
                <a:cs typeface="Georgia"/>
              </a:rPr>
              <a:t> </a:t>
            </a:r>
            <a:r>
              <a:rPr sz="800" b="1" spc="-20" dirty="0">
                <a:latin typeface="Georgia"/>
                <a:cs typeface="Georgia"/>
              </a:rPr>
              <a:t>Introduction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883247" y="6089494"/>
            <a:ext cx="328930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Despite </a:t>
            </a:r>
            <a:r>
              <a:rPr sz="800" spc="-25" dirty="0">
                <a:latin typeface="Georgia"/>
                <a:cs typeface="Georgia"/>
              </a:rPr>
              <a:t>over </a:t>
            </a:r>
            <a:r>
              <a:rPr sz="800" spc="-10" dirty="0">
                <a:latin typeface="Georgia"/>
                <a:cs typeface="Georgia"/>
              </a:rPr>
              <a:t>three </a:t>
            </a:r>
            <a:r>
              <a:rPr sz="800" spc="-20" dirty="0">
                <a:latin typeface="Georgia"/>
                <a:cs typeface="Georgia"/>
              </a:rPr>
              <a:t>decades of research, </a:t>
            </a:r>
            <a:r>
              <a:rPr sz="800" spc="-30" dirty="0">
                <a:latin typeface="Georgia"/>
                <a:cs typeface="Georgia"/>
              </a:rPr>
              <a:t>we </a:t>
            </a:r>
            <a:r>
              <a:rPr sz="800" spc="-5" dirty="0">
                <a:latin typeface="Georgia"/>
                <a:cs typeface="Georgia"/>
              </a:rPr>
              <a:t>still </a:t>
            </a:r>
            <a:r>
              <a:rPr sz="800" spc="-15" dirty="0">
                <a:latin typeface="Georgia"/>
                <a:cs typeface="Georgia"/>
              </a:rPr>
              <a:t>have </a:t>
            </a:r>
            <a:r>
              <a:rPr sz="800" spc="-5" dirty="0">
                <a:latin typeface="Georgia"/>
                <a:cs typeface="Georgia"/>
              </a:rPr>
              <a:t>very </a:t>
            </a:r>
            <a:r>
              <a:rPr sz="800" spc="5" dirty="0">
                <a:latin typeface="Georgia"/>
                <a:cs typeface="Georgia"/>
              </a:rPr>
              <a:t>little </a:t>
            </a:r>
            <a:r>
              <a:rPr sz="800" spc="-15" dirty="0">
                <a:latin typeface="Georgia"/>
                <a:cs typeface="Georgia"/>
              </a:rPr>
              <a:t>idea</a:t>
            </a:r>
            <a:r>
              <a:rPr sz="800" spc="10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728731" y="6216624"/>
            <a:ext cx="344487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5" dirty="0">
                <a:latin typeface="Georgia"/>
                <a:cs typeface="Georgia"/>
              </a:rPr>
              <a:t>what </a:t>
            </a:r>
            <a:r>
              <a:rPr sz="800" spc="-25" dirty="0">
                <a:latin typeface="Georgia"/>
                <a:cs typeface="Georgia"/>
              </a:rPr>
              <a:t>defines </a:t>
            </a:r>
            <a:r>
              <a:rPr sz="800" dirty="0">
                <a:latin typeface="Georgia"/>
                <a:cs typeface="Georgia"/>
              </a:rPr>
              <a:t>a </a:t>
            </a:r>
            <a:r>
              <a:rPr sz="800" spc="-15" dirty="0">
                <a:latin typeface="Georgia"/>
                <a:cs typeface="Georgia"/>
              </a:rPr>
              <a:t>seizure. </a:t>
            </a:r>
            <a:r>
              <a:rPr sz="800" spc="5" dirty="0">
                <a:latin typeface="Georgia"/>
                <a:cs typeface="Georgia"/>
              </a:rPr>
              <a:t>This </a:t>
            </a:r>
            <a:r>
              <a:rPr sz="800" spc="-15" dirty="0">
                <a:latin typeface="Georgia"/>
                <a:cs typeface="Georgia"/>
              </a:rPr>
              <a:t>ignorance stems </a:t>
            </a:r>
            <a:r>
              <a:rPr sz="800" dirty="0">
                <a:latin typeface="Georgia"/>
                <a:cs typeface="Georgia"/>
              </a:rPr>
              <a:t>both </a:t>
            </a:r>
            <a:r>
              <a:rPr sz="800" spc="-25" dirty="0">
                <a:latin typeface="Georgia"/>
                <a:cs typeface="Georgia"/>
              </a:rPr>
              <a:t>from </a:t>
            </a:r>
            <a:r>
              <a:rPr sz="800" spc="-5" dirty="0">
                <a:latin typeface="Georgia"/>
                <a:cs typeface="Georgia"/>
              </a:rPr>
              <a:t>the complexity</a:t>
            </a:r>
            <a:r>
              <a:rPr sz="800" spc="50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</a:rPr>
              <a:t>of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705203" y="6343754"/>
            <a:ext cx="646430" cy="139141"/>
          </a:xfrm>
          <a:prstGeom prst="rect">
            <a:avLst/>
          </a:prstGeom>
          <a:solidFill>
            <a:srgbClr val="FFAA7D"/>
          </a:solidFill>
          <a:ln w="25369">
            <a:solidFill>
              <a:srgbClr val="C75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6195">
              <a:spcBef>
                <a:spcPts val="125"/>
              </a:spcBef>
            </a:pPr>
            <a:r>
              <a:rPr sz="800" spc="-10" dirty="0">
                <a:latin typeface="Georgia"/>
                <a:cs typeface="Georgia"/>
              </a:rPr>
              <a:t>epilepsy </a:t>
            </a:r>
            <a:r>
              <a:rPr sz="800" spc="-15" dirty="0">
                <a:latin typeface="Georgia"/>
                <a:cs typeface="Georgia"/>
              </a:rPr>
              <a:t>as</a:t>
            </a:r>
            <a:r>
              <a:rPr sz="800" spc="110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a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369730" y="6343754"/>
            <a:ext cx="2804160" cy="139141"/>
          </a:xfrm>
          <a:prstGeom prst="rect">
            <a:avLst/>
          </a:prstGeom>
          <a:solidFill>
            <a:srgbClr val="FFAA7D"/>
          </a:solidFill>
          <a:ln w="25369">
            <a:solidFill>
              <a:srgbClr val="C75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6510">
              <a:spcBef>
                <a:spcPts val="125"/>
              </a:spcBef>
            </a:pPr>
            <a:r>
              <a:rPr sz="800" spc="-20" dirty="0">
                <a:latin typeface="Georgia"/>
                <a:cs typeface="Georgia"/>
              </a:rPr>
              <a:t>disease </a:t>
            </a:r>
            <a:r>
              <a:rPr sz="800" spc="-15" dirty="0">
                <a:latin typeface="Georgia"/>
                <a:cs typeface="Georgia"/>
              </a:rPr>
              <a:t>and </a:t>
            </a:r>
            <a:r>
              <a:rPr sz="800" dirty="0">
                <a:latin typeface="Georgia"/>
                <a:cs typeface="Georgia"/>
              </a:rPr>
              <a:t>a paucity </a:t>
            </a:r>
            <a:r>
              <a:rPr sz="800" spc="-20" dirty="0">
                <a:latin typeface="Georgia"/>
                <a:cs typeface="Georgia"/>
              </a:rPr>
              <a:t>of </a:t>
            </a:r>
            <a:r>
              <a:rPr sz="800" dirty="0">
                <a:latin typeface="Georgia"/>
                <a:cs typeface="Georgia"/>
              </a:rPr>
              <a:t>quantitative </a:t>
            </a:r>
            <a:r>
              <a:rPr sz="800" spc="-5" dirty="0">
                <a:latin typeface="Georgia"/>
                <a:cs typeface="Georgia"/>
              </a:rPr>
              <a:t>tools </a:t>
            </a:r>
            <a:r>
              <a:rPr sz="800" spc="15" dirty="0">
                <a:latin typeface="Georgia"/>
                <a:cs typeface="Georgia"/>
              </a:rPr>
              <a:t>that </a:t>
            </a:r>
            <a:r>
              <a:rPr sz="800" spc="-15" dirty="0">
                <a:latin typeface="Georgia"/>
                <a:cs typeface="Georgia"/>
              </a:rPr>
              <a:t>are</a:t>
            </a:r>
            <a:r>
              <a:rPr sz="800" spc="-10" dirty="0">
                <a:latin typeface="Georgia"/>
                <a:cs typeface="Georgia"/>
              </a:rPr>
              <a:t> </a:t>
            </a:r>
            <a:r>
              <a:rPr sz="800" spc="-15" dirty="0">
                <a:latin typeface="Georgia"/>
                <a:cs typeface="Georgia"/>
              </a:rPr>
              <a:t>flexible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603850" y="3932301"/>
            <a:ext cx="4618323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95"/>
              </a:spcBef>
            </a:pPr>
            <a:r>
              <a:rPr sz="2400" spc="45" dirty="0">
                <a:latin typeface="Arial"/>
                <a:cs typeface="Arial"/>
              </a:rPr>
              <a:t>Simple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approach:</a:t>
            </a:r>
            <a:endParaRPr sz="2400" dirty="0">
              <a:latin typeface="Arial"/>
              <a:cs typeface="Arial"/>
            </a:endParaRPr>
          </a:p>
          <a:p>
            <a:pPr marL="354965" marR="5080" indent="-342265">
              <a:lnSpc>
                <a:spcPts val="2900"/>
              </a:lnSpc>
              <a:spcBef>
                <a:spcPts val="40"/>
              </a:spcBef>
              <a:buAutoNum type="arabicPeriod"/>
              <a:tabLst>
                <a:tab pos="355600" algn="l"/>
              </a:tabLst>
            </a:pPr>
            <a:r>
              <a:rPr sz="2400" spc="-170" dirty="0">
                <a:latin typeface="DejaVu Sans"/>
                <a:cs typeface="DejaVu Sans"/>
              </a:rPr>
              <a:t>Fix </a:t>
            </a:r>
            <a:r>
              <a:rPr sz="2400" spc="-90" dirty="0">
                <a:latin typeface="DejaVu Sans"/>
                <a:cs typeface="DejaVu Sans"/>
              </a:rPr>
              <a:t>topics </a:t>
            </a:r>
            <a:r>
              <a:rPr sz="2400" spc="-160" dirty="0">
                <a:latin typeface="DejaVu Sans"/>
                <a:cs typeface="DejaVu Sans"/>
              </a:rPr>
              <a:t>based </a:t>
            </a:r>
            <a:r>
              <a:rPr sz="2400" spc="-40" dirty="0">
                <a:latin typeface="DejaVu Sans"/>
                <a:cs typeface="DejaVu Sans"/>
              </a:rPr>
              <a:t>on  </a:t>
            </a:r>
            <a:r>
              <a:rPr sz="2400" spc="-135" dirty="0">
                <a:latin typeface="DejaVu Sans"/>
                <a:cs typeface="DejaVu Sans"/>
              </a:rPr>
              <a:t>training </a:t>
            </a:r>
            <a:r>
              <a:rPr sz="2400" spc="-160" dirty="0">
                <a:latin typeface="DejaVu Sans"/>
                <a:cs typeface="DejaVu Sans"/>
              </a:rPr>
              <a:t>set </a:t>
            </a:r>
            <a:r>
              <a:rPr sz="2400" spc="-105" dirty="0">
                <a:latin typeface="DejaVu Sans"/>
                <a:cs typeface="DejaVu Sans"/>
              </a:rPr>
              <a:t>collapsed  </a:t>
            </a:r>
            <a:r>
              <a:rPr sz="2400" spc="-135" dirty="0">
                <a:latin typeface="DejaVu Sans"/>
                <a:cs typeface="DejaVu Sans"/>
              </a:rPr>
              <a:t>sampling</a:t>
            </a:r>
            <a:endParaRPr sz="2400" dirty="0">
              <a:latin typeface="DejaVu Sans"/>
              <a:cs typeface="DejaVu Sans"/>
            </a:endParaRPr>
          </a:p>
          <a:p>
            <a:pPr marL="354965" indent="-342265">
              <a:lnSpc>
                <a:spcPts val="2790"/>
              </a:lnSpc>
              <a:buAutoNum type="arabicPeriod"/>
              <a:tabLst>
                <a:tab pos="355600" algn="l"/>
              </a:tabLst>
            </a:pPr>
            <a:r>
              <a:rPr sz="2400" spc="-125" dirty="0">
                <a:latin typeface="DejaVu Sans"/>
                <a:cs typeface="DejaVu Sans"/>
              </a:rPr>
              <a:t>Run</a:t>
            </a:r>
            <a:r>
              <a:rPr sz="2400" spc="-190" dirty="0">
                <a:latin typeface="DejaVu Sans"/>
                <a:cs typeface="DejaVu Sans"/>
              </a:rPr>
              <a:t> </a:t>
            </a:r>
            <a:r>
              <a:rPr sz="2400" spc="-105" dirty="0">
                <a:solidFill>
                  <a:srgbClr val="B0007E"/>
                </a:solidFill>
                <a:latin typeface="DejaVu Sans"/>
                <a:cs typeface="DejaVu Sans"/>
              </a:rPr>
              <a:t>uncollapsed</a:t>
            </a:r>
            <a:endParaRPr sz="2400" dirty="0">
              <a:latin typeface="DejaVu Sans"/>
              <a:cs typeface="DejaVu Sans"/>
            </a:endParaRPr>
          </a:p>
          <a:p>
            <a:pPr marL="354965" marR="748665">
              <a:lnSpc>
                <a:spcPts val="2800"/>
              </a:lnSpc>
              <a:spcBef>
                <a:spcPts val="175"/>
              </a:spcBef>
            </a:pPr>
            <a:r>
              <a:rPr sz="2400" spc="-150" dirty="0">
                <a:latin typeface="DejaVu Sans"/>
                <a:cs typeface="DejaVu Sans"/>
              </a:rPr>
              <a:t>sampler </a:t>
            </a:r>
            <a:r>
              <a:rPr sz="2400" spc="-40" dirty="0">
                <a:latin typeface="DejaVu Sans"/>
                <a:cs typeface="DejaVu Sans"/>
              </a:rPr>
              <a:t>on  </a:t>
            </a:r>
            <a:r>
              <a:rPr sz="2400" spc="-100" dirty="0">
                <a:solidFill>
                  <a:srgbClr val="118CC4"/>
                </a:solidFill>
                <a:latin typeface="DejaVu Sans"/>
                <a:cs typeface="DejaVu Sans"/>
              </a:rPr>
              <a:t>new </a:t>
            </a:r>
            <a:r>
              <a:rPr sz="2400" spc="-130" dirty="0">
                <a:solidFill>
                  <a:srgbClr val="118CC4"/>
                </a:solidFill>
                <a:latin typeface="DejaVu Sans"/>
                <a:cs typeface="DejaVu Sans"/>
              </a:rPr>
              <a:t>doc(s)</a:t>
            </a:r>
            <a:r>
              <a:rPr sz="2400" spc="-215" dirty="0">
                <a:solidFill>
                  <a:srgbClr val="118CC4"/>
                </a:solidFill>
                <a:latin typeface="DejaVu Sans"/>
                <a:cs typeface="DejaVu Sans"/>
              </a:rPr>
              <a:t> </a:t>
            </a:r>
            <a:r>
              <a:rPr sz="2400" spc="-95" dirty="0">
                <a:solidFill>
                  <a:srgbClr val="118CC4"/>
                </a:solidFill>
                <a:latin typeface="DejaVu Sans"/>
                <a:cs typeface="DejaVu Sans"/>
              </a:rPr>
              <a:t>only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7914" y="1334194"/>
            <a:ext cx="1454721" cy="5336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0533" y="1386777"/>
            <a:ext cx="1306830" cy="5188585"/>
          </a:xfrm>
          <a:custGeom>
            <a:avLst/>
            <a:gdLst/>
            <a:ahLst/>
            <a:cxnLst/>
            <a:rect l="l" t="t" r="r" b="b"/>
            <a:pathLst>
              <a:path w="1306830" h="5188584">
                <a:moveTo>
                  <a:pt x="0" y="0"/>
                </a:moveTo>
                <a:lnTo>
                  <a:pt x="1306761" y="0"/>
                </a:lnTo>
                <a:lnTo>
                  <a:pt x="1306761" y="5188002"/>
                </a:lnTo>
                <a:lnTo>
                  <a:pt x="0" y="5188002"/>
                </a:lnTo>
                <a:lnTo>
                  <a:pt x="0" y="0"/>
                </a:lnTo>
                <a:close/>
              </a:path>
            </a:pathLst>
          </a:custGeom>
          <a:ln w="57090">
            <a:solidFill>
              <a:srgbClr val="70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25020" y="2604504"/>
            <a:ext cx="697784" cy="6976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25020" y="4177399"/>
            <a:ext cx="697784" cy="6976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484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/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845"/>
            <a:ext cx="10515600" cy="4621118"/>
          </a:xfrm>
        </p:spPr>
        <p:txBody>
          <a:bodyPr/>
          <a:lstStyle/>
          <a:p>
            <a:r>
              <a:rPr lang="en-US" dirty="0" smtClean="0"/>
              <a:t>Load the movie reviews data movie-pang02.csv from blackboard</a:t>
            </a:r>
          </a:p>
          <a:p>
            <a:r>
              <a:rPr lang="en-US" dirty="0" smtClean="0"/>
              <a:t>Preprocess and clean the text by removing punctuations, </a:t>
            </a:r>
            <a:r>
              <a:rPr lang="en-US" dirty="0" err="1" smtClean="0"/>
              <a:t>stopwords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Stem the text</a:t>
            </a:r>
          </a:p>
          <a:p>
            <a:r>
              <a:rPr lang="en-US" dirty="0" smtClean="0"/>
              <a:t>Remove any other word that you see not relevant for topic modeling (e.g. will, their etc.)</a:t>
            </a:r>
          </a:p>
          <a:p>
            <a:r>
              <a:rPr lang="en-US" dirty="0" smtClean="0"/>
              <a:t>Run a LDA topic model with Gibbs sampling and three topics</a:t>
            </a:r>
          </a:p>
          <a:p>
            <a:r>
              <a:rPr lang="en-US" dirty="0" smtClean="0"/>
              <a:t>Extract the topic word probabilities and plot the top five most used words in each topic along with their betas.</a:t>
            </a:r>
          </a:p>
        </p:txBody>
      </p:sp>
    </p:spTree>
    <p:extLst>
      <p:ext uri="{BB962C8B-B14F-4D97-AF65-F5344CB8AC3E}">
        <p14:creationId xmlns:p14="http://schemas.microsoft.com/office/powerpoint/2010/main" val="8118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711200"/>
            <a:ext cx="3962400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" dirty="0"/>
              <a:t>So </a:t>
            </a:r>
            <a:r>
              <a:rPr sz="4000" spc="-80" dirty="0"/>
              <a:t>what </a:t>
            </a:r>
            <a:r>
              <a:rPr sz="4000" spc="-55" dirty="0"/>
              <a:t>is</a:t>
            </a:r>
            <a:r>
              <a:rPr sz="4000" spc="-565" dirty="0"/>
              <a:t> </a:t>
            </a:r>
            <a:r>
              <a:rPr sz="4000" spc="-105" dirty="0"/>
              <a:t>“topic”?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059940" y="1633220"/>
            <a:ext cx="8912860" cy="394672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0500" marR="5080" indent="-177800">
              <a:lnSpc>
                <a:spcPts val="2800"/>
              </a:lnSpc>
              <a:spcBef>
                <a:spcPts val="26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Loose idea: a grouping of words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are likely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appear </a:t>
            </a:r>
            <a:r>
              <a:rPr sz="2400" dirty="0" smtClean="0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same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context</a:t>
            </a:r>
            <a:endParaRPr sz="2400" dirty="0">
              <a:latin typeface="Arial"/>
              <a:cs typeface="Arial"/>
            </a:endParaRPr>
          </a:p>
          <a:p>
            <a:pPr marL="190500" marR="140970" indent="-177800">
              <a:lnSpc>
                <a:spcPts val="2820"/>
              </a:lnSpc>
              <a:spcBef>
                <a:spcPts val="236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 hidden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structure that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helps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determine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what words</a:t>
            </a:r>
            <a:r>
              <a:rPr sz="2400" spc="-1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are </a:t>
            </a:r>
            <a:r>
              <a:rPr sz="2400" dirty="0" smtClean="0">
                <a:solidFill>
                  <a:srgbClr val="292934"/>
                </a:solidFill>
                <a:latin typeface="Arial"/>
                <a:cs typeface="Arial"/>
              </a:rPr>
              <a:t>likely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appear in a</a:t>
            </a: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corpus</a:t>
            </a:r>
            <a:endParaRPr sz="2400" dirty="0">
              <a:latin typeface="Arial"/>
              <a:cs typeface="Arial"/>
            </a:endParaRPr>
          </a:p>
          <a:p>
            <a:pPr marL="469900" marR="401320" lvl="1" indent="-190500">
              <a:lnSpc>
                <a:spcPct val="100800"/>
              </a:lnSpc>
              <a:spcBef>
                <a:spcPts val="4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but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underlying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structure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different from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what you’ve seen 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before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– 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it’s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not</a:t>
            </a:r>
            <a:r>
              <a:rPr sz="20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syntax</a:t>
            </a:r>
            <a:endParaRPr sz="2000" dirty="0">
              <a:latin typeface="Arial"/>
              <a:cs typeface="Arial"/>
            </a:endParaRPr>
          </a:p>
          <a:p>
            <a:pPr marL="469900" marR="397510" lvl="1" indent="-190500">
              <a:lnSpc>
                <a:spcPct val="100800"/>
              </a:lnSpc>
              <a:spcBef>
                <a:spcPts val="106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e.g. if “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war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”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“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military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”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appear in a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document,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you probably  won’t be surprised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to find that “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troops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”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appears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later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endParaRPr sz="2000" dirty="0">
              <a:latin typeface="Arial"/>
              <a:cs typeface="Arial"/>
            </a:endParaRPr>
          </a:p>
          <a:p>
            <a:pPr marL="927100">
              <a:spcBef>
                <a:spcPts val="1030"/>
              </a:spcBef>
            </a:pP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why? </a:t>
            </a:r>
            <a:r>
              <a:rPr spc="-10" dirty="0">
                <a:solidFill>
                  <a:srgbClr val="292934"/>
                </a:solidFill>
                <a:latin typeface="Arial"/>
                <a:cs typeface="Arial"/>
              </a:rPr>
              <a:t>it’s </a:t>
            </a: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not because </a:t>
            </a:r>
            <a:r>
              <a:rPr spc="-5" dirty="0">
                <a:solidFill>
                  <a:srgbClr val="292934"/>
                </a:solidFill>
                <a:latin typeface="Arial"/>
                <a:cs typeface="Arial"/>
              </a:rPr>
              <a:t>they’re </a:t>
            </a: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all</a:t>
            </a:r>
            <a:r>
              <a:rPr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nouns</a:t>
            </a:r>
            <a:endParaRPr dirty="0">
              <a:latin typeface="Arial"/>
              <a:cs typeface="Arial"/>
            </a:endParaRPr>
          </a:p>
          <a:p>
            <a:pPr marL="1498600">
              <a:spcBef>
                <a:spcPts val="440"/>
              </a:spcBef>
            </a:pPr>
            <a:r>
              <a:rPr spc="-5" dirty="0">
                <a:solidFill>
                  <a:srgbClr val="292934"/>
                </a:solidFill>
                <a:latin typeface="Arial"/>
                <a:cs typeface="Arial"/>
              </a:rPr>
              <a:t>…though </a:t>
            </a: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you might say </a:t>
            </a:r>
            <a:r>
              <a:rPr spc="-5" dirty="0">
                <a:solidFill>
                  <a:srgbClr val="292934"/>
                </a:solidFill>
                <a:latin typeface="Arial"/>
                <a:cs typeface="Arial"/>
              </a:rPr>
              <a:t>they </a:t>
            </a: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all belong </a:t>
            </a:r>
            <a:r>
              <a:rPr spc="-5" dirty="0">
                <a:solidFill>
                  <a:srgbClr val="292934"/>
                </a:solidFill>
                <a:latin typeface="Arial"/>
                <a:cs typeface="Arial"/>
              </a:rPr>
              <a:t>to the </a:t>
            </a: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same</a:t>
            </a:r>
            <a:r>
              <a:rPr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i="1" spc="-5" dirty="0" smtClean="0">
                <a:solidFill>
                  <a:srgbClr val="292934"/>
                </a:solidFill>
                <a:latin typeface="Arial"/>
                <a:cs typeface="Arial"/>
              </a:rPr>
              <a:t>topic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01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2600" y="166164"/>
            <a:ext cx="9934575" cy="13664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80" dirty="0" smtClean="0"/>
              <a:t>Document Clustering - </a:t>
            </a:r>
            <a:r>
              <a:rPr spc="80" dirty="0" smtClean="0"/>
              <a:t>Discover </a:t>
            </a:r>
            <a:r>
              <a:rPr spc="125" dirty="0"/>
              <a:t>groups </a:t>
            </a:r>
            <a:r>
              <a:rPr spc="275" dirty="0"/>
              <a:t>of</a:t>
            </a:r>
            <a:r>
              <a:rPr spc="-745" dirty="0"/>
              <a:t> </a:t>
            </a:r>
            <a:r>
              <a:rPr spc="110" dirty="0"/>
              <a:t>related </a:t>
            </a:r>
            <a:r>
              <a:rPr spc="170" dirty="0"/>
              <a:t>documents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82413" y="2460460"/>
            <a:ext cx="820525" cy="612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0621" y="3116118"/>
            <a:ext cx="1155190" cy="7738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5813" y="2339035"/>
            <a:ext cx="879650" cy="6022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6440" y="3011700"/>
            <a:ext cx="1011224" cy="7835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22117" y="3199295"/>
            <a:ext cx="829183" cy="6217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0158" y="2493558"/>
            <a:ext cx="965057" cy="7057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7421" y="2144777"/>
            <a:ext cx="1327759" cy="9956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54856" y="3266687"/>
            <a:ext cx="971533" cy="6475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7318" y="4452635"/>
            <a:ext cx="1210142" cy="907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00683" y="5238979"/>
            <a:ext cx="1159116" cy="8588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53573" y="5051539"/>
            <a:ext cx="1177721" cy="8831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92348" y="5360077"/>
            <a:ext cx="1049423" cy="6994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36" y="2215350"/>
            <a:ext cx="2635135" cy="18495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396" y="2274697"/>
            <a:ext cx="2461895" cy="1677670"/>
          </a:xfrm>
          <a:custGeom>
            <a:avLst/>
            <a:gdLst/>
            <a:ahLst/>
            <a:cxnLst/>
            <a:rect l="l" t="t" r="r" b="b"/>
            <a:pathLst>
              <a:path w="2461895" h="1677670">
                <a:moveTo>
                  <a:pt x="0" y="0"/>
                </a:moveTo>
                <a:lnTo>
                  <a:pt x="2461279" y="0"/>
                </a:lnTo>
                <a:lnTo>
                  <a:pt x="2461279" y="1677603"/>
                </a:lnTo>
                <a:lnTo>
                  <a:pt x="0" y="1677603"/>
                </a:lnTo>
                <a:lnTo>
                  <a:pt x="0" y="0"/>
                </a:lnTo>
                <a:close/>
              </a:path>
            </a:pathLst>
          </a:custGeom>
          <a:ln w="57084">
            <a:solidFill>
              <a:srgbClr val="95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1807" y="2061552"/>
            <a:ext cx="2838792" cy="199090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41535" y="2122487"/>
            <a:ext cx="2664460" cy="1817370"/>
          </a:xfrm>
          <a:custGeom>
            <a:avLst/>
            <a:gdLst/>
            <a:ahLst/>
            <a:cxnLst/>
            <a:rect l="l" t="t" r="r" b="b"/>
            <a:pathLst>
              <a:path w="2664460" h="1817370">
                <a:moveTo>
                  <a:pt x="0" y="0"/>
                </a:moveTo>
                <a:lnTo>
                  <a:pt x="2664271" y="0"/>
                </a:lnTo>
                <a:lnTo>
                  <a:pt x="2664271" y="1817134"/>
                </a:lnTo>
                <a:lnTo>
                  <a:pt x="0" y="1817134"/>
                </a:lnTo>
                <a:lnTo>
                  <a:pt x="0" y="0"/>
                </a:lnTo>
                <a:close/>
              </a:path>
            </a:pathLst>
          </a:custGeom>
          <a:ln w="57084">
            <a:solidFill>
              <a:srgbClr val="009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7830" y="4384968"/>
            <a:ext cx="2630982" cy="184957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5770" y="4443767"/>
            <a:ext cx="2461895" cy="1677670"/>
          </a:xfrm>
          <a:custGeom>
            <a:avLst/>
            <a:gdLst/>
            <a:ahLst/>
            <a:cxnLst/>
            <a:rect l="l" t="t" r="r" b="b"/>
            <a:pathLst>
              <a:path w="2461895" h="1677670">
                <a:moveTo>
                  <a:pt x="0" y="0"/>
                </a:moveTo>
                <a:lnTo>
                  <a:pt x="2461279" y="0"/>
                </a:lnTo>
                <a:lnTo>
                  <a:pt x="2461279" y="1677603"/>
                </a:lnTo>
                <a:lnTo>
                  <a:pt x="0" y="1677603"/>
                </a:lnTo>
                <a:lnTo>
                  <a:pt x="0" y="0"/>
                </a:lnTo>
                <a:close/>
              </a:path>
            </a:pathLst>
          </a:custGeom>
          <a:ln w="57084">
            <a:solidFill>
              <a:srgbClr val="C026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6750" y="4293523"/>
            <a:ext cx="2838792" cy="19036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66909" y="4354969"/>
            <a:ext cx="2664460" cy="1728470"/>
          </a:xfrm>
          <a:custGeom>
            <a:avLst/>
            <a:gdLst/>
            <a:ahLst/>
            <a:cxnLst/>
            <a:rect l="l" t="t" r="r" b="b"/>
            <a:pathLst>
              <a:path w="2664460" h="1728470">
                <a:moveTo>
                  <a:pt x="0" y="0"/>
                </a:moveTo>
                <a:lnTo>
                  <a:pt x="2664271" y="0"/>
                </a:lnTo>
                <a:lnTo>
                  <a:pt x="2664271" y="1728342"/>
                </a:lnTo>
                <a:lnTo>
                  <a:pt x="0" y="1728342"/>
                </a:lnTo>
                <a:lnTo>
                  <a:pt x="0" y="0"/>
                </a:lnTo>
                <a:close/>
              </a:path>
            </a:pathLst>
          </a:custGeom>
          <a:ln w="57083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12261" y="4038667"/>
            <a:ext cx="1657045" cy="9317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218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599" y="473791"/>
            <a:ext cx="6714490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4" dirty="0"/>
              <a:t>Document</a:t>
            </a:r>
            <a:r>
              <a:rPr spc="-160" dirty="0"/>
              <a:t> </a:t>
            </a:r>
            <a:r>
              <a:rPr spc="120" dirty="0"/>
              <a:t>representation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17293" y="1550327"/>
            <a:ext cx="4493031" cy="3524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6263" y="1750962"/>
            <a:ext cx="3897020" cy="2925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1239" y="4933604"/>
            <a:ext cx="519545" cy="7481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80414" y="4963452"/>
            <a:ext cx="420789" cy="6469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1038" y="4933604"/>
            <a:ext cx="519545" cy="7481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0542" y="4963452"/>
            <a:ext cx="420789" cy="6469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0822" y="4933604"/>
            <a:ext cx="523702" cy="7481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1331" y="4963452"/>
            <a:ext cx="420789" cy="6469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90621" y="4933604"/>
            <a:ext cx="523702" cy="7481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2120" y="4963452"/>
            <a:ext cx="420789" cy="6469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10407" y="4933604"/>
            <a:ext cx="523702" cy="7481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2910" y="4963452"/>
            <a:ext cx="420801" cy="6469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34359" y="4933604"/>
            <a:ext cx="519545" cy="7481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3711" y="4963452"/>
            <a:ext cx="420789" cy="64691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4157" y="4933604"/>
            <a:ext cx="519545" cy="7481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04501" y="4963452"/>
            <a:ext cx="420789" cy="6469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73943" y="4933604"/>
            <a:ext cx="523702" cy="7481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5290" y="4963452"/>
            <a:ext cx="420801" cy="64691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93741" y="4933604"/>
            <a:ext cx="523702" cy="74814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6091" y="4963452"/>
            <a:ext cx="420789" cy="64691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17693" y="4933604"/>
            <a:ext cx="519545" cy="74814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66880" y="4963452"/>
            <a:ext cx="420789" cy="64691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37479" y="4933604"/>
            <a:ext cx="519545" cy="7481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87670" y="4963452"/>
            <a:ext cx="420801" cy="64691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57277" y="4933604"/>
            <a:ext cx="523702" cy="74814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08471" y="4963452"/>
            <a:ext cx="420789" cy="64691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7063" y="4933604"/>
            <a:ext cx="523702" cy="74814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29260" y="4963452"/>
            <a:ext cx="420789" cy="6469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775656" y="4958694"/>
          <a:ext cx="5471789" cy="64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370"/>
                <a:gridCol w="420370"/>
                <a:gridCol w="421004"/>
                <a:gridCol w="421005"/>
                <a:gridCol w="421005"/>
                <a:gridCol w="421005"/>
                <a:gridCol w="421005"/>
                <a:gridCol w="421005"/>
                <a:gridCol w="421004"/>
                <a:gridCol w="421004"/>
                <a:gridCol w="421004"/>
                <a:gridCol w="421004"/>
                <a:gridCol w="421004"/>
              </a:tblGrid>
              <a:tr h="646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4C500"/>
                      </a:solidFill>
                      <a:prstDash val="solid"/>
                    </a:lnL>
                    <a:lnR w="12700">
                      <a:solidFill>
                        <a:srgbClr val="94C500"/>
                      </a:solidFill>
                      <a:prstDash val="solid"/>
                    </a:lnR>
                    <a:lnT w="9525">
                      <a:solidFill>
                        <a:srgbClr val="94C500"/>
                      </a:solidFill>
                      <a:prstDash val="solid"/>
                    </a:lnT>
                    <a:lnB w="9525">
                      <a:solidFill>
                        <a:srgbClr val="94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4C500"/>
                      </a:solidFill>
                      <a:prstDash val="solid"/>
                    </a:lnL>
                    <a:lnR w="9525">
                      <a:solidFill>
                        <a:srgbClr val="94C500"/>
                      </a:solidFill>
                      <a:prstDash val="solid"/>
                    </a:lnR>
                    <a:lnT w="9525">
                      <a:solidFill>
                        <a:srgbClr val="94C500"/>
                      </a:solidFill>
                      <a:prstDash val="solid"/>
                    </a:lnT>
                    <a:lnB w="9525">
                      <a:solidFill>
                        <a:srgbClr val="94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4C500"/>
                      </a:solidFill>
                      <a:prstDash val="solid"/>
                    </a:lnL>
                    <a:lnR w="9525">
                      <a:solidFill>
                        <a:srgbClr val="94C500"/>
                      </a:solidFill>
                      <a:prstDash val="solid"/>
                    </a:lnR>
                    <a:lnT w="9525">
                      <a:solidFill>
                        <a:srgbClr val="94C500"/>
                      </a:solidFill>
                      <a:prstDash val="solid"/>
                    </a:lnT>
                    <a:lnB w="9525">
                      <a:solidFill>
                        <a:srgbClr val="94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t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4C500"/>
                      </a:solidFill>
                      <a:prstDash val="solid"/>
                    </a:lnL>
                    <a:lnR w="9525">
                      <a:solidFill>
                        <a:srgbClr val="94C500"/>
                      </a:solidFill>
                      <a:prstDash val="solid"/>
                    </a:lnR>
                    <a:lnT w="9525">
                      <a:solidFill>
                        <a:srgbClr val="94C500"/>
                      </a:solidFill>
                      <a:prstDash val="solid"/>
                    </a:lnT>
                    <a:lnB w="9525">
                      <a:solidFill>
                        <a:srgbClr val="94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200" spc="310" dirty="0">
                          <a:latin typeface="Arial"/>
                          <a:cs typeface="Arial"/>
                        </a:rPr>
                        <a:t>f-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4C500"/>
                      </a:solidFill>
                      <a:prstDash val="solid"/>
                    </a:lnL>
                    <a:lnR w="9525">
                      <a:solidFill>
                        <a:srgbClr val="94C500"/>
                      </a:solidFill>
                      <a:prstDash val="solid"/>
                    </a:lnR>
                    <a:lnT w="9525">
                      <a:solidFill>
                        <a:srgbClr val="94C500"/>
                      </a:solidFill>
                      <a:prstDash val="solid"/>
                    </a:lnT>
                    <a:lnB w="9525">
                      <a:solidFill>
                        <a:srgbClr val="94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df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4C500"/>
                      </a:solidFill>
                      <a:prstDash val="solid"/>
                    </a:lnL>
                    <a:lnR w="9525">
                      <a:solidFill>
                        <a:srgbClr val="94C500"/>
                      </a:solidFill>
                      <a:prstDash val="solid"/>
                    </a:lnR>
                    <a:lnT w="9525">
                      <a:solidFill>
                        <a:srgbClr val="94C500"/>
                      </a:solidFill>
                      <a:prstDash val="solid"/>
                    </a:lnT>
                    <a:lnB w="9525">
                      <a:solidFill>
                        <a:srgbClr val="94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v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4C500"/>
                      </a:solidFill>
                      <a:prstDash val="solid"/>
                    </a:lnL>
                    <a:lnR w="9525">
                      <a:solidFill>
                        <a:srgbClr val="94C500"/>
                      </a:solidFill>
                      <a:prstDash val="solid"/>
                    </a:lnR>
                    <a:lnT w="9525">
                      <a:solidFill>
                        <a:srgbClr val="94C500"/>
                      </a:solidFill>
                      <a:prstDash val="solid"/>
                    </a:lnT>
                    <a:lnB w="9525">
                      <a:solidFill>
                        <a:srgbClr val="94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c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4C500"/>
                      </a:solidFill>
                      <a:prstDash val="solid"/>
                    </a:lnL>
                    <a:lnR w="9525">
                      <a:solidFill>
                        <a:srgbClr val="94C500"/>
                      </a:solidFill>
                      <a:prstDash val="solid"/>
                    </a:lnR>
                    <a:lnT w="9525">
                      <a:solidFill>
                        <a:srgbClr val="94C500"/>
                      </a:solidFill>
                      <a:prstDash val="solid"/>
                    </a:lnT>
                    <a:lnB w="9525">
                      <a:solidFill>
                        <a:srgbClr val="94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4C500"/>
                      </a:solidFill>
                      <a:prstDash val="solid"/>
                    </a:lnL>
                    <a:lnR w="9525">
                      <a:solidFill>
                        <a:srgbClr val="94C500"/>
                      </a:solidFill>
                      <a:prstDash val="solid"/>
                    </a:lnR>
                    <a:lnT w="9525">
                      <a:solidFill>
                        <a:srgbClr val="94C500"/>
                      </a:solidFill>
                      <a:prstDash val="solid"/>
                    </a:lnT>
                    <a:lnB w="9525">
                      <a:solidFill>
                        <a:srgbClr val="94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r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4C500"/>
                      </a:solidFill>
                      <a:prstDash val="solid"/>
                    </a:lnL>
                    <a:lnR w="9525">
                      <a:solidFill>
                        <a:srgbClr val="94C500"/>
                      </a:solidFill>
                      <a:prstDash val="solid"/>
                    </a:lnR>
                    <a:lnT w="9525">
                      <a:solidFill>
                        <a:srgbClr val="94C500"/>
                      </a:solidFill>
                      <a:prstDash val="solid"/>
                    </a:lnT>
                    <a:lnB w="9525">
                      <a:solidFill>
                        <a:srgbClr val="94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4C500"/>
                      </a:solidFill>
                      <a:prstDash val="solid"/>
                    </a:lnL>
                    <a:lnR w="9525">
                      <a:solidFill>
                        <a:srgbClr val="94C500"/>
                      </a:solidFill>
                      <a:prstDash val="solid"/>
                    </a:lnR>
                    <a:lnT w="9525">
                      <a:solidFill>
                        <a:srgbClr val="94C500"/>
                      </a:solidFill>
                      <a:prstDash val="solid"/>
                    </a:lnT>
                    <a:lnB w="9525">
                      <a:solidFill>
                        <a:srgbClr val="94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4C500"/>
                      </a:solidFill>
                      <a:prstDash val="solid"/>
                    </a:lnL>
                    <a:lnR w="9525">
                      <a:solidFill>
                        <a:srgbClr val="94C500"/>
                      </a:solidFill>
                      <a:prstDash val="solid"/>
                    </a:lnR>
                    <a:lnT w="9525">
                      <a:solidFill>
                        <a:srgbClr val="94C500"/>
                      </a:solidFill>
                      <a:prstDash val="solid"/>
                    </a:lnT>
                    <a:lnB w="9525">
                      <a:solidFill>
                        <a:srgbClr val="94C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4C500"/>
                      </a:solidFill>
                      <a:prstDash val="solid"/>
                    </a:lnL>
                    <a:lnR w="9525">
                      <a:solidFill>
                        <a:srgbClr val="94C500"/>
                      </a:solidFill>
                      <a:prstDash val="solid"/>
                    </a:lnR>
                    <a:lnT w="9525">
                      <a:solidFill>
                        <a:srgbClr val="94C500"/>
                      </a:solidFill>
                      <a:prstDash val="solid"/>
                    </a:lnT>
                    <a:lnB w="9525">
                      <a:solidFill>
                        <a:srgbClr val="94C5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3823752" y="5022176"/>
            <a:ext cx="14077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802005" algn="l"/>
                <a:tab pos="1249045" algn="l"/>
              </a:tabLst>
            </a:pPr>
            <a:r>
              <a:rPr sz="3200" spc="85" dirty="0">
                <a:latin typeface="Arial"/>
                <a:cs typeface="Arial"/>
              </a:rPr>
              <a:t>i	</a:t>
            </a:r>
            <a:r>
              <a:rPr sz="3200" spc="-10" dirty="0">
                <a:latin typeface="Arial"/>
                <a:cs typeface="Arial"/>
              </a:rPr>
              <a:t>e	</a:t>
            </a:r>
            <a:r>
              <a:rPr sz="3200" spc="254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4278" y="5022176"/>
            <a:ext cx="6883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Arial"/>
                <a:cs typeface="Arial"/>
              </a:rPr>
              <a:t>x</a:t>
            </a:r>
            <a:r>
              <a:rPr sz="3150" spc="-15" baseline="-21164" dirty="0">
                <a:latin typeface="DejaVu Sans"/>
                <a:cs typeface="DejaVu Sans"/>
              </a:rPr>
              <a:t>i</a:t>
            </a:r>
            <a:r>
              <a:rPr sz="3150" spc="-232" baseline="-21164" dirty="0">
                <a:latin typeface="DejaVu Sans"/>
                <a:cs typeface="DejaVu Sans"/>
              </a:rPr>
              <a:t> </a:t>
            </a:r>
            <a:r>
              <a:rPr sz="3200" spc="-495" dirty="0">
                <a:latin typeface="DejaVu Sans"/>
                <a:cs typeface="DejaVu Sans"/>
              </a:rPr>
              <a:t>=</a:t>
            </a:r>
            <a:endParaRPr sz="32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1665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8301</Words>
  <Application>Microsoft Office PowerPoint</Application>
  <PresentationFormat>Widescreen</PresentationFormat>
  <Paragraphs>2285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宋体</vt:lpstr>
      <vt:lpstr>Andale Mono</vt:lpstr>
      <vt:lpstr>Arial</vt:lpstr>
      <vt:lpstr>Arial Black</vt:lpstr>
      <vt:lpstr>Calibri</vt:lpstr>
      <vt:lpstr>Calibri Light</vt:lpstr>
      <vt:lpstr>DejaVu Sans</vt:lpstr>
      <vt:lpstr>Georgia</vt:lpstr>
      <vt:lpstr>Symbol</vt:lpstr>
      <vt:lpstr>Times New Roman</vt:lpstr>
      <vt:lpstr>Trebuchet MS</vt:lpstr>
      <vt:lpstr>Verdana</vt:lpstr>
      <vt:lpstr>Office Theme</vt:lpstr>
      <vt:lpstr>Machine Learning</vt:lpstr>
      <vt:lpstr>Making sense of text</vt:lpstr>
      <vt:lpstr>Making sense of text</vt:lpstr>
      <vt:lpstr>Topic Models</vt:lpstr>
      <vt:lpstr>Model connections between topics</vt:lpstr>
      <vt:lpstr>Annotate Images</vt:lpstr>
      <vt:lpstr>So what is “topic”?</vt:lpstr>
      <vt:lpstr>Document Clustering - Discover groups of related documents</vt:lpstr>
      <vt:lpstr>Document representation</vt:lpstr>
      <vt:lpstr>K means can  cluster articles into groups</vt:lpstr>
      <vt:lpstr>Mixture of Gaussians for  clustering documents</vt:lpstr>
      <vt:lpstr>PowerPoint Presentation</vt:lpstr>
      <vt:lpstr>Soft assignments capture uncertainty</vt:lpstr>
      <vt:lpstr>PowerPoint Presentation</vt:lpstr>
      <vt:lpstr>PowerPoint Presentation</vt:lpstr>
      <vt:lpstr>PowerPoint Presentation</vt:lpstr>
      <vt:lpstr>Bag-of-words representation</vt:lpstr>
      <vt:lpstr>A model for bag-of-words  representation</vt:lpstr>
      <vt:lpstr>A model for bag-of-words  representation</vt:lpstr>
      <vt:lpstr>Topic-specific word probabilities</vt:lpstr>
      <vt:lpstr>Comparing and contrasting</vt:lpstr>
      <vt:lpstr>Mixed membership  models</vt:lpstr>
      <vt:lpstr>Document as a mixture of topics</vt:lpstr>
      <vt:lpstr>Document as a mixture of topics</vt:lpstr>
      <vt:lpstr>PowerPoint Presentation</vt:lpstr>
      <vt:lpstr>Generative Model</vt:lpstr>
      <vt:lpstr>Latent Dirichlet allocation (LDA)</vt:lpstr>
      <vt:lpstr>The posterior distribution</vt:lpstr>
      <vt:lpstr>Latent Dirichlet allocation (LDA)</vt:lpstr>
      <vt:lpstr>Dirichlet Distribution</vt:lpstr>
      <vt:lpstr>LDA is a mixed  membership model</vt:lpstr>
      <vt:lpstr>PowerPoint Presentation</vt:lpstr>
      <vt:lpstr>PowerPoint Presentation</vt:lpstr>
      <vt:lpstr>Document topic  proportions:</vt:lpstr>
      <vt:lpstr>PowerPoint Presentation</vt:lpstr>
      <vt:lpstr>PowerPoint Presentation</vt:lpstr>
      <vt:lpstr>Interpreting LDA outputs</vt:lpstr>
      <vt:lpstr>Interpreting LDA outputs</vt:lpstr>
      <vt:lpstr>Interpreting LDA outputs</vt:lpstr>
      <vt:lpstr>Interpreting LDA outputs</vt:lpstr>
      <vt:lpstr>Inference algorithm for LDA - “Collapsed” Gibbs sampling for LDA</vt:lpstr>
      <vt:lpstr>Collapsed Gibbs sampling for LDA</vt:lpstr>
      <vt:lpstr>Select a document</vt:lpstr>
      <vt:lpstr>Randomly assign topics</vt:lpstr>
      <vt:lpstr>Maintain local statistics</vt:lpstr>
      <vt:lpstr>Maintain global statistics</vt:lpstr>
      <vt:lpstr>Randomly reassign topics</vt:lpstr>
      <vt:lpstr>Probability of new assignment</vt:lpstr>
      <vt:lpstr>Probability of new assignment</vt:lpstr>
      <vt:lpstr>Probability of new assignment</vt:lpstr>
      <vt:lpstr>Probability of new assignment</vt:lpstr>
      <vt:lpstr>Probability of new assignment</vt:lpstr>
      <vt:lpstr>Probability of new assignment</vt:lpstr>
      <vt:lpstr>Randomly draw a new topic  indicator</vt:lpstr>
      <vt:lpstr>Update counts</vt:lpstr>
      <vt:lpstr>Geometrically…</vt:lpstr>
      <vt:lpstr>Iterate through all words/docs</vt:lpstr>
      <vt:lpstr>What to do with the collapsed samples?</vt:lpstr>
      <vt:lpstr>What to do with the collapsed samples?</vt:lpstr>
      <vt:lpstr>What to do with the collapsed samples?</vt:lpstr>
      <vt:lpstr>Embedding new documents</vt:lpstr>
      <vt:lpstr>Practice / HW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Jayadhurganandh Jayaraman</dc:creator>
  <cp:lastModifiedBy>Jayadhurganandh Jayaraman</cp:lastModifiedBy>
  <cp:revision>34</cp:revision>
  <dcterms:created xsi:type="dcterms:W3CDTF">2018-03-01T23:09:20Z</dcterms:created>
  <dcterms:modified xsi:type="dcterms:W3CDTF">2019-04-06T02:24:55Z</dcterms:modified>
</cp:coreProperties>
</file>