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97" d="100"/>
          <a:sy n="97" d="100"/>
        </p:scale>
        <p:origin x="600" y="192"/>
      </p:cViewPr>
      <p:guideLst/>
    </p:cSldViewPr>
  </p:slideViewPr>
  <p:notesTextViewPr>
    <p:cViewPr>
      <p:scale>
        <a:sx n="1" d="1"/>
        <a:sy n="1" d="1"/>
      </p:scale>
      <p:origin x="0" y="0"/>
    </p:cViewPr>
  </p:notesTextViewPr>
  <p:notesViewPr>
    <p:cSldViewPr snapToGrid="0">
      <p:cViewPr varScale="1">
        <p:scale>
          <a:sx n="50" d="100"/>
          <a:sy n="50" d="100"/>
        </p:scale>
        <p:origin x="270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C71448-C9F9-4EA5-AFDC-A30D2E51F1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49F9BB-CF66-45C1-8288-305D88152F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B256E4-8829-4FDA-B441-1FEEEC8C560F}" type="datetimeFigureOut">
              <a:rPr lang="en-US" smtClean="0"/>
              <a:t>10/7/19</a:t>
            </a:fld>
            <a:endParaRPr lang="en-US"/>
          </a:p>
        </p:txBody>
      </p:sp>
      <p:sp>
        <p:nvSpPr>
          <p:cNvPr id="4" name="Footer Placeholder 3">
            <a:extLst>
              <a:ext uri="{FF2B5EF4-FFF2-40B4-BE49-F238E27FC236}">
                <a16:creationId xmlns:a16="http://schemas.microsoft.com/office/drawing/2014/main" id="{E419816E-E91A-4EB5-ADD3-82698B1F40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63AFEBB-29EA-48C0-8071-EB626AA4B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5E17F-760E-4B1D-A7BF-124E4956625B}" type="slidenum">
              <a:rPr lang="en-US" smtClean="0"/>
              <a:t>‹#›</a:t>
            </a:fld>
            <a:endParaRPr lang="en-US"/>
          </a:p>
        </p:txBody>
      </p:sp>
    </p:spTree>
    <p:extLst>
      <p:ext uri="{BB962C8B-B14F-4D97-AF65-F5344CB8AC3E}">
        <p14:creationId xmlns:p14="http://schemas.microsoft.com/office/powerpoint/2010/main" val="4115570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A99B8-A359-40A6-BBCE-C74AB49DD3B5}" type="datetimeFigureOut">
              <a:rPr lang="en-US" smtClean="0"/>
              <a:t>10/7/19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C124A-33A0-4830-9B69-87B691281A65}" type="slidenum">
              <a:rPr lang="en-US" smtClean="0"/>
              <a:t>‹#›</a:t>
            </a:fld>
            <a:endParaRPr lang="en-US"/>
          </a:p>
        </p:txBody>
      </p:sp>
    </p:spTree>
    <p:extLst>
      <p:ext uri="{BB962C8B-B14F-4D97-AF65-F5344CB8AC3E}">
        <p14:creationId xmlns:p14="http://schemas.microsoft.com/office/powerpoint/2010/main" val="2212536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433A-BC76-4430-B739-F3E6383FA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E4667D-BF23-493D-8200-A250463175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FD43A6-6EE7-43A5-8576-F256F2B741F0}"/>
              </a:ext>
            </a:extLst>
          </p:cNvPr>
          <p:cNvSpPr>
            <a:spLocks noGrp="1"/>
          </p:cNvSpPr>
          <p:nvPr>
            <p:ph type="dt" sz="half" idx="10"/>
          </p:nvPr>
        </p:nvSpPr>
        <p:spPr/>
        <p:txBody>
          <a:bodyPr/>
          <a:lstStyle/>
          <a:p>
            <a:fld id="{9D3AFE9A-BE61-4A1B-9B7C-67C1A039A3D8}" type="datetimeFigureOut">
              <a:rPr lang="en-US" smtClean="0"/>
              <a:t>10/7/19</a:t>
            </a:fld>
            <a:endParaRPr lang="en-US"/>
          </a:p>
        </p:txBody>
      </p:sp>
      <p:sp>
        <p:nvSpPr>
          <p:cNvPr id="5" name="Footer Placeholder 4">
            <a:extLst>
              <a:ext uri="{FF2B5EF4-FFF2-40B4-BE49-F238E27FC236}">
                <a16:creationId xmlns:a16="http://schemas.microsoft.com/office/drawing/2014/main" id="{118FC371-8455-4393-84BA-49A6AF3A3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63872-C6CE-44D8-A124-E8CC9F706FAD}"/>
              </a:ext>
            </a:extLst>
          </p:cNvPr>
          <p:cNvSpPr>
            <a:spLocks noGrp="1"/>
          </p:cNvSpPr>
          <p:nvPr>
            <p:ph type="sldNum" sz="quarter" idx="12"/>
          </p:nvPr>
        </p:nvSpPr>
        <p:spPr/>
        <p:txBody>
          <a:bodyPr/>
          <a:lstStyle/>
          <a:p>
            <a:fld id="{1E5DB11C-8A08-41DF-BCBE-27CD64480089}" type="slidenum">
              <a:rPr lang="en-US" smtClean="0"/>
              <a:t>‹#›</a:t>
            </a:fld>
            <a:endParaRPr lang="en-US"/>
          </a:p>
        </p:txBody>
      </p:sp>
    </p:spTree>
    <p:extLst>
      <p:ext uri="{BB962C8B-B14F-4D97-AF65-F5344CB8AC3E}">
        <p14:creationId xmlns:p14="http://schemas.microsoft.com/office/powerpoint/2010/main" val="415671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98EA-389C-45BA-B623-5603509D0C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7B5E6F-5FB6-4411-B7DC-05FE00C4E9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35C41-A39F-4D2C-B9F5-E5179D4F8471}"/>
              </a:ext>
            </a:extLst>
          </p:cNvPr>
          <p:cNvSpPr>
            <a:spLocks noGrp="1"/>
          </p:cNvSpPr>
          <p:nvPr>
            <p:ph type="dt" sz="half" idx="10"/>
          </p:nvPr>
        </p:nvSpPr>
        <p:spPr/>
        <p:txBody>
          <a:bodyPr/>
          <a:lstStyle/>
          <a:p>
            <a:fld id="{9D3AFE9A-BE61-4A1B-9B7C-67C1A039A3D8}" type="datetimeFigureOut">
              <a:rPr lang="en-US" smtClean="0"/>
              <a:t>10/7/19</a:t>
            </a:fld>
            <a:endParaRPr lang="en-US"/>
          </a:p>
        </p:txBody>
      </p:sp>
      <p:sp>
        <p:nvSpPr>
          <p:cNvPr id="5" name="Footer Placeholder 4">
            <a:extLst>
              <a:ext uri="{FF2B5EF4-FFF2-40B4-BE49-F238E27FC236}">
                <a16:creationId xmlns:a16="http://schemas.microsoft.com/office/drawing/2014/main" id="{C3E555EB-75A7-4194-A36D-E10C8391F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38086-A63A-40F8-87E4-36A367702321}"/>
              </a:ext>
            </a:extLst>
          </p:cNvPr>
          <p:cNvSpPr>
            <a:spLocks noGrp="1"/>
          </p:cNvSpPr>
          <p:nvPr>
            <p:ph type="sldNum" sz="quarter" idx="12"/>
          </p:nvPr>
        </p:nvSpPr>
        <p:spPr/>
        <p:txBody>
          <a:bodyPr/>
          <a:lstStyle/>
          <a:p>
            <a:fld id="{1E5DB11C-8A08-41DF-BCBE-27CD64480089}" type="slidenum">
              <a:rPr lang="en-US" smtClean="0"/>
              <a:t>‹#›</a:t>
            </a:fld>
            <a:endParaRPr lang="en-US"/>
          </a:p>
        </p:txBody>
      </p:sp>
    </p:spTree>
    <p:extLst>
      <p:ext uri="{BB962C8B-B14F-4D97-AF65-F5344CB8AC3E}">
        <p14:creationId xmlns:p14="http://schemas.microsoft.com/office/powerpoint/2010/main" val="3760233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50AF9E-030B-468C-BE5C-143EA1DF77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2D4E2F-8658-4A19-8B28-69C7B9249D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F37A8-6E4D-4F0F-96E3-47501AD5B6C4}"/>
              </a:ext>
            </a:extLst>
          </p:cNvPr>
          <p:cNvSpPr>
            <a:spLocks noGrp="1"/>
          </p:cNvSpPr>
          <p:nvPr>
            <p:ph type="dt" sz="half" idx="10"/>
          </p:nvPr>
        </p:nvSpPr>
        <p:spPr/>
        <p:txBody>
          <a:bodyPr/>
          <a:lstStyle/>
          <a:p>
            <a:fld id="{9D3AFE9A-BE61-4A1B-9B7C-67C1A039A3D8}" type="datetimeFigureOut">
              <a:rPr lang="en-US" smtClean="0"/>
              <a:t>10/7/19</a:t>
            </a:fld>
            <a:endParaRPr lang="en-US"/>
          </a:p>
        </p:txBody>
      </p:sp>
      <p:sp>
        <p:nvSpPr>
          <p:cNvPr id="5" name="Footer Placeholder 4">
            <a:extLst>
              <a:ext uri="{FF2B5EF4-FFF2-40B4-BE49-F238E27FC236}">
                <a16:creationId xmlns:a16="http://schemas.microsoft.com/office/drawing/2014/main" id="{A7649742-7A9C-4A33-B388-8BDCA1C68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07B75-CECC-4D9B-B26C-78AC9C78D3E6}"/>
              </a:ext>
            </a:extLst>
          </p:cNvPr>
          <p:cNvSpPr>
            <a:spLocks noGrp="1"/>
          </p:cNvSpPr>
          <p:nvPr>
            <p:ph type="sldNum" sz="quarter" idx="12"/>
          </p:nvPr>
        </p:nvSpPr>
        <p:spPr/>
        <p:txBody>
          <a:bodyPr/>
          <a:lstStyle/>
          <a:p>
            <a:fld id="{1E5DB11C-8A08-41DF-BCBE-27CD64480089}" type="slidenum">
              <a:rPr lang="en-US" smtClean="0"/>
              <a:t>‹#›</a:t>
            </a:fld>
            <a:endParaRPr lang="en-US"/>
          </a:p>
        </p:txBody>
      </p:sp>
    </p:spTree>
    <p:extLst>
      <p:ext uri="{BB962C8B-B14F-4D97-AF65-F5344CB8AC3E}">
        <p14:creationId xmlns:p14="http://schemas.microsoft.com/office/powerpoint/2010/main" val="901686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3DC3-67CF-4D93-866F-B006D0C4D2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51989C-492C-460C-9FA0-B68535D1C69E}"/>
              </a:ext>
            </a:extLst>
          </p:cNvPr>
          <p:cNvSpPr>
            <a:spLocks noGrp="1"/>
          </p:cNvSpPr>
          <p:nvPr>
            <p:ph type="dt" sz="half" idx="10"/>
          </p:nvPr>
        </p:nvSpPr>
        <p:spPr/>
        <p:txBody>
          <a:bodyPr/>
          <a:lstStyle/>
          <a:p>
            <a:fld id="{9D3AFE9A-BE61-4A1B-9B7C-67C1A039A3D8}" type="datetimeFigureOut">
              <a:rPr lang="en-US" smtClean="0"/>
              <a:t>10/7/19</a:t>
            </a:fld>
            <a:endParaRPr lang="en-US"/>
          </a:p>
        </p:txBody>
      </p:sp>
      <p:sp>
        <p:nvSpPr>
          <p:cNvPr id="4" name="Footer Placeholder 3">
            <a:extLst>
              <a:ext uri="{FF2B5EF4-FFF2-40B4-BE49-F238E27FC236}">
                <a16:creationId xmlns:a16="http://schemas.microsoft.com/office/drawing/2014/main" id="{8A0163C0-4BE9-4663-B9BC-1D4A72C078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A337E6-9F14-42C9-84D7-42C88A82BEAB}"/>
              </a:ext>
            </a:extLst>
          </p:cNvPr>
          <p:cNvSpPr>
            <a:spLocks noGrp="1"/>
          </p:cNvSpPr>
          <p:nvPr>
            <p:ph type="sldNum" sz="quarter" idx="12"/>
          </p:nvPr>
        </p:nvSpPr>
        <p:spPr/>
        <p:txBody>
          <a:bodyPr/>
          <a:lstStyle/>
          <a:p>
            <a:fld id="{1E5DB11C-8A08-41DF-BCBE-27CD64480089}" type="slidenum">
              <a:rPr lang="en-US" smtClean="0"/>
              <a:t>‹#›</a:t>
            </a:fld>
            <a:endParaRPr lang="en-US"/>
          </a:p>
        </p:txBody>
      </p:sp>
    </p:spTree>
    <p:extLst>
      <p:ext uri="{BB962C8B-B14F-4D97-AF65-F5344CB8AC3E}">
        <p14:creationId xmlns:p14="http://schemas.microsoft.com/office/powerpoint/2010/main" val="56226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F3FE-0BB7-45A3-8372-ACBE346ABB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AD6A9-6D4C-48E3-9023-D8070BE4C4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7A3FD-BCAF-4876-93D2-4EAD7A8C0C49}"/>
              </a:ext>
            </a:extLst>
          </p:cNvPr>
          <p:cNvSpPr>
            <a:spLocks noGrp="1"/>
          </p:cNvSpPr>
          <p:nvPr>
            <p:ph type="dt" sz="half" idx="10"/>
          </p:nvPr>
        </p:nvSpPr>
        <p:spPr/>
        <p:txBody>
          <a:bodyPr/>
          <a:lstStyle/>
          <a:p>
            <a:fld id="{9D3AFE9A-BE61-4A1B-9B7C-67C1A039A3D8}" type="datetimeFigureOut">
              <a:rPr lang="en-US" smtClean="0"/>
              <a:t>10/7/19</a:t>
            </a:fld>
            <a:endParaRPr lang="en-US"/>
          </a:p>
        </p:txBody>
      </p:sp>
      <p:sp>
        <p:nvSpPr>
          <p:cNvPr id="5" name="Footer Placeholder 4">
            <a:extLst>
              <a:ext uri="{FF2B5EF4-FFF2-40B4-BE49-F238E27FC236}">
                <a16:creationId xmlns:a16="http://schemas.microsoft.com/office/drawing/2014/main" id="{1014C528-D400-4115-AF6C-E71A2FAC2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F13DE-E893-4A86-A3EA-B102B9BDBC3A}"/>
              </a:ext>
            </a:extLst>
          </p:cNvPr>
          <p:cNvSpPr>
            <a:spLocks noGrp="1"/>
          </p:cNvSpPr>
          <p:nvPr>
            <p:ph type="sldNum" sz="quarter" idx="12"/>
          </p:nvPr>
        </p:nvSpPr>
        <p:spPr/>
        <p:txBody>
          <a:bodyPr/>
          <a:lstStyle/>
          <a:p>
            <a:fld id="{1E5DB11C-8A08-41DF-BCBE-27CD64480089}" type="slidenum">
              <a:rPr lang="en-US" smtClean="0"/>
              <a:t>‹#›</a:t>
            </a:fld>
            <a:endParaRPr lang="en-US"/>
          </a:p>
        </p:txBody>
      </p:sp>
    </p:spTree>
    <p:extLst>
      <p:ext uri="{BB962C8B-B14F-4D97-AF65-F5344CB8AC3E}">
        <p14:creationId xmlns:p14="http://schemas.microsoft.com/office/powerpoint/2010/main" val="224712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5D00-0E46-4237-8A19-3D9E00754E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7C487F-81EC-4D6D-8BBA-5027118FF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6FAF75-4680-4BE5-8E0B-9A0EC0D915A2}"/>
              </a:ext>
            </a:extLst>
          </p:cNvPr>
          <p:cNvSpPr>
            <a:spLocks noGrp="1"/>
          </p:cNvSpPr>
          <p:nvPr>
            <p:ph type="dt" sz="half" idx="10"/>
          </p:nvPr>
        </p:nvSpPr>
        <p:spPr/>
        <p:txBody>
          <a:bodyPr/>
          <a:lstStyle/>
          <a:p>
            <a:fld id="{9D3AFE9A-BE61-4A1B-9B7C-67C1A039A3D8}" type="datetimeFigureOut">
              <a:rPr lang="en-US" smtClean="0"/>
              <a:t>10/7/19</a:t>
            </a:fld>
            <a:endParaRPr lang="en-US"/>
          </a:p>
        </p:txBody>
      </p:sp>
      <p:sp>
        <p:nvSpPr>
          <p:cNvPr id="5" name="Footer Placeholder 4">
            <a:extLst>
              <a:ext uri="{FF2B5EF4-FFF2-40B4-BE49-F238E27FC236}">
                <a16:creationId xmlns:a16="http://schemas.microsoft.com/office/drawing/2014/main" id="{F5D0B639-5D20-437F-97DB-3F9F57D1D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2026A3-705B-4CDC-A826-073CB6A41C4D}"/>
              </a:ext>
            </a:extLst>
          </p:cNvPr>
          <p:cNvSpPr>
            <a:spLocks noGrp="1"/>
          </p:cNvSpPr>
          <p:nvPr>
            <p:ph type="sldNum" sz="quarter" idx="12"/>
          </p:nvPr>
        </p:nvSpPr>
        <p:spPr/>
        <p:txBody>
          <a:bodyPr/>
          <a:lstStyle/>
          <a:p>
            <a:fld id="{1E5DB11C-8A08-41DF-BCBE-27CD64480089}" type="slidenum">
              <a:rPr lang="en-US" smtClean="0"/>
              <a:t>‹#›</a:t>
            </a:fld>
            <a:endParaRPr lang="en-US"/>
          </a:p>
        </p:txBody>
      </p:sp>
    </p:spTree>
    <p:extLst>
      <p:ext uri="{BB962C8B-B14F-4D97-AF65-F5344CB8AC3E}">
        <p14:creationId xmlns:p14="http://schemas.microsoft.com/office/powerpoint/2010/main" val="315050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317F-D227-4B75-8899-65F464D442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8FA305-4184-402B-ACE7-F114AA0A17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CFA900-A6B1-4820-8E3E-DD7FA0A75D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F799F-A212-4796-A795-9A2E99C2B138}"/>
              </a:ext>
            </a:extLst>
          </p:cNvPr>
          <p:cNvSpPr>
            <a:spLocks noGrp="1"/>
          </p:cNvSpPr>
          <p:nvPr>
            <p:ph type="dt" sz="half" idx="10"/>
          </p:nvPr>
        </p:nvSpPr>
        <p:spPr/>
        <p:txBody>
          <a:bodyPr/>
          <a:lstStyle/>
          <a:p>
            <a:fld id="{9D3AFE9A-BE61-4A1B-9B7C-67C1A039A3D8}" type="datetimeFigureOut">
              <a:rPr lang="en-US" smtClean="0"/>
              <a:t>10/7/19</a:t>
            </a:fld>
            <a:endParaRPr lang="en-US"/>
          </a:p>
        </p:txBody>
      </p:sp>
      <p:sp>
        <p:nvSpPr>
          <p:cNvPr id="6" name="Footer Placeholder 5">
            <a:extLst>
              <a:ext uri="{FF2B5EF4-FFF2-40B4-BE49-F238E27FC236}">
                <a16:creationId xmlns:a16="http://schemas.microsoft.com/office/drawing/2014/main" id="{3756DD17-1041-4D56-B2BE-76F06F5AC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38E04-9DF5-4B30-B3B9-7C3188B5BBD5}"/>
              </a:ext>
            </a:extLst>
          </p:cNvPr>
          <p:cNvSpPr>
            <a:spLocks noGrp="1"/>
          </p:cNvSpPr>
          <p:nvPr>
            <p:ph type="sldNum" sz="quarter" idx="12"/>
          </p:nvPr>
        </p:nvSpPr>
        <p:spPr/>
        <p:txBody>
          <a:bodyPr/>
          <a:lstStyle/>
          <a:p>
            <a:fld id="{1E5DB11C-8A08-41DF-BCBE-27CD64480089}" type="slidenum">
              <a:rPr lang="en-US" smtClean="0"/>
              <a:t>‹#›</a:t>
            </a:fld>
            <a:endParaRPr lang="en-US"/>
          </a:p>
        </p:txBody>
      </p:sp>
    </p:spTree>
    <p:extLst>
      <p:ext uri="{BB962C8B-B14F-4D97-AF65-F5344CB8AC3E}">
        <p14:creationId xmlns:p14="http://schemas.microsoft.com/office/powerpoint/2010/main" val="383241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D033-6A94-428B-9A05-45E555F073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82DC2D-A313-4483-8373-CFCBFD384E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A38204-6508-4E90-9A40-69E919F0A88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2D4E94-E862-4FB8-936D-FCAA8480A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B0BFB10-BC43-4CEA-91B5-D20B1C12D6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0E51EB-31C0-4125-9259-B4D09BC2AA2D}"/>
              </a:ext>
            </a:extLst>
          </p:cNvPr>
          <p:cNvSpPr>
            <a:spLocks noGrp="1"/>
          </p:cNvSpPr>
          <p:nvPr>
            <p:ph type="dt" sz="half" idx="10"/>
          </p:nvPr>
        </p:nvSpPr>
        <p:spPr/>
        <p:txBody>
          <a:bodyPr/>
          <a:lstStyle/>
          <a:p>
            <a:fld id="{9D3AFE9A-BE61-4A1B-9B7C-67C1A039A3D8}" type="datetimeFigureOut">
              <a:rPr lang="en-US" smtClean="0"/>
              <a:t>10/7/19</a:t>
            </a:fld>
            <a:endParaRPr lang="en-US"/>
          </a:p>
        </p:txBody>
      </p:sp>
      <p:sp>
        <p:nvSpPr>
          <p:cNvPr id="8" name="Footer Placeholder 7">
            <a:extLst>
              <a:ext uri="{FF2B5EF4-FFF2-40B4-BE49-F238E27FC236}">
                <a16:creationId xmlns:a16="http://schemas.microsoft.com/office/drawing/2014/main" id="{CC77A8A4-6E43-4DD2-935E-74E971399D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1921A4-BC22-4965-8035-1E660348BFAE}"/>
              </a:ext>
            </a:extLst>
          </p:cNvPr>
          <p:cNvSpPr>
            <a:spLocks noGrp="1"/>
          </p:cNvSpPr>
          <p:nvPr>
            <p:ph type="sldNum" sz="quarter" idx="12"/>
          </p:nvPr>
        </p:nvSpPr>
        <p:spPr/>
        <p:txBody>
          <a:bodyPr/>
          <a:lstStyle/>
          <a:p>
            <a:fld id="{1E5DB11C-8A08-41DF-BCBE-27CD64480089}" type="slidenum">
              <a:rPr lang="en-US" smtClean="0"/>
              <a:t>‹#›</a:t>
            </a:fld>
            <a:endParaRPr lang="en-US"/>
          </a:p>
        </p:txBody>
      </p:sp>
    </p:spTree>
    <p:extLst>
      <p:ext uri="{BB962C8B-B14F-4D97-AF65-F5344CB8AC3E}">
        <p14:creationId xmlns:p14="http://schemas.microsoft.com/office/powerpoint/2010/main" val="190925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7D07-62BC-4A26-823B-FF4DFB0A61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7EE883-6329-47B8-9B23-2A04545CD7BA}"/>
              </a:ext>
            </a:extLst>
          </p:cNvPr>
          <p:cNvSpPr>
            <a:spLocks noGrp="1"/>
          </p:cNvSpPr>
          <p:nvPr>
            <p:ph type="dt" sz="half" idx="10"/>
          </p:nvPr>
        </p:nvSpPr>
        <p:spPr/>
        <p:txBody>
          <a:bodyPr/>
          <a:lstStyle/>
          <a:p>
            <a:fld id="{9D3AFE9A-BE61-4A1B-9B7C-67C1A039A3D8}" type="datetimeFigureOut">
              <a:rPr lang="en-US" smtClean="0"/>
              <a:t>10/7/19</a:t>
            </a:fld>
            <a:endParaRPr lang="en-US"/>
          </a:p>
        </p:txBody>
      </p:sp>
      <p:sp>
        <p:nvSpPr>
          <p:cNvPr id="4" name="Footer Placeholder 3">
            <a:extLst>
              <a:ext uri="{FF2B5EF4-FFF2-40B4-BE49-F238E27FC236}">
                <a16:creationId xmlns:a16="http://schemas.microsoft.com/office/drawing/2014/main" id="{46661B5E-B41A-46FC-8496-F022B74FB8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7DD38E-D967-4D8E-B14D-C13776FB1469}"/>
              </a:ext>
            </a:extLst>
          </p:cNvPr>
          <p:cNvSpPr>
            <a:spLocks noGrp="1"/>
          </p:cNvSpPr>
          <p:nvPr>
            <p:ph type="sldNum" sz="quarter" idx="12"/>
          </p:nvPr>
        </p:nvSpPr>
        <p:spPr/>
        <p:txBody>
          <a:bodyPr/>
          <a:lstStyle/>
          <a:p>
            <a:fld id="{1E5DB11C-8A08-41DF-BCBE-27CD64480089}" type="slidenum">
              <a:rPr lang="en-US" smtClean="0"/>
              <a:t>‹#›</a:t>
            </a:fld>
            <a:endParaRPr lang="en-US"/>
          </a:p>
        </p:txBody>
      </p:sp>
    </p:spTree>
    <p:extLst>
      <p:ext uri="{BB962C8B-B14F-4D97-AF65-F5344CB8AC3E}">
        <p14:creationId xmlns:p14="http://schemas.microsoft.com/office/powerpoint/2010/main" val="232683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DAABF3-7959-47AA-A260-9D25A573251B}"/>
              </a:ext>
            </a:extLst>
          </p:cNvPr>
          <p:cNvSpPr>
            <a:spLocks noGrp="1"/>
          </p:cNvSpPr>
          <p:nvPr>
            <p:ph type="dt" sz="half" idx="10"/>
          </p:nvPr>
        </p:nvSpPr>
        <p:spPr/>
        <p:txBody>
          <a:bodyPr/>
          <a:lstStyle/>
          <a:p>
            <a:fld id="{9D3AFE9A-BE61-4A1B-9B7C-67C1A039A3D8}" type="datetimeFigureOut">
              <a:rPr lang="en-US" smtClean="0"/>
              <a:t>10/7/19</a:t>
            </a:fld>
            <a:endParaRPr lang="en-US"/>
          </a:p>
        </p:txBody>
      </p:sp>
      <p:sp>
        <p:nvSpPr>
          <p:cNvPr id="3" name="Footer Placeholder 2">
            <a:extLst>
              <a:ext uri="{FF2B5EF4-FFF2-40B4-BE49-F238E27FC236}">
                <a16:creationId xmlns:a16="http://schemas.microsoft.com/office/drawing/2014/main" id="{9C3C7974-502A-40DF-8120-8855940A83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28FF6C-46F1-456C-9C13-F0681B8DD86F}"/>
              </a:ext>
            </a:extLst>
          </p:cNvPr>
          <p:cNvSpPr>
            <a:spLocks noGrp="1"/>
          </p:cNvSpPr>
          <p:nvPr>
            <p:ph type="sldNum" sz="quarter" idx="12"/>
          </p:nvPr>
        </p:nvSpPr>
        <p:spPr/>
        <p:txBody>
          <a:bodyPr/>
          <a:lstStyle/>
          <a:p>
            <a:fld id="{1E5DB11C-8A08-41DF-BCBE-27CD64480089}" type="slidenum">
              <a:rPr lang="en-US" smtClean="0"/>
              <a:t>‹#›</a:t>
            </a:fld>
            <a:endParaRPr lang="en-US"/>
          </a:p>
        </p:txBody>
      </p:sp>
    </p:spTree>
    <p:extLst>
      <p:ext uri="{BB962C8B-B14F-4D97-AF65-F5344CB8AC3E}">
        <p14:creationId xmlns:p14="http://schemas.microsoft.com/office/powerpoint/2010/main" val="244479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5E9A-2309-4F86-93A8-70C85C976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77E996-BB76-482A-A470-F82AB1C880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2CD3C7-1418-4BA5-902B-B470649FB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184E5A-DC2F-48E3-AD39-7F8994AAF3CF}"/>
              </a:ext>
            </a:extLst>
          </p:cNvPr>
          <p:cNvSpPr>
            <a:spLocks noGrp="1"/>
          </p:cNvSpPr>
          <p:nvPr>
            <p:ph type="dt" sz="half" idx="10"/>
          </p:nvPr>
        </p:nvSpPr>
        <p:spPr/>
        <p:txBody>
          <a:bodyPr/>
          <a:lstStyle/>
          <a:p>
            <a:fld id="{9D3AFE9A-BE61-4A1B-9B7C-67C1A039A3D8}" type="datetimeFigureOut">
              <a:rPr lang="en-US" smtClean="0"/>
              <a:t>10/7/19</a:t>
            </a:fld>
            <a:endParaRPr lang="en-US"/>
          </a:p>
        </p:txBody>
      </p:sp>
      <p:sp>
        <p:nvSpPr>
          <p:cNvPr id="6" name="Footer Placeholder 5">
            <a:extLst>
              <a:ext uri="{FF2B5EF4-FFF2-40B4-BE49-F238E27FC236}">
                <a16:creationId xmlns:a16="http://schemas.microsoft.com/office/drawing/2014/main" id="{189087D3-CF16-407A-8F24-5D22C2EFE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4A332-BBB0-4AC7-97B4-D8E1A9EDB20A}"/>
              </a:ext>
            </a:extLst>
          </p:cNvPr>
          <p:cNvSpPr>
            <a:spLocks noGrp="1"/>
          </p:cNvSpPr>
          <p:nvPr>
            <p:ph type="sldNum" sz="quarter" idx="12"/>
          </p:nvPr>
        </p:nvSpPr>
        <p:spPr/>
        <p:txBody>
          <a:bodyPr/>
          <a:lstStyle/>
          <a:p>
            <a:fld id="{1E5DB11C-8A08-41DF-BCBE-27CD64480089}" type="slidenum">
              <a:rPr lang="en-US" smtClean="0"/>
              <a:t>‹#›</a:t>
            </a:fld>
            <a:endParaRPr lang="en-US"/>
          </a:p>
        </p:txBody>
      </p:sp>
    </p:spTree>
    <p:extLst>
      <p:ext uri="{BB962C8B-B14F-4D97-AF65-F5344CB8AC3E}">
        <p14:creationId xmlns:p14="http://schemas.microsoft.com/office/powerpoint/2010/main" val="9686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36FE-FB7B-4A3D-AE08-9DD5454EB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055080-02C7-47CA-B5CE-10369F49E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8AC778-3B40-4163-9819-69B2F7FBD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95F8E2-D3ED-4998-ABB0-B906000B3B09}"/>
              </a:ext>
            </a:extLst>
          </p:cNvPr>
          <p:cNvSpPr>
            <a:spLocks noGrp="1"/>
          </p:cNvSpPr>
          <p:nvPr>
            <p:ph type="dt" sz="half" idx="10"/>
          </p:nvPr>
        </p:nvSpPr>
        <p:spPr/>
        <p:txBody>
          <a:bodyPr/>
          <a:lstStyle/>
          <a:p>
            <a:fld id="{9D3AFE9A-BE61-4A1B-9B7C-67C1A039A3D8}" type="datetimeFigureOut">
              <a:rPr lang="en-US" smtClean="0"/>
              <a:t>10/7/19</a:t>
            </a:fld>
            <a:endParaRPr lang="en-US"/>
          </a:p>
        </p:txBody>
      </p:sp>
      <p:sp>
        <p:nvSpPr>
          <p:cNvPr id="6" name="Footer Placeholder 5">
            <a:extLst>
              <a:ext uri="{FF2B5EF4-FFF2-40B4-BE49-F238E27FC236}">
                <a16:creationId xmlns:a16="http://schemas.microsoft.com/office/drawing/2014/main" id="{0891CEFA-DB0D-4080-8DA9-A13A24788A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E46D1-3D41-4892-B596-C51EE1307E8F}"/>
              </a:ext>
            </a:extLst>
          </p:cNvPr>
          <p:cNvSpPr>
            <a:spLocks noGrp="1"/>
          </p:cNvSpPr>
          <p:nvPr>
            <p:ph type="sldNum" sz="quarter" idx="12"/>
          </p:nvPr>
        </p:nvSpPr>
        <p:spPr/>
        <p:txBody>
          <a:bodyPr/>
          <a:lstStyle/>
          <a:p>
            <a:fld id="{1E5DB11C-8A08-41DF-BCBE-27CD64480089}" type="slidenum">
              <a:rPr lang="en-US" smtClean="0"/>
              <a:t>‹#›</a:t>
            </a:fld>
            <a:endParaRPr lang="en-US"/>
          </a:p>
        </p:txBody>
      </p:sp>
    </p:spTree>
    <p:extLst>
      <p:ext uri="{BB962C8B-B14F-4D97-AF65-F5344CB8AC3E}">
        <p14:creationId xmlns:p14="http://schemas.microsoft.com/office/powerpoint/2010/main" val="6388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9A066-E401-4A9A-B92B-9BC86024E9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33AE4F-6898-4717-AB07-613DFDC44A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F1D6A5-CF42-4426-9605-D086FE6B40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AFE9A-BE61-4A1B-9B7C-67C1A039A3D8}" type="datetimeFigureOut">
              <a:rPr lang="en-US" smtClean="0"/>
              <a:t>10/7/19</a:t>
            </a:fld>
            <a:endParaRPr lang="en-US"/>
          </a:p>
        </p:txBody>
      </p:sp>
      <p:sp>
        <p:nvSpPr>
          <p:cNvPr id="5" name="Footer Placeholder 4">
            <a:extLst>
              <a:ext uri="{FF2B5EF4-FFF2-40B4-BE49-F238E27FC236}">
                <a16:creationId xmlns:a16="http://schemas.microsoft.com/office/drawing/2014/main" id="{D332EE17-8541-4C40-AF33-A0AE2FDFE6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DE2D78-3C70-44CB-BD5F-593351AD4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DB11C-8A08-41DF-BCBE-27CD64480089}" type="slidenum">
              <a:rPr lang="en-US" smtClean="0"/>
              <a:t>‹#›</a:t>
            </a:fld>
            <a:endParaRPr lang="en-US"/>
          </a:p>
        </p:txBody>
      </p:sp>
    </p:spTree>
    <p:extLst>
      <p:ext uri="{BB962C8B-B14F-4D97-AF65-F5344CB8AC3E}">
        <p14:creationId xmlns:p14="http://schemas.microsoft.com/office/powerpoint/2010/main" val="2719687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CC29-5C26-40F3-A44F-61BB8A834B38}"/>
              </a:ext>
            </a:extLst>
          </p:cNvPr>
          <p:cNvSpPr>
            <a:spLocks noGrp="1"/>
          </p:cNvSpPr>
          <p:nvPr>
            <p:ph type="ctrTitle"/>
          </p:nvPr>
        </p:nvSpPr>
        <p:spPr>
          <a:xfrm>
            <a:off x="279193" y="257906"/>
            <a:ext cx="9144000" cy="818521"/>
          </a:xfrm>
        </p:spPr>
        <p:txBody>
          <a:bodyPr>
            <a:normAutofit fontScale="90000"/>
          </a:bodyPr>
          <a:lstStyle/>
          <a:p>
            <a:pPr algn="l"/>
            <a:r>
              <a:rPr lang="en-US" b="1" dirty="0"/>
              <a:t>FRESH DIRECT Background</a:t>
            </a:r>
          </a:p>
        </p:txBody>
      </p:sp>
      <p:sp>
        <p:nvSpPr>
          <p:cNvPr id="4" name="Rectangle 3">
            <a:extLst>
              <a:ext uri="{FF2B5EF4-FFF2-40B4-BE49-F238E27FC236}">
                <a16:creationId xmlns:a16="http://schemas.microsoft.com/office/drawing/2014/main" id="{E125950A-41E1-4CC5-93F2-2F1E6774D386}"/>
              </a:ext>
            </a:extLst>
          </p:cNvPr>
          <p:cNvSpPr/>
          <p:nvPr/>
        </p:nvSpPr>
        <p:spPr>
          <a:xfrm>
            <a:off x="442822" y="1527190"/>
            <a:ext cx="11306355" cy="4932119"/>
          </a:xfrm>
          <a:prstGeom prst="rect">
            <a:avLst/>
          </a:prstGeom>
        </p:spPr>
        <p:txBody>
          <a:bodyPr wrap="square">
            <a:spAutoFit/>
          </a:bodyPr>
          <a:lstStyle/>
          <a:p>
            <a:r>
              <a:rPr lang="en-US" b="1" dirty="0" err="1"/>
              <a:t>FreshDirect</a:t>
            </a:r>
            <a:r>
              <a:rPr lang="en-US" dirty="0"/>
              <a:t> is a premium online fresh food and grocery retailer with no brick and mortar store. </a:t>
            </a:r>
          </a:p>
          <a:p>
            <a:endParaRPr lang="en-US" dirty="0"/>
          </a:p>
          <a:p>
            <a:pPr>
              <a:spcAft>
                <a:spcPts val="600"/>
              </a:spcAft>
            </a:pPr>
            <a:r>
              <a:rPr lang="en-US" dirty="0"/>
              <a:t>Serving the NY metro area for over 16 years, Fresh Direct has established itself as the leader and pioneer in the online grocer space.  FD delivers premium quality fresh-from-the-farm foods and brand-name groceries directly to customers in the greater NY, NJ, CT, Philadelphia (launched September ‘12) and DC (launched April ’17) metro areas.  </a:t>
            </a:r>
          </a:p>
          <a:p>
            <a:pPr>
              <a:spcAft>
                <a:spcPts val="300"/>
              </a:spcAft>
            </a:pPr>
            <a:r>
              <a:rPr lang="en-US" dirty="0"/>
              <a:t>Fresh food is directly sourced from a range of organic, sustainable, grass fed, cage free and fair trade farmers and organizations across the United States, with many located within a 300-mile radius of our service area. </a:t>
            </a:r>
            <a:br>
              <a:rPr lang="en-US" dirty="0"/>
            </a:br>
            <a:r>
              <a:rPr lang="en-US" dirty="0"/>
              <a:t>Our local meats, produce, and dairy come straight from the farmers to </a:t>
            </a:r>
            <a:r>
              <a:rPr lang="en-US" dirty="0" err="1"/>
              <a:t>FreshDirect's</a:t>
            </a:r>
            <a:r>
              <a:rPr lang="en-US" dirty="0"/>
              <a:t> climate-controlled center.</a:t>
            </a:r>
          </a:p>
          <a:p>
            <a:pPr marL="285750" indent="-285750">
              <a:spcAft>
                <a:spcPts val="600"/>
              </a:spcAft>
              <a:buFont typeface="Arial" panose="020B0604020202020204" pitchFamily="34" charset="0"/>
              <a:buChar char="•"/>
            </a:pPr>
            <a:r>
              <a:rPr lang="en-US" sz="1600" dirty="0"/>
              <a:t>Produce quality ratings from one to five stars, take the guesswork out of shopping, allowing customers to make informed decisions.</a:t>
            </a:r>
          </a:p>
          <a:p>
            <a:pPr marL="285750" indent="-285750">
              <a:spcAft>
                <a:spcPts val="600"/>
              </a:spcAft>
              <a:buFont typeface="Arial" panose="020B0604020202020204" pitchFamily="34" charset="0"/>
              <a:buChar char="•"/>
            </a:pPr>
            <a:r>
              <a:rPr lang="en-US" sz="1600" dirty="0"/>
              <a:t>Guaranteed freshness dates enable customers to better plan meals, avoid waste, and save money.</a:t>
            </a:r>
          </a:p>
          <a:p>
            <a:pPr marL="285750" indent="-285750">
              <a:spcAft>
                <a:spcPts val="600"/>
              </a:spcAft>
              <a:buFont typeface="Arial" panose="020B0604020202020204" pitchFamily="34" charset="0"/>
              <a:buChar char="•"/>
            </a:pPr>
            <a:r>
              <a:rPr lang="en-US" sz="1600" dirty="0"/>
              <a:t>Steaks, deli meats and cheeses are cut fresh to order (thickness, quantity) so these items are as fresh as going to a specialty store.</a:t>
            </a:r>
          </a:p>
          <a:p>
            <a:pPr marL="285750" indent="-285750">
              <a:spcAft>
                <a:spcPts val="600"/>
              </a:spcAft>
              <a:buFont typeface="Arial" panose="020B0604020202020204" pitchFamily="34" charset="0"/>
              <a:buChar char="•"/>
            </a:pPr>
            <a:r>
              <a:rPr lang="en-US" sz="1600" dirty="0"/>
              <a:t>Full line of ‘private’ brand products (JUST brand food and Cloud9 paper) offering ‘clean ingredients’ from sources we trust</a:t>
            </a:r>
          </a:p>
          <a:p>
            <a:pPr marL="285750" indent="-285750">
              <a:spcAft>
                <a:spcPts val="600"/>
              </a:spcAft>
              <a:buFont typeface="Arial" panose="020B0604020202020204" pitchFamily="34" charset="0"/>
              <a:buChar char="•"/>
            </a:pPr>
            <a:r>
              <a:rPr lang="en-US" sz="1600" dirty="0"/>
              <a:t>Shopping apps for smartphones. Quick-Shop shopping lists that make ordering weekly basics fast, easy and forget-proof.</a:t>
            </a:r>
          </a:p>
          <a:p>
            <a:pPr marL="285750" indent="-285750">
              <a:spcAft>
                <a:spcPts val="600"/>
              </a:spcAft>
              <a:buFont typeface="Arial" panose="020B0604020202020204" pitchFamily="34" charset="0"/>
              <a:buChar char="•"/>
            </a:pPr>
            <a:r>
              <a:rPr lang="en-US" sz="1600" dirty="0"/>
              <a:t>Low-maintenance meals such as "Sides in a Snap," "4-Minute Meal" entrees, or "Heat &amp; Eat" for busy shoppers on the go.</a:t>
            </a:r>
          </a:p>
          <a:p>
            <a:pPr marL="285750" indent="-285750">
              <a:spcAft>
                <a:spcPts val="600"/>
              </a:spcAft>
              <a:buFont typeface="Arial" panose="020B0604020202020204" pitchFamily="34" charset="0"/>
              <a:buChar char="•"/>
            </a:pPr>
            <a:r>
              <a:rPr lang="en-US" sz="1600" dirty="0"/>
              <a:t>"Green Delivery," allows shoppers to see when deliveries are being made to their area and opt for a compatible delivery time.</a:t>
            </a:r>
          </a:p>
          <a:p>
            <a:pPr marL="285750" indent="-285750">
              <a:spcAft>
                <a:spcPts val="200"/>
              </a:spcAft>
              <a:buFont typeface="Arial" panose="020B0604020202020204" pitchFamily="34" charset="0"/>
              <a:buChar char="•"/>
            </a:pPr>
            <a:r>
              <a:rPr lang="en-US" sz="1600" dirty="0" err="1"/>
              <a:t>DeliveryPass</a:t>
            </a:r>
            <a:r>
              <a:rPr lang="en-US" sz="1600" dirty="0"/>
              <a:t> feature, which enables unlimited deliveries within a 6-month or 1-year period for a flat fee</a:t>
            </a:r>
          </a:p>
        </p:txBody>
      </p:sp>
      <p:pic>
        <p:nvPicPr>
          <p:cNvPr id="6" name="Picture 5">
            <a:extLst>
              <a:ext uri="{FF2B5EF4-FFF2-40B4-BE49-F238E27FC236}">
                <a16:creationId xmlns:a16="http://schemas.microsoft.com/office/drawing/2014/main" id="{D9E78167-0469-4C84-99D5-348BAFE8C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0287" y="311905"/>
            <a:ext cx="3418187" cy="710522"/>
          </a:xfrm>
          <a:prstGeom prst="rect">
            <a:avLst/>
          </a:prstGeom>
        </p:spPr>
      </p:pic>
    </p:spTree>
    <p:extLst>
      <p:ext uri="{BB962C8B-B14F-4D97-AF65-F5344CB8AC3E}">
        <p14:creationId xmlns:p14="http://schemas.microsoft.com/office/powerpoint/2010/main" val="3053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CC29-5C26-40F3-A44F-61BB8A834B38}"/>
              </a:ext>
            </a:extLst>
          </p:cNvPr>
          <p:cNvSpPr>
            <a:spLocks noGrp="1"/>
          </p:cNvSpPr>
          <p:nvPr>
            <p:ph type="ctrTitle"/>
          </p:nvPr>
        </p:nvSpPr>
        <p:spPr>
          <a:xfrm>
            <a:off x="115563" y="196840"/>
            <a:ext cx="9144000" cy="818521"/>
          </a:xfrm>
        </p:spPr>
        <p:txBody>
          <a:bodyPr>
            <a:normAutofit fontScale="90000"/>
          </a:bodyPr>
          <a:lstStyle/>
          <a:p>
            <a:pPr algn="l"/>
            <a:r>
              <a:rPr lang="en-US" b="1" dirty="0"/>
              <a:t>FRESH DIRECT Background</a:t>
            </a:r>
          </a:p>
        </p:txBody>
      </p:sp>
      <p:pic>
        <p:nvPicPr>
          <p:cNvPr id="6" name="Picture 5">
            <a:extLst>
              <a:ext uri="{FF2B5EF4-FFF2-40B4-BE49-F238E27FC236}">
                <a16:creationId xmlns:a16="http://schemas.microsoft.com/office/drawing/2014/main" id="{D9E78167-0469-4C84-99D5-348BAFE8C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1154" y="250839"/>
            <a:ext cx="3418187" cy="710522"/>
          </a:xfrm>
          <a:prstGeom prst="rect">
            <a:avLst/>
          </a:prstGeom>
        </p:spPr>
      </p:pic>
      <p:sp>
        <p:nvSpPr>
          <p:cNvPr id="3" name="Rectangle 2">
            <a:extLst>
              <a:ext uri="{FF2B5EF4-FFF2-40B4-BE49-F238E27FC236}">
                <a16:creationId xmlns:a16="http://schemas.microsoft.com/office/drawing/2014/main" id="{3D8B5753-88DD-48CC-A7A5-B12A96C58552}"/>
              </a:ext>
            </a:extLst>
          </p:cNvPr>
          <p:cNvSpPr/>
          <p:nvPr/>
        </p:nvSpPr>
        <p:spPr>
          <a:xfrm>
            <a:off x="550244" y="1151805"/>
            <a:ext cx="11091512" cy="5133970"/>
          </a:xfrm>
          <a:prstGeom prst="rect">
            <a:avLst/>
          </a:prstGeom>
        </p:spPr>
        <p:txBody>
          <a:bodyPr wrap="square">
            <a:spAutoFit/>
          </a:bodyPr>
          <a:lstStyle/>
          <a:p>
            <a:pPr>
              <a:lnSpc>
                <a:spcPct val="115000"/>
              </a:lnSpc>
              <a:spcAft>
                <a:spcPts val="600"/>
              </a:spcAft>
            </a:pPr>
            <a:r>
              <a:rPr lang="en-US" b="1" dirty="0">
                <a:latin typeface="Calibri" panose="020F0502020204030204" pitchFamily="34" charset="0"/>
                <a:ea typeface="Calibri" panose="020F0502020204030204" pitchFamily="34" charset="0"/>
                <a:cs typeface="Times New Roman" panose="02020603050405020304" pitchFamily="18" charset="0"/>
              </a:rPr>
              <a:t>FD’s corporate offices (COS)</a:t>
            </a:r>
            <a:r>
              <a:rPr lang="en-US" dirty="0">
                <a:latin typeface="Calibri" panose="020F0502020204030204" pitchFamily="34" charset="0"/>
                <a:ea typeface="Calibri" panose="020F0502020204030204" pitchFamily="34" charset="0"/>
                <a:cs typeface="Times New Roman" panose="02020603050405020304" pitchFamily="18" charset="0"/>
              </a:rPr>
              <a:t> division launched in 2005 and currently serves over 6,000 office customers in these areas; with the majority located in Manhattan.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FD COS has established itself as a leader in the mid-market corporate food services industry currently delivering pantry/break room items like: snacks, beverages, produce, milk &amp; yogurt, beer/wine and paper products.  Nearly 45% of total FD COS customers have regular scheduled ‘standing orders’ with the service.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600"/>
              </a:spcAft>
            </a:pPr>
            <a:r>
              <a:rPr lang="en-US" b="1" dirty="0">
                <a:latin typeface="Calibri" panose="020F0502020204030204" pitchFamily="34" charset="0"/>
                <a:ea typeface="Calibri" panose="020F0502020204030204" pitchFamily="34" charset="0"/>
                <a:cs typeface="Times New Roman" panose="02020603050405020304" pitchFamily="18" charset="0"/>
              </a:rPr>
              <a:t>FD’s </a:t>
            </a:r>
            <a:r>
              <a:rPr lang="en-US" b="1" dirty="0" err="1">
                <a:latin typeface="Calibri" panose="020F0502020204030204" pitchFamily="34" charset="0"/>
                <a:ea typeface="Calibri" panose="020F0502020204030204" pitchFamily="34" charset="0"/>
                <a:cs typeface="Times New Roman" panose="02020603050405020304" pitchFamily="18" charset="0"/>
              </a:rPr>
              <a:t>FoodKick</a:t>
            </a:r>
            <a:r>
              <a:rPr lang="en-US" dirty="0">
                <a:latin typeface="Calibri" panose="020F0502020204030204" pitchFamily="34" charset="0"/>
                <a:ea typeface="Calibri" panose="020F0502020204030204" pitchFamily="34" charset="0"/>
                <a:cs typeface="Times New Roman" panose="02020603050405020304" pitchFamily="18" charset="0"/>
              </a:rPr>
              <a:t> brand launched January ‘16 and offer same-day delivery to customers in Manhattan, Brooklyn and parts of Queens.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en-US" dirty="0" err="1">
                <a:latin typeface="Calibri" panose="020F0502020204030204" pitchFamily="34" charset="0"/>
                <a:ea typeface="Calibri" panose="020F0502020204030204" pitchFamily="34" charset="0"/>
                <a:cs typeface="Times New Roman" panose="02020603050405020304" pitchFamily="18" charset="0"/>
              </a:rPr>
              <a:t>FoodKick</a:t>
            </a:r>
            <a:r>
              <a:rPr lang="en-US" dirty="0">
                <a:latin typeface="Calibri" panose="020F0502020204030204" pitchFamily="34" charset="0"/>
                <a:ea typeface="Calibri" panose="020F0502020204030204" pitchFamily="34" charset="0"/>
                <a:cs typeface="Times New Roman" panose="02020603050405020304" pitchFamily="18" charset="0"/>
              </a:rPr>
              <a:t> is built on a deep understanding of the food needs of busy, urban dwellers who live on demand, embrace spontaneity and love discovery. Rooted in consumer research, the business was designed to be instantly ready for consumers' immediate food decisions - whether that's dinner tonight, last-minute plans, entertaining friends and family, or fill-ins.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Calibri" panose="020F0502020204030204" pitchFamily="34" charset="0"/>
              <a:buChar char="-"/>
            </a:pPr>
            <a:r>
              <a:rPr lang="en-US" dirty="0" err="1">
                <a:latin typeface="Calibri" panose="020F0502020204030204" pitchFamily="34" charset="0"/>
                <a:ea typeface="Calibri" panose="020F0502020204030204" pitchFamily="34" charset="0"/>
                <a:cs typeface="Times New Roman" panose="02020603050405020304" pitchFamily="18" charset="0"/>
              </a:rPr>
              <a:t>FoodKick</a:t>
            </a:r>
            <a:r>
              <a:rPr lang="en-US" dirty="0">
                <a:latin typeface="Calibri" panose="020F0502020204030204" pitchFamily="34" charset="0"/>
                <a:ea typeface="Calibri" panose="020F0502020204030204" pitchFamily="34" charset="0"/>
                <a:cs typeface="Times New Roman" panose="02020603050405020304" pitchFamily="18" charset="0"/>
              </a:rPr>
              <a:t> curates and rotates new food finds and solutions for the on-demand consumer, including meal hacks, food and alcohol pairings, farm-fresh seasonal produce, pantry staples and home essentials. </a:t>
            </a:r>
            <a:r>
              <a:rPr lang="en-US" dirty="0" err="1">
                <a:latin typeface="Calibri" panose="020F0502020204030204" pitchFamily="34" charset="0"/>
                <a:ea typeface="Calibri" panose="020F0502020204030204" pitchFamily="34" charset="0"/>
                <a:cs typeface="Times New Roman" panose="02020603050405020304" pitchFamily="18" charset="0"/>
              </a:rPr>
              <a:t>FoodKick</a:t>
            </a:r>
            <a:r>
              <a:rPr lang="en-US" dirty="0">
                <a:latin typeface="Calibri" panose="020F0502020204030204" pitchFamily="34" charset="0"/>
                <a:ea typeface="Calibri" panose="020F0502020204030204" pitchFamily="34" charset="0"/>
                <a:cs typeface="Times New Roman" panose="02020603050405020304" pitchFamily="18" charset="0"/>
              </a:rPr>
              <a:t> also features a growing selection of new and limited-time offerings from partners such as Cocktail Courier, Indie Fresh, Hungry Root and Mille-feuille. An in-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002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6925FB-A713-4C44-9E81-957B6C7C7022}"/>
              </a:ext>
            </a:extLst>
          </p:cNvPr>
          <p:cNvPicPr>
            <a:picLocks noChangeAspect="1"/>
          </p:cNvPicPr>
          <p:nvPr/>
        </p:nvPicPr>
        <p:blipFill>
          <a:blip r:embed="rId2"/>
          <a:stretch>
            <a:fillRect/>
          </a:stretch>
        </p:blipFill>
        <p:spPr>
          <a:xfrm>
            <a:off x="770562" y="471494"/>
            <a:ext cx="10715945" cy="6234624"/>
          </a:xfrm>
          <a:prstGeom prst="rect">
            <a:avLst/>
          </a:prstGeom>
        </p:spPr>
      </p:pic>
    </p:spTree>
    <p:extLst>
      <p:ext uri="{BB962C8B-B14F-4D97-AF65-F5344CB8AC3E}">
        <p14:creationId xmlns:p14="http://schemas.microsoft.com/office/powerpoint/2010/main" val="150534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0D7E1E-C699-48E0-9541-25E7FE23D969}"/>
              </a:ext>
            </a:extLst>
          </p:cNvPr>
          <p:cNvSpPr txBox="1"/>
          <p:nvPr/>
        </p:nvSpPr>
        <p:spPr>
          <a:xfrm>
            <a:off x="2174240" y="308273"/>
            <a:ext cx="5599931" cy="646331"/>
          </a:xfrm>
          <a:prstGeom prst="rect">
            <a:avLst/>
          </a:prstGeom>
          <a:noFill/>
        </p:spPr>
        <p:txBody>
          <a:bodyPr wrap="none" rtlCol="0">
            <a:spAutoFit/>
          </a:bodyPr>
          <a:lstStyle/>
          <a:p>
            <a:r>
              <a:rPr lang="en-US" sz="3600" dirty="0"/>
              <a:t>Some helpful information……</a:t>
            </a:r>
          </a:p>
        </p:txBody>
      </p:sp>
      <p:sp>
        <p:nvSpPr>
          <p:cNvPr id="7" name="TextBox 6">
            <a:extLst>
              <a:ext uri="{FF2B5EF4-FFF2-40B4-BE49-F238E27FC236}">
                <a16:creationId xmlns:a16="http://schemas.microsoft.com/office/drawing/2014/main" id="{990B7B92-384B-44CA-B10A-5868B48D0095}"/>
              </a:ext>
            </a:extLst>
          </p:cNvPr>
          <p:cNvSpPr txBox="1"/>
          <p:nvPr/>
        </p:nvSpPr>
        <p:spPr>
          <a:xfrm>
            <a:off x="518161" y="1656080"/>
            <a:ext cx="1156208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FD customer best customer is:</a:t>
            </a:r>
          </a:p>
          <a:p>
            <a:pPr marL="742950" lvl="1" indent="-285750">
              <a:buFont typeface="Arial" panose="020B0604020202020204" pitchFamily="34" charset="0"/>
              <a:buChar char="•"/>
            </a:pPr>
            <a:r>
              <a:rPr lang="en-US" sz="2400" dirty="0"/>
              <a:t>predominantly female (76%), higher income ($125+)</a:t>
            </a:r>
          </a:p>
          <a:p>
            <a:pPr marL="742950" lvl="1" indent="-285750">
              <a:buFont typeface="Arial" panose="020B0604020202020204" pitchFamily="34" charset="0"/>
              <a:buChar char="•"/>
            </a:pPr>
            <a:r>
              <a:rPr lang="en-US" sz="2400" dirty="0"/>
              <a:t>younger families</a:t>
            </a:r>
          </a:p>
          <a:p>
            <a:pPr marL="742950" lvl="1" indent="-285750">
              <a:buFont typeface="Arial" panose="020B0604020202020204" pitchFamily="34" charset="0"/>
              <a:buChar char="•"/>
            </a:pPr>
            <a:r>
              <a:rPr lang="en-US" sz="2400" dirty="0"/>
              <a:t>slightly older (age 30-55)</a:t>
            </a:r>
          </a:p>
          <a:p>
            <a:pPr marL="285750" indent="-285750">
              <a:buFont typeface="Arial" panose="020B0604020202020204" pitchFamily="34" charset="0"/>
              <a:buChar char="•"/>
            </a:pPr>
            <a:r>
              <a:rPr lang="en-US" sz="2400" dirty="0"/>
              <a:t>The ‘loyal’ customers are defined as those purchasing </a:t>
            </a:r>
            <a:r>
              <a:rPr lang="en-US" sz="2400" dirty="0" err="1"/>
              <a:t>everyweek</a:t>
            </a:r>
            <a:r>
              <a:rPr lang="en-US" sz="2400" dirty="0"/>
              <a:t> or every other week</a:t>
            </a:r>
          </a:p>
          <a:p>
            <a:pPr marL="285750" indent="-285750">
              <a:buFont typeface="Arial" panose="020B0604020202020204" pitchFamily="34" charset="0"/>
              <a:buChar char="•"/>
            </a:pPr>
            <a:r>
              <a:rPr lang="en-US" sz="2400" dirty="0"/>
              <a:t>The ‘loyal’ customers have developed a Habit of shopping with FD</a:t>
            </a:r>
          </a:p>
          <a:p>
            <a:pPr marL="285750" indent="-285750">
              <a:buFont typeface="Arial" panose="020B0604020202020204" pitchFamily="34" charset="0"/>
              <a:buChar char="•"/>
            </a:pPr>
            <a:r>
              <a:rPr lang="en-US" sz="2400" dirty="0"/>
              <a:t>There are some customers that utilize FD for its convenience value or only when there is a promotion (free delivery) but the majority (best customers) are driven by the quality and value of the food. </a:t>
            </a:r>
          </a:p>
          <a:p>
            <a:pPr marL="285750" indent="-285750">
              <a:buFont typeface="Arial" panose="020B0604020202020204" pitchFamily="34" charset="0"/>
              <a:buChar char="•"/>
            </a:pPr>
            <a:r>
              <a:rPr lang="en-US" sz="2400" dirty="0"/>
              <a:t>Over 60% of customers have a </a:t>
            </a:r>
            <a:r>
              <a:rPr lang="en-US" sz="2400" dirty="0" err="1"/>
              <a:t>DeliveryPass</a:t>
            </a:r>
            <a:r>
              <a:rPr lang="en-US" sz="2400" dirty="0"/>
              <a:t> (annual or monthly pass for Free Delivery)</a:t>
            </a:r>
          </a:p>
          <a:p>
            <a:pPr marL="285750" indent="-285750">
              <a:buFont typeface="Arial" panose="020B0604020202020204" pitchFamily="34" charset="0"/>
              <a:buChar char="•"/>
            </a:pPr>
            <a:r>
              <a:rPr lang="en-US" sz="2400" dirty="0"/>
              <a:t>The </a:t>
            </a:r>
            <a:r>
              <a:rPr lang="en-US" sz="2400" dirty="0" err="1"/>
              <a:t>Loyals</a:t>
            </a:r>
            <a:r>
              <a:rPr lang="en-US" sz="2400" dirty="0"/>
              <a:t> primarily get deliveries on Sunday and Monday with smaller fill-in orders during the week</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924393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2009</TotalTime>
  <Words>492</Words>
  <Application>Microsoft Macintosh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FRESH DIRECT Background</vt:lpstr>
      <vt:lpstr>FRESH DIRECT Background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 DIRECT Background</dc:title>
  <dc:creator>Jim Demarco</dc:creator>
  <cp:lastModifiedBy>Crystal Ning</cp:lastModifiedBy>
  <cp:revision>5</cp:revision>
  <dcterms:created xsi:type="dcterms:W3CDTF">2018-09-19T13:51:40Z</dcterms:created>
  <dcterms:modified xsi:type="dcterms:W3CDTF">2019-10-09T04:16:26Z</dcterms:modified>
</cp:coreProperties>
</file>