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9E2DA-9A4C-4DC7-935B-1182C6A4C4C7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52B08-0215-4F0B-9241-BB046ACBA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8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562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5CD-FDC9-44AD-AC5E-D5FFB7E224F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15F8-DC07-4199-9B52-FD1D5D64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0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5CD-FDC9-44AD-AC5E-D5FFB7E224F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15F8-DC07-4199-9B52-FD1D5D64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3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5CD-FDC9-44AD-AC5E-D5FFB7E224F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15F8-DC07-4199-9B52-FD1D5D64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9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5CD-FDC9-44AD-AC5E-D5FFB7E224F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15F8-DC07-4199-9B52-FD1D5D64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1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5CD-FDC9-44AD-AC5E-D5FFB7E224F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15F8-DC07-4199-9B52-FD1D5D64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8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5CD-FDC9-44AD-AC5E-D5FFB7E224F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15F8-DC07-4199-9B52-FD1D5D64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6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5CD-FDC9-44AD-AC5E-D5FFB7E224F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15F8-DC07-4199-9B52-FD1D5D64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5CD-FDC9-44AD-AC5E-D5FFB7E224F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15F8-DC07-4199-9B52-FD1D5D64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4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5CD-FDC9-44AD-AC5E-D5FFB7E224F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15F8-DC07-4199-9B52-FD1D5D64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5CD-FDC9-44AD-AC5E-D5FFB7E224F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15F8-DC07-4199-9B52-FD1D5D64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9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5CD-FDC9-44AD-AC5E-D5FFB7E224F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15F8-DC07-4199-9B52-FD1D5D64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8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8D5CD-FDC9-44AD-AC5E-D5FFB7E224F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F15F8-DC07-4199-9B52-FD1D5D64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7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machine-learning-databases/statlog/german/german.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Resampling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62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k-fold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k-fold CV does the same the k-fold cross validation more than once. </a:t>
            </a:r>
          </a:p>
          <a:p>
            <a:r>
              <a:rPr lang="en-US" dirty="0" smtClean="0"/>
              <a:t>For example, five repeats of 10-fold CV would give 50 total resamples that are averaged. </a:t>
            </a:r>
          </a:p>
          <a:p>
            <a:r>
              <a:rPr lang="en-US" dirty="0" smtClean="0"/>
              <a:t>Repeated k-fold CV tends to be superior to other resampling procedures in terms of bias and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6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889"/>
            <a:ext cx="10515600" cy="4416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Leave-group-out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9588"/>
            <a:ext cx="10515600" cy="2743200"/>
          </a:xfrm>
        </p:spPr>
        <p:txBody>
          <a:bodyPr/>
          <a:lstStyle/>
          <a:p>
            <a:r>
              <a:rPr lang="en-US" dirty="0" smtClean="0"/>
              <a:t>Also known as Monte Carlo Cross validation</a:t>
            </a:r>
          </a:p>
          <a:p>
            <a:r>
              <a:rPr lang="en-US" dirty="0" smtClean="0"/>
              <a:t>A random proportion of data (say 80%) are used to train a model while  the remainder is used for prediction. This process is repeated many times  and the average performance is used.</a:t>
            </a:r>
          </a:p>
          <a:p>
            <a:r>
              <a:rPr lang="en-US" dirty="0" smtClean="0"/>
              <a:t>With many iterations (20 to 100), this procedure has smaller variance than K –fold CV, but is likely to be biased.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76" y="3482788"/>
            <a:ext cx="7126942" cy="23721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5649" y="5854613"/>
            <a:ext cx="104214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One difference between this procedure and k-fold cross-validation are that samples can be represented in multiple held-out subsets. Also, the number of repetitions is usually larger than in k-fold cross-validation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427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981"/>
          </a:xfrm>
        </p:spPr>
        <p:txBody>
          <a:bodyPr/>
          <a:lstStyle/>
          <a:p>
            <a:r>
              <a:rPr lang="en-US" dirty="0" smtClean="0"/>
              <a:t>The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940"/>
            <a:ext cx="10515600" cy="49619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Bootstrapping takes a random sample with replacement. The random  sample is the same size as the original data set.</a:t>
            </a:r>
          </a:p>
          <a:p>
            <a:r>
              <a:rPr lang="en-US" dirty="0" smtClean="0"/>
              <a:t>Samples may be selected more than once</a:t>
            </a:r>
          </a:p>
          <a:p>
            <a:r>
              <a:rPr lang="en-US" dirty="0" smtClean="0"/>
              <a:t>Each of these “bootstrap data sets” is created by sampling with replacement, and is the same size as our original dataset.  As a result some observations may appear more than once in a given bootstrap data set and some not at all</a:t>
            </a:r>
          </a:p>
          <a:p>
            <a:r>
              <a:rPr lang="en-US" dirty="0" smtClean="0"/>
              <a:t>Some samples won’t be selected and these samples will be used to predict  performance. The samples not selected are usually referred to as the “out-of-bag” samples.</a:t>
            </a:r>
          </a:p>
          <a:p>
            <a:r>
              <a:rPr lang="en-US" dirty="0" smtClean="0"/>
              <a:t>The process is repeated multiple times (say 30–100).</a:t>
            </a:r>
          </a:p>
          <a:p>
            <a:r>
              <a:rPr lang="en-US" dirty="0" smtClean="0"/>
              <a:t>This technique has less variance but more bias than k-fold cross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7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bootstrap</a:t>
            </a:r>
            <a:endParaRPr lang="en-US" dirty="0"/>
          </a:p>
        </p:txBody>
      </p:sp>
      <p:sp>
        <p:nvSpPr>
          <p:cNvPr id="5" name="object 30"/>
          <p:cNvSpPr/>
          <p:nvPr/>
        </p:nvSpPr>
        <p:spPr>
          <a:xfrm>
            <a:off x="461682" y="2497765"/>
            <a:ext cx="5885329" cy="1993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550" y="1952615"/>
            <a:ext cx="4217324" cy="36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8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Practice/HW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306"/>
            <a:ext cx="10515600" cy="477370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Get the German Credit dataset from the UCI machine learning repository (</a:t>
            </a:r>
            <a:r>
              <a:rPr lang="en-US" dirty="0" smtClean="0">
                <a:hlinkClick r:id="rId2"/>
              </a:rPr>
              <a:t>http://archive.ics.uci.edu/ml/machine-learning-databases/statlog/german/german.data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Fit </a:t>
            </a:r>
            <a:r>
              <a:rPr lang="en-US" smtClean="0"/>
              <a:t>a SVM </a:t>
            </a:r>
            <a:r>
              <a:rPr lang="en-US" dirty="0" smtClean="0"/>
              <a:t>model to predict the type of credit (good or bad) with the following resampling techniques</a:t>
            </a:r>
          </a:p>
          <a:p>
            <a:pPr lvl="1"/>
            <a:r>
              <a:rPr lang="en-US" dirty="0" smtClean="0"/>
              <a:t>5 fold cross validation</a:t>
            </a:r>
          </a:p>
          <a:p>
            <a:pPr lvl="1"/>
            <a:r>
              <a:rPr lang="en-US" dirty="0" smtClean="0"/>
              <a:t>10 fold cross validation with 3 repeats</a:t>
            </a:r>
          </a:p>
          <a:p>
            <a:pPr lvl="1"/>
            <a:r>
              <a:rPr lang="en-US" dirty="0" smtClean="0"/>
              <a:t>Leave group out with 5 iterations and 85% data used for training</a:t>
            </a:r>
          </a:p>
          <a:p>
            <a:pPr lvl="1"/>
            <a:r>
              <a:rPr lang="en-US" dirty="0" smtClean="0"/>
              <a:t>Bootstrap with 25 iterations</a:t>
            </a:r>
          </a:p>
          <a:p>
            <a:r>
              <a:rPr lang="en-US" dirty="0" smtClean="0"/>
              <a:t>Show the accuracy for the training dataset</a:t>
            </a:r>
          </a:p>
          <a:p>
            <a:r>
              <a:rPr lang="en-US" dirty="0" smtClean="0"/>
              <a:t>Show the accuracy results for each resample</a:t>
            </a:r>
          </a:p>
          <a:p>
            <a:r>
              <a:rPr lang="en-US" dirty="0" smtClean="0"/>
              <a:t>Show the accuracy for the test dataset</a:t>
            </a:r>
          </a:p>
          <a:p>
            <a:r>
              <a:rPr lang="en-US" dirty="0" smtClean="0"/>
              <a:t>Which resampling method gives the best estimate of the test error?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4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Resampling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5080" indent="-457200">
              <a:lnSpc>
                <a:spcPct val="102600"/>
              </a:lnSpc>
              <a:spcBef>
                <a:spcPts val="300"/>
              </a:spcBef>
              <a:buClr>
                <a:srgbClr val="3232B2"/>
              </a:buClr>
              <a:buSzPct val="90909"/>
              <a:tabLst>
                <a:tab pos="145415" algn="l"/>
              </a:tabLst>
            </a:pPr>
            <a:r>
              <a:rPr lang="en-US" dirty="0"/>
              <a:t>Resampling methods refit a model of interest to samples formed from the training set, in order to obtain additional information about the fitted model.</a:t>
            </a:r>
          </a:p>
          <a:p>
            <a:pPr marL="469900" marR="49530" indent="-457200">
              <a:lnSpc>
                <a:spcPct val="102600"/>
              </a:lnSpc>
              <a:spcBef>
                <a:spcPts val="300"/>
              </a:spcBef>
              <a:buClr>
                <a:srgbClr val="3232B2"/>
              </a:buClr>
              <a:buSzPct val="90909"/>
              <a:tabLst>
                <a:tab pos="145415" algn="l"/>
              </a:tabLst>
            </a:pPr>
            <a:r>
              <a:rPr lang="en-US" dirty="0"/>
              <a:t>They provide estimates of test-set prediction error, and the standard deviation and bias of our parameter estimates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8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error vs Test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test error is the average error that results from using a statistical learning method to predict the response on a new observation, one that was not used in training the method.</a:t>
            </a:r>
          </a:p>
          <a:p>
            <a:r>
              <a:rPr lang="en-US" dirty="0"/>
              <a:t>T</a:t>
            </a:r>
            <a:r>
              <a:rPr lang="en-US" dirty="0" smtClean="0"/>
              <a:t>he training error can be easily calculated by applying the statistical learning method to the observations used in its training.</a:t>
            </a:r>
          </a:p>
          <a:p>
            <a:r>
              <a:rPr lang="en-US" dirty="0" smtClean="0"/>
              <a:t>But the training error rate often is quite different from the test error rate, and in particular the former can dramatically underestimate the latter.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1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369" y="291996"/>
            <a:ext cx="9978145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90427">
              <a:lnSpc>
                <a:spcPct val="100000"/>
              </a:lnSpc>
            </a:pPr>
            <a:r>
              <a:rPr dirty="0"/>
              <a:t>Training- versus Test-Set Performance</a:t>
            </a:r>
          </a:p>
        </p:txBody>
      </p:sp>
      <p:sp>
        <p:nvSpPr>
          <p:cNvPr id="3" name="object 3"/>
          <p:cNvSpPr/>
          <p:nvPr/>
        </p:nvSpPr>
        <p:spPr>
          <a:xfrm>
            <a:off x="3755917" y="2569483"/>
            <a:ext cx="5403349" cy="2634982"/>
          </a:xfrm>
          <a:custGeom>
            <a:avLst/>
            <a:gdLst/>
            <a:ahLst/>
            <a:cxnLst/>
            <a:rect l="l" t="t" r="r" b="b"/>
            <a:pathLst>
              <a:path w="2726690" h="1329689">
                <a:moveTo>
                  <a:pt x="0" y="0"/>
                </a:moveTo>
                <a:lnTo>
                  <a:pt x="1322" y="1322"/>
                </a:lnTo>
                <a:lnTo>
                  <a:pt x="3977" y="3322"/>
                </a:lnTo>
                <a:lnTo>
                  <a:pt x="9287" y="7955"/>
                </a:lnTo>
                <a:lnTo>
                  <a:pt x="17894" y="15252"/>
                </a:lnTo>
                <a:lnTo>
                  <a:pt x="29172" y="25194"/>
                </a:lnTo>
                <a:lnTo>
                  <a:pt x="43757" y="37792"/>
                </a:lnTo>
                <a:lnTo>
                  <a:pt x="60984" y="52364"/>
                </a:lnTo>
                <a:lnTo>
                  <a:pt x="80878" y="69604"/>
                </a:lnTo>
                <a:lnTo>
                  <a:pt x="102751" y="88833"/>
                </a:lnTo>
                <a:lnTo>
                  <a:pt x="125955" y="108716"/>
                </a:lnTo>
                <a:lnTo>
                  <a:pt x="149818" y="129920"/>
                </a:lnTo>
                <a:lnTo>
                  <a:pt x="174342" y="151138"/>
                </a:lnTo>
                <a:lnTo>
                  <a:pt x="198205" y="171687"/>
                </a:lnTo>
                <a:lnTo>
                  <a:pt x="221409" y="192240"/>
                </a:lnTo>
                <a:lnTo>
                  <a:pt x="243946" y="212134"/>
                </a:lnTo>
                <a:lnTo>
                  <a:pt x="265163" y="230684"/>
                </a:lnTo>
                <a:lnTo>
                  <a:pt x="285704" y="248591"/>
                </a:lnTo>
                <a:lnTo>
                  <a:pt x="304931" y="265831"/>
                </a:lnTo>
                <a:lnTo>
                  <a:pt x="322838" y="281726"/>
                </a:lnTo>
                <a:lnTo>
                  <a:pt x="339413" y="296978"/>
                </a:lnTo>
                <a:lnTo>
                  <a:pt x="355972" y="311563"/>
                </a:lnTo>
                <a:lnTo>
                  <a:pt x="370569" y="324828"/>
                </a:lnTo>
                <a:lnTo>
                  <a:pt x="385145" y="338078"/>
                </a:lnTo>
                <a:lnTo>
                  <a:pt x="399074" y="350675"/>
                </a:lnTo>
                <a:lnTo>
                  <a:pt x="412327" y="363272"/>
                </a:lnTo>
                <a:lnTo>
                  <a:pt x="424921" y="375202"/>
                </a:lnTo>
                <a:lnTo>
                  <a:pt x="437519" y="387132"/>
                </a:lnTo>
                <a:lnTo>
                  <a:pt x="437519" y="387800"/>
                </a:lnTo>
                <a:lnTo>
                  <a:pt x="452103" y="401717"/>
                </a:lnTo>
                <a:lnTo>
                  <a:pt x="466679" y="415637"/>
                </a:lnTo>
                <a:lnTo>
                  <a:pt x="480608" y="429554"/>
                </a:lnTo>
                <a:lnTo>
                  <a:pt x="495181" y="443471"/>
                </a:lnTo>
                <a:lnTo>
                  <a:pt x="509110" y="457404"/>
                </a:lnTo>
                <a:lnTo>
                  <a:pt x="523030" y="471988"/>
                </a:lnTo>
                <a:lnTo>
                  <a:pt x="537615" y="486573"/>
                </a:lnTo>
                <a:lnTo>
                  <a:pt x="551532" y="501158"/>
                </a:lnTo>
                <a:lnTo>
                  <a:pt x="566120" y="515730"/>
                </a:lnTo>
                <a:lnTo>
                  <a:pt x="580037" y="529663"/>
                </a:lnTo>
                <a:lnTo>
                  <a:pt x="593954" y="544235"/>
                </a:lnTo>
                <a:lnTo>
                  <a:pt x="607219" y="558820"/>
                </a:lnTo>
                <a:lnTo>
                  <a:pt x="620472" y="572737"/>
                </a:lnTo>
                <a:lnTo>
                  <a:pt x="633078" y="586669"/>
                </a:lnTo>
                <a:lnTo>
                  <a:pt x="645663" y="599931"/>
                </a:lnTo>
                <a:lnTo>
                  <a:pt x="657593" y="612516"/>
                </a:lnTo>
                <a:lnTo>
                  <a:pt x="669523" y="625114"/>
                </a:lnTo>
                <a:lnTo>
                  <a:pt x="680145" y="637044"/>
                </a:lnTo>
                <a:lnTo>
                  <a:pt x="690740" y="648318"/>
                </a:lnTo>
                <a:lnTo>
                  <a:pt x="700683" y="658928"/>
                </a:lnTo>
                <a:lnTo>
                  <a:pt x="710638" y="669523"/>
                </a:lnTo>
                <a:lnTo>
                  <a:pt x="719913" y="679478"/>
                </a:lnTo>
                <a:lnTo>
                  <a:pt x="728520" y="688753"/>
                </a:lnTo>
                <a:lnTo>
                  <a:pt x="737152" y="698028"/>
                </a:lnTo>
                <a:lnTo>
                  <a:pt x="747747" y="709303"/>
                </a:lnTo>
                <a:lnTo>
                  <a:pt x="758357" y="720565"/>
                </a:lnTo>
                <a:lnTo>
                  <a:pt x="768300" y="731843"/>
                </a:lnTo>
                <a:lnTo>
                  <a:pt x="778907" y="742450"/>
                </a:lnTo>
                <a:lnTo>
                  <a:pt x="789517" y="753048"/>
                </a:lnTo>
                <a:lnTo>
                  <a:pt x="799456" y="763667"/>
                </a:lnTo>
                <a:lnTo>
                  <a:pt x="810066" y="774265"/>
                </a:lnTo>
                <a:lnTo>
                  <a:pt x="820673" y="784872"/>
                </a:lnTo>
                <a:lnTo>
                  <a:pt x="831271" y="794814"/>
                </a:lnTo>
                <a:lnTo>
                  <a:pt x="841891" y="804757"/>
                </a:lnTo>
                <a:lnTo>
                  <a:pt x="852489" y="814041"/>
                </a:lnTo>
                <a:lnTo>
                  <a:pt x="863096" y="823984"/>
                </a:lnTo>
                <a:lnTo>
                  <a:pt x="873038" y="832603"/>
                </a:lnTo>
                <a:lnTo>
                  <a:pt x="883645" y="841891"/>
                </a:lnTo>
                <a:lnTo>
                  <a:pt x="893588" y="850498"/>
                </a:lnTo>
                <a:lnTo>
                  <a:pt x="904198" y="858453"/>
                </a:lnTo>
                <a:lnTo>
                  <a:pt x="914805" y="867073"/>
                </a:lnTo>
                <a:lnTo>
                  <a:pt x="925415" y="875693"/>
                </a:lnTo>
                <a:lnTo>
                  <a:pt x="965179" y="904862"/>
                </a:lnTo>
                <a:lnTo>
                  <a:pt x="975789" y="912818"/>
                </a:lnTo>
                <a:lnTo>
                  <a:pt x="987719" y="920770"/>
                </a:lnTo>
                <a:lnTo>
                  <a:pt x="999661" y="929390"/>
                </a:lnTo>
                <a:lnTo>
                  <a:pt x="1012914" y="937345"/>
                </a:lnTo>
                <a:lnTo>
                  <a:pt x="1025508" y="946620"/>
                </a:lnTo>
                <a:lnTo>
                  <a:pt x="1039428" y="955240"/>
                </a:lnTo>
                <a:lnTo>
                  <a:pt x="1053346" y="963859"/>
                </a:lnTo>
                <a:lnTo>
                  <a:pt x="1067930" y="973134"/>
                </a:lnTo>
                <a:lnTo>
                  <a:pt x="1082515" y="981754"/>
                </a:lnTo>
                <a:lnTo>
                  <a:pt x="1097103" y="990374"/>
                </a:lnTo>
                <a:lnTo>
                  <a:pt x="1111687" y="998994"/>
                </a:lnTo>
                <a:lnTo>
                  <a:pt x="1126272" y="1007601"/>
                </a:lnTo>
                <a:lnTo>
                  <a:pt x="1140857" y="1015557"/>
                </a:lnTo>
                <a:lnTo>
                  <a:pt x="1155441" y="1023521"/>
                </a:lnTo>
                <a:lnTo>
                  <a:pt x="1170017" y="1031473"/>
                </a:lnTo>
                <a:lnTo>
                  <a:pt x="1184602" y="1038761"/>
                </a:lnTo>
                <a:lnTo>
                  <a:pt x="1199186" y="1045393"/>
                </a:lnTo>
                <a:lnTo>
                  <a:pt x="1213771" y="1052678"/>
                </a:lnTo>
                <a:lnTo>
                  <a:pt x="1227024" y="1058655"/>
                </a:lnTo>
                <a:lnTo>
                  <a:pt x="1240953" y="1065275"/>
                </a:lnTo>
                <a:lnTo>
                  <a:pt x="1254870" y="1071240"/>
                </a:lnTo>
                <a:lnTo>
                  <a:pt x="1268790" y="1077873"/>
                </a:lnTo>
                <a:lnTo>
                  <a:pt x="1284043" y="1083838"/>
                </a:lnTo>
                <a:lnTo>
                  <a:pt x="1299283" y="1089803"/>
                </a:lnTo>
                <a:lnTo>
                  <a:pt x="1314535" y="1096435"/>
                </a:lnTo>
                <a:lnTo>
                  <a:pt x="1331107" y="1102400"/>
                </a:lnTo>
                <a:lnTo>
                  <a:pt x="1347014" y="1108365"/>
                </a:lnTo>
                <a:lnTo>
                  <a:pt x="1363586" y="1114997"/>
                </a:lnTo>
                <a:lnTo>
                  <a:pt x="1380817" y="1120962"/>
                </a:lnTo>
                <a:lnTo>
                  <a:pt x="1397389" y="1126927"/>
                </a:lnTo>
                <a:lnTo>
                  <a:pt x="1414628" y="1132892"/>
                </a:lnTo>
                <a:lnTo>
                  <a:pt x="1431203" y="1138202"/>
                </a:lnTo>
                <a:lnTo>
                  <a:pt x="1448443" y="1144167"/>
                </a:lnTo>
                <a:lnTo>
                  <a:pt x="1465018" y="1149464"/>
                </a:lnTo>
                <a:lnTo>
                  <a:pt x="1480922" y="1154777"/>
                </a:lnTo>
                <a:lnTo>
                  <a:pt x="1496830" y="1159407"/>
                </a:lnTo>
                <a:lnTo>
                  <a:pt x="1512737" y="1164049"/>
                </a:lnTo>
                <a:lnTo>
                  <a:pt x="1527989" y="1168694"/>
                </a:lnTo>
                <a:lnTo>
                  <a:pt x="1542562" y="1173336"/>
                </a:lnTo>
                <a:lnTo>
                  <a:pt x="1557146" y="1177314"/>
                </a:lnTo>
                <a:lnTo>
                  <a:pt x="1571067" y="1181291"/>
                </a:lnTo>
                <a:lnTo>
                  <a:pt x="1585664" y="1185266"/>
                </a:lnTo>
                <a:lnTo>
                  <a:pt x="1600904" y="1189244"/>
                </a:lnTo>
                <a:lnTo>
                  <a:pt x="1616156" y="1193221"/>
                </a:lnTo>
                <a:lnTo>
                  <a:pt x="1631396" y="1197196"/>
                </a:lnTo>
                <a:lnTo>
                  <a:pt x="1646648" y="1201174"/>
                </a:lnTo>
                <a:lnTo>
                  <a:pt x="1662552" y="1205151"/>
                </a:lnTo>
                <a:lnTo>
                  <a:pt x="1678472" y="1208474"/>
                </a:lnTo>
                <a:lnTo>
                  <a:pt x="1695035" y="1212448"/>
                </a:lnTo>
                <a:lnTo>
                  <a:pt x="1710952" y="1216426"/>
                </a:lnTo>
                <a:lnTo>
                  <a:pt x="1727527" y="1219736"/>
                </a:lnTo>
                <a:lnTo>
                  <a:pt x="1744086" y="1223714"/>
                </a:lnTo>
                <a:lnTo>
                  <a:pt x="1761329" y="1227024"/>
                </a:lnTo>
                <a:lnTo>
                  <a:pt x="1777901" y="1230343"/>
                </a:lnTo>
                <a:lnTo>
                  <a:pt x="1793808" y="1233653"/>
                </a:lnTo>
                <a:lnTo>
                  <a:pt x="1810380" y="1236963"/>
                </a:lnTo>
                <a:lnTo>
                  <a:pt x="1826288" y="1239618"/>
                </a:lnTo>
                <a:lnTo>
                  <a:pt x="1841540" y="1242940"/>
                </a:lnTo>
                <a:lnTo>
                  <a:pt x="1856780" y="1245583"/>
                </a:lnTo>
                <a:lnTo>
                  <a:pt x="1872032" y="1248241"/>
                </a:lnTo>
                <a:lnTo>
                  <a:pt x="1886617" y="1250228"/>
                </a:lnTo>
                <a:lnTo>
                  <a:pt x="1900534" y="1252883"/>
                </a:lnTo>
                <a:lnTo>
                  <a:pt x="1914454" y="1254870"/>
                </a:lnTo>
                <a:lnTo>
                  <a:pt x="1928365" y="1256861"/>
                </a:lnTo>
                <a:lnTo>
                  <a:pt x="1942295" y="1258848"/>
                </a:lnTo>
                <a:lnTo>
                  <a:pt x="1956224" y="1260835"/>
                </a:lnTo>
                <a:lnTo>
                  <a:pt x="1970794" y="1262825"/>
                </a:lnTo>
                <a:lnTo>
                  <a:pt x="1985394" y="1264813"/>
                </a:lnTo>
                <a:lnTo>
                  <a:pt x="1999963" y="1266800"/>
                </a:lnTo>
                <a:lnTo>
                  <a:pt x="2047055" y="1272765"/>
                </a:lnTo>
                <a:lnTo>
                  <a:pt x="2097408" y="1278065"/>
                </a:lnTo>
                <a:lnTo>
                  <a:pt x="2114659" y="1280065"/>
                </a:lnTo>
                <a:lnTo>
                  <a:pt x="2131880" y="1282052"/>
                </a:lnTo>
                <a:lnTo>
                  <a:pt x="2149132" y="1283375"/>
                </a:lnTo>
                <a:lnTo>
                  <a:pt x="2166353" y="1285362"/>
                </a:lnTo>
                <a:lnTo>
                  <a:pt x="2182934" y="1286685"/>
                </a:lnTo>
                <a:lnTo>
                  <a:pt x="2200156" y="1288673"/>
                </a:lnTo>
                <a:lnTo>
                  <a:pt x="2216737" y="1290008"/>
                </a:lnTo>
                <a:lnTo>
                  <a:pt x="2233318" y="1291327"/>
                </a:lnTo>
                <a:lnTo>
                  <a:pt x="2249899" y="1292650"/>
                </a:lnTo>
                <a:lnTo>
                  <a:pt x="2266450" y="1293982"/>
                </a:lnTo>
                <a:lnTo>
                  <a:pt x="2283031" y="1295305"/>
                </a:lnTo>
                <a:lnTo>
                  <a:pt x="2299612" y="1296637"/>
                </a:lnTo>
                <a:lnTo>
                  <a:pt x="2316833" y="1298627"/>
                </a:lnTo>
                <a:lnTo>
                  <a:pt x="2334085" y="1299947"/>
                </a:lnTo>
                <a:lnTo>
                  <a:pt x="2351976" y="1301270"/>
                </a:lnTo>
                <a:lnTo>
                  <a:pt x="2370539" y="1302605"/>
                </a:lnTo>
                <a:lnTo>
                  <a:pt x="2389101" y="1303925"/>
                </a:lnTo>
                <a:lnTo>
                  <a:pt x="2408303" y="1305248"/>
                </a:lnTo>
                <a:lnTo>
                  <a:pt x="2427536" y="1307235"/>
                </a:lnTo>
                <a:lnTo>
                  <a:pt x="2447440" y="1308558"/>
                </a:lnTo>
                <a:lnTo>
                  <a:pt x="2466642" y="1309890"/>
                </a:lnTo>
                <a:lnTo>
                  <a:pt x="2485875" y="1311212"/>
                </a:lnTo>
                <a:lnTo>
                  <a:pt x="2504437" y="1312544"/>
                </a:lnTo>
                <a:lnTo>
                  <a:pt x="2523000" y="1314535"/>
                </a:lnTo>
                <a:lnTo>
                  <a:pt x="2540891" y="1315855"/>
                </a:lnTo>
                <a:lnTo>
                  <a:pt x="2557473" y="1316522"/>
                </a:lnTo>
                <a:lnTo>
                  <a:pt x="2573383" y="1317845"/>
                </a:lnTo>
                <a:lnTo>
                  <a:pt x="2588623" y="1319165"/>
                </a:lnTo>
                <a:lnTo>
                  <a:pt x="2602553" y="1319832"/>
                </a:lnTo>
                <a:lnTo>
                  <a:pt x="2615811" y="1321152"/>
                </a:lnTo>
                <a:lnTo>
                  <a:pt x="2627729" y="1321820"/>
                </a:lnTo>
                <a:lnTo>
                  <a:pt x="2639007" y="1322487"/>
                </a:lnTo>
                <a:lnTo>
                  <a:pt x="2648943" y="1323810"/>
                </a:lnTo>
                <a:lnTo>
                  <a:pt x="2668176" y="1325142"/>
                </a:lnTo>
                <a:lnTo>
                  <a:pt x="2683416" y="1325797"/>
                </a:lnTo>
                <a:lnTo>
                  <a:pt x="2695364" y="1327129"/>
                </a:lnTo>
                <a:lnTo>
                  <a:pt x="2705301" y="1327784"/>
                </a:lnTo>
                <a:lnTo>
                  <a:pt x="2713256" y="1328452"/>
                </a:lnTo>
                <a:lnTo>
                  <a:pt x="2719199" y="1328452"/>
                </a:lnTo>
                <a:lnTo>
                  <a:pt x="2723192" y="1329119"/>
                </a:lnTo>
                <a:lnTo>
                  <a:pt x="2726515" y="1329119"/>
                </a:lnTo>
              </a:path>
            </a:pathLst>
          </a:custGeom>
          <a:ln w="19886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3733600" y="2386892"/>
            <a:ext cx="5332881" cy="1606911"/>
          </a:xfrm>
          <a:custGeom>
            <a:avLst/>
            <a:gdLst/>
            <a:ahLst/>
            <a:cxnLst/>
            <a:rect l="l" t="t" r="r" b="b"/>
            <a:pathLst>
              <a:path w="2691129" h="810894">
                <a:moveTo>
                  <a:pt x="0" y="0"/>
                </a:moveTo>
                <a:lnTo>
                  <a:pt x="1987" y="1319"/>
                </a:lnTo>
                <a:lnTo>
                  <a:pt x="5297" y="4642"/>
                </a:lnTo>
                <a:lnTo>
                  <a:pt x="11929" y="10607"/>
                </a:lnTo>
                <a:lnTo>
                  <a:pt x="21872" y="19226"/>
                </a:lnTo>
                <a:lnTo>
                  <a:pt x="34469" y="30492"/>
                </a:lnTo>
                <a:lnTo>
                  <a:pt x="49718" y="43754"/>
                </a:lnTo>
                <a:lnTo>
                  <a:pt x="67616" y="59661"/>
                </a:lnTo>
                <a:lnTo>
                  <a:pt x="86176" y="76233"/>
                </a:lnTo>
                <a:lnTo>
                  <a:pt x="106061" y="92796"/>
                </a:lnTo>
                <a:lnTo>
                  <a:pt x="124623" y="110035"/>
                </a:lnTo>
                <a:lnTo>
                  <a:pt x="143182" y="125955"/>
                </a:lnTo>
                <a:lnTo>
                  <a:pt x="160413" y="141195"/>
                </a:lnTo>
                <a:lnTo>
                  <a:pt x="176985" y="155112"/>
                </a:lnTo>
                <a:lnTo>
                  <a:pt x="191569" y="168377"/>
                </a:lnTo>
                <a:lnTo>
                  <a:pt x="205490" y="179639"/>
                </a:lnTo>
                <a:lnTo>
                  <a:pt x="217432" y="190914"/>
                </a:lnTo>
                <a:lnTo>
                  <a:pt x="228694" y="200201"/>
                </a:lnTo>
                <a:lnTo>
                  <a:pt x="239304" y="209476"/>
                </a:lnTo>
                <a:lnTo>
                  <a:pt x="249244" y="217432"/>
                </a:lnTo>
                <a:lnTo>
                  <a:pt x="257863" y="224716"/>
                </a:lnTo>
                <a:lnTo>
                  <a:pt x="266486" y="232016"/>
                </a:lnTo>
                <a:lnTo>
                  <a:pt x="277748" y="241291"/>
                </a:lnTo>
                <a:lnTo>
                  <a:pt x="288356" y="249911"/>
                </a:lnTo>
                <a:lnTo>
                  <a:pt x="298966" y="258531"/>
                </a:lnTo>
                <a:lnTo>
                  <a:pt x="308908" y="266483"/>
                </a:lnTo>
                <a:lnTo>
                  <a:pt x="318848" y="274438"/>
                </a:lnTo>
                <a:lnTo>
                  <a:pt x="328790" y="282391"/>
                </a:lnTo>
                <a:lnTo>
                  <a:pt x="338733" y="290346"/>
                </a:lnTo>
                <a:lnTo>
                  <a:pt x="348685" y="297643"/>
                </a:lnTo>
                <a:lnTo>
                  <a:pt x="357960" y="305595"/>
                </a:lnTo>
                <a:lnTo>
                  <a:pt x="367235" y="312883"/>
                </a:lnTo>
                <a:lnTo>
                  <a:pt x="376522" y="320835"/>
                </a:lnTo>
                <a:lnTo>
                  <a:pt x="385809" y="328135"/>
                </a:lnTo>
                <a:lnTo>
                  <a:pt x="395084" y="335423"/>
                </a:lnTo>
                <a:lnTo>
                  <a:pt x="403692" y="343375"/>
                </a:lnTo>
                <a:lnTo>
                  <a:pt x="412979" y="351339"/>
                </a:lnTo>
                <a:lnTo>
                  <a:pt x="422254" y="359959"/>
                </a:lnTo>
                <a:lnTo>
                  <a:pt x="430219" y="366579"/>
                </a:lnTo>
                <a:lnTo>
                  <a:pt x="438174" y="374535"/>
                </a:lnTo>
                <a:lnTo>
                  <a:pt x="446794" y="382499"/>
                </a:lnTo>
                <a:lnTo>
                  <a:pt x="455401" y="390451"/>
                </a:lnTo>
                <a:lnTo>
                  <a:pt x="465356" y="399726"/>
                </a:lnTo>
                <a:lnTo>
                  <a:pt x="475295" y="409014"/>
                </a:lnTo>
                <a:lnTo>
                  <a:pt x="485906" y="418956"/>
                </a:lnTo>
                <a:lnTo>
                  <a:pt x="497168" y="429563"/>
                </a:lnTo>
                <a:lnTo>
                  <a:pt x="508433" y="440161"/>
                </a:lnTo>
                <a:lnTo>
                  <a:pt x="519708" y="450768"/>
                </a:lnTo>
                <a:lnTo>
                  <a:pt x="531650" y="461378"/>
                </a:lnTo>
                <a:lnTo>
                  <a:pt x="543580" y="472641"/>
                </a:lnTo>
                <a:lnTo>
                  <a:pt x="580037" y="505120"/>
                </a:lnTo>
                <a:lnTo>
                  <a:pt x="603229" y="525017"/>
                </a:lnTo>
                <a:lnTo>
                  <a:pt x="614504" y="534957"/>
                </a:lnTo>
                <a:lnTo>
                  <a:pt x="626434" y="544244"/>
                </a:lnTo>
                <a:lnTo>
                  <a:pt x="637699" y="553519"/>
                </a:lnTo>
                <a:lnTo>
                  <a:pt x="648974" y="562807"/>
                </a:lnTo>
                <a:lnTo>
                  <a:pt x="660916" y="572082"/>
                </a:lnTo>
                <a:lnTo>
                  <a:pt x="672845" y="580701"/>
                </a:lnTo>
                <a:lnTo>
                  <a:pt x="684763" y="589976"/>
                </a:lnTo>
                <a:lnTo>
                  <a:pt x="698028" y="599264"/>
                </a:lnTo>
                <a:lnTo>
                  <a:pt x="710622" y="607871"/>
                </a:lnTo>
                <a:lnTo>
                  <a:pt x="724543" y="617146"/>
                </a:lnTo>
                <a:lnTo>
                  <a:pt x="738460" y="626434"/>
                </a:lnTo>
                <a:lnTo>
                  <a:pt x="752392" y="635053"/>
                </a:lnTo>
                <a:lnTo>
                  <a:pt x="766309" y="644341"/>
                </a:lnTo>
                <a:lnTo>
                  <a:pt x="780894" y="652948"/>
                </a:lnTo>
                <a:lnTo>
                  <a:pt x="795467" y="660903"/>
                </a:lnTo>
                <a:lnTo>
                  <a:pt x="809399" y="668856"/>
                </a:lnTo>
                <a:lnTo>
                  <a:pt x="823316" y="676820"/>
                </a:lnTo>
                <a:lnTo>
                  <a:pt x="837236" y="684108"/>
                </a:lnTo>
                <a:lnTo>
                  <a:pt x="851166" y="690740"/>
                </a:lnTo>
                <a:lnTo>
                  <a:pt x="864415" y="697373"/>
                </a:lnTo>
                <a:lnTo>
                  <a:pt x="877680" y="703338"/>
                </a:lnTo>
                <a:lnTo>
                  <a:pt x="890265" y="709303"/>
                </a:lnTo>
                <a:lnTo>
                  <a:pt x="903530" y="714600"/>
                </a:lnTo>
                <a:lnTo>
                  <a:pt x="916780" y="719897"/>
                </a:lnTo>
                <a:lnTo>
                  <a:pt x="930045" y="724555"/>
                </a:lnTo>
                <a:lnTo>
                  <a:pt x="943295" y="729852"/>
                </a:lnTo>
                <a:lnTo>
                  <a:pt x="957227" y="734494"/>
                </a:lnTo>
                <a:lnTo>
                  <a:pt x="971144" y="739127"/>
                </a:lnTo>
                <a:lnTo>
                  <a:pt x="985729" y="743782"/>
                </a:lnTo>
                <a:lnTo>
                  <a:pt x="1000969" y="748402"/>
                </a:lnTo>
                <a:lnTo>
                  <a:pt x="1016221" y="753057"/>
                </a:lnTo>
                <a:lnTo>
                  <a:pt x="1032128" y="757034"/>
                </a:lnTo>
                <a:lnTo>
                  <a:pt x="1047381" y="761012"/>
                </a:lnTo>
                <a:lnTo>
                  <a:pt x="1063288" y="764987"/>
                </a:lnTo>
                <a:lnTo>
                  <a:pt x="1078528" y="768964"/>
                </a:lnTo>
                <a:lnTo>
                  <a:pt x="1093777" y="772286"/>
                </a:lnTo>
                <a:lnTo>
                  <a:pt x="1109017" y="775597"/>
                </a:lnTo>
                <a:lnTo>
                  <a:pt x="1123605" y="778907"/>
                </a:lnTo>
                <a:lnTo>
                  <a:pt x="1137534" y="781562"/>
                </a:lnTo>
                <a:lnTo>
                  <a:pt x="1151452" y="784872"/>
                </a:lnTo>
                <a:lnTo>
                  <a:pt x="1165372" y="786859"/>
                </a:lnTo>
                <a:lnTo>
                  <a:pt x="1178634" y="789514"/>
                </a:lnTo>
                <a:lnTo>
                  <a:pt x="1191219" y="792156"/>
                </a:lnTo>
                <a:lnTo>
                  <a:pt x="1203161" y="794147"/>
                </a:lnTo>
                <a:lnTo>
                  <a:pt x="1215091" y="796134"/>
                </a:lnTo>
                <a:lnTo>
                  <a:pt x="1227021" y="798121"/>
                </a:lnTo>
                <a:lnTo>
                  <a:pt x="1239618" y="799456"/>
                </a:lnTo>
                <a:lnTo>
                  <a:pt x="1252215" y="801444"/>
                </a:lnTo>
                <a:lnTo>
                  <a:pt x="1292650" y="806089"/>
                </a:lnTo>
                <a:lnTo>
                  <a:pt x="1336404" y="809399"/>
                </a:lnTo>
                <a:lnTo>
                  <a:pt x="1367552" y="810719"/>
                </a:lnTo>
                <a:lnTo>
                  <a:pt x="1415283" y="810719"/>
                </a:lnTo>
                <a:lnTo>
                  <a:pt x="1431203" y="810063"/>
                </a:lnTo>
                <a:lnTo>
                  <a:pt x="1447108" y="808731"/>
                </a:lnTo>
                <a:lnTo>
                  <a:pt x="1463683" y="808076"/>
                </a:lnTo>
                <a:lnTo>
                  <a:pt x="1480255" y="806753"/>
                </a:lnTo>
                <a:lnTo>
                  <a:pt x="1496817" y="804766"/>
                </a:lnTo>
                <a:lnTo>
                  <a:pt x="1514057" y="802779"/>
                </a:lnTo>
                <a:lnTo>
                  <a:pt x="1528642" y="801444"/>
                </a:lnTo>
                <a:lnTo>
                  <a:pt x="1543882" y="798789"/>
                </a:lnTo>
                <a:lnTo>
                  <a:pt x="1559801" y="796802"/>
                </a:lnTo>
                <a:lnTo>
                  <a:pt x="1576364" y="794147"/>
                </a:lnTo>
                <a:lnTo>
                  <a:pt x="1593604" y="791501"/>
                </a:lnTo>
                <a:lnTo>
                  <a:pt x="1610843" y="788182"/>
                </a:lnTo>
                <a:lnTo>
                  <a:pt x="1629393" y="784872"/>
                </a:lnTo>
                <a:lnTo>
                  <a:pt x="1647968" y="780894"/>
                </a:lnTo>
                <a:lnTo>
                  <a:pt x="1667182" y="777584"/>
                </a:lnTo>
                <a:lnTo>
                  <a:pt x="1686412" y="772942"/>
                </a:lnTo>
                <a:lnTo>
                  <a:pt x="1706297" y="768964"/>
                </a:lnTo>
                <a:lnTo>
                  <a:pt x="1726847" y="764319"/>
                </a:lnTo>
                <a:lnTo>
                  <a:pt x="1747397" y="759677"/>
                </a:lnTo>
                <a:lnTo>
                  <a:pt x="1767291" y="755047"/>
                </a:lnTo>
                <a:lnTo>
                  <a:pt x="1787831" y="749734"/>
                </a:lnTo>
                <a:lnTo>
                  <a:pt x="1807726" y="745092"/>
                </a:lnTo>
                <a:lnTo>
                  <a:pt x="1846825" y="734494"/>
                </a:lnTo>
                <a:lnTo>
                  <a:pt x="1884614" y="723887"/>
                </a:lnTo>
                <a:lnTo>
                  <a:pt x="1919752" y="713277"/>
                </a:lnTo>
                <a:lnTo>
                  <a:pt x="1937007" y="707980"/>
                </a:lnTo>
                <a:lnTo>
                  <a:pt x="1952887" y="702670"/>
                </a:lnTo>
                <a:lnTo>
                  <a:pt x="1968797" y="697373"/>
                </a:lnTo>
                <a:lnTo>
                  <a:pt x="1984708" y="692728"/>
                </a:lnTo>
                <a:lnTo>
                  <a:pt x="2000618" y="686763"/>
                </a:lnTo>
                <a:lnTo>
                  <a:pt x="2016529" y="680798"/>
                </a:lnTo>
                <a:lnTo>
                  <a:pt x="2032439" y="674833"/>
                </a:lnTo>
                <a:lnTo>
                  <a:pt x="2048350" y="668856"/>
                </a:lnTo>
                <a:lnTo>
                  <a:pt x="2064261" y="662235"/>
                </a:lnTo>
                <a:lnTo>
                  <a:pt x="2080171" y="655606"/>
                </a:lnTo>
                <a:lnTo>
                  <a:pt x="2095411" y="648974"/>
                </a:lnTo>
                <a:lnTo>
                  <a:pt x="2111322" y="642353"/>
                </a:lnTo>
                <a:lnTo>
                  <a:pt x="2127232" y="635053"/>
                </a:lnTo>
                <a:lnTo>
                  <a:pt x="2142472" y="627769"/>
                </a:lnTo>
                <a:lnTo>
                  <a:pt x="2158383" y="620469"/>
                </a:lnTo>
                <a:lnTo>
                  <a:pt x="2173653" y="612529"/>
                </a:lnTo>
                <a:lnTo>
                  <a:pt x="2188893" y="604561"/>
                </a:lnTo>
                <a:lnTo>
                  <a:pt x="2204133" y="597276"/>
                </a:lnTo>
                <a:lnTo>
                  <a:pt x="2218703" y="589321"/>
                </a:lnTo>
                <a:lnTo>
                  <a:pt x="2233303" y="581357"/>
                </a:lnTo>
                <a:lnTo>
                  <a:pt x="2247232" y="574072"/>
                </a:lnTo>
                <a:lnTo>
                  <a:pt x="2261161" y="566117"/>
                </a:lnTo>
                <a:lnTo>
                  <a:pt x="2274390" y="558820"/>
                </a:lnTo>
                <a:lnTo>
                  <a:pt x="2287648" y="550865"/>
                </a:lnTo>
                <a:lnTo>
                  <a:pt x="2300237" y="543580"/>
                </a:lnTo>
                <a:lnTo>
                  <a:pt x="2313526" y="535612"/>
                </a:lnTo>
                <a:lnTo>
                  <a:pt x="2326114" y="528328"/>
                </a:lnTo>
                <a:lnTo>
                  <a:pt x="2338702" y="521040"/>
                </a:lnTo>
                <a:lnTo>
                  <a:pt x="2351291" y="513088"/>
                </a:lnTo>
                <a:lnTo>
                  <a:pt x="2363879" y="505120"/>
                </a:lnTo>
                <a:lnTo>
                  <a:pt x="2377168" y="497168"/>
                </a:lnTo>
                <a:lnTo>
                  <a:pt x="2391067" y="488560"/>
                </a:lnTo>
                <a:lnTo>
                  <a:pt x="2405667" y="479941"/>
                </a:lnTo>
                <a:lnTo>
                  <a:pt x="2420907" y="470653"/>
                </a:lnTo>
                <a:lnTo>
                  <a:pt x="2436818" y="460711"/>
                </a:lnTo>
                <a:lnTo>
                  <a:pt x="2454069" y="449448"/>
                </a:lnTo>
                <a:lnTo>
                  <a:pt x="2472632" y="438174"/>
                </a:lnTo>
                <a:lnTo>
                  <a:pt x="2491834" y="426244"/>
                </a:lnTo>
                <a:lnTo>
                  <a:pt x="2513048" y="412991"/>
                </a:lnTo>
                <a:lnTo>
                  <a:pt x="2534262" y="399062"/>
                </a:lnTo>
                <a:lnTo>
                  <a:pt x="2556787" y="385142"/>
                </a:lnTo>
                <a:lnTo>
                  <a:pt x="2579342" y="371225"/>
                </a:lnTo>
                <a:lnTo>
                  <a:pt x="2601196" y="357304"/>
                </a:lnTo>
                <a:lnTo>
                  <a:pt x="2621770" y="344042"/>
                </a:lnTo>
                <a:lnTo>
                  <a:pt x="2640332" y="332113"/>
                </a:lnTo>
                <a:lnTo>
                  <a:pt x="2656243" y="322170"/>
                </a:lnTo>
                <a:lnTo>
                  <a:pt x="2669502" y="313550"/>
                </a:lnTo>
                <a:lnTo>
                  <a:pt x="2679438" y="307585"/>
                </a:lnTo>
                <a:lnTo>
                  <a:pt x="2685412" y="303608"/>
                </a:lnTo>
                <a:lnTo>
                  <a:pt x="2689375" y="301620"/>
                </a:lnTo>
                <a:lnTo>
                  <a:pt x="2690716" y="300298"/>
                </a:lnTo>
              </a:path>
            </a:pathLst>
          </a:custGeom>
          <a:ln w="1988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6448290" y="3489018"/>
            <a:ext cx="239086" cy="236570"/>
          </a:xfrm>
          <a:custGeom>
            <a:avLst/>
            <a:gdLst/>
            <a:ahLst/>
            <a:cxnLst/>
            <a:rect l="l" t="t" r="r" b="b"/>
            <a:pathLst>
              <a:path w="120650" h="119380">
                <a:moveTo>
                  <a:pt x="0" y="119335"/>
                </a:moveTo>
                <a:lnTo>
                  <a:pt x="120283" y="0"/>
                </a:lnTo>
              </a:path>
            </a:pathLst>
          </a:custGeom>
          <a:ln w="4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6354286" y="3725500"/>
            <a:ext cx="94376" cy="94376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438" y="0"/>
                </a:moveTo>
                <a:lnTo>
                  <a:pt x="47438" y="0"/>
                </a:lnTo>
              </a:path>
              <a:path w="47625" h="47625">
                <a:moveTo>
                  <a:pt x="0" y="47064"/>
                </a:moveTo>
                <a:lnTo>
                  <a:pt x="47438" y="0"/>
                </a:lnTo>
              </a:path>
            </a:pathLst>
          </a:custGeom>
          <a:ln w="4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6354286" y="3725500"/>
            <a:ext cx="94376" cy="94376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8514" y="0"/>
                </a:moveTo>
                <a:lnTo>
                  <a:pt x="0" y="47064"/>
                </a:lnTo>
                <a:lnTo>
                  <a:pt x="47064" y="19217"/>
                </a:lnTo>
                <a:lnTo>
                  <a:pt x="37789" y="9275"/>
                </a:lnTo>
                <a:lnTo>
                  <a:pt x="285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6354286" y="3725500"/>
            <a:ext cx="94376" cy="94376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064" y="19217"/>
                </a:moveTo>
                <a:lnTo>
                  <a:pt x="0" y="47064"/>
                </a:lnTo>
                <a:lnTo>
                  <a:pt x="28514" y="0"/>
                </a:lnTo>
                <a:lnTo>
                  <a:pt x="37789" y="9275"/>
                </a:lnTo>
                <a:lnTo>
                  <a:pt x="47064" y="19217"/>
                </a:lnTo>
                <a:close/>
              </a:path>
            </a:pathLst>
          </a:custGeom>
          <a:ln w="4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3851806" y="2062425"/>
            <a:ext cx="961378" cy="0"/>
          </a:xfrm>
          <a:custGeom>
            <a:avLst/>
            <a:gdLst/>
            <a:ahLst/>
            <a:cxnLst/>
            <a:rect l="l" t="t" r="r" b="b"/>
            <a:pathLst>
              <a:path w="485139">
                <a:moveTo>
                  <a:pt x="0" y="0"/>
                </a:moveTo>
                <a:lnTo>
                  <a:pt x="484585" y="0"/>
                </a:lnTo>
              </a:path>
            </a:pathLst>
          </a:custGeom>
          <a:ln w="994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3851805" y="2042722"/>
            <a:ext cx="119543" cy="40267"/>
          </a:xfrm>
          <a:custGeom>
            <a:avLst/>
            <a:gdLst/>
            <a:ahLst/>
            <a:cxnLst/>
            <a:rect l="l" t="t" r="r" b="b"/>
            <a:pathLst>
              <a:path w="60325" h="20319">
                <a:moveTo>
                  <a:pt x="48399" y="0"/>
                </a:moveTo>
                <a:lnTo>
                  <a:pt x="0" y="9942"/>
                </a:lnTo>
                <a:lnTo>
                  <a:pt x="48399" y="19885"/>
                </a:lnTo>
                <a:lnTo>
                  <a:pt x="60329" y="9942"/>
                </a:lnTo>
                <a:lnTo>
                  <a:pt x="48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3851805" y="2042722"/>
            <a:ext cx="119543" cy="40267"/>
          </a:xfrm>
          <a:custGeom>
            <a:avLst/>
            <a:gdLst/>
            <a:ahLst/>
            <a:cxnLst/>
            <a:rect l="l" t="t" r="r" b="b"/>
            <a:pathLst>
              <a:path w="60325" h="20319">
                <a:moveTo>
                  <a:pt x="48399" y="19885"/>
                </a:moveTo>
                <a:lnTo>
                  <a:pt x="0" y="9942"/>
                </a:lnTo>
                <a:lnTo>
                  <a:pt x="48399" y="0"/>
                </a:lnTo>
                <a:lnTo>
                  <a:pt x="60329" y="9942"/>
                </a:lnTo>
                <a:lnTo>
                  <a:pt x="48399" y="19885"/>
                </a:lnTo>
                <a:close/>
              </a:path>
            </a:pathLst>
          </a:custGeom>
          <a:ln w="19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/>
          <p:nvPr/>
        </p:nvSpPr>
        <p:spPr>
          <a:xfrm>
            <a:off x="7946436" y="2096563"/>
            <a:ext cx="956345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589" y="0"/>
                </a:lnTo>
              </a:path>
            </a:pathLst>
          </a:custGeom>
          <a:ln w="994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/>
          <p:nvPr/>
        </p:nvSpPr>
        <p:spPr>
          <a:xfrm>
            <a:off x="8784496" y="2076866"/>
            <a:ext cx="118285" cy="40267"/>
          </a:xfrm>
          <a:custGeom>
            <a:avLst/>
            <a:gdLst/>
            <a:ahLst/>
            <a:cxnLst/>
            <a:rect l="l" t="t" r="r" b="b"/>
            <a:pathLst>
              <a:path w="59689" h="20319">
                <a:moveTo>
                  <a:pt x="11948" y="0"/>
                </a:moveTo>
                <a:lnTo>
                  <a:pt x="0" y="9939"/>
                </a:lnTo>
                <a:lnTo>
                  <a:pt x="11948" y="19894"/>
                </a:lnTo>
                <a:lnTo>
                  <a:pt x="59679" y="9939"/>
                </a:lnTo>
                <a:lnTo>
                  <a:pt x="11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/>
          <p:nvPr/>
        </p:nvSpPr>
        <p:spPr>
          <a:xfrm>
            <a:off x="8784496" y="2076866"/>
            <a:ext cx="118285" cy="40267"/>
          </a:xfrm>
          <a:custGeom>
            <a:avLst/>
            <a:gdLst/>
            <a:ahLst/>
            <a:cxnLst/>
            <a:rect l="l" t="t" r="r" b="b"/>
            <a:pathLst>
              <a:path w="59689" h="20319">
                <a:moveTo>
                  <a:pt x="11948" y="0"/>
                </a:moveTo>
                <a:lnTo>
                  <a:pt x="59679" y="9939"/>
                </a:lnTo>
                <a:lnTo>
                  <a:pt x="11948" y="19894"/>
                </a:lnTo>
                <a:lnTo>
                  <a:pt x="0" y="9939"/>
                </a:lnTo>
                <a:lnTo>
                  <a:pt x="11948" y="0"/>
                </a:lnTo>
                <a:close/>
              </a:path>
            </a:pathLst>
          </a:custGeom>
          <a:ln w="19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/>
          <p:nvPr/>
        </p:nvSpPr>
        <p:spPr>
          <a:xfrm>
            <a:off x="3229158" y="1208558"/>
            <a:ext cx="6325719" cy="4126123"/>
          </a:xfrm>
          <a:custGeom>
            <a:avLst/>
            <a:gdLst/>
            <a:ahLst/>
            <a:cxnLst/>
            <a:rect l="l" t="t" r="r" b="b"/>
            <a:pathLst>
              <a:path w="3192145" h="2082164">
                <a:moveTo>
                  <a:pt x="0" y="2082164"/>
                </a:moveTo>
                <a:lnTo>
                  <a:pt x="3191865" y="2082164"/>
                </a:lnTo>
                <a:lnTo>
                  <a:pt x="3191865" y="0"/>
                </a:lnTo>
                <a:lnTo>
                  <a:pt x="0" y="0"/>
                </a:lnTo>
                <a:lnTo>
                  <a:pt x="0" y="2082164"/>
                </a:lnTo>
                <a:close/>
              </a:path>
            </a:pathLst>
          </a:custGeom>
          <a:ln w="4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" name="object 16"/>
          <p:cNvSpPr/>
          <p:nvPr/>
        </p:nvSpPr>
        <p:spPr>
          <a:xfrm>
            <a:off x="4875149" y="4337647"/>
            <a:ext cx="275578" cy="274320"/>
          </a:xfrm>
          <a:custGeom>
            <a:avLst/>
            <a:gdLst/>
            <a:ahLst/>
            <a:cxnLst/>
            <a:rect l="l" t="t" r="r" b="b"/>
            <a:pathLst>
              <a:path w="139064" h="138430">
                <a:moveTo>
                  <a:pt x="0" y="137873"/>
                </a:moveTo>
                <a:lnTo>
                  <a:pt x="138983" y="0"/>
                </a:lnTo>
              </a:path>
              <a:path w="139064" h="138430">
                <a:moveTo>
                  <a:pt x="138983" y="0"/>
                </a:moveTo>
                <a:lnTo>
                  <a:pt x="138984" y="0"/>
                </a:lnTo>
              </a:path>
            </a:pathLst>
          </a:custGeom>
          <a:ln w="4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object 17"/>
          <p:cNvSpPr/>
          <p:nvPr/>
        </p:nvSpPr>
        <p:spPr>
          <a:xfrm>
            <a:off x="5150569" y="4282484"/>
            <a:ext cx="56626" cy="55367"/>
          </a:xfrm>
          <a:custGeom>
            <a:avLst/>
            <a:gdLst/>
            <a:ahLst/>
            <a:cxnLst/>
            <a:rect l="l" t="t" r="r" b="b"/>
            <a:pathLst>
              <a:path w="28575" h="27939">
                <a:moveTo>
                  <a:pt x="0" y="27837"/>
                </a:moveTo>
                <a:lnTo>
                  <a:pt x="28061" y="0"/>
                </a:lnTo>
              </a:path>
            </a:pathLst>
          </a:custGeom>
          <a:ln w="4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" name="object 18"/>
          <p:cNvSpPr/>
          <p:nvPr/>
        </p:nvSpPr>
        <p:spPr>
          <a:xfrm>
            <a:off x="5112906" y="4282484"/>
            <a:ext cx="94376" cy="94376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067" y="0"/>
                </a:moveTo>
                <a:lnTo>
                  <a:pt x="0" y="27837"/>
                </a:lnTo>
                <a:lnTo>
                  <a:pt x="9287" y="37776"/>
                </a:lnTo>
                <a:lnTo>
                  <a:pt x="18562" y="47064"/>
                </a:lnTo>
                <a:lnTo>
                  <a:pt x="47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" name="object 19"/>
          <p:cNvSpPr/>
          <p:nvPr/>
        </p:nvSpPr>
        <p:spPr>
          <a:xfrm>
            <a:off x="5112906" y="4282484"/>
            <a:ext cx="94376" cy="94376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27837"/>
                </a:moveTo>
                <a:lnTo>
                  <a:pt x="47067" y="0"/>
                </a:lnTo>
                <a:lnTo>
                  <a:pt x="18562" y="47064"/>
                </a:lnTo>
                <a:lnTo>
                  <a:pt x="9287" y="37776"/>
                </a:lnTo>
                <a:lnTo>
                  <a:pt x="0" y="27837"/>
                </a:lnTo>
                <a:close/>
              </a:path>
            </a:pathLst>
          </a:custGeom>
          <a:ln w="4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" name="object 20"/>
          <p:cNvSpPr txBox="1"/>
          <p:nvPr/>
        </p:nvSpPr>
        <p:spPr>
          <a:xfrm>
            <a:off x="3794025" y="1474080"/>
            <a:ext cx="4979286" cy="455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4137552" algn="l"/>
              </a:tabLst>
            </a:pPr>
            <a:r>
              <a:rPr sz="991" spc="119" dirty="0">
                <a:solidFill>
                  <a:srgbClr val="231F20"/>
                </a:solidFill>
                <a:latin typeface="PMingLiU"/>
                <a:cs typeface="PMingLiU"/>
              </a:rPr>
              <a:t>H</a:t>
            </a:r>
            <a:r>
              <a:rPr sz="991" spc="40" dirty="0">
                <a:solidFill>
                  <a:srgbClr val="231F20"/>
                </a:solidFill>
                <a:latin typeface="PMingLiU"/>
                <a:cs typeface="PMingLiU"/>
              </a:rPr>
              <a:t>ig</a:t>
            </a:r>
            <a:r>
              <a:rPr sz="991" spc="119" dirty="0">
                <a:solidFill>
                  <a:srgbClr val="231F20"/>
                </a:solidFill>
                <a:latin typeface="PMingLiU"/>
                <a:cs typeface="PMingLiU"/>
              </a:rPr>
              <a:t>h</a:t>
            </a:r>
            <a:r>
              <a:rPr sz="991" spc="99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991" spc="109" dirty="0">
                <a:solidFill>
                  <a:srgbClr val="231F20"/>
                </a:solidFill>
                <a:latin typeface="PMingLiU"/>
                <a:cs typeface="PMingLiU"/>
              </a:rPr>
              <a:t>B</a:t>
            </a:r>
            <a:r>
              <a:rPr sz="991" spc="30" dirty="0">
                <a:solidFill>
                  <a:srgbClr val="231F20"/>
                </a:solidFill>
                <a:latin typeface="PMingLiU"/>
                <a:cs typeface="PMingLiU"/>
              </a:rPr>
              <a:t>i</a:t>
            </a:r>
            <a:r>
              <a:rPr sz="991" spc="109" dirty="0">
                <a:solidFill>
                  <a:srgbClr val="231F20"/>
                </a:solidFill>
                <a:latin typeface="PMingLiU"/>
                <a:cs typeface="PMingLiU"/>
              </a:rPr>
              <a:t>a</a:t>
            </a:r>
            <a:r>
              <a:rPr sz="991" spc="50" dirty="0">
                <a:solidFill>
                  <a:srgbClr val="231F20"/>
                </a:solidFill>
                <a:latin typeface="PMingLiU"/>
                <a:cs typeface="PMingLiU"/>
              </a:rPr>
              <a:t>s</a:t>
            </a:r>
            <a:r>
              <a:rPr sz="991" dirty="0">
                <a:solidFill>
                  <a:srgbClr val="231F20"/>
                </a:solidFill>
                <a:latin typeface="PMingLiU"/>
                <a:cs typeface="PMingLiU"/>
              </a:rPr>
              <a:t>	</a:t>
            </a:r>
            <a:r>
              <a:rPr sz="991" spc="89" dirty="0">
                <a:solidFill>
                  <a:srgbClr val="231F20"/>
                </a:solidFill>
                <a:latin typeface="PMingLiU"/>
                <a:cs typeface="PMingLiU"/>
              </a:rPr>
              <a:t>L</a:t>
            </a:r>
            <a:r>
              <a:rPr sz="991" spc="30" dirty="0">
                <a:solidFill>
                  <a:srgbClr val="231F20"/>
                </a:solidFill>
                <a:latin typeface="PMingLiU"/>
                <a:cs typeface="PMingLiU"/>
              </a:rPr>
              <a:t>o</a:t>
            </a:r>
            <a:r>
              <a:rPr sz="991" spc="89" dirty="0">
                <a:solidFill>
                  <a:srgbClr val="231F20"/>
                </a:solidFill>
                <a:latin typeface="PMingLiU"/>
                <a:cs typeface="PMingLiU"/>
              </a:rPr>
              <a:t>w </a:t>
            </a:r>
            <a:r>
              <a:rPr sz="991" spc="109" dirty="0">
                <a:solidFill>
                  <a:srgbClr val="231F20"/>
                </a:solidFill>
                <a:latin typeface="PMingLiU"/>
                <a:cs typeface="PMingLiU"/>
              </a:rPr>
              <a:t>B</a:t>
            </a:r>
            <a:r>
              <a:rPr sz="991" spc="30" dirty="0">
                <a:solidFill>
                  <a:srgbClr val="231F20"/>
                </a:solidFill>
                <a:latin typeface="PMingLiU"/>
                <a:cs typeface="PMingLiU"/>
              </a:rPr>
              <a:t>i</a:t>
            </a:r>
            <a:r>
              <a:rPr sz="991" spc="109" dirty="0">
                <a:solidFill>
                  <a:srgbClr val="231F20"/>
                </a:solidFill>
                <a:latin typeface="PMingLiU"/>
                <a:cs typeface="PMingLiU"/>
              </a:rPr>
              <a:t>a</a:t>
            </a:r>
            <a:r>
              <a:rPr sz="991" spc="50" dirty="0">
                <a:solidFill>
                  <a:srgbClr val="231F20"/>
                </a:solidFill>
                <a:latin typeface="PMingLiU"/>
                <a:cs typeface="PMingLiU"/>
              </a:rPr>
              <a:t>s</a:t>
            </a:r>
            <a:endParaRPr sz="991">
              <a:latin typeface="PMingLiU"/>
              <a:cs typeface="PMingLiU"/>
            </a:endParaRPr>
          </a:p>
          <a:p>
            <a:pPr>
              <a:spcBef>
                <a:spcPts val="111"/>
              </a:spcBef>
            </a:pPr>
            <a:endParaRPr sz="892">
              <a:latin typeface="Times New Roman"/>
              <a:cs typeface="Times New Roman"/>
            </a:endParaRPr>
          </a:p>
          <a:p>
            <a:pPr>
              <a:tabLst>
                <a:tab pos="4137552" algn="l"/>
              </a:tabLst>
            </a:pPr>
            <a:r>
              <a:rPr sz="991" spc="89" dirty="0">
                <a:solidFill>
                  <a:srgbClr val="231F20"/>
                </a:solidFill>
                <a:latin typeface="PMingLiU"/>
                <a:cs typeface="PMingLiU"/>
              </a:rPr>
              <a:t>L</a:t>
            </a:r>
            <a:r>
              <a:rPr sz="991" spc="30" dirty="0">
                <a:solidFill>
                  <a:srgbClr val="231F20"/>
                </a:solidFill>
                <a:latin typeface="PMingLiU"/>
                <a:cs typeface="PMingLiU"/>
              </a:rPr>
              <a:t>o</a:t>
            </a:r>
            <a:r>
              <a:rPr sz="991" spc="89" dirty="0">
                <a:solidFill>
                  <a:srgbClr val="231F20"/>
                </a:solidFill>
                <a:latin typeface="PMingLiU"/>
                <a:cs typeface="PMingLiU"/>
              </a:rPr>
              <a:t>w</a:t>
            </a:r>
            <a:r>
              <a:rPr sz="991" spc="99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991" spc="30" dirty="0">
                <a:solidFill>
                  <a:srgbClr val="231F20"/>
                </a:solidFill>
                <a:latin typeface="PMingLiU"/>
                <a:cs typeface="PMingLiU"/>
              </a:rPr>
              <a:t>V</a:t>
            </a:r>
            <a:r>
              <a:rPr sz="991" spc="109" dirty="0">
                <a:solidFill>
                  <a:srgbClr val="231F20"/>
                </a:solidFill>
                <a:latin typeface="PMingLiU"/>
                <a:cs typeface="PMingLiU"/>
              </a:rPr>
              <a:t>a</a:t>
            </a:r>
            <a:r>
              <a:rPr sz="991" spc="99" dirty="0">
                <a:solidFill>
                  <a:srgbClr val="231F20"/>
                </a:solidFill>
                <a:latin typeface="PMingLiU"/>
                <a:cs typeface="PMingLiU"/>
              </a:rPr>
              <a:t>r</a:t>
            </a:r>
            <a:r>
              <a:rPr sz="991" spc="20" dirty="0">
                <a:solidFill>
                  <a:srgbClr val="231F20"/>
                </a:solidFill>
                <a:latin typeface="PMingLiU"/>
                <a:cs typeface="PMingLiU"/>
              </a:rPr>
              <a:t>i</a:t>
            </a:r>
            <a:r>
              <a:rPr sz="991" spc="109" dirty="0">
                <a:solidFill>
                  <a:srgbClr val="231F20"/>
                </a:solidFill>
                <a:latin typeface="PMingLiU"/>
                <a:cs typeface="PMingLiU"/>
              </a:rPr>
              <a:t>a</a:t>
            </a:r>
            <a:r>
              <a:rPr sz="991" spc="119" dirty="0">
                <a:solidFill>
                  <a:srgbClr val="231F20"/>
                </a:solidFill>
                <a:latin typeface="PMingLiU"/>
                <a:cs typeface="PMingLiU"/>
              </a:rPr>
              <a:t>n</a:t>
            </a:r>
            <a:r>
              <a:rPr sz="991" spc="50" dirty="0">
                <a:solidFill>
                  <a:srgbClr val="231F20"/>
                </a:solidFill>
                <a:latin typeface="PMingLiU"/>
                <a:cs typeface="PMingLiU"/>
              </a:rPr>
              <a:t>ce</a:t>
            </a:r>
            <a:r>
              <a:rPr sz="991" dirty="0">
                <a:solidFill>
                  <a:srgbClr val="231F20"/>
                </a:solidFill>
                <a:latin typeface="PMingLiU"/>
                <a:cs typeface="PMingLiU"/>
              </a:rPr>
              <a:t>	</a:t>
            </a:r>
            <a:r>
              <a:rPr sz="991" spc="119" dirty="0">
                <a:solidFill>
                  <a:srgbClr val="231F20"/>
                </a:solidFill>
                <a:latin typeface="PMingLiU"/>
                <a:cs typeface="PMingLiU"/>
              </a:rPr>
              <a:t>H</a:t>
            </a:r>
            <a:r>
              <a:rPr sz="991" spc="40" dirty="0">
                <a:solidFill>
                  <a:srgbClr val="231F20"/>
                </a:solidFill>
                <a:latin typeface="PMingLiU"/>
                <a:cs typeface="PMingLiU"/>
              </a:rPr>
              <a:t>ig</a:t>
            </a:r>
            <a:r>
              <a:rPr sz="991" spc="119" dirty="0">
                <a:solidFill>
                  <a:srgbClr val="231F20"/>
                </a:solidFill>
                <a:latin typeface="PMingLiU"/>
                <a:cs typeface="PMingLiU"/>
              </a:rPr>
              <a:t>h</a:t>
            </a:r>
            <a:r>
              <a:rPr sz="991" spc="99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991" spc="30" dirty="0">
                <a:solidFill>
                  <a:srgbClr val="231F20"/>
                </a:solidFill>
                <a:latin typeface="PMingLiU"/>
                <a:cs typeface="PMingLiU"/>
              </a:rPr>
              <a:t>V</a:t>
            </a:r>
            <a:r>
              <a:rPr sz="991" spc="109" dirty="0">
                <a:solidFill>
                  <a:srgbClr val="231F20"/>
                </a:solidFill>
                <a:latin typeface="PMingLiU"/>
                <a:cs typeface="PMingLiU"/>
              </a:rPr>
              <a:t>a</a:t>
            </a:r>
            <a:r>
              <a:rPr sz="991" spc="99" dirty="0">
                <a:solidFill>
                  <a:srgbClr val="231F20"/>
                </a:solidFill>
                <a:latin typeface="PMingLiU"/>
                <a:cs typeface="PMingLiU"/>
              </a:rPr>
              <a:t>r</a:t>
            </a:r>
            <a:r>
              <a:rPr sz="991" spc="20" dirty="0">
                <a:solidFill>
                  <a:srgbClr val="231F20"/>
                </a:solidFill>
                <a:latin typeface="PMingLiU"/>
                <a:cs typeface="PMingLiU"/>
              </a:rPr>
              <a:t>i</a:t>
            </a:r>
            <a:r>
              <a:rPr sz="991" spc="109" dirty="0">
                <a:solidFill>
                  <a:srgbClr val="231F20"/>
                </a:solidFill>
                <a:latin typeface="PMingLiU"/>
                <a:cs typeface="PMingLiU"/>
              </a:rPr>
              <a:t>a</a:t>
            </a:r>
            <a:r>
              <a:rPr sz="991" spc="119" dirty="0">
                <a:solidFill>
                  <a:srgbClr val="231F20"/>
                </a:solidFill>
                <a:latin typeface="PMingLiU"/>
                <a:cs typeface="PMingLiU"/>
              </a:rPr>
              <a:t>n</a:t>
            </a:r>
            <a:r>
              <a:rPr sz="991" spc="50" dirty="0">
                <a:solidFill>
                  <a:srgbClr val="231F20"/>
                </a:solidFill>
                <a:latin typeface="PMingLiU"/>
                <a:cs typeface="PMingLiU"/>
              </a:rPr>
              <a:t>ce</a:t>
            </a:r>
            <a:endParaRPr sz="991">
              <a:latin typeface="PMingLiU"/>
              <a:cs typeface="PMingLiU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02511" y="2673429"/>
            <a:ext cx="213456" cy="130994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168"/>
            <a:r>
              <a:rPr sz="1387" dirty="0">
                <a:solidFill>
                  <a:srgbClr val="231F20"/>
                </a:solidFill>
                <a:latin typeface="PMingLiU"/>
                <a:cs typeface="PMingLiU"/>
              </a:rPr>
              <a:t>Prediction</a:t>
            </a:r>
            <a:r>
              <a:rPr sz="1387" spc="89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1387" dirty="0">
                <a:solidFill>
                  <a:srgbClr val="231F20"/>
                </a:solidFill>
                <a:latin typeface="PMingLiU"/>
                <a:cs typeface="PMingLiU"/>
              </a:rPr>
              <a:t>Error</a:t>
            </a:r>
            <a:endParaRPr sz="1387">
              <a:latin typeface="PMingLiU"/>
              <a:cs typeface="PMingLiU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2987" y="5823473"/>
            <a:ext cx="1463459" cy="213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sz="1387" spc="89" dirty="0">
                <a:solidFill>
                  <a:srgbClr val="231F20"/>
                </a:solidFill>
                <a:latin typeface="PMingLiU"/>
                <a:cs typeface="PMingLiU"/>
              </a:rPr>
              <a:t>M</a:t>
            </a:r>
            <a:r>
              <a:rPr sz="1387" spc="50" dirty="0">
                <a:solidFill>
                  <a:srgbClr val="231F20"/>
                </a:solidFill>
                <a:latin typeface="PMingLiU"/>
                <a:cs typeface="PMingLiU"/>
              </a:rPr>
              <a:t>o</a:t>
            </a:r>
            <a:r>
              <a:rPr sz="1387" spc="109" dirty="0">
                <a:solidFill>
                  <a:srgbClr val="231F20"/>
                </a:solidFill>
                <a:latin typeface="PMingLiU"/>
                <a:cs typeface="PMingLiU"/>
              </a:rPr>
              <a:t>d</a:t>
            </a:r>
            <a:r>
              <a:rPr sz="1387" spc="20" dirty="0">
                <a:solidFill>
                  <a:srgbClr val="231F20"/>
                </a:solidFill>
                <a:latin typeface="PMingLiU"/>
                <a:cs typeface="PMingLiU"/>
              </a:rPr>
              <a:t>el</a:t>
            </a:r>
            <a:r>
              <a:rPr sz="1387" spc="99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1387" spc="109" dirty="0">
                <a:solidFill>
                  <a:srgbClr val="231F20"/>
                </a:solidFill>
                <a:latin typeface="PMingLiU"/>
                <a:cs typeface="PMingLiU"/>
              </a:rPr>
              <a:t>C</a:t>
            </a:r>
            <a:r>
              <a:rPr sz="1387" spc="79" dirty="0">
                <a:solidFill>
                  <a:srgbClr val="231F20"/>
                </a:solidFill>
                <a:latin typeface="PMingLiU"/>
                <a:cs typeface="PMingLiU"/>
              </a:rPr>
              <a:t>om</a:t>
            </a:r>
            <a:r>
              <a:rPr sz="1387" spc="109" dirty="0">
                <a:solidFill>
                  <a:srgbClr val="231F20"/>
                </a:solidFill>
                <a:latin typeface="PMingLiU"/>
                <a:cs typeface="PMingLiU"/>
              </a:rPr>
              <a:t>p</a:t>
            </a:r>
            <a:r>
              <a:rPr sz="1387" spc="20" dirty="0">
                <a:solidFill>
                  <a:srgbClr val="231F20"/>
                </a:solidFill>
                <a:latin typeface="PMingLiU"/>
                <a:cs typeface="PMingLiU"/>
              </a:rPr>
              <a:t>le</a:t>
            </a:r>
            <a:r>
              <a:rPr sz="1387" spc="69" dirty="0">
                <a:solidFill>
                  <a:srgbClr val="231F20"/>
                </a:solidFill>
                <a:latin typeface="PMingLiU"/>
                <a:cs typeface="PMingLiU"/>
              </a:rPr>
              <a:t>x</a:t>
            </a:r>
            <a:r>
              <a:rPr sz="1387" spc="10" dirty="0">
                <a:solidFill>
                  <a:srgbClr val="231F20"/>
                </a:solidFill>
                <a:latin typeface="PMingLiU"/>
                <a:cs typeface="PMingLiU"/>
              </a:rPr>
              <a:t>i</a:t>
            </a:r>
            <a:r>
              <a:rPr sz="1387" spc="129" dirty="0">
                <a:solidFill>
                  <a:srgbClr val="231F20"/>
                </a:solidFill>
                <a:latin typeface="PMingLiU"/>
                <a:cs typeface="PMingLiU"/>
              </a:rPr>
              <a:t>t</a:t>
            </a:r>
            <a:r>
              <a:rPr sz="1387" spc="69" dirty="0">
                <a:solidFill>
                  <a:srgbClr val="231F20"/>
                </a:solidFill>
                <a:latin typeface="PMingLiU"/>
                <a:cs typeface="PMingLiU"/>
              </a:rPr>
              <a:t>y</a:t>
            </a:r>
            <a:endParaRPr sz="1387">
              <a:latin typeface="PMingLiU"/>
              <a:cs typeface="PMingLiU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87970" y="4743710"/>
            <a:ext cx="976477" cy="152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91" spc="109" dirty="0">
                <a:solidFill>
                  <a:srgbClr val="231F20"/>
                </a:solidFill>
                <a:latin typeface="PMingLiU"/>
                <a:cs typeface="PMingLiU"/>
              </a:rPr>
              <a:t>T</a:t>
            </a:r>
            <a:r>
              <a:rPr sz="991" spc="99" dirty="0">
                <a:solidFill>
                  <a:srgbClr val="231F20"/>
                </a:solidFill>
                <a:latin typeface="PMingLiU"/>
                <a:cs typeface="PMingLiU"/>
              </a:rPr>
              <a:t>r</a:t>
            </a:r>
            <a:r>
              <a:rPr sz="991" spc="109" dirty="0">
                <a:solidFill>
                  <a:srgbClr val="231F20"/>
                </a:solidFill>
                <a:latin typeface="PMingLiU"/>
                <a:cs typeface="PMingLiU"/>
              </a:rPr>
              <a:t>a</a:t>
            </a:r>
            <a:r>
              <a:rPr sz="991" spc="20" dirty="0">
                <a:solidFill>
                  <a:srgbClr val="231F20"/>
                </a:solidFill>
                <a:latin typeface="PMingLiU"/>
                <a:cs typeface="PMingLiU"/>
              </a:rPr>
              <a:t>i</a:t>
            </a:r>
            <a:r>
              <a:rPr sz="991" spc="119" dirty="0">
                <a:solidFill>
                  <a:srgbClr val="231F20"/>
                </a:solidFill>
                <a:latin typeface="PMingLiU"/>
                <a:cs typeface="PMingLiU"/>
              </a:rPr>
              <a:t>n</a:t>
            </a:r>
            <a:r>
              <a:rPr sz="991" spc="20" dirty="0">
                <a:solidFill>
                  <a:srgbClr val="231F20"/>
                </a:solidFill>
                <a:latin typeface="PMingLiU"/>
                <a:cs typeface="PMingLiU"/>
              </a:rPr>
              <a:t>i</a:t>
            </a:r>
            <a:r>
              <a:rPr sz="991" spc="119" dirty="0">
                <a:solidFill>
                  <a:srgbClr val="231F20"/>
                </a:solidFill>
                <a:latin typeface="PMingLiU"/>
                <a:cs typeface="PMingLiU"/>
              </a:rPr>
              <a:t>n</a:t>
            </a:r>
            <a:r>
              <a:rPr sz="991" spc="59" dirty="0">
                <a:solidFill>
                  <a:srgbClr val="231F20"/>
                </a:solidFill>
                <a:latin typeface="PMingLiU"/>
                <a:cs typeface="PMingLiU"/>
              </a:rPr>
              <a:t>g</a:t>
            </a:r>
            <a:r>
              <a:rPr sz="991" spc="89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991" spc="69" dirty="0">
                <a:solidFill>
                  <a:srgbClr val="231F20"/>
                </a:solidFill>
                <a:latin typeface="PMingLiU"/>
                <a:cs typeface="PMingLiU"/>
              </a:rPr>
              <a:t>S</a:t>
            </a:r>
            <a:r>
              <a:rPr sz="991" spc="109" dirty="0">
                <a:solidFill>
                  <a:srgbClr val="231F20"/>
                </a:solidFill>
                <a:latin typeface="PMingLiU"/>
                <a:cs typeface="PMingLiU"/>
              </a:rPr>
              <a:t>a</a:t>
            </a:r>
            <a:r>
              <a:rPr sz="991" spc="159" dirty="0">
                <a:solidFill>
                  <a:srgbClr val="231F20"/>
                </a:solidFill>
                <a:latin typeface="PMingLiU"/>
                <a:cs typeface="PMingLiU"/>
              </a:rPr>
              <a:t>m</a:t>
            </a:r>
            <a:r>
              <a:rPr sz="991" spc="119" dirty="0">
                <a:solidFill>
                  <a:srgbClr val="231F20"/>
                </a:solidFill>
                <a:latin typeface="PMingLiU"/>
                <a:cs typeface="PMingLiU"/>
              </a:rPr>
              <a:t>p</a:t>
            </a:r>
            <a:r>
              <a:rPr sz="991" spc="20" dirty="0">
                <a:solidFill>
                  <a:srgbClr val="231F20"/>
                </a:solidFill>
                <a:latin typeface="PMingLiU"/>
                <a:cs typeface="PMingLiU"/>
              </a:rPr>
              <a:t>l</a:t>
            </a:r>
            <a:r>
              <a:rPr sz="991" spc="50" dirty="0">
                <a:solidFill>
                  <a:srgbClr val="231F20"/>
                </a:solidFill>
                <a:latin typeface="PMingLiU"/>
                <a:cs typeface="PMingLiU"/>
              </a:rPr>
              <a:t>e</a:t>
            </a:r>
            <a:endParaRPr sz="991">
              <a:latin typeface="PMingLiU"/>
              <a:cs typeface="PMingLiU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38080" y="3345997"/>
            <a:ext cx="728584" cy="152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91" spc="109" dirty="0">
                <a:solidFill>
                  <a:srgbClr val="231F20"/>
                </a:solidFill>
                <a:latin typeface="PMingLiU"/>
                <a:cs typeface="PMingLiU"/>
              </a:rPr>
              <a:t>T</a:t>
            </a:r>
            <a:r>
              <a:rPr sz="991" spc="89" dirty="0">
                <a:solidFill>
                  <a:srgbClr val="231F20"/>
                </a:solidFill>
                <a:latin typeface="PMingLiU"/>
                <a:cs typeface="PMingLiU"/>
              </a:rPr>
              <a:t>est </a:t>
            </a:r>
            <a:r>
              <a:rPr sz="991" spc="69" dirty="0">
                <a:solidFill>
                  <a:srgbClr val="231F20"/>
                </a:solidFill>
                <a:latin typeface="PMingLiU"/>
                <a:cs typeface="PMingLiU"/>
              </a:rPr>
              <a:t>S</a:t>
            </a:r>
            <a:r>
              <a:rPr sz="991" spc="109" dirty="0">
                <a:solidFill>
                  <a:srgbClr val="231F20"/>
                </a:solidFill>
                <a:latin typeface="PMingLiU"/>
                <a:cs typeface="PMingLiU"/>
              </a:rPr>
              <a:t>a</a:t>
            </a:r>
            <a:r>
              <a:rPr sz="991" spc="159" dirty="0">
                <a:solidFill>
                  <a:srgbClr val="231F20"/>
                </a:solidFill>
                <a:latin typeface="PMingLiU"/>
                <a:cs typeface="PMingLiU"/>
              </a:rPr>
              <a:t>m</a:t>
            </a:r>
            <a:r>
              <a:rPr sz="991" spc="119" dirty="0">
                <a:solidFill>
                  <a:srgbClr val="231F20"/>
                </a:solidFill>
                <a:latin typeface="PMingLiU"/>
                <a:cs typeface="PMingLiU"/>
              </a:rPr>
              <a:t>p</a:t>
            </a:r>
            <a:r>
              <a:rPr sz="991" spc="20" dirty="0">
                <a:solidFill>
                  <a:srgbClr val="231F20"/>
                </a:solidFill>
                <a:latin typeface="PMingLiU"/>
                <a:cs typeface="PMingLiU"/>
              </a:rPr>
              <a:t>l</a:t>
            </a:r>
            <a:r>
              <a:rPr sz="991" spc="50" dirty="0">
                <a:solidFill>
                  <a:srgbClr val="231F20"/>
                </a:solidFill>
                <a:latin typeface="PMingLiU"/>
                <a:cs typeface="PMingLiU"/>
              </a:rPr>
              <a:t>e</a:t>
            </a:r>
            <a:endParaRPr sz="991">
              <a:latin typeface="PMingLiU"/>
              <a:cs typeface="PMingLiU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85735" y="5488347"/>
            <a:ext cx="296970" cy="152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sz="991" spc="89" dirty="0">
                <a:solidFill>
                  <a:srgbClr val="231F20"/>
                </a:solidFill>
                <a:latin typeface="PMingLiU"/>
                <a:cs typeface="PMingLiU"/>
              </a:rPr>
              <a:t>L</a:t>
            </a:r>
            <a:r>
              <a:rPr sz="991" spc="30" dirty="0">
                <a:solidFill>
                  <a:srgbClr val="231F20"/>
                </a:solidFill>
                <a:latin typeface="PMingLiU"/>
                <a:cs typeface="PMingLiU"/>
              </a:rPr>
              <a:t>o</a:t>
            </a:r>
            <a:r>
              <a:rPr sz="991" spc="89" dirty="0">
                <a:solidFill>
                  <a:srgbClr val="231F20"/>
                </a:solidFill>
                <a:latin typeface="PMingLiU"/>
                <a:cs typeface="PMingLiU"/>
              </a:rPr>
              <a:t>w</a:t>
            </a:r>
            <a:endParaRPr sz="991">
              <a:latin typeface="PMingLiU"/>
              <a:cs typeface="PMingLiU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91128" y="5488347"/>
            <a:ext cx="333462" cy="152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sz="991" spc="119" dirty="0">
                <a:solidFill>
                  <a:srgbClr val="231F20"/>
                </a:solidFill>
                <a:latin typeface="PMingLiU"/>
                <a:cs typeface="PMingLiU"/>
              </a:rPr>
              <a:t>H</a:t>
            </a:r>
            <a:r>
              <a:rPr sz="991" spc="40" dirty="0">
                <a:solidFill>
                  <a:srgbClr val="231F20"/>
                </a:solidFill>
                <a:latin typeface="PMingLiU"/>
                <a:cs typeface="PMingLiU"/>
              </a:rPr>
              <a:t>ig</a:t>
            </a:r>
            <a:r>
              <a:rPr sz="991" spc="119" dirty="0">
                <a:solidFill>
                  <a:srgbClr val="231F20"/>
                </a:solidFill>
                <a:latin typeface="PMingLiU"/>
                <a:cs typeface="PMingLiU"/>
              </a:rPr>
              <a:t>h</a:t>
            </a:r>
            <a:endParaRPr sz="991"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103997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654"/>
            <a:ext cx="10515600" cy="6030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Validation-set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529"/>
            <a:ext cx="10515600" cy="56208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Here we randomly divide the available set of samples into two halves:  a training set and a validation or hold-out set.</a:t>
            </a:r>
          </a:p>
          <a:p>
            <a:r>
              <a:rPr lang="en-US" dirty="0" smtClean="0"/>
              <a:t>The model is fit on the training set, and the fitted model is used to predict the responses for the observations in the validation set.</a:t>
            </a:r>
          </a:p>
          <a:p>
            <a:r>
              <a:rPr lang="en-US" dirty="0" smtClean="0"/>
              <a:t>The resulting validation-set error provides an estimate of the test error.  This is typically assessed using MSE in the case of a quantitative response and misclassification rate in the case of a qualitative (discrete) response.</a:t>
            </a:r>
          </a:p>
          <a:p>
            <a:r>
              <a:rPr lang="en-US" dirty="0"/>
              <a:t>T</a:t>
            </a:r>
            <a:r>
              <a:rPr lang="en-US" dirty="0" smtClean="0"/>
              <a:t>he validation estimate of the test error can be highly variable, depending on precisely which observations are included in the training set and which observations are included in the validation set.</a:t>
            </a:r>
          </a:p>
          <a:p>
            <a:r>
              <a:rPr lang="en-US" dirty="0" smtClean="0"/>
              <a:t>In the validation approach, only a subset of the observations — those that are included in the training set rather than in the validation set — are used to fit the model.</a:t>
            </a:r>
          </a:p>
          <a:p>
            <a:r>
              <a:rPr lang="en-US" dirty="0" smtClean="0"/>
              <a:t>This suggests that the validation set error may tend to overestimate the test error for the model fit on the entire data set.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used approach for estimating test error.</a:t>
            </a:r>
          </a:p>
          <a:p>
            <a:r>
              <a:rPr lang="en-US" dirty="0" smtClean="0"/>
              <a:t>Estimates can be used to select best model, and to give an idea of the test error of the final chosen model.</a:t>
            </a:r>
          </a:p>
          <a:p>
            <a:r>
              <a:rPr lang="en-US" dirty="0" smtClean="0"/>
              <a:t>Idea is to randomly divide the data into K equal-sized parts.  We leave out part k, fit the model to the other  K − 1 parts (combined), and then obtain predictions for the left-out kth part.</a:t>
            </a:r>
          </a:p>
          <a:p>
            <a:r>
              <a:rPr lang="en-US" dirty="0" smtClean="0"/>
              <a:t>This is done in turn for each part k = 1, 2, . . . K, and then the results are combined.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8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Cross-validation</a:t>
            </a:r>
            <a:endParaRPr lang="en-US" dirty="0"/>
          </a:p>
        </p:txBody>
      </p:sp>
      <p:sp>
        <p:nvSpPr>
          <p:cNvPr id="4" name="object 30"/>
          <p:cNvSpPr/>
          <p:nvPr/>
        </p:nvSpPr>
        <p:spPr>
          <a:xfrm>
            <a:off x="2222206" y="2124661"/>
            <a:ext cx="7323785" cy="2323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43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 smtClean="0"/>
              <a:t>K-fold Cross-validation – the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7392"/>
            <a:ext cx="10515600" cy="1468087"/>
          </a:xfrm>
        </p:spPr>
        <p:txBody>
          <a:bodyPr/>
          <a:lstStyle/>
          <a:p>
            <a:r>
              <a:rPr lang="en-US" dirty="0" smtClean="0"/>
              <a:t>Let the K parts be 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, . . . C</a:t>
            </a:r>
            <a:r>
              <a:rPr lang="en-US" baseline="-25000" dirty="0" smtClean="0"/>
              <a:t>K</a:t>
            </a:r>
            <a:r>
              <a:rPr lang="en-US" dirty="0" smtClean="0"/>
              <a:t> , where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k</a:t>
            </a:r>
            <a:r>
              <a:rPr lang="en-US" dirty="0" smtClean="0"/>
              <a:t>  denotes the indices of the observations in part k.  There are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k</a:t>
            </a:r>
            <a:r>
              <a:rPr lang="en-US" dirty="0" smtClean="0"/>
              <a:t> observations in part k:  if N is a multiple of K, then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k</a:t>
            </a:r>
            <a:r>
              <a:rPr lang="en-US" dirty="0" smtClean="0"/>
              <a:t>  = n/K.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48" y="2850777"/>
            <a:ext cx="9607093" cy="22526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0566" y="5418730"/>
            <a:ext cx="103332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Setting K = n yields n-fold or leave-one out cross-validation (LOOCV)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933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each training set is only (K − 1)/K as big as the original training set, the estimates of prediction error will typically be biased upward. </a:t>
            </a:r>
          </a:p>
          <a:p>
            <a:r>
              <a:rPr lang="en-US" dirty="0" smtClean="0"/>
              <a:t>This bias is minimized when K = n (LOOCV), but this estimate has high variance. LOOCV doesn’t “shake up” the data enough.  The estimates from each fold are highly correlated and hence their average can have high variance.</a:t>
            </a:r>
          </a:p>
          <a:p>
            <a:r>
              <a:rPr lang="en-US" dirty="0" smtClean="0"/>
              <a:t> K = 5 or 10 provides a good compromise for this bias-variance tradeoff.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7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979</Words>
  <Application>Microsoft Office PowerPoint</Application>
  <PresentationFormat>Widescreen</PresentationFormat>
  <Paragraphs>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PMingLiU</vt:lpstr>
      <vt:lpstr>Times New Roman</vt:lpstr>
      <vt:lpstr>Office Theme</vt:lpstr>
      <vt:lpstr>Resampling Techniques</vt:lpstr>
      <vt:lpstr>Resampling methods</vt:lpstr>
      <vt:lpstr>Training error vs Test error</vt:lpstr>
      <vt:lpstr>Training- versus Test-Set Performance</vt:lpstr>
      <vt:lpstr>Validation-set approach</vt:lpstr>
      <vt:lpstr>K-fold Cross-validation</vt:lpstr>
      <vt:lpstr>K-fold Cross-validation</vt:lpstr>
      <vt:lpstr>K-fold Cross-validation – the details</vt:lpstr>
      <vt:lpstr>Issues with cross validation</vt:lpstr>
      <vt:lpstr>Repeated k-fold cross validation</vt:lpstr>
      <vt:lpstr>Leave-group-out cross validation</vt:lpstr>
      <vt:lpstr>The Bootstrap</vt:lpstr>
      <vt:lpstr>The bootstrap</vt:lpstr>
      <vt:lpstr>Practice/HW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Resampling Techniques</dc:title>
  <dc:creator>Jayadhurganandh Jayaraman</dc:creator>
  <cp:lastModifiedBy>HILLARY NYAWATE</cp:lastModifiedBy>
  <cp:revision>18</cp:revision>
  <dcterms:created xsi:type="dcterms:W3CDTF">2019-02-08T00:04:10Z</dcterms:created>
  <dcterms:modified xsi:type="dcterms:W3CDTF">2020-02-18T06:52:10Z</dcterms:modified>
</cp:coreProperties>
</file>