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77" r:id="rId2"/>
    <p:sldId id="407" r:id="rId3"/>
    <p:sldId id="423" r:id="rId4"/>
    <p:sldId id="417" r:id="rId5"/>
    <p:sldId id="418" r:id="rId6"/>
    <p:sldId id="428" r:id="rId7"/>
    <p:sldId id="419" r:id="rId8"/>
    <p:sldId id="420" r:id="rId9"/>
    <p:sldId id="422" r:id="rId10"/>
    <p:sldId id="424" r:id="rId11"/>
    <p:sldId id="425" r:id="rId12"/>
    <p:sldId id="426" r:id="rId13"/>
    <p:sldId id="427" r:id="rId14"/>
    <p:sldId id="429" r:id="rId15"/>
    <p:sldId id="430" r:id="rId16"/>
    <p:sldId id="416" r:id="rId17"/>
    <p:sldId id="432" r:id="rId18"/>
    <p:sldId id="433" r:id="rId19"/>
    <p:sldId id="446" r:id="rId20"/>
    <p:sldId id="431" r:id="rId21"/>
    <p:sldId id="406" r:id="rId22"/>
    <p:sldId id="405" r:id="rId23"/>
    <p:sldId id="409" r:id="rId24"/>
    <p:sldId id="410" r:id="rId25"/>
    <p:sldId id="411" r:id="rId26"/>
    <p:sldId id="447"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393" r:id="rId40"/>
    <p:sldId id="392" r:id="rId41"/>
    <p:sldId id="391" r:id="rId42"/>
    <p:sldId id="412" r:id="rId43"/>
    <p:sldId id="413" r:id="rId44"/>
    <p:sldId id="448" r:id="rId45"/>
    <p:sldId id="450" r:id="rId46"/>
    <p:sldId id="451" r:id="rId47"/>
    <p:sldId id="452" r:id="rId48"/>
    <p:sldId id="453" r:id="rId49"/>
    <p:sldId id="454" r:id="rId50"/>
    <p:sldId id="455" r:id="rId51"/>
    <p:sldId id="456" r:id="rId52"/>
    <p:sldId id="457" r:id="rId53"/>
    <p:sldId id="449" r:id="rId54"/>
    <p:sldId id="415" r:id="rId55"/>
  </p:sldIdLst>
  <p:sldSz cx="9144000" cy="6858000" type="screen4x3"/>
  <p:notesSz cx="6662738" cy="9820275"/>
  <p:defaultTextStyle>
    <a:defPPr>
      <a:defRPr lang="en-GB"/>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CCFF"/>
    <a:srgbClr val="CCCC00"/>
    <a:srgbClr val="FFFF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3"/>
    <p:restoredTop sz="96621"/>
  </p:normalViewPr>
  <p:slideViewPr>
    <p:cSldViewPr>
      <p:cViewPr varScale="1">
        <p:scale>
          <a:sx n="70" d="100"/>
          <a:sy n="70" d="100"/>
        </p:scale>
        <p:origin x="132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p:cViewPr>
        <p:scale>
          <a:sx n="112" d="100"/>
          <a:sy n="112" d="100"/>
        </p:scale>
        <p:origin x="3136" y="144"/>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924050"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i="1">
                <a:latin typeface="Times New Roman" pitchFamily="18" charset="0"/>
                <a:ea typeface="+mn-ea"/>
                <a:cs typeface="+mn-cs"/>
              </a:defRPr>
            </a:lvl1pPr>
          </a:lstStyle>
          <a:p>
            <a:pPr>
              <a:defRPr/>
            </a:pPr>
            <a:r>
              <a:rPr lang="en-GB"/>
              <a:t>Introductory Econometrics for Finance</a:t>
            </a:r>
          </a:p>
        </p:txBody>
      </p:sp>
      <p:sp>
        <p:nvSpPr>
          <p:cNvPr id="4100" name="Rectangle 4"/>
          <p:cNvSpPr>
            <a:spLocks noGrp="1" noChangeArrowheads="1"/>
          </p:cNvSpPr>
          <p:nvPr>
            <p:ph type="ftr" sz="quarter" idx="2"/>
          </p:nvPr>
        </p:nvSpPr>
        <p:spPr bwMode="auto">
          <a:xfrm>
            <a:off x="0"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r>
              <a:rPr lang="en-GB" dirty="0"/>
              <a:t>Copyright </a:t>
            </a:r>
            <a:r>
              <a:rPr lang="is-IS" dirty="0"/>
              <a:t>2019</a:t>
            </a:r>
            <a:r>
              <a:rPr lang="en-GB" dirty="0"/>
              <a:t> by Chris Brooks</a:t>
            </a:r>
          </a:p>
        </p:txBody>
      </p:sp>
    </p:spTree>
    <p:extLst>
      <p:ext uri="{BB962C8B-B14F-4D97-AF65-F5344CB8AC3E}">
        <p14:creationId xmlns:p14="http://schemas.microsoft.com/office/powerpoint/2010/main" val="2785800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r>
              <a:rPr lang="en-GB"/>
              <a:t>Introductory Econometrics for Finance</a:t>
            </a:r>
          </a:p>
        </p:txBody>
      </p:sp>
      <p:sp>
        <p:nvSpPr>
          <p:cNvPr id="3075" name="Rectangle 3"/>
          <p:cNvSpPr>
            <a:spLocks noGrp="1" noChangeArrowheads="1"/>
          </p:cNvSpPr>
          <p:nvPr>
            <p:ph type="dt" idx="1"/>
          </p:nvPr>
        </p:nvSpPr>
        <p:spPr bwMode="auto">
          <a:xfrm>
            <a:off x="3775075" y="0"/>
            <a:ext cx="28876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877888" y="736600"/>
            <a:ext cx="4910137"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r>
              <a:rPr lang="en-GB" dirty="0"/>
              <a:t>Copyright </a:t>
            </a:r>
            <a:r>
              <a:rPr lang="is-IS" dirty="0"/>
              <a:t>2019</a:t>
            </a:r>
            <a:r>
              <a:rPr lang="en-GB" dirty="0"/>
              <a:t>, Chris Brooks</a:t>
            </a:r>
          </a:p>
        </p:txBody>
      </p:sp>
      <p:sp>
        <p:nvSpPr>
          <p:cNvPr id="3079" name="Rectangle 7"/>
          <p:cNvSpPr>
            <a:spLocks noGrp="1" noChangeArrowheads="1"/>
          </p:cNvSpPr>
          <p:nvPr>
            <p:ph type="sldNum" sz="quarter" idx="5"/>
          </p:nvPr>
        </p:nvSpPr>
        <p:spPr bwMode="auto">
          <a:xfrm>
            <a:off x="3775075" y="9329738"/>
            <a:ext cx="28876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E0D1993-CBD4-C748-A65F-A23EAB8A8E89}" type="slidenum">
              <a:rPr lang="en-GB" altLang="en-US"/>
              <a:pPr/>
              <a:t>‹#›</a:t>
            </a:fld>
            <a:endParaRPr lang="en-GB" altLang="en-US"/>
          </a:p>
        </p:txBody>
      </p:sp>
    </p:spTree>
    <p:extLst>
      <p:ext uri="{BB962C8B-B14F-4D97-AF65-F5344CB8AC3E}">
        <p14:creationId xmlns:p14="http://schemas.microsoft.com/office/powerpoint/2010/main" val="53469608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1638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63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638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28285B4-2B2F-E844-A5E9-F5E57FCD77A0}" type="slidenum">
              <a:rPr lang="en-GB" altLang="en-US" sz="1200"/>
              <a:pPr/>
              <a:t>1</a:t>
            </a:fld>
            <a:endParaRPr lang="en-GB" altLang="en-US" sz="1200"/>
          </a:p>
        </p:txBody>
      </p:sp>
    </p:spTree>
    <p:extLst>
      <p:ext uri="{BB962C8B-B14F-4D97-AF65-F5344CB8AC3E}">
        <p14:creationId xmlns:p14="http://schemas.microsoft.com/office/powerpoint/2010/main" val="220670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482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027EE7C-77F1-F34B-9C52-222A3159731C}" type="slidenum">
              <a:rPr lang="en-GB" altLang="en-US" sz="1200"/>
              <a:pPr/>
              <a:t>10</a:t>
            </a:fld>
            <a:endParaRPr lang="en-GB" altLang="en-US" sz="1200"/>
          </a:p>
        </p:txBody>
      </p:sp>
    </p:spTree>
    <p:extLst>
      <p:ext uri="{BB962C8B-B14F-4D97-AF65-F5344CB8AC3E}">
        <p14:creationId xmlns:p14="http://schemas.microsoft.com/office/powerpoint/2010/main" val="2975807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686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C06C0C4-4941-3E47-8EE1-4C4697A9ACB8}" type="slidenum">
              <a:rPr lang="en-GB" altLang="en-US" sz="1200"/>
              <a:pPr/>
              <a:t>11</a:t>
            </a:fld>
            <a:endParaRPr lang="en-GB" altLang="en-US" sz="1200"/>
          </a:p>
        </p:txBody>
      </p:sp>
    </p:spTree>
    <p:extLst>
      <p:ext uri="{BB962C8B-B14F-4D97-AF65-F5344CB8AC3E}">
        <p14:creationId xmlns:p14="http://schemas.microsoft.com/office/powerpoint/2010/main" val="1787245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891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025D1EF-5548-B747-B67B-FE692B0E22CF}" type="slidenum">
              <a:rPr lang="en-GB" altLang="en-US" sz="1200"/>
              <a:pPr/>
              <a:t>12</a:t>
            </a:fld>
            <a:endParaRPr lang="en-GB" altLang="en-US" sz="1200"/>
          </a:p>
        </p:txBody>
      </p:sp>
    </p:spTree>
    <p:extLst>
      <p:ext uri="{BB962C8B-B14F-4D97-AF65-F5344CB8AC3E}">
        <p14:creationId xmlns:p14="http://schemas.microsoft.com/office/powerpoint/2010/main" val="64654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096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69BEA6D-1921-6E47-BB39-97E5A62B4010}" type="slidenum">
              <a:rPr lang="en-GB" altLang="en-US" sz="1200"/>
              <a:pPr/>
              <a:t>13</a:t>
            </a:fld>
            <a:endParaRPr lang="en-GB" altLang="en-US" sz="1200"/>
          </a:p>
        </p:txBody>
      </p:sp>
    </p:spTree>
    <p:extLst>
      <p:ext uri="{BB962C8B-B14F-4D97-AF65-F5344CB8AC3E}">
        <p14:creationId xmlns:p14="http://schemas.microsoft.com/office/powerpoint/2010/main" val="299961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301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9FE6D9A-2A59-1741-AAE3-EE767DCC67BD}" type="slidenum">
              <a:rPr lang="en-GB" altLang="en-US" sz="1200"/>
              <a:pPr/>
              <a:t>14</a:t>
            </a:fld>
            <a:endParaRPr lang="en-GB" altLang="en-US" sz="1200"/>
          </a:p>
        </p:txBody>
      </p:sp>
    </p:spTree>
    <p:extLst>
      <p:ext uri="{BB962C8B-B14F-4D97-AF65-F5344CB8AC3E}">
        <p14:creationId xmlns:p14="http://schemas.microsoft.com/office/powerpoint/2010/main" val="120222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50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8C09E76-3539-9F42-8761-858B6B294651}" type="slidenum">
              <a:rPr lang="en-GB" altLang="en-US" sz="1200"/>
              <a:pPr/>
              <a:t>15</a:t>
            </a:fld>
            <a:endParaRPr lang="en-GB" altLang="en-US" sz="1200"/>
          </a:p>
        </p:txBody>
      </p:sp>
    </p:spTree>
    <p:extLst>
      <p:ext uri="{BB962C8B-B14F-4D97-AF65-F5344CB8AC3E}">
        <p14:creationId xmlns:p14="http://schemas.microsoft.com/office/powerpoint/2010/main" val="1665713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710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3BC50DA-EBAC-7546-AC4E-CF0D729C5D10}" type="slidenum">
              <a:rPr lang="en-GB" altLang="en-US" sz="1200"/>
              <a:pPr/>
              <a:t>16</a:t>
            </a:fld>
            <a:endParaRPr lang="en-GB" altLang="en-US" sz="1200"/>
          </a:p>
        </p:txBody>
      </p:sp>
    </p:spTree>
    <p:extLst>
      <p:ext uri="{BB962C8B-B14F-4D97-AF65-F5344CB8AC3E}">
        <p14:creationId xmlns:p14="http://schemas.microsoft.com/office/powerpoint/2010/main" val="343861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4915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EA752FA-D23F-C842-9F4F-03C66DD3E40E}" type="slidenum">
              <a:rPr lang="en-GB" altLang="en-US" sz="1200"/>
              <a:pPr/>
              <a:t>17</a:t>
            </a:fld>
            <a:endParaRPr lang="en-GB" altLang="en-US" sz="1200"/>
          </a:p>
        </p:txBody>
      </p:sp>
    </p:spTree>
    <p:extLst>
      <p:ext uri="{BB962C8B-B14F-4D97-AF65-F5344CB8AC3E}">
        <p14:creationId xmlns:p14="http://schemas.microsoft.com/office/powerpoint/2010/main" val="346909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120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59CB3B2-1574-5F42-99D7-59D12A2ED9E7}" type="slidenum">
              <a:rPr lang="en-GB" altLang="en-US" sz="1200"/>
              <a:pPr/>
              <a:t>18</a:t>
            </a:fld>
            <a:endParaRPr lang="en-GB" altLang="en-US" sz="1200"/>
          </a:p>
        </p:txBody>
      </p:sp>
    </p:spTree>
    <p:extLst>
      <p:ext uri="{BB962C8B-B14F-4D97-AF65-F5344CB8AC3E}">
        <p14:creationId xmlns:p14="http://schemas.microsoft.com/office/powerpoint/2010/main" val="2738996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5529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553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5530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247B413-C0A5-3A40-9EC4-C2AA2B7B3DD2}" type="slidenum">
              <a:rPr lang="en-GB" altLang="en-US" sz="1200"/>
              <a:pPr/>
              <a:t>19</a:t>
            </a:fld>
            <a:endParaRPr lang="en-GB" altLang="en-US" sz="1200"/>
          </a:p>
        </p:txBody>
      </p:sp>
    </p:spTree>
    <p:extLst>
      <p:ext uri="{BB962C8B-B14F-4D97-AF65-F5344CB8AC3E}">
        <p14:creationId xmlns:p14="http://schemas.microsoft.com/office/powerpoint/2010/main" val="66135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1843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49945C3-F2E5-204C-B063-3842D19962FF}" type="slidenum">
              <a:rPr lang="en-GB" altLang="en-US" sz="1200"/>
              <a:pPr/>
              <a:t>2</a:t>
            </a:fld>
            <a:endParaRPr lang="en-GB" altLang="en-US" sz="1200"/>
          </a:p>
        </p:txBody>
      </p:sp>
    </p:spTree>
    <p:extLst>
      <p:ext uri="{BB962C8B-B14F-4D97-AF65-F5344CB8AC3E}">
        <p14:creationId xmlns:p14="http://schemas.microsoft.com/office/powerpoint/2010/main" val="2831071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325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4AEF25B-8845-4041-B31F-AFCB651DFC82}" type="slidenum">
              <a:rPr lang="en-GB" altLang="en-US" sz="1200"/>
              <a:pPr/>
              <a:t>20</a:t>
            </a:fld>
            <a:endParaRPr lang="en-GB" altLang="en-US" sz="1200"/>
          </a:p>
        </p:txBody>
      </p:sp>
    </p:spTree>
    <p:extLst>
      <p:ext uri="{BB962C8B-B14F-4D97-AF65-F5344CB8AC3E}">
        <p14:creationId xmlns:p14="http://schemas.microsoft.com/office/powerpoint/2010/main" val="175894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734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FA6AE32-99F5-EB47-880F-FC8D0101412D}" type="slidenum">
              <a:rPr lang="en-GB" altLang="en-US" sz="1200"/>
              <a:pPr/>
              <a:t>21</a:t>
            </a:fld>
            <a:endParaRPr lang="en-GB" altLang="en-US" sz="1200"/>
          </a:p>
        </p:txBody>
      </p:sp>
    </p:spTree>
    <p:extLst>
      <p:ext uri="{BB962C8B-B14F-4D97-AF65-F5344CB8AC3E}">
        <p14:creationId xmlns:p14="http://schemas.microsoft.com/office/powerpoint/2010/main" val="1173044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5939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2955EFE-3467-0E4D-9176-A1E144237FDA}" type="slidenum">
              <a:rPr lang="en-GB" altLang="en-US" sz="1200"/>
              <a:pPr/>
              <a:t>22</a:t>
            </a:fld>
            <a:endParaRPr lang="en-GB" altLang="en-US" sz="1200"/>
          </a:p>
        </p:txBody>
      </p:sp>
    </p:spTree>
    <p:extLst>
      <p:ext uri="{BB962C8B-B14F-4D97-AF65-F5344CB8AC3E}">
        <p14:creationId xmlns:p14="http://schemas.microsoft.com/office/powerpoint/2010/main" val="1158607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6246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50CE54E-E834-274D-91A6-9741F3FA7C3D}" type="slidenum">
              <a:rPr lang="en-GB" altLang="en-US" sz="1200"/>
              <a:pPr/>
              <a:t>24</a:t>
            </a:fld>
            <a:endParaRPr lang="en-GB" altLang="en-US" sz="1200"/>
          </a:p>
        </p:txBody>
      </p:sp>
    </p:spTree>
    <p:extLst>
      <p:ext uri="{BB962C8B-B14F-4D97-AF65-F5344CB8AC3E}">
        <p14:creationId xmlns:p14="http://schemas.microsoft.com/office/powerpoint/2010/main" val="1804100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6451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E351D9E-7563-0948-B400-B9BC7D94D451}" type="slidenum">
              <a:rPr lang="en-GB" altLang="en-US" sz="1200"/>
              <a:pPr/>
              <a:t>25</a:t>
            </a:fld>
            <a:endParaRPr lang="en-GB" altLang="en-US" sz="1200"/>
          </a:p>
        </p:txBody>
      </p:sp>
    </p:spTree>
    <p:extLst>
      <p:ext uri="{BB962C8B-B14F-4D97-AF65-F5344CB8AC3E}">
        <p14:creationId xmlns:p14="http://schemas.microsoft.com/office/powerpoint/2010/main" val="160517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6656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6656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3B200C7-EF51-474A-B77F-ADCBB4CDD699}" type="slidenum">
              <a:rPr lang="en-GB" altLang="en-US" sz="1200"/>
              <a:pPr/>
              <a:t>26</a:t>
            </a:fld>
            <a:endParaRPr lang="en-GB" altLang="en-US" sz="1200"/>
          </a:p>
        </p:txBody>
      </p:sp>
    </p:spTree>
    <p:extLst>
      <p:ext uri="{BB962C8B-B14F-4D97-AF65-F5344CB8AC3E}">
        <p14:creationId xmlns:p14="http://schemas.microsoft.com/office/powerpoint/2010/main" val="2912105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6861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ADFC128-513C-D44E-85AB-B4A36BD1C163}" type="slidenum">
              <a:rPr lang="en-GB" altLang="en-US" sz="1200"/>
              <a:pPr/>
              <a:t>27</a:t>
            </a:fld>
            <a:endParaRPr lang="en-GB" altLang="en-US" sz="1200"/>
          </a:p>
        </p:txBody>
      </p:sp>
    </p:spTree>
    <p:extLst>
      <p:ext uri="{BB962C8B-B14F-4D97-AF65-F5344CB8AC3E}">
        <p14:creationId xmlns:p14="http://schemas.microsoft.com/office/powerpoint/2010/main" val="30899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06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E325E38-F31E-7140-AE76-A1F471688624}" type="slidenum">
              <a:rPr lang="en-GB" altLang="en-US" sz="1200"/>
              <a:pPr/>
              <a:t>28</a:t>
            </a:fld>
            <a:endParaRPr lang="en-GB" altLang="en-US" sz="1200"/>
          </a:p>
        </p:txBody>
      </p:sp>
    </p:spTree>
    <p:extLst>
      <p:ext uri="{BB962C8B-B14F-4D97-AF65-F5344CB8AC3E}">
        <p14:creationId xmlns:p14="http://schemas.microsoft.com/office/powerpoint/2010/main" val="174993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270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734856A-3033-EF4F-B03D-3319FACA7AEB}" type="slidenum">
              <a:rPr lang="en-GB" altLang="en-US" sz="1200"/>
              <a:pPr/>
              <a:t>29</a:t>
            </a:fld>
            <a:endParaRPr lang="en-GB" altLang="en-US" sz="1200"/>
          </a:p>
        </p:txBody>
      </p:sp>
    </p:spTree>
    <p:extLst>
      <p:ext uri="{BB962C8B-B14F-4D97-AF65-F5344CB8AC3E}">
        <p14:creationId xmlns:p14="http://schemas.microsoft.com/office/powerpoint/2010/main" val="232249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1"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475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5BB4015-5ED0-D949-92C1-CE1D19CEED8C}" type="slidenum">
              <a:rPr lang="en-GB" altLang="en-US" sz="1200"/>
              <a:pPr/>
              <a:t>30</a:t>
            </a:fld>
            <a:endParaRPr lang="en-GB" altLang="en-US" sz="1200"/>
          </a:p>
        </p:txBody>
      </p:sp>
    </p:spTree>
    <p:extLst>
      <p:ext uri="{BB962C8B-B14F-4D97-AF65-F5344CB8AC3E}">
        <p14:creationId xmlns:p14="http://schemas.microsoft.com/office/powerpoint/2010/main" val="3830733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048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8176EEF-3BD2-1A4B-9501-9C2BEF1A9E1A}" type="slidenum">
              <a:rPr lang="en-GB" altLang="en-US" sz="1200"/>
              <a:pPr/>
              <a:t>3</a:t>
            </a:fld>
            <a:endParaRPr lang="en-GB" altLang="en-US" sz="1200"/>
          </a:p>
        </p:txBody>
      </p:sp>
    </p:spTree>
    <p:extLst>
      <p:ext uri="{BB962C8B-B14F-4D97-AF65-F5344CB8AC3E}">
        <p14:creationId xmlns:p14="http://schemas.microsoft.com/office/powerpoint/2010/main" val="159141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680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1135317-5936-3A42-AFC2-2903D64B9633}" type="slidenum">
              <a:rPr lang="en-GB" altLang="en-US" sz="1200"/>
              <a:pPr/>
              <a:t>31</a:t>
            </a:fld>
            <a:endParaRPr lang="en-GB" altLang="en-US" sz="1200"/>
          </a:p>
        </p:txBody>
      </p:sp>
    </p:spTree>
    <p:extLst>
      <p:ext uri="{BB962C8B-B14F-4D97-AF65-F5344CB8AC3E}">
        <p14:creationId xmlns:p14="http://schemas.microsoft.com/office/powerpoint/2010/main" val="271047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7885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774B098-B58B-7740-ADAF-F9C2C924E131}" type="slidenum">
              <a:rPr lang="en-GB" altLang="en-US" sz="1200"/>
              <a:pPr/>
              <a:t>32</a:t>
            </a:fld>
            <a:endParaRPr lang="en-GB" altLang="en-US" sz="1200"/>
          </a:p>
        </p:txBody>
      </p:sp>
    </p:spTree>
    <p:extLst>
      <p:ext uri="{BB962C8B-B14F-4D97-AF65-F5344CB8AC3E}">
        <p14:creationId xmlns:p14="http://schemas.microsoft.com/office/powerpoint/2010/main" val="1612592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090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A30194F-8338-B149-9B67-F10D2394D154}" type="slidenum">
              <a:rPr lang="en-GB" altLang="en-US" sz="1200"/>
              <a:pPr/>
              <a:t>33</a:t>
            </a:fld>
            <a:endParaRPr lang="en-GB" altLang="en-US" sz="1200"/>
          </a:p>
        </p:txBody>
      </p:sp>
    </p:spTree>
    <p:extLst>
      <p:ext uri="{BB962C8B-B14F-4D97-AF65-F5344CB8AC3E}">
        <p14:creationId xmlns:p14="http://schemas.microsoft.com/office/powerpoint/2010/main" val="1613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294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8331846-4F45-C849-AE9F-E611A8C0834E}" type="slidenum">
              <a:rPr lang="en-GB" altLang="en-US" sz="1200"/>
              <a:pPr/>
              <a:t>34</a:t>
            </a:fld>
            <a:endParaRPr lang="en-GB" altLang="en-US" sz="1200"/>
          </a:p>
        </p:txBody>
      </p:sp>
    </p:spTree>
    <p:extLst>
      <p:ext uri="{BB962C8B-B14F-4D97-AF65-F5344CB8AC3E}">
        <p14:creationId xmlns:p14="http://schemas.microsoft.com/office/powerpoint/2010/main" val="33866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499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3A06B3D-E23E-064E-B516-DD29841AA42C}" type="slidenum">
              <a:rPr lang="en-GB" altLang="en-US" sz="1200"/>
              <a:pPr/>
              <a:t>35</a:t>
            </a:fld>
            <a:endParaRPr lang="en-GB" altLang="en-US" sz="1200"/>
          </a:p>
        </p:txBody>
      </p:sp>
    </p:spTree>
    <p:extLst>
      <p:ext uri="{BB962C8B-B14F-4D97-AF65-F5344CB8AC3E}">
        <p14:creationId xmlns:p14="http://schemas.microsoft.com/office/powerpoint/2010/main" val="3714699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704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7106756-68E9-7640-8796-58EB03661109}" type="slidenum">
              <a:rPr lang="en-GB" altLang="en-US" sz="1200"/>
              <a:pPr/>
              <a:t>36</a:t>
            </a:fld>
            <a:endParaRPr lang="en-GB" altLang="en-US" sz="1200"/>
          </a:p>
        </p:txBody>
      </p:sp>
    </p:spTree>
    <p:extLst>
      <p:ext uri="{BB962C8B-B14F-4D97-AF65-F5344CB8AC3E}">
        <p14:creationId xmlns:p14="http://schemas.microsoft.com/office/powerpoint/2010/main" val="462491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8909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66BF29E-D195-EF48-836A-03AF8B6420C7}" type="slidenum">
              <a:rPr lang="en-GB" altLang="en-US" sz="1200"/>
              <a:pPr/>
              <a:t>37</a:t>
            </a:fld>
            <a:endParaRPr lang="en-GB" altLang="en-US" sz="1200"/>
          </a:p>
        </p:txBody>
      </p:sp>
    </p:spTree>
    <p:extLst>
      <p:ext uri="{BB962C8B-B14F-4D97-AF65-F5344CB8AC3E}">
        <p14:creationId xmlns:p14="http://schemas.microsoft.com/office/powerpoint/2010/main" val="3081026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114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BF17484-ACDE-304C-91F4-B5A486D89973}" type="slidenum">
              <a:rPr lang="en-GB" altLang="en-US" sz="1200"/>
              <a:pPr/>
              <a:t>38</a:t>
            </a:fld>
            <a:endParaRPr lang="en-GB" altLang="en-US" sz="1200"/>
          </a:p>
        </p:txBody>
      </p:sp>
    </p:spTree>
    <p:extLst>
      <p:ext uri="{BB962C8B-B14F-4D97-AF65-F5344CB8AC3E}">
        <p14:creationId xmlns:p14="http://schemas.microsoft.com/office/powerpoint/2010/main" val="1854548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421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21E0AF0-FAB9-834A-8C95-82D2091BB07C}" type="slidenum">
              <a:rPr lang="en-GB" altLang="en-US" sz="1200"/>
              <a:pPr/>
              <a:t>40</a:t>
            </a:fld>
            <a:endParaRPr lang="en-GB" altLang="en-US" sz="1200"/>
          </a:p>
        </p:txBody>
      </p:sp>
    </p:spTree>
    <p:extLst>
      <p:ext uri="{BB962C8B-B14F-4D97-AF65-F5344CB8AC3E}">
        <p14:creationId xmlns:p14="http://schemas.microsoft.com/office/powerpoint/2010/main" val="152591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62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9E179C2-9479-1946-8BE6-5B02076BA49B}" type="slidenum">
              <a:rPr lang="en-GB" altLang="en-US" sz="1200"/>
              <a:pPr/>
              <a:t>41</a:t>
            </a:fld>
            <a:endParaRPr lang="en-GB" altLang="en-US" sz="1200"/>
          </a:p>
        </p:txBody>
      </p:sp>
    </p:spTree>
    <p:extLst>
      <p:ext uri="{BB962C8B-B14F-4D97-AF65-F5344CB8AC3E}">
        <p14:creationId xmlns:p14="http://schemas.microsoft.com/office/powerpoint/2010/main" val="79076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253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084F221-6587-E44E-91C7-47102C131A3B}" type="slidenum">
              <a:rPr lang="en-GB" altLang="en-US" sz="1200"/>
              <a:pPr/>
              <a:t>4</a:t>
            </a:fld>
            <a:endParaRPr lang="en-GB" altLang="en-US" sz="1200"/>
          </a:p>
        </p:txBody>
      </p:sp>
    </p:spTree>
    <p:extLst>
      <p:ext uri="{BB962C8B-B14F-4D97-AF65-F5344CB8AC3E}">
        <p14:creationId xmlns:p14="http://schemas.microsoft.com/office/powerpoint/2010/main" val="1572229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9830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501B45B-FC65-C24C-9D34-CB7DC59AC33B}" type="slidenum">
              <a:rPr lang="en-GB" altLang="en-US" sz="1200"/>
              <a:pPr/>
              <a:t>42</a:t>
            </a:fld>
            <a:endParaRPr lang="en-GB" altLang="en-US" sz="1200"/>
          </a:p>
        </p:txBody>
      </p:sp>
    </p:spTree>
    <p:extLst>
      <p:ext uri="{BB962C8B-B14F-4D97-AF65-F5344CB8AC3E}">
        <p14:creationId xmlns:p14="http://schemas.microsoft.com/office/powerpoint/2010/main" val="2171094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10035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041FBB2-2252-8D4A-A9A0-2FB4FF43CA70}" type="slidenum">
              <a:rPr lang="en-GB" altLang="en-US" sz="1200"/>
              <a:pPr/>
              <a:t>43</a:t>
            </a:fld>
            <a:endParaRPr lang="en-GB" altLang="en-US" sz="1200"/>
          </a:p>
        </p:txBody>
      </p:sp>
    </p:spTree>
    <p:extLst>
      <p:ext uri="{BB962C8B-B14F-4D97-AF65-F5344CB8AC3E}">
        <p14:creationId xmlns:p14="http://schemas.microsoft.com/office/powerpoint/2010/main" val="41385655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1024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240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240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F764CF-61D5-7245-91EE-8953F01FA064}" type="slidenum">
              <a:rPr lang="en-GB" altLang="en-US" sz="1200"/>
              <a:pPr/>
              <a:t>44</a:t>
            </a:fld>
            <a:endParaRPr lang="en-GB" altLang="en-US" sz="1200"/>
          </a:p>
        </p:txBody>
      </p:sp>
    </p:spTree>
    <p:extLst>
      <p:ext uri="{BB962C8B-B14F-4D97-AF65-F5344CB8AC3E}">
        <p14:creationId xmlns:p14="http://schemas.microsoft.com/office/powerpoint/2010/main" val="42559732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44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352617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64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2040180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085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984768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05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14865899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26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3035641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46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i="1" dirty="0">
              <a:latin typeface="Times New Roman" charset="0"/>
              <a:ea typeface="ＭＳ Ｐゴシック" charset="-128"/>
            </a:endParaRPr>
          </a:p>
        </p:txBody>
      </p:sp>
    </p:spTree>
    <p:extLst>
      <p:ext uri="{BB962C8B-B14F-4D97-AF65-F5344CB8AC3E}">
        <p14:creationId xmlns:p14="http://schemas.microsoft.com/office/powerpoint/2010/main" val="2711547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67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420230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458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20D9997-D992-9441-BACA-41E5B24229EA}" type="slidenum">
              <a:rPr lang="en-GB" altLang="en-US" sz="1200"/>
              <a:pPr/>
              <a:t>5</a:t>
            </a:fld>
            <a:endParaRPr lang="en-GB" altLang="en-US" sz="1200"/>
          </a:p>
        </p:txBody>
      </p:sp>
    </p:spTree>
    <p:extLst>
      <p:ext uri="{BB962C8B-B14F-4D97-AF65-F5344CB8AC3E}">
        <p14:creationId xmlns:p14="http://schemas.microsoft.com/office/powerpoint/2010/main" val="1201864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1187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a typeface="ＭＳ Ｐゴシック" charset="-128"/>
            </a:endParaRPr>
          </a:p>
        </p:txBody>
      </p:sp>
    </p:spTree>
    <p:extLst>
      <p:ext uri="{BB962C8B-B14F-4D97-AF65-F5344CB8AC3E}">
        <p14:creationId xmlns:p14="http://schemas.microsoft.com/office/powerpoint/2010/main" val="17061079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GB"/>
              <a:t>Introductory Econometrics for Finance</a:t>
            </a:r>
          </a:p>
        </p:txBody>
      </p:sp>
      <p:sp>
        <p:nvSpPr>
          <p:cNvPr id="5" name="Footer Placeholder 4"/>
          <p:cNvSpPr>
            <a:spLocks noGrp="1"/>
          </p:cNvSpPr>
          <p:nvPr>
            <p:ph type="ftr" sz="quarter" idx="11"/>
          </p:nvPr>
        </p:nvSpPr>
        <p:spPr/>
        <p:txBody>
          <a:bodyPr/>
          <a:lstStyle/>
          <a:p>
            <a:pPr>
              <a:defRPr/>
            </a:pPr>
            <a:r>
              <a:rPr lang="en-GB"/>
              <a:t>Copyright </a:t>
            </a:r>
            <a:r>
              <a:rPr lang="is-IS"/>
              <a:t>2019</a:t>
            </a:r>
            <a:r>
              <a:rPr lang="en-GB"/>
              <a:t>, Chris Brooks</a:t>
            </a:r>
            <a:endParaRPr lang="en-GB" dirty="0"/>
          </a:p>
        </p:txBody>
      </p:sp>
      <p:sp>
        <p:nvSpPr>
          <p:cNvPr id="6" name="Slide Number Placeholder 5"/>
          <p:cNvSpPr>
            <a:spLocks noGrp="1"/>
          </p:cNvSpPr>
          <p:nvPr>
            <p:ph type="sldNum" sz="quarter" idx="12"/>
          </p:nvPr>
        </p:nvSpPr>
        <p:spPr/>
        <p:txBody>
          <a:bodyPr/>
          <a:lstStyle/>
          <a:p>
            <a:fld id="{8E0D1993-CBD4-C748-A65F-A23EAB8A8E89}" type="slidenum">
              <a:rPr lang="en-GB" altLang="en-US" smtClean="0"/>
              <a:pPr/>
              <a:t>53</a:t>
            </a:fld>
            <a:endParaRPr lang="en-GB" altLang="en-US"/>
          </a:p>
        </p:txBody>
      </p:sp>
    </p:spTree>
    <p:extLst>
      <p:ext uri="{BB962C8B-B14F-4D97-AF65-F5344CB8AC3E}">
        <p14:creationId xmlns:p14="http://schemas.microsoft.com/office/powerpoint/2010/main" val="8860657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121861"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69E5DF9-97EE-0141-8B0B-F45AF02593B1}" type="slidenum">
              <a:rPr lang="en-GB" altLang="en-US" sz="1200"/>
              <a:pPr/>
              <a:t>54</a:t>
            </a:fld>
            <a:endParaRPr lang="en-GB" altLang="en-US" sz="1200"/>
          </a:p>
        </p:txBody>
      </p:sp>
    </p:spTree>
    <p:extLst>
      <p:ext uri="{BB962C8B-B14F-4D97-AF65-F5344CB8AC3E}">
        <p14:creationId xmlns:p14="http://schemas.microsoft.com/office/powerpoint/2010/main" val="170284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6629"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53F0326-E2EF-4346-91B1-3B5FCD4425D6}" type="slidenum">
              <a:rPr lang="en-GB" altLang="en-US" sz="1200"/>
              <a:pPr/>
              <a:t>6</a:t>
            </a:fld>
            <a:endParaRPr lang="en-GB" altLang="en-US" sz="1200"/>
          </a:p>
        </p:txBody>
      </p:sp>
    </p:spTree>
    <p:extLst>
      <p:ext uri="{BB962C8B-B14F-4D97-AF65-F5344CB8AC3E}">
        <p14:creationId xmlns:p14="http://schemas.microsoft.com/office/powerpoint/2010/main" val="190215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28677"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1221D9B-8956-8A41-94A0-6C65BFCA6F51}" type="slidenum">
              <a:rPr lang="en-GB" altLang="en-US" sz="1200"/>
              <a:pPr/>
              <a:t>7</a:t>
            </a:fld>
            <a:endParaRPr lang="en-GB" altLang="en-US" sz="1200"/>
          </a:p>
        </p:txBody>
      </p:sp>
    </p:spTree>
    <p:extLst>
      <p:ext uri="{BB962C8B-B14F-4D97-AF65-F5344CB8AC3E}">
        <p14:creationId xmlns:p14="http://schemas.microsoft.com/office/powerpoint/2010/main" val="7497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ＭＳ Ｐゴシック" charset="-128"/>
            </a:endParaRPr>
          </a:p>
        </p:txBody>
      </p:sp>
      <p:sp>
        <p:nvSpPr>
          <p:cNvPr id="4" name="Header Placeholder 3"/>
          <p:cNvSpPr>
            <a:spLocks noGrp="1"/>
          </p:cNvSpPr>
          <p:nvPr>
            <p:ph type="hdr" sz="quarter"/>
          </p:nvPr>
        </p:nvSpPr>
        <p:spPr/>
        <p:txBody>
          <a:bodyPr/>
          <a:lstStyle/>
          <a:p>
            <a:pPr>
              <a:defRPr/>
            </a:pPr>
            <a:r>
              <a:rPr lang="en-GB"/>
              <a:t>Introductory Econometrics for Finance</a:t>
            </a:r>
          </a:p>
        </p:txBody>
      </p:sp>
      <p:sp>
        <p:nvSpPr>
          <p:cNvPr id="5" name="Footer Placeholder 4"/>
          <p:cNvSpPr>
            <a:spLocks noGrp="1"/>
          </p:cNvSpPr>
          <p:nvPr>
            <p:ph type="ftr" sz="quarter" idx="4"/>
          </p:nvPr>
        </p:nvSpPr>
        <p:spPr/>
        <p:txBody>
          <a:bodyPr/>
          <a:lstStyle/>
          <a:p>
            <a:pPr>
              <a:defRPr/>
            </a:pPr>
            <a:r>
              <a:rPr lang="en-GB" dirty="0"/>
              <a:t>Copyright </a:t>
            </a:r>
            <a:r>
              <a:rPr lang="is-IS" dirty="0"/>
              <a:t>2019</a:t>
            </a:r>
            <a:r>
              <a:rPr lang="en-GB" dirty="0"/>
              <a:t>, Chris Brooks</a:t>
            </a:r>
          </a:p>
        </p:txBody>
      </p:sp>
      <p:sp>
        <p:nvSpPr>
          <p:cNvPr id="30725"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73237A9-2F55-5742-8467-7E7A3D956C1A}" type="slidenum">
              <a:rPr lang="en-GB" altLang="en-US" sz="1200"/>
              <a:pPr/>
              <a:t>8</a:t>
            </a:fld>
            <a:endParaRPr lang="en-GB" altLang="en-US" sz="1200"/>
          </a:p>
        </p:txBody>
      </p:sp>
    </p:spTree>
    <p:extLst>
      <p:ext uri="{BB962C8B-B14F-4D97-AF65-F5344CB8AC3E}">
        <p14:creationId xmlns:p14="http://schemas.microsoft.com/office/powerpoint/2010/main" val="217700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3277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a:t>Introductory Econometrics for Finance</a:t>
            </a:r>
          </a:p>
        </p:txBody>
      </p:sp>
      <p:sp>
        <p:nvSpPr>
          <p:cNvPr id="3277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GB" altLang="en-US" sz="1200" dirty="0"/>
              <a:t>Copyright </a:t>
            </a:r>
            <a:r>
              <a:rPr lang="is-IS" altLang="en-US" sz="1200" dirty="0"/>
              <a:t>2019</a:t>
            </a:r>
            <a:r>
              <a:rPr lang="en-GB" altLang="en-US" sz="1200" dirty="0"/>
              <a:t>, Chris Brooks</a:t>
            </a:r>
          </a:p>
        </p:txBody>
      </p:sp>
      <p:sp>
        <p:nvSpPr>
          <p:cNvPr id="32773"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EDA9F0C-9881-3E49-9DDE-C9169F7A55CC}" type="slidenum">
              <a:rPr lang="en-GB" altLang="en-US" sz="1200"/>
              <a:pPr/>
              <a:t>9</a:t>
            </a:fld>
            <a:endParaRPr lang="en-GB" altLang="en-US" sz="1200"/>
          </a:p>
        </p:txBody>
      </p:sp>
    </p:spTree>
    <p:extLst>
      <p:ext uri="{BB962C8B-B14F-4D97-AF65-F5344CB8AC3E}">
        <p14:creationId xmlns:p14="http://schemas.microsoft.com/office/powerpoint/2010/main" val="21792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47DA936-2861-6F42-8EFE-B79D68D7AF37}" type="slidenum">
              <a:rPr lang="en-GB" altLang="en-US"/>
              <a:pPr/>
              <a:t>‹#›</a:t>
            </a:fld>
            <a:endParaRPr lang="en-GB" altLang="en-US"/>
          </a:p>
        </p:txBody>
      </p:sp>
    </p:spTree>
    <p:extLst>
      <p:ext uri="{BB962C8B-B14F-4D97-AF65-F5344CB8AC3E}">
        <p14:creationId xmlns:p14="http://schemas.microsoft.com/office/powerpoint/2010/main" val="182359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8085EC9-3A42-4A4A-86A1-A9C083F1A566}" type="slidenum">
              <a:rPr lang="en-GB" altLang="en-US"/>
              <a:pPr/>
              <a:t>‹#›</a:t>
            </a:fld>
            <a:endParaRPr lang="en-GB" altLang="en-US"/>
          </a:p>
        </p:txBody>
      </p:sp>
    </p:spTree>
    <p:extLst>
      <p:ext uri="{BB962C8B-B14F-4D97-AF65-F5344CB8AC3E}">
        <p14:creationId xmlns:p14="http://schemas.microsoft.com/office/powerpoint/2010/main" val="46435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C230AC2-4F42-2241-8E29-CFCD60A710FA}" type="slidenum">
              <a:rPr lang="en-GB" altLang="en-US"/>
              <a:pPr/>
              <a:t>‹#›</a:t>
            </a:fld>
            <a:endParaRPr lang="en-GB" altLang="en-US"/>
          </a:p>
        </p:txBody>
      </p:sp>
    </p:spTree>
    <p:extLst>
      <p:ext uri="{BB962C8B-B14F-4D97-AF65-F5344CB8AC3E}">
        <p14:creationId xmlns:p14="http://schemas.microsoft.com/office/powerpoint/2010/main" val="51296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141172-099D-C34B-BF78-87C174DDBE2A}" type="slidenum">
              <a:rPr lang="en-GB" altLang="en-US"/>
              <a:pPr/>
              <a:t>‹#›</a:t>
            </a:fld>
            <a:endParaRPr lang="en-GB" altLang="en-US"/>
          </a:p>
        </p:txBody>
      </p:sp>
    </p:spTree>
    <p:extLst>
      <p:ext uri="{BB962C8B-B14F-4D97-AF65-F5344CB8AC3E}">
        <p14:creationId xmlns:p14="http://schemas.microsoft.com/office/powerpoint/2010/main" val="19872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80C787-1F8E-E74F-929A-66254726FFE7}" type="slidenum">
              <a:rPr lang="en-GB" altLang="en-US"/>
              <a:pPr/>
              <a:t>‹#›</a:t>
            </a:fld>
            <a:endParaRPr lang="en-GB" altLang="en-US"/>
          </a:p>
        </p:txBody>
      </p:sp>
    </p:spTree>
    <p:extLst>
      <p:ext uri="{BB962C8B-B14F-4D97-AF65-F5344CB8AC3E}">
        <p14:creationId xmlns:p14="http://schemas.microsoft.com/office/powerpoint/2010/main" val="5807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2465AB-F2FF-6F40-BE29-826E9F8547FB}" type="slidenum">
              <a:rPr lang="en-GB" altLang="en-US"/>
              <a:pPr/>
              <a:t>‹#›</a:t>
            </a:fld>
            <a:endParaRPr lang="en-GB" altLang="en-US"/>
          </a:p>
        </p:txBody>
      </p:sp>
    </p:spTree>
    <p:extLst>
      <p:ext uri="{BB962C8B-B14F-4D97-AF65-F5344CB8AC3E}">
        <p14:creationId xmlns:p14="http://schemas.microsoft.com/office/powerpoint/2010/main" val="50903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A61C96A-F031-254E-B988-8BE93AD60615}" type="slidenum">
              <a:rPr lang="en-GB" altLang="en-US"/>
              <a:pPr/>
              <a:t>‹#›</a:t>
            </a:fld>
            <a:endParaRPr lang="en-GB" altLang="en-US"/>
          </a:p>
        </p:txBody>
      </p:sp>
    </p:spTree>
    <p:extLst>
      <p:ext uri="{BB962C8B-B14F-4D97-AF65-F5344CB8AC3E}">
        <p14:creationId xmlns:p14="http://schemas.microsoft.com/office/powerpoint/2010/main" val="1923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43F39F-F693-0646-B246-69B4292E68B2}" type="slidenum">
              <a:rPr lang="en-GB" altLang="en-US"/>
              <a:pPr/>
              <a:t>‹#›</a:t>
            </a:fld>
            <a:endParaRPr lang="en-GB" altLang="en-US"/>
          </a:p>
        </p:txBody>
      </p:sp>
    </p:spTree>
    <p:extLst>
      <p:ext uri="{BB962C8B-B14F-4D97-AF65-F5344CB8AC3E}">
        <p14:creationId xmlns:p14="http://schemas.microsoft.com/office/powerpoint/2010/main" val="99400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16AF579-A46D-E34C-A552-26905FC9A38E}" type="slidenum">
              <a:rPr lang="en-GB" altLang="en-US"/>
              <a:pPr/>
              <a:t>‹#›</a:t>
            </a:fld>
            <a:endParaRPr lang="en-GB" altLang="en-US"/>
          </a:p>
        </p:txBody>
      </p:sp>
    </p:spTree>
    <p:extLst>
      <p:ext uri="{BB962C8B-B14F-4D97-AF65-F5344CB8AC3E}">
        <p14:creationId xmlns:p14="http://schemas.microsoft.com/office/powerpoint/2010/main" val="962341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7A8F52A-D836-7C48-9C15-939F70D2B24E}" type="slidenum">
              <a:rPr lang="en-GB" altLang="en-US"/>
              <a:pPr/>
              <a:t>‹#›</a:t>
            </a:fld>
            <a:endParaRPr lang="en-GB" altLang="en-US"/>
          </a:p>
        </p:txBody>
      </p:sp>
    </p:spTree>
    <p:extLst>
      <p:ext uri="{BB962C8B-B14F-4D97-AF65-F5344CB8AC3E}">
        <p14:creationId xmlns:p14="http://schemas.microsoft.com/office/powerpoint/2010/main" val="137513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ltLang="en-US" dirty="0"/>
              <a:t>‘Introductory Econometrics for Finance’ © Chris Brooks </a:t>
            </a:r>
            <a:r>
              <a:rPr lang="is-IS" altLang="en-US" dirty="0"/>
              <a:t>2019</a:t>
            </a: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43C82F-77C2-A449-8AF6-F9F8CB686A6B}" type="slidenum">
              <a:rPr lang="en-GB" altLang="en-US"/>
              <a:pPr/>
              <a:t>‹#›</a:t>
            </a:fld>
            <a:endParaRPr lang="en-GB" altLang="en-US"/>
          </a:p>
        </p:txBody>
      </p:sp>
    </p:spTree>
    <p:extLst>
      <p:ext uri="{BB962C8B-B14F-4D97-AF65-F5344CB8AC3E}">
        <p14:creationId xmlns:p14="http://schemas.microsoft.com/office/powerpoint/2010/main" val="6869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9"/>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endParaRPr lang="en-US" altLang="en-US"/>
          </a:p>
        </p:txBody>
      </p:sp>
      <p:sp>
        <p:nvSpPr>
          <p:cNvPr id="1027"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2" name="Rectangle 4"/>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r>
              <a:rPr lang="en-US" altLang="en-US" dirty="0"/>
              <a:t>‘Introductory Econometrics for Finance’ © Chris Brooks </a:t>
            </a:r>
            <a:r>
              <a:rPr lang="is-IS" altLang="en-US" dirty="0"/>
              <a:t>2019</a:t>
            </a:r>
            <a:endParaRPr lang="en-US" altLang="en-US" dirty="0"/>
          </a:p>
        </p:txBody>
      </p:sp>
      <p:sp>
        <p:nvSpPr>
          <p:cNvPr id="1029" name="Rectangle 5"/>
          <p:cNvSpPr>
            <a:spLocks noGrp="1" noChangeArrowheads="1"/>
          </p:cNvSpPr>
          <p:nvPr>
            <p:ph type="ftr" sz="quarter" idx="3"/>
          </p:nvPr>
        </p:nvSpPr>
        <p:spPr bwMode="auto">
          <a:xfrm>
            <a:off x="3886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25FAD95-D36D-5D45-BF97-B61135F36899}" type="slidenum">
              <a:rPr lang="en-GB" altLang="en-US"/>
              <a:pPr/>
              <a:t>‹#›</a:t>
            </a:fld>
            <a:endParaRPr lang="en-GB" altLang="en-US"/>
          </a:p>
        </p:txBody>
      </p:sp>
      <p:pic>
        <p:nvPicPr>
          <p:cNvPr id="3" name="Picture 2"/>
          <p:cNvPicPr>
            <a:picLocks noChangeAspect="1"/>
          </p:cNvPicPr>
          <p:nvPr userDrawn="1"/>
        </p:nvPicPr>
        <p:blipFill>
          <a:blip r:embed="rId13"/>
          <a:stretch>
            <a:fillRect/>
          </a:stretch>
        </p:blipFill>
        <p:spPr>
          <a:xfrm>
            <a:off x="0" y="0"/>
            <a:ext cx="1331640" cy="17681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40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2pPr>
      <a:lvl3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3pPr>
      <a:lvl4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4pPr>
      <a:lvl5pPr algn="ctr" rtl="0" eaLnBrk="1" fontAlgn="base" hangingPunct="1">
        <a:spcBef>
          <a:spcPct val="0"/>
        </a:spcBef>
        <a:spcAft>
          <a:spcPct val="0"/>
        </a:spcAft>
        <a:defRPr sz="4000">
          <a:solidFill>
            <a:schemeClr val="tx2"/>
          </a:solidFill>
          <a:latin typeface="Albertus Medium" pitchFamily="34" charset="0"/>
          <a:ea typeface="ＭＳ Ｐゴシック" charset="0"/>
          <a:cs typeface="ＭＳ Ｐゴシック" charset="0"/>
        </a:defRPr>
      </a:lvl5pPr>
      <a:lvl6pPr marL="457200" algn="ctr" rtl="0" eaLnBrk="1" fontAlgn="base" hangingPunct="1">
        <a:spcBef>
          <a:spcPct val="0"/>
        </a:spcBef>
        <a:spcAft>
          <a:spcPct val="0"/>
        </a:spcAft>
        <a:defRPr sz="4000">
          <a:solidFill>
            <a:schemeClr val="tx2"/>
          </a:solidFill>
          <a:latin typeface="Albertus Medium" pitchFamily="34" charset="0"/>
        </a:defRPr>
      </a:lvl6pPr>
      <a:lvl7pPr marL="914400" algn="ctr" rtl="0" eaLnBrk="1" fontAlgn="base" hangingPunct="1">
        <a:spcBef>
          <a:spcPct val="0"/>
        </a:spcBef>
        <a:spcAft>
          <a:spcPct val="0"/>
        </a:spcAft>
        <a:defRPr sz="4000">
          <a:solidFill>
            <a:schemeClr val="tx2"/>
          </a:solidFill>
          <a:latin typeface="Albertus Medium" pitchFamily="34" charset="0"/>
        </a:defRPr>
      </a:lvl7pPr>
      <a:lvl8pPr marL="1371600" algn="ctr" rtl="0" eaLnBrk="1" fontAlgn="base" hangingPunct="1">
        <a:spcBef>
          <a:spcPct val="0"/>
        </a:spcBef>
        <a:spcAft>
          <a:spcPct val="0"/>
        </a:spcAft>
        <a:defRPr sz="4000">
          <a:solidFill>
            <a:schemeClr val="tx2"/>
          </a:solidFill>
          <a:latin typeface="Albertus Medium" pitchFamily="34" charset="0"/>
        </a:defRPr>
      </a:lvl8pPr>
      <a:lvl9pPr marL="1828800" algn="ctr" rtl="0" eaLnBrk="1" fontAlgn="base" hangingPunct="1">
        <a:spcBef>
          <a:spcPct val="0"/>
        </a:spcBef>
        <a:spcAft>
          <a:spcPct val="0"/>
        </a:spcAft>
        <a:defRPr sz="4000">
          <a:solidFill>
            <a:schemeClr val="tx2"/>
          </a:solidFill>
          <a:latin typeface="Albertus Medium"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000">
          <a:solidFill>
            <a:schemeClr val="tx1"/>
          </a:solidFill>
          <a:latin typeface="+mn-lt"/>
          <a:ea typeface="ＭＳ Ｐゴシック" charset="0"/>
        </a:defRPr>
      </a:lvl2pPr>
      <a:lvl3pPr marL="1143000" indent="-228600" algn="l" rtl="0" eaLnBrk="1" fontAlgn="base" hangingPunct="1">
        <a:spcBef>
          <a:spcPct val="20000"/>
        </a:spcBef>
        <a:spcAft>
          <a:spcPct val="0"/>
        </a:spcAft>
        <a:buChar char="•"/>
        <a:defRPr sz="2000">
          <a:solidFill>
            <a:schemeClr val="tx1"/>
          </a:solidFill>
          <a:latin typeface="Times New Roman" pitchFamily="18" charset="0"/>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536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93C4D4D-5055-084C-9C78-D55594657283}" type="slidenum">
              <a:rPr lang="en-GB" altLang="en-US" sz="1400"/>
              <a:pPr/>
              <a:t>1</a:t>
            </a:fld>
            <a:endParaRPr lang="en-GB" altLang="en-US" sz="1400"/>
          </a:p>
        </p:txBody>
      </p:sp>
      <p:sp>
        <p:nvSpPr>
          <p:cNvPr id="15363" name="Rectangle 2"/>
          <p:cNvSpPr>
            <a:spLocks noGrp="1" noChangeArrowheads="1"/>
          </p:cNvSpPr>
          <p:nvPr>
            <p:ph type="ctrTitle"/>
          </p:nvPr>
        </p:nvSpPr>
        <p:spPr>
          <a:xfrm>
            <a:off x="685800" y="2286000"/>
            <a:ext cx="7772400" cy="1143000"/>
          </a:xfrm>
        </p:spPr>
        <p:txBody>
          <a:bodyPr/>
          <a:lstStyle/>
          <a:p>
            <a:pPr eaLnBrk="1" hangingPunct="1"/>
            <a:r>
              <a:rPr lang="en-US" altLang="en-US" sz="3500" b="1">
                <a:latin typeface="Times New Roman" charset="0"/>
                <a:ea typeface="ＭＳ Ｐゴシック" charset="-128"/>
              </a:rPr>
              <a:t>Chapter 2</a:t>
            </a:r>
            <a:endParaRPr lang="en-US" altLang="en-US">
              <a:ea typeface="ＭＳ Ｐゴシック" charset="-128"/>
            </a:endParaRPr>
          </a:p>
        </p:txBody>
      </p:sp>
      <p:sp>
        <p:nvSpPr>
          <p:cNvPr id="15364" name="Rectangle 3"/>
          <p:cNvSpPr>
            <a:spLocks noGrp="1" noChangeArrowheads="1"/>
          </p:cNvSpPr>
          <p:nvPr>
            <p:ph type="subTitle" idx="1"/>
          </p:nvPr>
        </p:nvSpPr>
        <p:spPr>
          <a:xfrm>
            <a:off x="914400" y="3429000"/>
            <a:ext cx="7620000" cy="2057400"/>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Statistical foundations and dealing with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D24F809-654F-CE4A-8EC5-AE6CCAD2EB0C}" type="slidenum">
              <a:rPr lang="en-GB" altLang="en-US" sz="1400"/>
              <a:pPr/>
              <a:t>10</a:t>
            </a:fld>
            <a:endParaRPr lang="en-GB" altLang="en-US" sz="1400"/>
          </a:p>
        </p:txBody>
      </p:sp>
      <p:sp>
        <p:nvSpPr>
          <p:cNvPr id="33795"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Measures of central tendency</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3796" name="Rectangle 1027"/>
          <p:cNvSpPr>
            <a:spLocks noGrp="1" noChangeArrowheads="1"/>
          </p:cNvSpPr>
          <p:nvPr>
            <p:ph type="body" idx="1"/>
          </p:nvPr>
        </p:nvSpPr>
        <p:spPr>
          <a:xfrm>
            <a:off x="457200" y="2133600"/>
            <a:ext cx="8178800" cy="3924300"/>
          </a:xfrm>
        </p:spPr>
        <p:txBody>
          <a:bodyPr/>
          <a:lstStyle/>
          <a:p>
            <a:pPr algn="just" eaLnBrk="1" hangingPunct="1">
              <a:lnSpc>
                <a:spcPct val="90000"/>
              </a:lnSpc>
            </a:pPr>
            <a:r>
              <a:rPr lang="en-GB" altLang="en-US" sz="2000">
                <a:latin typeface="Times New Roman" charset="0"/>
                <a:ea typeface="ＭＳ Ｐゴシック" charset="-128"/>
              </a:rPr>
              <a:t>The average value of a series is its </a:t>
            </a:r>
            <a:r>
              <a:rPr lang="en-GB" altLang="en-US" sz="2000" i="1">
                <a:latin typeface="Times New Roman" charset="0"/>
                <a:ea typeface="ＭＳ Ｐゴシック" charset="-128"/>
              </a:rPr>
              <a:t>measure of location </a:t>
            </a:r>
            <a:r>
              <a:rPr lang="en-GB" altLang="en-US" sz="2000">
                <a:latin typeface="Times New Roman" charset="0"/>
                <a:ea typeface="ＭＳ Ｐゴシック" charset="-128"/>
              </a:rPr>
              <a:t>or </a:t>
            </a:r>
            <a:r>
              <a:rPr lang="en-GB" altLang="en-US" sz="2000" i="1">
                <a:latin typeface="Times New Roman" charset="0"/>
                <a:ea typeface="ＭＳ Ｐゴシック" charset="-128"/>
              </a:rPr>
              <a:t>measure of central tendency</a:t>
            </a:r>
            <a:r>
              <a:rPr lang="en-GB" altLang="en-US" sz="2000">
                <a:latin typeface="Times New Roman" charset="0"/>
                <a:ea typeface="ＭＳ Ｐゴシック" charset="-128"/>
              </a:rPr>
              <a:t>, capturing its ‘typical’ behaviour</a:t>
            </a:r>
          </a:p>
          <a:p>
            <a:pPr algn="just" eaLnBrk="1" hangingPunct="1">
              <a:lnSpc>
                <a:spcPct val="90000"/>
              </a:lnSpc>
            </a:pPr>
            <a:r>
              <a:rPr lang="en-GB" altLang="en-US" sz="2000">
                <a:latin typeface="Times New Roman" charset="0"/>
                <a:ea typeface="ＭＳ Ｐゴシック" charset="-128"/>
              </a:rPr>
              <a:t>There are three broad method to calculate the average value of a series: the </a:t>
            </a:r>
            <a:r>
              <a:rPr lang="en-GB" altLang="en-US" sz="2000" i="1">
                <a:latin typeface="Times New Roman" charset="0"/>
                <a:ea typeface="ＭＳ Ｐゴシック" charset="-128"/>
              </a:rPr>
              <a:t>mean</a:t>
            </a:r>
            <a:r>
              <a:rPr lang="en-GB" altLang="en-US" sz="2000">
                <a:latin typeface="Times New Roman" charset="0"/>
                <a:ea typeface="ＭＳ Ｐゴシック" charset="-128"/>
              </a:rPr>
              <a:t>, </a:t>
            </a:r>
            <a:r>
              <a:rPr lang="en-GB" altLang="en-US" sz="2000" i="1">
                <a:latin typeface="Times New Roman" charset="0"/>
                <a:ea typeface="ＭＳ Ｐゴシック" charset="-128"/>
              </a:rPr>
              <a:t>median</a:t>
            </a:r>
            <a:r>
              <a:rPr lang="en-GB" altLang="en-US" sz="2000">
                <a:latin typeface="Times New Roman" charset="0"/>
                <a:ea typeface="ＭＳ Ｐゴシック" charset="-128"/>
              </a:rPr>
              <a:t> and </a:t>
            </a:r>
            <a:r>
              <a:rPr lang="en-GB" altLang="en-US" sz="2000" i="1">
                <a:latin typeface="Times New Roman" charset="0"/>
                <a:ea typeface="ＭＳ Ｐゴシック" charset="-128"/>
              </a:rPr>
              <a:t>mode</a:t>
            </a:r>
          </a:p>
          <a:p>
            <a:pPr algn="just" eaLnBrk="1" hangingPunct="1">
              <a:lnSpc>
                <a:spcPct val="90000"/>
              </a:lnSpc>
            </a:pPr>
            <a:r>
              <a:rPr lang="en-GB" altLang="en-US" sz="2000">
                <a:latin typeface="Times New Roman" charset="0"/>
                <a:ea typeface="ＭＳ Ｐゴシック" charset="-128"/>
              </a:rPr>
              <a:t>The mean is the very familiar sum of all </a:t>
            </a:r>
            <a:r>
              <a:rPr lang="en-GB" altLang="en-US" sz="2000" i="1">
                <a:latin typeface="Times New Roman" charset="0"/>
                <a:ea typeface="ＭＳ Ｐゴシック" charset="-128"/>
              </a:rPr>
              <a:t>N</a:t>
            </a:r>
            <a:r>
              <a:rPr lang="en-GB" altLang="en-US" sz="2000">
                <a:latin typeface="Times New Roman" charset="0"/>
                <a:ea typeface="ＭＳ Ｐゴシック" charset="-128"/>
              </a:rPr>
              <a:t> observations divided by </a:t>
            </a:r>
            <a:r>
              <a:rPr lang="en-GB" altLang="en-US" sz="2000" i="1">
                <a:latin typeface="Times New Roman" charset="0"/>
                <a:ea typeface="ＭＳ Ｐゴシック" charset="-128"/>
              </a:rPr>
              <a:t>N</a:t>
            </a:r>
            <a:endParaRPr lang="en-GB" altLang="en-US" sz="2000">
              <a:latin typeface="Times New Roman" charset="0"/>
              <a:ea typeface="ＭＳ Ｐゴシック" charset="-128"/>
            </a:endParaRPr>
          </a:p>
          <a:p>
            <a:pPr algn="just" eaLnBrk="1" hangingPunct="1">
              <a:lnSpc>
                <a:spcPct val="90000"/>
              </a:lnSpc>
            </a:pPr>
            <a:r>
              <a:rPr lang="en-GB" altLang="en-US" sz="2000">
                <a:latin typeface="Times New Roman" charset="0"/>
                <a:ea typeface="ＭＳ Ｐゴシック" charset="-128"/>
              </a:rPr>
              <a:t>More strictly, this is known as the arithmetic mean</a:t>
            </a:r>
          </a:p>
          <a:p>
            <a:pPr algn="just" eaLnBrk="1" hangingPunct="1">
              <a:lnSpc>
                <a:spcPct val="90000"/>
              </a:lnSpc>
            </a:pPr>
            <a:r>
              <a:rPr lang="en-GB" altLang="en-US" sz="2000">
                <a:latin typeface="Times New Roman" charset="0"/>
                <a:ea typeface="ＭＳ Ｐゴシック" charset="-128"/>
              </a:rPr>
              <a:t>The mode is the most frequently occurring value in a set of observations</a:t>
            </a:r>
          </a:p>
          <a:p>
            <a:pPr algn="just" eaLnBrk="1" hangingPunct="1">
              <a:lnSpc>
                <a:spcPct val="90000"/>
              </a:lnSpc>
            </a:pPr>
            <a:r>
              <a:rPr lang="en-GB" altLang="en-US" sz="2000">
                <a:latin typeface="Times New Roman" charset="0"/>
                <a:ea typeface="ＭＳ Ｐゴシック" charset="-128"/>
              </a:rPr>
              <a:t>The median is the middle value in a series when the observations are arranged in ascending order</a:t>
            </a:r>
          </a:p>
          <a:p>
            <a:pPr algn="just" eaLnBrk="1" hangingPunct="1">
              <a:lnSpc>
                <a:spcPct val="90000"/>
              </a:lnSpc>
            </a:pPr>
            <a:r>
              <a:rPr lang="en-GB" altLang="en-US" sz="2000">
                <a:latin typeface="Times New Roman" charset="0"/>
                <a:ea typeface="ＭＳ Ｐゴシック" charset="-128"/>
              </a:rPr>
              <a:t>Each of the three methods of calculating an average has advantages and disadvantages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083ABC8-2070-5543-9442-F18F3AF38C93}" type="slidenum">
              <a:rPr lang="en-GB" altLang="en-US" sz="1400"/>
              <a:pPr/>
              <a:t>11</a:t>
            </a:fld>
            <a:endParaRPr lang="en-GB" altLang="en-US" sz="1400"/>
          </a:p>
        </p:txBody>
      </p:sp>
      <p:sp>
        <p:nvSpPr>
          <p:cNvPr id="35843"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The geometric mean</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5844" name="Rectangle 1027"/>
          <p:cNvSpPr>
            <a:spLocks noGrp="1" noChangeArrowheads="1"/>
          </p:cNvSpPr>
          <p:nvPr>
            <p:ph type="body" idx="1"/>
          </p:nvPr>
        </p:nvSpPr>
        <p:spPr>
          <a:xfrm>
            <a:off x="457200" y="2133600"/>
            <a:ext cx="8178800" cy="3924300"/>
          </a:xfrm>
        </p:spPr>
        <p:txBody>
          <a:bodyPr/>
          <a:lstStyle/>
          <a:p>
            <a:pPr algn="just" eaLnBrk="1" hangingPunct="1">
              <a:lnSpc>
                <a:spcPct val="90000"/>
              </a:lnSpc>
            </a:pPr>
            <a:r>
              <a:rPr lang="en-GB" altLang="en-US" sz="2000">
                <a:latin typeface="Times New Roman" charset="0"/>
                <a:ea typeface="ＭＳ Ｐゴシック" charset="-128"/>
              </a:rPr>
              <a:t>The geometric mean involves calculating the </a:t>
            </a:r>
            <a:r>
              <a:rPr lang="en-GB" altLang="en-US" sz="2000" i="1">
                <a:latin typeface="Times New Roman" charset="0"/>
                <a:ea typeface="ＭＳ Ｐゴシック" charset="-128"/>
              </a:rPr>
              <a:t>N</a:t>
            </a:r>
            <a:r>
              <a:rPr lang="en-GB" altLang="en-US" sz="2000">
                <a:latin typeface="Times New Roman" charset="0"/>
                <a:ea typeface="ＭＳ Ｐゴシック" charset="-128"/>
              </a:rPr>
              <a:t>th root of the product of the </a:t>
            </a:r>
            <a:r>
              <a:rPr lang="en-GB" altLang="en-US" sz="2000" i="1">
                <a:latin typeface="Times New Roman" charset="0"/>
                <a:ea typeface="ＭＳ Ｐゴシック" charset="-128"/>
              </a:rPr>
              <a:t>N</a:t>
            </a:r>
            <a:r>
              <a:rPr lang="en-GB" altLang="en-US" sz="2000">
                <a:latin typeface="Times New Roman" charset="0"/>
                <a:ea typeface="ＭＳ Ｐゴシック" charset="-128"/>
              </a:rPr>
              <a:t> observations</a:t>
            </a:r>
          </a:p>
          <a:p>
            <a:pPr algn="just" eaLnBrk="1" hangingPunct="1">
              <a:lnSpc>
                <a:spcPct val="90000"/>
              </a:lnSpc>
            </a:pPr>
            <a:r>
              <a:rPr lang="en-GB" altLang="en-US" sz="2000">
                <a:latin typeface="Times New Roman" charset="0"/>
                <a:ea typeface="ＭＳ Ｐゴシック" charset="-128"/>
              </a:rPr>
              <a:t>So the geometric mean of six numbers in a series would be obtained by multiplying them together and taking the sixth root</a:t>
            </a:r>
          </a:p>
          <a:p>
            <a:pPr algn="just" eaLnBrk="1" hangingPunct="1">
              <a:lnSpc>
                <a:spcPct val="90000"/>
              </a:lnSpc>
            </a:pPr>
            <a:r>
              <a:rPr lang="en-GB" altLang="en-US" sz="2000">
                <a:latin typeface="Times New Roman" charset="0"/>
                <a:ea typeface="ＭＳ Ｐゴシック" charset="-128"/>
              </a:rPr>
              <a:t>In finance, since the numbers in the series can be less than one, we use a slightly different method to calculate the geometric mean</a:t>
            </a:r>
          </a:p>
          <a:p>
            <a:pPr algn="just" eaLnBrk="1" hangingPunct="1">
              <a:lnSpc>
                <a:spcPct val="90000"/>
              </a:lnSpc>
            </a:pPr>
            <a:r>
              <a:rPr lang="en-GB" altLang="en-US" sz="2000">
                <a:latin typeface="Times New Roman" charset="0"/>
                <a:ea typeface="ＭＳ Ｐゴシック" charset="-128"/>
              </a:rPr>
              <a:t>Here we add one to each data point, then multiply together, take the </a:t>
            </a:r>
            <a:r>
              <a:rPr lang="en-GB" altLang="en-US" sz="2000" i="1">
                <a:latin typeface="Times New Roman" charset="0"/>
                <a:ea typeface="ＭＳ Ｐゴシック" charset="-128"/>
              </a:rPr>
              <a:t>N</a:t>
            </a:r>
            <a:r>
              <a:rPr lang="en-GB" altLang="en-US" sz="2000">
                <a:latin typeface="Times New Roman" charset="0"/>
                <a:ea typeface="ＭＳ Ｐゴシック" charset="-128"/>
              </a:rPr>
              <a:t>th root and then subtract one at the end</a:t>
            </a:r>
          </a:p>
          <a:p>
            <a:pPr algn="just" eaLnBrk="1" hangingPunct="1">
              <a:lnSpc>
                <a:spcPct val="90000"/>
              </a:lnSpc>
            </a:pPr>
            <a:endParaRPr lang="en-GB" altLang="en-US" sz="2000">
              <a:latin typeface="Times New Roman" charset="0"/>
              <a:ea typeface="ＭＳ Ｐゴシック" charset="-128"/>
            </a:endParaRPr>
          </a:p>
          <a:p>
            <a:pPr algn="just" eaLnBrk="1" hangingPunct="1">
              <a:lnSpc>
                <a:spcPct val="90000"/>
              </a:lnSpc>
            </a:pPr>
            <a:r>
              <a:rPr lang="en-GB" altLang="en-US" sz="2000">
                <a:latin typeface="Times New Roman" charset="0"/>
                <a:ea typeface="ＭＳ Ｐゴシック" charset="-128"/>
              </a:rPr>
              <a:t>where </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1</a:t>
            </a:r>
            <a:r>
              <a:rPr lang="en-GB" altLang="en-US" sz="2000">
                <a:latin typeface="Times New Roman" charset="0"/>
                <a:ea typeface="ＭＳ Ｐゴシック" charset="-128"/>
              </a:rPr>
              <a:t>, </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2</a:t>
            </a:r>
            <a:r>
              <a:rPr lang="en-GB" altLang="en-US" sz="2000">
                <a:latin typeface="Times New Roman" charset="0"/>
                <a:ea typeface="ＭＳ Ｐゴシック" charset="-128"/>
              </a:rPr>
              <a:t> etc. are the data points that we wish to take the geometric mean of</a:t>
            </a:r>
          </a:p>
          <a:p>
            <a:pPr algn="just" eaLnBrk="1" hangingPunct="1">
              <a:lnSpc>
                <a:spcPct val="90000"/>
              </a:lnSpc>
            </a:pPr>
            <a:r>
              <a:rPr lang="en-GB" altLang="en-US" sz="2000">
                <a:latin typeface="Times New Roman" charset="0"/>
                <a:ea typeface="ＭＳ Ｐゴシック" charset="-128"/>
              </a:rPr>
              <a:t>The geometric mean will always be smaller than the arithmetic mean unless all of the data points are the same. </a:t>
            </a:r>
          </a:p>
        </p:txBody>
      </p:sp>
      <p:pic>
        <p:nvPicPr>
          <p:cNvPr id="358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1438" y="4581525"/>
            <a:ext cx="37353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3FBC452-0D36-E443-AAD4-EA0EFC1FDBE1}" type="slidenum">
              <a:rPr lang="en-GB" altLang="en-US" sz="1400"/>
              <a:pPr/>
              <a:t>12</a:t>
            </a:fld>
            <a:endParaRPr lang="en-GB" altLang="en-US" sz="1400"/>
          </a:p>
        </p:txBody>
      </p:sp>
      <p:sp>
        <p:nvSpPr>
          <p:cNvPr id="37891"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Measures of spread</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7892" name="Rectangle 1027"/>
          <p:cNvSpPr>
            <a:spLocks noGrp="1" noChangeArrowheads="1"/>
          </p:cNvSpPr>
          <p:nvPr>
            <p:ph type="body" idx="1"/>
          </p:nvPr>
        </p:nvSpPr>
        <p:spPr>
          <a:xfrm>
            <a:off x="457200" y="1844825"/>
            <a:ext cx="8178800" cy="4824262"/>
          </a:xfrm>
        </p:spPr>
        <p:txBody>
          <a:bodyPr/>
          <a:lstStyle/>
          <a:p>
            <a:pPr algn="just" eaLnBrk="1" hangingPunct="1">
              <a:lnSpc>
                <a:spcPct val="90000"/>
              </a:lnSpc>
            </a:pPr>
            <a:r>
              <a:rPr lang="en-GB" altLang="en-US" sz="2000" dirty="0">
                <a:latin typeface="Times New Roman" charset="0"/>
                <a:ea typeface="ＭＳ Ｐゴシック" charset="-128"/>
              </a:rPr>
              <a:t>The spread of a series about its mean value can be measured using the </a:t>
            </a:r>
            <a:r>
              <a:rPr lang="en-GB" altLang="en-US" sz="2000" b="1" i="1" dirty="0">
                <a:solidFill>
                  <a:schemeClr val="bg2"/>
                </a:solidFill>
                <a:latin typeface="Times New Roman" charset="0"/>
                <a:ea typeface="ＭＳ Ｐゴシック" charset="-128"/>
              </a:rPr>
              <a:t>variance</a:t>
            </a:r>
            <a:r>
              <a:rPr lang="en-GB" altLang="en-US" sz="2000" i="1" dirty="0">
                <a:latin typeface="Times New Roman" charset="0"/>
                <a:ea typeface="ＭＳ Ｐゴシック" charset="-128"/>
              </a:rPr>
              <a:t> </a:t>
            </a:r>
            <a:r>
              <a:rPr lang="en-GB" altLang="en-US" sz="2000" dirty="0">
                <a:latin typeface="Times New Roman" charset="0"/>
                <a:ea typeface="ＭＳ Ｐゴシック" charset="-128"/>
              </a:rPr>
              <a:t>or </a:t>
            </a:r>
            <a:r>
              <a:rPr lang="en-GB" altLang="en-US" sz="2000" b="1" i="1" dirty="0">
                <a:solidFill>
                  <a:schemeClr val="bg2"/>
                </a:solidFill>
                <a:latin typeface="Times New Roman" charset="0"/>
                <a:ea typeface="ＭＳ Ｐゴシック" charset="-128"/>
              </a:rPr>
              <a:t>standard deviation</a:t>
            </a:r>
            <a:r>
              <a:rPr lang="en-GB" altLang="en-US" sz="2000" i="1"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(which is the square root of the variance)</a:t>
            </a:r>
          </a:p>
          <a:p>
            <a:pPr algn="just" eaLnBrk="1" hangingPunct="1">
              <a:lnSpc>
                <a:spcPct val="90000"/>
              </a:lnSpc>
            </a:pPr>
            <a:r>
              <a:rPr lang="en-GB" altLang="en-US" sz="2000" dirty="0">
                <a:latin typeface="Times New Roman" charset="0"/>
                <a:ea typeface="ＭＳ Ｐゴシック" charset="-128"/>
              </a:rPr>
              <a:t>This quantity is an important measure of risk in finance</a:t>
            </a:r>
            <a:br>
              <a:rPr lang="en-GB" altLang="en-US" sz="2000" dirty="0">
                <a:latin typeface="Times New Roman" charset="0"/>
                <a:ea typeface="ＭＳ Ｐゴシック" charset="-128"/>
              </a:rPr>
            </a:b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a:t>
            </a:r>
            <a:r>
              <a:rPr lang="en-GB" altLang="en-US" sz="2000" dirty="0">
                <a:highlight>
                  <a:srgbClr val="FFFF00"/>
                </a:highlight>
                <a:latin typeface="Times New Roman" charset="0"/>
                <a:ea typeface="ＭＳ Ｐゴシック" charset="-128"/>
              </a:rPr>
              <a:t>std. scales with the data</a:t>
            </a:r>
            <a:r>
              <a:rPr lang="en-GB" altLang="en-US" sz="2000" dirty="0">
                <a:latin typeface="Times New Roman" charset="0"/>
                <a:ea typeface="ＭＳ Ｐゴシック" charset="-128"/>
              </a:rPr>
              <a:t>, whereas the </a:t>
            </a:r>
            <a:r>
              <a:rPr lang="en-GB" altLang="en-US" sz="2000" dirty="0">
                <a:highlight>
                  <a:srgbClr val="FFFF00"/>
                </a:highlight>
                <a:latin typeface="Times New Roman" charset="0"/>
                <a:ea typeface="ＭＳ Ｐゴシック" charset="-128"/>
              </a:rPr>
              <a:t>variance scales with the </a:t>
            </a:r>
            <a:r>
              <a:rPr lang="en-GB" altLang="en-US" sz="2000" b="1" u="sng" dirty="0">
                <a:highlight>
                  <a:srgbClr val="FFFF00"/>
                </a:highlight>
                <a:latin typeface="Times New Roman" charset="0"/>
                <a:ea typeface="ＭＳ Ｐゴシック" charset="-128"/>
              </a:rPr>
              <a:t>square</a:t>
            </a:r>
            <a:r>
              <a:rPr lang="en-GB" altLang="en-US" sz="2000" dirty="0">
                <a:highlight>
                  <a:srgbClr val="FFFF00"/>
                </a:highlight>
                <a:latin typeface="Times New Roman" charset="0"/>
                <a:ea typeface="ＭＳ Ｐゴシック" charset="-128"/>
              </a:rPr>
              <a:t> of the data</a:t>
            </a:r>
            <a:r>
              <a:rPr lang="en-GB" altLang="en-US" sz="2000" dirty="0">
                <a:latin typeface="Times New Roman" charset="0"/>
                <a:ea typeface="ＭＳ Ｐゴシック" charset="-128"/>
              </a:rPr>
              <a:t>. So, for §example, if the units of the data points are US dollars, the standard deviation will also be measured in dollars whereas the variance will be in dollars squared</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Other measures of spread include the </a:t>
            </a:r>
            <a:r>
              <a:rPr lang="en-GB" altLang="en-US" sz="2000" b="1" i="1" dirty="0">
                <a:solidFill>
                  <a:schemeClr val="bg2"/>
                </a:solidFill>
                <a:latin typeface="Times New Roman" charset="0"/>
                <a:ea typeface="ＭＳ Ｐゴシック" charset="-128"/>
              </a:rPr>
              <a:t>range</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the difference between the largest and smallest of the data</a:t>
            </a:r>
            <a:r>
              <a:rPr lang="en-GB" altLang="en-US" sz="2000" dirty="0">
                <a:latin typeface="Times New Roman" charset="0"/>
                <a:ea typeface="ＭＳ Ｐゴシック" charset="-128"/>
              </a:rPr>
              <a:t> points) and the </a:t>
            </a:r>
            <a:r>
              <a:rPr lang="en-GB" altLang="en-US" sz="2000" b="1" i="1" dirty="0">
                <a:solidFill>
                  <a:schemeClr val="bg2"/>
                </a:solidFill>
                <a:latin typeface="Times New Roman" charset="0"/>
                <a:ea typeface="ＭＳ Ｐゴシック" charset="-128"/>
              </a:rPr>
              <a:t>semi-interquartile range </a:t>
            </a:r>
            <a:r>
              <a:rPr lang="en-GB" altLang="en-US" sz="2000" dirty="0">
                <a:highlight>
                  <a:srgbClr val="FFFF00"/>
                </a:highlight>
                <a:latin typeface="Times New Roman" charset="0"/>
                <a:ea typeface="ＭＳ Ｐゴシック" charset="-128"/>
              </a:rPr>
              <a:t>(the difference between the first and third quartile points in the series)</a:t>
            </a:r>
            <a:br>
              <a:rPr lang="en-GB" altLang="en-US" sz="2000" dirty="0">
                <a:highlight>
                  <a:srgbClr val="FFFF00"/>
                </a:highlight>
                <a:latin typeface="Times New Roman" charset="0"/>
                <a:ea typeface="ＭＳ Ｐゴシック" charset="-128"/>
              </a:rPr>
            </a:b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a:t>
            </a:r>
            <a:r>
              <a:rPr lang="en-GB" altLang="en-US" sz="2000" b="1" i="1" dirty="0">
                <a:solidFill>
                  <a:schemeClr val="bg2"/>
                </a:solidFill>
                <a:latin typeface="Times New Roman" charset="0"/>
                <a:ea typeface="ＭＳ Ｐゴシック" charset="-128"/>
              </a:rPr>
              <a:t>coefficient of variation </a:t>
            </a:r>
            <a:r>
              <a:rPr lang="en-GB" altLang="en-US" sz="2000" dirty="0">
                <a:highlight>
                  <a:srgbClr val="FFFF00"/>
                </a:highlight>
                <a:latin typeface="Times New Roman" charset="0"/>
                <a:ea typeface="ＭＳ Ｐゴシック" charset="-128"/>
              </a:rPr>
              <a:t>divides the </a:t>
            </a:r>
            <a:r>
              <a:rPr lang="en-GB" altLang="en-US" sz="2000" u="sng" dirty="0">
                <a:highlight>
                  <a:srgbClr val="FFFF00"/>
                </a:highlight>
                <a:latin typeface="Times New Roman" charset="0"/>
                <a:ea typeface="ＭＳ Ｐゴシック" charset="-128"/>
              </a:rPr>
              <a:t>std.</a:t>
            </a:r>
            <a:r>
              <a:rPr lang="en-GB" altLang="en-US" sz="2000" dirty="0">
                <a:highlight>
                  <a:srgbClr val="FFFF00"/>
                </a:highlight>
                <a:latin typeface="Times New Roman" charset="0"/>
                <a:ea typeface="ＭＳ Ｐゴシック" charset="-128"/>
              </a:rPr>
              <a:t> by the </a:t>
            </a:r>
            <a:r>
              <a:rPr lang="en-GB" altLang="en-US" sz="2000" u="sng" dirty="0">
                <a:highlight>
                  <a:srgbClr val="FFFF00"/>
                </a:highlight>
                <a:latin typeface="Times New Roman" charset="0"/>
                <a:ea typeface="ＭＳ Ｐゴシック" charset="-128"/>
              </a:rPr>
              <a:t>sample mean </a:t>
            </a:r>
            <a:r>
              <a:rPr lang="en-GB" altLang="en-US" sz="2000" dirty="0">
                <a:highlight>
                  <a:srgbClr val="FFFF00"/>
                </a:highlight>
                <a:latin typeface="Times New Roman" charset="0"/>
                <a:ea typeface="ＭＳ Ｐゴシック" charset="-128"/>
              </a:rPr>
              <a:t>to obtain a unit-free measure of spread </a:t>
            </a:r>
            <a:r>
              <a:rPr lang="en-GB" altLang="en-US" sz="2000" dirty="0">
                <a:latin typeface="Times New Roman" charset="0"/>
                <a:ea typeface="ＭＳ Ｐゴシック" charset="-128"/>
              </a:rPr>
              <a:t>that can be compared across series with </a:t>
            </a:r>
            <a:r>
              <a:rPr lang="en-GB" altLang="en-US" sz="2000" dirty="0">
                <a:highlight>
                  <a:srgbClr val="FFFF00"/>
                </a:highlight>
                <a:latin typeface="Times New Roman" charset="0"/>
                <a:ea typeface="ＭＳ Ｐゴシック" charset="-128"/>
              </a:rPr>
              <a:t>different scales.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3D73A25-E616-A04E-8F5B-0D2713926279}" type="slidenum">
              <a:rPr lang="en-GB" altLang="en-US" sz="1400"/>
              <a:pPr/>
              <a:t>13</a:t>
            </a:fld>
            <a:endParaRPr lang="en-GB" altLang="en-US" sz="1400"/>
          </a:p>
        </p:txBody>
      </p:sp>
      <p:sp>
        <p:nvSpPr>
          <p:cNvPr id="39939"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Higher moments</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39940" name="Rectangle 1027"/>
          <p:cNvSpPr>
            <a:spLocks noGrp="1" noChangeArrowheads="1"/>
          </p:cNvSpPr>
          <p:nvPr>
            <p:ph type="body" idx="1"/>
          </p:nvPr>
        </p:nvSpPr>
        <p:spPr>
          <a:xfrm>
            <a:off x="457200" y="2133599"/>
            <a:ext cx="8178800" cy="4535487"/>
          </a:xfrm>
        </p:spPr>
        <p:txBody>
          <a:bodyPr/>
          <a:lstStyle/>
          <a:p>
            <a:pPr algn="just" eaLnBrk="1" hangingPunct="1">
              <a:lnSpc>
                <a:spcPct val="90000"/>
              </a:lnSpc>
            </a:pPr>
            <a:r>
              <a:rPr lang="en-GB" altLang="en-US" sz="2000" dirty="0">
                <a:latin typeface="Times New Roman" charset="0"/>
                <a:ea typeface="ＭＳ Ｐゴシック" charset="-128"/>
              </a:rPr>
              <a:t>The higher moments of a data sample give further indications of its features and shape. </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b="1" dirty="0">
                <a:solidFill>
                  <a:schemeClr val="bg2"/>
                </a:solidFill>
                <a:latin typeface="Times New Roman" charset="0"/>
                <a:ea typeface="ＭＳ Ｐゴシック" charset="-128"/>
              </a:rPr>
              <a:t>Skewness</a:t>
            </a:r>
            <a:r>
              <a:rPr lang="en-GB" altLang="en-US" sz="2000" dirty="0">
                <a:latin typeface="Times New Roman" charset="0"/>
                <a:ea typeface="ＭＳ Ｐゴシック" charset="-128"/>
              </a:rPr>
              <a:t> is the standardised </a:t>
            </a:r>
            <a:r>
              <a:rPr lang="en-GB" altLang="en-US" sz="2000" dirty="0">
                <a:highlight>
                  <a:srgbClr val="FFFF00"/>
                </a:highlight>
                <a:latin typeface="Times New Roman" charset="0"/>
                <a:ea typeface="ＭＳ Ｐゴシック" charset="-128"/>
              </a:rPr>
              <a:t>third moment </a:t>
            </a:r>
            <a:r>
              <a:rPr lang="en-GB" altLang="en-US" sz="2000" dirty="0">
                <a:latin typeface="Times New Roman" charset="0"/>
                <a:ea typeface="ＭＳ Ｐゴシック" charset="-128"/>
              </a:rPr>
              <a:t>of a distribution and indicates the </a:t>
            </a:r>
            <a:r>
              <a:rPr lang="en-GB" altLang="en-US" sz="2000" dirty="0">
                <a:highlight>
                  <a:srgbClr val="FFFF00"/>
                </a:highlight>
                <a:latin typeface="Times New Roman" charset="0"/>
                <a:ea typeface="ＭＳ Ｐゴシック" charset="-128"/>
              </a:rPr>
              <a:t>extent to which it is asymmetric</a:t>
            </a:r>
          </a:p>
          <a:p>
            <a:pPr algn="just" eaLnBrk="1" hangingPunct="1">
              <a:lnSpc>
                <a:spcPct val="90000"/>
              </a:lnSpc>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b="1" dirty="0">
                <a:solidFill>
                  <a:schemeClr val="bg2"/>
                </a:solidFill>
                <a:latin typeface="Times New Roman" charset="0"/>
                <a:ea typeface="ＭＳ Ｐゴシック" charset="-128"/>
              </a:rPr>
              <a:t>Kurtosis</a:t>
            </a:r>
            <a:r>
              <a:rPr lang="en-GB" altLang="en-US" sz="2000" dirty="0">
                <a:latin typeface="Times New Roman" charset="0"/>
                <a:ea typeface="ＭＳ Ｐゴシック" charset="-128"/>
              </a:rPr>
              <a:t> is the standardised </a:t>
            </a:r>
            <a:r>
              <a:rPr lang="en-GB" altLang="en-US" sz="2000" dirty="0">
                <a:highlight>
                  <a:srgbClr val="FFFF00"/>
                </a:highlight>
                <a:latin typeface="Times New Roman" charset="0"/>
                <a:ea typeface="ＭＳ Ｐゴシック" charset="-128"/>
              </a:rPr>
              <a:t>fourth moment </a:t>
            </a:r>
            <a:r>
              <a:rPr lang="en-GB" altLang="en-US" sz="2000" dirty="0">
                <a:latin typeface="Times New Roman" charset="0"/>
                <a:ea typeface="ＭＳ Ｐゴシック" charset="-128"/>
              </a:rPr>
              <a:t>and measures whether a series is </a:t>
            </a:r>
            <a:r>
              <a:rPr lang="en-GB" altLang="en-US" sz="2000" dirty="0">
                <a:highlight>
                  <a:srgbClr val="FFFF00"/>
                </a:highlight>
                <a:latin typeface="Times New Roman" charset="0"/>
                <a:ea typeface="ＭＳ Ｐゴシック" charset="-128"/>
              </a:rPr>
              <a:t>‘fat’ or ‘thin’ tailed</a:t>
            </a:r>
          </a:p>
          <a:p>
            <a:pPr algn="just" eaLnBrk="1" hangingPunct="1">
              <a:lnSpc>
                <a:spcPct val="90000"/>
              </a:lnSpc>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highlight>
                  <a:srgbClr val="FFFF00"/>
                </a:highlight>
                <a:latin typeface="Times New Roman" charset="0"/>
                <a:ea typeface="ＭＳ Ｐゴシック" charset="-128"/>
              </a:rPr>
              <a:t>Skewness can be positive or negative </a:t>
            </a:r>
            <a:r>
              <a:rPr lang="en-GB" altLang="en-US" sz="2000" dirty="0">
                <a:latin typeface="Times New Roman" charset="0"/>
                <a:ea typeface="ＭＳ Ｐゴシック" charset="-128"/>
              </a:rPr>
              <a:t>while </a:t>
            </a:r>
            <a:r>
              <a:rPr lang="en-GB" altLang="en-US" sz="2000" dirty="0">
                <a:highlight>
                  <a:srgbClr val="FFFF00"/>
                </a:highlight>
                <a:latin typeface="Times New Roman" charset="0"/>
                <a:ea typeface="ＭＳ Ｐゴシック" charset="-128"/>
              </a:rPr>
              <a:t>kurtosis can only be positive</a:t>
            </a:r>
          </a:p>
          <a:p>
            <a:pPr algn="just" eaLnBrk="1" hangingPunct="1">
              <a:lnSpc>
                <a:spcPct val="90000"/>
              </a:lnSpc>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formulae for skewness and kurtosis calculate the quantities from the sample data in the same way that the variance is calculated</a:t>
            </a: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76BE1B6-5EF1-3F40-9DC2-FBF8675FD275}" type="slidenum">
              <a:rPr lang="en-GB" altLang="en-US" sz="1400"/>
              <a:pPr/>
              <a:t>14</a:t>
            </a:fld>
            <a:endParaRPr lang="en-GB" altLang="en-US" sz="1400"/>
          </a:p>
        </p:txBody>
      </p:sp>
      <p:sp>
        <p:nvSpPr>
          <p:cNvPr id="41987" name="Rectangle 1026"/>
          <p:cNvSpPr>
            <a:spLocks noGrp="1" noChangeArrowheads="1"/>
          </p:cNvSpPr>
          <p:nvPr>
            <p:ph type="title"/>
          </p:nvPr>
        </p:nvSpPr>
        <p:spPr>
          <a:xfrm>
            <a:off x="1187450" y="188913"/>
            <a:ext cx="744855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Plot of a skewed series versus a normal distribution</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pic>
        <p:nvPicPr>
          <p:cNvPr id="4198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788" y="2743200"/>
            <a:ext cx="7388225"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E0884E4-DB12-8548-93A9-A7EFFAAA5DBE}" type="slidenum">
              <a:rPr lang="en-GB" altLang="en-US" sz="1400"/>
              <a:pPr/>
              <a:t>15</a:t>
            </a:fld>
            <a:endParaRPr lang="en-GB" altLang="en-US" sz="1400"/>
          </a:p>
        </p:txBody>
      </p:sp>
      <p:sp>
        <p:nvSpPr>
          <p:cNvPr id="44035"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Plot of a leptokurtic series versus a normal distribution</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pic>
        <p:nvPicPr>
          <p:cNvPr id="440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660650"/>
            <a:ext cx="4557712"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B1B27C0-B9B7-B640-805E-48E93EFA7B94}" type="slidenum">
              <a:rPr lang="en-GB" altLang="en-US" sz="1400"/>
              <a:pPr/>
              <a:t>16</a:t>
            </a:fld>
            <a:endParaRPr lang="en-GB" altLang="en-US" sz="1400"/>
          </a:p>
        </p:txBody>
      </p:sp>
      <p:sp>
        <p:nvSpPr>
          <p:cNvPr id="46083"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Measures of association</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46084" name="Rectangle 1027"/>
          <p:cNvSpPr>
            <a:spLocks noGrp="1" noChangeArrowheads="1"/>
          </p:cNvSpPr>
          <p:nvPr>
            <p:ph type="body" idx="1"/>
          </p:nvPr>
        </p:nvSpPr>
        <p:spPr>
          <a:xfrm>
            <a:off x="457200" y="1928813"/>
            <a:ext cx="8178800" cy="4776787"/>
          </a:xfrm>
        </p:spPr>
        <p:txBody>
          <a:bodyPr/>
          <a:lstStyle/>
          <a:p>
            <a:pPr algn="just" eaLnBrk="1" hangingPunct="1">
              <a:lnSpc>
                <a:spcPct val="90000"/>
              </a:lnSpc>
            </a:pPr>
            <a:r>
              <a:rPr lang="en-GB" altLang="en-US" sz="2000" b="1" dirty="0">
                <a:solidFill>
                  <a:schemeClr val="bg2"/>
                </a:solidFill>
                <a:latin typeface="Times New Roman" charset="0"/>
                <a:ea typeface="ＭＳ Ｐゴシック" charset="-128"/>
              </a:rPr>
              <a:t>Covariance</a:t>
            </a:r>
            <a:r>
              <a:rPr lang="en-GB" altLang="en-US" sz="2000" dirty="0">
                <a:latin typeface="Times New Roman" charset="0"/>
                <a:ea typeface="ＭＳ Ｐゴシック" charset="-128"/>
              </a:rPr>
              <a:t> is a </a:t>
            </a:r>
            <a:r>
              <a:rPr lang="en-GB" altLang="en-US" sz="2000" dirty="0">
                <a:highlight>
                  <a:srgbClr val="FFFF00"/>
                </a:highlight>
                <a:latin typeface="Times New Roman" charset="0"/>
                <a:ea typeface="ＭＳ Ｐゴシック" charset="-128"/>
              </a:rPr>
              <a:t>linear measure of association between two series</a:t>
            </a:r>
            <a:r>
              <a:rPr lang="en-GB" altLang="en-US" sz="2000" dirty="0">
                <a:latin typeface="Times New Roman" charset="0"/>
                <a:ea typeface="ＭＳ Ｐゴシック" charset="-128"/>
              </a:rPr>
              <a:t>.</a:t>
            </a:r>
            <a:br>
              <a:rPr lang="en-GB" altLang="en-US" sz="2000" dirty="0">
                <a:latin typeface="Times New Roman" charset="0"/>
                <a:ea typeface="ＭＳ Ｐゴシック" charset="-128"/>
              </a:rPr>
            </a:b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It is simple to calculate but </a:t>
            </a:r>
            <a:r>
              <a:rPr lang="en-GB" altLang="en-US" sz="2000" dirty="0">
                <a:highlight>
                  <a:srgbClr val="FFFF00"/>
                </a:highlight>
                <a:latin typeface="Times New Roman" charset="0"/>
                <a:ea typeface="ＭＳ Ｐゴシック" charset="-128"/>
              </a:rPr>
              <a:t>scales with the standard deviations of the two series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correlation is another measure of association that is </a:t>
            </a:r>
            <a:r>
              <a:rPr lang="en-GB" altLang="en-US" sz="2000" dirty="0">
                <a:highlight>
                  <a:srgbClr val="FFFF00"/>
                </a:highlight>
                <a:latin typeface="Times New Roman" charset="0"/>
                <a:ea typeface="ＭＳ Ｐゴシック" charset="-128"/>
              </a:rPr>
              <a:t>calculated by dividing the covariance between two series by the product of their standard deviations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Correlations are unit-free and must lie between (-1,+1)</a:t>
            </a:r>
          </a:p>
          <a:p>
            <a:pPr algn="just" eaLnBrk="1" hangingPunct="1">
              <a:lnSpc>
                <a:spcPct val="90000"/>
              </a:lnSpc>
            </a:pPr>
            <a:r>
              <a:rPr lang="en-GB" altLang="en-US" sz="2000" dirty="0">
                <a:latin typeface="Times New Roman" charset="0"/>
                <a:ea typeface="ＭＳ Ｐゴシック" charset="-128"/>
              </a:rPr>
              <a:t>The </a:t>
            </a:r>
            <a:r>
              <a:rPr lang="en-GB" altLang="en-US" sz="2000" dirty="0">
                <a:highlight>
                  <a:srgbClr val="FFFF00"/>
                </a:highlight>
                <a:latin typeface="Times New Roman" charset="0"/>
                <a:ea typeface="ＭＳ Ｐゴシック" charset="-128"/>
              </a:rPr>
              <a:t>correlation calculated in this way is more specifically known as </a:t>
            </a:r>
            <a:r>
              <a:rPr lang="en-GB" altLang="en-US" sz="2000" b="1" dirty="0">
                <a:solidFill>
                  <a:schemeClr val="bg2"/>
                </a:solidFill>
                <a:highlight>
                  <a:srgbClr val="FFFF00"/>
                </a:highlight>
                <a:latin typeface="Times New Roman" charset="0"/>
                <a:ea typeface="ＭＳ Ｐゴシック" charset="-128"/>
              </a:rPr>
              <a:t>Pearson’s correlation measure</a:t>
            </a:r>
            <a:r>
              <a:rPr lang="en-GB" altLang="en-US" sz="2000" dirty="0">
                <a:highlight>
                  <a:srgbClr val="FFFF00"/>
                </a:highlight>
                <a:latin typeface="Times New Roman" charset="0"/>
                <a:ea typeface="ＭＳ Ｐゴシック" charset="-128"/>
              </a:rPr>
              <a:t>. </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highlight>
                  <a:srgbClr val="FFFF00"/>
                </a:highlight>
                <a:latin typeface="Times New Roman" charset="0"/>
                <a:ea typeface="ＭＳ Ｐゴシック" charset="-128"/>
              </a:rPr>
              <a:t>alternative</a:t>
            </a:r>
            <a:r>
              <a:rPr lang="en-GB" altLang="en-US" sz="2000" dirty="0">
                <a:latin typeface="Times New Roman" charset="0"/>
                <a:ea typeface="ＭＳ Ｐゴシック" charset="-128"/>
              </a:rPr>
              <a:t> measure: </a:t>
            </a:r>
            <a:r>
              <a:rPr lang="en-GB" altLang="en-US" sz="2000" b="1" dirty="0">
                <a:solidFill>
                  <a:schemeClr val="bg2"/>
                </a:solidFill>
                <a:latin typeface="Times New Roman" charset="0"/>
                <a:ea typeface="ＭＳ Ｐゴシック" charset="-128"/>
              </a:rPr>
              <a:t>Spearman’s rank correlation measure </a:t>
            </a:r>
            <a:r>
              <a:rPr lang="mr-IN" altLang="en-US" sz="2000" dirty="0">
                <a:latin typeface="Times New Roman" charset="0"/>
                <a:ea typeface="ＭＳ Ｐゴシック" charset="-128"/>
              </a:rPr>
              <a:t>–</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preferable when the data are a long way from following a normal distribution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C50AA93-FBC0-0343-909B-D4F7B61E674E}" type="slidenum">
              <a:rPr lang="en-GB" altLang="en-US" sz="1400"/>
              <a:pPr/>
              <a:t>17</a:t>
            </a:fld>
            <a:endParaRPr lang="en-GB" altLang="en-US" sz="1400"/>
          </a:p>
        </p:txBody>
      </p:sp>
      <p:sp>
        <p:nvSpPr>
          <p:cNvPr id="48131"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Some algebra useful for working with means, variances and covariances</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48132" name="Rectangle 1027"/>
          <p:cNvSpPr>
            <a:spLocks noGrp="1" noChangeArrowheads="1"/>
          </p:cNvSpPr>
          <p:nvPr>
            <p:ph type="body" idx="1"/>
          </p:nvPr>
        </p:nvSpPr>
        <p:spPr>
          <a:xfrm>
            <a:off x="482600" y="2340847"/>
            <a:ext cx="8178800" cy="4129087"/>
          </a:xfrm>
        </p:spPr>
        <p:txBody>
          <a:bodyPr/>
          <a:lstStyle/>
          <a:p>
            <a:pPr marL="0" indent="0" algn="just" eaLnBrk="1" hangingPunct="1">
              <a:lnSpc>
                <a:spcPct val="90000"/>
              </a:lnSpc>
              <a:buFontTx/>
              <a:buNone/>
            </a:pPr>
            <a:r>
              <a:rPr lang="en-GB" altLang="en-US" sz="2000" b="1" u="sng" dirty="0">
                <a:solidFill>
                  <a:schemeClr val="bg2"/>
                </a:solidFill>
                <a:latin typeface="Times New Roman" charset="0"/>
                <a:ea typeface="ＭＳ Ｐゴシック" charset="-128"/>
              </a:rPr>
              <a:t>Means</a:t>
            </a:r>
          </a:p>
          <a:p>
            <a:pPr marL="0" indent="0" algn="just" eaLnBrk="1" hangingPunct="1">
              <a:lnSpc>
                <a:spcPct val="90000"/>
              </a:lnSpc>
            </a:pPr>
            <a:r>
              <a:rPr lang="en-GB" altLang="en-US" sz="2000" dirty="0">
                <a:highlight>
                  <a:srgbClr val="FFFF00"/>
                </a:highlight>
                <a:latin typeface="Times New Roman" charset="0"/>
                <a:ea typeface="ＭＳ Ｐゴシック" charset="-128"/>
              </a:rPr>
              <a:t>The mean of a random variable </a:t>
            </a:r>
            <a:r>
              <a:rPr lang="en-GB" altLang="en-US" sz="2000" i="1" dirty="0">
                <a:highlight>
                  <a:srgbClr val="FFFF00"/>
                </a:highlight>
                <a:latin typeface="Times New Roman" charset="0"/>
                <a:ea typeface="ＭＳ Ｐゴシック" charset="-128"/>
              </a:rPr>
              <a:t>y</a:t>
            </a:r>
            <a:r>
              <a:rPr lang="en-GB" altLang="en-US" sz="2000" dirty="0">
                <a:highlight>
                  <a:srgbClr val="FFFF00"/>
                </a:highlight>
                <a:latin typeface="Times New Roman" charset="0"/>
                <a:ea typeface="ＭＳ Ｐゴシック" charset="-128"/>
              </a:rPr>
              <a:t> is also known as its expected value, written E(</a:t>
            </a:r>
            <a:r>
              <a:rPr lang="en-GB" altLang="en-US" sz="2000" i="1" dirty="0">
                <a:highlight>
                  <a:srgbClr val="FFFF00"/>
                </a:highlight>
                <a:latin typeface="Times New Roman" charset="0"/>
                <a:ea typeface="ＭＳ Ｐゴシック" charset="-128"/>
              </a:rPr>
              <a:t>y</a:t>
            </a:r>
            <a:r>
              <a:rPr lang="en-GB" altLang="en-US" sz="2000" dirty="0">
                <a:highlight>
                  <a:srgbClr val="FFFF00"/>
                </a:highlight>
                <a:latin typeface="Times New Roman" charset="0"/>
                <a:ea typeface="ＭＳ Ｐゴシック" charset="-128"/>
              </a:rPr>
              <a:t>). </a:t>
            </a:r>
          </a:p>
          <a:p>
            <a:pPr marL="0" indent="0" algn="just" eaLnBrk="1" hangingPunct="1">
              <a:lnSpc>
                <a:spcPct val="90000"/>
              </a:lnSpc>
            </a:pPr>
            <a:endParaRPr lang="en-GB" altLang="en-US" sz="2000" dirty="0">
              <a:highlight>
                <a:srgbClr val="FFFF00"/>
              </a:highlight>
              <a:latin typeface="Times New Roman" charset="0"/>
              <a:ea typeface="ＭＳ Ｐゴシック" charset="-128"/>
            </a:endParaRPr>
          </a:p>
          <a:p>
            <a:pPr marL="0" indent="0" algn="just" eaLnBrk="1" hangingPunct="1">
              <a:lnSpc>
                <a:spcPct val="90000"/>
              </a:lnSpc>
            </a:pPr>
            <a:r>
              <a:rPr lang="en-GB" altLang="en-US" sz="2000" dirty="0">
                <a:highlight>
                  <a:srgbClr val="FFFF00"/>
                </a:highlight>
                <a:latin typeface="Times New Roman" charset="0"/>
                <a:ea typeface="ＭＳ Ｐゴシック" charset="-128"/>
              </a:rPr>
              <a:t>The expected value of a constant is the constant, e.g. E(</a:t>
            </a:r>
            <a:r>
              <a:rPr lang="en-GB" altLang="en-US" sz="2000" i="1" dirty="0">
                <a:highlight>
                  <a:srgbClr val="FFFF00"/>
                </a:highlight>
                <a:latin typeface="Times New Roman" charset="0"/>
                <a:ea typeface="ＭＳ Ｐゴシック" charset="-128"/>
              </a:rPr>
              <a:t>c</a:t>
            </a:r>
            <a:r>
              <a:rPr lang="en-GB" altLang="en-US" sz="2000" dirty="0">
                <a:highlight>
                  <a:srgbClr val="FFFF00"/>
                </a:highlight>
                <a:latin typeface="Times New Roman" charset="0"/>
                <a:ea typeface="ＭＳ Ｐゴシック" charset="-128"/>
              </a:rPr>
              <a:t>) = </a:t>
            </a:r>
            <a:r>
              <a:rPr lang="en-GB" altLang="en-US" sz="2000" i="1" dirty="0">
                <a:highlight>
                  <a:srgbClr val="FFFF00"/>
                </a:highlight>
                <a:latin typeface="Times New Roman" charset="0"/>
                <a:ea typeface="ＭＳ Ｐゴシック" charset="-128"/>
              </a:rPr>
              <a:t>c</a:t>
            </a:r>
          </a:p>
          <a:p>
            <a:pPr marL="0" indent="0" algn="just" eaLnBrk="1" hangingPunct="1">
              <a:lnSpc>
                <a:spcPct val="90000"/>
              </a:lnSpc>
            </a:pPr>
            <a:endParaRPr lang="en-GB" altLang="en-US" sz="2000" dirty="0">
              <a:highlight>
                <a:srgbClr val="FFFF00"/>
              </a:highlight>
              <a:latin typeface="Times New Roman" charset="0"/>
              <a:ea typeface="ＭＳ Ｐゴシック" charset="-128"/>
            </a:endParaRPr>
          </a:p>
          <a:p>
            <a:pPr marL="0" indent="0" algn="just" eaLnBrk="1" hangingPunct="1">
              <a:lnSpc>
                <a:spcPct val="90000"/>
              </a:lnSpc>
            </a:pPr>
            <a:r>
              <a:rPr lang="en-GB" altLang="en-US" sz="2000" dirty="0">
                <a:highlight>
                  <a:srgbClr val="FFFF00"/>
                </a:highlight>
                <a:latin typeface="Times New Roman" charset="0"/>
                <a:ea typeface="ＭＳ Ｐゴシック" charset="-128"/>
              </a:rPr>
              <a:t>The expected value of a constant multiplied by a random variable is equal to the constant multiplied by the expected value of the variable: E(</a:t>
            </a:r>
            <a:r>
              <a:rPr lang="en-GB" altLang="en-US" sz="2000" i="1" dirty="0">
                <a:highlight>
                  <a:srgbClr val="FFFF00"/>
                </a:highlight>
                <a:latin typeface="Times New Roman" charset="0"/>
                <a:ea typeface="ＭＳ Ｐゴシック" charset="-128"/>
              </a:rPr>
              <a:t>cy</a:t>
            </a:r>
            <a:r>
              <a:rPr lang="en-GB" altLang="en-US" sz="2000" dirty="0">
                <a:highlight>
                  <a:srgbClr val="FFFF00"/>
                </a:highlight>
                <a:latin typeface="Times New Roman" charset="0"/>
                <a:ea typeface="ＭＳ Ｐゴシック" charset="-128"/>
              </a:rPr>
              <a:t>)=</a:t>
            </a:r>
            <a:r>
              <a:rPr lang="en-GB" altLang="en-US" sz="2000" i="1" dirty="0">
                <a:highlight>
                  <a:srgbClr val="FFFF00"/>
                </a:highlight>
                <a:latin typeface="Times New Roman" charset="0"/>
                <a:ea typeface="ＭＳ Ｐゴシック" charset="-128"/>
              </a:rPr>
              <a:t>c</a:t>
            </a:r>
            <a:r>
              <a:rPr lang="en-GB" altLang="en-US" sz="2000" dirty="0">
                <a:highlight>
                  <a:srgbClr val="FFFF00"/>
                </a:highlight>
                <a:latin typeface="Times New Roman" charset="0"/>
                <a:ea typeface="ＭＳ Ｐゴシック" charset="-128"/>
              </a:rPr>
              <a:t> E(</a:t>
            </a:r>
            <a:r>
              <a:rPr lang="en-GB" altLang="en-US" sz="2000" i="1" dirty="0">
                <a:highlight>
                  <a:srgbClr val="FFFF00"/>
                </a:highlight>
                <a:latin typeface="Times New Roman" charset="0"/>
                <a:ea typeface="ＭＳ Ｐゴシック" charset="-128"/>
              </a:rPr>
              <a:t>y</a:t>
            </a:r>
            <a:r>
              <a:rPr lang="en-GB" altLang="en-US" sz="2000" dirty="0">
                <a:highlight>
                  <a:srgbClr val="FFFF00"/>
                </a:highlight>
                <a:latin typeface="Times New Roman" charset="0"/>
                <a:ea typeface="ＭＳ Ｐゴシック" charset="-128"/>
              </a:rPr>
              <a:t>). It can also be stated that E(</a:t>
            </a:r>
            <a:r>
              <a:rPr lang="en-GB" altLang="en-US" sz="2000" dirty="0" err="1">
                <a:highlight>
                  <a:srgbClr val="FFFF00"/>
                </a:highlight>
                <a:latin typeface="Times New Roman" charset="0"/>
                <a:ea typeface="ＭＳ Ｐゴシック" charset="-128"/>
              </a:rPr>
              <a:t>cy+d</a:t>
            </a:r>
            <a:r>
              <a:rPr lang="en-GB" altLang="en-US" sz="2000" dirty="0">
                <a:highlight>
                  <a:srgbClr val="FFFF00"/>
                </a:highlight>
                <a:latin typeface="Times New Roman" charset="0"/>
                <a:ea typeface="ＭＳ Ｐゴシック" charset="-128"/>
              </a:rPr>
              <a:t>)= </a:t>
            </a:r>
            <a:r>
              <a:rPr lang="en-GB" altLang="en-US" sz="2000" dirty="0" err="1">
                <a:highlight>
                  <a:srgbClr val="FFFF00"/>
                </a:highlight>
                <a:latin typeface="Times New Roman" charset="0"/>
                <a:ea typeface="ＭＳ Ｐゴシック" charset="-128"/>
              </a:rPr>
              <a:t>cE</a:t>
            </a:r>
            <a:r>
              <a:rPr lang="en-GB" altLang="en-US" sz="2000" dirty="0">
                <a:highlight>
                  <a:srgbClr val="FFFF00"/>
                </a:highlight>
                <a:latin typeface="Times New Roman" charset="0"/>
                <a:ea typeface="ＭＳ Ｐゴシック" charset="-128"/>
              </a:rPr>
              <a:t>(y)+d, where d is also a constant.</a:t>
            </a:r>
          </a:p>
          <a:p>
            <a:pPr marL="0" indent="0" algn="just" eaLnBrk="1" hangingPunct="1">
              <a:lnSpc>
                <a:spcPct val="90000"/>
              </a:lnSpc>
            </a:pPr>
            <a:endParaRPr lang="en-GB" altLang="en-US" sz="2000" dirty="0">
              <a:highlight>
                <a:srgbClr val="FFFF00"/>
              </a:highlight>
              <a:latin typeface="Times New Roman" charset="0"/>
              <a:ea typeface="ＭＳ Ｐゴシック" charset="-128"/>
            </a:endParaRPr>
          </a:p>
          <a:p>
            <a:pPr marL="0" indent="0" algn="just" eaLnBrk="1" hangingPunct="1">
              <a:lnSpc>
                <a:spcPct val="90000"/>
              </a:lnSpc>
            </a:pPr>
            <a:r>
              <a:rPr lang="en-GB" altLang="en-US" sz="2000" dirty="0">
                <a:highlight>
                  <a:srgbClr val="FFFF00"/>
                </a:highlight>
                <a:latin typeface="Times New Roman" charset="0"/>
                <a:ea typeface="ＭＳ Ｐゴシック" charset="-128"/>
              </a:rPr>
              <a:t>For two independent random variables, </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1</a:t>
            </a:r>
            <a:r>
              <a:rPr lang="en-GB" altLang="en-US" sz="2000" dirty="0">
                <a:highlight>
                  <a:srgbClr val="FFFF00"/>
                </a:highlight>
                <a:latin typeface="Times New Roman" charset="0"/>
                <a:ea typeface="ＭＳ Ｐゴシック" charset="-128"/>
              </a:rPr>
              <a:t> and </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2</a:t>
            </a:r>
            <a:r>
              <a:rPr lang="en-GB" altLang="en-US" sz="2000" dirty="0">
                <a:highlight>
                  <a:srgbClr val="FFFF00"/>
                </a:highlight>
                <a:latin typeface="Times New Roman" charset="0"/>
                <a:ea typeface="ＭＳ Ｐゴシック" charset="-128"/>
              </a:rPr>
              <a:t>, E(</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1</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2</a:t>
            </a:r>
            <a:r>
              <a:rPr lang="en-GB" altLang="en-US" sz="2000" dirty="0">
                <a:highlight>
                  <a:srgbClr val="FFFF00"/>
                </a:highlight>
                <a:latin typeface="Times New Roman" charset="0"/>
                <a:ea typeface="ＭＳ Ｐゴシック" charset="-128"/>
              </a:rPr>
              <a:t>) = E(</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1</a:t>
            </a:r>
            <a:r>
              <a:rPr lang="en-GB" altLang="en-US" sz="2000" dirty="0">
                <a:highlight>
                  <a:srgbClr val="FFFF00"/>
                </a:highlight>
                <a:latin typeface="Times New Roman" charset="0"/>
                <a:ea typeface="ＭＳ Ｐゴシック" charset="-128"/>
              </a:rPr>
              <a:t>) E(</a:t>
            </a:r>
            <a:r>
              <a:rPr lang="en-GB" altLang="en-US" sz="2000" i="1" dirty="0">
                <a:highlight>
                  <a:srgbClr val="FFFF00"/>
                </a:highlight>
                <a:latin typeface="Times New Roman" charset="0"/>
                <a:ea typeface="ＭＳ Ｐゴシック" charset="-128"/>
              </a:rPr>
              <a:t>y</a:t>
            </a:r>
            <a:r>
              <a:rPr lang="en-GB" altLang="en-US" sz="2000" baseline="-25000" dirty="0">
                <a:highlight>
                  <a:srgbClr val="FFFF00"/>
                </a:highlight>
                <a:latin typeface="Times New Roman" charset="0"/>
                <a:ea typeface="ＭＳ Ｐゴシック" charset="-128"/>
              </a:rPr>
              <a:t>2</a:t>
            </a:r>
            <a:r>
              <a:rPr lang="en-GB" altLang="en-US" sz="2000" dirty="0">
                <a:highlight>
                  <a:srgbClr val="FFFF00"/>
                </a:highlight>
                <a:latin typeface="Times New Roman" charset="0"/>
                <a:ea typeface="ＭＳ Ｐゴシック" charset="-128"/>
              </a:rPr>
              <a:t>)</a:t>
            </a:r>
          </a:p>
          <a:p>
            <a:pPr marL="0" indent="0"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E773C56-F964-4840-9E37-7B2F13AD23EA}" type="slidenum">
              <a:rPr lang="en-GB" altLang="en-US" sz="1400"/>
              <a:pPr/>
              <a:t>18</a:t>
            </a:fld>
            <a:endParaRPr lang="en-GB" altLang="en-US" sz="1400"/>
          </a:p>
        </p:txBody>
      </p:sp>
      <p:sp>
        <p:nvSpPr>
          <p:cNvPr id="50179"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Some algebra useful for working with means, variances and covariances 2</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50180" name="Rectangle 1027"/>
          <p:cNvSpPr>
            <a:spLocks noGrp="1" noChangeArrowheads="1"/>
          </p:cNvSpPr>
          <p:nvPr>
            <p:ph type="body" idx="1"/>
          </p:nvPr>
        </p:nvSpPr>
        <p:spPr>
          <a:xfrm>
            <a:off x="457200" y="1928813"/>
            <a:ext cx="8178800" cy="4129087"/>
          </a:xfrm>
        </p:spPr>
        <p:txBody>
          <a:bodyPr/>
          <a:lstStyle/>
          <a:p>
            <a:pPr marL="0" indent="0" algn="just" eaLnBrk="1" hangingPunct="1">
              <a:lnSpc>
                <a:spcPct val="90000"/>
              </a:lnSpc>
              <a:buFontTx/>
              <a:buNone/>
            </a:pPr>
            <a:r>
              <a:rPr lang="en-GB" altLang="en-US" sz="2000" b="1" u="sng" dirty="0">
                <a:solidFill>
                  <a:schemeClr val="bg2"/>
                </a:solidFill>
                <a:latin typeface="Times New Roman" charset="0"/>
                <a:ea typeface="ＭＳ Ｐゴシック" charset="-128"/>
              </a:rPr>
              <a:t>Variances</a:t>
            </a:r>
          </a:p>
          <a:p>
            <a:pPr marL="0" indent="0" algn="just" eaLnBrk="1" hangingPunct="1">
              <a:lnSpc>
                <a:spcPct val="90000"/>
              </a:lnSpc>
            </a:pPr>
            <a:r>
              <a:rPr lang="en-GB" altLang="en-US" sz="2000" dirty="0">
                <a:latin typeface="Times New Roman" charset="0"/>
                <a:ea typeface="ＭＳ Ｐゴシック" charset="-128"/>
              </a:rPr>
              <a:t>The variance of a random variable </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is usually written var(</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a:t>
            </a:r>
          </a:p>
          <a:p>
            <a:pPr marL="0" indent="0" algn="just" eaLnBrk="1" hangingPunct="1">
              <a:lnSpc>
                <a:spcPct val="90000"/>
              </a:lnSpc>
            </a:pPr>
            <a:r>
              <a:rPr lang="en-GB" altLang="en-US" sz="2000" dirty="0">
                <a:latin typeface="Times New Roman" charset="0"/>
                <a:ea typeface="ＭＳ Ｐゴシック" charset="-128"/>
              </a:rPr>
              <a:t>The variance of a random variable y is given by var(</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The variance of a constant is zero: var(</a:t>
            </a:r>
            <a:r>
              <a:rPr lang="en-GB" altLang="en-US" sz="2000" i="1" dirty="0">
                <a:latin typeface="Times New Roman" charset="0"/>
                <a:ea typeface="ＭＳ Ｐゴシック" charset="-128"/>
              </a:rPr>
              <a:t>c</a:t>
            </a:r>
            <a:r>
              <a:rPr lang="en-GB" altLang="en-US" sz="2000" dirty="0">
                <a:latin typeface="Times New Roman" charset="0"/>
                <a:ea typeface="ＭＳ Ｐゴシック" charset="-128"/>
              </a:rPr>
              <a:t>) = 0</a:t>
            </a:r>
          </a:p>
          <a:p>
            <a:pPr marL="0" indent="0" algn="just" eaLnBrk="1" hangingPunct="1">
              <a:lnSpc>
                <a:spcPct val="90000"/>
              </a:lnSpc>
            </a:pPr>
            <a:r>
              <a:rPr lang="en-GB" altLang="en-US" sz="2000" dirty="0">
                <a:latin typeface="Times New Roman" charset="0"/>
                <a:ea typeface="ＭＳ Ｐゴシック" charset="-128"/>
              </a:rPr>
              <a:t>For c and d constants, var(</a:t>
            </a:r>
            <a:r>
              <a:rPr lang="en-GB" altLang="en-US" sz="2000" i="1" dirty="0">
                <a:latin typeface="Times New Roman" charset="0"/>
                <a:ea typeface="ＭＳ Ｐゴシック" charset="-128"/>
              </a:rPr>
              <a:t>cy</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d</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c</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var(</a:t>
            </a:r>
            <a:r>
              <a:rPr lang="en-GB" altLang="en-US" sz="2000" i="1" dirty="0">
                <a:latin typeface="Times New Roman" charset="0"/>
                <a:ea typeface="ＭＳ Ｐゴシック" charset="-128"/>
              </a:rPr>
              <a:t>y</a:t>
            </a:r>
            <a:r>
              <a:rPr lang="en-GB" altLang="en-US" sz="2000" dirty="0">
                <a:latin typeface="Times New Roman" charset="0"/>
                <a:ea typeface="ＭＳ Ｐゴシック" charset="-128"/>
              </a:rPr>
              <a:t>)</a:t>
            </a:r>
          </a:p>
          <a:p>
            <a:pPr marL="0" indent="0" algn="just" eaLnBrk="1" hangingPunct="1">
              <a:lnSpc>
                <a:spcPct val="90000"/>
              </a:lnSpc>
            </a:pPr>
            <a:r>
              <a:rPr lang="en-GB" altLang="en-US" sz="2000" dirty="0">
                <a:latin typeface="Times New Roman" charset="0"/>
                <a:ea typeface="ＭＳ Ｐゴシック" charset="-128"/>
              </a:rPr>
              <a:t>For two independent random variables,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var(</a:t>
            </a:r>
            <a:r>
              <a:rPr lang="en-GB" altLang="en-US" sz="2000" i="1" dirty="0">
                <a:latin typeface="Times New Roman" charset="0"/>
                <a:ea typeface="ＭＳ Ｐゴシック" charset="-128"/>
              </a:rPr>
              <a:t>cy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dy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c</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var(y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 </a:t>
            </a:r>
            <a:r>
              <a:rPr lang="en-GB" altLang="en-US" sz="2000" i="1" dirty="0">
                <a:latin typeface="Times New Roman" charset="0"/>
                <a:ea typeface="ＭＳ Ｐゴシック" charset="-128"/>
              </a:rPr>
              <a:t>d</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var(</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a:p>
            <a:pPr marL="0" indent="0" algn="just" eaLnBrk="1" hangingPunct="1">
              <a:lnSpc>
                <a:spcPct val="90000"/>
              </a:lnSpc>
              <a:buFontTx/>
              <a:buNone/>
            </a:pPr>
            <a:r>
              <a:rPr lang="en-GB" altLang="en-US" sz="2000" b="1" u="sng" dirty="0">
                <a:solidFill>
                  <a:schemeClr val="bg2"/>
                </a:solidFill>
                <a:latin typeface="Times New Roman" charset="0"/>
                <a:ea typeface="ＭＳ Ｐゴシック" charset="-128"/>
              </a:rPr>
              <a:t>Covariances</a:t>
            </a:r>
          </a:p>
          <a:p>
            <a:pPr marL="0" indent="0" algn="just" eaLnBrk="1" hangingPunct="1">
              <a:lnSpc>
                <a:spcPct val="90000"/>
              </a:lnSpc>
            </a:pPr>
            <a:r>
              <a:rPr lang="en-GB" altLang="en-US" sz="2000" dirty="0">
                <a:latin typeface="Times New Roman" charset="0"/>
                <a:ea typeface="ＭＳ Ｐゴシック" charset="-128"/>
              </a:rPr>
              <a:t>The covariance between two random variables,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may be expressed as </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a:p>
            <a:pPr marL="0" indent="0" algn="just" eaLnBrk="1" hangingPunct="1">
              <a:lnSpc>
                <a:spcPct val="90000"/>
              </a:lnSpc>
            </a:pP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E(</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a:p>
            <a:pPr marL="0" indent="0" algn="just" eaLnBrk="1" hangingPunct="1">
              <a:lnSpc>
                <a:spcPct val="90000"/>
              </a:lnSpc>
            </a:pPr>
            <a:r>
              <a:rPr lang="en-GB" altLang="en-US" sz="2000" dirty="0">
                <a:latin typeface="Times New Roman" charset="0"/>
                <a:ea typeface="ＭＳ Ｐゴシック" charset="-128"/>
              </a:rPr>
              <a:t>For two independent random variables,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 = 0 </a:t>
            </a:r>
          </a:p>
          <a:p>
            <a:pPr marL="0" indent="0" algn="just" eaLnBrk="1" hangingPunct="1">
              <a:lnSpc>
                <a:spcPct val="90000"/>
              </a:lnSpc>
            </a:pPr>
            <a:r>
              <a:rPr lang="en-GB" altLang="en-US" sz="2000" dirty="0">
                <a:latin typeface="Times New Roman" charset="0"/>
                <a:ea typeface="ＭＳ Ｐゴシック" charset="-128"/>
              </a:rPr>
              <a:t>For four constants, </a:t>
            </a:r>
            <a:r>
              <a:rPr lang="en-GB" altLang="en-US" sz="2000" i="1" dirty="0">
                <a:latin typeface="Times New Roman" charset="0"/>
                <a:ea typeface="ＭＳ Ｐゴシック" charset="-128"/>
              </a:rPr>
              <a:t>c</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d</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e</a:t>
            </a:r>
            <a:r>
              <a:rPr lang="en-GB" altLang="en-US" sz="2000" dirty="0">
                <a:latin typeface="Times New Roman" charset="0"/>
                <a:ea typeface="ＭＳ Ｐゴシック" charset="-128"/>
              </a:rPr>
              <a:t>, and </a:t>
            </a:r>
            <a:r>
              <a:rPr lang="en-GB" altLang="en-US" sz="2000" i="1" dirty="0">
                <a:latin typeface="Times New Roman" charset="0"/>
                <a:ea typeface="ＭＳ Ｐゴシック" charset="-128"/>
              </a:rPr>
              <a:t>f</a:t>
            </a:r>
            <a:r>
              <a:rPr lang="en-GB" altLang="en-US" sz="2000" dirty="0">
                <a:latin typeface="Times New Roman" charset="0"/>
                <a:ea typeface="ＭＳ Ｐゴシック" charset="-128"/>
              </a:rPr>
              <a:t>, </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c</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dy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e</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fy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r>
              <a:rPr lang="en-GB" altLang="en-US" sz="2000" i="1" dirty="0" err="1">
                <a:latin typeface="Times New Roman" charset="0"/>
                <a:ea typeface="ＭＳ Ｐゴシック" charset="-128"/>
              </a:rPr>
              <a:t>df</a:t>
            </a:r>
            <a:r>
              <a:rPr lang="en-GB" altLang="en-US" sz="2000" dirty="0" err="1">
                <a:latin typeface="Times New Roman" charset="0"/>
                <a:ea typeface="ＭＳ Ｐゴシック" charset="-128"/>
              </a:rPr>
              <a:t>cov</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1</a:t>
            </a:r>
            <a:r>
              <a:rPr lang="en-GB" altLang="en-US" sz="2000" dirty="0">
                <a:latin typeface="Times New Roman" charset="0"/>
                <a:ea typeface="ＭＳ Ｐゴシック" charset="-128"/>
              </a:rPr>
              <a:t>, </a:t>
            </a:r>
            <a:r>
              <a:rPr lang="en-GB" altLang="en-US" sz="2000" i="1" dirty="0">
                <a:latin typeface="Times New Roman" charset="0"/>
                <a:ea typeface="ＭＳ Ｐゴシック" charset="-128"/>
              </a:rPr>
              <a:t>y</a:t>
            </a:r>
            <a:r>
              <a:rPr lang="en-GB" altLang="en-US" sz="2000" baseline="-25000" dirty="0">
                <a:latin typeface="Times New Roman" charset="0"/>
                <a:ea typeface="ＭＳ Ｐゴシック" charset="-128"/>
              </a:rPr>
              <a:t>2</a:t>
            </a:r>
            <a:r>
              <a:rPr lang="en-GB" altLang="en-US" sz="2000" dirty="0">
                <a:latin typeface="Times New Roman" charset="0"/>
                <a:ea typeface="ＭＳ Ｐゴシック" charset="-128"/>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427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0BC6021-5DB3-BD45-A305-82115F182890}" type="slidenum">
              <a:rPr lang="en-GB" altLang="en-US" sz="1400"/>
              <a:pPr/>
              <a:t>19</a:t>
            </a:fld>
            <a:endParaRPr lang="en-GB" altLang="en-US" sz="1400"/>
          </a:p>
        </p:txBody>
      </p:sp>
      <p:sp>
        <p:nvSpPr>
          <p:cNvPr id="54275"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Data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C6300E0-6835-524A-8EB5-B14780FD09E7}" type="slidenum">
              <a:rPr lang="en-GB" altLang="en-US" sz="1400"/>
              <a:pPr/>
              <a:t>2</a:t>
            </a:fld>
            <a:endParaRPr lang="en-GB" altLang="en-US" sz="1400"/>
          </a:p>
        </p:txBody>
      </p:sp>
      <p:sp>
        <p:nvSpPr>
          <p:cNvPr id="17411"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The population and the sample</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17412" name="Rectangle 1027"/>
          <p:cNvSpPr>
            <a:spLocks noGrp="1" noChangeArrowheads="1"/>
          </p:cNvSpPr>
          <p:nvPr>
            <p:ph type="body" idx="1"/>
          </p:nvPr>
        </p:nvSpPr>
        <p:spPr>
          <a:xfrm>
            <a:off x="457200" y="1989138"/>
            <a:ext cx="8178800" cy="4068762"/>
          </a:xfrm>
        </p:spPr>
        <p:txBody>
          <a:bodyPr/>
          <a:lstStyle/>
          <a:p>
            <a:pPr algn="just" eaLnBrk="1" hangingPunct="1">
              <a:lnSpc>
                <a:spcPct val="90000"/>
              </a:lnSpc>
            </a:pPr>
            <a:r>
              <a:rPr lang="en-GB" altLang="en-US" sz="2000" dirty="0">
                <a:latin typeface="Times New Roman" charset="0"/>
                <a:ea typeface="ＭＳ Ｐゴシック" charset="-128"/>
              </a:rPr>
              <a:t>The </a:t>
            </a:r>
            <a:r>
              <a:rPr lang="en-GB" altLang="en-US" sz="2000" i="1" dirty="0">
                <a:solidFill>
                  <a:schemeClr val="bg2"/>
                </a:solidFill>
                <a:latin typeface="Times New Roman" charset="0"/>
                <a:ea typeface="ＭＳ Ｐゴシック" charset="-128"/>
              </a:rPr>
              <a:t>population</a:t>
            </a:r>
            <a:r>
              <a:rPr lang="en-GB" altLang="en-US" sz="2000" dirty="0">
                <a:latin typeface="Times New Roman" charset="0"/>
                <a:ea typeface="ＭＳ Ｐゴシック" charset="-128"/>
              </a:rPr>
              <a:t> is the </a:t>
            </a:r>
            <a:r>
              <a:rPr lang="en-GB" altLang="en-US" sz="2000" dirty="0">
                <a:highlight>
                  <a:srgbClr val="FFFF00"/>
                </a:highlight>
                <a:latin typeface="Times New Roman" charset="0"/>
                <a:ea typeface="ＭＳ Ｐゴシック" charset="-128"/>
              </a:rPr>
              <a:t>total collection of all objects</a:t>
            </a:r>
            <a:r>
              <a:rPr lang="en-GB" altLang="en-US" sz="2000" dirty="0">
                <a:latin typeface="Times New Roman" charset="0"/>
                <a:ea typeface="ＭＳ Ｐゴシック" charset="-128"/>
              </a:rPr>
              <a:t> to be studied. </a:t>
            </a:r>
          </a:p>
          <a:p>
            <a:pPr algn="just" eaLnBrk="1" hangingPunct="1">
              <a:lnSpc>
                <a:spcPct val="90000"/>
              </a:lnSpc>
            </a:pPr>
            <a:r>
              <a:rPr lang="en-GB" altLang="en-US" sz="2000" dirty="0">
                <a:latin typeface="Times New Roman" charset="0"/>
                <a:ea typeface="ＭＳ Ｐゴシック" charset="-128"/>
              </a:rPr>
              <a:t>The population may be either finite or infinite, while a </a:t>
            </a:r>
            <a:r>
              <a:rPr lang="en-GB" altLang="en-US" sz="2000" dirty="0">
                <a:solidFill>
                  <a:schemeClr val="bg2"/>
                </a:solidFill>
                <a:latin typeface="Times New Roman" charset="0"/>
                <a:ea typeface="ＭＳ Ｐゴシック" charset="-128"/>
              </a:rPr>
              <a:t>sample</a:t>
            </a:r>
            <a:r>
              <a:rPr lang="en-GB" altLang="en-US" sz="2000" dirty="0">
                <a:latin typeface="Times New Roman" charset="0"/>
                <a:ea typeface="ＭＳ Ｐゴシック" charset="-128"/>
              </a:rPr>
              <a:t> is a </a:t>
            </a:r>
            <a:r>
              <a:rPr lang="en-GB" altLang="en-US" sz="2000" dirty="0">
                <a:highlight>
                  <a:srgbClr val="FFFF00"/>
                </a:highlight>
                <a:latin typeface="Times New Roman" charset="0"/>
                <a:ea typeface="ＭＳ Ｐゴシック" charset="-128"/>
              </a:rPr>
              <a:t>selection of just some items from the population</a:t>
            </a:r>
            <a:r>
              <a:rPr lang="en-GB" altLang="en-US" sz="2000" dirty="0">
                <a:latin typeface="Times New Roman" charset="0"/>
                <a:ea typeface="ＭＳ Ｐゴシック" charset="-128"/>
              </a:rPr>
              <a:t>. </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A population is </a:t>
            </a:r>
            <a:r>
              <a:rPr lang="en-GB" altLang="en-US" sz="2000" dirty="0">
                <a:solidFill>
                  <a:schemeClr val="bg2"/>
                </a:solidFill>
                <a:latin typeface="Times New Roman" charset="0"/>
                <a:ea typeface="ＭＳ Ｐゴシック" charset="-128"/>
              </a:rPr>
              <a:t>finite</a:t>
            </a:r>
            <a:r>
              <a:rPr lang="en-GB" altLang="en-US" sz="2000" dirty="0">
                <a:latin typeface="Times New Roman" charset="0"/>
                <a:ea typeface="ＭＳ Ｐゴシック" charset="-128"/>
              </a:rPr>
              <a:t> if it contains a </a:t>
            </a:r>
            <a:r>
              <a:rPr lang="en-GB" altLang="en-US" sz="2000" dirty="0">
                <a:highlight>
                  <a:srgbClr val="FFFF00"/>
                </a:highlight>
                <a:latin typeface="Times New Roman" charset="0"/>
                <a:ea typeface="ＭＳ Ｐゴシック" charset="-128"/>
              </a:rPr>
              <a:t>fixed number of elements</a:t>
            </a:r>
            <a:r>
              <a:rPr lang="en-GB" altLang="en-US" sz="2000" dirty="0">
                <a:latin typeface="Times New Roman" charset="0"/>
                <a:ea typeface="ＭＳ Ｐゴシック" charset="-128"/>
              </a:rPr>
              <a:t>. </a:t>
            </a:r>
          </a:p>
          <a:p>
            <a:pPr algn="just" eaLnBrk="1" hangingPunct="1">
              <a:lnSpc>
                <a:spcPct val="90000"/>
              </a:lnSpc>
            </a:pPr>
            <a:r>
              <a:rPr lang="en-GB" altLang="en-US" sz="2000" dirty="0">
                <a:latin typeface="Times New Roman" charset="0"/>
                <a:ea typeface="ＭＳ Ｐゴシック" charset="-128"/>
              </a:rPr>
              <a:t>In general, either all of the observations for the entire population will not be available, or they </a:t>
            </a:r>
            <a:r>
              <a:rPr lang="en-GB" altLang="en-US" sz="2000" dirty="0">
                <a:highlight>
                  <a:srgbClr val="FFFF00"/>
                </a:highlight>
                <a:latin typeface="Times New Roman" charset="0"/>
                <a:ea typeface="ＭＳ Ｐゴシック" charset="-128"/>
              </a:rPr>
              <a:t>may be so many in number that it is infeasible to work with them, in which case a</a:t>
            </a:r>
            <a:r>
              <a:rPr lang="en-GB" altLang="en-US" sz="2000" dirty="0">
                <a:latin typeface="Times New Roman" charset="0"/>
                <a:ea typeface="ＭＳ Ｐゴシック" charset="-128"/>
              </a:rPr>
              <a:t> </a:t>
            </a:r>
            <a:r>
              <a:rPr lang="en-GB" altLang="en-US" sz="2000" b="1" i="1" dirty="0">
                <a:solidFill>
                  <a:schemeClr val="bg2"/>
                </a:solidFill>
                <a:latin typeface="Times New Roman" charset="0"/>
                <a:ea typeface="ＭＳ Ｐゴシック" charset="-128"/>
              </a:rPr>
              <a:t>sample</a:t>
            </a:r>
            <a:r>
              <a:rPr lang="en-GB" altLang="en-US" sz="2000" dirty="0">
                <a:latin typeface="Times New Roman" charset="0"/>
                <a:ea typeface="ＭＳ Ｐゴシック" charset="-128"/>
              </a:rPr>
              <a:t> of data is taken for analysis.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a:t>
            </a:r>
            <a:r>
              <a:rPr lang="en-GB" altLang="en-US" sz="2000" b="1" dirty="0">
                <a:solidFill>
                  <a:schemeClr val="bg2"/>
                </a:solidFill>
                <a:latin typeface="Times New Roman" charset="0"/>
                <a:ea typeface="ＭＳ Ｐゴシック" charset="-128"/>
              </a:rPr>
              <a:t>sample</a:t>
            </a:r>
            <a:r>
              <a:rPr lang="en-GB" altLang="en-US" sz="2000" dirty="0">
                <a:latin typeface="Times New Roman" charset="0"/>
                <a:ea typeface="ＭＳ Ｐゴシック" charset="-128"/>
              </a:rPr>
              <a:t> is usually </a:t>
            </a:r>
            <a:r>
              <a:rPr lang="en-GB" altLang="en-US" sz="2000" dirty="0">
                <a:highlight>
                  <a:srgbClr val="FFFF00"/>
                </a:highlight>
                <a:latin typeface="Times New Roman" charset="0"/>
                <a:ea typeface="ＭＳ Ｐゴシック" charset="-128"/>
              </a:rPr>
              <a:t>random</a:t>
            </a:r>
            <a:r>
              <a:rPr lang="en-GB" altLang="en-US" sz="2000" dirty="0">
                <a:latin typeface="Times New Roman" charset="0"/>
                <a:ea typeface="ＭＳ Ｐゴシック" charset="-128"/>
              </a:rPr>
              <a:t>, and it should be </a:t>
            </a:r>
            <a:r>
              <a:rPr lang="en-GB" altLang="en-US" sz="2000" dirty="0">
                <a:highlight>
                  <a:srgbClr val="FFFF00"/>
                </a:highlight>
                <a:latin typeface="Times New Roman" charset="0"/>
                <a:ea typeface="ＭＳ Ｐゴシック" charset="-128"/>
              </a:rPr>
              <a:t>representative of the population </a:t>
            </a:r>
            <a:r>
              <a:rPr lang="en-GB" altLang="en-US" sz="2000" dirty="0">
                <a:latin typeface="Times New Roman" charset="0"/>
                <a:ea typeface="ＭＳ Ｐゴシック" charset="-128"/>
              </a:rPr>
              <a:t>of interest. </a:t>
            </a:r>
          </a:p>
          <a:p>
            <a:pPr algn="just" eaLnBrk="1" hangingPunct="1">
              <a:lnSpc>
                <a:spcPct val="90000"/>
              </a:lnSpc>
            </a:pPr>
            <a:r>
              <a:rPr lang="en-GB" altLang="en-US" sz="2000" dirty="0">
                <a:latin typeface="Times New Roman" charset="0"/>
                <a:ea typeface="ＭＳ Ｐゴシック" charset="-128"/>
              </a:rPr>
              <a:t>A </a:t>
            </a:r>
            <a:r>
              <a:rPr lang="en-GB" altLang="en-US" sz="2000" b="1" dirty="0">
                <a:solidFill>
                  <a:schemeClr val="bg2"/>
                </a:solidFill>
                <a:latin typeface="Times New Roman" charset="0"/>
                <a:ea typeface="ＭＳ Ｐゴシック" charset="-128"/>
              </a:rPr>
              <a:t>random sample </a:t>
            </a:r>
            <a:r>
              <a:rPr lang="en-GB" altLang="en-US" sz="2000" dirty="0">
                <a:latin typeface="Times New Roman" charset="0"/>
                <a:ea typeface="ＭＳ Ｐゴシック" charset="-128"/>
              </a:rPr>
              <a:t>is one in which each individual item in the population is </a:t>
            </a:r>
            <a:r>
              <a:rPr lang="en-GB" altLang="en-US" sz="2000" dirty="0">
                <a:highlight>
                  <a:srgbClr val="FFFF00"/>
                </a:highlight>
                <a:latin typeface="Times New Roman" charset="0"/>
                <a:ea typeface="ＭＳ Ｐゴシック" charset="-128"/>
              </a:rPr>
              <a:t>equally likely </a:t>
            </a:r>
            <a:r>
              <a:rPr lang="en-GB" altLang="en-US" sz="2000" dirty="0">
                <a:latin typeface="Times New Roman" charset="0"/>
                <a:ea typeface="ＭＳ Ｐゴシック" charset="-128"/>
              </a:rPr>
              <a:t>to be drawn.</a:t>
            </a: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2AA80B9-C1B3-864C-A816-66F2C0A0D089}" type="slidenum">
              <a:rPr lang="en-GB" altLang="en-US" sz="1400"/>
              <a:pPr/>
              <a:t>20</a:t>
            </a:fld>
            <a:endParaRPr lang="en-GB" altLang="en-US" sz="1400"/>
          </a:p>
        </p:txBody>
      </p:sp>
      <p:sp>
        <p:nvSpPr>
          <p:cNvPr id="52227" name="Rectangle 1026"/>
          <p:cNvSpPr>
            <a:spLocks noGrp="1" noChangeArrowheads="1"/>
          </p:cNvSpPr>
          <p:nvPr>
            <p:ph type="title"/>
          </p:nvPr>
        </p:nvSpPr>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Types of Data and Notation</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52228" name="Rectangle 1027"/>
          <p:cNvSpPr>
            <a:spLocks noGrp="1" noChangeArrowheads="1"/>
          </p:cNvSpPr>
          <p:nvPr>
            <p:ph type="body" idx="1"/>
          </p:nvPr>
        </p:nvSpPr>
        <p:spPr>
          <a:xfrm>
            <a:off x="457200" y="1928813"/>
            <a:ext cx="8178800" cy="4596531"/>
          </a:xfrm>
        </p:spPr>
        <p:txBody>
          <a:bodyPr/>
          <a:lstStyle/>
          <a:p>
            <a:pPr algn="just" eaLnBrk="1" hangingPunct="1">
              <a:lnSpc>
                <a:spcPct val="90000"/>
              </a:lnSpc>
            </a:pPr>
            <a:r>
              <a:rPr lang="en-GB" altLang="en-US" sz="2000" dirty="0">
                <a:latin typeface="Times New Roman" charset="0"/>
                <a:ea typeface="ＭＳ Ｐゴシック" charset="-128"/>
              </a:rPr>
              <a:t>There are </a:t>
            </a:r>
            <a:r>
              <a:rPr lang="en-GB" altLang="en-US" sz="2000" b="1" dirty="0">
                <a:solidFill>
                  <a:schemeClr val="bg2"/>
                </a:solidFill>
                <a:latin typeface="Times New Roman" charset="0"/>
                <a:ea typeface="ＭＳ Ｐゴシック" charset="-128"/>
              </a:rPr>
              <a:t>3 types of data </a:t>
            </a:r>
            <a:r>
              <a:rPr lang="en-GB" altLang="en-US" sz="2000" dirty="0">
                <a:latin typeface="Times New Roman" charset="0"/>
                <a:ea typeface="ＭＳ Ｐゴシック" charset="-128"/>
              </a:rPr>
              <a:t>which econometricians might use for analysis:</a:t>
            </a:r>
          </a:p>
          <a:p>
            <a:pPr algn="just" eaLnBrk="1" hangingPunct="1">
              <a:lnSpc>
                <a:spcPct val="90000"/>
              </a:lnSpc>
              <a:buFontTx/>
              <a:buNone/>
            </a:pP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1. Time series data</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2. Cross-sectional data</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3. Panel data, a combination of 1. &amp; 2.</a:t>
            </a:r>
          </a:p>
          <a:p>
            <a:pPr algn="just" eaLnBrk="1" hangingPunct="1">
              <a:lnSpc>
                <a:spcPct val="90000"/>
              </a:lnSpc>
              <a:buFontTx/>
              <a:buNone/>
            </a:pPr>
            <a:endParaRPr lang="en-GB" altLang="en-US" sz="2000" dirty="0">
              <a:highlight>
                <a:srgbClr val="FFFF00"/>
              </a:highlight>
              <a:latin typeface="Times New Roman" charset="0"/>
              <a:ea typeface="ＭＳ Ｐゴシック" charset="-128"/>
            </a:endParaRPr>
          </a:p>
          <a:p>
            <a:pPr algn="just" eaLnBrk="1" hangingPunct="1">
              <a:lnSpc>
                <a:spcPct val="90000"/>
              </a:lnSpc>
            </a:pPr>
            <a:r>
              <a:rPr lang="en-GB" altLang="en-US" sz="2000" dirty="0">
                <a:solidFill>
                  <a:schemeClr val="bg2"/>
                </a:solidFill>
                <a:latin typeface="Times New Roman" charset="0"/>
                <a:ea typeface="ＭＳ Ｐゴシック" charset="-128"/>
              </a:rPr>
              <a:t>quantitative</a:t>
            </a:r>
            <a:r>
              <a:rPr lang="en-GB" altLang="en-US" sz="2000" dirty="0">
                <a:latin typeface="Times New Roman" charset="0"/>
                <a:ea typeface="ＭＳ Ｐゴシック" charset="-128"/>
              </a:rPr>
              <a:t> (exchange rates, stock prices, # of shares outstanding), </a:t>
            </a:r>
          </a:p>
          <a:p>
            <a:pPr marL="0" indent="0" algn="just" eaLnBrk="1" hangingPunct="1">
              <a:lnSpc>
                <a:spcPct val="90000"/>
              </a:lnSpc>
              <a:buNone/>
            </a:pPr>
            <a:r>
              <a:rPr lang="en-GB" altLang="en-US" sz="2000" dirty="0">
                <a:latin typeface="Times New Roman" charset="0"/>
                <a:ea typeface="ＭＳ Ｐゴシック" charset="-128"/>
              </a:rPr>
              <a:t>     </a:t>
            </a:r>
            <a:r>
              <a:rPr lang="en-GB" altLang="en-US" sz="2000" dirty="0">
                <a:solidFill>
                  <a:schemeClr val="bg2"/>
                </a:solidFill>
                <a:latin typeface="Times New Roman" charset="0"/>
                <a:ea typeface="ＭＳ Ｐゴシック" charset="-128"/>
              </a:rPr>
              <a:t>qualitative</a:t>
            </a:r>
            <a:r>
              <a:rPr lang="en-GB" altLang="en-US" sz="2000" dirty="0">
                <a:latin typeface="Times New Roman" charset="0"/>
                <a:ea typeface="ＭＳ Ｐゴシック" charset="-128"/>
              </a:rPr>
              <a:t> (day of the week)</a:t>
            </a:r>
          </a:p>
          <a:p>
            <a:pPr marL="0" indent="0" algn="just" eaLnBrk="1" hangingPunct="1">
              <a:lnSpc>
                <a:spcPct val="90000"/>
              </a:lnSpc>
              <a:buNone/>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Examples of </a:t>
            </a:r>
            <a:r>
              <a:rPr lang="en-GB" altLang="en-US" sz="2000" b="1" i="1" dirty="0">
                <a:solidFill>
                  <a:schemeClr val="bg2"/>
                </a:solidFill>
                <a:latin typeface="Times New Roman" charset="0"/>
                <a:ea typeface="ＭＳ Ｐゴシック" charset="-128"/>
              </a:rPr>
              <a:t>time series data</a:t>
            </a:r>
            <a:endParaRPr lang="en-GB" altLang="en-US" sz="2000" b="1" dirty="0">
              <a:solidFill>
                <a:schemeClr val="bg2"/>
              </a:solidFill>
              <a:latin typeface="Times New Roman" charset="0"/>
              <a:ea typeface="ＭＳ Ｐゴシック" charset="-128"/>
            </a:endParaRPr>
          </a:p>
          <a:p>
            <a:pPr algn="just" eaLnBrk="1" hangingPunct="1">
              <a:lnSpc>
                <a:spcPct val="90000"/>
              </a:lnSpc>
              <a:buFontTx/>
              <a:buNone/>
            </a:pPr>
            <a:r>
              <a:rPr lang="en-GB" altLang="en-US" sz="2000" i="1" dirty="0">
                <a:latin typeface="Times New Roman" charset="0"/>
                <a:ea typeface="ＭＳ Ｐゴシック" charset="-128"/>
              </a:rPr>
              <a:t>	</a:t>
            </a:r>
            <a:r>
              <a:rPr lang="en-GB" altLang="en-US" sz="2000" i="1" dirty="0">
                <a:solidFill>
                  <a:schemeClr val="bg2"/>
                </a:solidFill>
                <a:latin typeface="Times New Roman" charset="0"/>
                <a:ea typeface="ＭＳ Ｐゴシック" charset="-128"/>
              </a:rPr>
              <a:t>Series</a:t>
            </a:r>
            <a:r>
              <a:rPr lang="en-GB" altLang="en-US" sz="2000" dirty="0">
                <a:latin typeface="Times New Roman" charset="0"/>
                <a:ea typeface="ＭＳ Ｐゴシック" charset="-128"/>
              </a:rPr>
              <a:t>					</a:t>
            </a:r>
            <a:r>
              <a:rPr lang="en-GB" altLang="en-US" sz="2000" i="1" dirty="0">
                <a:solidFill>
                  <a:schemeClr val="bg2"/>
                </a:solidFill>
                <a:latin typeface="Times New Roman" charset="0"/>
                <a:ea typeface="ＭＳ Ｐゴシック" charset="-128"/>
              </a:rPr>
              <a:t>Frequency</a:t>
            </a:r>
          </a:p>
          <a:p>
            <a:pPr algn="just" eaLnBrk="1" hangingPunct="1">
              <a:lnSpc>
                <a:spcPct val="90000"/>
              </a:lnSpc>
              <a:buFontTx/>
              <a:buNone/>
            </a:pP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GNP or unemployment				monthly, or quarterly</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government budget deficit			annually</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money supply					weekly</a:t>
            </a:r>
          </a:p>
          <a:p>
            <a:pPr algn="just" eaLnBrk="1" hangingPunct="1">
              <a:lnSpc>
                <a:spcPct val="90000"/>
              </a:lnSpc>
              <a:buFontTx/>
              <a:buNone/>
            </a:pPr>
            <a:r>
              <a:rPr lang="en-GB" altLang="en-US" sz="2000" dirty="0">
                <a:highlight>
                  <a:srgbClr val="FFFF00"/>
                </a:highlight>
                <a:latin typeface="Times New Roman" charset="0"/>
                <a:ea typeface="ＭＳ Ｐゴシック" charset="-128"/>
              </a:rPr>
              <a:t>	value of a stock market index			as transactions occur</a:t>
            </a:r>
            <a:r>
              <a:rPr lang="en-GB" altLang="en-US" sz="2000" dirty="0">
                <a:latin typeface="Times New Roman" charset="0"/>
                <a:ea typeface="ＭＳ Ｐゴシック" charset="-128"/>
              </a:rPr>
              <a:t> </a:t>
            </a: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47F507A-87C9-B542-9AEE-3F21ADBF23C4}" type="slidenum">
              <a:rPr lang="en-GB" altLang="en-US" sz="1400"/>
              <a:pPr/>
              <a:t>21</a:t>
            </a:fld>
            <a:endParaRPr lang="en-GB" altLang="en-US" sz="1400"/>
          </a:p>
        </p:txBody>
      </p:sp>
      <p:sp>
        <p:nvSpPr>
          <p:cNvPr id="56323" name="Rectangle 1026"/>
          <p:cNvSpPr>
            <a:spLocks noGrp="1" noChangeArrowheads="1"/>
          </p:cNvSpPr>
          <p:nvPr>
            <p:ph type="title"/>
          </p:nvPr>
        </p:nvSpPr>
        <p:spPr/>
        <p:txBody>
          <a:bodyPr/>
          <a:lstStyle/>
          <a:p>
            <a:pPr eaLnBrk="1" hangingPunct="1"/>
            <a:r>
              <a:rPr lang="en-GB" altLang="en-US" sz="2500" b="1">
                <a:solidFill>
                  <a:schemeClr val="tx1"/>
                </a:solidFill>
                <a:latin typeface="Times New Roman" charset="0"/>
                <a:ea typeface="ＭＳ Ｐゴシック" charset="-128"/>
              </a:rPr>
              <a:t>Time Series versus Cross-sectional Data</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sz="2000">
              <a:solidFill>
                <a:schemeClr val="tx1"/>
              </a:solidFill>
              <a:latin typeface="Times New Roman" charset="0"/>
              <a:ea typeface="ＭＳ Ｐゴシック" charset="-128"/>
            </a:endParaRPr>
          </a:p>
        </p:txBody>
      </p:sp>
      <p:sp>
        <p:nvSpPr>
          <p:cNvPr id="56324" name="Rectangle 1027"/>
          <p:cNvSpPr>
            <a:spLocks noGrp="1" noChangeArrowheads="1"/>
          </p:cNvSpPr>
          <p:nvPr>
            <p:ph type="body" idx="1"/>
          </p:nvPr>
        </p:nvSpPr>
        <p:spPr>
          <a:xfrm>
            <a:off x="381000" y="1866900"/>
            <a:ext cx="8610600" cy="4305300"/>
          </a:xfrm>
        </p:spPr>
        <p:txBody>
          <a:bodyPr/>
          <a:lstStyle/>
          <a:p>
            <a:pPr eaLnBrk="1" hangingPunct="1"/>
            <a:r>
              <a:rPr lang="en-GB" altLang="en-US" sz="2000" b="1" i="1" dirty="0">
                <a:solidFill>
                  <a:schemeClr val="bg2"/>
                </a:solidFill>
                <a:latin typeface="Times New Roman" charset="0"/>
                <a:ea typeface="ＭＳ Ｐゴシック" charset="-128"/>
              </a:rPr>
              <a:t>Problems that Could be Tackled Using a </a:t>
            </a:r>
            <a:r>
              <a:rPr lang="en-GB" altLang="en-US" sz="2000" b="1" i="1" u="sng" dirty="0">
                <a:solidFill>
                  <a:schemeClr val="bg2"/>
                </a:solidFill>
                <a:latin typeface="Times New Roman" charset="0"/>
                <a:ea typeface="ＭＳ Ｐゴシック" charset="-128"/>
              </a:rPr>
              <a:t>Time Series Regression</a:t>
            </a:r>
            <a:r>
              <a:rPr lang="en-GB" altLang="en-US" sz="2000" b="1" i="1" dirty="0">
                <a:solidFill>
                  <a:schemeClr val="bg2"/>
                </a:solidFill>
                <a:latin typeface="Times New Roman" charset="0"/>
                <a:ea typeface="ＭＳ Ｐゴシック" charset="-128"/>
              </a:rPr>
              <a:t>:</a:t>
            </a:r>
            <a:endParaRPr lang="en-GB" altLang="en-US" sz="2000" b="1" dirty="0">
              <a:solidFill>
                <a:schemeClr val="bg2"/>
              </a:solidFill>
              <a:latin typeface="Times New Roman" charset="0"/>
              <a:ea typeface="ＭＳ Ｐゴシック" charset="-128"/>
            </a:endParaRPr>
          </a:p>
          <a:p>
            <a:pPr eaLnBrk="1" hangingPunct="1">
              <a:buFontTx/>
              <a:buNone/>
            </a:pPr>
            <a:r>
              <a:rPr lang="en-GB" altLang="en-US" sz="2000" dirty="0">
                <a:highlight>
                  <a:srgbClr val="FFFF00"/>
                </a:highlight>
                <a:latin typeface="Times New Roman" charset="0"/>
                <a:ea typeface="ＭＳ Ｐゴシック" charset="-128"/>
              </a:rPr>
              <a:t>	- How the value of a country’s stock index has varied with that country’s</a:t>
            </a:r>
          </a:p>
          <a:p>
            <a:pPr eaLnBrk="1" hangingPunct="1">
              <a:buFontTx/>
              <a:buNone/>
            </a:pPr>
            <a:r>
              <a:rPr lang="en-GB" altLang="en-US" sz="2000" dirty="0">
                <a:highlight>
                  <a:srgbClr val="FFFF00"/>
                </a:highlight>
                <a:latin typeface="Times New Roman" charset="0"/>
                <a:ea typeface="ＭＳ Ｐゴシック" charset="-128"/>
              </a:rPr>
              <a:t>	   macroeconomic fundamentals.</a:t>
            </a:r>
          </a:p>
          <a:p>
            <a:pPr eaLnBrk="1" hangingPunct="1">
              <a:buFontTx/>
              <a:buNone/>
            </a:pPr>
            <a:r>
              <a:rPr lang="en-GB" altLang="en-US" sz="2000" dirty="0">
                <a:highlight>
                  <a:srgbClr val="FFFF00"/>
                </a:highlight>
                <a:latin typeface="Times New Roman" charset="0"/>
                <a:ea typeface="ＭＳ Ｐゴシック" charset="-128"/>
              </a:rPr>
              <a:t>	- How the value of a company’s stock price has varied when it announced the</a:t>
            </a:r>
          </a:p>
          <a:p>
            <a:pPr eaLnBrk="1" hangingPunct="1">
              <a:buFontTx/>
              <a:buNone/>
            </a:pPr>
            <a:r>
              <a:rPr lang="en-GB" altLang="en-US" sz="2000" dirty="0">
                <a:highlight>
                  <a:srgbClr val="FFFF00"/>
                </a:highlight>
                <a:latin typeface="Times New Roman" charset="0"/>
                <a:ea typeface="ＭＳ Ｐゴシック" charset="-128"/>
              </a:rPr>
              <a:t>	   value of its dividend payment.</a:t>
            </a:r>
          </a:p>
          <a:p>
            <a:pPr eaLnBrk="1" hangingPunct="1">
              <a:buFontTx/>
              <a:buNone/>
            </a:pPr>
            <a:r>
              <a:rPr lang="en-GB" altLang="en-US" sz="2000" dirty="0">
                <a:highlight>
                  <a:srgbClr val="FFFF00"/>
                </a:highlight>
                <a:latin typeface="Times New Roman" charset="0"/>
                <a:ea typeface="ＭＳ Ｐゴシック" charset="-128"/>
              </a:rPr>
              <a:t>	- The effect on a country’s currency of an increase in its interest rate</a:t>
            </a:r>
            <a:endParaRPr lang="en-GB" altLang="en-US" sz="2000" u="sng" dirty="0">
              <a:highlight>
                <a:srgbClr val="FFFF00"/>
              </a:highlight>
              <a:latin typeface="Times New Roman" charset="0"/>
              <a:ea typeface="ＭＳ Ｐゴシック" charset="-128"/>
            </a:endParaRPr>
          </a:p>
          <a:p>
            <a:pPr eaLnBrk="1" hangingPunct="1"/>
            <a:endParaRPr lang="en-GB" altLang="en-US" sz="2000" u="sng" dirty="0">
              <a:latin typeface="Times New Roman" charset="0"/>
              <a:ea typeface="ＭＳ Ｐゴシック" charset="-128"/>
            </a:endParaRPr>
          </a:p>
          <a:p>
            <a:pPr eaLnBrk="1" hangingPunct="1"/>
            <a:r>
              <a:rPr lang="en-GB" altLang="en-US" sz="2000" b="1" u="sng" dirty="0">
                <a:solidFill>
                  <a:schemeClr val="bg2"/>
                </a:solidFill>
                <a:latin typeface="Times New Roman" charset="0"/>
                <a:ea typeface="ＭＳ Ｐゴシック" charset="-128"/>
              </a:rPr>
              <a:t>Cross-sectional data</a:t>
            </a:r>
            <a:r>
              <a:rPr lang="en-GB" altLang="en-US" sz="2000" b="1" dirty="0">
                <a:solidFill>
                  <a:schemeClr val="bg2"/>
                </a:solidFill>
                <a:latin typeface="Times New Roman" charset="0"/>
                <a:ea typeface="ＭＳ Ｐゴシック" charset="-128"/>
              </a:rPr>
              <a:t> </a:t>
            </a:r>
            <a:r>
              <a:rPr lang="en-GB" altLang="en-US" sz="2000" dirty="0">
                <a:solidFill>
                  <a:schemeClr val="bg2"/>
                </a:solidFill>
                <a:latin typeface="Times New Roman" charset="0"/>
                <a:ea typeface="ＭＳ Ｐゴシック" charset="-128"/>
              </a:rPr>
              <a:t>are data on one or more variables </a:t>
            </a:r>
            <a:r>
              <a:rPr lang="en-GB" altLang="en-US" sz="2000" dirty="0">
                <a:solidFill>
                  <a:schemeClr val="bg2"/>
                </a:solidFill>
                <a:highlight>
                  <a:srgbClr val="FFFF00"/>
                </a:highlight>
                <a:latin typeface="Times New Roman" charset="0"/>
                <a:ea typeface="ＭＳ Ｐゴシック" charset="-128"/>
              </a:rPr>
              <a:t>collected at a single point in time, e.g.</a:t>
            </a:r>
          </a:p>
          <a:p>
            <a:pPr eaLnBrk="1" hangingPunct="1">
              <a:buFontTx/>
              <a:buNone/>
            </a:pPr>
            <a:r>
              <a:rPr lang="en-GB" altLang="en-US" sz="2000" dirty="0">
                <a:highlight>
                  <a:srgbClr val="FFFF00"/>
                </a:highlight>
                <a:latin typeface="Times New Roman" charset="0"/>
                <a:ea typeface="ＭＳ Ｐゴシック" charset="-128"/>
              </a:rPr>
              <a:t>	- A poll of usage of internet stock  broking services </a:t>
            </a:r>
          </a:p>
          <a:p>
            <a:pPr eaLnBrk="1" hangingPunct="1">
              <a:buFontTx/>
              <a:buNone/>
            </a:pPr>
            <a:r>
              <a:rPr lang="en-GB" altLang="en-US" sz="2000" dirty="0">
                <a:highlight>
                  <a:srgbClr val="FFFF00"/>
                </a:highlight>
                <a:latin typeface="Times New Roman" charset="0"/>
                <a:ea typeface="ＭＳ Ｐゴシック" charset="-128"/>
              </a:rPr>
              <a:t>	- Cross-section of stock returns on the New York Stock Exchange</a:t>
            </a:r>
          </a:p>
          <a:p>
            <a:pPr eaLnBrk="1" hangingPunct="1">
              <a:buFontTx/>
              <a:buNone/>
            </a:pPr>
            <a:r>
              <a:rPr lang="en-GB" altLang="en-US" sz="2000" dirty="0">
                <a:highlight>
                  <a:srgbClr val="FFFF00"/>
                </a:highlight>
                <a:latin typeface="Times New Roman" charset="0"/>
                <a:ea typeface="ＭＳ Ｐゴシック" charset="-128"/>
              </a:rPr>
              <a:t>	- A sample of bond credit ratings for UK banks</a:t>
            </a:r>
          </a:p>
          <a:p>
            <a:pPr eaLnBrk="1" hangingPunct="1"/>
            <a:endParaRPr lang="en-GB" altLang="en-US" sz="2000" dirty="0">
              <a:latin typeface="Times New Roman" charset="0"/>
              <a:ea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4E7C296-C9EC-BF4A-9449-7C7FD01740FF}" type="slidenum">
              <a:rPr lang="en-GB" altLang="en-US" sz="1400"/>
              <a:pPr/>
              <a:t>22</a:t>
            </a:fld>
            <a:endParaRPr lang="en-GB" altLang="en-US" sz="1400"/>
          </a:p>
        </p:txBody>
      </p:sp>
      <p:sp>
        <p:nvSpPr>
          <p:cNvPr id="58371" name="Rectangle 1026"/>
          <p:cNvSpPr>
            <a:spLocks noGrp="1" noChangeArrowheads="1"/>
          </p:cNvSpPr>
          <p:nvPr>
            <p:ph type="title"/>
          </p:nvPr>
        </p:nvSpPr>
        <p:spPr/>
        <p:txBody>
          <a:bodyPr/>
          <a:lstStyle/>
          <a:p>
            <a:pPr eaLnBrk="1" hangingPunct="1"/>
            <a:r>
              <a:rPr lang="en-GB" altLang="en-US" sz="2500" b="1">
                <a:solidFill>
                  <a:schemeClr val="tx1"/>
                </a:solidFill>
                <a:latin typeface="Times New Roman" charset="0"/>
                <a:ea typeface="ＭＳ Ｐゴシック" charset="-128"/>
              </a:rPr>
              <a:t>Cross-sectional and Panel Data</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sz="2000">
              <a:solidFill>
                <a:schemeClr val="tx1"/>
              </a:solidFill>
              <a:latin typeface="Times New Roman" charset="0"/>
              <a:ea typeface="ＭＳ Ｐゴシック" charset="-128"/>
            </a:endParaRPr>
          </a:p>
        </p:txBody>
      </p:sp>
      <p:sp>
        <p:nvSpPr>
          <p:cNvPr id="58372" name="Rectangle 1027"/>
          <p:cNvSpPr>
            <a:spLocks noGrp="1" noChangeArrowheads="1"/>
          </p:cNvSpPr>
          <p:nvPr>
            <p:ph type="body" idx="1"/>
          </p:nvPr>
        </p:nvSpPr>
        <p:spPr>
          <a:xfrm>
            <a:off x="228600" y="1828800"/>
            <a:ext cx="8915400" cy="4229100"/>
          </a:xfrm>
        </p:spPr>
        <p:txBody>
          <a:bodyPr/>
          <a:lstStyle/>
          <a:p>
            <a:pPr eaLnBrk="1" hangingPunct="1"/>
            <a:r>
              <a:rPr lang="en-GB" altLang="en-US" sz="2000" b="1" i="1" dirty="0">
                <a:solidFill>
                  <a:schemeClr val="bg2"/>
                </a:solidFill>
                <a:highlight>
                  <a:srgbClr val="FFFF00"/>
                </a:highlight>
                <a:latin typeface="Times New Roman" charset="0"/>
                <a:ea typeface="ＭＳ Ｐゴシック" charset="-128"/>
              </a:rPr>
              <a:t>Problems</a:t>
            </a:r>
            <a:r>
              <a:rPr lang="en-GB" altLang="en-US" sz="2000" b="1" i="1" dirty="0">
                <a:solidFill>
                  <a:schemeClr val="bg2"/>
                </a:solidFill>
                <a:latin typeface="Times New Roman" charset="0"/>
                <a:ea typeface="ＭＳ Ｐゴシック" charset="-128"/>
              </a:rPr>
              <a:t> Tackled Using a </a:t>
            </a:r>
            <a:r>
              <a:rPr lang="en-GB" altLang="en-US" sz="2000" b="1" i="1" u="sng" dirty="0">
                <a:solidFill>
                  <a:schemeClr val="bg2"/>
                </a:solidFill>
                <a:latin typeface="Times New Roman" charset="0"/>
                <a:ea typeface="ＭＳ Ｐゴシック" charset="-128"/>
              </a:rPr>
              <a:t>Cross-Sectional Regression</a:t>
            </a:r>
            <a:endParaRPr lang="en-GB" altLang="en-US" sz="2000" b="1" u="sng" dirty="0">
              <a:solidFill>
                <a:schemeClr val="bg2"/>
              </a:solidFill>
              <a:latin typeface="Times New Roman" charset="0"/>
              <a:ea typeface="ＭＳ Ｐゴシック" charset="-128"/>
            </a:endParaRPr>
          </a:p>
          <a:p>
            <a:pPr eaLnBrk="1" hangingPunct="1">
              <a:buFontTx/>
              <a:buNone/>
            </a:pPr>
            <a:r>
              <a:rPr lang="en-GB" altLang="en-US" sz="2000" dirty="0">
                <a:latin typeface="Times New Roman" charset="0"/>
                <a:ea typeface="ＭＳ Ｐゴシック" charset="-128"/>
              </a:rPr>
              <a:t>	- The relationship between </a:t>
            </a:r>
            <a:r>
              <a:rPr lang="en-GB" altLang="en-US" sz="2000" dirty="0">
                <a:highlight>
                  <a:srgbClr val="FFFF00"/>
                </a:highlight>
                <a:latin typeface="Times New Roman" charset="0"/>
                <a:ea typeface="ＭＳ Ｐゴシック" charset="-128"/>
              </a:rPr>
              <a:t>company size </a:t>
            </a:r>
            <a:r>
              <a:rPr lang="en-GB" altLang="en-US" sz="2000" dirty="0">
                <a:latin typeface="Times New Roman" charset="0"/>
                <a:ea typeface="ＭＳ Ｐゴシック" charset="-128"/>
              </a:rPr>
              <a:t>and the </a:t>
            </a:r>
            <a:r>
              <a:rPr lang="en-GB" altLang="en-US" sz="2000" dirty="0">
                <a:highlight>
                  <a:srgbClr val="FFFF00"/>
                </a:highlight>
                <a:latin typeface="Times New Roman" charset="0"/>
                <a:ea typeface="ＭＳ Ｐゴシック" charset="-128"/>
              </a:rPr>
              <a:t>return to investing in its shares</a:t>
            </a:r>
          </a:p>
          <a:p>
            <a:pPr eaLnBrk="1" hangingPunct="1">
              <a:buFontTx/>
              <a:buNone/>
            </a:pPr>
            <a:r>
              <a:rPr lang="en-GB" altLang="en-US" sz="2000" dirty="0">
                <a:latin typeface="Times New Roman" charset="0"/>
                <a:ea typeface="ＭＳ Ｐゴシック" charset="-128"/>
              </a:rPr>
              <a:t>	- The relationship between a </a:t>
            </a:r>
            <a:r>
              <a:rPr lang="en-GB" altLang="en-US" sz="2000" dirty="0">
                <a:highlight>
                  <a:srgbClr val="FFFF00"/>
                </a:highlight>
                <a:latin typeface="Times New Roman" charset="0"/>
                <a:ea typeface="ＭＳ Ｐゴシック" charset="-128"/>
              </a:rPr>
              <a:t>country’s GDP </a:t>
            </a:r>
            <a:r>
              <a:rPr lang="en-GB" altLang="en-US" sz="2000" dirty="0">
                <a:latin typeface="Times New Roman" charset="0"/>
                <a:ea typeface="ＭＳ Ｐゴシック" charset="-128"/>
              </a:rPr>
              <a:t>level and the probability that the</a:t>
            </a:r>
          </a:p>
          <a:p>
            <a:pPr eaLnBrk="1" hangingPunct="1">
              <a:buFontTx/>
              <a:buNone/>
            </a:pP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government will default </a:t>
            </a:r>
            <a:r>
              <a:rPr lang="en-GB" altLang="en-US" sz="2000" dirty="0">
                <a:latin typeface="Times New Roman" charset="0"/>
                <a:ea typeface="ＭＳ Ｐゴシック" charset="-128"/>
              </a:rPr>
              <a:t>on its sovereign debt.</a:t>
            </a:r>
          </a:p>
          <a:p>
            <a:pPr eaLnBrk="1" hangingPunct="1"/>
            <a:endParaRPr lang="en-GB" altLang="en-US" sz="2000" dirty="0">
              <a:latin typeface="Times New Roman" charset="0"/>
              <a:ea typeface="ＭＳ Ｐゴシック" charset="-128"/>
            </a:endParaRPr>
          </a:p>
          <a:p>
            <a:pPr eaLnBrk="1" hangingPunct="1"/>
            <a:r>
              <a:rPr lang="en-GB" altLang="en-US" sz="2000" b="1" u="sng" dirty="0">
                <a:solidFill>
                  <a:schemeClr val="bg2"/>
                </a:solidFill>
                <a:latin typeface="Times New Roman" charset="0"/>
                <a:ea typeface="ＭＳ Ｐゴシック" charset="-128"/>
              </a:rPr>
              <a:t>Panel Data</a:t>
            </a:r>
            <a:r>
              <a:rPr lang="en-GB" altLang="en-US" sz="2000" b="1" dirty="0">
                <a:solidFill>
                  <a:schemeClr val="bg2"/>
                </a:solidFill>
                <a:latin typeface="Times New Roman" charset="0"/>
                <a:ea typeface="ＭＳ Ｐゴシック" charset="-128"/>
              </a:rPr>
              <a:t> </a:t>
            </a:r>
            <a:r>
              <a:rPr lang="en-GB" altLang="en-US" sz="2000" dirty="0">
                <a:latin typeface="Times New Roman" charset="0"/>
                <a:ea typeface="ＭＳ Ｐゴシック" charset="-128"/>
              </a:rPr>
              <a:t>has the </a:t>
            </a:r>
            <a:r>
              <a:rPr lang="en-GB" altLang="en-US" sz="2000" dirty="0">
                <a:highlight>
                  <a:srgbClr val="FFFF00"/>
                </a:highlight>
                <a:latin typeface="Times New Roman" charset="0"/>
                <a:ea typeface="ＭＳ Ｐゴシック" charset="-128"/>
              </a:rPr>
              <a:t>dimensions of both time series and cross-sections</a:t>
            </a:r>
            <a:r>
              <a:rPr lang="en-GB" altLang="en-US" sz="2000" dirty="0">
                <a:latin typeface="Times New Roman" charset="0"/>
                <a:ea typeface="ＭＳ Ｐゴシック" charset="-128"/>
              </a:rPr>
              <a:t>, e.g. the </a:t>
            </a:r>
            <a:r>
              <a:rPr lang="en-GB" altLang="en-US" sz="2000" dirty="0">
                <a:highlight>
                  <a:srgbClr val="FFFF00"/>
                </a:highlight>
                <a:latin typeface="Times New Roman" charset="0"/>
                <a:ea typeface="ＭＳ Ｐゴシック" charset="-128"/>
              </a:rPr>
              <a:t>daily prices of a number of blue chip stocks over two years</a:t>
            </a:r>
            <a:r>
              <a:rPr lang="en-GB" altLang="en-US" sz="2000" dirty="0">
                <a:latin typeface="Times New Roman" charset="0"/>
                <a:ea typeface="ＭＳ Ｐゴシック" charset="-128"/>
              </a:rPr>
              <a:t>.</a:t>
            </a:r>
          </a:p>
          <a:p>
            <a:pPr eaLnBrk="1" hangingPunct="1"/>
            <a:endParaRPr lang="en-GB" altLang="en-US" sz="2000" dirty="0">
              <a:latin typeface="Times New Roman" charset="0"/>
              <a:ea typeface="ＭＳ Ｐゴシック" charset="-128"/>
            </a:endParaRPr>
          </a:p>
          <a:p>
            <a:r>
              <a:rPr lang="en-GB" altLang="en-US" sz="2000" dirty="0">
                <a:solidFill>
                  <a:schemeClr val="bg2"/>
                </a:solidFill>
                <a:latin typeface="Times New Roman" charset="0"/>
                <a:ea typeface="ＭＳ Ｐゴシック" charset="-128"/>
              </a:rPr>
              <a:t>Time series data</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denote each observation by: </a:t>
            </a:r>
            <a:r>
              <a:rPr lang="en-GB" altLang="en-US" sz="2000" b="1" i="1" dirty="0">
                <a:solidFill>
                  <a:schemeClr val="bg2"/>
                </a:solidFill>
                <a:highlight>
                  <a:srgbClr val="FFFF00"/>
                </a:highlight>
                <a:latin typeface="Times New Roman" charset="0"/>
                <a:ea typeface="ＭＳ Ｐゴシック" charset="-128"/>
              </a:rPr>
              <a:t>t</a:t>
            </a:r>
            <a:r>
              <a:rPr lang="en-GB" altLang="en-US" sz="2000" dirty="0">
                <a:highlight>
                  <a:srgbClr val="FFFF00"/>
                </a:highlight>
                <a:latin typeface="Times New Roman" charset="0"/>
                <a:ea typeface="ＭＳ Ｐゴシック" charset="-128"/>
              </a:rPr>
              <a:t> </a:t>
            </a:r>
            <a:r>
              <a:rPr lang="en-GB" altLang="en-US" sz="2000" dirty="0">
                <a:latin typeface="Times New Roman" charset="0"/>
                <a:ea typeface="ＭＳ Ｐゴシック" charset="-128"/>
              </a:rPr>
              <a:t>, </a:t>
            </a:r>
            <a:r>
              <a:rPr lang="en-GB" altLang="en-US" sz="2000" dirty="0">
                <a:highlight>
                  <a:srgbClr val="FFFF00"/>
                </a:highlight>
                <a:latin typeface="Times New Roman" charset="0"/>
                <a:ea typeface="ＭＳ Ｐゴシック" charset="-128"/>
              </a:rPr>
              <a:t>total observations by </a:t>
            </a:r>
            <a:r>
              <a:rPr lang="en-GB" altLang="en-US" sz="2000" b="1" i="1" dirty="0">
                <a:solidFill>
                  <a:schemeClr val="bg2"/>
                </a:solidFill>
                <a:highlight>
                  <a:srgbClr val="FFFF00"/>
                </a:highlight>
                <a:latin typeface="Times New Roman" charset="0"/>
                <a:ea typeface="ＭＳ Ｐゴシック" charset="-128"/>
              </a:rPr>
              <a:t>T</a:t>
            </a:r>
            <a:r>
              <a:rPr lang="en-GB" altLang="en-US" sz="2000" dirty="0">
                <a:latin typeface="Times New Roman" charset="0"/>
                <a:ea typeface="ＭＳ Ｐゴシック" charset="-128"/>
              </a:rPr>
              <a:t>, </a:t>
            </a:r>
          </a:p>
          <a:p>
            <a:r>
              <a:rPr lang="en-GB" altLang="en-US" sz="2000" dirty="0">
                <a:solidFill>
                  <a:schemeClr val="bg2"/>
                </a:solidFill>
                <a:latin typeface="Times New Roman" charset="0"/>
                <a:ea typeface="ＭＳ Ｐゴシック" charset="-128"/>
              </a:rPr>
              <a:t>cross-sectional data</a:t>
            </a:r>
            <a:r>
              <a:rPr lang="en-GB" altLang="en-US" sz="2000" dirty="0">
                <a:latin typeface="Times New Roman" charset="0"/>
                <a:ea typeface="ＭＳ Ｐゴシック" charset="-128"/>
              </a:rPr>
              <a:t>: each observation: </a:t>
            </a:r>
            <a:r>
              <a:rPr lang="en-GB" altLang="en-US" sz="2000" b="1" i="1" dirty="0" err="1">
                <a:solidFill>
                  <a:schemeClr val="bg2"/>
                </a:solidFill>
                <a:latin typeface="Times New Roman" charset="0"/>
                <a:ea typeface="ＭＳ Ｐゴシック" charset="-128"/>
              </a:rPr>
              <a:t>i</a:t>
            </a:r>
            <a:r>
              <a:rPr lang="en-GB" altLang="en-US" sz="2000" dirty="0">
                <a:latin typeface="Times New Roman" charset="0"/>
                <a:ea typeface="ＭＳ Ｐゴシック" charset="-128"/>
              </a:rPr>
              <a:t> and the total # by </a:t>
            </a:r>
            <a:r>
              <a:rPr lang="en-GB" altLang="en-US" sz="2000" b="1" i="1" dirty="0">
                <a:solidFill>
                  <a:schemeClr val="bg2"/>
                </a:solidFill>
                <a:latin typeface="Times New Roman" charset="0"/>
                <a:ea typeface="ＭＳ Ｐゴシック" charset="-128"/>
              </a:rPr>
              <a:t>N</a:t>
            </a:r>
            <a:endParaRPr lang="en-GB" altLang="en-US" sz="2000" b="1" dirty="0">
              <a:solidFill>
                <a:schemeClr val="bg2"/>
              </a:solidFill>
              <a:latin typeface="Times New Roman" charset="0"/>
              <a:ea typeface="ＭＳ Ｐゴシック"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36C578B-0ACF-194B-B633-BB185F0D7D0B}" type="slidenum">
              <a:rPr lang="en-GB" altLang="en-US" sz="1400"/>
              <a:pPr/>
              <a:t>23</a:t>
            </a:fld>
            <a:endParaRPr lang="en-GB" altLang="en-US" sz="1400"/>
          </a:p>
        </p:txBody>
      </p:sp>
      <p:sp>
        <p:nvSpPr>
          <p:cNvPr id="60419" name="Rectangle 2"/>
          <p:cNvSpPr>
            <a:spLocks noGrp="1" noChangeArrowheads="1"/>
          </p:cNvSpPr>
          <p:nvPr>
            <p:ph type="title"/>
          </p:nvPr>
        </p:nvSpPr>
        <p:spPr/>
        <p:txBody>
          <a:bodyPr/>
          <a:lstStyle/>
          <a:p>
            <a:pPr eaLnBrk="1" hangingPunct="1"/>
            <a:r>
              <a:rPr lang="en-GB" altLang="en-US" sz="2500" b="1" dirty="0">
                <a:solidFill>
                  <a:srgbClr val="0070C0"/>
                </a:solidFill>
                <a:latin typeface="Times New Roman" charset="0"/>
                <a:ea typeface="ＭＳ Ｐゴシック" charset="-128"/>
              </a:rPr>
              <a:t>Continuous and Discrete Data</a:t>
            </a:r>
            <a:endParaRPr lang="en-US" altLang="en-US" sz="2000" dirty="0">
              <a:solidFill>
                <a:srgbClr val="0070C0"/>
              </a:solidFill>
              <a:latin typeface="Times New Roman" charset="0"/>
              <a:ea typeface="ＭＳ Ｐゴシック" charset="-128"/>
            </a:endParaRPr>
          </a:p>
        </p:txBody>
      </p:sp>
      <p:sp>
        <p:nvSpPr>
          <p:cNvPr id="60420" name="Rectangle 3"/>
          <p:cNvSpPr>
            <a:spLocks noGrp="1" noChangeArrowheads="1"/>
          </p:cNvSpPr>
          <p:nvPr>
            <p:ph type="body" idx="1"/>
          </p:nvPr>
        </p:nvSpPr>
        <p:spPr>
          <a:xfrm>
            <a:off x="228600" y="1828800"/>
            <a:ext cx="8915400" cy="4229100"/>
          </a:xfrm>
        </p:spPr>
        <p:txBody>
          <a:bodyPr/>
          <a:lstStyle/>
          <a:p>
            <a:pPr eaLnBrk="1" hangingPunct="1">
              <a:lnSpc>
                <a:spcPct val="80000"/>
              </a:lnSpc>
            </a:pPr>
            <a:endParaRPr lang="en-GB" altLang="en-US" sz="2000" dirty="0">
              <a:latin typeface="Times New Roman" charset="0"/>
              <a:ea typeface="ＭＳ Ｐゴシック" charset="-128"/>
            </a:endParaRPr>
          </a:p>
          <a:p>
            <a:pPr eaLnBrk="1" hangingPunct="1">
              <a:lnSpc>
                <a:spcPct val="80000"/>
              </a:lnSpc>
            </a:pPr>
            <a:r>
              <a:rPr lang="en-US" altLang="en-US" sz="2000" b="1" dirty="0">
                <a:solidFill>
                  <a:srgbClr val="FF0000"/>
                </a:solidFill>
                <a:latin typeface="Times New Roman" charset="0"/>
                <a:ea typeface="ＭＳ Ｐゴシック" charset="-128"/>
              </a:rPr>
              <a:t>Continuous data </a:t>
            </a:r>
            <a:r>
              <a:rPr lang="en-US" altLang="en-US" sz="2000" dirty="0">
                <a:latin typeface="Times New Roman" charset="0"/>
                <a:ea typeface="ＭＳ Ｐゴシック" charset="-128"/>
              </a:rPr>
              <a:t>can be </a:t>
            </a:r>
            <a:r>
              <a:rPr lang="en-US" altLang="en-US" sz="2000" u="sng" dirty="0">
                <a:highlight>
                  <a:srgbClr val="FFFF00"/>
                </a:highlight>
                <a:latin typeface="Times New Roman" charset="0"/>
                <a:ea typeface="ＭＳ Ｐゴシック" charset="-128"/>
              </a:rPr>
              <a:t>any</a:t>
            </a:r>
            <a:r>
              <a:rPr lang="en-US" altLang="en-US" sz="2000" dirty="0">
                <a:highlight>
                  <a:srgbClr val="FFFF00"/>
                </a:highlight>
                <a:latin typeface="Times New Roman" charset="0"/>
                <a:ea typeface="ＭＳ Ｐゴシック" charset="-128"/>
              </a:rPr>
              <a:t> value </a:t>
            </a:r>
            <a:r>
              <a:rPr lang="en-US" altLang="en-US" sz="2000" dirty="0">
                <a:latin typeface="Times New Roman" charset="0"/>
                <a:ea typeface="ＭＳ Ｐゴシック" charset="-128"/>
              </a:rPr>
              <a:t>and are not confined to take specific numbers.</a:t>
            </a:r>
          </a:p>
          <a:p>
            <a:pPr eaLnBrk="1" hangingPunct="1">
              <a:lnSpc>
                <a:spcPct val="80000"/>
              </a:lnSpc>
            </a:pPr>
            <a:r>
              <a:rPr lang="en-US" altLang="en-US" sz="2000" dirty="0">
                <a:latin typeface="Times New Roman" charset="0"/>
                <a:ea typeface="ＭＳ Ｐゴシック" charset="-128"/>
              </a:rPr>
              <a:t>Their values are </a:t>
            </a:r>
            <a:r>
              <a:rPr lang="en-US" altLang="en-US" sz="2000" dirty="0">
                <a:highlight>
                  <a:srgbClr val="FFFF00"/>
                </a:highlight>
                <a:latin typeface="Times New Roman" charset="0"/>
                <a:ea typeface="ＭＳ Ｐゴシック" charset="-128"/>
              </a:rPr>
              <a:t>limited only by precision</a:t>
            </a:r>
            <a:r>
              <a:rPr lang="en-US" altLang="en-US" sz="2000" dirty="0">
                <a:latin typeface="Times New Roman" charset="0"/>
                <a:ea typeface="ＭＳ Ｐゴシック" charset="-128"/>
              </a:rPr>
              <a:t>. </a:t>
            </a:r>
          </a:p>
          <a:p>
            <a:pPr lvl="1" eaLnBrk="1" hangingPunct="1">
              <a:lnSpc>
                <a:spcPct val="80000"/>
              </a:lnSpc>
            </a:pPr>
            <a:r>
              <a:rPr lang="en-US" altLang="en-US" sz="1800" dirty="0">
                <a:latin typeface="Times New Roman" charset="0"/>
                <a:ea typeface="ＭＳ Ｐゴシック" charset="-128"/>
              </a:rPr>
              <a:t>For </a:t>
            </a:r>
            <a:r>
              <a:rPr lang="en-US" altLang="en-US" sz="1800" dirty="0">
                <a:highlight>
                  <a:srgbClr val="FFFF00"/>
                </a:highlight>
                <a:latin typeface="Times New Roman" charset="0"/>
                <a:ea typeface="ＭＳ Ｐゴシック" charset="-128"/>
              </a:rPr>
              <a:t>example</a:t>
            </a:r>
            <a:r>
              <a:rPr lang="en-US" altLang="en-US" sz="1800" dirty="0">
                <a:latin typeface="Times New Roman" charset="0"/>
                <a:ea typeface="ＭＳ Ｐゴシック" charset="-128"/>
              </a:rPr>
              <a:t>, </a:t>
            </a:r>
            <a:r>
              <a:rPr lang="en-US" altLang="en-US" sz="1800" dirty="0">
                <a:highlight>
                  <a:srgbClr val="FFFF00"/>
                </a:highlight>
                <a:latin typeface="Times New Roman" charset="0"/>
                <a:ea typeface="ＭＳ Ｐゴシック" charset="-128"/>
              </a:rPr>
              <a:t>rental yield </a:t>
            </a:r>
            <a:r>
              <a:rPr lang="en-US" altLang="en-US" sz="1800" dirty="0">
                <a:latin typeface="Times New Roman" charset="0"/>
                <a:ea typeface="ＭＳ Ｐゴシック" charset="-128"/>
              </a:rPr>
              <a:t>: </a:t>
            </a:r>
            <a:r>
              <a:rPr lang="en-US" altLang="en-US" sz="1800" dirty="0">
                <a:highlight>
                  <a:srgbClr val="FFFF00"/>
                </a:highlight>
                <a:latin typeface="Times New Roman" charset="0"/>
                <a:ea typeface="ＭＳ Ｐゴシック" charset="-128"/>
              </a:rPr>
              <a:t>6.2%, 6.24%, or 6.238%.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b="1" dirty="0">
                <a:solidFill>
                  <a:srgbClr val="FF0000"/>
                </a:solidFill>
                <a:latin typeface="Times New Roman" charset="0"/>
                <a:ea typeface="ＭＳ Ｐゴシック" charset="-128"/>
              </a:rPr>
              <a:t>Discrete data </a:t>
            </a:r>
            <a:r>
              <a:rPr lang="en-US" altLang="en-US" sz="2000" dirty="0">
                <a:latin typeface="Times New Roman" charset="0"/>
                <a:ea typeface="ＭＳ Ｐゴシック" charset="-128"/>
              </a:rPr>
              <a:t>can only take on </a:t>
            </a:r>
            <a:r>
              <a:rPr lang="en-US" altLang="en-US" sz="2000" u="sng" dirty="0">
                <a:highlight>
                  <a:srgbClr val="FFFF00"/>
                </a:highlight>
                <a:latin typeface="Times New Roman" charset="0"/>
                <a:ea typeface="ＭＳ Ｐゴシック" charset="-128"/>
              </a:rPr>
              <a:t>certain</a:t>
            </a:r>
            <a:r>
              <a:rPr lang="en-US" altLang="en-US" sz="2000" dirty="0">
                <a:highlight>
                  <a:srgbClr val="FFFF00"/>
                </a:highlight>
                <a:latin typeface="Times New Roman" charset="0"/>
                <a:ea typeface="ＭＳ Ｐゴシック" charset="-128"/>
              </a:rPr>
              <a:t> values</a:t>
            </a:r>
            <a:r>
              <a:rPr lang="en-US" altLang="en-US" sz="2000" dirty="0">
                <a:latin typeface="Times New Roman" charset="0"/>
                <a:ea typeface="ＭＳ Ｐゴシック" charset="-128"/>
              </a:rPr>
              <a:t>, usually integers</a:t>
            </a:r>
          </a:p>
          <a:p>
            <a:pPr lvl="1" eaLnBrk="1" hangingPunct="1">
              <a:lnSpc>
                <a:spcPct val="80000"/>
              </a:lnSpc>
            </a:pPr>
            <a:r>
              <a:rPr lang="en-US" altLang="en-US" sz="1800" dirty="0">
                <a:latin typeface="Times New Roman" charset="0"/>
                <a:ea typeface="ＭＳ Ｐゴシック" charset="-128"/>
              </a:rPr>
              <a:t>Example: </a:t>
            </a:r>
            <a:r>
              <a:rPr lang="en-US" altLang="en-US" sz="1800" dirty="0">
                <a:highlight>
                  <a:srgbClr val="FFFF00"/>
                </a:highlight>
                <a:latin typeface="Times New Roman" charset="0"/>
                <a:ea typeface="ＭＳ Ｐゴシック" charset="-128"/>
              </a:rPr>
              <a:t>number of shares traded during a day. </a:t>
            </a:r>
          </a:p>
          <a:p>
            <a:pPr lvl="1" eaLnBrk="1" hangingPunct="1">
              <a:lnSpc>
                <a:spcPct val="80000"/>
              </a:lnSpc>
            </a:pPr>
            <a:endParaRPr lang="en-US" altLang="en-US" sz="18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They do not necessarily have to be integers (whole numbers) though, and are often defined to be count numbers. </a:t>
            </a:r>
          </a:p>
          <a:p>
            <a:pPr lvl="1" eaLnBrk="1" hangingPunct="1">
              <a:lnSpc>
                <a:spcPct val="80000"/>
              </a:lnSpc>
            </a:pPr>
            <a:r>
              <a:rPr lang="en-US" altLang="en-US" sz="1800" dirty="0">
                <a:latin typeface="Times New Roman" charset="0"/>
                <a:ea typeface="ＭＳ Ｐゴシック" charset="-128"/>
              </a:rPr>
              <a:t>For example, until recently when they became ‘</a:t>
            </a:r>
            <a:r>
              <a:rPr lang="en-US" altLang="en-US" sz="1800" dirty="0" err="1">
                <a:latin typeface="Times New Roman" charset="0"/>
                <a:ea typeface="ＭＳ Ｐゴシック" charset="-128"/>
              </a:rPr>
              <a:t>decimalised</a:t>
            </a:r>
            <a:r>
              <a:rPr lang="en-US" altLang="en-US" sz="1800" dirty="0">
                <a:latin typeface="Times New Roman" charset="0"/>
                <a:ea typeface="ＭＳ Ｐゴシック" charset="-128"/>
              </a:rPr>
              <a:t>’, many financial asset prices were quoted to the nearest 1/16 or 1/32 of a dollar.</a:t>
            </a:r>
            <a:endParaRPr lang="en-GB" altLang="en-US" sz="1800" dirty="0">
              <a:latin typeface="Times New Roman" charset="0"/>
              <a:ea typeface="ＭＳ Ｐゴシック"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7870AE5-509B-F14E-855B-07320A160FDD}" type="slidenum">
              <a:rPr lang="en-GB" altLang="en-US" sz="1400"/>
              <a:pPr/>
              <a:t>24</a:t>
            </a:fld>
            <a:endParaRPr lang="en-GB" altLang="en-US" sz="1400"/>
          </a:p>
        </p:txBody>
      </p:sp>
      <p:sp>
        <p:nvSpPr>
          <p:cNvPr id="61443" name="Rectangle 2"/>
          <p:cNvSpPr>
            <a:spLocks noGrp="1" noChangeArrowheads="1"/>
          </p:cNvSpPr>
          <p:nvPr>
            <p:ph type="title"/>
          </p:nvPr>
        </p:nvSpPr>
        <p:spPr/>
        <p:txBody>
          <a:bodyPr/>
          <a:lstStyle/>
          <a:p>
            <a:pPr eaLnBrk="1" hangingPunct="1"/>
            <a:r>
              <a:rPr lang="en-GB" altLang="en-US" sz="2500" b="1" dirty="0">
                <a:solidFill>
                  <a:srgbClr val="0070C0"/>
                </a:solidFill>
                <a:latin typeface="Times New Roman" charset="0"/>
                <a:ea typeface="ＭＳ Ｐゴシック" charset="-128"/>
              </a:rPr>
              <a:t>Cardinal, Ordinal and Nominal Numbers</a:t>
            </a:r>
            <a:endParaRPr lang="en-US" altLang="en-US" sz="2000" dirty="0">
              <a:solidFill>
                <a:srgbClr val="0070C0"/>
              </a:solidFill>
              <a:latin typeface="Times New Roman" charset="0"/>
              <a:ea typeface="ＭＳ Ｐゴシック" charset="-128"/>
            </a:endParaRPr>
          </a:p>
        </p:txBody>
      </p:sp>
      <p:sp>
        <p:nvSpPr>
          <p:cNvPr id="61444" name="Rectangle 3"/>
          <p:cNvSpPr>
            <a:spLocks noGrp="1" noChangeArrowheads="1"/>
          </p:cNvSpPr>
          <p:nvPr>
            <p:ph type="body" idx="1"/>
          </p:nvPr>
        </p:nvSpPr>
        <p:spPr>
          <a:xfrm>
            <a:off x="228600" y="1828800"/>
            <a:ext cx="8915400" cy="4337050"/>
          </a:xfrm>
        </p:spPr>
        <p:txBody>
          <a:bodyPr/>
          <a:lstStyle/>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Another way to classify numbers : cardinal, ordinal, or nominal.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b="1" i="1" dirty="0">
                <a:solidFill>
                  <a:srgbClr val="FF0000"/>
                </a:solidFill>
                <a:latin typeface="Times New Roman" charset="0"/>
                <a:ea typeface="ＭＳ Ｐゴシック" charset="-128"/>
              </a:rPr>
              <a:t>Cardinal numbers</a:t>
            </a:r>
            <a:r>
              <a:rPr lang="en-US" altLang="en-US" sz="2000" b="1" dirty="0">
                <a:solidFill>
                  <a:srgbClr val="FF0000"/>
                </a:solidFill>
                <a:latin typeface="Times New Roman" charset="0"/>
                <a:ea typeface="ＭＳ Ｐゴシック" charset="-128"/>
              </a:rPr>
              <a:t> </a:t>
            </a:r>
            <a:r>
              <a:rPr lang="en-US" altLang="en-US" sz="2000" dirty="0">
                <a:latin typeface="Times New Roman" charset="0"/>
                <a:ea typeface="ＭＳ Ｐゴシック" charset="-128"/>
              </a:rPr>
              <a:t>- actual numerical values that a particular variable takes </a:t>
            </a:r>
            <a:r>
              <a:rPr lang="en-US" altLang="en-US" sz="2000" dirty="0">
                <a:highlight>
                  <a:srgbClr val="FFFF00"/>
                </a:highlight>
                <a:latin typeface="Times New Roman" charset="0"/>
                <a:ea typeface="ＭＳ Ｐゴシック" charset="-128"/>
              </a:rPr>
              <a:t>have meaning</a:t>
            </a:r>
            <a:r>
              <a:rPr lang="en-US" altLang="en-US" sz="2000" dirty="0">
                <a:latin typeface="Times New Roman" charset="0"/>
                <a:ea typeface="ＭＳ Ｐゴシック" charset="-128"/>
              </a:rPr>
              <a:t>, and where there is an </a:t>
            </a:r>
            <a:r>
              <a:rPr lang="en-US" altLang="en-US" sz="2000" dirty="0">
                <a:highlight>
                  <a:srgbClr val="FFFF00"/>
                </a:highlight>
                <a:latin typeface="Times New Roman" charset="0"/>
                <a:ea typeface="ＭＳ Ｐゴシック" charset="-128"/>
              </a:rPr>
              <a:t>equal distance between the numerical values</a:t>
            </a:r>
            <a:r>
              <a:rPr lang="en-US" altLang="en-US" sz="2000" dirty="0">
                <a:latin typeface="Times New Roman" charset="0"/>
                <a:ea typeface="ＭＳ Ｐゴシック" charset="-128"/>
              </a:rPr>
              <a:t>. </a:t>
            </a:r>
          </a:p>
          <a:p>
            <a:pPr lvl="1" eaLnBrk="1" hangingPunct="1">
              <a:lnSpc>
                <a:spcPct val="80000"/>
              </a:lnSpc>
            </a:pPr>
            <a:r>
              <a:rPr lang="en-US" altLang="en-US" sz="1800" dirty="0">
                <a:highlight>
                  <a:srgbClr val="FFFF00"/>
                </a:highlight>
                <a:latin typeface="Times New Roman" charset="0"/>
                <a:ea typeface="ＭＳ Ｐゴシック" charset="-128"/>
              </a:rPr>
              <a:t>Examples</a:t>
            </a:r>
            <a:r>
              <a:rPr lang="en-US" altLang="en-US" sz="1800" dirty="0">
                <a:latin typeface="Times New Roman" charset="0"/>
                <a:ea typeface="ＭＳ Ｐゴシック" charset="-128"/>
              </a:rPr>
              <a:t> - price of a share or of a building, and </a:t>
            </a:r>
            <a:r>
              <a:rPr lang="en-US" altLang="en-US" sz="1800" dirty="0">
                <a:highlight>
                  <a:srgbClr val="FFFF00"/>
                </a:highlight>
                <a:latin typeface="Times New Roman" charset="0"/>
                <a:ea typeface="ＭＳ Ｐゴシック" charset="-128"/>
              </a:rPr>
              <a:t>the number of houses in a street. </a:t>
            </a:r>
          </a:p>
          <a:p>
            <a:pPr eaLnBrk="1" hangingPunct="1">
              <a:lnSpc>
                <a:spcPct val="80000"/>
              </a:lnSpc>
            </a:pPr>
            <a:endParaRPr lang="en-US" altLang="en-US" sz="1800" dirty="0">
              <a:latin typeface="Times New Roman" charset="0"/>
              <a:ea typeface="ＭＳ Ｐゴシック" charset="-128"/>
            </a:endParaRPr>
          </a:p>
          <a:p>
            <a:pPr eaLnBrk="1" hangingPunct="1">
              <a:lnSpc>
                <a:spcPct val="80000"/>
              </a:lnSpc>
            </a:pPr>
            <a:r>
              <a:rPr lang="en-US" altLang="en-US" sz="2000" b="1" i="1" dirty="0">
                <a:solidFill>
                  <a:srgbClr val="FF0000"/>
                </a:solidFill>
                <a:latin typeface="Times New Roman" charset="0"/>
                <a:ea typeface="ＭＳ Ｐゴシック" charset="-128"/>
              </a:rPr>
              <a:t>Ordinal numbers</a:t>
            </a:r>
            <a:r>
              <a:rPr lang="en-US" altLang="en-US" sz="2000" b="1" dirty="0">
                <a:solidFill>
                  <a:srgbClr val="FF0000"/>
                </a:solidFill>
                <a:latin typeface="Times New Roman" charset="0"/>
                <a:ea typeface="ＭＳ Ｐゴシック" charset="-128"/>
              </a:rPr>
              <a:t> </a:t>
            </a:r>
            <a:r>
              <a:rPr lang="en-US" altLang="en-US" sz="2000" dirty="0">
                <a:highlight>
                  <a:srgbClr val="FFFF00"/>
                </a:highlight>
                <a:latin typeface="Times New Roman" charset="0"/>
                <a:ea typeface="ＭＳ Ｐゴシック" charset="-128"/>
              </a:rPr>
              <a:t>can only be interpreted as providing a position or an ordering. </a:t>
            </a:r>
          </a:p>
          <a:p>
            <a:pPr eaLnBrk="1" hangingPunct="1">
              <a:lnSpc>
                <a:spcPct val="80000"/>
              </a:lnSpc>
            </a:pPr>
            <a:endParaRPr lang="en-US" altLang="en-US" sz="2000" dirty="0">
              <a:highlight>
                <a:srgbClr val="FFFF00"/>
              </a:highlight>
              <a:latin typeface="Times New Roman" charset="0"/>
              <a:ea typeface="ＭＳ Ｐゴシック" charset="-128"/>
            </a:endParaRPr>
          </a:p>
          <a:p>
            <a:pPr lvl="1" eaLnBrk="1" hangingPunct="1">
              <a:lnSpc>
                <a:spcPct val="80000"/>
              </a:lnSpc>
            </a:pPr>
            <a:r>
              <a:rPr lang="en-US" altLang="en-US" sz="1800" dirty="0">
                <a:latin typeface="Times New Roman" charset="0"/>
                <a:ea typeface="ＭＳ Ｐゴシック" charset="-128"/>
              </a:rPr>
              <a:t>Thus, for cardinal numbers, a figure of 12 implies a measure that is `twice as good' as a figure of 6. On the other hand, for an ordinal scale, </a:t>
            </a:r>
            <a:r>
              <a:rPr lang="en-US" altLang="en-US" sz="1800" dirty="0">
                <a:highlight>
                  <a:srgbClr val="FFFF00"/>
                </a:highlight>
                <a:latin typeface="Times New Roman" charset="0"/>
                <a:ea typeface="ＭＳ Ｐゴシック" charset="-128"/>
              </a:rPr>
              <a:t>a figure of 12 may be viewed as `better' than a figure of 6, but could not be considered twice as good</a:t>
            </a:r>
            <a:r>
              <a:rPr lang="en-US" altLang="en-US" sz="1800" dirty="0">
                <a:latin typeface="Times New Roman" charset="0"/>
                <a:ea typeface="ＭＳ Ｐゴシック" charset="-128"/>
              </a:rPr>
              <a:t>.</a:t>
            </a:r>
            <a:r>
              <a:rPr lang="en-US" altLang="en-US" sz="1800" dirty="0">
                <a:highlight>
                  <a:srgbClr val="FFFF00"/>
                </a:highlight>
                <a:latin typeface="Times New Roman" charset="0"/>
                <a:ea typeface="ＭＳ Ｐゴシック" charset="-128"/>
              </a:rPr>
              <a:t> Examples of ordinal numbers would be the position of a runner in a race.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B834B6E-8A65-274D-96AD-832928A5D893}" type="slidenum">
              <a:rPr lang="en-GB" altLang="en-US" sz="1400"/>
              <a:pPr/>
              <a:t>25</a:t>
            </a:fld>
            <a:endParaRPr lang="en-GB" altLang="en-US" sz="1400"/>
          </a:p>
        </p:txBody>
      </p:sp>
      <p:sp>
        <p:nvSpPr>
          <p:cNvPr id="63491"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Cardinal, Ordinal and Nominal Numbers (Cont’d)</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63492" name="Rectangle 3"/>
          <p:cNvSpPr>
            <a:spLocks noGrp="1" noChangeArrowheads="1"/>
          </p:cNvSpPr>
          <p:nvPr>
            <p:ph type="body" idx="1"/>
          </p:nvPr>
        </p:nvSpPr>
        <p:spPr>
          <a:xfrm>
            <a:off x="228600" y="1828800"/>
            <a:ext cx="8915400" cy="4337050"/>
          </a:xfrm>
        </p:spPr>
        <p:txBody>
          <a:bodyPr/>
          <a:lstStyle/>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b="1" dirty="0">
                <a:solidFill>
                  <a:srgbClr val="FF0000"/>
                </a:solidFill>
                <a:latin typeface="Times New Roman" charset="0"/>
                <a:ea typeface="ＭＳ Ｐゴシック" charset="-128"/>
              </a:rPr>
              <a:t>Nominal numbers</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occur where there is no natural ordering of the values at all</a:t>
            </a:r>
            <a:r>
              <a:rPr lang="en-US" altLang="en-US" sz="2000" dirty="0">
                <a:latin typeface="Times New Roman" charset="0"/>
                <a:ea typeface="ＭＳ Ｐゴシック" charset="-128"/>
              </a:rPr>
              <a:t>. </a:t>
            </a:r>
          </a:p>
          <a:p>
            <a:pPr lvl="1" eaLnBrk="1" hangingPunct="1">
              <a:lnSpc>
                <a:spcPct val="80000"/>
              </a:lnSpc>
            </a:pPr>
            <a:r>
              <a:rPr lang="en-US" altLang="en-US" sz="1800" dirty="0">
                <a:latin typeface="Times New Roman" charset="0"/>
                <a:ea typeface="ＭＳ Ｐゴシック" charset="-128"/>
              </a:rPr>
              <a:t>Such data often arise when numerical values are </a:t>
            </a:r>
            <a:r>
              <a:rPr lang="en-US" altLang="en-US" sz="1800" dirty="0">
                <a:highlight>
                  <a:srgbClr val="FFFF00"/>
                </a:highlight>
                <a:latin typeface="Times New Roman" charset="0"/>
                <a:ea typeface="ＭＳ Ｐゴシック" charset="-128"/>
              </a:rPr>
              <a:t>arbitrarily assigned</a:t>
            </a:r>
            <a:r>
              <a:rPr lang="en-US" altLang="en-US" sz="1800" dirty="0">
                <a:latin typeface="Times New Roman" charset="0"/>
                <a:ea typeface="ＭＳ Ｐゴシック" charset="-128"/>
              </a:rPr>
              <a:t>, such as </a:t>
            </a:r>
            <a:r>
              <a:rPr lang="en-US" altLang="en-US" sz="1800" dirty="0">
                <a:highlight>
                  <a:srgbClr val="FFFF00"/>
                </a:highlight>
                <a:latin typeface="Times New Roman" charset="0"/>
                <a:ea typeface="ＭＳ Ｐゴシック" charset="-128"/>
              </a:rPr>
              <a:t>telephone numbers </a:t>
            </a:r>
            <a:r>
              <a:rPr lang="en-US" altLang="en-US" sz="1800" dirty="0">
                <a:latin typeface="Times New Roman" charset="0"/>
                <a:ea typeface="ＭＳ Ｐゴシック" charset="-128"/>
              </a:rPr>
              <a:t>or when </a:t>
            </a:r>
            <a:r>
              <a:rPr lang="en-US" altLang="en-US" sz="1800" dirty="0" err="1">
                <a:latin typeface="Times New Roman" charset="0"/>
                <a:ea typeface="ＭＳ Ｐゴシック" charset="-128"/>
              </a:rPr>
              <a:t>codings</a:t>
            </a:r>
            <a:r>
              <a:rPr lang="en-US" altLang="en-US" sz="1800" dirty="0">
                <a:latin typeface="Times New Roman" charset="0"/>
                <a:ea typeface="ＭＳ Ｐゴシック" charset="-128"/>
              </a:rPr>
              <a:t> are assigned to qualitative data (</a:t>
            </a:r>
            <a:r>
              <a:rPr lang="en-US" altLang="en-US" sz="1800" dirty="0">
                <a:highlight>
                  <a:srgbClr val="FFFF00"/>
                </a:highlight>
                <a:latin typeface="Times New Roman" charset="0"/>
                <a:ea typeface="ＭＳ Ｐゴシック" charset="-128"/>
              </a:rPr>
              <a:t>e.g. when describing the exchange that a US stock is traded on.</a:t>
            </a:r>
          </a:p>
          <a:p>
            <a:pPr eaLnBrk="1" hangingPunct="1">
              <a:lnSpc>
                <a:spcPct val="80000"/>
              </a:lnSpc>
            </a:pPr>
            <a:endParaRPr lang="en-US" altLang="en-US" sz="1400" dirty="0">
              <a:ea typeface="ＭＳ Ｐゴシック" charset="-128"/>
            </a:endParaRPr>
          </a:p>
          <a:p>
            <a:pPr eaLnBrk="1" hangingPunct="1">
              <a:lnSpc>
                <a:spcPct val="80000"/>
              </a:lnSpc>
            </a:pPr>
            <a:endParaRPr lang="en-US" altLang="en-US" sz="1400" dirty="0">
              <a:ea typeface="ＭＳ Ｐゴシック" charset="-128"/>
            </a:endParaRPr>
          </a:p>
          <a:p>
            <a:pPr eaLnBrk="1" hangingPunct="1">
              <a:lnSpc>
                <a:spcPct val="80000"/>
              </a:lnSpc>
            </a:pPr>
            <a:endParaRPr lang="en-US" altLang="en-US" sz="1400" dirty="0">
              <a:ea typeface="ＭＳ Ｐゴシック" charset="-128"/>
            </a:endParaRPr>
          </a:p>
          <a:p>
            <a:pPr eaLnBrk="1" hangingPunct="1">
              <a:lnSpc>
                <a:spcPct val="80000"/>
              </a:lnSpc>
            </a:pPr>
            <a:r>
              <a:rPr lang="en-US" altLang="en-US" sz="2000" dirty="0">
                <a:highlight>
                  <a:srgbClr val="FFFF00"/>
                </a:highlight>
                <a:latin typeface="Times New Roman" charset="0"/>
                <a:ea typeface="ＭＳ Ｐゴシック" charset="-128"/>
              </a:rPr>
              <a:t>Cardinal, ordinal and nominal variables may require different modelling approaches or at least different treatments</a:t>
            </a:r>
            <a:r>
              <a:rPr lang="en-US" altLang="en-US" sz="2000" dirty="0">
                <a:latin typeface="Times New Roman" charset="0"/>
                <a:ea typeface="ＭＳ Ｐゴシック" charset="-128"/>
              </a:rPr>
              <a:t>, as should become evident in the </a:t>
            </a:r>
            <a:r>
              <a:rPr lang="en-US" altLang="en-US" sz="2000" dirty="0">
                <a:highlight>
                  <a:srgbClr val="FFFF00"/>
                </a:highlight>
                <a:latin typeface="Times New Roman" charset="0"/>
                <a:ea typeface="ＭＳ Ｐゴシック" charset="-128"/>
              </a:rPr>
              <a:t>subsequent chapters</a:t>
            </a:r>
            <a:r>
              <a:rPr lang="en-US" altLang="en-US" sz="2000" dirty="0">
                <a:latin typeface="Times New Roman" charset="0"/>
                <a:ea typeface="ＭＳ Ｐゴシック" charset="-128"/>
              </a:rPr>
              <a:t>. </a:t>
            </a:r>
          </a:p>
          <a:p>
            <a:pPr eaLnBrk="1" hangingPunct="1">
              <a:lnSpc>
                <a:spcPct val="80000"/>
              </a:lnSpc>
            </a:pPr>
            <a:endParaRPr lang="en-US" altLang="en-US" sz="2000" dirty="0">
              <a:latin typeface="Times New Roman" charset="0"/>
              <a:ea typeface="ＭＳ Ｐゴシック"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AF394C2-84D1-3249-BDFF-A07887A409CA}" type="slidenum">
              <a:rPr lang="en-GB" altLang="en-US" sz="1400"/>
              <a:pPr/>
              <a:t>26</a:t>
            </a:fld>
            <a:endParaRPr lang="en-GB" altLang="en-US" sz="1400"/>
          </a:p>
        </p:txBody>
      </p:sp>
      <p:sp>
        <p:nvSpPr>
          <p:cNvPr id="65539"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Arithmetic and geometric series, present and future values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E1DFD98-124A-164D-9AB3-9ED5CA57CA44}" type="slidenum">
              <a:rPr lang="en-GB" altLang="en-US" sz="1400"/>
              <a:pPr/>
              <a:t>27</a:t>
            </a:fld>
            <a:endParaRPr lang="en-GB" altLang="en-US" sz="1400"/>
          </a:p>
        </p:txBody>
      </p:sp>
      <p:sp>
        <p:nvSpPr>
          <p:cNvPr id="67587"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Arithmetic and geometric series</a:t>
            </a:r>
            <a:endParaRPr lang="en-US" altLang="en-US" sz="2000" dirty="0">
              <a:solidFill>
                <a:srgbClr val="0070C0"/>
              </a:solidFill>
              <a:latin typeface="Times New Roman" charset="0"/>
              <a:ea typeface="ＭＳ Ｐゴシック" charset="-128"/>
            </a:endParaRPr>
          </a:p>
        </p:txBody>
      </p:sp>
      <p:sp>
        <p:nvSpPr>
          <p:cNvPr id="67588" name="Rectangle 3"/>
          <p:cNvSpPr>
            <a:spLocks noGrp="1" noChangeArrowheads="1"/>
          </p:cNvSpPr>
          <p:nvPr>
            <p:ph type="body" idx="1"/>
          </p:nvPr>
        </p:nvSpPr>
        <p:spPr>
          <a:xfrm>
            <a:off x="228600" y="1989138"/>
            <a:ext cx="8447088" cy="4716462"/>
          </a:xfrm>
        </p:spPr>
        <p:txBody>
          <a:bodyPr/>
          <a:lstStyle/>
          <a:p>
            <a:pPr eaLnBrk="1" hangingPunct="1">
              <a:lnSpc>
                <a:spcPct val="80000"/>
              </a:lnSpc>
            </a:pPr>
            <a:r>
              <a:rPr lang="en-US" altLang="en-US" sz="2000" dirty="0">
                <a:latin typeface="Times New Roman" charset="0"/>
                <a:ea typeface="ＭＳ Ｐゴシック" charset="-128"/>
              </a:rPr>
              <a:t>An arithmetic progression is a sequence where a specific entry in that series is formed by adding a fixed number, known as the common difference, to the previous one. For example: 2,5,8,11,...  or  −10,−30,−50,...</a:t>
            </a:r>
          </a:p>
          <a:p>
            <a:pPr eaLnBrk="1" hangingPunct="1">
              <a:lnSpc>
                <a:spcPct val="80000"/>
              </a:lnSpc>
            </a:pPr>
            <a:r>
              <a:rPr lang="en-US" altLang="en-US" sz="2000" dirty="0">
                <a:latin typeface="Times New Roman" charset="0"/>
                <a:ea typeface="ＭＳ Ｐゴシック" charset="-128"/>
              </a:rPr>
              <a:t>The first of these is an arithmetic series with an initial value of 2 and adds 3 each time we move from one entry in the sequence to the next; the second set is an arithmetic series with an initial value of −10 and a common difference of −20. </a:t>
            </a:r>
          </a:p>
          <a:p>
            <a:pPr eaLnBrk="1" hangingPunct="1">
              <a:lnSpc>
                <a:spcPct val="80000"/>
              </a:lnSpc>
            </a:pPr>
            <a:r>
              <a:rPr lang="en-US" altLang="en-US" sz="2000" dirty="0">
                <a:latin typeface="Times New Roman" charset="0"/>
                <a:ea typeface="ＭＳ Ｐゴシック" charset="-128"/>
              </a:rPr>
              <a:t>A geometric progression is a series where instead of adding a fixed amount to move from one entry to the next, we multiply by a fixed amount (the common ratio). For example: 4,8,16,32,... or  2,1,0.5,0.25,...</a:t>
            </a:r>
          </a:p>
          <a:p>
            <a:pPr eaLnBrk="1" hangingPunct="1">
              <a:lnSpc>
                <a:spcPct val="80000"/>
              </a:lnSpc>
            </a:pPr>
            <a:r>
              <a:rPr lang="en-US" altLang="en-US" sz="2000" dirty="0">
                <a:latin typeface="Times New Roman" charset="0"/>
                <a:ea typeface="ＭＳ Ｐゴシック" charset="-128"/>
              </a:rPr>
              <a:t>The first of these is a geometric series with an initial value of 4 and a common ratio of 2, while the second set is a geometric series with an initial value of 2 and a common ratio of 0.5. </a:t>
            </a:r>
          </a:p>
          <a:p>
            <a:pPr eaLnBrk="1" hangingPunct="1">
              <a:lnSpc>
                <a:spcPct val="80000"/>
              </a:lnSpc>
            </a:pPr>
            <a:r>
              <a:rPr lang="en-US" altLang="en-US" sz="2000" dirty="0">
                <a:latin typeface="Times New Roman" charset="0"/>
                <a:ea typeface="ＭＳ Ｐゴシック" charset="-128"/>
              </a:rPr>
              <a:t>Geometric series are very useful in finance as they describe the situation where a sum of money is invested and earns a certain percentage of interest in each time period.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5BF7EF4-00EB-0641-9695-93D09BADDF25}" type="slidenum">
              <a:rPr lang="en-GB" altLang="en-US" sz="1400"/>
              <a:pPr/>
              <a:t>28</a:t>
            </a:fld>
            <a:endParaRPr lang="en-GB" altLang="en-US" sz="1400"/>
          </a:p>
        </p:txBody>
      </p:sp>
      <p:sp>
        <p:nvSpPr>
          <p:cNvPr id="69635"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Sums of geometric series</a:t>
            </a:r>
            <a:endParaRPr lang="en-US" altLang="en-US" sz="2000" dirty="0">
              <a:solidFill>
                <a:srgbClr val="0070C0"/>
              </a:solidFill>
              <a:latin typeface="Times New Roman" charset="0"/>
              <a:ea typeface="ＭＳ Ｐゴシック" charset="-128"/>
            </a:endParaRPr>
          </a:p>
        </p:txBody>
      </p:sp>
      <p:sp>
        <p:nvSpPr>
          <p:cNvPr id="69636" name="Rectangle 3"/>
          <p:cNvSpPr>
            <a:spLocks noGrp="1" noChangeArrowheads="1"/>
          </p:cNvSpPr>
          <p:nvPr>
            <p:ph type="body" idx="1"/>
          </p:nvPr>
        </p:nvSpPr>
        <p:spPr>
          <a:xfrm>
            <a:off x="228600" y="1989138"/>
            <a:ext cx="8447088" cy="4176712"/>
          </a:xfrm>
        </p:spPr>
        <p:txBody>
          <a:bodyPr/>
          <a:lstStyle/>
          <a:p>
            <a:pPr eaLnBrk="1" hangingPunct="1">
              <a:lnSpc>
                <a:spcPct val="80000"/>
              </a:lnSpc>
            </a:pPr>
            <a:r>
              <a:rPr lang="en-US" altLang="en-US" sz="2000">
                <a:latin typeface="Times New Roman" charset="0"/>
                <a:ea typeface="ＭＳ Ｐゴシック" charset="-128"/>
              </a:rPr>
              <a:t>To develop some notation, let </a:t>
            </a:r>
            <a:r>
              <a:rPr lang="en-US" altLang="en-US" sz="2000" i="1">
                <a:latin typeface="Times New Roman" charset="0"/>
                <a:ea typeface="ＭＳ Ｐゴシック" charset="-128"/>
              </a:rPr>
              <a:t>a</a:t>
            </a:r>
            <a:r>
              <a:rPr lang="en-US" altLang="en-US" sz="2000">
                <a:latin typeface="Times New Roman" charset="0"/>
                <a:ea typeface="ＭＳ Ｐゴシック" charset="-128"/>
              </a:rPr>
              <a:t> denote the initial value of a geometric series (starting with the term numbered 0 and ending with term numbered </a:t>
            </a:r>
            <a:r>
              <a:rPr lang="en-US" altLang="en-US" sz="2000" i="1">
                <a:latin typeface="Times New Roman" charset="0"/>
                <a:ea typeface="ＭＳ Ｐゴシック" charset="-128"/>
              </a:rPr>
              <a:t>n</a:t>
            </a:r>
            <a:r>
              <a:rPr lang="en-US" altLang="en-US" sz="2000">
                <a:latin typeface="Times New Roman" charset="0"/>
                <a:ea typeface="ＭＳ Ｐゴシック" charset="-128"/>
              </a:rPr>
              <a:t> − 1), and let </a:t>
            </a:r>
            <a:r>
              <a:rPr lang="en-US" altLang="en-US" sz="2000" i="1">
                <a:latin typeface="Times New Roman" charset="0"/>
                <a:ea typeface="ＭＳ Ｐゴシック" charset="-128"/>
              </a:rPr>
              <a:t>d</a:t>
            </a:r>
            <a:r>
              <a:rPr lang="en-US" altLang="en-US" sz="2000">
                <a:latin typeface="Times New Roman" charset="0"/>
                <a:ea typeface="ＭＳ Ｐゴシック" charset="-128"/>
              </a:rPr>
              <a:t> denote the common ratio. </a:t>
            </a:r>
          </a:p>
          <a:p>
            <a:pPr eaLnBrk="1" hangingPunct="1">
              <a:lnSpc>
                <a:spcPct val="80000"/>
              </a:lnSpc>
            </a:pPr>
            <a:r>
              <a:rPr lang="en-US" altLang="en-US" sz="2000">
                <a:latin typeface="Times New Roman" charset="0"/>
                <a:ea typeface="ＭＳ Ｐゴシック" charset="-128"/>
              </a:rPr>
              <a:t>We could write a geometric series containing </a:t>
            </a:r>
            <a:r>
              <a:rPr lang="en-US" altLang="en-US" sz="2000" i="1">
                <a:latin typeface="Times New Roman" charset="0"/>
                <a:ea typeface="ＭＳ Ｐゴシック" charset="-128"/>
              </a:rPr>
              <a:t>n</a:t>
            </a:r>
            <a:r>
              <a:rPr lang="en-US" altLang="en-US" sz="2000">
                <a:latin typeface="Times New Roman" charset="0"/>
                <a:ea typeface="ＭＳ Ｐゴシック" charset="-128"/>
              </a:rPr>
              <a:t> terms as</a:t>
            </a:r>
          </a:p>
          <a:p>
            <a:pPr eaLnBrk="1" hangingPunct="1">
              <a:lnSpc>
                <a:spcPct val="80000"/>
              </a:lnSpc>
              <a:buFontTx/>
              <a:buNone/>
            </a:pPr>
            <a:r>
              <a:rPr lang="en-US" altLang="en-US" sz="2000" i="1">
                <a:latin typeface="Times New Roman" charset="0"/>
                <a:ea typeface="ＭＳ Ｐゴシック" charset="-128"/>
              </a:rPr>
              <a:t>	a</a:t>
            </a:r>
            <a:r>
              <a:rPr lang="en-US" altLang="en-US" sz="2000">
                <a:latin typeface="Times New Roman" charset="0"/>
                <a:ea typeface="ＭＳ Ｐゴシック" charset="-128"/>
              </a:rPr>
              <a:t>, </a:t>
            </a:r>
            <a:r>
              <a:rPr lang="en-US" altLang="en-US" sz="2000" i="1">
                <a:latin typeface="Times New Roman" charset="0"/>
                <a:ea typeface="ＭＳ Ｐゴシック" charset="-128"/>
              </a:rPr>
              <a:t>ad</a:t>
            </a:r>
            <a:r>
              <a:rPr lang="en-US" altLang="en-US" sz="2000">
                <a:latin typeface="Times New Roman" charset="0"/>
                <a:ea typeface="ＭＳ Ｐゴシック" charset="-128"/>
              </a:rPr>
              <a:t>, </a:t>
            </a:r>
            <a:r>
              <a:rPr lang="en-US" altLang="en-US" sz="2000" i="1">
                <a:latin typeface="Times New Roman" charset="0"/>
                <a:ea typeface="ＭＳ Ｐゴシック" charset="-128"/>
              </a:rPr>
              <a:t>ad</a:t>
            </a:r>
            <a:r>
              <a:rPr lang="en-US" altLang="en-US" sz="2000" baseline="30000">
                <a:latin typeface="Times New Roman" charset="0"/>
                <a:ea typeface="ＭＳ Ｐゴシック" charset="-128"/>
              </a:rPr>
              <a:t>2</a:t>
            </a:r>
            <a:r>
              <a:rPr lang="en-US" altLang="en-US" sz="2000">
                <a:latin typeface="Times New Roman" charset="0"/>
                <a:ea typeface="ＭＳ Ｐゴシック" charset="-128"/>
              </a:rPr>
              <a:t>, </a:t>
            </a:r>
            <a:r>
              <a:rPr lang="en-US" altLang="en-US" sz="2000" i="1">
                <a:latin typeface="Times New Roman" charset="0"/>
                <a:ea typeface="ＭＳ Ｐゴシック" charset="-128"/>
              </a:rPr>
              <a:t>ad</a:t>
            </a:r>
            <a:r>
              <a:rPr lang="en-US" altLang="en-US" sz="2000" baseline="30000">
                <a:latin typeface="Times New Roman" charset="0"/>
                <a:ea typeface="ＭＳ Ｐゴシック" charset="-128"/>
              </a:rPr>
              <a:t>3</a:t>
            </a:r>
            <a:r>
              <a:rPr lang="en-US" altLang="en-US" sz="2000">
                <a:latin typeface="Times New Roman" charset="0"/>
                <a:ea typeface="ＭＳ Ｐゴシック" charset="-128"/>
              </a:rPr>
              <a:t>, ..., </a:t>
            </a:r>
            <a:r>
              <a:rPr lang="en-US" altLang="en-US" sz="2000" i="1">
                <a:latin typeface="Times New Roman" charset="0"/>
                <a:ea typeface="ＭＳ Ｐゴシック" charset="-128"/>
              </a:rPr>
              <a:t>ad</a:t>
            </a:r>
            <a:r>
              <a:rPr lang="en-US" altLang="en-US" sz="2000" i="1" baseline="30000">
                <a:latin typeface="Times New Roman" charset="0"/>
                <a:ea typeface="ＭＳ Ｐゴシック" charset="-128"/>
              </a:rPr>
              <a:t>n</a:t>
            </a:r>
            <a:r>
              <a:rPr lang="en-US" altLang="en-US" sz="2000" baseline="30000">
                <a:latin typeface="Times New Roman" charset="0"/>
                <a:ea typeface="ＭＳ Ｐゴシック" charset="-128"/>
              </a:rPr>
              <a:t>−1</a:t>
            </a:r>
          </a:p>
          <a:p>
            <a:pPr eaLnBrk="1" hangingPunct="1">
              <a:lnSpc>
                <a:spcPct val="80000"/>
              </a:lnSpc>
            </a:pPr>
            <a:r>
              <a:rPr lang="en-US" altLang="en-US" sz="2000">
                <a:latin typeface="Times New Roman" charset="0"/>
                <a:ea typeface="ＭＳ Ｐゴシック" charset="-128"/>
              </a:rPr>
              <a:t>There is an expression that can be used to calculate the sum of the first </a:t>
            </a:r>
            <a:r>
              <a:rPr lang="en-US" altLang="en-US" sz="2000" i="1">
                <a:latin typeface="Times New Roman" charset="0"/>
                <a:ea typeface="ＭＳ Ｐゴシック" charset="-128"/>
              </a:rPr>
              <a:t>n</a:t>
            </a:r>
            <a:r>
              <a:rPr lang="en-US" altLang="en-US" sz="2000">
                <a:latin typeface="Times New Roman" charset="0"/>
                <a:ea typeface="ＭＳ Ｐゴシック" charset="-128"/>
              </a:rPr>
              <a:t> terms, denoted </a:t>
            </a:r>
            <a:r>
              <a:rPr lang="en-US" altLang="en-US" sz="2000" i="1">
                <a:latin typeface="Times New Roman" charset="0"/>
                <a:ea typeface="ＭＳ Ｐゴシック" charset="-128"/>
              </a:rPr>
              <a:t>S</a:t>
            </a:r>
            <a:r>
              <a:rPr lang="en-US" altLang="en-US" sz="2000" i="1" baseline="-25000">
                <a:latin typeface="Times New Roman" charset="0"/>
                <a:ea typeface="ＭＳ Ｐゴシック" charset="-128"/>
              </a:rPr>
              <a:t>n</a:t>
            </a:r>
            <a:r>
              <a:rPr lang="en-US" altLang="en-US" sz="2000">
                <a:latin typeface="Times New Roman" charset="0"/>
                <a:ea typeface="ＭＳ Ｐゴシック" charset="-128"/>
              </a:rPr>
              <a:t>, of the series (running from </a:t>
            </a:r>
            <a:r>
              <a:rPr lang="en-US" altLang="en-US" sz="2000" i="1">
                <a:latin typeface="Times New Roman" charset="0"/>
                <a:ea typeface="ＭＳ Ｐゴシック" charset="-128"/>
              </a:rPr>
              <a:t>a</a:t>
            </a:r>
            <a:r>
              <a:rPr lang="en-US" altLang="en-US" sz="2000">
                <a:latin typeface="Times New Roman" charset="0"/>
                <a:ea typeface="ＭＳ Ｐゴシック" charset="-128"/>
              </a:rPr>
              <a:t> to </a:t>
            </a:r>
            <a:r>
              <a:rPr lang="en-US" altLang="en-US" sz="2000" i="1">
                <a:latin typeface="Times New Roman" charset="0"/>
                <a:ea typeface="ＭＳ Ｐゴシック" charset="-128"/>
              </a:rPr>
              <a:t>ad</a:t>
            </a:r>
            <a:r>
              <a:rPr lang="en-US" altLang="en-US" sz="2000" i="1" baseline="30000">
                <a:latin typeface="Times New Roman" charset="0"/>
                <a:ea typeface="ＭＳ Ｐゴシック" charset="-128"/>
              </a:rPr>
              <a:t>n</a:t>
            </a:r>
            <a:r>
              <a:rPr lang="en-US" altLang="en-US" sz="2000" baseline="30000">
                <a:latin typeface="Times New Roman" charset="0"/>
                <a:ea typeface="ＭＳ Ｐゴシック" charset="-128"/>
              </a:rPr>
              <a:t>−1</a:t>
            </a:r>
            <a:r>
              <a:rPr lang="en-US" altLang="en-US" sz="2000">
                <a:latin typeface="Times New Roman" charset="0"/>
                <a:ea typeface="ＭＳ Ｐゴシック" charset="-128"/>
              </a:rPr>
              <a:t>)</a:t>
            </a:r>
          </a:p>
          <a:p>
            <a:pPr eaLnBrk="1" hangingPunct="1">
              <a:lnSpc>
                <a:spcPct val="80000"/>
              </a:lnSpc>
            </a:pPr>
            <a:endParaRPr lang="en-US" altLang="en-US" sz="2000">
              <a:latin typeface="Times New Roman" charset="0"/>
              <a:ea typeface="ＭＳ Ｐゴシック" charset="-128"/>
            </a:endParaRPr>
          </a:p>
          <a:p>
            <a:pPr eaLnBrk="1" hangingPunct="1">
              <a:lnSpc>
                <a:spcPct val="80000"/>
              </a:lnSpc>
            </a:pPr>
            <a:endParaRPr lang="en-US" altLang="en-US" sz="2000">
              <a:latin typeface="Times New Roman" charset="0"/>
              <a:ea typeface="ＭＳ Ｐゴシック" charset="-128"/>
            </a:endParaRPr>
          </a:p>
          <a:p>
            <a:pPr eaLnBrk="1" hangingPunct="1">
              <a:lnSpc>
                <a:spcPct val="80000"/>
              </a:lnSpc>
            </a:pPr>
            <a:endParaRPr lang="en-US" altLang="en-US" sz="2000">
              <a:latin typeface="Times New Roman" charset="0"/>
              <a:ea typeface="ＭＳ Ｐゴシック" charset="-128"/>
            </a:endParaRPr>
          </a:p>
          <a:p>
            <a:pPr eaLnBrk="1" hangingPunct="1">
              <a:lnSpc>
                <a:spcPct val="80000"/>
              </a:lnSpc>
            </a:pPr>
            <a:r>
              <a:rPr lang="en-US" altLang="en-US" sz="2000">
                <a:latin typeface="Times New Roman" charset="0"/>
                <a:ea typeface="ＭＳ Ｐゴシック" charset="-128"/>
              </a:rPr>
              <a:t>For instance, if a geometric series begins with 2 and has a common ratio of 3, the sum of the first 8 terms would be</a:t>
            </a:r>
          </a:p>
          <a:p>
            <a:pPr eaLnBrk="1" hangingPunct="1">
              <a:lnSpc>
                <a:spcPct val="80000"/>
              </a:lnSpc>
              <a:buFontTx/>
              <a:buNone/>
            </a:pPr>
            <a:r>
              <a:rPr lang="en-US" altLang="en-US" sz="2000" i="1">
                <a:latin typeface="Times New Roman" charset="0"/>
                <a:ea typeface="ＭＳ Ｐゴシック" charset="-128"/>
              </a:rPr>
              <a:t>	S</a:t>
            </a:r>
            <a:r>
              <a:rPr lang="en-US" altLang="en-US" sz="2000" i="1" baseline="-25000">
                <a:latin typeface="Times New Roman" charset="0"/>
                <a:ea typeface="ＭＳ Ｐゴシック" charset="-128"/>
              </a:rPr>
              <a:t>n</a:t>
            </a:r>
            <a:r>
              <a:rPr lang="en-US" altLang="en-US" sz="2000">
                <a:latin typeface="Times New Roman" charset="0"/>
                <a:ea typeface="ＭＳ Ｐゴシック" charset="-128"/>
              </a:rPr>
              <a:t> = 2×(1−3</a:t>
            </a:r>
            <a:r>
              <a:rPr lang="en-US" altLang="en-US" sz="2000" baseline="30000">
                <a:latin typeface="Times New Roman" charset="0"/>
                <a:ea typeface="ＭＳ Ｐゴシック" charset="-128"/>
              </a:rPr>
              <a:t>8</a:t>
            </a:r>
            <a:r>
              <a:rPr lang="en-US" altLang="en-US" sz="2000">
                <a:latin typeface="Times New Roman" charset="0"/>
                <a:ea typeface="ＭＳ Ｐゴシック" charset="-128"/>
              </a:rPr>
              <a:t>) / (1−3) = 6560</a:t>
            </a:r>
          </a:p>
        </p:txBody>
      </p:sp>
      <p:pic>
        <p:nvPicPr>
          <p:cNvPr id="6963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005263"/>
            <a:ext cx="200183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17FA03F-A9E0-E44C-B3E6-09D32F00D017}" type="slidenum">
              <a:rPr lang="en-GB" altLang="en-US" sz="1400"/>
              <a:pPr/>
              <a:t>29</a:t>
            </a:fld>
            <a:endParaRPr lang="en-GB" altLang="en-US" sz="1400"/>
          </a:p>
        </p:txBody>
      </p:sp>
      <p:sp>
        <p:nvSpPr>
          <p:cNvPr id="71683"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Sums of infinite geometric series</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1684" name="Rectangle 3"/>
          <p:cNvSpPr>
            <a:spLocks noGrp="1" noChangeArrowheads="1"/>
          </p:cNvSpPr>
          <p:nvPr>
            <p:ph type="body" idx="1"/>
          </p:nvPr>
        </p:nvSpPr>
        <p:spPr>
          <a:xfrm>
            <a:off x="228600" y="1989138"/>
            <a:ext cx="8447088" cy="4176712"/>
          </a:xfrm>
        </p:spPr>
        <p:txBody>
          <a:bodyPr/>
          <a:lstStyle/>
          <a:p>
            <a:pPr eaLnBrk="1" hangingPunct="1">
              <a:lnSpc>
                <a:spcPct val="80000"/>
              </a:lnSpc>
            </a:pPr>
            <a:r>
              <a:rPr lang="en-US" altLang="en-US" sz="2000" dirty="0">
                <a:latin typeface="Times New Roman" charset="0"/>
                <a:ea typeface="ＭＳ Ｐゴシック" charset="-128"/>
              </a:rPr>
              <a:t>Of particular use in financial applications is the infinite sum of a</a:t>
            </a:r>
            <a:r>
              <a:rPr lang="en-US" altLang="en-US" sz="2000" b="1" dirty="0">
                <a:solidFill>
                  <a:srgbClr val="FF0000"/>
                </a:solidFill>
                <a:latin typeface="Times New Roman" charset="0"/>
                <a:ea typeface="ＭＳ Ｐゴシック" charset="-128"/>
              </a:rPr>
              <a:t> geometric progression, denoted </a:t>
            </a:r>
            <a:r>
              <a:rPr lang="en-US" altLang="en-US" sz="2000" b="1" i="1" dirty="0">
                <a:solidFill>
                  <a:srgbClr val="FF0000"/>
                </a:solidFill>
                <a:latin typeface="Times New Roman" charset="0"/>
                <a:ea typeface="ＭＳ Ｐゴシック" charset="-128"/>
              </a:rPr>
              <a:t>S</a:t>
            </a:r>
            <a:r>
              <a:rPr lang="en-US" altLang="en-US" sz="2000" b="1" baseline="-25000" dirty="0">
                <a:solidFill>
                  <a:srgbClr val="FF0000"/>
                </a:solidFill>
                <a:latin typeface="Times New Roman" charset="0"/>
                <a:ea typeface="ＭＳ Ｐゴシック" charset="-128"/>
              </a:rPr>
              <a:t>∞</a:t>
            </a:r>
          </a:p>
          <a:p>
            <a:pPr eaLnBrk="1" hangingPunct="1">
              <a:lnSpc>
                <a:spcPct val="80000"/>
              </a:lnSpc>
            </a:pPr>
            <a:endParaRPr lang="en-US" altLang="en-US" sz="2000" baseline="-25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can see what will happen to the </a:t>
            </a:r>
            <a:r>
              <a:rPr lang="en-US" altLang="en-US" sz="2000" dirty="0">
                <a:highlight>
                  <a:srgbClr val="FFFF00"/>
                </a:highlight>
                <a:latin typeface="Times New Roman" charset="0"/>
                <a:ea typeface="ＭＳ Ｐゴシック" charset="-128"/>
              </a:rPr>
              <a:t>sum of </a:t>
            </a:r>
            <a:r>
              <a:rPr lang="en-US" altLang="en-US" sz="2000" i="1" dirty="0">
                <a:highlight>
                  <a:srgbClr val="FFFF00"/>
                </a:highlight>
                <a:latin typeface="Times New Roman" charset="0"/>
                <a:ea typeface="ＭＳ Ｐゴシック" charset="-128"/>
              </a:rPr>
              <a:t>n</a:t>
            </a:r>
            <a:r>
              <a:rPr lang="en-US" altLang="en-US" sz="2000" dirty="0">
                <a:highlight>
                  <a:srgbClr val="FFFF00"/>
                </a:highlight>
                <a:latin typeface="Times New Roman" charset="0"/>
                <a:ea typeface="ＭＳ Ｐゴシック" charset="-128"/>
              </a:rPr>
              <a:t> terms as </a:t>
            </a:r>
            <a:r>
              <a:rPr lang="en-US" altLang="en-US" sz="2000" i="1" dirty="0">
                <a:highlight>
                  <a:srgbClr val="FFFF00"/>
                </a:highlight>
                <a:latin typeface="Times New Roman" charset="0"/>
                <a:ea typeface="ＭＳ Ｐゴシック" charset="-128"/>
              </a:rPr>
              <a:t>n</a:t>
            </a:r>
            <a:r>
              <a:rPr lang="en-US" altLang="en-US" sz="2000" dirty="0">
                <a:highlight>
                  <a:srgbClr val="FFFF00"/>
                </a:highlight>
                <a:latin typeface="Times New Roman" charset="0"/>
                <a:ea typeface="ＭＳ Ｐゴシック" charset="-128"/>
              </a:rPr>
              <a:t> tends to infinity</a:t>
            </a:r>
            <a:r>
              <a:rPr lang="en-US" altLang="en-US" sz="2000" dirty="0">
                <a:latin typeface="Times New Roman" charset="0"/>
                <a:ea typeface="ＭＳ Ｐゴシック" charset="-128"/>
              </a:rPr>
              <a:t>, since </a:t>
            </a:r>
            <a:r>
              <a:rPr lang="en-US" altLang="en-US" sz="2000" dirty="0">
                <a:highlight>
                  <a:srgbClr val="FFFF00"/>
                </a:highlight>
                <a:latin typeface="Times New Roman" charset="0"/>
                <a:ea typeface="ＭＳ Ｐゴシック" charset="-128"/>
              </a:rPr>
              <a:t>the term </a:t>
            </a:r>
            <a:r>
              <a:rPr lang="en-US" altLang="en-US" sz="2000" i="1" dirty="0" err="1">
                <a:highlight>
                  <a:srgbClr val="FFFF00"/>
                </a:highlight>
                <a:latin typeface="Times New Roman" charset="0"/>
                <a:ea typeface="ＭＳ Ｐゴシック" charset="-128"/>
              </a:rPr>
              <a:t>d</a:t>
            </a:r>
            <a:r>
              <a:rPr lang="en-US" altLang="en-US" sz="2000" i="1" baseline="30000" dirty="0" err="1">
                <a:highlight>
                  <a:srgbClr val="FFFF00"/>
                </a:highlight>
                <a:latin typeface="Times New Roman" charset="0"/>
                <a:ea typeface="ＭＳ Ｐゴシック" charset="-128"/>
              </a:rPr>
              <a:t>n</a:t>
            </a:r>
            <a:r>
              <a:rPr lang="en-US" altLang="en-US" sz="2000" dirty="0">
                <a:highlight>
                  <a:srgbClr val="FFFF00"/>
                </a:highlight>
                <a:latin typeface="Times New Roman" charset="0"/>
                <a:ea typeface="ＭＳ Ｐゴシック" charset="-128"/>
              </a:rPr>
              <a:t> will tend towards zero (so long as 0 &lt; </a:t>
            </a:r>
            <a:r>
              <a:rPr lang="en-US" altLang="en-US" sz="2000" i="1" dirty="0">
                <a:highlight>
                  <a:srgbClr val="FFFF00"/>
                </a:highlight>
                <a:latin typeface="Times New Roman" charset="0"/>
                <a:ea typeface="ＭＳ Ｐゴシック" charset="-128"/>
              </a:rPr>
              <a:t>d </a:t>
            </a:r>
            <a:r>
              <a:rPr lang="en-US" altLang="en-US" sz="2000" dirty="0">
                <a:highlight>
                  <a:srgbClr val="FFFF00"/>
                </a:highlight>
                <a:latin typeface="Times New Roman" charset="0"/>
                <a:ea typeface="ＭＳ Ｐゴシック" charset="-128"/>
              </a:rPr>
              <a:t>&lt; 1), </a:t>
            </a:r>
            <a:r>
              <a:rPr lang="en-US" altLang="en-US" sz="2000" dirty="0">
                <a:latin typeface="Times New Roman" charset="0"/>
                <a:ea typeface="ＭＳ Ｐゴシック" charset="-128"/>
              </a:rPr>
              <a:t>in which case </a:t>
            </a:r>
            <a:r>
              <a:rPr lang="en-US" altLang="en-US" sz="2000" dirty="0">
                <a:highlight>
                  <a:srgbClr val="FFFF00"/>
                </a:highlight>
                <a:latin typeface="Times New Roman" charset="0"/>
                <a:ea typeface="ＭＳ Ｐゴシック" charset="-128"/>
              </a:rPr>
              <a:t>the expression can be simplified as:</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Here, </a:t>
            </a:r>
            <a:r>
              <a:rPr lang="en-US" altLang="en-US" sz="2000" dirty="0">
                <a:highlight>
                  <a:srgbClr val="FFFF00"/>
                </a:highlight>
                <a:latin typeface="Times New Roman" charset="0"/>
                <a:ea typeface="ＭＳ Ｐゴシック" charset="-128"/>
              </a:rPr>
              <a:t>even though there is an infinite number of terms in the series, their sum is finite</a:t>
            </a:r>
          </a:p>
          <a:p>
            <a:pPr eaLnBrk="1" hangingPunct="1">
              <a:lnSpc>
                <a:spcPct val="80000"/>
              </a:lnSpc>
            </a:pPr>
            <a:r>
              <a:rPr lang="en-US" altLang="en-US" sz="2000" dirty="0">
                <a:latin typeface="Times New Roman" charset="0"/>
                <a:ea typeface="ＭＳ Ｐゴシック" charset="-128"/>
              </a:rPr>
              <a:t>Note that </a:t>
            </a:r>
            <a:r>
              <a:rPr lang="en-US" altLang="en-US" sz="2000" dirty="0">
                <a:highlight>
                  <a:srgbClr val="FFFF00"/>
                </a:highlight>
                <a:latin typeface="Times New Roman" charset="0"/>
                <a:ea typeface="ＭＳ Ｐゴシック" charset="-128"/>
              </a:rPr>
              <a:t>if </a:t>
            </a:r>
            <a:r>
              <a:rPr lang="en-US" altLang="en-US" sz="2000" i="1" dirty="0">
                <a:highlight>
                  <a:srgbClr val="FFFF00"/>
                </a:highlight>
                <a:latin typeface="Times New Roman" charset="0"/>
                <a:ea typeface="ＭＳ Ｐゴシック" charset="-128"/>
              </a:rPr>
              <a:t>d</a:t>
            </a:r>
            <a:r>
              <a:rPr lang="en-US" altLang="en-US" sz="2000" dirty="0">
                <a:highlight>
                  <a:srgbClr val="FFFF00"/>
                </a:highlight>
                <a:latin typeface="Times New Roman" charset="0"/>
                <a:ea typeface="ＭＳ Ｐゴシック" charset="-128"/>
              </a:rPr>
              <a:t> ≥ 1, the series would not ‘converge’ (i.e., successive terms would not become smaller and smaller) and therefore the sum would be infinite.</a:t>
            </a:r>
          </a:p>
          <a:p>
            <a:pPr eaLnBrk="1" hangingPunct="1">
              <a:lnSpc>
                <a:spcPct val="80000"/>
              </a:lnSpc>
            </a:pPr>
            <a:endParaRPr lang="en-US" altLang="en-US" sz="2000" dirty="0">
              <a:latin typeface="Times New Roman" charset="0"/>
              <a:ea typeface="ＭＳ Ｐゴシック" charset="-128"/>
            </a:endParaRPr>
          </a:p>
        </p:txBody>
      </p:sp>
      <p:pic>
        <p:nvPicPr>
          <p:cNvPr id="7168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4694" y="3573016"/>
            <a:ext cx="1587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C89238B-FAD3-D34C-8569-AD932E1021B4}" type="slidenum">
              <a:rPr lang="en-GB" altLang="en-US" sz="1400"/>
              <a:pPr/>
              <a:t>3</a:t>
            </a:fld>
            <a:endParaRPr lang="en-GB" altLang="en-US" sz="1400"/>
          </a:p>
        </p:txBody>
      </p:sp>
      <p:sp>
        <p:nvSpPr>
          <p:cNvPr id="19459" name="Rectangle 1026"/>
          <p:cNvSpPr>
            <a:spLocks noGrp="1" noChangeArrowheads="1"/>
          </p:cNvSpPr>
          <p:nvPr>
            <p:ph type="title"/>
          </p:nvPr>
        </p:nvSpPr>
        <p:spPr>
          <a:xfrm>
            <a:off x="685800" y="188913"/>
            <a:ext cx="7772400" cy="1563687"/>
          </a:xfrm>
        </p:spPr>
        <p:txBody>
          <a:bodyPr/>
          <a:lstStyle/>
          <a:p>
            <a:pPr eaLnBrk="1" hangingPunct="1"/>
            <a:r>
              <a:rPr lang="en-GB" altLang="en-US" b="1" dirty="0">
                <a:solidFill>
                  <a:schemeClr val="tx1"/>
                </a:solidFill>
                <a:ea typeface="ＭＳ Ｐゴシック" charset="-128"/>
              </a:rPr>
              <a:t> </a:t>
            </a:r>
            <a:r>
              <a:rPr lang="en-GB" altLang="en-US" sz="2500" b="1" dirty="0">
                <a:solidFill>
                  <a:schemeClr val="tx1"/>
                </a:solidFill>
                <a:latin typeface="Times New Roman" charset="0"/>
                <a:ea typeface="ＭＳ Ｐゴシック" charset="-128"/>
              </a:rPr>
              <a:t>Probability and probability distributions</a:t>
            </a:r>
            <a:br>
              <a:rPr lang="en-GB" altLang="en-US" sz="2500" b="1" dirty="0">
                <a:solidFill>
                  <a:schemeClr val="tx1"/>
                </a:solidFill>
                <a:latin typeface="Times New Roman" charset="0"/>
                <a:ea typeface="ＭＳ Ｐゴシック" charset="-128"/>
              </a:rPr>
            </a:br>
            <a:r>
              <a:rPr lang="en-GB" altLang="en-US" sz="2500" b="1" dirty="0">
                <a:solidFill>
                  <a:schemeClr val="tx1"/>
                </a:solidFill>
                <a:latin typeface="Times New Roman" charset="0"/>
                <a:ea typeface="ＭＳ Ｐゴシック" charset="-128"/>
              </a:rPr>
              <a:t>- Some definitions</a:t>
            </a:r>
            <a:r>
              <a:rPr lang="en-GB" altLang="en-US" sz="2500" dirty="0">
                <a:solidFill>
                  <a:schemeClr val="tx1"/>
                </a:solidFill>
                <a:latin typeface="Times New Roman" charset="0"/>
                <a:ea typeface="ＭＳ Ｐゴシック" charset="-128"/>
              </a:rPr>
              <a:t/>
            </a:r>
            <a:br>
              <a:rPr lang="en-GB" altLang="en-US" sz="2500" dirty="0">
                <a:solidFill>
                  <a:schemeClr val="tx1"/>
                </a:solidFill>
                <a:latin typeface="Times New Roman" charset="0"/>
                <a:ea typeface="ＭＳ Ｐゴシック" charset="-128"/>
              </a:rPr>
            </a:br>
            <a:endParaRPr lang="en-US" altLang="en-US" dirty="0">
              <a:solidFill>
                <a:schemeClr val="tx1"/>
              </a:solidFill>
              <a:ea typeface="ＭＳ Ｐゴシック" charset="-128"/>
            </a:endParaRPr>
          </a:p>
        </p:txBody>
      </p:sp>
      <p:sp>
        <p:nvSpPr>
          <p:cNvPr id="19460" name="Rectangle 1027"/>
          <p:cNvSpPr>
            <a:spLocks noGrp="1" noChangeArrowheads="1"/>
          </p:cNvSpPr>
          <p:nvPr>
            <p:ph type="body" idx="1"/>
          </p:nvPr>
        </p:nvSpPr>
        <p:spPr>
          <a:xfrm>
            <a:off x="179512" y="1752600"/>
            <a:ext cx="8456488" cy="4495800"/>
          </a:xfrm>
        </p:spPr>
        <p:txBody>
          <a:bodyPr/>
          <a:lstStyle/>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random variable </a:t>
            </a:r>
            <a:r>
              <a:rPr lang="en-GB" altLang="en-US" sz="2000" dirty="0">
                <a:latin typeface="Times New Roman" charset="0"/>
                <a:ea typeface="ＭＳ Ｐゴシック" charset="-128"/>
              </a:rPr>
              <a:t>can take </a:t>
            </a:r>
            <a:r>
              <a:rPr lang="en-GB" altLang="en-US" sz="2000" dirty="0">
                <a:highlight>
                  <a:srgbClr val="FFFF00"/>
                </a:highlight>
                <a:latin typeface="Times New Roman" charset="0"/>
                <a:ea typeface="ＭＳ Ｐゴシック" charset="-128"/>
              </a:rPr>
              <a:t>any value from a given set</a:t>
            </a:r>
          </a:p>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discrete </a:t>
            </a:r>
            <a:r>
              <a:rPr lang="en-GB" altLang="en-US" sz="2000" b="1" dirty="0">
                <a:solidFill>
                  <a:schemeClr val="bg2"/>
                </a:solidFill>
                <a:latin typeface="Times New Roman" charset="0"/>
                <a:ea typeface="ＭＳ Ｐゴシック" charset="-128"/>
              </a:rPr>
              <a:t>random variable </a:t>
            </a:r>
            <a:r>
              <a:rPr lang="en-GB" altLang="en-US" sz="2000" dirty="0">
                <a:latin typeface="Times New Roman" charset="0"/>
                <a:ea typeface="ＭＳ Ｐゴシック" charset="-128"/>
              </a:rPr>
              <a:t>can take on </a:t>
            </a:r>
            <a:r>
              <a:rPr lang="en-GB" altLang="en-US" sz="2000" dirty="0">
                <a:highlight>
                  <a:srgbClr val="FFFF00"/>
                </a:highlight>
                <a:latin typeface="Times New Roman" charset="0"/>
                <a:ea typeface="ＭＳ Ｐゴシック" charset="-128"/>
              </a:rPr>
              <a:t>only certain specific values (e.g., the sum of two dice thrown)</a:t>
            </a:r>
          </a:p>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probability</a:t>
            </a:r>
            <a:r>
              <a:rPr lang="en-GB" altLang="en-US" sz="2000" dirty="0">
                <a:latin typeface="Times New Roman" charset="0"/>
                <a:ea typeface="ＭＳ Ｐゴシック" charset="-128"/>
              </a:rPr>
              <a:t> is the </a:t>
            </a:r>
            <a:r>
              <a:rPr lang="en-GB" altLang="en-US" sz="2000" dirty="0">
                <a:highlight>
                  <a:srgbClr val="FFFF00"/>
                </a:highlight>
                <a:latin typeface="Times New Roman" charset="0"/>
                <a:ea typeface="ＭＳ Ｐゴシック" charset="-128"/>
              </a:rPr>
              <a:t>likelihood of a particular event happening</a:t>
            </a:r>
          </a:p>
          <a:p>
            <a:pPr algn="just" eaLnBrk="1" hangingPunct="1">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probability distribution function </a:t>
            </a:r>
            <a:r>
              <a:rPr lang="en-GB" altLang="en-US" sz="2000" dirty="0">
                <a:latin typeface="Times New Roman" charset="0"/>
                <a:ea typeface="ＭＳ Ｐゴシック" charset="-128"/>
              </a:rPr>
              <a:t>shows </a:t>
            </a:r>
            <a:r>
              <a:rPr lang="en-GB" altLang="en-US" sz="2000" dirty="0">
                <a:highlight>
                  <a:srgbClr val="FFFF00"/>
                </a:highlight>
                <a:latin typeface="Times New Roman" charset="0"/>
                <a:ea typeface="ＭＳ Ｐゴシック" charset="-128"/>
              </a:rPr>
              <a:t>the outcomes that are possible from a random process and how likely each one is to occur</a:t>
            </a:r>
          </a:p>
          <a:p>
            <a:pPr algn="just">
              <a:lnSpc>
                <a:spcPct val="90000"/>
              </a:lnSpc>
            </a:pPr>
            <a:r>
              <a:rPr lang="en-GB" altLang="en-US" sz="2000" dirty="0">
                <a:latin typeface="Times New Roman" charset="0"/>
                <a:ea typeface="ＭＳ Ｐゴシック" charset="-128"/>
              </a:rPr>
              <a:t>A </a:t>
            </a:r>
            <a:r>
              <a:rPr lang="en-GB" altLang="en-US" sz="2000" b="1" i="1" dirty="0">
                <a:solidFill>
                  <a:schemeClr val="bg2"/>
                </a:solidFill>
                <a:latin typeface="Times New Roman" charset="0"/>
                <a:ea typeface="ＭＳ Ｐゴシック" charset="-128"/>
              </a:rPr>
              <a:t>continuous</a:t>
            </a:r>
            <a:r>
              <a:rPr lang="en-GB" altLang="en-US" sz="2000" b="1" dirty="0">
                <a:solidFill>
                  <a:schemeClr val="bg2"/>
                </a:solidFill>
                <a:latin typeface="Times New Roman" charset="0"/>
                <a:ea typeface="ＭＳ Ｐゴシック" charset="-128"/>
              </a:rPr>
              <a:t> random variable </a:t>
            </a:r>
            <a:r>
              <a:rPr lang="en-GB" altLang="en-US" sz="2000" dirty="0">
                <a:latin typeface="Times New Roman" charset="0"/>
                <a:ea typeface="ＭＳ Ｐゴシック" charset="-128"/>
              </a:rPr>
              <a:t>can take </a:t>
            </a:r>
            <a:r>
              <a:rPr lang="en-GB" altLang="en-US" sz="2000" dirty="0">
                <a:highlight>
                  <a:srgbClr val="FFFF00"/>
                </a:highlight>
                <a:latin typeface="Times New Roman" charset="0"/>
                <a:ea typeface="ＭＳ Ｐゴシック" charset="-128"/>
              </a:rPr>
              <a:t>any value (possibly only within a fixed range), </a:t>
            </a:r>
            <a:r>
              <a:rPr lang="en-GB" altLang="en-US" sz="2000" b="1" i="1" dirty="0">
                <a:solidFill>
                  <a:schemeClr val="bg2"/>
                </a:solidFill>
                <a:latin typeface="Times New Roman" charset="0"/>
                <a:ea typeface="ＭＳ Ｐゴシック" charset="-128"/>
              </a:rPr>
              <a:t>probability density function</a:t>
            </a:r>
            <a:r>
              <a:rPr lang="en-GB" altLang="en-US" sz="2000" b="1" dirty="0">
                <a:solidFill>
                  <a:schemeClr val="bg2"/>
                </a:solidFill>
                <a:latin typeface="Times New Roman" charset="0"/>
                <a:ea typeface="ＭＳ Ｐゴシック" charset="-128"/>
              </a:rPr>
              <a:t> (pdf) - </a:t>
            </a:r>
            <a:r>
              <a:rPr lang="en-GB" altLang="en-US" sz="2000" dirty="0">
                <a:highlight>
                  <a:srgbClr val="FFFF00"/>
                </a:highlight>
                <a:latin typeface="Times New Roman" charset="0"/>
                <a:ea typeface="ＭＳ Ｐゴシック" charset="-128"/>
              </a:rPr>
              <a:t>probabilities associated with each range of outcomes</a:t>
            </a:r>
            <a:endParaRPr lang="en-GB" altLang="en-US" sz="2000" b="1" dirty="0">
              <a:solidFill>
                <a:schemeClr val="bg2"/>
              </a:solidFill>
              <a:highlight>
                <a:srgbClr val="FFFF00"/>
              </a:highlight>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The probability that a continuous variable takes on a specific value is always zero, since the variable could be defined to any arbitrary degree of accuracy (0.1 vs 0.1000001 etc.) and thus we can only calculate the probability that the variable lies within a particular range. </a:t>
            </a:r>
          </a:p>
          <a:p>
            <a:pPr algn="just" eaLnBrk="1" hangingPunct="1">
              <a:lnSpc>
                <a:spcPct val="90000"/>
              </a:lnSpc>
            </a:pPr>
            <a:r>
              <a:rPr lang="en-GB" altLang="en-US" sz="2000" dirty="0">
                <a:highlight>
                  <a:srgbClr val="FFFF00"/>
                </a:highlight>
                <a:latin typeface="Times New Roman" charset="0"/>
                <a:ea typeface="ＭＳ Ｐゴシック" charset="-128"/>
              </a:rPr>
              <a:t>There are many continuous distributions, including the uniform and the normal.</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99F3E8E-061F-A140-9F69-BE4A220FCBEB}" type="slidenum">
              <a:rPr lang="en-GB" altLang="en-US" sz="1400"/>
              <a:pPr/>
              <a:t>30</a:t>
            </a:fld>
            <a:endParaRPr lang="en-GB" altLang="en-US" sz="1400"/>
          </a:p>
        </p:txBody>
      </p:sp>
      <p:sp>
        <p:nvSpPr>
          <p:cNvPr id="73731"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values and future values</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3732" name="Rectangle 3"/>
          <p:cNvSpPr>
            <a:spLocks noGrp="1" noChangeArrowheads="1"/>
          </p:cNvSpPr>
          <p:nvPr>
            <p:ph type="body" idx="1"/>
          </p:nvPr>
        </p:nvSpPr>
        <p:spPr>
          <a:xfrm>
            <a:off x="228600" y="1989138"/>
            <a:ext cx="8447088" cy="4608214"/>
          </a:xfrm>
        </p:spPr>
        <p:txBody>
          <a:bodyPr/>
          <a:lstStyle/>
          <a:p>
            <a:pPr eaLnBrk="1" hangingPunct="1">
              <a:lnSpc>
                <a:spcPct val="80000"/>
              </a:lnSpc>
            </a:pPr>
            <a:r>
              <a:rPr lang="en-US" altLang="en-US" sz="2000" b="1" dirty="0">
                <a:solidFill>
                  <a:srgbClr val="FF0000"/>
                </a:solidFill>
                <a:latin typeface="Times New Roman" charset="0"/>
                <a:ea typeface="ＭＳ Ｐゴシック" charset="-128"/>
              </a:rPr>
              <a:t>Money has time value</a:t>
            </a:r>
            <a:r>
              <a:rPr lang="en-US" altLang="en-US" sz="2000" b="1" dirty="0">
                <a:latin typeface="Times New Roman" charset="0"/>
                <a:ea typeface="ＭＳ Ｐゴシック" charset="-128"/>
              </a:rPr>
              <a:t>. </a:t>
            </a:r>
            <a:r>
              <a:rPr lang="en-US" altLang="en-US" sz="2000" dirty="0">
                <a:latin typeface="Times New Roman" charset="0"/>
                <a:ea typeface="ＭＳ Ｐゴシック" charset="-128"/>
              </a:rPr>
              <a:t>This means that receipt of a given amount of money is </a:t>
            </a:r>
            <a:r>
              <a:rPr lang="en-US" altLang="en-US" sz="2000" dirty="0">
                <a:highlight>
                  <a:srgbClr val="FFFF00"/>
                </a:highlight>
                <a:latin typeface="Times New Roman" charset="0"/>
                <a:ea typeface="ＭＳ Ｐゴシック" charset="-128"/>
              </a:rPr>
              <a:t>worth a different amount depending on when it is received</a:t>
            </a:r>
            <a:r>
              <a:rPr lang="en-US" altLang="en-US" sz="2000" dirty="0">
                <a:latin typeface="Times New Roman" charset="0"/>
                <a:ea typeface="ＭＳ Ｐゴシック" charset="-128"/>
              </a:rPr>
              <a:t>. In general, </a:t>
            </a:r>
            <a:r>
              <a:rPr lang="en-US" altLang="en-US" sz="2000" dirty="0">
                <a:highlight>
                  <a:srgbClr val="FFFF00"/>
                </a:highlight>
                <a:latin typeface="Times New Roman" charset="0"/>
                <a:ea typeface="ＭＳ Ｐゴシック" charset="-128"/>
              </a:rPr>
              <a:t>money has positive time value</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As a result of the time value of money, we cannot simply combine cashflows in their raw form into financial calculations if they are received at different points in time</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 way that we ensure we are comparing </a:t>
            </a:r>
            <a:r>
              <a:rPr lang="en-US" altLang="en-US" sz="2000" dirty="0">
                <a:solidFill>
                  <a:srgbClr val="FF0000"/>
                </a:solidFill>
                <a:latin typeface="Times New Roman" charset="0"/>
                <a:ea typeface="ＭＳ Ｐゴシック" charset="-128"/>
              </a:rPr>
              <a:t>like-with-like</a:t>
            </a:r>
            <a:r>
              <a:rPr lang="en-US" altLang="en-US" sz="2000" dirty="0">
                <a:latin typeface="Times New Roman" charset="0"/>
                <a:ea typeface="ＭＳ Ｐゴシック" charset="-128"/>
              </a:rPr>
              <a:t> is to </a:t>
            </a:r>
            <a:r>
              <a:rPr lang="en-US" altLang="en-US" sz="2000" dirty="0">
                <a:highlight>
                  <a:srgbClr val="FFFF00"/>
                </a:highlight>
                <a:latin typeface="Times New Roman" charset="0"/>
                <a:ea typeface="ＭＳ Ｐゴシック" charset="-128"/>
              </a:rPr>
              <a:t>transform the cashflows to what they would be worth if they were all received at the same point in time </a:t>
            </a:r>
          </a:p>
          <a:p>
            <a:pPr eaLnBrk="1" hangingPunct="1">
              <a:lnSpc>
                <a:spcPct val="80000"/>
              </a:lnSpc>
            </a:pPr>
            <a:endParaRPr lang="en-US" altLang="en-US" sz="2000" dirty="0">
              <a:latin typeface="Times New Roman" charset="0"/>
              <a:ea typeface="ＭＳ Ｐゴシック" charset="-128"/>
            </a:endParaRPr>
          </a:p>
          <a:p>
            <a:pPr>
              <a:lnSpc>
                <a:spcPct val="80000"/>
              </a:lnSpc>
            </a:pPr>
            <a:r>
              <a:rPr lang="en-US" altLang="en-US" sz="2000" b="1" dirty="0">
                <a:solidFill>
                  <a:srgbClr val="FF0000"/>
                </a:solidFill>
                <a:latin typeface="Times New Roman" charset="0"/>
                <a:ea typeface="ＭＳ Ｐゴシック" charset="-128"/>
              </a:rPr>
              <a:t>(the </a:t>
            </a:r>
            <a:r>
              <a:rPr lang="en-US" altLang="en-US" sz="2000" b="1" i="1" dirty="0">
                <a:solidFill>
                  <a:srgbClr val="FF0000"/>
                </a:solidFill>
                <a:latin typeface="Times New Roman" charset="0"/>
                <a:ea typeface="ＭＳ Ｐゴシック" charset="-128"/>
              </a:rPr>
              <a:t>future value</a:t>
            </a:r>
            <a:r>
              <a:rPr lang="en-US" altLang="en-US" sz="2000" b="1" dirty="0">
                <a:solidFill>
                  <a:srgbClr val="FF0000"/>
                </a:solidFill>
                <a:latin typeface="Times New Roman" charset="0"/>
                <a:ea typeface="ＭＳ Ｐゴシック" charset="-128"/>
              </a:rPr>
              <a:t>) </a:t>
            </a:r>
            <a:r>
              <a:rPr lang="en-US" altLang="en-US" sz="2000" dirty="0">
                <a:latin typeface="Times New Roman" charset="0"/>
                <a:ea typeface="ＭＳ Ｐゴシック" charset="-128"/>
              </a:rPr>
              <a:t>transform all cashflows to the amount that they would be </a:t>
            </a:r>
            <a:r>
              <a:rPr lang="en-US" altLang="en-US" sz="2000" dirty="0">
                <a:highlight>
                  <a:srgbClr val="FFFF00"/>
                </a:highlight>
                <a:latin typeface="Times New Roman" charset="0"/>
                <a:ea typeface="ＭＳ Ｐゴシック" charset="-128"/>
              </a:rPr>
              <a:t>worth at some given point in the future </a:t>
            </a:r>
          </a:p>
          <a:p>
            <a:pPr>
              <a:lnSpc>
                <a:spcPct val="80000"/>
              </a:lnSpc>
            </a:pPr>
            <a:r>
              <a:rPr lang="en-US" altLang="en-US" sz="2000" b="1" dirty="0">
                <a:solidFill>
                  <a:srgbClr val="FF0000"/>
                </a:solidFill>
                <a:latin typeface="Times New Roman" charset="0"/>
                <a:ea typeface="ＭＳ Ｐゴシック" charset="-128"/>
              </a:rPr>
              <a:t>(the </a:t>
            </a:r>
            <a:r>
              <a:rPr lang="en-US" altLang="en-US" sz="2000" b="1" i="1" dirty="0">
                <a:solidFill>
                  <a:srgbClr val="FF0000"/>
                </a:solidFill>
                <a:latin typeface="Times New Roman" charset="0"/>
                <a:ea typeface="ＭＳ Ｐゴシック" charset="-128"/>
              </a:rPr>
              <a:t>present value</a:t>
            </a:r>
            <a:r>
              <a:rPr lang="en-US" altLang="en-US" sz="2000" b="1" dirty="0">
                <a:solidFill>
                  <a:srgbClr val="FF0000"/>
                </a:solidFill>
                <a:latin typeface="Times New Roman" charset="0"/>
                <a:ea typeface="ＭＳ Ｐゴシック" charset="-128"/>
              </a:rPr>
              <a:t>) </a:t>
            </a:r>
            <a:r>
              <a:rPr lang="en-US" altLang="en-US" sz="2000" dirty="0">
                <a:latin typeface="Times New Roman" charset="0"/>
                <a:ea typeface="ＭＳ Ｐゴシック" charset="-128"/>
              </a:rPr>
              <a:t>or we transform all future cashflows into the equivalent amount that they would be </a:t>
            </a:r>
            <a:r>
              <a:rPr lang="en-US" altLang="en-US" sz="2000" dirty="0">
                <a:highlight>
                  <a:srgbClr val="FFFF00"/>
                </a:highlight>
                <a:latin typeface="Times New Roman" charset="0"/>
                <a:ea typeface="ＭＳ Ｐゴシック" charset="-128"/>
              </a:rPr>
              <a:t>worth if received today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B13AD00-A77A-E042-95EB-8960179C3ED6}" type="slidenum">
              <a:rPr lang="en-GB" altLang="en-US" sz="1400"/>
              <a:pPr/>
              <a:t>31</a:t>
            </a:fld>
            <a:endParaRPr lang="en-GB" altLang="en-US" sz="1400"/>
          </a:p>
        </p:txBody>
      </p:sp>
      <p:sp>
        <p:nvSpPr>
          <p:cNvPr id="75779"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Future values</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5780" name="Rectangle 3"/>
          <p:cNvSpPr>
            <a:spLocks noGrp="1" noChangeArrowheads="1"/>
          </p:cNvSpPr>
          <p:nvPr>
            <p:ph type="body" idx="1"/>
          </p:nvPr>
        </p:nvSpPr>
        <p:spPr>
          <a:xfrm>
            <a:off x="228600" y="1916113"/>
            <a:ext cx="8447088" cy="4537223"/>
          </a:xfrm>
        </p:spPr>
        <p:txBody>
          <a:bodyPr/>
          <a:lstStyle/>
          <a:p>
            <a:pPr eaLnBrk="1" hangingPunct="1">
              <a:lnSpc>
                <a:spcPct val="80000"/>
              </a:lnSpc>
            </a:pPr>
            <a:r>
              <a:rPr lang="en-US" altLang="en-US" sz="2000" dirty="0">
                <a:latin typeface="Times New Roman" charset="0"/>
                <a:ea typeface="ＭＳ Ｐゴシック" charset="-128"/>
              </a:rPr>
              <a:t>Suppose that we place </a:t>
            </a:r>
            <a:r>
              <a:rPr lang="en-US" altLang="en-US" sz="2000" dirty="0">
                <a:highlight>
                  <a:srgbClr val="FFFF00"/>
                </a:highlight>
                <a:latin typeface="Times New Roman" charset="0"/>
                <a:ea typeface="ＭＳ Ｐゴシック" charset="-128"/>
              </a:rPr>
              <a:t>$100 in a bank savings </a:t>
            </a:r>
            <a:r>
              <a:rPr lang="en-US" altLang="en-US" sz="2000" dirty="0">
                <a:latin typeface="Times New Roman" charset="0"/>
                <a:ea typeface="ＭＳ Ｐゴシック" charset="-128"/>
              </a:rPr>
              <a:t>account for five years, paying an </a:t>
            </a:r>
            <a:r>
              <a:rPr lang="en-US" altLang="en-US" sz="2000" dirty="0">
                <a:highlight>
                  <a:srgbClr val="FFFF00"/>
                </a:highlight>
                <a:latin typeface="Times New Roman" charset="0"/>
                <a:ea typeface="ＭＳ Ｐゴシック" charset="-128"/>
              </a:rPr>
              <a:t>annual interest rate of 2%. </a:t>
            </a:r>
            <a:r>
              <a:rPr lang="en-US" altLang="en-US" sz="2000" dirty="0">
                <a:latin typeface="Times New Roman" charset="0"/>
                <a:ea typeface="ＭＳ Ｐゴシック" charset="-128"/>
              </a:rPr>
              <a:t>The sum of money in the account </a:t>
            </a:r>
            <a:r>
              <a:rPr lang="en-US" altLang="en-US" sz="2000" dirty="0">
                <a:highlight>
                  <a:srgbClr val="FFFF00"/>
                </a:highlight>
                <a:latin typeface="Times New Roman" charset="0"/>
                <a:ea typeface="ＭＳ Ｐゴシック" charset="-128"/>
              </a:rPr>
              <a:t>at the end of the period</a:t>
            </a:r>
            <a:r>
              <a:rPr lang="en-US" altLang="en-US" sz="2000" dirty="0">
                <a:latin typeface="Times New Roman" charset="0"/>
                <a:ea typeface="ＭＳ Ｐゴシック" charset="-128"/>
              </a:rPr>
              <a:t> would be given by</a:t>
            </a:r>
          </a:p>
          <a:p>
            <a:pPr algn="ctr" eaLnBrk="1" hangingPunct="1">
              <a:lnSpc>
                <a:spcPct val="80000"/>
              </a:lnSpc>
              <a:buFontTx/>
              <a:buNone/>
            </a:pPr>
            <a:r>
              <a:rPr lang="en-US" altLang="en-US" sz="2000" i="1" dirty="0">
                <a:latin typeface="Times New Roman" charset="0"/>
                <a:ea typeface="ＭＳ Ｐゴシック" charset="-128"/>
              </a:rPr>
              <a:t>	</a:t>
            </a: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T</a:t>
            </a:r>
            <a:r>
              <a:rPr lang="en-US" altLang="en-US" sz="2000" b="1" dirty="0">
                <a:solidFill>
                  <a:srgbClr val="FF0000"/>
                </a:solidFill>
                <a:latin typeface="Times New Roman" charset="0"/>
                <a:ea typeface="ＭＳ Ｐゴシック" charset="-128"/>
              </a:rPr>
              <a:t>  =  </a:t>
            </a:r>
            <a:r>
              <a:rPr lang="en-US" altLang="en-US" sz="2000" b="1" i="1" dirty="0">
                <a:solidFill>
                  <a:srgbClr val="FF0000"/>
                </a:solidFill>
                <a:latin typeface="Times New Roman" charset="0"/>
                <a:ea typeface="ＭＳ Ｐゴシック" charset="-128"/>
              </a:rPr>
              <a:t>P</a:t>
            </a:r>
            <a:r>
              <a:rPr lang="en-US" altLang="en-US" sz="2000" b="1" baseline="-25000" dirty="0">
                <a:solidFill>
                  <a:srgbClr val="FF0000"/>
                </a:solidFill>
                <a:latin typeface="Times New Roman" charset="0"/>
                <a:ea typeface="ＭＳ Ｐゴシック" charset="-128"/>
              </a:rPr>
              <a:t>0</a:t>
            </a:r>
            <a:r>
              <a:rPr lang="en-US" altLang="en-US" sz="2000" b="1" dirty="0">
                <a:solidFill>
                  <a:srgbClr val="FF0000"/>
                </a:solidFill>
                <a:latin typeface="Times New Roman" charset="0"/>
                <a:ea typeface="ＭＳ Ｐゴシック" charset="-128"/>
              </a:rPr>
              <a:t> ×(1+</a:t>
            </a:r>
            <a:r>
              <a:rPr lang="en-US" altLang="en-US" sz="2000" b="1" i="1" dirty="0">
                <a:solidFill>
                  <a:srgbClr val="FF0000"/>
                </a:solidFill>
                <a:latin typeface="Times New Roman" charset="0"/>
                <a:ea typeface="ＭＳ Ｐゴシック" charset="-128"/>
              </a:rPr>
              <a:t>r</a:t>
            </a:r>
            <a:r>
              <a:rPr lang="en-US" altLang="en-US" sz="2000" b="1" dirty="0">
                <a:solidFill>
                  <a:srgbClr val="FF0000"/>
                </a:solidFill>
                <a:latin typeface="Times New Roman" charset="0"/>
                <a:ea typeface="ＭＳ Ｐゴシック" charset="-128"/>
              </a:rPr>
              <a:t>)</a:t>
            </a:r>
            <a:r>
              <a:rPr lang="en-US" altLang="en-US" sz="2000" b="1" i="1" baseline="30000" dirty="0">
                <a:solidFill>
                  <a:srgbClr val="FF0000"/>
                </a:solidFill>
                <a:latin typeface="Times New Roman" charset="0"/>
                <a:ea typeface="ＭＳ Ｐゴシック" charset="-128"/>
              </a:rPr>
              <a:t>T</a:t>
            </a:r>
          </a:p>
          <a:p>
            <a:pPr algn="ctr" eaLnBrk="1" hangingPunct="1">
              <a:lnSpc>
                <a:spcPct val="80000"/>
              </a:lnSpc>
              <a:buFontTx/>
              <a:buNone/>
            </a:pPr>
            <a:r>
              <a:rPr lang="en-US" altLang="en-US" sz="2000" b="1" dirty="0">
                <a:solidFill>
                  <a:srgbClr val="FF0000"/>
                </a:solidFill>
                <a:latin typeface="Times New Roman" charset="0"/>
                <a:ea typeface="ＭＳ Ｐゴシック" charset="-128"/>
              </a:rPr>
              <a:t> </a:t>
            </a:r>
          </a:p>
          <a:p>
            <a:pPr eaLnBrk="1" hangingPunct="1">
              <a:lnSpc>
                <a:spcPct val="80000"/>
              </a:lnSpc>
            </a:pPr>
            <a:r>
              <a:rPr lang="en-US" altLang="en-US" sz="2000" dirty="0">
                <a:latin typeface="Times New Roman" charset="0"/>
                <a:ea typeface="ＭＳ Ｐゴシック" charset="-128"/>
              </a:rPr>
              <a:t>where </a:t>
            </a: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T</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denotes the terminal (future) value of the account</a:t>
            </a:r>
            <a:r>
              <a:rPr lang="en-US" altLang="en-US" sz="2000" dirty="0">
                <a:latin typeface="Times New Roman" charset="0"/>
                <a:ea typeface="ＭＳ Ｐゴシック" charset="-128"/>
              </a:rPr>
              <a:t>, </a:t>
            </a:r>
            <a:r>
              <a:rPr lang="en-US" altLang="en-US" sz="2000" b="1" i="1" dirty="0">
                <a:solidFill>
                  <a:srgbClr val="FF0000"/>
                </a:solidFill>
                <a:latin typeface="Times New Roman" charset="0"/>
                <a:ea typeface="ＭＳ Ｐゴシック" charset="-128"/>
              </a:rPr>
              <a:t>r</a:t>
            </a:r>
            <a:r>
              <a:rPr lang="en-US" altLang="en-US" sz="2000" i="1"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is the interest rate</a:t>
            </a:r>
            <a:r>
              <a:rPr lang="en-US" altLang="en-US" sz="2000" dirty="0">
                <a:latin typeface="Times New Roman" charset="0"/>
                <a:ea typeface="ＭＳ Ｐゴシック" charset="-128"/>
              </a:rPr>
              <a:t>, </a:t>
            </a:r>
            <a:r>
              <a:rPr lang="en-US" altLang="en-US" sz="2000" b="1" i="1" dirty="0">
                <a:solidFill>
                  <a:srgbClr val="FF0000"/>
                </a:solidFill>
                <a:latin typeface="Times New Roman" charset="0"/>
                <a:ea typeface="ＭＳ Ｐゴシック" charset="-128"/>
              </a:rPr>
              <a:t>P</a:t>
            </a:r>
            <a:r>
              <a:rPr lang="en-US" altLang="en-US" sz="2000" b="1" baseline="-25000" dirty="0">
                <a:solidFill>
                  <a:srgbClr val="FF0000"/>
                </a:solidFill>
                <a:latin typeface="Times New Roman" charset="0"/>
                <a:ea typeface="ＭＳ Ｐゴシック" charset="-128"/>
              </a:rPr>
              <a:t>0</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is the amount placed in the account now</a:t>
            </a:r>
            <a:r>
              <a:rPr lang="en-US" altLang="en-US" sz="2000" dirty="0">
                <a:latin typeface="Times New Roman" charset="0"/>
                <a:ea typeface="ＭＳ Ｐゴシック" charset="-128"/>
              </a:rPr>
              <a:t>, and </a:t>
            </a:r>
            <a:r>
              <a:rPr lang="en-US" altLang="en-US" sz="2000" b="1" i="1" dirty="0">
                <a:solidFill>
                  <a:srgbClr val="FF0000"/>
                </a:solidFill>
                <a:latin typeface="Times New Roman" charset="0"/>
                <a:ea typeface="ＭＳ Ｐゴシック" charset="-128"/>
              </a:rPr>
              <a:t>T</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is the number of time periods</a:t>
            </a:r>
            <a:r>
              <a:rPr lang="en-US" altLang="en-US" sz="2000" dirty="0">
                <a:latin typeface="Times New Roman" charset="0"/>
                <a:ea typeface="ＭＳ Ｐゴシック" charset="-128"/>
              </a:rPr>
              <a:t> for which the money is invested</a:t>
            </a:r>
          </a:p>
          <a:p>
            <a:pPr eaLnBrk="1" hangingPunct="1">
              <a:lnSpc>
                <a:spcPct val="80000"/>
              </a:lnSpc>
            </a:pPr>
            <a:endParaRPr lang="en-US" altLang="en-US" sz="2000" dirty="0">
              <a:highlight>
                <a:srgbClr val="FFFF00"/>
              </a:highlight>
              <a:latin typeface="Times New Roman" charset="0"/>
              <a:ea typeface="ＭＳ Ｐゴシック" charset="-128"/>
            </a:endParaRPr>
          </a:p>
          <a:p>
            <a:pPr eaLnBrk="1" hangingPunct="1">
              <a:lnSpc>
                <a:spcPct val="80000"/>
              </a:lnSpc>
            </a:pPr>
            <a:r>
              <a:rPr lang="en-US" altLang="en-US" sz="2000" dirty="0">
                <a:highlight>
                  <a:srgbClr val="FFFF00"/>
                </a:highlight>
                <a:latin typeface="Times New Roman" charset="0"/>
                <a:ea typeface="ＭＳ Ｐゴシック" charset="-128"/>
              </a:rPr>
              <a:t>End of first year: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=$100×(1+0.02)=$102,</a:t>
            </a:r>
          </a:p>
          <a:p>
            <a:pPr eaLnBrk="1" hangingPunct="1">
              <a:lnSpc>
                <a:spcPct val="80000"/>
              </a:lnSpc>
            </a:pPr>
            <a:r>
              <a:rPr lang="en-US" altLang="en-US" sz="2000" dirty="0">
                <a:highlight>
                  <a:srgbClr val="FFFF00"/>
                </a:highlight>
                <a:latin typeface="Times New Roman" charset="0"/>
                <a:ea typeface="ＭＳ Ｐゴシック" charset="-128"/>
              </a:rPr>
              <a:t>End of second year: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 $100 × (1 + 0.02)</a:t>
            </a:r>
            <a:r>
              <a:rPr lang="en-US" altLang="en-US" sz="2000" baseline="30000" dirty="0">
                <a:latin typeface="Times New Roman" charset="0"/>
                <a:ea typeface="ＭＳ Ｐゴシック" charset="-128"/>
              </a:rPr>
              <a:t>2</a:t>
            </a:r>
            <a:r>
              <a:rPr lang="en-US" altLang="en-US" sz="2000" dirty="0">
                <a:latin typeface="Times New Roman" charset="0"/>
                <a:ea typeface="ＭＳ Ｐゴシック" charset="-128"/>
              </a:rPr>
              <a:t> </a:t>
            </a:r>
          </a:p>
          <a:p>
            <a:pPr marL="457200" lvl="1" indent="0">
              <a:lnSpc>
                <a:spcPct val="80000"/>
              </a:lnSpc>
              <a:buNone/>
            </a:pPr>
            <a:r>
              <a:rPr lang="en-US" altLang="en-US" sz="1600" dirty="0">
                <a:latin typeface="Times New Roman" charset="0"/>
                <a:ea typeface="ＭＳ Ｐゴシック" charset="-128"/>
              </a:rPr>
              <a:t>                                                        = $102 × (1 + 0.02) = $104.04 </a:t>
            </a:r>
          </a:p>
          <a:p>
            <a:pPr eaLnBrk="1" hangingPunct="1">
              <a:lnSpc>
                <a:spcPct val="80000"/>
              </a:lnSpc>
            </a:pPr>
            <a:r>
              <a:rPr lang="en-US" altLang="en-US" sz="2000" dirty="0">
                <a:latin typeface="Times New Roman" charset="0"/>
                <a:ea typeface="ＭＳ Ｐゴシック" charset="-128"/>
              </a:rPr>
              <a:t>fifth year,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 £100 × (1 + 0.02)</a:t>
            </a:r>
            <a:r>
              <a:rPr lang="en-US" altLang="en-US" sz="2000" baseline="30000" dirty="0">
                <a:latin typeface="Times New Roman" charset="0"/>
                <a:ea typeface="ＭＳ Ｐゴシック" charset="-128"/>
              </a:rPr>
              <a:t>5</a:t>
            </a:r>
            <a:r>
              <a:rPr lang="en-US" altLang="en-US" sz="2000" dirty="0">
                <a:latin typeface="Times New Roman" charset="0"/>
                <a:ea typeface="ＭＳ Ｐゴシック" charset="-128"/>
              </a:rPr>
              <a:t> = £110.41</a:t>
            </a:r>
          </a:p>
          <a:p>
            <a:pPr eaLnBrk="1" hangingPunct="1">
              <a:lnSpc>
                <a:spcPct val="80000"/>
              </a:lnSpc>
            </a:pPr>
            <a:r>
              <a:rPr lang="en-US" altLang="en-US" sz="2000" dirty="0">
                <a:latin typeface="Times New Roman" charset="0"/>
                <a:ea typeface="ＭＳ Ｐゴシック" charset="-128"/>
              </a:rPr>
              <a:t>In this case the </a:t>
            </a:r>
            <a:r>
              <a:rPr lang="en-US" altLang="en-US" sz="2000" dirty="0">
                <a:highlight>
                  <a:srgbClr val="FFFF00"/>
                </a:highlight>
                <a:latin typeface="Times New Roman" charset="0"/>
                <a:ea typeface="ＭＳ Ｐゴシック" charset="-128"/>
              </a:rPr>
              <a:t>interest is compounded annually </a:t>
            </a:r>
            <a:r>
              <a:rPr lang="en-US" altLang="en-US" sz="2000" dirty="0">
                <a:latin typeface="Times New Roman" charset="0"/>
                <a:ea typeface="ＭＳ Ｐゴシック" charset="-128"/>
              </a:rPr>
              <a:t>– interest is paid this year on the total value of this year’s end savings, which will comprise both last year’s savings value and last year’s interest.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B6053A6-B4FC-8549-B14D-3302FA13E661}" type="slidenum">
              <a:rPr lang="en-GB" altLang="en-US" sz="1400"/>
              <a:pPr/>
              <a:t>32</a:t>
            </a:fld>
            <a:endParaRPr lang="en-GB" altLang="en-US" sz="1400"/>
          </a:p>
        </p:txBody>
      </p:sp>
      <p:sp>
        <p:nvSpPr>
          <p:cNvPr id="77827"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Future values </a:t>
            </a:r>
            <a:r>
              <a:rPr lang="mr-IN" altLang="en-US" sz="2500" b="1" dirty="0">
                <a:solidFill>
                  <a:srgbClr val="0070C0"/>
                </a:solidFill>
                <a:latin typeface="Times New Roman" charset="0"/>
                <a:ea typeface="ＭＳ Ｐゴシック" charset="-128"/>
              </a:rPr>
              <a:t>–</a:t>
            </a:r>
            <a:r>
              <a:rPr lang="en-GB" altLang="en-US" sz="2500" b="1" dirty="0">
                <a:solidFill>
                  <a:srgbClr val="0070C0"/>
                </a:solidFill>
                <a:latin typeface="Times New Roman" charset="0"/>
                <a:ea typeface="ＭＳ Ｐゴシック" charset="-128"/>
              </a:rPr>
              <a:t> calculating the interest rate</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mc:AlternateContent xmlns:mc="http://schemas.openxmlformats.org/markup-compatibility/2006" xmlns:a14="http://schemas.microsoft.com/office/drawing/2010/main">
        <mc:Choice Requires="a14">
          <p:sp>
            <p:nvSpPr>
              <p:cNvPr id="77828" name="Rectangle 3"/>
              <p:cNvSpPr>
                <a:spLocks noGrp="1" noChangeArrowheads="1"/>
              </p:cNvSpPr>
              <p:nvPr>
                <p:ph type="body" idx="1"/>
              </p:nvPr>
            </p:nvSpPr>
            <p:spPr>
              <a:xfrm>
                <a:off x="395288" y="2060575"/>
                <a:ext cx="8137525" cy="4320753"/>
              </a:xfrm>
            </p:spPr>
            <p:txBody>
              <a:bodyPr/>
              <a:lstStyle/>
              <a:p>
                <a:pPr>
                  <a:lnSpc>
                    <a:spcPct val="80000"/>
                  </a:lnSpc>
                </a:pPr>
                <a:r>
                  <a:rPr lang="en-US" altLang="en-US" sz="2000" dirty="0">
                    <a:highlight>
                      <a:srgbClr val="FFFF00"/>
                    </a:highlight>
                    <a:latin typeface="Times New Roman" charset="0"/>
                    <a:ea typeface="ＭＳ Ｐゴシック" charset="-128"/>
                  </a:rPr>
                  <a:t>If we make an initial investment of $1000 </a:t>
                </a:r>
                <a:r>
                  <a:rPr lang="en-US" altLang="en-US" sz="2000" dirty="0">
                    <a:latin typeface="Times New Roman" charset="0"/>
                    <a:ea typeface="ＭＳ Ｐゴシック" charset="-128"/>
                  </a:rPr>
                  <a:t>and no further investments, and we leave the funds </a:t>
                </a:r>
                <a:r>
                  <a:rPr lang="en-US" altLang="en-US" sz="2000" dirty="0">
                    <a:highlight>
                      <a:srgbClr val="FFFF00"/>
                    </a:highlight>
                    <a:latin typeface="Times New Roman" charset="0"/>
                    <a:ea typeface="ＭＳ Ｐゴシック" charset="-128"/>
                  </a:rPr>
                  <a:t>for ten years</a:t>
                </a:r>
                <a:r>
                  <a:rPr lang="en-US" altLang="en-US" sz="2000" dirty="0">
                    <a:latin typeface="Times New Roman" charset="0"/>
                    <a:ea typeface="ＭＳ Ｐゴシック" charset="-128"/>
                  </a:rPr>
                  <a:t>, </a:t>
                </a:r>
                <a:r>
                  <a:rPr lang="en-US" altLang="en-US" sz="2000" b="1" dirty="0">
                    <a:solidFill>
                      <a:srgbClr val="FF0000"/>
                    </a:solidFill>
                    <a:latin typeface="Times New Roman" charset="0"/>
                    <a:ea typeface="ＭＳ Ｐゴシック" charset="-128"/>
                  </a:rPr>
                  <a:t>what rate of interest is required to enable us to achieve a sum of $1500 </a:t>
                </a:r>
                <a:r>
                  <a:rPr lang="en-US" altLang="en-US" sz="2000" dirty="0">
                    <a:latin typeface="Times New Roman" charset="0"/>
                    <a:ea typeface="ＭＳ Ｐゴシック" charset="-128"/>
                  </a:rPr>
                  <a:t>in 10 years?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can </a:t>
                </a:r>
                <a:r>
                  <a:rPr lang="en-US" altLang="en-US" sz="2000" dirty="0">
                    <a:highlight>
                      <a:srgbClr val="FFFF00"/>
                    </a:highlight>
                    <a:latin typeface="Times New Roman" charset="0"/>
                    <a:ea typeface="ＭＳ Ｐゴシック" charset="-128"/>
                  </a:rPr>
                  <a:t>rearrange the future value formula </a:t>
                </a:r>
                <a:r>
                  <a:rPr lang="en-US" altLang="en-US" sz="2000" dirty="0">
                    <a:latin typeface="Times New Roman" charset="0"/>
                    <a:ea typeface="ＭＳ Ｐゴシック" charset="-128"/>
                  </a:rPr>
                  <a:t>on the previous slide to </a:t>
                </a:r>
                <a:r>
                  <a:rPr lang="en-US" altLang="en-US" sz="2000" dirty="0">
                    <a:highlight>
                      <a:srgbClr val="FFFF00"/>
                    </a:highlight>
                    <a:latin typeface="Times New Roman" charset="0"/>
                    <a:ea typeface="ＭＳ Ｐゴシック" charset="-128"/>
                  </a:rPr>
                  <a:t>make </a:t>
                </a:r>
                <a:r>
                  <a:rPr lang="en-US" altLang="en-US" sz="2000" i="1" dirty="0">
                    <a:highlight>
                      <a:srgbClr val="FFFF00"/>
                    </a:highlight>
                    <a:latin typeface="Times New Roman" charset="0"/>
                    <a:ea typeface="ＭＳ Ｐゴシック" charset="-128"/>
                  </a:rPr>
                  <a:t>r </a:t>
                </a:r>
                <a:r>
                  <a:rPr lang="en-US" altLang="en-US" sz="2000" dirty="0">
                    <a:highlight>
                      <a:srgbClr val="FFFF00"/>
                    </a:highlight>
                    <a:latin typeface="Times New Roman" charset="0"/>
                    <a:ea typeface="ＭＳ Ｐゴシック" charset="-128"/>
                  </a:rPr>
                  <a:t>the subject </a:t>
                </a:r>
                <a:r>
                  <a:rPr lang="en-US" altLang="en-US" sz="2000" dirty="0">
                    <a:latin typeface="Times New Roman" charset="0"/>
                    <a:ea typeface="ＭＳ Ｐゴシック" charset="-128"/>
                  </a:rPr>
                  <a:t>and this would enable us to calculate the rate of interest required to secure a specific future value,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given the initial investment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p>
              <a:p>
                <a:pPr eaLnBrk="1" hangingPunct="1">
                  <a:lnSpc>
                    <a:spcPct val="80000"/>
                  </a:lnSpc>
                </a:pPr>
                <a:endParaRPr lang="en-US" altLang="en-US" sz="2000" baseline="-25000" dirty="0">
                  <a:latin typeface="Times New Roman" charset="0"/>
                  <a:ea typeface="ＭＳ Ｐゴシック" charset="-128"/>
                </a:endParaRPr>
              </a:p>
              <a:p>
                <a:pPr algn="ctr">
                  <a:lnSpc>
                    <a:spcPct val="80000"/>
                  </a:lnSpc>
                  <a:buNone/>
                </a:pPr>
                <a:r>
                  <a:rPr lang="en-US" altLang="en-US" sz="2000" b="1" i="1" dirty="0">
                    <a:solidFill>
                      <a:srgbClr val="FF0000"/>
                    </a:solidFill>
                    <a:latin typeface="Times New Roman" charset="0"/>
                    <a:ea typeface="ＭＳ Ｐゴシック" charset="-128"/>
                  </a:rPr>
                  <a:t>	r </a:t>
                </a:r>
                <a:r>
                  <a:rPr lang="en-US" altLang="en-US" sz="2000" b="1" dirty="0">
                    <a:solidFill>
                      <a:srgbClr val="FF0000"/>
                    </a:solidFill>
                    <a:latin typeface="Times New Roman" charset="0"/>
                    <a:ea typeface="ＭＳ Ｐゴシック" charset="-128"/>
                  </a:rPr>
                  <a:t>= </a:t>
                </a:r>
                <a14:m>
                  <m:oMath xmlns:m="http://schemas.openxmlformats.org/officeDocument/2006/math">
                    <m:d>
                      <m:dPr>
                        <m:begChr m:val="["/>
                        <m:endChr m:val="]"/>
                        <m:ctrlPr>
                          <a:rPr lang="en-CA" altLang="en-US" sz="2000" b="1" i="1" smtClean="0">
                            <a:solidFill>
                              <a:srgbClr val="FF0000"/>
                            </a:solidFill>
                            <a:latin typeface="Cambria Math" panose="02040503050406030204" pitchFamily="18" charset="0"/>
                            <a:ea typeface="ＭＳ Ｐゴシック" charset="-128"/>
                          </a:rPr>
                        </m:ctrlPr>
                      </m:dPr>
                      <m:e>
                        <m:r>
                          <a:rPr lang="en-CA" altLang="en-US" sz="2000" b="1" i="1" smtClean="0">
                            <a:solidFill>
                              <a:srgbClr val="FF0000"/>
                            </a:solidFill>
                            <a:latin typeface="Cambria Math" panose="02040503050406030204" pitchFamily="18" charset="0"/>
                            <a:ea typeface="ＭＳ Ｐゴシック" charset="-128"/>
                          </a:rPr>
                          <m:t> </m:t>
                        </m:r>
                        <m:f>
                          <m:fPr>
                            <m:ctrlPr>
                              <a:rPr lang="en-US" altLang="en-US" sz="2000" b="1" i="1" smtClean="0">
                                <a:solidFill>
                                  <a:srgbClr val="FF0000"/>
                                </a:solidFill>
                                <a:latin typeface="Cambria Math" panose="02040503050406030204" pitchFamily="18" charset="0"/>
                                <a:ea typeface="ＭＳ Ｐゴシック" charset="-128"/>
                              </a:rPr>
                            </m:ctrlPr>
                          </m:fPr>
                          <m:num>
                            <m:r>
                              <m:rPr>
                                <m:nor/>
                              </m:rPr>
                              <a:rPr lang="en-US" altLang="en-US" sz="2000" b="1" i="1" dirty="0">
                                <a:solidFill>
                                  <a:srgbClr val="FF0000"/>
                                </a:solidFill>
                                <a:latin typeface="Times New Roman" charset="0"/>
                                <a:ea typeface="ＭＳ Ｐゴシック" charset="-128"/>
                              </a:rPr>
                              <m:t>P</m:t>
                            </m:r>
                            <m:r>
                              <m:rPr>
                                <m:nor/>
                              </m:rPr>
                              <a:rPr lang="en-US" altLang="en-US" sz="2000" b="1" i="1" baseline="-25000" dirty="0">
                                <a:solidFill>
                                  <a:srgbClr val="FF0000"/>
                                </a:solidFill>
                                <a:latin typeface="Times New Roman" charset="0"/>
                                <a:ea typeface="ＭＳ Ｐゴシック" charset="-128"/>
                              </a:rPr>
                              <m:t>T</m:t>
                            </m:r>
                          </m:num>
                          <m:den>
                            <m:r>
                              <m:rPr>
                                <m:nor/>
                              </m:rPr>
                              <a:rPr lang="en-US" altLang="en-US" sz="2000" b="1" i="1" dirty="0">
                                <a:solidFill>
                                  <a:srgbClr val="FF0000"/>
                                </a:solidFill>
                                <a:latin typeface="Times New Roman" charset="0"/>
                                <a:ea typeface="ＭＳ Ｐゴシック" charset="-128"/>
                              </a:rPr>
                              <m:t>P</m:t>
                            </m:r>
                            <m:r>
                              <m:rPr>
                                <m:nor/>
                              </m:rPr>
                              <a:rPr lang="en-US" altLang="en-US" sz="2000" b="1" baseline="-25000" dirty="0">
                                <a:solidFill>
                                  <a:srgbClr val="FF0000"/>
                                </a:solidFill>
                                <a:latin typeface="Times New Roman" charset="0"/>
                                <a:ea typeface="ＭＳ Ｐゴシック" charset="-128"/>
                              </a:rPr>
                              <m:t>0</m:t>
                            </m:r>
                          </m:den>
                        </m:f>
                        <m:r>
                          <a:rPr lang="en-CA" altLang="en-US" sz="2000" b="1" i="1" smtClean="0">
                            <a:solidFill>
                              <a:srgbClr val="FF0000"/>
                            </a:solidFill>
                            <a:latin typeface="Cambria Math" panose="02040503050406030204" pitchFamily="18" charset="0"/>
                            <a:ea typeface="ＭＳ Ｐゴシック" charset="-128"/>
                          </a:rPr>
                          <m:t> </m:t>
                        </m:r>
                      </m:e>
                    </m:d>
                    <m:r>
                      <a:rPr lang="en-CA" altLang="en-US" sz="2000" b="1" i="1" smtClean="0">
                        <a:solidFill>
                          <a:srgbClr val="FF0000"/>
                        </a:solidFill>
                        <a:latin typeface="Cambria Math" panose="02040503050406030204" pitchFamily="18" charset="0"/>
                        <a:ea typeface="ＭＳ Ｐゴシック" charset="-128"/>
                      </a:rPr>
                      <m:t> </m:t>
                    </m:r>
                  </m:oMath>
                </a14:m>
                <a:r>
                  <a:rPr lang="en-US" altLang="en-US" sz="2000" b="1" baseline="30000" dirty="0">
                    <a:solidFill>
                      <a:srgbClr val="FF0000"/>
                    </a:solidFill>
                    <a:latin typeface="Times New Roman" charset="0"/>
                    <a:ea typeface="ＭＳ Ｐゴシック" charset="-128"/>
                  </a:rPr>
                  <a:t>1/</a:t>
                </a:r>
                <a:r>
                  <a:rPr lang="en-US" altLang="en-US" sz="2000" b="1" i="1" baseline="30000" dirty="0">
                    <a:solidFill>
                      <a:srgbClr val="FF0000"/>
                    </a:solidFill>
                    <a:latin typeface="Times New Roman" charset="0"/>
                    <a:ea typeface="ＭＳ Ｐゴシック" charset="-128"/>
                  </a:rPr>
                  <a:t>T</a:t>
                </a:r>
                <a:r>
                  <a:rPr lang="en-US" altLang="en-US" sz="2000" b="1" dirty="0">
                    <a:solidFill>
                      <a:srgbClr val="FF0000"/>
                    </a:solidFill>
                    <a:latin typeface="Times New Roman" charset="0"/>
                    <a:ea typeface="ＭＳ Ｐゴシック" charset="-128"/>
                  </a:rPr>
                  <a:t>  -1</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 calculation is:  r = </a:t>
                </a:r>
                <a:r>
                  <a:rPr lang="en-US" altLang="en-US" sz="2000" dirty="0">
                    <a:highlight>
                      <a:srgbClr val="FFFF00"/>
                    </a:highlight>
                    <a:latin typeface="Times New Roman" charset="0"/>
                    <a:ea typeface="ＭＳ Ｐゴシック" charset="-128"/>
                  </a:rPr>
                  <a:t>[1500 / 1000]</a:t>
                </a:r>
                <a:r>
                  <a:rPr lang="en-US" altLang="en-US" sz="2000" baseline="30000" dirty="0">
                    <a:highlight>
                      <a:srgbClr val="FFFF00"/>
                    </a:highlight>
                    <a:latin typeface="Times New Roman" charset="0"/>
                    <a:ea typeface="ＭＳ Ｐゴシック" charset="-128"/>
                  </a:rPr>
                  <a:t>1/10</a:t>
                </a:r>
                <a:r>
                  <a:rPr lang="en-US" altLang="en-US" sz="2000" dirty="0">
                    <a:highlight>
                      <a:srgbClr val="FFFF00"/>
                    </a:highlight>
                    <a:latin typeface="Times New Roman" charset="0"/>
                    <a:ea typeface="ＭＳ Ｐゴシック" charset="-128"/>
                  </a:rPr>
                  <a:t> − 1 </a:t>
                </a:r>
                <a:r>
                  <a:rPr lang="en-US" altLang="en-US" sz="2000" dirty="0">
                    <a:latin typeface="Times New Roman" charset="0"/>
                    <a:ea typeface="ＭＳ Ｐゴシック" charset="-128"/>
                  </a:rPr>
                  <a:t>= 0.0414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So an annual interest rate of about </a:t>
                </a:r>
                <a:r>
                  <a:rPr lang="en-US" altLang="en-US" sz="2000" dirty="0">
                    <a:highlight>
                      <a:srgbClr val="FFFF00"/>
                    </a:highlight>
                    <a:latin typeface="Times New Roman" charset="0"/>
                    <a:ea typeface="ＭＳ Ｐゴシック" charset="-128"/>
                  </a:rPr>
                  <a:t>4.14% </a:t>
                </a:r>
                <a:r>
                  <a:rPr lang="en-US" altLang="en-US" sz="2000" dirty="0">
                    <a:latin typeface="Times New Roman" charset="0"/>
                    <a:ea typeface="ＭＳ Ｐゴシック" charset="-128"/>
                  </a:rPr>
                  <a:t>is required.</a:t>
                </a:r>
              </a:p>
            </p:txBody>
          </p:sp>
        </mc:Choice>
        <mc:Fallback xmlns="">
          <p:sp>
            <p:nvSpPr>
              <p:cNvPr id="77828" name="Rectangle 3"/>
              <p:cNvSpPr>
                <a:spLocks noGrp="1" noRot="1" noChangeAspect="1" noMove="1" noResize="1" noEditPoints="1" noAdjustHandles="1" noChangeArrowheads="1" noChangeShapeType="1" noTextEdit="1"/>
              </p:cNvSpPr>
              <p:nvPr>
                <p:ph type="body" idx="1"/>
              </p:nvPr>
            </p:nvSpPr>
            <p:spPr>
              <a:xfrm>
                <a:off x="395288" y="2060575"/>
                <a:ext cx="8137525" cy="4320753"/>
              </a:xfrm>
              <a:blipFill>
                <a:blip r:embed="rId3"/>
                <a:stretch>
                  <a:fillRect l="-623" t="-1760" r="-156"/>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772F699-EF28-E64E-834E-FE2FF6A81844}" type="slidenum">
              <a:rPr lang="en-GB" altLang="en-US" sz="1400"/>
              <a:pPr/>
              <a:t>33</a:t>
            </a:fld>
            <a:endParaRPr lang="en-GB" altLang="en-US" sz="1400"/>
          </a:p>
        </p:txBody>
      </p:sp>
      <p:sp>
        <p:nvSpPr>
          <p:cNvPr id="79875"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Future values </a:t>
            </a:r>
            <a:r>
              <a:rPr lang="mr-IN" altLang="en-US" sz="2500" b="1" dirty="0">
                <a:solidFill>
                  <a:srgbClr val="0070C0"/>
                </a:solidFill>
                <a:latin typeface="Times New Roman" charset="0"/>
                <a:ea typeface="ＭＳ Ｐゴシック" charset="-128"/>
              </a:rPr>
              <a:t>–</a:t>
            </a:r>
            <a:r>
              <a:rPr lang="en-GB" altLang="en-US" sz="2500" b="1" dirty="0">
                <a:solidFill>
                  <a:srgbClr val="0070C0"/>
                </a:solidFill>
                <a:latin typeface="Times New Roman" charset="0"/>
                <a:ea typeface="ＭＳ Ｐゴシック" charset="-128"/>
              </a:rPr>
              <a:t> calculating the time to achieve a certain sum</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79876" name="Rectangle 3"/>
          <p:cNvSpPr>
            <a:spLocks noGrp="1" noChangeArrowheads="1"/>
          </p:cNvSpPr>
          <p:nvPr>
            <p:ph type="body" idx="1"/>
          </p:nvPr>
        </p:nvSpPr>
        <p:spPr>
          <a:xfrm>
            <a:off x="228600" y="1916113"/>
            <a:ext cx="8447088" cy="4753247"/>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A further rearrangement of the equations on the previous slides enables us to make </a:t>
            </a:r>
            <a:r>
              <a:rPr lang="en-US" altLang="en-US" sz="2000" dirty="0">
                <a:solidFill>
                  <a:srgbClr val="FF0000"/>
                </a:solidFill>
                <a:highlight>
                  <a:srgbClr val="FFFF00"/>
                </a:highlight>
                <a:latin typeface="Times New Roman" charset="0"/>
                <a:ea typeface="ＭＳ Ｐゴシック" charset="-128"/>
              </a:rPr>
              <a:t>the term of the investment, </a:t>
            </a:r>
            <a:r>
              <a:rPr lang="en-US" altLang="en-US" sz="2000" i="1" dirty="0">
                <a:solidFill>
                  <a:srgbClr val="FF0000"/>
                </a:solidFill>
                <a:highlight>
                  <a:srgbClr val="FFFF00"/>
                </a:highlight>
                <a:latin typeface="Times New Roman" charset="0"/>
                <a:ea typeface="ＭＳ Ｐゴシック" charset="-128"/>
              </a:rPr>
              <a:t>T</a:t>
            </a:r>
            <a:r>
              <a:rPr lang="en-US" altLang="en-US" sz="2000" dirty="0">
                <a:solidFill>
                  <a:srgbClr val="FF0000"/>
                </a:solidFill>
                <a:highlight>
                  <a:srgbClr val="FFFF00"/>
                </a:highlight>
                <a:latin typeface="Times New Roman" charset="0"/>
                <a:ea typeface="ＭＳ Ｐゴシック" charset="-128"/>
              </a:rPr>
              <a:t>, the subject </a:t>
            </a:r>
            <a:r>
              <a:rPr lang="en-US" altLang="en-US" sz="2000" dirty="0">
                <a:highlight>
                  <a:srgbClr val="FFFF00"/>
                </a:highlight>
                <a:latin typeface="Times New Roman" charset="0"/>
                <a:ea typeface="ＭＳ Ｐゴシック" charset="-128"/>
              </a:rPr>
              <a:t>of the formula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If we </a:t>
            </a:r>
            <a:r>
              <a:rPr lang="en-US" altLang="en-US" sz="2000" dirty="0">
                <a:highlight>
                  <a:srgbClr val="FFFF00"/>
                </a:highlight>
                <a:latin typeface="Times New Roman" charset="0"/>
                <a:ea typeface="ＭＳ Ｐゴシック" charset="-128"/>
              </a:rPr>
              <a:t>invest $1000</a:t>
            </a:r>
            <a:r>
              <a:rPr lang="en-US" altLang="en-US" sz="2000" dirty="0">
                <a:latin typeface="Times New Roman" charset="0"/>
                <a:ea typeface="ＭＳ Ｐゴシック" charset="-128"/>
              </a:rPr>
              <a:t>, wish it to </a:t>
            </a:r>
            <a:r>
              <a:rPr lang="en-US" altLang="en-US" sz="2000" dirty="0">
                <a:highlight>
                  <a:srgbClr val="FFFF00"/>
                </a:highlight>
                <a:latin typeface="Times New Roman" charset="0"/>
                <a:ea typeface="ＭＳ Ｐゴシック" charset="-128"/>
              </a:rPr>
              <a:t>grow to $2000</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interest 10%, </a:t>
            </a:r>
            <a:r>
              <a:rPr lang="en-US" altLang="en-US" sz="2000" dirty="0">
                <a:solidFill>
                  <a:srgbClr val="FF0000"/>
                </a:solidFill>
                <a:latin typeface="Times New Roman" charset="0"/>
                <a:ea typeface="ＭＳ Ｐゴシック" charset="-128"/>
              </a:rPr>
              <a:t>how many years? </a:t>
            </a:r>
          </a:p>
          <a:p>
            <a:pPr eaLnBrk="1" hangingPunct="1">
              <a:lnSpc>
                <a:spcPct val="80000"/>
              </a:lnSpc>
            </a:pPr>
            <a:endParaRPr lang="en-US" altLang="en-US" sz="2000" dirty="0">
              <a:solidFill>
                <a:srgbClr val="FF0000"/>
              </a:solidFill>
              <a:latin typeface="Times New Roman" charset="0"/>
              <a:ea typeface="ＭＳ Ｐゴシック" charset="-128"/>
            </a:endParaRPr>
          </a:p>
          <a:p>
            <a:pPr marL="0" indent="0" algn="ctr" eaLnBrk="1" hangingPunct="1">
              <a:lnSpc>
                <a:spcPct val="80000"/>
              </a:lnSpc>
              <a:buNone/>
            </a:pPr>
            <a:r>
              <a:rPr lang="en-US" altLang="en-US" sz="2000" b="1" i="1" dirty="0">
                <a:solidFill>
                  <a:srgbClr val="FF0000"/>
                </a:solidFill>
                <a:latin typeface="Times New Roman" charset="0"/>
                <a:ea typeface="ＭＳ Ｐゴシック" charset="-128"/>
              </a:rPr>
              <a:t>T</a:t>
            </a:r>
            <a:r>
              <a:rPr lang="en-US" altLang="en-US" sz="2000" b="1" dirty="0">
                <a:solidFill>
                  <a:srgbClr val="FF0000"/>
                </a:solidFill>
                <a:latin typeface="Times New Roman" charset="0"/>
                <a:ea typeface="ＭＳ Ｐゴシック" charset="-128"/>
              </a:rPr>
              <a:t> = ln(2000/1000) / ln(1+0.1) = 7.273</a:t>
            </a:r>
          </a:p>
          <a:p>
            <a:pPr marL="0" indent="0" eaLnBrk="1" hangingPunct="1">
              <a:lnSpc>
                <a:spcPct val="80000"/>
              </a:lnSpc>
              <a:buNone/>
            </a:pPr>
            <a:r>
              <a:rPr lang="en-US" altLang="en-US" sz="2000" dirty="0">
                <a:latin typeface="Times New Roman" charset="0"/>
                <a:ea typeface="ＭＳ Ｐゴシック" charset="-128"/>
              </a:rPr>
              <a:t> </a:t>
            </a:r>
          </a:p>
          <a:p>
            <a:pPr eaLnBrk="1" hangingPunct="1">
              <a:lnSpc>
                <a:spcPct val="80000"/>
              </a:lnSpc>
            </a:pPr>
            <a:r>
              <a:rPr lang="en-US" altLang="en-US" sz="2000" dirty="0">
                <a:latin typeface="Times New Roman" charset="0"/>
                <a:ea typeface="ＭＳ Ｐゴシック" charset="-128"/>
              </a:rPr>
              <a:t>Notice that we can use the formula above to determine how many years it would take for an investment to grow by a factor of </a:t>
            </a:r>
            <a:r>
              <a:rPr lang="en-US" altLang="en-US" sz="2000" i="1" dirty="0">
                <a:latin typeface="Times New Roman" charset="0"/>
                <a:ea typeface="ＭＳ Ｐゴシック" charset="-128"/>
              </a:rPr>
              <a:t>Z</a:t>
            </a:r>
          </a:p>
          <a:p>
            <a:pPr eaLnBrk="1" hangingPunct="1">
              <a:lnSpc>
                <a:spcPct val="80000"/>
              </a:lnSpc>
            </a:pPr>
            <a:endParaRPr lang="en-US" altLang="en-US" sz="2000" i="1" dirty="0">
              <a:latin typeface="Times New Roman" charset="0"/>
              <a:ea typeface="ＭＳ Ｐゴシック" charset="-128"/>
            </a:endParaRPr>
          </a:p>
          <a:p>
            <a:pPr eaLnBrk="1" hangingPunct="1">
              <a:lnSpc>
                <a:spcPct val="80000"/>
              </a:lnSpc>
            </a:pPr>
            <a:endParaRPr lang="en-US" altLang="en-US" sz="2000" i="1" dirty="0">
              <a:latin typeface="Times New Roman" charset="0"/>
              <a:ea typeface="ＭＳ Ｐゴシック" charset="-128"/>
            </a:endParaRPr>
          </a:p>
          <a:p>
            <a:pPr eaLnBrk="1" hangingPunct="1">
              <a:lnSpc>
                <a:spcPct val="80000"/>
              </a:lnSpc>
              <a:buFontTx/>
              <a:buNone/>
            </a:pPr>
            <a:r>
              <a:rPr lang="en-US" altLang="en-US" sz="2000" dirty="0">
                <a:latin typeface="Times New Roman" charset="0"/>
                <a:ea typeface="ＭＳ Ｐゴシック" charset="-128"/>
              </a:rPr>
              <a:t>     where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a:t>
            </a:r>
            <a:r>
              <a:rPr lang="en-US" altLang="en-US" sz="2000" i="1" dirty="0">
                <a:latin typeface="Times New Roman" charset="0"/>
                <a:ea typeface="ＭＳ Ｐゴシック" charset="-128"/>
              </a:rPr>
              <a:t>ZP</a:t>
            </a:r>
            <a:r>
              <a:rPr lang="en-US" altLang="en-US" sz="2000" baseline="-25000" dirty="0">
                <a:latin typeface="Times New Roman" charset="0"/>
                <a:ea typeface="ＭＳ Ｐゴシック" charset="-128"/>
              </a:rPr>
              <a:t>0</a:t>
            </a: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So, for example, </a:t>
            </a:r>
            <a:r>
              <a:rPr lang="en-US" altLang="en-US" sz="2000" dirty="0">
                <a:solidFill>
                  <a:srgbClr val="FF0000"/>
                </a:solidFill>
                <a:latin typeface="Times New Roman" charset="0"/>
                <a:ea typeface="ＭＳ Ｐゴシック" charset="-128"/>
              </a:rPr>
              <a:t>if we wanted to triple the initial investment </a:t>
            </a:r>
            <a:br>
              <a:rPr lang="en-US" altLang="en-US" sz="2000" dirty="0">
                <a:solidFill>
                  <a:srgbClr val="FF0000"/>
                </a:solidFill>
                <a:latin typeface="Times New Roman" charset="0"/>
                <a:ea typeface="ＭＳ Ｐゴシック" charset="-128"/>
              </a:rPr>
            </a:br>
            <a:r>
              <a:rPr lang="en-US" altLang="en-US" sz="2000" dirty="0">
                <a:latin typeface="Times New Roman" charset="0"/>
                <a:ea typeface="ＭＳ Ｐゴシック" charset="-128"/>
              </a:rPr>
              <a:t>with </a:t>
            </a:r>
            <a:r>
              <a:rPr lang="en-US" altLang="en-US" sz="2000" i="1" dirty="0">
                <a:latin typeface="Times New Roman" charset="0"/>
                <a:ea typeface="ＭＳ Ｐゴシック" charset="-128"/>
              </a:rPr>
              <a:t>r </a:t>
            </a:r>
            <a:r>
              <a:rPr lang="en-US" altLang="en-US" sz="2000" dirty="0">
                <a:latin typeface="Times New Roman" charset="0"/>
                <a:ea typeface="ＭＳ Ｐゴシック" charset="-128"/>
              </a:rPr>
              <a:t>= 10%, we would </a:t>
            </a:r>
            <a:r>
              <a:rPr lang="en-US" altLang="en-US" sz="2000" dirty="0">
                <a:highlight>
                  <a:srgbClr val="FFFF00"/>
                </a:highlight>
                <a:latin typeface="Times New Roman" charset="0"/>
                <a:ea typeface="ＭＳ Ｐゴシック" charset="-128"/>
              </a:rPr>
              <a:t>set </a:t>
            </a:r>
            <a:r>
              <a:rPr lang="en-US" altLang="en-US" sz="2000" i="1" dirty="0">
                <a:highlight>
                  <a:srgbClr val="FFFF00"/>
                </a:highlight>
                <a:latin typeface="Times New Roman" charset="0"/>
                <a:ea typeface="ＭＳ Ｐゴシック" charset="-128"/>
              </a:rPr>
              <a:t>Z</a:t>
            </a:r>
            <a:r>
              <a:rPr lang="en-US" altLang="en-US" sz="2000" dirty="0">
                <a:highlight>
                  <a:srgbClr val="FFFF00"/>
                </a:highlight>
                <a:latin typeface="Times New Roman" charset="0"/>
                <a:ea typeface="ＭＳ Ｐゴシック" charset="-128"/>
              </a:rPr>
              <a:t> = 3 </a:t>
            </a:r>
            <a:r>
              <a:rPr lang="en-US" altLang="en-US" sz="2000" dirty="0">
                <a:latin typeface="Times New Roman" charset="0"/>
                <a:ea typeface="ＭＳ Ｐゴシック" charset="-128"/>
              </a:rPr>
              <a:t>:</a:t>
            </a:r>
          </a:p>
          <a:p>
            <a:pPr marL="0" indent="0" algn="ctr" eaLnBrk="1" hangingPunct="1">
              <a:lnSpc>
                <a:spcPct val="80000"/>
              </a:lnSpc>
              <a:buNone/>
            </a:pPr>
            <a:r>
              <a:rPr lang="en-US" altLang="en-US" sz="2000" i="1" dirty="0">
                <a:solidFill>
                  <a:srgbClr val="FF0000"/>
                </a:solidFill>
                <a:latin typeface="Times New Roman" charset="0"/>
                <a:ea typeface="ＭＳ Ｐゴシック" charset="-128"/>
              </a:rPr>
              <a:t>T</a:t>
            </a:r>
            <a:r>
              <a:rPr lang="en-US" altLang="en-US" sz="2000" dirty="0">
                <a:solidFill>
                  <a:srgbClr val="FF0000"/>
                </a:solidFill>
                <a:latin typeface="Times New Roman" charset="0"/>
                <a:ea typeface="ＭＳ Ｐゴシック" charset="-128"/>
              </a:rPr>
              <a:t> = ln(3) / ln (1+0.1) = 11.527 years.</a:t>
            </a:r>
          </a:p>
        </p:txBody>
      </p:sp>
      <p:pic>
        <p:nvPicPr>
          <p:cNvPr id="7987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7696" y="2492896"/>
            <a:ext cx="15128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941168"/>
            <a:ext cx="145097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3CA81B3-381D-304A-B006-0E70FE7AB7FC}" type="slidenum">
              <a:rPr lang="en-GB" altLang="en-US" sz="1400"/>
              <a:pPr/>
              <a:t>34</a:t>
            </a:fld>
            <a:endParaRPr lang="en-GB" altLang="en-US" sz="1400"/>
          </a:p>
        </p:txBody>
      </p:sp>
      <p:sp>
        <p:nvSpPr>
          <p:cNvPr id="81923"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Compounding frequency</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mc:AlternateContent xmlns:mc="http://schemas.openxmlformats.org/markup-compatibility/2006" xmlns:a14="http://schemas.microsoft.com/office/drawing/2010/main">
        <mc:Choice Requires="a14">
          <p:sp>
            <p:nvSpPr>
              <p:cNvPr id="81924" name="Rectangle 3"/>
              <p:cNvSpPr>
                <a:spLocks noGrp="1" noChangeArrowheads="1"/>
              </p:cNvSpPr>
              <p:nvPr>
                <p:ph type="body" idx="1"/>
              </p:nvPr>
            </p:nvSpPr>
            <p:spPr>
              <a:xfrm>
                <a:off x="228600" y="1916113"/>
                <a:ext cx="8447088" cy="4789487"/>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The above examples assumed that interest was received annually </a:t>
                </a:r>
                <a:br>
                  <a:rPr lang="en-US" altLang="en-US" sz="2000" dirty="0">
                    <a:highlight>
                      <a:srgbClr val="FFFF00"/>
                    </a:highlight>
                    <a:latin typeface="Times New Roman" charset="0"/>
                    <a:ea typeface="ＭＳ Ｐゴシック" charset="-128"/>
                  </a:rPr>
                </a:br>
                <a:r>
                  <a:rPr lang="en-US" altLang="en-US" sz="2000" dirty="0">
                    <a:highlight>
                      <a:srgbClr val="FFFF00"/>
                    </a:highlight>
                    <a:latin typeface="Times New Roman" charset="0"/>
                    <a:ea typeface="ＭＳ Ｐゴシック" charset="-128"/>
                  </a:rPr>
                  <a:t>but in many cases it will be received more frequently</a:t>
                </a:r>
              </a:p>
              <a:p>
                <a:pPr eaLnBrk="1" hangingPunct="1">
                  <a:lnSpc>
                    <a:spcPct val="80000"/>
                  </a:lnSpc>
                </a:pPr>
                <a:r>
                  <a:rPr lang="en-US" altLang="en-US" sz="2000" dirty="0">
                    <a:latin typeface="Times New Roman" charset="0"/>
                    <a:ea typeface="ＭＳ Ｐゴシック" charset="-128"/>
                  </a:rPr>
                  <a:t>The future value of an investment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when interest of </a:t>
                </a:r>
                <a:r>
                  <a:rPr lang="en-US" altLang="en-US" sz="2000" i="1" dirty="0">
                    <a:latin typeface="Times New Roman" charset="0"/>
                    <a:ea typeface="ＭＳ Ｐゴシック" charset="-128"/>
                  </a:rPr>
                  <a:t>r </a:t>
                </a:r>
                <a:r>
                  <a:rPr lang="en-US" altLang="en-US" sz="2000" dirty="0">
                    <a:latin typeface="Times New Roman" charset="0"/>
                    <a:ea typeface="ＭＳ Ｐゴシック" charset="-128"/>
                  </a:rPr>
                  <a:t>per year in total is paid </a:t>
                </a:r>
                <a:r>
                  <a:rPr lang="en-US" altLang="en-US" sz="2000" i="1" dirty="0">
                    <a:solidFill>
                      <a:srgbClr val="FF0000"/>
                    </a:solidFill>
                    <a:latin typeface="Times New Roman" charset="0"/>
                    <a:ea typeface="ＭＳ Ｐゴシック" charset="-128"/>
                  </a:rPr>
                  <a:t>n</a:t>
                </a:r>
                <a:r>
                  <a:rPr lang="en-US" altLang="en-US" sz="2000" dirty="0">
                    <a:solidFill>
                      <a:srgbClr val="FF0000"/>
                    </a:solidFill>
                    <a:latin typeface="Times New Roman" charset="0"/>
                    <a:ea typeface="ＭＳ Ｐゴシック" charset="-128"/>
                  </a:rPr>
                  <a:t> times per year for </a:t>
                </a:r>
                <a:r>
                  <a:rPr lang="en-US" altLang="en-US" sz="2000" i="1" dirty="0">
                    <a:solidFill>
                      <a:srgbClr val="FF0000"/>
                    </a:solidFill>
                    <a:latin typeface="Times New Roman" charset="0"/>
                    <a:ea typeface="ＭＳ Ｐゴシック" charset="-128"/>
                  </a:rPr>
                  <a:t>T</a:t>
                </a:r>
                <a:r>
                  <a:rPr lang="en-US" altLang="en-US" sz="2000" dirty="0">
                    <a:solidFill>
                      <a:srgbClr val="FF0000"/>
                    </a:solidFill>
                    <a:latin typeface="Times New Roman" charset="0"/>
                    <a:ea typeface="ＭＳ Ｐゴシック" charset="-128"/>
                  </a:rPr>
                  <a:t> years </a:t>
                </a:r>
                <a:r>
                  <a:rPr lang="en-US" altLang="en-US" sz="2000" dirty="0">
                    <a:latin typeface="Times New Roman" charset="0"/>
                    <a:ea typeface="ＭＳ Ｐゴシック" charset="-128"/>
                  </a:rPr>
                  <a:t>on the original amount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r>
                  <a:rPr lang="en-US" altLang="en-US" sz="2000" dirty="0">
                    <a:latin typeface="Times New Roman" charset="0"/>
                    <a:ea typeface="ＭＳ Ｐゴシック" charset="-128"/>
                  </a:rPr>
                  <a:t> is given by</a:t>
                </a:r>
                <a:endParaRPr lang="en-US" altLang="en-US" sz="2000" baseline="-25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marL="0" indent="0" algn="ctr">
                  <a:lnSpc>
                    <a:spcPct val="80000"/>
                  </a:lnSpc>
                  <a:buNone/>
                </a:pP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T </a:t>
                </a:r>
                <a:r>
                  <a:rPr lang="en-US" altLang="en-US" sz="1000" baseline="-25000" dirty="0">
                    <a:solidFill>
                      <a:schemeClr val="bg1">
                        <a:lumMod val="75000"/>
                      </a:schemeClr>
                    </a:solidFill>
                    <a:latin typeface="Times New Roman" charset="0"/>
                    <a:ea typeface="ＭＳ Ｐゴシック" charset="-128"/>
                  </a:rPr>
                  <a:t>(future value)</a:t>
                </a:r>
                <a:r>
                  <a:rPr lang="en-US" altLang="en-US" sz="1000" b="1" i="1" dirty="0">
                    <a:solidFill>
                      <a:srgbClr val="FF0000"/>
                    </a:solidFill>
                    <a:latin typeface="Times New Roman" charset="0"/>
                    <a:ea typeface="ＭＳ Ｐゴシック" charset="-128"/>
                  </a:rPr>
                  <a:t>  </a:t>
                </a:r>
                <a:r>
                  <a:rPr lang="en-US" altLang="en-US" sz="2000" b="1" dirty="0">
                    <a:solidFill>
                      <a:srgbClr val="FF0000"/>
                    </a:solidFill>
                    <a:latin typeface="Times New Roman" charset="0"/>
                    <a:ea typeface="ＭＳ Ｐゴシック" charset="-128"/>
                  </a:rPr>
                  <a:t>=  P</a:t>
                </a:r>
                <a:r>
                  <a:rPr lang="en-US" altLang="en-US" sz="2000" b="1" baseline="-25000" dirty="0">
                    <a:solidFill>
                      <a:srgbClr val="FF0000"/>
                    </a:solidFill>
                    <a:latin typeface="Times New Roman" charset="0"/>
                    <a:ea typeface="ＭＳ Ｐゴシック" charset="-128"/>
                  </a:rPr>
                  <a:t>0 </a:t>
                </a:r>
                <a:r>
                  <a:rPr lang="en-US" altLang="en-US" sz="1000" baseline="-25000" dirty="0">
                    <a:solidFill>
                      <a:schemeClr val="bg1">
                        <a:lumMod val="75000"/>
                      </a:schemeClr>
                    </a:solidFill>
                    <a:latin typeface="Times New Roman" charset="0"/>
                    <a:ea typeface="ＭＳ Ｐゴシック" charset="-128"/>
                  </a:rPr>
                  <a:t>(original amount)</a:t>
                </a:r>
                <a:r>
                  <a:rPr lang="en-US" altLang="en-US" sz="1000" b="1" baseline="-25000" dirty="0">
                    <a:solidFill>
                      <a:srgbClr val="FF0000"/>
                    </a:solidFill>
                    <a:latin typeface="Times New Roman" charset="0"/>
                    <a:ea typeface="ＭＳ Ｐゴシック" charset="-128"/>
                  </a:rPr>
                  <a:t>  </a:t>
                </a:r>
                <a14:m>
                  <m:oMath xmlns:m="http://schemas.openxmlformats.org/officeDocument/2006/math">
                    <m:d>
                      <m:dPr>
                        <m:begChr m:val="["/>
                        <m:endChr m:val="]"/>
                        <m:ctrlPr>
                          <a:rPr lang="en-CA" altLang="en-US" sz="1000" b="1" i="1">
                            <a:solidFill>
                              <a:srgbClr val="FF0000"/>
                            </a:solidFill>
                            <a:latin typeface="Cambria Math" panose="02040503050406030204" pitchFamily="18" charset="0"/>
                            <a:ea typeface="ＭＳ Ｐゴシック" charset="-128"/>
                          </a:rPr>
                        </m:ctrlPr>
                      </m:dPr>
                      <m:e>
                        <m:r>
                          <a:rPr lang="en-CA" altLang="en-US" sz="1000" b="1" i="1" smtClean="0">
                            <a:solidFill>
                              <a:srgbClr val="FF0000"/>
                            </a:solidFill>
                            <a:latin typeface="Cambria Math" panose="02040503050406030204" pitchFamily="18" charset="0"/>
                            <a:ea typeface="ＭＳ Ｐゴシック" charset="-128"/>
                          </a:rPr>
                          <m:t>𝟏</m:t>
                        </m:r>
                        <m:r>
                          <a:rPr lang="en-CA" altLang="en-US" sz="1000" b="1" i="1" smtClean="0">
                            <a:solidFill>
                              <a:srgbClr val="FF0000"/>
                            </a:solidFill>
                            <a:latin typeface="Cambria Math" panose="02040503050406030204" pitchFamily="18" charset="0"/>
                            <a:ea typeface="ＭＳ Ｐゴシック" charset="-128"/>
                          </a:rPr>
                          <m:t>+ </m:t>
                        </m:r>
                        <m:f>
                          <m:fPr>
                            <m:ctrlPr>
                              <a:rPr lang="en-US" altLang="en-US" sz="1000" b="1" i="1">
                                <a:solidFill>
                                  <a:srgbClr val="FF0000"/>
                                </a:solidFill>
                                <a:latin typeface="Cambria Math" panose="02040503050406030204" pitchFamily="18" charset="0"/>
                                <a:ea typeface="ＭＳ Ｐゴシック" charset="-128"/>
                              </a:rPr>
                            </m:ctrlPr>
                          </m:fPr>
                          <m:num>
                            <m:r>
                              <m:rPr>
                                <m:nor/>
                              </m:rPr>
                              <a:rPr lang="en-CA" altLang="en-US" sz="1000" b="1" i="1" smtClean="0">
                                <a:solidFill>
                                  <a:srgbClr val="FF0000"/>
                                </a:solidFill>
                                <a:latin typeface="Cambria Math" panose="02040503050406030204" pitchFamily="18" charset="0"/>
                                <a:ea typeface="ＭＳ Ｐゴシック" charset="-128"/>
                              </a:rPr>
                              <m:t>r</m:t>
                            </m:r>
                            <m:r>
                              <m:rPr>
                                <m:nor/>
                              </m:rPr>
                              <a:rPr lang="en-CA" altLang="en-US" sz="1000" b="1" i="1" smtClean="0">
                                <a:solidFill>
                                  <a:srgbClr val="FF0000"/>
                                </a:solidFill>
                                <a:latin typeface="Cambria Math" panose="02040503050406030204" pitchFamily="18" charset="0"/>
                                <a:ea typeface="ＭＳ Ｐゴシック" charset="-128"/>
                              </a:rPr>
                              <m:t>     </m:t>
                            </m:r>
                            <m:r>
                              <m:rPr>
                                <m:nor/>
                              </m:rPr>
                              <a:rPr lang="en-US" altLang="en-US" sz="1000" baseline="-25000" dirty="0">
                                <a:solidFill>
                                  <a:schemeClr val="bg1">
                                    <a:lumMod val="75000"/>
                                  </a:schemeClr>
                                </a:solidFill>
                                <a:latin typeface="Times New Roman" charset="0"/>
                                <a:ea typeface="ＭＳ Ｐゴシック" charset="-128"/>
                              </a:rPr>
                              <m:t>(</m:t>
                            </m:r>
                            <m:r>
                              <m:rPr>
                                <m:nor/>
                              </m:rPr>
                              <a:rPr lang="en-CA" altLang="en-US" sz="1000" b="0" i="0" baseline="-25000" dirty="0" smtClean="0">
                                <a:solidFill>
                                  <a:schemeClr val="bg1">
                                    <a:lumMod val="75000"/>
                                  </a:schemeClr>
                                </a:solidFill>
                                <a:latin typeface="Times New Roman" charset="0"/>
                                <a:ea typeface="ＭＳ Ｐゴシック" charset="-128"/>
                              </a:rPr>
                              <m:t>interest</m:t>
                            </m:r>
                            <m:r>
                              <m:rPr>
                                <m:nor/>
                              </m:rPr>
                              <a:rPr lang="en-US" altLang="en-US" sz="1000" baseline="-25000" dirty="0">
                                <a:solidFill>
                                  <a:schemeClr val="bg1">
                                    <a:lumMod val="75000"/>
                                  </a:schemeClr>
                                </a:solidFill>
                                <a:latin typeface="Times New Roman" charset="0"/>
                                <a:ea typeface="ＭＳ Ｐゴシック" charset="-128"/>
                              </a:rPr>
                              <m:t>)</m:t>
                            </m:r>
                          </m:num>
                          <m:den>
                            <m:r>
                              <a:rPr lang="en-CA" altLang="en-US" sz="1000" b="1" i="1" dirty="0" smtClean="0">
                                <a:solidFill>
                                  <a:srgbClr val="FF0000"/>
                                </a:solidFill>
                                <a:latin typeface="Cambria Math" panose="02040503050406030204" pitchFamily="18" charset="0"/>
                                <a:ea typeface="ＭＳ Ｐゴシック" charset="-128"/>
                              </a:rPr>
                              <m:t>𝒏</m:t>
                            </m:r>
                            <m:r>
                              <m:rPr>
                                <m:nor/>
                              </m:rPr>
                              <a:rPr lang="en-US" altLang="en-US" sz="1000" baseline="-25000" dirty="0">
                                <a:solidFill>
                                  <a:schemeClr val="bg1">
                                    <a:lumMod val="75000"/>
                                  </a:schemeClr>
                                </a:solidFill>
                                <a:latin typeface="Times New Roman" charset="0"/>
                                <a:ea typeface="ＭＳ Ｐゴシック" charset="-128"/>
                              </a:rPr>
                              <m:t>(</m:t>
                            </m:r>
                            <m:r>
                              <m:rPr>
                                <m:nor/>
                              </m:rPr>
                              <a:rPr lang="en-CA" altLang="en-US" sz="1000" b="0" i="0" baseline="-25000" dirty="0" smtClean="0">
                                <a:solidFill>
                                  <a:schemeClr val="bg1">
                                    <a:lumMod val="75000"/>
                                  </a:schemeClr>
                                </a:solidFill>
                                <a:latin typeface="Times New Roman" charset="0"/>
                                <a:ea typeface="ＭＳ Ｐゴシック" charset="-128"/>
                              </a:rPr>
                              <m:t>times</m:t>
                            </m:r>
                            <m:r>
                              <m:rPr>
                                <m:nor/>
                              </m:rPr>
                              <a:rPr lang="en-CA" altLang="en-US" sz="1000" b="0" i="0" baseline="-25000" dirty="0" smtClean="0">
                                <a:solidFill>
                                  <a:schemeClr val="bg1">
                                    <a:lumMod val="75000"/>
                                  </a:schemeClr>
                                </a:solidFill>
                                <a:latin typeface="Times New Roman" charset="0"/>
                                <a:ea typeface="ＭＳ Ｐゴシック" charset="-128"/>
                              </a:rPr>
                              <m:t> / </m:t>
                            </m:r>
                            <m:r>
                              <m:rPr>
                                <m:nor/>
                              </m:rPr>
                              <a:rPr lang="en-CA" altLang="en-US" sz="1000" b="0" i="0" baseline="-25000" dirty="0" smtClean="0">
                                <a:solidFill>
                                  <a:schemeClr val="bg1">
                                    <a:lumMod val="75000"/>
                                  </a:schemeClr>
                                </a:solidFill>
                                <a:latin typeface="Times New Roman" charset="0"/>
                                <a:ea typeface="ＭＳ Ｐゴシック" charset="-128"/>
                              </a:rPr>
                              <m:t>year</m:t>
                            </m:r>
                            <m:r>
                              <m:rPr>
                                <m:nor/>
                              </m:rPr>
                              <a:rPr lang="en-US" altLang="en-US" sz="1000" baseline="-25000" dirty="0">
                                <a:solidFill>
                                  <a:schemeClr val="bg1">
                                    <a:lumMod val="75000"/>
                                  </a:schemeClr>
                                </a:solidFill>
                                <a:latin typeface="Times New Roman" charset="0"/>
                                <a:ea typeface="ＭＳ Ｐゴシック" charset="-128"/>
                              </a:rPr>
                              <m:t>)</m:t>
                            </m:r>
                          </m:den>
                        </m:f>
                        <m:r>
                          <a:rPr lang="en-CA" altLang="en-US" sz="1000" b="1" i="1">
                            <a:solidFill>
                              <a:srgbClr val="FF0000"/>
                            </a:solidFill>
                            <a:latin typeface="Cambria Math" panose="02040503050406030204" pitchFamily="18" charset="0"/>
                            <a:ea typeface="ＭＳ Ｐゴシック" charset="-128"/>
                          </a:rPr>
                          <m:t> </m:t>
                        </m:r>
                      </m:e>
                    </m:d>
                    <m:r>
                      <a:rPr lang="en-CA" altLang="en-US" sz="1000" b="1" i="1">
                        <a:solidFill>
                          <a:srgbClr val="FF0000"/>
                        </a:solidFill>
                        <a:latin typeface="Cambria Math" panose="02040503050406030204" pitchFamily="18" charset="0"/>
                        <a:ea typeface="ＭＳ Ｐゴシック" charset="-128"/>
                      </a:rPr>
                      <m:t> </m:t>
                    </m:r>
                  </m:oMath>
                </a14:m>
                <a:r>
                  <a:rPr lang="en-US" altLang="en-US" sz="2000" b="1" i="1" baseline="30000" dirty="0">
                    <a:solidFill>
                      <a:srgbClr val="FF0000"/>
                    </a:solidFill>
                    <a:latin typeface="Times New Roman" charset="0"/>
                    <a:ea typeface="ＭＳ Ｐゴシック" charset="-128"/>
                  </a:rPr>
                  <a:t>nT </a:t>
                </a:r>
                <a:r>
                  <a:rPr lang="en-US" altLang="en-US" sz="1000" i="1" baseline="30000" dirty="0">
                    <a:solidFill>
                      <a:schemeClr val="bg1">
                        <a:lumMod val="75000"/>
                      </a:schemeClr>
                    </a:solidFill>
                    <a:latin typeface="Times New Roman" charset="0"/>
                    <a:ea typeface="ＭＳ Ｐゴシック" charset="-128"/>
                  </a:rPr>
                  <a:t>(n times for T years)</a:t>
                </a:r>
                <a:r>
                  <a:rPr lang="en-US" altLang="en-US" sz="1100" b="1" i="1" baseline="30000" dirty="0">
                    <a:solidFill>
                      <a:srgbClr val="FF0000"/>
                    </a:solidFill>
                    <a:latin typeface="Times New Roman" charset="0"/>
                    <a:ea typeface="ＭＳ Ｐゴシック" charset="-128"/>
                  </a:rPr>
                  <a:t> </a:t>
                </a:r>
                <a:r>
                  <a:rPr lang="en-US" altLang="en-US" sz="1100" b="1" dirty="0">
                    <a:solidFill>
                      <a:srgbClr val="FF0000"/>
                    </a:solidFill>
                    <a:latin typeface="Times New Roman" charset="0"/>
                    <a:ea typeface="ＭＳ Ｐゴシック" charset="-128"/>
                  </a:rPr>
                  <a:t>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In the limit, as the compounding frequency increases and so we have more and more shorter and shorter time periods (i.e., we move from annual to monthly to weekly to daily to hourly compounding and so on), we would eventually reach a situation where the time period was infinitesimally small</a:t>
                </a:r>
              </a:p>
              <a:p>
                <a:pPr eaLnBrk="1" hangingPunct="1">
                  <a:lnSpc>
                    <a:spcPct val="80000"/>
                  </a:lnSpc>
                </a:pPr>
                <a:r>
                  <a:rPr lang="en-US" altLang="en-US" sz="2000" i="1" dirty="0">
                    <a:solidFill>
                      <a:srgbClr val="FF0000"/>
                    </a:solidFill>
                    <a:latin typeface="Times New Roman" charset="0"/>
                    <a:ea typeface="ＭＳ Ｐゴシック" charset="-128"/>
                  </a:rPr>
                  <a:t>continuous compounding</a:t>
                </a:r>
                <a:r>
                  <a:rPr lang="en-US" altLang="en-US" sz="2000" i="1" dirty="0">
                    <a:latin typeface="Times New Roman" charset="0"/>
                    <a:ea typeface="ＭＳ Ｐゴシック" charset="-128"/>
                  </a:rPr>
                  <a:t>:</a:t>
                </a:r>
                <a:r>
                  <a:rPr lang="en-US" altLang="en-US" sz="2000" dirty="0">
                    <a:latin typeface="Times New Roman" charset="0"/>
                    <a:ea typeface="ＭＳ Ｐゴシック" charset="-128"/>
                  </a:rPr>
                  <a:t> </a:t>
                </a:r>
                <a:r>
                  <a:rPr lang="en-US" altLang="en-US" sz="2000" dirty="0">
                    <a:highlight>
                      <a:srgbClr val="FFFF00"/>
                    </a:highlight>
                    <a:latin typeface="Times New Roman" charset="0"/>
                    <a:ea typeface="ＭＳ Ｐゴシック" charset="-128"/>
                  </a:rPr>
                  <a:t>If interest is compounded continuously at an annual equivalent rate </a:t>
                </a:r>
                <a:r>
                  <a:rPr lang="en-US" altLang="en-US" sz="2000" i="1" dirty="0">
                    <a:highlight>
                      <a:srgbClr val="FFFF00"/>
                    </a:highlight>
                    <a:latin typeface="Times New Roman" charset="0"/>
                    <a:ea typeface="ＭＳ Ｐゴシック" charset="-128"/>
                  </a:rPr>
                  <a:t>r</a:t>
                </a:r>
                <a:r>
                  <a:rPr lang="en-US" altLang="en-US" sz="2000" dirty="0">
                    <a:highlight>
                      <a:srgbClr val="FFFF00"/>
                    </a:highlight>
                    <a:latin typeface="Times New Roman" charset="0"/>
                    <a:ea typeface="ＭＳ Ｐゴシック" charset="-128"/>
                  </a:rPr>
                  <a:t>, we would write</a:t>
                </a:r>
              </a:p>
              <a:p>
                <a:pPr algn="ctr" eaLnBrk="1" hangingPunct="1">
                  <a:lnSpc>
                    <a:spcPct val="80000"/>
                  </a:lnSpc>
                  <a:buFontTx/>
                  <a:buNone/>
                </a:pPr>
                <a:r>
                  <a:rPr lang="en-US" altLang="en-US" sz="2000" i="1" dirty="0">
                    <a:latin typeface="Times New Roman" charset="0"/>
                    <a:ea typeface="ＭＳ Ｐゴシック" charset="-128"/>
                  </a:rPr>
                  <a:t>	</a:t>
                </a:r>
                <a:r>
                  <a:rPr lang="en-US" altLang="en-US" sz="2000" i="1" dirty="0">
                    <a:solidFill>
                      <a:srgbClr val="FF0000"/>
                    </a:solidFill>
                    <a:latin typeface="Times New Roman" charset="0"/>
                    <a:ea typeface="ＭＳ Ｐゴシック" charset="-128"/>
                  </a:rPr>
                  <a:t>P</a:t>
                </a:r>
                <a:r>
                  <a:rPr lang="en-US" altLang="en-US" sz="2000" i="1" baseline="-25000" dirty="0">
                    <a:solidFill>
                      <a:srgbClr val="FF0000"/>
                    </a:solidFill>
                    <a:latin typeface="Times New Roman" charset="0"/>
                    <a:ea typeface="ＭＳ Ｐゴシック" charset="-128"/>
                  </a:rPr>
                  <a:t>T</a:t>
                </a:r>
                <a:r>
                  <a:rPr lang="en-US" altLang="en-US" sz="2000" dirty="0">
                    <a:solidFill>
                      <a:srgbClr val="FF0000"/>
                    </a:solidFill>
                    <a:latin typeface="Times New Roman" charset="0"/>
                    <a:ea typeface="ＭＳ Ｐゴシック" charset="-128"/>
                  </a:rPr>
                  <a:t> = </a:t>
                </a:r>
                <a:r>
                  <a:rPr lang="en-US" altLang="en-US" sz="2000" i="1" dirty="0">
                    <a:solidFill>
                      <a:srgbClr val="FF0000"/>
                    </a:solidFill>
                    <a:latin typeface="Times New Roman" charset="0"/>
                    <a:ea typeface="ＭＳ Ｐゴシック" charset="-128"/>
                  </a:rPr>
                  <a:t>P</a:t>
                </a:r>
                <a:r>
                  <a:rPr lang="en-US" altLang="en-US" sz="2000" baseline="-25000" dirty="0">
                    <a:solidFill>
                      <a:srgbClr val="FF0000"/>
                    </a:solidFill>
                    <a:latin typeface="Times New Roman" charset="0"/>
                    <a:ea typeface="ＭＳ Ｐゴシック" charset="-128"/>
                  </a:rPr>
                  <a:t>0</a:t>
                </a:r>
                <a:r>
                  <a:rPr lang="en-US" altLang="en-US" sz="2000" i="1" dirty="0">
                    <a:solidFill>
                      <a:srgbClr val="FF0000"/>
                    </a:solidFill>
                    <a:latin typeface="Times New Roman" charset="0"/>
                    <a:ea typeface="ＭＳ Ｐゴシック" charset="-128"/>
                  </a:rPr>
                  <a:t>e</a:t>
                </a:r>
                <a:r>
                  <a:rPr lang="en-US" altLang="en-US" sz="2000" i="1" baseline="30000" dirty="0">
                    <a:solidFill>
                      <a:srgbClr val="FF0000"/>
                    </a:solidFill>
                    <a:latin typeface="Times New Roman" charset="0"/>
                    <a:ea typeface="ＭＳ Ｐゴシック" charset="-128"/>
                  </a:rPr>
                  <a:t>rT</a:t>
                </a:r>
                <a:r>
                  <a:rPr lang="en-US" altLang="en-US" sz="2000" dirty="0">
                    <a:solidFill>
                      <a:srgbClr val="FF0000"/>
                    </a:solidFill>
                    <a:latin typeface="Times New Roman" charset="0"/>
                    <a:ea typeface="ＭＳ Ｐゴシック" charset="-128"/>
                  </a:rPr>
                  <a:t> </a:t>
                </a:r>
              </a:p>
              <a:p>
                <a:pPr eaLnBrk="1" hangingPunct="1">
                  <a:lnSpc>
                    <a:spcPct val="80000"/>
                  </a:lnSpc>
                </a:pPr>
                <a:r>
                  <a:rPr lang="en-US" altLang="en-US" sz="2000" dirty="0">
                    <a:latin typeface="Times New Roman" charset="0"/>
                    <a:ea typeface="ＭＳ Ｐゴシック" charset="-128"/>
                  </a:rPr>
                  <a:t>If </a:t>
                </a:r>
                <a:r>
                  <a:rPr lang="en-US" altLang="en-US" sz="2000" i="1" dirty="0">
                    <a:latin typeface="Times New Roman" charset="0"/>
                    <a:ea typeface="ＭＳ Ｐゴシック" charset="-128"/>
                  </a:rPr>
                  <a:t>T</a:t>
                </a:r>
                <a:r>
                  <a:rPr lang="en-US" altLang="en-US" sz="2000" dirty="0">
                    <a:latin typeface="Times New Roman" charset="0"/>
                    <a:ea typeface="ＭＳ Ｐゴシック" charset="-128"/>
                  </a:rPr>
                  <a:t> = 5 and </a:t>
                </a:r>
                <a:r>
                  <a:rPr lang="en-US" altLang="en-US" sz="2000" i="1" dirty="0">
                    <a:latin typeface="Times New Roman" charset="0"/>
                    <a:ea typeface="ＭＳ Ｐゴシック" charset="-128"/>
                  </a:rPr>
                  <a:t>r</a:t>
                </a:r>
                <a:r>
                  <a:rPr lang="en-US" altLang="en-US" sz="2000" dirty="0">
                    <a:latin typeface="Times New Roman" charset="0"/>
                    <a:ea typeface="ＭＳ Ｐゴシック" charset="-128"/>
                  </a:rPr>
                  <a:t> = 2%, then the terminal value if interest is continuously compounded is </a:t>
                </a:r>
                <a:r>
                  <a:rPr lang="en-US" altLang="en-US" sz="2000" i="1" dirty="0">
                    <a:latin typeface="Times New Roman" charset="0"/>
                    <a:ea typeface="ＭＳ Ｐゴシック" charset="-128"/>
                  </a:rPr>
                  <a:t>P</a:t>
                </a:r>
                <a:r>
                  <a:rPr lang="en-US" altLang="en-US" sz="2000" i="1" baseline="-25000" dirty="0">
                    <a:latin typeface="Times New Roman" charset="0"/>
                    <a:ea typeface="ＭＳ Ｐゴシック" charset="-128"/>
                  </a:rPr>
                  <a:t>T</a:t>
                </a:r>
                <a:r>
                  <a:rPr lang="en-US" altLang="en-US" sz="2000" dirty="0">
                    <a:latin typeface="Times New Roman" charset="0"/>
                    <a:ea typeface="ＭＳ Ｐゴシック" charset="-128"/>
                  </a:rPr>
                  <a:t> = </a:t>
                </a:r>
                <a:r>
                  <a:rPr lang="en-US" altLang="en-US" sz="2000" i="1" dirty="0">
                    <a:latin typeface="Times New Roman" charset="0"/>
                    <a:ea typeface="ＭＳ Ｐゴシック" charset="-128"/>
                  </a:rPr>
                  <a:t>e</a:t>
                </a:r>
                <a:r>
                  <a:rPr lang="en-US" altLang="en-US" sz="2000" baseline="30000" dirty="0">
                    <a:latin typeface="Times New Roman" charset="0"/>
                    <a:ea typeface="ＭＳ Ｐゴシック" charset="-128"/>
                  </a:rPr>
                  <a:t>0.02×5</a:t>
                </a:r>
                <a:r>
                  <a:rPr lang="en-US" altLang="en-US" sz="2000" dirty="0">
                    <a:latin typeface="Times New Roman" charset="0"/>
                    <a:ea typeface="ＭＳ Ｐゴシック" charset="-128"/>
                  </a:rPr>
                  <a:t> = $110.52</a:t>
                </a:r>
              </a:p>
            </p:txBody>
          </p:sp>
        </mc:Choice>
        <mc:Fallback xmlns="">
          <p:sp>
            <p:nvSpPr>
              <p:cNvPr id="81924" name="Rectangle 3"/>
              <p:cNvSpPr>
                <a:spLocks noGrp="1" noRot="1" noChangeAspect="1" noMove="1" noResize="1" noEditPoints="1" noAdjustHandles="1" noChangeArrowheads="1" noChangeShapeType="1" noTextEdit="1"/>
              </p:cNvSpPr>
              <p:nvPr>
                <p:ph type="body" idx="1"/>
              </p:nvPr>
            </p:nvSpPr>
            <p:spPr>
              <a:xfrm>
                <a:off x="228600" y="1916113"/>
                <a:ext cx="8447088" cy="4789487"/>
              </a:xfrm>
              <a:blipFill>
                <a:blip r:embed="rId3"/>
                <a:stretch>
                  <a:fillRect l="-601" t="-1587"/>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25810A3-786F-9248-A44C-BF966148911F}" type="slidenum">
              <a:rPr lang="en-GB" altLang="en-US" sz="1400"/>
              <a:pPr/>
              <a:t>35</a:t>
            </a:fld>
            <a:endParaRPr lang="en-GB" altLang="en-US" sz="1400"/>
          </a:p>
        </p:txBody>
      </p:sp>
      <p:sp>
        <p:nvSpPr>
          <p:cNvPr id="83971"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mc:AlternateContent xmlns:mc="http://schemas.openxmlformats.org/markup-compatibility/2006" xmlns:a14="http://schemas.microsoft.com/office/drawing/2010/main">
        <mc:Choice Requires="a14">
          <p:sp>
            <p:nvSpPr>
              <p:cNvPr id="83972" name="Rectangle 3"/>
              <p:cNvSpPr>
                <a:spLocks noGrp="1" noChangeArrowheads="1"/>
              </p:cNvSpPr>
              <p:nvPr>
                <p:ph type="body" idx="1"/>
              </p:nvPr>
            </p:nvSpPr>
            <p:spPr>
              <a:xfrm>
                <a:off x="228600" y="1916113"/>
                <a:ext cx="8447088" cy="4249737"/>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The reverse of calculating the future value would be where we calculate the present value of an amount of money to be received at some point in the future</a:t>
                </a:r>
              </a:p>
              <a:p>
                <a:pPr eaLnBrk="1" hangingPunct="1">
                  <a:lnSpc>
                    <a:spcPct val="80000"/>
                  </a:lnSpc>
                </a:pPr>
                <a:r>
                  <a:rPr lang="en-US" altLang="en-US" sz="2000" dirty="0">
                    <a:highlight>
                      <a:srgbClr val="FFFF00"/>
                    </a:highlight>
                    <a:latin typeface="Times New Roman" charset="0"/>
                    <a:ea typeface="ＭＳ Ｐゴシック" charset="-128"/>
                  </a:rPr>
                  <a:t>Instead of an interest rate as we would have for a future value calculation, in the case of present values we use a </a:t>
                </a:r>
                <a:r>
                  <a:rPr lang="en-US" altLang="en-US" sz="2000" dirty="0">
                    <a:solidFill>
                      <a:srgbClr val="FF0000"/>
                    </a:solidFill>
                    <a:latin typeface="Times New Roman" charset="0"/>
                    <a:ea typeface="ＭＳ Ｐゴシック" charset="-128"/>
                  </a:rPr>
                  <a:t>discount rate</a:t>
                </a:r>
                <a:r>
                  <a:rPr lang="en-US" altLang="en-US" sz="2000" dirty="0">
                    <a:latin typeface="Times New Roman" charset="0"/>
                    <a:ea typeface="ＭＳ Ｐゴシック" charset="-128"/>
                  </a:rPr>
                  <a:t>, which is the rate at which we would reduce the future payment into today’s terms</a:t>
                </a:r>
              </a:p>
              <a:p>
                <a:pPr algn="ctr">
                  <a:lnSpc>
                    <a:spcPct val="80000"/>
                  </a:lnSpc>
                  <a:buNone/>
                </a:pPr>
                <a:r>
                  <a:rPr lang="en-US" altLang="en-US" sz="2000" b="1" i="1" dirty="0">
                    <a:solidFill>
                      <a:srgbClr val="FF0000"/>
                    </a:solidFill>
                    <a:latin typeface="Times New Roman" charset="0"/>
                    <a:ea typeface="ＭＳ Ｐゴシック" charset="-128"/>
                  </a:rPr>
                  <a:t>P</a:t>
                </a:r>
                <a:r>
                  <a:rPr lang="en-US" altLang="en-US" sz="2000" b="1" i="1" baseline="-25000" dirty="0">
                    <a:solidFill>
                      <a:srgbClr val="FF0000"/>
                    </a:solidFill>
                    <a:latin typeface="Times New Roman" charset="0"/>
                    <a:ea typeface="ＭＳ Ｐゴシック" charset="-128"/>
                  </a:rPr>
                  <a:t>0</a:t>
                </a:r>
                <a:r>
                  <a:rPr lang="en-US" altLang="en-US" sz="3200" b="1" i="1" baseline="-25000" dirty="0">
                    <a:solidFill>
                      <a:srgbClr val="FF0000"/>
                    </a:solidFill>
                    <a:latin typeface="Times New Roman" charset="0"/>
                    <a:ea typeface="ＭＳ Ｐゴシック" charset="-128"/>
                  </a:rPr>
                  <a:t> </a:t>
                </a:r>
                <a:r>
                  <a:rPr lang="en-US" altLang="en-US" sz="1200" b="1" baseline="-25000" dirty="0">
                    <a:solidFill>
                      <a:srgbClr val="FF0000"/>
                    </a:solidFill>
                    <a:latin typeface="Times New Roman" charset="0"/>
                    <a:ea typeface="ＭＳ Ｐゴシック" charset="-128"/>
                  </a:rPr>
                  <a:t> </a:t>
                </a:r>
                <a:r>
                  <a:rPr lang="en-US" altLang="en-US" sz="1800" b="1" dirty="0">
                    <a:solidFill>
                      <a:srgbClr val="FF0000"/>
                    </a:solidFill>
                    <a:latin typeface="Times New Roman" charset="0"/>
                    <a:ea typeface="ＭＳ Ｐゴシック" charset="-128"/>
                  </a:rPr>
                  <a:t>=  </a:t>
                </a:r>
                <a:r>
                  <a:rPr lang="en-US" altLang="en-US" sz="1800" b="1" baseline="-25000" dirty="0">
                    <a:solidFill>
                      <a:srgbClr val="FF0000"/>
                    </a:solidFill>
                    <a:latin typeface="Times New Roman" charset="0"/>
                    <a:ea typeface="ＭＳ Ｐゴシック" charset="-128"/>
                  </a:rPr>
                  <a:t> </a:t>
                </a:r>
                <a14:m>
                  <m:oMath xmlns:m="http://schemas.openxmlformats.org/officeDocument/2006/math">
                    <m:d>
                      <m:dPr>
                        <m:begChr m:val="["/>
                        <m:endChr m:val="]"/>
                        <m:ctrlPr>
                          <a:rPr lang="en-CA" altLang="en-US" sz="1800" b="1" i="1">
                            <a:solidFill>
                              <a:srgbClr val="FF0000"/>
                            </a:solidFill>
                            <a:latin typeface="Cambria Math" panose="02040503050406030204" pitchFamily="18" charset="0"/>
                            <a:ea typeface="ＭＳ Ｐゴシック" charset="-128"/>
                          </a:rPr>
                        </m:ctrlPr>
                      </m:dPr>
                      <m:e>
                        <m:r>
                          <a:rPr lang="en-CA" altLang="en-US" sz="1800" b="1" i="1" smtClean="0">
                            <a:solidFill>
                              <a:srgbClr val="FF0000"/>
                            </a:solidFill>
                            <a:latin typeface="Cambria Math" panose="02040503050406030204" pitchFamily="18" charset="0"/>
                            <a:ea typeface="ＭＳ Ｐゴシック" charset="-128"/>
                          </a:rPr>
                          <m:t> </m:t>
                        </m:r>
                        <m:f>
                          <m:fPr>
                            <m:ctrlPr>
                              <a:rPr lang="en-US" altLang="en-US" sz="1800" b="1" i="1">
                                <a:solidFill>
                                  <a:srgbClr val="FF0000"/>
                                </a:solidFill>
                                <a:latin typeface="Cambria Math" panose="02040503050406030204" pitchFamily="18" charset="0"/>
                                <a:ea typeface="ＭＳ Ｐゴシック" charset="-128"/>
                              </a:rPr>
                            </m:ctrlPr>
                          </m:fPr>
                          <m:num>
                            <m:r>
                              <m:rPr>
                                <m:nor/>
                              </m:rPr>
                              <a:rPr lang="en-CA" altLang="en-US" sz="1800" b="1" i="1" smtClean="0">
                                <a:solidFill>
                                  <a:srgbClr val="FF0000"/>
                                </a:solidFill>
                                <a:latin typeface="Cambria Math" panose="02040503050406030204" pitchFamily="18" charset="0"/>
                                <a:ea typeface="ＭＳ Ｐゴシック" charset="-128"/>
                              </a:rPr>
                              <m:t>P</m:t>
                            </m:r>
                            <m:r>
                              <m:rPr>
                                <m:nor/>
                              </m:rPr>
                              <a:rPr lang="en-CA" altLang="en-US" sz="1800" b="1" i="1" baseline="-25000" smtClean="0">
                                <a:solidFill>
                                  <a:srgbClr val="FF0000"/>
                                </a:solidFill>
                                <a:latin typeface="Cambria Math" panose="02040503050406030204" pitchFamily="18" charset="0"/>
                                <a:ea typeface="ＭＳ Ｐゴシック" charset="-128"/>
                              </a:rPr>
                              <m:t>T</m:t>
                            </m:r>
                          </m:num>
                          <m:den>
                            <m:d>
                              <m:dPr>
                                <m:ctrlPr>
                                  <a:rPr lang="en-CA" altLang="en-US" sz="1800" b="1" i="1" dirty="0" smtClean="0">
                                    <a:solidFill>
                                      <a:srgbClr val="FF0000"/>
                                    </a:solidFill>
                                    <a:latin typeface="Cambria Math" panose="02040503050406030204" pitchFamily="18" charset="0"/>
                                    <a:ea typeface="ＭＳ Ｐゴシック" charset="-128"/>
                                  </a:rPr>
                                </m:ctrlPr>
                              </m:dPr>
                              <m:e>
                                <m:r>
                                  <a:rPr lang="en-CA" altLang="en-US" sz="1800" b="1" i="1" dirty="0" smtClean="0">
                                    <a:solidFill>
                                      <a:srgbClr val="FF0000"/>
                                    </a:solidFill>
                                    <a:latin typeface="Cambria Math" panose="02040503050406030204" pitchFamily="18" charset="0"/>
                                    <a:ea typeface="ＭＳ Ｐゴシック" charset="-128"/>
                                  </a:rPr>
                                  <m:t>𝟏</m:t>
                                </m:r>
                                <m:r>
                                  <a:rPr lang="en-CA" altLang="en-US" sz="1800" b="1" i="1" dirty="0" smtClean="0">
                                    <a:solidFill>
                                      <a:srgbClr val="FF0000"/>
                                    </a:solidFill>
                                    <a:latin typeface="Cambria Math" panose="02040503050406030204" pitchFamily="18" charset="0"/>
                                    <a:ea typeface="ＭＳ Ｐゴシック" charset="-128"/>
                                  </a:rPr>
                                  <m:t> + </m:t>
                                </m:r>
                                <m:r>
                                  <a:rPr lang="en-CA" altLang="en-US" sz="1800" b="1" i="1" dirty="0" smtClean="0">
                                    <a:solidFill>
                                      <a:srgbClr val="FF0000"/>
                                    </a:solidFill>
                                    <a:latin typeface="Cambria Math" panose="02040503050406030204" pitchFamily="18" charset="0"/>
                                    <a:ea typeface="ＭＳ Ｐゴシック" charset="-128"/>
                                  </a:rPr>
                                  <m:t>𝒓</m:t>
                                </m:r>
                              </m:e>
                            </m:d>
                            <m:r>
                              <a:rPr lang="en-CA" altLang="en-US" sz="1800" b="1" i="1" baseline="30000" dirty="0" smtClean="0">
                                <a:solidFill>
                                  <a:srgbClr val="FF0000"/>
                                </a:solidFill>
                                <a:latin typeface="Cambria Math" panose="02040503050406030204" pitchFamily="18" charset="0"/>
                                <a:ea typeface="ＭＳ Ｐゴシック" charset="-128"/>
                              </a:rPr>
                              <m:t>𝑻</m:t>
                            </m:r>
                          </m:den>
                        </m:f>
                        <m:r>
                          <a:rPr lang="en-CA" altLang="en-US" sz="1800" b="1" i="1">
                            <a:solidFill>
                              <a:srgbClr val="FF0000"/>
                            </a:solidFill>
                            <a:latin typeface="Cambria Math" panose="02040503050406030204" pitchFamily="18" charset="0"/>
                            <a:ea typeface="ＭＳ Ｐゴシック" charset="-128"/>
                          </a:rPr>
                          <m:t> </m:t>
                        </m:r>
                      </m:e>
                    </m:d>
                  </m:oMath>
                </a14:m>
                <a:endParaRPr lang="en-US" altLang="en-US" sz="1800" b="1" dirty="0">
                  <a:solidFill>
                    <a:srgbClr val="FF0000"/>
                  </a:solidFill>
                  <a:latin typeface="Times New Roman" charset="0"/>
                  <a:ea typeface="ＭＳ Ｐゴシック" charset="-128"/>
                </a:endParaRPr>
              </a:p>
              <a:p>
                <a:pPr algn="ctr" eaLnBrk="1" hangingPunct="1">
                  <a:lnSpc>
                    <a:spcPct val="80000"/>
                  </a:lnSpc>
                  <a:buFontTx/>
                  <a:buNone/>
                </a:pPr>
                <a:endParaRPr lang="en-US" altLang="en-US" sz="2000" dirty="0">
                  <a:latin typeface="Times New Roman" charset="0"/>
                  <a:ea typeface="ＭＳ Ｐゴシック" charset="-128"/>
                </a:endParaRPr>
              </a:p>
              <a:p>
                <a:pPr eaLnBrk="1" hangingPunct="1">
                  <a:lnSpc>
                    <a:spcPct val="80000"/>
                  </a:lnSpc>
                  <a:buFontTx/>
                  <a:buNone/>
                </a:pPr>
                <a:r>
                  <a:rPr lang="en-US" altLang="en-US" sz="1600" dirty="0">
                    <a:latin typeface="Times New Roman" charset="0"/>
                    <a:ea typeface="ＭＳ Ｐゴシック" charset="-128"/>
                  </a:rPr>
                  <a:t>      </a:t>
                </a:r>
                <a:r>
                  <a:rPr lang="en-US" altLang="en-US" sz="1600" dirty="0">
                    <a:highlight>
                      <a:srgbClr val="FFFF00"/>
                    </a:highlight>
                    <a:latin typeface="Times New Roman" charset="0"/>
                    <a:ea typeface="ＭＳ Ｐゴシック" charset="-128"/>
                  </a:rPr>
                  <a:t> where </a:t>
                </a:r>
                <a:r>
                  <a:rPr lang="en-US" altLang="en-US" sz="1600" i="1" dirty="0">
                    <a:highlight>
                      <a:srgbClr val="FFFF00"/>
                    </a:highlight>
                    <a:latin typeface="Times New Roman" charset="0"/>
                    <a:ea typeface="ＭＳ Ｐゴシック" charset="-128"/>
                  </a:rPr>
                  <a:t>P</a:t>
                </a:r>
                <a:r>
                  <a:rPr lang="en-US" altLang="en-US" sz="1600" baseline="-25000" dirty="0">
                    <a:highlight>
                      <a:srgbClr val="FFFF00"/>
                    </a:highlight>
                    <a:latin typeface="Times New Roman" charset="0"/>
                    <a:ea typeface="ＭＳ Ｐゴシック" charset="-128"/>
                  </a:rPr>
                  <a:t>0</a:t>
                </a:r>
                <a:r>
                  <a:rPr lang="en-US" altLang="en-US" sz="1600" dirty="0">
                    <a:highlight>
                      <a:srgbClr val="FFFF00"/>
                    </a:highlight>
                    <a:latin typeface="Times New Roman" charset="0"/>
                    <a:ea typeface="ＭＳ Ｐゴシック" charset="-128"/>
                  </a:rPr>
                  <a:t> is the present value, </a:t>
                </a:r>
                <a:r>
                  <a:rPr lang="en-US" altLang="en-US" sz="1600" i="1" dirty="0">
                    <a:highlight>
                      <a:srgbClr val="FFFF00"/>
                    </a:highlight>
                    <a:latin typeface="Times New Roman" charset="0"/>
                    <a:ea typeface="ＭＳ Ｐゴシック" charset="-128"/>
                  </a:rPr>
                  <a:t>r</a:t>
                </a:r>
                <a:r>
                  <a:rPr lang="en-US" altLang="en-US" sz="1600" dirty="0">
                    <a:highlight>
                      <a:srgbClr val="FFFF00"/>
                    </a:highlight>
                    <a:latin typeface="Times New Roman" charset="0"/>
                    <a:ea typeface="ＭＳ Ｐゴシック" charset="-128"/>
                  </a:rPr>
                  <a:t> is the discount rate, </a:t>
                </a:r>
                <a:r>
                  <a:rPr lang="en-US" altLang="en-US" sz="1600" i="1" dirty="0">
                    <a:highlight>
                      <a:srgbClr val="FFFF00"/>
                    </a:highlight>
                    <a:latin typeface="Times New Roman" charset="0"/>
                    <a:ea typeface="ＭＳ Ｐゴシック" charset="-128"/>
                  </a:rPr>
                  <a:t>P</a:t>
                </a:r>
                <a:r>
                  <a:rPr lang="en-US" altLang="en-US" sz="1600" i="1" baseline="-25000" dirty="0">
                    <a:highlight>
                      <a:srgbClr val="FFFF00"/>
                    </a:highlight>
                    <a:latin typeface="Times New Roman" charset="0"/>
                    <a:ea typeface="ＭＳ Ｐゴシック" charset="-128"/>
                  </a:rPr>
                  <a:t>T</a:t>
                </a:r>
                <a:r>
                  <a:rPr lang="en-US" altLang="en-US" sz="1600" dirty="0">
                    <a:highlight>
                      <a:srgbClr val="FFFF00"/>
                    </a:highlight>
                    <a:latin typeface="Times New Roman" charset="0"/>
                    <a:ea typeface="ＭＳ Ｐゴシック" charset="-128"/>
                  </a:rPr>
                  <a:t> is the sum to be paid or received in the future, and </a:t>
                </a:r>
                <a:r>
                  <a:rPr lang="en-US" altLang="en-US" sz="1600" i="1" dirty="0">
                    <a:highlight>
                      <a:srgbClr val="FFFF00"/>
                    </a:highlight>
                    <a:latin typeface="Times New Roman" charset="0"/>
                    <a:ea typeface="ＭＳ Ｐゴシック" charset="-128"/>
                  </a:rPr>
                  <a:t>T</a:t>
                </a:r>
                <a:r>
                  <a:rPr lang="en-US" altLang="en-US" sz="1600" dirty="0">
                    <a:highlight>
                      <a:srgbClr val="FFFF00"/>
                    </a:highlight>
                    <a:latin typeface="Times New Roman" charset="0"/>
                    <a:ea typeface="ＭＳ Ｐゴシック" charset="-128"/>
                  </a:rPr>
                  <a:t> is the number of periods into the future that it will be paid or received</a:t>
                </a:r>
              </a:p>
              <a:p>
                <a:pPr eaLnBrk="1" hangingPunct="1">
                  <a:lnSpc>
                    <a:spcPct val="80000"/>
                  </a:lnSpc>
                  <a:buFontTx/>
                  <a:buNone/>
                </a:pPr>
                <a:endParaRPr lang="en-US" altLang="en-US" sz="1600" dirty="0">
                  <a:highlight>
                    <a:srgbClr val="FFFF00"/>
                  </a:highlight>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Example: What is the present value of $100 to be received in five years if the discount rate is 2%? </a:t>
                </a:r>
              </a:p>
              <a:p>
                <a:pPr algn="ctr" eaLnBrk="1" hangingPunct="1">
                  <a:lnSpc>
                    <a:spcPct val="80000"/>
                  </a:lnSpc>
                  <a:buFontTx/>
                  <a:buNone/>
                </a:pPr>
                <a:r>
                  <a:rPr lang="en-US" altLang="en-US" sz="2000" i="1" dirty="0">
                    <a:latin typeface="Times New Roman" charset="0"/>
                    <a:ea typeface="ＭＳ Ｐゴシック" charset="-128"/>
                  </a:rPr>
                  <a:t>	</a:t>
                </a:r>
                <a:r>
                  <a:rPr lang="en-US" altLang="en-US" sz="2000" b="1" i="1" dirty="0">
                    <a:solidFill>
                      <a:schemeClr val="accent1"/>
                    </a:solidFill>
                    <a:latin typeface="Times New Roman" charset="0"/>
                    <a:ea typeface="ＭＳ Ｐゴシック" charset="-128"/>
                  </a:rPr>
                  <a:t>P</a:t>
                </a:r>
                <a:r>
                  <a:rPr lang="en-US" altLang="en-US" sz="2000" b="1" baseline="-25000" dirty="0">
                    <a:solidFill>
                      <a:schemeClr val="accent1"/>
                    </a:solidFill>
                    <a:latin typeface="Times New Roman" charset="0"/>
                    <a:ea typeface="ＭＳ Ｐゴシック" charset="-128"/>
                  </a:rPr>
                  <a:t>0</a:t>
                </a:r>
                <a:r>
                  <a:rPr lang="en-US" altLang="en-US" sz="2000" b="1" dirty="0">
                    <a:solidFill>
                      <a:schemeClr val="accent1"/>
                    </a:solidFill>
                    <a:latin typeface="Times New Roman" charset="0"/>
                    <a:ea typeface="ＭＳ Ｐゴシック" charset="-128"/>
                  </a:rPr>
                  <a:t> = $100/(1 + 0.02)</a:t>
                </a:r>
                <a:r>
                  <a:rPr lang="en-US" altLang="en-US" sz="2000" b="1" baseline="30000" dirty="0">
                    <a:solidFill>
                      <a:schemeClr val="accent1"/>
                    </a:solidFill>
                    <a:latin typeface="Times New Roman" charset="0"/>
                    <a:ea typeface="ＭＳ Ｐゴシック" charset="-128"/>
                  </a:rPr>
                  <a:t>5</a:t>
                </a:r>
                <a:r>
                  <a:rPr lang="en-US" altLang="en-US" sz="2000" b="1" dirty="0">
                    <a:solidFill>
                      <a:schemeClr val="accent1"/>
                    </a:solidFill>
                    <a:latin typeface="Times New Roman" charset="0"/>
                    <a:ea typeface="ＭＳ Ｐゴシック" charset="-128"/>
                  </a:rPr>
                  <a:t> = $90.57 </a:t>
                </a:r>
                <a:r>
                  <a:rPr lang="en-US" altLang="en-US" sz="2000" dirty="0">
                    <a:latin typeface="Times New Roman" charset="0"/>
                    <a:ea typeface="ＭＳ Ｐゴシック" charset="-128"/>
                  </a:rPr>
                  <a:t/>
                </a:r>
                <a:br>
                  <a:rPr lang="en-US" altLang="en-US" sz="2000" dirty="0">
                    <a:latin typeface="Times New Roman" charset="0"/>
                    <a:ea typeface="ＭＳ Ｐゴシック" charset="-128"/>
                  </a:rPr>
                </a:br>
                <a:endParaRPr lang="en-US" altLang="en-US" sz="2000" dirty="0">
                  <a:latin typeface="Times New Roman" charset="0"/>
                  <a:ea typeface="ＭＳ Ｐゴシック" charset="-128"/>
                </a:endParaRPr>
              </a:p>
              <a:p>
                <a:pPr marL="0" indent="0" algn="ctr" eaLnBrk="1" hangingPunct="1">
                  <a:lnSpc>
                    <a:spcPct val="80000"/>
                  </a:lnSpc>
                  <a:buNone/>
                </a:pPr>
                <a:r>
                  <a:rPr lang="en-US" altLang="en-US" sz="1800" dirty="0">
                    <a:latin typeface="Times New Roman" charset="0"/>
                    <a:ea typeface="ＭＳ Ｐゴシック" charset="-128"/>
                  </a:rPr>
                  <a:t>      ($100 in five years’ time is worth $90.57 in today’s money)</a:t>
                </a:r>
              </a:p>
            </p:txBody>
          </p:sp>
        </mc:Choice>
        <mc:Fallback xmlns="">
          <p:sp>
            <p:nvSpPr>
              <p:cNvPr id="83972" name="Rectangle 3"/>
              <p:cNvSpPr>
                <a:spLocks noGrp="1" noRot="1" noChangeAspect="1" noMove="1" noResize="1" noEditPoints="1" noAdjustHandles="1" noChangeArrowheads="1" noChangeShapeType="1" noTextEdit="1"/>
              </p:cNvSpPr>
              <p:nvPr>
                <p:ph type="body" idx="1"/>
              </p:nvPr>
            </p:nvSpPr>
            <p:spPr>
              <a:xfrm>
                <a:off x="228600" y="1916113"/>
                <a:ext cx="8447088" cy="4249737"/>
              </a:xfrm>
              <a:blipFill>
                <a:blip r:embed="rId3"/>
                <a:stretch>
                  <a:fillRect l="-601" t="-1786" r="-450" b="-6250"/>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E0DA82-4CED-F146-93BF-ED91FBFFF6F7}" type="slidenum">
              <a:rPr lang="en-GB" altLang="en-US" sz="1400"/>
              <a:pPr/>
              <a:t>36</a:t>
            </a:fld>
            <a:endParaRPr lang="en-GB" altLang="en-US" sz="1400"/>
          </a:p>
        </p:txBody>
      </p:sp>
      <p:sp>
        <p:nvSpPr>
          <p:cNvPr id="86019"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 calculations for pricing bonds</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86020" name="Rectangle 3"/>
          <p:cNvSpPr>
            <a:spLocks noGrp="1" noChangeArrowheads="1"/>
          </p:cNvSpPr>
          <p:nvPr>
            <p:ph type="body" idx="1"/>
          </p:nvPr>
        </p:nvSpPr>
        <p:spPr>
          <a:xfrm>
            <a:off x="468313" y="2060575"/>
            <a:ext cx="8064500" cy="4105275"/>
          </a:xfrm>
        </p:spPr>
        <p:txBody>
          <a:bodyPr/>
          <a:lstStyle/>
          <a:p>
            <a:pPr eaLnBrk="1" hangingPunct="1">
              <a:lnSpc>
                <a:spcPct val="80000"/>
              </a:lnSpc>
            </a:pPr>
            <a:r>
              <a:rPr lang="en-US" altLang="en-US" sz="2000" dirty="0">
                <a:highlight>
                  <a:srgbClr val="FFFF00"/>
                </a:highlight>
                <a:latin typeface="Times New Roman" charset="0"/>
                <a:ea typeface="ＭＳ Ｐゴシック" charset="-128"/>
              </a:rPr>
              <a:t>A bond pays a $10 coupon annually with the next coupon due immediately. The bond has exactly five years left to maturity when it will be redeemed at its par value of $100 and an appropriate discount rate is 10%. What would be a fair price to pay today for the bond?</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would calculate the fair price as the discounted sum of </a:t>
            </a:r>
            <a:r>
              <a:rPr lang="en-US" altLang="en-US" sz="2000" dirty="0">
                <a:highlight>
                  <a:srgbClr val="FFFF00"/>
                </a:highlight>
                <a:latin typeface="Times New Roman" charset="0"/>
                <a:ea typeface="ＭＳ Ｐゴシック" charset="-128"/>
              </a:rPr>
              <a:t>the six coupon payments (one now and one at the end of each of the next five years) </a:t>
            </a:r>
            <a:r>
              <a:rPr lang="en-US" altLang="en-US" sz="2000" dirty="0">
                <a:latin typeface="Times New Roman" charset="0"/>
                <a:ea typeface="ＭＳ Ｐゴシック" charset="-128"/>
              </a:rPr>
              <a:t>and plus the discounted value of the par amount of the bond. If we let the fair price in pounds be denoted by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r>
              <a:rPr lang="en-US" altLang="en-US" sz="2000" dirty="0">
                <a:latin typeface="Times New Roman" charset="0"/>
                <a:ea typeface="ＭＳ Ｐゴシック" charset="-128"/>
              </a:rPr>
              <a:t>, the calculation would be:</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The fair price to pay for the bond is </a:t>
            </a:r>
            <a:r>
              <a:rPr lang="en-US" altLang="en-US" sz="2000" i="1" dirty="0">
                <a:latin typeface="Times New Roman" charset="0"/>
                <a:ea typeface="ＭＳ Ｐゴシック" charset="-128"/>
              </a:rPr>
              <a:t>P</a:t>
            </a:r>
            <a:r>
              <a:rPr lang="en-US" altLang="en-US" sz="2000" baseline="-25000" dirty="0">
                <a:latin typeface="Times New Roman" charset="0"/>
                <a:ea typeface="ＭＳ Ｐゴシック" charset="-128"/>
              </a:rPr>
              <a:t>0</a:t>
            </a:r>
            <a:r>
              <a:rPr lang="en-US" altLang="en-US" sz="2000" dirty="0">
                <a:latin typeface="Times New Roman" charset="0"/>
                <a:ea typeface="ＭＳ Ｐゴシック" charset="-128"/>
              </a:rPr>
              <a:t> = $86.04</a:t>
            </a:r>
          </a:p>
        </p:txBody>
      </p:sp>
      <p:pic>
        <p:nvPicPr>
          <p:cNvPr id="860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4653136"/>
            <a:ext cx="77406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F6C48F8-6864-6345-ABA6-C8031451F63B}" type="slidenum">
              <a:rPr lang="en-GB" altLang="en-US" sz="1400"/>
              <a:pPr/>
              <a:t>37</a:t>
            </a:fld>
            <a:endParaRPr lang="en-GB" altLang="en-US" sz="1400"/>
          </a:p>
        </p:txBody>
      </p:sp>
      <p:sp>
        <p:nvSpPr>
          <p:cNvPr id="88067"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Present value calculations for pricing irredeemable bonds</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88068" name="Rectangle 3"/>
          <p:cNvSpPr>
            <a:spLocks noGrp="1" noChangeArrowheads="1"/>
          </p:cNvSpPr>
          <p:nvPr>
            <p:ph type="body" idx="1"/>
          </p:nvPr>
        </p:nvSpPr>
        <p:spPr>
          <a:xfrm>
            <a:off x="468313" y="2060575"/>
            <a:ext cx="8064500" cy="4392761"/>
          </a:xfrm>
        </p:spPr>
        <p:txBody>
          <a:bodyPr/>
          <a:lstStyle/>
          <a:p>
            <a:pPr eaLnBrk="1" hangingPunct="1">
              <a:lnSpc>
                <a:spcPct val="80000"/>
              </a:lnSpc>
            </a:pPr>
            <a:r>
              <a:rPr lang="en-US" altLang="en-US" sz="2000" dirty="0">
                <a:solidFill>
                  <a:srgbClr val="FF0000"/>
                </a:solidFill>
                <a:latin typeface="Times New Roman" charset="0"/>
                <a:ea typeface="ＭＳ Ｐゴシック" charset="-128"/>
              </a:rPr>
              <a:t>If the bond was irredeemable </a:t>
            </a:r>
            <a:r>
              <a:rPr lang="en-US" altLang="en-US" sz="2000" dirty="0">
                <a:latin typeface="Times New Roman" charset="0"/>
                <a:ea typeface="ＭＳ Ｐゴシック" charset="-128"/>
              </a:rPr>
              <a:t>(it had an infinite lifetime like a stock), we would need to </a:t>
            </a:r>
            <a:r>
              <a:rPr lang="en-US" altLang="en-US" sz="2000" dirty="0">
                <a:highlight>
                  <a:srgbClr val="FFFF00"/>
                </a:highlight>
                <a:latin typeface="Times New Roman" charset="0"/>
                <a:ea typeface="ＭＳ Ｐゴシック" charset="-128"/>
              </a:rPr>
              <a:t>use the </a:t>
            </a:r>
            <a:r>
              <a:rPr lang="en-US" altLang="en-US" sz="2000" i="1" dirty="0">
                <a:highlight>
                  <a:srgbClr val="FFFF00"/>
                </a:highlight>
                <a:latin typeface="Times New Roman" charset="0"/>
                <a:ea typeface="ＭＳ Ｐゴシック" charset="-128"/>
              </a:rPr>
              <a:t>S</a:t>
            </a:r>
            <a:r>
              <a:rPr lang="en-US" altLang="en-US" sz="2000" baseline="-25000" dirty="0">
                <a:highlight>
                  <a:srgbClr val="FFFF00"/>
                </a:highlight>
                <a:latin typeface="Times New Roman" charset="0"/>
                <a:ea typeface="ＭＳ Ｐゴシック" charset="-128"/>
              </a:rPr>
              <a:t>∞</a:t>
            </a:r>
            <a:r>
              <a:rPr lang="en-US" altLang="en-US" sz="2000" dirty="0">
                <a:highlight>
                  <a:srgbClr val="FFFF00"/>
                </a:highlight>
                <a:latin typeface="Times New Roman" charset="0"/>
                <a:ea typeface="ＭＳ Ｐゴシック" charset="-128"/>
              </a:rPr>
              <a:t> formula to calculate its present value</a:t>
            </a:r>
            <a:r>
              <a:rPr lang="en-US" altLang="en-US" sz="2000" dirty="0">
                <a:latin typeface="Times New Roman" charset="0"/>
                <a:ea typeface="ＭＳ Ｐゴシック" charset="-128"/>
              </a:rPr>
              <a:t>. </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highlight>
                  <a:srgbClr val="FFFF00"/>
                </a:highlight>
                <a:latin typeface="Times New Roman" charset="0"/>
                <a:ea typeface="ＭＳ Ｐゴシック" charset="-128"/>
              </a:rPr>
              <a:t>what should an investor pay today for a perpetual (irredeemable) bond that pays a coupon of $5 every six months if the appropriate rate to discount future cashflows is 4% per annum and the next coupon will be paid immediately? </a:t>
            </a:r>
          </a:p>
          <a:p>
            <a:pPr eaLnBrk="1" hangingPunct="1">
              <a:lnSpc>
                <a:spcPct val="80000"/>
              </a:lnSpc>
            </a:pPr>
            <a:r>
              <a:rPr lang="en-US" altLang="en-US" sz="2000" dirty="0">
                <a:latin typeface="Times New Roman" charset="0"/>
                <a:ea typeface="ＭＳ Ｐゴシック" charset="-128"/>
              </a:rPr>
              <a:t>We could discount each cashflow with the discount rate for six months, which would be 2%. We could write this as an infinite series beginning with $5:</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need to be slightly careful as the common difference here is </a:t>
            </a:r>
          </a:p>
          <a:p>
            <a:pPr marL="0" indent="0" eaLnBrk="1" hangingPunct="1">
              <a:lnSpc>
                <a:spcPct val="80000"/>
              </a:lnSpc>
              <a:buNone/>
            </a:pPr>
            <a:r>
              <a:rPr lang="en-US" altLang="en-US" sz="2000" dirty="0">
                <a:latin typeface="Times New Roman" charset="0"/>
                <a:ea typeface="ＭＳ Ｐゴシック" charset="-128"/>
              </a:rPr>
              <a:t>      1/(1 + 0.02). Then we would have the value as</a:t>
            </a:r>
          </a:p>
          <a:p>
            <a:pPr marL="0" indent="0" eaLnBrk="1" hangingPunct="1">
              <a:lnSpc>
                <a:spcPct val="80000"/>
              </a:lnSpc>
              <a:buNone/>
            </a:pPr>
            <a:endParaRPr lang="en-US" altLang="en-US" sz="2000" dirty="0">
              <a:latin typeface="Times New Roman" charset="0"/>
              <a:ea typeface="ＭＳ Ｐゴシック" charset="-128"/>
            </a:endParaRPr>
          </a:p>
          <a:p>
            <a:pPr marL="0" indent="0" algn="ctr" eaLnBrk="1" hangingPunct="1">
              <a:lnSpc>
                <a:spcPct val="80000"/>
              </a:lnSpc>
              <a:buNone/>
            </a:pPr>
            <a:r>
              <a:rPr lang="en-US" altLang="en-US" sz="2000" i="1" dirty="0">
                <a:latin typeface="Times New Roman" charset="0"/>
                <a:ea typeface="ＭＳ Ｐゴシック" charset="-128"/>
              </a:rPr>
              <a:t>S</a:t>
            </a:r>
            <a:r>
              <a:rPr lang="en-US" altLang="en-US" sz="2000" baseline="-25000" dirty="0">
                <a:latin typeface="Times New Roman" charset="0"/>
                <a:ea typeface="ＭＳ Ｐゴシック" charset="-128"/>
              </a:rPr>
              <a:t>∞</a:t>
            </a:r>
            <a:r>
              <a:rPr lang="en-US" altLang="en-US" sz="2000" dirty="0">
                <a:latin typeface="Times New Roman" charset="0"/>
                <a:ea typeface="ＭＳ Ｐゴシック" charset="-128"/>
              </a:rPr>
              <a:t> = $5 / (1 − [1/(1 + 0.02)]) = $255</a:t>
            </a:r>
          </a:p>
        </p:txBody>
      </p:sp>
      <p:pic>
        <p:nvPicPr>
          <p:cNvPr id="8806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508500"/>
            <a:ext cx="501015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CBC7582-21B1-5048-B3F7-89DBA48AA757}" type="slidenum">
              <a:rPr lang="en-GB" altLang="en-US" sz="1400"/>
              <a:pPr/>
              <a:t>38</a:t>
            </a:fld>
            <a:endParaRPr lang="en-GB" altLang="en-US" sz="1400"/>
          </a:p>
        </p:txBody>
      </p:sp>
      <p:sp>
        <p:nvSpPr>
          <p:cNvPr id="90115" name="Rectangle 2"/>
          <p:cNvSpPr>
            <a:spLocks noGrp="1" noChangeArrowheads="1"/>
          </p:cNvSpPr>
          <p:nvPr>
            <p:ph type="title"/>
          </p:nvPr>
        </p:nvSpPr>
        <p:spPr>
          <a:xfrm>
            <a:off x="1403350" y="609600"/>
            <a:ext cx="7054850" cy="1143000"/>
          </a:xfrm>
        </p:spPr>
        <p:txBody>
          <a:bodyPr/>
          <a:lstStyle/>
          <a:p>
            <a:pPr eaLnBrk="1" hangingPunct="1"/>
            <a:r>
              <a:rPr lang="en-GB" altLang="en-US" sz="2500" b="1" dirty="0">
                <a:solidFill>
                  <a:srgbClr val="0070C0"/>
                </a:solidFill>
                <a:latin typeface="Times New Roman" charset="0"/>
                <a:ea typeface="ＭＳ Ｐゴシック" charset="-128"/>
              </a:rPr>
              <a:t>Internal rate of return</a:t>
            </a:r>
            <a:r>
              <a:rPr lang="en-GB" altLang="en-US" sz="2500" dirty="0">
                <a:solidFill>
                  <a:srgbClr val="0070C0"/>
                </a:solidFill>
                <a:latin typeface="Times New Roman" charset="0"/>
                <a:ea typeface="ＭＳ Ｐゴシック" charset="-128"/>
              </a:rPr>
              <a:t/>
            </a:r>
            <a:br>
              <a:rPr lang="en-GB" altLang="en-US" sz="2500" dirty="0">
                <a:solidFill>
                  <a:srgbClr val="0070C0"/>
                </a:solidFill>
                <a:latin typeface="Times New Roman" charset="0"/>
                <a:ea typeface="ＭＳ Ｐゴシック" charset="-128"/>
              </a:rPr>
            </a:br>
            <a:endParaRPr lang="en-US" altLang="en-US" sz="2000" dirty="0">
              <a:solidFill>
                <a:srgbClr val="0070C0"/>
              </a:solidFill>
              <a:latin typeface="Times New Roman" charset="0"/>
              <a:ea typeface="ＭＳ Ｐゴシック" charset="-128"/>
            </a:endParaRPr>
          </a:p>
        </p:txBody>
      </p:sp>
      <p:sp>
        <p:nvSpPr>
          <p:cNvPr id="90116" name="Rectangle 3"/>
          <p:cNvSpPr>
            <a:spLocks noGrp="1" noChangeArrowheads="1"/>
          </p:cNvSpPr>
          <p:nvPr>
            <p:ph type="body" idx="1"/>
          </p:nvPr>
        </p:nvSpPr>
        <p:spPr>
          <a:xfrm>
            <a:off x="468313" y="1916833"/>
            <a:ext cx="8064500" cy="4608512"/>
          </a:xfrm>
        </p:spPr>
        <p:txBody>
          <a:bodyPr/>
          <a:lstStyle/>
          <a:p>
            <a:pPr eaLnBrk="1" hangingPunct="1">
              <a:lnSpc>
                <a:spcPct val="80000"/>
              </a:lnSpc>
            </a:pPr>
            <a:r>
              <a:rPr lang="en-US" altLang="en-US" sz="2000" dirty="0">
                <a:latin typeface="Times New Roman" charset="0"/>
                <a:ea typeface="ＭＳ Ｐゴシック" charset="-128"/>
              </a:rPr>
              <a:t>Sometimes </a:t>
            </a:r>
            <a:r>
              <a:rPr lang="en-US" altLang="en-US" sz="2000" dirty="0">
                <a:highlight>
                  <a:srgbClr val="FFFF00"/>
                </a:highlight>
                <a:latin typeface="Times New Roman" charset="0"/>
                <a:ea typeface="ＭＳ Ｐゴシック" charset="-128"/>
              </a:rPr>
              <a:t>we know the present value, and the future cashflows</a:t>
            </a:r>
            <a:r>
              <a:rPr lang="en-US" altLang="en-US" sz="2000" dirty="0">
                <a:latin typeface="Times New Roman" charset="0"/>
                <a:ea typeface="ＭＳ Ｐゴシック" charset="-128"/>
              </a:rPr>
              <a:t>, </a:t>
            </a:r>
            <a:r>
              <a:rPr lang="en-US" altLang="en-US" sz="2000" dirty="0">
                <a:solidFill>
                  <a:srgbClr val="FF0000"/>
                </a:solidFill>
                <a:latin typeface="Times New Roman" charset="0"/>
                <a:ea typeface="ＭＳ Ｐゴシック" charset="-128"/>
              </a:rPr>
              <a:t>but we do not know the discount rate. </a:t>
            </a:r>
          </a:p>
          <a:p>
            <a:pPr eaLnBrk="1" hangingPunct="1">
              <a:lnSpc>
                <a:spcPct val="80000"/>
              </a:lnSpc>
            </a:pPr>
            <a:endParaRPr lang="en-US" altLang="en-US" sz="2000" dirty="0">
              <a:latin typeface="Times New Roman" charset="0"/>
              <a:ea typeface="ＭＳ Ｐゴシック" charset="-128"/>
            </a:endParaRPr>
          </a:p>
          <a:p>
            <a:pPr>
              <a:lnSpc>
                <a:spcPct val="80000"/>
              </a:lnSpc>
            </a:pPr>
            <a:r>
              <a:rPr lang="en-US" altLang="en-US" sz="2000" dirty="0">
                <a:solidFill>
                  <a:srgbClr val="FF0000"/>
                </a:solidFill>
                <a:latin typeface="Times New Roman" charset="0"/>
                <a:ea typeface="ＭＳ Ｐゴシック" charset="-128"/>
              </a:rPr>
              <a:t>Internal rate of return or IRR</a:t>
            </a:r>
            <a:r>
              <a:rPr lang="en-CA" altLang="en-US" sz="2000" dirty="0">
                <a:solidFill>
                  <a:srgbClr val="FF0000"/>
                </a:solidFill>
                <a:latin typeface="Times New Roman" charset="0"/>
                <a:ea typeface="ＭＳ Ｐゴシック" charset="-128"/>
              </a:rPr>
              <a:t>:</a:t>
            </a:r>
            <a:r>
              <a:rPr lang="ar-SA" altLang="en-US" sz="2000" dirty="0">
                <a:solidFill>
                  <a:srgbClr val="FF0000"/>
                </a:solidFill>
                <a:latin typeface="Times New Roman" charset="0"/>
                <a:ea typeface="ＭＳ Ｐゴシック" charset="-128"/>
              </a:rPr>
              <a:t> </a:t>
            </a:r>
            <a:r>
              <a:rPr lang="en-CA" altLang="en-US" sz="2000" dirty="0">
                <a:solidFill>
                  <a:srgbClr val="FF0000"/>
                </a:solidFill>
                <a:latin typeface="Times New Roman" charset="0"/>
                <a:ea typeface="ＭＳ Ｐゴシック" charset="-128"/>
              </a:rPr>
              <a:t> </a:t>
            </a:r>
            <a:r>
              <a:rPr lang="en-US" altLang="en-US" sz="2000" dirty="0">
                <a:highlight>
                  <a:srgbClr val="FFFF00"/>
                </a:highlight>
                <a:latin typeface="Times New Roman" charset="0"/>
                <a:ea typeface="ＭＳ Ｐゴシック" charset="-128"/>
              </a:rPr>
              <a:t>The value of </a:t>
            </a:r>
            <a:r>
              <a:rPr lang="en-US" altLang="en-US" sz="2000" i="1" dirty="0">
                <a:highlight>
                  <a:srgbClr val="FFFF00"/>
                </a:highlight>
                <a:latin typeface="Times New Roman" charset="0"/>
                <a:ea typeface="ＭＳ Ｐゴシック" charset="-128"/>
              </a:rPr>
              <a:t>r</a:t>
            </a:r>
            <a:r>
              <a:rPr lang="en-US" altLang="en-US" sz="2000" dirty="0">
                <a:highlight>
                  <a:srgbClr val="FFFF00"/>
                </a:highlight>
                <a:latin typeface="Times New Roman" charset="0"/>
                <a:ea typeface="ＭＳ Ｐゴシック" charset="-128"/>
              </a:rPr>
              <a:t> that would equate the amount to be paid today </a:t>
            </a:r>
            <a:r>
              <a:rPr lang="en-US" altLang="en-US" sz="2000" i="1" dirty="0">
                <a:highlight>
                  <a:srgbClr val="FFFF00"/>
                </a:highlight>
                <a:latin typeface="Times New Roman" charset="0"/>
                <a:ea typeface="ＭＳ Ｐゴシック" charset="-128"/>
              </a:rPr>
              <a:t>P</a:t>
            </a:r>
            <a:r>
              <a:rPr lang="en-US" altLang="en-US" sz="2000" baseline="-25000" dirty="0">
                <a:highlight>
                  <a:srgbClr val="FFFF00"/>
                </a:highlight>
                <a:latin typeface="Times New Roman" charset="0"/>
                <a:ea typeface="ＭＳ Ｐゴシック" charset="-128"/>
              </a:rPr>
              <a:t>0</a:t>
            </a:r>
            <a:r>
              <a:rPr lang="en-US" altLang="en-US" sz="2000" dirty="0">
                <a:highlight>
                  <a:srgbClr val="FFFF00"/>
                </a:highlight>
                <a:latin typeface="Times New Roman" charset="0"/>
                <a:ea typeface="ＭＳ Ｐゴシック" charset="-128"/>
              </a:rPr>
              <a:t> to the present value of all of the cashflows we would receive if we purchased the asset</a:t>
            </a:r>
          </a:p>
          <a:p>
            <a:pPr>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We could calculate that by solving the annuity formula above for </a:t>
            </a:r>
            <a:r>
              <a:rPr lang="en-US" altLang="en-US" sz="2000" i="1" dirty="0">
                <a:latin typeface="Times New Roman" charset="0"/>
                <a:ea typeface="ＭＳ Ｐゴシック" charset="-128"/>
              </a:rPr>
              <a:t>r</a:t>
            </a:r>
            <a:r>
              <a:rPr lang="en-US" altLang="en-US" sz="2000" dirty="0">
                <a:latin typeface="Times New Roman" charset="0"/>
                <a:ea typeface="ＭＳ Ｐゴシック" charset="-128"/>
              </a:rPr>
              <a:t>. More generally, if the future cashflow payments were not fixed but varied over time, we would have a more flexible formula</a:t>
            </a: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endParaRPr lang="en-US" altLang="en-US" sz="2000" dirty="0">
              <a:latin typeface="Times New Roman" charset="0"/>
              <a:ea typeface="ＭＳ Ｐゴシック" charset="-128"/>
            </a:endParaRPr>
          </a:p>
          <a:p>
            <a:pPr eaLnBrk="1" hangingPunct="1">
              <a:lnSpc>
                <a:spcPct val="80000"/>
              </a:lnSpc>
            </a:pPr>
            <a:r>
              <a:rPr lang="en-US" altLang="en-US" sz="2000" dirty="0">
                <a:latin typeface="Times New Roman" charset="0"/>
                <a:ea typeface="ＭＳ Ｐゴシック" charset="-128"/>
              </a:rPr>
              <a:t>If there are only one or two time-periods, we could solve the equation by hand; for more we would need to use a spreadsheet.</a:t>
            </a:r>
          </a:p>
          <a:p>
            <a:pPr eaLnBrk="1" hangingPunct="1">
              <a:lnSpc>
                <a:spcPct val="80000"/>
              </a:lnSpc>
            </a:pPr>
            <a:endParaRPr lang="en-US" altLang="en-US" sz="2000" dirty="0">
              <a:latin typeface="Times New Roman" charset="0"/>
              <a:ea typeface="ＭＳ Ｐゴシック" charset="-128"/>
            </a:endParaRPr>
          </a:p>
        </p:txBody>
      </p:sp>
      <p:pic>
        <p:nvPicPr>
          <p:cNvPr id="901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797152"/>
            <a:ext cx="62166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F6A7943-2273-9E49-9C35-C4D72210A4CF}" type="slidenum">
              <a:rPr lang="en-GB" altLang="en-US" sz="1400"/>
              <a:pPr/>
              <a:t>39</a:t>
            </a:fld>
            <a:endParaRPr lang="en-GB" altLang="en-US" sz="1400"/>
          </a:p>
        </p:txBody>
      </p:sp>
      <p:sp>
        <p:nvSpPr>
          <p:cNvPr id="92163" name="Rectangle 3074"/>
          <p:cNvSpPr>
            <a:spLocks noGrp="1" noChangeArrowheads="1"/>
          </p:cNvSpPr>
          <p:nvPr>
            <p:ph type="body" idx="1"/>
          </p:nvPr>
        </p:nvSpPr>
        <p:spPr>
          <a:xfrm>
            <a:off x="381000" y="1905000"/>
            <a:ext cx="8382000" cy="4476328"/>
          </a:xfrm>
        </p:spPr>
        <p:txBody>
          <a:bodyPr/>
          <a:lstStyle/>
          <a:p>
            <a:pPr algn="just" eaLnBrk="1" hangingPunct="1">
              <a:lnSpc>
                <a:spcPct val="90000"/>
              </a:lnSpc>
            </a:pPr>
            <a:r>
              <a:rPr lang="en-GB" altLang="en-US" sz="2000" dirty="0">
                <a:latin typeface="Times New Roman" charset="0"/>
                <a:ea typeface="ＭＳ Ｐゴシック" charset="-128"/>
              </a:rPr>
              <a:t>It is </a:t>
            </a:r>
            <a:r>
              <a:rPr lang="en-GB" altLang="en-US" sz="2000" dirty="0">
                <a:highlight>
                  <a:srgbClr val="FFFF00"/>
                </a:highlight>
                <a:latin typeface="Times New Roman" charset="0"/>
                <a:ea typeface="ＭＳ Ｐゴシック" charset="-128"/>
              </a:rPr>
              <a:t>preferable not to work directly with asset prices</a:t>
            </a:r>
            <a:r>
              <a:rPr lang="en-GB" altLang="en-US" sz="2000" dirty="0">
                <a:latin typeface="Times New Roman" charset="0"/>
                <a:ea typeface="ＭＳ Ｐゴシック" charset="-128"/>
              </a:rPr>
              <a:t>, so we usually </a:t>
            </a:r>
            <a:r>
              <a:rPr lang="en-GB" altLang="en-US" sz="2000" dirty="0">
                <a:highlight>
                  <a:srgbClr val="FFFF00"/>
                </a:highlight>
                <a:latin typeface="Times New Roman" charset="0"/>
                <a:ea typeface="ＭＳ Ｐゴシック" charset="-128"/>
              </a:rPr>
              <a:t>convert the raw prices into a series of returns</a:t>
            </a:r>
            <a:r>
              <a:rPr lang="en-GB" altLang="en-US" sz="2000" dirty="0">
                <a:latin typeface="Times New Roman" charset="0"/>
                <a:ea typeface="ＭＳ Ｐゴシック" charset="-128"/>
              </a:rPr>
              <a:t>. There are </a:t>
            </a:r>
            <a:r>
              <a:rPr lang="en-GB" altLang="en-US" sz="2000" dirty="0">
                <a:highlight>
                  <a:srgbClr val="FFFF00"/>
                </a:highlight>
                <a:latin typeface="Times New Roman" charset="0"/>
                <a:ea typeface="ＭＳ Ｐゴシック" charset="-128"/>
              </a:rPr>
              <a:t>two ways to do this</a:t>
            </a:r>
            <a:r>
              <a:rPr lang="en-GB" altLang="en-US" sz="2000" dirty="0">
                <a:latin typeface="Times New Roman" charset="0"/>
                <a:ea typeface="ＭＳ Ｐゴシック" charset="-128"/>
              </a:rPr>
              <a:t>:</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b="1" dirty="0">
                <a:solidFill>
                  <a:srgbClr val="FF0000"/>
                </a:solidFill>
                <a:latin typeface="Times New Roman" charset="0"/>
                <a:ea typeface="ＭＳ Ｐゴシック" charset="-128"/>
              </a:rPr>
              <a:t>	     Simple  returns 		  or		     log returns</a:t>
            </a:r>
          </a:p>
          <a:p>
            <a:pPr algn="just" eaLnBrk="1" hangingPunct="1">
              <a:lnSpc>
                <a:spcPct val="90000"/>
              </a:lnSpc>
              <a:buFontTx/>
              <a:buNone/>
            </a:pPr>
            <a:r>
              <a:rPr lang="en-GB" altLang="en-US" sz="2000" dirty="0">
                <a:latin typeface="Times New Roman" charset="0"/>
                <a:ea typeface="ＭＳ Ｐゴシック" charset="-128"/>
              </a:rPr>
              <a:t>			</a:t>
            </a:r>
          </a:p>
          <a:p>
            <a:pPr algn="just" eaLnBrk="1" hangingPunct="1">
              <a:lnSpc>
                <a:spcPct val="90000"/>
              </a:lnSpc>
              <a:buFontTx/>
              <a:buNone/>
            </a:pPr>
            <a:r>
              <a:rPr lang="en-GB" altLang="en-US" sz="2000" dirty="0">
                <a:latin typeface="Times New Roman" charset="0"/>
                <a:ea typeface="ＭＳ Ｐゴシック" charset="-128"/>
              </a:rPr>
              <a:t> </a:t>
            </a:r>
          </a:p>
          <a:p>
            <a:pPr algn="just" eaLnBrk="1" hangingPunct="1">
              <a:lnSpc>
                <a:spcPct val="90000"/>
              </a:lnSpc>
              <a:buFontTx/>
              <a:buNone/>
            </a:pP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where, </a:t>
            </a:r>
            <a:r>
              <a:rPr lang="en-GB" altLang="en-US" sz="2000" i="1" dirty="0">
                <a:latin typeface="Times New Roman" charset="0"/>
                <a:ea typeface="ＭＳ Ｐゴシック" charset="-128"/>
              </a:rPr>
              <a:t>R</a:t>
            </a:r>
            <a:r>
              <a:rPr lang="en-GB" altLang="en-US" sz="2000" i="1" baseline="-30000" dirty="0">
                <a:latin typeface="Times New Roman" charset="0"/>
                <a:ea typeface="ＭＳ Ｐゴシック" charset="-128"/>
              </a:rPr>
              <a:t>t</a:t>
            </a:r>
            <a:r>
              <a:rPr lang="en-GB" altLang="en-US" sz="2000" i="1" dirty="0">
                <a:latin typeface="Times New Roman" charset="0"/>
                <a:ea typeface="ＭＳ Ｐゴシック" charset="-128"/>
              </a:rPr>
              <a:t> </a:t>
            </a:r>
            <a:r>
              <a:rPr lang="en-GB" altLang="en-US" sz="2000" dirty="0">
                <a:latin typeface="Times New Roman" charset="0"/>
                <a:ea typeface="ＭＳ Ｐゴシック" charset="-128"/>
              </a:rPr>
              <a:t>denotes the return at time </a:t>
            </a:r>
            <a:r>
              <a:rPr lang="en-GB" altLang="en-US" sz="2000" i="1" dirty="0">
                <a:latin typeface="Times New Roman" charset="0"/>
                <a:ea typeface="ＭＳ Ｐゴシック" charset="-128"/>
              </a:rPr>
              <a:t>t</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a:t>
            </a:r>
            <a:r>
              <a:rPr lang="en-GB" altLang="en-US" sz="2000" i="1" dirty="0" err="1">
                <a:latin typeface="Times New Roman" charset="0"/>
                <a:ea typeface="ＭＳ Ｐゴシック" charset="-128"/>
              </a:rPr>
              <a:t>p</a:t>
            </a:r>
            <a:r>
              <a:rPr lang="en-GB" altLang="en-US" sz="2000" i="1" baseline="-30000" dirty="0" err="1">
                <a:latin typeface="Times New Roman" charset="0"/>
                <a:ea typeface="ＭＳ Ｐゴシック" charset="-128"/>
              </a:rPr>
              <a:t>t</a:t>
            </a:r>
            <a:r>
              <a:rPr lang="en-GB" altLang="en-US" sz="2000" dirty="0">
                <a:latin typeface="Times New Roman" charset="0"/>
                <a:ea typeface="ＭＳ Ｐゴシック" charset="-128"/>
              </a:rPr>
              <a:t> denotes the asset price at time </a:t>
            </a:r>
            <a:r>
              <a:rPr lang="en-GB" altLang="en-US" sz="2000" i="1" dirty="0">
                <a:latin typeface="Times New Roman" charset="0"/>
                <a:ea typeface="ＭＳ Ｐゴシック" charset="-128"/>
              </a:rPr>
              <a:t>t</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ln denotes the natural logarithm</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We also ignore any dividend payments, or alternatively assume that the price series have been already adjusted to account for them.</a:t>
            </a:r>
          </a:p>
          <a:p>
            <a:pPr algn="just" eaLnBrk="1" hangingPunct="1">
              <a:lnSpc>
                <a:spcPct val="90000"/>
              </a:lnSpc>
              <a:buFontTx/>
              <a:buNone/>
            </a:pPr>
            <a:r>
              <a:rPr lang="en-GB" altLang="en-US" sz="2000" dirty="0">
                <a:latin typeface="Times New Roman" charset="0"/>
                <a:ea typeface="ＭＳ Ｐゴシック" charset="-128"/>
              </a:rPr>
              <a:t> </a:t>
            </a:r>
          </a:p>
          <a:p>
            <a:pPr algn="just" eaLnBrk="1" hangingPunct="1">
              <a:lnSpc>
                <a:spcPct val="90000"/>
              </a:lnSpc>
              <a:buFontTx/>
              <a:buNone/>
            </a:pPr>
            <a:r>
              <a:rPr lang="en-GB" altLang="en-US" sz="2000" dirty="0">
                <a:latin typeface="Times New Roman" charset="0"/>
                <a:ea typeface="ＭＳ Ｐゴシック" charset="-128"/>
              </a:rPr>
              <a:t> </a:t>
            </a:r>
          </a:p>
        </p:txBody>
      </p:sp>
      <p:sp>
        <p:nvSpPr>
          <p:cNvPr id="92164" name="Rectangle 3075"/>
          <p:cNvSpPr>
            <a:spLocks noGrp="1" noChangeArrowheads="1"/>
          </p:cNvSpPr>
          <p:nvPr>
            <p:ph type="title"/>
          </p:nvPr>
        </p:nvSpPr>
        <p:spPr>
          <a:xfrm>
            <a:off x="1219200" y="533400"/>
            <a:ext cx="7772400" cy="1143000"/>
          </a:xfrm>
        </p:spPr>
        <p:txBody>
          <a:bodyPr/>
          <a:lstStyle/>
          <a:p>
            <a:pPr eaLnBrk="1" hangingPunct="1"/>
            <a:r>
              <a:rPr lang="en-GB" altLang="en-US" sz="2500" b="1" dirty="0">
                <a:solidFill>
                  <a:srgbClr val="0070C0"/>
                </a:solidFill>
                <a:latin typeface="Times New Roman" charset="0"/>
                <a:ea typeface="ＭＳ Ｐゴシック" charset="-128"/>
              </a:rPr>
              <a:t>Returns in Financial Modelling</a:t>
            </a:r>
            <a:endParaRPr lang="en-GB" altLang="en-US" sz="2000" dirty="0">
              <a:solidFill>
                <a:srgbClr val="0070C0"/>
              </a:solidFill>
              <a:latin typeface="Times New Roman" charset="0"/>
              <a:ea typeface="ＭＳ Ｐゴシック" charset="-128"/>
            </a:endParaRPr>
          </a:p>
        </p:txBody>
      </p:sp>
      <p:graphicFrame>
        <p:nvGraphicFramePr>
          <p:cNvPr id="92165" name="Object 3078"/>
          <p:cNvGraphicFramePr>
            <a:graphicFrameLocks noChangeAspect="1"/>
          </p:cNvGraphicFramePr>
          <p:nvPr>
            <p:extLst>
              <p:ext uri="{D42A27DB-BD31-4B8C-83A1-F6EECF244321}">
                <p14:modId xmlns:p14="http://schemas.microsoft.com/office/powerpoint/2010/main" val="1075286675"/>
              </p:ext>
            </p:extLst>
          </p:nvPr>
        </p:nvGraphicFramePr>
        <p:xfrm>
          <a:off x="827584" y="3212976"/>
          <a:ext cx="2209800" cy="711200"/>
        </p:xfrm>
        <a:graphic>
          <a:graphicData uri="http://schemas.openxmlformats.org/presentationml/2006/ole">
            <mc:AlternateContent xmlns:mc="http://schemas.openxmlformats.org/markup-compatibility/2006">
              <mc:Choice xmlns:v="urn:schemas-microsoft-com:vml" Requires="v">
                <p:oleObj spid="_x0000_s92217" name="Equation" r:id="rId3" imgW="1333500" imgH="431800" progId="Equation.3">
                  <p:embed/>
                </p:oleObj>
              </mc:Choice>
              <mc:Fallback>
                <p:oleObj name="Equation" r:id="rId3" imgW="1333500" imgH="431800" progId="Equation.3">
                  <p:embed/>
                  <p:pic>
                    <p:nvPicPr>
                      <p:cNvPr id="0" name="Object 30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212976"/>
                        <a:ext cx="22098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92166" name="Object 3079"/>
          <p:cNvGraphicFramePr>
            <a:graphicFrameLocks noChangeAspect="1"/>
          </p:cNvGraphicFramePr>
          <p:nvPr>
            <p:extLst>
              <p:ext uri="{D42A27DB-BD31-4B8C-83A1-F6EECF244321}">
                <p14:modId xmlns:p14="http://schemas.microsoft.com/office/powerpoint/2010/main" val="1956370612"/>
              </p:ext>
            </p:extLst>
          </p:nvPr>
        </p:nvGraphicFramePr>
        <p:xfrm>
          <a:off x="5868144" y="3212976"/>
          <a:ext cx="2184400" cy="792163"/>
        </p:xfrm>
        <a:graphic>
          <a:graphicData uri="http://schemas.openxmlformats.org/presentationml/2006/ole">
            <mc:AlternateContent xmlns:mc="http://schemas.openxmlformats.org/markup-compatibility/2006">
              <mc:Choice xmlns:v="urn:schemas-microsoft-com:vml" Requires="v">
                <p:oleObj spid="_x0000_s92218" name="Equation" r:id="rId5" imgW="1320227" imgH="482391" progId="Equation.3">
                  <p:embed/>
                </p:oleObj>
              </mc:Choice>
              <mc:Fallback>
                <p:oleObj name="Equation" r:id="rId5" imgW="1320227" imgH="482391" progId="Equation.3">
                  <p:embed/>
                  <p:pic>
                    <p:nvPicPr>
                      <p:cNvPr id="0" name="Object 30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3212976"/>
                        <a:ext cx="2184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71D1D8F-F7F3-E649-9624-11EA8507995D}" type="slidenum">
              <a:rPr lang="en-GB" altLang="en-US" sz="1400"/>
              <a:pPr/>
              <a:t>4</a:t>
            </a:fld>
            <a:endParaRPr lang="en-GB" altLang="en-US" sz="1400"/>
          </a:p>
        </p:txBody>
      </p:sp>
      <p:sp>
        <p:nvSpPr>
          <p:cNvPr id="21507"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The normal distribution</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21508" name="Rectangle 1027"/>
          <p:cNvSpPr>
            <a:spLocks noGrp="1" noChangeArrowheads="1"/>
          </p:cNvSpPr>
          <p:nvPr>
            <p:ph type="body" idx="1"/>
          </p:nvPr>
        </p:nvSpPr>
        <p:spPr>
          <a:xfrm>
            <a:off x="457200" y="1989138"/>
            <a:ext cx="8178800" cy="4068762"/>
          </a:xfrm>
        </p:spPr>
        <p:txBody>
          <a:bodyPr/>
          <a:lstStyle/>
          <a:p>
            <a:pPr algn="just" eaLnBrk="1" hangingPunct="1">
              <a:lnSpc>
                <a:spcPct val="90000"/>
              </a:lnSpc>
            </a:pPr>
            <a:r>
              <a:rPr lang="en-GB" altLang="en-US" sz="2000" dirty="0">
                <a:latin typeface="Times New Roman" charset="0"/>
                <a:ea typeface="ＭＳ Ｐゴシック" charset="-128"/>
              </a:rPr>
              <a:t>The </a:t>
            </a:r>
            <a:r>
              <a:rPr lang="en-GB" altLang="en-US" sz="2000" b="1" dirty="0">
                <a:solidFill>
                  <a:schemeClr val="bg2"/>
                </a:solidFill>
                <a:latin typeface="Times New Roman" charset="0"/>
                <a:ea typeface="ＭＳ Ｐゴシック" charset="-128"/>
              </a:rPr>
              <a:t>normal (</a:t>
            </a:r>
            <a:r>
              <a:rPr lang="en-GB" altLang="en-US" sz="2000" b="1" i="1" dirty="0">
                <a:solidFill>
                  <a:schemeClr val="bg2"/>
                </a:solidFill>
                <a:latin typeface="Times New Roman" charset="0"/>
                <a:ea typeface="ＭＳ Ｐゴシック" charset="-128"/>
              </a:rPr>
              <a:t>Gaussian</a:t>
            </a:r>
            <a:r>
              <a:rPr lang="en-GB" altLang="en-US" sz="2000" b="1" dirty="0">
                <a:solidFill>
                  <a:schemeClr val="bg2"/>
                </a:solidFill>
                <a:latin typeface="Times New Roman" charset="0"/>
                <a:ea typeface="ＭＳ Ｐゴシック" charset="-128"/>
              </a:rPr>
              <a:t>) distribution </a:t>
            </a:r>
            <a:r>
              <a:rPr lang="en-GB" altLang="en-US" sz="2000" dirty="0">
                <a:latin typeface="Times New Roman" charset="0"/>
                <a:ea typeface="ＭＳ Ｐゴシック" charset="-128"/>
              </a:rPr>
              <a:t>is the </a:t>
            </a:r>
            <a:r>
              <a:rPr lang="en-GB" altLang="en-US" sz="2000" dirty="0">
                <a:highlight>
                  <a:srgbClr val="FFFF00"/>
                </a:highlight>
                <a:latin typeface="Times New Roman" charset="0"/>
                <a:ea typeface="ＭＳ Ｐゴシック" charset="-128"/>
              </a:rPr>
              <a:t>most commonly used</a:t>
            </a:r>
            <a:endParaRPr lang="en-GB" altLang="en-US" sz="2000" dirty="0">
              <a:latin typeface="Times New Roman" charset="0"/>
              <a:ea typeface="ＭＳ Ｐゴシック" charset="-128"/>
            </a:endParaRPr>
          </a:p>
          <a:p>
            <a:pPr algn="just" eaLnBrk="1" hangingPunct="1">
              <a:lnSpc>
                <a:spcPct val="90000"/>
              </a:lnSpc>
            </a:pPr>
            <a:r>
              <a:rPr lang="en-GB" altLang="en-US" sz="2000" dirty="0">
                <a:latin typeface="Times New Roman" charset="0"/>
                <a:ea typeface="ＭＳ Ｐゴシック" charset="-128"/>
              </a:rPr>
              <a:t>It has </a:t>
            </a:r>
            <a:r>
              <a:rPr lang="en-GB" altLang="en-US" sz="2000" dirty="0">
                <a:highlight>
                  <a:srgbClr val="FFFF00"/>
                </a:highlight>
                <a:latin typeface="Times New Roman" charset="0"/>
                <a:ea typeface="ＭＳ Ｐゴシック" charset="-128"/>
              </a:rPr>
              <a:t>many desirable properties and is easy to work with</a:t>
            </a:r>
          </a:p>
          <a:p>
            <a:pPr algn="just" eaLnBrk="1" hangingPunct="1">
              <a:lnSpc>
                <a:spcPct val="90000"/>
              </a:lnSpc>
            </a:pPr>
            <a:r>
              <a:rPr lang="en-GB" altLang="en-US" sz="2000" dirty="0">
                <a:latin typeface="Times New Roman" charset="0"/>
                <a:ea typeface="ＭＳ Ｐゴシック" charset="-128"/>
              </a:rPr>
              <a:t>It is </a:t>
            </a:r>
            <a:r>
              <a:rPr lang="en-GB" altLang="en-US" sz="2000" b="1" i="1" dirty="0">
                <a:solidFill>
                  <a:schemeClr val="bg2"/>
                </a:solidFill>
                <a:latin typeface="Times New Roman" charset="0"/>
                <a:ea typeface="ＭＳ Ｐゴシック" charset="-128"/>
              </a:rPr>
              <a:t>unimodal</a:t>
            </a:r>
            <a:r>
              <a:rPr lang="en-GB" altLang="en-US" sz="2000" dirty="0">
                <a:latin typeface="Times New Roman" charset="0"/>
                <a:ea typeface="ＭＳ Ｐゴシック" charset="-128"/>
              </a:rPr>
              <a:t> (has </a:t>
            </a:r>
            <a:r>
              <a:rPr lang="en-GB" altLang="en-US" sz="2000" dirty="0">
                <a:highlight>
                  <a:srgbClr val="FFFF00"/>
                </a:highlight>
                <a:latin typeface="Times New Roman" charset="0"/>
                <a:ea typeface="ＭＳ Ｐゴシック" charset="-128"/>
              </a:rPr>
              <a:t>only one peak)</a:t>
            </a:r>
            <a:r>
              <a:rPr lang="en-GB" altLang="en-US" sz="2000" dirty="0">
                <a:latin typeface="Times New Roman" charset="0"/>
                <a:ea typeface="ＭＳ Ｐゴシック" charset="-128"/>
              </a:rPr>
              <a:t> and </a:t>
            </a:r>
            <a:r>
              <a:rPr lang="en-GB" altLang="en-US" sz="2000" dirty="0">
                <a:highlight>
                  <a:srgbClr val="FFFF00"/>
                </a:highlight>
                <a:latin typeface="Times New Roman" charset="0"/>
                <a:ea typeface="ＭＳ Ｐゴシック" charset="-128"/>
              </a:rPr>
              <a:t>symmetric</a:t>
            </a:r>
          </a:p>
          <a:p>
            <a:pPr algn="just" eaLnBrk="1" hangingPunct="1">
              <a:lnSpc>
                <a:spcPct val="90000"/>
              </a:lnSpc>
            </a:pPr>
            <a:r>
              <a:rPr lang="en-GB" altLang="en-US" sz="2000" dirty="0">
                <a:latin typeface="Times New Roman" charset="0"/>
                <a:ea typeface="ＭＳ Ｐゴシック" charset="-128"/>
              </a:rPr>
              <a:t>The </a:t>
            </a:r>
            <a:r>
              <a:rPr lang="en-GB" altLang="en-US" sz="2000" b="1" i="1" dirty="0">
                <a:solidFill>
                  <a:schemeClr val="bg2"/>
                </a:solidFill>
                <a:latin typeface="Times New Roman" charset="0"/>
                <a:ea typeface="ＭＳ Ｐゴシック" charset="-128"/>
              </a:rPr>
              <a:t>moments</a:t>
            </a:r>
            <a:r>
              <a:rPr lang="en-GB" altLang="en-US" sz="2000" dirty="0">
                <a:latin typeface="Times New Roman" charset="0"/>
                <a:ea typeface="ＭＳ Ｐゴシック" charset="-128"/>
              </a:rPr>
              <a:t> of a distribution </a:t>
            </a:r>
            <a:r>
              <a:rPr lang="en-GB" altLang="en-US" sz="2000" dirty="0">
                <a:highlight>
                  <a:srgbClr val="FFFF00"/>
                </a:highlight>
                <a:latin typeface="Times New Roman" charset="0"/>
                <a:ea typeface="ＭＳ Ｐゴシック" charset="-128"/>
              </a:rPr>
              <a:t>describe its properties</a:t>
            </a:r>
            <a:r>
              <a:rPr lang="en-GB" altLang="en-US" sz="2000" dirty="0">
                <a:latin typeface="Times New Roman" charset="0"/>
                <a:ea typeface="ＭＳ Ｐゴシック" charset="-128"/>
              </a:rPr>
              <a:t>. </a:t>
            </a:r>
          </a:p>
          <a:p>
            <a:pPr algn="just" eaLnBrk="1" hangingPunct="1">
              <a:lnSpc>
                <a:spcPct val="90000"/>
              </a:lnSpc>
            </a:pPr>
            <a:r>
              <a:rPr lang="en-GB" altLang="en-US" sz="2000" dirty="0">
                <a:latin typeface="Times New Roman" charset="0"/>
                <a:ea typeface="ＭＳ Ｐゴシック" charset="-128"/>
              </a:rPr>
              <a:t>The </a:t>
            </a:r>
            <a:r>
              <a:rPr lang="en-GB" altLang="en-US" sz="2000" b="1" dirty="0">
                <a:solidFill>
                  <a:schemeClr val="bg2"/>
                </a:solidFill>
                <a:latin typeface="Times New Roman" charset="0"/>
                <a:ea typeface="ＭＳ Ｐゴシック" charset="-128"/>
              </a:rPr>
              <a:t>first two moments</a:t>
            </a:r>
            <a:r>
              <a:rPr lang="en-GB" altLang="en-US" sz="2000" dirty="0">
                <a:latin typeface="Times New Roman" charset="0"/>
                <a:ea typeface="ＭＳ Ｐゴシック" charset="-128"/>
              </a:rPr>
              <a:t> of a distribution are </a:t>
            </a:r>
            <a:r>
              <a:rPr lang="en-GB" altLang="en-US" sz="2000" dirty="0">
                <a:highlight>
                  <a:srgbClr val="FFFF00"/>
                </a:highlight>
                <a:latin typeface="Times New Roman" charset="0"/>
                <a:ea typeface="ＭＳ Ｐゴシック" charset="-128"/>
              </a:rPr>
              <a:t>its mean and variance</a:t>
            </a:r>
            <a:endParaRPr lang="en-GB" altLang="en-US" sz="2000" dirty="0">
              <a:latin typeface="Times New Roman" charset="0"/>
              <a:ea typeface="ＭＳ Ｐゴシック" charset="-128"/>
            </a:endParaRPr>
          </a:p>
          <a:p>
            <a:pPr algn="just" eaLnBrk="1" hangingPunct="1">
              <a:lnSpc>
                <a:spcPct val="90000"/>
              </a:lnSpc>
            </a:pPr>
            <a:r>
              <a:rPr lang="en-GB" altLang="en-US" sz="2000" dirty="0">
                <a:highlight>
                  <a:srgbClr val="FFFF00"/>
                </a:highlight>
                <a:latin typeface="Times New Roman" charset="0"/>
                <a:ea typeface="ＭＳ Ｐゴシック" charset="-128"/>
              </a:rPr>
              <a:t>Only knowledge of the mean and variance are required to completely describe the distribution</a:t>
            </a:r>
          </a:p>
          <a:p>
            <a:pPr algn="just" eaLnBrk="1" hangingPunct="1">
              <a:lnSpc>
                <a:spcPct val="90000"/>
              </a:lnSpc>
            </a:pPr>
            <a:r>
              <a:rPr lang="en-GB" altLang="en-US" sz="2000" dirty="0">
                <a:latin typeface="Times New Roman" charset="0"/>
                <a:ea typeface="ＭＳ Ｐゴシック" charset="-128"/>
              </a:rPr>
              <a:t>A normal distribution = </a:t>
            </a:r>
            <a:r>
              <a:rPr lang="en-GB" altLang="en-US" sz="2000" i="1" dirty="0">
                <a:highlight>
                  <a:srgbClr val="FFFF00"/>
                </a:highlight>
                <a:latin typeface="Times New Roman" charset="0"/>
                <a:ea typeface="ＭＳ Ｐゴシック" charset="-128"/>
              </a:rPr>
              <a:t>skewness </a:t>
            </a:r>
            <a:r>
              <a:rPr lang="en-GB" altLang="en-US" sz="2000" dirty="0">
                <a:highlight>
                  <a:srgbClr val="FFFF00"/>
                </a:highlight>
                <a:latin typeface="Times New Roman" charset="0"/>
                <a:ea typeface="ＭＳ Ｐゴシック" charset="-128"/>
              </a:rPr>
              <a:t>of zero </a:t>
            </a:r>
            <a:r>
              <a:rPr lang="en-GB" altLang="en-US" sz="2000" dirty="0">
                <a:latin typeface="Times New Roman" charset="0"/>
                <a:ea typeface="ＭＳ Ｐゴシック" charset="-128"/>
              </a:rPr>
              <a:t>and </a:t>
            </a:r>
          </a:p>
          <a:p>
            <a:pPr marL="0" indent="0" algn="just" eaLnBrk="1" hangingPunct="1">
              <a:lnSpc>
                <a:spcPct val="90000"/>
              </a:lnSpc>
              <a:buNone/>
            </a:pPr>
            <a:r>
              <a:rPr lang="en-GB" altLang="en-US" sz="2000" i="1" dirty="0">
                <a:latin typeface="Times New Roman" charset="0"/>
                <a:ea typeface="ＭＳ Ｐゴシック" charset="-128"/>
              </a:rPr>
              <a:t>	</a:t>
            </a:r>
            <a:r>
              <a:rPr lang="en-GB" altLang="en-US" sz="2000" i="1" dirty="0">
                <a:highlight>
                  <a:srgbClr val="FFFF00"/>
                </a:highlight>
                <a:latin typeface="Times New Roman" charset="0"/>
                <a:ea typeface="ＭＳ Ｐゴシック" charset="-128"/>
              </a:rPr>
              <a:t>kurtosis </a:t>
            </a:r>
            <a:r>
              <a:rPr lang="en-GB" altLang="en-US" sz="2000" dirty="0">
                <a:highlight>
                  <a:srgbClr val="FFFF00"/>
                </a:highlight>
                <a:latin typeface="Times New Roman" charset="0"/>
                <a:ea typeface="ＭＳ Ｐゴシック" charset="-128"/>
              </a:rPr>
              <a:t>of 3 (excess kurtosis of zero)</a:t>
            </a:r>
          </a:p>
          <a:p>
            <a:pPr algn="just">
              <a:lnSpc>
                <a:spcPct val="90000"/>
              </a:lnSpc>
            </a:pPr>
            <a:r>
              <a:rPr lang="en-GB" altLang="en-US" sz="2000" b="1" dirty="0">
                <a:solidFill>
                  <a:schemeClr val="bg2"/>
                </a:solidFill>
                <a:latin typeface="Times New Roman" charset="0"/>
                <a:ea typeface="ＭＳ Ｐゴシック" charset="-128"/>
              </a:rPr>
              <a:t>third and fourth moments </a:t>
            </a:r>
            <a:r>
              <a:rPr lang="en-GB" altLang="en-US" sz="2000" dirty="0">
                <a:latin typeface="Times New Roman" charset="0"/>
                <a:ea typeface="ＭＳ Ｐゴシック" charset="-128"/>
              </a:rPr>
              <a:t>of the distribution = </a:t>
            </a:r>
            <a:r>
              <a:rPr lang="en-GB" altLang="en-US" sz="2000" dirty="0">
                <a:highlight>
                  <a:srgbClr val="FFFF00"/>
                </a:highlight>
                <a:latin typeface="Times New Roman" charset="0"/>
                <a:ea typeface="ＭＳ Ｐゴシック" charset="-128"/>
              </a:rPr>
              <a:t>Skewness and kurtosis </a:t>
            </a:r>
            <a:r>
              <a:rPr lang="en-GB" altLang="en-US" sz="2000" dirty="0">
                <a:latin typeface="Times New Roman" charset="0"/>
                <a:ea typeface="ＭＳ Ｐゴシック" charset="-128"/>
              </a:rPr>
              <a:t>(standardised)</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pPr>
            <a:endParaRPr lang="en-GB" altLang="en-US" sz="2000" dirty="0">
              <a:latin typeface="Times New Roman" charset="0"/>
              <a:ea typeface="ＭＳ Ｐゴシック"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0213F25-333C-8840-B36E-991200BBD336}" type="slidenum">
              <a:rPr lang="en-GB" altLang="en-US" sz="1400"/>
              <a:pPr/>
              <a:t>40</a:t>
            </a:fld>
            <a:endParaRPr lang="en-GB" altLang="en-US" sz="1400"/>
          </a:p>
        </p:txBody>
      </p:sp>
      <p:sp>
        <p:nvSpPr>
          <p:cNvPr id="93187" name="Rectangle 2"/>
          <p:cNvSpPr>
            <a:spLocks noGrp="1" noChangeArrowheads="1"/>
          </p:cNvSpPr>
          <p:nvPr>
            <p:ph type="body" idx="1"/>
          </p:nvPr>
        </p:nvSpPr>
        <p:spPr>
          <a:xfrm>
            <a:off x="457200" y="1866900"/>
            <a:ext cx="8382000" cy="4730452"/>
          </a:xfrm>
        </p:spPr>
        <p:txBody>
          <a:bodyPr/>
          <a:lstStyle/>
          <a:p>
            <a:pPr algn="just" eaLnBrk="1" hangingPunct="1">
              <a:lnSpc>
                <a:spcPct val="90000"/>
              </a:lnSpc>
            </a:pPr>
            <a:r>
              <a:rPr lang="en-GB" altLang="en-US" sz="1800" dirty="0">
                <a:latin typeface="Times New Roman" charset="0"/>
                <a:ea typeface="ＭＳ Ｐゴシック" charset="-128"/>
              </a:rPr>
              <a:t>The returns are also known as log price relatives, which will be used throughout this book.  </a:t>
            </a:r>
            <a:r>
              <a:rPr lang="en-GB" altLang="en-US" sz="2000" dirty="0">
                <a:latin typeface="Times New Roman" charset="0"/>
                <a:ea typeface="ＭＳ Ｐゴシック" charset="-128"/>
              </a:rPr>
              <a:t>There are a number of reasons for this:</a:t>
            </a:r>
          </a:p>
          <a:p>
            <a:pPr algn="just" eaLnBrk="1" hangingPunct="1">
              <a:lnSpc>
                <a:spcPct val="90000"/>
              </a:lnSpc>
            </a:pP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1. They have the nice property that they can be interpreted as continuously</a:t>
            </a:r>
          </a:p>
          <a:p>
            <a:pPr algn="just" eaLnBrk="1" hangingPunct="1">
              <a:lnSpc>
                <a:spcPct val="90000"/>
              </a:lnSpc>
              <a:buFontTx/>
              <a:buNone/>
            </a:pPr>
            <a:r>
              <a:rPr lang="en-GB" altLang="en-US" sz="2000" dirty="0">
                <a:latin typeface="Times New Roman" charset="0"/>
                <a:ea typeface="ＭＳ Ｐゴシック" charset="-128"/>
              </a:rPr>
              <a:t>    compounded returns.</a:t>
            </a:r>
          </a:p>
          <a:p>
            <a:pPr algn="just" eaLnBrk="1" hangingPunct="1">
              <a:lnSpc>
                <a:spcPct val="90000"/>
              </a:lnSpc>
              <a:buFontTx/>
              <a:buNone/>
            </a:pPr>
            <a:r>
              <a:rPr lang="en-GB" altLang="en-US" sz="2000" dirty="0">
                <a:latin typeface="Times New Roman" charset="0"/>
                <a:ea typeface="ＭＳ Ｐゴシック" charset="-128"/>
              </a:rPr>
              <a:t>	2. Can add them up, e.g. if we want a weekly return and we have calculated</a:t>
            </a:r>
          </a:p>
          <a:p>
            <a:pPr algn="just" eaLnBrk="1" hangingPunct="1">
              <a:lnSpc>
                <a:spcPct val="90000"/>
              </a:lnSpc>
              <a:buFontTx/>
              <a:buNone/>
            </a:pPr>
            <a:r>
              <a:rPr lang="en-GB" altLang="en-US" sz="2000" dirty="0">
                <a:latin typeface="Times New Roman" charset="0"/>
                <a:ea typeface="ＭＳ Ｐゴシック" charset="-128"/>
              </a:rPr>
              <a:t>         daily log returns:</a:t>
            </a: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0</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0</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1</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1</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2</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2</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3</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3</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r</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4</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4</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a:t>
            </a:r>
            <a:r>
              <a:rPr lang="en-GB" altLang="en-US" sz="2000" dirty="0">
                <a:latin typeface="Times New Roman" charset="0"/>
                <a:ea typeface="ＭＳ Ｐゴシック" charset="-128"/>
                <a:sym typeface="Symbol" charset="2"/>
              </a:rPr>
              <a:t></a:t>
            </a:r>
            <a:endParaRPr lang="en-GB" altLang="en-US" sz="2000" dirty="0">
              <a:latin typeface="Times New Roman" charset="0"/>
              <a:ea typeface="ＭＳ Ｐゴシック" charset="-128"/>
            </a:endParaRPr>
          </a:p>
          <a:p>
            <a:pPr algn="just" eaLnBrk="1" hangingPunct="1">
              <a:lnSpc>
                <a:spcPct val="90000"/>
              </a:lnSpc>
              <a:buFontTx/>
              <a:buNone/>
            </a:pPr>
            <a:r>
              <a:rPr lang="en-GB" altLang="en-US" sz="2000" dirty="0">
                <a:latin typeface="Times New Roman" charset="0"/>
                <a:ea typeface="ＭＳ Ｐゴシック" charset="-128"/>
              </a:rPr>
              <a:t>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0</a:t>
            </a:r>
            <a:r>
              <a:rPr lang="en-GB" altLang="en-US" sz="2000" dirty="0">
                <a:latin typeface="Times New Roman" charset="0"/>
                <a:ea typeface="ＭＳ Ｐゴシック" charset="-128"/>
              </a:rPr>
              <a:t>    =  ln p</a:t>
            </a:r>
            <a:r>
              <a:rPr lang="en-GB" altLang="en-US" sz="2000" baseline="-30000" dirty="0">
                <a:latin typeface="Times New Roman" charset="0"/>
                <a:ea typeface="ＭＳ Ｐゴシック" charset="-128"/>
              </a:rPr>
              <a:t>5</a:t>
            </a:r>
            <a:r>
              <a:rPr lang="en-GB" altLang="en-US" sz="2000" dirty="0">
                <a:latin typeface="Times New Roman" charset="0"/>
                <a:ea typeface="ＭＳ Ｐゴシック" charset="-128"/>
              </a:rPr>
              <a:t>/p</a:t>
            </a:r>
            <a:r>
              <a:rPr lang="en-GB" altLang="en-US" sz="2000" baseline="-30000" dirty="0">
                <a:latin typeface="Times New Roman" charset="0"/>
                <a:ea typeface="ＭＳ Ｐゴシック" charset="-128"/>
              </a:rPr>
              <a:t>0</a:t>
            </a:r>
          </a:p>
        </p:txBody>
      </p:sp>
      <p:sp>
        <p:nvSpPr>
          <p:cNvPr id="93188"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Log Returns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9067D6-7AD8-D84F-A1CD-7518FF273290}" type="slidenum">
              <a:rPr lang="en-GB" altLang="en-US" sz="1400"/>
              <a:pPr/>
              <a:t>41</a:t>
            </a:fld>
            <a:endParaRPr lang="en-GB" altLang="en-US" sz="1400"/>
          </a:p>
        </p:txBody>
      </p:sp>
      <p:sp>
        <p:nvSpPr>
          <p:cNvPr id="95235" name="Rectangle 2"/>
          <p:cNvSpPr>
            <a:spLocks noGrp="1" noChangeArrowheads="1"/>
          </p:cNvSpPr>
          <p:nvPr>
            <p:ph type="body" idx="1"/>
          </p:nvPr>
        </p:nvSpPr>
        <p:spPr/>
        <p:txBody>
          <a:bodyPr/>
          <a:lstStyle/>
          <a:p>
            <a:pPr algn="just" eaLnBrk="1" hangingPunct="1">
              <a:buFontTx/>
              <a:buNone/>
            </a:pPr>
            <a:r>
              <a:rPr lang="en-GB" altLang="en-US" sz="2000">
                <a:latin typeface="Times New Roman" charset="0"/>
                <a:ea typeface="ＭＳ Ｐゴシック" charset="-128"/>
              </a:rPr>
              <a:t> </a:t>
            </a:r>
          </a:p>
          <a:p>
            <a:pPr algn="just" eaLnBrk="1" hangingPunct="1"/>
            <a:r>
              <a:rPr lang="en-GB" altLang="en-US" sz="2000">
                <a:latin typeface="Times New Roman" charset="0"/>
                <a:ea typeface="ＭＳ Ｐゴシック" charset="-128"/>
              </a:rPr>
              <a:t>There is a disadvantage of using the log-returns. The simple return on a portfolio of assets is a weighted average of the simple returns on the individual assets:</a:t>
            </a:r>
          </a:p>
          <a:p>
            <a:pPr algn="just" eaLnBrk="1" hangingPunct="1">
              <a:buFontTx/>
              <a:buNone/>
            </a:pPr>
            <a:r>
              <a:rPr lang="en-GB" altLang="en-US" sz="2000">
                <a:latin typeface="Times New Roman" charset="0"/>
                <a:ea typeface="ＭＳ Ｐゴシック" charset="-128"/>
              </a:rPr>
              <a:t>	</a:t>
            </a:r>
          </a:p>
          <a:p>
            <a:pPr algn="just" eaLnBrk="1" hangingPunct="1">
              <a:buFontTx/>
              <a:buNone/>
            </a:pPr>
            <a:r>
              <a:rPr lang="en-GB" altLang="en-US" sz="2000">
                <a:latin typeface="Times New Roman" charset="0"/>
                <a:ea typeface="ＭＳ Ｐゴシック" charset="-128"/>
              </a:rPr>
              <a:t> </a:t>
            </a:r>
          </a:p>
          <a:p>
            <a:pPr algn="just" eaLnBrk="1" hangingPunct="1">
              <a:buFontTx/>
              <a:buNone/>
            </a:pPr>
            <a:endParaRPr lang="en-GB" altLang="en-US" sz="2000">
              <a:latin typeface="Times New Roman" charset="0"/>
              <a:ea typeface="ＭＳ Ｐゴシック" charset="-128"/>
            </a:endParaRPr>
          </a:p>
          <a:p>
            <a:pPr algn="just" eaLnBrk="1" hangingPunct="1"/>
            <a:r>
              <a:rPr lang="en-GB" altLang="en-US" sz="2000">
                <a:latin typeface="Times New Roman" charset="0"/>
                <a:ea typeface="ＭＳ Ｐゴシック" charset="-128"/>
              </a:rPr>
              <a:t>But this does not work for the continuously compounded returns.</a:t>
            </a:r>
          </a:p>
          <a:p>
            <a:pPr eaLnBrk="1" hangingPunct="1">
              <a:buFontTx/>
              <a:buNone/>
            </a:pPr>
            <a:endParaRPr lang="en-GB" altLang="en-US" sz="2000">
              <a:latin typeface="Times New Roman" charset="0"/>
              <a:ea typeface="ＭＳ Ｐゴシック" charset="-128"/>
            </a:endParaRPr>
          </a:p>
          <a:p>
            <a:pPr eaLnBrk="1" hangingPunct="1">
              <a:buFontTx/>
              <a:buNone/>
            </a:pPr>
            <a:endParaRPr lang="en-GB" altLang="en-US" sz="2000">
              <a:latin typeface="Times New Roman" charset="0"/>
              <a:ea typeface="ＭＳ Ｐゴシック" charset="-128"/>
            </a:endParaRPr>
          </a:p>
          <a:p>
            <a:pPr eaLnBrk="1" hangingPunct="1"/>
            <a:endParaRPr lang="en-GB" altLang="en-US" sz="2000">
              <a:latin typeface="Times New Roman" charset="0"/>
              <a:ea typeface="ＭＳ Ｐゴシック" charset="-128"/>
            </a:endParaRPr>
          </a:p>
          <a:p>
            <a:pPr eaLnBrk="1" hangingPunct="1"/>
            <a:endParaRPr lang="en-GB" altLang="en-US" sz="2300">
              <a:latin typeface="Times New Roman" charset="0"/>
              <a:ea typeface="ＭＳ Ｐゴシック" charset="-128"/>
            </a:endParaRPr>
          </a:p>
        </p:txBody>
      </p:sp>
      <p:sp>
        <p:nvSpPr>
          <p:cNvPr id="95236"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A Disadvantage of using Log Returns</a:t>
            </a:r>
          </a:p>
        </p:txBody>
      </p:sp>
      <p:pic>
        <p:nvPicPr>
          <p:cNvPr id="9523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3284984"/>
            <a:ext cx="17526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FF97C35-EA57-D940-8FCA-BB3478162471}" type="slidenum">
              <a:rPr lang="en-GB" altLang="en-US" sz="1400"/>
              <a:pPr/>
              <a:t>42</a:t>
            </a:fld>
            <a:endParaRPr lang="en-GB" altLang="en-US" sz="1400"/>
          </a:p>
        </p:txBody>
      </p:sp>
      <p:sp>
        <p:nvSpPr>
          <p:cNvPr id="97283" name="Rectangle 2"/>
          <p:cNvSpPr>
            <a:spLocks noGrp="1" noChangeArrowheads="1"/>
          </p:cNvSpPr>
          <p:nvPr>
            <p:ph type="body" idx="1"/>
          </p:nvPr>
        </p:nvSpPr>
        <p:spPr>
          <a:xfrm>
            <a:off x="685800" y="1981200"/>
            <a:ext cx="7772400" cy="4267200"/>
          </a:xfrm>
        </p:spPr>
        <p:txBody>
          <a:bodyPr/>
          <a:lstStyle/>
          <a:p>
            <a:pPr algn="just" eaLnBrk="1" hangingPunct="1">
              <a:buFont typeface="Arial" panose="020B0604020202020204" pitchFamily="34" charset="0"/>
              <a:buChar char="•"/>
            </a:pPr>
            <a:r>
              <a:rPr lang="en-GB" altLang="en-US" sz="2000" dirty="0">
                <a:latin typeface="Times New Roman" charset="0"/>
                <a:ea typeface="ＭＳ Ｐゴシック" charset="-128"/>
              </a:rPr>
              <a:t>The general level of prices has a tendency to rise most of the time because of inflation</a:t>
            </a:r>
          </a:p>
          <a:p>
            <a:pPr algn="just" eaLnBrk="1" hangingPunct="1">
              <a:buFont typeface="Arial" panose="020B0604020202020204" pitchFamily="34" charset="0"/>
              <a:buChar char="•"/>
            </a:pPr>
            <a:endParaRPr lang="en-GB" altLang="en-US" sz="2000" dirty="0">
              <a:latin typeface="Times New Roman" charset="0"/>
              <a:ea typeface="ＭＳ Ｐゴシック" charset="-128"/>
            </a:endParaRPr>
          </a:p>
          <a:p>
            <a:pPr algn="just" eaLnBrk="1" hangingPunct="1"/>
            <a:r>
              <a:rPr lang="en-GB" altLang="en-US" sz="2000" dirty="0">
                <a:latin typeface="Times New Roman" charset="0"/>
                <a:ea typeface="ＭＳ Ｐゴシック" charset="-128"/>
              </a:rPr>
              <a:t>We may wish to transform nominal series into real ones to adjust them for inflation</a:t>
            </a:r>
          </a:p>
          <a:p>
            <a:pPr algn="just" eaLnBrk="1" hangingPunct="1"/>
            <a:r>
              <a:rPr lang="en-GB" altLang="en-US" sz="2000" dirty="0">
                <a:latin typeface="Times New Roman" charset="0"/>
                <a:ea typeface="ＭＳ Ｐゴシック" charset="-128"/>
              </a:rPr>
              <a:t>This is called </a:t>
            </a:r>
            <a:r>
              <a:rPr lang="en-GB" altLang="en-US" sz="2000" i="1" dirty="0">
                <a:latin typeface="Times New Roman" charset="0"/>
                <a:ea typeface="ＭＳ Ｐゴシック" charset="-128"/>
              </a:rPr>
              <a:t>deflating </a:t>
            </a:r>
            <a:r>
              <a:rPr lang="en-GB" altLang="en-US" sz="2000" dirty="0">
                <a:latin typeface="Times New Roman" charset="0"/>
                <a:ea typeface="ＭＳ Ｐゴシック" charset="-128"/>
              </a:rPr>
              <a:t>a series or displaying a series </a:t>
            </a:r>
            <a:r>
              <a:rPr lang="en-GB" altLang="en-US" sz="2000" i="1" dirty="0">
                <a:latin typeface="Times New Roman" charset="0"/>
                <a:ea typeface="ＭＳ Ｐゴシック" charset="-128"/>
              </a:rPr>
              <a:t>at constant prices</a:t>
            </a:r>
            <a:endParaRPr lang="en-GB" altLang="en-US" sz="2000" dirty="0">
              <a:latin typeface="Times New Roman" charset="0"/>
              <a:ea typeface="ＭＳ Ｐゴシック" charset="-128"/>
            </a:endParaRPr>
          </a:p>
          <a:p>
            <a:pPr algn="just" eaLnBrk="1" hangingPunct="1"/>
            <a:r>
              <a:rPr lang="en-GB" altLang="en-US" sz="2000" dirty="0">
                <a:latin typeface="Times New Roman" charset="0"/>
                <a:ea typeface="ＭＳ Ｐゴシック" charset="-128"/>
              </a:rPr>
              <a:t>We do this by taking the nominal series and dividing it by a price deflator:</a:t>
            </a:r>
          </a:p>
          <a:p>
            <a:pPr algn="just" eaLnBrk="1" hangingPunct="1">
              <a:buFontTx/>
              <a:buNone/>
            </a:pPr>
            <a:r>
              <a:rPr lang="en-GB" altLang="en-US" sz="2000" i="1" dirty="0">
                <a:latin typeface="Times New Roman" charset="0"/>
                <a:ea typeface="ＭＳ Ｐゴシック" charset="-128"/>
              </a:rPr>
              <a:t>		real </a:t>
            </a:r>
            <a:r>
              <a:rPr lang="en-GB" altLang="en-US" sz="2000" i="1" dirty="0" err="1">
                <a:latin typeface="Times New Roman" charset="0"/>
                <a:ea typeface="ＭＳ Ｐゴシック" charset="-128"/>
              </a:rPr>
              <a:t>series</a:t>
            </a:r>
            <a:r>
              <a:rPr lang="en-GB" altLang="en-US" sz="2000" i="1" baseline="-25000" dirty="0" err="1">
                <a:latin typeface="Times New Roman" charset="0"/>
                <a:ea typeface="ＭＳ Ｐゴシック" charset="-128"/>
              </a:rPr>
              <a:t>t</a:t>
            </a:r>
            <a:r>
              <a:rPr lang="en-GB" altLang="en-US" sz="2000" i="1" dirty="0">
                <a:latin typeface="Times New Roman" charset="0"/>
                <a:ea typeface="ＭＳ Ｐゴシック" charset="-128"/>
              </a:rPr>
              <a:t> = nominal </a:t>
            </a:r>
            <a:r>
              <a:rPr lang="en-GB" altLang="en-US" sz="2000" i="1" dirty="0" err="1">
                <a:latin typeface="Times New Roman" charset="0"/>
                <a:ea typeface="ＭＳ Ｐゴシック" charset="-128"/>
              </a:rPr>
              <a:t>series</a:t>
            </a:r>
            <a:r>
              <a:rPr lang="en-GB" altLang="en-US" sz="2000" i="1" baseline="-25000" dirty="0" err="1">
                <a:latin typeface="Times New Roman" charset="0"/>
                <a:ea typeface="ＭＳ Ｐゴシック" charset="-128"/>
              </a:rPr>
              <a:t>t</a:t>
            </a:r>
            <a:r>
              <a:rPr lang="en-GB" altLang="en-US" sz="2000" i="1" dirty="0">
                <a:latin typeface="Times New Roman" charset="0"/>
                <a:ea typeface="ＭＳ Ｐゴシック" charset="-128"/>
              </a:rPr>
              <a:t>  </a:t>
            </a:r>
            <a:r>
              <a:rPr lang="en-GB" altLang="en-US" sz="2000" dirty="0">
                <a:latin typeface="Times New Roman" charset="0"/>
                <a:ea typeface="ＭＳ Ｐゴシック" charset="-128"/>
                <a:sym typeface="Symbol" charset="2"/>
              </a:rPr>
              <a:t> 100 </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 </a:t>
            </a:r>
            <a:r>
              <a:rPr lang="en-GB" altLang="en-US" sz="2000" i="1" dirty="0" err="1">
                <a:latin typeface="Times New Roman" charset="0"/>
                <a:ea typeface="ＭＳ Ｐゴシック" charset="-128"/>
              </a:rPr>
              <a:t>deflator</a:t>
            </a:r>
            <a:r>
              <a:rPr lang="en-GB" altLang="en-US" sz="2000" i="1" baseline="-25000" dirty="0" err="1">
                <a:latin typeface="Times New Roman" charset="0"/>
                <a:ea typeface="ＭＳ Ｐゴシック" charset="-128"/>
              </a:rPr>
              <a:t>t</a:t>
            </a:r>
            <a:endParaRPr lang="en-GB" altLang="en-US" sz="2000" i="1" baseline="-25000" dirty="0">
              <a:latin typeface="Times New Roman" charset="0"/>
              <a:ea typeface="ＭＳ Ｐゴシック" charset="-128"/>
            </a:endParaRPr>
          </a:p>
          <a:p>
            <a:pPr algn="just" eaLnBrk="1" hangingPunct="1">
              <a:buFontTx/>
              <a:buNone/>
            </a:pPr>
            <a:r>
              <a:rPr lang="en-GB" altLang="en-US" sz="2000" dirty="0">
                <a:latin typeface="Times New Roman" charset="0"/>
                <a:ea typeface="ＭＳ Ｐゴシック" charset="-128"/>
              </a:rPr>
              <a:t>(assuming that the base figure is 100)</a:t>
            </a:r>
          </a:p>
          <a:p>
            <a:pPr eaLnBrk="1" hangingPunct="1"/>
            <a:r>
              <a:rPr lang="en-GB" altLang="en-US" sz="2000" dirty="0">
                <a:latin typeface="Times New Roman" charset="0"/>
                <a:ea typeface="ＭＳ Ｐゴシック" charset="-128"/>
              </a:rPr>
              <a:t>We only deflate series that are in nominal price terms, not quantity terms.</a:t>
            </a:r>
          </a:p>
          <a:p>
            <a:pPr eaLnBrk="1" hangingPunct="1"/>
            <a:endParaRPr lang="en-GB" altLang="en-US" sz="2300" dirty="0">
              <a:latin typeface="Times New Roman" charset="0"/>
              <a:ea typeface="ＭＳ Ｐゴシック" charset="-128"/>
            </a:endParaRPr>
          </a:p>
        </p:txBody>
      </p:sp>
      <p:sp>
        <p:nvSpPr>
          <p:cNvPr id="97284"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Real Versus Nominal Series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EC10047-C353-C74D-A5F6-5A8C7318DB43}" type="slidenum">
              <a:rPr lang="en-GB" altLang="en-US" sz="1400"/>
              <a:pPr/>
              <a:t>43</a:t>
            </a:fld>
            <a:endParaRPr lang="en-GB" altLang="en-US" sz="1400"/>
          </a:p>
        </p:txBody>
      </p:sp>
      <p:sp>
        <p:nvSpPr>
          <p:cNvPr id="99331" name="Rectangle 2"/>
          <p:cNvSpPr>
            <a:spLocks noGrp="1" noChangeArrowheads="1"/>
          </p:cNvSpPr>
          <p:nvPr>
            <p:ph type="body" idx="1"/>
          </p:nvPr>
        </p:nvSpPr>
        <p:spPr/>
        <p:txBody>
          <a:bodyPr/>
          <a:lstStyle/>
          <a:p>
            <a:pPr algn="just" eaLnBrk="1" hangingPunct="1">
              <a:buFontTx/>
              <a:buNone/>
            </a:pPr>
            <a:r>
              <a:rPr lang="en-GB" altLang="en-US" sz="2000" dirty="0">
                <a:latin typeface="Times New Roman" charset="0"/>
                <a:ea typeface="ＭＳ Ｐゴシック" charset="-128"/>
              </a:rPr>
              <a:t> </a:t>
            </a:r>
          </a:p>
          <a:p>
            <a:pPr algn="just" eaLnBrk="1" hangingPunct="1"/>
            <a:r>
              <a:rPr lang="en-GB" altLang="en-US" sz="2000" dirty="0">
                <a:latin typeface="Times New Roman" charset="0"/>
                <a:ea typeface="ＭＳ Ｐゴシック" charset="-128"/>
              </a:rPr>
              <a:t>If we wanted to convert a series into a particular year’s figures (e.g. house prices in 2010 figures), we would use:</a:t>
            </a:r>
          </a:p>
          <a:p>
            <a:pPr algn="just" eaLnBrk="1" hangingPunct="1">
              <a:buFontTx/>
              <a:buNone/>
            </a:pPr>
            <a:r>
              <a:rPr lang="en-GB" altLang="en-US" sz="2000" i="1" dirty="0">
                <a:latin typeface="Times New Roman" charset="0"/>
                <a:ea typeface="ＭＳ Ｐゴシック" charset="-128"/>
              </a:rPr>
              <a:t>		real </a:t>
            </a:r>
            <a:r>
              <a:rPr lang="en-GB" altLang="en-US" sz="2000" i="1" dirty="0" err="1">
                <a:latin typeface="Times New Roman" charset="0"/>
                <a:ea typeface="ＭＳ Ｐゴシック" charset="-128"/>
              </a:rPr>
              <a:t>series</a:t>
            </a:r>
            <a:r>
              <a:rPr lang="en-GB" altLang="en-US" sz="2000" i="1" baseline="-25000" dirty="0" err="1">
                <a:latin typeface="Times New Roman" charset="0"/>
                <a:ea typeface="ＭＳ Ｐゴシック" charset="-128"/>
              </a:rPr>
              <a:t>t</a:t>
            </a:r>
            <a:r>
              <a:rPr lang="en-GB" altLang="en-US" sz="2000" i="1" dirty="0">
                <a:latin typeface="Times New Roman" charset="0"/>
                <a:ea typeface="ＭＳ Ｐゴシック" charset="-128"/>
              </a:rPr>
              <a:t> = nominal </a:t>
            </a:r>
            <a:r>
              <a:rPr lang="en-GB" altLang="en-US" sz="2000" i="1" dirty="0" err="1">
                <a:latin typeface="Times New Roman" charset="0"/>
                <a:ea typeface="ＭＳ Ｐゴシック" charset="-128"/>
              </a:rPr>
              <a:t>series</a:t>
            </a:r>
            <a:r>
              <a:rPr lang="en-GB" altLang="en-US" sz="2000" i="1" baseline="-25000" dirty="0" err="1">
                <a:latin typeface="Times New Roman" charset="0"/>
                <a:ea typeface="ＭＳ Ｐゴシック" charset="-128"/>
              </a:rPr>
              <a:t>t</a:t>
            </a:r>
            <a:r>
              <a:rPr lang="en-GB" altLang="en-US" sz="2000" i="1" dirty="0">
                <a:latin typeface="Times New Roman" charset="0"/>
                <a:ea typeface="ＭＳ Ｐゴシック" charset="-128"/>
              </a:rPr>
              <a:t>  </a:t>
            </a:r>
            <a:r>
              <a:rPr lang="en-GB" altLang="en-US" sz="2000" dirty="0">
                <a:latin typeface="Times New Roman" charset="0"/>
                <a:ea typeface="ＭＳ Ｐゴシック" charset="-128"/>
                <a:sym typeface="Symbol" charset="2"/>
              </a:rPr>
              <a:t> </a:t>
            </a:r>
            <a:r>
              <a:rPr lang="en-GB" altLang="en-US" sz="2000" i="1" dirty="0" err="1">
                <a:latin typeface="Times New Roman" charset="0"/>
                <a:ea typeface="ＭＳ Ｐゴシック" charset="-128"/>
                <a:sym typeface="Symbol" charset="2"/>
              </a:rPr>
              <a:t>deflator</a:t>
            </a:r>
            <a:r>
              <a:rPr lang="en-GB" altLang="en-US" sz="2000" i="1" baseline="-25000" dirty="0" err="1">
                <a:latin typeface="Times New Roman" charset="0"/>
                <a:ea typeface="ＭＳ Ｐゴシック" charset="-128"/>
                <a:sym typeface="Symbol" charset="2"/>
              </a:rPr>
              <a:t>reference</a:t>
            </a:r>
            <a:r>
              <a:rPr lang="en-GB" altLang="en-US" sz="2000" i="1" baseline="-25000" dirty="0">
                <a:latin typeface="Times New Roman" charset="0"/>
                <a:ea typeface="ＭＳ Ｐゴシック" charset="-128"/>
                <a:sym typeface="Symbol" charset="2"/>
              </a:rPr>
              <a:t> year</a:t>
            </a:r>
            <a:r>
              <a:rPr lang="en-GB" altLang="en-US" sz="2000" baseline="-25000" dirty="0">
                <a:latin typeface="Times New Roman" charset="0"/>
                <a:ea typeface="ＭＳ Ｐゴシック" charset="-128"/>
                <a:sym typeface="Symbol" charset="2"/>
              </a:rPr>
              <a:t> </a:t>
            </a:r>
            <a:r>
              <a:rPr lang="en-GB" altLang="en-US" sz="2000" dirty="0">
                <a:latin typeface="Times New Roman" charset="0"/>
                <a:ea typeface="ＭＳ Ｐゴシック" charset="-128"/>
              </a:rPr>
              <a:t>/</a:t>
            </a:r>
            <a:r>
              <a:rPr lang="en-GB" altLang="en-US" sz="2000" i="1" dirty="0">
                <a:latin typeface="Times New Roman" charset="0"/>
                <a:ea typeface="ＭＳ Ｐゴシック" charset="-128"/>
              </a:rPr>
              <a:t> </a:t>
            </a:r>
            <a:r>
              <a:rPr lang="en-GB" altLang="en-US" sz="2000" i="1" dirty="0" err="1">
                <a:latin typeface="Times New Roman" charset="0"/>
                <a:ea typeface="ＭＳ Ｐゴシック" charset="-128"/>
              </a:rPr>
              <a:t>deflator</a:t>
            </a:r>
            <a:r>
              <a:rPr lang="en-GB" altLang="en-US" sz="2000" i="1" baseline="-25000" dirty="0" err="1">
                <a:latin typeface="Times New Roman" charset="0"/>
                <a:ea typeface="ＭＳ Ｐゴシック" charset="-128"/>
              </a:rPr>
              <a:t>t</a:t>
            </a:r>
            <a:endParaRPr lang="en-GB" altLang="en-US" sz="2000" dirty="0">
              <a:latin typeface="Times New Roman" charset="0"/>
              <a:ea typeface="ＭＳ Ｐゴシック" charset="-128"/>
            </a:endParaRPr>
          </a:p>
          <a:p>
            <a:pPr algn="just" eaLnBrk="1" hangingPunct="1"/>
            <a:endParaRPr lang="en-GB" altLang="en-US" sz="2000" dirty="0">
              <a:latin typeface="Times New Roman" charset="0"/>
              <a:ea typeface="ＭＳ Ｐゴシック" charset="-128"/>
            </a:endParaRPr>
          </a:p>
          <a:p>
            <a:pPr algn="just" eaLnBrk="1" hangingPunct="1"/>
            <a:r>
              <a:rPr lang="en-GB" altLang="en-US" sz="2000" dirty="0">
                <a:latin typeface="Times New Roman" charset="0"/>
                <a:ea typeface="ＭＳ Ｐゴシック" charset="-128"/>
              </a:rPr>
              <a:t>This is the same equation as the previous slide except with the deflator for the reference year replacing the assumed deflator base figure of 100</a:t>
            </a:r>
          </a:p>
          <a:p>
            <a:pPr algn="just" eaLnBrk="1" hangingPunct="1"/>
            <a:endParaRPr lang="en-GB" altLang="en-US" sz="2000" dirty="0">
              <a:latin typeface="Times New Roman" charset="0"/>
              <a:ea typeface="ＭＳ Ｐゴシック" charset="-128"/>
            </a:endParaRPr>
          </a:p>
          <a:p>
            <a:pPr algn="just" eaLnBrk="1" hangingPunct="1"/>
            <a:r>
              <a:rPr lang="en-GB" altLang="en-US" sz="2000" dirty="0">
                <a:latin typeface="Times New Roman" charset="0"/>
                <a:ea typeface="ＭＳ Ｐゴシック" charset="-128"/>
              </a:rPr>
              <a:t>Often the consumer price index, CPI, is used as the deflator series. </a:t>
            </a:r>
          </a:p>
          <a:p>
            <a:pPr algn="just" eaLnBrk="1" hangingPunct="1"/>
            <a:endParaRPr lang="en-GB" altLang="en-US" sz="2000" dirty="0">
              <a:latin typeface="Times New Roman" charset="0"/>
              <a:ea typeface="ＭＳ Ｐゴシック" charset="-128"/>
            </a:endParaRPr>
          </a:p>
          <a:p>
            <a:pPr eaLnBrk="1" hangingPunct="1"/>
            <a:endParaRPr lang="en-GB" altLang="en-US" sz="2300" dirty="0">
              <a:latin typeface="Times New Roman" charset="0"/>
              <a:ea typeface="ＭＳ Ｐゴシック" charset="-128"/>
            </a:endParaRPr>
          </a:p>
        </p:txBody>
      </p:sp>
      <p:sp>
        <p:nvSpPr>
          <p:cNvPr id="99332" name="Rectangle 3"/>
          <p:cNvSpPr>
            <a:spLocks noGrp="1" noChangeArrowheads="1"/>
          </p:cNvSpPr>
          <p:nvPr>
            <p:ph type="title"/>
          </p:nvPr>
        </p:nvSpPr>
        <p:spPr>
          <a:xfrm>
            <a:off x="1219200" y="609600"/>
            <a:ext cx="7772400" cy="1143000"/>
          </a:xfrm>
        </p:spPr>
        <p:txBody>
          <a:bodyPr/>
          <a:lstStyle/>
          <a:p>
            <a:pPr eaLnBrk="1" hangingPunct="1"/>
            <a:r>
              <a:rPr lang="en-GB" altLang="en-US" sz="2500" b="1" dirty="0">
                <a:solidFill>
                  <a:srgbClr val="0070C0"/>
                </a:solidFill>
                <a:latin typeface="Times New Roman" charset="0"/>
                <a:ea typeface="ＭＳ Ｐゴシック" charset="-128"/>
              </a:rPr>
              <a:t>Deflating a Series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0137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48C1D66-E5A5-4848-9429-A82FCC80151B}" type="slidenum">
              <a:rPr lang="en-GB" altLang="en-US" sz="1400"/>
              <a:pPr/>
              <a:t>44</a:t>
            </a:fld>
            <a:endParaRPr lang="en-GB" altLang="en-US" sz="1400"/>
          </a:p>
        </p:txBody>
      </p:sp>
      <p:sp>
        <p:nvSpPr>
          <p:cNvPr id="101379"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Portfolio theory using matrix algebra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FDC80A0-0A6A-1D4F-AC6F-B6343B6427C0}" type="slidenum">
              <a:rPr lang="en-GB" altLang="en-US" sz="1400"/>
              <a:pPr/>
              <a:t>45</a:t>
            </a:fld>
            <a:endParaRPr lang="en-GB" altLang="en-US" sz="1400"/>
          </a:p>
        </p:txBody>
      </p:sp>
      <p:sp>
        <p:nvSpPr>
          <p:cNvPr id="103427"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Portfolio Theory and Matrix Algebra - Basics</a:t>
            </a:r>
            <a:endParaRPr lang="en-US" altLang="en-US" sz="4100">
              <a:latin typeface="Times New Roman" charset="0"/>
              <a:ea typeface="ＭＳ Ｐゴシック" charset="-128"/>
            </a:endParaRPr>
          </a:p>
        </p:txBody>
      </p:sp>
      <p:sp>
        <p:nvSpPr>
          <p:cNvPr id="103428" name="Rectangle 3"/>
          <p:cNvSpPr>
            <a:spLocks noGrp="1" noChangeArrowheads="1"/>
          </p:cNvSpPr>
          <p:nvPr>
            <p:ph type="body" idx="1"/>
          </p:nvPr>
        </p:nvSpPr>
        <p:spPr>
          <a:xfrm>
            <a:off x="500063" y="2000250"/>
            <a:ext cx="8215312" cy="3952875"/>
          </a:xfrm>
        </p:spPr>
        <p:txBody>
          <a:bodyPr/>
          <a:lstStyle/>
          <a:p>
            <a:pPr marL="457200" indent="-457200" eaLnBrk="1" hangingPunct="1"/>
            <a:r>
              <a:rPr lang="en-GB" altLang="en-US" sz="2000">
                <a:latin typeface="Times New Roman" charset="0"/>
                <a:ea typeface="ＭＳ Ｐゴシック" charset="-128"/>
              </a:rPr>
              <a:t>Probably the most important application of matrix algebra in finance is to solving portfolio allocation problems</a:t>
            </a:r>
          </a:p>
          <a:p>
            <a:pPr marL="457200" indent="-457200" eaLnBrk="1" hangingPunct="1"/>
            <a:r>
              <a:rPr lang="en-GB" altLang="en-US" sz="2000">
                <a:latin typeface="Times New Roman" charset="0"/>
                <a:ea typeface="ＭＳ Ｐゴシック" charset="-128"/>
              </a:rPr>
              <a:t>Suppose that we have a set of </a:t>
            </a:r>
            <a:r>
              <a:rPr lang="en-GB" altLang="en-US" sz="2000" i="1">
                <a:latin typeface="Times New Roman" charset="0"/>
                <a:ea typeface="ＭＳ Ｐゴシック" charset="-128"/>
              </a:rPr>
              <a:t>N</a:t>
            </a:r>
            <a:r>
              <a:rPr lang="en-GB" altLang="en-US" sz="2000">
                <a:latin typeface="Times New Roman" charset="0"/>
                <a:ea typeface="ＭＳ Ｐゴシック" charset="-128"/>
              </a:rPr>
              <a:t> stocks that are included in a portfolio </a:t>
            </a:r>
            <a:r>
              <a:rPr lang="en-GB" altLang="en-US" sz="2000" i="1">
                <a:latin typeface="Times New Roman" charset="0"/>
                <a:ea typeface="ＭＳ Ｐゴシック" charset="-128"/>
              </a:rPr>
              <a:t>P</a:t>
            </a:r>
            <a:r>
              <a:rPr lang="en-GB" altLang="en-US" sz="2000">
                <a:latin typeface="Times New Roman" charset="0"/>
                <a:ea typeface="ＭＳ Ｐゴシック" charset="-128"/>
              </a:rPr>
              <a:t> with weights </a:t>
            </a:r>
            <a:r>
              <a:rPr lang="en-GB" altLang="en-US" sz="2000" i="1">
                <a:latin typeface="Times New Roman" charset="0"/>
                <a:ea typeface="ＭＳ Ｐゴシック" charset="-128"/>
              </a:rPr>
              <a:t>w</a:t>
            </a:r>
            <a:r>
              <a:rPr lang="en-GB" altLang="en-US" sz="2000" baseline="-25000">
                <a:latin typeface="Times New Roman" charset="0"/>
                <a:ea typeface="ＭＳ Ｐゴシック" charset="-128"/>
              </a:rPr>
              <a:t>1</a:t>
            </a:r>
            <a:r>
              <a:rPr lang="en-GB" altLang="en-US" sz="2000">
                <a:latin typeface="Times New Roman" charset="0"/>
                <a:ea typeface="ＭＳ Ｐゴシック" charset="-128"/>
              </a:rPr>
              <a:t>,</a:t>
            </a:r>
            <a:r>
              <a:rPr lang="en-GB" altLang="en-US" sz="2000" i="1">
                <a:latin typeface="Times New Roman" charset="0"/>
                <a:ea typeface="ＭＳ Ｐゴシック" charset="-128"/>
              </a:rPr>
              <a:t>w</a:t>
            </a:r>
            <a:r>
              <a:rPr lang="en-GB" altLang="en-US" sz="2000" baseline="-25000">
                <a:latin typeface="Times New Roman" charset="0"/>
                <a:ea typeface="ＭＳ Ｐゴシック" charset="-128"/>
              </a:rPr>
              <a:t>2</a:t>
            </a:r>
            <a:r>
              <a:rPr lang="en-GB" altLang="en-US" sz="2000">
                <a:latin typeface="Times New Roman" charset="0"/>
                <a:ea typeface="ＭＳ Ｐゴシック" charset="-128"/>
              </a:rPr>
              <a:t>, . . . ,</a:t>
            </a:r>
            <a:r>
              <a:rPr lang="en-GB" altLang="en-US" sz="2000" i="1">
                <a:latin typeface="Times New Roman" charset="0"/>
                <a:ea typeface="ＭＳ Ｐゴシック" charset="-128"/>
              </a:rPr>
              <a:t>w</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and suppose that their expected returns are written as E(</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1</a:t>
            </a:r>
            <a:r>
              <a:rPr lang="en-GB" altLang="en-US" sz="2000">
                <a:latin typeface="Times New Roman" charset="0"/>
                <a:ea typeface="ＭＳ Ｐゴシック" charset="-128"/>
              </a:rPr>
              <a:t>),E(</a:t>
            </a:r>
            <a:r>
              <a:rPr lang="en-GB" altLang="en-US" sz="2000" i="1">
                <a:latin typeface="Times New Roman" charset="0"/>
                <a:ea typeface="ＭＳ Ｐゴシック" charset="-128"/>
              </a:rPr>
              <a:t>r</a:t>
            </a:r>
            <a:r>
              <a:rPr lang="en-GB" altLang="en-US" sz="2000" baseline="-25000">
                <a:latin typeface="Times New Roman" charset="0"/>
                <a:ea typeface="ＭＳ Ｐゴシック" charset="-128"/>
              </a:rPr>
              <a:t>2</a:t>
            </a:r>
            <a:r>
              <a:rPr lang="en-GB" altLang="en-US" sz="2000">
                <a:latin typeface="Times New Roman" charset="0"/>
                <a:ea typeface="ＭＳ Ｐゴシック" charset="-128"/>
              </a:rPr>
              <a:t>), . . . ,E(</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We could write the </a:t>
            </a:r>
            <a:r>
              <a:rPr lang="en-GB" altLang="en-US" sz="2000" i="1">
                <a:latin typeface="Times New Roman" charset="0"/>
                <a:ea typeface="ＭＳ Ｐゴシック" charset="-128"/>
              </a:rPr>
              <a:t>N</a:t>
            </a:r>
            <a:r>
              <a:rPr lang="en-GB" altLang="en-US" sz="2000">
                <a:latin typeface="Times New Roman" charset="0"/>
                <a:ea typeface="ＭＳ Ｐゴシック" charset="-128"/>
              </a:rPr>
              <a:t> × 1 vectors of weights, w, and of expected returns, E(</a:t>
            </a:r>
            <a:r>
              <a:rPr lang="en-GB" altLang="en-US" sz="2000" i="1">
                <a:latin typeface="Times New Roman" charset="0"/>
                <a:ea typeface="ＭＳ Ｐゴシック" charset="-128"/>
              </a:rPr>
              <a:t>r</a:t>
            </a:r>
            <a:r>
              <a:rPr lang="en-GB" altLang="en-US" sz="2000">
                <a:latin typeface="Times New Roman" charset="0"/>
                <a:ea typeface="ＭＳ Ｐゴシック" charset="-128"/>
              </a:rPr>
              <a:t>), as</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The expected return on the portfolio, E(</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can be calculated as E(</a:t>
            </a:r>
            <a:r>
              <a:rPr lang="en-GB" altLang="en-US" sz="2000" i="1">
                <a:latin typeface="Times New Roman" charset="0"/>
                <a:ea typeface="ＭＳ Ｐゴシック" charset="-128"/>
              </a:rPr>
              <a:t>r</a:t>
            </a:r>
            <a:r>
              <a:rPr lang="en-GB" altLang="en-US" sz="2000">
                <a:latin typeface="Times New Roman" charset="0"/>
                <a:ea typeface="ＭＳ Ｐゴシック" charset="-128"/>
              </a:rPr>
              <a:t>)′</a:t>
            </a:r>
            <a:r>
              <a:rPr lang="en-GB" altLang="en-US" sz="2000" i="1">
                <a:latin typeface="Times New Roman" charset="0"/>
                <a:ea typeface="ＭＳ Ｐゴシック" charset="-128"/>
              </a:rPr>
              <a:t>w</a:t>
            </a:r>
            <a:r>
              <a:rPr lang="en-GB" altLang="en-US" sz="2000">
                <a:latin typeface="Times New Roman" charset="0"/>
                <a:ea typeface="ＭＳ Ｐゴシック" charset="-128"/>
              </a:rPr>
              <a:t>. </a:t>
            </a:r>
          </a:p>
        </p:txBody>
      </p:sp>
      <p:pic>
        <p:nvPicPr>
          <p:cNvPr id="1034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4071938"/>
            <a:ext cx="359568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97C1148-3732-2D4F-805F-F8E309282C6D}" type="slidenum">
              <a:rPr lang="en-GB" altLang="en-US" sz="1400"/>
              <a:pPr/>
              <a:t>46</a:t>
            </a:fld>
            <a:endParaRPr lang="en-GB" altLang="en-US" sz="1400"/>
          </a:p>
        </p:txBody>
      </p:sp>
      <p:sp>
        <p:nvSpPr>
          <p:cNvPr id="105475"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The Variance-Covariance Matrix</a:t>
            </a:r>
            <a:endParaRPr lang="en-US" altLang="en-US" sz="4100">
              <a:latin typeface="Times New Roman" charset="0"/>
              <a:ea typeface="ＭＳ Ｐゴシック" charset="-128"/>
            </a:endParaRPr>
          </a:p>
        </p:txBody>
      </p:sp>
      <p:sp>
        <p:nvSpPr>
          <p:cNvPr id="105476" name="Rectangle 3"/>
          <p:cNvSpPr>
            <a:spLocks noGrp="1" noChangeArrowheads="1"/>
          </p:cNvSpPr>
          <p:nvPr>
            <p:ph type="body" idx="1"/>
          </p:nvPr>
        </p:nvSpPr>
        <p:spPr>
          <a:xfrm>
            <a:off x="500063" y="2000250"/>
            <a:ext cx="8215312" cy="3952875"/>
          </a:xfrm>
        </p:spPr>
        <p:txBody>
          <a:bodyPr/>
          <a:lstStyle/>
          <a:p>
            <a:pPr marL="457200" indent="-457200" eaLnBrk="1" hangingPunct="1"/>
            <a:r>
              <a:rPr lang="en-GB" altLang="en-US" sz="2000">
                <a:latin typeface="Times New Roman" charset="0"/>
                <a:ea typeface="ＭＳ Ｐゴシック" charset="-128"/>
              </a:rPr>
              <a:t>The variance-covariance matrix of the returns, denoted </a:t>
            </a:r>
            <a:r>
              <a:rPr lang="en-GB" altLang="en-US" sz="2000" i="1">
                <a:latin typeface="Times New Roman" charset="0"/>
                <a:ea typeface="ＭＳ Ｐゴシック" charset="-128"/>
              </a:rPr>
              <a:t>V</a:t>
            </a:r>
            <a:r>
              <a:rPr lang="en-GB" altLang="en-US" sz="2000">
                <a:latin typeface="Times New Roman" charset="0"/>
                <a:ea typeface="ＭＳ Ｐゴシック" charset="-128"/>
              </a:rPr>
              <a:t>  includes all of the variances of the components of the portfolio returns on the leading diagonal and the covariances between them as the off-diagonal elements. </a:t>
            </a:r>
          </a:p>
          <a:p>
            <a:pPr marL="457200" indent="-457200" eaLnBrk="1" hangingPunct="1"/>
            <a:r>
              <a:rPr lang="en-GB" altLang="en-US" sz="2000">
                <a:latin typeface="Times New Roman" charset="0"/>
                <a:ea typeface="ＭＳ Ｐゴシック" charset="-128"/>
              </a:rPr>
              <a:t>The variance-covariance matrix of the returns may be written</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buFontTx/>
              <a:buNone/>
            </a:pPr>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For example:</a:t>
            </a:r>
          </a:p>
          <a:p>
            <a:pPr marL="857250" lvl="1" indent="-457200" eaLnBrk="1" hangingPunct="1"/>
            <a:r>
              <a:rPr lang="en-GB" altLang="en-US" sz="1800" i="1">
                <a:latin typeface="Times New Roman" charset="0"/>
                <a:ea typeface="ＭＳ Ｐゴシック" charset="-128"/>
              </a:rPr>
              <a:t>σ</a:t>
            </a:r>
            <a:r>
              <a:rPr lang="en-GB" altLang="en-US" sz="1800" baseline="-25000">
                <a:latin typeface="Times New Roman" charset="0"/>
                <a:ea typeface="ＭＳ Ｐゴシック" charset="-128"/>
              </a:rPr>
              <a:t>11</a:t>
            </a:r>
            <a:r>
              <a:rPr lang="en-GB" altLang="en-US" sz="1800">
                <a:latin typeface="Times New Roman" charset="0"/>
                <a:ea typeface="ＭＳ Ｐゴシック" charset="-128"/>
              </a:rPr>
              <a:t> is the variance of the returns on stock one, </a:t>
            </a:r>
            <a:r>
              <a:rPr lang="en-GB" altLang="en-US" sz="1800" i="1">
                <a:latin typeface="Times New Roman" charset="0"/>
                <a:ea typeface="ＭＳ Ｐゴシック" charset="-128"/>
              </a:rPr>
              <a:t>σ</a:t>
            </a:r>
            <a:r>
              <a:rPr lang="en-GB" altLang="en-US" sz="1800" baseline="-25000">
                <a:latin typeface="Times New Roman" charset="0"/>
                <a:ea typeface="ＭＳ Ｐゴシック" charset="-128"/>
              </a:rPr>
              <a:t>22</a:t>
            </a:r>
            <a:r>
              <a:rPr lang="en-GB" altLang="en-US" sz="1800">
                <a:latin typeface="Times New Roman" charset="0"/>
                <a:ea typeface="ＭＳ Ｐゴシック" charset="-128"/>
              </a:rPr>
              <a:t> is the variance of returns on stock two, etc. </a:t>
            </a:r>
          </a:p>
          <a:p>
            <a:pPr marL="857250" lvl="1" indent="-457200" eaLnBrk="1" hangingPunct="1"/>
            <a:r>
              <a:rPr lang="en-GB" altLang="en-US" sz="1800" i="1">
                <a:latin typeface="Times New Roman" charset="0"/>
                <a:ea typeface="ＭＳ Ｐゴシック" charset="-128"/>
              </a:rPr>
              <a:t>σ</a:t>
            </a:r>
            <a:r>
              <a:rPr lang="en-GB" altLang="en-US" sz="1800" baseline="-25000">
                <a:latin typeface="Times New Roman" charset="0"/>
                <a:ea typeface="ＭＳ Ｐゴシック" charset="-128"/>
              </a:rPr>
              <a:t>12</a:t>
            </a:r>
            <a:r>
              <a:rPr lang="en-GB" altLang="en-US" sz="1800">
                <a:latin typeface="Times New Roman" charset="0"/>
                <a:ea typeface="ＭＳ Ｐゴシック" charset="-128"/>
              </a:rPr>
              <a:t> is the covariance between the returns on stock one and those on stock two, etc.</a:t>
            </a:r>
          </a:p>
        </p:txBody>
      </p:sp>
      <p:pic>
        <p:nvPicPr>
          <p:cNvPr id="1054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357563"/>
            <a:ext cx="32146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E3505AB-EEBD-7146-879F-8025B7F3240E}" type="slidenum">
              <a:rPr lang="en-GB" altLang="en-US" sz="1400"/>
              <a:pPr/>
              <a:t>47</a:t>
            </a:fld>
            <a:endParaRPr lang="en-GB" altLang="en-US" sz="1400"/>
          </a:p>
        </p:txBody>
      </p:sp>
      <p:sp>
        <p:nvSpPr>
          <p:cNvPr id="107523"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Constructing the Variance-Covariance Matrix</a:t>
            </a:r>
            <a:endParaRPr lang="en-US" altLang="en-US" sz="4100">
              <a:latin typeface="Times New Roman" charset="0"/>
              <a:ea typeface="ＭＳ Ｐゴシック" charset="-128"/>
            </a:endParaRPr>
          </a:p>
        </p:txBody>
      </p:sp>
      <p:sp>
        <p:nvSpPr>
          <p:cNvPr id="107524"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In order to construct a variance-covariance matrix we would need to first set up a matrix containing observations on the actual returns , </a:t>
            </a:r>
            <a:r>
              <a:rPr lang="en-GB" altLang="en-US" sz="2000" i="1">
                <a:latin typeface="Times New Roman" charset="0"/>
                <a:ea typeface="ＭＳ Ｐゴシック" charset="-128"/>
              </a:rPr>
              <a:t>R</a:t>
            </a:r>
            <a:r>
              <a:rPr lang="en-GB" altLang="en-US" sz="2000">
                <a:latin typeface="Times New Roman" charset="0"/>
                <a:ea typeface="ＭＳ Ｐゴシック" charset="-128"/>
              </a:rPr>
              <a:t> (not the expected returns) for each stock where the mean, </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i</a:t>
            </a:r>
            <a:r>
              <a:rPr lang="en-GB" altLang="en-US" sz="2000">
                <a:latin typeface="Times New Roman" charset="0"/>
                <a:ea typeface="ＭＳ Ｐゴシック" charset="-128"/>
              </a:rPr>
              <a:t> (</a:t>
            </a:r>
            <a:r>
              <a:rPr lang="en-GB" altLang="en-US" sz="2000" i="1">
                <a:latin typeface="Times New Roman" charset="0"/>
                <a:ea typeface="ＭＳ Ｐゴシック" charset="-128"/>
              </a:rPr>
              <a:t>i</a:t>
            </a:r>
            <a:r>
              <a:rPr lang="en-GB" altLang="en-US" sz="2000">
                <a:latin typeface="Times New Roman" charset="0"/>
                <a:ea typeface="ＭＳ Ｐゴシック" charset="-128"/>
              </a:rPr>
              <a:t> = 1, . . . ,</a:t>
            </a:r>
            <a:r>
              <a:rPr lang="en-GB" altLang="en-US" sz="2000" i="1">
                <a:latin typeface="Times New Roman" charset="0"/>
                <a:ea typeface="ＭＳ Ｐゴシック" charset="-128"/>
              </a:rPr>
              <a:t>N</a:t>
            </a:r>
            <a:r>
              <a:rPr lang="en-GB" altLang="en-US" sz="2000">
                <a:latin typeface="Times New Roman" charset="0"/>
                <a:ea typeface="ＭＳ Ｐゴシック" charset="-128"/>
              </a:rPr>
              <a:t>), has been subtracted away from each series</a:t>
            </a:r>
            <a:r>
              <a:rPr lang="en-GB" altLang="en-US" sz="2000" i="1">
                <a:latin typeface="Times New Roman" charset="0"/>
                <a:ea typeface="ＭＳ Ｐゴシック" charset="-128"/>
              </a:rPr>
              <a:t> i</a:t>
            </a:r>
            <a:r>
              <a:rPr lang="en-GB" altLang="en-US" sz="2000">
                <a:latin typeface="Times New Roman" charset="0"/>
                <a:ea typeface="ＭＳ Ｐゴシック" charset="-128"/>
              </a:rPr>
              <a:t>. </a:t>
            </a:r>
          </a:p>
          <a:p>
            <a:pPr marL="457200" indent="-457200" eaLnBrk="1" hangingPunct="1"/>
            <a:r>
              <a:rPr lang="en-GB" altLang="en-US" sz="2000">
                <a:latin typeface="Times New Roman" charset="0"/>
                <a:ea typeface="ＭＳ Ｐゴシック" charset="-128"/>
              </a:rPr>
              <a:t>We would write</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The general entry, </a:t>
            </a:r>
            <a:r>
              <a:rPr lang="en-GB" altLang="en-US" sz="2000" i="1">
                <a:latin typeface="Times New Roman" charset="0"/>
                <a:ea typeface="ＭＳ Ｐゴシック" charset="-128"/>
              </a:rPr>
              <a:t>r</a:t>
            </a:r>
            <a:r>
              <a:rPr lang="en-GB" altLang="en-US" sz="2000" i="1" baseline="-25000">
                <a:latin typeface="Times New Roman" charset="0"/>
                <a:ea typeface="ＭＳ Ｐゴシック" charset="-128"/>
              </a:rPr>
              <a:t>ij</a:t>
            </a:r>
            <a:r>
              <a:rPr lang="en-GB" altLang="en-US" sz="2000">
                <a:latin typeface="Times New Roman" charset="0"/>
                <a:ea typeface="ＭＳ Ｐゴシック" charset="-128"/>
              </a:rPr>
              <a:t> , is the </a:t>
            </a:r>
            <a:r>
              <a:rPr lang="en-GB" altLang="en-US" sz="2000" i="1">
                <a:latin typeface="Times New Roman" charset="0"/>
                <a:ea typeface="ＭＳ Ｐゴシック" charset="-128"/>
              </a:rPr>
              <a:t>j</a:t>
            </a:r>
            <a:r>
              <a:rPr lang="en-GB" altLang="en-US" sz="2000" baseline="30000">
                <a:latin typeface="Times New Roman" charset="0"/>
                <a:ea typeface="ＭＳ Ｐゴシック" charset="-128"/>
              </a:rPr>
              <a:t>th</a:t>
            </a:r>
            <a:r>
              <a:rPr lang="en-GB" altLang="en-US" sz="2000">
                <a:latin typeface="Times New Roman" charset="0"/>
                <a:ea typeface="ＭＳ Ｐゴシック" charset="-128"/>
              </a:rPr>
              <a:t> time-series observation on the </a:t>
            </a:r>
            <a:r>
              <a:rPr lang="en-GB" altLang="en-US" sz="2000" i="1">
                <a:latin typeface="Times New Roman" charset="0"/>
                <a:ea typeface="ＭＳ Ｐゴシック" charset="-128"/>
              </a:rPr>
              <a:t>i</a:t>
            </a:r>
            <a:r>
              <a:rPr lang="en-GB" altLang="en-US" sz="2000" baseline="30000">
                <a:latin typeface="Times New Roman" charset="0"/>
                <a:ea typeface="ＭＳ Ｐゴシック" charset="-128"/>
              </a:rPr>
              <a:t>th</a:t>
            </a:r>
            <a:r>
              <a:rPr lang="en-GB" altLang="en-US" sz="2000">
                <a:latin typeface="Times New Roman" charset="0"/>
                <a:ea typeface="ＭＳ Ｐゴシック" charset="-128"/>
              </a:rPr>
              <a:t> stock. The variance-covariance matrix would then simply be calculated as </a:t>
            </a:r>
            <a:r>
              <a:rPr lang="en-GB" altLang="en-US" sz="2000" i="1">
                <a:latin typeface="Times New Roman" charset="0"/>
                <a:ea typeface="ＭＳ Ｐゴシック" charset="-128"/>
              </a:rPr>
              <a:t>V</a:t>
            </a:r>
            <a:r>
              <a:rPr lang="en-GB" altLang="en-US" sz="2000">
                <a:latin typeface="Times New Roman" charset="0"/>
                <a:ea typeface="ＭＳ Ｐゴシック" charset="-128"/>
              </a:rPr>
              <a:t> = (</a:t>
            </a:r>
            <a:r>
              <a:rPr lang="en-GB" altLang="en-US" sz="2000" i="1">
                <a:latin typeface="Times New Roman" charset="0"/>
                <a:ea typeface="ＭＳ Ｐゴシック" charset="-128"/>
              </a:rPr>
              <a:t>R</a:t>
            </a:r>
            <a:r>
              <a:rPr lang="en-GB" altLang="en-US" sz="2000">
                <a:latin typeface="Times New Roman" charset="0"/>
                <a:ea typeface="ＭＳ Ｐゴシック" charset="-128"/>
              </a:rPr>
              <a:t>′</a:t>
            </a:r>
            <a:r>
              <a:rPr lang="en-GB" altLang="en-US" sz="2000" i="1">
                <a:latin typeface="Times New Roman" charset="0"/>
                <a:ea typeface="ＭＳ Ｐゴシック" charset="-128"/>
              </a:rPr>
              <a:t>R</a:t>
            </a:r>
            <a:r>
              <a:rPr lang="en-GB" altLang="en-US" sz="2000">
                <a:latin typeface="Times New Roman" charset="0"/>
                <a:ea typeface="ＭＳ Ｐゴシック" charset="-128"/>
              </a:rPr>
              <a:t>)/(</a:t>
            </a:r>
            <a:r>
              <a:rPr lang="en-GB" altLang="en-US" sz="2000" i="1">
                <a:latin typeface="Times New Roman" charset="0"/>
                <a:ea typeface="ＭＳ Ｐゴシック" charset="-128"/>
              </a:rPr>
              <a:t>T</a:t>
            </a:r>
            <a:r>
              <a:rPr lang="en-GB" altLang="en-US" sz="2000">
                <a:latin typeface="Times New Roman" charset="0"/>
                <a:ea typeface="ＭＳ Ｐゴシック" charset="-128"/>
              </a:rPr>
              <a:t> − 1)</a:t>
            </a:r>
          </a:p>
        </p:txBody>
      </p:sp>
      <p:pic>
        <p:nvPicPr>
          <p:cNvPr id="1075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3357563"/>
            <a:ext cx="507523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095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5CAE608-F41B-D348-9E33-09D6C6E3E40F}" type="slidenum">
              <a:rPr lang="en-GB" altLang="en-US" sz="1400"/>
              <a:pPr/>
              <a:t>48</a:t>
            </a:fld>
            <a:endParaRPr lang="en-GB" altLang="en-US" sz="1400"/>
          </a:p>
        </p:txBody>
      </p:sp>
      <p:sp>
        <p:nvSpPr>
          <p:cNvPr id="109571"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The Variance of Portfolio Returns</a:t>
            </a:r>
            <a:endParaRPr lang="en-US" altLang="en-US" sz="4100">
              <a:latin typeface="Times New Roman" charset="0"/>
              <a:ea typeface="ＭＳ Ｐゴシック" charset="-128"/>
            </a:endParaRPr>
          </a:p>
        </p:txBody>
      </p:sp>
      <p:sp>
        <p:nvSpPr>
          <p:cNvPr id="109572" name="Rectangle 3"/>
          <p:cNvSpPr>
            <a:spLocks noGrp="1" noChangeArrowheads="1"/>
          </p:cNvSpPr>
          <p:nvPr>
            <p:ph type="body" idx="1"/>
          </p:nvPr>
        </p:nvSpPr>
        <p:spPr>
          <a:xfrm>
            <a:off x="357188" y="2000250"/>
            <a:ext cx="8215312" cy="3952875"/>
          </a:xfrm>
        </p:spPr>
        <p:txBody>
          <a:bodyPr/>
          <a:lstStyle/>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Suppose that we wanted to calculate the variance of returns on the portfolio </a:t>
            </a:r>
            <a:r>
              <a:rPr lang="en-GB" altLang="en-US" sz="2000" i="1">
                <a:latin typeface="Times New Roman" charset="0"/>
                <a:ea typeface="ＭＳ Ｐゴシック" charset="-128"/>
              </a:rPr>
              <a:t>P </a:t>
            </a:r>
          </a:p>
          <a:p>
            <a:pPr marL="857250" lvl="1" indent="-457200" eaLnBrk="1" hangingPunct="1"/>
            <a:r>
              <a:rPr lang="en-GB" altLang="en-US">
                <a:latin typeface="Times New Roman" charset="0"/>
                <a:ea typeface="ＭＳ Ｐゴシック" charset="-128"/>
              </a:rPr>
              <a:t>A scalar which we might call </a:t>
            </a:r>
            <a:r>
              <a:rPr lang="en-GB" altLang="en-US" i="1">
                <a:latin typeface="Times New Roman" charset="0"/>
                <a:ea typeface="ＭＳ Ｐゴシック" charset="-128"/>
              </a:rPr>
              <a:t>V</a:t>
            </a:r>
            <a:r>
              <a:rPr lang="en-GB" altLang="en-US" i="1" baseline="-25000">
                <a:latin typeface="Times New Roman" charset="0"/>
                <a:ea typeface="ＭＳ Ｐゴシック" charset="-128"/>
              </a:rPr>
              <a:t>P</a:t>
            </a:r>
            <a:r>
              <a:rPr lang="en-GB" altLang="en-US" i="1">
                <a:latin typeface="Times New Roman" charset="0"/>
                <a:ea typeface="ＭＳ Ｐゴシック" charset="-128"/>
              </a:rPr>
              <a:t> </a:t>
            </a:r>
            <a:endParaRPr lang="en-GB" altLang="en-US">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We would do this by calculating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a:t>
            </a:r>
            <a:r>
              <a:rPr lang="en-GB" altLang="en-US" sz="2000" i="1">
                <a:latin typeface="Times New Roman" charset="0"/>
                <a:ea typeface="ＭＳ Ｐゴシック" charset="-128"/>
              </a:rPr>
              <a:t>w</a:t>
            </a:r>
            <a:r>
              <a:rPr lang="en-GB" altLang="en-US" sz="2000">
                <a:latin typeface="Times New Roman" charset="0"/>
                <a:ea typeface="ＭＳ Ｐゴシック" charset="-128"/>
              </a:rPr>
              <a:t>′</a:t>
            </a:r>
            <a:r>
              <a:rPr lang="en-GB" altLang="en-US" sz="2000" i="1">
                <a:latin typeface="Times New Roman" charset="0"/>
                <a:ea typeface="ＭＳ Ｐゴシック" charset="-128"/>
              </a:rPr>
              <a:t>V w</a:t>
            </a: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Checking the dimension of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a:t>
            </a:r>
            <a:r>
              <a:rPr lang="en-GB" altLang="en-US" sz="2000" i="1">
                <a:latin typeface="Times New Roman" charset="0"/>
                <a:ea typeface="ＭＳ Ｐゴシック" charset="-128"/>
              </a:rPr>
              <a:t>w</a:t>
            </a:r>
            <a:r>
              <a:rPr lang="en-GB" altLang="en-US" sz="2000">
                <a:latin typeface="Times New Roman" charset="0"/>
                <a:ea typeface="ＭＳ Ｐゴシック" charset="-128"/>
              </a:rPr>
              <a:t>′ is (1 × </a:t>
            </a:r>
            <a:r>
              <a:rPr lang="en-GB" altLang="en-US" sz="2000" i="1">
                <a:latin typeface="Times New Roman" charset="0"/>
                <a:ea typeface="ＭＳ Ｐゴシック" charset="-128"/>
              </a:rPr>
              <a:t>N</a:t>
            </a:r>
            <a:r>
              <a:rPr lang="en-GB" altLang="en-US" sz="2000">
                <a:latin typeface="Times New Roman" charset="0"/>
                <a:ea typeface="ＭＳ Ｐゴシック" charset="-128"/>
              </a:rPr>
              <a:t>), V is (</a:t>
            </a:r>
            <a:r>
              <a:rPr lang="en-GB" altLang="en-US" sz="2000" i="1">
                <a:latin typeface="Times New Roman" charset="0"/>
                <a:ea typeface="ＭＳ Ｐゴシック" charset="-128"/>
              </a:rPr>
              <a:t>N</a:t>
            </a:r>
            <a:r>
              <a:rPr lang="en-GB" altLang="en-US" sz="2000">
                <a:latin typeface="Times New Roman" charset="0"/>
                <a:ea typeface="ＭＳ Ｐゴシック" charset="-128"/>
              </a:rPr>
              <a:t> ×</a:t>
            </a:r>
            <a:r>
              <a:rPr lang="en-GB" altLang="en-US" sz="2000" i="1">
                <a:latin typeface="Times New Roman" charset="0"/>
                <a:ea typeface="ＭＳ Ｐゴシック" charset="-128"/>
              </a:rPr>
              <a:t> N</a:t>
            </a:r>
            <a:r>
              <a:rPr lang="en-GB" altLang="en-US" sz="2000">
                <a:latin typeface="Times New Roman" charset="0"/>
                <a:ea typeface="ＭＳ Ｐゴシック" charset="-128"/>
              </a:rPr>
              <a:t>) and </a:t>
            </a:r>
            <a:r>
              <a:rPr lang="en-GB" altLang="en-US" sz="2000" i="1">
                <a:latin typeface="Times New Roman" charset="0"/>
                <a:ea typeface="ＭＳ Ｐゴシック" charset="-128"/>
              </a:rPr>
              <a:t>w</a:t>
            </a:r>
            <a:r>
              <a:rPr lang="en-GB" altLang="en-US" sz="2000">
                <a:latin typeface="Times New Roman" charset="0"/>
                <a:ea typeface="ＭＳ Ｐゴシック" charset="-128"/>
              </a:rPr>
              <a:t> is (</a:t>
            </a:r>
            <a:r>
              <a:rPr lang="en-GB" altLang="en-US" sz="2000" i="1">
                <a:latin typeface="Times New Roman" charset="0"/>
                <a:ea typeface="ＭＳ Ｐゴシック" charset="-128"/>
              </a:rPr>
              <a:t>N</a:t>
            </a:r>
            <a:r>
              <a:rPr lang="en-GB" altLang="en-US" sz="2000">
                <a:latin typeface="Times New Roman" charset="0"/>
                <a:ea typeface="ＭＳ Ｐゴシック" charset="-128"/>
              </a:rPr>
              <a:t> × 1) so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is (1 × </a:t>
            </a:r>
            <a:r>
              <a:rPr lang="en-GB" altLang="en-US" sz="2000" i="1">
                <a:latin typeface="Times New Roman" charset="0"/>
                <a:ea typeface="ＭＳ Ｐゴシック" charset="-128"/>
              </a:rPr>
              <a:t>N</a:t>
            </a:r>
            <a:r>
              <a:rPr lang="en-GB" altLang="en-US" sz="2000">
                <a:latin typeface="Times New Roman" charset="0"/>
                <a:ea typeface="ＭＳ Ｐゴシック" charset="-128"/>
              </a:rPr>
              <a:t> × </a:t>
            </a:r>
            <a:r>
              <a:rPr lang="en-GB" altLang="en-US" sz="2000" i="1">
                <a:latin typeface="Times New Roman" charset="0"/>
                <a:ea typeface="ＭＳ Ｐゴシック" charset="-128"/>
              </a:rPr>
              <a:t>N</a:t>
            </a:r>
            <a:r>
              <a:rPr lang="en-GB" altLang="en-US" sz="2000">
                <a:latin typeface="Times New Roman" charset="0"/>
                <a:ea typeface="ＭＳ Ｐゴシック" charset="-128"/>
              </a:rPr>
              <a:t> × </a:t>
            </a:r>
            <a:r>
              <a:rPr lang="en-GB" altLang="en-US" sz="2000" i="1">
                <a:latin typeface="Times New Roman" charset="0"/>
                <a:ea typeface="ＭＳ Ｐゴシック" charset="-128"/>
              </a:rPr>
              <a:t>N</a:t>
            </a:r>
            <a:r>
              <a:rPr lang="en-GB" altLang="en-US" sz="2000">
                <a:latin typeface="Times New Roman" charset="0"/>
                <a:ea typeface="ＭＳ Ｐゴシック" charset="-128"/>
              </a:rPr>
              <a:t> × </a:t>
            </a:r>
            <a:r>
              <a:rPr lang="en-GB" altLang="en-US" sz="2000" i="1">
                <a:latin typeface="Times New Roman" charset="0"/>
                <a:ea typeface="ＭＳ Ｐゴシック" charset="-128"/>
              </a:rPr>
              <a:t>N</a:t>
            </a:r>
            <a:r>
              <a:rPr lang="en-GB" altLang="en-US" sz="2000">
                <a:latin typeface="Times New Roman" charset="0"/>
                <a:ea typeface="ＭＳ Ｐゴシック" charset="-128"/>
              </a:rPr>
              <a:t> × 1), which is (1 × 1) as required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1680631-938B-7C47-835D-CE324920981C}" type="slidenum">
              <a:rPr lang="en-GB" altLang="en-US" sz="1400"/>
              <a:pPr/>
              <a:t>49</a:t>
            </a:fld>
            <a:endParaRPr lang="en-GB" altLang="en-US" sz="1400"/>
          </a:p>
        </p:txBody>
      </p:sp>
      <p:sp>
        <p:nvSpPr>
          <p:cNvPr id="111619"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The Correlation between Returns Series</a:t>
            </a:r>
            <a:endParaRPr lang="en-US" altLang="en-US" sz="4100">
              <a:latin typeface="Times New Roman" charset="0"/>
              <a:ea typeface="ＭＳ Ｐゴシック" charset="-128"/>
            </a:endParaRPr>
          </a:p>
        </p:txBody>
      </p:sp>
      <p:sp>
        <p:nvSpPr>
          <p:cNvPr id="111620"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We could define a correlation matrix of returns, </a:t>
            </a:r>
            <a:r>
              <a:rPr lang="en-GB" altLang="en-US" sz="2000" i="1">
                <a:latin typeface="Times New Roman" charset="0"/>
                <a:ea typeface="ＭＳ Ｐゴシック" charset="-128"/>
              </a:rPr>
              <a:t>C</a:t>
            </a:r>
            <a:r>
              <a:rPr lang="en-GB" altLang="en-US" sz="2000">
                <a:latin typeface="Times New Roman" charset="0"/>
                <a:ea typeface="ＭＳ Ｐゴシック" charset="-128"/>
              </a:rPr>
              <a:t>, which would be</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This matrix would have ones on the leading diagonal and the off-diagonal elements would give the correlations between each pair of returns </a:t>
            </a:r>
          </a:p>
          <a:p>
            <a:pPr marL="457200" indent="-457200" eaLnBrk="1" hangingPunct="1"/>
            <a:r>
              <a:rPr lang="en-GB" altLang="en-US" sz="2000">
                <a:latin typeface="Times New Roman" charset="0"/>
                <a:ea typeface="ＭＳ Ｐゴシック" charset="-128"/>
              </a:rPr>
              <a:t>Note that the correlation matrix will always be symmetrical about the leading diagonal</a:t>
            </a:r>
          </a:p>
          <a:p>
            <a:pPr marL="457200" indent="-457200" eaLnBrk="1" hangingPunct="1"/>
            <a:r>
              <a:rPr lang="en-GB" altLang="en-US" sz="2000">
                <a:latin typeface="Times New Roman" charset="0"/>
                <a:ea typeface="ＭＳ Ｐゴシック" charset="-128"/>
              </a:rPr>
              <a:t>Using the correlation  matrix, the portfolio variance  is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 </a:t>
            </a:r>
            <a:r>
              <a:rPr lang="en-GB" altLang="en-US" sz="2000" i="1">
                <a:latin typeface="Times New Roman" charset="0"/>
                <a:ea typeface="ＭＳ Ｐゴシック" charset="-128"/>
              </a:rPr>
              <a:t>w</a:t>
            </a:r>
            <a:r>
              <a:rPr lang="en-GB" altLang="en-US" sz="2000">
                <a:latin typeface="Times New Roman" charset="0"/>
                <a:ea typeface="ＭＳ Ｐゴシック" charset="-128"/>
              </a:rPr>
              <a:t>′</a:t>
            </a:r>
            <a:r>
              <a:rPr lang="en-GB" altLang="en-US" sz="2000" i="1">
                <a:latin typeface="Times New Roman" charset="0"/>
                <a:ea typeface="ＭＳ Ｐゴシック" charset="-128"/>
              </a:rPr>
              <a:t>SCSw</a:t>
            </a:r>
            <a:r>
              <a:rPr lang="en-GB" altLang="en-US" sz="2000">
                <a:latin typeface="Times New Roman" charset="0"/>
                <a:ea typeface="ＭＳ Ｐゴシック" charset="-128"/>
              </a:rPr>
              <a:t> </a:t>
            </a:r>
          </a:p>
          <a:p>
            <a:pPr marL="457200" indent="-457200" eaLnBrk="1" hangingPunct="1">
              <a:buFontTx/>
              <a:buNone/>
            </a:pPr>
            <a:r>
              <a:rPr lang="en-GB" altLang="en-US" sz="2000">
                <a:latin typeface="Times New Roman" charset="0"/>
                <a:ea typeface="ＭＳ Ｐゴシック" charset="-128"/>
              </a:rPr>
              <a:t>	where </a:t>
            </a:r>
            <a:r>
              <a:rPr lang="en-GB" altLang="en-US" sz="2000" i="1">
                <a:latin typeface="Times New Roman" charset="0"/>
                <a:ea typeface="ＭＳ Ｐゴシック" charset="-128"/>
              </a:rPr>
              <a:t>S</a:t>
            </a:r>
            <a:r>
              <a:rPr lang="en-GB" altLang="en-US" sz="2000">
                <a:latin typeface="Times New Roman" charset="0"/>
                <a:ea typeface="ＭＳ Ｐゴシック" charset="-128"/>
              </a:rPr>
              <a:t> is a diagonal matrix containing the standard deviations of the portfolio returns.</a:t>
            </a:r>
          </a:p>
        </p:txBody>
      </p:sp>
      <p:pic>
        <p:nvPicPr>
          <p:cNvPr id="1116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357438"/>
            <a:ext cx="30226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B438DE1-8BB4-E54D-B9C3-10668035ADE9}" type="slidenum">
              <a:rPr lang="en-GB" altLang="en-US" sz="1400"/>
              <a:pPr/>
              <a:t>5</a:t>
            </a:fld>
            <a:endParaRPr lang="en-GB" altLang="en-US" sz="1400"/>
          </a:p>
        </p:txBody>
      </p:sp>
      <p:sp>
        <p:nvSpPr>
          <p:cNvPr id="23555"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The normal distribution 2</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18436" name="Rectangle 1027"/>
          <p:cNvSpPr>
            <a:spLocks noGrp="1" noRot="1" noChangeAspect="1" noMove="1" noResize="1" noEditPoints="1" noAdjustHandles="1" noChangeArrowheads="1" noChangeShapeType="1" noTextEdit="1"/>
          </p:cNvSpPr>
          <p:nvPr>
            <p:ph type="body" idx="1"/>
          </p:nvPr>
        </p:nvSpPr>
        <p:spPr>
          <a:xfrm>
            <a:off x="457200" y="2060847"/>
            <a:ext cx="8178800" cy="3997053"/>
          </a:xfrm>
          <a:blipFill rotWithShape="0">
            <a:blip r:embed="rId3"/>
            <a:stretch>
              <a:fillRect l="-596" t="-1524" r="-671"/>
            </a:stretch>
          </a:blipFill>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noFill/>
                <a:ea typeface="+mn-ea"/>
                <a:cs typeface="+mn-cs"/>
              </a:rPr>
              <a:t> </a:t>
            </a:r>
          </a:p>
        </p:txBody>
      </p:sp>
      <p:pic>
        <p:nvPicPr>
          <p:cNvPr id="2355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3476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076700"/>
            <a:ext cx="2419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36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D34A7C5-470A-A14E-AEDC-D0C72C74DAF5}" type="slidenum">
              <a:rPr lang="en-GB" altLang="en-US" sz="1400"/>
              <a:pPr/>
              <a:t>50</a:t>
            </a:fld>
            <a:endParaRPr lang="en-GB" altLang="en-US" sz="1400"/>
          </a:p>
        </p:txBody>
      </p:sp>
      <p:sp>
        <p:nvSpPr>
          <p:cNvPr id="113667"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Selecting Weights for the Minimum Variance Portfolio</a:t>
            </a:r>
            <a:endParaRPr lang="en-US" altLang="en-US" sz="4100">
              <a:latin typeface="Times New Roman" charset="0"/>
              <a:ea typeface="ＭＳ Ｐゴシック" charset="-128"/>
            </a:endParaRPr>
          </a:p>
        </p:txBody>
      </p:sp>
      <p:sp>
        <p:nvSpPr>
          <p:cNvPr id="113668"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Although in theory the optimal portfolio on the efficient frontier is better, a variance-minimising portfolio often performs well out-of-sample</a:t>
            </a:r>
          </a:p>
          <a:p>
            <a:pPr marL="457200" indent="-457200" eaLnBrk="1" hangingPunct="1"/>
            <a:r>
              <a:rPr lang="en-GB" altLang="en-US" sz="2000">
                <a:latin typeface="Times New Roman" charset="0"/>
                <a:ea typeface="ＭＳ Ｐゴシック" charset="-128"/>
              </a:rPr>
              <a:t>The portfolio weights </a:t>
            </a:r>
            <a:r>
              <a:rPr lang="en-GB" altLang="en-US" sz="2000" i="1">
                <a:latin typeface="Times New Roman" charset="0"/>
                <a:ea typeface="ＭＳ Ｐゴシック" charset="-128"/>
              </a:rPr>
              <a:t>w</a:t>
            </a:r>
            <a:r>
              <a:rPr lang="en-GB" altLang="en-US" sz="2000">
                <a:latin typeface="Times New Roman" charset="0"/>
                <a:ea typeface="ＭＳ Ｐゴシック" charset="-128"/>
              </a:rPr>
              <a:t> that minimise the portfolio variance, </a:t>
            </a:r>
            <a:r>
              <a:rPr lang="en-GB" altLang="en-US" sz="2000" i="1">
                <a:latin typeface="Times New Roman" charset="0"/>
                <a:ea typeface="ＭＳ Ｐゴシック" charset="-128"/>
              </a:rPr>
              <a:t>V</a:t>
            </a:r>
            <a:r>
              <a:rPr lang="en-GB" altLang="en-US" sz="2000" i="1" baseline="-25000">
                <a:latin typeface="Times New Roman" charset="0"/>
                <a:ea typeface="ＭＳ Ｐゴシック" charset="-128"/>
              </a:rPr>
              <a:t>P</a:t>
            </a:r>
            <a:r>
              <a:rPr lang="en-GB" altLang="en-US" sz="2000">
                <a:latin typeface="Times New Roman" charset="0"/>
                <a:ea typeface="ＭＳ Ｐゴシック" charset="-128"/>
              </a:rPr>
              <a:t> is written</a:t>
            </a: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We also need to be slightly careful to impose at least the restriction that all of the wealth has to be invested (weights sum to one) </a:t>
            </a:r>
          </a:p>
          <a:p>
            <a:pPr marL="457200" indent="-457200" eaLnBrk="1" hangingPunct="1"/>
            <a:r>
              <a:rPr lang="en-GB" altLang="en-US" sz="2000">
                <a:latin typeface="Times New Roman" charset="0"/>
                <a:ea typeface="ＭＳ Ｐゴシック" charset="-128"/>
              </a:rPr>
              <a:t>This restriction is written as </a:t>
            </a:r>
            <a:r>
              <a:rPr lang="en-GB" altLang="en-US" sz="2000" i="1">
                <a:latin typeface="Times New Roman" charset="0"/>
                <a:ea typeface="ＭＳ Ｐゴシック" charset="-128"/>
              </a:rPr>
              <a:t>w</a:t>
            </a:r>
            <a:r>
              <a:rPr lang="en-GB" altLang="en-US" sz="2000">
                <a:latin typeface="Times New Roman" charset="0"/>
                <a:ea typeface="ＭＳ Ｐゴシック" charset="-128"/>
              </a:rPr>
              <a:t>′· 1</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 1, where 1</a:t>
            </a:r>
            <a:r>
              <a:rPr lang="en-GB" altLang="en-US" sz="2000" i="1" baseline="-25000">
                <a:latin typeface="Times New Roman" charset="0"/>
                <a:ea typeface="ＭＳ Ｐゴシック" charset="-128"/>
              </a:rPr>
              <a:t>N</a:t>
            </a:r>
            <a:r>
              <a:rPr lang="en-GB" altLang="en-US" sz="2000">
                <a:latin typeface="Times New Roman" charset="0"/>
                <a:ea typeface="ＭＳ Ｐゴシック" charset="-128"/>
              </a:rPr>
              <a:t> is a column vector of ones of length </a:t>
            </a:r>
            <a:r>
              <a:rPr lang="en-GB" altLang="en-US" sz="2000" i="1">
                <a:latin typeface="Times New Roman" charset="0"/>
                <a:ea typeface="ＭＳ Ｐゴシック" charset="-128"/>
              </a:rPr>
              <a:t>N</a:t>
            </a:r>
            <a:r>
              <a:rPr lang="en-GB" altLang="en-US" sz="2000">
                <a:latin typeface="Times New Roman" charset="0"/>
                <a:ea typeface="ＭＳ Ｐゴシック" charset="-128"/>
              </a:rPr>
              <a:t>. </a:t>
            </a:r>
          </a:p>
          <a:p>
            <a:pPr marL="457200" indent="-457200" eaLnBrk="1" hangingPunct="1"/>
            <a:r>
              <a:rPr lang="en-GB" altLang="en-US" sz="2000">
                <a:latin typeface="Times New Roman" charset="0"/>
                <a:ea typeface="ＭＳ Ｐゴシック" charset="-128"/>
              </a:rPr>
              <a:t>The minimisation problem can be solved to </a:t>
            </a:r>
          </a:p>
          <a:p>
            <a:pPr marL="457200" indent="-457200" eaLnBrk="1" hangingPunct="1">
              <a:buFontTx/>
              <a:buNone/>
            </a:pPr>
            <a:endParaRPr lang="en-GB" altLang="en-US" sz="2000">
              <a:latin typeface="Times New Roman" charset="0"/>
              <a:ea typeface="ＭＳ Ｐゴシック" charset="-128"/>
            </a:endParaRPr>
          </a:p>
          <a:p>
            <a:pPr marL="457200" indent="-457200" eaLnBrk="1" hangingPunct="1">
              <a:buFontTx/>
              <a:buNone/>
            </a:pPr>
            <a:r>
              <a:rPr lang="en-GB" altLang="en-US" sz="2000">
                <a:latin typeface="Times New Roman" charset="0"/>
                <a:ea typeface="ＭＳ Ｐゴシック" charset="-128"/>
              </a:rPr>
              <a:t>	where </a:t>
            </a:r>
            <a:r>
              <a:rPr lang="en-GB" altLang="en-US" sz="2000" i="1">
                <a:latin typeface="Times New Roman" charset="0"/>
                <a:ea typeface="ＭＳ Ｐゴシック" charset="-128"/>
              </a:rPr>
              <a:t>MV P</a:t>
            </a:r>
            <a:r>
              <a:rPr lang="en-GB" altLang="en-US" sz="2000">
                <a:latin typeface="Times New Roman" charset="0"/>
                <a:ea typeface="ＭＳ Ｐゴシック" charset="-128"/>
              </a:rPr>
              <a:t> stands for minimum variance portfolio</a:t>
            </a:r>
          </a:p>
          <a:p>
            <a:pPr marL="457200" indent="-457200" eaLnBrk="1" hangingPunct="1"/>
            <a:endParaRPr lang="en-GB" altLang="en-US" sz="2000">
              <a:latin typeface="Times New Roman" charset="0"/>
              <a:ea typeface="ＭＳ Ｐゴシック" charset="-128"/>
            </a:endParaRPr>
          </a:p>
        </p:txBody>
      </p:sp>
      <p:pic>
        <p:nvPicPr>
          <p:cNvPr id="1136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071813"/>
            <a:ext cx="1084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75" y="4572000"/>
            <a:ext cx="25876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57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6C8D509-C880-0841-9103-F3C03B4C3B2F}" type="slidenum">
              <a:rPr lang="en-GB" altLang="en-US" sz="1400"/>
              <a:pPr/>
              <a:t>51</a:t>
            </a:fld>
            <a:endParaRPr lang="en-GB" altLang="en-US" sz="1400"/>
          </a:p>
        </p:txBody>
      </p:sp>
      <p:sp>
        <p:nvSpPr>
          <p:cNvPr id="115715"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Selecting Optimal Portfolio Weights</a:t>
            </a:r>
            <a:endParaRPr lang="en-US" altLang="en-US" sz="4100">
              <a:latin typeface="Times New Roman" charset="0"/>
              <a:ea typeface="ＭＳ Ｐゴシック" charset="-128"/>
            </a:endParaRPr>
          </a:p>
        </p:txBody>
      </p:sp>
      <p:sp>
        <p:nvSpPr>
          <p:cNvPr id="115716" name="Rectangle 3"/>
          <p:cNvSpPr>
            <a:spLocks noGrp="1" noChangeArrowheads="1"/>
          </p:cNvSpPr>
          <p:nvPr>
            <p:ph type="body" idx="1"/>
          </p:nvPr>
        </p:nvSpPr>
        <p:spPr>
          <a:xfrm>
            <a:off x="357188" y="1857375"/>
            <a:ext cx="8215312" cy="4095750"/>
          </a:xfrm>
        </p:spPr>
        <p:txBody>
          <a:bodyPr/>
          <a:lstStyle/>
          <a:p>
            <a:pPr marL="457200" indent="-457200" eaLnBrk="1" hangingPunct="1"/>
            <a:r>
              <a:rPr lang="en-GB" altLang="en-US" sz="2000">
                <a:latin typeface="Times New Roman" charset="0"/>
                <a:ea typeface="ＭＳ Ｐゴシック" charset="-128"/>
              </a:rPr>
              <a:t>In order to trace out the mean-variance efficient frontier, we would repeatedly solve this minimisation problem but in each case set the portfolio’s expected return equal to a different target value, </a:t>
            </a:r>
          </a:p>
          <a:p>
            <a:pPr marL="457200" indent="-457200" eaLnBrk="1" hangingPunct="1"/>
            <a:r>
              <a:rPr lang="en-GB" altLang="en-US" sz="2000">
                <a:latin typeface="Times New Roman" charset="0"/>
                <a:ea typeface="ＭＳ Ｐゴシック" charset="-128"/>
              </a:rPr>
              <a:t>We would write this as</a:t>
            </a: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This is sometimes called the Markowitz portfolio allocation problem</a:t>
            </a:r>
          </a:p>
          <a:p>
            <a:pPr marL="857250" lvl="1" indent="-457200" eaLnBrk="1" hangingPunct="1"/>
            <a:r>
              <a:rPr lang="en-GB" altLang="en-US" sz="1800">
                <a:latin typeface="Times New Roman" charset="0"/>
                <a:ea typeface="ＭＳ Ｐゴシック" charset="-128"/>
              </a:rPr>
              <a:t>It can be solved analytically so we can derive an exact solution</a:t>
            </a:r>
          </a:p>
          <a:p>
            <a:pPr marL="457200" indent="-457200" eaLnBrk="1" hangingPunct="1"/>
            <a:r>
              <a:rPr lang="en-GB" altLang="en-US" sz="2000">
                <a:latin typeface="Times New Roman" charset="0"/>
                <a:ea typeface="ＭＳ Ｐゴシック" charset="-128"/>
              </a:rPr>
              <a:t>But it is often the case that we want to place additional constraints on the optimisation, e.g.</a:t>
            </a:r>
          </a:p>
          <a:p>
            <a:pPr marL="857250" lvl="1" indent="-457200" eaLnBrk="1" hangingPunct="1"/>
            <a:r>
              <a:rPr lang="en-GB" altLang="en-US" sz="1800">
                <a:latin typeface="Times New Roman" charset="0"/>
                <a:ea typeface="ＭＳ Ｐゴシック" charset="-128"/>
              </a:rPr>
              <a:t>Restrict the weights so that none are greater than 10% of overall wealth </a:t>
            </a:r>
          </a:p>
          <a:p>
            <a:pPr marL="857250" lvl="1" indent="-457200" eaLnBrk="1" hangingPunct="1"/>
            <a:r>
              <a:rPr lang="en-GB" altLang="en-US" sz="1800">
                <a:latin typeface="Times New Roman" charset="0"/>
                <a:ea typeface="ＭＳ Ｐゴシック" charset="-128"/>
              </a:rPr>
              <a:t>Restrict them to all be positive (i.e. long positions only with no short selling)</a:t>
            </a:r>
          </a:p>
          <a:p>
            <a:pPr marL="457200" indent="-457200" eaLnBrk="1" hangingPunct="1"/>
            <a:r>
              <a:rPr lang="en-GB" altLang="en-US" sz="2000">
                <a:latin typeface="Times New Roman" charset="0"/>
                <a:ea typeface="ＭＳ Ｐゴシック" charset="-128"/>
              </a:rPr>
              <a:t>In such cases the Markowitz portfolio allocation problem cannot be solved analytically and thus a numerical procedure must be used</a:t>
            </a:r>
          </a:p>
        </p:txBody>
      </p:sp>
      <p:pic>
        <p:nvPicPr>
          <p:cNvPr id="1157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2500313"/>
            <a:ext cx="2047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3143250"/>
            <a:ext cx="5929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a:t>2019</a:t>
            </a:r>
            <a:endParaRPr lang="en-US" altLang="en-US" sz="1400"/>
          </a:p>
        </p:txBody>
      </p:sp>
      <p:sp>
        <p:nvSpPr>
          <p:cNvPr id="1177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C65C296-9F52-DF40-BF26-5282A3FA7DB1}" type="slidenum">
              <a:rPr lang="en-GB" altLang="en-US" sz="1400"/>
              <a:pPr/>
              <a:t>52</a:t>
            </a:fld>
            <a:endParaRPr lang="en-GB" altLang="en-US" sz="1400"/>
          </a:p>
        </p:txBody>
      </p:sp>
      <p:sp>
        <p:nvSpPr>
          <p:cNvPr id="117763" name="Rectangle 2"/>
          <p:cNvSpPr>
            <a:spLocks noGrp="1" noChangeArrowheads="1"/>
          </p:cNvSpPr>
          <p:nvPr>
            <p:ph type="title"/>
          </p:nvPr>
        </p:nvSpPr>
        <p:spPr>
          <a:xfrm>
            <a:off x="1143000" y="609600"/>
            <a:ext cx="7772400" cy="1066800"/>
          </a:xfrm>
        </p:spPr>
        <p:txBody>
          <a:bodyPr/>
          <a:lstStyle/>
          <a:p>
            <a:pPr eaLnBrk="1" hangingPunct="1"/>
            <a:r>
              <a:rPr lang="en-GB" altLang="en-US" sz="2500" b="1">
                <a:latin typeface="Times New Roman" charset="0"/>
                <a:ea typeface="ＭＳ Ｐゴシック" charset="-128"/>
              </a:rPr>
              <a:t>Selecting Optimal Portfolio Weights</a:t>
            </a:r>
            <a:endParaRPr lang="en-US" altLang="en-US" sz="4100">
              <a:latin typeface="Times New Roman" charset="0"/>
              <a:ea typeface="ＭＳ Ｐゴシック" charset="-128"/>
            </a:endParaRPr>
          </a:p>
        </p:txBody>
      </p:sp>
      <p:sp>
        <p:nvSpPr>
          <p:cNvPr id="117764" name="Rectangle 3"/>
          <p:cNvSpPr>
            <a:spLocks noGrp="1" noChangeArrowheads="1"/>
          </p:cNvSpPr>
          <p:nvPr>
            <p:ph type="body" idx="1"/>
          </p:nvPr>
        </p:nvSpPr>
        <p:spPr>
          <a:xfrm>
            <a:off x="357188" y="2000250"/>
            <a:ext cx="8215312" cy="3952875"/>
          </a:xfrm>
        </p:spPr>
        <p:txBody>
          <a:bodyPr/>
          <a:lstStyle/>
          <a:p>
            <a:pPr marL="457200" indent="-457200" eaLnBrk="1" hangingPunct="1"/>
            <a:r>
              <a:rPr lang="en-GB" altLang="en-US" sz="2000">
                <a:latin typeface="Times New Roman" charset="0"/>
                <a:ea typeface="ＭＳ Ｐゴシック" charset="-128"/>
              </a:rPr>
              <a:t>If the procedure above is followed repeatedly for different return targets, it will trace out the efficient frontier</a:t>
            </a:r>
          </a:p>
          <a:p>
            <a:pPr marL="457200" indent="-457200" eaLnBrk="1" hangingPunct="1"/>
            <a:r>
              <a:rPr lang="en-GB" altLang="en-US" sz="2000">
                <a:latin typeface="Times New Roman" charset="0"/>
                <a:ea typeface="ＭＳ Ｐゴシック" charset="-128"/>
              </a:rPr>
              <a:t>In order to find the tangency point where the efficient frontier touches the capital market line, we need to solve the following problem</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If no additional constraints are required on weights, this can be solved as</a:t>
            </a:r>
          </a:p>
          <a:p>
            <a:pPr marL="457200" indent="-457200" eaLnBrk="1" hangingPunct="1"/>
            <a:endParaRPr lang="en-GB" altLang="en-US" sz="2000">
              <a:latin typeface="Times New Roman" charset="0"/>
              <a:ea typeface="ＭＳ Ｐゴシック" charset="-128"/>
            </a:endParaRPr>
          </a:p>
          <a:p>
            <a:pPr marL="457200" indent="-457200" eaLnBrk="1" hangingPunct="1"/>
            <a:endParaRPr lang="en-GB" altLang="en-US" sz="2000">
              <a:latin typeface="Times New Roman" charset="0"/>
              <a:ea typeface="ＭＳ Ｐゴシック" charset="-128"/>
            </a:endParaRPr>
          </a:p>
          <a:p>
            <a:pPr marL="457200" indent="-457200" eaLnBrk="1" hangingPunct="1"/>
            <a:r>
              <a:rPr lang="en-GB" altLang="en-US" sz="2000">
                <a:latin typeface="Times New Roman" charset="0"/>
                <a:ea typeface="ＭＳ Ｐゴシック" charset="-128"/>
              </a:rPr>
              <a:t>Note that it is also possible to write the Markowitz problem where we select the portfolio weights that maximise the expected portfolio return subject to a target maximum variance level.</a:t>
            </a:r>
          </a:p>
        </p:txBody>
      </p:sp>
      <p:pic>
        <p:nvPicPr>
          <p:cNvPr id="1177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357563"/>
            <a:ext cx="52530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4429125"/>
            <a:ext cx="31575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198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3D42A16-E1D5-8B45-B4A4-869412EE40FC}" type="slidenum">
              <a:rPr lang="en-GB" altLang="en-US" sz="1400"/>
              <a:pPr/>
              <a:t>53</a:t>
            </a:fld>
            <a:endParaRPr lang="en-GB" altLang="en-US" sz="1400"/>
          </a:p>
        </p:txBody>
      </p:sp>
      <p:sp>
        <p:nvSpPr>
          <p:cNvPr id="119811" name="Rectangle 2"/>
          <p:cNvSpPr>
            <a:spLocks noGrp="1" noChangeArrowheads="1"/>
          </p:cNvSpPr>
          <p:nvPr>
            <p:ph type="body" idx="1"/>
          </p:nvPr>
        </p:nvSpPr>
        <p:spPr>
          <a:xfrm>
            <a:off x="357188" y="1928813"/>
            <a:ext cx="8178800" cy="4495800"/>
          </a:xfrm>
        </p:spPr>
        <p:txBody>
          <a:bodyPr/>
          <a:lstStyle/>
          <a:p>
            <a:pPr eaLnBrk="1" hangingPunct="1">
              <a:buFontTx/>
              <a:buNone/>
            </a:pPr>
            <a:r>
              <a:rPr lang="en-US" altLang="en-US" sz="2000">
                <a:latin typeface="Times New Roman" charset="0"/>
                <a:ea typeface="ＭＳ Ｐゴシック" charset="-128"/>
              </a:rPr>
              <a:t>	</a:t>
            </a:r>
          </a:p>
          <a:p>
            <a:pPr eaLnBrk="1" hangingPunct="1"/>
            <a:r>
              <a:rPr lang="en-US" altLang="en-US" sz="2000">
                <a:latin typeface="Times New Roman" charset="0"/>
                <a:ea typeface="ＭＳ Ｐゴシック" charset="-128"/>
              </a:rPr>
              <a:t>The philosophical approach to model-building used here throughout is based on ‘classical statistics’</a:t>
            </a:r>
          </a:p>
          <a:p>
            <a:pPr eaLnBrk="1" hangingPunct="1"/>
            <a:r>
              <a:rPr lang="en-US" altLang="en-US" sz="2000">
                <a:latin typeface="Times New Roman" charset="0"/>
                <a:ea typeface="ＭＳ Ｐゴシック" charset="-128"/>
              </a:rPr>
              <a:t>This involves postulating a theory and then setting up a model and collecting data to test that theory</a:t>
            </a:r>
          </a:p>
          <a:p>
            <a:pPr eaLnBrk="1" hangingPunct="1"/>
            <a:r>
              <a:rPr lang="en-US" altLang="en-US" sz="2000">
                <a:latin typeface="Times New Roman" charset="0"/>
                <a:ea typeface="ＭＳ Ｐゴシック" charset="-128"/>
              </a:rPr>
              <a:t>Based on the results from the model, the theory is supported or refuted</a:t>
            </a:r>
          </a:p>
          <a:p>
            <a:pPr eaLnBrk="1" hangingPunct="1"/>
            <a:r>
              <a:rPr lang="en-US" altLang="en-US" sz="2000">
                <a:latin typeface="Times New Roman" charset="0"/>
                <a:ea typeface="ＭＳ Ｐゴシック" charset="-128"/>
              </a:rPr>
              <a:t>There is, however, an entirely different approach known as Bayesian statistics</a:t>
            </a:r>
          </a:p>
          <a:p>
            <a:pPr eaLnBrk="1" hangingPunct="1"/>
            <a:r>
              <a:rPr lang="en-US" altLang="en-US" sz="2000">
                <a:latin typeface="Times New Roman" charset="0"/>
                <a:ea typeface="ＭＳ Ｐゴシック" charset="-128"/>
              </a:rPr>
              <a:t>Here, the theory and model are developed together</a:t>
            </a:r>
          </a:p>
          <a:p>
            <a:pPr eaLnBrk="1" hangingPunct="1"/>
            <a:r>
              <a:rPr lang="en-US" altLang="en-US" sz="2000">
                <a:latin typeface="Times New Roman" charset="0"/>
                <a:ea typeface="ＭＳ Ｐゴシック" charset="-128"/>
              </a:rPr>
              <a:t>The researcher starts with an assessment of existing knowledge or beliefs formulated as probabilities, known as priors</a:t>
            </a:r>
          </a:p>
          <a:p>
            <a:pPr eaLnBrk="1" hangingPunct="1"/>
            <a:r>
              <a:rPr lang="en-US" altLang="en-US" sz="2000">
                <a:latin typeface="Times New Roman" charset="0"/>
                <a:ea typeface="ＭＳ Ｐゴシック" charset="-128"/>
              </a:rPr>
              <a:t>The priors are combined with the data into a model</a:t>
            </a:r>
            <a:endParaRPr lang="en-US" altLang="en-US" sz="2000">
              <a:ea typeface="ＭＳ Ｐゴシック" charset="-128"/>
            </a:endParaRPr>
          </a:p>
          <a:p>
            <a:pPr eaLnBrk="1" hangingPunct="1">
              <a:buFontTx/>
              <a:buNone/>
            </a:pPr>
            <a:endParaRPr lang="en-GB" altLang="en-US" sz="2300">
              <a:latin typeface="Times New Roman" charset="0"/>
              <a:ea typeface="ＭＳ Ｐゴシック" charset="-128"/>
            </a:endParaRPr>
          </a:p>
        </p:txBody>
      </p:sp>
      <p:sp>
        <p:nvSpPr>
          <p:cNvPr id="119812" name="Rectangle 3"/>
          <p:cNvSpPr>
            <a:spLocks noGrp="1" noChangeArrowheads="1"/>
          </p:cNvSpPr>
          <p:nvPr>
            <p:ph type="title"/>
          </p:nvPr>
        </p:nvSpPr>
        <p:spPr>
          <a:xfrm>
            <a:off x="1219200" y="533400"/>
            <a:ext cx="7772400" cy="1143000"/>
          </a:xfrm>
        </p:spPr>
        <p:txBody>
          <a:bodyPr/>
          <a:lstStyle/>
          <a:p>
            <a:pPr eaLnBrk="1" hangingPunct="1"/>
            <a:r>
              <a:rPr lang="en-GB" altLang="en-US" sz="2500" b="1">
                <a:latin typeface="Times New Roman" charset="0"/>
                <a:ea typeface="ＭＳ Ｐゴシック" charset="-128"/>
              </a:rPr>
              <a:t>Bayesian versus Classical Statistics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1208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5D452B8-8ADA-F540-A82D-B9CEF28FEF7C}" type="slidenum">
              <a:rPr lang="en-GB" altLang="en-US" sz="1400"/>
              <a:pPr/>
              <a:t>54</a:t>
            </a:fld>
            <a:endParaRPr lang="en-GB" altLang="en-US" sz="1400"/>
          </a:p>
        </p:txBody>
      </p:sp>
      <p:sp>
        <p:nvSpPr>
          <p:cNvPr id="120835" name="Rectangle 2"/>
          <p:cNvSpPr>
            <a:spLocks noGrp="1" noChangeArrowheads="1"/>
          </p:cNvSpPr>
          <p:nvPr>
            <p:ph type="body" idx="1"/>
          </p:nvPr>
        </p:nvSpPr>
        <p:spPr>
          <a:xfrm>
            <a:off x="357188" y="1785938"/>
            <a:ext cx="8178800" cy="4638675"/>
          </a:xfrm>
        </p:spPr>
        <p:txBody>
          <a:bodyPr/>
          <a:lstStyle/>
          <a:p>
            <a:pPr eaLnBrk="1" hangingPunct="1">
              <a:buFontTx/>
              <a:buNone/>
            </a:pPr>
            <a:r>
              <a:rPr lang="en-US" altLang="en-US" sz="2000">
                <a:latin typeface="Times New Roman" charset="0"/>
                <a:ea typeface="ＭＳ Ｐゴシック" charset="-128"/>
              </a:rPr>
              <a:t>	</a:t>
            </a:r>
          </a:p>
          <a:p>
            <a:pPr eaLnBrk="1" hangingPunct="1"/>
            <a:r>
              <a:rPr lang="en-US" altLang="en-US" sz="2000">
                <a:latin typeface="Times New Roman" charset="0"/>
                <a:ea typeface="ＭＳ Ｐゴシック" charset="-128"/>
              </a:rPr>
              <a:t>The beliefs are then updated after estimating the model to form a set of posterior probabilities</a:t>
            </a:r>
          </a:p>
          <a:p>
            <a:pPr eaLnBrk="1" hangingPunct="1"/>
            <a:r>
              <a:rPr lang="en-US" altLang="en-US" sz="2000">
                <a:latin typeface="Times New Roman" charset="0"/>
                <a:ea typeface="ＭＳ Ｐゴシック" charset="-128"/>
              </a:rPr>
              <a:t>Bayesian statistics is a well established and popular approach, although less so than the classical one</a:t>
            </a:r>
          </a:p>
          <a:p>
            <a:pPr eaLnBrk="1" hangingPunct="1"/>
            <a:r>
              <a:rPr lang="en-US" altLang="en-US" sz="2000">
                <a:latin typeface="Times New Roman" charset="0"/>
                <a:ea typeface="ＭＳ Ｐゴシック" charset="-128"/>
              </a:rPr>
              <a:t>Some classical researchers are uncomfortable with the Bayesian use of prior probabilities based on judgement</a:t>
            </a:r>
          </a:p>
          <a:p>
            <a:pPr eaLnBrk="1" hangingPunct="1"/>
            <a:r>
              <a:rPr lang="en-US" altLang="en-US" sz="2000">
                <a:latin typeface="Times New Roman" charset="0"/>
                <a:ea typeface="ＭＳ Ｐゴシック" charset="-128"/>
              </a:rPr>
              <a:t>If the priors are very </a:t>
            </a:r>
            <a:r>
              <a:rPr lang="en-GB" altLang="en-US" sz="2000">
                <a:latin typeface="Times New Roman" charset="0"/>
                <a:ea typeface="ＭＳ Ｐゴシック" charset="-128"/>
              </a:rPr>
              <a:t>strong, a great deal of evidence from the data would be required to overturn </a:t>
            </a:r>
            <a:r>
              <a:rPr lang="en-US" altLang="en-US" sz="2000">
                <a:latin typeface="Times New Roman" charset="0"/>
                <a:ea typeface="ＭＳ Ｐゴシック" charset="-128"/>
              </a:rPr>
              <a:t>them</a:t>
            </a:r>
          </a:p>
          <a:p>
            <a:pPr eaLnBrk="1" hangingPunct="1"/>
            <a:r>
              <a:rPr lang="en-US" altLang="en-US" sz="2000">
                <a:latin typeface="Times New Roman" charset="0"/>
                <a:ea typeface="ＭＳ Ｐゴシック" charset="-128"/>
              </a:rPr>
              <a:t>So the researcher would end up with the conclusions that he/she wanted in the first place!</a:t>
            </a:r>
          </a:p>
          <a:p>
            <a:pPr eaLnBrk="1" hangingPunct="1"/>
            <a:r>
              <a:rPr lang="en-US" altLang="en-US" sz="2000">
                <a:latin typeface="Times New Roman" charset="0"/>
                <a:ea typeface="ＭＳ Ｐゴシック" charset="-128"/>
              </a:rPr>
              <a:t>In the classical case by contrast, judgement is not supposed to enter the process and thus it is argued to be more objective. </a:t>
            </a:r>
          </a:p>
          <a:p>
            <a:pPr eaLnBrk="1" hangingPunct="1"/>
            <a:endParaRPr lang="en-US" altLang="en-US" sz="2000">
              <a:ea typeface="ＭＳ Ｐゴシック" charset="-128"/>
            </a:endParaRPr>
          </a:p>
          <a:p>
            <a:pPr eaLnBrk="1" hangingPunct="1">
              <a:buFontTx/>
              <a:buNone/>
            </a:pPr>
            <a:endParaRPr lang="en-GB" altLang="en-US" sz="2300">
              <a:latin typeface="Times New Roman" charset="0"/>
              <a:ea typeface="ＭＳ Ｐゴシック" charset="-128"/>
            </a:endParaRPr>
          </a:p>
        </p:txBody>
      </p:sp>
      <p:sp>
        <p:nvSpPr>
          <p:cNvPr id="120836" name="Rectangle 3"/>
          <p:cNvSpPr>
            <a:spLocks noGrp="1" noChangeArrowheads="1"/>
          </p:cNvSpPr>
          <p:nvPr>
            <p:ph type="title"/>
          </p:nvPr>
        </p:nvSpPr>
        <p:spPr>
          <a:xfrm>
            <a:off x="1219200" y="533400"/>
            <a:ext cx="7772400" cy="1143000"/>
          </a:xfrm>
        </p:spPr>
        <p:txBody>
          <a:bodyPr/>
          <a:lstStyle/>
          <a:p>
            <a:pPr eaLnBrk="1" hangingPunct="1"/>
            <a:r>
              <a:rPr lang="en-GB" altLang="en-US" sz="2500" b="1">
                <a:latin typeface="Times New Roman" charset="0"/>
                <a:ea typeface="ＭＳ Ｐゴシック" charset="-128"/>
              </a:rPr>
              <a:t>Bayesian versus Classical Statistics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FB7AF89-C467-A448-B296-5BF34D3276E9}" type="slidenum">
              <a:rPr lang="en-GB" altLang="en-US" sz="1400"/>
              <a:pPr/>
              <a:t>6</a:t>
            </a:fld>
            <a:endParaRPr lang="en-GB" altLang="en-US" sz="1400"/>
          </a:p>
        </p:txBody>
      </p:sp>
      <p:sp>
        <p:nvSpPr>
          <p:cNvPr id="25603"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A plot of the pdf for a normal distribution </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pic>
        <p:nvPicPr>
          <p:cNvPr id="2560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100263"/>
            <a:ext cx="5600700"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1027"/>
          <p:cNvSpPr>
            <a:spLocks noGrp="1" noChangeArrowheads="1"/>
          </p:cNvSpPr>
          <p:nvPr>
            <p:ph type="body" idx="1"/>
          </p:nvPr>
        </p:nvSpPr>
        <p:spPr>
          <a:xfrm>
            <a:off x="457200" y="2060575"/>
            <a:ext cx="8178800" cy="3997325"/>
          </a:xfrm>
        </p:spPr>
        <p:txBody>
          <a:bodyPr/>
          <a:lstStyle/>
          <a:p>
            <a:pPr marL="0" indent="0" algn="just" eaLnBrk="1" hangingPunct="1">
              <a:lnSpc>
                <a:spcPct val="90000"/>
              </a:lnSpc>
              <a:spcBef>
                <a:spcPct val="0"/>
              </a:spcBef>
              <a:buFontTx/>
              <a:buNone/>
            </a:pPr>
            <a:r>
              <a:rPr lang="en-US" altLang="en-US" sz="2000" dirty="0">
                <a:latin typeface="Times New Roman" charset="0"/>
                <a:ea typeface="ＭＳ Ｐゴシック" charset="-128"/>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5AB28AC-1E44-AC4B-925E-87256B384AD9}" type="slidenum">
              <a:rPr lang="en-GB" altLang="en-US" sz="1400"/>
              <a:pPr/>
              <a:t>7</a:t>
            </a:fld>
            <a:endParaRPr lang="en-GB" altLang="en-US" sz="1400"/>
          </a:p>
        </p:txBody>
      </p:sp>
      <p:sp>
        <p:nvSpPr>
          <p:cNvPr id="27651" name="Rectangle 1026"/>
          <p:cNvSpPr>
            <a:spLocks noGrp="1" noChangeArrowheads="1"/>
          </p:cNvSpPr>
          <p:nvPr>
            <p:ph type="title"/>
          </p:nvPr>
        </p:nvSpPr>
        <p:spPr>
          <a:xfrm>
            <a:off x="685800" y="188913"/>
            <a:ext cx="7772400" cy="1563687"/>
          </a:xfrm>
        </p:spPr>
        <p:txBody>
          <a:bodyPr/>
          <a:lstStyle/>
          <a:p>
            <a:pPr eaLnBrk="1" hangingPunct="1"/>
            <a:r>
              <a:rPr lang="en-GB" altLang="en-US" b="1" dirty="0">
                <a:solidFill>
                  <a:schemeClr val="tx1"/>
                </a:solidFill>
                <a:ea typeface="ＭＳ Ｐゴシック" charset="-128"/>
              </a:rPr>
              <a:t> </a:t>
            </a:r>
            <a:r>
              <a:rPr lang="en-GB" altLang="en-US" sz="2500" b="1" dirty="0">
                <a:solidFill>
                  <a:schemeClr val="tx1"/>
                </a:solidFill>
                <a:latin typeface="Times New Roman" charset="0"/>
                <a:ea typeface="ＭＳ Ｐゴシック" charset="-128"/>
              </a:rPr>
              <a:t>The central limit theorem</a:t>
            </a:r>
            <a:r>
              <a:rPr lang="en-GB" altLang="en-US" sz="2500" dirty="0">
                <a:solidFill>
                  <a:schemeClr val="tx1"/>
                </a:solidFill>
                <a:latin typeface="Times New Roman" charset="0"/>
                <a:ea typeface="ＭＳ Ｐゴシック" charset="-128"/>
              </a:rPr>
              <a:t/>
            </a:r>
            <a:br>
              <a:rPr lang="en-GB" altLang="en-US" sz="2500" dirty="0">
                <a:solidFill>
                  <a:schemeClr val="tx1"/>
                </a:solidFill>
                <a:latin typeface="Times New Roman" charset="0"/>
                <a:ea typeface="ＭＳ Ｐゴシック" charset="-128"/>
              </a:rPr>
            </a:br>
            <a:endParaRPr lang="en-US" altLang="en-US" dirty="0">
              <a:solidFill>
                <a:schemeClr val="tx1"/>
              </a:solidFill>
              <a:ea typeface="ＭＳ Ｐゴシック" charset="-128"/>
            </a:endParaRPr>
          </a:p>
        </p:txBody>
      </p:sp>
      <p:sp>
        <p:nvSpPr>
          <p:cNvPr id="18436" name="Rectangle 1027"/>
          <p:cNvSpPr>
            <a:spLocks noGrp="1" noRot="1" noChangeAspect="1" noMove="1" noResize="1" noEditPoints="1" noAdjustHandles="1" noChangeArrowheads="1" noChangeShapeType="1" noTextEdit="1"/>
          </p:cNvSpPr>
          <p:nvPr>
            <p:ph type="body" idx="1"/>
          </p:nvPr>
        </p:nvSpPr>
        <p:spPr>
          <a:xfrm>
            <a:off x="457200" y="2132856"/>
            <a:ext cx="8178800" cy="3925044"/>
          </a:xfrm>
          <a:blipFill rotWithShape="0">
            <a:blip r:embed="rId3"/>
            <a:stretch>
              <a:fillRect l="-596" t="-1708" r="-671"/>
            </a:stretch>
          </a:blipFill>
          <a:extLst>
            <a:ext uri="{91240B29-F687-4f45-9708-019B960494DF}">
              <a14:hiddenLine xmlns="" xmlns:a14="http://schemas.microsoft.com/office/drawing/2010/main" w="9525">
                <a:solidFill>
                  <a:srgbClr val="000000"/>
                </a:solidFill>
                <a:miter lim="800000"/>
                <a:headEnd/>
                <a:tailEnd/>
              </a14:hiddenLine>
            </a:ext>
          </a:extLst>
        </p:spPr>
        <p:txBody>
          <a:bodyPr/>
          <a:lstStyle/>
          <a:p>
            <a:pPr>
              <a:defRPr/>
            </a:pPr>
            <a:r>
              <a:rPr lang="en-US" dirty="0">
                <a:noFill/>
                <a:ea typeface="+mn-ea"/>
                <a:cs typeface="+mn-c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CD5C072-FF18-CE47-9E86-B0E0D20FB1AB}" type="slidenum">
              <a:rPr lang="en-GB" altLang="en-US" sz="1400"/>
              <a:pPr/>
              <a:t>8</a:t>
            </a:fld>
            <a:endParaRPr lang="en-GB" altLang="en-US" sz="1400"/>
          </a:p>
        </p:txBody>
      </p:sp>
      <p:sp>
        <p:nvSpPr>
          <p:cNvPr id="29699" name="Rectangle 1026"/>
          <p:cNvSpPr>
            <a:spLocks noGrp="1" noChangeArrowheads="1"/>
          </p:cNvSpPr>
          <p:nvPr>
            <p:ph type="title"/>
          </p:nvPr>
        </p:nvSpPr>
        <p:spPr>
          <a:xfrm>
            <a:off x="685800" y="188913"/>
            <a:ext cx="7772400" cy="1563687"/>
          </a:xfrm>
        </p:spPr>
        <p:txBody>
          <a:bodyPr/>
          <a:lstStyle/>
          <a:p>
            <a:pPr eaLnBrk="1" hangingPunct="1"/>
            <a:r>
              <a:rPr lang="en-GB" altLang="en-US" b="1">
                <a:solidFill>
                  <a:schemeClr val="tx1"/>
                </a:solidFill>
                <a:ea typeface="ＭＳ Ｐゴシック" charset="-128"/>
              </a:rPr>
              <a:t> </a:t>
            </a:r>
            <a:r>
              <a:rPr lang="en-GB" altLang="en-US" sz="2500" b="1">
                <a:solidFill>
                  <a:schemeClr val="tx1"/>
                </a:solidFill>
                <a:latin typeface="Times New Roman" charset="0"/>
                <a:ea typeface="ＭＳ Ｐゴシック" charset="-128"/>
              </a:rPr>
              <a:t>Other important distributions</a:t>
            </a:r>
            <a:r>
              <a:rPr lang="en-GB" altLang="en-US" sz="2500">
                <a:solidFill>
                  <a:schemeClr val="tx1"/>
                </a:solidFill>
                <a:latin typeface="Times New Roman" charset="0"/>
                <a:ea typeface="ＭＳ Ｐゴシック" charset="-128"/>
              </a:rPr>
              <a:t/>
            </a:r>
            <a:br>
              <a:rPr lang="en-GB" altLang="en-US" sz="2500">
                <a:solidFill>
                  <a:schemeClr val="tx1"/>
                </a:solidFill>
                <a:latin typeface="Times New Roman" charset="0"/>
                <a:ea typeface="ＭＳ Ｐゴシック" charset="-128"/>
              </a:rPr>
            </a:br>
            <a:endParaRPr lang="en-US" altLang="en-US">
              <a:solidFill>
                <a:schemeClr val="tx1"/>
              </a:solidFill>
              <a:ea typeface="ＭＳ Ｐゴシック" charset="-128"/>
            </a:endParaRPr>
          </a:p>
        </p:txBody>
      </p:sp>
      <p:sp>
        <p:nvSpPr>
          <p:cNvPr id="29700" name="Content Placeholder 1"/>
          <p:cNvSpPr>
            <a:spLocks noGrp="1"/>
          </p:cNvSpPr>
          <p:nvPr>
            <p:ph idx="1"/>
          </p:nvPr>
        </p:nvSpPr>
        <p:spPr>
          <a:xfrm>
            <a:off x="323528" y="1981200"/>
            <a:ext cx="8496944" cy="4184104"/>
          </a:xfrm>
        </p:spPr>
        <p:txBody>
          <a:bodyPr/>
          <a:lstStyle/>
          <a:p>
            <a:r>
              <a:rPr lang="en-US" altLang="en-US" sz="1800" dirty="0">
                <a:ea typeface="ＭＳ Ｐゴシック" charset="-128"/>
              </a:rPr>
              <a:t>Three other important continuous distributions are the </a:t>
            </a:r>
            <a:r>
              <a:rPr lang="en-US" altLang="en-US" sz="1800" dirty="0">
                <a:highlight>
                  <a:srgbClr val="FFFF00"/>
                </a:highlight>
                <a:ea typeface="ＭＳ Ｐゴシック" charset="-128"/>
              </a:rPr>
              <a:t>chi-squared (𝜒</a:t>
            </a:r>
            <a:r>
              <a:rPr lang="en-US" altLang="en-US" sz="1800" baseline="30000" dirty="0">
                <a:highlight>
                  <a:srgbClr val="FFFF00"/>
                </a:highlight>
                <a:ea typeface="ＭＳ Ｐゴシック" charset="-128"/>
              </a:rPr>
              <a:t>2</a:t>
            </a:r>
            <a:r>
              <a:rPr lang="en-US" altLang="en-US" sz="1800" dirty="0">
                <a:highlight>
                  <a:srgbClr val="FFFF00"/>
                </a:highlight>
                <a:ea typeface="ＭＳ Ｐゴシック" charset="-128"/>
              </a:rPr>
              <a:t>), </a:t>
            </a:r>
            <a:r>
              <a:rPr lang="en-US" altLang="en-US" sz="1800" dirty="0">
                <a:ea typeface="ＭＳ Ｐゴシック" charset="-128"/>
              </a:rPr>
              <a:t>the </a:t>
            </a:r>
            <a:r>
              <a:rPr lang="en-US" altLang="en-US" sz="1800" i="1" dirty="0">
                <a:highlight>
                  <a:srgbClr val="FFFF00"/>
                </a:highlight>
                <a:ea typeface="ＭＳ Ｐゴシック" charset="-128"/>
              </a:rPr>
              <a:t>F</a:t>
            </a:r>
            <a:r>
              <a:rPr lang="en-US" altLang="en-US" sz="1800" dirty="0">
                <a:highlight>
                  <a:srgbClr val="FFFF00"/>
                </a:highlight>
                <a:ea typeface="ＭＳ Ｐゴシック" charset="-128"/>
              </a:rPr>
              <a:t> </a:t>
            </a:r>
            <a:r>
              <a:rPr lang="en-US" altLang="en-US" sz="1800" dirty="0">
                <a:ea typeface="ＭＳ Ｐゴシック" charset="-128"/>
              </a:rPr>
              <a:t>and the </a:t>
            </a:r>
            <a:r>
              <a:rPr lang="en-US" altLang="en-US" sz="1800" i="1" dirty="0">
                <a:highlight>
                  <a:srgbClr val="FFFF00"/>
                </a:highlight>
                <a:ea typeface="ＭＳ Ｐゴシック" charset="-128"/>
              </a:rPr>
              <a:t>t</a:t>
            </a:r>
            <a:r>
              <a:rPr lang="en-US" altLang="en-US" sz="1800" dirty="0">
                <a:highlight>
                  <a:srgbClr val="FFFF00"/>
                </a:highlight>
                <a:ea typeface="ＭＳ Ｐゴシック" charset="-128"/>
              </a:rPr>
              <a:t> (</a:t>
            </a:r>
            <a:r>
              <a:rPr lang="en-US" altLang="en-US" sz="1800" dirty="0">
                <a:ea typeface="ＭＳ Ｐゴシック" charset="-128"/>
              </a:rPr>
              <a:t>sometimes known as </a:t>
            </a:r>
            <a:r>
              <a:rPr lang="en-US" altLang="en-US" sz="1800" dirty="0">
                <a:highlight>
                  <a:srgbClr val="FFFF00"/>
                </a:highlight>
                <a:ea typeface="ＭＳ Ｐゴシック" charset="-128"/>
              </a:rPr>
              <a:t>Student’s </a:t>
            </a:r>
            <a:r>
              <a:rPr lang="en-US" altLang="en-US" sz="1800" i="1" dirty="0">
                <a:highlight>
                  <a:srgbClr val="FFFF00"/>
                </a:highlight>
                <a:ea typeface="ＭＳ Ｐゴシック" charset="-128"/>
              </a:rPr>
              <a:t>t</a:t>
            </a:r>
            <a:r>
              <a:rPr lang="en-US" altLang="en-US" sz="1800" dirty="0">
                <a:highlight>
                  <a:srgbClr val="FFFF00"/>
                </a:highlight>
                <a:ea typeface="ＭＳ Ｐゴシック" charset="-128"/>
              </a:rPr>
              <a:t>)</a:t>
            </a:r>
          </a:p>
          <a:p>
            <a:r>
              <a:rPr lang="en-US" altLang="en-US" sz="1800" dirty="0">
                <a:ea typeface="ＭＳ Ｐゴシック" charset="-128"/>
              </a:rPr>
              <a:t>These distributions are </a:t>
            </a:r>
            <a:r>
              <a:rPr lang="en-US" altLang="en-US" sz="1800" dirty="0">
                <a:highlight>
                  <a:srgbClr val="FFFF00"/>
                </a:highlight>
                <a:ea typeface="ＭＳ Ｐゴシック" charset="-128"/>
              </a:rPr>
              <a:t>all related to the normal and to each other</a:t>
            </a:r>
          </a:p>
          <a:p>
            <a:r>
              <a:rPr lang="en-US" altLang="en-US" sz="1800" dirty="0">
                <a:highlight>
                  <a:srgbClr val="FFFF00"/>
                </a:highlight>
                <a:ea typeface="ＭＳ Ｐゴシック" charset="-128"/>
              </a:rPr>
              <a:t>The sum of squares of n independent normal distributions </a:t>
            </a:r>
            <a:r>
              <a:rPr lang="en-US" altLang="en-US" sz="1800" b="1" dirty="0">
                <a:solidFill>
                  <a:schemeClr val="bg2"/>
                </a:solidFill>
                <a:ea typeface="ＭＳ Ｐゴシック" charset="-128"/>
              </a:rPr>
              <a:t>will be a chi-squared distribution</a:t>
            </a:r>
            <a:r>
              <a:rPr lang="en-US" altLang="en-US" sz="1800" dirty="0">
                <a:ea typeface="ＭＳ Ｐゴシック" charset="-128"/>
              </a:rPr>
              <a:t> </a:t>
            </a:r>
            <a:r>
              <a:rPr lang="en-US" altLang="en-US" sz="1800" dirty="0">
                <a:highlight>
                  <a:srgbClr val="FFFF00"/>
                </a:highlight>
                <a:ea typeface="ＭＳ Ｐゴシック" charset="-128"/>
              </a:rPr>
              <a:t>with n degrees of freedom</a:t>
            </a:r>
          </a:p>
          <a:p>
            <a:r>
              <a:rPr lang="en-US" altLang="en-US" sz="1800" dirty="0">
                <a:ea typeface="ＭＳ Ｐゴシック" charset="-128"/>
              </a:rPr>
              <a:t>The </a:t>
            </a:r>
            <a:r>
              <a:rPr lang="en-US" altLang="en-US" sz="1800" dirty="0">
                <a:highlight>
                  <a:srgbClr val="FFFF00"/>
                </a:highlight>
                <a:ea typeface="ＭＳ Ｐゴシック" charset="-128"/>
              </a:rPr>
              <a:t>ratio of two independent chi-squared distributions divided by their degrees of freedom </a:t>
            </a:r>
            <a:r>
              <a:rPr lang="en-US" altLang="en-US" sz="1800" i="1" dirty="0">
                <a:ea typeface="ＭＳ Ｐゴシック" charset="-128"/>
              </a:rPr>
              <a:t>n</a:t>
            </a:r>
            <a:r>
              <a:rPr lang="en-US" altLang="en-US" sz="1800" baseline="-25000" dirty="0">
                <a:ea typeface="ＭＳ Ｐゴシック" charset="-128"/>
              </a:rPr>
              <a:t>1</a:t>
            </a:r>
            <a:r>
              <a:rPr lang="en-US" altLang="en-US" sz="1800" dirty="0">
                <a:ea typeface="ＭＳ Ｐゴシック" charset="-128"/>
              </a:rPr>
              <a:t> and </a:t>
            </a:r>
            <a:r>
              <a:rPr lang="en-US" altLang="en-US" sz="1800" i="1" dirty="0">
                <a:ea typeface="ＭＳ Ｐゴシック" charset="-128"/>
              </a:rPr>
              <a:t>n</a:t>
            </a:r>
            <a:r>
              <a:rPr lang="en-US" altLang="en-US" sz="1800" baseline="-25000" dirty="0">
                <a:ea typeface="ＭＳ Ｐゴシック" charset="-128"/>
              </a:rPr>
              <a:t>2</a:t>
            </a:r>
            <a:r>
              <a:rPr lang="en-US" altLang="en-US" sz="1800" dirty="0">
                <a:ea typeface="ＭＳ Ｐゴシック" charset="-128"/>
              </a:rPr>
              <a:t> </a:t>
            </a:r>
            <a:r>
              <a:rPr lang="en-US" altLang="en-US" sz="1800" b="1" dirty="0">
                <a:solidFill>
                  <a:schemeClr val="bg2"/>
                </a:solidFill>
                <a:ea typeface="ＭＳ Ｐゴシック" charset="-128"/>
              </a:rPr>
              <a:t>will be an </a:t>
            </a:r>
            <a:r>
              <a:rPr lang="en-US" altLang="en-US" sz="1800" b="1" i="1" dirty="0">
                <a:solidFill>
                  <a:schemeClr val="bg2"/>
                </a:solidFill>
                <a:ea typeface="ＭＳ Ｐゴシック" charset="-128"/>
              </a:rPr>
              <a:t>F</a:t>
            </a:r>
            <a:r>
              <a:rPr lang="en-US" altLang="en-US" sz="1800" b="1" dirty="0">
                <a:solidFill>
                  <a:schemeClr val="bg2"/>
                </a:solidFill>
                <a:ea typeface="ＭＳ Ｐゴシック" charset="-128"/>
              </a:rPr>
              <a:t>-distribut</a:t>
            </a:r>
            <a:r>
              <a:rPr lang="en-US" altLang="en-US" sz="1800" dirty="0">
                <a:solidFill>
                  <a:schemeClr val="bg2"/>
                </a:solidFill>
                <a:ea typeface="ＭＳ Ｐゴシック" charset="-128"/>
              </a:rPr>
              <a:t>ion </a:t>
            </a:r>
            <a:r>
              <a:rPr lang="en-US" altLang="en-US" sz="1800" dirty="0">
                <a:ea typeface="ＭＳ Ｐゴシック" charset="-128"/>
              </a:rPr>
              <a:t>with </a:t>
            </a:r>
            <a:r>
              <a:rPr lang="en-US" altLang="en-US" sz="1800" i="1" dirty="0">
                <a:ea typeface="ＭＳ Ｐゴシック" charset="-128"/>
              </a:rPr>
              <a:t>n</a:t>
            </a:r>
            <a:r>
              <a:rPr lang="en-US" altLang="en-US" sz="1800" baseline="-25000" dirty="0">
                <a:ea typeface="ＭＳ Ｐゴシック" charset="-128"/>
              </a:rPr>
              <a:t>1</a:t>
            </a:r>
            <a:r>
              <a:rPr lang="en-US" altLang="en-US" sz="1800" dirty="0">
                <a:ea typeface="ＭＳ Ｐゴシック" charset="-128"/>
              </a:rPr>
              <a:t> and </a:t>
            </a:r>
            <a:r>
              <a:rPr lang="en-US" altLang="en-US" sz="1800" i="1" dirty="0">
                <a:ea typeface="ＭＳ Ｐゴシック" charset="-128"/>
              </a:rPr>
              <a:t>n</a:t>
            </a:r>
            <a:r>
              <a:rPr lang="en-US" altLang="en-US" sz="1800" baseline="-25000" dirty="0">
                <a:ea typeface="ＭＳ Ｐゴシック" charset="-128"/>
              </a:rPr>
              <a:t>2</a:t>
            </a:r>
            <a:r>
              <a:rPr lang="en-US" altLang="en-US" sz="1800" dirty="0">
                <a:ea typeface="ＭＳ Ｐゴシック" charset="-128"/>
              </a:rPr>
              <a:t> degrees of freedom</a:t>
            </a:r>
          </a:p>
          <a:p>
            <a:r>
              <a:rPr lang="en-US" altLang="en-US" sz="1800" dirty="0">
                <a:ea typeface="ＭＳ Ｐゴシック" charset="-128"/>
              </a:rPr>
              <a:t>The </a:t>
            </a:r>
            <a:r>
              <a:rPr lang="en-US" altLang="en-US" sz="1800" i="1" dirty="0">
                <a:highlight>
                  <a:srgbClr val="FFFF00"/>
                </a:highlight>
                <a:ea typeface="ＭＳ Ｐゴシック" charset="-128"/>
              </a:rPr>
              <a:t>t</a:t>
            </a:r>
            <a:r>
              <a:rPr lang="en-US" altLang="en-US" sz="1800" dirty="0">
                <a:highlight>
                  <a:srgbClr val="FFFF00"/>
                </a:highlight>
                <a:ea typeface="ＭＳ Ｐゴシック" charset="-128"/>
              </a:rPr>
              <a:t> distribution tends to the normal as its degrees of freedom increase to infinity</a:t>
            </a:r>
          </a:p>
          <a:p>
            <a:r>
              <a:rPr lang="en-US" altLang="en-US" sz="1800" dirty="0">
                <a:ea typeface="ＭＳ Ｐゴシック" charset="-128"/>
              </a:rPr>
              <a:t>Each of these distributions will be discussed in detail later at the point it is used.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174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en-US" sz="1400" dirty="0"/>
              <a:t>‘Introductory Econometrics for Finance’ © Chris Brooks </a:t>
            </a:r>
            <a:r>
              <a:rPr lang="is-IS" altLang="en-US" sz="1400" dirty="0"/>
              <a:t>2019</a:t>
            </a:r>
            <a:endParaRPr lang="en-US" altLang="en-US" sz="1400" dirty="0"/>
          </a:p>
        </p:txBody>
      </p:sp>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068C1C9-7475-3B4E-B12F-3D3B069DA982}" type="slidenum">
              <a:rPr lang="en-GB" altLang="en-US" sz="1400"/>
              <a:pPr/>
              <a:t>9</a:t>
            </a:fld>
            <a:endParaRPr lang="en-GB" altLang="en-US" sz="1400"/>
          </a:p>
        </p:txBody>
      </p:sp>
      <p:sp>
        <p:nvSpPr>
          <p:cNvPr id="31747" name="Rectangle 3"/>
          <p:cNvSpPr>
            <a:spLocks noGrp="1" noChangeArrowheads="1"/>
          </p:cNvSpPr>
          <p:nvPr>
            <p:ph type="subTitle" idx="1"/>
          </p:nvPr>
        </p:nvSpPr>
        <p:spPr>
          <a:xfrm>
            <a:off x="914400" y="2852738"/>
            <a:ext cx="7620000" cy="2633662"/>
          </a:xfrm>
        </p:spPr>
        <p:txBody>
          <a:bodyPr/>
          <a:lstStyle/>
          <a:p>
            <a:pPr algn="l" eaLnBrk="1" hangingPunct="1"/>
            <a:endParaRPr lang="en-US" altLang="en-US" sz="2500">
              <a:latin typeface="Times New Roman" charset="0"/>
              <a:ea typeface="ＭＳ Ｐゴシック" charset="-128"/>
            </a:endParaRPr>
          </a:p>
          <a:p>
            <a:pPr eaLnBrk="1" hangingPunct="1"/>
            <a:r>
              <a:rPr lang="en-US" altLang="en-US" sz="3000">
                <a:latin typeface="Times New Roman" charset="0"/>
                <a:ea typeface="ＭＳ Ｐゴシック" charset="-128"/>
              </a:rPr>
              <a:t>Descriptive Statistics</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Default Design">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2_slides" id="{957D6A00-AAB6-8A43-945E-300C28F5CB85}" vid="{8BB5E945-20E5-8648-86A6-77FD63C29D4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Ch2_slides</Template>
  <TotalTime>6818</TotalTime>
  <Words>4689</Words>
  <Application>Microsoft Office PowerPoint</Application>
  <PresentationFormat>On-screen Show (4:3)</PresentationFormat>
  <Paragraphs>674</Paragraphs>
  <Slides>54</Slides>
  <Notes>52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2" baseType="lpstr">
      <vt:lpstr>ＭＳ Ｐゴシック</vt:lpstr>
      <vt:lpstr>Albertus Medium</vt:lpstr>
      <vt:lpstr>Arial</vt:lpstr>
      <vt:lpstr>Cambria Math</vt:lpstr>
      <vt:lpstr>Symbol</vt:lpstr>
      <vt:lpstr>Times New Roman</vt:lpstr>
      <vt:lpstr>Default Design</vt:lpstr>
      <vt:lpstr>Equation</vt:lpstr>
      <vt:lpstr>Chapter 2</vt:lpstr>
      <vt:lpstr> The population and the sample </vt:lpstr>
      <vt:lpstr> Probability and probability distributions - Some definitions </vt:lpstr>
      <vt:lpstr> The normal distribution </vt:lpstr>
      <vt:lpstr> The normal distribution 2 </vt:lpstr>
      <vt:lpstr> A plot of the pdf for a normal distribution  </vt:lpstr>
      <vt:lpstr> The central limit theorem </vt:lpstr>
      <vt:lpstr> Other important distributions </vt:lpstr>
      <vt:lpstr>PowerPoint Presentation</vt:lpstr>
      <vt:lpstr> Measures of central tendency </vt:lpstr>
      <vt:lpstr> The geometric mean </vt:lpstr>
      <vt:lpstr> Measures of spread </vt:lpstr>
      <vt:lpstr> Higher moments </vt:lpstr>
      <vt:lpstr> Plot of a skewed series versus a normal distribution </vt:lpstr>
      <vt:lpstr> Plot of a leptokurtic series versus a normal distribution </vt:lpstr>
      <vt:lpstr> Measures of association </vt:lpstr>
      <vt:lpstr> Some algebra useful for working with means, variances and covariances </vt:lpstr>
      <vt:lpstr> Some algebra useful for working with means, variances and covariances 2 </vt:lpstr>
      <vt:lpstr>PowerPoint Presentation</vt:lpstr>
      <vt:lpstr> Types of Data and Notation </vt:lpstr>
      <vt:lpstr>Time Series versus Cross-sectional Data </vt:lpstr>
      <vt:lpstr>Cross-sectional and Panel Data </vt:lpstr>
      <vt:lpstr>Continuous and Discrete Data</vt:lpstr>
      <vt:lpstr>Cardinal, Ordinal and Nominal Numbers</vt:lpstr>
      <vt:lpstr>Cardinal, Ordinal and Nominal Numbers (Cont’d) </vt:lpstr>
      <vt:lpstr>PowerPoint Presentation</vt:lpstr>
      <vt:lpstr>Arithmetic and geometric series</vt:lpstr>
      <vt:lpstr>Sums of geometric series</vt:lpstr>
      <vt:lpstr>Sums of infinite geometric series </vt:lpstr>
      <vt:lpstr>Present values and future values </vt:lpstr>
      <vt:lpstr>Future values </vt:lpstr>
      <vt:lpstr>Future values – calculating the interest rate </vt:lpstr>
      <vt:lpstr>Future values – calculating the time to achieve a certain sum </vt:lpstr>
      <vt:lpstr>Compounding frequency </vt:lpstr>
      <vt:lpstr>Present value </vt:lpstr>
      <vt:lpstr>Present value calculations for pricing bonds </vt:lpstr>
      <vt:lpstr>Present value calculations for pricing irredeemable bonds </vt:lpstr>
      <vt:lpstr>Internal rate of return </vt:lpstr>
      <vt:lpstr>Returns in Financial Modelling</vt:lpstr>
      <vt:lpstr>Log Returns</vt:lpstr>
      <vt:lpstr>A Disadvantage of using Log Returns</vt:lpstr>
      <vt:lpstr>Real Versus Nominal Series</vt:lpstr>
      <vt:lpstr>Deflating a Series</vt:lpstr>
      <vt:lpstr>PowerPoint Presentation</vt:lpstr>
      <vt:lpstr>Portfolio Theory and Matrix Algebra - Basics</vt:lpstr>
      <vt:lpstr>The Variance-Covariance Matrix</vt:lpstr>
      <vt:lpstr>Constructing the Variance-Covariance Matrix</vt:lpstr>
      <vt:lpstr>The Variance of Portfolio Returns</vt:lpstr>
      <vt:lpstr>The Correlation between Returns Series</vt:lpstr>
      <vt:lpstr>Selecting Weights for the Minimum Variance Portfolio</vt:lpstr>
      <vt:lpstr>Selecting Optimal Portfolio Weights</vt:lpstr>
      <vt:lpstr>Selecting Optimal Portfolio Weights</vt:lpstr>
      <vt:lpstr>Bayesian versus Classical Statistics</vt:lpstr>
      <vt:lpstr>Bayesian versus Classical Statistics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Chris Brooks</dc:creator>
  <cp:lastModifiedBy>HILLARY NYAWATE</cp:lastModifiedBy>
  <cp:revision>31</cp:revision>
  <cp:lastPrinted>2001-01-01T20:59:15Z</cp:lastPrinted>
  <dcterms:created xsi:type="dcterms:W3CDTF">2019-02-24T07:50:22Z</dcterms:created>
  <dcterms:modified xsi:type="dcterms:W3CDTF">2020-02-12T19:00:26Z</dcterms:modified>
</cp:coreProperties>
</file>