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0" r:id="rId4"/>
    <p:sldId id="261" r:id="rId5"/>
    <p:sldId id="258" r:id="rId6"/>
    <p:sldId id="263" r:id="rId7"/>
    <p:sldId id="264" r:id="rId8"/>
    <p:sldId id="262" r:id="rId9"/>
    <p:sldId id="265" r:id="rId10"/>
    <p:sldId id="266" r:id="rId11"/>
    <p:sldId id="267" r:id="rId12"/>
    <p:sldId id="277" r:id="rId13"/>
    <p:sldId id="278" r:id="rId14"/>
    <p:sldId id="268" r:id="rId15"/>
    <p:sldId id="269" r:id="rId16"/>
    <p:sldId id="280" r:id="rId17"/>
    <p:sldId id="283" r:id="rId18"/>
    <p:sldId id="284" r:id="rId19"/>
    <p:sldId id="270" r:id="rId20"/>
    <p:sldId id="271" r:id="rId21"/>
    <p:sldId id="272" r:id="rId22"/>
    <p:sldId id="273" r:id="rId23"/>
    <p:sldId id="285" r:id="rId24"/>
    <p:sldId id="286" r:id="rId25"/>
    <p:sldId id="259"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3" autoAdjust="0"/>
    <p:restoredTop sz="94660"/>
  </p:normalViewPr>
  <p:slideViewPr>
    <p:cSldViewPr snapToGrid="0">
      <p:cViewPr varScale="1">
        <p:scale>
          <a:sx n="123" d="100"/>
          <a:sy n="123" d="100"/>
        </p:scale>
        <p:origin x="2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45FF5-627A-41AB-ACB0-4F652954D3DE}"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AD64F-9A7A-44F3-BECE-10F0CC71ADAD}" type="slidenum">
              <a:rPr lang="en-US" smtClean="0"/>
              <a:t>‹#›</a:t>
            </a:fld>
            <a:endParaRPr lang="en-US"/>
          </a:p>
        </p:txBody>
      </p:sp>
    </p:spTree>
    <p:extLst>
      <p:ext uri="{BB962C8B-B14F-4D97-AF65-F5344CB8AC3E}">
        <p14:creationId xmlns:p14="http://schemas.microsoft.com/office/powerpoint/2010/main" val="380763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0F5D324-E500-4CA9-98B8-67C2B9AD0208}" type="slidenum">
              <a:rPr lang="en-US" altLang="he-IL" sz="1200"/>
              <a:pPr/>
              <a:t>12</a:t>
            </a:fld>
            <a:endParaRPr lang="en-US" altLang="he-IL"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17119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10ABF1B-D014-4679-A563-6FE3D9744C03}" type="slidenum">
              <a:rPr lang="en-US" altLang="he-IL" sz="1200"/>
              <a:pPr/>
              <a:t>16</a:t>
            </a:fld>
            <a:endParaRPr lang="en-US" altLang="he-IL"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52059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13F345A-60C1-4CBB-B1B5-3F149158B835}" type="slidenum">
              <a:rPr lang="en-US" altLang="he-IL" sz="1200"/>
              <a:pPr/>
              <a:t>17</a:t>
            </a:fld>
            <a:endParaRPr lang="en-US" altLang="he-IL" sz="120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82491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57704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86202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810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679387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9372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679436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066577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340369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184271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5B72-EB88-409D-B702-2B6E29268A5E}"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16982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2A5B72-EB88-409D-B702-2B6E29268A5E}"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43775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2A5B72-EB88-409D-B702-2B6E29268A5E}"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111094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2A5B72-EB88-409D-B702-2B6E29268A5E}"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69353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A5B72-EB88-409D-B702-2B6E29268A5E}" type="datetimeFigureOut">
              <a:rPr lang="en-US" smtClean="0"/>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417866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2A5B72-EB88-409D-B702-2B6E29268A5E}"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37513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A5B72-EB88-409D-B702-2B6E29268A5E}"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6788-B431-493C-9D37-9BBE9641782D}" type="slidenum">
              <a:rPr lang="en-US" smtClean="0"/>
              <a:t>‹#›</a:t>
            </a:fld>
            <a:endParaRPr lang="en-US"/>
          </a:p>
        </p:txBody>
      </p:sp>
    </p:spTree>
    <p:extLst>
      <p:ext uri="{BB962C8B-B14F-4D97-AF65-F5344CB8AC3E}">
        <p14:creationId xmlns:p14="http://schemas.microsoft.com/office/powerpoint/2010/main" val="210624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2A5B72-EB88-409D-B702-2B6E29268A5E}" type="datetimeFigureOut">
              <a:rPr lang="en-US" smtClean="0"/>
              <a:t>1/25/20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016788-B431-493C-9D37-9BBE9641782D}" type="slidenum">
              <a:rPr lang="en-US" smtClean="0"/>
              <a:t>‹#›</a:t>
            </a:fld>
            <a:endParaRPr lang="en-US"/>
          </a:p>
        </p:txBody>
      </p:sp>
    </p:spTree>
    <p:extLst>
      <p:ext uri="{BB962C8B-B14F-4D97-AF65-F5344CB8AC3E}">
        <p14:creationId xmlns:p14="http://schemas.microsoft.com/office/powerpoint/2010/main" val="2767846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okbook-r.com/Graphs/" TargetMode="External"/><Relationship Id="rId2" Type="http://schemas.openxmlformats.org/officeDocument/2006/relationships/hyperlink" Target="http://ggplot2.tidyverse.org/index.html" TargetMode="External"/><Relationship Id="rId1" Type="http://schemas.openxmlformats.org/officeDocument/2006/relationships/slideLayout" Target="../slideLayouts/slideLayout2.xml"/><Relationship Id="rId4" Type="http://schemas.openxmlformats.org/officeDocument/2006/relationships/hyperlink" Target="http://r4ds.had.co.nz/data-visualisation.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ggplot2.tidyverse.org/reference/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5" y="2404534"/>
            <a:ext cx="9324304" cy="1646302"/>
          </a:xfrm>
        </p:spPr>
        <p:txBody>
          <a:bodyPr/>
          <a:lstStyle/>
          <a:p>
            <a:r>
              <a:rPr lang="en-US" dirty="0"/>
              <a:t>Exploratory Data Analysis</a:t>
            </a:r>
            <a:br>
              <a:rPr lang="en-US" dirty="0"/>
            </a:br>
            <a:r>
              <a:rPr lang="en-US" dirty="0"/>
              <a:t>Tables, Graphs and Plots</a:t>
            </a:r>
          </a:p>
        </p:txBody>
      </p:sp>
    </p:spTree>
    <p:extLst>
      <p:ext uri="{BB962C8B-B14F-4D97-AF65-F5344CB8AC3E}">
        <p14:creationId xmlns:p14="http://schemas.microsoft.com/office/powerpoint/2010/main" val="4239209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49"/>
            <a:ext cx="8596668" cy="626772"/>
          </a:xfrm>
        </p:spPr>
        <p:txBody>
          <a:bodyPr>
            <a:normAutofit fontScale="90000"/>
          </a:bodyPr>
          <a:lstStyle/>
          <a:p>
            <a:r>
              <a:rPr lang="en-US" dirty="0"/>
              <a:t>Pie Chart</a:t>
            </a:r>
          </a:p>
        </p:txBody>
      </p:sp>
      <p:sp>
        <p:nvSpPr>
          <p:cNvPr id="3" name="Content Placeholder 2"/>
          <p:cNvSpPr>
            <a:spLocks noGrp="1"/>
          </p:cNvSpPr>
          <p:nvPr>
            <p:ph idx="1"/>
          </p:nvPr>
        </p:nvSpPr>
        <p:spPr>
          <a:xfrm>
            <a:off x="677334" y="901521"/>
            <a:ext cx="8596668" cy="5139841"/>
          </a:xfrm>
        </p:spPr>
        <p:txBody>
          <a:bodyPr/>
          <a:lstStyle/>
          <a:p>
            <a:r>
              <a:rPr lang="en-US" dirty="0"/>
              <a:t>In ggplot2 a pie chart is a bar chart in polar coordinates</a:t>
            </a:r>
          </a:p>
          <a:p>
            <a:r>
              <a:rPr lang="en-US" dirty="0" err="1"/>
              <a:t>ggplot</a:t>
            </a:r>
            <a:r>
              <a:rPr lang="en-US" dirty="0"/>
              <a:t>(mpg, </a:t>
            </a:r>
            <a:r>
              <a:rPr lang="en-US" dirty="0" err="1"/>
              <a:t>aes</a:t>
            </a:r>
            <a:r>
              <a:rPr lang="en-US" dirty="0"/>
              <a:t>(x = factor(1), fill = factor(</a:t>
            </a:r>
            <a:r>
              <a:rPr lang="en-US" dirty="0" err="1"/>
              <a:t>cyl</a:t>
            </a:r>
            <a:r>
              <a:rPr lang="en-US" dirty="0"/>
              <a:t>))) +  </a:t>
            </a:r>
            <a:r>
              <a:rPr lang="en-US" dirty="0" err="1"/>
              <a:t>geom_bar</a:t>
            </a:r>
            <a:r>
              <a:rPr lang="en-US" dirty="0"/>
              <a:t>(width = 1) + </a:t>
            </a:r>
            <a:r>
              <a:rPr lang="en-US" dirty="0" err="1"/>
              <a:t>coord_polar</a:t>
            </a:r>
            <a:r>
              <a:rPr lang="en-US" dirty="0"/>
              <a:t>(theta = "y")</a:t>
            </a:r>
          </a:p>
          <a:p>
            <a:r>
              <a:rPr lang="en-US" dirty="0" err="1"/>
              <a:t>ggplot</a:t>
            </a:r>
            <a:r>
              <a:rPr lang="en-US" dirty="0"/>
              <a:t>(mpg, </a:t>
            </a:r>
            <a:r>
              <a:rPr lang="en-US" dirty="0" err="1"/>
              <a:t>aes</a:t>
            </a:r>
            <a:r>
              <a:rPr lang="en-US" dirty="0"/>
              <a:t>(x = factor(1), fill = factor(</a:t>
            </a:r>
            <a:r>
              <a:rPr lang="en-US" dirty="0" err="1"/>
              <a:t>cyl</a:t>
            </a:r>
            <a:r>
              <a:rPr lang="en-US" dirty="0"/>
              <a:t>))) +  </a:t>
            </a:r>
            <a:r>
              <a:rPr lang="en-US" dirty="0" err="1"/>
              <a:t>geom_bar</a:t>
            </a:r>
            <a:r>
              <a:rPr lang="en-US" dirty="0"/>
              <a:t>(width = 1) + </a:t>
            </a:r>
            <a:r>
              <a:rPr lang="en-US" dirty="0" err="1"/>
              <a:t>coord_polar</a:t>
            </a:r>
            <a:r>
              <a:rPr lang="en-US" dirty="0"/>
              <a:t>()</a:t>
            </a:r>
          </a:p>
          <a:p>
            <a:r>
              <a:rPr lang="en-US" dirty="0"/>
              <a:t>Pie charts are usually not recommended by statisticians. Bar chart preferred.</a:t>
            </a:r>
          </a:p>
          <a:p>
            <a:endParaRPr lang="en-US" dirty="0"/>
          </a:p>
        </p:txBody>
      </p:sp>
      <p:pic>
        <p:nvPicPr>
          <p:cNvPr id="4" name="Picture 3"/>
          <p:cNvPicPr>
            <a:picLocks noChangeAspect="1"/>
          </p:cNvPicPr>
          <p:nvPr/>
        </p:nvPicPr>
        <p:blipFill>
          <a:blip r:embed="rId2"/>
          <a:stretch>
            <a:fillRect/>
          </a:stretch>
        </p:blipFill>
        <p:spPr>
          <a:xfrm>
            <a:off x="239261" y="3133257"/>
            <a:ext cx="5771429" cy="3371429"/>
          </a:xfrm>
          <a:prstGeom prst="rect">
            <a:avLst/>
          </a:prstGeom>
        </p:spPr>
      </p:pic>
      <p:pic>
        <p:nvPicPr>
          <p:cNvPr id="5" name="Picture 4"/>
          <p:cNvPicPr>
            <a:picLocks noChangeAspect="1"/>
          </p:cNvPicPr>
          <p:nvPr/>
        </p:nvPicPr>
        <p:blipFill>
          <a:blip r:embed="rId3"/>
          <a:stretch>
            <a:fillRect/>
          </a:stretch>
        </p:blipFill>
        <p:spPr>
          <a:xfrm>
            <a:off x="5258026" y="3063008"/>
            <a:ext cx="5771429" cy="3371429"/>
          </a:xfrm>
          <a:prstGeom prst="rect">
            <a:avLst/>
          </a:prstGeom>
        </p:spPr>
      </p:pic>
    </p:spTree>
    <p:extLst>
      <p:ext uri="{BB962C8B-B14F-4D97-AF65-F5344CB8AC3E}">
        <p14:creationId xmlns:p14="http://schemas.microsoft.com/office/powerpoint/2010/main" val="363251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07"/>
            <a:ext cx="8596668" cy="613893"/>
          </a:xfrm>
        </p:spPr>
        <p:txBody>
          <a:bodyPr>
            <a:normAutofit/>
          </a:bodyPr>
          <a:lstStyle/>
          <a:p>
            <a:r>
              <a:rPr lang="en-US" sz="2800" dirty="0"/>
              <a:t>Common graphs used in Exploratory Data Analysis</a:t>
            </a:r>
          </a:p>
        </p:txBody>
      </p:sp>
      <p:sp>
        <p:nvSpPr>
          <p:cNvPr id="3" name="Content Placeholder 2"/>
          <p:cNvSpPr>
            <a:spLocks noGrp="1"/>
          </p:cNvSpPr>
          <p:nvPr>
            <p:ph idx="1"/>
          </p:nvPr>
        </p:nvSpPr>
        <p:spPr>
          <a:xfrm>
            <a:off x="677334" y="1004553"/>
            <a:ext cx="8596668" cy="5036810"/>
          </a:xfrm>
        </p:spPr>
        <p:txBody>
          <a:bodyPr/>
          <a:lstStyle/>
          <a:p>
            <a:r>
              <a:rPr lang="en-US" dirty="0"/>
              <a:t>Graphs for quantitative single variables</a:t>
            </a:r>
          </a:p>
          <a:p>
            <a:r>
              <a:rPr lang="en-US" dirty="0"/>
              <a:t>Histogram</a:t>
            </a:r>
          </a:p>
          <a:p>
            <a:r>
              <a:rPr lang="en-US" dirty="0"/>
              <a:t>Similar to a bar chart but a histogram groups numbers into ranges called bins</a:t>
            </a:r>
          </a:p>
          <a:p>
            <a:r>
              <a:rPr lang="en-US" dirty="0"/>
              <a:t>Used to understand the shape of the distribution of the variable</a:t>
            </a:r>
          </a:p>
          <a:p>
            <a:r>
              <a:rPr lang="en-US" dirty="0" err="1"/>
              <a:t>ggplot</a:t>
            </a:r>
            <a:r>
              <a:rPr lang="en-US" dirty="0"/>
              <a:t>(data=mpg, </a:t>
            </a:r>
            <a:r>
              <a:rPr lang="en-US" dirty="0" err="1"/>
              <a:t>aes</a:t>
            </a:r>
            <a:r>
              <a:rPr lang="en-US" dirty="0"/>
              <a:t>(</a:t>
            </a:r>
            <a:r>
              <a:rPr lang="en-US" dirty="0" err="1"/>
              <a:t>mpg$hwy</a:t>
            </a:r>
            <a:r>
              <a:rPr lang="en-US" dirty="0"/>
              <a:t>)) + </a:t>
            </a:r>
            <a:r>
              <a:rPr lang="en-US" dirty="0" err="1"/>
              <a:t>geom_histogram</a:t>
            </a:r>
            <a:r>
              <a:rPr lang="en-US" dirty="0"/>
              <a:t>()</a:t>
            </a:r>
          </a:p>
          <a:p>
            <a:r>
              <a:rPr lang="en-US" dirty="0" err="1"/>
              <a:t>ggplot</a:t>
            </a:r>
            <a:r>
              <a:rPr lang="en-US" dirty="0"/>
              <a:t>(data=mpg, </a:t>
            </a:r>
            <a:r>
              <a:rPr lang="en-US" dirty="0" err="1"/>
              <a:t>aes</a:t>
            </a:r>
            <a:r>
              <a:rPr lang="en-US" dirty="0"/>
              <a:t>(</a:t>
            </a:r>
            <a:r>
              <a:rPr lang="en-US" dirty="0" err="1"/>
              <a:t>mpg$hwy</a:t>
            </a:r>
            <a:r>
              <a:rPr lang="en-US" dirty="0"/>
              <a:t>, fill = </a:t>
            </a:r>
            <a:r>
              <a:rPr lang="en-US" dirty="0" err="1"/>
              <a:t>mpg$class</a:t>
            </a:r>
            <a:r>
              <a:rPr lang="en-US" dirty="0"/>
              <a:t>)) + </a:t>
            </a:r>
            <a:r>
              <a:rPr lang="en-US" dirty="0" err="1"/>
              <a:t>geom_histogram</a:t>
            </a:r>
            <a:r>
              <a:rPr lang="en-US" dirty="0"/>
              <a:t>()</a:t>
            </a:r>
          </a:p>
          <a:p>
            <a:endParaRPr lang="en-US" dirty="0"/>
          </a:p>
          <a:p>
            <a:endParaRPr lang="en-US" dirty="0"/>
          </a:p>
        </p:txBody>
      </p:sp>
      <p:pic>
        <p:nvPicPr>
          <p:cNvPr id="4" name="Picture 3"/>
          <p:cNvPicPr>
            <a:picLocks noChangeAspect="1"/>
          </p:cNvPicPr>
          <p:nvPr/>
        </p:nvPicPr>
        <p:blipFill>
          <a:blip r:embed="rId2"/>
          <a:stretch>
            <a:fillRect/>
          </a:stretch>
        </p:blipFill>
        <p:spPr>
          <a:xfrm>
            <a:off x="6036029" y="3486570"/>
            <a:ext cx="5771429" cy="3371429"/>
          </a:xfrm>
          <a:prstGeom prst="rect">
            <a:avLst/>
          </a:prstGeom>
        </p:spPr>
      </p:pic>
      <p:pic>
        <p:nvPicPr>
          <p:cNvPr id="5" name="Picture 4"/>
          <p:cNvPicPr>
            <a:picLocks noChangeAspect="1"/>
          </p:cNvPicPr>
          <p:nvPr/>
        </p:nvPicPr>
        <p:blipFill>
          <a:blip r:embed="rId3"/>
          <a:stretch>
            <a:fillRect/>
          </a:stretch>
        </p:blipFill>
        <p:spPr>
          <a:xfrm>
            <a:off x="264600" y="3486571"/>
            <a:ext cx="5771429" cy="3371429"/>
          </a:xfrm>
          <a:prstGeom prst="rect">
            <a:avLst/>
          </a:prstGeom>
        </p:spPr>
      </p:pic>
    </p:spTree>
    <p:extLst>
      <p:ext uri="{BB962C8B-B14F-4D97-AF65-F5344CB8AC3E}">
        <p14:creationId xmlns:p14="http://schemas.microsoft.com/office/powerpoint/2010/main" val="243454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he-IL"/>
              <a:t>Issues with Histograms</a:t>
            </a:r>
          </a:p>
        </p:txBody>
      </p:sp>
      <p:sp>
        <p:nvSpPr>
          <p:cNvPr id="9219" name="Rectangle 3"/>
          <p:cNvSpPr>
            <a:spLocks noGrp="1" noChangeArrowheads="1"/>
          </p:cNvSpPr>
          <p:nvPr>
            <p:ph idx="1"/>
          </p:nvPr>
        </p:nvSpPr>
        <p:spPr>
          <a:xfrm>
            <a:off x="677334" y="1394013"/>
            <a:ext cx="8229600" cy="4525963"/>
          </a:xfrm>
        </p:spPr>
        <p:txBody>
          <a:bodyPr/>
          <a:lstStyle/>
          <a:p>
            <a:pPr eaLnBrk="1" hangingPunct="1"/>
            <a:r>
              <a:rPr lang="en-US" altLang="he-IL" sz="2400" dirty="0"/>
              <a:t>For small data sets, histograms can be misleading.  </a:t>
            </a:r>
          </a:p>
          <a:p>
            <a:pPr lvl="1" eaLnBrk="1" hangingPunct="1"/>
            <a:r>
              <a:rPr lang="en-US" altLang="he-IL" sz="2000" dirty="0"/>
              <a:t>Small changes in the data, bins, or anchor can deceive</a:t>
            </a:r>
          </a:p>
          <a:p>
            <a:pPr eaLnBrk="1" hangingPunct="1"/>
            <a:endParaRPr lang="en-US" altLang="he-IL" sz="2400" dirty="0"/>
          </a:p>
          <a:p>
            <a:pPr eaLnBrk="1" hangingPunct="1"/>
            <a:r>
              <a:rPr lang="en-US" altLang="he-IL" sz="2400" dirty="0"/>
              <a:t>For large data sets, histograms can be quite effective at illustrating general properties of the distribution.</a:t>
            </a:r>
          </a:p>
          <a:p>
            <a:pPr eaLnBrk="1" hangingPunct="1"/>
            <a:endParaRPr lang="en-US" altLang="he-IL" sz="2400" dirty="0"/>
          </a:p>
          <a:p>
            <a:pPr eaLnBrk="1" hangingPunct="1"/>
            <a:r>
              <a:rPr lang="en-US" altLang="he-IL" sz="2400" dirty="0"/>
              <a:t>Histograms effectively only work with 1 variable at a time</a:t>
            </a:r>
          </a:p>
          <a:p>
            <a:pPr lvl="1" eaLnBrk="1" hangingPunct="1"/>
            <a:r>
              <a:rPr lang="en-US" altLang="he-IL" sz="2000" dirty="0"/>
              <a:t>But ‘small multiples’ can be effective</a:t>
            </a:r>
          </a:p>
        </p:txBody>
      </p:sp>
      <p:sp>
        <p:nvSpPr>
          <p:cNvPr id="9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517DA68A-67B6-4ECA-870A-BE918467612E}" type="slidenum">
              <a:rPr lang="en-US" altLang="he-IL" sz="1400">
                <a:latin typeface="Times" panose="02020603050405020304" pitchFamily="18" charset="0"/>
              </a:rPr>
              <a:pPr>
                <a:spcBef>
                  <a:spcPct val="0"/>
                </a:spcBef>
                <a:buFontTx/>
                <a:buNone/>
              </a:pPr>
              <a:t>12</a:t>
            </a:fld>
            <a:endParaRPr lang="en-US" altLang="he-IL" sz="1400">
              <a:latin typeface="Times" panose="02020603050405020304" pitchFamily="18" charset="0"/>
            </a:endParaRPr>
          </a:p>
        </p:txBody>
      </p:sp>
    </p:spTree>
    <p:extLst>
      <p:ext uri="{BB962C8B-B14F-4D97-AF65-F5344CB8AC3E}">
        <p14:creationId xmlns:p14="http://schemas.microsoft.com/office/powerpoint/2010/main" val="290045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C79B4923-301D-4D9A-87AC-A977D0A3FE9A}" type="slidenum">
              <a:rPr lang="en-US" altLang="he-IL" sz="1400">
                <a:latin typeface="Times" panose="02020603050405020304" pitchFamily="18" charset="0"/>
              </a:rPr>
              <a:pPr>
                <a:spcBef>
                  <a:spcPct val="0"/>
                </a:spcBef>
                <a:buFontTx/>
                <a:buNone/>
              </a:pPr>
              <a:t>13</a:t>
            </a:fld>
            <a:endParaRPr lang="en-US" altLang="he-IL" sz="1400">
              <a:latin typeface="Times" panose="02020603050405020304" pitchFamily="18" charset="0"/>
            </a:endParaRPr>
          </a:p>
        </p:txBody>
      </p:sp>
      <p:pic>
        <p:nvPicPr>
          <p:cNvPr id="1024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310487"/>
            <a:ext cx="6096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300318" y="2465295"/>
            <a:ext cx="2362200" cy="646331"/>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dist="20000" dir="5400000" rotWithShape="0">
              <a:srgbClr val="808080">
                <a:alpha val="37999"/>
              </a:srgbClr>
            </a:outerShdw>
          </a:effectLst>
        </p:spPr>
        <p:txBody>
          <a:bodyPr>
            <a:spAutoFit/>
          </a:bodyPr>
          <a:lstStyle/>
          <a:p>
            <a:pPr>
              <a:defRPr/>
            </a:pPr>
            <a:r>
              <a:rPr lang="en-US" dirty="0">
                <a:solidFill>
                  <a:schemeClr val="dk1"/>
                </a:solidFill>
              </a:rPr>
              <a:t>But be careful with axes and scales!</a:t>
            </a:r>
          </a:p>
        </p:txBody>
      </p:sp>
    </p:spTree>
    <p:extLst>
      <p:ext uri="{BB962C8B-B14F-4D97-AF65-F5344CB8AC3E}">
        <p14:creationId xmlns:p14="http://schemas.microsoft.com/office/powerpoint/2010/main" val="49198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62377"/>
          </a:xfrm>
        </p:spPr>
        <p:txBody>
          <a:bodyPr>
            <a:normAutofit fontScale="90000"/>
          </a:bodyPr>
          <a:lstStyle/>
          <a:p>
            <a:r>
              <a:rPr lang="en-US" dirty="0"/>
              <a:t>Frequency Polygons</a:t>
            </a:r>
          </a:p>
        </p:txBody>
      </p:sp>
      <p:sp>
        <p:nvSpPr>
          <p:cNvPr id="3" name="Content Placeholder 2"/>
          <p:cNvSpPr>
            <a:spLocks noGrp="1"/>
          </p:cNvSpPr>
          <p:nvPr>
            <p:ph idx="1"/>
          </p:nvPr>
        </p:nvSpPr>
        <p:spPr>
          <a:xfrm>
            <a:off x="342480" y="901520"/>
            <a:ext cx="6461011" cy="5795494"/>
          </a:xfrm>
        </p:spPr>
        <p:txBody>
          <a:bodyPr>
            <a:normAutofit/>
          </a:bodyPr>
          <a:lstStyle/>
          <a:p>
            <a:r>
              <a:rPr lang="en-US" dirty="0"/>
              <a:t>Easier to compare distributions</a:t>
            </a:r>
          </a:p>
          <a:p>
            <a:r>
              <a:rPr lang="en-US" dirty="0" err="1"/>
              <a:t>ggplot</a:t>
            </a:r>
            <a:r>
              <a:rPr lang="en-US" dirty="0"/>
              <a:t>(data=mpg, </a:t>
            </a:r>
            <a:r>
              <a:rPr lang="en-US" dirty="0" err="1"/>
              <a:t>aes</a:t>
            </a:r>
            <a:r>
              <a:rPr lang="en-US" dirty="0"/>
              <a:t>(</a:t>
            </a:r>
            <a:r>
              <a:rPr lang="en-US" dirty="0" err="1"/>
              <a:t>hwy</a:t>
            </a:r>
            <a:r>
              <a:rPr lang="en-US" dirty="0"/>
              <a:t>, color = </a:t>
            </a:r>
            <a:r>
              <a:rPr lang="en-US" dirty="0" err="1"/>
              <a:t>mpg$class</a:t>
            </a:r>
            <a:r>
              <a:rPr lang="en-US" dirty="0"/>
              <a:t>)) + </a:t>
            </a:r>
            <a:r>
              <a:rPr lang="en-US" dirty="0" err="1"/>
              <a:t>geom_freqpoly</a:t>
            </a:r>
            <a:r>
              <a:rPr lang="en-US" dirty="0"/>
              <a:t>()</a:t>
            </a:r>
          </a:p>
          <a:p>
            <a:r>
              <a:rPr lang="en-US" dirty="0"/>
              <a:t>Now let us add a title to the graph and label the x and y axis</a:t>
            </a:r>
          </a:p>
          <a:p>
            <a:r>
              <a:rPr lang="en-US" dirty="0"/>
              <a:t>To add title add title layer with + </a:t>
            </a:r>
            <a:r>
              <a:rPr lang="en-US" dirty="0" err="1"/>
              <a:t>ggtitle</a:t>
            </a:r>
            <a:r>
              <a:rPr lang="en-US" dirty="0"/>
              <a:t>()</a:t>
            </a:r>
          </a:p>
          <a:p>
            <a:r>
              <a:rPr lang="en-US" dirty="0" err="1"/>
              <a:t>ggplot</a:t>
            </a:r>
            <a:r>
              <a:rPr lang="en-US" dirty="0"/>
              <a:t>(data=mpg, </a:t>
            </a:r>
            <a:r>
              <a:rPr lang="en-US" dirty="0" err="1"/>
              <a:t>aes</a:t>
            </a:r>
            <a:r>
              <a:rPr lang="en-US" dirty="0"/>
              <a:t>(</a:t>
            </a:r>
            <a:r>
              <a:rPr lang="en-US" dirty="0" err="1"/>
              <a:t>hwy</a:t>
            </a:r>
            <a:r>
              <a:rPr lang="en-US" dirty="0"/>
              <a:t>, color = </a:t>
            </a:r>
            <a:r>
              <a:rPr lang="en-US" dirty="0" err="1"/>
              <a:t>mpg$class</a:t>
            </a:r>
            <a:r>
              <a:rPr lang="en-US" dirty="0"/>
              <a:t>)) + </a:t>
            </a:r>
            <a:r>
              <a:rPr lang="en-US" dirty="0" err="1"/>
              <a:t>geom_freqpoly</a:t>
            </a:r>
            <a:r>
              <a:rPr lang="en-US" dirty="0"/>
              <a:t>() + </a:t>
            </a:r>
            <a:r>
              <a:rPr lang="en-US" dirty="0" err="1"/>
              <a:t>ggtitle</a:t>
            </a:r>
            <a:r>
              <a:rPr lang="en-US" dirty="0"/>
              <a:t>("</a:t>
            </a:r>
            <a:r>
              <a:rPr lang="en-US" dirty="0" err="1"/>
              <a:t>Freq</a:t>
            </a:r>
            <a:r>
              <a:rPr lang="en-US" dirty="0"/>
              <a:t> </a:t>
            </a:r>
            <a:r>
              <a:rPr lang="en-US" dirty="0" err="1"/>
              <a:t>polygram</a:t>
            </a:r>
            <a:r>
              <a:rPr lang="en-US" dirty="0"/>
              <a:t> of highway mpg by type of car")</a:t>
            </a:r>
          </a:p>
          <a:p>
            <a:r>
              <a:rPr lang="en-US" dirty="0"/>
              <a:t>To add labels add a labels layer with +labs()</a:t>
            </a:r>
          </a:p>
          <a:p>
            <a:r>
              <a:rPr lang="en-US" dirty="0" err="1"/>
              <a:t>ggplot</a:t>
            </a:r>
            <a:r>
              <a:rPr lang="en-US" dirty="0"/>
              <a:t>(data=mpg, </a:t>
            </a:r>
            <a:r>
              <a:rPr lang="en-US" dirty="0" err="1"/>
              <a:t>aes</a:t>
            </a:r>
            <a:r>
              <a:rPr lang="en-US" dirty="0"/>
              <a:t>(</a:t>
            </a:r>
            <a:r>
              <a:rPr lang="en-US" dirty="0" err="1"/>
              <a:t>hwy</a:t>
            </a:r>
            <a:r>
              <a:rPr lang="en-US" dirty="0"/>
              <a:t>, color = </a:t>
            </a:r>
            <a:r>
              <a:rPr lang="en-US" dirty="0" err="1"/>
              <a:t>mpg$class</a:t>
            </a:r>
            <a:r>
              <a:rPr lang="en-US" dirty="0"/>
              <a:t>)) + </a:t>
            </a:r>
            <a:r>
              <a:rPr lang="en-US" dirty="0" err="1"/>
              <a:t>geom_freqpoly</a:t>
            </a:r>
            <a:r>
              <a:rPr lang="en-US" dirty="0"/>
              <a:t>() + </a:t>
            </a:r>
            <a:r>
              <a:rPr lang="en-US" dirty="0" err="1"/>
              <a:t>ggtitle</a:t>
            </a:r>
            <a:r>
              <a:rPr lang="en-US" dirty="0"/>
              <a:t>("</a:t>
            </a:r>
            <a:r>
              <a:rPr lang="en-US" dirty="0" err="1"/>
              <a:t>Freq</a:t>
            </a:r>
            <a:r>
              <a:rPr lang="en-US" dirty="0"/>
              <a:t> </a:t>
            </a:r>
            <a:r>
              <a:rPr lang="en-US" dirty="0" err="1"/>
              <a:t>polygram</a:t>
            </a:r>
            <a:r>
              <a:rPr lang="en-US" dirty="0"/>
              <a:t> of highway mpg by type of car") + labs(x="Hwy Miles", y="No of cars")</a:t>
            </a:r>
          </a:p>
          <a:p>
            <a:endParaRPr lang="en-US" dirty="0"/>
          </a:p>
        </p:txBody>
      </p:sp>
      <p:pic>
        <p:nvPicPr>
          <p:cNvPr id="4" name="Picture 3"/>
          <p:cNvPicPr>
            <a:picLocks noChangeAspect="1"/>
          </p:cNvPicPr>
          <p:nvPr/>
        </p:nvPicPr>
        <p:blipFill>
          <a:blip r:embed="rId2"/>
          <a:stretch>
            <a:fillRect/>
          </a:stretch>
        </p:blipFill>
        <p:spPr>
          <a:xfrm>
            <a:off x="6803491" y="1842820"/>
            <a:ext cx="5388510" cy="3147744"/>
          </a:xfrm>
          <a:prstGeom prst="rect">
            <a:avLst/>
          </a:prstGeom>
        </p:spPr>
      </p:pic>
    </p:spTree>
    <p:extLst>
      <p:ext uri="{BB962C8B-B14F-4D97-AF65-F5344CB8AC3E}">
        <p14:creationId xmlns:p14="http://schemas.microsoft.com/office/powerpoint/2010/main" val="11095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628"/>
            <a:ext cx="8596668" cy="678287"/>
          </a:xfrm>
        </p:spPr>
        <p:txBody>
          <a:bodyPr/>
          <a:lstStyle/>
          <a:p>
            <a:r>
              <a:rPr lang="en-US" dirty="0"/>
              <a:t>Plots for exploring two or more variables</a:t>
            </a:r>
          </a:p>
        </p:txBody>
      </p:sp>
      <p:sp>
        <p:nvSpPr>
          <p:cNvPr id="3" name="Content Placeholder 2"/>
          <p:cNvSpPr>
            <a:spLocks noGrp="1"/>
          </p:cNvSpPr>
          <p:nvPr>
            <p:ph idx="1"/>
          </p:nvPr>
        </p:nvSpPr>
        <p:spPr>
          <a:xfrm>
            <a:off x="406875" y="1159098"/>
            <a:ext cx="6148469" cy="5698901"/>
          </a:xfrm>
        </p:spPr>
        <p:txBody>
          <a:bodyPr>
            <a:normAutofit lnSpcReduction="10000"/>
          </a:bodyPr>
          <a:lstStyle/>
          <a:p>
            <a:r>
              <a:rPr lang="en-US" dirty="0"/>
              <a:t>Scatter Plot</a:t>
            </a:r>
          </a:p>
          <a:p>
            <a:r>
              <a:rPr lang="en-US" dirty="0" err="1"/>
              <a:t>ggplot</a:t>
            </a:r>
            <a:r>
              <a:rPr lang="en-US" dirty="0"/>
              <a:t>(data=mpg, </a:t>
            </a:r>
            <a:r>
              <a:rPr lang="en-US" dirty="0" err="1"/>
              <a:t>aes</a:t>
            </a:r>
            <a:r>
              <a:rPr lang="en-US" dirty="0"/>
              <a:t>(</a:t>
            </a:r>
            <a:r>
              <a:rPr lang="en-US" dirty="0" err="1"/>
              <a:t>mpg$displ,mpg$hwy</a:t>
            </a:r>
            <a:r>
              <a:rPr lang="en-US" dirty="0"/>
              <a:t>, color = factor(</a:t>
            </a:r>
            <a:r>
              <a:rPr lang="en-US" dirty="0" err="1"/>
              <a:t>mpg$cyl</a:t>
            </a:r>
            <a:r>
              <a:rPr lang="en-US" dirty="0"/>
              <a:t>))) + </a:t>
            </a:r>
            <a:r>
              <a:rPr lang="en-US" dirty="0" err="1"/>
              <a:t>geom_point</a:t>
            </a:r>
            <a:r>
              <a:rPr lang="en-US" dirty="0"/>
              <a:t>()</a:t>
            </a:r>
          </a:p>
          <a:p>
            <a:r>
              <a:rPr lang="en-US" dirty="0" err="1"/>
              <a:t>ggplot</a:t>
            </a:r>
            <a:r>
              <a:rPr lang="en-US" dirty="0"/>
              <a:t>(data=mpg, </a:t>
            </a:r>
            <a:r>
              <a:rPr lang="en-US" dirty="0" err="1"/>
              <a:t>aes</a:t>
            </a:r>
            <a:r>
              <a:rPr lang="en-US" dirty="0"/>
              <a:t>(</a:t>
            </a:r>
            <a:r>
              <a:rPr lang="en-US" dirty="0" err="1"/>
              <a:t>mpg$displ,mpg$hwy</a:t>
            </a:r>
            <a:r>
              <a:rPr lang="en-US" dirty="0"/>
              <a:t>, color = factor(</a:t>
            </a:r>
            <a:r>
              <a:rPr lang="en-US" dirty="0" err="1"/>
              <a:t>mpg$cyl</a:t>
            </a:r>
            <a:r>
              <a:rPr lang="en-US" dirty="0"/>
              <a:t>), shape = factor(</a:t>
            </a:r>
            <a:r>
              <a:rPr lang="en-US" dirty="0" err="1"/>
              <a:t>cyl</a:t>
            </a:r>
            <a:r>
              <a:rPr lang="en-US" dirty="0"/>
              <a:t>))) + </a:t>
            </a:r>
            <a:r>
              <a:rPr lang="en-US" dirty="0" err="1"/>
              <a:t>geom_point</a:t>
            </a:r>
            <a:r>
              <a:rPr lang="en-US" dirty="0"/>
              <a:t>()</a:t>
            </a:r>
          </a:p>
          <a:p>
            <a:pPr>
              <a:lnSpc>
                <a:spcPct val="90000"/>
              </a:lnSpc>
            </a:pPr>
            <a:r>
              <a:rPr lang="en-US" altLang="en-US" sz="2000" dirty="0">
                <a:ea typeface="ＭＳ Ｐゴシック" panose="020B0600070205080204" pitchFamily="34" charset="-128"/>
              </a:rPr>
              <a:t>Form</a:t>
            </a:r>
          </a:p>
          <a:p>
            <a:pPr lvl="1">
              <a:lnSpc>
                <a:spcPct val="90000"/>
              </a:lnSpc>
            </a:pPr>
            <a:r>
              <a:rPr lang="en-US" altLang="en-US" sz="2000" dirty="0">
                <a:ea typeface="ＭＳ Ｐゴシック" panose="020B0600070205080204" pitchFamily="34" charset="-128"/>
              </a:rPr>
              <a:t>Linear, quadratic, exponential</a:t>
            </a:r>
          </a:p>
          <a:p>
            <a:pPr>
              <a:lnSpc>
                <a:spcPct val="90000"/>
              </a:lnSpc>
            </a:pPr>
            <a:r>
              <a:rPr lang="en-US" altLang="en-US" sz="2000" dirty="0">
                <a:ea typeface="ＭＳ Ｐゴシック" panose="020B0600070205080204" pitchFamily="34" charset="-128"/>
              </a:rPr>
              <a:t>Direction</a:t>
            </a:r>
          </a:p>
          <a:p>
            <a:pPr lvl="1">
              <a:lnSpc>
                <a:spcPct val="90000"/>
              </a:lnSpc>
            </a:pPr>
            <a:r>
              <a:rPr lang="en-US" altLang="en-US" sz="2000" dirty="0">
                <a:ea typeface="ＭＳ Ｐゴシック" panose="020B0600070205080204" pitchFamily="34" charset="-128"/>
              </a:rPr>
              <a:t>Positive association</a:t>
            </a:r>
          </a:p>
          <a:p>
            <a:pPr lvl="2">
              <a:lnSpc>
                <a:spcPct val="90000"/>
              </a:lnSpc>
            </a:pPr>
            <a:r>
              <a:rPr lang="en-US" altLang="en-US" sz="2000" dirty="0">
                <a:ea typeface="ＭＳ Ｐゴシック" panose="020B0600070205080204" pitchFamily="34" charset="-128"/>
              </a:rPr>
              <a:t>An increase in one variable is accompanied by an increase in the other</a:t>
            </a:r>
          </a:p>
          <a:p>
            <a:pPr lvl="1">
              <a:lnSpc>
                <a:spcPct val="90000"/>
              </a:lnSpc>
            </a:pPr>
            <a:r>
              <a:rPr lang="en-US" altLang="en-US" sz="2000" dirty="0">
                <a:ea typeface="ＭＳ Ｐゴシック" panose="020B0600070205080204" pitchFamily="34" charset="-128"/>
              </a:rPr>
              <a:t>Negatively associated</a:t>
            </a:r>
          </a:p>
          <a:p>
            <a:pPr lvl="2">
              <a:lnSpc>
                <a:spcPct val="90000"/>
              </a:lnSpc>
            </a:pPr>
            <a:r>
              <a:rPr lang="en-US" altLang="en-US" sz="2000" dirty="0">
                <a:ea typeface="ＭＳ Ｐゴシック" panose="020B0600070205080204" pitchFamily="34" charset="-128"/>
              </a:rPr>
              <a:t>A decrease in one variable is accompanied by an increase in the other</a:t>
            </a:r>
          </a:p>
          <a:p>
            <a:pPr>
              <a:lnSpc>
                <a:spcPct val="90000"/>
              </a:lnSpc>
            </a:pPr>
            <a:r>
              <a:rPr lang="en-US" altLang="en-US" sz="2000" dirty="0">
                <a:ea typeface="ＭＳ Ｐゴシック" panose="020B0600070205080204" pitchFamily="34" charset="-128"/>
              </a:rPr>
              <a:t>Strength</a:t>
            </a:r>
          </a:p>
          <a:p>
            <a:pPr lvl="1">
              <a:lnSpc>
                <a:spcPct val="90000"/>
              </a:lnSpc>
            </a:pPr>
            <a:r>
              <a:rPr lang="en-US" altLang="en-US" sz="2000" dirty="0">
                <a:ea typeface="ＭＳ Ｐゴシック" panose="020B0600070205080204" pitchFamily="34" charset="-128"/>
              </a:rPr>
              <a:t>How closely the points follow a clear form</a:t>
            </a:r>
          </a:p>
          <a:p>
            <a:endParaRPr lang="en-US" dirty="0"/>
          </a:p>
        </p:txBody>
      </p:sp>
      <p:pic>
        <p:nvPicPr>
          <p:cNvPr id="4" name="Picture 3"/>
          <p:cNvPicPr>
            <a:picLocks noChangeAspect="1"/>
          </p:cNvPicPr>
          <p:nvPr/>
        </p:nvPicPr>
        <p:blipFill>
          <a:blip r:embed="rId2"/>
          <a:stretch>
            <a:fillRect/>
          </a:stretch>
        </p:blipFill>
        <p:spPr>
          <a:xfrm>
            <a:off x="6653030" y="791390"/>
            <a:ext cx="5209052" cy="3042912"/>
          </a:xfrm>
          <a:prstGeom prst="rect">
            <a:avLst/>
          </a:prstGeom>
        </p:spPr>
      </p:pic>
      <p:pic>
        <p:nvPicPr>
          <p:cNvPr id="5" name="Picture 4"/>
          <p:cNvPicPr>
            <a:picLocks noChangeAspect="1"/>
          </p:cNvPicPr>
          <p:nvPr/>
        </p:nvPicPr>
        <p:blipFill>
          <a:blip r:embed="rId3"/>
          <a:stretch>
            <a:fillRect/>
          </a:stretch>
        </p:blipFill>
        <p:spPr>
          <a:xfrm>
            <a:off x="6685921" y="3834302"/>
            <a:ext cx="5176161" cy="3023698"/>
          </a:xfrm>
          <a:prstGeom prst="rect">
            <a:avLst/>
          </a:prstGeom>
        </p:spPr>
      </p:pic>
    </p:spTree>
    <p:extLst>
      <p:ext uri="{BB962C8B-B14F-4D97-AF65-F5344CB8AC3E}">
        <p14:creationId xmlns:p14="http://schemas.microsoft.com/office/powerpoint/2010/main" val="72875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77334" y="206188"/>
            <a:ext cx="8596668" cy="560296"/>
          </a:xfrm>
        </p:spPr>
        <p:txBody>
          <a:bodyPr>
            <a:normAutofit fontScale="90000"/>
          </a:bodyPr>
          <a:lstStyle/>
          <a:p>
            <a:pPr eaLnBrk="1" hangingPunct="1"/>
            <a:r>
              <a:rPr lang="en-US" altLang="he-IL" dirty="0"/>
              <a:t>Scatter Plot: Relationships</a:t>
            </a:r>
          </a:p>
        </p:txBody>
      </p:sp>
      <p:pic>
        <p:nvPicPr>
          <p:cNvPr id="20484" name="Picture 3" descr="scatpl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29" y="766484"/>
            <a:ext cx="4123922" cy="303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scatplo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7172" y="766484"/>
            <a:ext cx="4166830" cy="306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scatplo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86" y="3857876"/>
            <a:ext cx="4191865" cy="300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01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he-IL" dirty="0"/>
              <a:t>Scatter plot:</a:t>
            </a:r>
          </a:p>
        </p:txBody>
      </p:sp>
      <p:pic>
        <p:nvPicPr>
          <p:cNvPr id="23557" name="Picture 4" descr="scatplo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 y="1555377"/>
            <a:ext cx="4876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catplo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70" y="1555377"/>
            <a:ext cx="5486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5822576" y="5365377"/>
            <a:ext cx="521745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0"/>
              </a:spcBef>
              <a:buFontTx/>
              <a:buNone/>
            </a:pPr>
            <a:r>
              <a:rPr lang="en-US" altLang="he-IL" sz="2000" dirty="0">
                <a:latin typeface="Tahoma" panose="020B0604030504040204" pitchFamily="34" charset="0"/>
                <a:cs typeface="Arial" panose="020B0604020202020204" pitchFamily="34" charset="0"/>
              </a:rPr>
              <a:t>Heteroscedastic: variation in </a:t>
            </a:r>
            <a:r>
              <a:rPr lang="en-US" altLang="he-IL" sz="2000" i="1" dirty="0">
                <a:latin typeface="Tahoma" panose="020B0604030504040204" pitchFamily="34" charset="0"/>
                <a:cs typeface="Arial" panose="020B0604020202020204" pitchFamily="34" charset="0"/>
              </a:rPr>
              <a:t>Y</a:t>
            </a:r>
            <a:r>
              <a:rPr lang="en-US" altLang="he-IL" sz="2000" dirty="0">
                <a:latin typeface="Tahoma" panose="020B0604030504040204" pitchFamily="34" charset="0"/>
                <a:cs typeface="Arial" panose="020B0604020202020204" pitchFamily="34" charset="0"/>
              </a:rPr>
              <a:t> differs depending on the value of </a:t>
            </a:r>
            <a:r>
              <a:rPr lang="en-US" altLang="he-IL" sz="2000" i="1" dirty="0">
                <a:latin typeface="Tahoma" panose="020B0604030504040204" pitchFamily="34" charset="0"/>
                <a:cs typeface="Arial" panose="020B0604020202020204" pitchFamily="34" charset="0"/>
              </a:rPr>
              <a:t>X</a:t>
            </a:r>
          </a:p>
          <a:p>
            <a:pPr eaLnBrk="1" hangingPunct="1">
              <a:spcBef>
                <a:spcPct val="0"/>
              </a:spcBef>
              <a:buFontTx/>
              <a:buNone/>
            </a:pPr>
            <a:r>
              <a:rPr lang="en-US" altLang="he-IL" sz="2000" i="1" dirty="0">
                <a:latin typeface="Tahoma" panose="020B0604030504040204" pitchFamily="34" charset="0"/>
                <a:cs typeface="Arial" panose="020B0604020202020204" pitchFamily="34" charset="0"/>
              </a:rPr>
              <a:t>e.g., Y = annual tax paid,  X = income</a:t>
            </a:r>
            <a:endParaRPr lang="en-US" altLang="he-IL" sz="2000" dirty="0">
              <a:latin typeface="Times New Roman" panose="02020603050405020304" pitchFamily="18" charset="0"/>
              <a:cs typeface="Arial" panose="020B0604020202020204" pitchFamily="34" charset="0"/>
            </a:endParaRPr>
          </a:p>
        </p:txBody>
      </p:sp>
      <p:sp>
        <p:nvSpPr>
          <p:cNvPr id="2" name="Rectangle 1"/>
          <p:cNvSpPr/>
          <p:nvPr/>
        </p:nvSpPr>
        <p:spPr>
          <a:xfrm>
            <a:off x="677334" y="5503876"/>
            <a:ext cx="4445995" cy="400110"/>
          </a:xfrm>
          <a:prstGeom prst="rect">
            <a:avLst/>
          </a:prstGeom>
        </p:spPr>
        <p:txBody>
          <a:bodyPr wrap="square">
            <a:spAutoFit/>
          </a:bodyPr>
          <a:lstStyle/>
          <a:p>
            <a:r>
              <a:rPr lang="en-US" altLang="he-IL" sz="2000" dirty="0"/>
              <a:t>Homoscedastic: variation is constant</a:t>
            </a:r>
            <a:endParaRPr lang="en-US" sz="2000" dirty="0"/>
          </a:p>
        </p:txBody>
      </p:sp>
    </p:spTree>
    <p:extLst>
      <p:ext uri="{BB962C8B-B14F-4D97-AF65-F5344CB8AC3E}">
        <p14:creationId xmlns:p14="http://schemas.microsoft.com/office/powerpoint/2010/main" val="274118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7334" y="259976"/>
            <a:ext cx="8596668" cy="519953"/>
          </a:xfrm>
        </p:spPr>
        <p:txBody>
          <a:bodyPr>
            <a:normAutofit fontScale="90000"/>
          </a:bodyPr>
          <a:lstStyle/>
          <a:p>
            <a:pPr eaLnBrk="1" hangingPunct="1"/>
            <a:r>
              <a:rPr lang="en-US" altLang="he-IL" dirty="0"/>
              <a:t>Scatter Plots</a:t>
            </a:r>
          </a:p>
        </p:txBody>
      </p:sp>
      <p:sp>
        <p:nvSpPr>
          <p:cNvPr id="25603" name="Rectangle 3"/>
          <p:cNvSpPr>
            <a:spLocks noGrp="1" noChangeArrowheads="1"/>
          </p:cNvSpPr>
          <p:nvPr>
            <p:ph idx="1"/>
          </p:nvPr>
        </p:nvSpPr>
        <p:spPr>
          <a:xfrm>
            <a:off x="677334" y="910013"/>
            <a:ext cx="8596668" cy="488481"/>
          </a:xfrm>
        </p:spPr>
        <p:txBody>
          <a:bodyPr/>
          <a:lstStyle/>
          <a:p>
            <a:pPr eaLnBrk="1" hangingPunct="1"/>
            <a:r>
              <a:rPr lang="en-US" altLang="he-IL" dirty="0"/>
              <a:t>Scatterplots can be bad when there is lots of data</a:t>
            </a:r>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98494"/>
            <a:ext cx="5252819" cy="306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89699" y="4955390"/>
            <a:ext cx="3571937" cy="646331"/>
          </a:xfrm>
          <a:prstGeom prst="rect">
            <a:avLst/>
          </a:prstGeom>
        </p:spPr>
        <p:txBody>
          <a:bodyPr wrap="square">
            <a:spAutoFit/>
          </a:bodyPr>
          <a:lstStyle/>
          <a:p>
            <a:r>
              <a:rPr lang="en-US" altLang="he-IL" dirty="0"/>
              <a:t>What to do for large data sets?</a:t>
            </a:r>
          </a:p>
          <a:p>
            <a:pPr lvl="1"/>
            <a:r>
              <a:rPr lang="en-US" altLang="he-IL" dirty="0"/>
              <a:t>Contour plots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14" y="3699112"/>
            <a:ext cx="4527176" cy="31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514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870"/>
            <a:ext cx="8596668" cy="601014"/>
          </a:xfrm>
        </p:spPr>
        <p:txBody>
          <a:bodyPr>
            <a:normAutofit fontScale="90000"/>
          </a:bodyPr>
          <a:lstStyle/>
          <a:p>
            <a:r>
              <a:rPr lang="en-US" dirty="0" err="1"/>
              <a:t>Stripchart</a:t>
            </a:r>
            <a:endParaRPr lang="en-US" dirty="0"/>
          </a:p>
        </p:txBody>
      </p:sp>
      <p:sp>
        <p:nvSpPr>
          <p:cNvPr id="3" name="Content Placeholder 2"/>
          <p:cNvSpPr>
            <a:spLocks noGrp="1"/>
          </p:cNvSpPr>
          <p:nvPr>
            <p:ph idx="1"/>
          </p:nvPr>
        </p:nvSpPr>
        <p:spPr>
          <a:xfrm>
            <a:off x="677333" y="862884"/>
            <a:ext cx="4718915" cy="5743977"/>
          </a:xfrm>
        </p:spPr>
        <p:txBody>
          <a:bodyPr/>
          <a:lstStyle/>
          <a:p>
            <a:r>
              <a:rPr lang="en-US" dirty="0" err="1"/>
              <a:t>ggplot</a:t>
            </a:r>
            <a:r>
              <a:rPr lang="en-US" dirty="0"/>
              <a:t>(data=mpg, </a:t>
            </a:r>
            <a:r>
              <a:rPr lang="en-US" dirty="0" err="1"/>
              <a:t>aes</a:t>
            </a:r>
            <a:r>
              <a:rPr lang="en-US" dirty="0"/>
              <a:t>(</a:t>
            </a:r>
            <a:r>
              <a:rPr lang="en-US" dirty="0" err="1"/>
              <a:t>mpg$cyl,mpg$hwy</a:t>
            </a:r>
            <a:r>
              <a:rPr lang="en-US" dirty="0"/>
              <a:t>, color = factor(</a:t>
            </a:r>
            <a:r>
              <a:rPr lang="en-US" dirty="0" err="1"/>
              <a:t>cyl</a:t>
            </a:r>
            <a:r>
              <a:rPr lang="en-US" dirty="0"/>
              <a:t>))) + </a:t>
            </a:r>
            <a:r>
              <a:rPr lang="en-US" dirty="0" err="1"/>
              <a:t>geom_point</a:t>
            </a:r>
            <a:r>
              <a:rPr lang="en-US" dirty="0"/>
              <a:t>()</a:t>
            </a:r>
          </a:p>
          <a:p>
            <a:r>
              <a:rPr lang="en-US" b="1" dirty="0"/>
              <a:t>Jittering</a:t>
            </a:r>
          </a:p>
          <a:p>
            <a:r>
              <a:rPr lang="en-US" dirty="0"/>
              <a:t>The points are on top of one another, so, introduce some random noise to see the points clearly</a:t>
            </a:r>
          </a:p>
          <a:p>
            <a:r>
              <a:rPr lang="en-US" dirty="0" err="1"/>
              <a:t>ggplot</a:t>
            </a:r>
            <a:r>
              <a:rPr lang="en-US" dirty="0"/>
              <a:t>(data=mpg, </a:t>
            </a:r>
            <a:r>
              <a:rPr lang="en-US" dirty="0" err="1"/>
              <a:t>aes</a:t>
            </a:r>
            <a:r>
              <a:rPr lang="en-US" dirty="0"/>
              <a:t>(</a:t>
            </a:r>
            <a:r>
              <a:rPr lang="en-US" dirty="0" err="1"/>
              <a:t>mpg$cyl,mpg$hwy</a:t>
            </a:r>
            <a:r>
              <a:rPr lang="en-US" dirty="0"/>
              <a:t>, color = factor(</a:t>
            </a:r>
            <a:r>
              <a:rPr lang="en-US" dirty="0" err="1"/>
              <a:t>cyl</a:t>
            </a:r>
            <a:r>
              <a:rPr lang="en-US" dirty="0"/>
              <a:t>))) + </a:t>
            </a:r>
            <a:r>
              <a:rPr lang="en-US" dirty="0" err="1"/>
              <a:t>geom_point</a:t>
            </a:r>
            <a:r>
              <a:rPr lang="en-US" dirty="0"/>
              <a:t>() + </a:t>
            </a:r>
            <a:r>
              <a:rPr lang="en-US" dirty="0" err="1"/>
              <a:t>geom_jitter</a:t>
            </a:r>
            <a:r>
              <a:rPr lang="en-US" dirty="0"/>
              <a:t>()</a:t>
            </a:r>
          </a:p>
        </p:txBody>
      </p:sp>
      <p:pic>
        <p:nvPicPr>
          <p:cNvPr id="4" name="Picture 3"/>
          <p:cNvPicPr>
            <a:picLocks noChangeAspect="1"/>
          </p:cNvPicPr>
          <p:nvPr/>
        </p:nvPicPr>
        <p:blipFill>
          <a:blip r:embed="rId2"/>
          <a:stretch>
            <a:fillRect/>
          </a:stretch>
        </p:blipFill>
        <p:spPr>
          <a:xfrm>
            <a:off x="5760302" y="0"/>
            <a:ext cx="5771429" cy="3371429"/>
          </a:xfrm>
          <a:prstGeom prst="rect">
            <a:avLst/>
          </a:prstGeom>
        </p:spPr>
      </p:pic>
      <p:pic>
        <p:nvPicPr>
          <p:cNvPr id="5" name="Picture 4"/>
          <p:cNvPicPr>
            <a:picLocks noChangeAspect="1"/>
          </p:cNvPicPr>
          <p:nvPr/>
        </p:nvPicPr>
        <p:blipFill>
          <a:blip r:embed="rId3"/>
          <a:stretch>
            <a:fillRect/>
          </a:stretch>
        </p:blipFill>
        <p:spPr>
          <a:xfrm>
            <a:off x="5760302" y="3371429"/>
            <a:ext cx="5771429" cy="3371429"/>
          </a:xfrm>
          <a:prstGeom prst="rect">
            <a:avLst/>
          </a:prstGeom>
        </p:spPr>
      </p:pic>
    </p:spTree>
    <p:extLst>
      <p:ext uri="{BB962C8B-B14F-4D97-AF65-F5344CB8AC3E}">
        <p14:creationId xmlns:p14="http://schemas.microsoft.com/office/powerpoint/2010/main" val="218722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99" y="248991"/>
            <a:ext cx="8596668" cy="613893"/>
          </a:xfrm>
        </p:spPr>
        <p:txBody>
          <a:bodyPr>
            <a:normAutofit fontScale="90000"/>
          </a:bodyPr>
          <a:lstStyle/>
          <a:p>
            <a:r>
              <a:rPr lang="en-US" dirty="0"/>
              <a:t>Exploratory graphs and plots</a:t>
            </a:r>
          </a:p>
        </p:txBody>
      </p:sp>
      <p:sp>
        <p:nvSpPr>
          <p:cNvPr id="3" name="Content Placeholder 2"/>
          <p:cNvSpPr>
            <a:spLocks noGrp="1"/>
          </p:cNvSpPr>
          <p:nvPr>
            <p:ph idx="1"/>
          </p:nvPr>
        </p:nvSpPr>
        <p:spPr>
          <a:xfrm>
            <a:off x="553792" y="1030311"/>
            <a:ext cx="8720210" cy="5628066"/>
          </a:xfrm>
        </p:spPr>
        <p:txBody>
          <a:bodyPr/>
          <a:lstStyle/>
          <a:p>
            <a:r>
              <a:rPr lang="en-US" sz="2400" dirty="0"/>
              <a:t>Visualizing the data via graphics can be important at the beginning stages of data analysis to understand basic properties of the data, to find simple patterns in data, and to suggest possible modeling strategies.</a:t>
            </a:r>
          </a:p>
          <a:p>
            <a:r>
              <a:rPr lang="en-US" sz="2400" dirty="0"/>
              <a:t>Exploratory graphs are usually made very quickly and a lot of them are made in the process of checking out the data</a:t>
            </a:r>
          </a:p>
          <a:p>
            <a:r>
              <a:rPr lang="en-US" sz="2400" dirty="0"/>
              <a:t>The goal of making exploratory graphs is usually developing a personal understanding of the data and to prioritize tasks for follow up</a:t>
            </a:r>
          </a:p>
          <a:p>
            <a:endParaRPr lang="en-US" dirty="0"/>
          </a:p>
        </p:txBody>
      </p:sp>
    </p:spTree>
    <p:extLst>
      <p:ext uri="{BB962C8B-B14F-4D97-AF65-F5344CB8AC3E}">
        <p14:creationId xmlns:p14="http://schemas.microsoft.com/office/powerpoint/2010/main" val="7947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07"/>
            <a:ext cx="8596668" cy="613893"/>
          </a:xfrm>
        </p:spPr>
        <p:txBody>
          <a:bodyPr>
            <a:normAutofit fontScale="90000"/>
          </a:bodyPr>
          <a:lstStyle/>
          <a:p>
            <a:r>
              <a:rPr lang="en-US" dirty="0"/>
              <a:t>Box Plot</a:t>
            </a:r>
          </a:p>
        </p:txBody>
      </p:sp>
      <p:sp>
        <p:nvSpPr>
          <p:cNvPr id="3" name="Content Placeholder 2"/>
          <p:cNvSpPr>
            <a:spLocks noGrp="1"/>
          </p:cNvSpPr>
          <p:nvPr>
            <p:ph idx="1"/>
          </p:nvPr>
        </p:nvSpPr>
        <p:spPr>
          <a:xfrm>
            <a:off x="677333" y="1171977"/>
            <a:ext cx="4912097" cy="4869385"/>
          </a:xfrm>
        </p:spPr>
        <p:txBody>
          <a:bodyPr/>
          <a:lstStyle/>
          <a:p>
            <a:pPr>
              <a:lnSpc>
                <a:spcPct val="80000"/>
              </a:lnSpc>
            </a:pPr>
            <a:r>
              <a:rPr lang="en-US" altLang="en-US" dirty="0">
                <a:ea typeface="ＭＳ Ｐゴシック" panose="020B0600070205080204" pitchFamily="34" charset="-128"/>
              </a:rPr>
              <a:t>A box plot is a graph of five numbers (often called the five number summary)</a:t>
            </a:r>
          </a:p>
          <a:p>
            <a:pPr lvl="1">
              <a:lnSpc>
                <a:spcPct val="80000"/>
              </a:lnSpc>
            </a:pPr>
            <a:r>
              <a:rPr lang="en-US" altLang="en-US" sz="1700" dirty="0">
                <a:ea typeface="ＭＳ Ｐゴシック" panose="020B0600070205080204" pitchFamily="34" charset="-128"/>
              </a:rPr>
              <a:t>minimum</a:t>
            </a:r>
          </a:p>
          <a:p>
            <a:pPr lvl="1">
              <a:lnSpc>
                <a:spcPct val="80000"/>
              </a:lnSpc>
            </a:pPr>
            <a:r>
              <a:rPr lang="en-US" altLang="en-US" sz="1700" dirty="0">
                <a:ea typeface="ＭＳ Ｐゴシック" panose="020B0600070205080204" pitchFamily="34" charset="-128"/>
              </a:rPr>
              <a:t>Maximum</a:t>
            </a:r>
          </a:p>
          <a:p>
            <a:pPr lvl="1">
              <a:lnSpc>
                <a:spcPct val="80000"/>
              </a:lnSpc>
            </a:pPr>
            <a:r>
              <a:rPr lang="en-US" altLang="en-US" sz="1700" dirty="0">
                <a:ea typeface="ＭＳ Ｐゴシック" panose="020B0600070205080204" pitchFamily="34" charset="-128"/>
              </a:rPr>
              <a:t>Median</a:t>
            </a:r>
          </a:p>
          <a:p>
            <a:pPr lvl="1">
              <a:lnSpc>
                <a:spcPct val="80000"/>
              </a:lnSpc>
            </a:pPr>
            <a:r>
              <a:rPr lang="en-US" altLang="en-US" sz="1700" dirty="0">
                <a:ea typeface="ＭＳ Ｐゴシック" panose="020B0600070205080204" pitchFamily="34" charset="-128"/>
              </a:rPr>
              <a:t>1</a:t>
            </a:r>
            <a:r>
              <a:rPr lang="en-US" altLang="en-US" sz="1700" baseline="30000" dirty="0">
                <a:ea typeface="ＭＳ Ｐゴシック" panose="020B0600070205080204" pitchFamily="34" charset="-128"/>
              </a:rPr>
              <a:t>st</a:t>
            </a:r>
            <a:r>
              <a:rPr lang="en-US" altLang="en-US" sz="1700" dirty="0">
                <a:ea typeface="ＭＳ Ｐゴシック" panose="020B0600070205080204" pitchFamily="34" charset="-128"/>
              </a:rPr>
              <a:t> quartile</a:t>
            </a:r>
          </a:p>
          <a:p>
            <a:pPr lvl="1">
              <a:lnSpc>
                <a:spcPct val="80000"/>
              </a:lnSpc>
            </a:pPr>
            <a:r>
              <a:rPr lang="en-US" altLang="en-US" sz="1700" dirty="0">
                <a:ea typeface="ＭＳ Ｐゴシック" panose="020B0600070205080204" pitchFamily="34" charset="-128"/>
              </a:rPr>
              <a:t>3</a:t>
            </a:r>
            <a:r>
              <a:rPr lang="en-US" altLang="en-US" sz="1700" baseline="30000" dirty="0">
                <a:ea typeface="ＭＳ Ｐゴシック" panose="020B0600070205080204" pitchFamily="34" charset="-128"/>
              </a:rPr>
              <a:t>rd</a:t>
            </a:r>
            <a:r>
              <a:rPr lang="en-US" altLang="en-US" sz="1700" dirty="0">
                <a:ea typeface="ＭＳ Ｐゴシック" panose="020B0600070205080204" pitchFamily="34" charset="-128"/>
              </a:rPr>
              <a:t> quartile</a:t>
            </a:r>
          </a:p>
          <a:p>
            <a:pPr>
              <a:lnSpc>
                <a:spcPct val="80000"/>
              </a:lnSpc>
            </a:pPr>
            <a:r>
              <a:rPr lang="en-US" altLang="en-US" sz="1900" dirty="0" err="1">
                <a:ea typeface="ＭＳ Ｐゴシック" panose="020B0600070205080204" pitchFamily="34" charset="-128"/>
              </a:rPr>
              <a:t>ggplot</a:t>
            </a:r>
            <a:r>
              <a:rPr lang="en-US" altLang="en-US" sz="1900" dirty="0">
                <a:ea typeface="ＭＳ Ｐゴシック" panose="020B0600070205080204" pitchFamily="34" charset="-128"/>
              </a:rPr>
              <a:t>(mpg, </a:t>
            </a:r>
            <a:r>
              <a:rPr lang="en-US" altLang="en-US" sz="1900" dirty="0" err="1">
                <a:ea typeface="ＭＳ Ｐゴシック" panose="020B0600070205080204" pitchFamily="34" charset="-128"/>
              </a:rPr>
              <a:t>aes</a:t>
            </a:r>
            <a:r>
              <a:rPr lang="en-US" altLang="en-US" sz="1900" dirty="0">
                <a:ea typeface="ＭＳ Ｐゴシック" panose="020B0600070205080204" pitchFamily="34" charset="-128"/>
              </a:rPr>
              <a:t>(class, </a:t>
            </a:r>
            <a:r>
              <a:rPr lang="en-US" altLang="en-US" sz="1900" dirty="0" err="1">
                <a:ea typeface="ＭＳ Ｐゴシック" panose="020B0600070205080204" pitchFamily="34" charset="-128"/>
              </a:rPr>
              <a:t>hwy</a:t>
            </a:r>
            <a:r>
              <a:rPr lang="en-US" altLang="en-US" sz="1900" dirty="0">
                <a:ea typeface="ＭＳ Ｐゴシック" panose="020B0600070205080204" pitchFamily="34" charset="-128"/>
              </a:rPr>
              <a:t>)) + </a:t>
            </a:r>
            <a:r>
              <a:rPr lang="en-US" altLang="en-US" sz="1900" dirty="0" err="1">
                <a:ea typeface="ＭＳ Ｐゴシック" panose="020B0600070205080204" pitchFamily="34" charset="-128"/>
              </a:rPr>
              <a:t>geom_boxplot</a:t>
            </a:r>
            <a:r>
              <a:rPr lang="en-US" altLang="en-US" sz="1900" dirty="0">
                <a:ea typeface="ＭＳ Ｐゴシック" panose="020B0600070205080204" pitchFamily="34" charset="-128"/>
              </a:rPr>
              <a:t>()</a:t>
            </a:r>
          </a:p>
          <a:p>
            <a:pPr>
              <a:lnSpc>
                <a:spcPct val="80000"/>
              </a:lnSpc>
            </a:pPr>
            <a:r>
              <a:rPr lang="en-US" altLang="en-US" sz="1900" dirty="0" err="1">
                <a:ea typeface="ＭＳ Ｐゴシック" panose="020B0600070205080204" pitchFamily="34" charset="-128"/>
              </a:rPr>
              <a:t>ggplot</a:t>
            </a:r>
            <a:r>
              <a:rPr lang="en-US" altLang="en-US" sz="1900" dirty="0">
                <a:ea typeface="ＭＳ Ｐゴシック" panose="020B0600070205080204" pitchFamily="34" charset="-128"/>
              </a:rPr>
              <a:t>(mpg, </a:t>
            </a:r>
            <a:r>
              <a:rPr lang="en-US" altLang="en-US" sz="1900" dirty="0" err="1">
                <a:ea typeface="ＭＳ Ｐゴシック" panose="020B0600070205080204" pitchFamily="34" charset="-128"/>
              </a:rPr>
              <a:t>aes</a:t>
            </a:r>
            <a:r>
              <a:rPr lang="en-US" altLang="en-US" sz="1900" dirty="0">
                <a:ea typeface="ＭＳ Ｐゴシック" panose="020B0600070205080204" pitchFamily="34" charset="-128"/>
              </a:rPr>
              <a:t>(class, </a:t>
            </a:r>
            <a:r>
              <a:rPr lang="en-US" altLang="en-US" sz="1900" dirty="0" err="1">
                <a:ea typeface="ＭＳ Ｐゴシック" panose="020B0600070205080204" pitchFamily="34" charset="-128"/>
              </a:rPr>
              <a:t>hwy</a:t>
            </a:r>
            <a:r>
              <a:rPr lang="en-US" altLang="en-US" sz="1900" dirty="0">
                <a:ea typeface="ＭＳ Ｐゴシック" panose="020B0600070205080204" pitchFamily="34" charset="-128"/>
              </a:rPr>
              <a:t>, color = factor(</a:t>
            </a:r>
            <a:r>
              <a:rPr lang="en-US" altLang="en-US" sz="1900" dirty="0" err="1">
                <a:ea typeface="ＭＳ Ｐゴシック" panose="020B0600070205080204" pitchFamily="34" charset="-128"/>
              </a:rPr>
              <a:t>drv</a:t>
            </a:r>
            <a:r>
              <a:rPr lang="en-US" altLang="en-US" sz="1900" dirty="0">
                <a:ea typeface="ＭＳ Ｐゴシック" panose="020B0600070205080204" pitchFamily="34" charset="-128"/>
              </a:rPr>
              <a:t>))) + </a:t>
            </a:r>
            <a:r>
              <a:rPr lang="en-US" altLang="en-US" sz="1900" dirty="0" err="1">
                <a:ea typeface="ＭＳ Ｐゴシック" panose="020B0600070205080204" pitchFamily="34" charset="-128"/>
              </a:rPr>
              <a:t>geom_boxplot</a:t>
            </a:r>
            <a:r>
              <a:rPr lang="en-US" altLang="en-US" sz="1900" dirty="0">
                <a:ea typeface="ＭＳ Ｐゴシック" panose="020B0600070205080204" pitchFamily="34" charset="-128"/>
              </a:rPr>
              <a:t>() + </a:t>
            </a:r>
            <a:r>
              <a:rPr lang="en-US" altLang="en-US" sz="1900" dirty="0" err="1">
                <a:ea typeface="ＭＳ Ｐゴシック" panose="020B0600070205080204" pitchFamily="34" charset="-128"/>
              </a:rPr>
              <a:t>geom_jitter</a:t>
            </a:r>
            <a:r>
              <a:rPr lang="en-US" altLang="en-US" sz="1900" dirty="0">
                <a:ea typeface="ＭＳ Ｐゴシック" panose="020B0600070205080204" pitchFamily="34" charset="-128"/>
              </a:rPr>
              <a:t>()</a:t>
            </a:r>
          </a:p>
          <a:p>
            <a:endParaRPr lang="en-US" dirty="0"/>
          </a:p>
        </p:txBody>
      </p:sp>
      <p:pic>
        <p:nvPicPr>
          <p:cNvPr id="4" name="Picture 3"/>
          <p:cNvPicPr>
            <a:picLocks noChangeAspect="1"/>
          </p:cNvPicPr>
          <p:nvPr/>
        </p:nvPicPr>
        <p:blipFill>
          <a:blip r:embed="rId2"/>
          <a:stretch>
            <a:fillRect/>
          </a:stretch>
        </p:blipFill>
        <p:spPr>
          <a:xfrm>
            <a:off x="5876211" y="132209"/>
            <a:ext cx="5771429" cy="3371429"/>
          </a:xfrm>
          <a:prstGeom prst="rect">
            <a:avLst/>
          </a:prstGeom>
        </p:spPr>
      </p:pic>
      <p:pic>
        <p:nvPicPr>
          <p:cNvPr id="5" name="Picture 4"/>
          <p:cNvPicPr>
            <a:picLocks noChangeAspect="1"/>
          </p:cNvPicPr>
          <p:nvPr/>
        </p:nvPicPr>
        <p:blipFill>
          <a:blip r:embed="rId3"/>
          <a:stretch>
            <a:fillRect/>
          </a:stretch>
        </p:blipFill>
        <p:spPr>
          <a:xfrm>
            <a:off x="5876210" y="3503638"/>
            <a:ext cx="5771429" cy="3371429"/>
          </a:xfrm>
          <a:prstGeom prst="rect">
            <a:avLst/>
          </a:prstGeom>
        </p:spPr>
      </p:pic>
    </p:spTree>
    <p:extLst>
      <p:ext uri="{BB962C8B-B14F-4D97-AF65-F5344CB8AC3E}">
        <p14:creationId xmlns:p14="http://schemas.microsoft.com/office/powerpoint/2010/main" val="273873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477"/>
            <a:ext cx="8596668" cy="660400"/>
          </a:xfrm>
        </p:spPr>
        <p:txBody>
          <a:bodyPr/>
          <a:lstStyle/>
          <a:p>
            <a:r>
              <a:rPr lang="en-US" dirty="0"/>
              <a:t>Side by Side Box Plots</a:t>
            </a:r>
          </a:p>
        </p:txBody>
      </p:sp>
      <p:sp>
        <p:nvSpPr>
          <p:cNvPr id="3" name="Content Placeholder 2"/>
          <p:cNvSpPr>
            <a:spLocks noGrp="1"/>
          </p:cNvSpPr>
          <p:nvPr>
            <p:ph idx="1"/>
          </p:nvPr>
        </p:nvSpPr>
        <p:spPr>
          <a:xfrm>
            <a:off x="509906" y="984878"/>
            <a:ext cx="9329551" cy="1515770"/>
          </a:xfrm>
        </p:spPr>
        <p:txBody>
          <a:bodyPr>
            <a:normAutofit lnSpcReduction="10000"/>
          </a:bodyPr>
          <a:lstStyle/>
          <a:p>
            <a:r>
              <a:rPr lang="en-US" dirty="0"/>
              <a:t>Add a facet layer</a:t>
            </a:r>
          </a:p>
          <a:p>
            <a:r>
              <a:rPr lang="en-US" dirty="0"/>
              <a:t>Helps with comparisons</a:t>
            </a:r>
          </a:p>
          <a:p>
            <a:r>
              <a:rPr lang="en-US" dirty="0"/>
              <a:t>You can facet any type of graphs</a:t>
            </a:r>
          </a:p>
          <a:p>
            <a:r>
              <a:rPr lang="en-US" dirty="0" err="1"/>
              <a:t>ggplot</a:t>
            </a:r>
            <a:r>
              <a:rPr lang="en-US" dirty="0"/>
              <a:t>(mpg, </a:t>
            </a:r>
            <a:r>
              <a:rPr lang="en-US" dirty="0" err="1"/>
              <a:t>aes</a:t>
            </a:r>
            <a:r>
              <a:rPr lang="en-US" dirty="0"/>
              <a:t>(class, </a:t>
            </a:r>
            <a:r>
              <a:rPr lang="en-US" dirty="0" err="1"/>
              <a:t>hwy</a:t>
            </a:r>
            <a:r>
              <a:rPr lang="en-US" dirty="0"/>
              <a:t>, color = factor(</a:t>
            </a:r>
            <a:r>
              <a:rPr lang="en-US" dirty="0" err="1"/>
              <a:t>cyl</a:t>
            </a:r>
            <a:r>
              <a:rPr lang="en-US" dirty="0"/>
              <a:t>))) + </a:t>
            </a:r>
            <a:r>
              <a:rPr lang="en-US" dirty="0" err="1"/>
              <a:t>geom_boxplot</a:t>
            </a:r>
            <a:r>
              <a:rPr lang="en-US" dirty="0"/>
              <a:t>() + </a:t>
            </a:r>
            <a:r>
              <a:rPr lang="en-US" dirty="0" err="1"/>
              <a:t>facet_grid</a:t>
            </a:r>
            <a:r>
              <a:rPr lang="en-US" dirty="0"/>
              <a:t>(~</a:t>
            </a:r>
            <a:r>
              <a:rPr lang="en-US" dirty="0" err="1"/>
              <a:t>drv</a:t>
            </a:r>
            <a:r>
              <a:rPr lang="en-US" dirty="0"/>
              <a:t>)</a:t>
            </a:r>
          </a:p>
        </p:txBody>
      </p:sp>
      <p:pic>
        <p:nvPicPr>
          <p:cNvPr id="5" name="Picture 4"/>
          <p:cNvPicPr>
            <a:picLocks noChangeAspect="1"/>
          </p:cNvPicPr>
          <p:nvPr/>
        </p:nvPicPr>
        <p:blipFill>
          <a:blip r:embed="rId2"/>
          <a:stretch>
            <a:fillRect/>
          </a:stretch>
        </p:blipFill>
        <p:spPr>
          <a:xfrm>
            <a:off x="1484516" y="2500647"/>
            <a:ext cx="7208724" cy="4211037"/>
          </a:xfrm>
          <a:prstGeom prst="rect">
            <a:avLst/>
          </a:prstGeom>
        </p:spPr>
      </p:pic>
    </p:spTree>
    <p:extLst>
      <p:ext uri="{BB962C8B-B14F-4D97-AF65-F5344CB8AC3E}">
        <p14:creationId xmlns:p14="http://schemas.microsoft.com/office/powerpoint/2010/main" val="235464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58840"/>
            <a:ext cx="8596668" cy="639651"/>
          </a:xfrm>
        </p:spPr>
        <p:txBody>
          <a:bodyPr>
            <a:normAutofit fontScale="90000"/>
          </a:bodyPr>
          <a:lstStyle/>
          <a:p>
            <a:r>
              <a:rPr lang="en-US" dirty="0"/>
              <a:t>Line graphs</a:t>
            </a:r>
          </a:p>
        </p:txBody>
      </p:sp>
      <p:sp>
        <p:nvSpPr>
          <p:cNvPr id="3" name="Content Placeholder 2"/>
          <p:cNvSpPr>
            <a:spLocks noGrp="1"/>
          </p:cNvSpPr>
          <p:nvPr>
            <p:ph idx="1"/>
          </p:nvPr>
        </p:nvSpPr>
        <p:spPr>
          <a:xfrm>
            <a:off x="677333" y="798491"/>
            <a:ext cx="8750001" cy="1609858"/>
          </a:xfrm>
        </p:spPr>
        <p:txBody>
          <a:bodyPr/>
          <a:lstStyle/>
          <a:p>
            <a:r>
              <a:rPr lang="en-US" dirty="0" err="1"/>
              <a:t>ggplot</a:t>
            </a:r>
            <a:r>
              <a:rPr lang="en-US" dirty="0"/>
              <a:t>(mpg, </a:t>
            </a:r>
            <a:r>
              <a:rPr lang="en-US" dirty="0" err="1"/>
              <a:t>aes</a:t>
            </a:r>
            <a:r>
              <a:rPr lang="en-US" dirty="0"/>
              <a:t>(</a:t>
            </a:r>
            <a:r>
              <a:rPr lang="en-US" dirty="0" err="1"/>
              <a:t>displ</a:t>
            </a:r>
            <a:r>
              <a:rPr lang="en-US" dirty="0"/>
              <a:t>, </a:t>
            </a:r>
            <a:r>
              <a:rPr lang="en-US" dirty="0" err="1"/>
              <a:t>hwy</a:t>
            </a:r>
            <a:r>
              <a:rPr lang="en-US" dirty="0"/>
              <a:t>, color = factor(</a:t>
            </a:r>
            <a:r>
              <a:rPr lang="en-US" dirty="0" err="1"/>
              <a:t>cyl</a:t>
            </a:r>
            <a:r>
              <a:rPr lang="en-US" dirty="0"/>
              <a:t>))) + </a:t>
            </a:r>
            <a:r>
              <a:rPr lang="en-US" dirty="0" err="1"/>
              <a:t>geom_line</a:t>
            </a:r>
            <a:r>
              <a:rPr lang="en-US" dirty="0"/>
              <a:t>()</a:t>
            </a:r>
          </a:p>
          <a:p>
            <a:r>
              <a:rPr lang="en-US" dirty="0" err="1"/>
              <a:t>ggplot</a:t>
            </a:r>
            <a:r>
              <a:rPr lang="en-US" dirty="0"/>
              <a:t>(mpg, </a:t>
            </a:r>
            <a:r>
              <a:rPr lang="en-US" dirty="0" err="1"/>
              <a:t>aes</a:t>
            </a:r>
            <a:r>
              <a:rPr lang="en-US" dirty="0"/>
              <a:t>(</a:t>
            </a:r>
            <a:r>
              <a:rPr lang="en-US" dirty="0" err="1"/>
              <a:t>displ</a:t>
            </a:r>
            <a:r>
              <a:rPr lang="en-US" dirty="0"/>
              <a:t>, </a:t>
            </a:r>
            <a:r>
              <a:rPr lang="en-US" dirty="0" err="1"/>
              <a:t>hwy</a:t>
            </a:r>
            <a:r>
              <a:rPr lang="en-US" dirty="0"/>
              <a:t>, color = factor(</a:t>
            </a:r>
            <a:r>
              <a:rPr lang="en-US" dirty="0" err="1"/>
              <a:t>cyl</a:t>
            </a:r>
            <a:r>
              <a:rPr lang="en-US" dirty="0"/>
              <a:t>))) + </a:t>
            </a:r>
            <a:r>
              <a:rPr lang="en-US" dirty="0" err="1"/>
              <a:t>geom_smooth</a:t>
            </a:r>
            <a:r>
              <a:rPr lang="en-US" dirty="0"/>
              <a:t>()</a:t>
            </a:r>
          </a:p>
          <a:p>
            <a:endParaRPr lang="en-US" dirty="0"/>
          </a:p>
        </p:txBody>
      </p:sp>
      <p:pic>
        <p:nvPicPr>
          <p:cNvPr id="4" name="Picture 3"/>
          <p:cNvPicPr>
            <a:picLocks noChangeAspect="1"/>
          </p:cNvPicPr>
          <p:nvPr/>
        </p:nvPicPr>
        <p:blipFill>
          <a:blip r:embed="rId2"/>
          <a:stretch>
            <a:fillRect/>
          </a:stretch>
        </p:blipFill>
        <p:spPr>
          <a:xfrm>
            <a:off x="338296" y="2657685"/>
            <a:ext cx="5753411" cy="3360904"/>
          </a:xfrm>
          <a:prstGeom prst="rect">
            <a:avLst/>
          </a:prstGeom>
        </p:spPr>
      </p:pic>
      <p:pic>
        <p:nvPicPr>
          <p:cNvPr id="5" name="Picture 4"/>
          <p:cNvPicPr>
            <a:picLocks noChangeAspect="1"/>
          </p:cNvPicPr>
          <p:nvPr/>
        </p:nvPicPr>
        <p:blipFill>
          <a:blip r:embed="rId3"/>
          <a:stretch>
            <a:fillRect/>
          </a:stretch>
        </p:blipFill>
        <p:spPr>
          <a:xfrm>
            <a:off x="6194738" y="2647160"/>
            <a:ext cx="5771429" cy="3371429"/>
          </a:xfrm>
          <a:prstGeom prst="rect">
            <a:avLst/>
          </a:prstGeom>
        </p:spPr>
      </p:pic>
    </p:spTree>
    <p:extLst>
      <p:ext uri="{BB962C8B-B14F-4D97-AF65-F5344CB8AC3E}">
        <p14:creationId xmlns:p14="http://schemas.microsoft.com/office/powerpoint/2010/main" val="173706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77334" y="173976"/>
            <a:ext cx="8596668" cy="479612"/>
          </a:xfrm>
        </p:spPr>
        <p:txBody>
          <a:bodyPr>
            <a:normAutofit fontScale="90000"/>
          </a:bodyPr>
          <a:lstStyle/>
          <a:p>
            <a:r>
              <a:rPr lang="en-US" altLang="he-IL" dirty="0"/>
              <a:t>Spatial data: choropleth Maps</a:t>
            </a:r>
          </a:p>
        </p:txBody>
      </p:sp>
      <p:sp>
        <p:nvSpPr>
          <p:cNvPr id="17411" name="Content Placeholder 2"/>
          <p:cNvSpPr>
            <a:spLocks noGrp="1"/>
          </p:cNvSpPr>
          <p:nvPr>
            <p:ph idx="1"/>
          </p:nvPr>
        </p:nvSpPr>
        <p:spPr>
          <a:xfrm>
            <a:off x="7155253" y="1225539"/>
            <a:ext cx="4237498" cy="1756811"/>
          </a:xfrm>
        </p:spPr>
        <p:txBody>
          <a:bodyPr>
            <a:normAutofit/>
          </a:bodyPr>
          <a:lstStyle/>
          <a:p>
            <a:r>
              <a:rPr lang="en-US" altLang="he-IL" sz="2400" dirty="0"/>
              <a:t>Maps using color shadings to represent numerical values are called choropleth maps</a:t>
            </a:r>
          </a:p>
          <a:p>
            <a:endParaRPr lang="en-US" altLang="he-IL" sz="2400" dirty="0">
              <a:hlinkClick r:id="" action="ppaction://noaction"/>
            </a:endParaRPr>
          </a:p>
          <a:p>
            <a:endParaRPr lang="en-US" altLang="he-IL" dirty="0"/>
          </a:p>
          <a:p>
            <a:endParaRPr lang="en-US" altLang="he-IL" dirty="0"/>
          </a:p>
        </p:txBody>
      </p:sp>
      <p:pic>
        <p:nvPicPr>
          <p:cNvPr id="1741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119" y="653588"/>
            <a:ext cx="6046817" cy="42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86266" y="5037731"/>
            <a:ext cx="9256540" cy="1631216"/>
          </a:xfrm>
          <a:prstGeom prst="rect">
            <a:avLst/>
          </a:prstGeom>
        </p:spPr>
        <p:txBody>
          <a:bodyPr wrap="square">
            <a:spAutoFit/>
          </a:bodyPr>
          <a:lstStyle/>
          <a:p>
            <a:r>
              <a:rPr lang="en-US" sz="2000" dirty="0"/>
              <a:t>crimes &lt;- </a:t>
            </a:r>
            <a:r>
              <a:rPr lang="en-US" sz="2000" dirty="0" err="1"/>
              <a:t>data.frame</a:t>
            </a:r>
            <a:r>
              <a:rPr lang="en-US" sz="2000" dirty="0"/>
              <a:t>(state = </a:t>
            </a:r>
            <a:r>
              <a:rPr lang="en-US" sz="2000" dirty="0" err="1"/>
              <a:t>tolower</a:t>
            </a:r>
            <a:r>
              <a:rPr lang="en-US" sz="2000" dirty="0"/>
              <a:t>(</a:t>
            </a:r>
            <a:r>
              <a:rPr lang="en-US" sz="2000" dirty="0" err="1"/>
              <a:t>rownames</a:t>
            </a:r>
            <a:r>
              <a:rPr lang="en-US" sz="2000" dirty="0"/>
              <a:t>(</a:t>
            </a:r>
            <a:r>
              <a:rPr lang="en-US" sz="2000" dirty="0" err="1"/>
              <a:t>USArrests</a:t>
            </a:r>
            <a:r>
              <a:rPr lang="en-US" sz="2000" dirty="0"/>
              <a:t>)), </a:t>
            </a:r>
            <a:r>
              <a:rPr lang="en-US" sz="2000" dirty="0" err="1"/>
              <a:t>USArrests</a:t>
            </a:r>
            <a:r>
              <a:rPr lang="en-US" sz="2000" dirty="0"/>
              <a:t>)</a:t>
            </a:r>
          </a:p>
          <a:p>
            <a:r>
              <a:rPr lang="en-US" sz="2000" dirty="0" err="1"/>
              <a:t>states_map</a:t>
            </a:r>
            <a:r>
              <a:rPr lang="en-US" sz="2000" dirty="0"/>
              <a:t> &lt;- </a:t>
            </a:r>
            <a:r>
              <a:rPr lang="en-US" sz="2000" dirty="0" err="1"/>
              <a:t>map_data</a:t>
            </a:r>
            <a:r>
              <a:rPr lang="en-US" sz="2000" dirty="0"/>
              <a:t>("state") </a:t>
            </a:r>
          </a:p>
          <a:p>
            <a:r>
              <a:rPr lang="en-US" sz="2000" dirty="0" err="1"/>
              <a:t>ggplot</a:t>
            </a:r>
            <a:r>
              <a:rPr lang="en-US" sz="2000" dirty="0"/>
              <a:t>(crimes, </a:t>
            </a:r>
            <a:r>
              <a:rPr lang="en-US" sz="2000" dirty="0" err="1"/>
              <a:t>aes</a:t>
            </a:r>
            <a:r>
              <a:rPr lang="en-US" sz="2000" dirty="0"/>
              <a:t>(</a:t>
            </a:r>
            <a:r>
              <a:rPr lang="en-US" sz="2000" dirty="0" err="1"/>
              <a:t>map_id</a:t>
            </a:r>
            <a:r>
              <a:rPr lang="en-US" sz="2000" dirty="0"/>
              <a:t> = state)) + </a:t>
            </a:r>
          </a:p>
          <a:p>
            <a:r>
              <a:rPr lang="en-US" sz="2000" dirty="0"/>
              <a:t>  </a:t>
            </a:r>
            <a:r>
              <a:rPr lang="en-US" sz="2000" dirty="0" err="1"/>
              <a:t>geom_map</a:t>
            </a:r>
            <a:r>
              <a:rPr lang="en-US" sz="2000" dirty="0"/>
              <a:t>(</a:t>
            </a:r>
            <a:r>
              <a:rPr lang="en-US" sz="2000" dirty="0" err="1"/>
              <a:t>aes</a:t>
            </a:r>
            <a:r>
              <a:rPr lang="en-US" sz="2000" dirty="0"/>
              <a:t>(fill = Assault), map=</a:t>
            </a:r>
            <a:r>
              <a:rPr lang="en-US" sz="2000" dirty="0" err="1"/>
              <a:t>states_map</a:t>
            </a:r>
            <a:r>
              <a:rPr lang="en-US" sz="2000" dirty="0"/>
              <a:t>) + </a:t>
            </a:r>
          </a:p>
          <a:p>
            <a:r>
              <a:rPr lang="en-US" sz="2000" dirty="0"/>
              <a:t>  </a:t>
            </a:r>
            <a:r>
              <a:rPr lang="en-US" sz="2000" dirty="0" err="1"/>
              <a:t>expand_limits</a:t>
            </a:r>
            <a:r>
              <a:rPr lang="en-US" sz="2000" dirty="0"/>
              <a:t>(x = </a:t>
            </a:r>
            <a:r>
              <a:rPr lang="en-US" sz="2000" dirty="0" err="1"/>
              <a:t>states_map$long</a:t>
            </a:r>
            <a:r>
              <a:rPr lang="en-US" sz="2000" dirty="0"/>
              <a:t>, y = </a:t>
            </a:r>
            <a:r>
              <a:rPr lang="en-US" sz="2000" dirty="0" err="1"/>
              <a:t>states_map$lat</a:t>
            </a:r>
            <a:r>
              <a:rPr lang="en-US" sz="2000" dirty="0"/>
              <a:t>)</a:t>
            </a:r>
          </a:p>
        </p:txBody>
      </p:sp>
    </p:spTree>
    <p:extLst>
      <p:ext uri="{BB962C8B-B14F-4D97-AF65-F5344CB8AC3E}">
        <p14:creationId xmlns:p14="http://schemas.microsoft.com/office/powerpoint/2010/main" val="231865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77334" y="152400"/>
            <a:ext cx="8596668" cy="673961"/>
          </a:xfrm>
        </p:spPr>
        <p:txBody>
          <a:bodyPr/>
          <a:lstStyle/>
          <a:p>
            <a:pPr eaLnBrk="1" hangingPunct="1"/>
            <a:r>
              <a:rPr lang="en-US" altLang="he-IL" dirty="0"/>
              <a:t>Transparent plotting</a:t>
            </a:r>
            <a:endParaRPr lang="en-GB" altLang="he-IL" dirty="0"/>
          </a:p>
        </p:txBody>
      </p:sp>
      <p:sp>
        <p:nvSpPr>
          <p:cNvPr id="27651" name="AutoShape 3"/>
          <p:cNvSpPr>
            <a:spLocks noGrp="1" noChangeAspect="1" noChangeArrowheads="1"/>
          </p:cNvSpPr>
          <p:nvPr>
            <p:ph idx="1"/>
          </p:nvPr>
        </p:nvSpPr>
        <p:spPr>
          <a:xfrm>
            <a:off x="677334" y="826361"/>
            <a:ext cx="8596668" cy="1217592"/>
          </a:xfrm>
        </p:spPr>
        <p:txBody>
          <a:bodyPr>
            <a:normAutofit fontScale="92500" lnSpcReduction="20000"/>
          </a:bodyPr>
          <a:lstStyle/>
          <a:p>
            <a:pPr eaLnBrk="1" hangingPunct="1">
              <a:lnSpc>
                <a:spcPct val="90000"/>
              </a:lnSpc>
              <a:buFontTx/>
              <a:buNone/>
            </a:pPr>
            <a:r>
              <a:rPr lang="en-GB" altLang="he-IL" dirty="0"/>
              <a:t>Alpha-blending:</a:t>
            </a:r>
          </a:p>
          <a:p>
            <a:pPr>
              <a:lnSpc>
                <a:spcPct val="90000"/>
              </a:lnSpc>
            </a:pPr>
            <a:r>
              <a:rPr lang="en-GB" altLang="he-IL" dirty="0" err="1">
                <a:latin typeface="Andale Mono" charset="0"/>
              </a:rPr>
              <a:t>df</a:t>
            </a:r>
            <a:r>
              <a:rPr lang="en-GB" altLang="he-IL" dirty="0">
                <a:latin typeface="Andale Mono" charset="0"/>
              </a:rPr>
              <a:t> &lt;- </a:t>
            </a:r>
            <a:r>
              <a:rPr lang="en-GB" altLang="he-IL" dirty="0" err="1">
                <a:latin typeface="Andale Mono" charset="0"/>
              </a:rPr>
              <a:t>data.frame</a:t>
            </a:r>
            <a:r>
              <a:rPr lang="en-GB" altLang="he-IL" dirty="0">
                <a:latin typeface="Andale Mono" charset="0"/>
              </a:rPr>
              <a:t>(x = </a:t>
            </a:r>
            <a:r>
              <a:rPr lang="en-GB" altLang="he-IL" dirty="0" err="1">
                <a:latin typeface="Andale Mono" charset="0"/>
              </a:rPr>
              <a:t>rnorm</a:t>
            </a:r>
            <a:r>
              <a:rPr lang="en-GB" altLang="he-IL" dirty="0">
                <a:latin typeface="Andale Mono" charset="0"/>
              </a:rPr>
              <a:t>(1000), y = </a:t>
            </a:r>
            <a:r>
              <a:rPr lang="en-GB" altLang="he-IL" dirty="0" err="1">
                <a:latin typeface="Andale Mono" charset="0"/>
              </a:rPr>
              <a:t>rnorm</a:t>
            </a:r>
            <a:r>
              <a:rPr lang="en-GB" altLang="he-IL" dirty="0">
                <a:latin typeface="Andale Mono" charset="0"/>
              </a:rPr>
              <a:t>(1000))</a:t>
            </a:r>
          </a:p>
          <a:p>
            <a:pPr>
              <a:lnSpc>
                <a:spcPct val="90000"/>
              </a:lnSpc>
            </a:pPr>
            <a:r>
              <a:rPr lang="en-GB" altLang="he-IL" dirty="0" err="1">
                <a:latin typeface="Andale Mono" charset="0"/>
              </a:rPr>
              <a:t>ggplot</a:t>
            </a:r>
            <a:r>
              <a:rPr lang="en-GB" altLang="he-IL" dirty="0">
                <a:latin typeface="Andale Mono" charset="0"/>
              </a:rPr>
              <a:t>(</a:t>
            </a:r>
            <a:r>
              <a:rPr lang="en-GB" altLang="he-IL" dirty="0" err="1">
                <a:latin typeface="Andale Mono" charset="0"/>
              </a:rPr>
              <a:t>df</a:t>
            </a:r>
            <a:r>
              <a:rPr lang="en-GB" altLang="he-IL" dirty="0">
                <a:latin typeface="Andale Mono" charset="0"/>
              </a:rPr>
              <a:t>, </a:t>
            </a:r>
            <a:r>
              <a:rPr lang="en-GB" altLang="he-IL" dirty="0" err="1">
                <a:latin typeface="Andale Mono" charset="0"/>
              </a:rPr>
              <a:t>aes</a:t>
            </a:r>
            <a:r>
              <a:rPr lang="en-GB" altLang="he-IL" dirty="0">
                <a:latin typeface="Andale Mono" charset="0"/>
              </a:rPr>
              <a:t>(</a:t>
            </a:r>
            <a:r>
              <a:rPr lang="en-GB" altLang="he-IL" dirty="0" err="1">
                <a:latin typeface="Andale Mono" charset="0"/>
              </a:rPr>
              <a:t>x,y</a:t>
            </a:r>
            <a:r>
              <a:rPr lang="en-GB" altLang="he-IL" dirty="0">
                <a:latin typeface="Andale Mono" charset="0"/>
              </a:rPr>
              <a:t>)) + </a:t>
            </a:r>
            <a:r>
              <a:rPr lang="en-GB" altLang="he-IL" dirty="0" err="1">
                <a:latin typeface="Andale Mono" charset="0"/>
              </a:rPr>
              <a:t>geom_point</a:t>
            </a:r>
            <a:r>
              <a:rPr lang="en-GB" altLang="he-IL" dirty="0">
                <a:latin typeface="Andale Mono" charset="0"/>
              </a:rPr>
              <a:t>(alpha=0.3,col="#0000ff22", </a:t>
            </a:r>
            <a:r>
              <a:rPr lang="en-GB" altLang="he-IL" dirty="0" err="1">
                <a:latin typeface="Andale Mono" charset="0"/>
              </a:rPr>
              <a:t>pch</a:t>
            </a:r>
            <a:r>
              <a:rPr lang="en-GB" altLang="he-IL" dirty="0">
                <a:latin typeface="Andale Mono" charset="0"/>
              </a:rPr>
              <a:t>=16,cex=3)</a:t>
            </a:r>
          </a:p>
          <a:p>
            <a:pPr>
              <a:lnSpc>
                <a:spcPct val="90000"/>
              </a:lnSpc>
            </a:pPr>
            <a:r>
              <a:rPr lang="en-GB" altLang="he-IL" dirty="0" err="1">
                <a:latin typeface="Andale Mono" charset="0"/>
              </a:rPr>
              <a:t>pch</a:t>
            </a:r>
            <a:r>
              <a:rPr lang="en-GB" altLang="he-IL" dirty="0">
                <a:latin typeface="Andale Mono" charset="0"/>
              </a:rPr>
              <a:t> – plotting </a:t>
            </a:r>
            <a:r>
              <a:rPr lang="en-GB" altLang="he-IL" dirty="0" err="1">
                <a:latin typeface="Andale Mono" charset="0"/>
              </a:rPr>
              <a:t>chrater</a:t>
            </a:r>
            <a:r>
              <a:rPr lang="en-GB" altLang="he-IL" dirty="0">
                <a:latin typeface="Andale Mono" charset="0"/>
              </a:rPr>
              <a:t>, </a:t>
            </a:r>
            <a:r>
              <a:rPr lang="en-GB" altLang="he-IL" dirty="0" err="1">
                <a:latin typeface="Andale Mono" charset="0"/>
              </a:rPr>
              <a:t>cex</a:t>
            </a:r>
            <a:r>
              <a:rPr lang="en-GB" altLang="he-IL" dirty="0">
                <a:latin typeface="Andale Mono" charset="0"/>
              </a:rPr>
              <a:t> – size of the plotting character, alpha - transparency</a:t>
            </a:r>
          </a:p>
        </p:txBody>
      </p:sp>
      <p:pic>
        <p:nvPicPr>
          <p:cNvPr id="2" name="Picture 1"/>
          <p:cNvPicPr>
            <a:picLocks noChangeAspect="1"/>
          </p:cNvPicPr>
          <p:nvPr/>
        </p:nvPicPr>
        <p:blipFill>
          <a:blip r:embed="rId2"/>
          <a:stretch>
            <a:fillRect/>
          </a:stretch>
        </p:blipFill>
        <p:spPr>
          <a:xfrm>
            <a:off x="1546413" y="2443224"/>
            <a:ext cx="6496920" cy="3963263"/>
          </a:xfrm>
          <a:prstGeom prst="rect">
            <a:avLst/>
          </a:prstGeom>
        </p:spPr>
      </p:pic>
    </p:spTree>
    <p:extLst>
      <p:ext uri="{BB962C8B-B14F-4D97-AF65-F5344CB8AC3E}">
        <p14:creationId xmlns:p14="http://schemas.microsoft.com/office/powerpoint/2010/main" val="90676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63" y="236113"/>
            <a:ext cx="8596668" cy="613893"/>
          </a:xfrm>
        </p:spPr>
        <p:txBody>
          <a:bodyPr>
            <a:normAutofit fontScale="90000"/>
          </a:bodyPr>
          <a:lstStyle/>
          <a:p>
            <a:r>
              <a:rPr lang="en-US" dirty="0"/>
              <a:t>Exploratory graphs with </a:t>
            </a:r>
            <a:r>
              <a:rPr lang="en-US" dirty="0" err="1"/>
              <a:t>qplot</a:t>
            </a:r>
            <a:r>
              <a:rPr lang="en-US" dirty="0"/>
              <a:t>()</a:t>
            </a:r>
          </a:p>
        </p:txBody>
      </p:sp>
      <p:sp>
        <p:nvSpPr>
          <p:cNvPr id="3" name="Content Placeholder 2"/>
          <p:cNvSpPr>
            <a:spLocks noGrp="1"/>
          </p:cNvSpPr>
          <p:nvPr>
            <p:ph idx="1"/>
          </p:nvPr>
        </p:nvSpPr>
        <p:spPr>
          <a:xfrm>
            <a:off x="355363" y="850007"/>
            <a:ext cx="9213640" cy="5808370"/>
          </a:xfrm>
        </p:spPr>
        <p:txBody>
          <a:bodyPr>
            <a:normAutofit/>
          </a:bodyPr>
          <a:lstStyle/>
          <a:p>
            <a:r>
              <a:rPr lang="en-US" dirty="0"/>
              <a:t>Scatter plot</a:t>
            </a:r>
          </a:p>
          <a:p>
            <a:pPr lvl="1"/>
            <a:r>
              <a:rPr lang="en-US" dirty="0" err="1"/>
              <a:t>qplot</a:t>
            </a:r>
            <a:r>
              <a:rPr lang="en-US" dirty="0"/>
              <a:t>(</a:t>
            </a:r>
            <a:r>
              <a:rPr lang="en-US" dirty="0" err="1"/>
              <a:t>State.Name</a:t>
            </a:r>
            <a:r>
              <a:rPr lang="en-US" dirty="0"/>
              <a:t>, pm25,data=pm2.5njny, </a:t>
            </a:r>
            <a:r>
              <a:rPr lang="en-US" dirty="0" err="1"/>
              <a:t>geom</a:t>
            </a:r>
            <a:r>
              <a:rPr lang="en-US" dirty="0"/>
              <a:t> = "point")</a:t>
            </a:r>
          </a:p>
          <a:p>
            <a:r>
              <a:rPr lang="en-US" dirty="0"/>
              <a:t>Box Plot</a:t>
            </a:r>
          </a:p>
          <a:p>
            <a:pPr lvl="1"/>
            <a:r>
              <a:rPr lang="en-US" dirty="0" err="1"/>
              <a:t>qplot</a:t>
            </a:r>
            <a:r>
              <a:rPr lang="en-US" dirty="0"/>
              <a:t>(State.Name,pm25,data=pm2.5njny, </a:t>
            </a:r>
            <a:r>
              <a:rPr lang="en-US" dirty="0" err="1"/>
              <a:t>geom</a:t>
            </a:r>
            <a:r>
              <a:rPr lang="en-US" dirty="0"/>
              <a:t> = "boxplot")</a:t>
            </a:r>
          </a:p>
          <a:p>
            <a:r>
              <a:rPr lang="en-US" dirty="0"/>
              <a:t>Histogram</a:t>
            </a:r>
          </a:p>
          <a:p>
            <a:pPr lvl="1"/>
            <a:r>
              <a:rPr lang="en-US" dirty="0" err="1"/>
              <a:t>qplot</a:t>
            </a:r>
            <a:r>
              <a:rPr lang="en-US" dirty="0"/>
              <a:t>(pm25,data=pm2.5njny, </a:t>
            </a:r>
            <a:r>
              <a:rPr lang="en-US" dirty="0" err="1"/>
              <a:t>geom</a:t>
            </a:r>
            <a:r>
              <a:rPr lang="en-US" dirty="0"/>
              <a:t> = "histogram", fill = </a:t>
            </a:r>
            <a:r>
              <a:rPr lang="en-US" dirty="0" err="1"/>
              <a:t>State.Name</a:t>
            </a:r>
            <a:r>
              <a:rPr lang="en-US" dirty="0"/>
              <a:t>)</a:t>
            </a:r>
          </a:p>
          <a:p>
            <a:r>
              <a:rPr lang="en-US" dirty="0"/>
              <a:t>Frequency Polygon</a:t>
            </a:r>
          </a:p>
          <a:p>
            <a:pPr lvl="1"/>
            <a:r>
              <a:rPr lang="en-US" dirty="0" err="1"/>
              <a:t>qplot</a:t>
            </a:r>
            <a:r>
              <a:rPr lang="en-US" dirty="0"/>
              <a:t>(pm25,data=pm2.5njny, </a:t>
            </a:r>
            <a:r>
              <a:rPr lang="en-US" dirty="0" err="1"/>
              <a:t>geom</a:t>
            </a:r>
            <a:r>
              <a:rPr lang="en-US" dirty="0"/>
              <a:t> = "</a:t>
            </a:r>
            <a:r>
              <a:rPr lang="en-US" dirty="0" err="1"/>
              <a:t>freqpoly</a:t>
            </a:r>
            <a:r>
              <a:rPr lang="en-US" dirty="0"/>
              <a:t>", fill = </a:t>
            </a:r>
            <a:r>
              <a:rPr lang="en-US" dirty="0" err="1"/>
              <a:t>State.Name</a:t>
            </a:r>
            <a:r>
              <a:rPr lang="en-US" dirty="0"/>
              <a:t>)</a:t>
            </a:r>
          </a:p>
          <a:p>
            <a:r>
              <a:rPr lang="en-US" dirty="0"/>
              <a:t>Density</a:t>
            </a:r>
          </a:p>
          <a:p>
            <a:pPr lvl="1"/>
            <a:r>
              <a:rPr lang="en-US" dirty="0" err="1"/>
              <a:t>qplot</a:t>
            </a:r>
            <a:r>
              <a:rPr lang="en-US" dirty="0"/>
              <a:t>(pm25,data=pm2.5njny, </a:t>
            </a:r>
            <a:r>
              <a:rPr lang="en-US" dirty="0" err="1"/>
              <a:t>geom</a:t>
            </a:r>
            <a:r>
              <a:rPr lang="en-US" dirty="0"/>
              <a:t> = "density", color = </a:t>
            </a:r>
            <a:r>
              <a:rPr lang="en-US" dirty="0" err="1"/>
              <a:t>State.Name</a:t>
            </a:r>
            <a:r>
              <a:rPr lang="en-US" dirty="0"/>
              <a:t>)</a:t>
            </a:r>
          </a:p>
          <a:p>
            <a:r>
              <a:rPr lang="en-US" dirty="0"/>
              <a:t>Bar Chart</a:t>
            </a:r>
          </a:p>
          <a:p>
            <a:pPr lvl="1"/>
            <a:r>
              <a:rPr lang="en-US" dirty="0" err="1"/>
              <a:t>qplot</a:t>
            </a:r>
            <a:r>
              <a:rPr lang="en-US" dirty="0"/>
              <a:t>(</a:t>
            </a:r>
            <a:r>
              <a:rPr lang="en-US" dirty="0" err="1"/>
              <a:t>County.Name,data</a:t>
            </a:r>
            <a:r>
              <a:rPr lang="en-US" dirty="0"/>
              <a:t>=pm2.5njny, </a:t>
            </a:r>
            <a:r>
              <a:rPr lang="en-US" dirty="0" err="1"/>
              <a:t>geom</a:t>
            </a:r>
            <a:r>
              <a:rPr lang="en-US" dirty="0"/>
              <a:t> = "bar", fill = </a:t>
            </a:r>
            <a:r>
              <a:rPr lang="en-US" dirty="0" err="1"/>
              <a:t>State.Name</a:t>
            </a:r>
            <a:r>
              <a:rPr lang="en-US" dirty="0"/>
              <a:t>)</a:t>
            </a:r>
          </a:p>
          <a:p>
            <a:r>
              <a:rPr lang="en-US" dirty="0"/>
              <a:t>Facets</a:t>
            </a:r>
          </a:p>
          <a:p>
            <a:pPr lvl="1"/>
            <a:r>
              <a:rPr lang="en-US" dirty="0" err="1"/>
              <a:t>qplot</a:t>
            </a:r>
            <a:r>
              <a:rPr lang="en-US" dirty="0"/>
              <a:t>(pm25,data=pm2.5njny, </a:t>
            </a:r>
            <a:r>
              <a:rPr lang="en-US" dirty="0" err="1"/>
              <a:t>geom</a:t>
            </a:r>
            <a:r>
              <a:rPr lang="en-US" dirty="0"/>
              <a:t> = "histogram", facets = ~</a:t>
            </a:r>
            <a:r>
              <a:rPr lang="en-US" dirty="0" err="1"/>
              <a:t>State.Name</a:t>
            </a:r>
            <a:r>
              <a:rPr lang="en-US" dirty="0"/>
              <a:t>)</a:t>
            </a:r>
          </a:p>
        </p:txBody>
      </p:sp>
    </p:spTree>
    <p:extLst>
      <p:ext uri="{BB962C8B-B14F-4D97-AF65-F5344CB8AC3E}">
        <p14:creationId xmlns:p14="http://schemas.microsoft.com/office/powerpoint/2010/main" val="176992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Exploratory Data Analysis with R by Roger Peng</a:t>
            </a:r>
          </a:p>
          <a:p>
            <a:pPr lvl="1"/>
            <a:r>
              <a:rPr lang="en-US" dirty="0"/>
              <a:t>Chapter 15 and 16</a:t>
            </a:r>
          </a:p>
          <a:p>
            <a:r>
              <a:rPr lang="en-US" dirty="0"/>
              <a:t>References</a:t>
            </a:r>
          </a:p>
          <a:p>
            <a:pPr lvl="1"/>
            <a:r>
              <a:rPr lang="en-US" dirty="0">
                <a:hlinkClick r:id="rId2"/>
              </a:rPr>
              <a:t>http://ggplot2.tidyverse.org/index.html</a:t>
            </a:r>
            <a:endParaRPr lang="en-US" dirty="0"/>
          </a:p>
          <a:p>
            <a:pPr lvl="1"/>
            <a:r>
              <a:rPr lang="en-US" dirty="0">
                <a:hlinkClick r:id="rId3"/>
              </a:rPr>
              <a:t>http://www.cookbook-r.com/Graphs/</a:t>
            </a:r>
            <a:endParaRPr lang="en-US" dirty="0"/>
          </a:p>
          <a:p>
            <a:pPr lvl="1"/>
            <a:r>
              <a:rPr lang="en-US" dirty="0">
                <a:hlinkClick r:id="rId4"/>
              </a:rPr>
              <a:t>http://r4ds.had.co.nz/data-visualisation.html</a:t>
            </a:r>
            <a:endParaRPr lang="en-US" dirty="0"/>
          </a:p>
          <a:p>
            <a:pPr lvl="1"/>
            <a:endParaRPr lang="en-US" dirty="0"/>
          </a:p>
        </p:txBody>
      </p:sp>
    </p:spTree>
    <p:extLst>
      <p:ext uri="{BB962C8B-B14F-4D97-AF65-F5344CB8AC3E}">
        <p14:creationId xmlns:p14="http://schemas.microsoft.com/office/powerpoint/2010/main" val="166498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2"/>
            <a:ext cx="8596668" cy="665408"/>
          </a:xfrm>
        </p:spPr>
        <p:txBody>
          <a:bodyPr/>
          <a:lstStyle/>
          <a:p>
            <a:r>
              <a:rPr lang="en-US" dirty="0"/>
              <a:t>Practice Exercise / HW</a:t>
            </a:r>
          </a:p>
        </p:txBody>
      </p:sp>
      <p:sp>
        <p:nvSpPr>
          <p:cNvPr id="3" name="Content Placeholder 2"/>
          <p:cNvSpPr>
            <a:spLocks noGrp="1"/>
          </p:cNvSpPr>
          <p:nvPr>
            <p:ph idx="1"/>
          </p:nvPr>
        </p:nvSpPr>
        <p:spPr>
          <a:xfrm>
            <a:off x="677334" y="1403797"/>
            <a:ext cx="8596668" cy="5151549"/>
          </a:xfrm>
        </p:spPr>
        <p:txBody>
          <a:bodyPr/>
          <a:lstStyle/>
          <a:p>
            <a:r>
              <a:rPr lang="en-US" dirty="0"/>
              <a:t>Use the diamonds dataset that comes with R</a:t>
            </a:r>
          </a:p>
          <a:p>
            <a:r>
              <a:rPr lang="en-US" dirty="0"/>
              <a:t>Count the number of rows by clarity</a:t>
            </a:r>
          </a:p>
          <a:p>
            <a:r>
              <a:rPr lang="en-US" dirty="0"/>
              <a:t>What are the unique values for cut?</a:t>
            </a:r>
          </a:p>
          <a:p>
            <a:r>
              <a:rPr lang="en-US" dirty="0"/>
              <a:t>Tabulate the frequency (no of diamonds) by cut</a:t>
            </a:r>
          </a:p>
          <a:p>
            <a:r>
              <a:rPr lang="en-US" dirty="0"/>
              <a:t>Find the mean carat size by color</a:t>
            </a:r>
          </a:p>
          <a:p>
            <a:r>
              <a:rPr lang="en-US" dirty="0"/>
              <a:t>Use a bar chart to find which cut has the most amount of diamonds</a:t>
            </a:r>
          </a:p>
          <a:p>
            <a:r>
              <a:rPr lang="en-US" dirty="0"/>
              <a:t>Check the distribution of the carat size.  How can you describe the distribution?</a:t>
            </a:r>
          </a:p>
          <a:p>
            <a:r>
              <a:rPr lang="en-US" dirty="0"/>
              <a:t>Is there a relationship between carat size and price?  Check using a graph.</a:t>
            </a:r>
          </a:p>
          <a:p>
            <a:r>
              <a:rPr lang="en-US" dirty="0"/>
              <a:t>Which color has the maximum variability in the price?  Use a graph to find out.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5001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1635"/>
            <a:ext cx="8596668" cy="702613"/>
          </a:xfrm>
        </p:spPr>
        <p:txBody>
          <a:bodyPr/>
          <a:lstStyle/>
          <a:p>
            <a:r>
              <a:rPr lang="en-US" dirty="0"/>
              <a:t>Two Types of Variables</a:t>
            </a:r>
          </a:p>
        </p:txBody>
      </p:sp>
      <p:sp>
        <p:nvSpPr>
          <p:cNvPr id="3" name="Content Placeholder 2"/>
          <p:cNvSpPr>
            <a:spLocks noGrp="1"/>
          </p:cNvSpPr>
          <p:nvPr>
            <p:ph idx="1"/>
          </p:nvPr>
        </p:nvSpPr>
        <p:spPr>
          <a:xfrm>
            <a:off x="677334" y="927278"/>
            <a:ext cx="8596668" cy="5628067"/>
          </a:xfrm>
        </p:spPr>
        <p:txBody>
          <a:bodyPr>
            <a:normAutofit lnSpcReduction="10000"/>
          </a:bodyPr>
          <a:lstStyle/>
          <a:p>
            <a:r>
              <a:rPr lang="en-US" altLang="en-US" sz="2200" dirty="0">
                <a:ea typeface="ＭＳ Ｐゴシック" panose="020B0600070205080204" pitchFamily="34" charset="-128"/>
              </a:rPr>
              <a:t>A </a:t>
            </a:r>
            <a:r>
              <a:rPr lang="en-US" altLang="en-US" sz="2200" b="1" i="1" dirty="0">
                <a:ea typeface="ＭＳ Ｐゴシック" panose="020B0600070205080204" pitchFamily="34" charset="-128"/>
              </a:rPr>
              <a:t>categorical/qualitative</a:t>
            </a:r>
            <a:r>
              <a:rPr lang="en-US" altLang="en-US" sz="2200" dirty="0">
                <a:ea typeface="ＭＳ Ｐゴシック" panose="020B0600070205080204" pitchFamily="34" charset="-128"/>
              </a:rPr>
              <a:t> variable places an individual into one of several groups or categories</a:t>
            </a:r>
          </a:p>
          <a:p>
            <a:pPr lvl="1">
              <a:lnSpc>
                <a:spcPct val="70000"/>
              </a:lnSpc>
            </a:pPr>
            <a:r>
              <a:rPr lang="en-US" altLang="en-US" sz="1900" dirty="0">
                <a:ea typeface="ＭＳ Ｐゴシック" panose="020B0600070205080204" pitchFamily="34" charset="-128"/>
              </a:rPr>
              <a:t>examples:</a:t>
            </a:r>
          </a:p>
          <a:p>
            <a:pPr lvl="2">
              <a:lnSpc>
                <a:spcPct val="70000"/>
              </a:lnSpc>
            </a:pPr>
            <a:r>
              <a:rPr lang="en-US" altLang="en-US" sz="1600" dirty="0">
                <a:ea typeface="ＭＳ Ｐゴシック" panose="020B0600070205080204" pitchFamily="34" charset="-128"/>
              </a:rPr>
              <a:t>Gender, Race, Geographic location </a:t>
            </a:r>
            <a:r>
              <a:rPr lang="en-US" altLang="en-US" sz="1600" dirty="0" err="1">
                <a:ea typeface="ＭＳ Ｐゴシック" panose="020B0600070205080204" pitchFamily="34" charset="-128"/>
              </a:rPr>
              <a:t>etc</a:t>
            </a:r>
            <a:r>
              <a:rPr lang="en-US" altLang="en-US" sz="1600" dirty="0">
                <a:ea typeface="ＭＳ Ｐゴシック" panose="020B0600070205080204" pitchFamily="34" charset="-128"/>
              </a:rPr>
              <a:t>…</a:t>
            </a:r>
          </a:p>
          <a:p>
            <a:pPr>
              <a:lnSpc>
                <a:spcPct val="110000"/>
              </a:lnSpc>
            </a:pPr>
            <a:r>
              <a:rPr lang="en-US" altLang="en-US" sz="2200" dirty="0">
                <a:ea typeface="ＭＳ Ｐゴシック" panose="020B0600070205080204" pitchFamily="34" charset="-128"/>
              </a:rPr>
              <a:t>A </a:t>
            </a:r>
            <a:r>
              <a:rPr lang="en-US" altLang="en-US" sz="2200" b="1" i="1" dirty="0">
                <a:ea typeface="ＭＳ Ｐゴシック" panose="020B0600070205080204" pitchFamily="34" charset="-128"/>
              </a:rPr>
              <a:t>quantitative</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variable takes numerical values for which arithmetic operations such as adding and averaging make sense</a:t>
            </a:r>
          </a:p>
          <a:p>
            <a:pPr lvl="1">
              <a:lnSpc>
                <a:spcPct val="70000"/>
              </a:lnSpc>
            </a:pPr>
            <a:r>
              <a:rPr lang="en-US" altLang="en-US" sz="1900" dirty="0">
                <a:ea typeface="ＭＳ Ｐゴシック" panose="020B0600070205080204" pitchFamily="34" charset="-128"/>
              </a:rPr>
              <a:t>examples:</a:t>
            </a:r>
          </a:p>
          <a:p>
            <a:pPr lvl="2">
              <a:lnSpc>
                <a:spcPct val="70000"/>
              </a:lnSpc>
            </a:pPr>
            <a:r>
              <a:rPr lang="en-US" altLang="en-US" sz="1600" dirty="0">
                <a:ea typeface="ＭＳ Ｐゴシック" panose="020B0600070205080204" pitchFamily="34" charset="-128"/>
              </a:rPr>
              <a:t>Height, Age, Salary, Price, Cost </a:t>
            </a:r>
            <a:r>
              <a:rPr lang="en-US" altLang="en-US" sz="1600" dirty="0" err="1">
                <a:ea typeface="ＭＳ Ｐゴシック" panose="020B0600070205080204" pitchFamily="34" charset="-128"/>
              </a:rPr>
              <a:t>etc</a:t>
            </a:r>
            <a:r>
              <a:rPr lang="en-US" altLang="en-US" sz="1600" dirty="0">
                <a:ea typeface="ＭＳ Ｐゴシック" panose="020B0600070205080204" pitchFamily="34" charset="-128"/>
              </a:rPr>
              <a:t>…</a:t>
            </a:r>
          </a:p>
          <a:p>
            <a:r>
              <a:rPr lang="en-US" altLang="en-US" sz="2400" dirty="0">
                <a:ea typeface="ＭＳ Ｐゴシック" panose="020B0600070205080204" pitchFamily="34" charset="-128"/>
              </a:rPr>
              <a:t>Graphical displays</a:t>
            </a:r>
          </a:p>
          <a:p>
            <a:pPr lvl="1"/>
            <a:r>
              <a:rPr lang="en-US" altLang="en-US" sz="2200" dirty="0">
                <a:ea typeface="ＭＳ Ｐゴシック" panose="020B0600070205080204" pitchFamily="34" charset="-128"/>
              </a:rPr>
              <a:t>Qualitative/categorical data: bar chart, pie chart, etc.</a:t>
            </a:r>
          </a:p>
          <a:p>
            <a:pPr lvl="1"/>
            <a:r>
              <a:rPr lang="en-US" altLang="en-US" sz="2200" dirty="0">
                <a:ea typeface="ＭＳ Ｐゴシック" panose="020B0600070205080204" pitchFamily="34" charset="-128"/>
              </a:rPr>
              <a:t>Quantitative data: histogram, stem-leaf, boxplot, </a:t>
            </a:r>
            <a:r>
              <a:rPr lang="en-US" altLang="en-US" sz="2200" dirty="0" err="1">
                <a:ea typeface="ＭＳ Ｐゴシック" panose="020B0600070205080204" pitchFamily="34" charset="-128"/>
              </a:rPr>
              <a:t>timeplot</a:t>
            </a:r>
            <a:r>
              <a:rPr lang="en-US" altLang="en-US" sz="2200" dirty="0">
                <a:ea typeface="ＭＳ Ｐゴシック" panose="020B0600070205080204" pitchFamily="34" charset="-128"/>
              </a:rPr>
              <a:t> etc.</a:t>
            </a:r>
          </a:p>
          <a:p>
            <a:r>
              <a:rPr lang="en-US" altLang="en-US" sz="2400" dirty="0">
                <a:ea typeface="ＭＳ Ｐゴシック" panose="020B0600070205080204" pitchFamily="34" charset="-128"/>
              </a:rPr>
              <a:t>Summary statistics</a:t>
            </a:r>
          </a:p>
          <a:p>
            <a:pPr lvl="1"/>
            <a:r>
              <a:rPr lang="en-US" altLang="en-US" sz="2200" dirty="0">
                <a:ea typeface="ＭＳ Ｐゴシック" panose="020B0600070205080204" pitchFamily="34" charset="-128"/>
              </a:rPr>
              <a:t>Qualitative/categorical:  contingency tables</a:t>
            </a:r>
          </a:p>
          <a:p>
            <a:pPr lvl="1"/>
            <a:r>
              <a:rPr lang="en-US" altLang="en-US" sz="2200" dirty="0">
                <a:ea typeface="ＭＳ Ｐゴシック" panose="020B0600070205080204" pitchFamily="34" charset="-128"/>
              </a:rPr>
              <a:t>Quantitative: mean, median, standard deviation, range </a:t>
            </a:r>
            <a:r>
              <a:rPr lang="en-US" altLang="en-US" sz="2200" dirty="0" err="1">
                <a:ea typeface="ＭＳ Ｐゴシック" panose="020B0600070205080204" pitchFamily="34" charset="-128"/>
              </a:rPr>
              <a:t>etc</a:t>
            </a:r>
            <a:endParaRPr lang="en-US" dirty="0"/>
          </a:p>
        </p:txBody>
      </p:sp>
    </p:spTree>
    <p:extLst>
      <p:ext uri="{BB962C8B-B14F-4D97-AF65-F5344CB8AC3E}">
        <p14:creationId xmlns:p14="http://schemas.microsoft.com/office/powerpoint/2010/main" val="70925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83"/>
            <a:ext cx="8596668" cy="626772"/>
          </a:xfrm>
        </p:spPr>
        <p:txBody>
          <a:bodyPr>
            <a:normAutofit fontScale="90000"/>
          </a:bodyPr>
          <a:lstStyle/>
          <a:p>
            <a:r>
              <a:rPr lang="en-US" dirty="0"/>
              <a:t>Exploring categorical variables</a:t>
            </a:r>
          </a:p>
        </p:txBody>
      </p:sp>
      <p:sp>
        <p:nvSpPr>
          <p:cNvPr id="3" name="Content Placeholder 2"/>
          <p:cNvSpPr>
            <a:spLocks noGrp="1"/>
          </p:cNvSpPr>
          <p:nvPr>
            <p:ph idx="1"/>
          </p:nvPr>
        </p:nvSpPr>
        <p:spPr>
          <a:xfrm>
            <a:off x="677334" y="759855"/>
            <a:ext cx="8596668" cy="5924280"/>
          </a:xfrm>
        </p:spPr>
        <p:txBody>
          <a:bodyPr>
            <a:normAutofit fontScale="92500"/>
          </a:bodyPr>
          <a:lstStyle/>
          <a:p>
            <a:r>
              <a:rPr lang="en-US" sz="2400" dirty="0"/>
              <a:t>Summary or Frequency table</a:t>
            </a:r>
          </a:p>
          <a:p>
            <a:endParaRPr lang="en-US" dirty="0"/>
          </a:p>
          <a:p>
            <a:endParaRPr lang="en-US" dirty="0"/>
          </a:p>
          <a:p>
            <a:endParaRPr lang="en-US" dirty="0"/>
          </a:p>
          <a:p>
            <a:endParaRPr lang="en-US" dirty="0"/>
          </a:p>
          <a:p>
            <a:endParaRPr lang="en-US" dirty="0"/>
          </a:p>
          <a:p>
            <a:endParaRPr lang="en-US" dirty="0"/>
          </a:p>
          <a:p>
            <a:endParaRPr lang="en-US" dirty="0"/>
          </a:p>
          <a:p>
            <a:r>
              <a:rPr lang="en-US" altLang="en-US" sz="2400" dirty="0">
                <a:latin typeface="Helvetica" panose="020B0604020202020204" pitchFamily="34" charset="0"/>
                <a:ea typeface="ＭＳ Ｐゴシック" panose="020B0600070205080204" pitchFamily="34" charset="-128"/>
              </a:rPr>
              <a:t>Note that percentages are often called Relative Frequencies.</a:t>
            </a:r>
          </a:p>
          <a:p>
            <a:r>
              <a:rPr lang="en-US" altLang="en-US" sz="2400" dirty="0">
                <a:latin typeface="Helvetica" panose="020B0604020202020204" pitchFamily="34" charset="0"/>
                <a:ea typeface="ＭＳ Ｐゴシック" panose="020B0600070205080204" pitchFamily="34" charset="-128"/>
              </a:rPr>
              <a:t>R command</a:t>
            </a:r>
          </a:p>
          <a:p>
            <a:pPr lvl="1"/>
            <a:r>
              <a:rPr lang="en-US" altLang="en-US" sz="2200" dirty="0">
                <a:latin typeface="Helvetica" panose="020B0604020202020204" pitchFamily="34" charset="0"/>
                <a:ea typeface="ＭＳ Ｐゴシック" panose="020B0600070205080204" pitchFamily="34" charset="-128"/>
              </a:rPr>
              <a:t>table(</a:t>
            </a:r>
            <a:r>
              <a:rPr lang="en-US" altLang="en-US" sz="2200" dirty="0" err="1">
                <a:latin typeface="Helvetica" panose="020B0604020202020204" pitchFamily="34" charset="0"/>
                <a:ea typeface="ＭＳ Ｐゴシック" panose="020B0600070205080204" pitchFamily="34" charset="-128"/>
              </a:rPr>
              <a:t>movie_data$country</a:t>
            </a:r>
            <a:r>
              <a:rPr lang="en-US" altLang="en-US" sz="2200" dirty="0">
                <a:latin typeface="Helvetica" panose="020B0604020202020204" pitchFamily="34" charset="0"/>
                <a:ea typeface="ＭＳ Ｐゴシック" panose="020B0600070205080204" pitchFamily="34" charset="-128"/>
              </a:rPr>
              <a:t>)</a:t>
            </a:r>
          </a:p>
          <a:p>
            <a:pPr lvl="1"/>
            <a:r>
              <a:rPr lang="en-US" altLang="en-US" sz="2200" dirty="0">
                <a:latin typeface="Helvetica" panose="020B0604020202020204" pitchFamily="34" charset="0"/>
                <a:ea typeface="ＭＳ Ｐゴシック" panose="020B0600070205080204" pitchFamily="34" charset="-128"/>
              </a:rPr>
              <a:t>count(</a:t>
            </a:r>
            <a:r>
              <a:rPr lang="en-US" altLang="en-US" sz="2200" dirty="0" err="1">
                <a:latin typeface="Helvetica" panose="020B0604020202020204" pitchFamily="34" charset="0"/>
                <a:ea typeface="ＭＳ Ｐゴシック" panose="020B0600070205080204" pitchFamily="34" charset="-128"/>
              </a:rPr>
              <a:t>movie_data,country</a:t>
            </a:r>
            <a:r>
              <a:rPr lang="en-US" altLang="en-US" sz="2200" dirty="0">
                <a:latin typeface="Helvetica" panose="020B0604020202020204" pitchFamily="34" charset="0"/>
                <a:ea typeface="ＭＳ Ｐゴシック" panose="020B0600070205080204" pitchFamily="34" charset="-128"/>
              </a:rPr>
              <a:t>)</a:t>
            </a:r>
          </a:p>
          <a:p>
            <a:pPr lvl="1"/>
            <a:r>
              <a:rPr lang="en-US" altLang="en-US" sz="2200" dirty="0">
                <a:latin typeface="Helvetica" panose="020B0604020202020204" pitchFamily="34" charset="0"/>
                <a:ea typeface="ＭＳ Ｐゴシック" panose="020B0600070205080204" pitchFamily="34" charset="-128"/>
              </a:rPr>
              <a:t>table(</a:t>
            </a:r>
            <a:r>
              <a:rPr lang="en-US" altLang="en-US" sz="2200" dirty="0" err="1">
                <a:latin typeface="Helvetica" panose="020B0604020202020204" pitchFamily="34" charset="0"/>
                <a:ea typeface="ＭＳ Ｐゴシック" panose="020B0600070205080204" pitchFamily="34" charset="-128"/>
              </a:rPr>
              <a:t>movie_data$country,movie_data$language</a:t>
            </a:r>
            <a:r>
              <a:rPr lang="en-US" altLang="en-US" sz="2200" dirty="0">
                <a:latin typeface="Helvetica" panose="020B0604020202020204" pitchFamily="34" charset="0"/>
                <a:ea typeface="ＭＳ Ｐゴシック" panose="020B0600070205080204" pitchFamily="34" charset="-128"/>
              </a:rPr>
              <a:t>)</a:t>
            </a:r>
          </a:p>
          <a:p>
            <a:pPr lvl="1"/>
            <a:r>
              <a:rPr lang="en-US" altLang="en-US" sz="2200" dirty="0">
                <a:latin typeface="Helvetica" panose="020B0604020202020204" pitchFamily="34" charset="0"/>
                <a:ea typeface="ＭＳ Ｐゴシック" panose="020B0600070205080204" pitchFamily="34" charset="-128"/>
              </a:rPr>
              <a:t>count(</a:t>
            </a:r>
            <a:r>
              <a:rPr lang="en-US" altLang="en-US" sz="2200" dirty="0" err="1">
                <a:latin typeface="Helvetica" panose="020B0604020202020204" pitchFamily="34" charset="0"/>
                <a:ea typeface="ＭＳ Ｐゴシック" panose="020B0600070205080204" pitchFamily="34" charset="-128"/>
              </a:rPr>
              <a:t>movie_data,country,language</a:t>
            </a:r>
            <a:r>
              <a:rPr lang="en-US" altLang="en-US" sz="2200" dirty="0">
                <a:latin typeface="Helvetica" panose="020B0604020202020204" pitchFamily="34" charset="0"/>
                <a:ea typeface="ＭＳ Ｐゴシック" panose="020B0600070205080204" pitchFamily="34" charset="-128"/>
              </a:rPr>
              <a:t>)</a:t>
            </a:r>
          </a:p>
          <a:p>
            <a:endParaRPr lang="en-US" dirty="0"/>
          </a:p>
          <a:p>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2403309142"/>
              </p:ext>
            </p:extLst>
          </p:nvPr>
        </p:nvGraphicFramePr>
        <p:xfrm>
          <a:off x="1149441" y="1331220"/>
          <a:ext cx="7848600" cy="2390775"/>
        </p:xfrm>
        <a:graphic>
          <a:graphicData uri="http://schemas.openxmlformats.org/presentationml/2006/ole">
            <mc:AlternateContent xmlns:mc="http://schemas.openxmlformats.org/markup-compatibility/2006">
              <mc:Choice xmlns:v="urn:schemas-microsoft-com:vml" Requires="v">
                <p:oleObj spid="_x0000_s1053" name="Worksheet" r:id="rId3" imgW="3877056" imgH="1181405" progId="Excel.Sheet.8">
                  <p:embed/>
                </p:oleObj>
              </mc:Choice>
              <mc:Fallback>
                <p:oleObj name="Worksheet" r:id="rId3" imgW="3877056" imgH="118140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441" y="1331220"/>
                        <a:ext cx="7848600"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95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7" y="261871"/>
            <a:ext cx="8596668" cy="652530"/>
          </a:xfrm>
        </p:spPr>
        <p:txBody>
          <a:bodyPr/>
          <a:lstStyle/>
          <a:p>
            <a:r>
              <a:rPr lang="en-US" dirty="0"/>
              <a:t>ggplot2 – A plotting system for R</a:t>
            </a:r>
          </a:p>
        </p:txBody>
      </p:sp>
      <p:sp>
        <p:nvSpPr>
          <p:cNvPr id="3" name="Content Placeholder 2"/>
          <p:cNvSpPr>
            <a:spLocks noGrp="1"/>
          </p:cNvSpPr>
          <p:nvPr>
            <p:ph idx="1"/>
          </p:nvPr>
        </p:nvSpPr>
        <p:spPr>
          <a:xfrm>
            <a:off x="664455" y="914401"/>
            <a:ext cx="8596668" cy="5694046"/>
          </a:xfrm>
        </p:spPr>
        <p:txBody>
          <a:bodyPr>
            <a:noAutofit/>
          </a:bodyPr>
          <a:lstStyle/>
          <a:p>
            <a:r>
              <a:rPr lang="en-US" sz="2400" dirty="0"/>
              <a:t>Powerful plotting/visualization package in R</a:t>
            </a:r>
          </a:p>
          <a:p>
            <a:r>
              <a:rPr lang="en-US" sz="2400" dirty="0"/>
              <a:t>Provides two ways to plot graphs</a:t>
            </a:r>
          </a:p>
          <a:p>
            <a:r>
              <a:rPr lang="en-US" sz="2400" dirty="0" err="1"/>
              <a:t>qplot</a:t>
            </a:r>
            <a:r>
              <a:rPr lang="en-US" sz="2400" dirty="0"/>
              <a:t>() is the easier to use function in the ggplot2 package.  It is not very customizable, but serves most ordinary needs.  It is similar to the plot function in base R.</a:t>
            </a:r>
          </a:p>
          <a:p>
            <a:r>
              <a:rPr lang="en-US" sz="2400" dirty="0" err="1"/>
              <a:t>ggplot</a:t>
            </a:r>
            <a:r>
              <a:rPr lang="en-US" sz="2400" dirty="0"/>
              <a:t>() is the main graphing function in the ggplot2 package.  It is very flexible and customizable.</a:t>
            </a:r>
          </a:p>
          <a:p>
            <a:r>
              <a:rPr lang="en-US" sz="2400" dirty="0"/>
              <a:t>Recommend learning </a:t>
            </a:r>
            <a:r>
              <a:rPr lang="en-US" sz="2400" dirty="0" err="1"/>
              <a:t>gglplot</a:t>
            </a:r>
            <a:r>
              <a:rPr lang="en-US" sz="2400" dirty="0"/>
              <a:t>() rather than </a:t>
            </a:r>
            <a:r>
              <a:rPr lang="en-US" sz="2400" dirty="0" err="1"/>
              <a:t>qplot</a:t>
            </a:r>
            <a:r>
              <a:rPr lang="en-US" sz="2400" dirty="0"/>
              <a:t>() even though it is more difficult to use.</a:t>
            </a:r>
          </a:p>
        </p:txBody>
      </p:sp>
    </p:spTree>
    <p:extLst>
      <p:ext uri="{BB962C8B-B14F-4D97-AF65-F5344CB8AC3E}">
        <p14:creationId xmlns:p14="http://schemas.microsoft.com/office/powerpoint/2010/main" val="132918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4"/>
            <a:ext cx="8596668" cy="601014"/>
          </a:xfrm>
        </p:spPr>
        <p:txBody>
          <a:bodyPr>
            <a:normAutofit fontScale="90000"/>
          </a:bodyPr>
          <a:lstStyle/>
          <a:p>
            <a:r>
              <a:rPr lang="en-US" dirty="0"/>
              <a:t>ggplot2 grammar of graphics</a:t>
            </a:r>
          </a:p>
        </p:txBody>
      </p:sp>
      <p:sp>
        <p:nvSpPr>
          <p:cNvPr id="3" name="Content Placeholder 2"/>
          <p:cNvSpPr>
            <a:spLocks noGrp="1"/>
          </p:cNvSpPr>
          <p:nvPr>
            <p:ph idx="1"/>
          </p:nvPr>
        </p:nvSpPr>
        <p:spPr>
          <a:xfrm>
            <a:off x="677334" y="927279"/>
            <a:ext cx="8596668" cy="5756856"/>
          </a:xfrm>
        </p:spPr>
        <p:txBody>
          <a:bodyPr>
            <a:normAutofit/>
          </a:bodyPr>
          <a:lstStyle/>
          <a:p>
            <a:r>
              <a:rPr lang="en-US" dirty="0"/>
              <a:t>Grammar Defines Components of Graphics </a:t>
            </a:r>
          </a:p>
          <a:p>
            <a:r>
              <a:rPr lang="en-US" b="1" dirty="0"/>
              <a:t>data</a:t>
            </a:r>
            <a:r>
              <a:rPr lang="en-US" dirty="0"/>
              <a:t>: in ggplot2, data must be stored as an R data frame </a:t>
            </a:r>
          </a:p>
          <a:p>
            <a:r>
              <a:rPr lang="en-US" b="1" dirty="0"/>
              <a:t>coordinate system</a:t>
            </a:r>
            <a:r>
              <a:rPr lang="en-US" dirty="0"/>
              <a:t>: describes 2-D space that data is projected onto </a:t>
            </a:r>
          </a:p>
          <a:p>
            <a:pPr lvl="1"/>
            <a:r>
              <a:rPr lang="en-US" dirty="0"/>
              <a:t>for example, Cartesian coordinates, polar coordinates, map projections, ... </a:t>
            </a:r>
          </a:p>
          <a:p>
            <a:r>
              <a:rPr lang="en-US" b="1" dirty="0" err="1"/>
              <a:t>geoms</a:t>
            </a:r>
            <a:r>
              <a:rPr lang="en-US" dirty="0"/>
              <a:t>: describe type of geometric objects that represent data </a:t>
            </a:r>
          </a:p>
          <a:p>
            <a:pPr lvl="1"/>
            <a:r>
              <a:rPr lang="en-US" dirty="0"/>
              <a:t>for example, points, lines, polygons, ... </a:t>
            </a:r>
          </a:p>
          <a:p>
            <a:r>
              <a:rPr lang="en-US" b="1" dirty="0"/>
              <a:t>aesthetics</a:t>
            </a:r>
            <a:r>
              <a:rPr lang="en-US" dirty="0"/>
              <a:t>: describe visual characteristics that represent data </a:t>
            </a:r>
          </a:p>
          <a:p>
            <a:pPr lvl="1"/>
            <a:r>
              <a:rPr lang="en-US" dirty="0"/>
              <a:t>for example, position, size, color, shape, transparency, fill </a:t>
            </a:r>
          </a:p>
          <a:p>
            <a:r>
              <a:rPr lang="en-US" b="1" dirty="0"/>
              <a:t>scales</a:t>
            </a:r>
            <a:r>
              <a:rPr lang="en-US" dirty="0"/>
              <a:t>: for each aesthetic, describe how visual characteristic is converted to display values </a:t>
            </a:r>
          </a:p>
          <a:p>
            <a:pPr lvl="1"/>
            <a:r>
              <a:rPr lang="en-US" dirty="0"/>
              <a:t>for example, log scales, color scales, size scales, shape scales, ... </a:t>
            </a:r>
          </a:p>
          <a:p>
            <a:r>
              <a:rPr lang="en-US" b="1" dirty="0"/>
              <a:t>stats </a:t>
            </a:r>
            <a:r>
              <a:rPr lang="en-US" dirty="0"/>
              <a:t>: describe statistical transformations that typically summarize data </a:t>
            </a:r>
          </a:p>
          <a:p>
            <a:pPr lvl="1"/>
            <a:r>
              <a:rPr lang="en-US" dirty="0"/>
              <a:t>for example, counts, means, medians, regression lines, ... </a:t>
            </a:r>
          </a:p>
          <a:p>
            <a:r>
              <a:rPr lang="en-US" b="1" dirty="0"/>
              <a:t>facets</a:t>
            </a:r>
            <a:r>
              <a:rPr lang="en-US" dirty="0"/>
              <a:t>: describe how data is split into subsets and displayed as multiple small graphs </a:t>
            </a:r>
          </a:p>
        </p:txBody>
      </p:sp>
    </p:spTree>
    <p:extLst>
      <p:ext uri="{BB962C8B-B14F-4D97-AF65-F5344CB8AC3E}">
        <p14:creationId xmlns:p14="http://schemas.microsoft.com/office/powerpoint/2010/main" val="37021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81"/>
            <a:ext cx="8596668" cy="613893"/>
          </a:xfrm>
        </p:spPr>
        <p:txBody>
          <a:bodyPr>
            <a:normAutofit fontScale="90000"/>
          </a:bodyPr>
          <a:lstStyle/>
          <a:p>
            <a:r>
              <a:rPr lang="en-US" dirty="0" err="1"/>
              <a:t>gglplot</a:t>
            </a:r>
            <a:r>
              <a:rPr lang="en-US" dirty="0"/>
              <a:t>()</a:t>
            </a:r>
          </a:p>
        </p:txBody>
      </p:sp>
      <p:sp>
        <p:nvSpPr>
          <p:cNvPr id="3" name="Content Placeholder 2"/>
          <p:cNvSpPr>
            <a:spLocks noGrp="1"/>
          </p:cNvSpPr>
          <p:nvPr>
            <p:ph idx="1"/>
          </p:nvPr>
        </p:nvSpPr>
        <p:spPr>
          <a:xfrm>
            <a:off x="677334" y="850005"/>
            <a:ext cx="8596668" cy="5640947"/>
          </a:xfrm>
        </p:spPr>
        <p:txBody>
          <a:bodyPr/>
          <a:lstStyle/>
          <a:p>
            <a:r>
              <a:rPr lang="en-US" dirty="0" err="1"/>
              <a:t>ggplot</a:t>
            </a:r>
            <a:r>
              <a:rPr lang="en-US" dirty="0"/>
              <a:t>() creates a </a:t>
            </a:r>
            <a:r>
              <a:rPr lang="en-US" b="1" dirty="0"/>
              <a:t>plot object </a:t>
            </a:r>
            <a:r>
              <a:rPr lang="en-US" dirty="0"/>
              <a:t>that can be assigned to a variable</a:t>
            </a:r>
          </a:p>
          <a:p>
            <a:r>
              <a:rPr lang="en-US" dirty="0" err="1"/>
              <a:t>ggplot</a:t>
            </a:r>
            <a:r>
              <a:rPr lang="en-US" dirty="0"/>
              <a:t>() uses an “artist palette” model, where you start with a clean slate and add layers to plot the data, to annotate the graph, overlay a summary etc.</a:t>
            </a:r>
          </a:p>
          <a:p>
            <a:r>
              <a:rPr lang="en-US" dirty="0"/>
              <a:t>A plot is built up by adding layers</a:t>
            </a:r>
          </a:p>
          <a:p>
            <a:pPr lvl="1"/>
            <a:r>
              <a:rPr lang="en-US" dirty="0" err="1"/>
              <a:t>geoms</a:t>
            </a:r>
            <a:endParaRPr lang="en-US" dirty="0"/>
          </a:p>
          <a:p>
            <a:pPr lvl="1"/>
            <a:r>
              <a:rPr lang="en-US" dirty="0"/>
              <a:t>aesthetics</a:t>
            </a:r>
          </a:p>
          <a:p>
            <a:pPr lvl="1"/>
            <a:r>
              <a:rPr lang="en-US" dirty="0"/>
              <a:t>stats</a:t>
            </a:r>
          </a:p>
          <a:p>
            <a:endParaRPr lang="en-US" dirty="0"/>
          </a:p>
          <a:p>
            <a:endParaRPr lang="en-US" dirty="0"/>
          </a:p>
        </p:txBody>
      </p:sp>
      <p:pic>
        <p:nvPicPr>
          <p:cNvPr id="4" name="Picture 3"/>
          <p:cNvPicPr>
            <a:picLocks noChangeAspect="1"/>
          </p:cNvPicPr>
          <p:nvPr/>
        </p:nvPicPr>
        <p:blipFill>
          <a:blip r:embed="rId2"/>
          <a:stretch>
            <a:fillRect/>
          </a:stretch>
        </p:blipFill>
        <p:spPr>
          <a:xfrm>
            <a:off x="3309871" y="2781651"/>
            <a:ext cx="6941714" cy="4076349"/>
          </a:xfrm>
          <a:prstGeom prst="rect">
            <a:avLst/>
          </a:prstGeom>
        </p:spPr>
      </p:pic>
    </p:spTree>
    <p:extLst>
      <p:ext uri="{BB962C8B-B14F-4D97-AF65-F5344CB8AC3E}">
        <p14:creationId xmlns:p14="http://schemas.microsoft.com/office/powerpoint/2010/main" val="225547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5"/>
            <a:ext cx="8596668" cy="510862"/>
          </a:xfrm>
        </p:spPr>
        <p:txBody>
          <a:bodyPr>
            <a:normAutofit fontScale="90000"/>
          </a:bodyPr>
          <a:lstStyle/>
          <a:p>
            <a:r>
              <a:rPr lang="en-US" dirty="0" err="1"/>
              <a:t>ggplot</a:t>
            </a:r>
            <a:r>
              <a:rPr lang="en-US" dirty="0"/>
              <a:t>()</a:t>
            </a:r>
          </a:p>
        </p:txBody>
      </p:sp>
      <p:sp>
        <p:nvSpPr>
          <p:cNvPr id="3" name="Content Placeholder 2"/>
          <p:cNvSpPr>
            <a:spLocks noGrp="1"/>
          </p:cNvSpPr>
          <p:nvPr>
            <p:ph idx="1"/>
          </p:nvPr>
        </p:nvSpPr>
        <p:spPr>
          <a:xfrm>
            <a:off x="677333" y="1043189"/>
            <a:ext cx="9187883" cy="4998173"/>
          </a:xfrm>
        </p:spPr>
        <p:txBody>
          <a:bodyPr/>
          <a:lstStyle/>
          <a:p>
            <a:r>
              <a:rPr lang="en-US" dirty="0" err="1"/>
              <a:t>geoms</a:t>
            </a:r>
            <a:r>
              <a:rPr lang="en-US" dirty="0"/>
              <a:t> layer</a:t>
            </a:r>
          </a:p>
          <a:p>
            <a:pPr lvl="1"/>
            <a:r>
              <a:rPr lang="en-US" dirty="0" err="1"/>
              <a:t>geom_bar</a:t>
            </a:r>
            <a:r>
              <a:rPr lang="en-US" dirty="0"/>
              <a:t> – bar chart</a:t>
            </a:r>
          </a:p>
          <a:p>
            <a:pPr lvl="1"/>
            <a:r>
              <a:rPr lang="en-US" dirty="0" err="1"/>
              <a:t>geom_point</a:t>
            </a:r>
            <a:r>
              <a:rPr lang="en-US" dirty="0"/>
              <a:t> – scatter plot (points)</a:t>
            </a:r>
          </a:p>
          <a:p>
            <a:pPr lvl="1"/>
            <a:r>
              <a:rPr lang="en-US" dirty="0" err="1"/>
              <a:t>geom_histogram</a:t>
            </a:r>
            <a:r>
              <a:rPr lang="en-US" dirty="0"/>
              <a:t>() – Histogram</a:t>
            </a:r>
          </a:p>
          <a:p>
            <a:pPr lvl="1"/>
            <a:r>
              <a:rPr lang="en-US" dirty="0"/>
              <a:t>Full list in help and also at </a:t>
            </a:r>
            <a:r>
              <a:rPr lang="en-US" dirty="0">
                <a:hlinkClick r:id="rId2"/>
              </a:rPr>
              <a:t>http://ggplot2.tidyverse.org/reference/index.html</a:t>
            </a:r>
            <a:endParaRPr lang="en-US" dirty="0"/>
          </a:p>
          <a:p>
            <a:r>
              <a:rPr lang="en-US" dirty="0"/>
              <a:t>General form of a command will look like</a:t>
            </a:r>
          </a:p>
          <a:p>
            <a:r>
              <a:rPr lang="en-US" dirty="0" err="1"/>
              <a:t>MyGraph</a:t>
            </a:r>
            <a:r>
              <a:rPr lang="en-US" dirty="0"/>
              <a:t> &lt;- </a:t>
            </a:r>
            <a:r>
              <a:rPr lang="en-US" dirty="0" err="1"/>
              <a:t>ggplot</a:t>
            </a:r>
            <a:r>
              <a:rPr lang="en-US" dirty="0"/>
              <a:t>(</a:t>
            </a:r>
            <a:r>
              <a:rPr lang="en-US" dirty="0" err="1"/>
              <a:t>MyData</a:t>
            </a:r>
            <a:r>
              <a:rPr lang="en-US" dirty="0"/>
              <a:t>, </a:t>
            </a:r>
            <a:r>
              <a:rPr lang="en-US" dirty="0" err="1"/>
              <a:t>aes</a:t>
            </a:r>
            <a:r>
              <a:rPr lang="en-US" dirty="0"/>
              <a:t>(variable for x axis, variable for y axis)) + </a:t>
            </a:r>
            <a:r>
              <a:rPr lang="en-US" dirty="0" err="1"/>
              <a:t>geom</a:t>
            </a:r>
            <a:r>
              <a:rPr lang="en-US" dirty="0"/>
              <a:t>()</a:t>
            </a:r>
          </a:p>
          <a:p>
            <a:r>
              <a:rPr lang="en-US" dirty="0"/>
              <a:t>The + symbol is used to add layers</a:t>
            </a:r>
          </a:p>
          <a:p>
            <a:r>
              <a:rPr lang="en-US" dirty="0"/>
              <a:t>Certain plots require some statistics such as mean, median etc.  You add that by adding a stats layer</a:t>
            </a:r>
          </a:p>
        </p:txBody>
      </p:sp>
    </p:spTree>
    <p:extLst>
      <p:ext uri="{BB962C8B-B14F-4D97-AF65-F5344CB8AC3E}">
        <p14:creationId xmlns:p14="http://schemas.microsoft.com/office/powerpoint/2010/main" val="45526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9144"/>
            <a:ext cx="8724243" cy="626772"/>
          </a:xfrm>
        </p:spPr>
        <p:txBody>
          <a:bodyPr>
            <a:noAutofit/>
          </a:bodyPr>
          <a:lstStyle/>
          <a:p>
            <a:r>
              <a:rPr lang="en-US" sz="2800" dirty="0"/>
              <a:t>Common graphs used in Exploratory Data Analysis</a:t>
            </a:r>
          </a:p>
        </p:txBody>
      </p:sp>
      <p:sp>
        <p:nvSpPr>
          <p:cNvPr id="3" name="Content Placeholder 2"/>
          <p:cNvSpPr>
            <a:spLocks noGrp="1"/>
          </p:cNvSpPr>
          <p:nvPr>
            <p:ph idx="1"/>
          </p:nvPr>
        </p:nvSpPr>
        <p:spPr>
          <a:xfrm>
            <a:off x="677333" y="1094705"/>
            <a:ext cx="9007579" cy="4946658"/>
          </a:xfrm>
        </p:spPr>
        <p:txBody>
          <a:bodyPr/>
          <a:lstStyle/>
          <a:p>
            <a:r>
              <a:rPr lang="en-US" dirty="0"/>
              <a:t>Graphs for categorical single variables</a:t>
            </a:r>
          </a:p>
          <a:p>
            <a:r>
              <a:rPr lang="en-US" dirty="0"/>
              <a:t>Bar Charts</a:t>
            </a:r>
          </a:p>
          <a:p>
            <a:r>
              <a:rPr lang="en-US" dirty="0" err="1"/>
              <a:t>ggplot</a:t>
            </a:r>
            <a:r>
              <a:rPr lang="en-US" dirty="0"/>
              <a:t>(data=mpg, </a:t>
            </a:r>
            <a:r>
              <a:rPr lang="en-US" dirty="0" err="1"/>
              <a:t>aes</a:t>
            </a:r>
            <a:r>
              <a:rPr lang="en-US" dirty="0"/>
              <a:t>(x=</a:t>
            </a:r>
            <a:r>
              <a:rPr lang="en-US" dirty="0" err="1"/>
              <a:t>cyl</a:t>
            </a:r>
            <a:r>
              <a:rPr lang="en-US" dirty="0"/>
              <a:t>)) + </a:t>
            </a:r>
            <a:r>
              <a:rPr lang="en-US" dirty="0" err="1"/>
              <a:t>geom_bar</a:t>
            </a:r>
            <a:r>
              <a:rPr lang="en-US" dirty="0"/>
              <a:t>()</a:t>
            </a:r>
          </a:p>
          <a:p>
            <a:r>
              <a:rPr lang="en-US" dirty="0" err="1"/>
              <a:t>ggplot</a:t>
            </a:r>
            <a:r>
              <a:rPr lang="en-US" dirty="0"/>
              <a:t>(data=mpg, </a:t>
            </a:r>
            <a:r>
              <a:rPr lang="en-US" dirty="0" err="1"/>
              <a:t>aes</a:t>
            </a:r>
            <a:r>
              <a:rPr lang="en-US" dirty="0"/>
              <a:t>(x=</a:t>
            </a:r>
            <a:r>
              <a:rPr lang="en-US" dirty="0" err="1"/>
              <a:t>cyl</a:t>
            </a:r>
            <a:r>
              <a:rPr lang="en-US" dirty="0"/>
              <a:t>)) + </a:t>
            </a:r>
            <a:r>
              <a:rPr lang="en-US" dirty="0" err="1"/>
              <a:t>geom_bar</a:t>
            </a:r>
            <a:r>
              <a:rPr lang="en-US" dirty="0"/>
              <a:t>(color="red", fill=</a:t>
            </a:r>
            <a:r>
              <a:rPr lang="en-US" dirty="0" err="1"/>
              <a:t>rgb</a:t>
            </a:r>
            <a:r>
              <a:rPr lang="en-US" dirty="0"/>
              <a:t>(0,0,1,0.7))</a:t>
            </a:r>
          </a:p>
        </p:txBody>
      </p:sp>
      <p:pic>
        <p:nvPicPr>
          <p:cNvPr id="4" name="Picture 3"/>
          <p:cNvPicPr>
            <a:picLocks noChangeAspect="1"/>
          </p:cNvPicPr>
          <p:nvPr/>
        </p:nvPicPr>
        <p:blipFill>
          <a:blip r:embed="rId2"/>
          <a:stretch>
            <a:fillRect/>
          </a:stretch>
        </p:blipFill>
        <p:spPr>
          <a:xfrm>
            <a:off x="136420" y="3327385"/>
            <a:ext cx="5771429" cy="3371429"/>
          </a:xfrm>
          <a:prstGeom prst="rect">
            <a:avLst/>
          </a:prstGeom>
        </p:spPr>
      </p:pic>
      <p:pic>
        <p:nvPicPr>
          <p:cNvPr id="5" name="Picture 4"/>
          <p:cNvPicPr>
            <a:picLocks noChangeAspect="1"/>
          </p:cNvPicPr>
          <p:nvPr/>
        </p:nvPicPr>
        <p:blipFill>
          <a:blip r:embed="rId3"/>
          <a:stretch>
            <a:fillRect/>
          </a:stretch>
        </p:blipFill>
        <p:spPr>
          <a:xfrm>
            <a:off x="6005001" y="3327384"/>
            <a:ext cx="5771429" cy="3371429"/>
          </a:xfrm>
          <a:prstGeom prst="rect">
            <a:avLst/>
          </a:prstGeom>
        </p:spPr>
      </p:pic>
    </p:spTree>
    <p:extLst>
      <p:ext uri="{BB962C8B-B14F-4D97-AF65-F5344CB8AC3E}">
        <p14:creationId xmlns:p14="http://schemas.microsoft.com/office/powerpoint/2010/main" val="2615602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8871</TotalTime>
  <Words>2003</Words>
  <Application>Microsoft Macintosh PowerPoint</Application>
  <PresentationFormat>Widescreen</PresentationFormat>
  <Paragraphs>201</Paragraphs>
  <Slides>27</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Andale Mono</vt:lpstr>
      <vt:lpstr>Arial</vt:lpstr>
      <vt:lpstr>Calibri</vt:lpstr>
      <vt:lpstr>Helvetica</vt:lpstr>
      <vt:lpstr>Tahoma</vt:lpstr>
      <vt:lpstr>Times</vt:lpstr>
      <vt:lpstr>Times New Roman</vt:lpstr>
      <vt:lpstr>Trebuchet MS</vt:lpstr>
      <vt:lpstr>Wingdings 3</vt:lpstr>
      <vt:lpstr>Facet</vt:lpstr>
      <vt:lpstr>Worksheet</vt:lpstr>
      <vt:lpstr>Exploratory Data Analysis Tables, Graphs and Plots</vt:lpstr>
      <vt:lpstr>Exploratory graphs and plots</vt:lpstr>
      <vt:lpstr>Two Types of Variables</vt:lpstr>
      <vt:lpstr>Exploring categorical variables</vt:lpstr>
      <vt:lpstr>ggplot2 – A plotting system for R</vt:lpstr>
      <vt:lpstr>ggplot2 grammar of graphics</vt:lpstr>
      <vt:lpstr>gglplot()</vt:lpstr>
      <vt:lpstr>ggplot()</vt:lpstr>
      <vt:lpstr>Common graphs used in Exploratory Data Analysis</vt:lpstr>
      <vt:lpstr>Pie Chart</vt:lpstr>
      <vt:lpstr>Common graphs used in Exploratory Data Analysis</vt:lpstr>
      <vt:lpstr>Issues with Histograms</vt:lpstr>
      <vt:lpstr>PowerPoint Presentation</vt:lpstr>
      <vt:lpstr>Frequency Polygons</vt:lpstr>
      <vt:lpstr>Plots for exploring two or more variables</vt:lpstr>
      <vt:lpstr>Scatter Plot: Relationships</vt:lpstr>
      <vt:lpstr>Scatter plot:</vt:lpstr>
      <vt:lpstr>Scatter Plots</vt:lpstr>
      <vt:lpstr>Stripchart</vt:lpstr>
      <vt:lpstr>Box Plot</vt:lpstr>
      <vt:lpstr>Side by Side Box Plots</vt:lpstr>
      <vt:lpstr>Line graphs</vt:lpstr>
      <vt:lpstr>Spatial data: choropleth Maps</vt:lpstr>
      <vt:lpstr>Transparent plotting</vt:lpstr>
      <vt:lpstr>Exploratory graphs with qplot()</vt:lpstr>
      <vt:lpstr>Readings</vt:lpstr>
      <vt:lpstr>Practice Exercise / HW</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and Plots</dc:title>
  <dc:creator>Jayadhurganandh Jayaraman</dc:creator>
  <cp:lastModifiedBy>Hamed Ali</cp:lastModifiedBy>
  <cp:revision>63</cp:revision>
  <dcterms:created xsi:type="dcterms:W3CDTF">2016-09-23T16:46:10Z</dcterms:created>
  <dcterms:modified xsi:type="dcterms:W3CDTF">2020-01-25T14:11:20Z</dcterms:modified>
</cp:coreProperties>
</file>