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5" r:id="rId18"/>
    <p:sldId id="267" r:id="rId19"/>
    <p:sldId id="268" r:id="rId20"/>
    <p:sldId id="264" r:id="rId21"/>
    <p:sldId id="266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473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219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8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30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5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3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6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7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15A7-B398-40DC-A0BA-A73460A13DF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F27EEF-F203-4438-9448-BFDDE2C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TR2bHSJ_ec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ggle.com/" TargetMode="External"/><Relationship Id="rId3" Type="http://schemas.openxmlformats.org/officeDocument/2006/relationships/hyperlink" Target="http://www.data.gov/" TargetMode="External"/><Relationship Id="rId7" Type="http://schemas.openxmlformats.org/officeDocument/2006/relationships/hyperlink" Target="http://www.asdfree.com/" TargetMode="External"/><Relationship Id="rId2" Type="http://schemas.openxmlformats.org/officeDocument/2006/relationships/hyperlink" Target="http://data.u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apminder.org/" TargetMode="External"/><Relationship Id="rId11" Type="http://schemas.openxmlformats.org/officeDocument/2006/relationships/hyperlink" Target="http://www.kdnuggets.com/datasets/index.html" TargetMode="External"/><Relationship Id="rId5" Type="http://schemas.openxmlformats.org/officeDocument/2006/relationships/hyperlink" Target="https://www.epa.gov/outdoor-air-quality-data" TargetMode="External"/><Relationship Id="rId10" Type="http://schemas.openxmlformats.org/officeDocument/2006/relationships/hyperlink" Target="https://www.quora.com/Data/Where-can-I-find-large-datasets-open-to-the-public" TargetMode="External"/><Relationship Id="rId4" Type="http://schemas.openxmlformats.org/officeDocument/2006/relationships/hyperlink" Target="http://data.gov.uk/" TargetMode="External"/><Relationship Id="rId9" Type="http://schemas.openxmlformats.org/officeDocument/2006/relationships/hyperlink" Target="https://aws.amazon.com/public-data-set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184385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247"/>
            <a:ext cx="8596668" cy="497983"/>
          </a:xfrm>
        </p:spPr>
        <p:txBody>
          <a:bodyPr>
            <a:normAutofit fontScale="90000"/>
          </a:bodyPr>
          <a:lstStyle/>
          <a:p>
            <a:r>
              <a:rPr lang="en-US" dirty="0"/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51" y="544231"/>
            <a:ext cx="8596668" cy="3911860"/>
          </a:xfrm>
        </p:spPr>
        <p:txBody>
          <a:bodyPr>
            <a:normAutofit/>
          </a:bodyPr>
          <a:lstStyle/>
          <a:p>
            <a:r>
              <a:rPr lang="en-US" dirty="0"/>
              <a:t>Column headers are values, not variable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dataset has three variables, religion, income and frequency</a:t>
            </a:r>
          </a:p>
          <a:p>
            <a:r>
              <a:rPr lang="en-US" dirty="0"/>
              <a:t>To tidy it, we need to </a:t>
            </a:r>
            <a:r>
              <a:rPr lang="en-US" b="1" dirty="0"/>
              <a:t>melt</a:t>
            </a:r>
            <a:r>
              <a:rPr lang="en-US" dirty="0"/>
              <a:t>, or stack it. In other words, we need to turn columns into rows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31" y="941165"/>
            <a:ext cx="6058907" cy="2453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440" y="4181475"/>
            <a:ext cx="31146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3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75" y="345516"/>
            <a:ext cx="7200900" cy="220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600" y="2739376"/>
            <a:ext cx="64960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446468"/>
          </a:xfrm>
        </p:spPr>
        <p:txBody>
          <a:bodyPr>
            <a:noAutofit/>
          </a:bodyPr>
          <a:lstStyle/>
          <a:p>
            <a:r>
              <a:rPr lang="en-US" sz="2800" dirty="0"/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337" y="441009"/>
            <a:ext cx="8596668" cy="3469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Multiple variables are stored in one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70" y="788008"/>
            <a:ext cx="5971705" cy="2989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75" y="3028826"/>
            <a:ext cx="5945246" cy="370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9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718"/>
            <a:ext cx="8596668" cy="536620"/>
          </a:xfrm>
        </p:spPr>
        <p:txBody>
          <a:bodyPr>
            <a:normAutofit/>
          </a:bodyPr>
          <a:lstStyle/>
          <a:p>
            <a:r>
              <a:rPr lang="en-US" sz="2800" dirty="0"/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297" y="247550"/>
            <a:ext cx="9419703" cy="384956"/>
          </a:xfrm>
        </p:spPr>
        <p:txBody>
          <a:bodyPr/>
          <a:lstStyle/>
          <a:p>
            <a:r>
              <a:rPr lang="en-US" dirty="0"/>
              <a:t>Variables are stored in both rows and columns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3" y="632507"/>
            <a:ext cx="6102775" cy="274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01" y="3174160"/>
            <a:ext cx="6950298" cy="36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7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8" y="158839"/>
            <a:ext cx="8596668" cy="420710"/>
          </a:xfrm>
        </p:spPr>
        <p:txBody>
          <a:bodyPr>
            <a:normAutofit fontScale="90000"/>
          </a:bodyPr>
          <a:lstStyle/>
          <a:p>
            <a:r>
              <a:rPr lang="en-US" dirty="0"/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8707" y="254517"/>
            <a:ext cx="8596668" cy="415186"/>
          </a:xfrm>
        </p:spPr>
        <p:txBody>
          <a:bodyPr/>
          <a:lstStyle/>
          <a:p>
            <a:r>
              <a:rPr lang="en-US" dirty="0"/>
              <a:t>Multiple types of observational units are stored in the same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051" y="3103808"/>
            <a:ext cx="6178949" cy="3754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9" y="669703"/>
            <a:ext cx="5904495" cy="36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12" y="1790710"/>
            <a:ext cx="9278035" cy="4443211"/>
          </a:xfrm>
        </p:spPr>
        <p:txBody>
          <a:bodyPr/>
          <a:lstStyle/>
          <a:p>
            <a:r>
              <a:rPr lang="en-US" sz="2400" dirty="0"/>
              <a:t>It is also common to find data values about a single type of observational unit spread out over multiple tables or files. These tables and files are often split up by another variable, so that each represents a single year, person, or location</a:t>
            </a:r>
          </a:p>
          <a:p>
            <a:r>
              <a:rPr lang="en-US" sz="2400" dirty="0"/>
              <a:t>1. Read the files into a list of tables.</a:t>
            </a:r>
          </a:p>
          <a:p>
            <a:r>
              <a:rPr lang="en-US" sz="2400" dirty="0"/>
              <a:t>2. For each table, add a new column that records the original file name (because the file name is often the value of an important variable).</a:t>
            </a:r>
          </a:p>
          <a:p>
            <a:r>
              <a:rPr lang="en-US" sz="2400" dirty="0"/>
              <a:t>3. Combine all tables into a single 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0968" y="158839"/>
            <a:ext cx="8596668" cy="6298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Tidy Data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0212" y="788645"/>
            <a:ext cx="8596668" cy="415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single observational unit is stored in multiple tables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0968" y="3385544"/>
            <a:ext cx="8596668" cy="4207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7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509908" y="1410784"/>
            <a:ext cx="9703039" cy="4421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common task in data analysis is removing missing values (NAs).</a:t>
            </a:r>
          </a:p>
          <a:p>
            <a:pPr marL="3429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&lt;- c(1, 2, NA, 4, NA, 5)</a:t>
            </a:r>
          </a:p>
          <a:p>
            <a:pPr marL="3429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bad &lt;- is.na(x)</a:t>
            </a:r>
          </a:p>
          <a:p>
            <a:pPr marL="3429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print(bad)</a:t>
            </a:r>
          </a:p>
          <a:p>
            <a:pPr marL="3429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 FALSE FALSE TRUE FALSE TRUE FALSE</a:t>
            </a:r>
          </a:p>
          <a:p>
            <a:pPr marL="3429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x[!bad]</a:t>
            </a:r>
          </a:p>
          <a:p>
            <a:pPr marL="3429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 1 2 4 5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count the number of rows with missing values</a:t>
            </a:r>
          </a:p>
          <a:p>
            <a:pPr marL="3429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sum(!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complete.cases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movie_data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get rid off all the rows with missing data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newdata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na.omit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(data) </a:t>
            </a:r>
          </a:p>
        </p:txBody>
      </p:sp>
    </p:spTree>
    <p:extLst>
      <p:ext uri="{BB962C8B-B14F-4D97-AF65-F5344CB8AC3E}">
        <p14:creationId xmlns:p14="http://schemas.microsoft.com/office/powerpoint/2010/main" val="166349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726" y="171718"/>
            <a:ext cx="8596668" cy="4078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Accessing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455" y="579549"/>
            <a:ext cx="8596668" cy="6278451"/>
          </a:xfrm>
        </p:spPr>
        <p:txBody>
          <a:bodyPr>
            <a:normAutofit/>
          </a:bodyPr>
          <a:lstStyle/>
          <a:p>
            <a:r>
              <a:rPr lang="en-US" dirty="0" err="1"/>
              <a:t>Subsetting</a:t>
            </a:r>
            <a:endParaRPr lang="en-US" dirty="0"/>
          </a:p>
          <a:p>
            <a:pPr lvl="1"/>
            <a:r>
              <a:rPr lang="en-US" dirty="0"/>
              <a:t>Getting subsets of data from R objects</a:t>
            </a:r>
          </a:p>
          <a:p>
            <a:pPr lvl="1"/>
            <a:r>
              <a:rPr lang="en-US" dirty="0" err="1"/>
              <a:t>Subsetting</a:t>
            </a:r>
            <a:r>
              <a:rPr lang="en-US" dirty="0"/>
              <a:t> vectors</a:t>
            </a:r>
          </a:p>
          <a:p>
            <a:pPr lvl="2"/>
            <a:r>
              <a:rPr lang="pt-BR" dirty="0"/>
              <a:t>x &lt;- </a:t>
            </a:r>
            <a:r>
              <a:rPr lang="pt-BR" b="1" dirty="0"/>
              <a:t>c</a:t>
            </a:r>
            <a:r>
              <a:rPr lang="pt-BR" dirty="0"/>
              <a:t>("a", "b", "c", "c", "d", "a")</a:t>
            </a:r>
          </a:p>
          <a:p>
            <a:pPr lvl="2"/>
            <a:r>
              <a:rPr lang="en-US" dirty="0"/>
              <a:t>x[2] </a:t>
            </a:r>
            <a:r>
              <a:rPr lang="en-US" i="1" dirty="0"/>
              <a:t>## Extract the second element</a:t>
            </a:r>
          </a:p>
          <a:p>
            <a:pPr lvl="3"/>
            <a:r>
              <a:rPr lang="en-US" dirty="0"/>
              <a:t>[1] "b“</a:t>
            </a:r>
          </a:p>
          <a:p>
            <a:pPr lvl="2"/>
            <a:r>
              <a:rPr lang="en-US" dirty="0"/>
              <a:t>x[1:4]</a:t>
            </a:r>
          </a:p>
          <a:p>
            <a:pPr lvl="3"/>
            <a:r>
              <a:rPr lang="pt-BR" dirty="0"/>
              <a:t>[1] "a" "b" "c" "c“</a:t>
            </a:r>
          </a:p>
          <a:p>
            <a:pPr lvl="1"/>
            <a:r>
              <a:rPr lang="pt-BR" dirty="0"/>
              <a:t>Subsetting Matrices</a:t>
            </a:r>
          </a:p>
          <a:p>
            <a:pPr lvl="2"/>
            <a:r>
              <a:rPr lang="en-US" dirty="0"/>
              <a:t>x &lt;- </a:t>
            </a:r>
            <a:r>
              <a:rPr lang="en-US" b="1" dirty="0"/>
              <a:t>matrix</a:t>
            </a:r>
            <a:r>
              <a:rPr lang="en-US" dirty="0"/>
              <a:t>(1:6, 2, 3)</a:t>
            </a:r>
          </a:p>
          <a:p>
            <a:pPr lvl="2"/>
            <a:r>
              <a:rPr lang="en-US" dirty="0"/>
              <a:t>x[1, 2]</a:t>
            </a:r>
          </a:p>
          <a:p>
            <a:pPr lvl="3"/>
            <a:r>
              <a:rPr lang="en-US" dirty="0"/>
              <a:t>[1] 3</a:t>
            </a:r>
          </a:p>
          <a:p>
            <a:pPr lvl="1"/>
            <a:r>
              <a:rPr lang="en-US" dirty="0"/>
              <a:t>Selecting rows</a:t>
            </a:r>
          </a:p>
          <a:p>
            <a:pPr lvl="2"/>
            <a:r>
              <a:rPr lang="en-US" dirty="0" err="1"/>
              <a:t>favoritetrumptweets</a:t>
            </a:r>
            <a:r>
              <a:rPr lang="en-US" dirty="0"/>
              <a:t> &lt;- </a:t>
            </a:r>
            <a:r>
              <a:rPr lang="en-US" dirty="0" err="1"/>
              <a:t>trumptweets</a:t>
            </a:r>
            <a:r>
              <a:rPr lang="en-US" dirty="0"/>
              <a:t>[</a:t>
            </a:r>
            <a:r>
              <a:rPr lang="en-US" dirty="0" err="1"/>
              <a:t>trumptweets$retweetCount</a:t>
            </a:r>
            <a:r>
              <a:rPr lang="en-US" dirty="0"/>
              <a:t> &gt;10000,]</a:t>
            </a:r>
          </a:p>
          <a:p>
            <a:pPr lvl="1"/>
            <a:r>
              <a:rPr lang="en-US" dirty="0"/>
              <a:t>Keep columns</a:t>
            </a:r>
          </a:p>
          <a:p>
            <a:pPr lvl="2"/>
            <a:r>
              <a:rPr lang="en-US" dirty="0" err="1"/>
              <a:t>newtrumptweets</a:t>
            </a:r>
            <a:r>
              <a:rPr lang="en-US" dirty="0"/>
              <a:t> &lt;- </a:t>
            </a:r>
            <a:r>
              <a:rPr lang="en-US" dirty="0" err="1"/>
              <a:t>trumptweets</a:t>
            </a:r>
            <a:r>
              <a:rPr lang="en-US" dirty="0"/>
              <a:t>[c(1:4,6, 15)]</a:t>
            </a:r>
          </a:p>
          <a:p>
            <a:pPr lvl="1"/>
            <a:r>
              <a:rPr lang="en-US" dirty="0"/>
              <a:t>Dropping columns</a:t>
            </a:r>
          </a:p>
          <a:p>
            <a:pPr lvl="2"/>
            <a:r>
              <a:rPr lang="en-US" dirty="0" err="1"/>
              <a:t>newtrumptweets</a:t>
            </a:r>
            <a:r>
              <a:rPr lang="en-US" dirty="0"/>
              <a:t> &lt;- </a:t>
            </a:r>
            <a:r>
              <a:rPr lang="en-US" dirty="0" err="1"/>
              <a:t>trumptweets</a:t>
            </a:r>
            <a:r>
              <a:rPr lang="en-US" dirty="0"/>
              <a:t>[c(-5,-8)]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7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725" y="300507"/>
            <a:ext cx="8596668" cy="613893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914400"/>
            <a:ext cx="9234152" cy="58341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Makes working with data frames a lot easier</a:t>
            </a:r>
          </a:p>
          <a:p>
            <a:r>
              <a:rPr lang="en-US" dirty="0"/>
              <a:t>The data frame is a key data structure in R that is used heavily</a:t>
            </a:r>
          </a:p>
          <a:p>
            <a:r>
              <a:rPr lang="en-US" dirty="0"/>
              <a:t>Part of the </a:t>
            </a:r>
            <a:r>
              <a:rPr lang="en-US" dirty="0" err="1"/>
              <a:t>tidyverse</a:t>
            </a:r>
            <a:r>
              <a:rPr lang="en-US" dirty="0"/>
              <a:t> package</a:t>
            </a:r>
          </a:p>
          <a:p>
            <a:r>
              <a:rPr lang="en-US" dirty="0"/>
              <a:t>Some of the key “verbs” provided by the </a:t>
            </a:r>
            <a:r>
              <a:rPr lang="en-US" dirty="0" err="1"/>
              <a:t>dplyr</a:t>
            </a:r>
            <a:r>
              <a:rPr lang="en-US" dirty="0"/>
              <a:t> package are</a:t>
            </a:r>
          </a:p>
          <a:p>
            <a:pPr lvl="1"/>
            <a:r>
              <a:rPr lang="en-US" dirty="0"/>
              <a:t>select: return a subset of the columns of a data frame, using a flexible notation</a:t>
            </a:r>
          </a:p>
          <a:p>
            <a:pPr lvl="1"/>
            <a:r>
              <a:rPr lang="en-US" dirty="0"/>
              <a:t>filter: extract a subset of rows from a data frame based on logical conditions</a:t>
            </a:r>
          </a:p>
          <a:p>
            <a:pPr lvl="1"/>
            <a:r>
              <a:rPr lang="en-US" dirty="0"/>
              <a:t>arrange: reorder rows of a data frame</a:t>
            </a:r>
          </a:p>
          <a:p>
            <a:pPr lvl="1"/>
            <a:r>
              <a:rPr lang="it-IT" dirty="0"/>
              <a:t>rename: rename variables in a data frame</a:t>
            </a:r>
          </a:p>
          <a:p>
            <a:pPr lvl="1"/>
            <a:r>
              <a:rPr lang="en-US" dirty="0"/>
              <a:t>mutate: add new variables/columns or transform existing variables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 / summarize: generate summary statistics of different variables in the data frame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head(select(shootingdata,1:3))</a:t>
            </a:r>
          </a:p>
          <a:p>
            <a:pPr lvl="1"/>
            <a:r>
              <a:rPr lang="en-US" dirty="0"/>
              <a:t>head(select(</a:t>
            </a:r>
            <a:r>
              <a:rPr lang="en-US" dirty="0" err="1"/>
              <a:t>shootingdata</a:t>
            </a:r>
            <a:r>
              <a:rPr lang="en-US" dirty="0"/>
              <a:t>,-(2:3)))</a:t>
            </a:r>
          </a:p>
          <a:p>
            <a:r>
              <a:rPr lang="en-US" dirty="0"/>
              <a:t>Filter</a:t>
            </a:r>
          </a:p>
          <a:p>
            <a:pPr lvl="1"/>
            <a:r>
              <a:rPr lang="en-US" dirty="0" err="1"/>
              <a:t>fatalshooting</a:t>
            </a:r>
            <a:r>
              <a:rPr lang="en-US" dirty="0"/>
              <a:t> &lt;- filter(</a:t>
            </a:r>
            <a:r>
              <a:rPr lang="en-US" dirty="0" err="1"/>
              <a:t>shootingdata,shooting_type</a:t>
            </a:r>
            <a:r>
              <a:rPr lang="en-US" dirty="0"/>
              <a:t> == "Fatal")</a:t>
            </a:r>
          </a:p>
        </p:txBody>
      </p:sp>
    </p:spTree>
    <p:extLst>
      <p:ext uri="{BB962C8B-B14F-4D97-AF65-F5344CB8AC3E}">
        <p14:creationId xmlns:p14="http://schemas.microsoft.com/office/powerpoint/2010/main" val="248958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8" y="184597"/>
            <a:ext cx="8596668" cy="65253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5" y="837126"/>
            <a:ext cx="8596668" cy="602087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Arrange</a:t>
            </a:r>
          </a:p>
          <a:p>
            <a:pPr lvl="1"/>
            <a:r>
              <a:rPr lang="en-US" sz="2000" dirty="0" err="1"/>
              <a:t>arrangedshootingdata</a:t>
            </a:r>
            <a:r>
              <a:rPr lang="en-US" sz="2000" dirty="0"/>
              <a:t> &lt;- arrange(</a:t>
            </a:r>
            <a:r>
              <a:rPr lang="en-US" sz="2000" dirty="0" err="1"/>
              <a:t>shootingdata,shooting_type</a:t>
            </a:r>
            <a:r>
              <a:rPr lang="en-US" sz="2000" dirty="0"/>
              <a:t>)</a:t>
            </a:r>
          </a:p>
          <a:p>
            <a:r>
              <a:rPr lang="en-US" sz="2400" dirty="0"/>
              <a:t>Rename</a:t>
            </a:r>
          </a:p>
          <a:p>
            <a:pPr lvl="1"/>
            <a:r>
              <a:rPr lang="en-US" sz="2000" dirty="0" err="1"/>
              <a:t>renamedshootingdata</a:t>
            </a:r>
            <a:r>
              <a:rPr lang="en-US" sz="2000" dirty="0"/>
              <a:t> &lt;- rename(</a:t>
            </a:r>
            <a:r>
              <a:rPr lang="en-US" sz="2000" dirty="0" err="1"/>
              <a:t>shootingdata</a:t>
            </a:r>
            <a:r>
              <a:rPr lang="en-US" sz="2000" dirty="0"/>
              <a:t>, </a:t>
            </a:r>
            <a:r>
              <a:rPr lang="en-US" sz="2000" dirty="0" err="1"/>
              <a:t>fatal_nonfatal</a:t>
            </a:r>
            <a:r>
              <a:rPr lang="en-US" sz="2000" dirty="0"/>
              <a:t> = </a:t>
            </a:r>
            <a:r>
              <a:rPr lang="en-US" sz="2000" dirty="0" err="1"/>
              <a:t>shooting_type</a:t>
            </a:r>
            <a:r>
              <a:rPr lang="en-US" sz="2000" dirty="0"/>
              <a:t>)</a:t>
            </a:r>
          </a:p>
          <a:p>
            <a:r>
              <a:rPr lang="en-US" sz="2400" dirty="0"/>
              <a:t>Mutate</a:t>
            </a:r>
          </a:p>
          <a:p>
            <a:pPr lvl="1"/>
            <a:r>
              <a:rPr lang="en-US" sz="2000" dirty="0"/>
              <a:t>Used to transform variables in a data frame</a:t>
            </a:r>
          </a:p>
          <a:p>
            <a:pPr lvl="1"/>
            <a:r>
              <a:rPr lang="en-US" sz="2000" dirty="0" err="1"/>
              <a:t>mutatedshootingdata</a:t>
            </a:r>
            <a:r>
              <a:rPr lang="en-US" sz="2000" dirty="0"/>
              <a:t> &lt;- mutate(</a:t>
            </a:r>
            <a:r>
              <a:rPr lang="en-US" sz="2000" dirty="0" err="1"/>
              <a:t>shootingdata</a:t>
            </a:r>
            <a:r>
              <a:rPr lang="en-US" sz="2000" dirty="0"/>
              <a:t>, </a:t>
            </a:r>
            <a:r>
              <a:rPr lang="en-US" sz="2000" dirty="0" err="1"/>
              <a:t>meanadjlatitude</a:t>
            </a:r>
            <a:r>
              <a:rPr lang="en-US" sz="2000" dirty="0"/>
              <a:t> = latitude - mean(latitude))</a:t>
            </a:r>
          </a:p>
          <a:p>
            <a:r>
              <a:rPr lang="en-US" sz="2200" dirty="0" err="1"/>
              <a:t>Summarise</a:t>
            </a:r>
            <a:endParaRPr lang="en-US" sz="2200" dirty="0"/>
          </a:p>
          <a:p>
            <a:pPr lvl="1"/>
            <a:r>
              <a:rPr lang="en-US" sz="2000" dirty="0"/>
              <a:t>Find summary stats such as mean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 err="1"/>
              <a:t>summarise</a:t>
            </a:r>
            <a:r>
              <a:rPr lang="en-US" sz="2000" dirty="0"/>
              <a:t>(</a:t>
            </a:r>
            <a:r>
              <a:rPr lang="en-US" sz="2000" dirty="0" err="1"/>
              <a:t>shootingdata</a:t>
            </a:r>
            <a:r>
              <a:rPr lang="en-US" sz="2000" dirty="0"/>
              <a:t>, </a:t>
            </a:r>
            <a:r>
              <a:rPr lang="en-US" sz="2000" dirty="0" err="1"/>
              <a:t>avg_lat</a:t>
            </a:r>
            <a:r>
              <a:rPr lang="en-US" sz="2000" dirty="0"/>
              <a:t> = mean(latitude))</a:t>
            </a:r>
          </a:p>
          <a:p>
            <a:r>
              <a:rPr lang="en-US" sz="2200" dirty="0" err="1"/>
              <a:t>Groupby</a:t>
            </a:r>
            <a:endParaRPr lang="en-US" sz="2200" dirty="0"/>
          </a:p>
          <a:p>
            <a:pPr lvl="1"/>
            <a:r>
              <a:rPr lang="en-US" sz="2000" dirty="0" err="1"/>
              <a:t>groupby</a:t>
            </a:r>
            <a:r>
              <a:rPr lang="en-US" sz="2000" dirty="0"/>
              <a:t>(</a:t>
            </a:r>
            <a:r>
              <a:rPr lang="en-US" sz="2000" dirty="0" err="1"/>
              <a:t>shootingdata</a:t>
            </a:r>
            <a:r>
              <a:rPr lang="en-US" sz="2000" dirty="0"/>
              <a:t>, </a:t>
            </a:r>
            <a:r>
              <a:rPr lang="en-US" sz="2000" dirty="0" err="1"/>
              <a:t>shooting_type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summarise</a:t>
            </a:r>
            <a:r>
              <a:rPr lang="en-US" sz="2000" dirty="0"/>
              <a:t>(</a:t>
            </a:r>
            <a:r>
              <a:rPr lang="en-US" sz="2000" dirty="0" err="1"/>
              <a:t>groupby</a:t>
            </a:r>
            <a:r>
              <a:rPr lang="en-US" sz="2000" dirty="0"/>
              <a:t>(</a:t>
            </a:r>
            <a:r>
              <a:rPr lang="en-US" sz="2000" dirty="0" err="1"/>
              <a:t>shootingdata</a:t>
            </a:r>
            <a:r>
              <a:rPr lang="en-US" sz="2000" dirty="0"/>
              <a:t>, </a:t>
            </a:r>
            <a:r>
              <a:rPr lang="en-US" sz="2000" dirty="0" err="1"/>
              <a:t>shooting_type</a:t>
            </a:r>
            <a:r>
              <a:rPr lang="en-US" sz="2000" dirty="0"/>
              <a:t>), </a:t>
            </a:r>
            <a:r>
              <a:rPr lang="en-US" sz="2000" dirty="0" err="1"/>
              <a:t>avg_lat</a:t>
            </a:r>
            <a:r>
              <a:rPr lang="en-US" sz="2000" dirty="0"/>
              <a:t> = mean(latitude))</a:t>
            </a:r>
          </a:p>
          <a:p>
            <a:r>
              <a:rPr lang="en-US" sz="2200" dirty="0"/>
              <a:t>Distinct</a:t>
            </a:r>
          </a:p>
          <a:p>
            <a:pPr lvl="1"/>
            <a:r>
              <a:rPr lang="en-US" sz="2000" dirty="0"/>
              <a:t>Remove duplicate rows</a:t>
            </a:r>
          </a:p>
          <a:p>
            <a:pPr lvl="1"/>
            <a:r>
              <a:rPr lang="en-US" sz="2000" dirty="0" err="1"/>
              <a:t>newdf</a:t>
            </a:r>
            <a:r>
              <a:rPr lang="en-US" sz="2000" dirty="0"/>
              <a:t> &lt;- distinct(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7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4" y="103838"/>
            <a:ext cx="10515600" cy="591622"/>
          </a:xfrm>
        </p:spPr>
        <p:txBody>
          <a:bodyPr>
            <a:normAutofit fontScale="90000"/>
          </a:bodyPr>
          <a:lstStyle/>
          <a:p>
            <a:r>
              <a:rPr lang="en-US" dirty="0"/>
              <a:t>Why Learn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03" y="4125298"/>
            <a:ext cx="2968581" cy="49553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Video - Why R</a:t>
            </a:r>
            <a:endParaRPr lang="en-US" dirty="0"/>
          </a:p>
        </p:txBody>
      </p:sp>
      <p:pic>
        <p:nvPicPr>
          <p:cNvPr id="1028" name="Picture 4" descr="Image result for Why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4" y="695460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hy 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91" y="4520483"/>
            <a:ext cx="2814351" cy="211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21" y="698712"/>
            <a:ext cx="624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37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r>
              <a:rPr lang="en-US" dirty="0"/>
              <a:t>Data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797"/>
            <a:ext cx="8596668" cy="46375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United nations (</a:t>
            </a:r>
            <a:r>
              <a:rPr lang="en-US" dirty="0">
                <a:hlinkClick r:id="rId2"/>
              </a:rPr>
              <a:t>http://data.un.org</a:t>
            </a:r>
            <a:r>
              <a:rPr lang="en-US" dirty="0"/>
              <a:t>)</a:t>
            </a:r>
          </a:p>
          <a:p>
            <a:r>
              <a:rPr lang="en-US" dirty="0"/>
              <a:t>U.S (</a:t>
            </a:r>
            <a:r>
              <a:rPr lang="en-US" dirty="0">
                <a:hlinkClick r:id="rId3"/>
              </a:rPr>
              <a:t>http://www.data.gov</a:t>
            </a:r>
            <a:r>
              <a:rPr lang="en-US" dirty="0"/>
              <a:t>)</a:t>
            </a:r>
          </a:p>
          <a:p>
            <a:r>
              <a:rPr lang="en-US" dirty="0"/>
              <a:t>U.K (</a:t>
            </a:r>
            <a:r>
              <a:rPr lang="en-US" dirty="0">
                <a:hlinkClick r:id="rId4"/>
              </a:rPr>
              <a:t>http://data.gov.uk</a:t>
            </a:r>
            <a:r>
              <a:rPr lang="en-US" dirty="0"/>
              <a:t>)</a:t>
            </a:r>
          </a:p>
          <a:p>
            <a:r>
              <a:rPr lang="en-US" dirty="0"/>
              <a:t>Environmental Protection Agency (</a:t>
            </a:r>
            <a:r>
              <a:rPr lang="en-US" dirty="0">
                <a:hlinkClick r:id="rId5"/>
              </a:rPr>
              <a:t>https://www.epa.gov/outdoor-air-quality-data</a:t>
            </a:r>
            <a:r>
              <a:rPr lang="en-US" dirty="0"/>
              <a:t>)</a:t>
            </a:r>
          </a:p>
          <a:p>
            <a:r>
              <a:rPr lang="en-US" dirty="0" err="1"/>
              <a:t>Gapminder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http://www.gapminder.org</a:t>
            </a:r>
            <a:r>
              <a:rPr lang="en-US" dirty="0"/>
              <a:t>)</a:t>
            </a:r>
          </a:p>
          <a:p>
            <a:r>
              <a:rPr lang="en-US" dirty="0"/>
              <a:t>Analyze survey data for free (</a:t>
            </a:r>
            <a:r>
              <a:rPr lang="en-US" dirty="0">
                <a:hlinkClick r:id="rId7"/>
              </a:rPr>
              <a:t>http://www.asdfree.com/</a:t>
            </a:r>
            <a:r>
              <a:rPr lang="en-US" dirty="0"/>
              <a:t>)</a:t>
            </a:r>
          </a:p>
          <a:p>
            <a:r>
              <a:rPr lang="en-US" dirty="0" err="1"/>
              <a:t>Kaggle</a:t>
            </a:r>
            <a:r>
              <a:rPr lang="en-US" dirty="0"/>
              <a:t> (</a:t>
            </a:r>
            <a:r>
              <a:rPr lang="en-US" dirty="0">
                <a:hlinkClick r:id="rId8"/>
              </a:rPr>
              <a:t>http://www.kaggle.com</a:t>
            </a:r>
            <a:r>
              <a:rPr lang="en-US" dirty="0"/>
              <a:t>)</a:t>
            </a:r>
          </a:p>
          <a:p>
            <a:r>
              <a:rPr lang="en-US" dirty="0"/>
              <a:t>Amazon web services public data sets (</a:t>
            </a:r>
            <a:r>
              <a:rPr lang="en-US" dirty="0">
                <a:hlinkClick r:id="rId9"/>
              </a:rPr>
              <a:t>https://aws.amazon.com/public-data-sets/</a:t>
            </a:r>
            <a:r>
              <a:rPr lang="en-US" dirty="0"/>
              <a:t>)</a:t>
            </a:r>
          </a:p>
          <a:p>
            <a:r>
              <a:rPr lang="en-US" dirty="0">
                <a:hlinkClick r:id="rId10"/>
              </a:rPr>
              <a:t>https://www.quora.com/Data/Where-can-I-find-large-datasets-open-to-the-public</a:t>
            </a:r>
            <a:endParaRPr lang="en-US" dirty="0"/>
          </a:p>
          <a:p>
            <a:r>
              <a:rPr lang="en-US" dirty="0">
                <a:hlinkClick r:id="rId11"/>
              </a:rPr>
              <a:t>http://www.kdnuggets.com/datasets/index.html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80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29" y="2147710"/>
            <a:ext cx="9561370" cy="2952323"/>
          </a:xfrm>
        </p:spPr>
        <p:txBody>
          <a:bodyPr>
            <a:noAutofit/>
          </a:bodyPr>
          <a:lstStyle/>
          <a:p>
            <a:r>
              <a:rPr lang="en-US" sz="2800" dirty="0"/>
              <a:t>R Programming for Data Science by Roger Peng (PDF on Blackboard)</a:t>
            </a:r>
          </a:p>
          <a:p>
            <a:pPr lvl="1"/>
            <a:r>
              <a:rPr lang="en-US" sz="2800" dirty="0"/>
              <a:t>Chapter 5, 6, 10, 13</a:t>
            </a:r>
          </a:p>
          <a:p>
            <a:r>
              <a:rPr lang="en-US" sz="2800" dirty="0"/>
              <a:t>Wickham, H. (2014). Tidy data. </a:t>
            </a:r>
            <a:r>
              <a:rPr lang="en-US" sz="2800" i="1" dirty="0"/>
              <a:t>Journal of Statistical Software</a:t>
            </a:r>
            <a:r>
              <a:rPr lang="en-US" sz="2800" dirty="0"/>
              <a:t>, </a:t>
            </a:r>
            <a:r>
              <a:rPr lang="en-US" sz="2800" i="1" dirty="0"/>
              <a:t>59</a:t>
            </a:r>
            <a:r>
              <a:rPr lang="en-US" sz="2800" dirty="0"/>
              <a:t>(10), 1-23.   (PDF on Blackboard)</a:t>
            </a:r>
          </a:p>
        </p:txBody>
      </p:sp>
    </p:spTree>
    <p:extLst>
      <p:ext uri="{BB962C8B-B14F-4D97-AF65-F5344CB8AC3E}">
        <p14:creationId xmlns:p14="http://schemas.microsoft.com/office/powerpoint/2010/main" val="2946669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628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0311"/>
            <a:ext cx="8596668" cy="55379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 the IMDB Movie data csv file found on Blackboard into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Sanity check the data to see if loaded correctly</a:t>
            </a:r>
          </a:p>
          <a:p>
            <a:r>
              <a:rPr lang="en-US" dirty="0"/>
              <a:t>Count the number of rows with missing data</a:t>
            </a:r>
          </a:p>
          <a:p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with no missing data</a:t>
            </a:r>
          </a:p>
          <a:p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with just the movie title and the director name</a:t>
            </a:r>
          </a:p>
          <a:p>
            <a:r>
              <a:rPr lang="en-US" dirty="0"/>
              <a:t>Select the first five columns using the </a:t>
            </a:r>
            <a:r>
              <a:rPr lang="en-US" dirty="0" err="1"/>
              <a:t>dplyr</a:t>
            </a:r>
            <a:r>
              <a:rPr lang="en-US" dirty="0"/>
              <a:t> package and display only the first 10 rows</a:t>
            </a:r>
          </a:p>
          <a:p>
            <a:r>
              <a:rPr lang="en-US" dirty="0"/>
              <a:t>Display all the movies directed by Steven Spielberg using base R</a:t>
            </a:r>
          </a:p>
          <a:p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with data only for all the movies that grossed over 500 million (use the </a:t>
            </a:r>
            <a:r>
              <a:rPr lang="en-US" dirty="0" err="1"/>
              <a:t>dplyr</a:t>
            </a:r>
            <a:r>
              <a:rPr lang="en-US" dirty="0"/>
              <a:t> package)</a:t>
            </a:r>
          </a:p>
          <a:p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by removing duplicate rows</a:t>
            </a:r>
          </a:p>
          <a:p>
            <a:r>
              <a:rPr lang="en-US" dirty="0"/>
              <a:t>Sort data by descending gross revenue</a:t>
            </a:r>
          </a:p>
          <a:p>
            <a:r>
              <a:rPr lang="en-US" dirty="0"/>
              <a:t>Find the average revenue of all the movies</a:t>
            </a:r>
          </a:p>
          <a:p>
            <a:r>
              <a:rPr lang="en-US" dirty="0"/>
              <a:t>Create a new column called profit that is gross minus budget</a:t>
            </a:r>
          </a:p>
          <a:p>
            <a:r>
              <a:rPr lang="en-US" dirty="0"/>
              <a:t>Find the average profit by language (use 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2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24" y="363370"/>
            <a:ext cx="8596668" cy="679819"/>
          </a:xfrm>
        </p:spPr>
        <p:txBody>
          <a:bodyPr/>
          <a:lstStyle/>
          <a:p>
            <a:r>
              <a:rPr lang="en-US" dirty="0"/>
              <a:t>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4" y="1092093"/>
            <a:ext cx="8596668" cy="492459"/>
          </a:xfrm>
        </p:spPr>
        <p:txBody>
          <a:bodyPr/>
          <a:lstStyle/>
          <a:p>
            <a:r>
              <a:rPr lang="en-US" dirty="0"/>
              <a:t>Integrated development environment (IDE)</a:t>
            </a:r>
          </a:p>
          <a:p>
            <a:endParaRPr lang="en-US" dirty="0"/>
          </a:p>
        </p:txBody>
      </p:sp>
      <p:pic>
        <p:nvPicPr>
          <p:cNvPr id="2050" name="Picture 2" descr="Image result for what is r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12" y="1584552"/>
            <a:ext cx="6243306" cy="52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52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485104"/>
          </a:xfrm>
        </p:spPr>
        <p:txBody>
          <a:bodyPr>
            <a:normAutofit fontScale="90000"/>
          </a:bodyPr>
          <a:lstStyle/>
          <a:p>
            <a:r>
              <a:rPr lang="en-US" dirty="0"/>
              <a:t>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69701"/>
            <a:ext cx="8596668" cy="60788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Entering input (assignment operator)</a:t>
            </a:r>
          </a:p>
          <a:p>
            <a:pPr lvl="1"/>
            <a:r>
              <a:rPr lang="en-US" dirty="0"/>
              <a:t>X &lt;- 5</a:t>
            </a:r>
          </a:p>
          <a:p>
            <a:pPr lvl="1"/>
            <a:r>
              <a:rPr lang="en-US" dirty="0" err="1"/>
              <a:t>Msg</a:t>
            </a:r>
            <a:r>
              <a:rPr lang="en-US" dirty="0"/>
              <a:t> &lt;- “Hi”</a:t>
            </a:r>
          </a:p>
          <a:p>
            <a:pPr lvl="1"/>
            <a:r>
              <a:rPr lang="en-US" dirty="0"/>
              <a:t>X &lt;- 10:20</a:t>
            </a:r>
          </a:p>
          <a:p>
            <a:pPr lvl="1"/>
            <a:r>
              <a:rPr lang="en-US" dirty="0"/>
              <a:t>= or &lt;- are the assignment operator</a:t>
            </a:r>
          </a:p>
          <a:p>
            <a:r>
              <a:rPr lang="en-US" dirty="0"/>
              <a:t>R Objects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r>
              <a:rPr lang="en-US" dirty="0"/>
              <a:t>Character</a:t>
            </a:r>
          </a:p>
          <a:p>
            <a:pPr lvl="1"/>
            <a:r>
              <a:rPr lang="en-US" dirty="0"/>
              <a:t>Logical (true/false)</a:t>
            </a:r>
          </a:p>
          <a:p>
            <a:pPr lvl="1"/>
            <a:r>
              <a:rPr lang="en-US" dirty="0"/>
              <a:t>Factors</a:t>
            </a:r>
          </a:p>
          <a:p>
            <a:r>
              <a:rPr lang="en-US" dirty="0"/>
              <a:t>Creating vectors</a:t>
            </a:r>
          </a:p>
          <a:p>
            <a:pPr lvl="1"/>
            <a:r>
              <a:rPr lang="en-US" dirty="0"/>
              <a:t>Vectors contain objects of the same type</a:t>
            </a:r>
          </a:p>
          <a:p>
            <a:pPr lvl="1"/>
            <a:r>
              <a:rPr lang="en-US" dirty="0"/>
              <a:t>X &lt;- c(0.5,0.6,0.7,0.8)</a:t>
            </a:r>
          </a:p>
          <a:p>
            <a:pPr lvl="1"/>
            <a:r>
              <a:rPr lang="en-US" dirty="0"/>
              <a:t>X &lt;- c(“</a:t>
            </a:r>
            <a:r>
              <a:rPr lang="en-US" dirty="0" err="1"/>
              <a:t>hello”,”world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Arithmetic operations can be performed on vectors (add two vectors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Length() gives the number of elements in the vector</a:t>
            </a:r>
          </a:p>
          <a:p>
            <a:r>
              <a:rPr lang="en-US" dirty="0"/>
              <a:t>Creating Matrices</a:t>
            </a:r>
          </a:p>
          <a:p>
            <a:pPr lvl="1"/>
            <a:r>
              <a:rPr lang="en-US" dirty="0"/>
              <a:t>m &lt;- </a:t>
            </a:r>
            <a:r>
              <a:rPr lang="en-US" b="1" dirty="0"/>
              <a:t>matrix</a:t>
            </a:r>
            <a:r>
              <a:rPr lang="en-US" dirty="0"/>
              <a:t>(1:6, </a:t>
            </a:r>
            <a:r>
              <a:rPr lang="en-US" dirty="0" err="1"/>
              <a:t>nrow</a:t>
            </a:r>
            <a:r>
              <a:rPr lang="en-US" dirty="0"/>
              <a:t> = 2, </a:t>
            </a:r>
            <a:r>
              <a:rPr lang="en-US" dirty="0" err="1"/>
              <a:t>ncol</a:t>
            </a:r>
            <a:r>
              <a:rPr lang="en-US" dirty="0"/>
              <a:t> = 3)</a:t>
            </a:r>
          </a:p>
        </p:txBody>
      </p:sp>
    </p:spTree>
    <p:extLst>
      <p:ext uri="{BB962C8B-B14F-4D97-AF65-F5344CB8AC3E}">
        <p14:creationId xmlns:p14="http://schemas.microsoft.com/office/powerpoint/2010/main" val="2725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6215"/>
            <a:ext cx="8596668" cy="5745148"/>
          </a:xfrm>
        </p:spPr>
        <p:txBody>
          <a:bodyPr/>
          <a:lstStyle/>
          <a:p>
            <a:r>
              <a:rPr lang="en-US" dirty="0"/>
              <a:t>Creating factors</a:t>
            </a:r>
          </a:p>
          <a:p>
            <a:pPr lvl="1"/>
            <a:r>
              <a:rPr lang="en-US" dirty="0"/>
              <a:t>Used to represent categorical data</a:t>
            </a:r>
          </a:p>
          <a:p>
            <a:pPr lvl="1"/>
            <a:r>
              <a:rPr lang="en-US" dirty="0"/>
              <a:t>x &lt;- </a:t>
            </a:r>
            <a:r>
              <a:rPr lang="en-US" b="1" dirty="0"/>
              <a:t>factor</a:t>
            </a: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dirty="0"/>
              <a:t>("yes", "yes", "no", "yes", "no") , levels = </a:t>
            </a:r>
            <a:r>
              <a:rPr lang="en-US" b="1" dirty="0"/>
              <a:t>c</a:t>
            </a:r>
            <a:r>
              <a:rPr lang="en-US" dirty="0"/>
              <a:t>("yes", "no"))</a:t>
            </a:r>
          </a:p>
          <a:p>
            <a:r>
              <a:rPr lang="en-US" dirty="0"/>
              <a:t>Data Frames</a:t>
            </a:r>
          </a:p>
          <a:p>
            <a:pPr lvl="1"/>
            <a:r>
              <a:rPr lang="en-US" dirty="0"/>
              <a:t>Data frames are used to store tabular data</a:t>
            </a:r>
          </a:p>
          <a:p>
            <a:pPr lvl="1"/>
            <a:r>
              <a:rPr lang="en-US" dirty="0"/>
              <a:t>x &lt;- </a:t>
            </a:r>
            <a:r>
              <a:rPr lang="en-US" b="1" dirty="0" err="1"/>
              <a:t>data.frame</a:t>
            </a:r>
            <a:r>
              <a:rPr lang="en-US" dirty="0"/>
              <a:t>(foo = 1:4, bar = </a:t>
            </a:r>
            <a:r>
              <a:rPr lang="en-US" b="1" dirty="0"/>
              <a:t>c</a:t>
            </a:r>
            <a:r>
              <a:rPr lang="en-US" dirty="0"/>
              <a:t>(T, T, F, F))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Anything following a # is considered a comment by R and ignored</a:t>
            </a:r>
          </a:p>
          <a:p>
            <a:pPr lvl="1"/>
            <a:r>
              <a:rPr lang="en-US" dirty="0"/>
              <a:t>Comments are useful for documenting the code and making it readable</a:t>
            </a:r>
          </a:p>
          <a:p>
            <a:r>
              <a:rPr lang="en-US" dirty="0"/>
              <a:t>Packages</a:t>
            </a:r>
          </a:p>
          <a:p>
            <a:pPr lvl="1"/>
            <a:r>
              <a:rPr lang="en-US" dirty="0" err="1"/>
              <a:t>Rstudio</a:t>
            </a:r>
            <a:r>
              <a:rPr lang="en-US" dirty="0"/>
              <a:t> – Tools&gt;Install Packages</a:t>
            </a:r>
          </a:p>
          <a:p>
            <a:pPr lvl="1"/>
            <a:r>
              <a:rPr lang="en-US" dirty="0"/>
              <a:t>List of packages shown in the packages tab in the bottom right panel</a:t>
            </a:r>
          </a:p>
          <a:p>
            <a:pPr lvl="1"/>
            <a:r>
              <a:rPr lang="en-US" dirty="0"/>
              <a:t>After installing the package you have to load it into your R session with the library()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3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89" y="274749"/>
            <a:ext cx="8596668" cy="601014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and 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875763"/>
            <a:ext cx="9079606" cy="1606439"/>
          </a:xfrm>
        </p:spPr>
        <p:txBody>
          <a:bodyPr>
            <a:normAutofit/>
          </a:bodyPr>
          <a:lstStyle/>
          <a:p>
            <a:r>
              <a:rPr lang="en-US" dirty="0"/>
              <a:t>Raw data</a:t>
            </a:r>
          </a:p>
          <a:p>
            <a:pPr lvl="1"/>
            <a:r>
              <a:rPr lang="en-US" dirty="0"/>
              <a:t>Original source</a:t>
            </a:r>
          </a:p>
          <a:p>
            <a:pPr lvl="1"/>
            <a:r>
              <a:rPr lang="en-US" dirty="0"/>
              <a:t>Usually hard for performing data analysis</a:t>
            </a:r>
          </a:p>
          <a:p>
            <a:pPr lvl="1"/>
            <a:r>
              <a:rPr lang="en-US" dirty="0"/>
              <a:t>Needs to be processed so that data analysis can be performed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42" y="2482202"/>
            <a:ext cx="8692434" cy="96738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0256" y="3578180"/>
            <a:ext cx="9079606" cy="1387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Processed data</a:t>
            </a:r>
          </a:p>
          <a:p>
            <a:pPr lvl="1"/>
            <a:r>
              <a:rPr lang="en-US" dirty="0"/>
              <a:t>Data that is ready for analysis</a:t>
            </a:r>
          </a:p>
          <a:p>
            <a:pPr lvl="1"/>
            <a:r>
              <a:rPr lang="en-US" dirty="0"/>
              <a:t>Processing can include, transforming, </a:t>
            </a:r>
            <a:r>
              <a:rPr lang="en-US" dirty="0" err="1"/>
              <a:t>subsetting</a:t>
            </a:r>
            <a:r>
              <a:rPr lang="en-US" dirty="0"/>
              <a:t>, merging etc.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4822252"/>
            <a:ext cx="4435564" cy="19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5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274749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and 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914400"/>
            <a:ext cx="8976574" cy="5718219"/>
          </a:xfrm>
        </p:spPr>
        <p:txBody>
          <a:bodyPr>
            <a:normAutofit/>
          </a:bodyPr>
          <a:lstStyle/>
          <a:p>
            <a:r>
              <a:rPr lang="en-US" sz="2000" dirty="0"/>
              <a:t>The four things that you need for reproducible analysis</a:t>
            </a:r>
          </a:p>
          <a:p>
            <a:pPr lvl="1"/>
            <a:r>
              <a:rPr lang="en-US" sz="1800" dirty="0"/>
              <a:t>The raw data</a:t>
            </a:r>
          </a:p>
          <a:p>
            <a:pPr lvl="1"/>
            <a:r>
              <a:rPr lang="en-US" sz="1800" dirty="0"/>
              <a:t>The processed data set</a:t>
            </a:r>
          </a:p>
          <a:p>
            <a:pPr lvl="1"/>
            <a:r>
              <a:rPr lang="en-US" sz="1800" dirty="0"/>
              <a:t>A code book describing each variable and it’s values in the processed data set</a:t>
            </a:r>
          </a:p>
          <a:p>
            <a:pPr lvl="1"/>
            <a:r>
              <a:rPr lang="en-US" sz="1800" dirty="0"/>
              <a:t>An explicit and exact procedure you used to go from step 1 to step 2 and 3</a:t>
            </a:r>
          </a:p>
          <a:p>
            <a:r>
              <a:rPr lang="en-US" sz="2000" dirty="0"/>
              <a:t>The code book</a:t>
            </a:r>
          </a:p>
          <a:p>
            <a:pPr lvl="1"/>
            <a:r>
              <a:rPr lang="en-US" sz="1800" dirty="0"/>
              <a:t>Information about the variables</a:t>
            </a:r>
          </a:p>
          <a:p>
            <a:pPr lvl="1"/>
            <a:r>
              <a:rPr lang="en-US" sz="1800" dirty="0"/>
              <a:t>Information about the study design</a:t>
            </a:r>
          </a:p>
          <a:p>
            <a:pPr lvl="1"/>
            <a:r>
              <a:rPr lang="en-US" sz="1800" dirty="0"/>
              <a:t>Information about any data summarization or transformation you used</a:t>
            </a:r>
          </a:p>
          <a:p>
            <a:r>
              <a:rPr lang="en-US" sz="2000" dirty="0"/>
              <a:t>The instruction list</a:t>
            </a:r>
          </a:p>
          <a:p>
            <a:pPr lvl="1"/>
            <a:r>
              <a:rPr lang="en-US" dirty="0"/>
              <a:t>The R script</a:t>
            </a:r>
          </a:p>
        </p:txBody>
      </p:sp>
    </p:spTree>
    <p:extLst>
      <p:ext uri="{BB962C8B-B14F-4D97-AF65-F5344CB8AC3E}">
        <p14:creationId xmlns:p14="http://schemas.microsoft.com/office/powerpoint/2010/main" val="191037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725" y="171719"/>
            <a:ext cx="8596668" cy="613893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and 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7279"/>
            <a:ext cx="8596668" cy="5705341"/>
          </a:xfrm>
        </p:spPr>
        <p:txBody>
          <a:bodyPr>
            <a:normAutofit/>
          </a:bodyPr>
          <a:lstStyle/>
          <a:p>
            <a:r>
              <a:rPr lang="en-US" dirty="0"/>
              <a:t>Reading text and csv data files with </a:t>
            </a:r>
            <a:r>
              <a:rPr lang="en-US" dirty="0" err="1"/>
              <a:t>read.table</a:t>
            </a:r>
            <a:r>
              <a:rPr lang="en-US" dirty="0"/>
              <a:t>(), read.csv()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read.table</a:t>
            </a:r>
            <a:r>
              <a:rPr lang="en-US" dirty="0"/>
              <a:t>() and read.csv() functions are some of the most commonly used functions for reading data</a:t>
            </a:r>
          </a:p>
          <a:p>
            <a:pPr lvl="1"/>
            <a:r>
              <a:rPr lang="en-US" dirty="0"/>
              <a:t>data &lt;- </a:t>
            </a:r>
            <a:r>
              <a:rPr lang="en-US" dirty="0" err="1"/>
              <a:t>read.table</a:t>
            </a:r>
            <a:r>
              <a:rPr lang="en-US" dirty="0"/>
              <a:t>("foo.txt")</a:t>
            </a:r>
          </a:p>
          <a:p>
            <a:pPr lvl="1"/>
            <a:r>
              <a:rPr lang="en-US" dirty="0"/>
              <a:t>data &lt;- read.csv(“foo.csv”)</a:t>
            </a:r>
          </a:p>
          <a:p>
            <a:pPr lvl="1"/>
            <a:r>
              <a:rPr lang="en-US" dirty="0"/>
              <a:t>data &lt;- read.csv(</a:t>
            </a:r>
            <a:r>
              <a:rPr lang="en-US" dirty="0" err="1"/>
              <a:t>file.choose</a:t>
            </a:r>
            <a:r>
              <a:rPr lang="en-US" dirty="0"/>
              <a:t>(), </a:t>
            </a:r>
            <a:r>
              <a:rPr lang="en-US" dirty="0" err="1"/>
              <a:t>sep</a:t>
            </a:r>
            <a:r>
              <a:rPr lang="en-US" dirty="0"/>
              <a:t> = “,”, header=TRUE)</a:t>
            </a:r>
          </a:p>
          <a:p>
            <a:pPr lvl="1"/>
            <a:r>
              <a:rPr lang="en-US" dirty="0"/>
              <a:t>Check first few rows of data after reading it – head(data[ , 1:10])</a:t>
            </a:r>
          </a:p>
          <a:p>
            <a:r>
              <a:rPr lang="en-US" dirty="0"/>
              <a:t>Reading Excel files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xlsx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ShootingData</a:t>
            </a:r>
            <a:r>
              <a:rPr lang="en-US" dirty="0"/>
              <a:t> &lt;- read.xlsx("jerseycity2015shootings-se.xlsx",sheetIndex=1,header=TRUE)</a:t>
            </a:r>
          </a:p>
          <a:p>
            <a:r>
              <a:rPr lang="en-US" dirty="0"/>
              <a:t>Reading other data formats</a:t>
            </a:r>
          </a:p>
          <a:p>
            <a:pPr lvl="1"/>
            <a:r>
              <a:rPr lang="en-US" dirty="0"/>
              <a:t>XML, JSON, APIs, Webpages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More advanced.  We will come back to this if time permits.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3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7324"/>
            <a:ext cx="8596668" cy="407831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Cleaning data (Tidy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5173"/>
            <a:ext cx="8596668" cy="3619097"/>
          </a:xfrm>
        </p:spPr>
        <p:txBody>
          <a:bodyPr/>
          <a:lstStyle/>
          <a:p>
            <a:r>
              <a:rPr lang="en-US" sz="2000" dirty="0"/>
              <a:t>Each variable should be in one column</a:t>
            </a:r>
          </a:p>
          <a:p>
            <a:r>
              <a:rPr lang="en-US" sz="2000" dirty="0"/>
              <a:t>Each observation should be in a separate row</a:t>
            </a:r>
          </a:p>
          <a:p>
            <a:r>
              <a:rPr lang="en-US" sz="2000" dirty="0"/>
              <a:t>Each type of observational unit forms a table.</a:t>
            </a:r>
          </a:p>
          <a:p>
            <a:r>
              <a:rPr lang="en-US" sz="2000" dirty="0"/>
              <a:t>Common problems with messy data</a:t>
            </a:r>
          </a:p>
          <a:p>
            <a:pPr lvl="1"/>
            <a:r>
              <a:rPr lang="en-US" dirty="0"/>
              <a:t>Column headers are values, not variable names.</a:t>
            </a:r>
          </a:p>
          <a:p>
            <a:pPr lvl="1"/>
            <a:r>
              <a:rPr lang="en-US" dirty="0"/>
              <a:t>Multiple variables are stored in one column.</a:t>
            </a:r>
          </a:p>
          <a:p>
            <a:pPr lvl="1"/>
            <a:r>
              <a:rPr lang="en-US" dirty="0"/>
              <a:t>Variables are stored in both rows and columns.</a:t>
            </a:r>
          </a:p>
          <a:p>
            <a:pPr lvl="1"/>
            <a:r>
              <a:rPr lang="en-US" dirty="0"/>
              <a:t>Multiple types of observational units are stored in the same table.</a:t>
            </a:r>
          </a:p>
          <a:p>
            <a:pPr lvl="1"/>
            <a:r>
              <a:rPr lang="en-US" dirty="0"/>
              <a:t>A single observational unit is stored in multiple tables.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24270"/>
            <a:ext cx="3457575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972" y="4224270"/>
            <a:ext cx="4514850" cy="1247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812" y="4224270"/>
            <a:ext cx="2352675" cy="17811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16050" y="6005445"/>
            <a:ext cx="38385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3: The same data as in Table 1 but with variables in columns and observations in rows.</a:t>
            </a:r>
          </a:p>
        </p:txBody>
      </p:sp>
    </p:spTree>
    <p:extLst>
      <p:ext uri="{BB962C8B-B14F-4D97-AF65-F5344CB8AC3E}">
        <p14:creationId xmlns:p14="http://schemas.microsoft.com/office/powerpoint/2010/main" val="3750863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11334</TotalTime>
  <Words>1602</Words>
  <Application>Microsoft Macintosh PowerPoint</Application>
  <PresentationFormat>Widescreen</PresentationFormat>
  <Paragraphs>203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Introduction to R</vt:lpstr>
      <vt:lpstr>Why Learn R?</vt:lpstr>
      <vt:lpstr>R Studio</vt:lpstr>
      <vt:lpstr>R Basics</vt:lpstr>
      <vt:lpstr>PowerPoint Presentation</vt:lpstr>
      <vt:lpstr>Getting and Reading Data</vt:lpstr>
      <vt:lpstr>Getting and Reading Data</vt:lpstr>
      <vt:lpstr>Getting and Reading Data</vt:lpstr>
      <vt:lpstr>Cleaning data (Tidy Data)</vt:lpstr>
      <vt:lpstr>Tidy Data</vt:lpstr>
      <vt:lpstr>PowerPoint Presentation</vt:lpstr>
      <vt:lpstr>Tidy Data</vt:lpstr>
      <vt:lpstr>Tidy Data</vt:lpstr>
      <vt:lpstr>Tidy Data</vt:lpstr>
      <vt:lpstr>PowerPoint Presentation</vt:lpstr>
      <vt:lpstr>Missing Data</vt:lpstr>
      <vt:lpstr>Accessing Data</vt:lpstr>
      <vt:lpstr>The dplyr package</vt:lpstr>
      <vt:lpstr>The dplyr package</vt:lpstr>
      <vt:lpstr>Data Resources</vt:lpstr>
      <vt:lpstr>Reading</vt:lpstr>
      <vt:lpstr>Practice Exercise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Jayadhurganandh Jayaraman</dc:creator>
  <cp:lastModifiedBy>Hamed Ali</cp:lastModifiedBy>
  <cp:revision>78</cp:revision>
  <dcterms:created xsi:type="dcterms:W3CDTF">2016-09-09T15:36:29Z</dcterms:created>
  <dcterms:modified xsi:type="dcterms:W3CDTF">2020-01-25T14:12:29Z</dcterms:modified>
</cp:coreProperties>
</file>