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2" r:id="rId3"/>
    <p:sldId id="263" r:id="rId4"/>
    <p:sldId id="261" r:id="rId5"/>
    <p:sldId id="262" r:id="rId6"/>
    <p:sldId id="264" r:id="rId7"/>
    <p:sldId id="265" r:id="rId8"/>
    <p:sldId id="266" r:id="rId9"/>
    <p:sldId id="267" r:id="rId10"/>
    <p:sldId id="268" r:id="rId11"/>
    <p:sldId id="269" r:id="rId12"/>
    <p:sldId id="270" r:id="rId13"/>
    <p:sldId id="271" r:id="rId14"/>
    <p:sldId id="287" r:id="rId15"/>
    <p:sldId id="272" r:id="rId16"/>
    <p:sldId id="288" r:id="rId17"/>
    <p:sldId id="289"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90" r:id="rId31"/>
    <p:sldId id="310" r:id="rId32"/>
    <p:sldId id="311" r:id="rId33"/>
    <p:sldId id="312" r:id="rId34"/>
    <p:sldId id="313" r:id="rId35"/>
    <p:sldId id="314" r:id="rId36"/>
    <p:sldId id="315" r:id="rId37"/>
    <p:sldId id="316" r:id="rId38"/>
    <p:sldId id="317" r:id="rId39"/>
    <p:sldId id="318" r:id="rId40"/>
    <p:sldId id="319" r:id="rId41"/>
    <p:sldId id="321" r:id="rId42"/>
    <p:sldId id="320" r:id="rId43"/>
    <p:sldId id="28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D67FA0-EF1B-41D3-BFC5-34DFFB1F4562}"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5BFBB-F563-4D10-AB9B-EAC8AB107B42}" type="slidenum">
              <a:rPr lang="en-US" smtClean="0"/>
              <a:t>‹#›</a:t>
            </a:fld>
            <a:endParaRPr lang="en-US"/>
          </a:p>
        </p:txBody>
      </p:sp>
    </p:spTree>
    <p:extLst>
      <p:ext uri="{BB962C8B-B14F-4D97-AF65-F5344CB8AC3E}">
        <p14:creationId xmlns:p14="http://schemas.microsoft.com/office/powerpoint/2010/main" val="938092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D67FA0-EF1B-41D3-BFC5-34DFFB1F4562}"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5BFBB-F563-4D10-AB9B-EAC8AB107B42}" type="slidenum">
              <a:rPr lang="en-US" smtClean="0"/>
              <a:t>‹#›</a:t>
            </a:fld>
            <a:endParaRPr lang="en-US"/>
          </a:p>
        </p:txBody>
      </p:sp>
    </p:spTree>
    <p:extLst>
      <p:ext uri="{BB962C8B-B14F-4D97-AF65-F5344CB8AC3E}">
        <p14:creationId xmlns:p14="http://schemas.microsoft.com/office/powerpoint/2010/main" val="1153399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D67FA0-EF1B-41D3-BFC5-34DFFB1F4562}"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5BFBB-F563-4D10-AB9B-EAC8AB107B42}" type="slidenum">
              <a:rPr lang="en-US" smtClean="0"/>
              <a:t>‹#›</a:t>
            </a:fld>
            <a:endParaRPr lang="en-US"/>
          </a:p>
        </p:txBody>
      </p:sp>
    </p:spTree>
    <p:extLst>
      <p:ext uri="{BB962C8B-B14F-4D97-AF65-F5344CB8AC3E}">
        <p14:creationId xmlns:p14="http://schemas.microsoft.com/office/powerpoint/2010/main" val="1602464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D67FA0-EF1B-41D3-BFC5-34DFFB1F4562}"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5BFBB-F563-4D10-AB9B-EAC8AB107B42}" type="slidenum">
              <a:rPr lang="en-US" smtClean="0"/>
              <a:t>‹#›</a:t>
            </a:fld>
            <a:endParaRPr lang="en-US"/>
          </a:p>
        </p:txBody>
      </p:sp>
    </p:spTree>
    <p:extLst>
      <p:ext uri="{BB962C8B-B14F-4D97-AF65-F5344CB8AC3E}">
        <p14:creationId xmlns:p14="http://schemas.microsoft.com/office/powerpoint/2010/main" val="261177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D67FA0-EF1B-41D3-BFC5-34DFFB1F4562}"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5BFBB-F563-4D10-AB9B-EAC8AB107B42}" type="slidenum">
              <a:rPr lang="en-US" smtClean="0"/>
              <a:t>‹#›</a:t>
            </a:fld>
            <a:endParaRPr lang="en-US"/>
          </a:p>
        </p:txBody>
      </p:sp>
    </p:spTree>
    <p:extLst>
      <p:ext uri="{BB962C8B-B14F-4D97-AF65-F5344CB8AC3E}">
        <p14:creationId xmlns:p14="http://schemas.microsoft.com/office/powerpoint/2010/main" val="338503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D67FA0-EF1B-41D3-BFC5-34DFFB1F4562}"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5BFBB-F563-4D10-AB9B-EAC8AB107B42}" type="slidenum">
              <a:rPr lang="en-US" smtClean="0"/>
              <a:t>‹#›</a:t>
            </a:fld>
            <a:endParaRPr lang="en-US"/>
          </a:p>
        </p:txBody>
      </p:sp>
    </p:spTree>
    <p:extLst>
      <p:ext uri="{BB962C8B-B14F-4D97-AF65-F5344CB8AC3E}">
        <p14:creationId xmlns:p14="http://schemas.microsoft.com/office/powerpoint/2010/main" val="3971902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D67FA0-EF1B-41D3-BFC5-34DFFB1F4562}" type="datetimeFigureOut">
              <a:rPr lang="en-US" smtClean="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B5BFBB-F563-4D10-AB9B-EAC8AB107B42}" type="slidenum">
              <a:rPr lang="en-US" smtClean="0"/>
              <a:t>‹#›</a:t>
            </a:fld>
            <a:endParaRPr lang="en-US"/>
          </a:p>
        </p:txBody>
      </p:sp>
    </p:spTree>
    <p:extLst>
      <p:ext uri="{BB962C8B-B14F-4D97-AF65-F5344CB8AC3E}">
        <p14:creationId xmlns:p14="http://schemas.microsoft.com/office/powerpoint/2010/main" val="281450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D67FA0-EF1B-41D3-BFC5-34DFFB1F4562}"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B5BFBB-F563-4D10-AB9B-EAC8AB107B42}" type="slidenum">
              <a:rPr lang="en-US" smtClean="0"/>
              <a:t>‹#›</a:t>
            </a:fld>
            <a:endParaRPr lang="en-US"/>
          </a:p>
        </p:txBody>
      </p:sp>
    </p:spTree>
    <p:extLst>
      <p:ext uri="{BB962C8B-B14F-4D97-AF65-F5344CB8AC3E}">
        <p14:creationId xmlns:p14="http://schemas.microsoft.com/office/powerpoint/2010/main" val="3888415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D67FA0-EF1B-41D3-BFC5-34DFFB1F4562}" type="datetimeFigureOut">
              <a:rPr lang="en-US" smtClean="0"/>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B5BFBB-F563-4D10-AB9B-EAC8AB107B42}" type="slidenum">
              <a:rPr lang="en-US" smtClean="0"/>
              <a:t>‹#›</a:t>
            </a:fld>
            <a:endParaRPr lang="en-US"/>
          </a:p>
        </p:txBody>
      </p:sp>
    </p:spTree>
    <p:extLst>
      <p:ext uri="{BB962C8B-B14F-4D97-AF65-F5344CB8AC3E}">
        <p14:creationId xmlns:p14="http://schemas.microsoft.com/office/powerpoint/2010/main" val="4130795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D67FA0-EF1B-41D3-BFC5-34DFFB1F4562}"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5BFBB-F563-4D10-AB9B-EAC8AB107B42}" type="slidenum">
              <a:rPr lang="en-US" smtClean="0"/>
              <a:t>‹#›</a:t>
            </a:fld>
            <a:endParaRPr lang="en-US"/>
          </a:p>
        </p:txBody>
      </p:sp>
    </p:spTree>
    <p:extLst>
      <p:ext uri="{BB962C8B-B14F-4D97-AF65-F5344CB8AC3E}">
        <p14:creationId xmlns:p14="http://schemas.microsoft.com/office/powerpoint/2010/main" val="2003355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D67FA0-EF1B-41D3-BFC5-34DFFB1F4562}"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5BFBB-F563-4D10-AB9B-EAC8AB107B42}" type="slidenum">
              <a:rPr lang="en-US" smtClean="0"/>
              <a:t>‹#›</a:t>
            </a:fld>
            <a:endParaRPr lang="en-US"/>
          </a:p>
        </p:txBody>
      </p:sp>
    </p:spTree>
    <p:extLst>
      <p:ext uri="{BB962C8B-B14F-4D97-AF65-F5344CB8AC3E}">
        <p14:creationId xmlns:p14="http://schemas.microsoft.com/office/powerpoint/2010/main" val="1017341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67FA0-EF1B-41D3-BFC5-34DFFB1F4562}" type="datetimeFigureOut">
              <a:rPr lang="en-US" smtClean="0"/>
              <a:t>1/27/2020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5BFBB-F563-4D10-AB9B-EAC8AB107B42}" type="slidenum">
              <a:rPr lang="en-US" smtClean="0"/>
              <a:t>‹#›</a:t>
            </a:fld>
            <a:endParaRPr lang="en-US"/>
          </a:p>
        </p:txBody>
      </p:sp>
    </p:spTree>
    <p:extLst>
      <p:ext uri="{BB962C8B-B14F-4D97-AF65-F5344CB8AC3E}">
        <p14:creationId xmlns:p14="http://schemas.microsoft.com/office/powerpoint/2010/main" val="2611398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oleObject" Target="../embeddings/oleObject4.bin"/><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image" Target="../media/image13.emf"/><Relationship Id="rId9" Type="http://schemas.openxmlformats.org/officeDocument/2006/relationships/image" Target="../media/image16.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2.emf"/><Relationship Id="rId5" Type="http://schemas.openxmlformats.org/officeDocument/2006/relationships/image" Target="../media/image16.emf"/><Relationship Id="rId4" Type="http://schemas.openxmlformats.org/officeDocument/2006/relationships/image" Target="../media/image14.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Machine Learning</a:t>
            </a:r>
          </a:p>
        </p:txBody>
      </p:sp>
      <p:sp>
        <p:nvSpPr>
          <p:cNvPr id="3" name="Subtitle 2"/>
          <p:cNvSpPr>
            <a:spLocks noGrp="1"/>
          </p:cNvSpPr>
          <p:nvPr>
            <p:ph type="subTitle" idx="1"/>
          </p:nvPr>
        </p:nvSpPr>
        <p:spPr/>
        <p:txBody>
          <a:bodyPr/>
          <a:lstStyle/>
          <a:p>
            <a:r>
              <a:rPr lang="en-US" dirty="0"/>
              <a:t>Linear Model Selection and Regularization</a:t>
            </a:r>
          </a:p>
        </p:txBody>
      </p:sp>
    </p:spTree>
    <p:extLst>
      <p:ext uri="{BB962C8B-B14F-4D97-AF65-F5344CB8AC3E}">
        <p14:creationId xmlns:p14="http://schemas.microsoft.com/office/powerpoint/2010/main" val="4112392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6"/>
          </a:xfrm>
        </p:spPr>
        <p:txBody>
          <a:bodyPr>
            <a:normAutofit fontScale="90000"/>
          </a:bodyPr>
          <a:lstStyle/>
          <a:p>
            <a:r>
              <a:rPr lang="en-US" dirty="0"/>
              <a:t>Likelihood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30311"/>
                <a:ext cx="10515600" cy="5537914"/>
              </a:xfrm>
            </p:spPr>
            <p:txBody>
              <a:bodyPr>
                <a:normAutofit fontScale="92500" lnSpcReduction="10000"/>
              </a:bodyPr>
              <a:lstStyle/>
              <a:p>
                <a:r>
                  <a:rPr lang="en-US" dirty="0"/>
                  <a:t>Suppose we have a random sample X</a:t>
                </a:r>
                <a:r>
                  <a:rPr lang="en-US" baseline="-25000" dirty="0"/>
                  <a:t>1</a:t>
                </a:r>
                <a:r>
                  <a:rPr lang="en-US" dirty="0"/>
                  <a:t>, X</a:t>
                </a:r>
                <a:r>
                  <a:rPr lang="en-US" baseline="-25000" dirty="0"/>
                  <a:t>2</a:t>
                </a:r>
                <a:r>
                  <a:rPr lang="en-US" dirty="0"/>
                  <a:t>,..., </a:t>
                </a:r>
                <a:r>
                  <a:rPr lang="en-US" dirty="0" err="1"/>
                  <a:t>X</a:t>
                </a:r>
                <a:r>
                  <a:rPr lang="en-US" baseline="-25000" dirty="0" err="1"/>
                  <a:t>n</a:t>
                </a:r>
                <a:r>
                  <a:rPr lang="en-US" dirty="0"/>
                  <a:t> whose assumed probability distribution depends on some unknown parameter θ</a:t>
                </a:r>
              </a:p>
              <a:p>
                <a:r>
                  <a:rPr lang="en-US" dirty="0"/>
                  <a:t>It would be reasonable that a good estimate of the unknown parameter  θ </a:t>
                </a:r>
                <a:r>
                  <a:rPr lang="en-US" i="1" dirty="0"/>
                  <a:t> </a:t>
                </a:r>
                <a:r>
                  <a:rPr lang="en-US" dirty="0"/>
                  <a:t>would be the value of  θ </a:t>
                </a:r>
                <a:r>
                  <a:rPr lang="en-US" i="1" dirty="0"/>
                  <a:t> </a:t>
                </a:r>
                <a:r>
                  <a:rPr lang="en-US" dirty="0"/>
                  <a:t>that </a:t>
                </a:r>
                <a:r>
                  <a:rPr lang="en-US" b="1" dirty="0"/>
                  <a:t>maximizes</a:t>
                </a:r>
                <a:r>
                  <a:rPr lang="en-US" dirty="0"/>
                  <a:t> the </a:t>
                </a:r>
                <a:r>
                  <a:rPr lang="en-US" b="1" dirty="0"/>
                  <a:t>likelihood</a:t>
                </a:r>
                <a:r>
                  <a:rPr lang="en-US" dirty="0"/>
                  <a:t> of getting the data we observed</a:t>
                </a:r>
              </a:p>
              <a:p>
                <a:r>
                  <a:rPr lang="en-US" dirty="0"/>
                  <a:t>The likelihood function is nothing but the probability of observing this data given the parameters (P(</a:t>
                </a:r>
                <a:r>
                  <a:rPr lang="en-US" dirty="0" err="1"/>
                  <a:t>D|θ</a:t>
                </a:r>
                <a:r>
                  <a:rPr lang="en-US" dirty="0"/>
                  <a:t>)).</a:t>
                </a:r>
              </a:p>
              <a:p>
                <a:r>
                  <a:rPr lang="en-US" dirty="0"/>
                  <a:t>More formally the likelihood function L(</a:t>
                </a:r>
                <a:r>
                  <a:rPr lang="el-GR" dirty="0"/>
                  <a:t>θ)</a:t>
                </a:r>
                <a:r>
                  <a:rPr lang="en-US" dirty="0"/>
                  <a:t> is defined as</a:t>
                </a:r>
              </a:p>
              <a:p>
                <a:r>
                  <a:rPr lang="en-US" dirty="0"/>
                  <a:t>L(</a:t>
                </a:r>
                <a:r>
                  <a:rPr lang="el-GR" dirty="0"/>
                  <a:t>θ)=</a:t>
                </a:r>
                <a:r>
                  <a:rPr lang="en-US" dirty="0"/>
                  <a:t>P(X</a:t>
                </a:r>
                <a:r>
                  <a:rPr lang="en-US" baseline="-25000" dirty="0"/>
                  <a:t>1</a:t>
                </a:r>
                <a:r>
                  <a:rPr lang="en-US" dirty="0"/>
                  <a:t>=x</a:t>
                </a:r>
                <a:r>
                  <a:rPr lang="en-US" baseline="-25000" dirty="0"/>
                  <a:t>1</a:t>
                </a:r>
                <a:r>
                  <a:rPr lang="en-US" dirty="0"/>
                  <a:t>,X</a:t>
                </a:r>
                <a:r>
                  <a:rPr lang="en-US" baseline="-25000" dirty="0"/>
                  <a:t>2</a:t>
                </a:r>
                <a:r>
                  <a:rPr lang="en-US" dirty="0"/>
                  <a:t>=x</a:t>
                </a:r>
                <a:r>
                  <a:rPr lang="en-US" baseline="-25000" dirty="0"/>
                  <a:t>2</a:t>
                </a:r>
                <a:r>
                  <a:rPr lang="en-US" dirty="0"/>
                  <a:t>,…,</a:t>
                </a:r>
                <a:r>
                  <a:rPr lang="en-US" dirty="0" err="1"/>
                  <a:t>X</a:t>
                </a:r>
                <a:r>
                  <a:rPr lang="en-US" baseline="-25000" dirty="0" err="1"/>
                  <a:t>n</a:t>
                </a:r>
                <a:r>
                  <a:rPr lang="en-US" dirty="0"/>
                  <a:t>=</a:t>
                </a:r>
                <a:r>
                  <a:rPr lang="en-US" dirty="0" err="1"/>
                  <a:t>x</a:t>
                </a:r>
                <a:r>
                  <a:rPr lang="en-US" baseline="-25000" dirty="0" err="1"/>
                  <a:t>n</a:t>
                </a:r>
                <a:r>
                  <a:rPr lang="en-US" dirty="0"/>
                  <a:t>)=f(x</a:t>
                </a:r>
                <a:r>
                  <a:rPr lang="en-US" baseline="-25000" dirty="0"/>
                  <a:t>1</a:t>
                </a:r>
                <a:r>
                  <a:rPr lang="en-US" dirty="0"/>
                  <a:t>;</a:t>
                </a:r>
                <a:r>
                  <a:rPr lang="el-GR" dirty="0"/>
                  <a:t>θ)⋅</a:t>
                </a:r>
                <a:r>
                  <a:rPr lang="en-US" dirty="0"/>
                  <a:t>f(x</a:t>
                </a:r>
                <a:r>
                  <a:rPr lang="en-US" baseline="-25000" dirty="0"/>
                  <a:t>2</a:t>
                </a:r>
                <a:r>
                  <a:rPr lang="en-US" dirty="0"/>
                  <a:t>;</a:t>
                </a:r>
                <a:r>
                  <a:rPr lang="el-GR" dirty="0"/>
                  <a:t>θ)⋯</a:t>
                </a:r>
                <a:r>
                  <a:rPr lang="en-US" dirty="0"/>
                  <a:t>f(</a:t>
                </a:r>
                <a:r>
                  <a:rPr lang="en-US" dirty="0" err="1"/>
                  <a:t>x</a:t>
                </a:r>
                <a:r>
                  <a:rPr lang="en-US" baseline="-25000" dirty="0" err="1"/>
                  <a:t>n</a:t>
                </a:r>
                <a:r>
                  <a:rPr lang="en-US" dirty="0"/>
                  <a:t>;</a:t>
                </a:r>
                <a:r>
                  <a:rPr lang="el-GR" dirty="0"/>
                  <a:t>θ)=</a:t>
                </a:r>
                <a14:m>
                  <m:oMath xmlns:m="http://schemas.openxmlformats.org/officeDocument/2006/math">
                    <m:nary>
                      <m:naryPr>
                        <m:chr m:val="∏"/>
                        <m:ctrlPr>
                          <a:rPr lang="el-GR"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r>
                      <m:rPr>
                        <m:sty m:val="p"/>
                      </m:rPr>
                      <a:rPr lang="en-US" dirty="0">
                        <a:latin typeface="Cambria Math" panose="02040503050406030204" pitchFamily="18" charset="0"/>
                        <a:ea typeface="Cambria Math" panose="02040503050406030204" pitchFamily="18" charset="0"/>
                      </a:rPr>
                      <m:t>θ</m:t>
                    </m:r>
                    <m:r>
                      <a:rPr lang="en-US" b="0" i="0" dirty="0" smtClean="0">
                        <a:latin typeface="Cambria Math" panose="02040503050406030204" pitchFamily="18" charset="0"/>
                        <a:ea typeface="Cambria Math" panose="02040503050406030204" pitchFamily="18" charset="0"/>
                      </a:rPr>
                      <m:t>)</m:t>
                    </m:r>
                  </m:oMath>
                </a14:m>
                <a:endParaRPr lang="en-US" dirty="0"/>
              </a:p>
              <a:p>
                <a:r>
                  <a:rPr lang="en-US" dirty="0"/>
                  <a:t>f(x</a:t>
                </a:r>
                <a:r>
                  <a:rPr lang="en-US" baseline="-25000" dirty="0"/>
                  <a:t>i</a:t>
                </a:r>
                <a:r>
                  <a:rPr lang="en-US" dirty="0"/>
                  <a:t>;</a:t>
                </a:r>
                <a:r>
                  <a:rPr lang="el-GR" dirty="0"/>
                  <a:t>θ)</a:t>
                </a:r>
                <a:r>
                  <a:rPr lang="en-US" dirty="0"/>
                  <a:t> is the probability density function </a:t>
                </a:r>
              </a:p>
              <a:p>
                <a:r>
                  <a:rPr lang="en-US" dirty="0"/>
                  <a:t>Maximum likelihood estimation (MLE) finds the </a:t>
                </a:r>
                <a:r>
                  <a:rPr lang="el-GR" dirty="0"/>
                  <a:t>θ </a:t>
                </a:r>
                <a:r>
                  <a:rPr lang="en-US" dirty="0"/>
                  <a:t>that maximizes the likelihood function.</a:t>
                </a:r>
              </a:p>
              <a:p>
                <a:r>
                  <a:rPr lang="en-US" dirty="0"/>
                  <a:t>More formally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𝑀𝐿𝐸</m:t>
                        </m:r>
                      </m:sub>
                    </m:sSub>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argmax</m:t>
                            </m:r>
                          </m:e>
                          <m:lim>
                            <m:r>
                              <m:rPr>
                                <m:nor/>
                              </m:rPr>
                              <a:rPr lang="el-GR" dirty="0" smtClean="0"/>
                              <m:t>θ</m:t>
                            </m:r>
                          </m:lim>
                        </m:limLow>
                      </m:fName>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m:rPr>
                            <m:nor/>
                          </m:rPr>
                          <a:rPr lang="el-GR" dirty="0" smtClean="0"/>
                          <m:t>θ</m:t>
                        </m:r>
                        <m:r>
                          <a:rPr lang="en-US" b="0" i="1" dirty="0" smtClean="0">
                            <a:latin typeface="Cambria Math" panose="02040503050406030204" pitchFamily="18" charset="0"/>
                          </a:rPr>
                          <m:t>)</m:t>
                        </m:r>
                      </m:e>
                    </m:fun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30311"/>
                <a:ext cx="10515600" cy="5537914"/>
              </a:xfrm>
              <a:blipFill rotWithShape="0">
                <a:blip r:embed="rId2"/>
                <a:stretch>
                  <a:fillRect l="-928" t="-2203" r="-1101"/>
                </a:stretch>
              </a:blipFill>
            </p:spPr>
            <p:txBody>
              <a:bodyPr/>
              <a:lstStyle/>
              <a:p>
                <a:r>
                  <a:rPr lang="en-US">
                    <a:noFill/>
                  </a:rPr>
                  <a:t> </a:t>
                </a:r>
              </a:p>
            </p:txBody>
          </p:sp>
        </mc:Fallback>
      </mc:AlternateContent>
    </p:spTree>
    <p:extLst>
      <p:ext uri="{BB962C8B-B14F-4D97-AF65-F5344CB8AC3E}">
        <p14:creationId xmlns:p14="http://schemas.microsoft.com/office/powerpoint/2010/main" val="2126682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852"/>
            <a:ext cx="10515600" cy="536396"/>
          </a:xfrm>
        </p:spPr>
        <p:txBody>
          <a:bodyPr>
            <a:normAutofit fontScale="90000"/>
          </a:bodyPr>
          <a:lstStyle/>
          <a:p>
            <a:r>
              <a:rPr lang="en-US" dirty="0"/>
              <a:t>Measures of Comparison</a:t>
            </a:r>
          </a:p>
        </p:txBody>
      </p:sp>
      <p:sp>
        <p:nvSpPr>
          <p:cNvPr id="3" name="Content Placeholder 2"/>
          <p:cNvSpPr>
            <a:spLocks noGrp="1"/>
          </p:cNvSpPr>
          <p:nvPr>
            <p:ph idx="1"/>
          </p:nvPr>
        </p:nvSpPr>
        <p:spPr>
          <a:xfrm>
            <a:off x="838200" y="936982"/>
            <a:ext cx="10868696" cy="5528211"/>
          </a:xfrm>
        </p:spPr>
        <p:txBody>
          <a:bodyPr/>
          <a:lstStyle/>
          <a:p>
            <a:r>
              <a:rPr lang="en-US" b="1" dirty="0"/>
              <a:t>AIC (</a:t>
            </a:r>
            <a:r>
              <a:rPr lang="en-US" b="1" dirty="0" err="1"/>
              <a:t>Akaike</a:t>
            </a:r>
            <a:r>
              <a:rPr lang="en-US" b="1" dirty="0"/>
              <a:t> information criterion)</a:t>
            </a:r>
          </a:p>
          <a:p>
            <a:r>
              <a:rPr lang="en-US" dirty="0"/>
              <a:t>AIC = −2logL(</a:t>
            </a:r>
            <a:r>
              <a:rPr lang="el-GR" dirty="0"/>
              <a:t>θ)+2</a:t>
            </a:r>
            <a:r>
              <a:rPr lang="en-US" dirty="0"/>
              <a:t>p</a:t>
            </a:r>
          </a:p>
          <a:p>
            <a:r>
              <a:rPr lang="en-US" dirty="0">
                <a:effectLst/>
              </a:rPr>
              <a:t>where </a:t>
            </a:r>
            <a:r>
              <a:rPr lang="en-US" i="1" dirty="0">
                <a:effectLst/>
              </a:rPr>
              <a:t>p</a:t>
            </a:r>
            <a:r>
              <a:rPr lang="en-US" dirty="0">
                <a:effectLst/>
              </a:rPr>
              <a:t> is the number of parameters.</a:t>
            </a:r>
          </a:p>
          <a:p>
            <a:r>
              <a:rPr lang="en-US" dirty="0">
                <a:effectLst/>
              </a:rPr>
              <a:t>Faced with a collection of models, the 'best' (or 'least bad') one can be chosen by seeing which has the lowest </a:t>
            </a:r>
            <a:r>
              <a:rPr lang="en-US" i="1" dirty="0">
                <a:effectLst/>
              </a:rPr>
              <a:t>AIC</a:t>
            </a:r>
            <a:r>
              <a:rPr lang="en-US" dirty="0">
                <a:effectLst/>
              </a:rPr>
              <a:t>.</a:t>
            </a:r>
          </a:p>
          <a:p>
            <a:r>
              <a:rPr lang="en-US" b="1" dirty="0">
                <a:effectLst/>
              </a:rPr>
              <a:t>Bayes Information Criterion (</a:t>
            </a:r>
            <a:r>
              <a:rPr lang="en-US" b="1" i="1" dirty="0">
                <a:effectLst/>
              </a:rPr>
              <a:t>BIC</a:t>
            </a:r>
            <a:r>
              <a:rPr lang="en-US" b="1" dirty="0">
                <a:effectLst/>
              </a:rPr>
              <a:t>)</a:t>
            </a:r>
          </a:p>
          <a:p>
            <a:r>
              <a:rPr lang="en-US" dirty="0">
                <a:effectLst/>
              </a:rPr>
              <a:t>BIC = −2logL(</a:t>
            </a:r>
            <a:r>
              <a:rPr lang="el-GR" dirty="0"/>
              <a:t>θ</a:t>
            </a:r>
            <a:r>
              <a:rPr lang="el-GR" dirty="0">
                <a:effectLst/>
              </a:rPr>
              <a:t>)+</a:t>
            </a:r>
            <a:r>
              <a:rPr lang="en-US" dirty="0" err="1">
                <a:effectLst/>
              </a:rPr>
              <a:t>plog</a:t>
            </a:r>
            <a:r>
              <a:rPr lang="en-US" dirty="0">
                <a:effectLst/>
              </a:rPr>
              <a:t>(n)</a:t>
            </a:r>
          </a:p>
          <a:p>
            <a:r>
              <a:rPr lang="en-US" dirty="0"/>
              <a:t>n is the sample size</a:t>
            </a:r>
            <a:endParaRPr lang="en-US" dirty="0">
              <a:effectLst/>
            </a:endParaRPr>
          </a:p>
          <a:p>
            <a:r>
              <a:rPr lang="en-US" dirty="0">
                <a:effectLst/>
              </a:rPr>
              <a:t>Lowest </a:t>
            </a:r>
            <a:r>
              <a:rPr lang="en-US" i="1" dirty="0">
                <a:effectLst/>
              </a:rPr>
              <a:t>BIC</a:t>
            </a:r>
            <a:r>
              <a:rPr lang="en-US" dirty="0">
                <a:effectLst/>
              </a:rPr>
              <a:t> is taken to identify the 'best model'</a:t>
            </a:r>
          </a:p>
          <a:p>
            <a:r>
              <a:rPr lang="en-US" i="1" dirty="0">
                <a:effectLst/>
              </a:rPr>
              <a:t>BIC</a:t>
            </a:r>
            <a:r>
              <a:rPr lang="en-US" dirty="0">
                <a:effectLst/>
              </a:rPr>
              <a:t> tends to favor simpler models than those chosen by </a:t>
            </a:r>
            <a:r>
              <a:rPr lang="en-US" i="1" dirty="0">
                <a:effectLst/>
              </a:rPr>
              <a:t>AIC</a:t>
            </a:r>
            <a:r>
              <a:rPr lang="en-US" dirty="0">
                <a:effectLst/>
              </a:rPr>
              <a:t>.</a:t>
            </a:r>
          </a:p>
          <a:p>
            <a:endParaRPr lang="en-US" dirty="0">
              <a:effectLst/>
            </a:endParaRPr>
          </a:p>
          <a:p>
            <a:endParaRPr lang="en-US" dirty="0"/>
          </a:p>
        </p:txBody>
      </p:sp>
    </p:spTree>
    <p:extLst>
      <p:ext uri="{BB962C8B-B14F-4D97-AF65-F5344CB8AC3E}">
        <p14:creationId xmlns:p14="http://schemas.microsoft.com/office/powerpoint/2010/main" val="4210321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0830"/>
            <a:ext cx="10515600" cy="549275"/>
          </a:xfrm>
        </p:spPr>
        <p:txBody>
          <a:bodyPr>
            <a:normAutofit fontScale="90000"/>
          </a:bodyPr>
          <a:lstStyle/>
          <a:p>
            <a:r>
              <a:rPr lang="en-US" dirty="0"/>
              <a:t>Measures of Comparison</a:t>
            </a:r>
          </a:p>
        </p:txBody>
      </p:sp>
      <p:sp>
        <p:nvSpPr>
          <p:cNvPr id="3" name="Content Placeholder 2"/>
          <p:cNvSpPr>
            <a:spLocks noGrp="1"/>
          </p:cNvSpPr>
          <p:nvPr>
            <p:ph idx="1"/>
          </p:nvPr>
        </p:nvSpPr>
        <p:spPr>
          <a:xfrm>
            <a:off x="838199" y="720104"/>
            <a:ext cx="10881575" cy="5883781"/>
          </a:xfrm>
        </p:spPr>
        <p:txBody>
          <a:bodyPr>
            <a:normAutofit/>
          </a:bodyPr>
          <a:lstStyle/>
          <a:p>
            <a:r>
              <a:rPr lang="en-US" dirty="0"/>
              <a:t>Mallows’ </a:t>
            </a:r>
            <a:r>
              <a:rPr lang="en-US" dirty="0" err="1"/>
              <a:t>C</a:t>
            </a:r>
            <a:r>
              <a:rPr lang="en-US" baseline="-25000" dirty="0" err="1"/>
              <a:t>p</a:t>
            </a:r>
            <a:r>
              <a:rPr lang="en-US" dirty="0"/>
              <a:t> Criterion </a:t>
            </a:r>
          </a:p>
          <a:p>
            <a:r>
              <a:rPr lang="en-US" dirty="0" err="1"/>
              <a:t>C</a:t>
            </a:r>
            <a:r>
              <a:rPr lang="en-US" baseline="-25000" dirty="0" err="1"/>
              <a:t>p</a:t>
            </a:r>
            <a:r>
              <a:rPr lang="en-US" dirty="0"/>
              <a:t> considers ratio of SSE for p – 1 variable model to MSE for full model; then penalizes for the number of variables: </a:t>
            </a:r>
          </a:p>
          <a:p>
            <a:endParaRPr lang="en-US" dirty="0"/>
          </a:p>
          <a:p>
            <a:r>
              <a:rPr lang="en-US" dirty="0"/>
              <a:t>A model is considered “good” if </a:t>
            </a:r>
            <a:r>
              <a:rPr lang="en-US" dirty="0" err="1"/>
              <a:t>C</a:t>
            </a:r>
            <a:r>
              <a:rPr lang="en-US" baseline="-25000" dirty="0" err="1"/>
              <a:t>p</a:t>
            </a:r>
            <a:r>
              <a:rPr lang="en-US" dirty="0"/>
              <a:t> ≤ p</a:t>
            </a:r>
          </a:p>
          <a:p>
            <a:r>
              <a:rPr lang="en-US" dirty="0"/>
              <a:t>MSE is mean square error.  SSE is sum of squared errors</a:t>
            </a:r>
          </a:p>
          <a:p>
            <a:r>
              <a:rPr lang="en-US" dirty="0"/>
              <a:t>Adjusted R</a:t>
            </a:r>
            <a:r>
              <a:rPr lang="en-US" baseline="30000" dirty="0"/>
              <a:t>2</a:t>
            </a:r>
          </a:p>
          <a:p>
            <a:r>
              <a:rPr lang="en-US" dirty="0"/>
              <a:t>Penalizes the R</a:t>
            </a:r>
            <a:r>
              <a:rPr lang="en-US" baseline="30000" dirty="0"/>
              <a:t>2</a:t>
            </a:r>
            <a:r>
              <a:rPr lang="en-US" dirty="0"/>
              <a:t> value based on the number of variables in the model: </a:t>
            </a:r>
          </a:p>
          <a:p>
            <a:endParaRPr lang="en-US" dirty="0"/>
          </a:p>
          <a:p>
            <a:r>
              <a:rPr lang="en-US" dirty="0"/>
              <a:t>SSTO is total sum of squares</a:t>
            </a:r>
          </a:p>
        </p:txBody>
      </p:sp>
      <p:pic>
        <p:nvPicPr>
          <p:cNvPr id="4" name="Picture 3"/>
          <p:cNvPicPr>
            <a:picLocks noChangeAspect="1"/>
          </p:cNvPicPr>
          <p:nvPr/>
        </p:nvPicPr>
        <p:blipFill>
          <a:blip r:embed="rId2"/>
          <a:stretch>
            <a:fillRect/>
          </a:stretch>
        </p:blipFill>
        <p:spPr>
          <a:xfrm>
            <a:off x="4009354" y="1942242"/>
            <a:ext cx="3086905" cy="790322"/>
          </a:xfrm>
          <a:prstGeom prst="rect">
            <a:avLst/>
          </a:prstGeom>
        </p:spPr>
      </p:pic>
      <p:pic>
        <p:nvPicPr>
          <p:cNvPr id="5" name="Picture 4"/>
          <p:cNvPicPr>
            <a:picLocks noChangeAspect="1"/>
          </p:cNvPicPr>
          <p:nvPr/>
        </p:nvPicPr>
        <p:blipFill>
          <a:blip r:embed="rId3"/>
          <a:stretch>
            <a:fillRect/>
          </a:stretch>
        </p:blipFill>
        <p:spPr>
          <a:xfrm>
            <a:off x="4200256" y="4562944"/>
            <a:ext cx="2705100" cy="771525"/>
          </a:xfrm>
          <a:prstGeom prst="rect">
            <a:avLst/>
          </a:prstGeom>
        </p:spPr>
      </p:pic>
      <p:pic>
        <p:nvPicPr>
          <p:cNvPr id="6" name="Picture 5"/>
          <p:cNvPicPr>
            <a:picLocks noChangeAspect="1"/>
          </p:cNvPicPr>
          <p:nvPr/>
        </p:nvPicPr>
        <p:blipFill>
          <a:blip r:embed="rId4"/>
          <a:stretch>
            <a:fillRect/>
          </a:stretch>
        </p:blipFill>
        <p:spPr>
          <a:xfrm>
            <a:off x="4256063" y="5689486"/>
            <a:ext cx="1571625" cy="914400"/>
          </a:xfrm>
          <a:prstGeom prst="rect">
            <a:avLst/>
          </a:prstGeom>
        </p:spPr>
      </p:pic>
    </p:spTree>
    <p:extLst>
      <p:ext uri="{BB962C8B-B14F-4D97-AF65-F5344CB8AC3E}">
        <p14:creationId xmlns:p14="http://schemas.microsoft.com/office/powerpoint/2010/main" val="4074130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Data: </a:t>
            </a:r>
            <a:r>
              <a:rPr lang="en-US" dirty="0" err="1"/>
              <a:t>C</a:t>
            </a:r>
            <a:r>
              <a:rPr lang="en-US" baseline="-25000" dirty="0" err="1"/>
              <a:t>p</a:t>
            </a:r>
            <a:r>
              <a:rPr lang="en-US" dirty="0"/>
              <a:t>, BIC, and Adjusted R</a:t>
            </a:r>
            <a:r>
              <a:rPr lang="en-US" baseline="30000" dirty="0"/>
              <a:t>2</a:t>
            </a:r>
            <a:endParaRPr lang="en-US" dirty="0"/>
          </a:p>
        </p:txBody>
      </p:sp>
      <p:sp>
        <p:nvSpPr>
          <p:cNvPr id="3" name="Content Placeholder 2"/>
          <p:cNvSpPr>
            <a:spLocks noGrp="1"/>
          </p:cNvSpPr>
          <p:nvPr>
            <p:ph idx="1"/>
          </p:nvPr>
        </p:nvSpPr>
        <p:spPr>
          <a:xfrm>
            <a:off x="831850" y="1568047"/>
            <a:ext cx="10515600" cy="4351338"/>
          </a:xfrm>
        </p:spPr>
        <p:txBody>
          <a:bodyPr/>
          <a:lstStyle/>
          <a:p>
            <a:r>
              <a:rPr lang="en-US" dirty="0"/>
              <a:t>A small value of </a:t>
            </a:r>
            <a:r>
              <a:rPr lang="en-US" dirty="0" err="1"/>
              <a:t>C</a:t>
            </a:r>
            <a:r>
              <a:rPr lang="en-US" baseline="-25000" dirty="0" err="1"/>
              <a:t>p</a:t>
            </a:r>
            <a:r>
              <a:rPr lang="en-US" dirty="0"/>
              <a:t> and BIC indicates a low error, and thus a better model</a:t>
            </a:r>
          </a:p>
          <a:p>
            <a:r>
              <a:rPr lang="en-US" dirty="0"/>
              <a:t>A large value for the Adjusted R</a:t>
            </a:r>
            <a:r>
              <a:rPr lang="en-US" baseline="30000" dirty="0"/>
              <a:t>2</a:t>
            </a:r>
            <a:r>
              <a:rPr lang="en-US" dirty="0"/>
              <a:t> indicates a better model</a:t>
            </a:r>
          </a:p>
        </p:txBody>
      </p:sp>
      <p:pic>
        <p:nvPicPr>
          <p:cNvPr id="6" name="Picture 5" descr="6.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700" y="3134360"/>
            <a:ext cx="7327900" cy="2933700"/>
          </a:xfrm>
          <a:prstGeom prst="rect">
            <a:avLst/>
          </a:prstGeom>
        </p:spPr>
      </p:pic>
    </p:spTree>
    <p:extLst>
      <p:ext uri="{BB962C8B-B14F-4D97-AF65-F5344CB8AC3E}">
        <p14:creationId xmlns:p14="http://schemas.microsoft.com/office/powerpoint/2010/main" val="2803923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Subset Selection</a:t>
            </a:r>
          </a:p>
        </p:txBody>
      </p:sp>
      <p:pic>
        <p:nvPicPr>
          <p:cNvPr id="4" name="Picture 3"/>
          <p:cNvPicPr>
            <a:picLocks noChangeAspect="1"/>
          </p:cNvPicPr>
          <p:nvPr/>
        </p:nvPicPr>
        <p:blipFill>
          <a:blip r:embed="rId2"/>
          <a:stretch>
            <a:fillRect/>
          </a:stretch>
        </p:blipFill>
        <p:spPr>
          <a:xfrm>
            <a:off x="1385367" y="1500858"/>
            <a:ext cx="9142173" cy="4204483"/>
          </a:xfrm>
          <a:prstGeom prst="rect">
            <a:avLst/>
          </a:prstGeom>
        </p:spPr>
      </p:pic>
      <p:sp>
        <p:nvSpPr>
          <p:cNvPr id="5" name="TextBox 4"/>
          <p:cNvSpPr txBox="1"/>
          <p:nvPr/>
        </p:nvSpPr>
        <p:spPr>
          <a:xfrm>
            <a:off x="1159099" y="6065949"/>
            <a:ext cx="7237926" cy="430887"/>
          </a:xfrm>
          <a:prstGeom prst="rect">
            <a:avLst/>
          </a:prstGeom>
          <a:noFill/>
        </p:spPr>
        <p:txBody>
          <a:bodyPr wrap="square" rtlCol="0">
            <a:spAutoFit/>
          </a:bodyPr>
          <a:lstStyle/>
          <a:p>
            <a:r>
              <a:rPr lang="en-US" sz="2200" dirty="0"/>
              <a:t>Expensive - Fits 2</a:t>
            </a:r>
            <a:r>
              <a:rPr lang="en-US" sz="2200" baseline="30000" dirty="0"/>
              <a:t>p</a:t>
            </a:r>
            <a:r>
              <a:rPr lang="en-US" sz="2200" dirty="0"/>
              <a:t> models</a:t>
            </a:r>
          </a:p>
        </p:txBody>
      </p:sp>
    </p:spTree>
    <p:extLst>
      <p:ext uri="{BB962C8B-B14F-4D97-AF65-F5344CB8AC3E}">
        <p14:creationId xmlns:p14="http://schemas.microsoft.com/office/powerpoint/2010/main" val="1650300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Stepwise Selection</a:t>
            </a:r>
          </a:p>
        </p:txBody>
      </p:sp>
      <p:sp>
        <p:nvSpPr>
          <p:cNvPr id="3" name="Content Placeholder 2"/>
          <p:cNvSpPr>
            <a:spLocks noGrp="1"/>
          </p:cNvSpPr>
          <p:nvPr>
            <p:ph idx="1"/>
          </p:nvPr>
        </p:nvSpPr>
        <p:spPr>
          <a:xfrm>
            <a:off x="838200" y="1532586"/>
            <a:ext cx="10515600" cy="4997003"/>
          </a:xfrm>
        </p:spPr>
        <p:txBody>
          <a:bodyPr>
            <a:normAutofit/>
          </a:bodyPr>
          <a:lstStyle/>
          <a:p>
            <a:r>
              <a:rPr lang="en-US" dirty="0"/>
              <a:t>Best Subset Selection is computationally intensive especially when we have a large number of predictors (large p)</a:t>
            </a:r>
          </a:p>
          <a:p>
            <a:r>
              <a:rPr lang="en-US" dirty="0"/>
              <a:t>More attractive methods:</a:t>
            </a:r>
          </a:p>
          <a:p>
            <a:pPr lvl="1"/>
            <a:r>
              <a:rPr lang="en-US" u="sng" dirty="0"/>
              <a:t>Forward Stepwise Selection</a:t>
            </a:r>
            <a:r>
              <a:rPr lang="en-US" dirty="0"/>
              <a:t>: Begins with the model containing no predictor, and then adds one predictor at a time that improves the model the most until no further improvement is possible</a:t>
            </a:r>
          </a:p>
          <a:p>
            <a:pPr lvl="1"/>
            <a:r>
              <a:rPr lang="en-US" u="sng" dirty="0"/>
              <a:t>Backward Stepwise Selection</a:t>
            </a:r>
            <a:r>
              <a:rPr lang="en-US" dirty="0"/>
              <a:t>: Begins with the model containing all predictors, and then deleting one predictor at a time that improves the model the most until no further improvement is possible</a:t>
            </a:r>
          </a:p>
          <a:p>
            <a:pPr lvl="1"/>
            <a:r>
              <a:rPr lang="en-US" dirty="0"/>
              <a:t>A hybrid version that incorporates ideas from both main types: alternates backwards and forwards steps, and stops when all variables have either been retained for inclusion or removed</a:t>
            </a:r>
          </a:p>
        </p:txBody>
      </p:sp>
    </p:spTree>
    <p:extLst>
      <p:ext uri="{BB962C8B-B14F-4D97-AF65-F5344CB8AC3E}">
        <p14:creationId xmlns:p14="http://schemas.microsoft.com/office/powerpoint/2010/main" val="3331184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 Stepwise Selection</a:t>
            </a:r>
          </a:p>
        </p:txBody>
      </p:sp>
      <p:pic>
        <p:nvPicPr>
          <p:cNvPr id="5" name="Picture 4"/>
          <p:cNvPicPr>
            <a:picLocks noChangeAspect="1"/>
          </p:cNvPicPr>
          <p:nvPr/>
        </p:nvPicPr>
        <p:blipFill>
          <a:blip r:embed="rId2"/>
          <a:stretch>
            <a:fillRect/>
          </a:stretch>
        </p:blipFill>
        <p:spPr>
          <a:xfrm>
            <a:off x="1538210" y="1690688"/>
            <a:ext cx="9115579" cy="4139217"/>
          </a:xfrm>
          <a:prstGeom prst="rect">
            <a:avLst/>
          </a:prstGeom>
        </p:spPr>
      </p:pic>
      <p:sp>
        <p:nvSpPr>
          <p:cNvPr id="6" name="TextBox 5"/>
          <p:cNvSpPr txBox="1"/>
          <p:nvPr/>
        </p:nvSpPr>
        <p:spPr>
          <a:xfrm>
            <a:off x="1210614" y="6014434"/>
            <a:ext cx="6053071" cy="430887"/>
          </a:xfrm>
          <a:prstGeom prst="rect">
            <a:avLst/>
          </a:prstGeom>
          <a:noFill/>
        </p:spPr>
        <p:txBody>
          <a:bodyPr wrap="square" rtlCol="0">
            <a:spAutoFit/>
          </a:bodyPr>
          <a:lstStyle/>
          <a:p>
            <a:r>
              <a:rPr lang="en-US" sz="2200" dirty="0"/>
              <a:t>Fits - 1+</a:t>
            </a:r>
            <a:r>
              <a:rPr lang="en-US" sz="2200" i="1" dirty="0"/>
              <a:t>p</a:t>
            </a:r>
            <a:r>
              <a:rPr lang="en-US" sz="2200" dirty="0"/>
              <a:t>(</a:t>
            </a:r>
            <a:r>
              <a:rPr lang="en-US" sz="2200" i="1" dirty="0"/>
              <a:t>p</a:t>
            </a:r>
            <a:r>
              <a:rPr lang="en-US" sz="2200" dirty="0"/>
              <a:t>+1)</a:t>
            </a:r>
            <a:r>
              <a:rPr lang="en-US" sz="2200" i="1" dirty="0"/>
              <a:t>/</a:t>
            </a:r>
            <a:r>
              <a:rPr lang="en-US" sz="2200" dirty="0"/>
              <a:t>2 models</a:t>
            </a:r>
          </a:p>
        </p:txBody>
      </p:sp>
    </p:spTree>
    <p:extLst>
      <p:ext uri="{BB962C8B-B14F-4D97-AF65-F5344CB8AC3E}">
        <p14:creationId xmlns:p14="http://schemas.microsoft.com/office/powerpoint/2010/main" val="2804271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77273"/>
            <a:ext cx="10515600" cy="579549"/>
          </a:xfrm>
        </p:spPr>
        <p:txBody>
          <a:bodyPr>
            <a:normAutofit/>
          </a:bodyPr>
          <a:lstStyle/>
          <a:p>
            <a:r>
              <a:rPr lang="en-US" sz="3200" dirty="0"/>
              <a:t>Backward Stepwise Selection</a:t>
            </a:r>
          </a:p>
        </p:txBody>
      </p:sp>
      <p:pic>
        <p:nvPicPr>
          <p:cNvPr id="4" name="Picture 3"/>
          <p:cNvPicPr>
            <a:picLocks noChangeAspect="1"/>
          </p:cNvPicPr>
          <p:nvPr/>
        </p:nvPicPr>
        <p:blipFill>
          <a:blip r:embed="rId2"/>
          <a:stretch>
            <a:fillRect/>
          </a:stretch>
        </p:blipFill>
        <p:spPr>
          <a:xfrm>
            <a:off x="1433477" y="540914"/>
            <a:ext cx="9325043" cy="4222661"/>
          </a:xfrm>
          <a:prstGeom prst="rect">
            <a:avLst/>
          </a:prstGeom>
        </p:spPr>
      </p:pic>
      <p:sp>
        <p:nvSpPr>
          <p:cNvPr id="6" name="TextBox 5"/>
          <p:cNvSpPr txBox="1"/>
          <p:nvPr/>
        </p:nvSpPr>
        <p:spPr>
          <a:xfrm>
            <a:off x="1253541" y="4737817"/>
            <a:ext cx="9684913"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Fits - 1+</a:t>
            </a:r>
            <a:r>
              <a:rPr lang="en-US" sz="2400" i="1" dirty="0"/>
              <a:t>p</a:t>
            </a:r>
            <a:r>
              <a:rPr lang="en-US" sz="2400" dirty="0"/>
              <a:t>(</a:t>
            </a:r>
            <a:r>
              <a:rPr lang="en-US" sz="2400" i="1" dirty="0"/>
              <a:t>p</a:t>
            </a:r>
            <a:r>
              <a:rPr lang="en-US" sz="2400" dirty="0"/>
              <a:t>+1)</a:t>
            </a:r>
            <a:r>
              <a:rPr lang="en-US" sz="2400" i="1" dirty="0"/>
              <a:t>/</a:t>
            </a:r>
            <a:r>
              <a:rPr lang="en-US" sz="2400" dirty="0"/>
              <a:t>2 models</a:t>
            </a:r>
          </a:p>
          <a:p>
            <a:pPr marL="342900" indent="-342900">
              <a:buFont typeface="Arial" panose="020B0604020202020204" pitchFamily="34" charset="0"/>
              <a:buChar char="•"/>
            </a:pPr>
            <a:r>
              <a:rPr lang="en-US" sz="2400" dirty="0"/>
              <a:t>Backward selection requires that the number of samples </a:t>
            </a:r>
            <a:r>
              <a:rPr lang="en-US" sz="2400" i="1" dirty="0"/>
              <a:t>n </a:t>
            </a:r>
            <a:r>
              <a:rPr lang="en-US" sz="2400" dirty="0"/>
              <a:t>is larger than the number of variables </a:t>
            </a:r>
            <a:r>
              <a:rPr lang="en-US" sz="2400" i="1" dirty="0"/>
              <a:t>p </a:t>
            </a:r>
            <a:r>
              <a:rPr lang="en-US" sz="2400" dirty="0"/>
              <a:t>(so that the full model can be fit). In contrast, forward stepwise can be used even when </a:t>
            </a:r>
            <a:r>
              <a:rPr lang="en-US" sz="2400" i="1" dirty="0"/>
              <a:t>n &lt; p</a:t>
            </a:r>
            <a:r>
              <a:rPr lang="en-US" sz="2400" dirty="0"/>
              <a:t>, and so is the only viable subset method when </a:t>
            </a:r>
            <a:r>
              <a:rPr lang="en-US" sz="2400" i="1" dirty="0"/>
              <a:t>p </a:t>
            </a:r>
            <a:r>
              <a:rPr lang="en-US" sz="2400" dirty="0"/>
              <a:t>is very large</a:t>
            </a:r>
            <a:endParaRPr lang="en-US" sz="2200" dirty="0"/>
          </a:p>
        </p:txBody>
      </p:sp>
    </p:spTree>
    <p:extLst>
      <p:ext uri="{BB962C8B-B14F-4D97-AF65-F5344CB8AC3E}">
        <p14:creationId xmlns:p14="http://schemas.microsoft.com/office/powerpoint/2010/main" val="1589062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4257"/>
            <a:ext cx="10515600" cy="383115"/>
          </a:xfrm>
        </p:spPr>
        <p:txBody>
          <a:bodyPr>
            <a:normAutofit fontScale="90000"/>
          </a:bodyPr>
          <a:lstStyle/>
          <a:p>
            <a:r>
              <a:rPr lang="en-US" sz="3200" b="1" dirty="0"/>
              <a:t>Ridge Regression (also called L1 regularization)</a:t>
            </a:r>
          </a:p>
        </p:txBody>
      </p:sp>
      <p:sp>
        <p:nvSpPr>
          <p:cNvPr id="3" name="Content Placeholder 2"/>
          <p:cNvSpPr>
            <a:spLocks noGrp="1"/>
          </p:cNvSpPr>
          <p:nvPr>
            <p:ph idx="1"/>
          </p:nvPr>
        </p:nvSpPr>
        <p:spPr>
          <a:xfrm>
            <a:off x="838200" y="2925146"/>
            <a:ext cx="10515600" cy="3251816"/>
          </a:xfrm>
        </p:spPr>
        <p:txBody>
          <a:bodyPr/>
          <a:lstStyle/>
          <a:p>
            <a:r>
              <a:rPr lang="en-US" dirty="0"/>
              <a:t>Ordinary Least Squares (OLS) estimates       by minimizing</a:t>
            </a:r>
          </a:p>
          <a:p>
            <a:endParaRPr lang="en-US" dirty="0"/>
          </a:p>
          <a:p>
            <a:endParaRPr lang="en-US" dirty="0"/>
          </a:p>
          <a:p>
            <a:endParaRPr lang="en-US" dirty="0"/>
          </a:p>
          <a:p>
            <a:r>
              <a:rPr lang="en-US" dirty="0"/>
              <a:t>Ridge Regression uses a slightly different equation </a:t>
            </a:r>
          </a:p>
          <a:p>
            <a:endParaRPr lang="en-US" dirty="0"/>
          </a:p>
          <a:p>
            <a:endParaRPr lang="en-US" dirty="0"/>
          </a:p>
        </p:txBody>
      </p:sp>
      <p:graphicFrame>
        <p:nvGraphicFramePr>
          <p:cNvPr id="6" name="Object 5"/>
          <p:cNvGraphicFramePr>
            <a:graphicFrameLocks noChangeAspect="1"/>
          </p:cNvGraphicFramePr>
          <p:nvPr/>
        </p:nvGraphicFramePr>
        <p:xfrm>
          <a:off x="3905251" y="3665539"/>
          <a:ext cx="219075" cy="441325"/>
        </p:xfrm>
        <a:graphic>
          <a:graphicData uri="http://schemas.openxmlformats.org/presentationml/2006/ole">
            <mc:AlternateContent xmlns:mc="http://schemas.openxmlformats.org/markup-compatibility/2006">
              <mc:Choice xmlns:v="urn:schemas-microsoft-com:vml" Requires="v">
                <p:oleObj spid="_x0000_s6251" name="Equation" r:id="rId3" imgW="114300" imgH="165100" progId="Equation.3">
                  <p:embed/>
                </p:oleObj>
              </mc:Choice>
              <mc:Fallback>
                <p:oleObj name="Equation" r:id="rId3" imgW="114300" imgH="165100" progId="Equation.3">
                  <p:embed/>
                  <p:pic>
                    <p:nvPicPr>
                      <p:cNvPr id="0" name=""/>
                      <p:cNvPicPr>
                        <a:picLocks noChangeAspect="1" noChangeArrowheads="1"/>
                      </p:cNvPicPr>
                      <p:nvPr/>
                    </p:nvPicPr>
                    <p:blipFill>
                      <a:blip r:embed="rId4"/>
                      <a:srcRect/>
                      <a:stretch>
                        <a:fillRect/>
                      </a:stretch>
                    </p:blipFill>
                    <p:spPr bwMode="auto">
                      <a:xfrm>
                        <a:off x="3905251" y="3665539"/>
                        <a:ext cx="219075" cy="441325"/>
                      </a:xfrm>
                      <a:prstGeom prst="rect">
                        <a:avLst/>
                      </a:prstGeom>
                      <a:noFill/>
                      <a:ln>
                        <a:noFill/>
                      </a:ln>
                      <a:effectLst/>
                    </p:spPr>
                  </p:pic>
                </p:oleObj>
              </mc:Fallback>
            </mc:AlternateContent>
          </a:graphicData>
        </a:graphic>
      </p:graphicFrame>
      <p:graphicFrame>
        <p:nvGraphicFramePr>
          <p:cNvPr id="7" name="Object 6"/>
          <p:cNvGraphicFramePr>
            <a:graphicFrameLocks noChangeAspect="1"/>
          </p:cNvGraphicFramePr>
          <p:nvPr/>
        </p:nvGraphicFramePr>
        <p:xfrm>
          <a:off x="4953001" y="3444876"/>
          <a:ext cx="219075" cy="441325"/>
        </p:xfrm>
        <a:graphic>
          <a:graphicData uri="http://schemas.openxmlformats.org/presentationml/2006/ole">
            <mc:AlternateContent xmlns:mc="http://schemas.openxmlformats.org/markup-compatibility/2006">
              <mc:Choice xmlns:v="urn:schemas-microsoft-com:vml" Requires="v">
                <p:oleObj spid="_x0000_s6252" name="Equation" r:id="rId5" imgW="114300" imgH="165100" progId="Equation.3">
                  <p:embed/>
                </p:oleObj>
              </mc:Choice>
              <mc:Fallback>
                <p:oleObj name="Equation" r:id="rId5" imgW="114300" imgH="165100" progId="Equation.3">
                  <p:embed/>
                  <p:pic>
                    <p:nvPicPr>
                      <p:cNvPr id="0" name=""/>
                      <p:cNvPicPr>
                        <a:picLocks noChangeAspect="1" noChangeArrowheads="1"/>
                      </p:cNvPicPr>
                      <p:nvPr/>
                    </p:nvPicPr>
                    <p:blipFill>
                      <a:blip r:embed="rId4"/>
                      <a:srcRect/>
                      <a:stretch>
                        <a:fillRect/>
                      </a:stretch>
                    </p:blipFill>
                    <p:spPr bwMode="auto">
                      <a:xfrm>
                        <a:off x="4953001" y="3444876"/>
                        <a:ext cx="219075" cy="441325"/>
                      </a:xfrm>
                      <a:prstGeom prst="rect">
                        <a:avLst/>
                      </a:prstGeom>
                      <a:noFill/>
                      <a:ln>
                        <a:noFill/>
                      </a:ln>
                      <a:effec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205370813"/>
              </p:ext>
            </p:extLst>
          </p:nvPr>
        </p:nvGraphicFramePr>
        <p:xfrm>
          <a:off x="6929759" y="2937452"/>
          <a:ext cx="410613" cy="438755"/>
        </p:xfrm>
        <a:graphic>
          <a:graphicData uri="http://schemas.openxmlformats.org/presentationml/2006/ole">
            <mc:AlternateContent xmlns:mc="http://schemas.openxmlformats.org/markup-compatibility/2006">
              <mc:Choice xmlns:v="urn:schemas-microsoft-com:vml" Requires="v">
                <p:oleObj spid="_x0000_s6253" name="Equation" r:id="rId6" imgW="266700" imgH="203200" progId="Equation.3">
                  <p:embed/>
                </p:oleObj>
              </mc:Choice>
              <mc:Fallback>
                <p:oleObj name="Equation" r:id="rId6" imgW="266700" imgH="203200" progId="Equation.3">
                  <p:embed/>
                  <p:pic>
                    <p:nvPicPr>
                      <p:cNvPr id="0" name=""/>
                      <p:cNvPicPr>
                        <a:picLocks noChangeAspect="1" noChangeArrowheads="1"/>
                      </p:cNvPicPr>
                      <p:nvPr/>
                    </p:nvPicPr>
                    <p:blipFill>
                      <a:blip r:embed="rId7"/>
                      <a:srcRect/>
                      <a:stretch>
                        <a:fillRect/>
                      </a:stretch>
                    </p:blipFill>
                    <p:spPr bwMode="auto">
                      <a:xfrm>
                        <a:off x="6929759" y="2937452"/>
                        <a:ext cx="410613" cy="438755"/>
                      </a:xfrm>
                      <a:prstGeom prst="rect">
                        <a:avLst/>
                      </a:prstGeom>
                      <a:noFill/>
                      <a:ln>
                        <a:noFill/>
                      </a:ln>
                      <a:effectLst/>
                    </p:spPr>
                  </p:pic>
                </p:oleObj>
              </mc:Fallback>
            </mc:AlternateContent>
          </a:graphicData>
        </a:graphic>
      </p:graphicFrame>
      <p:pic>
        <p:nvPicPr>
          <p:cNvPr id="11" name="Picture 10"/>
          <p:cNvPicPr>
            <a:picLocks noChangeAspect="1"/>
          </p:cNvPicPr>
          <p:nvPr/>
        </p:nvPicPr>
        <p:blipFill>
          <a:blip r:embed="rId8"/>
          <a:stretch>
            <a:fillRect/>
          </a:stretch>
        </p:blipFill>
        <p:spPr>
          <a:xfrm>
            <a:off x="4124326" y="3548565"/>
            <a:ext cx="4005191" cy="1116598"/>
          </a:xfrm>
          <a:prstGeom prst="rect">
            <a:avLst/>
          </a:prstGeom>
        </p:spPr>
      </p:pic>
      <p:pic>
        <p:nvPicPr>
          <p:cNvPr id="12" name="Picture 11"/>
          <p:cNvPicPr>
            <a:picLocks noChangeAspect="1"/>
          </p:cNvPicPr>
          <p:nvPr/>
        </p:nvPicPr>
        <p:blipFill>
          <a:blip r:embed="rId9"/>
          <a:stretch>
            <a:fillRect/>
          </a:stretch>
        </p:blipFill>
        <p:spPr>
          <a:xfrm>
            <a:off x="2407081" y="5378934"/>
            <a:ext cx="6126419" cy="1317758"/>
          </a:xfrm>
          <a:prstGeom prst="rect">
            <a:avLst/>
          </a:prstGeom>
        </p:spPr>
      </p:pic>
      <p:sp>
        <p:nvSpPr>
          <p:cNvPr id="13" name="Oval 12"/>
          <p:cNvSpPr/>
          <p:nvPr/>
        </p:nvSpPr>
        <p:spPr>
          <a:xfrm>
            <a:off x="7429015" y="5555938"/>
            <a:ext cx="960039" cy="947366"/>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1"/>
          <p:cNvSpPr txBox="1">
            <a:spLocks/>
          </p:cNvSpPr>
          <p:nvPr/>
        </p:nvSpPr>
        <p:spPr>
          <a:xfrm>
            <a:off x="838200" y="180303"/>
            <a:ext cx="10515600" cy="233787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Shrinkage Methods</a:t>
            </a:r>
          </a:p>
          <a:p>
            <a:r>
              <a:rPr lang="en-US" dirty="0"/>
              <a:t>The subset selection methods involve using least squares to fit a linear model that contains a subset of the predictors. </a:t>
            </a:r>
          </a:p>
          <a:p>
            <a:r>
              <a:rPr lang="en-US" dirty="0"/>
              <a:t>As an alternative, we can fit a model containing all </a:t>
            </a:r>
            <a:r>
              <a:rPr lang="en-US" i="1" dirty="0"/>
              <a:t>p </a:t>
            </a:r>
            <a:r>
              <a:rPr lang="en-US" dirty="0"/>
              <a:t>predictors using a technique that </a:t>
            </a:r>
            <a:r>
              <a:rPr lang="en-US" i="1" dirty="0"/>
              <a:t>constrains </a:t>
            </a:r>
            <a:r>
              <a:rPr lang="en-US" dirty="0"/>
              <a:t>or </a:t>
            </a:r>
            <a:r>
              <a:rPr lang="en-US" i="1" dirty="0"/>
              <a:t>regularizes </a:t>
            </a:r>
            <a:r>
              <a:rPr lang="en-US" dirty="0"/>
              <a:t>the coefficient estimates, or equivalently, that </a:t>
            </a:r>
            <a:r>
              <a:rPr lang="en-US" i="1" dirty="0"/>
              <a:t>shrinks </a:t>
            </a:r>
            <a:r>
              <a:rPr lang="en-US" dirty="0"/>
              <a:t>the coefficient estimates towards zero.</a:t>
            </a:r>
          </a:p>
        </p:txBody>
      </p:sp>
      <p:sp>
        <p:nvSpPr>
          <p:cNvPr id="8" name="Rectangle 7"/>
          <p:cNvSpPr/>
          <p:nvPr/>
        </p:nvSpPr>
        <p:spPr>
          <a:xfrm>
            <a:off x="8863782" y="5756453"/>
            <a:ext cx="2912977" cy="369332"/>
          </a:xfrm>
          <a:prstGeom prst="rect">
            <a:avLst/>
          </a:prstGeom>
        </p:spPr>
        <p:txBody>
          <a:bodyPr wrap="none">
            <a:spAutoFit/>
          </a:bodyPr>
          <a:lstStyle/>
          <a:p>
            <a:r>
              <a:rPr lang="en-US" b="0" i="1" u="none" strike="noStrike" baseline="0" dirty="0">
                <a:latin typeface="CMMI10"/>
              </a:rPr>
              <a:t>λ </a:t>
            </a:r>
            <a:r>
              <a:rPr lang="en-US" b="0" i="1" u="none" strike="noStrike" baseline="0" dirty="0">
                <a:latin typeface="CMSY10"/>
              </a:rPr>
              <a:t>≥ </a:t>
            </a:r>
            <a:r>
              <a:rPr lang="en-US" b="0" i="0" u="none" strike="noStrike" baseline="0" dirty="0">
                <a:latin typeface="CMR10"/>
              </a:rPr>
              <a:t>0 is a </a:t>
            </a:r>
            <a:r>
              <a:rPr lang="en-US" b="0" i="1" u="none" strike="noStrike" baseline="0" dirty="0">
                <a:latin typeface="CMTI10"/>
              </a:rPr>
              <a:t>tuning parameter</a:t>
            </a:r>
            <a:endParaRPr lang="en-US" dirty="0"/>
          </a:p>
        </p:txBody>
      </p:sp>
      <p:sp>
        <p:nvSpPr>
          <p:cNvPr id="10" name="TextBox 9"/>
          <p:cNvSpPr txBox="1"/>
          <p:nvPr/>
        </p:nvSpPr>
        <p:spPr>
          <a:xfrm>
            <a:off x="8874873" y="5186606"/>
            <a:ext cx="1993108" cy="369332"/>
          </a:xfrm>
          <a:prstGeom prst="rect">
            <a:avLst/>
          </a:prstGeom>
          <a:noFill/>
        </p:spPr>
        <p:txBody>
          <a:bodyPr wrap="square" rtlCol="0">
            <a:spAutoFit/>
          </a:bodyPr>
          <a:lstStyle/>
          <a:p>
            <a:r>
              <a:rPr lang="en-US" dirty="0"/>
              <a:t>Shrinkage Penalty</a:t>
            </a:r>
          </a:p>
        </p:txBody>
      </p:sp>
      <p:cxnSp>
        <p:nvCxnSpPr>
          <p:cNvPr id="16" name="Straight Arrow Connector 15"/>
          <p:cNvCxnSpPr>
            <a:stCxn id="10" idx="1"/>
          </p:cNvCxnSpPr>
          <p:nvPr/>
        </p:nvCxnSpPr>
        <p:spPr>
          <a:xfrm flipH="1">
            <a:off x="8389054" y="5371272"/>
            <a:ext cx="485819" cy="334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05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Ridge Regression Adds a Penalty on       </a:t>
            </a:r>
          </a:p>
        </p:txBody>
      </p:sp>
      <p:sp>
        <p:nvSpPr>
          <p:cNvPr id="3" name="Content Placeholder 2"/>
          <p:cNvSpPr>
            <a:spLocks noGrp="1"/>
          </p:cNvSpPr>
          <p:nvPr>
            <p:ph idx="1"/>
          </p:nvPr>
        </p:nvSpPr>
        <p:spPr/>
        <p:txBody>
          <a:bodyPr/>
          <a:lstStyle/>
          <a:p>
            <a:r>
              <a:rPr lang="en-US" dirty="0"/>
              <a:t>The effect of this equation is to add a penalty of the form </a:t>
            </a:r>
          </a:p>
          <a:p>
            <a:endParaRPr lang="en-US" dirty="0"/>
          </a:p>
          <a:p>
            <a:pPr marL="0" indent="0">
              <a:buNone/>
            </a:pPr>
            <a:endParaRPr lang="en-US" dirty="0"/>
          </a:p>
          <a:p>
            <a:pPr marL="0" indent="0">
              <a:buNone/>
            </a:pPr>
            <a:r>
              <a:rPr lang="en-US" dirty="0"/>
              <a:t>Where the tuning parameter     is a positive value. </a:t>
            </a:r>
          </a:p>
          <a:p>
            <a:r>
              <a:rPr lang="en-US" dirty="0"/>
              <a:t>This has the effect of “shrinking” large values of       towards zero.</a:t>
            </a:r>
          </a:p>
          <a:p>
            <a:r>
              <a:rPr lang="en-US" dirty="0"/>
              <a:t> It turns out that such a constraint should improve the fit, because shrinking the coefficients can significantly reduce their variance</a:t>
            </a:r>
          </a:p>
          <a:p>
            <a:r>
              <a:rPr lang="en-US" dirty="0"/>
              <a:t>Notice that when    = 0, we get the OLS!  </a:t>
            </a:r>
          </a:p>
        </p:txBody>
      </p:sp>
      <p:graphicFrame>
        <p:nvGraphicFramePr>
          <p:cNvPr id="6" name="Object 5"/>
          <p:cNvGraphicFramePr>
            <a:graphicFrameLocks noChangeAspect="1"/>
          </p:cNvGraphicFramePr>
          <p:nvPr>
            <p:extLst>
              <p:ext uri="{D42A27DB-BD31-4B8C-83A1-F6EECF244321}">
                <p14:modId xmlns:p14="http://schemas.microsoft.com/office/powerpoint/2010/main" val="76197591"/>
              </p:ext>
            </p:extLst>
          </p:nvPr>
        </p:nvGraphicFramePr>
        <p:xfrm>
          <a:off x="8976054" y="737068"/>
          <a:ext cx="523275" cy="559138"/>
        </p:xfrm>
        <a:graphic>
          <a:graphicData uri="http://schemas.openxmlformats.org/presentationml/2006/ole">
            <mc:AlternateContent xmlns:mc="http://schemas.openxmlformats.org/markup-compatibility/2006">
              <mc:Choice xmlns:v="urn:schemas-microsoft-com:vml" Requires="v">
                <p:oleObj spid="_x0000_s7238" name="Equation" r:id="rId3" imgW="266700" imgH="203200" progId="Equation.3">
                  <p:embed/>
                </p:oleObj>
              </mc:Choice>
              <mc:Fallback>
                <p:oleObj name="Equation" r:id="rId3" imgW="266700" imgH="203200" progId="Equation.3">
                  <p:embed/>
                  <p:pic>
                    <p:nvPicPr>
                      <p:cNvPr id="0" name=""/>
                      <p:cNvPicPr>
                        <a:picLocks noChangeAspect="1" noChangeArrowheads="1"/>
                      </p:cNvPicPr>
                      <p:nvPr/>
                    </p:nvPicPr>
                    <p:blipFill>
                      <a:blip r:embed="rId4"/>
                      <a:srcRect/>
                      <a:stretch>
                        <a:fillRect/>
                      </a:stretch>
                    </p:blipFill>
                    <p:spPr bwMode="auto">
                      <a:xfrm>
                        <a:off x="8976054" y="737068"/>
                        <a:ext cx="523275" cy="559138"/>
                      </a:xfrm>
                      <a:prstGeom prst="rect">
                        <a:avLst/>
                      </a:prstGeom>
                      <a:noFill/>
                      <a:ln>
                        <a:noFill/>
                      </a:ln>
                      <a:effectLst/>
                    </p:spPr>
                  </p:pic>
                </p:oleObj>
              </mc:Fallback>
            </mc:AlternateContent>
          </a:graphicData>
        </a:graphic>
      </p:graphicFrame>
      <p:pic>
        <p:nvPicPr>
          <p:cNvPr id="7" name="Picture 6"/>
          <p:cNvPicPr>
            <a:picLocks noChangeAspect="1"/>
          </p:cNvPicPr>
          <p:nvPr/>
        </p:nvPicPr>
        <p:blipFill>
          <a:blip r:embed="rId5"/>
          <a:stretch>
            <a:fillRect/>
          </a:stretch>
        </p:blipFill>
        <p:spPr>
          <a:xfrm>
            <a:off x="4574042" y="2206140"/>
            <a:ext cx="1172600" cy="986049"/>
          </a:xfrm>
          <a:prstGeom prst="rect">
            <a:avLst/>
          </a:prstGeom>
        </p:spPr>
      </p:pic>
      <p:pic>
        <p:nvPicPr>
          <p:cNvPr id="8" name="Picture 7"/>
          <p:cNvPicPr>
            <a:picLocks noChangeAspect="1"/>
          </p:cNvPicPr>
          <p:nvPr/>
        </p:nvPicPr>
        <p:blipFill>
          <a:blip r:embed="rId6"/>
          <a:stretch>
            <a:fillRect/>
          </a:stretch>
        </p:blipFill>
        <p:spPr>
          <a:xfrm>
            <a:off x="5160342" y="3355609"/>
            <a:ext cx="277739" cy="520760"/>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2234911442"/>
              </p:ext>
            </p:extLst>
          </p:nvPr>
        </p:nvGraphicFramePr>
        <p:xfrm>
          <a:off x="8087325" y="3876369"/>
          <a:ext cx="523275" cy="559138"/>
        </p:xfrm>
        <a:graphic>
          <a:graphicData uri="http://schemas.openxmlformats.org/presentationml/2006/ole">
            <mc:AlternateContent xmlns:mc="http://schemas.openxmlformats.org/markup-compatibility/2006">
              <mc:Choice xmlns:v="urn:schemas-microsoft-com:vml" Requires="v">
                <p:oleObj spid="_x0000_s7239" name="Equation" r:id="rId7" imgW="266700" imgH="203200" progId="Equation.3">
                  <p:embed/>
                </p:oleObj>
              </mc:Choice>
              <mc:Fallback>
                <p:oleObj name="Equation" r:id="rId7" imgW="266700" imgH="203200" progId="Equation.3">
                  <p:embed/>
                  <p:pic>
                    <p:nvPicPr>
                      <p:cNvPr id="0" name=""/>
                      <p:cNvPicPr>
                        <a:picLocks noChangeAspect="1" noChangeArrowheads="1"/>
                      </p:cNvPicPr>
                      <p:nvPr/>
                    </p:nvPicPr>
                    <p:blipFill>
                      <a:blip r:embed="rId4"/>
                      <a:srcRect/>
                      <a:stretch>
                        <a:fillRect/>
                      </a:stretch>
                    </p:blipFill>
                    <p:spPr bwMode="auto">
                      <a:xfrm>
                        <a:off x="8087325" y="3876369"/>
                        <a:ext cx="523275" cy="559138"/>
                      </a:xfrm>
                      <a:prstGeom prst="rect">
                        <a:avLst/>
                      </a:prstGeom>
                      <a:noFill/>
                      <a:ln>
                        <a:noFill/>
                      </a:ln>
                      <a:effectLst/>
                    </p:spPr>
                  </p:pic>
                </p:oleObj>
              </mc:Fallback>
            </mc:AlternateContent>
          </a:graphicData>
        </a:graphic>
      </p:graphicFrame>
      <p:pic>
        <p:nvPicPr>
          <p:cNvPr id="11" name="Picture 10"/>
          <p:cNvPicPr>
            <a:picLocks noChangeAspect="1"/>
          </p:cNvPicPr>
          <p:nvPr/>
        </p:nvPicPr>
        <p:blipFill>
          <a:blip r:embed="rId6"/>
          <a:stretch>
            <a:fillRect/>
          </a:stretch>
        </p:blipFill>
        <p:spPr>
          <a:xfrm>
            <a:off x="3646764" y="5267973"/>
            <a:ext cx="277739" cy="520760"/>
          </a:xfrm>
          <a:prstGeom prst="rect">
            <a:avLst/>
          </a:prstGeom>
        </p:spPr>
      </p:pic>
    </p:spTree>
    <p:extLst>
      <p:ext uri="{BB962C8B-B14F-4D97-AF65-F5344CB8AC3E}">
        <p14:creationId xmlns:p14="http://schemas.microsoft.com/office/powerpoint/2010/main" val="713957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D8493B-7A63-564B-ABEC-25607A9972DE}"/>
              </a:ext>
            </a:extLst>
          </p:cNvPr>
          <p:cNvSpPr>
            <a:spLocks noGrp="1"/>
          </p:cNvSpPr>
          <p:nvPr>
            <p:ph type="title"/>
          </p:nvPr>
        </p:nvSpPr>
        <p:spPr>
          <a:xfrm>
            <a:off x="838200" y="226355"/>
            <a:ext cx="10515600" cy="454682"/>
          </a:xfrm>
        </p:spPr>
        <p:txBody>
          <a:bodyPr>
            <a:normAutofit fontScale="90000"/>
          </a:bodyPr>
          <a:lstStyle/>
          <a:p>
            <a:r>
              <a:rPr lang="en-US" dirty="0"/>
              <a:t>Contents </a:t>
            </a:r>
          </a:p>
        </p:txBody>
      </p:sp>
      <p:sp>
        <p:nvSpPr>
          <p:cNvPr id="3" name="Content Placeholder 2">
            <a:extLst>
              <a:ext uri="{FF2B5EF4-FFF2-40B4-BE49-F238E27FC236}">
                <a16:creationId xmlns:a16="http://schemas.microsoft.com/office/drawing/2014/main" xmlns="" id="{DEA4678A-E49B-B74F-B5C0-E4C2FD2F8633}"/>
              </a:ext>
            </a:extLst>
          </p:cNvPr>
          <p:cNvSpPr>
            <a:spLocks noGrp="1"/>
          </p:cNvSpPr>
          <p:nvPr>
            <p:ph idx="1"/>
          </p:nvPr>
        </p:nvSpPr>
        <p:spPr>
          <a:xfrm>
            <a:off x="1597572" y="681037"/>
            <a:ext cx="9756228" cy="5950608"/>
          </a:xfrm>
        </p:spPr>
        <p:txBody>
          <a:bodyPr>
            <a:normAutofit/>
          </a:bodyPr>
          <a:lstStyle/>
          <a:p>
            <a:r>
              <a:rPr lang="en-US" dirty="0">
                <a:solidFill>
                  <a:srgbClr val="C00000"/>
                </a:solidFill>
              </a:rPr>
              <a:t>Subset Selection</a:t>
            </a:r>
          </a:p>
          <a:p>
            <a:pPr lvl="1"/>
            <a:r>
              <a:rPr lang="en-US" dirty="0">
                <a:solidFill>
                  <a:srgbClr val="C00000"/>
                </a:solidFill>
              </a:rPr>
              <a:t>stepwise selection </a:t>
            </a:r>
          </a:p>
          <a:p>
            <a:pPr lvl="1"/>
            <a:r>
              <a:rPr lang="en-US" dirty="0">
                <a:solidFill>
                  <a:srgbClr val="C00000"/>
                </a:solidFill>
              </a:rPr>
              <a:t>Adjusted R</a:t>
            </a:r>
            <a:r>
              <a:rPr lang="en-US" baseline="30000" dirty="0">
                <a:solidFill>
                  <a:srgbClr val="C00000"/>
                </a:solidFill>
              </a:rPr>
              <a:t>2 / </a:t>
            </a:r>
            <a:r>
              <a:rPr lang="en-US" dirty="0">
                <a:solidFill>
                  <a:srgbClr val="C00000"/>
                </a:solidFill>
              </a:rPr>
              <a:t>RSS</a:t>
            </a:r>
          </a:p>
          <a:p>
            <a:pPr lvl="1"/>
            <a:r>
              <a:rPr lang="en-US" dirty="0">
                <a:solidFill>
                  <a:srgbClr val="C00000"/>
                </a:solidFill>
              </a:rPr>
              <a:t>AIC (Akaike information criterion)</a:t>
            </a:r>
          </a:p>
          <a:p>
            <a:pPr lvl="1"/>
            <a:r>
              <a:rPr lang="en-US" dirty="0">
                <a:solidFill>
                  <a:srgbClr val="C00000"/>
                </a:solidFill>
              </a:rPr>
              <a:t>BIC (Bayesian information criterion)</a:t>
            </a:r>
          </a:p>
          <a:p>
            <a:pPr lvl="1"/>
            <a:r>
              <a:rPr lang="en-US" dirty="0">
                <a:solidFill>
                  <a:srgbClr val="C00000"/>
                </a:solidFill>
              </a:rPr>
              <a:t>C</a:t>
            </a:r>
            <a:r>
              <a:rPr lang="en-US" baseline="-25000" dirty="0">
                <a:solidFill>
                  <a:srgbClr val="C00000"/>
                </a:solidFill>
              </a:rPr>
              <a:t>p</a:t>
            </a:r>
            <a:r>
              <a:rPr lang="en-US" dirty="0">
                <a:solidFill>
                  <a:srgbClr val="C00000"/>
                </a:solidFill>
              </a:rPr>
              <a:t> (equivalent to AIC for linear regression)</a:t>
            </a:r>
          </a:p>
          <a:p>
            <a:pPr lvl="1"/>
            <a:r>
              <a:rPr lang="en-US" dirty="0">
                <a:solidFill>
                  <a:srgbClr val="C00000"/>
                </a:solidFill>
              </a:rPr>
              <a:t>SSTO</a:t>
            </a:r>
          </a:p>
          <a:p>
            <a:r>
              <a:rPr lang="en-US" dirty="0">
                <a:solidFill>
                  <a:srgbClr val="C00000"/>
                </a:solidFill>
              </a:rPr>
              <a:t>Shrinkage / Regularization</a:t>
            </a:r>
          </a:p>
          <a:p>
            <a:pPr lvl="1"/>
            <a:r>
              <a:rPr lang="en-US" dirty="0">
                <a:solidFill>
                  <a:srgbClr val="C00000"/>
                </a:solidFill>
              </a:rPr>
              <a:t>Ridge regression</a:t>
            </a:r>
          </a:p>
          <a:p>
            <a:pPr lvl="1"/>
            <a:r>
              <a:rPr lang="en-US" dirty="0">
                <a:solidFill>
                  <a:srgbClr val="C00000"/>
                </a:solidFill>
              </a:rPr>
              <a:t>Lasso</a:t>
            </a:r>
          </a:p>
          <a:p>
            <a:pPr lvl="1"/>
            <a:r>
              <a:rPr lang="en-US" dirty="0">
                <a:solidFill>
                  <a:srgbClr val="C00000"/>
                </a:solidFill>
              </a:rPr>
              <a:t>Bias/ Variance Trade-off</a:t>
            </a:r>
          </a:p>
          <a:p>
            <a:r>
              <a:rPr lang="en-US" dirty="0">
                <a:solidFill>
                  <a:srgbClr val="C00000"/>
                </a:solidFill>
              </a:rPr>
              <a:t>Dimension Reduction</a:t>
            </a:r>
          </a:p>
          <a:p>
            <a:r>
              <a:rPr lang="en-CA" spc="45" dirty="0">
                <a:solidFill>
                  <a:srgbClr val="C00000"/>
                </a:solidFill>
                <a:latin typeface="Times New Roman"/>
                <a:cs typeface="Times New Roman"/>
              </a:rPr>
              <a:t>Principal Components </a:t>
            </a:r>
            <a:r>
              <a:rPr lang="en-CA" spc="30" dirty="0">
                <a:solidFill>
                  <a:srgbClr val="C00000"/>
                </a:solidFill>
                <a:latin typeface="Times New Roman"/>
                <a:cs typeface="Times New Roman"/>
              </a:rPr>
              <a:t>Analysis </a:t>
            </a:r>
            <a:r>
              <a:rPr lang="en-CA" spc="89" dirty="0">
                <a:solidFill>
                  <a:srgbClr val="C00000"/>
                </a:solidFill>
                <a:latin typeface="Times New Roman"/>
                <a:cs typeface="Times New Roman"/>
              </a:rPr>
              <a:t>(PCA)</a:t>
            </a:r>
          </a:p>
          <a:p>
            <a:pPr lvl="1"/>
            <a:r>
              <a:rPr lang="en-CA" spc="89" dirty="0">
                <a:solidFill>
                  <a:srgbClr val="C00000"/>
                </a:solidFill>
                <a:latin typeface="Times New Roman"/>
                <a:cs typeface="Times New Roman"/>
              </a:rPr>
              <a:t>Partial Least Squares</a:t>
            </a:r>
            <a:endParaRPr lang="en-US" dirty="0">
              <a:solidFill>
                <a:srgbClr val="C00000"/>
              </a:solidFill>
            </a:endParaRPr>
          </a:p>
          <a:p>
            <a:pPr marL="457200" lvl="1" indent="0">
              <a:buNone/>
            </a:pPr>
            <a:endParaRPr lang="en-US" dirty="0"/>
          </a:p>
          <a:p>
            <a:endParaRPr lang="en-US" dirty="0"/>
          </a:p>
          <a:p>
            <a:endParaRPr lang="en-US" dirty="0"/>
          </a:p>
        </p:txBody>
      </p:sp>
    </p:spTree>
    <p:extLst>
      <p:ext uri="{BB962C8B-B14F-4D97-AF65-F5344CB8AC3E}">
        <p14:creationId xmlns:p14="http://schemas.microsoft.com/office/powerpoint/2010/main" val="2534677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Data: Ridge Regression</a:t>
            </a:r>
          </a:p>
        </p:txBody>
      </p:sp>
      <p:sp>
        <p:nvSpPr>
          <p:cNvPr id="3" name="Content Placeholder 2"/>
          <p:cNvSpPr>
            <a:spLocks noGrp="1"/>
          </p:cNvSpPr>
          <p:nvPr>
            <p:ph idx="1"/>
          </p:nvPr>
        </p:nvSpPr>
        <p:spPr/>
        <p:txBody>
          <a:bodyPr/>
          <a:lstStyle/>
          <a:p>
            <a:r>
              <a:rPr lang="en-US" dirty="0"/>
              <a:t>As     increases, the standardized coefficients shrinks towards zero.</a:t>
            </a:r>
          </a:p>
          <a:p>
            <a:endParaRPr lang="en-US" dirty="0"/>
          </a:p>
        </p:txBody>
      </p:sp>
      <p:pic>
        <p:nvPicPr>
          <p:cNvPr id="6" name="Picture 5" descr="6.4.pdf"/>
          <p:cNvPicPr>
            <a:picLocks noChangeAspect="1"/>
          </p:cNvPicPr>
          <p:nvPr/>
        </p:nvPicPr>
        <p:blipFill rotWithShape="1">
          <a:blip r:embed="rId2">
            <a:extLst>
              <a:ext uri="{28A0092B-C50C-407E-A947-70E740481C1C}">
                <a14:useLocalDpi xmlns:a14="http://schemas.microsoft.com/office/drawing/2010/main" val="0"/>
              </a:ext>
            </a:extLst>
          </a:blip>
          <a:srcRect r="50366"/>
          <a:stretch/>
        </p:blipFill>
        <p:spPr>
          <a:xfrm>
            <a:off x="3581224" y="2108049"/>
            <a:ext cx="4571103" cy="4612805"/>
          </a:xfrm>
          <a:prstGeom prst="rect">
            <a:avLst/>
          </a:prstGeom>
        </p:spPr>
      </p:pic>
      <p:pic>
        <p:nvPicPr>
          <p:cNvPr id="7" name="Picture 6"/>
          <p:cNvPicPr>
            <a:picLocks noChangeAspect="1"/>
          </p:cNvPicPr>
          <p:nvPr/>
        </p:nvPicPr>
        <p:blipFill>
          <a:blip r:embed="rId3"/>
          <a:stretch>
            <a:fillRect/>
          </a:stretch>
        </p:blipFill>
        <p:spPr>
          <a:xfrm>
            <a:off x="1558936" y="1825625"/>
            <a:ext cx="277739" cy="520760"/>
          </a:xfrm>
          <a:prstGeom prst="rect">
            <a:avLst/>
          </a:prstGeom>
        </p:spPr>
      </p:pic>
    </p:spTree>
    <p:extLst>
      <p:ext uri="{BB962C8B-B14F-4D97-AF65-F5344CB8AC3E}">
        <p14:creationId xmlns:p14="http://schemas.microsoft.com/office/powerpoint/2010/main" val="1512056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can shrinking towards zero be a good thing to do?</a:t>
            </a:r>
          </a:p>
        </p:txBody>
      </p:sp>
      <p:sp>
        <p:nvSpPr>
          <p:cNvPr id="3" name="Content Placeholder 2"/>
          <p:cNvSpPr>
            <a:spLocks noGrp="1"/>
          </p:cNvSpPr>
          <p:nvPr>
            <p:ph idx="1"/>
          </p:nvPr>
        </p:nvSpPr>
        <p:spPr/>
        <p:txBody>
          <a:bodyPr/>
          <a:lstStyle/>
          <a:p>
            <a:r>
              <a:rPr lang="en-US" dirty="0"/>
              <a:t>It turns out that the OLS estimates generally have low bias but can be highly variable. In particular when n and p are of similar size or when n &lt; p, then the OLS estimates will be extremely variable </a:t>
            </a:r>
          </a:p>
          <a:p>
            <a:endParaRPr lang="en-US" dirty="0"/>
          </a:p>
          <a:p>
            <a:r>
              <a:rPr lang="en-US" dirty="0"/>
              <a:t>The penalty term makes the ridge regression estimates biased  but can also substantially reduce variance</a:t>
            </a:r>
          </a:p>
          <a:p>
            <a:endParaRPr lang="en-US" dirty="0"/>
          </a:p>
          <a:p>
            <a:r>
              <a:rPr lang="en-US" dirty="0"/>
              <a:t>Thus, there is a bias/ variance trade-off</a:t>
            </a:r>
          </a:p>
        </p:txBody>
      </p:sp>
    </p:spTree>
    <p:extLst>
      <p:ext uri="{BB962C8B-B14F-4D97-AF65-F5344CB8AC3E}">
        <p14:creationId xmlns:p14="http://schemas.microsoft.com/office/powerpoint/2010/main" val="3912157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Ridge Regression Bias/ Variance</a:t>
            </a:r>
          </a:p>
        </p:txBody>
      </p:sp>
      <p:sp>
        <p:nvSpPr>
          <p:cNvPr id="3" name="Content Placeholder 2"/>
          <p:cNvSpPr>
            <a:spLocks noGrp="1"/>
          </p:cNvSpPr>
          <p:nvPr>
            <p:ph idx="1"/>
          </p:nvPr>
        </p:nvSpPr>
        <p:spPr>
          <a:xfrm>
            <a:off x="838200" y="1390918"/>
            <a:ext cx="10515600" cy="4786045"/>
          </a:xfrm>
        </p:spPr>
        <p:txBody>
          <a:bodyPr/>
          <a:lstStyle/>
          <a:p>
            <a:r>
              <a:rPr lang="en-US" dirty="0"/>
              <a:t>Black: Bias</a:t>
            </a:r>
          </a:p>
          <a:p>
            <a:r>
              <a:rPr lang="en-US" dirty="0"/>
              <a:t>Green: Variance</a:t>
            </a:r>
          </a:p>
          <a:p>
            <a:r>
              <a:rPr lang="en-US" dirty="0"/>
              <a:t>Purple: MSE</a:t>
            </a:r>
          </a:p>
          <a:p>
            <a:r>
              <a:rPr lang="en-US" dirty="0"/>
              <a:t>Increase       increases bias but decreases variance</a:t>
            </a:r>
          </a:p>
          <a:p>
            <a:endParaRPr lang="en-US" dirty="0"/>
          </a:p>
        </p:txBody>
      </p:sp>
      <p:pic>
        <p:nvPicPr>
          <p:cNvPr id="6" name="Picture 5" descr="6.5.pdf"/>
          <p:cNvPicPr>
            <a:picLocks noChangeAspect="1"/>
          </p:cNvPicPr>
          <p:nvPr/>
        </p:nvPicPr>
        <p:blipFill rotWithShape="1">
          <a:blip r:embed="rId2">
            <a:extLst>
              <a:ext uri="{28A0092B-C50C-407E-A947-70E740481C1C}">
                <a14:useLocalDpi xmlns:a14="http://schemas.microsoft.com/office/drawing/2010/main" val="0"/>
              </a:ext>
            </a:extLst>
          </a:blip>
          <a:srcRect r="50508"/>
          <a:stretch/>
        </p:blipFill>
        <p:spPr>
          <a:xfrm>
            <a:off x="4025069" y="3039414"/>
            <a:ext cx="4146252" cy="3818586"/>
          </a:xfrm>
          <a:prstGeom prst="rect">
            <a:avLst/>
          </a:prstGeom>
        </p:spPr>
      </p:pic>
      <p:pic>
        <p:nvPicPr>
          <p:cNvPr id="7" name="Picture 6"/>
          <p:cNvPicPr>
            <a:picLocks noChangeAspect="1"/>
          </p:cNvPicPr>
          <p:nvPr/>
        </p:nvPicPr>
        <p:blipFill>
          <a:blip r:embed="rId3"/>
          <a:stretch>
            <a:fillRect/>
          </a:stretch>
        </p:blipFill>
        <p:spPr>
          <a:xfrm>
            <a:off x="2485949" y="2921834"/>
            <a:ext cx="277739" cy="520760"/>
          </a:xfrm>
          <a:prstGeom prst="rect">
            <a:avLst/>
          </a:prstGeom>
        </p:spPr>
      </p:pic>
    </p:spTree>
    <p:extLst>
      <p:ext uri="{BB962C8B-B14F-4D97-AF65-F5344CB8AC3E}">
        <p14:creationId xmlns:p14="http://schemas.microsoft.com/office/powerpoint/2010/main" val="567531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Variance Trade-off</a:t>
            </a:r>
          </a:p>
        </p:txBody>
      </p:sp>
      <p:sp>
        <p:nvSpPr>
          <p:cNvPr id="3" name="Content Placeholder 2"/>
          <p:cNvSpPr>
            <a:spLocks noGrp="1"/>
          </p:cNvSpPr>
          <p:nvPr>
            <p:ph idx="1"/>
          </p:nvPr>
        </p:nvSpPr>
        <p:spPr>
          <a:xfrm>
            <a:off x="1030310" y="1600200"/>
            <a:ext cx="3679190" cy="4625354"/>
          </a:xfrm>
        </p:spPr>
        <p:txBody>
          <a:bodyPr>
            <a:normAutofit/>
          </a:bodyPr>
          <a:lstStyle/>
          <a:p>
            <a:r>
              <a:rPr lang="en-US" sz="2400" dirty="0"/>
              <a:t>In general, the ridge regression estimates will be more biased than the OLS ones but have lower variance</a:t>
            </a:r>
          </a:p>
          <a:p>
            <a:pPr marL="0" indent="0">
              <a:buNone/>
            </a:pPr>
            <a:endParaRPr lang="en-US" sz="2400" dirty="0"/>
          </a:p>
          <a:p>
            <a:pPr marL="0" indent="0">
              <a:buNone/>
            </a:pPr>
            <a:endParaRPr lang="en-US" sz="2400" dirty="0"/>
          </a:p>
          <a:p>
            <a:r>
              <a:rPr lang="en-US" sz="2400" dirty="0"/>
              <a:t>Ridge regression will work best in situations where the OLS estimates have high variance</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l="21053" t="32217" r="15088" b="37547"/>
          <a:stretch>
            <a:fillRect/>
          </a:stretch>
        </p:blipFill>
        <p:spPr bwMode="auto">
          <a:xfrm>
            <a:off x="5122890" y="1600200"/>
            <a:ext cx="5638800" cy="3779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5690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Computational Advantages of Ridge Regression</a:t>
            </a:r>
          </a:p>
        </p:txBody>
      </p:sp>
      <p:sp>
        <p:nvSpPr>
          <p:cNvPr id="3" name="Content Placeholder 2"/>
          <p:cNvSpPr>
            <a:spLocks noGrp="1"/>
          </p:cNvSpPr>
          <p:nvPr>
            <p:ph idx="1"/>
          </p:nvPr>
        </p:nvSpPr>
        <p:spPr/>
        <p:txBody>
          <a:bodyPr/>
          <a:lstStyle/>
          <a:p>
            <a:r>
              <a:rPr lang="en-US" dirty="0"/>
              <a:t>If p is large, then using the best subset selection approach requires searching through enormous numbers of possible models</a:t>
            </a:r>
          </a:p>
          <a:p>
            <a:endParaRPr lang="en-US" dirty="0"/>
          </a:p>
          <a:p>
            <a:r>
              <a:rPr lang="en-US" dirty="0"/>
              <a:t>With Ridge Regression, for any given    , we only need to fit one model and the computations turn out to be very simple</a:t>
            </a:r>
          </a:p>
          <a:p>
            <a:endParaRPr lang="en-US" dirty="0"/>
          </a:p>
          <a:p>
            <a:r>
              <a:rPr lang="en-US" dirty="0"/>
              <a:t>Ridge Regression can even be used when p &gt; n, a situation where OLS fails completely!      </a:t>
            </a:r>
          </a:p>
        </p:txBody>
      </p:sp>
      <p:pic>
        <p:nvPicPr>
          <p:cNvPr id="7" name="Picture 6"/>
          <p:cNvPicPr>
            <a:picLocks noChangeAspect="1"/>
          </p:cNvPicPr>
          <p:nvPr/>
        </p:nvPicPr>
        <p:blipFill>
          <a:blip r:embed="rId2"/>
          <a:stretch>
            <a:fillRect/>
          </a:stretch>
        </p:blipFill>
        <p:spPr>
          <a:xfrm>
            <a:off x="6418863" y="3237903"/>
            <a:ext cx="277739" cy="520760"/>
          </a:xfrm>
          <a:prstGeom prst="rect">
            <a:avLst/>
          </a:prstGeom>
        </p:spPr>
      </p:pic>
    </p:spTree>
    <p:extLst>
      <p:ext uri="{BB962C8B-B14F-4D97-AF65-F5344CB8AC3E}">
        <p14:creationId xmlns:p14="http://schemas.microsoft.com/office/powerpoint/2010/main" val="2855027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97485" cy="1325563"/>
          </a:xfrm>
        </p:spPr>
        <p:txBody>
          <a:bodyPr/>
          <a:lstStyle/>
          <a:p>
            <a:r>
              <a:rPr lang="en-US" dirty="0"/>
              <a:t>The LASSO </a:t>
            </a:r>
            <a:r>
              <a:rPr lang="en-US" sz="3200" dirty="0"/>
              <a:t>(L</a:t>
            </a:r>
            <a:r>
              <a:rPr lang="en-US" sz="3200" b="1" dirty="0"/>
              <a:t>east Absolute Shrinkage and Selection Operator)</a:t>
            </a:r>
            <a:endParaRPr lang="en-US" sz="3200" dirty="0"/>
          </a:p>
        </p:txBody>
      </p:sp>
      <p:sp>
        <p:nvSpPr>
          <p:cNvPr id="3" name="Content Placeholder 2"/>
          <p:cNvSpPr>
            <a:spLocks noGrp="1"/>
          </p:cNvSpPr>
          <p:nvPr>
            <p:ph idx="1"/>
          </p:nvPr>
        </p:nvSpPr>
        <p:spPr>
          <a:xfrm>
            <a:off x="838200" y="1690688"/>
            <a:ext cx="10515600" cy="4838901"/>
          </a:xfrm>
        </p:spPr>
        <p:txBody>
          <a:bodyPr>
            <a:normAutofit fontScale="92500" lnSpcReduction="10000"/>
          </a:bodyPr>
          <a:lstStyle/>
          <a:p>
            <a:r>
              <a:rPr lang="en-US" dirty="0"/>
              <a:t>Ridge Regression isn’t perfect</a:t>
            </a:r>
          </a:p>
          <a:p>
            <a:endParaRPr lang="en-US" dirty="0"/>
          </a:p>
          <a:p>
            <a:r>
              <a:rPr lang="en-US" dirty="0"/>
              <a:t>One significant problem is that the penalty term will never force any of the coefficients to be exactly zero. Thus, the final model will include all variables, which makes it harder to interpret </a:t>
            </a:r>
          </a:p>
          <a:p>
            <a:endParaRPr lang="en-US" dirty="0"/>
          </a:p>
          <a:p>
            <a:r>
              <a:rPr lang="en-US" dirty="0"/>
              <a:t>A more modern alternative is the LASSO</a:t>
            </a:r>
          </a:p>
          <a:p>
            <a:endParaRPr lang="en-US" dirty="0"/>
          </a:p>
          <a:p>
            <a:r>
              <a:rPr lang="en-US" dirty="0"/>
              <a:t>The LASSO works in a similar way to Ridge Regression, except it uses a different penalty term </a:t>
            </a:r>
          </a:p>
          <a:p>
            <a:r>
              <a:rPr lang="en-US" dirty="0"/>
              <a:t>LASSO also called L1 regularization</a:t>
            </a:r>
          </a:p>
          <a:p>
            <a:endParaRPr lang="en-US" dirty="0"/>
          </a:p>
        </p:txBody>
      </p:sp>
    </p:spTree>
    <p:extLst>
      <p:ext uri="{BB962C8B-B14F-4D97-AF65-F5344CB8AC3E}">
        <p14:creationId xmlns:p14="http://schemas.microsoft.com/office/powerpoint/2010/main" val="2296879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LASSO’s Penalty Term</a:t>
            </a:r>
          </a:p>
        </p:txBody>
      </p:sp>
      <p:sp>
        <p:nvSpPr>
          <p:cNvPr id="3" name="Content Placeholder 2"/>
          <p:cNvSpPr>
            <a:spLocks noGrp="1"/>
          </p:cNvSpPr>
          <p:nvPr>
            <p:ph idx="1"/>
          </p:nvPr>
        </p:nvSpPr>
        <p:spPr/>
        <p:txBody>
          <a:bodyPr/>
          <a:lstStyle/>
          <a:p>
            <a:r>
              <a:rPr lang="en-US" dirty="0"/>
              <a:t>Ridge Regression minimizes</a:t>
            </a:r>
          </a:p>
          <a:p>
            <a:endParaRPr lang="en-US" dirty="0"/>
          </a:p>
          <a:p>
            <a:endParaRPr lang="en-US" dirty="0"/>
          </a:p>
          <a:p>
            <a:endParaRPr lang="en-US" dirty="0"/>
          </a:p>
          <a:p>
            <a:endParaRPr lang="en-US" dirty="0"/>
          </a:p>
          <a:p>
            <a:r>
              <a:rPr lang="en-US" dirty="0"/>
              <a:t>The LASSO estimates the        by minimizing the  </a:t>
            </a:r>
          </a:p>
        </p:txBody>
      </p:sp>
      <p:graphicFrame>
        <p:nvGraphicFramePr>
          <p:cNvPr id="6" name="Object 5"/>
          <p:cNvGraphicFramePr>
            <a:graphicFrameLocks noChangeAspect="1"/>
          </p:cNvGraphicFramePr>
          <p:nvPr>
            <p:extLst>
              <p:ext uri="{D42A27DB-BD31-4B8C-83A1-F6EECF244321}">
                <p14:modId xmlns:p14="http://schemas.microsoft.com/office/powerpoint/2010/main" val="1375747351"/>
              </p:ext>
            </p:extLst>
          </p:nvPr>
        </p:nvGraphicFramePr>
        <p:xfrm>
          <a:off x="4805363" y="4381471"/>
          <a:ext cx="523275" cy="559138"/>
        </p:xfrm>
        <a:graphic>
          <a:graphicData uri="http://schemas.openxmlformats.org/presentationml/2006/ole">
            <mc:AlternateContent xmlns:mc="http://schemas.openxmlformats.org/markup-compatibility/2006">
              <mc:Choice xmlns:v="urn:schemas-microsoft-com:vml" Requires="v">
                <p:oleObj spid="_x0000_s8228" name="Equation" r:id="rId3" imgW="266700" imgH="203200" progId="Equation.3">
                  <p:embed/>
                </p:oleObj>
              </mc:Choice>
              <mc:Fallback>
                <p:oleObj name="Equation" r:id="rId3" imgW="266700" imgH="203200" progId="Equation.3">
                  <p:embed/>
                  <p:pic>
                    <p:nvPicPr>
                      <p:cNvPr id="0" name=""/>
                      <p:cNvPicPr>
                        <a:picLocks noChangeAspect="1" noChangeArrowheads="1"/>
                      </p:cNvPicPr>
                      <p:nvPr/>
                    </p:nvPicPr>
                    <p:blipFill>
                      <a:blip r:embed="rId4"/>
                      <a:srcRect/>
                      <a:stretch>
                        <a:fillRect/>
                      </a:stretch>
                    </p:blipFill>
                    <p:spPr bwMode="auto">
                      <a:xfrm>
                        <a:off x="4805363" y="4381471"/>
                        <a:ext cx="523275" cy="559138"/>
                      </a:xfrm>
                      <a:prstGeom prst="rect">
                        <a:avLst/>
                      </a:prstGeom>
                      <a:noFill/>
                      <a:ln>
                        <a:noFill/>
                      </a:ln>
                      <a:effectLst/>
                    </p:spPr>
                  </p:pic>
                </p:oleObj>
              </mc:Fallback>
            </mc:AlternateContent>
          </a:graphicData>
        </a:graphic>
      </p:graphicFrame>
      <p:pic>
        <p:nvPicPr>
          <p:cNvPr id="7" name="Picture 6"/>
          <p:cNvPicPr>
            <a:picLocks noChangeAspect="1"/>
          </p:cNvPicPr>
          <p:nvPr/>
        </p:nvPicPr>
        <p:blipFill>
          <a:blip r:embed="rId5"/>
          <a:stretch>
            <a:fillRect/>
          </a:stretch>
        </p:blipFill>
        <p:spPr>
          <a:xfrm>
            <a:off x="3075965" y="2519348"/>
            <a:ext cx="5227339" cy="1124371"/>
          </a:xfrm>
          <a:prstGeom prst="rect">
            <a:avLst/>
          </a:prstGeom>
        </p:spPr>
      </p:pic>
      <p:pic>
        <p:nvPicPr>
          <p:cNvPr id="8" name="Picture 7"/>
          <p:cNvPicPr>
            <a:picLocks noChangeAspect="1"/>
          </p:cNvPicPr>
          <p:nvPr/>
        </p:nvPicPr>
        <p:blipFill>
          <a:blip r:embed="rId6"/>
          <a:stretch>
            <a:fillRect/>
          </a:stretch>
        </p:blipFill>
        <p:spPr>
          <a:xfrm>
            <a:off x="3262495" y="5095517"/>
            <a:ext cx="4999170" cy="963477"/>
          </a:xfrm>
          <a:prstGeom prst="rect">
            <a:avLst/>
          </a:prstGeom>
        </p:spPr>
      </p:pic>
      <p:sp>
        <p:nvSpPr>
          <p:cNvPr id="9" name="Oval 8"/>
          <p:cNvSpPr/>
          <p:nvPr/>
        </p:nvSpPr>
        <p:spPr>
          <a:xfrm>
            <a:off x="7301626" y="5111628"/>
            <a:ext cx="960039" cy="947366"/>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7343265" y="2654710"/>
            <a:ext cx="960039" cy="947366"/>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009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Big Deal?</a:t>
            </a:r>
          </a:p>
        </p:txBody>
      </p:sp>
      <p:sp>
        <p:nvSpPr>
          <p:cNvPr id="3" name="Content Placeholder 2"/>
          <p:cNvSpPr>
            <a:spLocks noGrp="1"/>
          </p:cNvSpPr>
          <p:nvPr>
            <p:ph idx="1"/>
          </p:nvPr>
        </p:nvSpPr>
        <p:spPr/>
        <p:txBody>
          <a:bodyPr/>
          <a:lstStyle/>
          <a:p>
            <a:r>
              <a:rPr lang="en-US" dirty="0"/>
              <a:t>This seems like a very similar idea but there is a big difference</a:t>
            </a:r>
          </a:p>
          <a:p>
            <a:endParaRPr lang="en-US" dirty="0"/>
          </a:p>
          <a:p>
            <a:r>
              <a:rPr lang="en-US" dirty="0"/>
              <a:t>Using this penalty, it could be proven mathematically that some coefficients end up being set to exactly zero</a:t>
            </a:r>
          </a:p>
          <a:p>
            <a:endParaRPr lang="en-US" dirty="0"/>
          </a:p>
          <a:p>
            <a:r>
              <a:rPr lang="en-US" dirty="0"/>
              <a:t>With LASSO, we can produce a model that has high predictive power and it is simple to interpret  </a:t>
            </a:r>
          </a:p>
        </p:txBody>
      </p:sp>
    </p:spTree>
    <p:extLst>
      <p:ext uri="{BB962C8B-B14F-4D97-AF65-F5344CB8AC3E}">
        <p14:creationId xmlns:p14="http://schemas.microsoft.com/office/powerpoint/2010/main" val="4019290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Data: LASSO</a:t>
            </a:r>
          </a:p>
        </p:txBody>
      </p:sp>
      <p:sp>
        <p:nvSpPr>
          <p:cNvPr id="3" name="Content Placeholder 2"/>
          <p:cNvSpPr>
            <a:spLocks noGrp="1"/>
          </p:cNvSpPr>
          <p:nvPr>
            <p:ph idx="1"/>
          </p:nvPr>
        </p:nvSpPr>
        <p:spPr/>
        <p:txBody>
          <a:bodyPr/>
          <a:lstStyle/>
          <a:p>
            <a:pPr marL="0" indent="0">
              <a:buNone/>
            </a:pPr>
            <a:endParaRPr lang="en-US" dirty="0"/>
          </a:p>
          <a:p>
            <a:endParaRPr lang="en-US" dirty="0"/>
          </a:p>
        </p:txBody>
      </p:sp>
      <p:pic>
        <p:nvPicPr>
          <p:cNvPr id="6" name="Picture 5" descr="6.6.pdf"/>
          <p:cNvPicPr>
            <a:picLocks noChangeAspect="1"/>
          </p:cNvPicPr>
          <p:nvPr/>
        </p:nvPicPr>
        <p:blipFill rotWithShape="1">
          <a:blip r:embed="rId2">
            <a:extLst>
              <a:ext uri="{28A0092B-C50C-407E-A947-70E740481C1C}">
                <a14:useLocalDpi xmlns:a14="http://schemas.microsoft.com/office/drawing/2010/main" val="0"/>
              </a:ext>
            </a:extLst>
          </a:blip>
          <a:srcRect r="50366"/>
          <a:stretch/>
        </p:blipFill>
        <p:spPr>
          <a:xfrm>
            <a:off x="3606027" y="1364080"/>
            <a:ext cx="4632508" cy="4674771"/>
          </a:xfrm>
          <a:prstGeom prst="rect">
            <a:avLst/>
          </a:prstGeom>
        </p:spPr>
      </p:pic>
    </p:spTree>
    <p:extLst>
      <p:ext uri="{BB962C8B-B14F-4D97-AF65-F5344CB8AC3E}">
        <p14:creationId xmlns:p14="http://schemas.microsoft.com/office/powerpoint/2010/main" val="192520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6.2.3 Selecting the Tuning Parameter </a:t>
            </a:r>
          </a:p>
        </p:txBody>
      </p:sp>
      <p:sp>
        <p:nvSpPr>
          <p:cNvPr id="3" name="Content Placeholder 2"/>
          <p:cNvSpPr>
            <a:spLocks noGrp="1"/>
          </p:cNvSpPr>
          <p:nvPr>
            <p:ph idx="1"/>
          </p:nvPr>
        </p:nvSpPr>
        <p:spPr/>
        <p:txBody>
          <a:bodyPr/>
          <a:lstStyle/>
          <a:p>
            <a:r>
              <a:rPr lang="en-US" dirty="0"/>
              <a:t>We need to decide on a value for </a:t>
            </a:r>
          </a:p>
          <a:p>
            <a:r>
              <a:rPr lang="en-US" dirty="0"/>
              <a:t>Select a grid of potential values, use cross validation to estimate the error rate on test data (for each value of    ) and select the value that gives the least error rate</a:t>
            </a:r>
          </a:p>
        </p:txBody>
      </p:sp>
      <p:pic>
        <p:nvPicPr>
          <p:cNvPr id="6" name="Picture 5"/>
          <p:cNvPicPr>
            <a:picLocks noChangeAspect="1"/>
          </p:cNvPicPr>
          <p:nvPr/>
        </p:nvPicPr>
        <p:blipFill>
          <a:blip r:embed="rId2"/>
          <a:stretch>
            <a:fillRect/>
          </a:stretch>
        </p:blipFill>
        <p:spPr>
          <a:xfrm>
            <a:off x="9128019" y="702253"/>
            <a:ext cx="404784" cy="758969"/>
          </a:xfrm>
          <a:prstGeom prst="rect">
            <a:avLst/>
          </a:prstGeom>
        </p:spPr>
      </p:pic>
      <p:pic>
        <p:nvPicPr>
          <p:cNvPr id="7" name="Picture 6"/>
          <p:cNvPicPr>
            <a:picLocks noChangeAspect="1"/>
          </p:cNvPicPr>
          <p:nvPr/>
        </p:nvPicPr>
        <p:blipFill>
          <a:blip r:embed="rId2"/>
          <a:stretch>
            <a:fillRect/>
          </a:stretch>
        </p:blipFill>
        <p:spPr>
          <a:xfrm>
            <a:off x="6036581" y="1835329"/>
            <a:ext cx="277739" cy="520760"/>
          </a:xfrm>
          <a:prstGeom prst="rect">
            <a:avLst/>
          </a:prstGeom>
        </p:spPr>
      </p:pic>
      <p:pic>
        <p:nvPicPr>
          <p:cNvPr id="8" name="Picture 7"/>
          <p:cNvPicPr>
            <a:picLocks noChangeAspect="1"/>
          </p:cNvPicPr>
          <p:nvPr/>
        </p:nvPicPr>
        <p:blipFill>
          <a:blip r:embed="rId2"/>
          <a:stretch>
            <a:fillRect/>
          </a:stretch>
        </p:blipFill>
        <p:spPr>
          <a:xfrm>
            <a:off x="6959827" y="2715825"/>
            <a:ext cx="277739" cy="520760"/>
          </a:xfrm>
          <a:prstGeom prst="rect">
            <a:avLst/>
          </a:prstGeom>
        </p:spPr>
      </p:pic>
      <p:pic>
        <p:nvPicPr>
          <p:cNvPr id="9" name="Picture 8" descr="6.1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5700" y="3136900"/>
            <a:ext cx="7327900" cy="3340100"/>
          </a:xfrm>
          <a:prstGeom prst="rect">
            <a:avLst/>
          </a:prstGeom>
        </p:spPr>
      </p:pic>
    </p:spTree>
    <p:extLst>
      <p:ext uri="{BB962C8B-B14F-4D97-AF65-F5344CB8AC3E}">
        <p14:creationId xmlns:p14="http://schemas.microsoft.com/office/powerpoint/2010/main" val="3644661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Improving on the Least Squares Regression Estimates? </a:t>
            </a:r>
          </a:p>
        </p:txBody>
      </p:sp>
      <p:sp>
        <p:nvSpPr>
          <p:cNvPr id="3" name="Content Placeholder 2"/>
          <p:cNvSpPr>
            <a:spLocks noGrp="1"/>
          </p:cNvSpPr>
          <p:nvPr>
            <p:ph idx="1"/>
          </p:nvPr>
        </p:nvSpPr>
        <p:spPr/>
        <p:txBody>
          <a:bodyPr/>
          <a:lstStyle/>
          <a:p>
            <a:r>
              <a:rPr lang="en-US" dirty="0"/>
              <a:t>We want to improve the Linear Regression model, by replacing the least square fitting with some alternative fitting procedure, i.e., the values that minimize the mean square error (MSE)</a:t>
            </a:r>
          </a:p>
          <a:p>
            <a:endParaRPr lang="en-US" dirty="0"/>
          </a:p>
          <a:p>
            <a:r>
              <a:rPr lang="en-US" dirty="0"/>
              <a:t>There are 2 reasons we might not prefer to just use the ordinary least squares (OLS) estimates</a:t>
            </a:r>
          </a:p>
          <a:p>
            <a:pPr marL="731520" lvl="1" indent="-457200">
              <a:buFont typeface="+mj-lt"/>
              <a:buAutoNum type="arabicPeriod"/>
            </a:pPr>
            <a:r>
              <a:rPr lang="en-US" dirty="0"/>
              <a:t>Prediction Accuracy</a:t>
            </a:r>
          </a:p>
          <a:p>
            <a:pPr marL="731520" lvl="1" indent="-457200">
              <a:buFont typeface="+mj-lt"/>
              <a:buAutoNum type="arabicPeriod"/>
            </a:pPr>
            <a:r>
              <a:rPr lang="en-US" dirty="0"/>
              <a:t>Model Interpretability</a:t>
            </a:r>
          </a:p>
          <a:p>
            <a:endParaRPr lang="en-US" dirty="0"/>
          </a:p>
        </p:txBody>
      </p:sp>
    </p:spTree>
    <p:extLst>
      <p:ext uri="{BB962C8B-B14F-4D97-AF65-F5344CB8AC3E}">
        <p14:creationId xmlns:p14="http://schemas.microsoft.com/office/powerpoint/2010/main" val="3779650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2094"/>
            <a:ext cx="10515600" cy="523517"/>
          </a:xfrm>
        </p:spPr>
        <p:txBody>
          <a:bodyPr>
            <a:normAutofit fontScale="90000"/>
          </a:bodyPr>
          <a:lstStyle/>
          <a:p>
            <a:r>
              <a:rPr lang="en-US" dirty="0"/>
              <a:t>Dimension Reduction Methods</a:t>
            </a:r>
          </a:p>
        </p:txBody>
      </p:sp>
      <p:sp>
        <p:nvSpPr>
          <p:cNvPr id="3" name="Content Placeholder 2"/>
          <p:cNvSpPr>
            <a:spLocks noGrp="1"/>
          </p:cNvSpPr>
          <p:nvPr>
            <p:ph idx="1"/>
          </p:nvPr>
        </p:nvSpPr>
        <p:spPr>
          <a:xfrm>
            <a:off x="838200" y="924103"/>
            <a:ext cx="10515600" cy="5760032"/>
          </a:xfrm>
        </p:spPr>
        <p:txBody>
          <a:bodyPr/>
          <a:lstStyle/>
          <a:p>
            <a:r>
              <a:rPr lang="en-US" dirty="0"/>
              <a:t>We now explore a class of approaches that </a:t>
            </a:r>
            <a:r>
              <a:rPr lang="en-US" i="1" dirty="0"/>
              <a:t>transform </a:t>
            </a:r>
            <a:r>
              <a:rPr lang="en-US" dirty="0"/>
              <a:t>the predictors and then fit a least squares model using the transformed variables. We will refer to these techniques as </a:t>
            </a:r>
            <a:r>
              <a:rPr lang="en-US" i="1" dirty="0"/>
              <a:t>dimension reduction </a:t>
            </a:r>
            <a:r>
              <a:rPr lang="en-US" dirty="0"/>
              <a:t>methods.</a:t>
            </a:r>
          </a:p>
          <a:p>
            <a:r>
              <a:rPr lang="en-US" dirty="0"/>
              <a:t>Let Z</a:t>
            </a:r>
            <a:r>
              <a:rPr lang="en-US" baseline="-25000" dirty="0"/>
              <a:t>1</a:t>
            </a:r>
            <a:r>
              <a:rPr lang="en-US" dirty="0"/>
              <a:t>;Z</a:t>
            </a:r>
            <a:r>
              <a:rPr lang="en-US" baseline="-25000" dirty="0"/>
              <a:t>2</a:t>
            </a:r>
            <a:r>
              <a:rPr lang="en-US" dirty="0"/>
              <a:t>;….. ;Z</a:t>
            </a:r>
            <a:r>
              <a:rPr lang="en-US" baseline="-25000" dirty="0"/>
              <a:t>M</a:t>
            </a:r>
            <a:r>
              <a:rPr lang="en-US" dirty="0"/>
              <a:t> represent M &lt; p linear combinations of our original p predictors. That is</a:t>
            </a:r>
          </a:p>
          <a:p>
            <a:endParaRPr lang="en-US" dirty="0"/>
          </a:p>
          <a:p>
            <a:pPr marL="0" indent="0">
              <a:buNone/>
            </a:pPr>
            <a:r>
              <a:rPr lang="en-US" dirty="0"/>
              <a:t>for some constants </a:t>
            </a:r>
            <a:r>
              <a:rPr lang="el-GR" dirty="0"/>
              <a:t>φ</a:t>
            </a:r>
            <a:r>
              <a:rPr lang="en-US" baseline="-25000" dirty="0"/>
              <a:t>m1</a:t>
            </a:r>
            <a:r>
              <a:rPr lang="en-US" dirty="0"/>
              <a:t>; ….. ; </a:t>
            </a:r>
            <a:r>
              <a:rPr lang="el-GR" dirty="0"/>
              <a:t>φ</a:t>
            </a:r>
            <a:r>
              <a:rPr lang="en-US" baseline="-25000" dirty="0" err="1"/>
              <a:t>mp</a:t>
            </a:r>
            <a:endParaRPr lang="en-US" baseline="-25000" dirty="0"/>
          </a:p>
          <a:p>
            <a:r>
              <a:rPr lang="en-US" dirty="0"/>
              <a:t>We can then fit the linear regression model</a:t>
            </a:r>
          </a:p>
          <a:p>
            <a:endParaRPr lang="en-US" dirty="0"/>
          </a:p>
          <a:p>
            <a:pPr marL="0" indent="0">
              <a:buNone/>
            </a:pPr>
            <a:r>
              <a:rPr lang="en-US" dirty="0"/>
              <a:t>using least squares</a:t>
            </a:r>
          </a:p>
          <a:p>
            <a:r>
              <a:rPr lang="en-US" dirty="0"/>
              <a:t>Dimension reduction serves to constrain the estimated coefficients</a:t>
            </a:r>
          </a:p>
          <a:p>
            <a:r>
              <a:rPr lang="en-US" dirty="0"/>
              <a:t>Can win in the bias-variance tradeoff</a:t>
            </a:r>
          </a:p>
          <a:p>
            <a:endParaRPr lang="en-US" dirty="0"/>
          </a:p>
        </p:txBody>
      </p:sp>
      <p:pic>
        <p:nvPicPr>
          <p:cNvPr id="4" name="Picture 3"/>
          <p:cNvPicPr>
            <a:picLocks noChangeAspect="1"/>
          </p:cNvPicPr>
          <p:nvPr/>
        </p:nvPicPr>
        <p:blipFill>
          <a:blip r:embed="rId2"/>
          <a:stretch>
            <a:fillRect/>
          </a:stretch>
        </p:blipFill>
        <p:spPr>
          <a:xfrm>
            <a:off x="4623918" y="2827650"/>
            <a:ext cx="1733550" cy="790575"/>
          </a:xfrm>
          <a:prstGeom prst="rect">
            <a:avLst/>
          </a:prstGeom>
        </p:spPr>
      </p:pic>
      <p:pic>
        <p:nvPicPr>
          <p:cNvPr id="6" name="Picture 5"/>
          <p:cNvPicPr>
            <a:picLocks noChangeAspect="1"/>
          </p:cNvPicPr>
          <p:nvPr/>
        </p:nvPicPr>
        <p:blipFill>
          <a:blip r:embed="rId3"/>
          <a:stretch>
            <a:fillRect/>
          </a:stretch>
        </p:blipFill>
        <p:spPr>
          <a:xfrm>
            <a:off x="3976687" y="4575733"/>
            <a:ext cx="4238625" cy="838200"/>
          </a:xfrm>
          <a:prstGeom prst="rect">
            <a:avLst/>
          </a:prstGeom>
        </p:spPr>
      </p:pic>
    </p:spTree>
    <p:extLst>
      <p:ext uri="{BB962C8B-B14F-4D97-AF65-F5344CB8AC3E}">
        <p14:creationId xmlns:p14="http://schemas.microsoft.com/office/powerpoint/2010/main" val="510612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9414" y="428321"/>
            <a:ext cx="7956861" cy="702863"/>
          </a:xfrm>
          <a:prstGeom prst="rect">
            <a:avLst/>
          </a:prstGeom>
        </p:spPr>
        <p:txBody>
          <a:bodyPr vert="horz" wrap="square" lIns="0" tIns="25505" rIns="0" bIns="0" rtlCol="0" anchor="ctr">
            <a:spAutoFit/>
          </a:bodyPr>
          <a:lstStyle/>
          <a:p>
            <a:pPr marL="18893">
              <a:lnSpc>
                <a:spcPct val="100000"/>
              </a:lnSpc>
              <a:spcBef>
                <a:spcPts val="201"/>
              </a:spcBef>
            </a:pPr>
            <a:r>
              <a:rPr spc="-15" dirty="0"/>
              <a:t>Principal </a:t>
            </a:r>
            <a:r>
              <a:rPr spc="-37" dirty="0"/>
              <a:t>Components</a:t>
            </a:r>
            <a:r>
              <a:rPr spc="-112" dirty="0"/>
              <a:t> </a:t>
            </a:r>
            <a:r>
              <a:rPr spc="-52" dirty="0"/>
              <a:t>Regression</a:t>
            </a:r>
          </a:p>
        </p:txBody>
      </p:sp>
      <p:sp>
        <p:nvSpPr>
          <p:cNvPr id="3" name="object 3"/>
          <p:cNvSpPr txBox="1"/>
          <p:nvPr/>
        </p:nvSpPr>
        <p:spPr>
          <a:xfrm>
            <a:off x="978795" y="1570827"/>
            <a:ext cx="9569002" cy="4337511"/>
          </a:xfrm>
          <a:prstGeom prst="rect">
            <a:avLst/>
          </a:prstGeom>
        </p:spPr>
        <p:txBody>
          <a:bodyPr vert="horz" wrap="square" lIns="0" tIns="10391" rIns="0" bIns="0" rtlCol="0">
            <a:spAutoFit/>
          </a:bodyPr>
          <a:lstStyle/>
          <a:p>
            <a:pPr marL="215375" marR="276775" indent="-196482">
              <a:lnSpc>
                <a:spcPct val="102600"/>
              </a:lnSpc>
              <a:spcBef>
                <a:spcPts val="82"/>
              </a:spcBef>
              <a:buClr>
                <a:srgbClr val="3333B2"/>
              </a:buClr>
              <a:buSzPct val="90909"/>
              <a:buFont typeface="Arial"/>
              <a:buChar char="•"/>
              <a:tabLst>
                <a:tab pos="216319" algn="l"/>
              </a:tabLst>
            </a:pPr>
            <a:r>
              <a:rPr sz="2600" spc="22" dirty="0">
                <a:latin typeface="Times New Roman"/>
                <a:cs typeface="Times New Roman"/>
              </a:rPr>
              <a:t>Here </a:t>
            </a:r>
            <a:r>
              <a:rPr sz="2600" spc="-37" dirty="0">
                <a:latin typeface="Times New Roman"/>
                <a:cs typeface="Times New Roman"/>
              </a:rPr>
              <a:t>we </a:t>
            </a:r>
            <a:r>
              <a:rPr sz="2600" spc="52" dirty="0">
                <a:latin typeface="Times New Roman"/>
                <a:cs typeface="Times New Roman"/>
              </a:rPr>
              <a:t>apply </a:t>
            </a:r>
            <a:r>
              <a:rPr sz="2600" spc="45" dirty="0">
                <a:latin typeface="Times New Roman"/>
                <a:cs typeface="Times New Roman"/>
              </a:rPr>
              <a:t>principal components </a:t>
            </a:r>
            <a:r>
              <a:rPr sz="2600" spc="30" dirty="0">
                <a:latin typeface="Times New Roman"/>
                <a:cs typeface="Times New Roman"/>
              </a:rPr>
              <a:t>analysis </a:t>
            </a:r>
            <a:r>
              <a:rPr sz="2600" spc="89" dirty="0">
                <a:latin typeface="Times New Roman"/>
                <a:cs typeface="Times New Roman"/>
              </a:rPr>
              <a:t>(PCA) </a:t>
            </a:r>
            <a:r>
              <a:rPr sz="2600" spc="82" dirty="0">
                <a:latin typeface="Times New Roman"/>
                <a:cs typeface="Times New Roman"/>
              </a:rPr>
              <a:t>to </a:t>
            </a:r>
            <a:r>
              <a:rPr sz="2600" dirty="0">
                <a:latin typeface="Times New Roman"/>
                <a:cs typeface="Times New Roman"/>
              </a:rPr>
              <a:t>define </a:t>
            </a:r>
            <a:r>
              <a:rPr sz="2600" spc="82" dirty="0">
                <a:latin typeface="Times New Roman"/>
                <a:cs typeface="Times New Roman"/>
              </a:rPr>
              <a:t>the </a:t>
            </a:r>
            <a:r>
              <a:rPr sz="2600" spc="37" dirty="0">
                <a:latin typeface="Times New Roman"/>
                <a:cs typeface="Times New Roman"/>
              </a:rPr>
              <a:t>linear combinations </a:t>
            </a:r>
            <a:r>
              <a:rPr sz="2600" spc="-30" dirty="0">
                <a:latin typeface="Times New Roman"/>
                <a:cs typeface="Times New Roman"/>
              </a:rPr>
              <a:t>of </a:t>
            </a:r>
            <a:r>
              <a:rPr sz="2600" spc="82" dirty="0">
                <a:latin typeface="Times New Roman"/>
                <a:cs typeface="Times New Roman"/>
              </a:rPr>
              <a:t>the </a:t>
            </a:r>
            <a:r>
              <a:rPr sz="2600" spc="45" dirty="0">
                <a:latin typeface="Times New Roman"/>
                <a:cs typeface="Times New Roman"/>
              </a:rPr>
              <a:t>predictors, </a:t>
            </a:r>
            <a:r>
              <a:rPr sz="2600" spc="7" dirty="0">
                <a:latin typeface="Times New Roman"/>
                <a:cs typeface="Times New Roman"/>
              </a:rPr>
              <a:t>for </a:t>
            </a:r>
            <a:r>
              <a:rPr sz="2600" spc="22" dirty="0">
                <a:latin typeface="Times New Roman"/>
                <a:cs typeface="Times New Roman"/>
              </a:rPr>
              <a:t>use </a:t>
            </a:r>
            <a:r>
              <a:rPr sz="2600" spc="37" dirty="0">
                <a:latin typeface="Times New Roman"/>
                <a:cs typeface="Times New Roman"/>
              </a:rPr>
              <a:t>in </a:t>
            </a:r>
            <a:r>
              <a:rPr sz="2600" spc="52" dirty="0">
                <a:latin typeface="Times New Roman"/>
                <a:cs typeface="Times New Roman"/>
              </a:rPr>
              <a:t>our</a:t>
            </a:r>
            <a:r>
              <a:rPr sz="2600" spc="37" dirty="0">
                <a:latin typeface="Times New Roman"/>
                <a:cs typeface="Times New Roman"/>
              </a:rPr>
              <a:t> </a:t>
            </a:r>
            <a:r>
              <a:rPr sz="2600" spc="22" dirty="0">
                <a:latin typeface="Times New Roman"/>
                <a:cs typeface="Times New Roman"/>
              </a:rPr>
              <a:t>regression.</a:t>
            </a:r>
            <a:endParaRPr sz="2600" dirty="0">
              <a:latin typeface="Times New Roman"/>
              <a:cs typeface="Times New Roman"/>
            </a:endParaRPr>
          </a:p>
          <a:p>
            <a:pPr marL="215375" marR="242769" indent="-196482">
              <a:lnSpc>
                <a:spcPct val="102600"/>
              </a:lnSpc>
              <a:spcBef>
                <a:spcPts val="446"/>
              </a:spcBef>
              <a:buClr>
                <a:srgbClr val="3333B2"/>
              </a:buClr>
              <a:buSzPct val="90909"/>
              <a:buFont typeface="Arial"/>
              <a:buChar char="•"/>
              <a:tabLst>
                <a:tab pos="216319" algn="l"/>
              </a:tabLst>
            </a:pPr>
            <a:r>
              <a:rPr sz="2600" spc="82" dirty="0">
                <a:latin typeface="Times New Roman"/>
                <a:cs typeface="Times New Roman"/>
              </a:rPr>
              <a:t>The </a:t>
            </a:r>
            <a:r>
              <a:rPr sz="2600" spc="30" dirty="0">
                <a:latin typeface="Times New Roman"/>
                <a:cs typeface="Times New Roman"/>
              </a:rPr>
              <a:t>first </a:t>
            </a:r>
            <a:r>
              <a:rPr sz="2600" spc="37" dirty="0">
                <a:latin typeface="Times New Roman"/>
                <a:cs typeface="Times New Roman"/>
              </a:rPr>
              <a:t>principal </a:t>
            </a:r>
            <a:r>
              <a:rPr sz="2600" spc="52" dirty="0">
                <a:latin typeface="Times New Roman"/>
                <a:cs typeface="Times New Roman"/>
              </a:rPr>
              <a:t>component </a:t>
            </a:r>
            <a:r>
              <a:rPr sz="2600" spc="-7" dirty="0">
                <a:latin typeface="Times New Roman"/>
                <a:cs typeface="Times New Roman"/>
              </a:rPr>
              <a:t>is </a:t>
            </a:r>
            <a:r>
              <a:rPr sz="2600" spc="126" dirty="0">
                <a:latin typeface="Times New Roman"/>
                <a:cs typeface="Times New Roman"/>
              </a:rPr>
              <a:t>that </a:t>
            </a:r>
            <a:r>
              <a:rPr sz="2600" spc="45" dirty="0">
                <a:latin typeface="Times New Roman"/>
                <a:cs typeface="Times New Roman"/>
              </a:rPr>
              <a:t>(normalized) </a:t>
            </a:r>
            <a:r>
              <a:rPr sz="2600" spc="37" dirty="0">
                <a:latin typeface="Times New Roman"/>
                <a:cs typeface="Times New Roman"/>
              </a:rPr>
              <a:t>linear  </a:t>
            </a:r>
            <a:r>
              <a:rPr sz="2600" spc="45" dirty="0">
                <a:latin typeface="Times New Roman"/>
                <a:cs typeface="Times New Roman"/>
              </a:rPr>
              <a:t>combination </a:t>
            </a:r>
            <a:r>
              <a:rPr sz="2600" spc="-30" dirty="0">
                <a:latin typeface="Times New Roman"/>
                <a:cs typeface="Times New Roman"/>
              </a:rPr>
              <a:t>of </a:t>
            </a:r>
            <a:r>
              <a:rPr sz="2600" spc="82" dirty="0">
                <a:latin typeface="Times New Roman"/>
                <a:cs typeface="Times New Roman"/>
              </a:rPr>
              <a:t>the </a:t>
            </a:r>
            <a:r>
              <a:rPr sz="2600" spc="30" dirty="0">
                <a:latin typeface="Times New Roman"/>
                <a:cs typeface="Times New Roman"/>
              </a:rPr>
              <a:t>variables </a:t>
            </a:r>
            <a:r>
              <a:rPr sz="2600" spc="60" dirty="0">
                <a:latin typeface="Times New Roman"/>
                <a:cs typeface="Times New Roman"/>
              </a:rPr>
              <a:t>with </a:t>
            </a:r>
            <a:r>
              <a:rPr sz="2600" spc="82" dirty="0">
                <a:latin typeface="Times New Roman"/>
                <a:cs typeface="Times New Roman"/>
              </a:rPr>
              <a:t>the </a:t>
            </a:r>
            <a:r>
              <a:rPr sz="2600" spc="45" dirty="0">
                <a:latin typeface="Times New Roman"/>
                <a:cs typeface="Times New Roman"/>
              </a:rPr>
              <a:t>largest</a:t>
            </a:r>
            <a:r>
              <a:rPr sz="2600" spc="208" dirty="0">
                <a:latin typeface="Times New Roman"/>
                <a:cs typeface="Times New Roman"/>
              </a:rPr>
              <a:t> </a:t>
            </a:r>
            <a:r>
              <a:rPr sz="2600" spc="30" dirty="0">
                <a:latin typeface="Times New Roman"/>
                <a:cs typeface="Times New Roman"/>
              </a:rPr>
              <a:t>variance.</a:t>
            </a:r>
            <a:endParaRPr sz="2600" dirty="0">
              <a:latin typeface="Times New Roman"/>
              <a:cs typeface="Times New Roman"/>
            </a:endParaRPr>
          </a:p>
          <a:p>
            <a:pPr marL="215375" marR="547883" indent="-196482">
              <a:lnSpc>
                <a:spcPct val="102600"/>
              </a:lnSpc>
              <a:spcBef>
                <a:spcPts val="446"/>
              </a:spcBef>
              <a:buClr>
                <a:srgbClr val="3333B2"/>
              </a:buClr>
              <a:buSzPct val="90909"/>
              <a:buFont typeface="Arial"/>
              <a:buChar char="•"/>
              <a:tabLst>
                <a:tab pos="216319" algn="l"/>
              </a:tabLst>
            </a:pPr>
            <a:r>
              <a:rPr sz="2600" spc="82" dirty="0">
                <a:latin typeface="Times New Roman"/>
                <a:cs typeface="Times New Roman"/>
              </a:rPr>
              <a:t>The </a:t>
            </a:r>
            <a:r>
              <a:rPr sz="2600" spc="22" dirty="0">
                <a:latin typeface="Times New Roman"/>
                <a:cs typeface="Times New Roman"/>
              </a:rPr>
              <a:t>second </a:t>
            </a:r>
            <a:r>
              <a:rPr sz="2600" spc="45" dirty="0">
                <a:latin typeface="Times New Roman"/>
                <a:cs typeface="Times New Roman"/>
              </a:rPr>
              <a:t>principal </a:t>
            </a:r>
            <a:r>
              <a:rPr sz="2600" spc="52" dirty="0">
                <a:latin typeface="Times New Roman"/>
                <a:cs typeface="Times New Roman"/>
              </a:rPr>
              <a:t>component has </a:t>
            </a:r>
            <a:r>
              <a:rPr sz="2600" spc="45" dirty="0">
                <a:latin typeface="Times New Roman"/>
                <a:cs typeface="Times New Roman"/>
              </a:rPr>
              <a:t>largest </a:t>
            </a:r>
            <a:r>
              <a:rPr sz="2600" spc="30" dirty="0">
                <a:latin typeface="Times New Roman"/>
                <a:cs typeface="Times New Roman"/>
              </a:rPr>
              <a:t>variance,  </a:t>
            </a:r>
            <a:r>
              <a:rPr sz="2600" spc="60" dirty="0">
                <a:latin typeface="Times New Roman"/>
                <a:cs typeface="Times New Roman"/>
              </a:rPr>
              <a:t>subject </a:t>
            </a:r>
            <a:r>
              <a:rPr sz="2600" spc="82" dirty="0">
                <a:latin typeface="Times New Roman"/>
                <a:cs typeface="Times New Roman"/>
              </a:rPr>
              <a:t>to </a:t>
            </a:r>
            <a:r>
              <a:rPr sz="2600" spc="37" dirty="0">
                <a:latin typeface="Times New Roman"/>
                <a:cs typeface="Times New Roman"/>
              </a:rPr>
              <a:t>being </a:t>
            </a:r>
            <a:r>
              <a:rPr sz="2600" spc="52" dirty="0">
                <a:latin typeface="Times New Roman"/>
                <a:cs typeface="Times New Roman"/>
              </a:rPr>
              <a:t>uncorrelated </a:t>
            </a:r>
            <a:r>
              <a:rPr sz="2600" spc="60" dirty="0">
                <a:latin typeface="Times New Roman"/>
                <a:cs typeface="Times New Roman"/>
              </a:rPr>
              <a:t>with </a:t>
            </a:r>
            <a:r>
              <a:rPr sz="2600" spc="82" dirty="0">
                <a:latin typeface="Times New Roman"/>
                <a:cs typeface="Times New Roman"/>
              </a:rPr>
              <a:t>the</a:t>
            </a:r>
            <a:r>
              <a:rPr sz="2600" spc="461" dirty="0">
                <a:latin typeface="Times New Roman"/>
                <a:cs typeface="Times New Roman"/>
              </a:rPr>
              <a:t> </a:t>
            </a:r>
            <a:r>
              <a:rPr sz="2600" spc="30" dirty="0">
                <a:latin typeface="Times New Roman"/>
                <a:cs typeface="Times New Roman"/>
              </a:rPr>
              <a:t>first.</a:t>
            </a:r>
            <a:endParaRPr sz="2600" dirty="0">
              <a:latin typeface="Times New Roman"/>
              <a:cs typeface="Times New Roman"/>
            </a:endParaRPr>
          </a:p>
          <a:p>
            <a:pPr marL="215375" indent="-196482">
              <a:spcBef>
                <a:spcPts val="497"/>
              </a:spcBef>
              <a:buClr>
                <a:srgbClr val="3333B2"/>
              </a:buClr>
              <a:buSzPct val="90909"/>
              <a:buFont typeface="Arial"/>
              <a:buChar char="•"/>
              <a:tabLst>
                <a:tab pos="216319" algn="l"/>
              </a:tabLst>
            </a:pPr>
            <a:r>
              <a:rPr sz="2600" spc="60" dirty="0">
                <a:latin typeface="Times New Roman"/>
                <a:cs typeface="Times New Roman"/>
              </a:rPr>
              <a:t>And </a:t>
            </a:r>
            <a:r>
              <a:rPr sz="2600" spc="-7" dirty="0">
                <a:latin typeface="Times New Roman"/>
                <a:cs typeface="Times New Roman"/>
              </a:rPr>
              <a:t>so</a:t>
            </a:r>
            <a:r>
              <a:rPr sz="2600" spc="186" dirty="0">
                <a:latin typeface="Times New Roman"/>
                <a:cs typeface="Times New Roman"/>
              </a:rPr>
              <a:t> </a:t>
            </a:r>
            <a:r>
              <a:rPr sz="2600" spc="37" dirty="0">
                <a:latin typeface="Times New Roman"/>
                <a:cs typeface="Times New Roman"/>
              </a:rPr>
              <a:t>on.</a:t>
            </a:r>
            <a:endParaRPr sz="2600" dirty="0">
              <a:latin typeface="Times New Roman"/>
              <a:cs typeface="Times New Roman"/>
            </a:endParaRPr>
          </a:p>
          <a:p>
            <a:pPr marL="215375" marR="7557" indent="-196482">
              <a:lnSpc>
                <a:spcPct val="102600"/>
              </a:lnSpc>
              <a:spcBef>
                <a:spcPts val="439"/>
              </a:spcBef>
              <a:buClr>
                <a:srgbClr val="3333B2"/>
              </a:buClr>
              <a:buSzPct val="90909"/>
              <a:buFont typeface="Arial"/>
              <a:buChar char="•"/>
              <a:tabLst>
                <a:tab pos="216319" algn="l"/>
              </a:tabLst>
            </a:pPr>
            <a:r>
              <a:rPr sz="2600" spc="15" dirty="0">
                <a:latin typeface="Times New Roman"/>
                <a:cs typeface="Times New Roman"/>
              </a:rPr>
              <a:t>Hence </a:t>
            </a:r>
            <a:r>
              <a:rPr sz="2600" spc="60" dirty="0">
                <a:latin typeface="Times New Roman"/>
                <a:cs typeface="Times New Roman"/>
              </a:rPr>
              <a:t>with </a:t>
            </a:r>
            <a:r>
              <a:rPr sz="2600" spc="52" dirty="0">
                <a:latin typeface="Times New Roman"/>
                <a:cs typeface="Times New Roman"/>
              </a:rPr>
              <a:t>many </a:t>
            </a:r>
            <a:r>
              <a:rPr sz="2600" spc="45" dirty="0">
                <a:latin typeface="Times New Roman"/>
                <a:cs typeface="Times New Roman"/>
              </a:rPr>
              <a:t>correlated </a:t>
            </a:r>
            <a:r>
              <a:rPr sz="2600" spc="22" dirty="0">
                <a:latin typeface="Times New Roman"/>
                <a:cs typeface="Times New Roman"/>
              </a:rPr>
              <a:t>original </a:t>
            </a:r>
            <a:r>
              <a:rPr sz="2600" spc="30" dirty="0">
                <a:latin typeface="Times New Roman"/>
                <a:cs typeface="Times New Roman"/>
              </a:rPr>
              <a:t>variables, </a:t>
            </a:r>
            <a:r>
              <a:rPr sz="2600" spc="-37" dirty="0">
                <a:latin typeface="Times New Roman"/>
                <a:cs typeface="Times New Roman"/>
              </a:rPr>
              <a:t>we </a:t>
            </a:r>
            <a:r>
              <a:rPr sz="2600" spc="30" dirty="0">
                <a:latin typeface="Times New Roman"/>
                <a:cs typeface="Times New Roman"/>
              </a:rPr>
              <a:t>replace  </a:t>
            </a:r>
            <a:r>
              <a:rPr sz="2600" spc="82" dirty="0">
                <a:latin typeface="Times New Roman"/>
                <a:cs typeface="Times New Roman"/>
              </a:rPr>
              <a:t>them </a:t>
            </a:r>
            <a:r>
              <a:rPr sz="2600" spc="60" dirty="0">
                <a:latin typeface="Times New Roman"/>
                <a:cs typeface="Times New Roman"/>
              </a:rPr>
              <a:t>with </a:t>
            </a:r>
            <a:r>
              <a:rPr sz="2600" spc="82" dirty="0">
                <a:latin typeface="Times New Roman"/>
                <a:cs typeface="Times New Roman"/>
              </a:rPr>
              <a:t>a </a:t>
            </a:r>
            <a:r>
              <a:rPr sz="2600" spc="30" dirty="0">
                <a:latin typeface="Times New Roman"/>
                <a:cs typeface="Times New Roman"/>
              </a:rPr>
              <a:t>small </a:t>
            </a:r>
            <a:r>
              <a:rPr sz="2600" spc="52" dirty="0">
                <a:latin typeface="Times New Roman"/>
                <a:cs typeface="Times New Roman"/>
              </a:rPr>
              <a:t>set </a:t>
            </a:r>
            <a:r>
              <a:rPr sz="2600" spc="-30" dirty="0">
                <a:latin typeface="Times New Roman"/>
                <a:cs typeface="Times New Roman"/>
              </a:rPr>
              <a:t>of </a:t>
            </a:r>
            <a:r>
              <a:rPr sz="2600" spc="37" dirty="0">
                <a:latin typeface="Times New Roman"/>
                <a:cs typeface="Times New Roman"/>
              </a:rPr>
              <a:t>principal </a:t>
            </a:r>
            <a:r>
              <a:rPr sz="2600" spc="45" dirty="0">
                <a:latin typeface="Times New Roman"/>
                <a:cs typeface="Times New Roman"/>
              </a:rPr>
              <a:t>components </a:t>
            </a:r>
            <a:r>
              <a:rPr sz="2600" spc="126" dirty="0">
                <a:latin typeface="Times New Roman"/>
                <a:cs typeface="Times New Roman"/>
              </a:rPr>
              <a:t>that </a:t>
            </a:r>
            <a:r>
              <a:rPr sz="2600" spc="67" dirty="0">
                <a:latin typeface="Times New Roman"/>
                <a:cs typeface="Times New Roman"/>
              </a:rPr>
              <a:t>capture  their </a:t>
            </a:r>
            <a:r>
              <a:rPr sz="2600" spc="45" dirty="0">
                <a:latin typeface="Times New Roman"/>
                <a:cs typeface="Times New Roman"/>
              </a:rPr>
              <a:t>joint</a:t>
            </a:r>
            <a:r>
              <a:rPr sz="2600" spc="186" dirty="0">
                <a:latin typeface="Times New Roman"/>
                <a:cs typeface="Times New Roman"/>
              </a:rPr>
              <a:t> </a:t>
            </a:r>
            <a:r>
              <a:rPr sz="2600" spc="45" dirty="0">
                <a:latin typeface="Times New Roman"/>
                <a:cs typeface="Times New Roman"/>
              </a:rPr>
              <a:t>variation.</a:t>
            </a:r>
            <a:endParaRPr sz="2600" dirty="0">
              <a:latin typeface="Times New Roman"/>
              <a:cs typeface="Times New Roman"/>
            </a:endParaRPr>
          </a:p>
        </p:txBody>
      </p:sp>
    </p:spTree>
    <p:extLst>
      <p:ext uri="{BB962C8B-B14F-4D97-AF65-F5344CB8AC3E}">
        <p14:creationId xmlns:p14="http://schemas.microsoft.com/office/powerpoint/2010/main" val="235315928"/>
      </p:ext>
    </p:extLst>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9610" y="235658"/>
            <a:ext cx="4660675" cy="702863"/>
          </a:xfrm>
          <a:prstGeom prst="rect">
            <a:avLst/>
          </a:prstGeom>
        </p:spPr>
        <p:txBody>
          <a:bodyPr vert="horz" wrap="square" lIns="0" tIns="25505" rIns="0" bIns="0" rtlCol="0" anchor="ctr">
            <a:spAutoFit/>
          </a:bodyPr>
          <a:lstStyle/>
          <a:p>
            <a:pPr marL="18893">
              <a:lnSpc>
                <a:spcPct val="100000"/>
              </a:lnSpc>
              <a:spcBef>
                <a:spcPts val="201"/>
              </a:spcBef>
            </a:pPr>
            <a:r>
              <a:rPr spc="-7" dirty="0"/>
              <a:t>Pictures </a:t>
            </a:r>
            <a:r>
              <a:rPr spc="-60" dirty="0"/>
              <a:t>of</a:t>
            </a:r>
            <a:r>
              <a:rPr spc="275" dirty="0"/>
              <a:t> </a:t>
            </a:r>
            <a:r>
              <a:rPr spc="164" dirty="0"/>
              <a:t>PCA</a:t>
            </a:r>
          </a:p>
        </p:txBody>
      </p:sp>
      <p:grpSp>
        <p:nvGrpSpPr>
          <p:cNvPr id="39" name="Group 38"/>
          <p:cNvGrpSpPr/>
          <p:nvPr/>
        </p:nvGrpSpPr>
        <p:grpSpPr>
          <a:xfrm>
            <a:off x="3200215" y="1401427"/>
            <a:ext cx="4840722" cy="2943546"/>
            <a:chOff x="4084337" y="1236524"/>
            <a:chExt cx="3850161" cy="2257028"/>
          </a:xfrm>
        </p:grpSpPr>
        <p:sp>
          <p:nvSpPr>
            <p:cNvPr id="3" name="object 3"/>
            <p:cNvSpPr/>
            <p:nvPr/>
          </p:nvSpPr>
          <p:spPr>
            <a:xfrm>
              <a:off x="5328628" y="1350931"/>
              <a:ext cx="2066277" cy="1268759"/>
            </a:xfrm>
            <a:prstGeom prst="rect">
              <a:avLst/>
            </a:prstGeom>
            <a:blipFill>
              <a:blip r:embed="rId2" cstate="print"/>
              <a:stretch>
                <a:fillRect/>
              </a:stretch>
            </a:blipFill>
          </p:spPr>
          <p:txBody>
            <a:bodyPr wrap="square" lIns="0" tIns="0" rIns="0" bIns="0" rtlCol="0"/>
            <a:lstStyle/>
            <a:p>
              <a:endParaRPr sz="2678"/>
            </a:p>
          </p:txBody>
        </p:sp>
        <p:sp>
          <p:nvSpPr>
            <p:cNvPr id="4" name="object 4"/>
            <p:cNvSpPr/>
            <p:nvPr/>
          </p:nvSpPr>
          <p:spPr>
            <a:xfrm>
              <a:off x="5099638" y="2542121"/>
              <a:ext cx="38728" cy="38728"/>
            </a:xfrm>
            <a:custGeom>
              <a:avLst/>
              <a:gdLst/>
              <a:ahLst/>
              <a:cxnLst/>
              <a:rect l="l" t="t" r="r" b="b"/>
              <a:pathLst>
                <a:path w="26035" h="26035">
                  <a:moveTo>
                    <a:pt x="19768" y="0"/>
                  </a:moveTo>
                  <a:lnTo>
                    <a:pt x="5702" y="0"/>
                  </a:lnTo>
                  <a:lnTo>
                    <a:pt x="0" y="5702"/>
                  </a:lnTo>
                  <a:lnTo>
                    <a:pt x="0" y="19768"/>
                  </a:lnTo>
                  <a:lnTo>
                    <a:pt x="5702" y="25470"/>
                  </a:lnTo>
                  <a:lnTo>
                    <a:pt x="19768" y="25470"/>
                  </a:lnTo>
                  <a:lnTo>
                    <a:pt x="25470" y="19768"/>
                  </a:lnTo>
                  <a:lnTo>
                    <a:pt x="25470" y="5702"/>
                  </a:lnTo>
                  <a:lnTo>
                    <a:pt x="19768" y="0"/>
                  </a:lnTo>
                  <a:close/>
                </a:path>
              </a:pathLst>
            </a:custGeom>
            <a:solidFill>
              <a:srgbClr val="C37AC0"/>
            </a:solidFill>
          </p:spPr>
          <p:txBody>
            <a:bodyPr wrap="square" lIns="0" tIns="0" rIns="0" bIns="0" rtlCol="0"/>
            <a:lstStyle/>
            <a:p>
              <a:endParaRPr sz="2678"/>
            </a:p>
          </p:txBody>
        </p:sp>
        <p:sp>
          <p:nvSpPr>
            <p:cNvPr id="5" name="object 5"/>
            <p:cNvSpPr/>
            <p:nvPr/>
          </p:nvSpPr>
          <p:spPr>
            <a:xfrm>
              <a:off x="5099638" y="2542121"/>
              <a:ext cx="38728" cy="38728"/>
            </a:xfrm>
            <a:custGeom>
              <a:avLst/>
              <a:gdLst/>
              <a:ahLst/>
              <a:cxnLst/>
              <a:rect l="l" t="t" r="r" b="b"/>
              <a:pathLst>
                <a:path w="26035" h="26035">
                  <a:moveTo>
                    <a:pt x="25470" y="12735"/>
                  </a:moveTo>
                  <a:lnTo>
                    <a:pt x="25470" y="5702"/>
                  </a:lnTo>
                  <a:lnTo>
                    <a:pt x="19768" y="0"/>
                  </a:lnTo>
                  <a:lnTo>
                    <a:pt x="12735" y="0"/>
                  </a:lnTo>
                  <a:lnTo>
                    <a:pt x="5702" y="0"/>
                  </a:lnTo>
                  <a:lnTo>
                    <a:pt x="0" y="5702"/>
                  </a:lnTo>
                  <a:lnTo>
                    <a:pt x="0" y="12735"/>
                  </a:lnTo>
                  <a:lnTo>
                    <a:pt x="0" y="19768"/>
                  </a:lnTo>
                  <a:lnTo>
                    <a:pt x="5702" y="25470"/>
                  </a:lnTo>
                  <a:lnTo>
                    <a:pt x="12735" y="25470"/>
                  </a:lnTo>
                  <a:lnTo>
                    <a:pt x="19768" y="25470"/>
                  </a:lnTo>
                  <a:lnTo>
                    <a:pt x="25470" y="19768"/>
                  </a:lnTo>
                  <a:lnTo>
                    <a:pt x="25470" y="12735"/>
                  </a:lnTo>
                </a:path>
              </a:pathLst>
            </a:custGeom>
            <a:ln w="3537">
              <a:solidFill>
                <a:srgbClr val="C37AC0"/>
              </a:solidFill>
            </a:ln>
          </p:spPr>
          <p:txBody>
            <a:bodyPr wrap="square" lIns="0" tIns="0" rIns="0" bIns="0" rtlCol="0"/>
            <a:lstStyle/>
            <a:p>
              <a:endParaRPr sz="2678"/>
            </a:p>
          </p:txBody>
        </p:sp>
        <p:sp>
          <p:nvSpPr>
            <p:cNvPr id="6" name="object 6"/>
            <p:cNvSpPr/>
            <p:nvPr/>
          </p:nvSpPr>
          <p:spPr>
            <a:xfrm>
              <a:off x="5142579" y="2878852"/>
              <a:ext cx="38728" cy="38728"/>
            </a:xfrm>
            <a:custGeom>
              <a:avLst/>
              <a:gdLst/>
              <a:ahLst/>
              <a:cxnLst/>
              <a:rect l="l" t="t" r="r" b="b"/>
              <a:pathLst>
                <a:path w="26035" h="26035">
                  <a:moveTo>
                    <a:pt x="19768" y="0"/>
                  </a:moveTo>
                  <a:lnTo>
                    <a:pt x="5702" y="0"/>
                  </a:lnTo>
                  <a:lnTo>
                    <a:pt x="0" y="5702"/>
                  </a:lnTo>
                  <a:lnTo>
                    <a:pt x="0" y="19768"/>
                  </a:lnTo>
                  <a:lnTo>
                    <a:pt x="5702" y="25470"/>
                  </a:lnTo>
                  <a:lnTo>
                    <a:pt x="19768" y="25470"/>
                  </a:lnTo>
                  <a:lnTo>
                    <a:pt x="25470" y="19768"/>
                  </a:lnTo>
                  <a:lnTo>
                    <a:pt x="25470" y="5702"/>
                  </a:lnTo>
                  <a:lnTo>
                    <a:pt x="19768" y="0"/>
                  </a:lnTo>
                  <a:close/>
                </a:path>
              </a:pathLst>
            </a:custGeom>
            <a:solidFill>
              <a:srgbClr val="C37AC0"/>
            </a:solidFill>
          </p:spPr>
          <p:txBody>
            <a:bodyPr wrap="square" lIns="0" tIns="0" rIns="0" bIns="0" rtlCol="0"/>
            <a:lstStyle/>
            <a:p>
              <a:endParaRPr sz="2678"/>
            </a:p>
          </p:txBody>
        </p:sp>
        <p:sp>
          <p:nvSpPr>
            <p:cNvPr id="7" name="object 7"/>
            <p:cNvSpPr/>
            <p:nvPr/>
          </p:nvSpPr>
          <p:spPr>
            <a:xfrm>
              <a:off x="5142579" y="2878852"/>
              <a:ext cx="38728" cy="38728"/>
            </a:xfrm>
            <a:custGeom>
              <a:avLst/>
              <a:gdLst/>
              <a:ahLst/>
              <a:cxnLst/>
              <a:rect l="l" t="t" r="r" b="b"/>
              <a:pathLst>
                <a:path w="26035" h="26035">
                  <a:moveTo>
                    <a:pt x="25470" y="12735"/>
                  </a:moveTo>
                  <a:lnTo>
                    <a:pt x="25470" y="5702"/>
                  </a:lnTo>
                  <a:lnTo>
                    <a:pt x="19768" y="0"/>
                  </a:lnTo>
                  <a:lnTo>
                    <a:pt x="12735" y="0"/>
                  </a:lnTo>
                  <a:lnTo>
                    <a:pt x="5702" y="0"/>
                  </a:lnTo>
                  <a:lnTo>
                    <a:pt x="0" y="5702"/>
                  </a:lnTo>
                  <a:lnTo>
                    <a:pt x="0" y="12735"/>
                  </a:lnTo>
                  <a:lnTo>
                    <a:pt x="0" y="19768"/>
                  </a:lnTo>
                  <a:lnTo>
                    <a:pt x="5702" y="25470"/>
                  </a:lnTo>
                  <a:lnTo>
                    <a:pt x="12735" y="25470"/>
                  </a:lnTo>
                  <a:lnTo>
                    <a:pt x="19768" y="25470"/>
                  </a:lnTo>
                  <a:lnTo>
                    <a:pt x="25470" y="19768"/>
                  </a:lnTo>
                  <a:lnTo>
                    <a:pt x="25470" y="12735"/>
                  </a:lnTo>
                </a:path>
              </a:pathLst>
            </a:custGeom>
            <a:ln w="3537">
              <a:solidFill>
                <a:srgbClr val="C37AC0"/>
              </a:solidFill>
            </a:ln>
          </p:spPr>
          <p:txBody>
            <a:bodyPr wrap="square" lIns="0" tIns="0" rIns="0" bIns="0" rtlCol="0"/>
            <a:lstStyle/>
            <a:p>
              <a:endParaRPr sz="2678"/>
            </a:p>
          </p:txBody>
        </p:sp>
        <p:sp>
          <p:nvSpPr>
            <p:cNvPr id="8" name="object 8"/>
            <p:cNvSpPr/>
            <p:nvPr/>
          </p:nvSpPr>
          <p:spPr>
            <a:xfrm>
              <a:off x="4928150" y="2820614"/>
              <a:ext cx="38728" cy="38728"/>
            </a:xfrm>
            <a:custGeom>
              <a:avLst/>
              <a:gdLst/>
              <a:ahLst/>
              <a:cxnLst/>
              <a:rect l="l" t="t" r="r" b="b"/>
              <a:pathLst>
                <a:path w="26034" h="26035">
                  <a:moveTo>
                    <a:pt x="19768" y="0"/>
                  </a:moveTo>
                  <a:lnTo>
                    <a:pt x="5702" y="0"/>
                  </a:lnTo>
                  <a:lnTo>
                    <a:pt x="0" y="5702"/>
                  </a:lnTo>
                  <a:lnTo>
                    <a:pt x="0" y="19768"/>
                  </a:lnTo>
                  <a:lnTo>
                    <a:pt x="5702" y="25470"/>
                  </a:lnTo>
                  <a:lnTo>
                    <a:pt x="19768" y="25470"/>
                  </a:lnTo>
                  <a:lnTo>
                    <a:pt x="25470" y="19768"/>
                  </a:lnTo>
                  <a:lnTo>
                    <a:pt x="25470" y="5702"/>
                  </a:lnTo>
                  <a:lnTo>
                    <a:pt x="19768" y="0"/>
                  </a:lnTo>
                  <a:close/>
                </a:path>
              </a:pathLst>
            </a:custGeom>
            <a:solidFill>
              <a:srgbClr val="C37AC0"/>
            </a:solidFill>
          </p:spPr>
          <p:txBody>
            <a:bodyPr wrap="square" lIns="0" tIns="0" rIns="0" bIns="0" rtlCol="0"/>
            <a:lstStyle/>
            <a:p>
              <a:endParaRPr sz="2678"/>
            </a:p>
          </p:txBody>
        </p:sp>
        <p:sp>
          <p:nvSpPr>
            <p:cNvPr id="9" name="object 9"/>
            <p:cNvSpPr/>
            <p:nvPr/>
          </p:nvSpPr>
          <p:spPr>
            <a:xfrm>
              <a:off x="4928150" y="2820614"/>
              <a:ext cx="38728" cy="38728"/>
            </a:xfrm>
            <a:custGeom>
              <a:avLst/>
              <a:gdLst/>
              <a:ahLst/>
              <a:cxnLst/>
              <a:rect l="l" t="t" r="r" b="b"/>
              <a:pathLst>
                <a:path w="26034" h="26035">
                  <a:moveTo>
                    <a:pt x="25470" y="12735"/>
                  </a:moveTo>
                  <a:lnTo>
                    <a:pt x="25470" y="5702"/>
                  </a:lnTo>
                  <a:lnTo>
                    <a:pt x="19768" y="0"/>
                  </a:lnTo>
                  <a:lnTo>
                    <a:pt x="12735" y="0"/>
                  </a:lnTo>
                  <a:lnTo>
                    <a:pt x="5702" y="0"/>
                  </a:lnTo>
                  <a:lnTo>
                    <a:pt x="0" y="5702"/>
                  </a:lnTo>
                  <a:lnTo>
                    <a:pt x="0" y="12735"/>
                  </a:lnTo>
                  <a:lnTo>
                    <a:pt x="0" y="19768"/>
                  </a:lnTo>
                  <a:lnTo>
                    <a:pt x="5702" y="25470"/>
                  </a:lnTo>
                  <a:lnTo>
                    <a:pt x="12735" y="25470"/>
                  </a:lnTo>
                  <a:lnTo>
                    <a:pt x="19768" y="25470"/>
                  </a:lnTo>
                  <a:lnTo>
                    <a:pt x="25470" y="19768"/>
                  </a:lnTo>
                  <a:lnTo>
                    <a:pt x="25470" y="12735"/>
                  </a:lnTo>
                </a:path>
              </a:pathLst>
            </a:custGeom>
            <a:ln w="3537">
              <a:solidFill>
                <a:srgbClr val="C37AC0"/>
              </a:solidFill>
            </a:ln>
          </p:spPr>
          <p:txBody>
            <a:bodyPr wrap="square" lIns="0" tIns="0" rIns="0" bIns="0" rtlCol="0"/>
            <a:lstStyle/>
            <a:p>
              <a:endParaRPr sz="2678"/>
            </a:p>
          </p:txBody>
        </p:sp>
        <p:sp>
          <p:nvSpPr>
            <p:cNvPr id="10" name="object 10"/>
            <p:cNvSpPr/>
            <p:nvPr/>
          </p:nvSpPr>
          <p:spPr>
            <a:xfrm>
              <a:off x="4645234" y="3085564"/>
              <a:ext cx="3162615" cy="0"/>
            </a:xfrm>
            <a:custGeom>
              <a:avLst/>
              <a:gdLst/>
              <a:ahLst/>
              <a:cxnLst/>
              <a:rect l="l" t="t" r="r" b="b"/>
              <a:pathLst>
                <a:path w="2125979">
                  <a:moveTo>
                    <a:pt x="0" y="0"/>
                  </a:moveTo>
                  <a:lnTo>
                    <a:pt x="2125664" y="0"/>
                  </a:lnTo>
                </a:path>
              </a:pathLst>
            </a:custGeom>
            <a:ln w="3537">
              <a:solidFill>
                <a:srgbClr val="000000"/>
              </a:solidFill>
            </a:ln>
          </p:spPr>
          <p:txBody>
            <a:bodyPr wrap="square" lIns="0" tIns="0" rIns="0" bIns="0" rtlCol="0"/>
            <a:lstStyle/>
            <a:p>
              <a:endParaRPr sz="2678"/>
            </a:p>
          </p:txBody>
        </p:sp>
        <p:sp>
          <p:nvSpPr>
            <p:cNvPr id="11" name="object 11"/>
            <p:cNvSpPr/>
            <p:nvPr/>
          </p:nvSpPr>
          <p:spPr>
            <a:xfrm>
              <a:off x="4645234" y="3085564"/>
              <a:ext cx="0" cy="51010"/>
            </a:xfrm>
            <a:custGeom>
              <a:avLst/>
              <a:gdLst/>
              <a:ahLst/>
              <a:cxnLst/>
              <a:rect l="l" t="t" r="r" b="b"/>
              <a:pathLst>
                <a:path h="34289">
                  <a:moveTo>
                    <a:pt x="0" y="0"/>
                  </a:moveTo>
                  <a:lnTo>
                    <a:pt x="0" y="33960"/>
                  </a:lnTo>
                </a:path>
              </a:pathLst>
            </a:custGeom>
            <a:ln w="3537">
              <a:solidFill>
                <a:srgbClr val="000000"/>
              </a:solidFill>
            </a:ln>
          </p:spPr>
          <p:txBody>
            <a:bodyPr wrap="square" lIns="0" tIns="0" rIns="0" bIns="0" rtlCol="0"/>
            <a:lstStyle/>
            <a:p>
              <a:endParaRPr sz="2678"/>
            </a:p>
          </p:txBody>
        </p:sp>
        <p:sp>
          <p:nvSpPr>
            <p:cNvPr id="12" name="object 12"/>
            <p:cNvSpPr/>
            <p:nvPr/>
          </p:nvSpPr>
          <p:spPr>
            <a:xfrm>
              <a:off x="5172259" y="3085564"/>
              <a:ext cx="0" cy="51010"/>
            </a:xfrm>
            <a:custGeom>
              <a:avLst/>
              <a:gdLst/>
              <a:ahLst/>
              <a:cxnLst/>
              <a:rect l="l" t="t" r="r" b="b"/>
              <a:pathLst>
                <a:path h="34289">
                  <a:moveTo>
                    <a:pt x="0" y="0"/>
                  </a:moveTo>
                  <a:lnTo>
                    <a:pt x="0" y="33960"/>
                  </a:lnTo>
                </a:path>
              </a:pathLst>
            </a:custGeom>
            <a:ln w="3537">
              <a:solidFill>
                <a:srgbClr val="000000"/>
              </a:solidFill>
            </a:ln>
          </p:spPr>
          <p:txBody>
            <a:bodyPr wrap="square" lIns="0" tIns="0" rIns="0" bIns="0" rtlCol="0"/>
            <a:lstStyle/>
            <a:p>
              <a:endParaRPr sz="2678"/>
            </a:p>
          </p:txBody>
        </p:sp>
        <p:sp>
          <p:nvSpPr>
            <p:cNvPr id="13" name="object 13"/>
            <p:cNvSpPr/>
            <p:nvPr/>
          </p:nvSpPr>
          <p:spPr>
            <a:xfrm>
              <a:off x="5699284" y="3085564"/>
              <a:ext cx="0" cy="51010"/>
            </a:xfrm>
            <a:custGeom>
              <a:avLst/>
              <a:gdLst/>
              <a:ahLst/>
              <a:cxnLst/>
              <a:rect l="l" t="t" r="r" b="b"/>
              <a:pathLst>
                <a:path h="34289">
                  <a:moveTo>
                    <a:pt x="0" y="0"/>
                  </a:moveTo>
                  <a:lnTo>
                    <a:pt x="0" y="33960"/>
                  </a:lnTo>
                </a:path>
              </a:pathLst>
            </a:custGeom>
            <a:ln w="3537">
              <a:solidFill>
                <a:srgbClr val="000000"/>
              </a:solidFill>
            </a:ln>
          </p:spPr>
          <p:txBody>
            <a:bodyPr wrap="square" lIns="0" tIns="0" rIns="0" bIns="0" rtlCol="0"/>
            <a:lstStyle/>
            <a:p>
              <a:endParaRPr sz="2678"/>
            </a:p>
          </p:txBody>
        </p:sp>
        <p:sp>
          <p:nvSpPr>
            <p:cNvPr id="14" name="object 14"/>
            <p:cNvSpPr/>
            <p:nvPr/>
          </p:nvSpPr>
          <p:spPr>
            <a:xfrm>
              <a:off x="6226308" y="3085564"/>
              <a:ext cx="0" cy="51010"/>
            </a:xfrm>
            <a:custGeom>
              <a:avLst/>
              <a:gdLst/>
              <a:ahLst/>
              <a:cxnLst/>
              <a:rect l="l" t="t" r="r" b="b"/>
              <a:pathLst>
                <a:path h="34289">
                  <a:moveTo>
                    <a:pt x="0" y="0"/>
                  </a:moveTo>
                  <a:lnTo>
                    <a:pt x="0" y="33960"/>
                  </a:lnTo>
                </a:path>
              </a:pathLst>
            </a:custGeom>
            <a:ln w="3537">
              <a:solidFill>
                <a:srgbClr val="000000"/>
              </a:solidFill>
            </a:ln>
          </p:spPr>
          <p:txBody>
            <a:bodyPr wrap="square" lIns="0" tIns="0" rIns="0" bIns="0" rtlCol="0"/>
            <a:lstStyle/>
            <a:p>
              <a:endParaRPr sz="2678"/>
            </a:p>
          </p:txBody>
        </p:sp>
        <p:sp>
          <p:nvSpPr>
            <p:cNvPr id="15" name="object 15"/>
            <p:cNvSpPr/>
            <p:nvPr/>
          </p:nvSpPr>
          <p:spPr>
            <a:xfrm>
              <a:off x="6753332" y="3085564"/>
              <a:ext cx="0" cy="51010"/>
            </a:xfrm>
            <a:custGeom>
              <a:avLst/>
              <a:gdLst/>
              <a:ahLst/>
              <a:cxnLst/>
              <a:rect l="l" t="t" r="r" b="b"/>
              <a:pathLst>
                <a:path h="34289">
                  <a:moveTo>
                    <a:pt x="0" y="0"/>
                  </a:moveTo>
                  <a:lnTo>
                    <a:pt x="0" y="33960"/>
                  </a:lnTo>
                </a:path>
              </a:pathLst>
            </a:custGeom>
            <a:ln w="3537">
              <a:solidFill>
                <a:srgbClr val="000000"/>
              </a:solidFill>
            </a:ln>
          </p:spPr>
          <p:txBody>
            <a:bodyPr wrap="square" lIns="0" tIns="0" rIns="0" bIns="0" rtlCol="0"/>
            <a:lstStyle/>
            <a:p>
              <a:endParaRPr sz="2678"/>
            </a:p>
          </p:txBody>
        </p:sp>
        <p:sp>
          <p:nvSpPr>
            <p:cNvPr id="16" name="object 16"/>
            <p:cNvSpPr/>
            <p:nvPr/>
          </p:nvSpPr>
          <p:spPr>
            <a:xfrm>
              <a:off x="7280357" y="3085564"/>
              <a:ext cx="0" cy="51010"/>
            </a:xfrm>
            <a:custGeom>
              <a:avLst/>
              <a:gdLst/>
              <a:ahLst/>
              <a:cxnLst/>
              <a:rect l="l" t="t" r="r" b="b"/>
              <a:pathLst>
                <a:path h="34289">
                  <a:moveTo>
                    <a:pt x="0" y="0"/>
                  </a:moveTo>
                  <a:lnTo>
                    <a:pt x="0" y="33960"/>
                  </a:lnTo>
                </a:path>
              </a:pathLst>
            </a:custGeom>
            <a:ln w="3537">
              <a:solidFill>
                <a:srgbClr val="000000"/>
              </a:solidFill>
            </a:ln>
          </p:spPr>
          <p:txBody>
            <a:bodyPr wrap="square" lIns="0" tIns="0" rIns="0" bIns="0" rtlCol="0"/>
            <a:lstStyle/>
            <a:p>
              <a:endParaRPr sz="2678"/>
            </a:p>
          </p:txBody>
        </p:sp>
        <p:sp>
          <p:nvSpPr>
            <p:cNvPr id="17" name="object 17"/>
            <p:cNvSpPr/>
            <p:nvPr/>
          </p:nvSpPr>
          <p:spPr>
            <a:xfrm>
              <a:off x="7807380" y="3085564"/>
              <a:ext cx="0" cy="51010"/>
            </a:xfrm>
            <a:custGeom>
              <a:avLst/>
              <a:gdLst/>
              <a:ahLst/>
              <a:cxnLst/>
              <a:rect l="l" t="t" r="r" b="b"/>
              <a:pathLst>
                <a:path h="34289">
                  <a:moveTo>
                    <a:pt x="0" y="0"/>
                  </a:moveTo>
                  <a:lnTo>
                    <a:pt x="0" y="33960"/>
                  </a:lnTo>
                </a:path>
              </a:pathLst>
            </a:custGeom>
            <a:ln w="3537">
              <a:solidFill>
                <a:srgbClr val="000000"/>
              </a:solidFill>
            </a:ln>
          </p:spPr>
          <p:txBody>
            <a:bodyPr wrap="square" lIns="0" tIns="0" rIns="0" bIns="0" rtlCol="0"/>
            <a:lstStyle/>
            <a:p>
              <a:endParaRPr sz="2678"/>
            </a:p>
          </p:txBody>
        </p:sp>
        <p:sp>
          <p:nvSpPr>
            <p:cNvPr id="18" name="object 18"/>
            <p:cNvSpPr txBox="1"/>
            <p:nvPr/>
          </p:nvSpPr>
          <p:spPr>
            <a:xfrm>
              <a:off x="4579528" y="3164344"/>
              <a:ext cx="132248" cy="121100"/>
            </a:xfrm>
            <a:prstGeom prst="rect">
              <a:avLst/>
            </a:prstGeom>
          </p:spPr>
          <p:txBody>
            <a:bodyPr vert="horz" wrap="square" lIns="0" tIns="17948" rIns="0" bIns="0" rtlCol="0">
              <a:spAutoFit/>
            </a:bodyPr>
            <a:lstStyle/>
            <a:p>
              <a:pPr marL="18893">
                <a:spcBef>
                  <a:spcPts val="141"/>
                </a:spcBef>
              </a:pPr>
              <a:r>
                <a:rPr sz="669" spc="-7" dirty="0">
                  <a:latin typeface="Arial"/>
                  <a:cs typeface="Arial"/>
                </a:rPr>
                <a:t>10</a:t>
              </a:r>
              <a:endParaRPr sz="669">
                <a:latin typeface="Arial"/>
                <a:cs typeface="Arial"/>
              </a:endParaRPr>
            </a:p>
          </p:txBody>
        </p:sp>
        <p:sp>
          <p:nvSpPr>
            <p:cNvPr id="19" name="object 19"/>
            <p:cNvSpPr txBox="1"/>
            <p:nvPr/>
          </p:nvSpPr>
          <p:spPr>
            <a:xfrm>
              <a:off x="5106553" y="3164344"/>
              <a:ext cx="132248" cy="121100"/>
            </a:xfrm>
            <a:prstGeom prst="rect">
              <a:avLst/>
            </a:prstGeom>
          </p:spPr>
          <p:txBody>
            <a:bodyPr vert="horz" wrap="square" lIns="0" tIns="17948" rIns="0" bIns="0" rtlCol="0">
              <a:spAutoFit/>
            </a:bodyPr>
            <a:lstStyle/>
            <a:p>
              <a:pPr marL="18893">
                <a:spcBef>
                  <a:spcPts val="141"/>
                </a:spcBef>
              </a:pPr>
              <a:r>
                <a:rPr sz="669" spc="-7" dirty="0">
                  <a:latin typeface="Arial"/>
                  <a:cs typeface="Arial"/>
                </a:rPr>
                <a:t>20</a:t>
              </a:r>
              <a:endParaRPr sz="669">
                <a:latin typeface="Arial"/>
                <a:cs typeface="Arial"/>
              </a:endParaRPr>
            </a:p>
          </p:txBody>
        </p:sp>
        <p:sp>
          <p:nvSpPr>
            <p:cNvPr id="20" name="object 20"/>
            <p:cNvSpPr txBox="1"/>
            <p:nvPr/>
          </p:nvSpPr>
          <p:spPr>
            <a:xfrm>
              <a:off x="5633576" y="3164344"/>
              <a:ext cx="1185508" cy="121100"/>
            </a:xfrm>
            <a:prstGeom prst="rect">
              <a:avLst/>
            </a:prstGeom>
          </p:spPr>
          <p:txBody>
            <a:bodyPr vert="horz" wrap="square" lIns="0" tIns="17948" rIns="0" bIns="0" rtlCol="0">
              <a:spAutoFit/>
            </a:bodyPr>
            <a:lstStyle/>
            <a:p>
              <a:pPr marL="18893">
                <a:spcBef>
                  <a:spcPts val="141"/>
                </a:spcBef>
                <a:tabLst>
                  <a:tab pos="545049" algn="l"/>
                  <a:tab pos="1072151" algn="l"/>
                </a:tabLst>
              </a:pPr>
              <a:r>
                <a:rPr sz="669" spc="-7" dirty="0">
                  <a:latin typeface="Arial"/>
                  <a:cs typeface="Arial"/>
                </a:rPr>
                <a:t>30	40	50</a:t>
              </a:r>
              <a:endParaRPr sz="669">
                <a:latin typeface="Arial"/>
                <a:cs typeface="Arial"/>
              </a:endParaRPr>
            </a:p>
          </p:txBody>
        </p:sp>
        <p:sp>
          <p:nvSpPr>
            <p:cNvPr id="21" name="object 21"/>
            <p:cNvSpPr txBox="1"/>
            <p:nvPr/>
          </p:nvSpPr>
          <p:spPr>
            <a:xfrm>
              <a:off x="7214649" y="3164344"/>
              <a:ext cx="132248" cy="121100"/>
            </a:xfrm>
            <a:prstGeom prst="rect">
              <a:avLst/>
            </a:prstGeom>
          </p:spPr>
          <p:txBody>
            <a:bodyPr vert="horz" wrap="square" lIns="0" tIns="17948" rIns="0" bIns="0" rtlCol="0">
              <a:spAutoFit/>
            </a:bodyPr>
            <a:lstStyle/>
            <a:p>
              <a:pPr marL="18893">
                <a:spcBef>
                  <a:spcPts val="141"/>
                </a:spcBef>
              </a:pPr>
              <a:r>
                <a:rPr sz="669" spc="-7" dirty="0">
                  <a:latin typeface="Arial"/>
                  <a:cs typeface="Arial"/>
                </a:rPr>
                <a:t>60</a:t>
              </a:r>
              <a:endParaRPr sz="669">
                <a:latin typeface="Arial"/>
                <a:cs typeface="Arial"/>
              </a:endParaRPr>
            </a:p>
          </p:txBody>
        </p:sp>
        <p:sp>
          <p:nvSpPr>
            <p:cNvPr id="22" name="object 22"/>
            <p:cNvSpPr txBox="1"/>
            <p:nvPr/>
          </p:nvSpPr>
          <p:spPr>
            <a:xfrm>
              <a:off x="7741675" y="3164344"/>
              <a:ext cx="132248" cy="121100"/>
            </a:xfrm>
            <a:prstGeom prst="rect">
              <a:avLst/>
            </a:prstGeom>
          </p:spPr>
          <p:txBody>
            <a:bodyPr vert="horz" wrap="square" lIns="0" tIns="17948" rIns="0" bIns="0" rtlCol="0">
              <a:spAutoFit/>
            </a:bodyPr>
            <a:lstStyle/>
            <a:p>
              <a:pPr marL="18893">
                <a:spcBef>
                  <a:spcPts val="141"/>
                </a:spcBef>
              </a:pPr>
              <a:r>
                <a:rPr sz="669" spc="-7" dirty="0">
                  <a:latin typeface="Arial"/>
                  <a:cs typeface="Arial"/>
                </a:rPr>
                <a:t>70</a:t>
              </a:r>
              <a:endParaRPr sz="669">
                <a:latin typeface="Arial"/>
                <a:cs typeface="Arial"/>
              </a:endParaRPr>
            </a:p>
          </p:txBody>
        </p:sp>
        <p:sp>
          <p:nvSpPr>
            <p:cNvPr id="23" name="object 23"/>
            <p:cNvSpPr/>
            <p:nvPr/>
          </p:nvSpPr>
          <p:spPr>
            <a:xfrm>
              <a:off x="4518722" y="1305008"/>
              <a:ext cx="0" cy="1712611"/>
            </a:xfrm>
            <a:custGeom>
              <a:avLst/>
              <a:gdLst/>
              <a:ahLst/>
              <a:cxnLst/>
              <a:rect l="l" t="t" r="r" b="b"/>
              <a:pathLst>
                <a:path h="1151255">
                  <a:moveTo>
                    <a:pt x="0" y="1150894"/>
                  </a:moveTo>
                  <a:lnTo>
                    <a:pt x="0" y="0"/>
                  </a:lnTo>
                </a:path>
              </a:pathLst>
            </a:custGeom>
            <a:ln w="3537">
              <a:solidFill>
                <a:srgbClr val="000000"/>
              </a:solidFill>
            </a:ln>
          </p:spPr>
          <p:txBody>
            <a:bodyPr wrap="square" lIns="0" tIns="0" rIns="0" bIns="0" rtlCol="0"/>
            <a:lstStyle/>
            <a:p>
              <a:endParaRPr sz="2678"/>
            </a:p>
          </p:txBody>
        </p:sp>
        <p:sp>
          <p:nvSpPr>
            <p:cNvPr id="24" name="object 24"/>
            <p:cNvSpPr/>
            <p:nvPr/>
          </p:nvSpPr>
          <p:spPr>
            <a:xfrm>
              <a:off x="4468203" y="3017081"/>
              <a:ext cx="51010" cy="0"/>
            </a:xfrm>
            <a:custGeom>
              <a:avLst/>
              <a:gdLst/>
              <a:ahLst/>
              <a:cxnLst/>
              <a:rect l="l" t="t" r="r" b="b"/>
              <a:pathLst>
                <a:path w="34290">
                  <a:moveTo>
                    <a:pt x="33960" y="0"/>
                  </a:moveTo>
                  <a:lnTo>
                    <a:pt x="0" y="0"/>
                  </a:lnTo>
                </a:path>
              </a:pathLst>
            </a:custGeom>
            <a:ln w="3537">
              <a:solidFill>
                <a:srgbClr val="000000"/>
              </a:solidFill>
            </a:ln>
          </p:spPr>
          <p:txBody>
            <a:bodyPr wrap="square" lIns="0" tIns="0" rIns="0" bIns="0" rtlCol="0"/>
            <a:lstStyle/>
            <a:p>
              <a:endParaRPr sz="2678"/>
            </a:p>
          </p:txBody>
        </p:sp>
        <p:sp>
          <p:nvSpPr>
            <p:cNvPr id="25" name="object 25"/>
            <p:cNvSpPr/>
            <p:nvPr/>
          </p:nvSpPr>
          <p:spPr>
            <a:xfrm>
              <a:off x="4468203" y="2772479"/>
              <a:ext cx="51010" cy="0"/>
            </a:xfrm>
            <a:custGeom>
              <a:avLst/>
              <a:gdLst/>
              <a:ahLst/>
              <a:cxnLst/>
              <a:rect l="l" t="t" r="r" b="b"/>
              <a:pathLst>
                <a:path w="34290">
                  <a:moveTo>
                    <a:pt x="33960" y="0"/>
                  </a:moveTo>
                  <a:lnTo>
                    <a:pt x="0" y="0"/>
                  </a:lnTo>
                </a:path>
              </a:pathLst>
            </a:custGeom>
            <a:ln w="3537">
              <a:solidFill>
                <a:srgbClr val="000000"/>
              </a:solidFill>
            </a:ln>
          </p:spPr>
          <p:txBody>
            <a:bodyPr wrap="square" lIns="0" tIns="0" rIns="0" bIns="0" rtlCol="0"/>
            <a:lstStyle/>
            <a:p>
              <a:endParaRPr sz="2678"/>
            </a:p>
          </p:txBody>
        </p:sp>
        <p:sp>
          <p:nvSpPr>
            <p:cNvPr id="26" name="object 26"/>
            <p:cNvSpPr/>
            <p:nvPr/>
          </p:nvSpPr>
          <p:spPr>
            <a:xfrm>
              <a:off x="4468203" y="2527947"/>
              <a:ext cx="51010" cy="0"/>
            </a:xfrm>
            <a:custGeom>
              <a:avLst/>
              <a:gdLst/>
              <a:ahLst/>
              <a:cxnLst/>
              <a:rect l="l" t="t" r="r" b="b"/>
              <a:pathLst>
                <a:path w="34290">
                  <a:moveTo>
                    <a:pt x="33960" y="0"/>
                  </a:moveTo>
                  <a:lnTo>
                    <a:pt x="0" y="0"/>
                  </a:lnTo>
                </a:path>
              </a:pathLst>
            </a:custGeom>
            <a:ln w="3537">
              <a:solidFill>
                <a:srgbClr val="000000"/>
              </a:solidFill>
            </a:ln>
          </p:spPr>
          <p:txBody>
            <a:bodyPr wrap="square" lIns="0" tIns="0" rIns="0" bIns="0" rtlCol="0"/>
            <a:lstStyle/>
            <a:p>
              <a:endParaRPr sz="2678"/>
            </a:p>
          </p:txBody>
        </p:sp>
        <p:sp>
          <p:nvSpPr>
            <p:cNvPr id="27" name="object 27"/>
            <p:cNvSpPr/>
            <p:nvPr/>
          </p:nvSpPr>
          <p:spPr>
            <a:xfrm>
              <a:off x="4468203" y="2283345"/>
              <a:ext cx="51010" cy="0"/>
            </a:xfrm>
            <a:custGeom>
              <a:avLst/>
              <a:gdLst/>
              <a:ahLst/>
              <a:cxnLst/>
              <a:rect l="l" t="t" r="r" b="b"/>
              <a:pathLst>
                <a:path w="34290">
                  <a:moveTo>
                    <a:pt x="33960" y="0"/>
                  </a:moveTo>
                  <a:lnTo>
                    <a:pt x="0" y="0"/>
                  </a:lnTo>
                </a:path>
              </a:pathLst>
            </a:custGeom>
            <a:ln w="3537">
              <a:solidFill>
                <a:srgbClr val="000000"/>
              </a:solidFill>
            </a:ln>
          </p:spPr>
          <p:txBody>
            <a:bodyPr wrap="square" lIns="0" tIns="0" rIns="0" bIns="0" rtlCol="0"/>
            <a:lstStyle/>
            <a:p>
              <a:endParaRPr sz="2678"/>
            </a:p>
          </p:txBody>
        </p:sp>
        <p:sp>
          <p:nvSpPr>
            <p:cNvPr id="28" name="object 28"/>
            <p:cNvSpPr/>
            <p:nvPr/>
          </p:nvSpPr>
          <p:spPr>
            <a:xfrm>
              <a:off x="4468203" y="2038742"/>
              <a:ext cx="51010" cy="0"/>
            </a:xfrm>
            <a:custGeom>
              <a:avLst/>
              <a:gdLst/>
              <a:ahLst/>
              <a:cxnLst/>
              <a:rect l="l" t="t" r="r" b="b"/>
              <a:pathLst>
                <a:path w="34290">
                  <a:moveTo>
                    <a:pt x="33960" y="0"/>
                  </a:moveTo>
                  <a:lnTo>
                    <a:pt x="0" y="0"/>
                  </a:lnTo>
                </a:path>
              </a:pathLst>
            </a:custGeom>
            <a:ln w="3537">
              <a:solidFill>
                <a:srgbClr val="000000"/>
              </a:solidFill>
            </a:ln>
          </p:spPr>
          <p:txBody>
            <a:bodyPr wrap="square" lIns="0" tIns="0" rIns="0" bIns="0" rtlCol="0"/>
            <a:lstStyle/>
            <a:p>
              <a:endParaRPr sz="2678"/>
            </a:p>
          </p:txBody>
        </p:sp>
        <p:sp>
          <p:nvSpPr>
            <p:cNvPr id="29" name="object 29"/>
            <p:cNvSpPr/>
            <p:nvPr/>
          </p:nvSpPr>
          <p:spPr>
            <a:xfrm>
              <a:off x="4468203" y="1794140"/>
              <a:ext cx="51010" cy="0"/>
            </a:xfrm>
            <a:custGeom>
              <a:avLst/>
              <a:gdLst/>
              <a:ahLst/>
              <a:cxnLst/>
              <a:rect l="l" t="t" r="r" b="b"/>
              <a:pathLst>
                <a:path w="34290">
                  <a:moveTo>
                    <a:pt x="33960" y="0"/>
                  </a:moveTo>
                  <a:lnTo>
                    <a:pt x="0" y="0"/>
                  </a:lnTo>
                </a:path>
              </a:pathLst>
            </a:custGeom>
            <a:ln w="3537">
              <a:solidFill>
                <a:srgbClr val="000000"/>
              </a:solidFill>
            </a:ln>
          </p:spPr>
          <p:txBody>
            <a:bodyPr wrap="square" lIns="0" tIns="0" rIns="0" bIns="0" rtlCol="0"/>
            <a:lstStyle/>
            <a:p>
              <a:endParaRPr sz="2678"/>
            </a:p>
          </p:txBody>
        </p:sp>
        <p:sp>
          <p:nvSpPr>
            <p:cNvPr id="30" name="object 30"/>
            <p:cNvSpPr/>
            <p:nvPr/>
          </p:nvSpPr>
          <p:spPr>
            <a:xfrm>
              <a:off x="4468203" y="1549610"/>
              <a:ext cx="51010" cy="0"/>
            </a:xfrm>
            <a:custGeom>
              <a:avLst/>
              <a:gdLst/>
              <a:ahLst/>
              <a:cxnLst/>
              <a:rect l="l" t="t" r="r" b="b"/>
              <a:pathLst>
                <a:path w="34290">
                  <a:moveTo>
                    <a:pt x="33960" y="0"/>
                  </a:moveTo>
                  <a:lnTo>
                    <a:pt x="0" y="0"/>
                  </a:lnTo>
                </a:path>
              </a:pathLst>
            </a:custGeom>
            <a:ln w="3537">
              <a:solidFill>
                <a:srgbClr val="000000"/>
              </a:solidFill>
            </a:ln>
          </p:spPr>
          <p:txBody>
            <a:bodyPr wrap="square" lIns="0" tIns="0" rIns="0" bIns="0" rtlCol="0"/>
            <a:lstStyle/>
            <a:p>
              <a:endParaRPr sz="2678"/>
            </a:p>
          </p:txBody>
        </p:sp>
        <p:sp>
          <p:nvSpPr>
            <p:cNvPr id="31" name="object 31"/>
            <p:cNvSpPr/>
            <p:nvPr/>
          </p:nvSpPr>
          <p:spPr>
            <a:xfrm>
              <a:off x="4468203" y="1305007"/>
              <a:ext cx="51010" cy="0"/>
            </a:xfrm>
            <a:custGeom>
              <a:avLst/>
              <a:gdLst/>
              <a:ahLst/>
              <a:cxnLst/>
              <a:rect l="l" t="t" r="r" b="b"/>
              <a:pathLst>
                <a:path w="34290">
                  <a:moveTo>
                    <a:pt x="33960" y="0"/>
                  </a:moveTo>
                  <a:lnTo>
                    <a:pt x="0" y="0"/>
                  </a:lnTo>
                </a:path>
              </a:pathLst>
            </a:custGeom>
            <a:ln w="3537">
              <a:solidFill>
                <a:srgbClr val="000000"/>
              </a:solidFill>
            </a:ln>
          </p:spPr>
          <p:txBody>
            <a:bodyPr wrap="square" lIns="0" tIns="0" rIns="0" bIns="0" rtlCol="0"/>
            <a:lstStyle/>
            <a:p>
              <a:endParaRPr sz="2678"/>
            </a:p>
          </p:txBody>
        </p:sp>
        <p:sp>
          <p:nvSpPr>
            <p:cNvPr id="32" name="object 32"/>
            <p:cNvSpPr/>
            <p:nvPr/>
          </p:nvSpPr>
          <p:spPr>
            <a:xfrm>
              <a:off x="4518723" y="1236524"/>
              <a:ext cx="3415775" cy="1849582"/>
            </a:xfrm>
            <a:custGeom>
              <a:avLst/>
              <a:gdLst/>
              <a:ahLst/>
              <a:cxnLst/>
              <a:rect l="l" t="t" r="r" b="b"/>
              <a:pathLst>
                <a:path w="2296160" h="1243330">
                  <a:moveTo>
                    <a:pt x="0" y="1242966"/>
                  </a:moveTo>
                  <a:lnTo>
                    <a:pt x="2295752" y="1242966"/>
                  </a:lnTo>
                  <a:lnTo>
                    <a:pt x="2295752" y="0"/>
                  </a:lnTo>
                  <a:lnTo>
                    <a:pt x="0" y="0"/>
                  </a:lnTo>
                  <a:lnTo>
                    <a:pt x="0" y="1242966"/>
                  </a:lnTo>
                </a:path>
              </a:pathLst>
            </a:custGeom>
            <a:ln w="3537">
              <a:solidFill>
                <a:srgbClr val="000000"/>
              </a:solidFill>
            </a:ln>
          </p:spPr>
          <p:txBody>
            <a:bodyPr wrap="square" lIns="0" tIns="0" rIns="0" bIns="0" rtlCol="0"/>
            <a:lstStyle/>
            <a:p>
              <a:endParaRPr sz="2678"/>
            </a:p>
          </p:txBody>
        </p:sp>
        <p:sp>
          <p:nvSpPr>
            <p:cNvPr id="33" name="object 33"/>
            <p:cNvSpPr txBox="1"/>
            <p:nvPr/>
          </p:nvSpPr>
          <p:spPr>
            <a:xfrm>
              <a:off x="5925626" y="3331342"/>
              <a:ext cx="596060" cy="162210"/>
            </a:xfrm>
            <a:prstGeom prst="rect">
              <a:avLst/>
            </a:prstGeom>
          </p:spPr>
          <p:txBody>
            <a:bodyPr vert="horz" wrap="square" lIns="0" tIns="24560" rIns="0" bIns="0" rtlCol="0">
              <a:spAutoFit/>
            </a:bodyPr>
            <a:lstStyle/>
            <a:p>
              <a:pPr marL="18893">
                <a:spcBef>
                  <a:spcPts val="193"/>
                </a:spcBef>
              </a:pPr>
              <a:r>
                <a:rPr sz="893" spc="-22" dirty="0">
                  <a:latin typeface="Arial"/>
                  <a:cs typeface="Arial"/>
                </a:rPr>
                <a:t>P</a:t>
              </a:r>
              <a:r>
                <a:rPr sz="893" spc="15" dirty="0">
                  <a:latin typeface="Arial"/>
                  <a:cs typeface="Arial"/>
                </a:rPr>
                <a:t>opulation</a:t>
              </a:r>
              <a:endParaRPr sz="893">
                <a:latin typeface="Arial"/>
                <a:cs typeface="Arial"/>
              </a:endParaRPr>
            </a:p>
          </p:txBody>
        </p:sp>
        <p:sp>
          <p:nvSpPr>
            <p:cNvPr id="34" name="object 34"/>
            <p:cNvSpPr txBox="1"/>
            <p:nvPr/>
          </p:nvSpPr>
          <p:spPr>
            <a:xfrm>
              <a:off x="4084337" y="1239299"/>
              <a:ext cx="333809" cy="1820298"/>
            </a:xfrm>
            <a:prstGeom prst="rect">
              <a:avLst/>
            </a:prstGeom>
          </p:spPr>
          <p:txBody>
            <a:bodyPr vert="vert270" wrap="square" lIns="0" tIns="0" rIns="0" bIns="0" rtlCol="0">
              <a:spAutoFit/>
            </a:bodyPr>
            <a:lstStyle/>
            <a:p>
              <a:pPr marR="11336" algn="ctr">
                <a:lnSpc>
                  <a:spcPts val="1056"/>
                </a:lnSpc>
              </a:pPr>
              <a:r>
                <a:rPr sz="893" spc="22" dirty="0">
                  <a:latin typeface="Arial"/>
                  <a:cs typeface="Arial"/>
                </a:rPr>
                <a:t>Ad</a:t>
              </a:r>
              <a:r>
                <a:rPr sz="893" dirty="0">
                  <a:latin typeface="Arial"/>
                  <a:cs typeface="Arial"/>
                </a:rPr>
                <a:t> </a:t>
              </a:r>
              <a:r>
                <a:rPr sz="893" spc="22" dirty="0">
                  <a:latin typeface="Arial"/>
                  <a:cs typeface="Arial"/>
                </a:rPr>
                <a:t>Spending</a:t>
              </a:r>
              <a:endParaRPr sz="893">
                <a:latin typeface="Arial"/>
                <a:cs typeface="Arial"/>
              </a:endParaRPr>
            </a:p>
            <a:p>
              <a:pPr algn="ctr">
                <a:spcBef>
                  <a:spcPts val="744"/>
                </a:spcBef>
                <a:tabLst>
                  <a:tab pos="243714" algn="l"/>
                </a:tabLst>
              </a:pPr>
              <a:r>
                <a:rPr sz="669" spc="-7" dirty="0">
                  <a:latin typeface="Arial"/>
                  <a:cs typeface="Arial"/>
                </a:rPr>
                <a:t>0	5 10 15 20 25 30</a:t>
              </a:r>
              <a:r>
                <a:rPr sz="669" spc="30" dirty="0">
                  <a:latin typeface="Arial"/>
                  <a:cs typeface="Arial"/>
                </a:rPr>
                <a:t> </a:t>
              </a:r>
              <a:r>
                <a:rPr sz="669" spc="-7" dirty="0">
                  <a:latin typeface="Arial"/>
                  <a:cs typeface="Arial"/>
                </a:rPr>
                <a:t>35</a:t>
              </a:r>
              <a:endParaRPr sz="669">
                <a:latin typeface="Arial"/>
                <a:cs typeface="Arial"/>
              </a:endParaRPr>
            </a:p>
          </p:txBody>
        </p:sp>
        <p:sp>
          <p:nvSpPr>
            <p:cNvPr id="35" name="object 35"/>
            <p:cNvSpPr/>
            <p:nvPr/>
          </p:nvSpPr>
          <p:spPr>
            <a:xfrm>
              <a:off x="5150368" y="1394120"/>
              <a:ext cx="2108410" cy="1270525"/>
            </a:xfrm>
            <a:custGeom>
              <a:avLst/>
              <a:gdLst/>
              <a:ahLst/>
              <a:cxnLst/>
              <a:rect l="l" t="t" r="r" b="b"/>
              <a:pathLst>
                <a:path w="1417320" h="854075">
                  <a:moveTo>
                    <a:pt x="0" y="853501"/>
                  </a:moveTo>
                  <a:lnTo>
                    <a:pt x="1417109" y="0"/>
                  </a:lnTo>
                </a:path>
              </a:pathLst>
            </a:custGeom>
            <a:ln w="14150">
              <a:solidFill>
                <a:srgbClr val="009F86"/>
              </a:solidFill>
            </a:ln>
          </p:spPr>
          <p:txBody>
            <a:bodyPr wrap="square" lIns="0" tIns="0" rIns="0" bIns="0" rtlCol="0"/>
            <a:lstStyle/>
            <a:p>
              <a:endParaRPr sz="2678"/>
            </a:p>
          </p:txBody>
        </p:sp>
        <p:sp>
          <p:nvSpPr>
            <p:cNvPr id="36" name="object 36"/>
            <p:cNvSpPr/>
            <p:nvPr/>
          </p:nvSpPr>
          <p:spPr>
            <a:xfrm>
              <a:off x="5993564" y="1727413"/>
              <a:ext cx="422249" cy="603617"/>
            </a:xfrm>
            <a:custGeom>
              <a:avLst/>
              <a:gdLst/>
              <a:ahLst/>
              <a:cxnLst/>
              <a:rect l="l" t="t" r="r" b="b"/>
              <a:pathLst>
                <a:path w="283844" h="405765">
                  <a:moveTo>
                    <a:pt x="0" y="0"/>
                  </a:moveTo>
                  <a:lnTo>
                    <a:pt x="283431" y="405407"/>
                  </a:lnTo>
                </a:path>
              </a:pathLst>
            </a:custGeom>
            <a:ln w="14150">
              <a:solidFill>
                <a:srgbClr val="0072CB"/>
              </a:solidFill>
              <a:prstDash val="lgDash"/>
            </a:ln>
          </p:spPr>
          <p:txBody>
            <a:bodyPr wrap="square" lIns="0" tIns="0" rIns="0" bIns="0" rtlCol="0"/>
            <a:lstStyle/>
            <a:p>
              <a:endParaRPr sz="2678"/>
            </a:p>
          </p:txBody>
        </p:sp>
      </p:grpSp>
      <p:sp>
        <p:nvSpPr>
          <p:cNvPr id="37" name="object 37"/>
          <p:cNvSpPr txBox="1"/>
          <p:nvPr/>
        </p:nvSpPr>
        <p:spPr>
          <a:xfrm>
            <a:off x="3200215" y="4807879"/>
            <a:ext cx="6926278" cy="1405233"/>
          </a:xfrm>
          <a:prstGeom prst="rect">
            <a:avLst/>
          </a:prstGeom>
        </p:spPr>
        <p:txBody>
          <a:bodyPr vert="horz" wrap="square" lIns="0" tIns="10391" rIns="0" bIns="0" rtlCol="0">
            <a:spAutoFit/>
          </a:bodyPr>
          <a:lstStyle/>
          <a:p>
            <a:pPr marL="18893" marR="7557">
              <a:lnSpc>
                <a:spcPct val="102600"/>
              </a:lnSpc>
              <a:spcBef>
                <a:spcPts val="82"/>
              </a:spcBef>
            </a:pPr>
            <a:r>
              <a:rPr sz="2200" i="1" spc="89" dirty="0">
                <a:latin typeface="Times New Roman"/>
                <a:cs typeface="Times New Roman"/>
              </a:rPr>
              <a:t>The </a:t>
            </a:r>
            <a:r>
              <a:rPr sz="2200" i="1" spc="15" dirty="0">
                <a:latin typeface="Times New Roman"/>
                <a:cs typeface="Times New Roman"/>
              </a:rPr>
              <a:t>population </a:t>
            </a:r>
            <a:r>
              <a:rPr sz="2200" i="1" spc="22" dirty="0">
                <a:latin typeface="Times New Roman"/>
                <a:cs typeface="Times New Roman"/>
              </a:rPr>
              <a:t>size </a:t>
            </a:r>
            <a:r>
              <a:rPr sz="2200" i="1" spc="-37" dirty="0">
                <a:latin typeface="Times New Roman"/>
                <a:cs typeface="Times New Roman"/>
              </a:rPr>
              <a:t>(</a:t>
            </a:r>
            <a:r>
              <a:rPr sz="2200" spc="-37" dirty="0">
                <a:solidFill>
                  <a:srgbClr val="990000"/>
                </a:solidFill>
                <a:latin typeface="Courier New"/>
                <a:cs typeface="Courier New"/>
              </a:rPr>
              <a:t>pop</a:t>
            </a:r>
            <a:r>
              <a:rPr sz="2200" i="1" spc="-37" dirty="0">
                <a:latin typeface="Times New Roman"/>
                <a:cs typeface="Times New Roman"/>
              </a:rPr>
              <a:t>) </a:t>
            </a:r>
            <a:r>
              <a:rPr sz="2200" i="1" spc="37" dirty="0">
                <a:latin typeface="Times New Roman"/>
                <a:cs typeface="Times New Roman"/>
              </a:rPr>
              <a:t>and </a:t>
            </a:r>
            <a:r>
              <a:rPr sz="2200" i="1" spc="7" dirty="0">
                <a:latin typeface="Times New Roman"/>
                <a:cs typeface="Times New Roman"/>
              </a:rPr>
              <a:t>ad </a:t>
            </a:r>
            <a:r>
              <a:rPr sz="2200" i="1" spc="15" dirty="0">
                <a:latin typeface="Times New Roman"/>
                <a:cs typeface="Times New Roman"/>
              </a:rPr>
              <a:t>spending </a:t>
            </a:r>
            <a:r>
              <a:rPr sz="2200" i="1" spc="-15" dirty="0">
                <a:latin typeface="Times New Roman"/>
                <a:cs typeface="Times New Roman"/>
              </a:rPr>
              <a:t>(</a:t>
            </a:r>
            <a:r>
              <a:rPr sz="2200" spc="-15" dirty="0">
                <a:solidFill>
                  <a:srgbClr val="990000"/>
                </a:solidFill>
                <a:latin typeface="Courier New"/>
                <a:cs typeface="Courier New"/>
              </a:rPr>
              <a:t>ad</a:t>
            </a:r>
            <a:r>
              <a:rPr sz="2200" i="1" spc="-15" dirty="0">
                <a:latin typeface="Times New Roman"/>
                <a:cs typeface="Times New Roman"/>
              </a:rPr>
              <a:t>) </a:t>
            </a:r>
            <a:r>
              <a:rPr sz="2200" i="1" spc="30" dirty="0">
                <a:latin typeface="Times New Roman"/>
                <a:cs typeface="Times New Roman"/>
              </a:rPr>
              <a:t>for </a:t>
            </a:r>
            <a:r>
              <a:rPr sz="2200" spc="-7" dirty="0">
                <a:latin typeface="Times New Roman"/>
                <a:cs typeface="Times New Roman"/>
              </a:rPr>
              <a:t>100  </a:t>
            </a:r>
            <a:r>
              <a:rPr sz="2200" i="1" spc="30" dirty="0">
                <a:latin typeface="Times New Roman"/>
                <a:cs typeface="Times New Roman"/>
              </a:rPr>
              <a:t>different </a:t>
            </a:r>
            <a:r>
              <a:rPr sz="2200" i="1" spc="37" dirty="0">
                <a:latin typeface="Times New Roman"/>
                <a:cs typeface="Times New Roman"/>
              </a:rPr>
              <a:t>cities </a:t>
            </a:r>
            <a:r>
              <a:rPr sz="2200" i="1" spc="-7" dirty="0">
                <a:latin typeface="Times New Roman"/>
                <a:cs typeface="Times New Roman"/>
              </a:rPr>
              <a:t>are </a:t>
            </a:r>
            <a:r>
              <a:rPr sz="2200" i="1" spc="22" dirty="0">
                <a:latin typeface="Times New Roman"/>
                <a:cs typeface="Times New Roman"/>
              </a:rPr>
              <a:t>shown </a:t>
            </a:r>
            <a:r>
              <a:rPr sz="2200" i="1" spc="15" dirty="0">
                <a:latin typeface="Times New Roman"/>
                <a:cs typeface="Times New Roman"/>
              </a:rPr>
              <a:t>as purple circles. </a:t>
            </a:r>
            <a:r>
              <a:rPr sz="2200" i="1" spc="89" dirty="0">
                <a:latin typeface="Times New Roman"/>
                <a:cs typeface="Times New Roman"/>
              </a:rPr>
              <a:t>The </a:t>
            </a:r>
            <a:r>
              <a:rPr sz="2200" i="1" spc="-15" dirty="0">
                <a:latin typeface="Times New Roman"/>
                <a:cs typeface="Times New Roman"/>
              </a:rPr>
              <a:t>green </a:t>
            </a:r>
            <a:r>
              <a:rPr sz="2200" i="1" spc="7" dirty="0">
                <a:latin typeface="Times New Roman"/>
                <a:cs typeface="Times New Roman"/>
              </a:rPr>
              <a:t>solid </a:t>
            </a:r>
            <a:r>
              <a:rPr sz="2200" i="1" spc="22" dirty="0">
                <a:latin typeface="Times New Roman"/>
                <a:cs typeface="Times New Roman"/>
              </a:rPr>
              <a:t>line  </a:t>
            </a:r>
            <a:r>
              <a:rPr sz="2200" i="1" spc="30" dirty="0">
                <a:latin typeface="Times New Roman"/>
                <a:cs typeface="Times New Roman"/>
              </a:rPr>
              <a:t>indicates </a:t>
            </a:r>
            <a:r>
              <a:rPr sz="2200" i="1" spc="37" dirty="0">
                <a:latin typeface="Times New Roman"/>
                <a:cs typeface="Times New Roman"/>
              </a:rPr>
              <a:t>the </a:t>
            </a:r>
            <a:r>
              <a:rPr sz="2200" i="1" spc="30" dirty="0">
                <a:latin typeface="Times New Roman"/>
                <a:cs typeface="Times New Roman"/>
              </a:rPr>
              <a:t>first </a:t>
            </a:r>
            <a:r>
              <a:rPr sz="2200" i="1" spc="15" dirty="0">
                <a:latin typeface="Times New Roman"/>
                <a:cs typeface="Times New Roman"/>
              </a:rPr>
              <a:t>principal </a:t>
            </a:r>
            <a:r>
              <a:rPr sz="2200" i="1" spc="37" dirty="0">
                <a:latin typeface="Times New Roman"/>
                <a:cs typeface="Times New Roman"/>
              </a:rPr>
              <a:t>component, and the </a:t>
            </a:r>
            <a:r>
              <a:rPr sz="2200" i="1" spc="-15" dirty="0">
                <a:latin typeface="Times New Roman"/>
                <a:cs typeface="Times New Roman"/>
              </a:rPr>
              <a:t>blue </a:t>
            </a:r>
            <a:r>
              <a:rPr sz="2200" i="1" dirty="0">
                <a:latin typeface="Times New Roman"/>
                <a:cs typeface="Times New Roman"/>
              </a:rPr>
              <a:t>dashed </a:t>
            </a:r>
            <a:r>
              <a:rPr sz="2200" i="1" spc="22" dirty="0">
                <a:latin typeface="Times New Roman"/>
                <a:cs typeface="Times New Roman"/>
              </a:rPr>
              <a:t>line  </a:t>
            </a:r>
            <a:r>
              <a:rPr sz="2200" i="1" spc="30" dirty="0">
                <a:latin typeface="Times New Roman"/>
                <a:cs typeface="Times New Roman"/>
              </a:rPr>
              <a:t>indicates </a:t>
            </a:r>
            <a:r>
              <a:rPr sz="2200" i="1" spc="37" dirty="0">
                <a:latin typeface="Times New Roman"/>
                <a:cs typeface="Times New Roman"/>
              </a:rPr>
              <a:t>the </a:t>
            </a:r>
            <a:r>
              <a:rPr sz="2200" i="1" dirty="0">
                <a:latin typeface="Times New Roman"/>
                <a:cs typeface="Times New Roman"/>
              </a:rPr>
              <a:t>second </a:t>
            </a:r>
            <a:r>
              <a:rPr sz="2200" i="1" spc="15" dirty="0">
                <a:latin typeface="Times New Roman"/>
                <a:cs typeface="Times New Roman"/>
              </a:rPr>
              <a:t>principal</a:t>
            </a:r>
            <a:r>
              <a:rPr sz="2200" i="1" spc="186" dirty="0">
                <a:latin typeface="Times New Roman"/>
                <a:cs typeface="Times New Roman"/>
              </a:rPr>
              <a:t> </a:t>
            </a:r>
            <a:r>
              <a:rPr sz="2200" i="1" spc="37" dirty="0">
                <a:latin typeface="Times New Roman"/>
                <a:cs typeface="Times New Roman"/>
              </a:rPr>
              <a:t>component</a:t>
            </a:r>
            <a:r>
              <a:rPr sz="1636" i="1" spc="37" dirty="0">
                <a:latin typeface="Times New Roman"/>
                <a:cs typeface="Times New Roman"/>
              </a:rPr>
              <a:t>.</a:t>
            </a:r>
            <a:endParaRPr sz="1636" dirty="0">
              <a:latin typeface="Times New Roman"/>
              <a:cs typeface="Times New Roman"/>
            </a:endParaRPr>
          </a:p>
        </p:txBody>
      </p:sp>
    </p:spTree>
    <p:extLst>
      <p:ext uri="{BB962C8B-B14F-4D97-AF65-F5344CB8AC3E}">
        <p14:creationId xmlns:p14="http://schemas.microsoft.com/office/powerpoint/2010/main" val="2253984442"/>
      </p:ext>
    </p:extLst>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82085" y="19120"/>
            <a:ext cx="6510839" cy="702863"/>
          </a:xfrm>
          <a:prstGeom prst="rect">
            <a:avLst/>
          </a:prstGeom>
        </p:spPr>
        <p:txBody>
          <a:bodyPr vert="horz" wrap="square" lIns="0" tIns="25505" rIns="0" bIns="0" rtlCol="0" anchor="ctr">
            <a:spAutoFit/>
          </a:bodyPr>
          <a:lstStyle/>
          <a:p>
            <a:pPr marL="18893">
              <a:lnSpc>
                <a:spcPct val="100000"/>
              </a:lnSpc>
              <a:spcBef>
                <a:spcPts val="201"/>
              </a:spcBef>
            </a:pPr>
            <a:r>
              <a:rPr spc="-7" dirty="0"/>
              <a:t>Pictures </a:t>
            </a:r>
            <a:r>
              <a:rPr spc="-60" dirty="0"/>
              <a:t>of </a:t>
            </a:r>
            <a:r>
              <a:rPr spc="104" dirty="0"/>
              <a:t>PCA:</a:t>
            </a:r>
            <a:r>
              <a:rPr spc="97" dirty="0"/>
              <a:t> </a:t>
            </a:r>
            <a:r>
              <a:rPr spc="-52" dirty="0"/>
              <a:t>continued</a:t>
            </a:r>
          </a:p>
        </p:txBody>
      </p:sp>
      <p:grpSp>
        <p:nvGrpSpPr>
          <p:cNvPr id="23" name="Group 22"/>
          <p:cNvGrpSpPr/>
          <p:nvPr/>
        </p:nvGrpSpPr>
        <p:grpSpPr>
          <a:xfrm>
            <a:off x="1985981" y="1011519"/>
            <a:ext cx="8098177" cy="3238509"/>
            <a:chOff x="3222354" y="1166066"/>
            <a:chExt cx="5613158" cy="1932252"/>
          </a:xfrm>
        </p:grpSpPr>
        <p:sp>
          <p:nvSpPr>
            <p:cNvPr id="3" name="object 3"/>
            <p:cNvSpPr/>
            <p:nvPr/>
          </p:nvSpPr>
          <p:spPr>
            <a:xfrm>
              <a:off x="3614819" y="1166066"/>
              <a:ext cx="2291266" cy="1556421"/>
            </a:xfrm>
            <a:prstGeom prst="rect">
              <a:avLst/>
            </a:prstGeom>
            <a:blipFill>
              <a:blip r:embed="rId2" cstate="print"/>
              <a:stretch>
                <a:fillRect/>
              </a:stretch>
            </a:blipFill>
          </p:spPr>
          <p:txBody>
            <a:bodyPr wrap="square" lIns="0" tIns="0" rIns="0" bIns="0" rtlCol="0"/>
            <a:lstStyle/>
            <a:p>
              <a:endParaRPr sz="2678"/>
            </a:p>
          </p:txBody>
        </p:sp>
        <p:sp>
          <p:nvSpPr>
            <p:cNvPr id="4" name="object 4"/>
            <p:cNvSpPr txBox="1"/>
            <p:nvPr/>
          </p:nvSpPr>
          <p:spPr>
            <a:xfrm>
              <a:off x="3923313" y="2752584"/>
              <a:ext cx="135082" cy="123962"/>
            </a:xfrm>
            <a:prstGeom prst="rect">
              <a:avLst/>
            </a:prstGeom>
          </p:spPr>
          <p:txBody>
            <a:bodyPr vert="horz" wrap="square" lIns="0" tIns="20782" rIns="0" bIns="0" rtlCol="0">
              <a:spAutoFit/>
            </a:bodyPr>
            <a:lstStyle/>
            <a:p>
              <a:pPr marL="18893">
                <a:spcBef>
                  <a:spcPts val="164"/>
                </a:spcBef>
              </a:pPr>
              <a:r>
                <a:rPr sz="669" spc="7" dirty="0">
                  <a:latin typeface="Arial"/>
                  <a:cs typeface="Arial"/>
                </a:rPr>
                <a:t>20</a:t>
              </a:r>
              <a:endParaRPr sz="669">
                <a:latin typeface="Arial"/>
                <a:cs typeface="Arial"/>
              </a:endParaRPr>
            </a:p>
          </p:txBody>
        </p:sp>
        <p:sp>
          <p:nvSpPr>
            <p:cNvPr id="5" name="object 5"/>
            <p:cNvSpPr txBox="1"/>
            <p:nvPr/>
          </p:nvSpPr>
          <p:spPr>
            <a:xfrm>
              <a:off x="5367792" y="2752584"/>
              <a:ext cx="135082" cy="123962"/>
            </a:xfrm>
            <a:prstGeom prst="rect">
              <a:avLst/>
            </a:prstGeom>
          </p:spPr>
          <p:txBody>
            <a:bodyPr vert="horz" wrap="square" lIns="0" tIns="20782" rIns="0" bIns="0" rtlCol="0">
              <a:spAutoFit/>
            </a:bodyPr>
            <a:lstStyle/>
            <a:p>
              <a:pPr marL="18893">
                <a:spcBef>
                  <a:spcPts val="164"/>
                </a:spcBef>
              </a:pPr>
              <a:r>
                <a:rPr sz="669" spc="7" dirty="0">
                  <a:latin typeface="Arial"/>
                  <a:cs typeface="Arial"/>
                </a:rPr>
                <a:t>50</a:t>
              </a:r>
              <a:endParaRPr sz="669">
                <a:latin typeface="Arial"/>
                <a:cs typeface="Arial"/>
              </a:endParaRPr>
            </a:p>
          </p:txBody>
        </p:sp>
        <p:sp>
          <p:nvSpPr>
            <p:cNvPr id="6" name="object 6"/>
            <p:cNvSpPr txBox="1"/>
            <p:nvPr/>
          </p:nvSpPr>
          <p:spPr>
            <a:xfrm>
              <a:off x="3454846" y="2456996"/>
              <a:ext cx="102977" cy="86904"/>
            </a:xfrm>
            <a:prstGeom prst="rect">
              <a:avLst/>
            </a:prstGeom>
          </p:spPr>
          <p:txBody>
            <a:bodyPr vert="vert270" wrap="square" lIns="0" tIns="945" rIns="0" bIns="0" rtlCol="0">
              <a:spAutoFit/>
            </a:bodyPr>
            <a:lstStyle/>
            <a:p>
              <a:pPr marL="18893">
                <a:spcBef>
                  <a:spcPts val="7"/>
                </a:spcBef>
              </a:pPr>
              <a:r>
                <a:rPr sz="669" dirty="0">
                  <a:latin typeface="Arial"/>
                  <a:cs typeface="Arial"/>
                </a:rPr>
                <a:t>5</a:t>
              </a:r>
              <a:endParaRPr sz="669">
                <a:latin typeface="Arial"/>
                <a:cs typeface="Arial"/>
              </a:endParaRPr>
            </a:p>
          </p:txBody>
        </p:sp>
        <p:sp>
          <p:nvSpPr>
            <p:cNvPr id="7" name="object 7"/>
            <p:cNvSpPr txBox="1"/>
            <p:nvPr/>
          </p:nvSpPr>
          <p:spPr>
            <a:xfrm>
              <a:off x="3454845" y="2209815"/>
              <a:ext cx="102977" cy="135082"/>
            </a:xfrm>
            <a:prstGeom prst="rect">
              <a:avLst/>
            </a:prstGeom>
          </p:spPr>
          <p:txBody>
            <a:bodyPr vert="vert270" wrap="square" lIns="0" tIns="945" rIns="0" bIns="0" rtlCol="0">
              <a:spAutoFit/>
            </a:bodyPr>
            <a:lstStyle/>
            <a:p>
              <a:pPr marL="18893">
                <a:spcBef>
                  <a:spcPts val="7"/>
                </a:spcBef>
              </a:pPr>
              <a:r>
                <a:rPr sz="669" dirty="0">
                  <a:latin typeface="Arial"/>
                  <a:cs typeface="Arial"/>
                </a:rPr>
                <a:t>10</a:t>
              </a:r>
              <a:endParaRPr sz="669">
                <a:latin typeface="Arial"/>
                <a:cs typeface="Arial"/>
              </a:endParaRPr>
            </a:p>
          </p:txBody>
        </p:sp>
        <p:sp>
          <p:nvSpPr>
            <p:cNvPr id="8" name="object 8"/>
            <p:cNvSpPr txBox="1"/>
            <p:nvPr/>
          </p:nvSpPr>
          <p:spPr>
            <a:xfrm>
              <a:off x="3454845" y="1986882"/>
              <a:ext cx="102977" cy="135082"/>
            </a:xfrm>
            <a:prstGeom prst="rect">
              <a:avLst/>
            </a:prstGeom>
          </p:spPr>
          <p:txBody>
            <a:bodyPr vert="vert270" wrap="square" lIns="0" tIns="945" rIns="0" bIns="0" rtlCol="0">
              <a:spAutoFit/>
            </a:bodyPr>
            <a:lstStyle/>
            <a:p>
              <a:pPr marL="18893">
                <a:spcBef>
                  <a:spcPts val="7"/>
                </a:spcBef>
              </a:pPr>
              <a:r>
                <a:rPr sz="669" dirty="0">
                  <a:latin typeface="Arial"/>
                  <a:cs typeface="Arial"/>
                </a:rPr>
                <a:t>15</a:t>
              </a:r>
              <a:endParaRPr sz="669">
                <a:latin typeface="Arial"/>
                <a:cs typeface="Arial"/>
              </a:endParaRPr>
            </a:p>
          </p:txBody>
        </p:sp>
        <p:sp>
          <p:nvSpPr>
            <p:cNvPr id="9" name="object 9"/>
            <p:cNvSpPr txBox="1"/>
            <p:nvPr/>
          </p:nvSpPr>
          <p:spPr>
            <a:xfrm>
              <a:off x="3454845" y="1764020"/>
              <a:ext cx="102977" cy="135082"/>
            </a:xfrm>
            <a:prstGeom prst="rect">
              <a:avLst/>
            </a:prstGeom>
          </p:spPr>
          <p:txBody>
            <a:bodyPr vert="vert270" wrap="square" lIns="0" tIns="945" rIns="0" bIns="0" rtlCol="0">
              <a:spAutoFit/>
            </a:bodyPr>
            <a:lstStyle/>
            <a:p>
              <a:pPr marL="18893">
                <a:spcBef>
                  <a:spcPts val="7"/>
                </a:spcBef>
              </a:pPr>
              <a:r>
                <a:rPr sz="669" dirty="0">
                  <a:latin typeface="Arial"/>
                  <a:cs typeface="Arial"/>
                </a:rPr>
                <a:t>20</a:t>
              </a:r>
              <a:endParaRPr sz="669">
                <a:latin typeface="Arial"/>
                <a:cs typeface="Arial"/>
              </a:endParaRPr>
            </a:p>
          </p:txBody>
        </p:sp>
        <p:sp>
          <p:nvSpPr>
            <p:cNvPr id="10" name="object 10"/>
            <p:cNvSpPr txBox="1"/>
            <p:nvPr/>
          </p:nvSpPr>
          <p:spPr>
            <a:xfrm>
              <a:off x="3454845" y="1541158"/>
              <a:ext cx="102977" cy="135082"/>
            </a:xfrm>
            <a:prstGeom prst="rect">
              <a:avLst/>
            </a:prstGeom>
          </p:spPr>
          <p:txBody>
            <a:bodyPr vert="vert270" wrap="square" lIns="0" tIns="945" rIns="0" bIns="0" rtlCol="0">
              <a:spAutoFit/>
            </a:bodyPr>
            <a:lstStyle/>
            <a:p>
              <a:pPr marL="18893">
                <a:spcBef>
                  <a:spcPts val="7"/>
                </a:spcBef>
              </a:pPr>
              <a:r>
                <a:rPr sz="669" dirty="0">
                  <a:latin typeface="Arial"/>
                  <a:cs typeface="Arial"/>
                </a:rPr>
                <a:t>25</a:t>
              </a:r>
              <a:endParaRPr sz="669">
                <a:latin typeface="Arial"/>
                <a:cs typeface="Arial"/>
              </a:endParaRPr>
            </a:p>
          </p:txBody>
        </p:sp>
        <p:sp>
          <p:nvSpPr>
            <p:cNvPr id="11" name="object 11"/>
            <p:cNvSpPr txBox="1"/>
            <p:nvPr/>
          </p:nvSpPr>
          <p:spPr>
            <a:xfrm>
              <a:off x="3454845" y="1318225"/>
              <a:ext cx="102977" cy="135082"/>
            </a:xfrm>
            <a:prstGeom prst="rect">
              <a:avLst/>
            </a:prstGeom>
          </p:spPr>
          <p:txBody>
            <a:bodyPr vert="vert270" wrap="square" lIns="0" tIns="945" rIns="0" bIns="0" rtlCol="0">
              <a:spAutoFit/>
            </a:bodyPr>
            <a:lstStyle/>
            <a:p>
              <a:pPr marL="18893">
                <a:spcBef>
                  <a:spcPts val="7"/>
                </a:spcBef>
              </a:pPr>
              <a:r>
                <a:rPr sz="669" dirty="0">
                  <a:latin typeface="Arial"/>
                  <a:cs typeface="Arial"/>
                </a:rPr>
                <a:t>30</a:t>
              </a:r>
              <a:endParaRPr sz="669">
                <a:latin typeface="Arial"/>
                <a:cs typeface="Arial"/>
              </a:endParaRPr>
            </a:p>
          </p:txBody>
        </p:sp>
        <p:sp>
          <p:nvSpPr>
            <p:cNvPr id="12" name="object 12"/>
            <p:cNvSpPr txBox="1"/>
            <p:nvPr/>
          </p:nvSpPr>
          <p:spPr>
            <a:xfrm>
              <a:off x="4404830" y="2695722"/>
              <a:ext cx="669741" cy="402595"/>
            </a:xfrm>
            <a:prstGeom prst="rect">
              <a:avLst/>
            </a:prstGeom>
          </p:spPr>
          <p:txBody>
            <a:bodyPr vert="horz" wrap="square" lIns="0" tIns="1889" rIns="0" bIns="0" rtlCol="0">
              <a:spAutoFit/>
            </a:bodyPr>
            <a:lstStyle/>
            <a:p>
              <a:pPr>
                <a:spcBef>
                  <a:spcPts val="15"/>
                </a:spcBef>
              </a:pPr>
              <a:endParaRPr sz="521">
                <a:latin typeface="Times New Roman"/>
                <a:cs typeface="Times New Roman"/>
              </a:endParaRPr>
            </a:p>
            <a:p>
              <a:pPr marL="18893">
                <a:tabLst>
                  <a:tab pos="499707" algn="l"/>
                </a:tabLst>
              </a:pPr>
              <a:r>
                <a:rPr sz="669" spc="7" dirty="0">
                  <a:latin typeface="Arial"/>
                  <a:cs typeface="Arial"/>
                </a:rPr>
                <a:t>30	40</a:t>
              </a:r>
              <a:endParaRPr sz="669">
                <a:latin typeface="Arial"/>
                <a:cs typeface="Arial"/>
              </a:endParaRPr>
            </a:p>
            <a:p>
              <a:pPr>
                <a:spcBef>
                  <a:spcPts val="30"/>
                </a:spcBef>
              </a:pPr>
              <a:endParaRPr sz="521">
                <a:latin typeface="Times New Roman"/>
                <a:cs typeface="Times New Roman"/>
              </a:endParaRPr>
            </a:p>
            <a:p>
              <a:pPr marL="104853"/>
              <a:r>
                <a:rPr sz="893" dirty="0">
                  <a:latin typeface="Arial"/>
                  <a:cs typeface="Arial"/>
                </a:rPr>
                <a:t>Population</a:t>
              </a:r>
              <a:endParaRPr sz="893">
                <a:latin typeface="Arial"/>
                <a:cs typeface="Arial"/>
              </a:endParaRPr>
            </a:p>
          </p:txBody>
        </p:sp>
        <p:sp>
          <p:nvSpPr>
            <p:cNvPr id="13" name="object 13"/>
            <p:cNvSpPr txBox="1"/>
            <p:nvPr/>
          </p:nvSpPr>
          <p:spPr>
            <a:xfrm>
              <a:off x="3222354" y="1566543"/>
              <a:ext cx="128240" cy="706582"/>
            </a:xfrm>
            <a:prstGeom prst="rect">
              <a:avLst/>
            </a:prstGeom>
          </p:spPr>
          <p:txBody>
            <a:bodyPr vert="vert270" wrap="square" lIns="0" tIns="0" rIns="0" bIns="0" rtlCol="0">
              <a:spAutoFit/>
            </a:bodyPr>
            <a:lstStyle/>
            <a:p>
              <a:pPr marL="18893">
                <a:lnSpc>
                  <a:spcPts val="1034"/>
                </a:lnSpc>
              </a:pPr>
              <a:r>
                <a:rPr sz="893" spc="15" dirty="0">
                  <a:latin typeface="Arial"/>
                  <a:cs typeface="Arial"/>
                </a:rPr>
                <a:t>Ad</a:t>
              </a:r>
              <a:r>
                <a:rPr sz="893" spc="-60" dirty="0">
                  <a:latin typeface="Arial"/>
                  <a:cs typeface="Arial"/>
                </a:rPr>
                <a:t> </a:t>
              </a:r>
              <a:r>
                <a:rPr sz="893" spc="7" dirty="0">
                  <a:latin typeface="Arial"/>
                  <a:cs typeface="Arial"/>
                </a:rPr>
                <a:t>Spending</a:t>
              </a:r>
              <a:endParaRPr sz="893">
                <a:latin typeface="Arial"/>
                <a:cs typeface="Arial"/>
              </a:endParaRPr>
            </a:p>
          </p:txBody>
        </p:sp>
        <p:sp>
          <p:nvSpPr>
            <p:cNvPr id="14" name="object 14"/>
            <p:cNvSpPr/>
            <p:nvPr/>
          </p:nvSpPr>
          <p:spPr>
            <a:xfrm>
              <a:off x="6501735" y="1166066"/>
              <a:ext cx="2291266" cy="1556421"/>
            </a:xfrm>
            <a:prstGeom prst="rect">
              <a:avLst/>
            </a:prstGeom>
            <a:blipFill>
              <a:blip r:embed="rId3" cstate="print"/>
              <a:stretch>
                <a:fillRect/>
              </a:stretch>
            </a:blipFill>
          </p:spPr>
          <p:txBody>
            <a:bodyPr wrap="square" lIns="0" tIns="0" rIns="0" bIns="0" rtlCol="0"/>
            <a:lstStyle/>
            <a:p>
              <a:endParaRPr sz="2678"/>
            </a:p>
          </p:txBody>
        </p:sp>
        <p:sp>
          <p:nvSpPr>
            <p:cNvPr id="15" name="object 15"/>
            <p:cNvSpPr txBox="1"/>
            <p:nvPr/>
          </p:nvSpPr>
          <p:spPr>
            <a:xfrm>
              <a:off x="6826457" y="2752584"/>
              <a:ext cx="187036" cy="123962"/>
            </a:xfrm>
            <a:prstGeom prst="rect">
              <a:avLst/>
            </a:prstGeom>
          </p:spPr>
          <p:txBody>
            <a:bodyPr vert="horz" wrap="square" lIns="0" tIns="20782" rIns="0" bIns="0" rtlCol="0">
              <a:spAutoFit/>
            </a:bodyPr>
            <a:lstStyle/>
            <a:p>
              <a:pPr marL="18893">
                <a:spcBef>
                  <a:spcPts val="164"/>
                </a:spcBef>
              </a:pPr>
              <a:r>
                <a:rPr sz="669" spc="7" dirty="0">
                  <a:latin typeface="Arial"/>
                  <a:cs typeface="Arial"/>
                </a:rPr>
                <a:t>−20</a:t>
              </a:r>
              <a:endParaRPr sz="669">
                <a:latin typeface="Arial"/>
                <a:cs typeface="Arial"/>
              </a:endParaRPr>
            </a:p>
          </p:txBody>
        </p:sp>
        <p:sp>
          <p:nvSpPr>
            <p:cNvPr id="16" name="object 16"/>
            <p:cNvSpPr txBox="1"/>
            <p:nvPr/>
          </p:nvSpPr>
          <p:spPr>
            <a:xfrm>
              <a:off x="8700430" y="2752584"/>
              <a:ext cx="135082" cy="123962"/>
            </a:xfrm>
            <a:prstGeom prst="rect">
              <a:avLst/>
            </a:prstGeom>
          </p:spPr>
          <p:txBody>
            <a:bodyPr vert="horz" wrap="square" lIns="0" tIns="20782" rIns="0" bIns="0" rtlCol="0">
              <a:spAutoFit/>
            </a:bodyPr>
            <a:lstStyle/>
            <a:p>
              <a:pPr marL="18893">
                <a:spcBef>
                  <a:spcPts val="164"/>
                </a:spcBef>
              </a:pPr>
              <a:r>
                <a:rPr sz="669" spc="7" dirty="0">
                  <a:latin typeface="Arial"/>
                  <a:cs typeface="Arial"/>
                </a:rPr>
                <a:t>20</a:t>
              </a:r>
              <a:endParaRPr sz="669">
                <a:latin typeface="Arial"/>
                <a:cs typeface="Arial"/>
              </a:endParaRPr>
            </a:p>
          </p:txBody>
        </p:sp>
        <p:sp>
          <p:nvSpPr>
            <p:cNvPr id="17" name="object 17"/>
            <p:cNvSpPr txBox="1"/>
            <p:nvPr/>
          </p:nvSpPr>
          <p:spPr>
            <a:xfrm>
              <a:off x="6341761" y="1876188"/>
              <a:ext cx="102977" cy="716028"/>
            </a:xfrm>
            <a:prstGeom prst="rect">
              <a:avLst/>
            </a:prstGeom>
          </p:spPr>
          <p:txBody>
            <a:bodyPr vert="vert270" wrap="square" lIns="0" tIns="945" rIns="0" bIns="0" rtlCol="0">
              <a:spAutoFit/>
            </a:bodyPr>
            <a:lstStyle/>
            <a:p>
              <a:pPr marL="18893">
                <a:spcBef>
                  <a:spcPts val="7"/>
                </a:spcBef>
                <a:tabLst>
                  <a:tab pos="647069" algn="l"/>
                </a:tabLst>
              </a:pPr>
              <a:r>
                <a:rPr sz="669" dirty="0">
                  <a:latin typeface="Arial"/>
                  <a:cs typeface="Arial"/>
                </a:rPr>
                <a:t>−10       −5	0</a:t>
              </a:r>
              <a:endParaRPr sz="669">
                <a:latin typeface="Arial"/>
                <a:cs typeface="Arial"/>
              </a:endParaRPr>
            </a:p>
          </p:txBody>
        </p:sp>
        <p:sp>
          <p:nvSpPr>
            <p:cNvPr id="18" name="object 18"/>
            <p:cNvSpPr txBox="1"/>
            <p:nvPr/>
          </p:nvSpPr>
          <p:spPr>
            <a:xfrm>
              <a:off x="6341762" y="1272734"/>
              <a:ext cx="102977" cy="400522"/>
            </a:xfrm>
            <a:prstGeom prst="rect">
              <a:avLst/>
            </a:prstGeom>
          </p:spPr>
          <p:txBody>
            <a:bodyPr vert="vert270" wrap="square" lIns="0" tIns="945" rIns="0" bIns="0" rtlCol="0">
              <a:spAutoFit/>
            </a:bodyPr>
            <a:lstStyle/>
            <a:p>
              <a:pPr marL="18893">
                <a:spcBef>
                  <a:spcPts val="7"/>
                </a:spcBef>
                <a:tabLst>
                  <a:tab pos="283388" algn="l"/>
                </a:tabLst>
              </a:pPr>
              <a:r>
                <a:rPr sz="669" dirty="0">
                  <a:latin typeface="Arial"/>
                  <a:cs typeface="Arial"/>
                </a:rPr>
                <a:t>5	10</a:t>
              </a:r>
              <a:endParaRPr sz="669">
                <a:latin typeface="Arial"/>
                <a:cs typeface="Arial"/>
              </a:endParaRPr>
            </a:p>
          </p:txBody>
        </p:sp>
        <p:sp>
          <p:nvSpPr>
            <p:cNvPr id="19" name="object 19"/>
            <p:cNvSpPr txBox="1"/>
            <p:nvPr/>
          </p:nvSpPr>
          <p:spPr>
            <a:xfrm>
              <a:off x="7018086" y="2695723"/>
              <a:ext cx="1355541" cy="402595"/>
            </a:xfrm>
            <a:prstGeom prst="rect">
              <a:avLst/>
            </a:prstGeom>
          </p:spPr>
          <p:txBody>
            <a:bodyPr vert="horz" wrap="square" lIns="0" tIns="1889" rIns="0" bIns="0" rtlCol="0">
              <a:spAutoFit/>
            </a:bodyPr>
            <a:lstStyle/>
            <a:p>
              <a:pPr>
                <a:spcBef>
                  <a:spcPts val="15"/>
                </a:spcBef>
              </a:pPr>
              <a:endParaRPr sz="521">
                <a:latin typeface="Times New Roman"/>
                <a:cs typeface="Times New Roman"/>
              </a:endParaRPr>
            </a:p>
            <a:p>
              <a:pPr marL="289056">
                <a:tabLst>
                  <a:tab pos="801043" algn="l"/>
                  <a:tab pos="1238405" algn="l"/>
                </a:tabLst>
              </a:pPr>
              <a:r>
                <a:rPr sz="669" spc="7" dirty="0">
                  <a:latin typeface="Arial"/>
                  <a:cs typeface="Arial"/>
                </a:rPr>
                <a:t>−10	0	10</a:t>
              </a:r>
              <a:endParaRPr sz="669">
                <a:latin typeface="Arial"/>
                <a:cs typeface="Arial"/>
              </a:endParaRPr>
            </a:p>
            <a:p>
              <a:pPr>
                <a:spcBef>
                  <a:spcPts val="30"/>
                </a:spcBef>
              </a:pPr>
              <a:endParaRPr sz="521">
                <a:latin typeface="Times New Roman"/>
                <a:cs typeface="Times New Roman"/>
              </a:endParaRPr>
            </a:p>
            <a:p>
              <a:pPr marL="18893"/>
              <a:r>
                <a:rPr sz="893" spc="7" dirty="0">
                  <a:latin typeface="Arial"/>
                  <a:cs typeface="Arial"/>
                </a:rPr>
                <a:t>1st Principal</a:t>
              </a:r>
              <a:r>
                <a:rPr sz="893" spc="-30" dirty="0">
                  <a:latin typeface="Arial"/>
                  <a:cs typeface="Arial"/>
                </a:rPr>
                <a:t> </a:t>
              </a:r>
              <a:r>
                <a:rPr sz="893" spc="7" dirty="0">
                  <a:latin typeface="Arial"/>
                  <a:cs typeface="Arial"/>
                </a:rPr>
                <a:t>Component</a:t>
              </a:r>
              <a:endParaRPr sz="893">
                <a:latin typeface="Arial"/>
                <a:cs typeface="Arial"/>
              </a:endParaRPr>
            </a:p>
          </p:txBody>
        </p:sp>
        <p:sp>
          <p:nvSpPr>
            <p:cNvPr id="20" name="object 20"/>
            <p:cNvSpPr txBox="1"/>
            <p:nvPr/>
          </p:nvSpPr>
          <p:spPr>
            <a:xfrm>
              <a:off x="6109265" y="1244003"/>
              <a:ext cx="128240" cy="1349874"/>
            </a:xfrm>
            <a:prstGeom prst="rect">
              <a:avLst/>
            </a:prstGeom>
          </p:spPr>
          <p:txBody>
            <a:bodyPr vert="vert270" wrap="square" lIns="0" tIns="0" rIns="0" bIns="0" rtlCol="0">
              <a:spAutoFit/>
            </a:bodyPr>
            <a:lstStyle/>
            <a:p>
              <a:pPr marL="18893">
                <a:lnSpc>
                  <a:spcPts val="1034"/>
                </a:lnSpc>
              </a:pPr>
              <a:r>
                <a:rPr sz="893" spc="7" dirty="0">
                  <a:latin typeface="Arial"/>
                  <a:cs typeface="Arial"/>
                </a:rPr>
                <a:t>2nd Principal</a:t>
              </a:r>
              <a:r>
                <a:rPr sz="893" spc="-30" dirty="0">
                  <a:latin typeface="Arial"/>
                  <a:cs typeface="Arial"/>
                </a:rPr>
                <a:t> </a:t>
              </a:r>
              <a:r>
                <a:rPr sz="893" spc="7" dirty="0">
                  <a:latin typeface="Arial"/>
                  <a:cs typeface="Arial"/>
                </a:rPr>
                <a:t>Component</a:t>
              </a:r>
              <a:endParaRPr sz="893">
                <a:latin typeface="Arial"/>
                <a:cs typeface="Arial"/>
              </a:endParaRPr>
            </a:p>
          </p:txBody>
        </p:sp>
      </p:grpSp>
      <p:sp>
        <p:nvSpPr>
          <p:cNvPr id="21" name="object 21"/>
          <p:cNvSpPr txBox="1"/>
          <p:nvPr/>
        </p:nvSpPr>
        <p:spPr>
          <a:xfrm>
            <a:off x="2296911" y="4601909"/>
            <a:ext cx="8334820" cy="1732952"/>
          </a:xfrm>
          <a:prstGeom prst="rect">
            <a:avLst/>
          </a:prstGeom>
        </p:spPr>
        <p:txBody>
          <a:bodyPr vert="horz" wrap="square" lIns="0" tIns="10391" rIns="0" bIns="0" rtlCol="0">
            <a:spAutoFit/>
          </a:bodyPr>
          <a:lstStyle/>
          <a:p>
            <a:pPr marL="18893" marR="7557">
              <a:lnSpc>
                <a:spcPct val="102600"/>
              </a:lnSpc>
              <a:spcBef>
                <a:spcPts val="82"/>
              </a:spcBef>
            </a:pPr>
            <a:r>
              <a:rPr sz="2200" i="1" spc="201" dirty="0">
                <a:latin typeface="Times New Roman"/>
                <a:cs typeface="Times New Roman"/>
              </a:rPr>
              <a:t>A </a:t>
            </a:r>
            <a:r>
              <a:rPr sz="2200" i="1" spc="22" dirty="0">
                <a:latin typeface="Times New Roman"/>
                <a:cs typeface="Times New Roman"/>
              </a:rPr>
              <a:t>subset of </a:t>
            </a:r>
            <a:r>
              <a:rPr sz="2200" i="1" spc="37" dirty="0">
                <a:latin typeface="Times New Roman"/>
                <a:cs typeface="Times New Roman"/>
              </a:rPr>
              <a:t>the </a:t>
            </a:r>
            <a:r>
              <a:rPr sz="2200" i="1" spc="22" dirty="0">
                <a:latin typeface="Times New Roman"/>
                <a:cs typeface="Times New Roman"/>
              </a:rPr>
              <a:t>advertising </a:t>
            </a:r>
            <a:r>
              <a:rPr sz="2200" i="1" spc="37" dirty="0">
                <a:latin typeface="Times New Roman"/>
                <a:cs typeface="Times New Roman"/>
              </a:rPr>
              <a:t>data. </a:t>
            </a:r>
            <a:r>
              <a:rPr sz="2200" spc="22" dirty="0">
                <a:solidFill>
                  <a:srgbClr val="009900"/>
                </a:solidFill>
                <a:latin typeface="Times New Roman"/>
                <a:cs typeface="Times New Roman"/>
              </a:rPr>
              <a:t>Left: </a:t>
            </a:r>
            <a:r>
              <a:rPr sz="2200" i="1" spc="89" dirty="0">
                <a:latin typeface="Times New Roman"/>
                <a:cs typeface="Times New Roman"/>
              </a:rPr>
              <a:t>The </a:t>
            </a:r>
            <a:r>
              <a:rPr sz="2200" i="1" spc="30" dirty="0">
                <a:latin typeface="Times New Roman"/>
                <a:cs typeface="Times New Roman"/>
              </a:rPr>
              <a:t>first </a:t>
            </a:r>
            <a:r>
              <a:rPr sz="2200" i="1" spc="15" dirty="0">
                <a:latin typeface="Times New Roman"/>
                <a:cs typeface="Times New Roman"/>
              </a:rPr>
              <a:t>principal  </a:t>
            </a:r>
            <a:r>
              <a:rPr sz="2200" i="1" spc="37" dirty="0">
                <a:latin typeface="Times New Roman"/>
                <a:cs typeface="Times New Roman"/>
              </a:rPr>
              <a:t>component, </a:t>
            </a:r>
            <a:r>
              <a:rPr sz="2200" i="1" spc="30" dirty="0">
                <a:latin typeface="Times New Roman"/>
                <a:cs typeface="Times New Roman"/>
              </a:rPr>
              <a:t>chosen </a:t>
            </a:r>
            <a:r>
              <a:rPr sz="2200" i="1" spc="45" dirty="0">
                <a:latin typeface="Times New Roman"/>
                <a:cs typeface="Times New Roman"/>
              </a:rPr>
              <a:t>to </a:t>
            </a:r>
            <a:r>
              <a:rPr sz="2200" i="1" spc="67" dirty="0">
                <a:latin typeface="Times New Roman"/>
                <a:cs typeface="Times New Roman"/>
              </a:rPr>
              <a:t>minimize </a:t>
            </a:r>
            <a:r>
              <a:rPr sz="2200" i="1" spc="37" dirty="0">
                <a:latin typeface="Times New Roman"/>
                <a:cs typeface="Times New Roman"/>
              </a:rPr>
              <a:t>the </a:t>
            </a:r>
            <a:r>
              <a:rPr sz="2200" i="1" spc="67" dirty="0">
                <a:latin typeface="Times New Roman"/>
                <a:cs typeface="Times New Roman"/>
              </a:rPr>
              <a:t>sum </a:t>
            </a:r>
            <a:r>
              <a:rPr sz="2200" i="1" spc="22" dirty="0">
                <a:latin typeface="Times New Roman"/>
                <a:cs typeface="Times New Roman"/>
              </a:rPr>
              <a:t>of </a:t>
            </a:r>
            <a:r>
              <a:rPr sz="2200" i="1" spc="37" dirty="0">
                <a:latin typeface="Times New Roman"/>
                <a:cs typeface="Times New Roman"/>
              </a:rPr>
              <a:t>the </a:t>
            </a:r>
            <a:r>
              <a:rPr sz="2200" i="1" spc="-15" dirty="0">
                <a:latin typeface="Times New Roman"/>
                <a:cs typeface="Times New Roman"/>
              </a:rPr>
              <a:t>squared  </a:t>
            </a:r>
            <a:r>
              <a:rPr sz="2200" i="1" spc="7" dirty="0">
                <a:latin typeface="Times New Roman"/>
                <a:cs typeface="Times New Roman"/>
              </a:rPr>
              <a:t>perpendicular </a:t>
            </a:r>
            <a:r>
              <a:rPr sz="2200" i="1" spc="22" dirty="0">
                <a:latin typeface="Times New Roman"/>
                <a:cs typeface="Times New Roman"/>
              </a:rPr>
              <a:t>distances </a:t>
            </a:r>
            <a:r>
              <a:rPr sz="2200" i="1" spc="45" dirty="0">
                <a:latin typeface="Times New Roman"/>
                <a:cs typeface="Times New Roman"/>
              </a:rPr>
              <a:t>to </a:t>
            </a:r>
            <a:r>
              <a:rPr sz="2200" i="1" spc="-7" dirty="0">
                <a:latin typeface="Times New Roman"/>
                <a:cs typeface="Times New Roman"/>
              </a:rPr>
              <a:t>each </a:t>
            </a:r>
            <a:r>
              <a:rPr sz="2200" i="1" spc="37" dirty="0">
                <a:latin typeface="Times New Roman"/>
                <a:cs typeface="Times New Roman"/>
              </a:rPr>
              <a:t>point, </a:t>
            </a:r>
            <a:r>
              <a:rPr sz="2200" i="1" spc="30" dirty="0">
                <a:latin typeface="Times New Roman"/>
                <a:cs typeface="Times New Roman"/>
              </a:rPr>
              <a:t>is </a:t>
            </a:r>
            <a:r>
              <a:rPr sz="2200" i="1" spc="22" dirty="0">
                <a:latin typeface="Times New Roman"/>
                <a:cs typeface="Times New Roman"/>
              </a:rPr>
              <a:t>shown </a:t>
            </a:r>
            <a:r>
              <a:rPr sz="2200" i="1" spc="67" dirty="0">
                <a:latin typeface="Times New Roman"/>
                <a:cs typeface="Times New Roman"/>
              </a:rPr>
              <a:t>in </a:t>
            </a:r>
            <a:r>
              <a:rPr sz="2200" i="1" dirty="0">
                <a:latin typeface="Times New Roman"/>
                <a:cs typeface="Times New Roman"/>
              </a:rPr>
              <a:t>green. </a:t>
            </a:r>
            <a:r>
              <a:rPr sz="2200" i="1" spc="60" dirty="0">
                <a:latin typeface="Times New Roman"/>
                <a:cs typeface="Times New Roman"/>
              </a:rPr>
              <a:t>These  </a:t>
            </a:r>
            <a:r>
              <a:rPr sz="2200" i="1" spc="22" dirty="0">
                <a:latin typeface="Times New Roman"/>
                <a:cs typeface="Times New Roman"/>
              </a:rPr>
              <a:t>distances </a:t>
            </a:r>
            <a:r>
              <a:rPr sz="2200" i="1" spc="-7" dirty="0">
                <a:latin typeface="Times New Roman"/>
                <a:cs typeface="Times New Roman"/>
              </a:rPr>
              <a:t>are </a:t>
            </a:r>
            <a:r>
              <a:rPr sz="2200" i="1" spc="7" dirty="0">
                <a:latin typeface="Times New Roman"/>
                <a:cs typeface="Times New Roman"/>
              </a:rPr>
              <a:t>represented </a:t>
            </a:r>
            <a:r>
              <a:rPr sz="2200" i="1" spc="22" dirty="0">
                <a:latin typeface="Times New Roman"/>
                <a:cs typeface="Times New Roman"/>
              </a:rPr>
              <a:t>using </a:t>
            </a:r>
            <a:r>
              <a:rPr sz="2200" i="1" spc="37" dirty="0">
                <a:latin typeface="Times New Roman"/>
                <a:cs typeface="Times New Roman"/>
              </a:rPr>
              <a:t>the </a:t>
            </a:r>
            <a:r>
              <a:rPr sz="2200" i="1" spc="-15" dirty="0">
                <a:latin typeface="Times New Roman"/>
                <a:cs typeface="Times New Roman"/>
              </a:rPr>
              <a:t>black </a:t>
            </a:r>
            <a:r>
              <a:rPr sz="2200" i="1" dirty="0">
                <a:latin typeface="Times New Roman"/>
                <a:cs typeface="Times New Roman"/>
              </a:rPr>
              <a:t>dashed </a:t>
            </a:r>
            <a:r>
              <a:rPr sz="2200" i="1" spc="22" dirty="0">
                <a:latin typeface="Times New Roman"/>
                <a:cs typeface="Times New Roman"/>
              </a:rPr>
              <a:t>line </a:t>
            </a:r>
            <a:r>
              <a:rPr sz="2200" i="1" spc="37" dirty="0">
                <a:latin typeface="Times New Roman"/>
                <a:cs typeface="Times New Roman"/>
              </a:rPr>
              <a:t>segments.  </a:t>
            </a:r>
            <a:r>
              <a:rPr sz="2200" spc="45" dirty="0">
                <a:solidFill>
                  <a:srgbClr val="009900"/>
                </a:solidFill>
                <a:latin typeface="Times New Roman"/>
                <a:cs typeface="Times New Roman"/>
              </a:rPr>
              <a:t>Right: </a:t>
            </a:r>
            <a:r>
              <a:rPr sz="2200" i="1" spc="89" dirty="0">
                <a:latin typeface="Times New Roman"/>
                <a:cs typeface="Times New Roman"/>
              </a:rPr>
              <a:t>The </a:t>
            </a:r>
            <a:r>
              <a:rPr sz="2200" i="1" spc="22" dirty="0">
                <a:latin typeface="Times New Roman"/>
                <a:cs typeface="Times New Roman"/>
              </a:rPr>
              <a:t>left-hand </a:t>
            </a:r>
            <a:r>
              <a:rPr sz="2200" i="1" dirty="0">
                <a:latin typeface="Times New Roman"/>
                <a:cs typeface="Times New Roman"/>
              </a:rPr>
              <a:t>panel </a:t>
            </a:r>
            <a:r>
              <a:rPr sz="2200" i="1" spc="15" dirty="0">
                <a:latin typeface="Times New Roman"/>
                <a:cs typeface="Times New Roman"/>
              </a:rPr>
              <a:t>has </a:t>
            </a:r>
            <a:r>
              <a:rPr sz="2200" i="1" spc="-30" dirty="0">
                <a:latin typeface="Times New Roman"/>
                <a:cs typeface="Times New Roman"/>
              </a:rPr>
              <a:t>been </a:t>
            </a:r>
            <a:r>
              <a:rPr sz="2200" i="1" spc="7" dirty="0">
                <a:latin typeface="Times New Roman"/>
                <a:cs typeface="Times New Roman"/>
              </a:rPr>
              <a:t>rotated </a:t>
            </a:r>
            <a:r>
              <a:rPr sz="2200" i="1" spc="15" dirty="0">
                <a:latin typeface="Times New Roman"/>
                <a:cs typeface="Times New Roman"/>
              </a:rPr>
              <a:t>so </a:t>
            </a:r>
            <a:r>
              <a:rPr sz="2200" i="1" spc="45" dirty="0">
                <a:latin typeface="Times New Roman"/>
                <a:cs typeface="Times New Roman"/>
              </a:rPr>
              <a:t>that </a:t>
            </a:r>
            <a:r>
              <a:rPr sz="2200" i="1" spc="37" dirty="0">
                <a:latin typeface="Times New Roman"/>
                <a:cs typeface="Times New Roman"/>
              </a:rPr>
              <a:t>the </a:t>
            </a:r>
            <a:r>
              <a:rPr sz="2200" i="1" spc="30" dirty="0">
                <a:latin typeface="Times New Roman"/>
                <a:cs typeface="Times New Roman"/>
              </a:rPr>
              <a:t>first  </a:t>
            </a:r>
            <a:r>
              <a:rPr sz="2200" i="1" spc="15" dirty="0">
                <a:latin typeface="Times New Roman"/>
                <a:cs typeface="Times New Roman"/>
              </a:rPr>
              <a:t>principal </a:t>
            </a:r>
            <a:r>
              <a:rPr sz="2200" i="1" spc="30" dirty="0">
                <a:latin typeface="Times New Roman"/>
                <a:cs typeface="Times New Roman"/>
              </a:rPr>
              <a:t>component </a:t>
            </a:r>
            <a:r>
              <a:rPr sz="2200" i="1" spc="7" dirty="0">
                <a:latin typeface="Times New Roman"/>
                <a:cs typeface="Times New Roman"/>
              </a:rPr>
              <a:t>lies </a:t>
            </a:r>
            <a:r>
              <a:rPr sz="2200" i="1" spc="52" dirty="0">
                <a:latin typeface="Times New Roman"/>
                <a:cs typeface="Times New Roman"/>
              </a:rPr>
              <a:t>on </a:t>
            </a:r>
            <a:r>
              <a:rPr sz="2200" i="1" spc="37" dirty="0">
                <a:latin typeface="Times New Roman"/>
                <a:cs typeface="Times New Roman"/>
              </a:rPr>
              <a:t>the</a:t>
            </a:r>
            <a:r>
              <a:rPr sz="2200" i="1" spc="320" dirty="0">
                <a:latin typeface="Times New Roman"/>
                <a:cs typeface="Times New Roman"/>
              </a:rPr>
              <a:t> </a:t>
            </a:r>
            <a:r>
              <a:rPr sz="2200" i="1" spc="30" dirty="0">
                <a:latin typeface="Times New Roman"/>
                <a:cs typeface="Times New Roman"/>
              </a:rPr>
              <a:t>x-axis.</a:t>
            </a:r>
            <a:endParaRPr sz="2200" dirty="0">
              <a:latin typeface="Times New Roman"/>
              <a:cs typeface="Times New Roman"/>
            </a:endParaRPr>
          </a:p>
        </p:txBody>
      </p:sp>
    </p:spTree>
    <p:extLst>
      <p:ext uri="{BB962C8B-B14F-4D97-AF65-F5344CB8AC3E}">
        <p14:creationId xmlns:p14="http://schemas.microsoft.com/office/powerpoint/2010/main" val="2493634791"/>
      </p:ext>
    </p:extLst>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69160" y="295821"/>
            <a:ext cx="6433566" cy="702863"/>
          </a:xfrm>
          <a:prstGeom prst="rect">
            <a:avLst/>
          </a:prstGeom>
        </p:spPr>
        <p:txBody>
          <a:bodyPr vert="horz" wrap="square" lIns="0" tIns="25505" rIns="0" bIns="0" rtlCol="0" anchor="ctr">
            <a:spAutoFit/>
          </a:bodyPr>
          <a:lstStyle/>
          <a:p>
            <a:pPr marL="18893">
              <a:lnSpc>
                <a:spcPct val="100000"/>
              </a:lnSpc>
              <a:spcBef>
                <a:spcPts val="201"/>
              </a:spcBef>
            </a:pPr>
            <a:r>
              <a:rPr spc="-7" dirty="0"/>
              <a:t>Pictures </a:t>
            </a:r>
            <a:r>
              <a:rPr spc="-60" dirty="0"/>
              <a:t>of </a:t>
            </a:r>
            <a:r>
              <a:rPr spc="104" dirty="0"/>
              <a:t>PCA:</a:t>
            </a:r>
            <a:r>
              <a:rPr spc="97" dirty="0"/>
              <a:t> </a:t>
            </a:r>
            <a:r>
              <a:rPr spc="-52" dirty="0"/>
              <a:t>continued</a:t>
            </a:r>
          </a:p>
        </p:txBody>
      </p:sp>
      <p:grpSp>
        <p:nvGrpSpPr>
          <p:cNvPr id="23" name="Group 22"/>
          <p:cNvGrpSpPr/>
          <p:nvPr/>
        </p:nvGrpSpPr>
        <p:grpSpPr>
          <a:xfrm>
            <a:off x="1993227" y="1437157"/>
            <a:ext cx="7073499" cy="3083328"/>
            <a:chOff x="3216721" y="1514430"/>
            <a:chExt cx="5576280" cy="2088446"/>
          </a:xfrm>
        </p:grpSpPr>
        <p:sp>
          <p:nvSpPr>
            <p:cNvPr id="3" name="object 3"/>
            <p:cNvSpPr/>
            <p:nvPr/>
          </p:nvSpPr>
          <p:spPr>
            <a:xfrm>
              <a:off x="3614819" y="1514430"/>
              <a:ext cx="2291266" cy="1713887"/>
            </a:xfrm>
            <a:prstGeom prst="rect">
              <a:avLst/>
            </a:prstGeom>
            <a:blipFill>
              <a:blip r:embed="rId2" cstate="print"/>
              <a:stretch>
                <a:fillRect/>
              </a:stretch>
            </a:blipFill>
          </p:spPr>
          <p:txBody>
            <a:bodyPr wrap="square" lIns="0" tIns="0" rIns="0" bIns="0" rtlCol="0"/>
            <a:lstStyle/>
            <a:p>
              <a:endParaRPr sz="2678"/>
            </a:p>
          </p:txBody>
        </p:sp>
        <p:sp>
          <p:nvSpPr>
            <p:cNvPr id="4" name="object 4"/>
            <p:cNvSpPr txBox="1"/>
            <p:nvPr/>
          </p:nvSpPr>
          <p:spPr>
            <a:xfrm>
              <a:off x="5461004" y="3258416"/>
              <a:ext cx="86904" cy="123962"/>
            </a:xfrm>
            <a:prstGeom prst="rect">
              <a:avLst/>
            </a:prstGeom>
          </p:spPr>
          <p:txBody>
            <a:bodyPr vert="horz" wrap="square" lIns="0" tIns="20782" rIns="0" bIns="0" rtlCol="0">
              <a:spAutoFit/>
            </a:bodyPr>
            <a:lstStyle/>
            <a:p>
              <a:pPr marL="18893">
                <a:spcBef>
                  <a:spcPts val="164"/>
                </a:spcBef>
              </a:pPr>
              <a:r>
                <a:rPr sz="669" spc="7" dirty="0">
                  <a:latin typeface="Arial"/>
                  <a:cs typeface="Arial"/>
                </a:rPr>
                <a:t>2</a:t>
              </a:r>
              <a:endParaRPr sz="669">
                <a:latin typeface="Arial"/>
                <a:cs typeface="Arial"/>
              </a:endParaRPr>
            </a:p>
          </p:txBody>
        </p:sp>
        <p:sp>
          <p:nvSpPr>
            <p:cNvPr id="5" name="object 5"/>
            <p:cNvSpPr txBox="1"/>
            <p:nvPr/>
          </p:nvSpPr>
          <p:spPr>
            <a:xfrm>
              <a:off x="5770985" y="3258416"/>
              <a:ext cx="86904" cy="123962"/>
            </a:xfrm>
            <a:prstGeom prst="rect">
              <a:avLst/>
            </a:prstGeom>
          </p:spPr>
          <p:txBody>
            <a:bodyPr vert="horz" wrap="square" lIns="0" tIns="20782" rIns="0" bIns="0" rtlCol="0">
              <a:spAutoFit/>
            </a:bodyPr>
            <a:lstStyle/>
            <a:p>
              <a:pPr marL="18893">
                <a:spcBef>
                  <a:spcPts val="164"/>
                </a:spcBef>
              </a:pPr>
              <a:r>
                <a:rPr sz="669" spc="7" dirty="0">
                  <a:latin typeface="Arial"/>
                  <a:cs typeface="Arial"/>
                </a:rPr>
                <a:t>3</a:t>
              </a:r>
              <a:endParaRPr sz="669">
                <a:latin typeface="Arial"/>
                <a:cs typeface="Arial"/>
              </a:endParaRPr>
            </a:p>
          </p:txBody>
        </p:sp>
        <p:sp>
          <p:nvSpPr>
            <p:cNvPr id="6" name="object 6"/>
            <p:cNvSpPr txBox="1"/>
            <p:nvPr/>
          </p:nvSpPr>
          <p:spPr>
            <a:xfrm>
              <a:off x="3454845" y="2904390"/>
              <a:ext cx="102977" cy="135082"/>
            </a:xfrm>
            <a:prstGeom prst="rect">
              <a:avLst/>
            </a:prstGeom>
          </p:spPr>
          <p:txBody>
            <a:bodyPr vert="vert270" wrap="square" lIns="0" tIns="945" rIns="0" bIns="0" rtlCol="0">
              <a:spAutoFit/>
            </a:bodyPr>
            <a:lstStyle/>
            <a:p>
              <a:pPr marL="18893">
                <a:spcBef>
                  <a:spcPts val="7"/>
                </a:spcBef>
              </a:pPr>
              <a:r>
                <a:rPr sz="669" dirty="0">
                  <a:latin typeface="Arial"/>
                  <a:cs typeface="Arial"/>
                </a:rPr>
                <a:t>20</a:t>
              </a:r>
              <a:endParaRPr sz="669">
                <a:latin typeface="Arial"/>
                <a:cs typeface="Arial"/>
              </a:endParaRPr>
            </a:p>
          </p:txBody>
        </p:sp>
        <p:sp>
          <p:nvSpPr>
            <p:cNvPr id="7" name="object 7"/>
            <p:cNvSpPr txBox="1"/>
            <p:nvPr/>
          </p:nvSpPr>
          <p:spPr>
            <a:xfrm>
              <a:off x="3454845" y="2570716"/>
              <a:ext cx="102977" cy="135082"/>
            </a:xfrm>
            <a:prstGeom prst="rect">
              <a:avLst/>
            </a:prstGeom>
          </p:spPr>
          <p:txBody>
            <a:bodyPr vert="vert270" wrap="square" lIns="0" tIns="945" rIns="0" bIns="0" rtlCol="0">
              <a:spAutoFit/>
            </a:bodyPr>
            <a:lstStyle/>
            <a:p>
              <a:pPr marL="18893">
                <a:spcBef>
                  <a:spcPts val="7"/>
                </a:spcBef>
              </a:pPr>
              <a:r>
                <a:rPr sz="669" dirty="0">
                  <a:latin typeface="Arial"/>
                  <a:cs typeface="Arial"/>
                </a:rPr>
                <a:t>30</a:t>
              </a:r>
              <a:endParaRPr sz="669">
                <a:latin typeface="Arial"/>
                <a:cs typeface="Arial"/>
              </a:endParaRPr>
            </a:p>
          </p:txBody>
        </p:sp>
        <p:sp>
          <p:nvSpPr>
            <p:cNvPr id="8" name="object 8"/>
            <p:cNvSpPr txBox="1"/>
            <p:nvPr/>
          </p:nvSpPr>
          <p:spPr>
            <a:xfrm>
              <a:off x="3454845" y="2237117"/>
              <a:ext cx="102977" cy="135082"/>
            </a:xfrm>
            <a:prstGeom prst="rect">
              <a:avLst/>
            </a:prstGeom>
          </p:spPr>
          <p:txBody>
            <a:bodyPr vert="vert270" wrap="square" lIns="0" tIns="945" rIns="0" bIns="0" rtlCol="0">
              <a:spAutoFit/>
            </a:bodyPr>
            <a:lstStyle/>
            <a:p>
              <a:pPr marL="18893">
                <a:spcBef>
                  <a:spcPts val="7"/>
                </a:spcBef>
              </a:pPr>
              <a:r>
                <a:rPr sz="669" dirty="0">
                  <a:latin typeface="Arial"/>
                  <a:cs typeface="Arial"/>
                </a:rPr>
                <a:t>40</a:t>
              </a:r>
              <a:endParaRPr sz="669">
                <a:latin typeface="Arial"/>
                <a:cs typeface="Arial"/>
              </a:endParaRPr>
            </a:p>
          </p:txBody>
        </p:sp>
        <p:sp>
          <p:nvSpPr>
            <p:cNvPr id="9" name="object 9"/>
            <p:cNvSpPr txBox="1"/>
            <p:nvPr/>
          </p:nvSpPr>
          <p:spPr>
            <a:xfrm>
              <a:off x="3454845" y="1903520"/>
              <a:ext cx="102977" cy="135082"/>
            </a:xfrm>
            <a:prstGeom prst="rect">
              <a:avLst/>
            </a:prstGeom>
          </p:spPr>
          <p:txBody>
            <a:bodyPr vert="vert270" wrap="square" lIns="0" tIns="945" rIns="0" bIns="0" rtlCol="0">
              <a:spAutoFit/>
            </a:bodyPr>
            <a:lstStyle/>
            <a:p>
              <a:pPr marL="18893">
                <a:spcBef>
                  <a:spcPts val="7"/>
                </a:spcBef>
              </a:pPr>
              <a:r>
                <a:rPr sz="669" dirty="0">
                  <a:latin typeface="Arial"/>
                  <a:cs typeface="Arial"/>
                </a:rPr>
                <a:t>50</a:t>
              </a:r>
              <a:endParaRPr sz="669">
                <a:latin typeface="Arial"/>
                <a:cs typeface="Arial"/>
              </a:endParaRPr>
            </a:p>
          </p:txBody>
        </p:sp>
        <p:sp>
          <p:nvSpPr>
            <p:cNvPr id="10" name="object 10"/>
            <p:cNvSpPr txBox="1"/>
            <p:nvPr/>
          </p:nvSpPr>
          <p:spPr>
            <a:xfrm>
              <a:off x="3454845" y="1569920"/>
              <a:ext cx="102977" cy="135082"/>
            </a:xfrm>
            <a:prstGeom prst="rect">
              <a:avLst/>
            </a:prstGeom>
          </p:spPr>
          <p:txBody>
            <a:bodyPr vert="vert270" wrap="square" lIns="0" tIns="945" rIns="0" bIns="0" rtlCol="0">
              <a:spAutoFit/>
            </a:bodyPr>
            <a:lstStyle/>
            <a:p>
              <a:pPr marL="18893">
                <a:spcBef>
                  <a:spcPts val="7"/>
                </a:spcBef>
              </a:pPr>
              <a:r>
                <a:rPr sz="669" dirty="0">
                  <a:latin typeface="Arial"/>
                  <a:cs typeface="Arial"/>
                </a:rPr>
                <a:t>60</a:t>
              </a:r>
              <a:endParaRPr sz="669">
                <a:latin typeface="Arial"/>
                <a:cs typeface="Arial"/>
              </a:endParaRPr>
            </a:p>
          </p:txBody>
        </p:sp>
        <p:sp>
          <p:nvSpPr>
            <p:cNvPr id="11" name="object 11"/>
            <p:cNvSpPr txBox="1"/>
            <p:nvPr/>
          </p:nvSpPr>
          <p:spPr>
            <a:xfrm>
              <a:off x="3885492" y="3210043"/>
              <a:ext cx="1596421" cy="392833"/>
            </a:xfrm>
            <a:prstGeom prst="rect">
              <a:avLst/>
            </a:prstGeom>
          </p:spPr>
          <p:txBody>
            <a:bodyPr vert="horz" wrap="square" lIns="0" tIns="3779" rIns="0" bIns="0" rtlCol="0">
              <a:spAutoFit/>
            </a:bodyPr>
            <a:lstStyle/>
            <a:p>
              <a:pPr>
                <a:spcBef>
                  <a:spcPts val="30"/>
                </a:spcBef>
              </a:pPr>
              <a:endParaRPr sz="446">
                <a:latin typeface="Times New Roman"/>
                <a:cs typeface="Times New Roman"/>
              </a:endParaRPr>
            </a:p>
            <a:p>
              <a:pPr marL="18893">
                <a:spcBef>
                  <a:spcPts val="7"/>
                </a:spcBef>
                <a:tabLst>
                  <a:tab pos="328728" algn="l"/>
                  <a:tab pos="638566" algn="l"/>
                  <a:tab pos="973909" algn="l"/>
                  <a:tab pos="1283747" algn="l"/>
                </a:tabLst>
              </a:pPr>
              <a:r>
                <a:rPr sz="669" spc="7" dirty="0">
                  <a:latin typeface="Arial"/>
                  <a:cs typeface="Arial"/>
                </a:rPr>
                <a:t>−3	−2	−1	0	1</a:t>
              </a:r>
              <a:endParaRPr sz="669">
                <a:latin typeface="Arial"/>
                <a:cs typeface="Arial"/>
              </a:endParaRPr>
            </a:p>
            <a:p>
              <a:pPr>
                <a:spcBef>
                  <a:spcPts val="37"/>
                </a:spcBef>
              </a:pPr>
              <a:endParaRPr sz="446">
                <a:latin typeface="Times New Roman"/>
                <a:cs typeface="Times New Roman"/>
              </a:endParaRPr>
            </a:p>
            <a:p>
              <a:pPr marL="224821"/>
              <a:r>
                <a:rPr sz="967" dirty="0">
                  <a:latin typeface="Arial"/>
                  <a:cs typeface="Arial"/>
                </a:rPr>
                <a:t>1st Principal</a:t>
              </a:r>
              <a:r>
                <a:rPr sz="967" spc="-45" dirty="0">
                  <a:latin typeface="Arial"/>
                  <a:cs typeface="Arial"/>
                </a:rPr>
                <a:t> </a:t>
              </a:r>
              <a:r>
                <a:rPr sz="967" dirty="0">
                  <a:latin typeface="Arial"/>
                  <a:cs typeface="Arial"/>
                </a:rPr>
                <a:t>Component</a:t>
              </a:r>
              <a:endParaRPr sz="967">
                <a:latin typeface="Arial"/>
                <a:cs typeface="Arial"/>
              </a:endParaRPr>
            </a:p>
          </p:txBody>
        </p:sp>
        <p:sp>
          <p:nvSpPr>
            <p:cNvPr id="12" name="object 12"/>
            <p:cNvSpPr txBox="1"/>
            <p:nvPr/>
          </p:nvSpPr>
          <p:spPr>
            <a:xfrm>
              <a:off x="3216721" y="2040990"/>
              <a:ext cx="141064" cy="617787"/>
            </a:xfrm>
            <a:prstGeom prst="rect">
              <a:avLst/>
            </a:prstGeom>
          </p:spPr>
          <p:txBody>
            <a:bodyPr vert="vert270" wrap="square" lIns="0" tIns="0" rIns="0" bIns="0" rtlCol="0">
              <a:spAutoFit/>
            </a:bodyPr>
            <a:lstStyle/>
            <a:p>
              <a:pPr marL="18893">
                <a:lnSpc>
                  <a:spcPts val="1093"/>
                </a:lnSpc>
              </a:pPr>
              <a:r>
                <a:rPr sz="967" spc="-7" dirty="0">
                  <a:latin typeface="Arial"/>
                  <a:cs typeface="Arial"/>
                </a:rPr>
                <a:t>Population</a:t>
              </a:r>
              <a:endParaRPr sz="967">
                <a:latin typeface="Arial"/>
                <a:cs typeface="Arial"/>
              </a:endParaRPr>
            </a:p>
          </p:txBody>
        </p:sp>
        <p:sp>
          <p:nvSpPr>
            <p:cNvPr id="13" name="object 13"/>
            <p:cNvSpPr/>
            <p:nvPr/>
          </p:nvSpPr>
          <p:spPr>
            <a:xfrm>
              <a:off x="6501735" y="1514430"/>
              <a:ext cx="2291266" cy="1713887"/>
            </a:xfrm>
            <a:prstGeom prst="rect">
              <a:avLst/>
            </a:prstGeom>
            <a:blipFill>
              <a:blip r:embed="rId3" cstate="print"/>
              <a:stretch>
                <a:fillRect/>
              </a:stretch>
            </a:blipFill>
          </p:spPr>
          <p:txBody>
            <a:bodyPr wrap="square" lIns="0" tIns="0" rIns="0" bIns="0" rtlCol="0"/>
            <a:lstStyle/>
            <a:p>
              <a:endParaRPr sz="2678"/>
            </a:p>
          </p:txBody>
        </p:sp>
        <p:sp>
          <p:nvSpPr>
            <p:cNvPr id="14" name="object 14"/>
            <p:cNvSpPr txBox="1"/>
            <p:nvPr/>
          </p:nvSpPr>
          <p:spPr>
            <a:xfrm>
              <a:off x="8347920" y="3258416"/>
              <a:ext cx="86904" cy="123962"/>
            </a:xfrm>
            <a:prstGeom prst="rect">
              <a:avLst/>
            </a:prstGeom>
          </p:spPr>
          <p:txBody>
            <a:bodyPr vert="horz" wrap="square" lIns="0" tIns="20782" rIns="0" bIns="0" rtlCol="0">
              <a:spAutoFit/>
            </a:bodyPr>
            <a:lstStyle/>
            <a:p>
              <a:pPr marL="18893">
                <a:spcBef>
                  <a:spcPts val="164"/>
                </a:spcBef>
              </a:pPr>
              <a:r>
                <a:rPr sz="669" spc="7" dirty="0">
                  <a:latin typeface="Arial"/>
                  <a:cs typeface="Arial"/>
                </a:rPr>
                <a:t>2</a:t>
              </a:r>
              <a:endParaRPr sz="669">
                <a:latin typeface="Arial"/>
                <a:cs typeface="Arial"/>
              </a:endParaRPr>
            </a:p>
          </p:txBody>
        </p:sp>
        <p:sp>
          <p:nvSpPr>
            <p:cNvPr id="15" name="object 15"/>
            <p:cNvSpPr txBox="1"/>
            <p:nvPr/>
          </p:nvSpPr>
          <p:spPr>
            <a:xfrm>
              <a:off x="8657901" y="3258416"/>
              <a:ext cx="86904" cy="123962"/>
            </a:xfrm>
            <a:prstGeom prst="rect">
              <a:avLst/>
            </a:prstGeom>
          </p:spPr>
          <p:txBody>
            <a:bodyPr vert="horz" wrap="square" lIns="0" tIns="20782" rIns="0" bIns="0" rtlCol="0">
              <a:spAutoFit/>
            </a:bodyPr>
            <a:lstStyle/>
            <a:p>
              <a:pPr marL="18893">
                <a:spcBef>
                  <a:spcPts val="164"/>
                </a:spcBef>
              </a:pPr>
              <a:r>
                <a:rPr sz="669" spc="7" dirty="0">
                  <a:latin typeface="Arial"/>
                  <a:cs typeface="Arial"/>
                </a:rPr>
                <a:t>3</a:t>
              </a:r>
              <a:endParaRPr sz="669">
                <a:latin typeface="Arial"/>
                <a:cs typeface="Arial"/>
              </a:endParaRPr>
            </a:p>
          </p:txBody>
        </p:sp>
        <p:sp>
          <p:nvSpPr>
            <p:cNvPr id="16" name="object 16"/>
            <p:cNvSpPr txBox="1"/>
            <p:nvPr/>
          </p:nvSpPr>
          <p:spPr>
            <a:xfrm>
              <a:off x="6341762" y="2945039"/>
              <a:ext cx="102977" cy="86904"/>
            </a:xfrm>
            <a:prstGeom prst="rect">
              <a:avLst/>
            </a:prstGeom>
          </p:spPr>
          <p:txBody>
            <a:bodyPr vert="vert270" wrap="square" lIns="0" tIns="945" rIns="0" bIns="0" rtlCol="0">
              <a:spAutoFit/>
            </a:bodyPr>
            <a:lstStyle/>
            <a:p>
              <a:pPr marL="18893">
                <a:spcBef>
                  <a:spcPts val="7"/>
                </a:spcBef>
              </a:pPr>
              <a:r>
                <a:rPr sz="669" dirty="0">
                  <a:latin typeface="Arial"/>
                  <a:cs typeface="Arial"/>
                </a:rPr>
                <a:t>5</a:t>
              </a:r>
              <a:endParaRPr sz="669">
                <a:latin typeface="Arial"/>
                <a:cs typeface="Arial"/>
              </a:endParaRPr>
            </a:p>
          </p:txBody>
        </p:sp>
        <p:sp>
          <p:nvSpPr>
            <p:cNvPr id="17" name="object 17"/>
            <p:cNvSpPr txBox="1"/>
            <p:nvPr/>
          </p:nvSpPr>
          <p:spPr>
            <a:xfrm>
              <a:off x="6341762" y="1935666"/>
              <a:ext cx="102977" cy="874726"/>
            </a:xfrm>
            <a:prstGeom prst="rect">
              <a:avLst/>
            </a:prstGeom>
          </p:spPr>
          <p:txBody>
            <a:bodyPr vert="vert270" wrap="square" lIns="0" tIns="945" rIns="0" bIns="0" rtlCol="0">
              <a:spAutoFit/>
            </a:bodyPr>
            <a:lstStyle/>
            <a:p>
              <a:pPr marL="18893">
                <a:spcBef>
                  <a:spcPts val="7"/>
                </a:spcBef>
              </a:pPr>
              <a:r>
                <a:rPr sz="669" spc="7" dirty="0">
                  <a:latin typeface="Arial"/>
                  <a:cs typeface="Arial"/>
                </a:rPr>
                <a:t>10 15 20</a:t>
              </a:r>
              <a:r>
                <a:rPr sz="669" spc="104" dirty="0">
                  <a:latin typeface="Arial"/>
                  <a:cs typeface="Arial"/>
                </a:rPr>
                <a:t> </a:t>
              </a:r>
              <a:r>
                <a:rPr sz="669" spc="7" dirty="0">
                  <a:latin typeface="Arial"/>
                  <a:cs typeface="Arial"/>
                </a:rPr>
                <a:t>25</a:t>
              </a:r>
              <a:endParaRPr sz="669">
                <a:latin typeface="Arial"/>
                <a:cs typeface="Arial"/>
              </a:endParaRPr>
            </a:p>
          </p:txBody>
        </p:sp>
        <p:sp>
          <p:nvSpPr>
            <p:cNvPr id="18" name="object 18"/>
            <p:cNvSpPr txBox="1"/>
            <p:nvPr/>
          </p:nvSpPr>
          <p:spPr>
            <a:xfrm>
              <a:off x="6341761" y="1689405"/>
              <a:ext cx="102977" cy="135082"/>
            </a:xfrm>
            <a:prstGeom prst="rect">
              <a:avLst/>
            </a:prstGeom>
          </p:spPr>
          <p:txBody>
            <a:bodyPr vert="vert270" wrap="square" lIns="0" tIns="945" rIns="0" bIns="0" rtlCol="0">
              <a:spAutoFit/>
            </a:bodyPr>
            <a:lstStyle/>
            <a:p>
              <a:pPr marL="18893">
                <a:spcBef>
                  <a:spcPts val="7"/>
                </a:spcBef>
              </a:pPr>
              <a:r>
                <a:rPr sz="669" dirty="0">
                  <a:latin typeface="Arial"/>
                  <a:cs typeface="Arial"/>
                </a:rPr>
                <a:t>30</a:t>
              </a:r>
              <a:endParaRPr sz="669">
                <a:latin typeface="Arial"/>
                <a:cs typeface="Arial"/>
              </a:endParaRPr>
            </a:p>
          </p:txBody>
        </p:sp>
        <p:sp>
          <p:nvSpPr>
            <p:cNvPr id="19" name="object 19"/>
            <p:cNvSpPr txBox="1"/>
            <p:nvPr/>
          </p:nvSpPr>
          <p:spPr>
            <a:xfrm>
              <a:off x="6772406" y="3210043"/>
              <a:ext cx="1596421" cy="392833"/>
            </a:xfrm>
            <a:prstGeom prst="rect">
              <a:avLst/>
            </a:prstGeom>
          </p:spPr>
          <p:txBody>
            <a:bodyPr vert="horz" wrap="square" lIns="0" tIns="3779" rIns="0" bIns="0" rtlCol="0">
              <a:spAutoFit/>
            </a:bodyPr>
            <a:lstStyle/>
            <a:p>
              <a:pPr>
                <a:spcBef>
                  <a:spcPts val="30"/>
                </a:spcBef>
              </a:pPr>
              <a:endParaRPr sz="446">
                <a:latin typeface="Times New Roman"/>
                <a:cs typeface="Times New Roman"/>
              </a:endParaRPr>
            </a:p>
            <a:p>
              <a:pPr marL="18893">
                <a:spcBef>
                  <a:spcPts val="7"/>
                </a:spcBef>
                <a:tabLst>
                  <a:tab pos="328728" algn="l"/>
                  <a:tab pos="638566" algn="l"/>
                  <a:tab pos="973909" algn="l"/>
                  <a:tab pos="1283747" algn="l"/>
                </a:tabLst>
              </a:pPr>
              <a:r>
                <a:rPr sz="669" spc="7" dirty="0">
                  <a:latin typeface="Arial"/>
                  <a:cs typeface="Arial"/>
                </a:rPr>
                <a:t>−3	−2	−1	0	1</a:t>
              </a:r>
              <a:endParaRPr sz="669">
                <a:latin typeface="Arial"/>
                <a:cs typeface="Arial"/>
              </a:endParaRPr>
            </a:p>
            <a:p>
              <a:pPr>
                <a:spcBef>
                  <a:spcPts val="37"/>
                </a:spcBef>
              </a:pPr>
              <a:endParaRPr sz="446">
                <a:latin typeface="Times New Roman"/>
                <a:cs typeface="Times New Roman"/>
              </a:endParaRPr>
            </a:p>
            <a:p>
              <a:pPr marL="224821"/>
              <a:r>
                <a:rPr sz="967" dirty="0">
                  <a:latin typeface="Arial"/>
                  <a:cs typeface="Arial"/>
                </a:rPr>
                <a:t>1st Principal</a:t>
              </a:r>
              <a:r>
                <a:rPr sz="967" spc="-45" dirty="0">
                  <a:latin typeface="Arial"/>
                  <a:cs typeface="Arial"/>
                </a:rPr>
                <a:t> </a:t>
              </a:r>
              <a:r>
                <a:rPr sz="967" dirty="0">
                  <a:latin typeface="Arial"/>
                  <a:cs typeface="Arial"/>
                </a:rPr>
                <a:t>Component</a:t>
              </a:r>
              <a:endParaRPr sz="967">
                <a:latin typeface="Arial"/>
                <a:cs typeface="Arial"/>
              </a:endParaRPr>
            </a:p>
          </p:txBody>
        </p:sp>
        <p:sp>
          <p:nvSpPr>
            <p:cNvPr id="20" name="object 20"/>
            <p:cNvSpPr txBox="1"/>
            <p:nvPr/>
          </p:nvSpPr>
          <p:spPr>
            <a:xfrm>
              <a:off x="6103634" y="1972768"/>
              <a:ext cx="141064" cy="748145"/>
            </a:xfrm>
            <a:prstGeom prst="rect">
              <a:avLst/>
            </a:prstGeom>
          </p:spPr>
          <p:txBody>
            <a:bodyPr vert="vert270" wrap="square" lIns="0" tIns="0" rIns="0" bIns="0" rtlCol="0">
              <a:spAutoFit/>
            </a:bodyPr>
            <a:lstStyle/>
            <a:p>
              <a:pPr marL="18893">
                <a:lnSpc>
                  <a:spcPts val="1093"/>
                </a:lnSpc>
              </a:pPr>
              <a:r>
                <a:rPr sz="967" dirty="0">
                  <a:latin typeface="Arial"/>
                  <a:cs typeface="Arial"/>
                </a:rPr>
                <a:t>Ad</a:t>
              </a:r>
              <a:r>
                <a:rPr sz="967" spc="-67" dirty="0">
                  <a:latin typeface="Arial"/>
                  <a:cs typeface="Arial"/>
                </a:rPr>
                <a:t> </a:t>
              </a:r>
              <a:r>
                <a:rPr sz="967" dirty="0">
                  <a:latin typeface="Arial"/>
                  <a:cs typeface="Arial"/>
                </a:rPr>
                <a:t>Spending</a:t>
              </a:r>
              <a:endParaRPr sz="967">
                <a:latin typeface="Arial"/>
                <a:cs typeface="Arial"/>
              </a:endParaRPr>
            </a:p>
          </p:txBody>
        </p:sp>
      </p:grpSp>
      <p:sp>
        <p:nvSpPr>
          <p:cNvPr id="21" name="object 21"/>
          <p:cNvSpPr txBox="1"/>
          <p:nvPr/>
        </p:nvSpPr>
        <p:spPr>
          <a:xfrm>
            <a:off x="1867438" y="4825532"/>
            <a:ext cx="8834906" cy="694277"/>
          </a:xfrm>
          <a:prstGeom prst="rect">
            <a:avLst/>
          </a:prstGeom>
        </p:spPr>
        <p:txBody>
          <a:bodyPr vert="horz" wrap="square" lIns="0" tIns="17003" rIns="0" bIns="0" rtlCol="0">
            <a:spAutoFit/>
          </a:bodyPr>
          <a:lstStyle/>
          <a:p>
            <a:pPr marL="18893">
              <a:spcBef>
                <a:spcPts val="134"/>
              </a:spcBef>
            </a:pPr>
            <a:r>
              <a:rPr sz="2200" i="1" spc="30" dirty="0">
                <a:latin typeface="Times New Roman"/>
                <a:cs typeface="Times New Roman"/>
              </a:rPr>
              <a:t>Plots </a:t>
            </a:r>
            <a:r>
              <a:rPr sz="2200" i="1" spc="22" dirty="0">
                <a:latin typeface="Times New Roman"/>
                <a:cs typeface="Times New Roman"/>
              </a:rPr>
              <a:t>of </a:t>
            </a:r>
            <a:r>
              <a:rPr sz="2200" i="1" spc="37" dirty="0">
                <a:latin typeface="Times New Roman"/>
                <a:cs typeface="Times New Roman"/>
              </a:rPr>
              <a:t>the </a:t>
            </a:r>
            <a:r>
              <a:rPr sz="2200" i="1" spc="30" dirty="0">
                <a:latin typeface="Times New Roman"/>
                <a:cs typeface="Times New Roman"/>
              </a:rPr>
              <a:t>first </a:t>
            </a:r>
            <a:r>
              <a:rPr sz="2200" i="1" spc="15" dirty="0">
                <a:latin typeface="Times New Roman"/>
                <a:cs typeface="Times New Roman"/>
              </a:rPr>
              <a:t>principal </a:t>
            </a:r>
            <a:r>
              <a:rPr sz="2200" i="1" spc="30" dirty="0">
                <a:latin typeface="Times New Roman"/>
                <a:cs typeface="Times New Roman"/>
              </a:rPr>
              <a:t>component </a:t>
            </a:r>
            <a:r>
              <a:rPr sz="2200" i="1" spc="-7" dirty="0">
                <a:latin typeface="Times New Roman"/>
                <a:cs typeface="Times New Roman"/>
              </a:rPr>
              <a:t>scores </a:t>
            </a:r>
            <a:r>
              <a:rPr sz="2200" i="1" spc="104" dirty="0">
                <a:latin typeface="Times New Roman"/>
                <a:cs typeface="Times New Roman"/>
              </a:rPr>
              <a:t>z</a:t>
            </a:r>
            <a:r>
              <a:rPr sz="2200" i="1" spc="155" baseline="-10416" dirty="0">
                <a:latin typeface="Arial"/>
                <a:cs typeface="Arial"/>
              </a:rPr>
              <a:t>i</a:t>
            </a:r>
            <a:r>
              <a:rPr sz="2200" spc="155" baseline="-10416" dirty="0">
                <a:latin typeface="Times New Roman"/>
                <a:cs typeface="Times New Roman"/>
              </a:rPr>
              <a:t>1 </a:t>
            </a:r>
            <a:r>
              <a:rPr sz="2200" i="1" spc="30" dirty="0">
                <a:latin typeface="Times New Roman"/>
                <a:cs typeface="Times New Roman"/>
              </a:rPr>
              <a:t>versus </a:t>
            </a:r>
            <a:r>
              <a:rPr sz="2200" spc="-134" dirty="0">
                <a:solidFill>
                  <a:srgbClr val="990000"/>
                </a:solidFill>
                <a:latin typeface="Courier New"/>
                <a:cs typeface="Courier New"/>
              </a:rPr>
              <a:t>pop</a:t>
            </a:r>
            <a:r>
              <a:rPr sz="2200" spc="-186" dirty="0">
                <a:solidFill>
                  <a:srgbClr val="990000"/>
                </a:solidFill>
                <a:latin typeface="Courier New"/>
                <a:cs typeface="Courier New"/>
              </a:rPr>
              <a:t> </a:t>
            </a:r>
            <a:r>
              <a:rPr sz="2200" i="1" spc="37" dirty="0">
                <a:latin typeface="Times New Roman"/>
                <a:cs typeface="Times New Roman"/>
              </a:rPr>
              <a:t>and</a:t>
            </a:r>
            <a:r>
              <a:rPr lang="en-US" sz="2200" i="1" spc="37" dirty="0">
                <a:latin typeface="Times New Roman"/>
                <a:cs typeface="Times New Roman"/>
              </a:rPr>
              <a:t> </a:t>
            </a:r>
            <a:r>
              <a:rPr sz="2200" spc="-60" dirty="0">
                <a:solidFill>
                  <a:srgbClr val="990000"/>
                </a:solidFill>
                <a:latin typeface="Courier New"/>
                <a:cs typeface="Courier New"/>
              </a:rPr>
              <a:t>ad</a:t>
            </a:r>
            <a:r>
              <a:rPr sz="2200" i="1" spc="-60" dirty="0">
                <a:latin typeface="Times New Roman"/>
                <a:cs typeface="Times New Roman"/>
              </a:rPr>
              <a:t>. </a:t>
            </a:r>
            <a:r>
              <a:rPr sz="2200" i="1" spc="89" dirty="0">
                <a:latin typeface="Times New Roman"/>
                <a:cs typeface="Times New Roman"/>
              </a:rPr>
              <a:t>The </a:t>
            </a:r>
            <a:r>
              <a:rPr sz="2200" i="1" spc="15" dirty="0">
                <a:latin typeface="Times New Roman"/>
                <a:cs typeface="Times New Roman"/>
              </a:rPr>
              <a:t>relationships </a:t>
            </a:r>
            <a:r>
              <a:rPr sz="2200" i="1" spc="-7" dirty="0">
                <a:latin typeface="Times New Roman"/>
                <a:cs typeface="Times New Roman"/>
              </a:rPr>
              <a:t>are</a:t>
            </a:r>
            <a:r>
              <a:rPr sz="2200" i="1" spc="30" dirty="0">
                <a:latin typeface="Times New Roman"/>
                <a:cs typeface="Times New Roman"/>
              </a:rPr>
              <a:t> </a:t>
            </a:r>
            <a:r>
              <a:rPr sz="2200" i="1" spc="22" dirty="0">
                <a:latin typeface="Times New Roman"/>
                <a:cs typeface="Times New Roman"/>
              </a:rPr>
              <a:t>strong.</a:t>
            </a:r>
            <a:endParaRPr sz="2200" dirty="0">
              <a:latin typeface="Times New Roman"/>
              <a:cs typeface="Times New Roman"/>
            </a:endParaRPr>
          </a:p>
        </p:txBody>
      </p:sp>
    </p:spTree>
    <p:extLst>
      <p:ext uri="{BB962C8B-B14F-4D97-AF65-F5344CB8AC3E}">
        <p14:creationId xmlns:p14="http://schemas.microsoft.com/office/powerpoint/2010/main" val="464704030"/>
      </p:ext>
    </p:extLst>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9806" y="152580"/>
            <a:ext cx="7103267" cy="702863"/>
          </a:xfrm>
          <a:prstGeom prst="rect">
            <a:avLst/>
          </a:prstGeom>
        </p:spPr>
        <p:txBody>
          <a:bodyPr vert="horz" wrap="square" lIns="0" tIns="25505" rIns="0" bIns="0" rtlCol="0" anchor="ctr">
            <a:spAutoFit/>
          </a:bodyPr>
          <a:lstStyle/>
          <a:p>
            <a:pPr marL="18893">
              <a:lnSpc>
                <a:spcPct val="100000"/>
              </a:lnSpc>
              <a:spcBef>
                <a:spcPts val="201"/>
              </a:spcBef>
            </a:pPr>
            <a:r>
              <a:rPr spc="-7" dirty="0"/>
              <a:t>Pictures </a:t>
            </a:r>
            <a:r>
              <a:rPr spc="-60" dirty="0"/>
              <a:t>of </a:t>
            </a:r>
            <a:r>
              <a:rPr spc="104" dirty="0"/>
              <a:t>PCA:</a:t>
            </a:r>
            <a:r>
              <a:rPr spc="97" dirty="0"/>
              <a:t> </a:t>
            </a:r>
            <a:r>
              <a:rPr spc="-52" dirty="0"/>
              <a:t>continued</a:t>
            </a:r>
          </a:p>
        </p:txBody>
      </p:sp>
      <p:grpSp>
        <p:nvGrpSpPr>
          <p:cNvPr id="21" name="Group 20"/>
          <p:cNvGrpSpPr/>
          <p:nvPr/>
        </p:nvGrpSpPr>
        <p:grpSpPr>
          <a:xfrm>
            <a:off x="1709892" y="1179579"/>
            <a:ext cx="8168204" cy="3212117"/>
            <a:chOff x="3216721" y="1514430"/>
            <a:chExt cx="5576280" cy="2088445"/>
          </a:xfrm>
        </p:grpSpPr>
        <p:sp>
          <p:nvSpPr>
            <p:cNvPr id="3" name="object 3"/>
            <p:cNvSpPr/>
            <p:nvPr/>
          </p:nvSpPr>
          <p:spPr>
            <a:xfrm>
              <a:off x="3614819" y="1514430"/>
              <a:ext cx="2291266" cy="1713887"/>
            </a:xfrm>
            <a:prstGeom prst="rect">
              <a:avLst/>
            </a:prstGeom>
            <a:blipFill>
              <a:blip r:embed="rId2" cstate="print"/>
              <a:stretch>
                <a:fillRect/>
              </a:stretch>
            </a:blipFill>
          </p:spPr>
          <p:txBody>
            <a:bodyPr wrap="square" lIns="0" tIns="0" rIns="0" bIns="0" rtlCol="0"/>
            <a:lstStyle/>
            <a:p>
              <a:endParaRPr sz="2678"/>
            </a:p>
          </p:txBody>
        </p:sp>
        <p:sp>
          <p:nvSpPr>
            <p:cNvPr id="4" name="object 4"/>
            <p:cNvSpPr txBox="1"/>
            <p:nvPr/>
          </p:nvSpPr>
          <p:spPr>
            <a:xfrm>
              <a:off x="3644523" y="3258415"/>
              <a:ext cx="210652" cy="123962"/>
            </a:xfrm>
            <a:prstGeom prst="rect">
              <a:avLst/>
            </a:prstGeom>
          </p:spPr>
          <p:txBody>
            <a:bodyPr vert="horz" wrap="square" lIns="0" tIns="20782" rIns="0" bIns="0" rtlCol="0">
              <a:spAutoFit/>
            </a:bodyPr>
            <a:lstStyle/>
            <a:p>
              <a:pPr marL="18893">
                <a:spcBef>
                  <a:spcPts val="164"/>
                </a:spcBef>
              </a:pPr>
              <a:r>
                <a:rPr sz="669" spc="7" dirty="0">
                  <a:latin typeface="Arial"/>
                  <a:cs typeface="Arial"/>
                </a:rPr>
                <a:t>−1.0</a:t>
              </a:r>
              <a:endParaRPr sz="669">
                <a:latin typeface="Arial"/>
                <a:cs typeface="Arial"/>
              </a:endParaRPr>
            </a:p>
          </p:txBody>
        </p:sp>
        <p:sp>
          <p:nvSpPr>
            <p:cNvPr id="5" name="object 5"/>
            <p:cNvSpPr txBox="1"/>
            <p:nvPr/>
          </p:nvSpPr>
          <p:spPr>
            <a:xfrm>
              <a:off x="3454845" y="2904390"/>
              <a:ext cx="102977" cy="135082"/>
            </a:xfrm>
            <a:prstGeom prst="rect">
              <a:avLst/>
            </a:prstGeom>
          </p:spPr>
          <p:txBody>
            <a:bodyPr vert="vert270" wrap="square" lIns="0" tIns="945" rIns="0" bIns="0" rtlCol="0">
              <a:spAutoFit/>
            </a:bodyPr>
            <a:lstStyle/>
            <a:p>
              <a:pPr marL="18893">
                <a:spcBef>
                  <a:spcPts val="7"/>
                </a:spcBef>
              </a:pPr>
              <a:r>
                <a:rPr sz="669" dirty="0">
                  <a:latin typeface="Arial"/>
                  <a:cs typeface="Arial"/>
                </a:rPr>
                <a:t>20</a:t>
              </a:r>
              <a:endParaRPr sz="669">
                <a:latin typeface="Arial"/>
                <a:cs typeface="Arial"/>
              </a:endParaRPr>
            </a:p>
          </p:txBody>
        </p:sp>
        <p:sp>
          <p:nvSpPr>
            <p:cNvPr id="6" name="object 6"/>
            <p:cNvSpPr txBox="1"/>
            <p:nvPr/>
          </p:nvSpPr>
          <p:spPr>
            <a:xfrm>
              <a:off x="3454845" y="2570716"/>
              <a:ext cx="102977" cy="135082"/>
            </a:xfrm>
            <a:prstGeom prst="rect">
              <a:avLst/>
            </a:prstGeom>
          </p:spPr>
          <p:txBody>
            <a:bodyPr vert="vert270" wrap="square" lIns="0" tIns="945" rIns="0" bIns="0" rtlCol="0">
              <a:spAutoFit/>
            </a:bodyPr>
            <a:lstStyle/>
            <a:p>
              <a:pPr marL="18893">
                <a:spcBef>
                  <a:spcPts val="7"/>
                </a:spcBef>
              </a:pPr>
              <a:r>
                <a:rPr sz="669" dirty="0">
                  <a:latin typeface="Arial"/>
                  <a:cs typeface="Arial"/>
                </a:rPr>
                <a:t>30</a:t>
              </a:r>
              <a:endParaRPr sz="669">
                <a:latin typeface="Arial"/>
                <a:cs typeface="Arial"/>
              </a:endParaRPr>
            </a:p>
          </p:txBody>
        </p:sp>
        <p:sp>
          <p:nvSpPr>
            <p:cNvPr id="7" name="object 7"/>
            <p:cNvSpPr txBox="1"/>
            <p:nvPr/>
          </p:nvSpPr>
          <p:spPr>
            <a:xfrm>
              <a:off x="3454845" y="2237117"/>
              <a:ext cx="102977" cy="135082"/>
            </a:xfrm>
            <a:prstGeom prst="rect">
              <a:avLst/>
            </a:prstGeom>
          </p:spPr>
          <p:txBody>
            <a:bodyPr vert="vert270" wrap="square" lIns="0" tIns="945" rIns="0" bIns="0" rtlCol="0">
              <a:spAutoFit/>
            </a:bodyPr>
            <a:lstStyle/>
            <a:p>
              <a:pPr marL="18893">
                <a:spcBef>
                  <a:spcPts val="7"/>
                </a:spcBef>
              </a:pPr>
              <a:r>
                <a:rPr sz="669" dirty="0">
                  <a:latin typeface="Arial"/>
                  <a:cs typeface="Arial"/>
                </a:rPr>
                <a:t>40</a:t>
              </a:r>
              <a:endParaRPr sz="669">
                <a:latin typeface="Arial"/>
                <a:cs typeface="Arial"/>
              </a:endParaRPr>
            </a:p>
          </p:txBody>
        </p:sp>
        <p:sp>
          <p:nvSpPr>
            <p:cNvPr id="8" name="object 8"/>
            <p:cNvSpPr txBox="1"/>
            <p:nvPr/>
          </p:nvSpPr>
          <p:spPr>
            <a:xfrm>
              <a:off x="3454845" y="1903520"/>
              <a:ext cx="102977" cy="135082"/>
            </a:xfrm>
            <a:prstGeom prst="rect">
              <a:avLst/>
            </a:prstGeom>
          </p:spPr>
          <p:txBody>
            <a:bodyPr vert="vert270" wrap="square" lIns="0" tIns="945" rIns="0" bIns="0" rtlCol="0">
              <a:spAutoFit/>
            </a:bodyPr>
            <a:lstStyle/>
            <a:p>
              <a:pPr marL="18893">
                <a:spcBef>
                  <a:spcPts val="7"/>
                </a:spcBef>
              </a:pPr>
              <a:r>
                <a:rPr sz="669" dirty="0">
                  <a:latin typeface="Arial"/>
                  <a:cs typeface="Arial"/>
                </a:rPr>
                <a:t>50</a:t>
              </a:r>
              <a:endParaRPr sz="669">
                <a:latin typeface="Arial"/>
                <a:cs typeface="Arial"/>
              </a:endParaRPr>
            </a:p>
          </p:txBody>
        </p:sp>
        <p:sp>
          <p:nvSpPr>
            <p:cNvPr id="9" name="object 9"/>
            <p:cNvSpPr txBox="1"/>
            <p:nvPr/>
          </p:nvSpPr>
          <p:spPr>
            <a:xfrm>
              <a:off x="3454845" y="1569920"/>
              <a:ext cx="102977" cy="135082"/>
            </a:xfrm>
            <a:prstGeom prst="rect">
              <a:avLst/>
            </a:prstGeom>
          </p:spPr>
          <p:txBody>
            <a:bodyPr vert="vert270" wrap="square" lIns="0" tIns="945" rIns="0" bIns="0" rtlCol="0">
              <a:spAutoFit/>
            </a:bodyPr>
            <a:lstStyle/>
            <a:p>
              <a:pPr marL="18893">
                <a:spcBef>
                  <a:spcPts val="7"/>
                </a:spcBef>
              </a:pPr>
              <a:r>
                <a:rPr sz="669" dirty="0">
                  <a:latin typeface="Arial"/>
                  <a:cs typeface="Arial"/>
                </a:rPr>
                <a:t>60</a:t>
              </a:r>
              <a:endParaRPr sz="669">
                <a:latin typeface="Arial"/>
                <a:cs typeface="Arial"/>
              </a:endParaRPr>
            </a:p>
          </p:txBody>
        </p:sp>
        <p:sp>
          <p:nvSpPr>
            <p:cNvPr id="10" name="object 10"/>
            <p:cNvSpPr txBox="1"/>
            <p:nvPr/>
          </p:nvSpPr>
          <p:spPr>
            <a:xfrm>
              <a:off x="4070736" y="3210042"/>
              <a:ext cx="1659712" cy="392833"/>
            </a:xfrm>
            <a:prstGeom prst="rect">
              <a:avLst/>
            </a:prstGeom>
          </p:spPr>
          <p:txBody>
            <a:bodyPr vert="horz" wrap="square" lIns="0" tIns="3779" rIns="0" bIns="0" rtlCol="0">
              <a:spAutoFit/>
            </a:bodyPr>
            <a:lstStyle/>
            <a:p>
              <a:pPr>
                <a:spcBef>
                  <a:spcPts val="30"/>
                </a:spcBef>
              </a:pPr>
              <a:endParaRPr sz="446">
                <a:latin typeface="Times New Roman"/>
                <a:cs typeface="Times New Roman"/>
              </a:endParaRPr>
            </a:p>
            <a:p>
              <a:pPr marL="67068">
                <a:spcBef>
                  <a:spcPts val="7"/>
                </a:spcBef>
                <a:tabLst>
                  <a:tab pos="567720" algn="l"/>
                  <a:tab pos="1042867" algn="l"/>
                  <a:tab pos="1518012" algn="l"/>
                </a:tabLst>
              </a:pPr>
              <a:r>
                <a:rPr sz="669" spc="7" dirty="0">
                  <a:latin typeface="Arial"/>
                  <a:cs typeface="Arial"/>
                </a:rPr>
                <a:t>−0.5	0.0	0.5	1.0</a:t>
              </a:r>
              <a:endParaRPr sz="669">
                <a:latin typeface="Arial"/>
                <a:cs typeface="Arial"/>
              </a:endParaRPr>
            </a:p>
            <a:p>
              <a:pPr>
                <a:spcBef>
                  <a:spcPts val="37"/>
                </a:spcBef>
              </a:pPr>
              <a:endParaRPr sz="446">
                <a:latin typeface="Times New Roman"/>
                <a:cs typeface="Times New Roman"/>
              </a:endParaRPr>
            </a:p>
            <a:p>
              <a:pPr marL="18893"/>
              <a:r>
                <a:rPr sz="967" dirty="0">
                  <a:latin typeface="Arial"/>
                  <a:cs typeface="Arial"/>
                </a:rPr>
                <a:t>2nd Principal</a:t>
              </a:r>
              <a:r>
                <a:rPr sz="967" spc="-15" dirty="0">
                  <a:latin typeface="Arial"/>
                  <a:cs typeface="Arial"/>
                </a:rPr>
                <a:t> </a:t>
              </a:r>
              <a:r>
                <a:rPr sz="967" dirty="0">
                  <a:latin typeface="Arial"/>
                  <a:cs typeface="Arial"/>
                </a:rPr>
                <a:t>Component</a:t>
              </a:r>
              <a:endParaRPr sz="967">
                <a:latin typeface="Arial"/>
                <a:cs typeface="Arial"/>
              </a:endParaRPr>
            </a:p>
          </p:txBody>
        </p:sp>
        <p:sp>
          <p:nvSpPr>
            <p:cNvPr id="11" name="object 11"/>
            <p:cNvSpPr txBox="1"/>
            <p:nvPr/>
          </p:nvSpPr>
          <p:spPr>
            <a:xfrm>
              <a:off x="3216721" y="2040990"/>
              <a:ext cx="141064" cy="617787"/>
            </a:xfrm>
            <a:prstGeom prst="rect">
              <a:avLst/>
            </a:prstGeom>
          </p:spPr>
          <p:txBody>
            <a:bodyPr vert="vert270" wrap="square" lIns="0" tIns="0" rIns="0" bIns="0" rtlCol="0">
              <a:spAutoFit/>
            </a:bodyPr>
            <a:lstStyle/>
            <a:p>
              <a:pPr marL="18893">
                <a:lnSpc>
                  <a:spcPts val="1093"/>
                </a:lnSpc>
              </a:pPr>
              <a:r>
                <a:rPr sz="967" spc="-7" dirty="0">
                  <a:latin typeface="Arial"/>
                  <a:cs typeface="Arial"/>
                </a:rPr>
                <a:t>Population</a:t>
              </a:r>
              <a:endParaRPr sz="967">
                <a:latin typeface="Arial"/>
                <a:cs typeface="Arial"/>
              </a:endParaRPr>
            </a:p>
          </p:txBody>
        </p:sp>
        <p:sp>
          <p:nvSpPr>
            <p:cNvPr id="12" name="object 12"/>
            <p:cNvSpPr/>
            <p:nvPr/>
          </p:nvSpPr>
          <p:spPr>
            <a:xfrm>
              <a:off x="6501735" y="1514430"/>
              <a:ext cx="2291266" cy="1713887"/>
            </a:xfrm>
            <a:prstGeom prst="rect">
              <a:avLst/>
            </a:prstGeom>
            <a:blipFill>
              <a:blip r:embed="rId3" cstate="print"/>
              <a:stretch>
                <a:fillRect/>
              </a:stretch>
            </a:blipFill>
          </p:spPr>
          <p:txBody>
            <a:bodyPr wrap="square" lIns="0" tIns="0" rIns="0" bIns="0" rtlCol="0"/>
            <a:lstStyle/>
            <a:p>
              <a:endParaRPr sz="2678"/>
            </a:p>
          </p:txBody>
        </p:sp>
        <p:sp>
          <p:nvSpPr>
            <p:cNvPr id="13" name="object 13"/>
            <p:cNvSpPr txBox="1"/>
            <p:nvPr/>
          </p:nvSpPr>
          <p:spPr>
            <a:xfrm>
              <a:off x="6531440" y="3258415"/>
              <a:ext cx="210652" cy="123962"/>
            </a:xfrm>
            <a:prstGeom prst="rect">
              <a:avLst/>
            </a:prstGeom>
          </p:spPr>
          <p:txBody>
            <a:bodyPr vert="horz" wrap="square" lIns="0" tIns="20782" rIns="0" bIns="0" rtlCol="0">
              <a:spAutoFit/>
            </a:bodyPr>
            <a:lstStyle/>
            <a:p>
              <a:pPr marL="18893">
                <a:spcBef>
                  <a:spcPts val="164"/>
                </a:spcBef>
              </a:pPr>
              <a:r>
                <a:rPr sz="669" spc="7" dirty="0">
                  <a:latin typeface="Arial"/>
                  <a:cs typeface="Arial"/>
                </a:rPr>
                <a:t>−1.0</a:t>
              </a:r>
              <a:endParaRPr sz="669">
                <a:latin typeface="Arial"/>
                <a:cs typeface="Arial"/>
              </a:endParaRPr>
            </a:p>
          </p:txBody>
        </p:sp>
        <p:sp>
          <p:nvSpPr>
            <p:cNvPr id="14" name="object 14"/>
            <p:cNvSpPr txBox="1"/>
            <p:nvPr/>
          </p:nvSpPr>
          <p:spPr>
            <a:xfrm>
              <a:off x="6341762" y="2945039"/>
              <a:ext cx="102977" cy="86904"/>
            </a:xfrm>
            <a:prstGeom prst="rect">
              <a:avLst/>
            </a:prstGeom>
          </p:spPr>
          <p:txBody>
            <a:bodyPr vert="vert270" wrap="square" lIns="0" tIns="945" rIns="0" bIns="0" rtlCol="0">
              <a:spAutoFit/>
            </a:bodyPr>
            <a:lstStyle/>
            <a:p>
              <a:pPr marL="18893">
                <a:spcBef>
                  <a:spcPts val="7"/>
                </a:spcBef>
              </a:pPr>
              <a:r>
                <a:rPr sz="669" dirty="0">
                  <a:latin typeface="Arial"/>
                  <a:cs typeface="Arial"/>
                </a:rPr>
                <a:t>5</a:t>
              </a:r>
              <a:endParaRPr sz="669">
                <a:latin typeface="Arial"/>
                <a:cs typeface="Arial"/>
              </a:endParaRPr>
            </a:p>
          </p:txBody>
        </p:sp>
        <p:sp>
          <p:nvSpPr>
            <p:cNvPr id="15" name="object 15"/>
            <p:cNvSpPr txBox="1"/>
            <p:nvPr/>
          </p:nvSpPr>
          <p:spPr>
            <a:xfrm>
              <a:off x="6341762" y="1935666"/>
              <a:ext cx="102977" cy="874726"/>
            </a:xfrm>
            <a:prstGeom prst="rect">
              <a:avLst/>
            </a:prstGeom>
          </p:spPr>
          <p:txBody>
            <a:bodyPr vert="vert270" wrap="square" lIns="0" tIns="945" rIns="0" bIns="0" rtlCol="0">
              <a:spAutoFit/>
            </a:bodyPr>
            <a:lstStyle/>
            <a:p>
              <a:pPr marL="18893">
                <a:spcBef>
                  <a:spcPts val="7"/>
                </a:spcBef>
              </a:pPr>
              <a:r>
                <a:rPr sz="669" spc="7" dirty="0">
                  <a:latin typeface="Arial"/>
                  <a:cs typeface="Arial"/>
                </a:rPr>
                <a:t>10 15 20</a:t>
              </a:r>
              <a:r>
                <a:rPr sz="669" spc="104" dirty="0">
                  <a:latin typeface="Arial"/>
                  <a:cs typeface="Arial"/>
                </a:rPr>
                <a:t> </a:t>
              </a:r>
              <a:r>
                <a:rPr sz="669" spc="7" dirty="0">
                  <a:latin typeface="Arial"/>
                  <a:cs typeface="Arial"/>
                </a:rPr>
                <a:t>25</a:t>
              </a:r>
              <a:endParaRPr sz="669">
                <a:latin typeface="Arial"/>
                <a:cs typeface="Arial"/>
              </a:endParaRPr>
            </a:p>
          </p:txBody>
        </p:sp>
        <p:sp>
          <p:nvSpPr>
            <p:cNvPr id="16" name="object 16"/>
            <p:cNvSpPr txBox="1"/>
            <p:nvPr/>
          </p:nvSpPr>
          <p:spPr>
            <a:xfrm>
              <a:off x="6341761" y="1689405"/>
              <a:ext cx="102977" cy="135082"/>
            </a:xfrm>
            <a:prstGeom prst="rect">
              <a:avLst/>
            </a:prstGeom>
          </p:spPr>
          <p:txBody>
            <a:bodyPr vert="vert270" wrap="square" lIns="0" tIns="945" rIns="0" bIns="0" rtlCol="0">
              <a:spAutoFit/>
            </a:bodyPr>
            <a:lstStyle/>
            <a:p>
              <a:pPr marL="18893">
                <a:spcBef>
                  <a:spcPts val="7"/>
                </a:spcBef>
              </a:pPr>
              <a:r>
                <a:rPr sz="669" dirty="0">
                  <a:latin typeface="Arial"/>
                  <a:cs typeface="Arial"/>
                </a:rPr>
                <a:t>30</a:t>
              </a:r>
              <a:endParaRPr sz="669">
                <a:latin typeface="Arial"/>
                <a:cs typeface="Arial"/>
              </a:endParaRPr>
            </a:p>
          </p:txBody>
        </p:sp>
        <p:sp>
          <p:nvSpPr>
            <p:cNvPr id="17" name="object 17"/>
            <p:cNvSpPr txBox="1"/>
            <p:nvPr/>
          </p:nvSpPr>
          <p:spPr>
            <a:xfrm>
              <a:off x="6957652" y="3210042"/>
              <a:ext cx="1659712" cy="392833"/>
            </a:xfrm>
            <a:prstGeom prst="rect">
              <a:avLst/>
            </a:prstGeom>
          </p:spPr>
          <p:txBody>
            <a:bodyPr vert="horz" wrap="square" lIns="0" tIns="3779" rIns="0" bIns="0" rtlCol="0">
              <a:spAutoFit/>
            </a:bodyPr>
            <a:lstStyle/>
            <a:p>
              <a:pPr>
                <a:spcBef>
                  <a:spcPts val="30"/>
                </a:spcBef>
              </a:pPr>
              <a:endParaRPr sz="446">
                <a:latin typeface="Times New Roman"/>
                <a:cs typeface="Times New Roman"/>
              </a:endParaRPr>
            </a:p>
            <a:p>
              <a:pPr marL="67068">
                <a:spcBef>
                  <a:spcPts val="7"/>
                </a:spcBef>
                <a:tabLst>
                  <a:tab pos="567720" algn="l"/>
                  <a:tab pos="1042867" algn="l"/>
                  <a:tab pos="1518012" algn="l"/>
                </a:tabLst>
              </a:pPr>
              <a:r>
                <a:rPr sz="669" spc="7" dirty="0">
                  <a:latin typeface="Arial"/>
                  <a:cs typeface="Arial"/>
                </a:rPr>
                <a:t>−0.5	0.0	0.5	1.0</a:t>
              </a:r>
              <a:endParaRPr sz="669">
                <a:latin typeface="Arial"/>
                <a:cs typeface="Arial"/>
              </a:endParaRPr>
            </a:p>
            <a:p>
              <a:pPr>
                <a:spcBef>
                  <a:spcPts val="37"/>
                </a:spcBef>
              </a:pPr>
              <a:endParaRPr sz="446">
                <a:latin typeface="Times New Roman"/>
                <a:cs typeface="Times New Roman"/>
              </a:endParaRPr>
            </a:p>
            <a:p>
              <a:pPr marL="18893"/>
              <a:r>
                <a:rPr sz="967" dirty="0">
                  <a:latin typeface="Arial"/>
                  <a:cs typeface="Arial"/>
                </a:rPr>
                <a:t>2nd Principal</a:t>
              </a:r>
              <a:r>
                <a:rPr sz="967" spc="-15" dirty="0">
                  <a:latin typeface="Arial"/>
                  <a:cs typeface="Arial"/>
                </a:rPr>
                <a:t> </a:t>
              </a:r>
              <a:r>
                <a:rPr sz="967" dirty="0">
                  <a:latin typeface="Arial"/>
                  <a:cs typeface="Arial"/>
                </a:rPr>
                <a:t>Component</a:t>
              </a:r>
              <a:endParaRPr sz="967">
                <a:latin typeface="Arial"/>
                <a:cs typeface="Arial"/>
              </a:endParaRPr>
            </a:p>
          </p:txBody>
        </p:sp>
        <p:sp>
          <p:nvSpPr>
            <p:cNvPr id="18" name="object 18"/>
            <p:cNvSpPr txBox="1"/>
            <p:nvPr/>
          </p:nvSpPr>
          <p:spPr>
            <a:xfrm>
              <a:off x="6103634" y="1972768"/>
              <a:ext cx="141064" cy="748145"/>
            </a:xfrm>
            <a:prstGeom prst="rect">
              <a:avLst/>
            </a:prstGeom>
          </p:spPr>
          <p:txBody>
            <a:bodyPr vert="vert270" wrap="square" lIns="0" tIns="0" rIns="0" bIns="0" rtlCol="0">
              <a:spAutoFit/>
            </a:bodyPr>
            <a:lstStyle/>
            <a:p>
              <a:pPr marL="18893">
                <a:lnSpc>
                  <a:spcPts val="1093"/>
                </a:lnSpc>
              </a:pPr>
              <a:r>
                <a:rPr sz="967" dirty="0">
                  <a:latin typeface="Arial"/>
                  <a:cs typeface="Arial"/>
                </a:rPr>
                <a:t>Ad</a:t>
              </a:r>
              <a:r>
                <a:rPr sz="967" spc="-67" dirty="0">
                  <a:latin typeface="Arial"/>
                  <a:cs typeface="Arial"/>
                </a:rPr>
                <a:t> </a:t>
              </a:r>
              <a:r>
                <a:rPr sz="967" dirty="0">
                  <a:latin typeface="Arial"/>
                  <a:cs typeface="Arial"/>
                </a:rPr>
                <a:t>Spending</a:t>
              </a:r>
              <a:endParaRPr sz="967">
                <a:latin typeface="Arial"/>
                <a:cs typeface="Arial"/>
              </a:endParaRPr>
            </a:p>
          </p:txBody>
        </p:sp>
      </p:grpSp>
      <p:sp>
        <p:nvSpPr>
          <p:cNvPr id="19" name="object 19"/>
          <p:cNvSpPr txBox="1"/>
          <p:nvPr/>
        </p:nvSpPr>
        <p:spPr>
          <a:xfrm>
            <a:off x="1451472" y="4881740"/>
            <a:ext cx="9672034" cy="694277"/>
          </a:xfrm>
          <a:prstGeom prst="rect">
            <a:avLst/>
          </a:prstGeom>
        </p:spPr>
        <p:txBody>
          <a:bodyPr vert="horz" wrap="square" lIns="0" tIns="17003" rIns="0" bIns="0" rtlCol="0">
            <a:spAutoFit/>
          </a:bodyPr>
          <a:lstStyle/>
          <a:p>
            <a:pPr marL="18893">
              <a:spcBef>
                <a:spcPts val="134"/>
              </a:spcBef>
            </a:pPr>
            <a:r>
              <a:rPr sz="2200" i="1" spc="30" dirty="0">
                <a:latin typeface="Times New Roman"/>
                <a:cs typeface="Times New Roman"/>
              </a:rPr>
              <a:t>Plots </a:t>
            </a:r>
            <a:r>
              <a:rPr sz="2200" i="1" spc="22" dirty="0">
                <a:latin typeface="Times New Roman"/>
                <a:cs typeface="Times New Roman"/>
              </a:rPr>
              <a:t>of </a:t>
            </a:r>
            <a:r>
              <a:rPr sz="2200" i="1" spc="37" dirty="0">
                <a:latin typeface="Times New Roman"/>
                <a:cs typeface="Times New Roman"/>
              </a:rPr>
              <a:t>the </a:t>
            </a:r>
            <a:r>
              <a:rPr sz="2200" i="1" dirty="0">
                <a:latin typeface="Times New Roman"/>
                <a:cs typeface="Times New Roman"/>
              </a:rPr>
              <a:t>second </a:t>
            </a:r>
            <a:r>
              <a:rPr sz="2200" i="1" spc="15" dirty="0">
                <a:latin typeface="Times New Roman"/>
                <a:cs typeface="Times New Roman"/>
              </a:rPr>
              <a:t>principal </a:t>
            </a:r>
            <a:r>
              <a:rPr sz="2200" i="1" spc="30" dirty="0">
                <a:latin typeface="Times New Roman"/>
                <a:cs typeface="Times New Roman"/>
              </a:rPr>
              <a:t>component </a:t>
            </a:r>
            <a:r>
              <a:rPr sz="2200" i="1" spc="-7" dirty="0">
                <a:latin typeface="Times New Roman"/>
                <a:cs typeface="Times New Roman"/>
              </a:rPr>
              <a:t>scores </a:t>
            </a:r>
            <a:r>
              <a:rPr sz="2200" i="1" spc="104" dirty="0">
                <a:latin typeface="Times New Roman"/>
                <a:cs typeface="Times New Roman"/>
              </a:rPr>
              <a:t>z</a:t>
            </a:r>
            <a:r>
              <a:rPr sz="2200" i="1" spc="155" baseline="-10416" dirty="0">
                <a:latin typeface="Arial"/>
                <a:cs typeface="Arial"/>
              </a:rPr>
              <a:t>i</a:t>
            </a:r>
            <a:r>
              <a:rPr sz="2200" spc="155" baseline="-10416" dirty="0">
                <a:latin typeface="Times New Roman"/>
                <a:cs typeface="Times New Roman"/>
              </a:rPr>
              <a:t>2 </a:t>
            </a:r>
            <a:r>
              <a:rPr sz="2200" i="1" spc="30" dirty="0">
                <a:latin typeface="Times New Roman"/>
                <a:cs typeface="Times New Roman"/>
              </a:rPr>
              <a:t>versus</a:t>
            </a:r>
            <a:r>
              <a:rPr sz="2200" i="1" spc="275" dirty="0">
                <a:latin typeface="Times New Roman"/>
                <a:cs typeface="Times New Roman"/>
              </a:rPr>
              <a:t> </a:t>
            </a:r>
            <a:r>
              <a:rPr sz="2200" spc="-134" dirty="0">
                <a:solidFill>
                  <a:srgbClr val="990000"/>
                </a:solidFill>
                <a:latin typeface="Courier New"/>
                <a:cs typeface="Courier New"/>
              </a:rPr>
              <a:t>pop</a:t>
            </a:r>
            <a:r>
              <a:rPr lang="en-US" sz="2200" spc="-134" dirty="0">
                <a:solidFill>
                  <a:srgbClr val="990000"/>
                </a:solidFill>
                <a:latin typeface="Courier New"/>
                <a:cs typeface="Courier New"/>
              </a:rPr>
              <a:t> </a:t>
            </a:r>
            <a:r>
              <a:rPr sz="2200" i="1" spc="37" dirty="0">
                <a:latin typeface="Times New Roman"/>
                <a:cs typeface="Times New Roman"/>
              </a:rPr>
              <a:t>and </a:t>
            </a:r>
            <a:r>
              <a:rPr sz="2200" spc="-60" dirty="0">
                <a:solidFill>
                  <a:srgbClr val="990000"/>
                </a:solidFill>
                <a:latin typeface="Courier New"/>
                <a:cs typeface="Courier New"/>
              </a:rPr>
              <a:t>ad</a:t>
            </a:r>
            <a:r>
              <a:rPr sz="2200" i="1" spc="-60" dirty="0">
                <a:latin typeface="Times New Roman"/>
                <a:cs typeface="Times New Roman"/>
              </a:rPr>
              <a:t>. </a:t>
            </a:r>
            <a:r>
              <a:rPr sz="2200" i="1" spc="89" dirty="0">
                <a:latin typeface="Times New Roman"/>
                <a:cs typeface="Times New Roman"/>
              </a:rPr>
              <a:t>The </a:t>
            </a:r>
            <a:r>
              <a:rPr sz="2200" i="1" spc="22" dirty="0">
                <a:latin typeface="Times New Roman"/>
                <a:cs typeface="Times New Roman"/>
              </a:rPr>
              <a:t>relationships </a:t>
            </a:r>
            <a:r>
              <a:rPr sz="2200" i="1" spc="-7" dirty="0">
                <a:latin typeface="Times New Roman"/>
                <a:cs typeface="Times New Roman"/>
              </a:rPr>
              <a:t>are</a:t>
            </a:r>
            <a:r>
              <a:rPr sz="2200" i="1" spc="134" dirty="0">
                <a:latin typeface="Times New Roman"/>
                <a:cs typeface="Times New Roman"/>
              </a:rPr>
              <a:t> </a:t>
            </a:r>
            <a:r>
              <a:rPr sz="2200" i="1" dirty="0">
                <a:latin typeface="Times New Roman"/>
                <a:cs typeface="Times New Roman"/>
              </a:rPr>
              <a:t>weak.</a:t>
            </a:r>
            <a:endParaRPr sz="2200" dirty="0">
              <a:latin typeface="Times New Roman"/>
              <a:cs typeface="Times New Roman"/>
            </a:endParaRPr>
          </a:p>
        </p:txBody>
      </p:sp>
    </p:spTree>
    <p:extLst>
      <p:ext uri="{BB962C8B-B14F-4D97-AF65-F5344CB8AC3E}">
        <p14:creationId xmlns:p14="http://schemas.microsoft.com/office/powerpoint/2010/main" val="156691375"/>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7234" y="28849"/>
            <a:ext cx="10972799" cy="702863"/>
          </a:xfrm>
          <a:prstGeom prst="rect">
            <a:avLst/>
          </a:prstGeom>
        </p:spPr>
        <p:txBody>
          <a:bodyPr vert="horz" wrap="square" lIns="0" tIns="25505" rIns="0" bIns="0" rtlCol="0" anchor="ctr">
            <a:spAutoFit/>
          </a:bodyPr>
          <a:lstStyle/>
          <a:p>
            <a:pPr marL="18893">
              <a:lnSpc>
                <a:spcPct val="100000"/>
              </a:lnSpc>
              <a:spcBef>
                <a:spcPts val="201"/>
              </a:spcBef>
            </a:pPr>
            <a:r>
              <a:rPr spc="-7" dirty="0"/>
              <a:t>Application </a:t>
            </a:r>
            <a:r>
              <a:rPr dirty="0"/>
              <a:t>to </a:t>
            </a:r>
            <a:r>
              <a:rPr spc="-15" dirty="0"/>
              <a:t>Principal </a:t>
            </a:r>
            <a:r>
              <a:rPr spc="-37" dirty="0"/>
              <a:t>Components</a:t>
            </a:r>
            <a:r>
              <a:rPr spc="335" dirty="0"/>
              <a:t> </a:t>
            </a:r>
            <a:r>
              <a:rPr spc="-52" dirty="0"/>
              <a:t>Regression</a:t>
            </a:r>
          </a:p>
        </p:txBody>
      </p:sp>
      <p:grpSp>
        <p:nvGrpSpPr>
          <p:cNvPr id="66" name="Group 65"/>
          <p:cNvGrpSpPr/>
          <p:nvPr/>
        </p:nvGrpSpPr>
        <p:grpSpPr>
          <a:xfrm>
            <a:off x="1652877" y="1056068"/>
            <a:ext cx="8667482" cy="3232597"/>
            <a:chOff x="3216721" y="1306290"/>
            <a:chExt cx="5574379" cy="2091791"/>
          </a:xfrm>
        </p:grpSpPr>
        <p:sp>
          <p:nvSpPr>
            <p:cNvPr id="3" name="object 3"/>
            <p:cNvSpPr/>
            <p:nvPr/>
          </p:nvSpPr>
          <p:spPr>
            <a:xfrm>
              <a:off x="3750122" y="1578897"/>
              <a:ext cx="2070625" cy="460034"/>
            </a:xfrm>
            <a:custGeom>
              <a:avLst/>
              <a:gdLst/>
              <a:ahLst/>
              <a:cxnLst/>
              <a:rect l="l" t="t" r="r" b="b"/>
              <a:pathLst>
                <a:path w="1391920" h="309244">
                  <a:moveTo>
                    <a:pt x="0" y="17054"/>
                  </a:moveTo>
                  <a:lnTo>
                    <a:pt x="31609" y="14804"/>
                  </a:lnTo>
                  <a:lnTo>
                    <a:pt x="63267" y="5633"/>
                  </a:lnTo>
                  <a:lnTo>
                    <a:pt x="94876" y="0"/>
                  </a:lnTo>
                  <a:lnTo>
                    <a:pt x="126533" y="88360"/>
                  </a:lnTo>
                  <a:lnTo>
                    <a:pt x="158143" y="80368"/>
                  </a:lnTo>
                  <a:lnTo>
                    <a:pt x="189800" y="72578"/>
                  </a:lnTo>
                  <a:lnTo>
                    <a:pt x="221410" y="68172"/>
                  </a:lnTo>
                  <a:lnTo>
                    <a:pt x="253067" y="88016"/>
                  </a:lnTo>
                  <a:lnTo>
                    <a:pt x="284677" y="108501"/>
                  </a:lnTo>
                  <a:lnTo>
                    <a:pt x="316334" y="126095"/>
                  </a:lnTo>
                  <a:lnTo>
                    <a:pt x="347942" y="158931"/>
                  </a:lnTo>
                  <a:lnTo>
                    <a:pt x="379551" y="159759"/>
                  </a:lnTo>
                  <a:lnTo>
                    <a:pt x="411208" y="152704"/>
                  </a:lnTo>
                  <a:lnTo>
                    <a:pt x="442818" y="302370"/>
                  </a:lnTo>
                  <a:lnTo>
                    <a:pt x="474475" y="294870"/>
                  </a:lnTo>
                  <a:lnTo>
                    <a:pt x="506084" y="287472"/>
                  </a:lnTo>
                  <a:lnTo>
                    <a:pt x="537748" y="283894"/>
                  </a:lnTo>
                  <a:lnTo>
                    <a:pt x="569358" y="277229"/>
                  </a:lnTo>
                  <a:lnTo>
                    <a:pt x="601015" y="280019"/>
                  </a:lnTo>
                  <a:lnTo>
                    <a:pt x="632624" y="290315"/>
                  </a:lnTo>
                  <a:lnTo>
                    <a:pt x="664281" y="284136"/>
                  </a:lnTo>
                  <a:lnTo>
                    <a:pt x="695891" y="285854"/>
                  </a:lnTo>
                  <a:lnTo>
                    <a:pt x="727500" y="309082"/>
                  </a:lnTo>
                  <a:lnTo>
                    <a:pt x="759157" y="303644"/>
                  </a:lnTo>
                  <a:lnTo>
                    <a:pt x="790767" y="299426"/>
                  </a:lnTo>
                  <a:lnTo>
                    <a:pt x="822424" y="294918"/>
                  </a:lnTo>
                  <a:lnTo>
                    <a:pt x="854033" y="291003"/>
                  </a:lnTo>
                  <a:lnTo>
                    <a:pt x="885690" y="293846"/>
                  </a:lnTo>
                  <a:lnTo>
                    <a:pt x="917300" y="288644"/>
                  </a:lnTo>
                  <a:lnTo>
                    <a:pt x="948957" y="281784"/>
                  </a:lnTo>
                  <a:lnTo>
                    <a:pt x="980566" y="275902"/>
                  </a:lnTo>
                  <a:lnTo>
                    <a:pt x="1012223" y="266987"/>
                  </a:lnTo>
                  <a:lnTo>
                    <a:pt x="1043833" y="261549"/>
                  </a:lnTo>
                  <a:lnTo>
                    <a:pt x="1075443" y="253315"/>
                  </a:lnTo>
                  <a:lnTo>
                    <a:pt x="1107100" y="246792"/>
                  </a:lnTo>
                  <a:lnTo>
                    <a:pt x="1138709" y="241011"/>
                  </a:lnTo>
                  <a:lnTo>
                    <a:pt x="1170366" y="236745"/>
                  </a:lnTo>
                  <a:lnTo>
                    <a:pt x="1201976" y="231065"/>
                  </a:lnTo>
                  <a:lnTo>
                    <a:pt x="1233639" y="224744"/>
                  </a:lnTo>
                  <a:lnTo>
                    <a:pt x="1265242" y="219354"/>
                  </a:lnTo>
                  <a:lnTo>
                    <a:pt x="1296906" y="212049"/>
                  </a:lnTo>
                  <a:lnTo>
                    <a:pt x="1328509" y="205823"/>
                  </a:lnTo>
                  <a:lnTo>
                    <a:pt x="1360172" y="198869"/>
                  </a:lnTo>
                  <a:lnTo>
                    <a:pt x="1391775" y="191807"/>
                  </a:lnTo>
                </a:path>
              </a:pathLst>
            </a:custGeom>
            <a:ln w="3675">
              <a:solidFill>
                <a:srgbClr val="C37AC0"/>
              </a:solidFill>
            </a:ln>
          </p:spPr>
          <p:txBody>
            <a:bodyPr wrap="square" lIns="0" tIns="0" rIns="0" bIns="0" rtlCol="0"/>
            <a:lstStyle/>
            <a:p>
              <a:endParaRPr sz="2678"/>
            </a:p>
          </p:txBody>
        </p:sp>
        <p:sp>
          <p:nvSpPr>
            <p:cNvPr id="4" name="object 4"/>
            <p:cNvSpPr/>
            <p:nvPr/>
          </p:nvSpPr>
          <p:spPr>
            <a:xfrm>
              <a:off x="3703101" y="2971034"/>
              <a:ext cx="1882644" cy="0"/>
            </a:xfrm>
            <a:custGeom>
              <a:avLst/>
              <a:gdLst/>
              <a:ahLst/>
              <a:cxnLst/>
              <a:rect l="l" t="t" r="r" b="b"/>
              <a:pathLst>
                <a:path w="1265555">
                  <a:moveTo>
                    <a:pt x="0" y="0"/>
                  </a:moveTo>
                  <a:lnTo>
                    <a:pt x="1265249" y="0"/>
                  </a:lnTo>
                </a:path>
              </a:pathLst>
            </a:custGeom>
            <a:ln w="3675">
              <a:solidFill>
                <a:srgbClr val="000000"/>
              </a:solidFill>
            </a:ln>
          </p:spPr>
          <p:txBody>
            <a:bodyPr wrap="square" lIns="0" tIns="0" rIns="0" bIns="0" rtlCol="0"/>
            <a:lstStyle/>
            <a:p>
              <a:endParaRPr sz="2678"/>
            </a:p>
          </p:txBody>
        </p:sp>
        <p:sp>
          <p:nvSpPr>
            <p:cNvPr id="5" name="object 5"/>
            <p:cNvSpPr/>
            <p:nvPr/>
          </p:nvSpPr>
          <p:spPr>
            <a:xfrm>
              <a:off x="3703101" y="2971034"/>
              <a:ext cx="0" cy="52899"/>
            </a:xfrm>
            <a:custGeom>
              <a:avLst/>
              <a:gdLst/>
              <a:ahLst/>
              <a:cxnLst/>
              <a:rect l="l" t="t" r="r" b="b"/>
              <a:pathLst>
                <a:path h="35560">
                  <a:moveTo>
                    <a:pt x="0" y="0"/>
                  </a:moveTo>
                  <a:lnTo>
                    <a:pt x="0" y="35284"/>
                  </a:lnTo>
                </a:path>
              </a:pathLst>
            </a:custGeom>
            <a:ln w="3675">
              <a:solidFill>
                <a:srgbClr val="000000"/>
              </a:solidFill>
            </a:ln>
          </p:spPr>
          <p:txBody>
            <a:bodyPr wrap="square" lIns="0" tIns="0" rIns="0" bIns="0" rtlCol="0"/>
            <a:lstStyle/>
            <a:p>
              <a:endParaRPr sz="2678"/>
            </a:p>
          </p:txBody>
        </p:sp>
        <p:sp>
          <p:nvSpPr>
            <p:cNvPr id="6" name="object 6"/>
            <p:cNvSpPr/>
            <p:nvPr/>
          </p:nvSpPr>
          <p:spPr>
            <a:xfrm>
              <a:off x="4173610" y="2971034"/>
              <a:ext cx="0" cy="52899"/>
            </a:xfrm>
            <a:custGeom>
              <a:avLst/>
              <a:gdLst/>
              <a:ahLst/>
              <a:cxnLst/>
              <a:rect l="l" t="t" r="r" b="b"/>
              <a:pathLst>
                <a:path h="35560">
                  <a:moveTo>
                    <a:pt x="0" y="0"/>
                  </a:moveTo>
                  <a:lnTo>
                    <a:pt x="0" y="35284"/>
                  </a:lnTo>
                </a:path>
              </a:pathLst>
            </a:custGeom>
            <a:ln w="3675">
              <a:solidFill>
                <a:srgbClr val="000000"/>
              </a:solidFill>
            </a:ln>
          </p:spPr>
          <p:txBody>
            <a:bodyPr wrap="square" lIns="0" tIns="0" rIns="0" bIns="0" rtlCol="0"/>
            <a:lstStyle/>
            <a:p>
              <a:endParaRPr sz="2678"/>
            </a:p>
          </p:txBody>
        </p:sp>
        <p:sp>
          <p:nvSpPr>
            <p:cNvPr id="7" name="object 7"/>
            <p:cNvSpPr/>
            <p:nvPr/>
          </p:nvSpPr>
          <p:spPr>
            <a:xfrm>
              <a:off x="4644194" y="2971034"/>
              <a:ext cx="0" cy="52899"/>
            </a:xfrm>
            <a:custGeom>
              <a:avLst/>
              <a:gdLst/>
              <a:ahLst/>
              <a:cxnLst/>
              <a:rect l="l" t="t" r="r" b="b"/>
              <a:pathLst>
                <a:path h="35560">
                  <a:moveTo>
                    <a:pt x="0" y="0"/>
                  </a:moveTo>
                  <a:lnTo>
                    <a:pt x="0" y="35284"/>
                  </a:lnTo>
                </a:path>
              </a:pathLst>
            </a:custGeom>
            <a:ln w="3675">
              <a:solidFill>
                <a:srgbClr val="000000"/>
              </a:solidFill>
            </a:ln>
          </p:spPr>
          <p:txBody>
            <a:bodyPr wrap="square" lIns="0" tIns="0" rIns="0" bIns="0" rtlCol="0"/>
            <a:lstStyle/>
            <a:p>
              <a:endParaRPr sz="2678"/>
            </a:p>
          </p:txBody>
        </p:sp>
        <p:sp>
          <p:nvSpPr>
            <p:cNvPr id="8" name="object 8"/>
            <p:cNvSpPr/>
            <p:nvPr/>
          </p:nvSpPr>
          <p:spPr>
            <a:xfrm>
              <a:off x="5114702" y="2971034"/>
              <a:ext cx="0" cy="52899"/>
            </a:xfrm>
            <a:custGeom>
              <a:avLst/>
              <a:gdLst/>
              <a:ahLst/>
              <a:cxnLst/>
              <a:rect l="l" t="t" r="r" b="b"/>
              <a:pathLst>
                <a:path h="35560">
                  <a:moveTo>
                    <a:pt x="0" y="0"/>
                  </a:moveTo>
                  <a:lnTo>
                    <a:pt x="0" y="35284"/>
                  </a:lnTo>
                </a:path>
              </a:pathLst>
            </a:custGeom>
            <a:ln w="3675">
              <a:solidFill>
                <a:srgbClr val="000000"/>
              </a:solidFill>
            </a:ln>
          </p:spPr>
          <p:txBody>
            <a:bodyPr wrap="square" lIns="0" tIns="0" rIns="0" bIns="0" rtlCol="0"/>
            <a:lstStyle/>
            <a:p>
              <a:endParaRPr sz="2678"/>
            </a:p>
          </p:txBody>
        </p:sp>
        <p:sp>
          <p:nvSpPr>
            <p:cNvPr id="9" name="object 9"/>
            <p:cNvSpPr/>
            <p:nvPr/>
          </p:nvSpPr>
          <p:spPr>
            <a:xfrm>
              <a:off x="5585289" y="2971034"/>
              <a:ext cx="0" cy="52899"/>
            </a:xfrm>
            <a:custGeom>
              <a:avLst/>
              <a:gdLst/>
              <a:ahLst/>
              <a:cxnLst/>
              <a:rect l="l" t="t" r="r" b="b"/>
              <a:pathLst>
                <a:path h="35560">
                  <a:moveTo>
                    <a:pt x="0" y="0"/>
                  </a:moveTo>
                  <a:lnTo>
                    <a:pt x="0" y="35284"/>
                  </a:lnTo>
                </a:path>
              </a:pathLst>
            </a:custGeom>
            <a:ln w="3675">
              <a:solidFill>
                <a:srgbClr val="000000"/>
              </a:solidFill>
            </a:ln>
          </p:spPr>
          <p:txBody>
            <a:bodyPr wrap="square" lIns="0" tIns="0" rIns="0" bIns="0" rtlCol="0"/>
            <a:lstStyle/>
            <a:p>
              <a:endParaRPr sz="2678"/>
            </a:p>
          </p:txBody>
        </p:sp>
        <p:sp>
          <p:nvSpPr>
            <p:cNvPr id="10" name="object 10"/>
            <p:cNvSpPr txBox="1"/>
            <p:nvPr/>
          </p:nvSpPr>
          <p:spPr>
            <a:xfrm>
              <a:off x="3659888" y="3053620"/>
              <a:ext cx="86904" cy="123962"/>
            </a:xfrm>
            <a:prstGeom prst="rect">
              <a:avLst/>
            </a:prstGeom>
          </p:spPr>
          <p:txBody>
            <a:bodyPr vert="horz" wrap="square" lIns="0" tIns="20782" rIns="0" bIns="0" rtlCol="0">
              <a:spAutoFit/>
            </a:bodyPr>
            <a:lstStyle/>
            <a:p>
              <a:pPr marL="18893">
                <a:spcBef>
                  <a:spcPts val="164"/>
                </a:spcBef>
              </a:pPr>
              <a:r>
                <a:rPr sz="669" spc="7" dirty="0">
                  <a:latin typeface="Arial"/>
                  <a:cs typeface="Arial"/>
                </a:rPr>
                <a:t>0</a:t>
              </a:r>
              <a:endParaRPr sz="669">
                <a:latin typeface="Arial"/>
                <a:cs typeface="Arial"/>
              </a:endParaRPr>
            </a:p>
          </p:txBody>
        </p:sp>
        <p:sp>
          <p:nvSpPr>
            <p:cNvPr id="11" name="object 11"/>
            <p:cNvSpPr txBox="1"/>
            <p:nvPr/>
          </p:nvSpPr>
          <p:spPr>
            <a:xfrm>
              <a:off x="5517754" y="3053620"/>
              <a:ext cx="135082" cy="123962"/>
            </a:xfrm>
            <a:prstGeom prst="rect">
              <a:avLst/>
            </a:prstGeom>
          </p:spPr>
          <p:txBody>
            <a:bodyPr vert="horz" wrap="square" lIns="0" tIns="20782" rIns="0" bIns="0" rtlCol="0">
              <a:spAutoFit/>
            </a:bodyPr>
            <a:lstStyle/>
            <a:p>
              <a:pPr marL="18893">
                <a:spcBef>
                  <a:spcPts val="164"/>
                </a:spcBef>
              </a:pPr>
              <a:r>
                <a:rPr sz="669" spc="7" dirty="0">
                  <a:latin typeface="Arial"/>
                  <a:cs typeface="Arial"/>
                </a:rPr>
                <a:t>40</a:t>
              </a:r>
              <a:endParaRPr sz="669">
                <a:latin typeface="Arial"/>
                <a:cs typeface="Arial"/>
              </a:endParaRPr>
            </a:p>
          </p:txBody>
        </p:sp>
        <p:sp>
          <p:nvSpPr>
            <p:cNvPr id="12" name="object 12"/>
            <p:cNvSpPr/>
            <p:nvPr/>
          </p:nvSpPr>
          <p:spPr>
            <a:xfrm>
              <a:off x="3667308" y="1373826"/>
              <a:ext cx="0" cy="1535965"/>
            </a:xfrm>
            <a:custGeom>
              <a:avLst/>
              <a:gdLst/>
              <a:ahLst/>
              <a:cxnLst/>
              <a:rect l="l" t="t" r="r" b="b"/>
              <a:pathLst>
                <a:path h="1032510">
                  <a:moveTo>
                    <a:pt x="0" y="1032366"/>
                  </a:moveTo>
                  <a:lnTo>
                    <a:pt x="0" y="0"/>
                  </a:lnTo>
                </a:path>
              </a:pathLst>
            </a:custGeom>
            <a:ln w="3675">
              <a:solidFill>
                <a:srgbClr val="000000"/>
              </a:solidFill>
            </a:ln>
          </p:spPr>
          <p:txBody>
            <a:bodyPr wrap="square" lIns="0" tIns="0" rIns="0" bIns="0" rtlCol="0"/>
            <a:lstStyle/>
            <a:p>
              <a:endParaRPr sz="2678"/>
            </a:p>
          </p:txBody>
        </p:sp>
        <p:sp>
          <p:nvSpPr>
            <p:cNvPr id="13" name="object 13"/>
            <p:cNvSpPr/>
            <p:nvPr/>
          </p:nvSpPr>
          <p:spPr>
            <a:xfrm>
              <a:off x="3614819" y="2909577"/>
              <a:ext cx="52899" cy="0"/>
            </a:xfrm>
            <a:custGeom>
              <a:avLst/>
              <a:gdLst/>
              <a:ahLst/>
              <a:cxnLst/>
              <a:rect l="l" t="t" r="r" b="b"/>
              <a:pathLst>
                <a:path w="35559">
                  <a:moveTo>
                    <a:pt x="35284" y="0"/>
                  </a:moveTo>
                  <a:lnTo>
                    <a:pt x="0" y="0"/>
                  </a:lnTo>
                </a:path>
              </a:pathLst>
            </a:custGeom>
            <a:ln w="3675">
              <a:solidFill>
                <a:srgbClr val="000000"/>
              </a:solidFill>
            </a:ln>
          </p:spPr>
          <p:txBody>
            <a:bodyPr wrap="square" lIns="0" tIns="0" rIns="0" bIns="0" rtlCol="0"/>
            <a:lstStyle/>
            <a:p>
              <a:endParaRPr sz="2678"/>
            </a:p>
          </p:txBody>
        </p:sp>
        <p:sp>
          <p:nvSpPr>
            <p:cNvPr id="14" name="object 14"/>
            <p:cNvSpPr/>
            <p:nvPr/>
          </p:nvSpPr>
          <p:spPr>
            <a:xfrm>
              <a:off x="3614819" y="2690212"/>
              <a:ext cx="52899" cy="0"/>
            </a:xfrm>
            <a:custGeom>
              <a:avLst/>
              <a:gdLst/>
              <a:ahLst/>
              <a:cxnLst/>
              <a:rect l="l" t="t" r="r" b="b"/>
              <a:pathLst>
                <a:path w="35559">
                  <a:moveTo>
                    <a:pt x="35284" y="0"/>
                  </a:moveTo>
                  <a:lnTo>
                    <a:pt x="0" y="0"/>
                  </a:lnTo>
                </a:path>
              </a:pathLst>
            </a:custGeom>
            <a:ln w="3675">
              <a:solidFill>
                <a:srgbClr val="000000"/>
              </a:solidFill>
            </a:ln>
          </p:spPr>
          <p:txBody>
            <a:bodyPr wrap="square" lIns="0" tIns="0" rIns="0" bIns="0" rtlCol="0"/>
            <a:lstStyle/>
            <a:p>
              <a:endParaRPr sz="2678"/>
            </a:p>
          </p:txBody>
        </p:sp>
        <p:sp>
          <p:nvSpPr>
            <p:cNvPr id="15" name="object 15"/>
            <p:cNvSpPr/>
            <p:nvPr/>
          </p:nvSpPr>
          <p:spPr>
            <a:xfrm>
              <a:off x="3614819" y="2470783"/>
              <a:ext cx="52899" cy="0"/>
            </a:xfrm>
            <a:custGeom>
              <a:avLst/>
              <a:gdLst/>
              <a:ahLst/>
              <a:cxnLst/>
              <a:rect l="l" t="t" r="r" b="b"/>
              <a:pathLst>
                <a:path w="35559">
                  <a:moveTo>
                    <a:pt x="35284" y="0"/>
                  </a:moveTo>
                  <a:lnTo>
                    <a:pt x="0" y="0"/>
                  </a:lnTo>
                </a:path>
              </a:pathLst>
            </a:custGeom>
            <a:ln w="3675">
              <a:solidFill>
                <a:srgbClr val="000000"/>
              </a:solidFill>
            </a:ln>
          </p:spPr>
          <p:txBody>
            <a:bodyPr wrap="square" lIns="0" tIns="0" rIns="0" bIns="0" rtlCol="0"/>
            <a:lstStyle/>
            <a:p>
              <a:endParaRPr sz="2678"/>
            </a:p>
          </p:txBody>
        </p:sp>
        <p:sp>
          <p:nvSpPr>
            <p:cNvPr id="16" name="object 16"/>
            <p:cNvSpPr/>
            <p:nvPr/>
          </p:nvSpPr>
          <p:spPr>
            <a:xfrm>
              <a:off x="3614819" y="2251418"/>
              <a:ext cx="52899" cy="0"/>
            </a:xfrm>
            <a:custGeom>
              <a:avLst/>
              <a:gdLst/>
              <a:ahLst/>
              <a:cxnLst/>
              <a:rect l="l" t="t" r="r" b="b"/>
              <a:pathLst>
                <a:path w="35559">
                  <a:moveTo>
                    <a:pt x="35284" y="0"/>
                  </a:moveTo>
                  <a:lnTo>
                    <a:pt x="0" y="0"/>
                  </a:lnTo>
                </a:path>
              </a:pathLst>
            </a:custGeom>
            <a:ln w="3675">
              <a:solidFill>
                <a:srgbClr val="000000"/>
              </a:solidFill>
            </a:ln>
          </p:spPr>
          <p:txBody>
            <a:bodyPr wrap="square" lIns="0" tIns="0" rIns="0" bIns="0" rtlCol="0"/>
            <a:lstStyle/>
            <a:p>
              <a:endParaRPr sz="2678"/>
            </a:p>
          </p:txBody>
        </p:sp>
        <p:sp>
          <p:nvSpPr>
            <p:cNvPr id="17" name="object 17"/>
            <p:cNvSpPr/>
            <p:nvPr/>
          </p:nvSpPr>
          <p:spPr>
            <a:xfrm>
              <a:off x="3614819" y="2031981"/>
              <a:ext cx="52899" cy="0"/>
            </a:xfrm>
            <a:custGeom>
              <a:avLst/>
              <a:gdLst/>
              <a:ahLst/>
              <a:cxnLst/>
              <a:rect l="l" t="t" r="r" b="b"/>
              <a:pathLst>
                <a:path w="35559">
                  <a:moveTo>
                    <a:pt x="35284" y="0"/>
                  </a:moveTo>
                  <a:lnTo>
                    <a:pt x="0" y="0"/>
                  </a:lnTo>
                </a:path>
              </a:pathLst>
            </a:custGeom>
            <a:ln w="3675">
              <a:solidFill>
                <a:srgbClr val="000000"/>
              </a:solidFill>
            </a:ln>
          </p:spPr>
          <p:txBody>
            <a:bodyPr wrap="square" lIns="0" tIns="0" rIns="0" bIns="0" rtlCol="0"/>
            <a:lstStyle/>
            <a:p>
              <a:endParaRPr sz="2678"/>
            </a:p>
          </p:txBody>
        </p:sp>
        <p:sp>
          <p:nvSpPr>
            <p:cNvPr id="18" name="object 18"/>
            <p:cNvSpPr/>
            <p:nvPr/>
          </p:nvSpPr>
          <p:spPr>
            <a:xfrm>
              <a:off x="3614819" y="1812627"/>
              <a:ext cx="52899" cy="0"/>
            </a:xfrm>
            <a:custGeom>
              <a:avLst/>
              <a:gdLst/>
              <a:ahLst/>
              <a:cxnLst/>
              <a:rect l="l" t="t" r="r" b="b"/>
              <a:pathLst>
                <a:path w="35559">
                  <a:moveTo>
                    <a:pt x="35284" y="0"/>
                  </a:moveTo>
                  <a:lnTo>
                    <a:pt x="0" y="0"/>
                  </a:lnTo>
                </a:path>
              </a:pathLst>
            </a:custGeom>
            <a:ln w="3675">
              <a:solidFill>
                <a:srgbClr val="000000"/>
              </a:solidFill>
            </a:ln>
          </p:spPr>
          <p:txBody>
            <a:bodyPr wrap="square" lIns="0" tIns="0" rIns="0" bIns="0" rtlCol="0"/>
            <a:lstStyle/>
            <a:p>
              <a:endParaRPr sz="2678"/>
            </a:p>
          </p:txBody>
        </p:sp>
        <p:sp>
          <p:nvSpPr>
            <p:cNvPr id="19" name="object 19"/>
            <p:cNvSpPr/>
            <p:nvPr/>
          </p:nvSpPr>
          <p:spPr>
            <a:xfrm>
              <a:off x="3614819" y="1593180"/>
              <a:ext cx="52899" cy="0"/>
            </a:xfrm>
            <a:custGeom>
              <a:avLst/>
              <a:gdLst/>
              <a:ahLst/>
              <a:cxnLst/>
              <a:rect l="l" t="t" r="r" b="b"/>
              <a:pathLst>
                <a:path w="35559">
                  <a:moveTo>
                    <a:pt x="35284" y="0"/>
                  </a:moveTo>
                  <a:lnTo>
                    <a:pt x="0" y="0"/>
                  </a:lnTo>
                </a:path>
              </a:pathLst>
            </a:custGeom>
            <a:ln w="3675">
              <a:solidFill>
                <a:srgbClr val="000000"/>
              </a:solidFill>
            </a:ln>
          </p:spPr>
          <p:txBody>
            <a:bodyPr wrap="square" lIns="0" tIns="0" rIns="0" bIns="0" rtlCol="0"/>
            <a:lstStyle/>
            <a:p>
              <a:endParaRPr sz="2678"/>
            </a:p>
          </p:txBody>
        </p:sp>
        <p:sp>
          <p:nvSpPr>
            <p:cNvPr id="20" name="object 20"/>
            <p:cNvSpPr/>
            <p:nvPr/>
          </p:nvSpPr>
          <p:spPr>
            <a:xfrm>
              <a:off x="3614819" y="1373825"/>
              <a:ext cx="52899" cy="0"/>
            </a:xfrm>
            <a:custGeom>
              <a:avLst/>
              <a:gdLst/>
              <a:ahLst/>
              <a:cxnLst/>
              <a:rect l="l" t="t" r="r" b="b"/>
              <a:pathLst>
                <a:path w="35559">
                  <a:moveTo>
                    <a:pt x="35284" y="0"/>
                  </a:moveTo>
                  <a:lnTo>
                    <a:pt x="0" y="0"/>
                  </a:lnTo>
                </a:path>
              </a:pathLst>
            </a:custGeom>
            <a:ln w="3675">
              <a:solidFill>
                <a:srgbClr val="000000"/>
              </a:solidFill>
            </a:ln>
          </p:spPr>
          <p:txBody>
            <a:bodyPr wrap="square" lIns="0" tIns="0" rIns="0" bIns="0" rtlCol="0"/>
            <a:lstStyle/>
            <a:p>
              <a:endParaRPr sz="2678"/>
            </a:p>
          </p:txBody>
        </p:sp>
        <p:sp>
          <p:nvSpPr>
            <p:cNvPr id="21" name="object 21"/>
            <p:cNvSpPr txBox="1"/>
            <p:nvPr/>
          </p:nvSpPr>
          <p:spPr>
            <a:xfrm>
              <a:off x="3454846" y="2866366"/>
              <a:ext cx="102977" cy="86904"/>
            </a:xfrm>
            <a:prstGeom prst="rect">
              <a:avLst/>
            </a:prstGeom>
          </p:spPr>
          <p:txBody>
            <a:bodyPr vert="vert270" wrap="square" lIns="0" tIns="945" rIns="0" bIns="0" rtlCol="0">
              <a:spAutoFit/>
            </a:bodyPr>
            <a:lstStyle/>
            <a:p>
              <a:pPr marL="18893">
                <a:spcBef>
                  <a:spcPts val="7"/>
                </a:spcBef>
              </a:pPr>
              <a:r>
                <a:rPr sz="669" dirty="0">
                  <a:latin typeface="Arial"/>
                  <a:cs typeface="Arial"/>
                </a:rPr>
                <a:t>0</a:t>
              </a:r>
              <a:endParaRPr sz="669">
                <a:latin typeface="Arial"/>
                <a:cs typeface="Arial"/>
              </a:endParaRPr>
            </a:p>
          </p:txBody>
        </p:sp>
        <p:sp>
          <p:nvSpPr>
            <p:cNvPr id="22" name="object 22"/>
            <p:cNvSpPr txBox="1"/>
            <p:nvPr/>
          </p:nvSpPr>
          <p:spPr>
            <a:xfrm>
              <a:off x="3454845" y="2622679"/>
              <a:ext cx="102977" cy="135082"/>
            </a:xfrm>
            <a:prstGeom prst="rect">
              <a:avLst/>
            </a:prstGeom>
          </p:spPr>
          <p:txBody>
            <a:bodyPr vert="vert270" wrap="square" lIns="0" tIns="945" rIns="0" bIns="0" rtlCol="0">
              <a:spAutoFit/>
            </a:bodyPr>
            <a:lstStyle/>
            <a:p>
              <a:pPr marL="18893">
                <a:spcBef>
                  <a:spcPts val="7"/>
                </a:spcBef>
              </a:pPr>
              <a:r>
                <a:rPr sz="669" dirty="0">
                  <a:latin typeface="Arial"/>
                  <a:cs typeface="Arial"/>
                </a:rPr>
                <a:t>10</a:t>
              </a:r>
              <a:endParaRPr sz="669">
                <a:latin typeface="Arial"/>
                <a:cs typeface="Arial"/>
              </a:endParaRPr>
            </a:p>
          </p:txBody>
        </p:sp>
        <p:sp>
          <p:nvSpPr>
            <p:cNvPr id="23" name="object 23"/>
            <p:cNvSpPr txBox="1"/>
            <p:nvPr/>
          </p:nvSpPr>
          <p:spPr>
            <a:xfrm>
              <a:off x="3454845" y="2403248"/>
              <a:ext cx="102977" cy="135082"/>
            </a:xfrm>
            <a:prstGeom prst="rect">
              <a:avLst/>
            </a:prstGeom>
          </p:spPr>
          <p:txBody>
            <a:bodyPr vert="vert270" wrap="square" lIns="0" tIns="945" rIns="0" bIns="0" rtlCol="0">
              <a:spAutoFit/>
            </a:bodyPr>
            <a:lstStyle/>
            <a:p>
              <a:pPr marL="18893">
                <a:spcBef>
                  <a:spcPts val="7"/>
                </a:spcBef>
              </a:pPr>
              <a:r>
                <a:rPr sz="669" dirty="0">
                  <a:latin typeface="Arial"/>
                  <a:cs typeface="Arial"/>
                </a:rPr>
                <a:t>20</a:t>
              </a:r>
              <a:endParaRPr sz="669">
                <a:latin typeface="Arial"/>
                <a:cs typeface="Arial"/>
              </a:endParaRPr>
            </a:p>
          </p:txBody>
        </p:sp>
        <p:sp>
          <p:nvSpPr>
            <p:cNvPr id="24" name="object 24"/>
            <p:cNvSpPr txBox="1"/>
            <p:nvPr/>
          </p:nvSpPr>
          <p:spPr>
            <a:xfrm>
              <a:off x="3454845" y="2183886"/>
              <a:ext cx="102977" cy="135082"/>
            </a:xfrm>
            <a:prstGeom prst="rect">
              <a:avLst/>
            </a:prstGeom>
          </p:spPr>
          <p:txBody>
            <a:bodyPr vert="vert270" wrap="square" lIns="0" tIns="945" rIns="0" bIns="0" rtlCol="0">
              <a:spAutoFit/>
            </a:bodyPr>
            <a:lstStyle/>
            <a:p>
              <a:pPr marL="18893">
                <a:spcBef>
                  <a:spcPts val="7"/>
                </a:spcBef>
              </a:pPr>
              <a:r>
                <a:rPr sz="669" dirty="0">
                  <a:latin typeface="Arial"/>
                  <a:cs typeface="Arial"/>
                </a:rPr>
                <a:t>30</a:t>
              </a:r>
              <a:endParaRPr sz="669">
                <a:latin typeface="Arial"/>
                <a:cs typeface="Arial"/>
              </a:endParaRPr>
            </a:p>
          </p:txBody>
        </p:sp>
        <p:sp>
          <p:nvSpPr>
            <p:cNvPr id="25" name="object 25"/>
            <p:cNvSpPr txBox="1"/>
            <p:nvPr/>
          </p:nvSpPr>
          <p:spPr>
            <a:xfrm>
              <a:off x="3454845" y="1964451"/>
              <a:ext cx="102977" cy="135082"/>
            </a:xfrm>
            <a:prstGeom prst="rect">
              <a:avLst/>
            </a:prstGeom>
          </p:spPr>
          <p:txBody>
            <a:bodyPr vert="vert270" wrap="square" lIns="0" tIns="945" rIns="0" bIns="0" rtlCol="0">
              <a:spAutoFit/>
            </a:bodyPr>
            <a:lstStyle/>
            <a:p>
              <a:pPr marL="18893">
                <a:spcBef>
                  <a:spcPts val="7"/>
                </a:spcBef>
              </a:pPr>
              <a:r>
                <a:rPr sz="669" dirty="0">
                  <a:latin typeface="Arial"/>
                  <a:cs typeface="Arial"/>
                </a:rPr>
                <a:t>40</a:t>
              </a:r>
              <a:endParaRPr sz="669">
                <a:latin typeface="Arial"/>
                <a:cs typeface="Arial"/>
              </a:endParaRPr>
            </a:p>
          </p:txBody>
        </p:sp>
        <p:sp>
          <p:nvSpPr>
            <p:cNvPr id="26" name="object 26"/>
            <p:cNvSpPr txBox="1"/>
            <p:nvPr/>
          </p:nvSpPr>
          <p:spPr>
            <a:xfrm>
              <a:off x="3454845" y="1745089"/>
              <a:ext cx="102977" cy="135082"/>
            </a:xfrm>
            <a:prstGeom prst="rect">
              <a:avLst/>
            </a:prstGeom>
          </p:spPr>
          <p:txBody>
            <a:bodyPr vert="vert270" wrap="square" lIns="0" tIns="945" rIns="0" bIns="0" rtlCol="0">
              <a:spAutoFit/>
            </a:bodyPr>
            <a:lstStyle/>
            <a:p>
              <a:pPr marL="18893">
                <a:spcBef>
                  <a:spcPts val="7"/>
                </a:spcBef>
              </a:pPr>
              <a:r>
                <a:rPr sz="669" dirty="0">
                  <a:latin typeface="Arial"/>
                  <a:cs typeface="Arial"/>
                </a:rPr>
                <a:t>50</a:t>
              </a:r>
              <a:endParaRPr sz="669">
                <a:latin typeface="Arial"/>
                <a:cs typeface="Arial"/>
              </a:endParaRPr>
            </a:p>
          </p:txBody>
        </p:sp>
        <p:sp>
          <p:nvSpPr>
            <p:cNvPr id="27" name="object 27"/>
            <p:cNvSpPr txBox="1"/>
            <p:nvPr/>
          </p:nvSpPr>
          <p:spPr>
            <a:xfrm>
              <a:off x="3454845" y="1525652"/>
              <a:ext cx="102977" cy="135082"/>
            </a:xfrm>
            <a:prstGeom prst="rect">
              <a:avLst/>
            </a:prstGeom>
          </p:spPr>
          <p:txBody>
            <a:bodyPr vert="vert270" wrap="square" lIns="0" tIns="945" rIns="0" bIns="0" rtlCol="0">
              <a:spAutoFit/>
            </a:bodyPr>
            <a:lstStyle/>
            <a:p>
              <a:pPr marL="18893">
                <a:spcBef>
                  <a:spcPts val="7"/>
                </a:spcBef>
              </a:pPr>
              <a:r>
                <a:rPr sz="669" dirty="0">
                  <a:latin typeface="Arial"/>
                  <a:cs typeface="Arial"/>
                </a:rPr>
                <a:t>60</a:t>
              </a:r>
              <a:endParaRPr sz="669">
                <a:latin typeface="Arial"/>
                <a:cs typeface="Arial"/>
              </a:endParaRPr>
            </a:p>
          </p:txBody>
        </p:sp>
        <p:sp>
          <p:nvSpPr>
            <p:cNvPr id="28" name="object 28"/>
            <p:cNvSpPr txBox="1"/>
            <p:nvPr/>
          </p:nvSpPr>
          <p:spPr>
            <a:xfrm>
              <a:off x="3454845" y="1306290"/>
              <a:ext cx="102977" cy="135082"/>
            </a:xfrm>
            <a:prstGeom prst="rect">
              <a:avLst/>
            </a:prstGeom>
          </p:spPr>
          <p:txBody>
            <a:bodyPr vert="vert270" wrap="square" lIns="0" tIns="945" rIns="0" bIns="0" rtlCol="0">
              <a:spAutoFit/>
            </a:bodyPr>
            <a:lstStyle/>
            <a:p>
              <a:pPr marL="18893">
                <a:spcBef>
                  <a:spcPts val="7"/>
                </a:spcBef>
              </a:pPr>
              <a:r>
                <a:rPr sz="669" dirty="0">
                  <a:latin typeface="Arial"/>
                  <a:cs typeface="Arial"/>
                </a:rPr>
                <a:t>70</a:t>
              </a:r>
              <a:endParaRPr sz="669">
                <a:latin typeface="Arial"/>
                <a:cs typeface="Arial"/>
              </a:endParaRPr>
            </a:p>
          </p:txBody>
        </p:sp>
        <p:sp>
          <p:nvSpPr>
            <p:cNvPr id="29" name="object 29"/>
            <p:cNvSpPr/>
            <p:nvPr/>
          </p:nvSpPr>
          <p:spPr>
            <a:xfrm>
              <a:off x="3667308" y="1312368"/>
              <a:ext cx="2236879" cy="1658767"/>
            </a:xfrm>
            <a:custGeom>
              <a:avLst/>
              <a:gdLst/>
              <a:ahLst/>
              <a:cxnLst/>
              <a:rect l="l" t="t" r="r" b="b"/>
              <a:pathLst>
                <a:path w="1503680" h="1115060">
                  <a:moveTo>
                    <a:pt x="0" y="1114991"/>
                  </a:moveTo>
                  <a:lnTo>
                    <a:pt x="1503118" y="1114991"/>
                  </a:lnTo>
                  <a:lnTo>
                    <a:pt x="1503118" y="0"/>
                  </a:lnTo>
                  <a:lnTo>
                    <a:pt x="0" y="0"/>
                  </a:lnTo>
                  <a:lnTo>
                    <a:pt x="0" y="1114991"/>
                  </a:lnTo>
                </a:path>
              </a:pathLst>
            </a:custGeom>
            <a:ln w="3675">
              <a:solidFill>
                <a:srgbClr val="000000"/>
              </a:solidFill>
            </a:ln>
          </p:spPr>
          <p:txBody>
            <a:bodyPr wrap="square" lIns="0" tIns="0" rIns="0" bIns="0" rtlCol="0"/>
            <a:lstStyle/>
            <a:p>
              <a:endParaRPr sz="2678"/>
            </a:p>
          </p:txBody>
        </p:sp>
        <p:sp>
          <p:nvSpPr>
            <p:cNvPr id="30" name="object 30"/>
            <p:cNvSpPr txBox="1"/>
            <p:nvPr/>
          </p:nvSpPr>
          <p:spPr>
            <a:xfrm>
              <a:off x="4106078" y="3005248"/>
              <a:ext cx="1356486" cy="392833"/>
            </a:xfrm>
            <a:prstGeom prst="rect">
              <a:avLst/>
            </a:prstGeom>
          </p:spPr>
          <p:txBody>
            <a:bodyPr vert="horz" wrap="square" lIns="0" tIns="3779" rIns="0" bIns="0" rtlCol="0">
              <a:spAutoFit/>
            </a:bodyPr>
            <a:lstStyle/>
            <a:p>
              <a:pPr>
                <a:spcBef>
                  <a:spcPts val="30"/>
                </a:spcBef>
              </a:pPr>
              <a:endParaRPr sz="446">
                <a:latin typeface="Times New Roman"/>
                <a:cs typeface="Times New Roman"/>
              </a:endParaRPr>
            </a:p>
            <a:p>
              <a:pPr marL="18893">
                <a:spcBef>
                  <a:spcPts val="7"/>
                </a:spcBef>
                <a:tabLst>
                  <a:tab pos="489316" algn="l"/>
                  <a:tab pos="959740" algn="l"/>
                </a:tabLst>
              </a:pPr>
              <a:r>
                <a:rPr sz="669" spc="7" dirty="0">
                  <a:latin typeface="Arial"/>
                  <a:cs typeface="Arial"/>
                </a:rPr>
                <a:t>10	20	30</a:t>
              </a:r>
              <a:endParaRPr sz="669">
                <a:latin typeface="Arial"/>
                <a:cs typeface="Arial"/>
              </a:endParaRPr>
            </a:p>
            <a:p>
              <a:pPr>
                <a:spcBef>
                  <a:spcPts val="37"/>
                </a:spcBef>
              </a:pPr>
              <a:endParaRPr sz="446">
                <a:latin typeface="Times New Roman"/>
                <a:cs typeface="Times New Roman"/>
              </a:endParaRPr>
            </a:p>
            <a:p>
              <a:pPr marL="20782"/>
              <a:r>
                <a:rPr sz="967" dirty="0">
                  <a:latin typeface="Arial"/>
                  <a:cs typeface="Arial"/>
                </a:rPr>
                <a:t>Number of</a:t>
              </a:r>
              <a:r>
                <a:rPr sz="967" spc="-52" dirty="0">
                  <a:latin typeface="Arial"/>
                  <a:cs typeface="Arial"/>
                </a:rPr>
                <a:t> </a:t>
              </a:r>
              <a:r>
                <a:rPr sz="967" dirty="0">
                  <a:latin typeface="Arial"/>
                  <a:cs typeface="Arial"/>
                </a:rPr>
                <a:t>Components</a:t>
              </a:r>
              <a:endParaRPr sz="967">
                <a:latin typeface="Arial"/>
                <a:cs typeface="Arial"/>
              </a:endParaRPr>
            </a:p>
          </p:txBody>
        </p:sp>
        <p:sp>
          <p:nvSpPr>
            <p:cNvPr id="31" name="object 31"/>
            <p:cNvSpPr txBox="1"/>
            <p:nvPr/>
          </p:nvSpPr>
          <p:spPr>
            <a:xfrm>
              <a:off x="3216721" y="1561428"/>
              <a:ext cx="141064" cy="1160948"/>
            </a:xfrm>
            <a:prstGeom prst="rect">
              <a:avLst/>
            </a:prstGeom>
          </p:spPr>
          <p:txBody>
            <a:bodyPr vert="vert270" wrap="square" lIns="0" tIns="0" rIns="0" bIns="0" rtlCol="0">
              <a:spAutoFit/>
            </a:bodyPr>
            <a:lstStyle/>
            <a:p>
              <a:pPr marL="18893">
                <a:lnSpc>
                  <a:spcPts val="1093"/>
                </a:lnSpc>
              </a:pPr>
              <a:r>
                <a:rPr sz="967" dirty="0">
                  <a:latin typeface="Arial"/>
                  <a:cs typeface="Arial"/>
                </a:rPr>
                <a:t>Mean Squared</a:t>
              </a:r>
              <a:r>
                <a:rPr sz="967" spc="-60" dirty="0">
                  <a:latin typeface="Arial"/>
                  <a:cs typeface="Arial"/>
                </a:rPr>
                <a:t> </a:t>
              </a:r>
              <a:r>
                <a:rPr sz="967" dirty="0">
                  <a:latin typeface="Arial"/>
                  <a:cs typeface="Arial"/>
                </a:rPr>
                <a:t>Error</a:t>
              </a:r>
              <a:endParaRPr sz="967">
                <a:latin typeface="Arial"/>
                <a:cs typeface="Arial"/>
              </a:endParaRPr>
            </a:p>
          </p:txBody>
        </p:sp>
        <p:sp>
          <p:nvSpPr>
            <p:cNvPr id="32" name="object 32"/>
            <p:cNvSpPr/>
            <p:nvPr/>
          </p:nvSpPr>
          <p:spPr>
            <a:xfrm>
              <a:off x="3750122" y="2176838"/>
              <a:ext cx="2070625" cy="729253"/>
            </a:xfrm>
            <a:custGeom>
              <a:avLst/>
              <a:gdLst/>
              <a:ahLst/>
              <a:cxnLst/>
              <a:rect l="l" t="t" r="r" b="b"/>
              <a:pathLst>
                <a:path w="1391920" h="490219">
                  <a:moveTo>
                    <a:pt x="0" y="0"/>
                  </a:moveTo>
                  <a:lnTo>
                    <a:pt x="31609" y="4460"/>
                  </a:lnTo>
                  <a:lnTo>
                    <a:pt x="63267" y="4602"/>
                  </a:lnTo>
                  <a:lnTo>
                    <a:pt x="94876" y="6226"/>
                  </a:lnTo>
                  <a:lnTo>
                    <a:pt x="126533" y="102423"/>
                  </a:lnTo>
                  <a:lnTo>
                    <a:pt x="158143" y="102322"/>
                  </a:lnTo>
                  <a:lnTo>
                    <a:pt x="189800" y="102618"/>
                  </a:lnTo>
                  <a:lnTo>
                    <a:pt x="221410" y="104774"/>
                  </a:lnTo>
                  <a:lnTo>
                    <a:pt x="253067" y="132516"/>
                  </a:lnTo>
                  <a:lnTo>
                    <a:pt x="284677" y="159807"/>
                  </a:lnTo>
                  <a:lnTo>
                    <a:pt x="316334" y="185486"/>
                  </a:lnTo>
                  <a:lnTo>
                    <a:pt x="347942" y="225526"/>
                  </a:lnTo>
                  <a:lnTo>
                    <a:pt x="379551" y="232241"/>
                  </a:lnTo>
                  <a:lnTo>
                    <a:pt x="411208" y="232288"/>
                  </a:lnTo>
                  <a:lnTo>
                    <a:pt x="442818" y="389208"/>
                  </a:lnTo>
                  <a:lnTo>
                    <a:pt x="474475" y="389550"/>
                  </a:lnTo>
                  <a:lnTo>
                    <a:pt x="506084" y="389503"/>
                  </a:lnTo>
                  <a:lnTo>
                    <a:pt x="537748" y="392835"/>
                  </a:lnTo>
                  <a:lnTo>
                    <a:pt x="569358" y="392932"/>
                  </a:lnTo>
                  <a:lnTo>
                    <a:pt x="601015" y="402634"/>
                  </a:lnTo>
                  <a:lnTo>
                    <a:pt x="632624" y="420767"/>
                  </a:lnTo>
                  <a:lnTo>
                    <a:pt x="664281" y="422042"/>
                  </a:lnTo>
                  <a:lnTo>
                    <a:pt x="695891" y="430372"/>
                  </a:lnTo>
                  <a:lnTo>
                    <a:pt x="727500" y="459042"/>
                  </a:lnTo>
                  <a:lnTo>
                    <a:pt x="759157" y="460611"/>
                  </a:lnTo>
                  <a:lnTo>
                    <a:pt x="790767" y="464285"/>
                  </a:lnTo>
                  <a:lnTo>
                    <a:pt x="822424" y="467176"/>
                  </a:lnTo>
                  <a:lnTo>
                    <a:pt x="854033" y="470460"/>
                  </a:lnTo>
                  <a:lnTo>
                    <a:pt x="885690" y="480360"/>
                  </a:lnTo>
                  <a:lnTo>
                    <a:pt x="917300" y="482074"/>
                  </a:lnTo>
                  <a:lnTo>
                    <a:pt x="948957" y="482271"/>
                  </a:lnTo>
                  <a:lnTo>
                    <a:pt x="1012223" y="482271"/>
                  </a:lnTo>
                  <a:lnTo>
                    <a:pt x="1043833" y="483203"/>
                  </a:lnTo>
                  <a:lnTo>
                    <a:pt x="1075443" y="483348"/>
                  </a:lnTo>
                  <a:lnTo>
                    <a:pt x="1107100" y="483545"/>
                  </a:lnTo>
                  <a:lnTo>
                    <a:pt x="1138709" y="483495"/>
                  </a:lnTo>
                  <a:lnTo>
                    <a:pt x="1170366" y="487464"/>
                  </a:lnTo>
                  <a:lnTo>
                    <a:pt x="1201976" y="488054"/>
                  </a:lnTo>
                  <a:lnTo>
                    <a:pt x="1233639" y="488054"/>
                  </a:lnTo>
                  <a:lnTo>
                    <a:pt x="1265242" y="489670"/>
                  </a:lnTo>
                  <a:lnTo>
                    <a:pt x="1296906" y="489817"/>
                  </a:lnTo>
                  <a:lnTo>
                    <a:pt x="1328509" y="489965"/>
                  </a:lnTo>
                  <a:lnTo>
                    <a:pt x="1360172" y="489867"/>
                  </a:lnTo>
                  <a:lnTo>
                    <a:pt x="1391775" y="489915"/>
                  </a:lnTo>
                </a:path>
              </a:pathLst>
            </a:custGeom>
            <a:ln w="3675">
              <a:solidFill>
                <a:srgbClr val="000000"/>
              </a:solidFill>
            </a:ln>
          </p:spPr>
          <p:txBody>
            <a:bodyPr wrap="square" lIns="0" tIns="0" rIns="0" bIns="0" rtlCol="0"/>
            <a:lstStyle/>
            <a:p>
              <a:endParaRPr sz="2678"/>
            </a:p>
          </p:txBody>
        </p:sp>
        <p:sp>
          <p:nvSpPr>
            <p:cNvPr id="33" name="object 33"/>
            <p:cNvSpPr/>
            <p:nvPr/>
          </p:nvSpPr>
          <p:spPr>
            <a:xfrm>
              <a:off x="3750122" y="2411732"/>
              <a:ext cx="2070625" cy="474203"/>
            </a:xfrm>
            <a:custGeom>
              <a:avLst/>
              <a:gdLst/>
              <a:ahLst/>
              <a:cxnLst/>
              <a:rect l="l" t="t" r="r" b="b"/>
              <a:pathLst>
                <a:path w="1391920" h="318769">
                  <a:moveTo>
                    <a:pt x="0" y="318343"/>
                  </a:moveTo>
                  <a:lnTo>
                    <a:pt x="31609" y="311578"/>
                  </a:lnTo>
                  <a:lnTo>
                    <a:pt x="63267" y="302121"/>
                  </a:lnTo>
                  <a:lnTo>
                    <a:pt x="94876" y="294819"/>
                  </a:lnTo>
                  <a:lnTo>
                    <a:pt x="126533" y="286928"/>
                  </a:lnTo>
                  <a:lnTo>
                    <a:pt x="158143" y="278942"/>
                  </a:lnTo>
                  <a:lnTo>
                    <a:pt x="189800" y="270806"/>
                  </a:lnTo>
                  <a:lnTo>
                    <a:pt x="221410" y="264141"/>
                  </a:lnTo>
                  <a:lnTo>
                    <a:pt x="253067" y="256153"/>
                  </a:lnTo>
                  <a:lnTo>
                    <a:pt x="284677" y="249293"/>
                  </a:lnTo>
                  <a:lnTo>
                    <a:pt x="316334" y="241107"/>
                  </a:lnTo>
                  <a:lnTo>
                    <a:pt x="347942" y="233856"/>
                  </a:lnTo>
                  <a:lnTo>
                    <a:pt x="379551" y="227925"/>
                  </a:lnTo>
                  <a:lnTo>
                    <a:pt x="411208" y="220721"/>
                  </a:lnTo>
                  <a:lnTo>
                    <a:pt x="442818" y="213372"/>
                  </a:lnTo>
                  <a:lnTo>
                    <a:pt x="474475" y="205481"/>
                  </a:lnTo>
                  <a:lnTo>
                    <a:pt x="506084" y="198032"/>
                  </a:lnTo>
                  <a:lnTo>
                    <a:pt x="537748" y="191073"/>
                  </a:lnTo>
                  <a:lnTo>
                    <a:pt x="569358" y="184213"/>
                  </a:lnTo>
                  <a:lnTo>
                    <a:pt x="601015" y="177303"/>
                  </a:lnTo>
                  <a:lnTo>
                    <a:pt x="632624" y="169362"/>
                  </a:lnTo>
                  <a:lnTo>
                    <a:pt x="664281" y="161816"/>
                  </a:lnTo>
                  <a:lnTo>
                    <a:pt x="695891" y="155151"/>
                  </a:lnTo>
                  <a:lnTo>
                    <a:pt x="727500" y="149613"/>
                  </a:lnTo>
                  <a:lnTo>
                    <a:pt x="759157" y="142509"/>
                  </a:lnTo>
                  <a:lnTo>
                    <a:pt x="822424" y="127071"/>
                  </a:lnTo>
                  <a:lnTo>
                    <a:pt x="885690" y="112712"/>
                  </a:lnTo>
                  <a:lnTo>
                    <a:pt x="917300" y="105703"/>
                  </a:lnTo>
                  <a:lnTo>
                    <a:pt x="948957" y="98599"/>
                  </a:lnTo>
                  <a:lnTo>
                    <a:pt x="980566" y="92668"/>
                  </a:lnTo>
                  <a:lnTo>
                    <a:pt x="1012223" y="83701"/>
                  </a:lnTo>
                  <a:lnTo>
                    <a:pt x="1043833" y="77231"/>
                  </a:lnTo>
                  <a:lnTo>
                    <a:pt x="1075443" y="68751"/>
                  </a:lnTo>
                  <a:lnTo>
                    <a:pt x="1107100" y="61939"/>
                  </a:lnTo>
                  <a:lnTo>
                    <a:pt x="1138709" y="56157"/>
                  </a:lnTo>
                  <a:lnTo>
                    <a:pt x="1170366" y="47876"/>
                  </a:lnTo>
                  <a:lnTo>
                    <a:pt x="1201976" y="41555"/>
                  </a:lnTo>
                  <a:lnTo>
                    <a:pt x="1233639" y="35133"/>
                  </a:lnTo>
                  <a:lnTo>
                    <a:pt x="1265242" y="28078"/>
                  </a:lnTo>
                  <a:lnTo>
                    <a:pt x="1296906" y="20531"/>
                  </a:lnTo>
                  <a:lnTo>
                    <a:pt x="1328509" y="14110"/>
                  </a:lnTo>
                  <a:lnTo>
                    <a:pt x="1360172" y="7149"/>
                  </a:lnTo>
                  <a:lnTo>
                    <a:pt x="1391775" y="0"/>
                  </a:lnTo>
                </a:path>
              </a:pathLst>
            </a:custGeom>
            <a:ln w="3675">
              <a:solidFill>
                <a:srgbClr val="009F86"/>
              </a:solidFill>
            </a:ln>
          </p:spPr>
          <p:txBody>
            <a:bodyPr wrap="square" lIns="0" tIns="0" rIns="0" bIns="0" rtlCol="0"/>
            <a:lstStyle/>
            <a:p>
              <a:endParaRPr sz="2678"/>
            </a:p>
          </p:txBody>
        </p:sp>
        <p:sp>
          <p:nvSpPr>
            <p:cNvPr id="34" name="object 34"/>
            <p:cNvSpPr/>
            <p:nvPr/>
          </p:nvSpPr>
          <p:spPr>
            <a:xfrm>
              <a:off x="3667308" y="2361130"/>
              <a:ext cx="2236879" cy="0"/>
            </a:xfrm>
            <a:custGeom>
              <a:avLst/>
              <a:gdLst/>
              <a:ahLst/>
              <a:cxnLst/>
              <a:rect l="l" t="t" r="r" b="b"/>
              <a:pathLst>
                <a:path w="1503680">
                  <a:moveTo>
                    <a:pt x="0" y="0"/>
                  </a:moveTo>
                  <a:lnTo>
                    <a:pt x="1503118" y="0"/>
                  </a:lnTo>
                </a:path>
              </a:pathLst>
            </a:custGeom>
            <a:ln w="3675">
              <a:solidFill>
                <a:srgbClr val="000000"/>
              </a:solidFill>
              <a:prstDash val="lgDash"/>
            </a:ln>
          </p:spPr>
          <p:txBody>
            <a:bodyPr wrap="square" lIns="0" tIns="0" rIns="0" bIns="0" rtlCol="0"/>
            <a:lstStyle/>
            <a:p>
              <a:endParaRPr sz="2678"/>
            </a:p>
          </p:txBody>
        </p:sp>
        <p:sp>
          <p:nvSpPr>
            <p:cNvPr id="35" name="object 35"/>
            <p:cNvSpPr/>
            <p:nvPr/>
          </p:nvSpPr>
          <p:spPr>
            <a:xfrm>
              <a:off x="6637040" y="1385192"/>
              <a:ext cx="2070625" cy="1103326"/>
            </a:xfrm>
            <a:custGeom>
              <a:avLst/>
              <a:gdLst/>
              <a:ahLst/>
              <a:cxnLst/>
              <a:rect l="l" t="t" r="r" b="b"/>
              <a:pathLst>
                <a:path w="1391920" h="741680">
                  <a:moveTo>
                    <a:pt x="0" y="0"/>
                  </a:moveTo>
                  <a:lnTo>
                    <a:pt x="31609" y="7452"/>
                  </a:lnTo>
                  <a:lnTo>
                    <a:pt x="63266" y="34257"/>
                  </a:lnTo>
                  <a:lnTo>
                    <a:pt x="94876" y="35928"/>
                  </a:lnTo>
                  <a:lnTo>
                    <a:pt x="126533" y="38812"/>
                  </a:lnTo>
                  <a:lnTo>
                    <a:pt x="158142" y="116883"/>
                  </a:lnTo>
                  <a:lnTo>
                    <a:pt x="189799" y="149571"/>
                  </a:lnTo>
                  <a:lnTo>
                    <a:pt x="221409" y="232931"/>
                  </a:lnTo>
                  <a:lnTo>
                    <a:pt x="253066" y="230580"/>
                  </a:lnTo>
                  <a:lnTo>
                    <a:pt x="284675" y="270073"/>
                  </a:lnTo>
                  <a:lnTo>
                    <a:pt x="316332" y="269783"/>
                  </a:lnTo>
                  <a:lnTo>
                    <a:pt x="347942" y="338441"/>
                  </a:lnTo>
                  <a:lnTo>
                    <a:pt x="379551" y="336089"/>
                  </a:lnTo>
                  <a:lnTo>
                    <a:pt x="411208" y="359168"/>
                  </a:lnTo>
                  <a:lnTo>
                    <a:pt x="442818" y="407536"/>
                  </a:lnTo>
                  <a:lnTo>
                    <a:pt x="474475" y="475802"/>
                  </a:lnTo>
                  <a:lnTo>
                    <a:pt x="506084" y="544170"/>
                  </a:lnTo>
                  <a:lnTo>
                    <a:pt x="537748" y="605327"/>
                  </a:lnTo>
                  <a:lnTo>
                    <a:pt x="569358" y="605866"/>
                  </a:lnTo>
                  <a:lnTo>
                    <a:pt x="601015" y="602632"/>
                  </a:lnTo>
                  <a:lnTo>
                    <a:pt x="632624" y="619734"/>
                  </a:lnTo>
                  <a:lnTo>
                    <a:pt x="664281" y="661148"/>
                  </a:lnTo>
                  <a:lnTo>
                    <a:pt x="695891" y="689179"/>
                  </a:lnTo>
                  <a:lnTo>
                    <a:pt x="727500" y="693593"/>
                  </a:lnTo>
                  <a:lnTo>
                    <a:pt x="759157" y="690500"/>
                  </a:lnTo>
                  <a:lnTo>
                    <a:pt x="790767" y="689523"/>
                  </a:lnTo>
                  <a:lnTo>
                    <a:pt x="822424" y="687171"/>
                  </a:lnTo>
                  <a:lnTo>
                    <a:pt x="854033" y="705594"/>
                  </a:lnTo>
                  <a:lnTo>
                    <a:pt x="885690" y="711962"/>
                  </a:lnTo>
                  <a:lnTo>
                    <a:pt x="917300" y="718383"/>
                  </a:lnTo>
                  <a:lnTo>
                    <a:pt x="948957" y="727453"/>
                  </a:lnTo>
                  <a:lnTo>
                    <a:pt x="980566" y="726180"/>
                  </a:lnTo>
                  <a:lnTo>
                    <a:pt x="1012223" y="741563"/>
                  </a:lnTo>
                  <a:lnTo>
                    <a:pt x="1043833" y="738774"/>
                  </a:lnTo>
                  <a:lnTo>
                    <a:pt x="1075443" y="736860"/>
                  </a:lnTo>
                  <a:lnTo>
                    <a:pt x="1107100" y="734805"/>
                  </a:lnTo>
                  <a:lnTo>
                    <a:pt x="1138709" y="732601"/>
                  </a:lnTo>
                  <a:lnTo>
                    <a:pt x="1170366" y="732790"/>
                  </a:lnTo>
                  <a:lnTo>
                    <a:pt x="1201976" y="733774"/>
                  </a:lnTo>
                  <a:lnTo>
                    <a:pt x="1233633" y="730829"/>
                  </a:lnTo>
                  <a:lnTo>
                    <a:pt x="1265242" y="728188"/>
                  </a:lnTo>
                  <a:lnTo>
                    <a:pt x="1296906" y="724953"/>
                  </a:lnTo>
                  <a:lnTo>
                    <a:pt x="1328509" y="722157"/>
                  </a:lnTo>
                  <a:lnTo>
                    <a:pt x="1360172" y="719515"/>
                  </a:lnTo>
                  <a:lnTo>
                    <a:pt x="1391775" y="716914"/>
                  </a:lnTo>
                </a:path>
              </a:pathLst>
            </a:custGeom>
            <a:ln w="3675">
              <a:solidFill>
                <a:srgbClr val="C37AC0"/>
              </a:solidFill>
            </a:ln>
          </p:spPr>
          <p:txBody>
            <a:bodyPr wrap="square" lIns="0" tIns="0" rIns="0" bIns="0" rtlCol="0"/>
            <a:lstStyle/>
            <a:p>
              <a:endParaRPr sz="2678"/>
            </a:p>
          </p:txBody>
        </p:sp>
        <p:sp>
          <p:nvSpPr>
            <p:cNvPr id="36" name="object 36"/>
            <p:cNvSpPr/>
            <p:nvPr/>
          </p:nvSpPr>
          <p:spPr>
            <a:xfrm>
              <a:off x="6590017" y="2971034"/>
              <a:ext cx="1882644" cy="0"/>
            </a:xfrm>
            <a:custGeom>
              <a:avLst/>
              <a:gdLst/>
              <a:ahLst/>
              <a:cxnLst/>
              <a:rect l="l" t="t" r="r" b="b"/>
              <a:pathLst>
                <a:path w="1265554">
                  <a:moveTo>
                    <a:pt x="0" y="0"/>
                  </a:moveTo>
                  <a:lnTo>
                    <a:pt x="1265249" y="0"/>
                  </a:lnTo>
                </a:path>
              </a:pathLst>
            </a:custGeom>
            <a:ln w="3675">
              <a:solidFill>
                <a:srgbClr val="000000"/>
              </a:solidFill>
            </a:ln>
          </p:spPr>
          <p:txBody>
            <a:bodyPr wrap="square" lIns="0" tIns="0" rIns="0" bIns="0" rtlCol="0"/>
            <a:lstStyle/>
            <a:p>
              <a:endParaRPr sz="2678"/>
            </a:p>
          </p:txBody>
        </p:sp>
        <p:sp>
          <p:nvSpPr>
            <p:cNvPr id="37" name="object 37"/>
            <p:cNvSpPr/>
            <p:nvPr/>
          </p:nvSpPr>
          <p:spPr>
            <a:xfrm>
              <a:off x="6590017" y="2971034"/>
              <a:ext cx="0" cy="52899"/>
            </a:xfrm>
            <a:custGeom>
              <a:avLst/>
              <a:gdLst/>
              <a:ahLst/>
              <a:cxnLst/>
              <a:rect l="l" t="t" r="r" b="b"/>
              <a:pathLst>
                <a:path h="35560">
                  <a:moveTo>
                    <a:pt x="0" y="0"/>
                  </a:moveTo>
                  <a:lnTo>
                    <a:pt x="0" y="35284"/>
                  </a:lnTo>
                </a:path>
              </a:pathLst>
            </a:custGeom>
            <a:ln w="3675">
              <a:solidFill>
                <a:srgbClr val="000000"/>
              </a:solidFill>
            </a:ln>
          </p:spPr>
          <p:txBody>
            <a:bodyPr wrap="square" lIns="0" tIns="0" rIns="0" bIns="0" rtlCol="0"/>
            <a:lstStyle/>
            <a:p>
              <a:endParaRPr sz="2678"/>
            </a:p>
          </p:txBody>
        </p:sp>
        <p:sp>
          <p:nvSpPr>
            <p:cNvPr id="38" name="object 38"/>
            <p:cNvSpPr/>
            <p:nvPr/>
          </p:nvSpPr>
          <p:spPr>
            <a:xfrm>
              <a:off x="7060523" y="2971034"/>
              <a:ext cx="0" cy="52899"/>
            </a:xfrm>
            <a:custGeom>
              <a:avLst/>
              <a:gdLst/>
              <a:ahLst/>
              <a:cxnLst/>
              <a:rect l="l" t="t" r="r" b="b"/>
              <a:pathLst>
                <a:path h="35560">
                  <a:moveTo>
                    <a:pt x="0" y="0"/>
                  </a:moveTo>
                  <a:lnTo>
                    <a:pt x="0" y="35284"/>
                  </a:lnTo>
                </a:path>
              </a:pathLst>
            </a:custGeom>
            <a:ln w="3675">
              <a:solidFill>
                <a:srgbClr val="000000"/>
              </a:solidFill>
            </a:ln>
          </p:spPr>
          <p:txBody>
            <a:bodyPr wrap="square" lIns="0" tIns="0" rIns="0" bIns="0" rtlCol="0"/>
            <a:lstStyle/>
            <a:p>
              <a:endParaRPr sz="2678"/>
            </a:p>
          </p:txBody>
        </p:sp>
        <p:sp>
          <p:nvSpPr>
            <p:cNvPr id="39" name="object 39"/>
            <p:cNvSpPr/>
            <p:nvPr/>
          </p:nvSpPr>
          <p:spPr>
            <a:xfrm>
              <a:off x="7531112" y="2971034"/>
              <a:ext cx="0" cy="52899"/>
            </a:xfrm>
            <a:custGeom>
              <a:avLst/>
              <a:gdLst/>
              <a:ahLst/>
              <a:cxnLst/>
              <a:rect l="l" t="t" r="r" b="b"/>
              <a:pathLst>
                <a:path h="35560">
                  <a:moveTo>
                    <a:pt x="0" y="0"/>
                  </a:moveTo>
                  <a:lnTo>
                    <a:pt x="0" y="35284"/>
                  </a:lnTo>
                </a:path>
              </a:pathLst>
            </a:custGeom>
            <a:ln w="3675">
              <a:solidFill>
                <a:srgbClr val="000000"/>
              </a:solidFill>
            </a:ln>
          </p:spPr>
          <p:txBody>
            <a:bodyPr wrap="square" lIns="0" tIns="0" rIns="0" bIns="0" rtlCol="0"/>
            <a:lstStyle/>
            <a:p>
              <a:endParaRPr sz="2678"/>
            </a:p>
          </p:txBody>
        </p:sp>
        <p:sp>
          <p:nvSpPr>
            <p:cNvPr id="40" name="object 40"/>
            <p:cNvSpPr/>
            <p:nvPr/>
          </p:nvSpPr>
          <p:spPr>
            <a:xfrm>
              <a:off x="8001618" y="2971034"/>
              <a:ext cx="0" cy="52899"/>
            </a:xfrm>
            <a:custGeom>
              <a:avLst/>
              <a:gdLst/>
              <a:ahLst/>
              <a:cxnLst/>
              <a:rect l="l" t="t" r="r" b="b"/>
              <a:pathLst>
                <a:path h="35560">
                  <a:moveTo>
                    <a:pt x="0" y="0"/>
                  </a:moveTo>
                  <a:lnTo>
                    <a:pt x="0" y="35284"/>
                  </a:lnTo>
                </a:path>
              </a:pathLst>
            </a:custGeom>
            <a:ln w="3675">
              <a:solidFill>
                <a:srgbClr val="000000"/>
              </a:solidFill>
            </a:ln>
          </p:spPr>
          <p:txBody>
            <a:bodyPr wrap="square" lIns="0" tIns="0" rIns="0" bIns="0" rtlCol="0"/>
            <a:lstStyle/>
            <a:p>
              <a:endParaRPr sz="2678"/>
            </a:p>
          </p:txBody>
        </p:sp>
        <p:sp>
          <p:nvSpPr>
            <p:cNvPr id="41" name="object 41"/>
            <p:cNvSpPr/>
            <p:nvPr/>
          </p:nvSpPr>
          <p:spPr>
            <a:xfrm>
              <a:off x="8472205" y="2971034"/>
              <a:ext cx="0" cy="52899"/>
            </a:xfrm>
            <a:custGeom>
              <a:avLst/>
              <a:gdLst/>
              <a:ahLst/>
              <a:cxnLst/>
              <a:rect l="l" t="t" r="r" b="b"/>
              <a:pathLst>
                <a:path h="35560">
                  <a:moveTo>
                    <a:pt x="0" y="0"/>
                  </a:moveTo>
                  <a:lnTo>
                    <a:pt x="0" y="35284"/>
                  </a:lnTo>
                </a:path>
              </a:pathLst>
            </a:custGeom>
            <a:ln w="3675">
              <a:solidFill>
                <a:srgbClr val="000000"/>
              </a:solidFill>
            </a:ln>
          </p:spPr>
          <p:txBody>
            <a:bodyPr wrap="square" lIns="0" tIns="0" rIns="0" bIns="0" rtlCol="0"/>
            <a:lstStyle/>
            <a:p>
              <a:endParaRPr sz="2678"/>
            </a:p>
          </p:txBody>
        </p:sp>
        <p:sp>
          <p:nvSpPr>
            <p:cNvPr id="42" name="object 42"/>
            <p:cNvSpPr txBox="1"/>
            <p:nvPr/>
          </p:nvSpPr>
          <p:spPr>
            <a:xfrm>
              <a:off x="6546807" y="3053620"/>
              <a:ext cx="86904" cy="123962"/>
            </a:xfrm>
            <a:prstGeom prst="rect">
              <a:avLst/>
            </a:prstGeom>
          </p:spPr>
          <p:txBody>
            <a:bodyPr vert="horz" wrap="square" lIns="0" tIns="20782" rIns="0" bIns="0" rtlCol="0">
              <a:spAutoFit/>
            </a:bodyPr>
            <a:lstStyle/>
            <a:p>
              <a:pPr marL="18893">
                <a:spcBef>
                  <a:spcPts val="164"/>
                </a:spcBef>
              </a:pPr>
              <a:r>
                <a:rPr sz="669" spc="7" dirty="0">
                  <a:latin typeface="Arial"/>
                  <a:cs typeface="Arial"/>
                </a:rPr>
                <a:t>0</a:t>
              </a:r>
              <a:endParaRPr sz="669">
                <a:latin typeface="Arial"/>
                <a:cs typeface="Arial"/>
              </a:endParaRPr>
            </a:p>
          </p:txBody>
        </p:sp>
        <p:sp>
          <p:nvSpPr>
            <p:cNvPr id="43" name="object 43"/>
            <p:cNvSpPr txBox="1"/>
            <p:nvPr/>
          </p:nvSpPr>
          <p:spPr>
            <a:xfrm>
              <a:off x="8404670" y="3053620"/>
              <a:ext cx="135082" cy="123962"/>
            </a:xfrm>
            <a:prstGeom prst="rect">
              <a:avLst/>
            </a:prstGeom>
          </p:spPr>
          <p:txBody>
            <a:bodyPr vert="horz" wrap="square" lIns="0" tIns="20782" rIns="0" bIns="0" rtlCol="0">
              <a:spAutoFit/>
            </a:bodyPr>
            <a:lstStyle/>
            <a:p>
              <a:pPr marL="18893">
                <a:spcBef>
                  <a:spcPts val="164"/>
                </a:spcBef>
              </a:pPr>
              <a:r>
                <a:rPr sz="669" spc="7" dirty="0">
                  <a:latin typeface="Arial"/>
                  <a:cs typeface="Arial"/>
                </a:rPr>
                <a:t>40</a:t>
              </a:r>
              <a:endParaRPr sz="669">
                <a:latin typeface="Arial"/>
                <a:cs typeface="Arial"/>
              </a:endParaRPr>
            </a:p>
          </p:txBody>
        </p:sp>
        <p:sp>
          <p:nvSpPr>
            <p:cNvPr id="44" name="object 44"/>
            <p:cNvSpPr/>
            <p:nvPr/>
          </p:nvSpPr>
          <p:spPr>
            <a:xfrm>
              <a:off x="6554220" y="1469766"/>
              <a:ext cx="0" cy="1440558"/>
            </a:xfrm>
            <a:custGeom>
              <a:avLst/>
              <a:gdLst/>
              <a:ahLst/>
              <a:cxnLst/>
              <a:rect l="l" t="t" r="r" b="b"/>
              <a:pathLst>
                <a:path h="968375">
                  <a:moveTo>
                    <a:pt x="0" y="967873"/>
                  </a:moveTo>
                  <a:lnTo>
                    <a:pt x="0" y="0"/>
                  </a:lnTo>
                </a:path>
              </a:pathLst>
            </a:custGeom>
            <a:ln w="3675">
              <a:solidFill>
                <a:srgbClr val="000000"/>
              </a:solidFill>
            </a:ln>
          </p:spPr>
          <p:txBody>
            <a:bodyPr wrap="square" lIns="0" tIns="0" rIns="0" bIns="0" rtlCol="0"/>
            <a:lstStyle/>
            <a:p>
              <a:endParaRPr sz="2678"/>
            </a:p>
          </p:txBody>
        </p:sp>
        <p:sp>
          <p:nvSpPr>
            <p:cNvPr id="45" name="object 45"/>
            <p:cNvSpPr/>
            <p:nvPr/>
          </p:nvSpPr>
          <p:spPr>
            <a:xfrm>
              <a:off x="6501735" y="2909577"/>
              <a:ext cx="52899" cy="0"/>
            </a:xfrm>
            <a:custGeom>
              <a:avLst/>
              <a:gdLst/>
              <a:ahLst/>
              <a:cxnLst/>
              <a:rect l="l" t="t" r="r" b="b"/>
              <a:pathLst>
                <a:path w="35560">
                  <a:moveTo>
                    <a:pt x="35282" y="0"/>
                  </a:moveTo>
                  <a:lnTo>
                    <a:pt x="0" y="0"/>
                  </a:lnTo>
                </a:path>
              </a:pathLst>
            </a:custGeom>
            <a:ln w="3675">
              <a:solidFill>
                <a:srgbClr val="000000"/>
              </a:solidFill>
            </a:ln>
          </p:spPr>
          <p:txBody>
            <a:bodyPr wrap="square" lIns="0" tIns="0" rIns="0" bIns="0" rtlCol="0"/>
            <a:lstStyle/>
            <a:p>
              <a:endParaRPr sz="2678"/>
            </a:p>
          </p:txBody>
        </p:sp>
        <p:sp>
          <p:nvSpPr>
            <p:cNvPr id="46" name="object 46"/>
            <p:cNvSpPr/>
            <p:nvPr/>
          </p:nvSpPr>
          <p:spPr>
            <a:xfrm>
              <a:off x="6501735" y="2429664"/>
              <a:ext cx="52899" cy="0"/>
            </a:xfrm>
            <a:custGeom>
              <a:avLst/>
              <a:gdLst/>
              <a:ahLst/>
              <a:cxnLst/>
              <a:rect l="l" t="t" r="r" b="b"/>
              <a:pathLst>
                <a:path w="35560">
                  <a:moveTo>
                    <a:pt x="35282" y="0"/>
                  </a:moveTo>
                  <a:lnTo>
                    <a:pt x="0" y="0"/>
                  </a:lnTo>
                </a:path>
              </a:pathLst>
            </a:custGeom>
            <a:ln w="3675">
              <a:solidFill>
                <a:srgbClr val="000000"/>
              </a:solidFill>
            </a:ln>
          </p:spPr>
          <p:txBody>
            <a:bodyPr wrap="square" lIns="0" tIns="0" rIns="0" bIns="0" rtlCol="0"/>
            <a:lstStyle/>
            <a:p>
              <a:endParaRPr sz="2678"/>
            </a:p>
          </p:txBody>
        </p:sp>
        <p:sp>
          <p:nvSpPr>
            <p:cNvPr id="47" name="object 47"/>
            <p:cNvSpPr/>
            <p:nvPr/>
          </p:nvSpPr>
          <p:spPr>
            <a:xfrm>
              <a:off x="6501735" y="1949754"/>
              <a:ext cx="52899" cy="0"/>
            </a:xfrm>
            <a:custGeom>
              <a:avLst/>
              <a:gdLst/>
              <a:ahLst/>
              <a:cxnLst/>
              <a:rect l="l" t="t" r="r" b="b"/>
              <a:pathLst>
                <a:path w="35560">
                  <a:moveTo>
                    <a:pt x="35282" y="0"/>
                  </a:moveTo>
                  <a:lnTo>
                    <a:pt x="0" y="0"/>
                  </a:lnTo>
                </a:path>
              </a:pathLst>
            </a:custGeom>
            <a:ln w="3675">
              <a:solidFill>
                <a:srgbClr val="000000"/>
              </a:solidFill>
            </a:ln>
          </p:spPr>
          <p:txBody>
            <a:bodyPr wrap="square" lIns="0" tIns="0" rIns="0" bIns="0" rtlCol="0"/>
            <a:lstStyle/>
            <a:p>
              <a:endParaRPr sz="2678"/>
            </a:p>
          </p:txBody>
        </p:sp>
        <p:sp>
          <p:nvSpPr>
            <p:cNvPr id="48" name="object 48"/>
            <p:cNvSpPr/>
            <p:nvPr/>
          </p:nvSpPr>
          <p:spPr>
            <a:xfrm>
              <a:off x="6501735" y="1469765"/>
              <a:ext cx="52899" cy="0"/>
            </a:xfrm>
            <a:custGeom>
              <a:avLst/>
              <a:gdLst/>
              <a:ahLst/>
              <a:cxnLst/>
              <a:rect l="l" t="t" r="r" b="b"/>
              <a:pathLst>
                <a:path w="35560">
                  <a:moveTo>
                    <a:pt x="35282" y="0"/>
                  </a:moveTo>
                  <a:lnTo>
                    <a:pt x="0" y="0"/>
                  </a:lnTo>
                </a:path>
              </a:pathLst>
            </a:custGeom>
            <a:ln w="3675">
              <a:solidFill>
                <a:srgbClr val="000000"/>
              </a:solidFill>
            </a:ln>
          </p:spPr>
          <p:txBody>
            <a:bodyPr wrap="square" lIns="0" tIns="0" rIns="0" bIns="0" rtlCol="0"/>
            <a:lstStyle/>
            <a:p>
              <a:endParaRPr sz="2678"/>
            </a:p>
          </p:txBody>
        </p:sp>
        <p:sp>
          <p:nvSpPr>
            <p:cNvPr id="49" name="object 49"/>
            <p:cNvSpPr txBox="1"/>
            <p:nvPr/>
          </p:nvSpPr>
          <p:spPr>
            <a:xfrm>
              <a:off x="6341762" y="2866366"/>
              <a:ext cx="102977" cy="86904"/>
            </a:xfrm>
            <a:prstGeom prst="rect">
              <a:avLst/>
            </a:prstGeom>
          </p:spPr>
          <p:txBody>
            <a:bodyPr vert="vert270" wrap="square" lIns="0" tIns="945" rIns="0" bIns="0" rtlCol="0">
              <a:spAutoFit/>
            </a:bodyPr>
            <a:lstStyle/>
            <a:p>
              <a:pPr marL="18893">
                <a:spcBef>
                  <a:spcPts val="7"/>
                </a:spcBef>
              </a:pPr>
              <a:r>
                <a:rPr sz="669" dirty="0">
                  <a:latin typeface="Arial"/>
                  <a:cs typeface="Arial"/>
                </a:rPr>
                <a:t>0</a:t>
              </a:r>
              <a:endParaRPr sz="669">
                <a:latin typeface="Arial"/>
                <a:cs typeface="Arial"/>
              </a:endParaRPr>
            </a:p>
          </p:txBody>
        </p:sp>
        <p:sp>
          <p:nvSpPr>
            <p:cNvPr id="50" name="object 50"/>
            <p:cNvSpPr txBox="1"/>
            <p:nvPr/>
          </p:nvSpPr>
          <p:spPr>
            <a:xfrm>
              <a:off x="6341761" y="2362130"/>
              <a:ext cx="102977" cy="135082"/>
            </a:xfrm>
            <a:prstGeom prst="rect">
              <a:avLst/>
            </a:prstGeom>
          </p:spPr>
          <p:txBody>
            <a:bodyPr vert="vert270" wrap="square" lIns="0" tIns="945" rIns="0" bIns="0" rtlCol="0">
              <a:spAutoFit/>
            </a:bodyPr>
            <a:lstStyle/>
            <a:p>
              <a:pPr marL="18893">
                <a:spcBef>
                  <a:spcPts val="7"/>
                </a:spcBef>
              </a:pPr>
              <a:r>
                <a:rPr sz="669" dirty="0">
                  <a:latin typeface="Arial"/>
                  <a:cs typeface="Arial"/>
                </a:rPr>
                <a:t>50</a:t>
              </a:r>
              <a:endParaRPr sz="669">
                <a:latin typeface="Arial"/>
                <a:cs typeface="Arial"/>
              </a:endParaRPr>
            </a:p>
          </p:txBody>
        </p:sp>
        <p:sp>
          <p:nvSpPr>
            <p:cNvPr id="51" name="object 51"/>
            <p:cNvSpPr txBox="1"/>
            <p:nvPr/>
          </p:nvSpPr>
          <p:spPr>
            <a:xfrm>
              <a:off x="6341761" y="1857899"/>
              <a:ext cx="102977" cy="184202"/>
            </a:xfrm>
            <a:prstGeom prst="rect">
              <a:avLst/>
            </a:prstGeom>
          </p:spPr>
          <p:txBody>
            <a:bodyPr vert="vert270" wrap="square" lIns="0" tIns="945" rIns="0" bIns="0" rtlCol="0">
              <a:spAutoFit/>
            </a:bodyPr>
            <a:lstStyle/>
            <a:p>
              <a:pPr marL="18893">
                <a:spcBef>
                  <a:spcPts val="7"/>
                </a:spcBef>
              </a:pPr>
              <a:r>
                <a:rPr sz="669" dirty="0">
                  <a:latin typeface="Arial"/>
                  <a:cs typeface="Arial"/>
                </a:rPr>
                <a:t>100</a:t>
              </a:r>
              <a:endParaRPr sz="669">
                <a:latin typeface="Arial"/>
                <a:cs typeface="Arial"/>
              </a:endParaRPr>
            </a:p>
          </p:txBody>
        </p:sp>
        <p:sp>
          <p:nvSpPr>
            <p:cNvPr id="52" name="object 52"/>
            <p:cNvSpPr txBox="1"/>
            <p:nvPr/>
          </p:nvSpPr>
          <p:spPr>
            <a:xfrm>
              <a:off x="6341761" y="1377908"/>
              <a:ext cx="102977" cy="184202"/>
            </a:xfrm>
            <a:prstGeom prst="rect">
              <a:avLst/>
            </a:prstGeom>
          </p:spPr>
          <p:txBody>
            <a:bodyPr vert="vert270" wrap="square" lIns="0" tIns="945" rIns="0" bIns="0" rtlCol="0">
              <a:spAutoFit/>
            </a:bodyPr>
            <a:lstStyle/>
            <a:p>
              <a:pPr marL="18893">
                <a:spcBef>
                  <a:spcPts val="7"/>
                </a:spcBef>
              </a:pPr>
              <a:r>
                <a:rPr sz="669" dirty="0">
                  <a:latin typeface="Arial"/>
                  <a:cs typeface="Arial"/>
                </a:rPr>
                <a:t>150</a:t>
              </a:r>
              <a:endParaRPr sz="669">
                <a:latin typeface="Arial"/>
                <a:cs typeface="Arial"/>
              </a:endParaRPr>
            </a:p>
          </p:txBody>
        </p:sp>
        <p:sp>
          <p:nvSpPr>
            <p:cNvPr id="53" name="object 53"/>
            <p:cNvSpPr/>
            <p:nvPr/>
          </p:nvSpPr>
          <p:spPr>
            <a:xfrm>
              <a:off x="6554221" y="1312368"/>
              <a:ext cx="2236879" cy="1658767"/>
            </a:xfrm>
            <a:custGeom>
              <a:avLst/>
              <a:gdLst/>
              <a:ahLst/>
              <a:cxnLst/>
              <a:rect l="l" t="t" r="r" b="b"/>
              <a:pathLst>
                <a:path w="1503679" h="1115060">
                  <a:moveTo>
                    <a:pt x="0" y="1114991"/>
                  </a:moveTo>
                  <a:lnTo>
                    <a:pt x="1503120" y="1114991"/>
                  </a:lnTo>
                  <a:lnTo>
                    <a:pt x="1503120" y="0"/>
                  </a:lnTo>
                  <a:lnTo>
                    <a:pt x="0" y="0"/>
                  </a:lnTo>
                  <a:lnTo>
                    <a:pt x="0" y="1114991"/>
                  </a:lnTo>
                </a:path>
              </a:pathLst>
            </a:custGeom>
            <a:ln w="3675">
              <a:solidFill>
                <a:srgbClr val="000000"/>
              </a:solidFill>
            </a:ln>
          </p:spPr>
          <p:txBody>
            <a:bodyPr wrap="square" lIns="0" tIns="0" rIns="0" bIns="0" rtlCol="0"/>
            <a:lstStyle/>
            <a:p>
              <a:endParaRPr sz="2678"/>
            </a:p>
          </p:txBody>
        </p:sp>
        <p:sp>
          <p:nvSpPr>
            <p:cNvPr id="54" name="object 54"/>
            <p:cNvSpPr txBox="1"/>
            <p:nvPr/>
          </p:nvSpPr>
          <p:spPr>
            <a:xfrm>
              <a:off x="6992997" y="3005248"/>
              <a:ext cx="1356486" cy="392833"/>
            </a:xfrm>
            <a:prstGeom prst="rect">
              <a:avLst/>
            </a:prstGeom>
          </p:spPr>
          <p:txBody>
            <a:bodyPr vert="horz" wrap="square" lIns="0" tIns="3779" rIns="0" bIns="0" rtlCol="0">
              <a:spAutoFit/>
            </a:bodyPr>
            <a:lstStyle/>
            <a:p>
              <a:pPr>
                <a:spcBef>
                  <a:spcPts val="30"/>
                </a:spcBef>
              </a:pPr>
              <a:endParaRPr sz="446">
                <a:latin typeface="Times New Roman"/>
                <a:cs typeface="Times New Roman"/>
              </a:endParaRPr>
            </a:p>
            <a:p>
              <a:pPr marL="18893">
                <a:spcBef>
                  <a:spcPts val="7"/>
                </a:spcBef>
                <a:tabLst>
                  <a:tab pos="489316" algn="l"/>
                  <a:tab pos="959740" algn="l"/>
                </a:tabLst>
              </a:pPr>
              <a:r>
                <a:rPr sz="669" spc="7" dirty="0">
                  <a:latin typeface="Arial"/>
                  <a:cs typeface="Arial"/>
                </a:rPr>
                <a:t>10	20	30</a:t>
              </a:r>
              <a:endParaRPr sz="669">
                <a:latin typeface="Arial"/>
                <a:cs typeface="Arial"/>
              </a:endParaRPr>
            </a:p>
            <a:p>
              <a:pPr>
                <a:spcBef>
                  <a:spcPts val="37"/>
                </a:spcBef>
              </a:pPr>
              <a:endParaRPr sz="446">
                <a:latin typeface="Times New Roman"/>
                <a:cs typeface="Times New Roman"/>
              </a:endParaRPr>
            </a:p>
            <a:p>
              <a:pPr marL="20782"/>
              <a:r>
                <a:rPr sz="967" dirty="0">
                  <a:latin typeface="Arial"/>
                  <a:cs typeface="Arial"/>
                </a:rPr>
                <a:t>Number of</a:t>
              </a:r>
              <a:r>
                <a:rPr sz="967" spc="-52" dirty="0">
                  <a:latin typeface="Arial"/>
                  <a:cs typeface="Arial"/>
                </a:rPr>
                <a:t> </a:t>
              </a:r>
              <a:r>
                <a:rPr sz="967" dirty="0">
                  <a:latin typeface="Arial"/>
                  <a:cs typeface="Arial"/>
                </a:rPr>
                <a:t>Components</a:t>
              </a:r>
              <a:endParaRPr sz="967">
                <a:latin typeface="Arial"/>
                <a:cs typeface="Arial"/>
              </a:endParaRPr>
            </a:p>
          </p:txBody>
        </p:sp>
        <p:sp>
          <p:nvSpPr>
            <p:cNvPr id="55" name="object 55"/>
            <p:cNvSpPr txBox="1"/>
            <p:nvPr/>
          </p:nvSpPr>
          <p:spPr>
            <a:xfrm>
              <a:off x="6103634" y="1561428"/>
              <a:ext cx="141064" cy="1160948"/>
            </a:xfrm>
            <a:prstGeom prst="rect">
              <a:avLst/>
            </a:prstGeom>
          </p:spPr>
          <p:txBody>
            <a:bodyPr vert="vert270" wrap="square" lIns="0" tIns="0" rIns="0" bIns="0" rtlCol="0">
              <a:spAutoFit/>
            </a:bodyPr>
            <a:lstStyle/>
            <a:p>
              <a:pPr marL="18893">
                <a:lnSpc>
                  <a:spcPts val="1093"/>
                </a:lnSpc>
              </a:pPr>
              <a:r>
                <a:rPr sz="967" dirty="0">
                  <a:latin typeface="Arial"/>
                  <a:cs typeface="Arial"/>
                </a:rPr>
                <a:t>Mean Squared</a:t>
              </a:r>
              <a:r>
                <a:rPr sz="967" spc="-60" dirty="0">
                  <a:latin typeface="Arial"/>
                  <a:cs typeface="Arial"/>
                </a:rPr>
                <a:t> </a:t>
              </a:r>
              <a:r>
                <a:rPr sz="967" dirty="0">
                  <a:latin typeface="Arial"/>
                  <a:cs typeface="Arial"/>
                </a:rPr>
                <a:t>Error</a:t>
              </a:r>
              <a:endParaRPr sz="967">
                <a:latin typeface="Arial"/>
                <a:cs typeface="Arial"/>
              </a:endParaRPr>
            </a:p>
          </p:txBody>
        </p:sp>
        <p:sp>
          <p:nvSpPr>
            <p:cNvPr id="56" name="object 56"/>
            <p:cNvSpPr/>
            <p:nvPr/>
          </p:nvSpPr>
          <p:spPr>
            <a:xfrm>
              <a:off x="6637040" y="1634230"/>
              <a:ext cx="2070625" cy="1274303"/>
            </a:xfrm>
            <a:custGeom>
              <a:avLst/>
              <a:gdLst/>
              <a:ahLst/>
              <a:cxnLst/>
              <a:rect l="l" t="t" r="r" b="b"/>
              <a:pathLst>
                <a:path w="1391920" h="856614">
                  <a:moveTo>
                    <a:pt x="0" y="0"/>
                  </a:moveTo>
                  <a:lnTo>
                    <a:pt x="31609" y="10195"/>
                  </a:lnTo>
                  <a:lnTo>
                    <a:pt x="63266" y="40039"/>
                  </a:lnTo>
                  <a:lnTo>
                    <a:pt x="94876" y="44351"/>
                  </a:lnTo>
                  <a:lnTo>
                    <a:pt x="126533" y="50281"/>
                  </a:lnTo>
                  <a:lnTo>
                    <a:pt x="158142" y="131829"/>
                  </a:lnTo>
                  <a:lnTo>
                    <a:pt x="189799" y="167704"/>
                  </a:lnTo>
                  <a:lnTo>
                    <a:pt x="221409" y="254049"/>
                  </a:lnTo>
                  <a:lnTo>
                    <a:pt x="253066" y="254690"/>
                  </a:lnTo>
                  <a:lnTo>
                    <a:pt x="284675" y="296979"/>
                  </a:lnTo>
                  <a:lnTo>
                    <a:pt x="316332" y="299574"/>
                  </a:lnTo>
                  <a:lnTo>
                    <a:pt x="347942" y="371614"/>
                  </a:lnTo>
                  <a:lnTo>
                    <a:pt x="379551" y="372301"/>
                  </a:lnTo>
                  <a:lnTo>
                    <a:pt x="411208" y="398082"/>
                  </a:lnTo>
                  <a:lnTo>
                    <a:pt x="442818" y="448943"/>
                  </a:lnTo>
                  <a:lnTo>
                    <a:pt x="474475" y="520841"/>
                  </a:lnTo>
                  <a:lnTo>
                    <a:pt x="506084" y="593073"/>
                  </a:lnTo>
                  <a:lnTo>
                    <a:pt x="537748" y="657225"/>
                  </a:lnTo>
                  <a:lnTo>
                    <a:pt x="569358" y="662516"/>
                  </a:lnTo>
                  <a:lnTo>
                    <a:pt x="601015" y="662615"/>
                  </a:lnTo>
                  <a:lnTo>
                    <a:pt x="632624" y="682804"/>
                  </a:lnTo>
                  <a:lnTo>
                    <a:pt x="664281" y="728135"/>
                  </a:lnTo>
                  <a:lnTo>
                    <a:pt x="695891" y="759156"/>
                  </a:lnTo>
                  <a:lnTo>
                    <a:pt x="727500" y="766212"/>
                  </a:lnTo>
                  <a:lnTo>
                    <a:pt x="759157" y="767194"/>
                  </a:lnTo>
                  <a:lnTo>
                    <a:pt x="790767" y="769105"/>
                  </a:lnTo>
                  <a:lnTo>
                    <a:pt x="822424" y="770182"/>
                  </a:lnTo>
                  <a:lnTo>
                    <a:pt x="854033" y="792187"/>
                  </a:lnTo>
                  <a:lnTo>
                    <a:pt x="885690" y="801205"/>
                  </a:lnTo>
                  <a:lnTo>
                    <a:pt x="917300" y="810662"/>
                  </a:lnTo>
                  <a:lnTo>
                    <a:pt x="948957" y="822670"/>
                  </a:lnTo>
                  <a:lnTo>
                    <a:pt x="980566" y="824286"/>
                  </a:lnTo>
                  <a:lnTo>
                    <a:pt x="1012223" y="842614"/>
                  </a:lnTo>
                  <a:lnTo>
                    <a:pt x="1043833" y="842859"/>
                  </a:lnTo>
                  <a:lnTo>
                    <a:pt x="1075443" y="844183"/>
                  </a:lnTo>
                  <a:lnTo>
                    <a:pt x="1107100" y="846191"/>
                  </a:lnTo>
                  <a:lnTo>
                    <a:pt x="1138709" y="847220"/>
                  </a:lnTo>
                  <a:lnTo>
                    <a:pt x="1170366" y="851434"/>
                  </a:lnTo>
                  <a:lnTo>
                    <a:pt x="1201976" y="855601"/>
                  </a:lnTo>
                  <a:lnTo>
                    <a:pt x="1233633" y="855551"/>
                  </a:lnTo>
                  <a:lnTo>
                    <a:pt x="1265242" y="855748"/>
                  </a:lnTo>
                  <a:lnTo>
                    <a:pt x="1296906" y="855896"/>
                  </a:lnTo>
                  <a:lnTo>
                    <a:pt x="1328509" y="855896"/>
                  </a:lnTo>
                  <a:lnTo>
                    <a:pt x="1360172" y="856044"/>
                  </a:lnTo>
                  <a:lnTo>
                    <a:pt x="1391775" y="856288"/>
                  </a:lnTo>
                </a:path>
              </a:pathLst>
            </a:custGeom>
            <a:ln w="3675">
              <a:solidFill>
                <a:srgbClr val="000000"/>
              </a:solidFill>
            </a:ln>
          </p:spPr>
          <p:txBody>
            <a:bodyPr wrap="square" lIns="0" tIns="0" rIns="0" bIns="0" rtlCol="0"/>
            <a:lstStyle/>
            <a:p>
              <a:endParaRPr sz="2678"/>
            </a:p>
          </p:txBody>
        </p:sp>
        <p:sp>
          <p:nvSpPr>
            <p:cNvPr id="57" name="object 57"/>
            <p:cNvSpPr/>
            <p:nvPr/>
          </p:nvSpPr>
          <p:spPr>
            <a:xfrm>
              <a:off x="6637040" y="2691089"/>
              <a:ext cx="2070625" cy="209707"/>
            </a:xfrm>
            <a:custGeom>
              <a:avLst/>
              <a:gdLst/>
              <a:ahLst/>
              <a:cxnLst/>
              <a:rect l="l" t="t" r="r" b="b"/>
              <a:pathLst>
                <a:path w="1391920" h="140969">
                  <a:moveTo>
                    <a:pt x="0" y="140745"/>
                  </a:moveTo>
                  <a:lnTo>
                    <a:pt x="31609" y="137952"/>
                  </a:lnTo>
                  <a:lnTo>
                    <a:pt x="63266" y="134865"/>
                  </a:lnTo>
                  <a:lnTo>
                    <a:pt x="94876" y="132219"/>
                  </a:lnTo>
                  <a:lnTo>
                    <a:pt x="126533" y="129179"/>
                  </a:lnTo>
                  <a:lnTo>
                    <a:pt x="158142" y="125652"/>
                  </a:lnTo>
                  <a:lnTo>
                    <a:pt x="189799" y="122417"/>
                  </a:lnTo>
                  <a:lnTo>
                    <a:pt x="221409" y="119427"/>
                  </a:lnTo>
                  <a:lnTo>
                    <a:pt x="253066" y="116389"/>
                  </a:lnTo>
                  <a:lnTo>
                    <a:pt x="284675" y="113546"/>
                  </a:lnTo>
                  <a:lnTo>
                    <a:pt x="316332" y="110656"/>
                  </a:lnTo>
                  <a:lnTo>
                    <a:pt x="347942" y="107177"/>
                  </a:lnTo>
                  <a:lnTo>
                    <a:pt x="379551" y="104139"/>
                  </a:lnTo>
                  <a:lnTo>
                    <a:pt x="411208" y="101444"/>
                  </a:lnTo>
                  <a:lnTo>
                    <a:pt x="442818" y="98943"/>
                  </a:lnTo>
                  <a:lnTo>
                    <a:pt x="474475" y="95219"/>
                  </a:lnTo>
                  <a:lnTo>
                    <a:pt x="506084" y="91347"/>
                  </a:lnTo>
                  <a:lnTo>
                    <a:pt x="537748" y="88309"/>
                  </a:lnTo>
                  <a:lnTo>
                    <a:pt x="569358" y="83505"/>
                  </a:lnTo>
                  <a:lnTo>
                    <a:pt x="601015" y="80126"/>
                  </a:lnTo>
                  <a:lnTo>
                    <a:pt x="632624" y="76988"/>
                  </a:lnTo>
                  <a:lnTo>
                    <a:pt x="664281" y="73116"/>
                  </a:lnTo>
                  <a:lnTo>
                    <a:pt x="695891" y="70029"/>
                  </a:lnTo>
                  <a:lnTo>
                    <a:pt x="727500" y="67383"/>
                  </a:lnTo>
                  <a:lnTo>
                    <a:pt x="759157" y="63267"/>
                  </a:lnTo>
                  <a:lnTo>
                    <a:pt x="790767" y="60327"/>
                  </a:lnTo>
                  <a:lnTo>
                    <a:pt x="822424" y="56847"/>
                  </a:lnTo>
                  <a:lnTo>
                    <a:pt x="854033" y="53270"/>
                  </a:lnTo>
                  <a:lnTo>
                    <a:pt x="885690" y="50621"/>
                  </a:lnTo>
                  <a:lnTo>
                    <a:pt x="917300" y="47537"/>
                  </a:lnTo>
                  <a:lnTo>
                    <a:pt x="948957" y="44497"/>
                  </a:lnTo>
                  <a:lnTo>
                    <a:pt x="980566" y="41607"/>
                  </a:lnTo>
                  <a:lnTo>
                    <a:pt x="1012223" y="38666"/>
                  </a:lnTo>
                  <a:lnTo>
                    <a:pt x="1043833" y="35579"/>
                  </a:lnTo>
                  <a:lnTo>
                    <a:pt x="1075443" y="32294"/>
                  </a:lnTo>
                  <a:lnTo>
                    <a:pt x="1107100" y="28227"/>
                  </a:lnTo>
                  <a:lnTo>
                    <a:pt x="1138709" y="24945"/>
                  </a:lnTo>
                  <a:lnTo>
                    <a:pt x="1170366" y="20876"/>
                  </a:lnTo>
                  <a:lnTo>
                    <a:pt x="1201976" y="17690"/>
                  </a:lnTo>
                  <a:lnTo>
                    <a:pt x="1233633" y="14701"/>
                  </a:lnTo>
                  <a:lnTo>
                    <a:pt x="1265242" y="11858"/>
                  </a:lnTo>
                  <a:lnTo>
                    <a:pt x="1296906" y="8478"/>
                  </a:lnTo>
                  <a:lnTo>
                    <a:pt x="1328509" y="5635"/>
                  </a:lnTo>
                  <a:lnTo>
                    <a:pt x="1360172" y="2842"/>
                  </a:lnTo>
                  <a:lnTo>
                    <a:pt x="1391775" y="0"/>
                  </a:lnTo>
                </a:path>
              </a:pathLst>
            </a:custGeom>
            <a:ln w="3675">
              <a:solidFill>
                <a:srgbClr val="009F86"/>
              </a:solidFill>
            </a:ln>
          </p:spPr>
          <p:txBody>
            <a:bodyPr wrap="square" lIns="0" tIns="0" rIns="0" bIns="0" rtlCol="0"/>
            <a:lstStyle/>
            <a:p>
              <a:endParaRPr sz="2678"/>
            </a:p>
          </p:txBody>
        </p:sp>
        <p:sp>
          <p:nvSpPr>
            <p:cNvPr id="58" name="object 58"/>
            <p:cNvSpPr/>
            <p:nvPr/>
          </p:nvSpPr>
          <p:spPr>
            <a:xfrm>
              <a:off x="6554221" y="2669656"/>
              <a:ext cx="2236879" cy="0"/>
            </a:xfrm>
            <a:custGeom>
              <a:avLst/>
              <a:gdLst/>
              <a:ahLst/>
              <a:cxnLst/>
              <a:rect l="l" t="t" r="r" b="b"/>
              <a:pathLst>
                <a:path w="1503679">
                  <a:moveTo>
                    <a:pt x="0" y="0"/>
                  </a:moveTo>
                  <a:lnTo>
                    <a:pt x="1503120" y="0"/>
                  </a:lnTo>
                </a:path>
              </a:pathLst>
            </a:custGeom>
            <a:ln w="3675">
              <a:solidFill>
                <a:srgbClr val="000000"/>
              </a:solidFill>
              <a:prstDash val="lgDash"/>
            </a:ln>
          </p:spPr>
          <p:txBody>
            <a:bodyPr wrap="square" lIns="0" tIns="0" rIns="0" bIns="0" rtlCol="0"/>
            <a:lstStyle/>
            <a:p>
              <a:endParaRPr sz="2678"/>
            </a:p>
          </p:txBody>
        </p:sp>
        <p:sp>
          <p:nvSpPr>
            <p:cNvPr id="59" name="object 59"/>
            <p:cNvSpPr/>
            <p:nvPr/>
          </p:nvSpPr>
          <p:spPr>
            <a:xfrm>
              <a:off x="7834158" y="1312365"/>
              <a:ext cx="956908" cy="545995"/>
            </a:xfrm>
            <a:custGeom>
              <a:avLst/>
              <a:gdLst/>
              <a:ahLst/>
              <a:cxnLst/>
              <a:rect l="l" t="t" r="r" b="b"/>
              <a:pathLst>
                <a:path w="643254" h="367030">
                  <a:moveTo>
                    <a:pt x="0" y="366959"/>
                  </a:moveTo>
                  <a:lnTo>
                    <a:pt x="642718" y="366959"/>
                  </a:lnTo>
                  <a:lnTo>
                    <a:pt x="642718" y="0"/>
                  </a:lnTo>
                  <a:lnTo>
                    <a:pt x="0" y="0"/>
                  </a:lnTo>
                  <a:lnTo>
                    <a:pt x="0" y="366959"/>
                  </a:lnTo>
                  <a:close/>
                </a:path>
              </a:pathLst>
            </a:custGeom>
            <a:ln w="3675">
              <a:solidFill>
                <a:srgbClr val="000000"/>
              </a:solidFill>
            </a:ln>
          </p:spPr>
          <p:txBody>
            <a:bodyPr wrap="square" lIns="0" tIns="0" rIns="0" bIns="0" rtlCol="0"/>
            <a:lstStyle/>
            <a:p>
              <a:endParaRPr sz="2678"/>
            </a:p>
          </p:txBody>
        </p:sp>
        <p:sp>
          <p:nvSpPr>
            <p:cNvPr id="60" name="object 60"/>
            <p:cNvSpPr/>
            <p:nvPr/>
          </p:nvSpPr>
          <p:spPr>
            <a:xfrm>
              <a:off x="7910932" y="1423249"/>
              <a:ext cx="51955" cy="51955"/>
            </a:xfrm>
            <a:custGeom>
              <a:avLst/>
              <a:gdLst/>
              <a:ahLst/>
              <a:cxnLst/>
              <a:rect l="l" t="t" r="r" b="b"/>
              <a:pathLst>
                <a:path w="34925" h="34925">
                  <a:moveTo>
                    <a:pt x="0" y="34402"/>
                  </a:moveTo>
                  <a:lnTo>
                    <a:pt x="34402" y="34402"/>
                  </a:lnTo>
                  <a:lnTo>
                    <a:pt x="34402" y="0"/>
                  </a:lnTo>
                  <a:lnTo>
                    <a:pt x="0" y="0"/>
                  </a:lnTo>
                  <a:lnTo>
                    <a:pt x="0" y="34402"/>
                  </a:lnTo>
                  <a:close/>
                </a:path>
              </a:pathLst>
            </a:custGeom>
            <a:solidFill>
              <a:srgbClr val="000000"/>
            </a:solidFill>
          </p:spPr>
          <p:txBody>
            <a:bodyPr wrap="square" lIns="0" tIns="0" rIns="0" bIns="0" rtlCol="0"/>
            <a:lstStyle/>
            <a:p>
              <a:endParaRPr sz="2678"/>
            </a:p>
          </p:txBody>
        </p:sp>
        <p:sp>
          <p:nvSpPr>
            <p:cNvPr id="61" name="object 61"/>
            <p:cNvSpPr/>
            <p:nvPr/>
          </p:nvSpPr>
          <p:spPr>
            <a:xfrm>
              <a:off x="7910932" y="1559726"/>
              <a:ext cx="51955" cy="51955"/>
            </a:xfrm>
            <a:custGeom>
              <a:avLst/>
              <a:gdLst/>
              <a:ahLst/>
              <a:cxnLst/>
              <a:rect l="l" t="t" r="r" b="b"/>
              <a:pathLst>
                <a:path w="34925" h="34925">
                  <a:moveTo>
                    <a:pt x="0" y="34402"/>
                  </a:moveTo>
                  <a:lnTo>
                    <a:pt x="34402" y="34402"/>
                  </a:lnTo>
                  <a:lnTo>
                    <a:pt x="34402" y="0"/>
                  </a:lnTo>
                  <a:lnTo>
                    <a:pt x="0" y="0"/>
                  </a:lnTo>
                  <a:lnTo>
                    <a:pt x="0" y="34402"/>
                  </a:lnTo>
                  <a:close/>
                </a:path>
              </a:pathLst>
            </a:custGeom>
            <a:solidFill>
              <a:srgbClr val="C37AC0"/>
            </a:solidFill>
          </p:spPr>
          <p:txBody>
            <a:bodyPr wrap="square" lIns="0" tIns="0" rIns="0" bIns="0" rtlCol="0"/>
            <a:lstStyle/>
            <a:p>
              <a:endParaRPr sz="2678"/>
            </a:p>
          </p:txBody>
        </p:sp>
        <p:sp>
          <p:nvSpPr>
            <p:cNvPr id="62" name="object 62"/>
            <p:cNvSpPr/>
            <p:nvPr/>
          </p:nvSpPr>
          <p:spPr>
            <a:xfrm>
              <a:off x="7910932" y="1696203"/>
              <a:ext cx="51955" cy="51955"/>
            </a:xfrm>
            <a:custGeom>
              <a:avLst/>
              <a:gdLst/>
              <a:ahLst/>
              <a:cxnLst/>
              <a:rect l="l" t="t" r="r" b="b"/>
              <a:pathLst>
                <a:path w="34925" h="34925">
                  <a:moveTo>
                    <a:pt x="0" y="34402"/>
                  </a:moveTo>
                  <a:lnTo>
                    <a:pt x="34402" y="34402"/>
                  </a:lnTo>
                  <a:lnTo>
                    <a:pt x="34402" y="0"/>
                  </a:lnTo>
                  <a:lnTo>
                    <a:pt x="0" y="0"/>
                  </a:lnTo>
                  <a:lnTo>
                    <a:pt x="0" y="34402"/>
                  </a:lnTo>
                  <a:close/>
                </a:path>
              </a:pathLst>
            </a:custGeom>
            <a:solidFill>
              <a:srgbClr val="009F86"/>
            </a:solidFill>
          </p:spPr>
          <p:txBody>
            <a:bodyPr wrap="square" lIns="0" tIns="0" rIns="0" bIns="0" rtlCol="0"/>
            <a:lstStyle/>
            <a:p>
              <a:endParaRPr sz="2678"/>
            </a:p>
          </p:txBody>
        </p:sp>
        <p:sp>
          <p:nvSpPr>
            <p:cNvPr id="63" name="object 63"/>
            <p:cNvSpPr txBox="1"/>
            <p:nvPr/>
          </p:nvSpPr>
          <p:spPr>
            <a:xfrm>
              <a:off x="8019975" y="1355149"/>
              <a:ext cx="738699" cy="434166"/>
            </a:xfrm>
            <a:prstGeom prst="rect">
              <a:avLst/>
            </a:prstGeom>
          </p:spPr>
          <p:txBody>
            <a:bodyPr vert="horz" wrap="square" lIns="0" tIns="21725" rIns="0" bIns="0" rtlCol="0">
              <a:spAutoFit/>
            </a:bodyPr>
            <a:lstStyle/>
            <a:p>
              <a:pPr marL="18893" marR="7557">
                <a:spcBef>
                  <a:spcPts val="170"/>
                </a:spcBef>
              </a:pPr>
              <a:r>
                <a:rPr sz="893" spc="7" dirty="0">
                  <a:latin typeface="Arial"/>
                  <a:cs typeface="Arial"/>
                </a:rPr>
                <a:t>Squared</a:t>
              </a:r>
              <a:r>
                <a:rPr sz="893" spc="-82" dirty="0">
                  <a:latin typeface="Arial"/>
                  <a:cs typeface="Arial"/>
                </a:rPr>
                <a:t> </a:t>
              </a:r>
              <a:r>
                <a:rPr sz="893" spc="7" dirty="0">
                  <a:latin typeface="Arial"/>
                  <a:cs typeface="Arial"/>
                </a:rPr>
                <a:t>Bias  </a:t>
              </a:r>
              <a:r>
                <a:rPr sz="893" spc="-22" dirty="0">
                  <a:latin typeface="Arial"/>
                  <a:cs typeface="Arial"/>
                </a:rPr>
                <a:t>Test </a:t>
              </a:r>
              <a:r>
                <a:rPr sz="893" spc="15" dirty="0">
                  <a:latin typeface="Arial"/>
                  <a:cs typeface="Arial"/>
                </a:rPr>
                <a:t>MSE  </a:t>
              </a:r>
              <a:r>
                <a:rPr sz="893" dirty="0">
                  <a:latin typeface="Arial"/>
                  <a:cs typeface="Arial"/>
                </a:rPr>
                <a:t>Variance</a:t>
              </a:r>
              <a:endParaRPr sz="893">
                <a:latin typeface="Arial"/>
                <a:cs typeface="Arial"/>
              </a:endParaRPr>
            </a:p>
          </p:txBody>
        </p:sp>
      </p:grpSp>
      <p:sp>
        <p:nvSpPr>
          <p:cNvPr id="64" name="object 64"/>
          <p:cNvSpPr txBox="1"/>
          <p:nvPr/>
        </p:nvSpPr>
        <p:spPr>
          <a:xfrm>
            <a:off x="1725769" y="4507035"/>
            <a:ext cx="9272789" cy="707863"/>
          </a:xfrm>
          <a:prstGeom prst="rect">
            <a:avLst/>
          </a:prstGeom>
        </p:spPr>
        <p:txBody>
          <a:bodyPr vert="horz" wrap="square" lIns="0" tIns="10391" rIns="0" bIns="0" rtlCol="0">
            <a:spAutoFit/>
          </a:bodyPr>
          <a:lstStyle/>
          <a:p>
            <a:pPr marL="18893" marR="7557">
              <a:lnSpc>
                <a:spcPct val="102600"/>
              </a:lnSpc>
              <a:spcBef>
                <a:spcPts val="82"/>
              </a:spcBef>
            </a:pPr>
            <a:r>
              <a:rPr sz="2200" i="1" spc="112" dirty="0">
                <a:latin typeface="Times New Roman"/>
                <a:cs typeface="Times New Roman"/>
              </a:rPr>
              <a:t>PCR </a:t>
            </a:r>
            <a:r>
              <a:rPr sz="2200" i="1" spc="7" dirty="0">
                <a:latin typeface="Times New Roman"/>
                <a:cs typeface="Times New Roman"/>
              </a:rPr>
              <a:t>was </a:t>
            </a:r>
            <a:r>
              <a:rPr sz="2200" i="1" spc="-7" dirty="0">
                <a:latin typeface="Times New Roman"/>
                <a:cs typeface="Times New Roman"/>
              </a:rPr>
              <a:t>applied </a:t>
            </a:r>
            <a:r>
              <a:rPr sz="2200" i="1" spc="45" dirty="0">
                <a:latin typeface="Times New Roman"/>
                <a:cs typeface="Times New Roman"/>
              </a:rPr>
              <a:t>to </a:t>
            </a:r>
            <a:r>
              <a:rPr sz="2200" i="1" spc="22" dirty="0">
                <a:latin typeface="Times New Roman"/>
                <a:cs typeface="Times New Roman"/>
              </a:rPr>
              <a:t>two simulated data </a:t>
            </a:r>
            <a:r>
              <a:rPr sz="2200" i="1" spc="45" dirty="0">
                <a:latin typeface="Times New Roman"/>
                <a:cs typeface="Times New Roman"/>
              </a:rPr>
              <a:t>sets. </a:t>
            </a:r>
            <a:r>
              <a:rPr sz="2200" i="1" spc="89" dirty="0">
                <a:latin typeface="Times New Roman"/>
                <a:cs typeface="Times New Roman"/>
              </a:rPr>
              <a:t>The </a:t>
            </a:r>
            <a:r>
              <a:rPr sz="2200" i="1" dirty="0">
                <a:latin typeface="Times New Roman"/>
                <a:cs typeface="Times New Roman"/>
              </a:rPr>
              <a:t>black, green,  </a:t>
            </a:r>
            <a:r>
              <a:rPr sz="2200" i="1" spc="37" dirty="0">
                <a:latin typeface="Times New Roman"/>
                <a:cs typeface="Times New Roman"/>
              </a:rPr>
              <a:t>and </a:t>
            </a:r>
            <a:r>
              <a:rPr sz="2200" i="1" spc="15" dirty="0">
                <a:latin typeface="Times New Roman"/>
                <a:cs typeface="Times New Roman"/>
              </a:rPr>
              <a:t>purple </a:t>
            </a:r>
            <a:r>
              <a:rPr sz="2200" i="1" spc="22" dirty="0">
                <a:latin typeface="Times New Roman"/>
                <a:cs typeface="Times New Roman"/>
              </a:rPr>
              <a:t>lines </a:t>
            </a:r>
            <a:r>
              <a:rPr sz="2200" i="1" dirty="0">
                <a:latin typeface="Times New Roman"/>
                <a:cs typeface="Times New Roman"/>
              </a:rPr>
              <a:t>correspond </a:t>
            </a:r>
            <a:r>
              <a:rPr sz="2200" i="1" spc="45" dirty="0">
                <a:latin typeface="Times New Roman"/>
                <a:cs typeface="Times New Roman"/>
              </a:rPr>
              <a:t>to </a:t>
            </a:r>
            <a:r>
              <a:rPr sz="2200" i="1" spc="-15" dirty="0">
                <a:latin typeface="Times New Roman"/>
                <a:cs typeface="Times New Roman"/>
              </a:rPr>
              <a:t>squared </a:t>
            </a:r>
            <a:r>
              <a:rPr sz="2200" i="1" spc="15" dirty="0">
                <a:latin typeface="Times New Roman"/>
                <a:cs typeface="Times New Roman"/>
              </a:rPr>
              <a:t>bias, </a:t>
            </a:r>
            <a:r>
              <a:rPr sz="2200" i="1" spc="22" dirty="0">
                <a:latin typeface="Times New Roman"/>
                <a:cs typeface="Times New Roman"/>
              </a:rPr>
              <a:t>variance, </a:t>
            </a:r>
            <a:r>
              <a:rPr sz="2200" i="1" spc="37" dirty="0">
                <a:latin typeface="Times New Roman"/>
                <a:cs typeface="Times New Roman"/>
              </a:rPr>
              <a:t>and </a:t>
            </a:r>
            <a:r>
              <a:rPr sz="2200" i="1" spc="52" dirty="0">
                <a:latin typeface="Times New Roman"/>
                <a:cs typeface="Times New Roman"/>
              </a:rPr>
              <a:t>test  </a:t>
            </a:r>
            <a:r>
              <a:rPr sz="2200" i="1" spc="45" dirty="0">
                <a:latin typeface="Times New Roman"/>
                <a:cs typeface="Times New Roman"/>
              </a:rPr>
              <a:t>mean </a:t>
            </a:r>
            <a:r>
              <a:rPr sz="2200" i="1" spc="-15" dirty="0">
                <a:latin typeface="Times New Roman"/>
                <a:cs typeface="Times New Roman"/>
              </a:rPr>
              <a:t>squared </a:t>
            </a:r>
            <a:r>
              <a:rPr sz="2200" i="1" spc="22" dirty="0">
                <a:latin typeface="Times New Roman"/>
                <a:cs typeface="Times New Roman"/>
              </a:rPr>
              <a:t>error, </a:t>
            </a:r>
            <a:r>
              <a:rPr sz="2200" i="1" spc="7" dirty="0">
                <a:latin typeface="Times New Roman"/>
                <a:cs typeface="Times New Roman"/>
              </a:rPr>
              <a:t>respectively.</a:t>
            </a:r>
            <a:endParaRPr sz="2200" dirty="0">
              <a:latin typeface="Times New Roman"/>
              <a:cs typeface="Times New Roman"/>
            </a:endParaRPr>
          </a:p>
        </p:txBody>
      </p:sp>
    </p:spTree>
    <p:extLst>
      <p:ext uri="{BB962C8B-B14F-4D97-AF65-F5344CB8AC3E}">
        <p14:creationId xmlns:p14="http://schemas.microsoft.com/office/powerpoint/2010/main" val="3472424311"/>
      </p:ext>
    </p:extLst>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7371" y="18559"/>
            <a:ext cx="10599312" cy="702863"/>
          </a:xfrm>
          <a:prstGeom prst="rect">
            <a:avLst/>
          </a:prstGeom>
        </p:spPr>
        <p:txBody>
          <a:bodyPr vert="horz" wrap="square" lIns="0" tIns="25505" rIns="0" bIns="0" rtlCol="0" anchor="ctr">
            <a:spAutoFit/>
          </a:bodyPr>
          <a:lstStyle/>
          <a:p>
            <a:pPr marL="18893">
              <a:lnSpc>
                <a:spcPct val="100000"/>
              </a:lnSpc>
              <a:spcBef>
                <a:spcPts val="201"/>
              </a:spcBef>
            </a:pPr>
            <a:r>
              <a:rPr spc="-30" dirty="0"/>
              <a:t>Choosing </a:t>
            </a:r>
            <a:r>
              <a:rPr spc="-15" dirty="0"/>
              <a:t>the </a:t>
            </a:r>
            <a:r>
              <a:rPr spc="-67" dirty="0"/>
              <a:t>number </a:t>
            </a:r>
            <a:r>
              <a:rPr spc="-60" dirty="0"/>
              <a:t>of </a:t>
            </a:r>
            <a:r>
              <a:rPr spc="-45" dirty="0"/>
              <a:t>directions</a:t>
            </a:r>
            <a:r>
              <a:rPr spc="-231" dirty="0"/>
              <a:t> </a:t>
            </a:r>
            <a:r>
              <a:rPr i="1" spc="260" dirty="0">
                <a:latin typeface="Verdana"/>
                <a:cs typeface="Verdana"/>
              </a:rPr>
              <a:t>M</a:t>
            </a:r>
          </a:p>
        </p:txBody>
      </p:sp>
      <p:grpSp>
        <p:nvGrpSpPr>
          <p:cNvPr id="86" name="Group 85"/>
          <p:cNvGrpSpPr/>
          <p:nvPr/>
        </p:nvGrpSpPr>
        <p:grpSpPr>
          <a:xfrm>
            <a:off x="1457948" y="1014289"/>
            <a:ext cx="8896666" cy="3390286"/>
            <a:chOff x="3222354" y="1310504"/>
            <a:chExt cx="5568746" cy="2349430"/>
          </a:xfrm>
        </p:grpSpPr>
        <p:sp>
          <p:nvSpPr>
            <p:cNvPr id="3" name="object 3"/>
            <p:cNvSpPr/>
            <p:nvPr/>
          </p:nvSpPr>
          <p:spPr>
            <a:xfrm>
              <a:off x="3750122" y="2184088"/>
              <a:ext cx="2070625" cy="976745"/>
            </a:xfrm>
            <a:custGeom>
              <a:avLst/>
              <a:gdLst/>
              <a:ahLst/>
              <a:cxnLst/>
              <a:rect l="l" t="t" r="r" b="b"/>
              <a:pathLst>
                <a:path w="1391920" h="656589">
                  <a:moveTo>
                    <a:pt x="0" y="5390"/>
                  </a:moveTo>
                  <a:lnTo>
                    <a:pt x="114920" y="5390"/>
                  </a:lnTo>
                  <a:lnTo>
                    <a:pt x="127710" y="4460"/>
                  </a:lnTo>
                  <a:lnTo>
                    <a:pt x="242581" y="4460"/>
                  </a:lnTo>
                  <a:lnTo>
                    <a:pt x="255370" y="687"/>
                  </a:lnTo>
                  <a:lnTo>
                    <a:pt x="497951" y="687"/>
                  </a:lnTo>
                  <a:lnTo>
                    <a:pt x="510741" y="2304"/>
                  </a:lnTo>
                  <a:lnTo>
                    <a:pt x="625664" y="2304"/>
                  </a:lnTo>
                  <a:lnTo>
                    <a:pt x="638453" y="0"/>
                  </a:lnTo>
                  <a:lnTo>
                    <a:pt x="753322" y="0"/>
                  </a:lnTo>
                  <a:lnTo>
                    <a:pt x="766118" y="7594"/>
                  </a:lnTo>
                  <a:lnTo>
                    <a:pt x="881034" y="7594"/>
                  </a:lnTo>
                  <a:lnTo>
                    <a:pt x="893824" y="7351"/>
                  </a:lnTo>
                  <a:lnTo>
                    <a:pt x="1008699" y="7351"/>
                  </a:lnTo>
                  <a:lnTo>
                    <a:pt x="1021489" y="7156"/>
                  </a:lnTo>
                  <a:lnTo>
                    <a:pt x="1136405" y="7156"/>
                  </a:lnTo>
                  <a:lnTo>
                    <a:pt x="1149194" y="656343"/>
                  </a:lnTo>
                  <a:lnTo>
                    <a:pt x="1264070" y="656343"/>
                  </a:lnTo>
                  <a:lnTo>
                    <a:pt x="1276859" y="655804"/>
                  </a:lnTo>
                  <a:lnTo>
                    <a:pt x="1391775" y="655804"/>
                  </a:lnTo>
                </a:path>
              </a:pathLst>
            </a:custGeom>
            <a:ln w="8086">
              <a:solidFill>
                <a:srgbClr val="000000"/>
              </a:solidFill>
            </a:ln>
          </p:spPr>
          <p:txBody>
            <a:bodyPr wrap="square" lIns="0" tIns="0" rIns="0" bIns="0" rtlCol="0"/>
            <a:lstStyle/>
            <a:p>
              <a:endParaRPr sz="2678"/>
            </a:p>
          </p:txBody>
        </p:sp>
        <p:sp>
          <p:nvSpPr>
            <p:cNvPr id="4" name="object 4"/>
            <p:cNvSpPr/>
            <p:nvPr/>
          </p:nvSpPr>
          <p:spPr>
            <a:xfrm>
              <a:off x="3957165" y="3231617"/>
              <a:ext cx="1656878" cy="0"/>
            </a:xfrm>
            <a:custGeom>
              <a:avLst/>
              <a:gdLst/>
              <a:ahLst/>
              <a:cxnLst/>
              <a:rect l="l" t="t" r="r" b="b"/>
              <a:pathLst>
                <a:path w="1113789">
                  <a:moveTo>
                    <a:pt x="0" y="0"/>
                  </a:moveTo>
                  <a:lnTo>
                    <a:pt x="1113422" y="0"/>
                  </a:lnTo>
                </a:path>
              </a:pathLst>
            </a:custGeom>
            <a:ln w="3675">
              <a:solidFill>
                <a:srgbClr val="000000"/>
              </a:solidFill>
            </a:ln>
          </p:spPr>
          <p:txBody>
            <a:bodyPr wrap="square" lIns="0" tIns="0" rIns="0" bIns="0" rtlCol="0"/>
            <a:lstStyle/>
            <a:p>
              <a:endParaRPr sz="2678"/>
            </a:p>
          </p:txBody>
        </p:sp>
        <p:sp>
          <p:nvSpPr>
            <p:cNvPr id="5" name="object 5"/>
            <p:cNvSpPr/>
            <p:nvPr/>
          </p:nvSpPr>
          <p:spPr>
            <a:xfrm>
              <a:off x="3957166" y="3231617"/>
              <a:ext cx="0" cy="52899"/>
            </a:xfrm>
            <a:custGeom>
              <a:avLst/>
              <a:gdLst/>
              <a:ahLst/>
              <a:cxnLst/>
              <a:rect l="l" t="t" r="r" b="b"/>
              <a:pathLst>
                <a:path h="35560">
                  <a:moveTo>
                    <a:pt x="0" y="0"/>
                  </a:moveTo>
                  <a:lnTo>
                    <a:pt x="0" y="35284"/>
                  </a:lnTo>
                </a:path>
              </a:pathLst>
            </a:custGeom>
            <a:ln w="3675">
              <a:solidFill>
                <a:srgbClr val="000000"/>
              </a:solidFill>
            </a:ln>
          </p:spPr>
          <p:txBody>
            <a:bodyPr wrap="square" lIns="0" tIns="0" rIns="0" bIns="0" rtlCol="0"/>
            <a:lstStyle/>
            <a:p>
              <a:endParaRPr sz="2678"/>
            </a:p>
          </p:txBody>
        </p:sp>
        <p:sp>
          <p:nvSpPr>
            <p:cNvPr id="6" name="object 6"/>
            <p:cNvSpPr/>
            <p:nvPr/>
          </p:nvSpPr>
          <p:spPr>
            <a:xfrm>
              <a:off x="4371250" y="3231617"/>
              <a:ext cx="0" cy="52899"/>
            </a:xfrm>
            <a:custGeom>
              <a:avLst/>
              <a:gdLst/>
              <a:ahLst/>
              <a:cxnLst/>
              <a:rect l="l" t="t" r="r" b="b"/>
              <a:pathLst>
                <a:path h="35560">
                  <a:moveTo>
                    <a:pt x="0" y="0"/>
                  </a:moveTo>
                  <a:lnTo>
                    <a:pt x="0" y="35284"/>
                  </a:lnTo>
                </a:path>
              </a:pathLst>
            </a:custGeom>
            <a:ln w="3675">
              <a:solidFill>
                <a:srgbClr val="000000"/>
              </a:solidFill>
            </a:ln>
          </p:spPr>
          <p:txBody>
            <a:bodyPr wrap="square" lIns="0" tIns="0" rIns="0" bIns="0" rtlCol="0"/>
            <a:lstStyle/>
            <a:p>
              <a:endParaRPr sz="2678"/>
            </a:p>
          </p:txBody>
        </p:sp>
        <p:sp>
          <p:nvSpPr>
            <p:cNvPr id="7" name="object 7"/>
            <p:cNvSpPr/>
            <p:nvPr/>
          </p:nvSpPr>
          <p:spPr>
            <a:xfrm>
              <a:off x="4785334" y="3231617"/>
              <a:ext cx="0" cy="52899"/>
            </a:xfrm>
            <a:custGeom>
              <a:avLst/>
              <a:gdLst/>
              <a:ahLst/>
              <a:cxnLst/>
              <a:rect l="l" t="t" r="r" b="b"/>
              <a:pathLst>
                <a:path h="35560">
                  <a:moveTo>
                    <a:pt x="0" y="0"/>
                  </a:moveTo>
                  <a:lnTo>
                    <a:pt x="0" y="35284"/>
                  </a:lnTo>
                </a:path>
              </a:pathLst>
            </a:custGeom>
            <a:ln w="3675">
              <a:solidFill>
                <a:srgbClr val="000000"/>
              </a:solidFill>
            </a:ln>
          </p:spPr>
          <p:txBody>
            <a:bodyPr wrap="square" lIns="0" tIns="0" rIns="0" bIns="0" rtlCol="0"/>
            <a:lstStyle/>
            <a:p>
              <a:endParaRPr sz="2678"/>
            </a:p>
          </p:txBody>
        </p:sp>
        <p:sp>
          <p:nvSpPr>
            <p:cNvPr id="8" name="object 8"/>
            <p:cNvSpPr/>
            <p:nvPr/>
          </p:nvSpPr>
          <p:spPr>
            <a:xfrm>
              <a:off x="5199416" y="3231617"/>
              <a:ext cx="0" cy="52899"/>
            </a:xfrm>
            <a:custGeom>
              <a:avLst/>
              <a:gdLst/>
              <a:ahLst/>
              <a:cxnLst/>
              <a:rect l="l" t="t" r="r" b="b"/>
              <a:pathLst>
                <a:path h="35560">
                  <a:moveTo>
                    <a:pt x="0" y="0"/>
                  </a:moveTo>
                  <a:lnTo>
                    <a:pt x="0" y="35284"/>
                  </a:lnTo>
                </a:path>
              </a:pathLst>
            </a:custGeom>
            <a:ln w="3675">
              <a:solidFill>
                <a:srgbClr val="000000"/>
              </a:solidFill>
            </a:ln>
          </p:spPr>
          <p:txBody>
            <a:bodyPr wrap="square" lIns="0" tIns="0" rIns="0" bIns="0" rtlCol="0"/>
            <a:lstStyle/>
            <a:p>
              <a:endParaRPr sz="2678"/>
            </a:p>
          </p:txBody>
        </p:sp>
        <p:sp>
          <p:nvSpPr>
            <p:cNvPr id="9" name="object 9"/>
            <p:cNvSpPr/>
            <p:nvPr/>
          </p:nvSpPr>
          <p:spPr>
            <a:xfrm>
              <a:off x="5613497" y="3231617"/>
              <a:ext cx="0" cy="52899"/>
            </a:xfrm>
            <a:custGeom>
              <a:avLst/>
              <a:gdLst/>
              <a:ahLst/>
              <a:cxnLst/>
              <a:rect l="l" t="t" r="r" b="b"/>
              <a:pathLst>
                <a:path h="35560">
                  <a:moveTo>
                    <a:pt x="0" y="0"/>
                  </a:moveTo>
                  <a:lnTo>
                    <a:pt x="0" y="35284"/>
                  </a:lnTo>
                </a:path>
              </a:pathLst>
            </a:custGeom>
            <a:ln w="3675">
              <a:solidFill>
                <a:srgbClr val="000000"/>
              </a:solidFill>
            </a:ln>
          </p:spPr>
          <p:txBody>
            <a:bodyPr wrap="square" lIns="0" tIns="0" rIns="0" bIns="0" rtlCol="0"/>
            <a:lstStyle/>
            <a:p>
              <a:endParaRPr sz="2678"/>
            </a:p>
          </p:txBody>
        </p:sp>
        <p:sp>
          <p:nvSpPr>
            <p:cNvPr id="10" name="object 10"/>
            <p:cNvSpPr txBox="1"/>
            <p:nvPr/>
          </p:nvSpPr>
          <p:spPr>
            <a:xfrm>
              <a:off x="3913954" y="3314204"/>
              <a:ext cx="500653" cy="123962"/>
            </a:xfrm>
            <a:prstGeom prst="rect">
              <a:avLst/>
            </a:prstGeom>
          </p:spPr>
          <p:txBody>
            <a:bodyPr vert="horz" wrap="square" lIns="0" tIns="20782" rIns="0" bIns="0" rtlCol="0">
              <a:spAutoFit/>
            </a:bodyPr>
            <a:lstStyle/>
            <a:p>
              <a:pPr marL="18893">
                <a:spcBef>
                  <a:spcPts val="164"/>
                </a:spcBef>
                <a:tabLst>
                  <a:tab pos="432639" algn="l"/>
                </a:tabLst>
              </a:pPr>
              <a:r>
                <a:rPr sz="669" spc="7" dirty="0">
                  <a:latin typeface="Arial"/>
                  <a:cs typeface="Arial"/>
                </a:rPr>
                <a:t>2	4</a:t>
              </a:r>
              <a:endParaRPr sz="669">
                <a:latin typeface="Arial"/>
                <a:cs typeface="Arial"/>
              </a:endParaRPr>
            </a:p>
          </p:txBody>
        </p:sp>
        <p:sp>
          <p:nvSpPr>
            <p:cNvPr id="11" name="object 11"/>
            <p:cNvSpPr txBox="1"/>
            <p:nvPr/>
          </p:nvSpPr>
          <p:spPr>
            <a:xfrm>
              <a:off x="4742117" y="3314204"/>
              <a:ext cx="86904" cy="123962"/>
            </a:xfrm>
            <a:prstGeom prst="rect">
              <a:avLst/>
            </a:prstGeom>
          </p:spPr>
          <p:txBody>
            <a:bodyPr vert="horz" wrap="square" lIns="0" tIns="20782" rIns="0" bIns="0" rtlCol="0">
              <a:spAutoFit/>
            </a:bodyPr>
            <a:lstStyle/>
            <a:p>
              <a:pPr marL="18893">
                <a:spcBef>
                  <a:spcPts val="164"/>
                </a:spcBef>
              </a:pPr>
              <a:r>
                <a:rPr sz="669" spc="7" dirty="0">
                  <a:latin typeface="Arial"/>
                  <a:cs typeface="Arial"/>
                </a:rPr>
                <a:t>6</a:t>
              </a:r>
              <a:endParaRPr sz="669">
                <a:latin typeface="Arial"/>
                <a:cs typeface="Arial"/>
              </a:endParaRPr>
            </a:p>
          </p:txBody>
        </p:sp>
        <p:sp>
          <p:nvSpPr>
            <p:cNvPr id="12" name="object 12"/>
            <p:cNvSpPr txBox="1"/>
            <p:nvPr/>
          </p:nvSpPr>
          <p:spPr>
            <a:xfrm>
              <a:off x="5156202" y="3314204"/>
              <a:ext cx="525213" cy="123962"/>
            </a:xfrm>
            <a:prstGeom prst="rect">
              <a:avLst/>
            </a:prstGeom>
          </p:spPr>
          <p:txBody>
            <a:bodyPr vert="horz" wrap="square" lIns="0" tIns="20782" rIns="0" bIns="0" rtlCol="0">
              <a:spAutoFit/>
            </a:bodyPr>
            <a:lstStyle/>
            <a:p>
              <a:pPr marL="18893">
                <a:spcBef>
                  <a:spcPts val="164"/>
                </a:spcBef>
                <a:tabLst>
                  <a:tab pos="408078" algn="l"/>
                </a:tabLst>
              </a:pPr>
              <a:r>
                <a:rPr sz="669" spc="7" dirty="0">
                  <a:latin typeface="Arial"/>
                  <a:cs typeface="Arial"/>
                </a:rPr>
                <a:t>8	10</a:t>
              </a:r>
              <a:endParaRPr sz="669">
                <a:latin typeface="Arial"/>
                <a:cs typeface="Arial"/>
              </a:endParaRPr>
            </a:p>
          </p:txBody>
        </p:sp>
        <p:sp>
          <p:nvSpPr>
            <p:cNvPr id="13" name="object 13"/>
            <p:cNvSpPr/>
            <p:nvPr/>
          </p:nvSpPr>
          <p:spPr>
            <a:xfrm>
              <a:off x="3667308" y="1482627"/>
              <a:ext cx="0" cy="1740005"/>
            </a:xfrm>
            <a:custGeom>
              <a:avLst/>
              <a:gdLst/>
              <a:ahLst/>
              <a:cxnLst/>
              <a:rect l="l" t="t" r="r" b="b"/>
              <a:pathLst>
                <a:path h="1169670">
                  <a:moveTo>
                    <a:pt x="0" y="1169095"/>
                  </a:moveTo>
                  <a:lnTo>
                    <a:pt x="0" y="0"/>
                  </a:lnTo>
                </a:path>
              </a:pathLst>
            </a:custGeom>
            <a:ln w="3675">
              <a:solidFill>
                <a:srgbClr val="000000"/>
              </a:solidFill>
            </a:ln>
          </p:spPr>
          <p:txBody>
            <a:bodyPr wrap="square" lIns="0" tIns="0" rIns="0" bIns="0" rtlCol="0"/>
            <a:lstStyle/>
            <a:p>
              <a:endParaRPr sz="2678"/>
            </a:p>
          </p:txBody>
        </p:sp>
        <p:sp>
          <p:nvSpPr>
            <p:cNvPr id="14" name="object 14"/>
            <p:cNvSpPr/>
            <p:nvPr/>
          </p:nvSpPr>
          <p:spPr>
            <a:xfrm>
              <a:off x="3614819" y="3221777"/>
              <a:ext cx="52899" cy="0"/>
            </a:xfrm>
            <a:custGeom>
              <a:avLst/>
              <a:gdLst/>
              <a:ahLst/>
              <a:cxnLst/>
              <a:rect l="l" t="t" r="r" b="b"/>
              <a:pathLst>
                <a:path w="35559">
                  <a:moveTo>
                    <a:pt x="35284" y="0"/>
                  </a:moveTo>
                  <a:lnTo>
                    <a:pt x="0" y="0"/>
                  </a:lnTo>
                </a:path>
              </a:pathLst>
            </a:custGeom>
            <a:ln w="3675">
              <a:solidFill>
                <a:srgbClr val="000000"/>
              </a:solidFill>
            </a:ln>
          </p:spPr>
          <p:txBody>
            <a:bodyPr wrap="square" lIns="0" tIns="0" rIns="0" bIns="0" rtlCol="0"/>
            <a:lstStyle/>
            <a:p>
              <a:endParaRPr sz="2678"/>
            </a:p>
          </p:txBody>
        </p:sp>
        <p:sp>
          <p:nvSpPr>
            <p:cNvPr id="15" name="object 15"/>
            <p:cNvSpPr/>
            <p:nvPr/>
          </p:nvSpPr>
          <p:spPr>
            <a:xfrm>
              <a:off x="3614819" y="2973328"/>
              <a:ext cx="52899" cy="0"/>
            </a:xfrm>
            <a:custGeom>
              <a:avLst/>
              <a:gdLst/>
              <a:ahLst/>
              <a:cxnLst/>
              <a:rect l="l" t="t" r="r" b="b"/>
              <a:pathLst>
                <a:path w="35559">
                  <a:moveTo>
                    <a:pt x="35284" y="0"/>
                  </a:moveTo>
                  <a:lnTo>
                    <a:pt x="0" y="0"/>
                  </a:lnTo>
                </a:path>
              </a:pathLst>
            </a:custGeom>
            <a:ln w="3675">
              <a:solidFill>
                <a:srgbClr val="000000"/>
              </a:solidFill>
            </a:ln>
          </p:spPr>
          <p:txBody>
            <a:bodyPr wrap="square" lIns="0" tIns="0" rIns="0" bIns="0" rtlCol="0"/>
            <a:lstStyle/>
            <a:p>
              <a:endParaRPr sz="2678"/>
            </a:p>
          </p:txBody>
        </p:sp>
        <p:sp>
          <p:nvSpPr>
            <p:cNvPr id="16" name="object 16"/>
            <p:cNvSpPr/>
            <p:nvPr/>
          </p:nvSpPr>
          <p:spPr>
            <a:xfrm>
              <a:off x="3614819" y="2724873"/>
              <a:ext cx="52899" cy="0"/>
            </a:xfrm>
            <a:custGeom>
              <a:avLst/>
              <a:gdLst/>
              <a:ahLst/>
              <a:cxnLst/>
              <a:rect l="l" t="t" r="r" b="b"/>
              <a:pathLst>
                <a:path w="35559">
                  <a:moveTo>
                    <a:pt x="35284" y="0"/>
                  </a:moveTo>
                  <a:lnTo>
                    <a:pt x="0" y="0"/>
                  </a:lnTo>
                </a:path>
              </a:pathLst>
            </a:custGeom>
            <a:ln w="3675">
              <a:solidFill>
                <a:srgbClr val="000000"/>
              </a:solidFill>
            </a:ln>
          </p:spPr>
          <p:txBody>
            <a:bodyPr wrap="square" lIns="0" tIns="0" rIns="0" bIns="0" rtlCol="0"/>
            <a:lstStyle/>
            <a:p>
              <a:endParaRPr sz="2678"/>
            </a:p>
          </p:txBody>
        </p:sp>
        <p:sp>
          <p:nvSpPr>
            <p:cNvPr id="17" name="object 17"/>
            <p:cNvSpPr/>
            <p:nvPr/>
          </p:nvSpPr>
          <p:spPr>
            <a:xfrm>
              <a:off x="3614819" y="2476428"/>
              <a:ext cx="52899" cy="0"/>
            </a:xfrm>
            <a:custGeom>
              <a:avLst/>
              <a:gdLst/>
              <a:ahLst/>
              <a:cxnLst/>
              <a:rect l="l" t="t" r="r" b="b"/>
              <a:pathLst>
                <a:path w="35559">
                  <a:moveTo>
                    <a:pt x="35284" y="0"/>
                  </a:moveTo>
                  <a:lnTo>
                    <a:pt x="0" y="0"/>
                  </a:lnTo>
                </a:path>
              </a:pathLst>
            </a:custGeom>
            <a:ln w="3675">
              <a:solidFill>
                <a:srgbClr val="000000"/>
              </a:solidFill>
            </a:ln>
          </p:spPr>
          <p:txBody>
            <a:bodyPr wrap="square" lIns="0" tIns="0" rIns="0" bIns="0" rtlCol="0"/>
            <a:lstStyle/>
            <a:p>
              <a:endParaRPr sz="2678"/>
            </a:p>
          </p:txBody>
        </p:sp>
        <p:sp>
          <p:nvSpPr>
            <p:cNvPr id="18" name="object 18"/>
            <p:cNvSpPr/>
            <p:nvPr/>
          </p:nvSpPr>
          <p:spPr>
            <a:xfrm>
              <a:off x="3614819" y="2227983"/>
              <a:ext cx="52899" cy="0"/>
            </a:xfrm>
            <a:custGeom>
              <a:avLst/>
              <a:gdLst/>
              <a:ahLst/>
              <a:cxnLst/>
              <a:rect l="l" t="t" r="r" b="b"/>
              <a:pathLst>
                <a:path w="35559">
                  <a:moveTo>
                    <a:pt x="35284" y="0"/>
                  </a:moveTo>
                  <a:lnTo>
                    <a:pt x="0" y="0"/>
                  </a:lnTo>
                </a:path>
              </a:pathLst>
            </a:custGeom>
            <a:ln w="3675">
              <a:solidFill>
                <a:srgbClr val="000000"/>
              </a:solidFill>
            </a:ln>
          </p:spPr>
          <p:txBody>
            <a:bodyPr wrap="square" lIns="0" tIns="0" rIns="0" bIns="0" rtlCol="0"/>
            <a:lstStyle/>
            <a:p>
              <a:endParaRPr sz="2678"/>
            </a:p>
          </p:txBody>
        </p:sp>
        <p:sp>
          <p:nvSpPr>
            <p:cNvPr id="19" name="object 19"/>
            <p:cNvSpPr/>
            <p:nvPr/>
          </p:nvSpPr>
          <p:spPr>
            <a:xfrm>
              <a:off x="3614819" y="1979527"/>
              <a:ext cx="52899" cy="0"/>
            </a:xfrm>
            <a:custGeom>
              <a:avLst/>
              <a:gdLst/>
              <a:ahLst/>
              <a:cxnLst/>
              <a:rect l="l" t="t" r="r" b="b"/>
              <a:pathLst>
                <a:path w="35559">
                  <a:moveTo>
                    <a:pt x="35284" y="0"/>
                  </a:moveTo>
                  <a:lnTo>
                    <a:pt x="0" y="0"/>
                  </a:lnTo>
                </a:path>
              </a:pathLst>
            </a:custGeom>
            <a:ln w="3675">
              <a:solidFill>
                <a:srgbClr val="000000"/>
              </a:solidFill>
            </a:ln>
          </p:spPr>
          <p:txBody>
            <a:bodyPr wrap="square" lIns="0" tIns="0" rIns="0" bIns="0" rtlCol="0"/>
            <a:lstStyle/>
            <a:p>
              <a:endParaRPr sz="2678"/>
            </a:p>
          </p:txBody>
        </p:sp>
        <p:sp>
          <p:nvSpPr>
            <p:cNvPr id="20" name="object 20"/>
            <p:cNvSpPr/>
            <p:nvPr/>
          </p:nvSpPr>
          <p:spPr>
            <a:xfrm>
              <a:off x="3614819" y="1731082"/>
              <a:ext cx="52899" cy="0"/>
            </a:xfrm>
            <a:custGeom>
              <a:avLst/>
              <a:gdLst/>
              <a:ahLst/>
              <a:cxnLst/>
              <a:rect l="l" t="t" r="r" b="b"/>
              <a:pathLst>
                <a:path w="35559">
                  <a:moveTo>
                    <a:pt x="35284" y="0"/>
                  </a:moveTo>
                  <a:lnTo>
                    <a:pt x="0" y="0"/>
                  </a:lnTo>
                </a:path>
              </a:pathLst>
            </a:custGeom>
            <a:ln w="3675">
              <a:solidFill>
                <a:srgbClr val="000000"/>
              </a:solidFill>
            </a:ln>
          </p:spPr>
          <p:txBody>
            <a:bodyPr wrap="square" lIns="0" tIns="0" rIns="0" bIns="0" rtlCol="0"/>
            <a:lstStyle/>
            <a:p>
              <a:endParaRPr sz="2678"/>
            </a:p>
          </p:txBody>
        </p:sp>
        <p:sp>
          <p:nvSpPr>
            <p:cNvPr id="21" name="object 21"/>
            <p:cNvSpPr/>
            <p:nvPr/>
          </p:nvSpPr>
          <p:spPr>
            <a:xfrm>
              <a:off x="3614819" y="1482627"/>
              <a:ext cx="52899" cy="0"/>
            </a:xfrm>
            <a:custGeom>
              <a:avLst/>
              <a:gdLst/>
              <a:ahLst/>
              <a:cxnLst/>
              <a:rect l="l" t="t" r="r" b="b"/>
              <a:pathLst>
                <a:path w="35559">
                  <a:moveTo>
                    <a:pt x="35284" y="0"/>
                  </a:moveTo>
                  <a:lnTo>
                    <a:pt x="0" y="0"/>
                  </a:lnTo>
                </a:path>
              </a:pathLst>
            </a:custGeom>
            <a:ln w="3675">
              <a:solidFill>
                <a:srgbClr val="000000"/>
              </a:solidFill>
            </a:ln>
          </p:spPr>
          <p:txBody>
            <a:bodyPr wrap="square" lIns="0" tIns="0" rIns="0" bIns="0" rtlCol="0"/>
            <a:lstStyle/>
            <a:p>
              <a:endParaRPr sz="2678"/>
            </a:p>
          </p:txBody>
        </p:sp>
        <p:sp>
          <p:nvSpPr>
            <p:cNvPr id="22" name="object 22"/>
            <p:cNvSpPr txBox="1"/>
            <p:nvPr/>
          </p:nvSpPr>
          <p:spPr>
            <a:xfrm>
              <a:off x="3454845" y="3104378"/>
              <a:ext cx="102977" cy="235212"/>
            </a:xfrm>
            <a:prstGeom prst="rect">
              <a:avLst/>
            </a:prstGeom>
          </p:spPr>
          <p:txBody>
            <a:bodyPr vert="vert270" wrap="square" lIns="0" tIns="945" rIns="0" bIns="0" rtlCol="0">
              <a:spAutoFit/>
            </a:bodyPr>
            <a:lstStyle/>
            <a:p>
              <a:pPr marL="18893">
                <a:spcBef>
                  <a:spcPts val="7"/>
                </a:spcBef>
              </a:pPr>
              <a:r>
                <a:rPr sz="669" dirty="0">
                  <a:latin typeface="Arial"/>
                  <a:cs typeface="Arial"/>
                </a:rPr>
                <a:t>−300</a:t>
              </a:r>
              <a:endParaRPr sz="669">
                <a:latin typeface="Arial"/>
                <a:cs typeface="Arial"/>
              </a:endParaRPr>
            </a:p>
          </p:txBody>
        </p:sp>
        <p:sp>
          <p:nvSpPr>
            <p:cNvPr id="23" name="object 23"/>
            <p:cNvSpPr txBox="1"/>
            <p:nvPr/>
          </p:nvSpPr>
          <p:spPr>
            <a:xfrm>
              <a:off x="3454845" y="2607479"/>
              <a:ext cx="102977" cy="235212"/>
            </a:xfrm>
            <a:prstGeom prst="rect">
              <a:avLst/>
            </a:prstGeom>
          </p:spPr>
          <p:txBody>
            <a:bodyPr vert="vert270" wrap="square" lIns="0" tIns="945" rIns="0" bIns="0" rtlCol="0">
              <a:spAutoFit/>
            </a:bodyPr>
            <a:lstStyle/>
            <a:p>
              <a:pPr marL="18893">
                <a:spcBef>
                  <a:spcPts val="7"/>
                </a:spcBef>
              </a:pPr>
              <a:r>
                <a:rPr sz="669" dirty="0">
                  <a:latin typeface="Arial"/>
                  <a:cs typeface="Arial"/>
                </a:rPr>
                <a:t>−100</a:t>
              </a:r>
              <a:endParaRPr sz="669">
                <a:latin typeface="Arial"/>
                <a:cs typeface="Arial"/>
              </a:endParaRPr>
            </a:p>
          </p:txBody>
        </p:sp>
        <p:sp>
          <p:nvSpPr>
            <p:cNvPr id="24" name="object 24"/>
            <p:cNvSpPr txBox="1"/>
            <p:nvPr/>
          </p:nvSpPr>
          <p:spPr>
            <a:xfrm>
              <a:off x="3454846" y="2433214"/>
              <a:ext cx="102977" cy="86904"/>
            </a:xfrm>
            <a:prstGeom prst="rect">
              <a:avLst/>
            </a:prstGeom>
          </p:spPr>
          <p:txBody>
            <a:bodyPr vert="vert270" wrap="square" lIns="0" tIns="945" rIns="0" bIns="0" rtlCol="0">
              <a:spAutoFit/>
            </a:bodyPr>
            <a:lstStyle/>
            <a:p>
              <a:pPr marL="18893">
                <a:spcBef>
                  <a:spcPts val="7"/>
                </a:spcBef>
              </a:pPr>
              <a:r>
                <a:rPr sz="669" dirty="0">
                  <a:latin typeface="Arial"/>
                  <a:cs typeface="Arial"/>
                </a:rPr>
                <a:t>0</a:t>
              </a:r>
              <a:endParaRPr sz="669">
                <a:latin typeface="Arial"/>
                <a:cs typeface="Arial"/>
              </a:endParaRPr>
            </a:p>
          </p:txBody>
        </p:sp>
        <p:sp>
          <p:nvSpPr>
            <p:cNvPr id="25" name="object 25"/>
            <p:cNvSpPr txBox="1"/>
            <p:nvPr/>
          </p:nvSpPr>
          <p:spPr>
            <a:xfrm>
              <a:off x="3454845" y="2136126"/>
              <a:ext cx="102977" cy="184202"/>
            </a:xfrm>
            <a:prstGeom prst="rect">
              <a:avLst/>
            </a:prstGeom>
          </p:spPr>
          <p:txBody>
            <a:bodyPr vert="vert270" wrap="square" lIns="0" tIns="945" rIns="0" bIns="0" rtlCol="0">
              <a:spAutoFit/>
            </a:bodyPr>
            <a:lstStyle/>
            <a:p>
              <a:pPr marL="18893">
                <a:spcBef>
                  <a:spcPts val="7"/>
                </a:spcBef>
              </a:pPr>
              <a:r>
                <a:rPr sz="669" dirty="0">
                  <a:latin typeface="Arial"/>
                  <a:cs typeface="Arial"/>
                </a:rPr>
                <a:t>100</a:t>
              </a:r>
              <a:endParaRPr sz="669">
                <a:latin typeface="Arial"/>
                <a:cs typeface="Arial"/>
              </a:endParaRPr>
            </a:p>
          </p:txBody>
        </p:sp>
        <p:sp>
          <p:nvSpPr>
            <p:cNvPr id="26" name="object 26"/>
            <p:cNvSpPr txBox="1"/>
            <p:nvPr/>
          </p:nvSpPr>
          <p:spPr>
            <a:xfrm>
              <a:off x="3454845" y="1887676"/>
              <a:ext cx="102977" cy="184202"/>
            </a:xfrm>
            <a:prstGeom prst="rect">
              <a:avLst/>
            </a:prstGeom>
          </p:spPr>
          <p:txBody>
            <a:bodyPr vert="vert270" wrap="square" lIns="0" tIns="945" rIns="0" bIns="0" rtlCol="0">
              <a:spAutoFit/>
            </a:bodyPr>
            <a:lstStyle/>
            <a:p>
              <a:pPr marL="18893">
                <a:spcBef>
                  <a:spcPts val="7"/>
                </a:spcBef>
              </a:pPr>
              <a:r>
                <a:rPr sz="669" dirty="0">
                  <a:latin typeface="Arial"/>
                  <a:cs typeface="Arial"/>
                </a:rPr>
                <a:t>200</a:t>
              </a:r>
              <a:endParaRPr sz="669">
                <a:latin typeface="Arial"/>
                <a:cs typeface="Arial"/>
              </a:endParaRPr>
            </a:p>
          </p:txBody>
        </p:sp>
        <p:sp>
          <p:nvSpPr>
            <p:cNvPr id="27" name="object 27"/>
            <p:cNvSpPr txBox="1"/>
            <p:nvPr/>
          </p:nvSpPr>
          <p:spPr>
            <a:xfrm>
              <a:off x="3454845" y="1639225"/>
              <a:ext cx="102977" cy="184202"/>
            </a:xfrm>
            <a:prstGeom prst="rect">
              <a:avLst/>
            </a:prstGeom>
          </p:spPr>
          <p:txBody>
            <a:bodyPr vert="vert270" wrap="square" lIns="0" tIns="945" rIns="0" bIns="0" rtlCol="0">
              <a:spAutoFit/>
            </a:bodyPr>
            <a:lstStyle/>
            <a:p>
              <a:pPr marL="18893">
                <a:spcBef>
                  <a:spcPts val="7"/>
                </a:spcBef>
              </a:pPr>
              <a:r>
                <a:rPr sz="669" dirty="0">
                  <a:latin typeface="Arial"/>
                  <a:cs typeface="Arial"/>
                </a:rPr>
                <a:t>300</a:t>
              </a:r>
              <a:endParaRPr sz="669">
                <a:latin typeface="Arial"/>
                <a:cs typeface="Arial"/>
              </a:endParaRPr>
            </a:p>
          </p:txBody>
        </p:sp>
        <p:sp>
          <p:nvSpPr>
            <p:cNvPr id="28" name="object 28"/>
            <p:cNvSpPr txBox="1"/>
            <p:nvPr/>
          </p:nvSpPr>
          <p:spPr>
            <a:xfrm>
              <a:off x="3454845" y="1390775"/>
              <a:ext cx="102977" cy="184202"/>
            </a:xfrm>
            <a:prstGeom prst="rect">
              <a:avLst/>
            </a:prstGeom>
          </p:spPr>
          <p:txBody>
            <a:bodyPr vert="vert270" wrap="square" lIns="0" tIns="945" rIns="0" bIns="0" rtlCol="0">
              <a:spAutoFit/>
            </a:bodyPr>
            <a:lstStyle/>
            <a:p>
              <a:pPr marL="18893">
                <a:spcBef>
                  <a:spcPts val="7"/>
                </a:spcBef>
              </a:pPr>
              <a:r>
                <a:rPr sz="669" dirty="0">
                  <a:latin typeface="Arial"/>
                  <a:cs typeface="Arial"/>
                </a:rPr>
                <a:t>400</a:t>
              </a:r>
              <a:endParaRPr sz="669">
                <a:latin typeface="Arial"/>
                <a:cs typeface="Arial"/>
              </a:endParaRPr>
            </a:p>
          </p:txBody>
        </p:sp>
        <p:sp>
          <p:nvSpPr>
            <p:cNvPr id="29" name="object 29"/>
            <p:cNvSpPr/>
            <p:nvPr/>
          </p:nvSpPr>
          <p:spPr>
            <a:xfrm>
              <a:off x="3667308" y="1310504"/>
              <a:ext cx="2236879" cy="1921374"/>
            </a:xfrm>
            <a:custGeom>
              <a:avLst/>
              <a:gdLst/>
              <a:ahLst/>
              <a:cxnLst/>
              <a:rect l="l" t="t" r="r" b="b"/>
              <a:pathLst>
                <a:path w="1503680" h="1291589">
                  <a:moveTo>
                    <a:pt x="0" y="1291414"/>
                  </a:moveTo>
                  <a:lnTo>
                    <a:pt x="1503118" y="1291414"/>
                  </a:lnTo>
                  <a:lnTo>
                    <a:pt x="1503118" y="0"/>
                  </a:lnTo>
                  <a:lnTo>
                    <a:pt x="0" y="0"/>
                  </a:lnTo>
                  <a:lnTo>
                    <a:pt x="0" y="1291414"/>
                  </a:lnTo>
                </a:path>
              </a:pathLst>
            </a:custGeom>
            <a:ln w="3675">
              <a:solidFill>
                <a:srgbClr val="000000"/>
              </a:solidFill>
            </a:ln>
          </p:spPr>
          <p:txBody>
            <a:bodyPr wrap="square" lIns="0" tIns="0" rIns="0" bIns="0" rtlCol="0"/>
            <a:lstStyle/>
            <a:p>
              <a:endParaRPr sz="2678"/>
            </a:p>
          </p:txBody>
        </p:sp>
        <p:sp>
          <p:nvSpPr>
            <p:cNvPr id="30" name="object 30"/>
            <p:cNvSpPr txBox="1"/>
            <p:nvPr/>
          </p:nvSpPr>
          <p:spPr>
            <a:xfrm>
              <a:off x="4147380" y="3495003"/>
              <a:ext cx="1276193" cy="159347"/>
            </a:xfrm>
            <a:prstGeom prst="rect">
              <a:avLst/>
            </a:prstGeom>
          </p:spPr>
          <p:txBody>
            <a:bodyPr vert="horz" wrap="square" lIns="0" tIns="21725" rIns="0" bIns="0" rtlCol="0">
              <a:spAutoFit/>
            </a:bodyPr>
            <a:lstStyle/>
            <a:p>
              <a:pPr marL="18893">
                <a:spcBef>
                  <a:spcPts val="170"/>
                </a:spcBef>
              </a:pPr>
              <a:r>
                <a:rPr sz="893" spc="15" dirty="0">
                  <a:latin typeface="Arial"/>
                  <a:cs typeface="Arial"/>
                </a:rPr>
                <a:t>Number </a:t>
              </a:r>
              <a:r>
                <a:rPr sz="893" spc="7" dirty="0">
                  <a:latin typeface="Arial"/>
                  <a:cs typeface="Arial"/>
                </a:rPr>
                <a:t>of</a:t>
              </a:r>
              <a:r>
                <a:rPr sz="893" spc="-67" dirty="0">
                  <a:latin typeface="Arial"/>
                  <a:cs typeface="Arial"/>
                </a:rPr>
                <a:t> </a:t>
              </a:r>
              <a:r>
                <a:rPr sz="893" spc="7" dirty="0">
                  <a:latin typeface="Arial"/>
                  <a:cs typeface="Arial"/>
                </a:rPr>
                <a:t>Components</a:t>
              </a:r>
              <a:endParaRPr sz="893">
                <a:latin typeface="Arial"/>
                <a:cs typeface="Arial"/>
              </a:endParaRPr>
            </a:p>
          </p:txBody>
        </p:sp>
        <p:sp>
          <p:nvSpPr>
            <p:cNvPr id="31" name="object 31"/>
            <p:cNvSpPr txBox="1"/>
            <p:nvPr/>
          </p:nvSpPr>
          <p:spPr>
            <a:xfrm>
              <a:off x="3222354" y="1589387"/>
              <a:ext cx="128240" cy="1365932"/>
            </a:xfrm>
            <a:prstGeom prst="rect">
              <a:avLst/>
            </a:prstGeom>
          </p:spPr>
          <p:txBody>
            <a:bodyPr vert="vert270" wrap="square" lIns="0" tIns="0" rIns="0" bIns="0" rtlCol="0">
              <a:spAutoFit/>
            </a:bodyPr>
            <a:lstStyle/>
            <a:p>
              <a:pPr marL="18893">
                <a:lnSpc>
                  <a:spcPts val="1034"/>
                </a:lnSpc>
              </a:pPr>
              <a:r>
                <a:rPr sz="893" spc="7" dirty="0">
                  <a:latin typeface="Arial"/>
                  <a:cs typeface="Arial"/>
                </a:rPr>
                <a:t>Standardized</a:t>
              </a:r>
              <a:r>
                <a:rPr sz="893" spc="-37" dirty="0">
                  <a:latin typeface="Arial"/>
                  <a:cs typeface="Arial"/>
                </a:rPr>
                <a:t> </a:t>
              </a:r>
              <a:r>
                <a:rPr sz="893" spc="7" dirty="0">
                  <a:latin typeface="Arial"/>
                  <a:cs typeface="Arial"/>
                </a:rPr>
                <a:t>Coefficients</a:t>
              </a:r>
              <a:endParaRPr sz="893">
                <a:latin typeface="Arial"/>
                <a:cs typeface="Arial"/>
              </a:endParaRPr>
            </a:p>
          </p:txBody>
        </p:sp>
        <p:sp>
          <p:nvSpPr>
            <p:cNvPr id="32" name="object 32"/>
            <p:cNvSpPr/>
            <p:nvPr/>
          </p:nvSpPr>
          <p:spPr>
            <a:xfrm>
              <a:off x="3750122" y="1381655"/>
              <a:ext cx="2070625" cy="787820"/>
            </a:xfrm>
            <a:custGeom>
              <a:avLst/>
              <a:gdLst/>
              <a:ahLst/>
              <a:cxnLst/>
              <a:rect l="l" t="t" r="r" b="b"/>
              <a:pathLst>
                <a:path w="1391920" h="529590">
                  <a:moveTo>
                    <a:pt x="0" y="529271"/>
                  </a:moveTo>
                  <a:lnTo>
                    <a:pt x="114920" y="529271"/>
                  </a:lnTo>
                  <a:lnTo>
                    <a:pt x="127710" y="528685"/>
                  </a:lnTo>
                  <a:lnTo>
                    <a:pt x="242581" y="528685"/>
                  </a:lnTo>
                  <a:lnTo>
                    <a:pt x="255370" y="525936"/>
                  </a:lnTo>
                  <a:lnTo>
                    <a:pt x="370293" y="525936"/>
                  </a:lnTo>
                  <a:lnTo>
                    <a:pt x="383082" y="527115"/>
                  </a:lnTo>
                  <a:lnTo>
                    <a:pt x="497951" y="527115"/>
                  </a:lnTo>
                  <a:lnTo>
                    <a:pt x="510741" y="525740"/>
                  </a:lnTo>
                  <a:lnTo>
                    <a:pt x="625664" y="525740"/>
                  </a:lnTo>
                  <a:lnTo>
                    <a:pt x="638453" y="519615"/>
                  </a:lnTo>
                  <a:lnTo>
                    <a:pt x="753322" y="519615"/>
                  </a:lnTo>
                  <a:lnTo>
                    <a:pt x="766118" y="514521"/>
                  </a:lnTo>
                  <a:lnTo>
                    <a:pt x="881034" y="514521"/>
                  </a:lnTo>
                  <a:lnTo>
                    <a:pt x="893824" y="515060"/>
                  </a:lnTo>
                  <a:lnTo>
                    <a:pt x="1008699" y="515060"/>
                  </a:lnTo>
                  <a:lnTo>
                    <a:pt x="1021489" y="514959"/>
                  </a:lnTo>
                  <a:lnTo>
                    <a:pt x="1136405" y="514959"/>
                  </a:lnTo>
                  <a:lnTo>
                    <a:pt x="1149194" y="220384"/>
                  </a:lnTo>
                  <a:lnTo>
                    <a:pt x="1264070" y="220384"/>
                  </a:lnTo>
                  <a:lnTo>
                    <a:pt x="1276859" y="0"/>
                  </a:lnTo>
                  <a:lnTo>
                    <a:pt x="1391775" y="0"/>
                  </a:lnTo>
                </a:path>
              </a:pathLst>
            </a:custGeom>
            <a:ln w="8086">
              <a:solidFill>
                <a:srgbClr val="F80E16"/>
              </a:solidFill>
              <a:prstDash val="lgDash"/>
            </a:ln>
          </p:spPr>
          <p:txBody>
            <a:bodyPr wrap="square" lIns="0" tIns="0" rIns="0" bIns="0" rtlCol="0"/>
            <a:lstStyle/>
            <a:p>
              <a:endParaRPr sz="2678"/>
            </a:p>
          </p:txBody>
        </p:sp>
        <p:sp>
          <p:nvSpPr>
            <p:cNvPr id="33" name="object 33"/>
            <p:cNvSpPr/>
            <p:nvPr/>
          </p:nvSpPr>
          <p:spPr>
            <a:xfrm>
              <a:off x="3750122" y="1710374"/>
              <a:ext cx="2070625" cy="459089"/>
            </a:xfrm>
            <a:custGeom>
              <a:avLst/>
              <a:gdLst/>
              <a:ahLst/>
              <a:cxnLst/>
              <a:rect l="l" t="t" r="r" b="b"/>
              <a:pathLst>
                <a:path w="1391920" h="308609">
                  <a:moveTo>
                    <a:pt x="0" y="308152"/>
                  </a:moveTo>
                  <a:lnTo>
                    <a:pt x="114920" y="308152"/>
                  </a:lnTo>
                  <a:lnTo>
                    <a:pt x="127710" y="307660"/>
                  </a:lnTo>
                  <a:lnTo>
                    <a:pt x="242581" y="307660"/>
                  </a:lnTo>
                  <a:lnTo>
                    <a:pt x="255370" y="307121"/>
                  </a:lnTo>
                  <a:lnTo>
                    <a:pt x="370293" y="307121"/>
                  </a:lnTo>
                  <a:lnTo>
                    <a:pt x="383082" y="308051"/>
                  </a:lnTo>
                  <a:lnTo>
                    <a:pt x="497951" y="308051"/>
                  </a:lnTo>
                  <a:lnTo>
                    <a:pt x="510741" y="306292"/>
                  </a:lnTo>
                  <a:lnTo>
                    <a:pt x="625664" y="306292"/>
                  </a:lnTo>
                  <a:lnTo>
                    <a:pt x="638453" y="301386"/>
                  </a:lnTo>
                  <a:lnTo>
                    <a:pt x="753322" y="301386"/>
                  </a:lnTo>
                  <a:lnTo>
                    <a:pt x="766118" y="289722"/>
                  </a:lnTo>
                  <a:lnTo>
                    <a:pt x="881034" y="289722"/>
                  </a:lnTo>
                  <a:lnTo>
                    <a:pt x="893824" y="290214"/>
                  </a:lnTo>
                  <a:lnTo>
                    <a:pt x="1008699" y="290214"/>
                  </a:lnTo>
                  <a:lnTo>
                    <a:pt x="1021489" y="290167"/>
                  </a:lnTo>
                  <a:lnTo>
                    <a:pt x="1136405" y="290167"/>
                  </a:lnTo>
                  <a:lnTo>
                    <a:pt x="1149194" y="0"/>
                  </a:lnTo>
                  <a:lnTo>
                    <a:pt x="1264070" y="0"/>
                  </a:lnTo>
                  <a:lnTo>
                    <a:pt x="1276859" y="221267"/>
                  </a:lnTo>
                  <a:lnTo>
                    <a:pt x="1391775" y="221267"/>
                  </a:lnTo>
                </a:path>
              </a:pathLst>
            </a:custGeom>
            <a:ln w="8086">
              <a:solidFill>
                <a:srgbClr val="0000FF"/>
              </a:solidFill>
              <a:prstDash val="dot"/>
            </a:ln>
          </p:spPr>
          <p:txBody>
            <a:bodyPr wrap="square" lIns="0" tIns="0" rIns="0" bIns="0" rtlCol="0"/>
            <a:lstStyle/>
            <a:p>
              <a:endParaRPr sz="2678"/>
            </a:p>
          </p:txBody>
        </p:sp>
        <p:sp>
          <p:nvSpPr>
            <p:cNvPr id="34" name="object 34"/>
            <p:cNvSpPr/>
            <p:nvPr/>
          </p:nvSpPr>
          <p:spPr>
            <a:xfrm>
              <a:off x="3750122" y="2360300"/>
              <a:ext cx="2070625" cy="213486"/>
            </a:xfrm>
            <a:custGeom>
              <a:avLst/>
              <a:gdLst/>
              <a:ahLst/>
              <a:cxnLst/>
              <a:rect l="l" t="t" r="r" b="b"/>
              <a:pathLst>
                <a:path w="1391920" h="143510">
                  <a:moveTo>
                    <a:pt x="0" y="71352"/>
                  </a:moveTo>
                  <a:lnTo>
                    <a:pt x="114920" y="71352"/>
                  </a:lnTo>
                  <a:lnTo>
                    <a:pt x="127710" y="71595"/>
                  </a:lnTo>
                  <a:lnTo>
                    <a:pt x="242581" y="71595"/>
                  </a:lnTo>
                  <a:lnTo>
                    <a:pt x="255370" y="125892"/>
                  </a:lnTo>
                  <a:lnTo>
                    <a:pt x="370293" y="125892"/>
                  </a:lnTo>
                  <a:lnTo>
                    <a:pt x="383082" y="119033"/>
                  </a:lnTo>
                  <a:lnTo>
                    <a:pt x="497951" y="119033"/>
                  </a:lnTo>
                  <a:lnTo>
                    <a:pt x="510741" y="114767"/>
                  </a:lnTo>
                  <a:lnTo>
                    <a:pt x="625664" y="114767"/>
                  </a:lnTo>
                  <a:lnTo>
                    <a:pt x="638453" y="143048"/>
                  </a:lnTo>
                  <a:lnTo>
                    <a:pt x="753322" y="143048"/>
                  </a:lnTo>
                  <a:lnTo>
                    <a:pt x="766118" y="0"/>
                  </a:lnTo>
                  <a:lnTo>
                    <a:pt x="881034" y="0"/>
                  </a:lnTo>
                  <a:lnTo>
                    <a:pt x="893824" y="781"/>
                  </a:lnTo>
                  <a:lnTo>
                    <a:pt x="1008699" y="781"/>
                  </a:lnTo>
                  <a:lnTo>
                    <a:pt x="1021489" y="828"/>
                  </a:lnTo>
                  <a:lnTo>
                    <a:pt x="1136405" y="828"/>
                  </a:lnTo>
                  <a:lnTo>
                    <a:pt x="1149194" y="46993"/>
                  </a:lnTo>
                  <a:lnTo>
                    <a:pt x="1264070" y="46993"/>
                  </a:lnTo>
                  <a:lnTo>
                    <a:pt x="1276859" y="37485"/>
                  </a:lnTo>
                  <a:lnTo>
                    <a:pt x="1391775" y="37485"/>
                  </a:lnTo>
                </a:path>
              </a:pathLst>
            </a:custGeom>
            <a:ln w="4410">
              <a:solidFill>
                <a:srgbClr val="BDBDBD"/>
              </a:solidFill>
            </a:ln>
          </p:spPr>
          <p:txBody>
            <a:bodyPr wrap="square" lIns="0" tIns="0" rIns="0" bIns="0" rtlCol="0"/>
            <a:lstStyle/>
            <a:p>
              <a:endParaRPr sz="2678"/>
            </a:p>
          </p:txBody>
        </p:sp>
        <p:sp>
          <p:nvSpPr>
            <p:cNvPr id="35" name="object 35"/>
            <p:cNvSpPr/>
            <p:nvPr/>
          </p:nvSpPr>
          <p:spPr>
            <a:xfrm>
              <a:off x="3750122" y="2412054"/>
              <a:ext cx="2070625" cy="214431"/>
            </a:xfrm>
            <a:custGeom>
              <a:avLst/>
              <a:gdLst/>
              <a:ahLst/>
              <a:cxnLst/>
              <a:rect l="l" t="t" r="r" b="b"/>
              <a:pathLst>
                <a:path w="1391920" h="144144">
                  <a:moveTo>
                    <a:pt x="0" y="0"/>
                  </a:moveTo>
                  <a:lnTo>
                    <a:pt x="114920" y="0"/>
                  </a:lnTo>
                  <a:lnTo>
                    <a:pt x="127710" y="2304"/>
                  </a:lnTo>
                  <a:lnTo>
                    <a:pt x="242581" y="2304"/>
                  </a:lnTo>
                  <a:lnTo>
                    <a:pt x="255370" y="14460"/>
                  </a:lnTo>
                  <a:lnTo>
                    <a:pt x="370293" y="14460"/>
                  </a:lnTo>
                  <a:lnTo>
                    <a:pt x="383082" y="2351"/>
                  </a:lnTo>
                  <a:lnTo>
                    <a:pt x="497951" y="2351"/>
                  </a:lnTo>
                  <a:lnTo>
                    <a:pt x="510741" y="19258"/>
                  </a:lnTo>
                  <a:lnTo>
                    <a:pt x="625664" y="19258"/>
                  </a:lnTo>
                  <a:lnTo>
                    <a:pt x="638453" y="77578"/>
                  </a:lnTo>
                  <a:lnTo>
                    <a:pt x="753322" y="77578"/>
                  </a:lnTo>
                  <a:lnTo>
                    <a:pt x="766118" y="144126"/>
                  </a:lnTo>
                  <a:lnTo>
                    <a:pt x="881034" y="144126"/>
                  </a:lnTo>
                  <a:lnTo>
                    <a:pt x="893824" y="141283"/>
                  </a:lnTo>
                  <a:lnTo>
                    <a:pt x="1008699" y="141283"/>
                  </a:lnTo>
                  <a:lnTo>
                    <a:pt x="1021489" y="140744"/>
                  </a:lnTo>
                  <a:lnTo>
                    <a:pt x="1136405" y="140744"/>
                  </a:lnTo>
                  <a:lnTo>
                    <a:pt x="1149194" y="61157"/>
                  </a:lnTo>
                  <a:lnTo>
                    <a:pt x="1264070" y="61157"/>
                  </a:lnTo>
                  <a:lnTo>
                    <a:pt x="1276859" y="60961"/>
                  </a:lnTo>
                  <a:lnTo>
                    <a:pt x="1391775" y="60961"/>
                  </a:lnTo>
                </a:path>
              </a:pathLst>
            </a:custGeom>
            <a:ln w="4410">
              <a:solidFill>
                <a:srgbClr val="BDBDBD"/>
              </a:solidFill>
            </a:ln>
          </p:spPr>
          <p:txBody>
            <a:bodyPr wrap="square" lIns="0" tIns="0" rIns="0" bIns="0" rtlCol="0"/>
            <a:lstStyle/>
            <a:p>
              <a:endParaRPr sz="2678"/>
            </a:p>
          </p:txBody>
        </p:sp>
        <p:sp>
          <p:nvSpPr>
            <p:cNvPr id="36" name="object 36"/>
            <p:cNvSpPr/>
            <p:nvPr/>
          </p:nvSpPr>
          <p:spPr>
            <a:xfrm>
              <a:off x="3750122" y="2405639"/>
              <a:ext cx="2070625" cy="117134"/>
            </a:xfrm>
            <a:custGeom>
              <a:avLst/>
              <a:gdLst/>
              <a:ahLst/>
              <a:cxnLst/>
              <a:rect l="l" t="t" r="r" b="b"/>
              <a:pathLst>
                <a:path w="1391920" h="78739">
                  <a:moveTo>
                    <a:pt x="0" y="57047"/>
                  </a:moveTo>
                  <a:lnTo>
                    <a:pt x="114920" y="57047"/>
                  </a:lnTo>
                  <a:lnTo>
                    <a:pt x="127710" y="53859"/>
                  </a:lnTo>
                  <a:lnTo>
                    <a:pt x="242581" y="53859"/>
                  </a:lnTo>
                  <a:lnTo>
                    <a:pt x="255370" y="0"/>
                  </a:lnTo>
                  <a:lnTo>
                    <a:pt x="370293" y="0"/>
                  </a:lnTo>
                  <a:lnTo>
                    <a:pt x="383082" y="5047"/>
                  </a:lnTo>
                  <a:lnTo>
                    <a:pt x="497951" y="5047"/>
                  </a:lnTo>
                  <a:lnTo>
                    <a:pt x="510741" y="38422"/>
                  </a:lnTo>
                  <a:lnTo>
                    <a:pt x="625664" y="38422"/>
                  </a:lnTo>
                  <a:lnTo>
                    <a:pt x="638453" y="78656"/>
                  </a:lnTo>
                  <a:lnTo>
                    <a:pt x="753322" y="78656"/>
                  </a:lnTo>
                  <a:lnTo>
                    <a:pt x="766118" y="38570"/>
                  </a:lnTo>
                  <a:lnTo>
                    <a:pt x="881034" y="38570"/>
                  </a:lnTo>
                  <a:lnTo>
                    <a:pt x="893824" y="41461"/>
                  </a:lnTo>
                  <a:lnTo>
                    <a:pt x="1008699" y="41461"/>
                  </a:lnTo>
                  <a:lnTo>
                    <a:pt x="1021489" y="41164"/>
                  </a:lnTo>
                  <a:lnTo>
                    <a:pt x="1136405" y="41164"/>
                  </a:lnTo>
                  <a:lnTo>
                    <a:pt x="1149194" y="52188"/>
                  </a:lnTo>
                  <a:lnTo>
                    <a:pt x="1264070" y="52188"/>
                  </a:lnTo>
                  <a:lnTo>
                    <a:pt x="1276859" y="53320"/>
                  </a:lnTo>
                  <a:lnTo>
                    <a:pt x="1391775" y="53320"/>
                  </a:lnTo>
                </a:path>
              </a:pathLst>
            </a:custGeom>
            <a:ln w="4410">
              <a:solidFill>
                <a:srgbClr val="BDBDBD"/>
              </a:solidFill>
            </a:ln>
          </p:spPr>
          <p:txBody>
            <a:bodyPr wrap="square" lIns="0" tIns="0" rIns="0" bIns="0" rtlCol="0"/>
            <a:lstStyle/>
            <a:p>
              <a:endParaRPr sz="2678"/>
            </a:p>
          </p:txBody>
        </p:sp>
        <p:sp>
          <p:nvSpPr>
            <p:cNvPr id="37" name="object 37"/>
            <p:cNvSpPr/>
            <p:nvPr/>
          </p:nvSpPr>
          <p:spPr>
            <a:xfrm>
              <a:off x="3750122" y="2351039"/>
              <a:ext cx="2070625" cy="138860"/>
            </a:xfrm>
            <a:custGeom>
              <a:avLst/>
              <a:gdLst/>
              <a:ahLst/>
              <a:cxnLst/>
              <a:rect l="l" t="t" r="r" b="b"/>
              <a:pathLst>
                <a:path w="1391920" h="93344">
                  <a:moveTo>
                    <a:pt x="0" y="83407"/>
                  </a:moveTo>
                  <a:lnTo>
                    <a:pt x="114920" y="83407"/>
                  </a:lnTo>
                  <a:lnTo>
                    <a:pt x="127710" y="81695"/>
                  </a:lnTo>
                  <a:lnTo>
                    <a:pt x="242581" y="81695"/>
                  </a:lnTo>
                  <a:lnTo>
                    <a:pt x="255370" y="43812"/>
                  </a:lnTo>
                  <a:lnTo>
                    <a:pt x="370293" y="43812"/>
                  </a:lnTo>
                  <a:lnTo>
                    <a:pt x="383082" y="42781"/>
                  </a:lnTo>
                  <a:lnTo>
                    <a:pt x="497951" y="42781"/>
                  </a:lnTo>
                  <a:lnTo>
                    <a:pt x="510741" y="0"/>
                  </a:lnTo>
                  <a:lnTo>
                    <a:pt x="625664" y="0"/>
                  </a:lnTo>
                  <a:lnTo>
                    <a:pt x="638453" y="51359"/>
                  </a:lnTo>
                  <a:lnTo>
                    <a:pt x="753322" y="51359"/>
                  </a:lnTo>
                  <a:lnTo>
                    <a:pt x="766118" y="70321"/>
                  </a:lnTo>
                  <a:lnTo>
                    <a:pt x="881034" y="70321"/>
                  </a:lnTo>
                  <a:lnTo>
                    <a:pt x="893824" y="71891"/>
                  </a:lnTo>
                  <a:lnTo>
                    <a:pt x="1008699" y="71891"/>
                  </a:lnTo>
                  <a:lnTo>
                    <a:pt x="1021489" y="72039"/>
                  </a:lnTo>
                  <a:lnTo>
                    <a:pt x="1136405" y="72039"/>
                  </a:lnTo>
                  <a:lnTo>
                    <a:pt x="1149194" y="93211"/>
                  </a:lnTo>
                  <a:lnTo>
                    <a:pt x="1391775" y="93211"/>
                  </a:lnTo>
                </a:path>
              </a:pathLst>
            </a:custGeom>
            <a:ln w="4410">
              <a:solidFill>
                <a:srgbClr val="BDBDBD"/>
              </a:solidFill>
            </a:ln>
          </p:spPr>
          <p:txBody>
            <a:bodyPr wrap="square" lIns="0" tIns="0" rIns="0" bIns="0" rtlCol="0"/>
            <a:lstStyle/>
            <a:p>
              <a:endParaRPr sz="2678"/>
            </a:p>
          </p:txBody>
        </p:sp>
        <p:sp>
          <p:nvSpPr>
            <p:cNvPr id="38" name="object 38"/>
            <p:cNvSpPr/>
            <p:nvPr/>
          </p:nvSpPr>
          <p:spPr>
            <a:xfrm>
              <a:off x="3750122" y="2158717"/>
              <a:ext cx="2070625" cy="319283"/>
            </a:xfrm>
            <a:custGeom>
              <a:avLst/>
              <a:gdLst/>
              <a:ahLst/>
              <a:cxnLst/>
              <a:rect l="l" t="t" r="r" b="b"/>
              <a:pathLst>
                <a:path w="1391920" h="214630">
                  <a:moveTo>
                    <a:pt x="0" y="214354"/>
                  </a:moveTo>
                  <a:lnTo>
                    <a:pt x="114920" y="214354"/>
                  </a:lnTo>
                  <a:lnTo>
                    <a:pt x="127710" y="210290"/>
                  </a:lnTo>
                  <a:lnTo>
                    <a:pt x="242581" y="210290"/>
                  </a:lnTo>
                  <a:lnTo>
                    <a:pt x="255370" y="140158"/>
                  </a:lnTo>
                  <a:lnTo>
                    <a:pt x="370293" y="140158"/>
                  </a:lnTo>
                  <a:lnTo>
                    <a:pt x="383082" y="132664"/>
                  </a:lnTo>
                  <a:lnTo>
                    <a:pt x="497951" y="132664"/>
                  </a:lnTo>
                  <a:lnTo>
                    <a:pt x="510741" y="129329"/>
                  </a:lnTo>
                  <a:lnTo>
                    <a:pt x="625664" y="129329"/>
                  </a:lnTo>
                  <a:lnTo>
                    <a:pt x="638453" y="109087"/>
                  </a:lnTo>
                  <a:lnTo>
                    <a:pt x="753322" y="109087"/>
                  </a:lnTo>
                  <a:lnTo>
                    <a:pt x="766118" y="29702"/>
                  </a:lnTo>
                  <a:lnTo>
                    <a:pt x="881034" y="29702"/>
                  </a:lnTo>
                  <a:lnTo>
                    <a:pt x="893824" y="26023"/>
                  </a:lnTo>
                  <a:lnTo>
                    <a:pt x="1008699" y="26023"/>
                  </a:lnTo>
                  <a:lnTo>
                    <a:pt x="1021489" y="26320"/>
                  </a:lnTo>
                  <a:lnTo>
                    <a:pt x="1136405" y="26320"/>
                  </a:lnTo>
                  <a:lnTo>
                    <a:pt x="1149194" y="1374"/>
                  </a:lnTo>
                  <a:lnTo>
                    <a:pt x="1264070" y="1374"/>
                  </a:lnTo>
                  <a:lnTo>
                    <a:pt x="1276859" y="0"/>
                  </a:lnTo>
                  <a:lnTo>
                    <a:pt x="1391775" y="0"/>
                  </a:lnTo>
                </a:path>
              </a:pathLst>
            </a:custGeom>
            <a:ln w="8086">
              <a:solidFill>
                <a:srgbClr val="F4A826"/>
              </a:solidFill>
              <a:prstDash val="dot"/>
            </a:ln>
          </p:spPr>
          <p:txBody>
            <a:bodyPr wrap="square" lIns="0" tIns="0" rIns="0" bIns="0" rtlCol="0"/>
            <a:lstStyle/>
            <a:p>
              <a:endParaRPr sz="2678"/>
            </a:p>
          </p:txBody>
        </p:sp>
        <p:sp>
          <p:nvSpPr>
            <p:cNvPr id="39" name="object 39"/>
            <p:cNvSpPr/>
            <p:nvPr/>
          </p:nvSpPr>
          <p:spPr>
            <a:xfrm>
              <a:off x="3750122" y="2458056"/>
              <a:ext cx="2070625" cy="93518"/>
            </a:xfrm>
            <a:custGeom>
              <a:avLst/>
              <a:gdLst/>
              <a:ahLst/>
              <a:cxnLst/>
              <a:rect l="l" t="t" r="r" b="b"/>
              <a:pathLst>
                <a:path w="1391920" h="62864">
                  <a:moveTo>
                    <a:pt x="0" y="3086"/>
                  </a:moveTo>
                  <a:lnTo>
                    <a:pt x="114920" y="3086"/>
                  </a:lnTo>
                  <a:lnTo>
                    <a:pt x="127710" y="0"/>
                  </a:lnTo>
                  <a:lnTo>
                    <a:pt x="242581" y="0"/>
                  </a:lnTo>
                  <a:lnTo>
                    <a:pt x="255370" y="14258"/>
                  </a:lnTo>
                  <a:lnTo>
                    <a:pt x="370293" y="14258"/>
                  </a:lnTo>
                  <a:lnTo>
                    <a:pt x="383082" y="32930"/>
                  </a:lnTo>
                  <a:lnTo>
                    <a:pt x="497951" y="32930"/>
                  </a:lnTo>
                  <a:lnTo>
                    <a:pt x="510741" y="30140"/>
                  </a:lnTo>
                  <a:lnTo>
                    <a:pt x="625664" y="30140"/>
                  </a:lnTo>
                  <a:lnTo>
                    <a:pt x="638453" y="62579"/>
                  </a:lnTo>
                  <a:lnTo>
                    <a:pt x="753322" y="62579"/>
                  </a:lnTo>
                  <a:lnTo>
                    <a:pt x="766118" y="37391"/>
                  </a:lnTo>
                  <a:lnTo>
                    <a:pt x="881034" y="37391"/>
                  </a:lnTo>
                  <a:lnTo>
                    <a:pt x="893824" y="33664"/>
                  </a:lnTo>
                  <a:lnTo>
                    <a:pt x="1008699" y="33664"/>
                  </a:lnTo>
                  <a:lnTo>
                    <a:pt x="1021489" y="35086"/>
                  </a:lnTo>
                  <a:lnTo>
                    <a:pt x="1136405" y="35086"/>
                  </a:lnTo>
                  <a:lnTo>
                    <a:pt x="1149194" y="20929"/>
                  </a:lnTo>
                  <a:lnTo>
                    <a:pt x="1264070" y="20929"/>
                  </a:lnTo>
                  <a:lnTo>
                    <a:pt x="1276859" y="19312"/>
                  </a:lnTo>
                  <a:lnTo>
                    <a:pt x="1391775" y="19312"/>
                  </a:lnTo>
                </a:path>
              </a:pathLst>
            </a:custGeom>
            <a:ln w="4410">
              <a:solidFill>
                <a:srgbClr val="BDBDBD"/>
              </a:solidFill>
            </a:ln>
          </p:spPr>
          <p:txBody>
            <a:bodyPr wrap="square" lIns="0" tIns="0" rIns="0" bIns="0" rtlCol="0"/>
            <a:lstStyle/>
            <a:p>
              <a:endParaRPr sz="2678"/>
            </a:p>
          </p:txBody>
        </p:sp>
        <p:sp>
          <p:nvSpPr>
            <p:cNvPr id="40" name="object 40"/>
            <p:cNvSpPr/>
            <p:nvPr/>
          </p:nvSpPr>
          <p:spPr>
            <a:xfrm>
              <a:off x="3750122" y="2456530"/>
              <a:ext cx="2070625" cy="37785"/>
            </a:xfrm>
            <a:custGeom>
              <a:avLst/>
              <a:gdLst/>
              <a:ahLst/>
              <a:cxnLst/>
              <a:rect l="l" t="t" r="r" b="b"/>
              <a:pathLst>
                <a:path w="1391920" h="25400">
                  <a:moveTo>
                    <a:pt x="0" y="24938"/>
                  </a:moveTo>
                  <a:lnTo>
                    <a:pt x="114920" y="24938"/>
                  </a:lnTo>
                  <a:lnTo>
                    <a:pt x="127710" y="2156"/>
                  </a:lnTo>
                  <a:lnTo>
                    <a:pt x="242581" y="2156"/>
                  </a:lnTo>
                  <a:lnTo>
                    <a:pt x="255370" y="14110"/>
                  </a:lnTo>
                  <a:lnTo>
                    <a:pt x="370293" y="14110"/>
                  </a:lnTo>
                  <a:lnTo>
                    <a:pt x="383082" y="14305"/>
                  </a:lnTo>
                  <a:lnTo>
                    <a:pt x="497951" y="14305"/>
                  </a:lnTo>
                  <a:lnTo>
                    <a:pt x="510741" y="13079"/>
                  </a:lnTo>
                  <a:lnTo>
                    <a:pt x="625664" y="13079"/>
                  </a:lnTo>
                  <a:lnTo>
                    <a:pt x="638453" y="11805"/>
                  </a:lnTo>
                  <a:lnTo>
                    <a:pt x="753322" y="11805"/>
                  </a:lnTo>
                  <a:lnTo>
                    <a:pt x="766118" y="19844"/>
                  </a:lnTo>
                  <a:lnTo>
                    <a:pt x="881034" y="19844"/>
                  </a:lnTo>
                  <a:lnTo>
                    <a:pt x="893824" y="19696"/>
                  </a:lnTo>
                  <a:lnTo>
                    <a:pt x="1008699" y="19696"/>
                  </a:lnTo>
                  <a:lnTo>
                    <a:pt x="1021489" y="11461"/>
                  </a:lnTo>
                  <a:lnTo>
                    <a:pt x="1136405" y="11461"/>
                  </a:lnTo>
                  <a:lnTo>
                    <a:pt x="1149194" y="0"/>
                  </a:lnTo>
                  <a:lnTo>
                    <a:pt x="1264070" y="0"/>
                  </a:lnTo>
                  <a:lnTo>
                    <a:pt x="1276859" y="1125"/>
                  </a:lnTo>
                  <a:lnTo>
                    <a:pt x="1391775" y="1125"/>
                  </a:lnTo>
                </a:path>
              </a:pathLst>
            </a:custGeom>
            <a:ln w="4410">
              <a:solidFill>
                <a:srgbClr val="BDBDBD"/>
              </a:solidFill>
            </a:ln>
          </p:spPr>
          <p:txBody>
            <a:bodyPr wrap="square" lIns="0" tIns="0" rIns="0" bIns="0" rtlCol="0"/>
            <a:lstStyle/>
            <a:p>
              <a:endParaRPr sz="2678"/>
            </a:p>
          </p:txBody>
        </p:sp>
        <p:sp>
          <p:nvSpPr>
            <p:cNvPr id="41" name="object 41"/>
            <p:cNvSpPr/>
            <p:nvPr/>
          </p:nvSpPr>
          <p:spPr>
            <a:xfrm>
              <a:off x="3750122" y="2454265"/>
              <a:ext cx="2070625" cy="53844"/>
            </a:xfrm>
            <a:custGeom>
              <a:avLst/>
              <a:gdLst/>
              <a:ahLst/>
              <a:cxnLst/>
              <a:rect l="l" t="t" r="r" b="b"/>
              <a:pathLst>
                <a:path w="1391920" h="36194">
                  <a:moveTo>
                    <a:pt x="0" y="13476"/>
                  </a:moveTo>
                  <a:lnTo>
                    <a:pt x="114920" y="13476"/>
                  </a:lnTo>
                  <a:lnTo>
                    <a:pt x="127710" y="35922"/>
                  </a:lnTo>
                  <a:lnTo>
                    <a:pt x="242581" y="35922"/>
                  </a:lnTo>
                  <a:lnTo>
                    <a:pt x="255370" y="24554"/>
                  </a:lnTo>
                  <a:lnTo>
                    <a:pt x="370293" y="24554"/>
                  </a:lnTo>
                  <a:lnTo>
                    <a:pt x="383082" y="27937"/>
                  </a:lnTo>
                  <a:lnTo>
                    <a:pt x="497951" y="27937"/>
                  </a:lnTo>
                  <a:lnTo>
                    <a:pt x="510741" y="25383"/>
                  </a:lnTo>
                  <a:lnTo>
                    <a:pt x="625664" y="25383"/>
                  </a:lnTo>
                  <a:lnTo>
                    <a:pt x="638453" y="27687"/>
                  </a:lnTo>
                  <a:lnTo>
                    <a:pt x="753322" y="27687"/>
                  </a:lnTo>
                  <a:lnTo>
                    <a:pt x="766118" y="8577"/>
                  </a:lnTo>
                  <a:lnTo>
                    <a:pt x="881034" y="8577"/>
                  </a:lnTo>
                  <a:lnTo>
                    <a:pt x="893824" y="8086"/>
                  </a:lnTo>
                  <a:lnTo>
                    <a:pt x="1008699" y="8086"/>
                  </a:lnTo>
                  <a:lnTo>
                    <a:pt x="1021489" y="0"/>
                  </a:lnTo>
                  <a:lnTo>
                    <a:pt x="1136405" y="0"/>
                  </a:lnTo>
                  <a:lnTo>
                    <a:pt x="1149194" y="6320"/>
                  </a:lnTo>
                  <a:lnTo>
                    <a:pt x="1264070" y="6320"/>
                  </a:lnTo>
                  <a:lnTo>
                    <a:pt x="1276859" y="6421"/>
                  </a:lnTo>
                  <a:lnTo>
                    <a:pt x="1391775" y="6421"/>
                  </a:lnTo>
                </a:path>
              </a:pathLst>
            </a:custGeom>
            <a:ln w="4410">
              <a:solidFill>
                <a:srgbClr val="BDBDBD"/>
              </a:solidFill>
            </a:ln>
          </p:spPr>
          <p:txBody>
            <a:bodyPr wrap="square" lIns="0" tIns="0" rIns="0" bIns="0" rtlCol="0"/>
            <a:lstStyle/>
            <a:p>
              <a:endParaRPr sz="2678"/>
            </a:p>
          </p:txBody>
        </p:sp>
        <p:sp>
          <p:nvSpPr>
            <p:cNvPr id="42" name="object 42"/>
            <p:cNvSpPr/>
            <p:nvPr/>
          </p:nvSpPr>
          <p:spPr>
            <a:xfrm>
              <a:off x="3769663" y="1446981"/>
              <a:ext cx="204984" cy="0"/>
            </a:xfrm>
            <a:custGeom>
              <a:avLst/>
              <a:gdLst/>
              <a:ahLst/>
              <a:cxnLst/>
              <a:rect l="l" t="t" r="r" b="b"/>
              <a:pathLst>
                <a:path w="137794">
                  <a:moveTo>
                    <a:pt x="0" y="0"/>
                  </a:moveTo>
                  <a:lnTo>
                    <a:pt x="137610" y="0"/>
                  </a:lnTo>
                </a:path>
              </a:pathLst>
            </a:custGeom>
            <a:ln w="7350">
              <a:solidFill>
                <a:srgbClr val="000000"/>
              </a:solidFill>
            </a:ln>
          </p:spPr>
          <p:txBody>
            <a:bodyPr wrap="square" lIns="0" tIns="0" rIns="0" bIns="0" rtlCol="0"/>
            <a:lstStyle/>
            <a:p>
              <a:endParaRPr sz="2678"/>
            </a:p>
          </p:txBody>
        </p:sp>
        <p:sp>
          <p:nvSpPr>
            <p:cNvPr id="43" name="object 43"/>
            <p:cNvSpPr/>
            <p:nvPr/>
          </p:nvSpPr>
          <p:spPr>
            <a:xfrm>
              <a:off x="3769663" y="1583448"/>
              <a:ext cx="204984" cy="0"/>
            </a:xfrm>
            <a:custGeom>
              <a:avLst/>
              <a:gdLst/>
              <a:ahLst/>
              <a:cxnLst/>
              <a:rect l="l" t="t" r="r" b="b"/>
              <a:pathLst>
                <a:path w="137794">
                  <a:moveTo>
                    <a:pt x="0" y="0"/>
                  </a:moveTo>
                  <a:lnTo>
                    <a:pt x="137610" y="0"/>
                  </a:lnTo>
                </a:path>
              </a:pathLst>
            </a:custGeom>
            <a:ln w="7350">
              <a:solidFill>
                <a:srgbClr val="F80E16"/>
              </a:solidFill>
              <a:prstDash val="lgDash"/>
            </a:ln>
          </p:spPr>
          <p:txBody>
            <a:bodyPr wrap="square" lIns="0" tIns="0" rIns="0" bIns="0" rtlCol="0"/>
            <a:lstStyle/>
            <a:p>
              <a:endParaRPr sz="2678"/>
            </a:p>
          </p:txBody>
        </p:sp>
        <p:sp>
          <p:nvSpPr>
            <p:cNvPr id="44" name="object 44"/>
            <p:cNvSpPr/>
            <p:nvPr/>
          </p:nvSpPr>
          <p:spPr>
            <a:xfrm>
              <a:off x="3769663" y="1719925"/>
              <a:ext cx="204984" cy="0"/>
            </a:xfrm>
            <a:custGeom>
              <a:avLst/>
              <a:gdLst/>
              <a:ahLst/>
              <a:cxnLst/>
              <a:rect l="l" t="t" r="r" b="b"/>
              <a:pathLst>
                <a:path w="137794">
                  <a:moveTo>
                    <a:pt x="0" y="0"/>
                  </a:moveTo>
                  <a:lnTo>
                    <a:pt x="137610" y="0"/>
                  </a:lnTo>
                </a:path>
              </a:pathLst>
            </a:custGeom>
            <a:ln w="7350">
              <a:solidFill>
                <a:srgbClr val="0000FF"/>
              </a:solidFill>
              <a:prstDash val="dot"/>
            </a:ln>
          </p:spPr>
          <p:txBody>
            <a:bodyPr wrap="square" lIns="0" tIns="0" rIns="0" bIns="0" rtlCol="0"/>
            <a:lstStyle/>
            <a:p>
              <a:endParaRPr sz="2678"/>
            </a:p>
          </p:txBody>
        </p:sp>
        <p:sp>
          <p:nvSpPr>
            <p:cNvPr id="45" name="object 45"/>
            <p:cNvSpPr/>
            <p:nvPr/>
          </p:nvSpPr>
          <p:spPr>
            <a:xfrm>
              <a:off x="3769663" y="1856392"/>
              <a:ext cx="204984" cy="0"/>
            </a:xfrm>
            <a:custGeom>
              <a:avLst/>
              <a:gdLst/>
              <a:ahLst/>
              <a:cxnLst/>
              <a:rect l="l" t="t" r="r" b="b"/>
              <a:pathLst>
                <a:path w="137794">
                  <a:moveTo>
                    <a:pt x="0" y="0"/>
                  </a:moveTo>
                  <a:lnTo>
                    <a:pt x="137610" y="0"/>
                  </a:lnTo>
                </a:path>
              </a:pathLst>
            </a:custGeom>
            <a:ln w="7350">
              <a:solidFill>
                <a:srgbClr val="F4A826"/>
              </a:solidFill>
              <a:prstDash val="dot"/>
            </a:ln>
          </p:spPr>
          <p:txBody>
            <a:bodyPr wrap="square" lIns="0" tIns="0" rIns="0" bIns="0" rtlCol="0"/>
            <a:lstStyle/>
            <a:p>
              <a:endParaRPr sz="2678"/>
            </a:p>
          </p:txBody>
        </p:sp>
        <p:sp>
          <p:nvSpPr>
            <p:cNvPr id="46" name="object 46"/>
            <p:cNvSpPr txBox="1"/>
            <p:nvPr/>
          </p:nvSpPr>
          <p:spPr>
            <a:xfrm>
              <a:off x="3750770" y="1353286"/>
              <a:ext cx="747199" cy="571575"/>
            </a:xfrm>
            <a:prstGeom prst="rect">
              <a:avLst/>
            </a:prstGeom>
          </p:spPr>
          <p:txBody>
            <a:bodyPr vert="horz" wrap="square" lIns="0" tIns="21725" rIns="0" bIns="0" rtlCol="0">
              <a:spAutoFit/>
            </a:bodyPr>
            <a:lstStyle/>
            <a:p>
              <a:pPr marL="325896">
                <a:spcBef>
                  <a:spcPts val="170"/>
                </a:spcBef>
              </a:pPr>
              <a:r>
                <a:rPr sz="893" spc="7" dirty="0">
                  <a:latin typeface="Arial"/>
                  <a:cs typeface="Arial"/>
                </a:rPr>
                <a:t>Income</a:t>
              </a:r>
              <a:endParaRPr sz="893">
                <a:latin typeface="Arial"/>
                <a:cs typeface="Arial"/>
              </a:endParaRPr>
            </a:p>
            <a:p>
              <a:pPr marL="18893">
                <a:spcBef>
                  <a:spcPts val="7"/>
                </a:spcBef>
                <a:tabLst>
                  <a:tab pos="324951" algn="l"/>
                </a:tabLst>
              </a:pPr>
              <a:r>
                <a:rPr sz="893" dirty="0">
                  <a:latin typeface="Arial"/>
                  <a:cs typeface="Arial"/>
                </a:rPr>
                <a:t> 	</a:t>
              </a:r>
              <a:r>
                <a:rPr sz="893" spc="7" dirty="0">
                  <a:latin typeface="Arial"/>
                  <a:cs typeface="Arial"/>
                </a:rPr>
                <a:t>Limit</a:t>
              </a:r>
              <a:endParaRPr sz="893">
                <a:latin typeface="Arial"/>
                <a:cs typeface="Arial"/>
              </a:endParaRPr>
            </a:p>
            <a:p>
              <a:pPr marL="18893">
                <a:tabLst>
                  <a:tab pos="324951" algn="l"/>
                </a:tabLst>
              </a:pPr>
              <a:r>
                <a:rPr sz="893" dirty="0">
                  <a:latin typeface="Arial"/>
                  <a:cs typeface="Arial"/>
                </a:rPr>
                <a:t> 	</a:t>
              </a:r>
              <a:r>
                <a:rPr sz="893" spc="7" dirty="0">
                  <a:latin typeface="Arial"/>
                  <a:cs typeface="Arial"/>
                </a:rPr>
                <a:t>Rating</a:t>
              </a:r>
              <a:endParaRPr sz="893">
                <a:latin typeface="Arial"/>
                <a:cs typeface="Arial"/>
              </a:endParaRPr>
            </a:p>
            <a:p>
              <a:pPr marL="18893">
                <a:spcBef>
                  <a:spcPts val="7"/>
                </a:spcBef>
                <a:tabLst>
                  <a:tab pos="324951" algn="l"/>
                </a:tabLst>
              </a:pPr>
              <a:r>
                <a:rPr sz="893" dirty="0">
                  <a:latin typeface="Arial"/>
                  <a:cs typeface="Arial"/>
                </a:rPr>
                <a:t> 	</a:t>
              </a:r>
              <a:r>
                <a:rPr sz="893" spc="7" dirty="0">
                  <a:latin typeface="Arial"/>
                  <a:cs typeface="Arial"/>
                </a:rPr>
                <a:t>Student</a:t>
              </a:r>
              <a:endParaRPr sz="893">
                <a:latin typeface="Arial"/>
                <a:cs typeface="Arial"/>
              </a:endParaRPr>
            </a:p>
          </p:txBody>
        </p:sp>
        <p:sp>
          <p:nvSpPr>
            <p:cNvPr id="47" name="object 47"/>
            <p:cNvSpPr/>
            <p:nvPr/>
          </p:nvSpPr>
          <p:spPr>
            <a:xfrm>
              <a:off x="6689526" y="1382528"/>
              <a:ext cx="102964" cy="1889"/>
            </a:xfrm>
            <a:custGeom>
              <a:avLst/>
              <a:gdLst/>
              <a:ahLst/>
              <a:cxnLst/>
              <a:rect l="l" t="t" r="r" b="b"/>
              <a:pathLst>
                <a:path w="69214" h="1269">
                  <a:moveTo>
                    <a:pt x="0" y="0"/>
                  </a:moveTo>
                  <a:lnTo>
                    <a:pt x="68610" y="1132"/>
                  </a:lnTo>
                </a:path>
              </a:pathLst>
            </a:custGeom>
            <a:ln w="3675">
              <a:solidFill>
                <a:srgbClr val="0000FF"/>
              </a:solidFill>
            </a:ln>
          </p:spPr>
          <p:txBody>
            <a:bodyPr wrap="square" lIns="0" tIns="0" rIns="0" bIns="0" rtlCol="0"/>
            <a:lstStyle/>
            <a:p>
              <a:endParaRPr sz="2678"/>
            </a:p>
          </p:txBody>
        </p:sp>
        <p:sp>
          <p:nvSpPr>
            <p:cNvPr id="48" name="object 48"/>
            <p:cNvSpPr/>
            <p:nvPr/>
          </p:nvSpPr>
          <p:spPr>
            <a:xfrm>
              <a:off x="6895479" y="1395729"/>
              <a:ext cx="104854" cy="21725"/>
            </a:xfrm>
            <a:custGeom>
              <a:avLst/>
              <a:gdLst/>
              <a:ahLst/>
              <a:cxnLst/>
              <a:rect l="l" t="t" r="r" b="b"/>
              <a:pathLst>
                <a:path w="70485" h="14605">
                  <a:moveTo>
                    <a:pt x="0" y="0"/>
                  </a:moveTo>
                  <a:lnTo>
                    <a:pt x="70079" y="14554"/>
                  </a:lnTo>
                </a:path>
              </a:pathLst>
            </a:custGeom>
            <a:ln w="3675">
              <a:solidFill>
                <a:srgbClr val="0000FF"/>
              </a:solidFill>
            </a:ln>
          </p:spPr>
          <p:txBody>
            <a:bodyPr wrap="square" lIns="0" tIns="0" rIns="0" bIns="0" rtlCol="0"/>
            <a:lstStyle/>
            <a:p>
              <a:endParaRPr sz="2678"/>
            </a:p>
          </p:txBody>
        </p:sp>
        <p:sp>
          <p:nvSpPr>
            <p:cNvPr id="49" name="object 49"/>
            <p:cNvSpPr/>
            <p:nvPr/>
          </p:nvSpPr>
          <p:spPr>
            <a:xfrm>
              <a:off x="7103608" y="1429269"/>
              <a:ext cx="102964" cy="2834"/>
            </a:xfrm>
            <a:custGeom>
              <a:avLst/>
              <a:gdLst/>
              <a:ahLst/>
              <a:cxnLst/>
              <a:rect l="l" t="t" r="r" b="b"/>
              <a:pathLst>
                <a:path w="69214" h="1905">
                  <a:moveTo>
                    <a:pt x="0" y="0"/>
                  </a:moveTo>
                  <a:lnTo>
                    <a:pt x="68610" y="1610"/>
                  </a:lnTo>
                </a:path>
              </a:pathLst>
            </a:custGeom>
            <a:ln w="3675">
              <a:solidFill>
                <a:srgbClr val="0000FF"/>
              </a:solidFill>
            </a:ln>
          </p:spPr>
          <p:txBody>
            <a:bodyPr wrap="square" lIns="0" tIns="0" rIns="0" bIns="0" rtlCol="0"/>
            <a:lstStyle/>
            <a:p>
              <a:endParaRPr sz="2678"/>
            </a:p>
          </p:txBody>
        </p:sp>
        <p:sp>
          <p:nvSpPr>
            <p:cNvPr id="50" name="object 50"/>
            <p:cNvSpPr/>
            <p:nvPr/>
          </p:nvSpPr>
          <p:spPr>
            <a:xfrm>
              <a:off x="7310654" y="1428457"/>
              <a:ext cx="102964" cy="3779"/>
            </a:xfrm>
            <a:custGeom>
              <a:avLst/>
              <a:gdLst/>
              <a:ahLst/>
              <a:cxnLst/>
              <a:rect l="l" t="t" r="r" b="b"/>
              <a:pathLst>
                <a:path w="69214" h="2540">
                  <a:moveTo>
                    <a:pt x="0" y="1960"/>
                  </a:moveTo>
                  <a:lnTo>
                    <a:pt x="68610" y="0"/>
                  </a:lnTo>
                </a:path>
              </a:pathLst>
            </a:custGeom>
            <a:ln w="3675">
              <a:solidFill>
                <a:srgbClr val="0000FF"/>
              </a:solidFill>
            </a:ln>
          </p:spPr>
          <p:txBody>
            <a:bodyPr wrap="square" lIns="0" tIns="0" rIns="0" bIns="0" rtlCol="0"/>
            <a:lstStyle/>
            <a:p>
              <a:endParaRPr sz="2678"/>
            </a:p>
          </p:txBody>
        </p:sp>
        <p:sp>
          <p:nvSpPr>
            <p:cNvPr id="51" name="object 51"/>
            <p:cNvSpPr/>
            <p:nvPr/>
          </p:nvSpPr>
          <p:spPr>
            <a:xfrm>
              <a:off x="7510623" y="1453328"/>
              <a:ext cx="117134" cy="68013"/>
            </a:xfrm>
            <a:custGeom>
              <a:avLst/>
              <a:gdLst/>
              <a:ahLst/>
              <a:cxnLst/>
              <a:rect l="l" t="t" r="r" b="b"/>
              <a:pathLst>
                <a:path w="78739" h="45719">
                  <a:moveTo>
                    <a:pt x="0" y="0"/>
                  </a:moveTo>
                  <a:lnTo>
                    <a:pt x="78117" y="45227"/>
                  </a:lnTo>
                </a:path>
              </a:pathLst>
            </a:custGeom>
            <a:ln w="3675">
              <a:solidFill>
                <a:srgbClr val="0000FF"/>
              </a:solidFill>
            </a:ln>
          </p:spPr>
          <p:txBody>
            <a:bodyPr wrap="square" lIns="0" tIns="0" rIns="0" bIns="0" rtlCol="0"/>
            <a:lstStyle/>
            <a:p>
              <a:endParaRPr sz="2678"/>
            </a:p>
          </p:txBody>
        </p:sp>
        <p:sp>
          <p:nvSpPr>
            <p:cNvPr id="52" name="object 52"/>
            <p:cNvSpPr/>
            <p:nvPr/>
          </p:nvSpPr>
          <p:spPr>
            <a:xfrm>
              <a:off x="7703453" y="1589132"/>
              <a:ext cx="145473" cy="196483"/>
            </a:xfrm>
            <a:custGeom>
              <a:avLst/>
              <a:gdLst/>
              <a:ahLst/>
              <a:cxnLst/>
              <a:rect l="l" t="t" r="r" b="b"/>
              <a:pathLst>
                <a:path w="97789" h="132080">
                  <a:moveTo>
                    <a:pt x="0" y="0"/>
                  </a:moveTo>
                  <a:lnTo>
                    <a:pt x="97221" y="131485"/>
                  </a:lnTo>
                </a:path>
              </a:pathLst>
            </a:custGeom>
            <a:ln w="3675">
              <a:solidFill>
                <a:srgbClr val="0000FF"/>
              </a:solidFill>
            </a:ln>
          </p:spPr>
          <p:txBody>
            <a:bodyPr wrap="square" lIns="0" tIns="0" rIns="0" bIns="0" rtlCol="0"/>
            <a:lstStyle/>
            <a:p>
              <a:endParaRPr sz="2678"/>
            </a:p>
          </p:txBody>
        </p:sp>
        <p:sp>
          <p:nvSpPr>
            <p:cNvPr id="53" name="object 53"/>
            <p:cNvSpPr/>
            <p:nvPr/>
          </p:nvSpPr>
          <p:spPr>
            <a:xfrm>
              <a:off x="7930980" y="1798954"/>
              <a:ext cx="103909" cy="18893"/>
            </a:xfrm>
            <a:custGeom>
              <a:avLst/>
              <a:gdLst/>
              <a:ahLst/>
              <a:cxnLst/>
              <a:rect l="l" t="t" r="r" b="b"/>
              <a:pathLst>
                <a:path w="69850" h="12700">
                  <a:moveTo>
                    <a:pt x="0" y="12540"/>
                  </a:moveTo>
                  <a:lnTo>
                    <a:pt x="69681" y="0"/>
                  </a:lnTo>
                </a:path>
              </a:pathLst>
            </a:custGeom>
            <a:ln w="3675">
              <a:solidFill>
                <a:srgbClr val="0000FF"/>
              </a:solidFill>
            </a:ln>
          </p:spPr>
          <p:txBody>
            <a:bodyPr wrap="square" lIns="0" tIns="0" rIns="0" bIns="0" rtlCol="0"/>
            <a:lstStyle/>
            <a:p>
              <a:endParaRPr sz="2678"/>
            </a:p>
          </p:txBody>
        </p:sp>
        <p:sp>
          <p:nvSpPr>
            <p:cNvPr id="54" name="object 54"/>
            <p:cNvSpPr/>
            <p:nvPr/>
          </p:nvSpPr>
          <p:spPr>
            <a:xfrm>
              <a:off x="8138528" y="1773794"/>
              <a:ext cx="102964" cy="11336"/>
            </a:xfrm>
            <a:custGeom>
              <a:avLst/>
              <a:gdLst/>
              <a:ahLst/>
              <a:cxnLst/>
              <a:rect l="l" t="t" r="r" b="b"/>
              <a:pathLst>
                <a:path w="69214" h="7619">
                  <a:moveTo>
                    <a:pt x="0" y="7055"/>
                  </a:moveTo>
                  <a:lnTo>
                    <a:pt x="69000" y="0"/>
                  </a:lnTo>
                </a:path>
              </a:pathLst>
            </a:custGeom>
            <a:ln w="3675">
              <a:solidFill>
                <a:srgbClr val="0000FF"/>
              </a:solidFill>
            </a:ln>
          </p:spPr>
          <p:txBody>
            <a:bodyPr wrap="square" lIns="0" tIns="0" rIns="0" bIns="0" rtlCol="0"/>
            <a:lstStyle/>
            <a:p>
              <a:endParaRPr sz="2678"/>
            </a:p>
          </p:txBody>
        </p:sp>
        <p:sp>
          <p:nvSpPr>
            <p:cNvPr id="55" name="object 55"/>
            <p:cNvSpPr/>
            <p:nvPr/>
          </p:nvSpPr>
          <p:spPr>
            <a:xfrm>
              <a:off x="8301096" y="1820306"/>
              <a:ext cx="191760" cy="1288473"/>
            </a:xfrm>
            <a:custGeom>
              <a:avLst/>
              <a:gdLst/>
              <a:ahLst/>
              <a:cxnLst/>
              <a:rect l="l" t="t" r="r" b="b"/>
              <a:pathLst>
                <a:path w="128904" h="866139">
                  <a:moveTo>
                    <a:pt x="0" y="0"/>
                  </a:moveTo>
                  <a:lnTo>
                    <a:pt x="128790" y="865944"/>
                  </a:lnTo>
                </a:path>
              </a:pathLst>
            </a:custGeom>
            <a:ln w="3675">
              <a:solidFill>
                <a:srgbClr val="0000FF"/>
              </a:solidFill>
            </a:ln>
          </p:spPr>
          <p:txBody>
            <a:bodyPr wrap="square" lIns="0" tIns="0" rIns="0" bIns="0" rtlCol="0"/>
            <a:lstStyle/>
            <a:p>
              <a:endParaRPr sz="2678"/>
            </a:p>
          </p:txBody>
        </p:sp>
        <p:sp>
          <p:nvSpPr>
            <p:cNvPr id="56" name="object 56"/>
            <p:cNvSpPr/>
            <p:nvPr/>
          </p:nvSpPr>
          <p:spPr>
            <a:xfrm>
              <a:off x="8552900" y="3160393"/>
              <a:ext cx="102964" cy="945"/>
            </a:xfrm>
            <a:custGeom>
              <a:avLst/>
              <a:gdLst/>
              <a:ahLst/>
              <a:cxnLst/>
              <a:rect l="l" t="t" r="r" b="b"/>
              <a:pathLst>
                <a:path w="69214" h="635">
                  <a:moveTo>
                    <a:pt x="0" y="0"/>
                  </a:moveTo>
                  <a:lnTo>
                    <a:pt x="68610" y="49"/>
                  </a:lnTo>
                </a:path>
              </a:pathLst>
            </a:custGeom>
            <a:ln w="3675">
              <a:solidFill>
                <a:srgbClr val="0000FF"/>
              </a:solidFill>
            </a:ln>
          </p:spPr>
          <p:txBody>
            <a:bodyPr wrap="square" lIns="0" tIns="0" rIns="0" bIns="0" rtlCol="0"/>
            <a:lstStyle/>
            <a:p>
              <a:endParaRPr sz="2678"/>
            </a:p>
          </p:txBody>
        </p:sp>
        <p:sp>
          <p:nvSpPr>
            <p:cNvPr id="57" name="object 57"/>
            <p:cNvSpPr/>
            <p:nvPr/>
          </p:nvSpPr>
          <p:spPr>
            <a:xfrm>
              <a:off x="6617353" y="1361978"/>
              <a:ext cx="39674" cy="39674"/>
            </a:xfrm>
            <a:custGeom>
              <a:avLst/>
              <a:gdLst/>
              <a:ahLst/>
              <a:cxnLst/>
              <a:rect l="l" t="t" r="r" b="b"/>
              <a:pathLst>
                <a:path w="26669" h="26669">
                  <a:moveTo>
                    <a:pt x="26468" y="13227"/>
                  </a:moveTo>
                  <a:lnTo>
                    <a:pt x="26468" y="5923"/>
                  </a:lnTo>
                  <a:lnTo>
                    <a:pt x="20538" y="0"/>
                  </a:lnTo>
                  <a:lnTo>
                    <a:pt x="13234" y="0"/>
                  </a:lnTo>
                  <a:lnTo>
                    <a:pt x="5929" y="0"/>
                  </a:lnTo>
                  <a:lnTo>
                    <a:pt x="0" y="5923"/>
                  </a:lnTo>
                  <a:lnTo>
                    <a:pt x="0" y="13227"/>
                  </a:lnTo>
                  <a:lnTo>
                    <a:pt x="0" y="20538"/>
                  </a:lnTo>
                  <a:lnTo>
                    <a:pt x="5929" y="26461"/>
                  </a:lnTo>
                  <a:lnTo>
                    <a:pt x="13234" y="26461"/>
                  </a:lnTo>
                  <a:lnTo>
                    <a:pt x="20538" y="26461"/>
                  </a:lnTo>
                  <a:lnTo>
                    <a:pt x="26468" y="20538"/>
                  </a:lnTo>
                  <a:lnTo>
                    <a:pt x="26468" y="13227"/>
                  </a:lnTo>
                </a:path>
              </a:pathLst>
            </a:custGeom>
            <a:ln w="3675">
              <a:solidFill>
                <a:srgbClr val="0000FF"/>
              </a:solidFill>
            </a:ln>
          </p:spPr>
          <p:txBody>
            <a:bodyPr wrap="square" lIns="0" tIns="0" rIns="0" bIns="0" rtlCol="0"/>
            <a:lstStyle/>
            <a:p>
              <a:endParaRPr sz="2678"/>
            </a:p>
          </p:txBody>
        </p:sp>
        <p:sp>
          <p:nvSpPr>
            <p:cNvPr id="58" name="object 58"/>
            <p:cNvSpPr/>
            <p:nvPr/>
          </p:nvSpPr>
          <p:spPr>
            <a:xfrm>
              <a:off x="6824398" y="1365397"/>
              <a:ext cx="39674" cy="39674"/>
            </a:xfrm>
            <a:custGeom>
              <a:avLst/>
              <a:gdLst/>
              <a:ahLst/>
              <a:cxnLst/>
              <a:rect l="l" t="t" r="r" b="b"/>
              <a:pathLst>
                <a:path w="26669" h="26669">
                  <a:moveTo>
                    <a:pt x="26461" y="13234"/>
                  </a:moveTo>
                  <a:lnTo>
                    <a:pt x="26461" y="5929"/>
                  </a:lnTo>
                  <a:lnTo>
                    <a:pt x="20538" y="0"/>
                  </a:lnTo>
                  <a:lnTo>
                    <a:pt x="13234" y="0"/>
                  </a:lnTo>
                  <a:lnTo>
                    <a:pt x="5923" y="0"/>
                  </a:lnTo>
                  <a:lnTo>
                    <a:pt x="0" y="5929"/>
                  </a:lnTo>
                  <a:lnTo>
                    <a:pt x="0" y="13234"/>
                  </a:lnTo>
                  <a:lnTo>
                    <a:pt x="0" y="20538"/>
                  </a:lnTo>
                  <a:lnTo>
                    <a:pt x="5923" y="26468"/>
                  </a:lnTo>
                  <a:lnTo>
                    <a:pt x="13234" y="26468"/>
                  </a:lnTo>
                  <a:lnTo>
                    <a:pt x="20538" y="26468"/>
                  </a:lnTo>
                  <a:lnTo>
                    <a:pt x="26461" y="20538"/>
                  </a:lnTo>
                  <a:lnTo>
                    <a:pt x="26461" y="13234"/>
                  </a:lnTo>
                </a:path>
              </a:pathLst>
            </a:custGeom>
            <a:ln w="3675">
              <a:solidFill>
                <a:srgbClr val="0000FF"/>
              </a:solidFill>
            </a:ln>
          </p:spPr>
          <p:txBody>
            <a:bodyPr wrap="square" lIns="0" tIns="0" rIns="0" bIns="0" rtlCol="0"/>
            <a:lstStyle/>
            <a:p>
              <a:endParaRPr sz="2678"/>
            </a:p>
          </p:txBody>
        </p:sp>
        <p:sp>
          <p:nvSpPr>
            <p:cNvPr id="59" name="object 59"/>
            <p:cNvSpPr/>
            <p:nvPr/>
          </p:nvSpPr>
          <p:spPr>
            <a:xfrm>
              <a:off x="7031435" y="1408409"/>
              <a:ext cx="39674" cy="39674"/>
            </a:xfrm>
            <a:custGeom>
              <a:avLst/>
              <a:gdLst/>
              <a:ahLst/>
              <a:cxnLst/>
              <a:rect l="l" t="t" r="r" b="b"/>
              <a:pathLst>
                <a:path w="26669" h="26669">
                  <a:moveTo>
                    <a:pt x="26468" y="13234"/>
                  </a:moveTo>
                  <a:lnTo>
                    <a:pt x="26468" y="5929"/>
                  </a:lnTo>
                  <a:lnTo>
                    <a:pt x="20538" y="0"/>
                  </a:lnTo>
                  <a:lnTo>
                    <a:pt x="13234" y="0"/>
                  </a:lnTo>
                  <a:lnTo>
                    <a:pt x="5929" y="0"/>
                  </a:lnTo>
                  <a:lnTo>
                    <a:pt x="0" y="5929"/>
                  </a:lnTo>
                  <a:lnTo>
                    <a:pt x="0" y="13234"/>
                  </a:lnTo>
                  <a:lnTo>
                    <a:pt x="0" y="20538"/>
                  </a:lnTo>
                  <a:lnTo>
                    <a:pt x="5929" y="26468"/>
                  </a:lnTo>
                  <a:lnTo>
                    <a:pt x="13234" y="26468"/>
                  </a:lnTo>
                  <a:lnTo>
                    <a:pt x="20538" y="26468"/>
                  </a:lnTo>
                  <a:lnTo>
                    <a:pt x="26468" y="20538"/>
                  </a:lnTo>
                  <a:lnTo>
                    <a:pt x="26468" y="13234"/>
                  </a:lnTo>
                </a:path>
              </a:pathLst>
            </a:custGeom>
            <a:ln w="3675">
              <a:solidFill>
                <a:srgbClr val="0000FF"/>
              </a:solidFill>
            </a:ln>
          </p:spPr>
          <p:txBody>
            <a:bodyPr wrap="square" lIns="0" tIns="0" rIns="0" bIns="0" rtlCol="0"/>
            <a:lstStyle/>
            <a:p>
              <a:endParaRPr sz="2678"/>
            </a:p>
          </p:txBody>
        </p:sp>
        <p:sp>
          <p:nvSpPr>
            <p:cNvPr id="60" name="object 60"/>
            <p:cNvSpPr/>
            <p:nvPr/>
          </p:nvSpPr>
          <p:spPr>
            <a:xfrm>
              <a:off x="7238481" y="1413231"/>
              <a:ext cx="39674" cy="39674"/>
            </a:xfrm>
            <a:custGeom>
              <a:avLst/>
              <a:gdLst/>
              <a:ahLst/>
              <a:cxnLst/>
              <a:rect l="l" t="t" r="r" b="b"/>
              <a:pathLst>
                <a:path w="26669" h="26669">
                  <a:moveTo>
                    <a:pt x="26461" y="13227"/>
                  </a:moveTo>
                  <a:lnTo>
                    <a:pt x="26461" y="5923"/>
                  </a:lnTo>
                  <a:lnTo>
                    <a:pt x="20538" y="0"/>
                  </a:lnTo>
                  <a:lnTo>
                    <a:pt x="13234" y="0"/>
                  </a:lnTo>
                  <a:lnTo>
                    <a:pt x="5923" y="0"/>
                  </a:lnTo>
                  <a:lnTo>
                    <a:pt x="0" y="5923"/>
                  </a:lnTo>
                  <a:lnTo>
                    <a:pt x="0" y="13227"/>
                  </a:lnTo>
                  <a:lnTo>
                    <a:pt x="0" y="20538"/>
                  </a:lnTo>
                  <a:lnTo>
                    <a:pt x="5923" y="26461"/>
                  </a:lnTo>
                  <a:lnTo>
                    <a:pt x="13234" y="26461"/>
                  </a:lnTo>
                  <a:lnTo>
                    <a:pt x="20538" y="26461"/>
                  </a:lnTo>
                  <a:lnTo>
                    <a:pt x="26461" y="20538"/>
                  </a:lnTo>
                  <a:lnTo>
                    <a:pt x="26461" y="13227"/>
                  </a:lnTo>
                </a:path>
              </a:pathLst>
            </a:custGeom>
            <a:ln w="3675">
              <a:solidFill>
                <a:srgbClr val="0000FF"/>
              </a:solidFill>
            </a:ln>
          </p:spPr>
          <p:txBody>
            <a:bodyPr wrap="square" lIns="0" tIns="0" rIns="0" bIns="0" rtlCol="0"/>
            <a:lstStyle/>
            <a:p>
              <a:endParaRPr sz="2678"/>
            </a:p>
          </p:txBody>
        </p:sp>
        <p:sp>
          <p:nvSpPr>
            <p:cNvPr id="61" name="object 61"/>
            <p:cNvSpPr/>
            <p:nvPr/>
          </p:nvSpPr>
          <p:spPr>
            <a:xfrm>
              <a:off x="7445527" y="1407318"/>
              <a:ext cx="39674" cy="39674"/>
            </a:xfrm>
            <a:custGeom>
              <a:avLst/>
              <a:gdLst/>
              <a:ahLst/>
              <a:cxnLst/>
              <a:rect l="l" t="t" r="r" b="b"/>
              <a:pathLst>
                <a:path w="26669" h="26669">
                  <a:moveTo>
                    <a:pt x="26461" y="13234"/>
                  </a:moveTo>
                  <a:lnTo>
                    <a:pt x="26461" y="5929"/>
                  </a:lnTo>
                  <a:lnTo>
                    <a:pt x="20538" y="0"/>
                  </a:lnTo>
                  <a:lnTo>
                    <a:pt x="13227" y="0"/>
                  </a:lnTo>
                  <a:lnTo>
                    <a:pt x="5923" y="0"/>
                  </a:lnTo>
                  <a:lnTo>
                    <a:pt x="0" y="5929"/>
                  </a:lnTo>
                  <a:lnTo>
                    <a:pt x="0" y="13234"/>
                  </a:lnTo>
                  <a:lnTo>
                    <a:pt x="0" y="20545"/>
                  </a:lnTo>
                  <a:lnTo>
                    <a:pt x="5923" y="26461"/>
                  </a:lnTo>
                  <a:lnTo>
                    <a:pt x="13227" y="26461"/>
                  </a:lnTo>
                  <a:lnTo>
                    <a:pt x="20538" y="26461"/>
                  </a:lnTo>
                  <a:lnTo>
                    <a:pt x="26461" y="20545"/>
                  </a:lnTo>
                  <a:lnTo>
                    <a:pt x="26461" y="13234"/>
                  </a:lnTo>
                </a:path>
              </a:pathLst>
            </a:custGeom>
            <a:ln w="3675">
              <a:solidFill>
                <a:srgbClr val="0000FF"/>
              </a:solidFill>
            </a:ln>
          </p:spPr>
          <p:txBody>
            <a:bodyPr wrap="square" lIns="0" tIns="0" rIns="0" bIns="0" rtlCol="0"/>
            <a:lstStyle/>
            <a:p>
              <a:endParaRPr sz="2678"/>
            </a:p>
          </p:txBody>
        </p:sp>
        <p:sp>
          <p:nvSpPr>
            <p:cNvPr id="62" name="object 62"/>
            <p:cNvSpPr/>
            <p:nvPr/>
          </p:nvSpPr>
          <p:spPr>
            <a:xfrm>
              <a:off x="7652563" y="1527244"/>
              <a:ext cx="39674" cy="39674"/>
            </a:xfrm>
            <a:custGeom>
              <a:avLst/>
              <a:gdLst/>
              <a:ahLst/>
              <a:cxnLst/>
              <a:rect l="l" t="t" r="r" b="b"/>
              <a:pathLst>
                <a:path w="26670" h="26669">
                  <a:moveTo>
                    <a:pt x="26461" y="13227"/>
                  </a:moveTo>
                  <a:lnTo>
                    <a:pt x="26461" y="5923"/>
                  </a:lnTo>
                  <a:lnTo>
                    <a:pt x="20538" y="0"/>
                  </a:lnTo>
                  <a:lnTo>
                    <a:pt x="13234" y="0"/>
                  </a:lnTo>
                  <a:lnTo>
                    <a:pt x="5923" y="0"/>
                  </a:lnTo>
                  <a:lnTo>
                    <a:pt x="0" y="5923"/>
                  </a:lnTo>
                  <a:lnTo>
                    <a:pt x="0" y="13227"/>
                  </a:lnTo>
                  <a:lnTo>
                    <a:pt x="0" y="20538"/>
                  </a:lnTo>
                  <a:lnTo>
                    <a:pt x="5923" y="26461"/>
                  </a:lnTo>
                  <a:lnTo>
                    <a:pt x="13234" y="26461"/>
                  </a:lnTo>
                  <a:lnTo>
                    <a:pt x="20538" y="26461"/>
                  </a:lnTo>
                  <a:lnTo>
                    <a:pt x="26461" y="20538"/>
                  </a:lnTo>
                  <a:lnTo>
                    <a:pt x="26461" y="13227"/>
                  </a:lnTo>
                </a:path>
              </a:pathLst>
            </a:custGeom>
            <a:ln w="3675">
              <a:solidFill>
                <a:srgbClr val="0000FF"/>
              </a:solidFill>
            </a:ln>
          </p:spPr>
          <p:txBody>
            <a:bodyPr wrap="square" lIns="0" tIns="0" rIns="0" bIns="0" rtlCol="0"/>
            <a:lstStyle/>
            <a:p>
              <a:endParaRPr sz="2678"/>
            </a:p>
          </p:txBody>
        </p:sp>
        <p:sp>
          <p:nvSpPr>
            <p:cNvPr id="63" name="object 63"/>
            <p:cNvSpPr/>
            <p:nvPr/>
          </p:nvSpPr>
          <p:spPr>
            <a:xfrm>
              <a:off x="7859609" y="1807266"/>
              <a:ext cx="39674" cy="39674"/>
            </a:xfrm>
            <a:custGeom>
              <a:avLst/>
              <a:gdLst/>
              <a:ahLst/>
              <a:cxnLst/>
              <a:rect l="l" t="t" r="r" b="b"/>
              <a:pathLst>
                <a:path w="26670" h="26669">
                  <a:moveTo>
                    <a:pt x="26461" y="13227"/>
                  </a:moveTo>
                  <a:lnTo>
                    <a:pt x="26461" y="5923"/>
                  </a:lnTo>
                  <a:lnTo>
                    <a:pt x="20538" y="0"/>
                  </a:lnTo>
                  <a:lnTo>
                    <a:pt x="13227" y="0"/>
                  </a:lnTo>
                  <a:lnTo>
                    <a:pt x="5923" y="0"/>
                  </a:lnTo>
                  <a:lnTo>
                    <a:pt x="0" y="5923"/>
                  </a:lnTo>
                  <a:lnTo>
                    <a:pt x="0" y="13227"/>
                  </a:lnTo>
                  <a:lnTo>
                    <a:pt x="0" y="20538"/>
                  </a:lnTo>
                  <a:lnTo>
                    <a:pt x="5923" y="26461"/>
                  </a:lnTo>
                  <a:lnTo>
                    <a:pt x="13227" y="26461"/>
                  </a:lnTo>
                  <a:lnTo>
                    <a:pt x="20538" y="26461"/>
                  </a:lnTo>
                  <a:lnTo>
                    <a:pt x="26461" y="20538"/>
                  </a:lnTo>
                  <a:lnTo>
                    <a:pt x="26461" y="13227"/>
                  </a:lnTo>
                </a:path>
              </a:pathLst>
            </a:custGeom>
            <a:ln w="3675">
              <a:solidFill>
                <a:srgbClr val="0000FF"/>
              </a:solidFill>
            </a:ln>
          </p:spPr>
          <p:txBody>
            <a:bodyPr wrap="square" lIns="0" tIns="0" rIns="0" bIns="0" rtlCol="0"/>
            <a:lstStyle/>
            <a:p>
              <a:endParaRPr sz="2678"/>
            </a:p>
          </p:txBody>
        </p:sp>
        <p:sp>
          <p:nvSpPr>
            <p:cNvPr id="64" name="object 64"/>
            <p:cNvSpPr/>
            <p:nvPr/>
          </p:nvSpPr>
          <p:spPr>
            <a:xfrm>
              <a:off x="8066645" y="1770006"/>
              <a:ext cx="39674" cy="39674"/>
            </a:xfrm>
            <a:custGeom>
              <a:avLst/>
              <a:gdLst/>
              <a:ahLst/>
              <a:cxnLst/>
              <a:rect l="l" t="t" r="r" b="b"/>
              <a:pathLst>
                <a:path w="26670" h="26669">
                  <a:moveTo>
                    <a:pt x="26461" y="13234"/>
                  </a:moveTo>
                  <a:lnTo>
                    <a:pt x="26461" y="5923"/>
                  </a:lnTo>
                  <a:lnTo>
                    <a:pt x="20538" y="0"/>
                  </a:lnTo>
                  <a:lnTo>
                    <a:pt x="13234" y="0"/>
                  </a:lnTo>
                  <a:lnTo>
                    <a:pt x="5929" y="0"/>
                  </a:lnTo>
                  <a:lnTo>
                    <a:pt x="0" y="5923"/>
                  </a:lnTo>
                  <a:lnTo>
                    <a:pt x="0" y="13234"/>
                  </a:lnTo>
                  <a:lnTo>
                    <a:pt x="0" y="20538"/>
                  </a:lnTo>
                  <a:lnTo>
                    <a:pt x="5929" y="26461"/>
                  </a:lnTo>
                  <a:lnTo>
                    <a:pt x="13234" y="26461"/>
                  </a:lnTo>
                  <a:lnTo>
                    <a:pt x="20538" y="26461"/>
                  </a:lnTo>
                  <a:lnTo>
                    <a:pt x="26461" y="20538"/>
                  </a:lnTo>
                  <a:lnTo>
                    <a:pt x="26461" y="13234"/>
                  </a:lnTo>
                </a:path>
              </a:pathLst>
            </a:custGeom>
            <a:ln w="3675">
              <a:solidFill>
                <a:srgbClr val="0000FF"/>
              </a:solidFill>
            </a:ln>
          </p:spPr>
          <p:txBody>
            <a:bodyPr wrap="square" lIns="0" tIns="0" rIns="0" bIns="0" rtlCol="0"/>
            <a:lstStyle/>
            <a:p>
              <a:endParaRPr sz="2678"/>
            </a:p>
          </p:txBody>
        </p:sp>
        <p:sp>
          <p:nvSpPr>
            <p:cNvPr id="65" name="object 65"/>
            <p:cNvSpPr/>
            <p:nvPr/>
          </p:nvSpPr>
          <p:spPr>
            <a:xfrm>
              <a:off x="8273691" y="1748725"/>
              <a:ext cx="39674" cy="39674"/>
            </a:xfrm>
            <a:custGeom>
              <a:avLst/>
              <a:gdLst/>
              <a:ahLst/>
              <a:cxnLst/>
              <a:rect l="l" t="t" r="r" b="b"/>
              <a:pathLst>
                <a:path w="26670" h="26669">
                  <a:moveTo>
                    <a:pt x="26461" y="13227"/>
                  </a:moveTo>
                  <a:lnTo>
                    <a:pt x="26461" y="5923"/>
                  </a:lnTo>
                  <a:lnTo>
                    <a:pt x="20538" y="0"/>
                  </a:lnTo>
                  <a:lnTo>
                    <a:pt x="13227" y="0"/>
                  </a:lnTo>
                  <a:lnTo>
                    <a:pt x="5923" y="0"/>
                  </a:lnTo>
                  <a:lnTo>
                    <a:pt x="0" y="5923"/>
                  </a:lnTo>
                  <a:lnTo>
                    <a:pt x="0" y="13227"/>
                  </a:lnTo>
                  <a:lnTo>
                    <a:pt x="0" y="20538"/>
                  </a:lnTo>
                  <a:lnTo>
                    <a:pt x="5923" y="26461"/>
                  </a:lnTo>
                  <a:lnTo>
                    <a:pt x="13227" y="26461"/>
                  </a:lnTo>
                  <a:lnTo>
                    <a:pt x="20538" y="26461"/>
                  </a:lnTo>
                  <a:lnTo>
                    <a:pt x="26461" y="20538"/>
                  </a:lnTo>
                  <a:lnTo>
                    <a:pt x="26461" y="13227"/>
                  </a:lnTo>
                </a:path>
              </a:pathLst>
            </a:custGeom>
            <a:ln w="3675">
              <a:solidFill>
                <a:srgbClr val="0000FF"/>
              </a:solidFill>
            </a:ln>
          </p:spPr>
          <p:txBody>
            <a:bodyPr wrap="square" lIns="0" tIns="0" rIns="0" bIns="0" rtlCol="0"/>
            <a:lstStyle/>
            <a:p>
              <a:endParaRPr sz="2678"/>
            </a:p>
          </p:txBody>
        </p:sp>
        <p:sp>
          <p:nvSpPr>
            <p:cNvPr id="66" name="object 66"/>
            <p:cNvSpPr/>
            <p:nvPr/>
          </p:nvSpPr>
          <p:spPr>
            <a:xfrm>
              <a:off x="8480726" y="3140709"/>
              <a:ext cx="39674" cy="39674"/>
            </a:xfrm>
            <a:custGeom>
              <a:avLst/>
              <a:gdLst/>
              <a:ahLst/>
              <a:cxnLst/>
              <a:rect l="l" t="t" r="r" b="b"/>
              <a:pathLst>
                <a:path w="26670" h="26669">
                  <a:moveTo>
                    <a:pt x="26468" y="13232"/>
                  </a:moveTo>
                  <a:lnTo>
                    <a:pt x="26468" y="5925"/>
                  </a:lnTo>
                  <a:lnTo>
                    <a:pt x="20538" y="0"/>
                  </a:lnTo>
                  <a:lnTo>
                    <a:pt x="13234" y="0"/>
                  </a:lnTo>
                  <a:lnTo>
                    <a:pt x="5929" y="0"/>
                  </a:lnTo>
                  <a:lnTo>
                    <a:pt x="0" y="5925"/>
                  </a:lnTo>
                  <a:lnTo>
                    <a:pt x="0" y="13232"/>
                  </a:lnTo>
                  <a:lnTo>
                    <a:pt x="0" y="20539"/>
                  </a:lnTo>
                  <a:lnTo>
                    <a:pt x="5929" y="26463"/>
                  </a:lnTo>
                  <a:lnTo>
                    <a:pt x="13234" y="26463"/>
                  </a:lnTo>
                  <a:lnTo>
                    <a:pt x="20538" y="26463"/>
                  </a:lnTo>
                  <a:lnTo>
                    <a:pt x="26468" y="20539"/>
                  </a:lnTo>
                  <a:lnTo>
                    <a:pt x="26468" y="13232"/>
                  </a:lnTo>
                </a:path>
              </a:pathLst>
            </a:custGeom>
            <a:ln w="3675">
              <a:solidFill>
                <a:srgbClr val="0000FF"/>
              </a:solidFill>
            </a:ln>
          </p:spPr>
          <p:txBody>
            <a:bodyPr wrap="square" lIns="0" tIns="0" rIns="0" bIns="0" rtlCol="0"/>
            <a:lstStyle/>
            <a:p>
              <a:endParaRPr sz="2678"/>
            </a:p>
          </p:txBody>
        </p:sp>
        <p:sp>
          <p:nvSpPr>
            <p:cNvPr id="67" name="object 67"/>
            <p:cNvSpPr/>
            <p:nvPr/>
          </p:nvSpPr>
          <p:spPr>
            <a:xfrm>
              <a:off x="8687773" y="3140783"/>
              <a:ext cx="39674" cy="39674"/>
            </a:xfrm>
            <a:custGeom>
              <a:avLst/>
              <a:gdLst/>
              <a:ahLst/>
              <a:cxnLst/>
              <a:rect l="l" t="t" r="r" b="b"/>
              <a:pathLst>
                <a:path w="26670" h="26669">
                  <a:moveTo>
                    <a:pt x="26461" y="13232"/>
                  </a:moveTo>
                  <a:lnTo>
                    <a:pt x="26461" y="5925"/>
                  </a:lnTo>
                  <a:lnTo>
                    <a:pt x="20538" y="0"/>
                  </a:lnTo>
                  <a:lnTo>
                    <a:pt x="13234" y="0"/>
                  </a:lnTo>
                  <a:lnTo>
                    <a:pt x="5923" y="0"/>
                  </a:lnTo>
                  <a:lnTo>
                    <a:pt x="0" y="5925"/>
                  </a:lnTo>
                  <a:lnTo>
                    <a:pt x="0" y="13232"/>
                  </a:lnTo>
                  <a:lnTo>
                    <a:pt x="0" y="20539"/>
                  </a:lnTo>
                  <a:lnTo>
                    <a:pt x="5923" y="26464"/>
                  </a:lnTo>
                  <a:lnTo>
                    <a:pt x="13234" y="26464"/>
                  </a:lnTo>
                  <a:lnTo>
                    <a:pt x="20538" y="26464"/>
                  </a:lnTo>
                  <a:lnTo>
                    <a:pt x="26461" y="20539"/>
                  </a:lnTo>
                  <a:lnTo>
                    <a:pt x="26461" y="13232"/>
                  </a:lnTo>
                </a:path>
              </a:pathLst>
            </a:custGeom>
            <a:ln w="3675">
              <a:solidFill>
                <a:srgbClr val="0000FF"/>
              </a:solidFill>
            </a:ln>
          </p:spPr>
          <p:txBody>
            <a:bodyPr wrap="square" lIns="0" tIns="0" rIns="0" bIns="0" rtlCol="0"/>
            <a:lstStyle/>
            <a:p>
              <a:endParaRPr sz="2678"/>
            </a:p>
          </p:txBody>
        </p:sp>
        <p:sp>
          <p:nvSpPr>
            <p:cNvPr id="68" name="object 68"/>
            <p:cNvSpPr/>
            <p:nvPr/>
          </p:nvSpPr>
          <p:spPr>
            <a:xfrm>
              <a:off x="6844086" y="3231617"/>
              <a:ext cx="1656878" cy="0"/>
            </a:xfrm>
            <a:custGeom>
              <a:avLst/>
              <a:gdLst/>
              <a:ahLst/>
              <a:cxnLst/>
              <a:rect l="l" t="t" r="r" b="b"/>
              <a:pathLst>
                <a:path w="1113789">
                  <a:moveTo>
                    <a:pt x="0" y="0"/>
                  </a:moveTo>
                  <a:lnTo>
                    <a:pt x="1113420" y="0"/>
                  </a:lnTo>
                </a:path>
              </a:pathLst>
            </a:custGeom>
            <a:ln w="3675">
              <a:solidFill>
                <a:srgbClr val="000000"/>
              </a:solidFill>
            </a:ln>
          </p:spPr>
          <p:txBody>
            <a:bodyPr wrap="square" lIns="0" tIns="0" rIns="0" bIns="0" rtlCol="0"/>
            <a:lstStyle/>
            <a:p>
              <a:endParaRPr sz="2678"/>
            </a:p>
          </p:txBody>
        </p:sp>
        <p:sp>
          <p:nvSpPr>
            <p:cNvPr id="69" name="object 69"/>
            <p:cNvSpPr/>
            <p:nvPr/>
          </p:nvSpPr>
          <p:spPr>
            <a:xfrm>
              <a:off x="6844086" y="3231617"/>
              <a:ext cx="0" cy="52899"/>
            </a:xfrm>
            <a:custGeom>
              <a:avLst/>
              <a:gdLst/>
              <a:ahLst/>
              <a:cxnLst/>
              <a:rect l="l" t="t" r="r" b="b"/>
              <a:pathLst>
                <a:path h="35560">
                  <a:moveTo>
                    <a:pt x="0" y="0"/>
                  </a:moveTo>
                  <a:lnTo>
                    <a:pt x="0" y="35284"/>
                  </a:lnTo>
                </a:path>
              </a:pathLst>
            </a:custGeom>
            <a:ln w="3675">
              <a:solidFill>
                <a:srgbClr val="000000"/>
              </a:solidFill>
            </a:ln>
          </p:spPr>
          <p:txBody>
            <a:bodyPr wrap="square" lIns="0" tIns="0" rIns="0" bIns="0" rtlCol="0"/>
            <a:lstStyle/>
            <a:p>
              <a:endParaRPr sz="2678"/>
            </a:p>
          </p:txBody>
        </p:sp>
        <p:sp>
          <p:nvSpPr>
            <p:cNvPr id="70" name="object 70"/>
            <p:cNvSpPr/>
            <p:nvPr/>
          </p:nvSpPr>
          <p:spPr>
            <a:xfrm>
              <a:off x="7258168" y="3231617"/>
              <a:ext cx="0" cy="52899"/>
            </a:xfrm>
            <a:custGeom>
              <a:avLst/>
              <a:gdLst/>
              <a:ahLst/>
              <a:cxnLst/>
              <a:rect l="l" t="t" r="r" b="b"/>
              <a:pathLst>
                <a:path h="35560">
                  <a:moveTo>
                    <a:pt x="0" y="0"/>
                  </a:moveTo>
                  <a:lnTo>
                    <a:pt x="0" y="35284"/>
                  </a:lnTo>
                </a:path>
              </a:pathLst>
            </a:custGeom>
            <a:ln w="3675">
              <a:solidFill>
                <a:srgbClr val="000000"/>
              </a:solidFill>
            </a:ln>
          </p:spPr>
          <p:txBody>
            <a:bodyPr wrap="square" lIns="0" tIns="0" rIns="0" bIns="0" rtlCol="0"/>
            <a:lstStyle/>
            <a:p>
              <a:endParaRPr sz="2678"/>
            </a:p>
          </p:txBody>
        </p:sp>
        <p:sp>
          <p:nvSpPr>
            <p:cNvPr id="71" name="object 71"/>
            <p:cNvSpPr/>
            <p:nvPr/>
          </p:nvSpPr>
          <p:spPr>
            <a:xfrm>
              <a:off x="7672250" y="3231617"/>
              <a:ext cx="0" cy="52899"/>
            </a:xfrm>
            <a:custGeom>
              <a:avLst/>
              <a:gdLst/>
              <a:ahLst/>
              <a:cxnLst/>
              <a:rect l="l" t="t" r="r" b="b"/>
              <a:pathLst>
                <a:path h="35560">
                  <a:moveTo>
                    <a:pt x="0" y="0"/>
                  </a:moveTo>
                  <a:lnTo>
                    <a:pt x="0" y="35284"/>
                  </a:lnTo>
                </a:path>
              </a:pathLst>
            </a:custGeom>
            <a:ln w="3675">
              <a:solidFill>
                <a:srgbClr val="000000"/>
              </a:solidFill>
            </a:ln>
          </p:spPr>
          <p:txBody>
            <a:bodyPr wrap="square" lIns="0" tIns="0" rIns="0" bIns="0" rtlCol="0"/>
            <a:lstStyle/>
            <a:p>
              <a:endParaRPr sz="2678"/>
            </a:p>
          </p:txBody>
        </p:sp>
        <p:sp>
          <p:nvSpPr>
            <p:cNvPr id="72" name="object 72"/>
            <p:cNvSpPr/>
            <p:nvPr/>
          </p:nvSpPr>
          <p:spPr>
            <a:xfrm>
              <a:off x="8086331" y="3231617"/>
              <a:ext cx="0" cy="52899"/>
            </a:xfrm>
            <a:custGeom>
              <a:avLst/>
              <a:gdLst/>
              <a:ahLst/>
              <a:cxnLst/>
              <a:rect l="l" t="t" r="r" b="b"/>
              <a:pathLst>
                <a:path h="35560">
                  <a:moveTo>
                    <a:pt x="0" y="0"/>
                  </a:moveTo>
                  <a:lnTo>
                    <a:pt x="0" y="35284"/>
                  </a:lnTo>
                </a:path>
              </a:pathLst>
            </a:custGeom>
            <a:ln w="3675">
              <a:solidFill>
                <a:srgbClr val="000000"/>
              </a:solidFill>
            </a:ln>
          </p:spPr>
          <p:txBody>
            <a:bodyPr wrap="square" lIns="0" tIns="0" rIns="0" bIns="0" rtlCol="0"/>
            <a:lstStyle/>
            <a:p>
              <a:endParaRPr sz="2678"/>
            </a:p>
          </p:txBody>
        </p:sp>
        <p:sp>
          <p:nvSpPr>
            <p:cNvPr id="73" name="object 73"/>
            <p:cNvSpPr/>
            <p:nvPr/>
          </p:nvSpPr>
          <p:spPr>
            <a:xfrm>
              <a:off x="8500413" y="3231617"/>
              <a:ext cx="0" cy="52899"/>
            </a:xfrm>
            <a:custGeom>
              <a:avLst/>
              <a:gdLst/>
              <a:ahLst/>
              <a:cxnLst/>
              <a:rect l="l" t="t" r="r" b="b"/>
              <a:pathLst>
                <a:path h="35560">
                  <a:moveTo>
                    <a:pt x="0" y="0"/>
                  </a:moveTo>
                  <a:lnTo>
                    <a:pt x="0" y="35284"/>
                  </a:lnTo>
                </a:path>
              </a:pathLst>
            </a:custGeom>
            <a:ln w="3675">
              <a:solidFill>
                <a:srgbClr val="000000"/>
              </a:solidFill>
            </a:ln>
          </p:spPr>
          <p:txBody>
            <a:bodyPr wrap="square" lIns="0" tIns="0" rIns="0" bIns="0" rtlCol="0"/>
            <a:lstStyle/>
            <a:p>
              <a:endParaRPr sz="2678"/>
            </a:p>
          </p:txBody>
        </p:sp>
        <p:sp>
          <p:nvSpPr>
            <p:cNvPr id="74" name="object 74"/>
            <p:cNvSpPr txBox="1"/>
            <p:nvPr/>
          </p:nvSpPr>
          <p:spPr>
            <a:xfrm>
              <a:off x="8432886" y="3314203"/>
              <a:ext cx="135082" cy="123962"/>
            </a:xfrm>
            <a:prstGeom prst="rect">
              <a:avLst/>
            </a:prstGeom>
          </p:spPr>
          <p:txBody>
            <a:bodyPr vert="horz" wrap="square" lIns="0" tIns="20782" rIns="0" bIns="0" rtlCol="0">
              <a:spAutoFit/>
            </a:bodyPr>
            <a:lstStyle/>
            <a:p>
              <a:pPr marL="18893">
                <a:spcBef>
                  <a:spcPts val="164"/>
                </a:spcBef>
              </a:pPr>
              <a:r>
                <a:rPr sz="669" spc="7" dirty="0">
                  <a:latin typeface="Arial"/>
                  <a:cs typeface="Arial"/>
                </a:rPr>
                <a:t>10</a:t>
              </a:r>
              <a:endParaRPr sz="669">
                <a:latin typeface="Arial"/>
                <a:cs typeface="Arial"/>
              </a:endParaRPr>
            </a:p>
          </p:txBody>
        </p:sp>
        <p:sp>
          <p:nvSpPr>
            <p:cNvPr id="75" name="object 75"/>
            <p:cNvSpPr/>
            <p:nvPr/>
          </p:nvSpPr>
          <p:spPr>
            <a:xfrm>
              <a:off x="6554220" y="1600799"/>
              <a:ext cx="0" cy="1338537"/>
            </a:xfrm>
            <a:custGeom>
              <a:avLst/>
              <a:gdLst/>
              <a:ahLst/>
              <a:cxnLst/>
              <a:rect l="l" t="t" r="r" b="b"/>
              <a:pathLst>
                <a:path h="899794">
                  <a:moveTo>
                    <a:pt x="0" y="899511"/>
                  </a:moveTo>
                  <a:lnTo>
                    <a:pt x="0" y="0"/>
                  </a:lnTo>
                </a:path>
              </a:pathLst>
            </a:custGeom>
            <a:ln w="3675">
              <a:solidFill>
                <a:srgbClr val="000000"/>
              </a:solidFill>
            </a:ln>
          </p:spPr>
          <p:txBody>
            <a:bodyPr wrap="square" lIns="0" tIns="0" rIns="0" bIns="0" rtlCol="0"/>
            <a:lstStyle/>
            <a:p>
              <a:endParaRPr sz="2678"/>
            </a:p>
          </p:txBody>
        </p:sp>
        <p:sp>
          <p:nvSpPr>
            <p:cNvPr id="76" name="object 76"/>
            <p:cNvSpPr/>
            <p:nvPr/>
          </p:nvSpPr>
          <p:spPr>
            <a:xfrm>
              <a:off x="6501735" y="2938917"/>
              <a:ext cx="52899" cy="0"/>
            </a:xfrm>
            <a:custGeom>
              <a:avLst/>
              <a:gdLst/>
              <a:ahLst/>
              <a:cxnLst/>
              <a:rect l="l" t="t" r="r" b="b"/>
              <a:pathLst>
                <a:path w="35560">
                  <a:moveTo>
                    <a:pt x="35282" y="0"/>
                  </a:moveTo>
                  <a:lnTo>
                    <a:pt x="0" y="0"/>
                  </a:lnTo>
                </a:path>
              </a:pathLst>
            </a:custGeom>
            <a:ln w="3675">
              <a:solidFill>
                <a:srgbClr val="000000"/>
              </a:solidFill>
            </a:ln>
          </p:spPr>
          <p:txBody>
            <a:bodyPr wrap="square" lIns="0" tIns="0" rIns="0" bIns="0" rtlCol="0"/>
            <a:lstStyle/>
            <a:p>
              <a:endParaRPr sz="2678"/>
            </a:p>
          </p:txBody>
        </p:sp>
        <p:sp>
          <p:nvSpPr>
            <p:cNvPr id="77" name="object 77"/>
            <p:cNvSpPr/>
            <p:nvPr/>
          </p:nvSpPr>
          <p:spPr>
            <a:xfrm>
              <a:off x="6501735" y="2492908"/>
              <a:ext cx="52899" cy="0"/>
            </a:xfrm>
            <a:custGeom>
              <a:avLst/>
              <a:gdLst/>
              <a:ahLst/>
              <a:cxnLst/>
              <a:rect l="l" t="t" r="r" b="b"/>
              <a:pathLst>
                <a:path w="35560">
                  <a:moveTo>
                    <a:pt x="35282" y="0"/>
                  </a:moveTo>
                  <a:lnTo>
                    <a:pt x="0" y="0"/>
                  </a:lnTo>
                </a:path>
              </a:pathLst>
            </a:custGeom>
            <a:ln w="3675">
              <a:solidFill>
                <a:srgbClr val="000000"/>
              </a:solidFill>
            </a:ln>
          </p:spPr>
          <p:txBody>
            <a:bodyPr wrap="square" lIns="0" tIns="0" rIns="0" bIns="0" rtlCol="0"/>
            <a:lstStyle/>
            <a:p>
              <a:endParaRPr sz="2678"/>
            </a:p>
          </p:txBody>
        </p:sp>
        <p:sp>
          <p:nvSpPr>
            <p:cNvPr id="78" name="object 78"/>
            <p:cNvSpPr/>
            <p:nvPr/>
          </p:nvSpPr>
          <p:spPr>
            <a:xfrm>
              <a:off x="6501735" y="2046889"/>
              <a:ext cx="52899" cy="0"/>
            </a:xfrm>
            <a:custGeom>
              <a:avLst/>
              <a:gdLst/>
              <a:ahLst/>
              <a:cxnLst/>
              <a:rect l="l" t="t" r="r" b="b"/>
              <a:pathLst>
                <a:path w="35560">
                  <a:moveTo>
                    <a:pt x="35282" y="0"/>
                  </a:moveTo>
                  <a:lnTo>
                    <a:pt x="0" y="0"/>
                  </a:lnTo>
                </a:path>
              </a:pathLst>
            </a:custGeom>
            <a:ln w="3675">
              <a:solidFill>
                <a:srgbClr val="000000"/>
              </a:solidFill>
            </a:ln>
          </p:spPr>
          <p:txBody>
            <a:bodyPr wrap="square" lIns="0" tIns="0" rIns="0" bIns="0" rtlCol="0"/>
            <a:lstStyle/>
            <a:p>
              <a:endParaRPr sz="2678"/>
            </a:p>
          </p:txBody>
        </p:sp>
        <p:sp>
          <p:nvSpPr>
            <p:cNvPr id="79" name="object 79"/>
            <p:cNvSpPr/>
            <p:nvPr/>
          </p:nvSpPr>
          <p:spPr>
            <a:xfrm>
              <a:off x="6501735" y="1600800"/>
              <a:ext cx="52899" cy="0"/>
            </a:xfrm>
            <a:custGeom>
              <a:avLst/>
              <a:gdLst/>
              <a:ahLst/>
              <a:cxnLst/>
              <a:rect l="l" t="t" r="r" b="b"/>
              <a:pathLst>
                <a:path w="35560">
                  <a:moveTo>
                    <a:pt x="35282" y="0"/>
                  </a:moveTo>
                  <a:lnTo>
                    <a:pt x="0" y="0"/>
                  </a:lnTo>
                </a:path>
              </a:pathLst>
            </a:custGeom>
            <a:ln w="3675">
              <a:solidFill>
                <a:srgbClr val="000000"/>
              </a:solidFill>
            </a:ln>
          </p:spPr>
          <p:txBody>
            <a:bodyPr wrap="square" lIns="0" tIns="0" rIns="0" bIns="0" rtlCol="0"/>
            <a:lstStyle/>
            <a:p>
              <a:endParaRPr sz="2678"/>
            </a:p>
          </p:txBody>
        </p:sp>
        <p:sp>
          <p:nvSpPr>
            <p:cNvPr id="80" name="object 80"/>
            <p:cNvSpPr txBox="1"/>
            <p:nvPr/>
          </p:nvSpPr>
          <p:spPr>
            <a:xfrm>
              <a:off x="6341762" y="1460307"/>
              <a:ext cx="102977" cy="1619093"/>
            </a:xfrm>
            <a:prstGeom prst="rect">
              <a:avLst/>
            </a:prstGeom>
          </p:spPr>
          <p:txBody>
            <a:bodyPr vert="vert270" wrap="square" lIns="0" tIns="945" rIns="0" bIns="0" rtlCol="0">
              <a:spAutoFit/>
            </a:bodyPr>
            <a:lstStyle/>
            <a:p>
              <a:pPr marL="18893">
                <a:spcBef>
                  <a:spcPts val="7"/>
                </a:spcBef>
                <a:tabLst>
                  <a:tab pos="464756" algn="l"/>
                  <a:tab pos="910619" algn="l"/>
                  <a:tab pos="1356483" algn="l"/>
                </a:tabLst>
              </a:pPr>
              <a:r>
                <a:rPr sz="669" dirty="0">
                  <a:latin typeface="Arial"/>
                  <a:cs typeface="Arial"/>
                </a:rPr>
                <a:t>20000	40000	60000	80000</a:t>
              </a:r>
              <a:endParaRPr sz="669">
                <a:latin typeface="Arial"/>
                <a:cs typeface="Arial"/>
              </a:endParaRPr>
            </a:p>
          </p:txBody>
        </p:sp>
        <p:sp>
          <p:nvSpPr>
            <p:cNvPr id="81" name="object 81"/>
            <p:cNvSpPr/>
            <p:nvPr/>
          </p:nvSpPr>
          <p:spPr>
            <a:xfrm>
              <a:off x="6554221" y="1310504"/>
              <a:ext cx="2236879" cy="1921374"/>
            </a:xfrm>
            <a:custGeom>
              <a:avLst/>
              <a:gdLst/>
              <a:ahLst/>
              <a:cxnLst/>
              <a:rect l="l" t="t" r="r" b="b"/>
              <a:pathLst>
                <a:path w="1503679" h="1291589">
                  <a:moveTo>
                    <a:pt x="0" y="1291414"/>
                  </a:moveTo>
                  <a:lnTo>
                    <a:pt x="1503120" y="1291414"/>
                  </a:lnTo>
                  <a:lnTo>
                    <a:pt x="1503120" y="0"/>
                  </a:lnTo>
                  <a:lnTo>
                    <a:pt x="0" y="0"/>
                  </a:lnTo>
                  <a:lnTo>
                    <a:pt x="0" y="1291414"/>
                  </a:lnTo>
                </a:path>
              </a:pathLst>
            </a:custGeom>
            <a:ln w="3675">
              <a:solidFill>
                <a:srgbClr val="000000"/>
              </a:solidFill>
            </a:ln>
          </p:spPr>
          <p:txBody>
            <a:bodyPr wrap="square" lIns="0" tIns="0" rIns="0" bIns="0" rtlCol="0"/>
            <a:lstStyle/>
            <a:p>
              <a:endParaRPr sz="2678"/>
            </a:p>
          </p:txBody>
        </p:sp>
        <p:sp>
          <p:nvSpPr>
            <p:cNvPr id="82" name="object 82"/>
            <p:cNvSpPr txBox="1"/>
            <p:nvPr/>
          </p:nvSpPr>
          <p:spPr>
            <a:xfrm>
              <a:off x="6800874" y="3257339"/>
              <a:ext cx="1509516" cy="402595"/>
            </a:xfrm>
            <a:prstGeom prst="rect">
              <a:avLst/>
            </a:prstGeom>
          </p:spPr>
          <p:txBody>
            <a:bodyPr vert="horz" wrap="square" lIns="0" tIns="1889" rIns="0" bIns="0" rtlCol="0">
              <a:spAutoFit/>
            </a:bodyPr>
            <a:lstStyle/>
            <a:p>
              <a:pPr>
                <a:spcBef>
                  <a:spcPts val="15"/>
                </a:spcBef>
              </a:pPr>
              <a:endParaRPr sz="521">
                <a:latin typeface="Times New Roman"/>
                <a:cs typeface="Times New Roman"/>
              </a:endParaRPr>
            </a:p>
            <a:p>
              <a:pPr marL="18893">
                <a:tabLst>
                  <a:tab pos="432639" algn="l"/>
                  <a:tab pos="846385" algn="l"/>
                  <a:tab pos="1260131" algn="l"/>
                </a:tabLst>
              </a:pPr>
              <a:r>
                <a:rPr sz="669" spc="7" dirty="0">
                  <a:latin typeface="Arial"/>
                  <a:cs typeface="Arial"/>
                </a:rPr>
                <a:t>2	4	6	8</a:t>
              </a:r>
              <a:endParaRPr sz="669">
                <a:latin typeface="Arial"/>
                <a:cs typeface="Arial"/>
              </a:endParaRPr>
            </a:p>
            <a:p>
              <a:pPr>
                <a:spcBef>
                  <a:spcPts val="30"/>
                </a:spcBef>
              </a:pPr>
              <a:endParaRPr sz="521">
                <a:latin typeface="Times New Roman"/>
                <a:cs typeface="Times New Roman"/>
              </a:endParaRPr>
            </a:p>
            <a:p>
              <a:pPr marL="252215"/>
              <a:r>
                <a:rPr sz="893" spc="15" dirty="0">
                  <a:latin typeface="Arial"/>
                  <a:cs typeface="Arial"/>
                </a:rPr>
                <a:t>Number </a:t>
              </a:r>
              <a:r>
                <a:rPr sz="893" spc="7" dirty="0">
                  <a:latin typeface="Arial"/>
                  <a:cs typeface="Arial"/>
                </a:rPr>
                <a:t>of</a:t>
              </a:r>
              <a:r>
                <a:rPr sz="893" spc="-67" dirty="0">
                  <a:latin typeface="Arial"/>
                  <a:cs typeface="Arial"/>
                </a:rPr>
                <a:t> </a:t>
              </a:r>
              <a:r>
                <a:rPr sz="893" spc="7" dirty="0">
                  <a:latin typeface="Arial"/>
                  <a:cs typeface="Arial"/>
                </a:rPr>
                <a:t>Components</a:t>
              </a:r>
              <a:endParaRPr sz="893">
                <a:latin typeface="Arial"/>
                <a:cs typeface="Arial"/>
              </a:endParaRPr>
            </a:p>
          </p:txBody>
        </p:sp>
        <p:sp>
          <p:nvSpPr>
            <p:cNvPr id="83" name="object 83"/>
            <p:cNvSpPr txBox="1"/>
            <p:nvPr/>
          </p:nvSpPr>
          <p:spPr>
            <a:xfrm>
              <a:off x="6109265" y="1675324"/>
              <a:ext cx="128240" cy="1199678"/>
            </a:xfrm>
            <a:prstGeom prst="rect">
              <a:avLst/>
            </a:prstGeom>
          </p:spPr>
          <p:txBody>
            <a:bodyPr vert="vert270" wrap="square" lIns="0" tIns="0" rIns="0" bIns="0" rtlCol="0">
              <a:spAutoFit/>
            </a:bodyPr>
            <a:lstStyle/>
            <a:p>
              <a:pPr marL="18893">
                <a:lnSpc>
                  <a:spcPts val="1034"/>
                </a:lnSpc>
              </a:pPr>
              <a:r>
                <a:rPr sz="893" spc="7" dirty="0">
                  <a:latin typeface="Arial"/>
                  <a:cs typeface="Arial"/>
                </a:rPr>
                <a:t>Cross−Validation</a:t>
              </a:r>
              <a:r>
                <a:rPr sz="893" spc="-82" dirty="0">
                  <a:latin typeface="Arial"/>
                  <a:cs typeface="Arial"/>
                </a:rPr>
                <a:t> </a:t>
              </a:r>
              <a:r>
                <a:rPr sz="893" spc="15" dirty="0">
                  <a:latin typeface="Arial"/>
                  <a:cs typeface="Arial"/>
                </a:rPr>
                <a:t>MSE</a:t>
              </a:r>
              <a:endParaRPr sz="893">
                <a:latin typeface="Arial"/>
                <a:cs typeface="Arial"/>
              </a:endParaRPr>
            </a:p>
          </p:txBody>
        </p:sp>
      </p:grpSp>
      <p:sp>
        <p:nvSpPr>
          <p:cNvPr id="84" name="object 84"/>
          <p:cNvSpPr txBox="1"/>
          <p:nvPr/>
        </p:nvSpPr>
        <p:spPr>
          <a:xfrm>
            <a:off x="1017432" y="4672896"/>
            <a:ext cx="10212946" cy="1035581"/>
          </a:xfrm>
          <a:prstGeom prst="rect">
            <a:avLst/>
          </a:prstGeom>
        </p:spPr>
        <p:txBody>
          <a:bodyPr vert="horz" wrap="square" lIns="0" tIns="10391" rIns="0" bIns="0" rtlCol="0">
            <a:spAutoFit/>
          </a:bodyPr>
          <a:lstStyle/>
          <a:p>
            <a:pPr marL="18893" marR="7557" algn="just">
              <a:lnSpc>
                <a:spcPct val="102600"/>
              </a:lnSpc>
              <a:spcBef>
                <a:spcPts val="82"/>
              </a:spcBef>
            </a:pPr>
            <a:r>
              <a:rPr sz="2200" spc="22" dirty="0">
                <a:solidFill>
                  <a:srgbClr val="009900"/>
                </a:solidFill>
                <a:latin typeface="Times New Roman"/>
                <a:cs typeface="Times New Roman"/>
              </a:rPr>
              <a:t>Left: </a:t>
            </a:r>
            <a:r>
              <a:rPr sz="2200" i="1" spc="112" dirty="0">
                <a:latin typeface="Times New Roman"/>
                <a:cs typeface="Times New Roman"/>
              </a:rPr>
              <a:t>PCR </a:t>
            </a:r>
            <a:r>
              <a:rPr sz="2200" i="1" spc="15" dirty="0">
                <a:latin typeface="Times New Roman"/>
                <a:cs typeface="Times New Roman"/>
              </a:rPr>
              <a:t>standardized coefficient </a:t>
            </a:r>
            <a:r>
              <a:rPr sz="2200" i="1" spc="45" dirty="0">
                <a:latin typeface="Times New Roman"/>
                <a:cs typeface="Times New Roman"/>
              </a:rPr>
              <a:t>estimates </a:t>
            </a:r>
            <a:r>
              <a:rPr sz="2200" i="1" spc="52" dirty="0">
                <a:latin typeface="Times New Roman"/>
                <a:cs typeface="Times New Roman"/>
              </a:rPr>
              <a:t>on </a:t>
            </a:r>
            <a:r>
              <a:rPr sz="2200" i="1" spc="37" dirty="0">
                <a:latin typeface="Times New Roman"/>
                <a:cs typeface="Times New Roman"/>
              </a:rPr>
              <a:t>the </a:t>
            </a:r>
            <a:r>
              <a:rPr sz="2200" spc="-134" dirty="0">
                <a:solidFill>
                  <a:srgbClr val="990000"/>
                </a:solidFill>
                <a:latin typeface="Courier New"/>
                <a:cs typeface="Courier New"/>
              </a:rPr>
              <a:t>Credit  </a:t>
            </a:r>
            <a:r>
              <a:rPr sz="2200" i="1" spc="22" dirty="0">
                <a:latin typeface="Times New Roman"/>
                <a:cs typeface="Times New Roman"/>
              </a:rPr>
              <a:t>data </a:t>
            </a:r>
            <a:r>
              <a:rPr sz="2200" i="1" spc="37" dirty="0">
                <a:latin typeface="Times New Roman"/>
                <a:cs typeface="Times New Roman"/>
              </a:rPr>
              <a:t>set </a:t>
            </a:r>
            <a:r>
              <a:rPr sz="2200" i="1" spc="30" dirty="0">
                <a:latin typeface="Times New Roman"/>
                <a:cs typeface="Times New Roman"/>
              </a:rPr>
              <a:t>for different </a:t>
            </a:r>
            <a:r>
              <a:rPr sz="2200" i="1" spc="7" dirty="0">
                <a:latin typeface="Times New Roman"/>
                <a:cs typeface="Times New Roman"/>
              </a:rPr>
              <a:t>values </a:t>
            </a:r>
            <a:r>
              <a:rPr sz="2200" i="1" spc="22" dirty="0">
                <a:latin typeface="Times New Roman"/>
                <a:cs typeface="Times New Roman"/>
              </a:rPr>
              <a:t>of </a:t>
            </a:r>
            <a:r>
              <a:rPr sz="2200" i="1" spc="208" dirty="0">
                <a:latin typeface="Times New Roman"/>
                <a:cs typeface="Times New Roman"/>
              </a:rPr>
              <a:t>M </a:t>
            </a:r>
            <a:r>
              <a:rPr sz="2200" i="1" spc="82" dirty="0">
                <a:latin typeface="Times New Roman"/>
                <a:cs typeface="Times New Roman"/>
              </a:rPr>
              <a:t>. </a:t>
            </a:r>
            <a:r>
              <a:rPr sz="2200" spc="45" dirty="0">
                <a:solidFill>
                  <a:srgbClr val="009900"/>
                </a:solidFill>
                <a:latin typeface="Times New Roman"/>
                <a:cs typeface="Times New Roman"/>
              </a:rPr>
              <a:t>Right: </a:t>
            </a:r>
            <a:r>
              <a:rPr sz="2200" i="1" spc="89" dirty="0">
                <a:latin typeface="Times New Roman"/>
                <a:cs typeface="Times New Roman"/>
              </a:rPr>
              <a:t>The </a:t>
            </a:r>
            <a:r>
              <a:rPr sz="2200" dirty="0">
                <a:latin typeface="Times New Roman"/>
                <a:cs typeface="Times New Roman"/>
              </a:rPr>
              <a:t>10</a:t>
            </a:r>
            <a:r>
              <a:rPr sz="2200" i="1" dirty="0">
                <a:latin typeface="Times New Roman"/>
                <a:cs typeface="Times New Roman"/>
              </a:rPr>
              <a:t>-fold </a:t>
            </a:r>
            <a:r>
              <a:rPr sz="2200" i="1" spc="7" dirty="0">
                <a:latin typeface="Times New Roman"/>
                <a:cs typeface="Times New Roman"/>
              </a:rPr>
              <a:t>cross  </a:t>
            </a:r>
            <a:r>
              <a:rPr sz="2200" i="1" spc="22" dirty="0">
                <a:latin typeface="Times New Roman"/>
                <a:cs typeface="Times New Roman"/>
              </a:rPr>
              <a:t>validation </a:t>
            </a:r>
            <a:r>
              <a:rPr sz="2200" i="1" spc="89" dirty="0">
                <a:latin typeface="Times New Roman"/>
                <a:cs typeface="Times New Roman"/>
              </a:rPr>
              <a:t>MSE </a:t>
            </a:r>
            <a:r>
              <a:rPr sz="2200" i="1" spc="7" dirty="0">
                <a:latin typeface="Times New Roman"/>
                <a:cs typeface="Times New Roman"/>
              </a:rPr>
              <a:t>obtained </a:t>
            </a:r>
            <a:r>
              <a:rPr sz="2200" i="1" spc="22" dirty="0">
                <a:latin typeface="Times New Roman"/>
                <a:cs typeface="Times New Roman"/>
              </a:rPr>
              <a:t>using </a:t>
            </a:r>
            <a:r>
              <a:rPr sz="2200" i="1" spc="104" dirty="0">
                <a:latin typeface="Times New Roman"/>
                <a:cs typeface="Times New Roman"/>
              </a:rPr>
              <a:t>PCR, </a:t>
            </a:r>
            <a:r>
              <a:rPr sz="2200" i="1" spc="15" dirty="0">
                <a:latin typeface="Times New Roman"/>
                <a:cs typeface="Times New Roman"/>
              </a:rPr>
              <a:t>as </a:t>
            </a:r>
            <a:r>
              <a:rPr sz="2200" i="1" spc="7" dirty="0">
                <a:latin typeface="Times New Roman"/>
                <a:cs typeface="Times New Roman"/>
              </a:rPr>
              <a:t>a </a:t>
            </a:r>
            <a:r>
              <a:rPr sz="2200" i="1" spc="52" dirty="0">
                <a:latin typeface="Times New Roman"/>
                <a:cs typeface="Times New Roman"/>
              </a:rPr>
              <a:t>function </a:t>
            </a:r>
            <a:r>
              <a:rPr sz="2200" i="1" spc="22" dirty="0">
                <a:latin typeface="Times New Roman"/>
                <a:cs typeface="Times New Roman"/>
              </a:rPr>
              <a:t>of</a:t>
            </a:r>
            <a:r>
              <a:rPr sz="2200" i="1" dirty="0">
                <a:latin typeface="Times New Roman"/>
                <a:cs typeface="Times New Roman"/>
              </a:rPr>
              <a:t> </a:t>
            </a:r>
            <a:r>
              <a:rPr sz="2200" i="1" spc="208" dirty="0">
                <a:latin typeface="Times New Roman"/>
                <a:cs typeface="Times New Roman"/>
              </a:rPr>
              <a:t>M </a:t>
            </a:r>
            <a:r>
              <a:rPr sz="2200" i="1" spc="82" dirty="0">
                <a:latin typeface="Times New Roman"/>
                <a:cs typeface="Times New Roman"/>
              </a:rPr>
              <a:t>.</a:t>
            </a:r>
            <a:endParaRPr sz="2200" dirty="0">
              <a:latin typeface="Times New Roman"/>
              <a:cs typeface="Times New Roman"/>
            </a:endParaRPr>
          </a:p>
        </p:txBody>
      </p:sp>
    </p:spTree>
    <p:extLst>
      <p:ext uri="{BB962C8B-B14F-4D97-AF65-F5344CB8AC3E}">
        <p14:creationId xmlns:p14="http://schemas.microsoft.com/office/powerpoint/2010/main" val="3849217718"/>
      </p:ext>
    </p:extLst>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0921" y="264255"/>
            <a:ext cx="6151942" cy="702863"/>
          </a:xfrm>
          <a:prstGeom prst="rect">
            <a:avLst/>
          </a:prstGeom>
        </p:spPr>
        <p:txBody>
          <a:bodyPr vert="horz" wrap="square" lIns="0" tIns="25505" rIns="0" bIns="0" rtlCol="0" anchor="ctr">
            <a:spAutoFit/>
          </a:bodyPr>
          <a:lstStyle/>
          <a:p>
            <a:pPr marL="18893">
              <a:lnSpc>
                <a:spcPct val="100000"/>
              </a:lnSpc>
              <a:spcBef>
                <a:spcPts val="201"/>
              </a:spcBef>
            </a:pPr>
            <a:r>
              <a:rPr spc="7" dirty="0"/>
              <a:t>Partial </a:t>
            </a:r>
            <a:r>
              <a:rPr spc="-7" dirty="0"/>
              <a:t>Least</a:t>
            </a:r>
            <a:r>
              <a:rPr spc="-186" dirty="0"/>
              <a:t> </a:t>
            </a:r>
            <a:r>
              <a:rPr spc="-52" dirty="0"/>
              <a:t>Squares</a:t>
            </a:r>
          </a:p>
        </p:txBody>
      </p:sp>
      <p:sp>
        <p:nvSpPr>
          <p:cNvPr id="3" name="object 3"/>
          <p:cNvSpPr txBox="1">
            <a:spLocks noGrp="1"/>
          </p:cNvSpPr>
          <p:nvPr>
            <p:ph type="body" idx="1"/>
          </p:nvPr>
        </p:nvSpPr>
        <p:spPr>
          <a:xfrm>
            <a:off x="1172577" y="1519706"/>
            <a:ext cx="10159900" cy="3654934"/>
          </a:xfrm>
          <a:prstGeom prst="rect">
            <a:avLst/>
          </a:prstGeom>
        </p:spPr>
        <p:txBody>
          <a:bodyPr vert="horz" wrap="square" lIns="0" tIns="90192" rIns="0" bIns="0" rtlCol="0">
            <a:spAutoFit/>
          </a:bodyPr>
          <a:lstStyle/>
          <a:p>
            <a:pPr marL="377850" marR="58567" indent="-196482">
              <a:lnSpc>
                <a:spcPct val="102600"/>
              </a:lnSpc>
              <a:spcBef>
                <a:spcPts val="82"/>
              </a:spcBef>
              <a:buClr>
                <a:srgbClr val="3333B2"/>
              </a:buClr>
              <a:buSzPct val="90909"/>
              <a:buFont typeface="Arial"/>
              <a:buChar char="•"/>
              <a:tabLst>
                <a:tab pos="378795" algn="l"/>
              </a:tabLst>
            </a:pPr>
            <a:r>
              <a:rPr sz="2400" spc="119" dirty="0"/>
              <a:t>PCR </a:t>
            </a:r>
            <a:r>
              <a:rPr sz="2400" spc="15" dirty="0"/>
              <a:t>identifies </a:t>
            </a:r>
            <a:r>
              <a:rPr sz="2400" spc="37" dirty="0"/>
              <a:t>linear combinations, or </a:t>
            </a:r>
            <a:r>
              <a:rPr sz="2400" i="1" spc="22" dirty="0">
                <a:solidFill>
                  <a:srgbClr val="009900"/>
                </a:solidFill>
                <a:latin typeface="Times New Roman"/>
                <a:cs typeface="Times New Roman"/>
              </a:rPr>
              <a:t>directions</a:t>
            </a:r>
            <a:r>
              <a:rPr sz="2400" spc="22" dirty="0"/>
              <a:t>, </a:t>
            </a:r>
            <a:r>
              <a:rPr sz="2400" spc="126" dirty="0"/>
              <a:t>that </a:t>
            </a:r>
            <a:r>
              <a:rPr sz="2400" spc="74" dirty="0"/>
              <a:t>best  </a:t>
            </a:r>
            <a:r>
              <a:rPr sz="2400" spc="45" dirty="0"/>
              <a:t>represent</a:t>
            </a:r>
            <a:r>
              <a:rPr sz="2400" spc="134" dirty="0"/>
              <a:t> </a:t>
            </a:r>
            <a:r>
              <a:rPr sz="2400" spc="74" dirty="0"/>
              <a:t>the</a:t>
            </a:r>
            <a:r>
              <a:rPr sz="2400" spc="126" dirty="0"/>
              <a:t> </a:t>
            </a:r>
            <a:r>
              <a:rPr sz="2400" spc="45" dirty="0"/>
              <a:t>predictors</a:t>
            </a:r>
            <a:r>
              <a:rPr sz="2400" spc="126" dirty="0"/>
              <a:t> </a:t>
            </a:r>
            <a:r>
              <a:rPr sz="2400" i="1" spc="164" dirty="0">
                <a:latin typeface="Times New Roman"/>
                <a:cs typeface="Times New Roman"/>
              </a:rPr>
              <a:t>X</a:t>
            </a:r>
            <a:r>
              <a:rPr sz="2400" spc="245" baseline="-10416" dirty="0"/>
              <a:t>1</a:t>
            </a:r>
            <a:r>
              <a:rPr sz="2400" i="1" spc="164" dirty="0">
                <a:latin typeface="Times New Roman"/>
                <a:cs typeface="Times New Roman"/>
              </a:rPr>
              <a:t>,</a:t>
            </a:r>
            <a:r>
              <a:rPr sz="2400" i="1" spc="-141" dirty="0">
                <a:latin typeface="Times New Roman"/>
                <a:cs typeface="Times New Roman"/>
              </a:rPr>
              <a:t> </a:t>
            </a:r>
            <a:r>
              <a:rPr sz="2400" i="1" spc="37" dirty="0">
                <a:latin typeface="Times New Roman"/>
                <a:cs typeface="Times New Roman"/>
              </a:rPr>
              <a:t>.</a:t>
            </a:r>
            <a:r>
              <a:rPr sz="2400" i="1" spc="-141" dirty="0">
                <a:latin typeface="Times New Roman"/>
                <a:cs typeface="Times New Roman"/>
              </a:rPr>
              <a:t> </a:t>
            </a:r>
            <a:r>
              <a:rPr sz="2400" i="1" spc="37" dirty="0">
                <a:latin typeface="Times New Roman"/>
                <a:cs typeface="Times New Roman"/>
              </a:rPr>
              <a:t>.</a:t>
            </a:r>
            <a:r>
              <a:rPr sz="2400" i="1" spc="-141" dirty="0">
                <a:latin typeface="Times New Roman"/>
                <a:cs typeface="Times New Roman"/>
              </a:rPr>
              <a:t> </a:t>
            </a:r>
            <a:r>
              <a:rPr sz="2400" i="1" spc="37" dirty="0">
                <a:latin typeface="Times New Roman"/>
                <a:cs typeface="Times New Roman"/>
              </a:rPr>
              <a:t>.</a:t>
            </a:r>
            <a:r>
              <a:rPr sz="2400" i="1" spc="-141" dirty="0">
                <a:latin typeface="Times New Roman"/>
                <a:cs typeface="Times New Roman"/>
              </a:rPr>
              <a:t> </a:t>
            </a:r>
            <a:r>
              <a:rPr sz="2400" i="1" spc="37" dirty="0">
                <a:latin typeface="Times New Roman"/>
                <a:cs typeface="Times New Roman"/>
              </a:rPr>
              <a:t>,</a:t>
            </a:r>
            <a:r>
              <a:rPr sz="2400" i="1" spc="-141" dirty="0">
                <a:latin typeface="Times New Roman"/>
                <a:cs typeface="Times New Roman"/>
              </a:rPr>
              <a:t> </a:t>
            </a:r>
            <a:r>
              <a:rPr sz="2400" i="1" spc="141" dirty="0">
                <a:latin typeface="Times New Roman"/>
                <a:cs typeface="Times New Roman"/>
              </a:rPr>
              <a:t>X</a:t>
            </a:r>
            <a:r>
              <a:rPr sz="2400" i="1" spc="211" baseline="-10416" dirty="0">
                <a:latin typeface="Arial"/>
                <a:cs typeface="Arial"/>
              </a:rPr>
              <a:t>p</a:t>
            </a:r>
            <a:r>
              <a:rPr sz="2400" spc="141" dirty="0"/>
              <a:t>.</a:t>
            </a:r>
            <a:endParaRPr sz="2400" dirty="0">
              <a:latin typeface="Arial"/>
              <a:cs typeface="Arial"/>
            </a:endParaRPr>
          </a:p>
          <a:p>
            <a:pPr marL="377850" marR="7557" indent="-196482">
              <a:lnSpc>
                <a:spcPct val="102600"/>
              </a:lnSpc>
              <a:spcBef>
                <a:spcPts val="446"/>
              </a:spcBef>
              <a:buClr>
                <a:srgbClr val="3333B2"/>
              </a:buClr>
              <a:buSzPct val="90909"/>
              <a:buFont typeface="Arial"/>
              <a:buChar char="•"/>
              <a:tabLst>
                <a:tab pos="378795" algn="l"/>
              </a:tabLst>
            </a:pPr>
            <a:r>
              <a:rPr sz="2400" spc="45" dirty="0"/>
              <a:t>These </a:t>
            </a:r>
            <a:r>
              <a:rPr sz="2400" spc="37" dirty="0"/>
              <a:t>directions </a:t>
            </a:r>
            <a:r>
              <a:rPr sz="2400" spc="52" dirty="0"/>
              <a:t>are </a:t>
            </a:r>
            <a:r>
              <a:rPr sz="2400" spc="22" dirty="0"/>
              <a:t>identified </a:t>
            </a:r>
            <a:r>
              <a:rPr sz="2400" spc="37" dirty="0"/>
              <a:t>in </a:t>
            </a:r>
            <a:r>
              <a:rPr sz="2400" spc="82" dirty="0"/>
              <a:t>an </a:t>
            </a:r>
            <a:r>
              <a:rPr sz="2400" i="1" spc="15" dirty="0">
                <a:solidFill>
                  <a:srgbClr val="009900"/>
                </a:solidFill>
                <a:latin typeface="Times New Roman"/>
                <a:cs typeface="Times New Roman"/>
              </a:rPr>
              <a:t>unsupervised </a:t>
            </a:r>
            <a:r>
              <a:rPr sz="2400" spc="-22" dirty="0"/>
              <a:t>way, </a:t>
            </a:r>
            <a:r>
              <a:rPr sz="2400" spc="7" dirty="0"/>
              <a:t>since  </a:t>
            </a:r>
            <a:r>
              <a:rPr sz="2400" spc="82" dirty="0"/>
              <a:t>the </a:t>
            </a:r>
            <a:r>
              <a:rPr sz="2400" spc="30" dirty="0"/>
              <a:t>response </a:t>
            </a:r>
            <a:r>
              <a:rPr sz="2400" i="1" spc="30" dirty="0">
                <a:latin typeface="Times New Roman"/>
                <a:cs typeface="Times New Roman"/>
              </a:rPr>
              <a:t>Y </a:t>
            </a:r>
            <a:r>
              <a:rPr sz="2400" spc="-7" dirty="0"/>
              <a:t>is </a:t>
            </a:r>
            <a:r>
              <a:rPr sz="2400" spc="82" dirty="0"/>
              <a:t>not </a:t>
            </a:r>
            <a:r>
              <a:rPr sz="2400" spc="37" dirty="0"/>
              <a:t>used </a:t>
            </a:r>
            <a:r>
              <a:rPr sz="2400" spc="82" dirty="0"/>
              <a:t>to </a:t>
            </a:r>
            <a:r>
              <a:rPr sz="2400" spc="37" dirty="0"/>
              <a:t>help </a:t>
            </a:r>
            <a:r>
              <a:rPr sz="2400" spc="52" dirty="0"/>
              <a:t>determine </a:t>
            </a:r>
            <a:r>
              <a:rPr sz="2400" spc="82" dirty="0"/>
              <a:t>the </a:t>
            </a:r>
            <a:r>
              <a:rPr sz="2400" spc="45" dirty="0"/>
              <a:t>principal  </a:t>
            </a:r>
            <a:r>
              <a:rPr sz="2400" spc="52" dirty="0"/>
              <a:t>component</a:t>
            </a:r>
            <a:r>
              <a:rPr sz="2400" spc="119" dirty="0"/>
              <a:t> </a:t>
            </a:r>
            <a:r>
              <a:rPr sz="2400" spc="37" dirty="0"/>
              <a:t>directions.</a:t>
            </a:r>
            <a:endParaRPr sz="2400" dirty="0">
              <a:latin typeface="Times New Roman"/>
              <a:cs typeface="Times New Roman"/>
            </a:endParaRPr>
          </a:p>
          <a:p>
            <a:pPr marL="377850" marR="173810" indent="-196482">
              <a:lnSpc>
                <a:spcPct val="102699"/>
              </a:lnSpc>
              <a:spcBef>
                <a:spcPts val="446"/>
              </a:spcBef>
              <a:buClr>
                <a:srgbClr val="3333B2"/>
              </a:buClr>
              <a:buSzPct val="90909"/>
              <a:buFont typeface="Arial"/>
              <a:buChar char="•"/>
              <a:tabLst>
                <a:tab pos="378795" algn="l"/>
              </a:tabLst>
            </a:pPr>
            <a:r>
              <a:rPr sz="2400" spc="126" dirty="0"/>
              <a:t>That </a:t>
            </a:r>
            <a:r>
              <a:rPr sz="2400" spc="7" dirty="0"/>
              <a:t>is, </a:t>
            </a:r>
            <a:r>
              <a:rPr sz="2400" spc="82" dirty="0"/>
              <a:t>the </a:t>
            </a:r>
            <a:r>
              <a:rPr sz="2400" spc="30" dirty="0"/>
              <a:t>response </a:t>
            </a:r>
            <a:r>
              <a:rPr sz="2400" spc="22" dirty="0"/>
              <a:t>does </a:t>
            </a:r>
            <a:r>
              <a:rPr sz="2400" spc="82" dirty="0"/>
              <a:t>not </a:t>
            </a:r>
            <a:r>
              <a:rPr sz="2400" i="1" spc="15" dirty="0">
                <a:solidFill>
                  <a:srgbClr val="009900"/>
                </a:solidFill>
                <a:latin typeface="Times New Roman"/>
                <a:cs typeface="Times New Roman"/>
              </a:rPr>
              <a:t>supervise </a:t>
            </a:r>
            <a:r>
              <a:rPr sz="2400" spc="82" dirty="0"/>
              <a:t>the </a:t>
            </a:r>
            <a:r>
              <a:rPr sz="2400" spc="30" dirty="0"/>
              <a:t>identification  </a:t>
            </a:r>
            <a:r>
              <a:rPr sz="2400" spc="-30" dirty="0"/>
              <a:t>of </a:t>
            </a:r>
            <a:r>
              <a:rPr sz="2400" spc="82" dirty="0"/>
              <a:t>the </a:t>
            </a:r>
            <a:r>
              <a:rPr sz="2400" spc="37" dirty="0"/>
              <a:t>principal</a:t>
            </a:r>
            <a:r>
              <a:rPr sz="2400" spc="-45" dirty="0"/>
              <a:t> </a:t>
            </a:r>
            <a:r>
              <a:rPr sz="2400" spc="45" dirty="0"/>
              <a:t>components.</a:t>
            </a:r>
            <a:endParaRPr sz="2400" dirty="0">
              <a:latin typeface="Times New Roman"/>
              <a:cs typeface="Times New Roman"/>
            </a:endParaRPr>
          </a:p>
          <a:p>
            <a:pPr marL="377850" marR="150196" indent="-196482">
              <a:lnSpc>
                <a:spcPct val="102600"/>
              </a:lnSpc>
              <a:spcBef>
                <a:spcPts val="439"/>
              </a:spcBef>
              <a:buClr>
                <a:srgbClr val="3333B2"/>
              </a:buClr>
              <a:buSzPct val="90909"/>
              <a:buFont typeface="Arial"/>
              <a:buChar char="•"/>
              <a:tabLst>
                <a:tab pos="378795" algn="l"/>
              </a:tabLst>
            </a:pPr>
            <a:r>
              <a:rPr sz="2400" spc="30" dirty="0"/>
              <a:t>Consequently, </a:t>
            </a:r>
            <a:r>
              <a:rPr sz="2400" spc="119" dirty="0"/>
              <a:t>PCR </a:t>
            </a:r>
            <a:r>
              <a:rPr sz="2400" dirty="0"/>
              <a:t>suffers </a:t>
            </a:r>
            <a:r>
              <a:rPr sz="2400" spc="22" dirty="0"/>
              <a:t>from </a:t>
            </a:r>
            <a:r>
              <a:rPr sz="2400" spc="82" dirty="0"/>
              <a:t>a </a:t>
            </a:r>
            <a:r>
              <a:rPr sz="2400" spc="52" dirty="0"/>
              <a:t>potentially </a:t>
            </a:r>
            <a:r>
              <a:rPr sz="2400" spc="22" dirty="0"/>
              <a:t>serious  </a:t>
            </a:r>
            <a:r>
              <a:rPr sz="2400" spc="37" dirty="0"/>
              <a:t>drawback: </a:t>
            </a:r>
            <a:r>
              <a:rPr sz="2400" spc="67" dirty="0"/>
              <a:t>there </a:t>
            </a:r>
            <a:r>
              <a:rPr sz="2400" spc="-7" dirty="0"/>
              <a:t>is </a:t>
            </a:r>
            <a:r>
              <a:rPr sz="2400" spc="37" dirty="0"/>
              <a:t>no </a:t>
            </a:r>
            <a:r>
              <a:rPr sz="2400" spc="52" dirty="0"/>
              <a:t>guarantee </a:t>
            </a:r>
            <a:r>
              <a:rPr sz="2400" spc="126" dirty="0"/>
              <a:t>that </a:t>
            </a:r>
            <a:r>
              <a:rPr sz="2400" spc="74" dirty="0"/>
              <a:t>the </a:t>
            </a:r>
            <a:r>
              <a:rPr sz="2400" spc="37" dirty="0"/>
              <a:t>directions </a:t>
            </a:r>
            <a:r>
              <a:rPr sz="2400" spc="126" dirty="0"/>
              <a:t>that  </a:t>
            </a:r>
            <a:r>
              <a:rPr sz="2400" spc="74" dirty="0"/>
              <a:t>best </a:t>
            </a:r>
            <a:r>
              <a:rPr sz="2400" spc="37" dirty="0"/>
              <a:t>explain </a:t>
            </a:r>
            <a:r>
              <a:rPr sz="2400" spc="82" dirty="0"/>
              <a:t>the </a:t>
            </a:r>
            <a:r>
              <a:rPr sz="2400" spc="45" dirty="0"/>
              <a:t>predictors </a:t>
            </a:r>
            <a:r>
              <a:rPr sz="2400" spc="-7" dirty="0"/>
              <a:t>will </a:t>
            </a:r>
            <a:r>
              <a:rPr sz="2400" spc="15" dirty="0"/>
              <a:t>also </a:t>
            </a:r>
            <a:r>
              <a:rPr sz="2400" spc="60" dirty="0"/>
              <a:t>be </a:t>
            </a:r>
            <a:r>
              <a:rPr sz="2400" spc="82" dirty="0"/>
              <a:t>the </a:t>
            </a:r>
            <a:r>
              <a:rPr sz="2400" spc="74" dirty="0"/>
              <a:t>best </a:t>
            </a:r>
            <a:r>
              <a:rPr sz="2400" spc="37" dirty="0"/>
              <a:t>directions  </a:t>
            </a:r>
            <a:r>
              <a:rPr sz="2400" spc="82" dirty="0"/>
              <a:t>to </a:t>
            </a:r>
            <a:r>
              <a:rPr sz="2400" spc="22" dirty="0"/>
              <a:t>use </a:t>
            </a:r>
            <a:r>
              <a:rPr sz="2400" spc="7" dirty="0"/>
              <a:t>for </a:t>
            </a:r>
            <a:r>
              <a:rPr sz="2400" spc="45" dirty="0"/>
              <a:t>predicting </a:t>
            </a:r>
            <a:r>
              <a:rPr sz="2400" spc="82" dirty="0"/>
              <a:t>the</a:t>
            </a:r>
            <a:r>
              <a:rPr sz="2400" spc="476" dirty="0"/>
              <a:t> </a:t>
            </a:r>
            <a:r>
              <a:rPr sz="2400" spc="30" dirty="0"/>
              <a:t>response.</a:t>
            </a:r>
            <a:endParaRPr sz="2400" dirty="0"/>
          </a:p>
        </p:txBody>
      </p:sp>
    </p:spTree>
    <p:extLst>
      <p:ext uri="{BB962C8B-B14F-4D97-AF65-F5344CB8AC3E}">
        <p14:creationId xmlns:p14="http://schemas.microsoft.com/office/powerpoint/2010/main" val="648672221"/>
      </p:ext>
    </p:extLst>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2957" y="317264"/>
            <a:ext cx="7218768" cy="702863"/>
          </a:xfrm>
          <a:prstGeom prst="rect">
            <a:avLst/>
          </a:prstGeom>
        </p:spPr>
        <p:txBody>
          <a:bodyPr vert="horz" wrap="square" lIns="0" tIns="25505" rIns="0" bIns="0" rtlCol="0" anchor="ctr">
            <a:spAutoFit/>
          </a:bodyPr>
          <a:lstStyle/>
          <a:p>
            <a:pPr marL="18893">
              <a:lnSpc>
                <a:spcPct val="100000"/>
              </a:lnSpc>
              <a:spcBef>
                <a:spcPts val="201"/>
              </a:spcBef>
            </a:pPr>
            <a:r>
              <a:rPr spc="7" dirty="0"/>
              <a:t>Partial </a:t>
            </a:r>
            <a:r>
              <a:rPr spc="-7" dirty="0"/>
              <a:t>Least </a:t>
            </a:r>
            <a:r>
              <a:rPr spc="-52" dirty="0"/>
              <a:t>Squares:</a:t>
            </a:r>
            <a:r>
              <a:rPr spc="260" dirty="0"/>
              <a:t> </a:t>
            </a:r>
            <a:r>
              <a:rPr spc="-52" dirty="0"/>
              <a:t>continued</a:t>
            </a:r>
          </a:p>
        </p:txBody>
      </p:sp>
      <p:sp>
        <p:nvSpPr>
          <p:cNvPr id="3" name="object 3"/>
          <p:cNvSpPr txBox="1">
            <a:spLocks noGrp="1"/>
          </p:cNvSpPr>
          <p:nvPr>
            <p:ph type="body" idx="1"/>
          </p:nvPr>
        </p:nvSpPr>
        <p:spPr>
          <a:xfrm>
            <a:off x="789946" y="1636219"/>
            <a:ext cx="10583969" cy="4219080"/>
          </a:xfrm>
          <a:prstGeom prst="rect">
            <a:avLst/>
          </a:prstGeom>
        </p:spPr>
        <p:txBody>
          <a:bodyPr vert="horz" wrap="square" lIns="0" tIns="10391" rIns="0" bIns="0" rtlCol="0">
            <a:spAutoFit/>
          </a:bodyPr>
          <a:lstStyle/>
          <a:p>
            <a:pPr marL="215375" marR="16059" indent="-196482">
              <a:lnSpc>
                <a:spcPct val="102600"/>
              </a:lnSpc>
              <a:spcBef>
                <a:spcPts val="82"/>
              </a:spcBef>
              <a:buClr>
                <a:srgbClr val="3333B2"/>
              </a:buClr>
              <a:buSzPct val="90909"/>
              <a:buFont typeface="Arial"/>
              <a:buChar char="•"/>
              <a:tabLst>
                <a:tab pos="216319" algn="l"/>
              </a:tabLst>
            </a:pPr>
            <a:r>
              <a:rPr sz="2600" spc="-7" dirty="0"/>
              <a:t>Like </a:t>
            </a:r>
            <a:r>
              <a:rPr sz="2600" spc="97" dirty="0"/>
              <a:t>PCR, </a:t>
            </a:r>
            <a:r>
              <a:rPr sz="2600" spc="60" dirty="0"/>
              <a:t>PLS </a:t>
            </a:r>
            <a:r>
              <a:rPr sz="2600" spc="-7" dirty="0"/>
              <a:t>is </a:t>
            </a:r>
            <a:r>
              <a:rPr sz="2600" spc="82" dirty="0"/>
              <a:t>a </a:t>
            </a:r>
            <a:r>
              <a:rPr sz="2600" spc="30" dirty="0"/>
              <a:t>dimension </a:t>
            </a:r>
            <a:r>
              <a:rPr sz="2600" spc="52" dirty="0"/>
              <a:t>reduction </a:t>
            </a:r>
            <a:r>
              <a:rPr sz="2600" spc="67" dirty="0"/>
              <a:t>method, </a:t>
            </a:r>
            <a:r>
              <a:rPr sz="2600" spc="15" dirty="0"/>
              <a:t>which  </a:t>
            </a:r>
            <a:r>
              <a:rPr sz="2600" spc="30" dirty="0"/>
              <a:t>first </a:t>
            </a:r>
            <a:r>
              <a:rPr sz="2600" spc="15" dirty="0"/>
              <a:t>identifies </a:t>
            </a:r>
            <a:r>
              <a:rPr sz="2600" spc="82" dirty="0"/>
              <a:t>a </a:t>
            </a:r>
            <a:r>
              <a:rPr sz="2600" spc="15" dirty="0"/>
              <a:t>new </a:t>
            </a:r>
            <a:r>
              <a:rPr sz="2600" spc="52" dirty="0"/>
              <a:t>set </a:t>
            </a:r>
            <a:r>
              <a:rPr sz="2600" spc="-30" dirty="0"/>
              <a:t>of </a:t>
            </a:r>
            <a:r>
              <a:rPr sz="2600" spc="45" dirty="0"/>
              <a:t>features </a:t>
            </a:r>
            <a:r>
              <a:rPr sz="2600" i="1" spc="112" dirty="0">
                <a:latin typeface="Times New Roman"/>
                <a:cs typeface="Times New Roman"/>
              </a:rPr>
              <a:t>Z</a:t>
            </a:r>
            <a:r>
              <a:rPr sz="2600" spc="167" baseline="-10416" dirty="0"/>
              <a:t>1</a:t>
            </a:r>
            <a:r>
              <a:rPr sz="2600" i="1" spc="112" dirty="0">
                <a:latin typeface="Times New Roman"/>
                <a:cs typeface="Times New Roman"/>
              </a:rPr>
              <a:t>, </a:t>
            </a:r>
            <a:r>
              <a:rPr sz="2600" i="1" spc="37" dirty="0">
                <a:latin typeface="Times New Roman"/>
                <a:cs typeface="Times New Roman"/>
              </a:rPr>
              <a:t>. . . , </a:t>
            </a:r>
            <a:r>
              <a:rPr sz="2600" i="1" spc="201" dirty="0">
                <a:latin typeface="Times New Roman"/>
                <a:cs typeface="Times New Roman"/>
              </a:rPr>
              <a:t>Z</a:t>
            </a:r>
            <a:r>
              <a:rPr sz="2600" i="1" spc="300" baseline="-10416" dirty="0">
                <a:latin typeface="Arial"/>
                <a:cs typeface="Arial"/>
              </a:rPr>
              <a:t>M </a:t>
            </a:r>
            <a:r>
              <a:rPr sz="2600" spc="126" dirty="0"/>
              <a:t>that </a:t>
            </a:r>
            <a:r>
              <a:rPr sz="2600" spc="52" dirty="0"/>
              <a:t>are  </a:t>
            </a:r>
            <a:r>
              <a:rPr sz="2600" spc="37" dirty="0"/>
              <a:t>linear combinations </a:t>
            </a:r>
            <a:r>
              <a:rPr sz="2600" spc="-30" dirty="0"/>
              <a:t>of </a:t>
            </a:r>
            <a:r>
              <a:rPr sz="2600" spc="82" dirty="0"/>
              <a:t>the </a:t>
            </a:r>
            <a:r>
              <a:rPr sz="2600" spc="22" dirty="0"/>
              <a:t>original </a:t>
            </a:r>
            <a:r>
              <a:rPr sz="2600" spc="37" dirty="0"/>
              <a:t>features, </a:t>
            </a:r>
            <a:r>
              <a:rPr sz="2600" spc="82" dirty="0"/>
              <a:t>and then </a:t>
            </a:r>
            <a:r>
              <a:rPr sz="2600" spc="15" dirty="0"/>
              <a:t>fits </a:t>
            </a:r>
            <a:r>
              <a:rPr sz="2600" spc="82" dirty="0"/>
              <a:t>a  </a:t>
            </a:r>
            <a:r>
              <a:rPr sz="2600" spc="37" dirty="0"/>
              <a:t>linear model via </a:t>
            </a:r>
            <a:r>
              <a:rPr sz="2600" spc="22" dirty="0"/>
              <a:t>OLS </a:t>
            </a:r>
            <a:r>
              <a:rPr sz="2600" spc="30" dirty="0"/>
              <a:t>using </a:t>
            </a:r>
            <a:r>
              <a:rPr sz="2600" spc="45" dirty="0"/>
              <a:t>these </a:t>
            </a:r>
            <a:r>
              <a:rPr sz="2600" i="1" spc="208" dirty="0">
                <a:latin typeface="Times New Roman"/>
                <a:cs typeface="Times New Roman"/>
              </a:rPr>
              <a:t>M</a:t>
            </a:r>
            <a:r>
              <a:rPr sz="2600" i="1" spc="335" dirty="0">
                <a:latin typeface="Times New Roman"/>
                <a:cs typeface="Times New Roman"/>
              </a:rPr>
              <a:t> </a:t>
            </a:r>
            <a:r>
              <a:rPr sz="2600" spc="15" dirty="0"/>
              <a:t>new </a:t>
            </a:r>
            <a:r>
              <a:rPr sz="2600" spc="45" dirty="0"/>
              <a:t>features.</a:t>
            </a:r>
            <a:endParaRPr sz="2600" dirty="0">
              <a:latin typeface="Times New Roman"/>
              <a:cs typeface="Times New Roman"/>
            </a:endParaRPr>
          </a:p>
          <a:p>
            <a:pPr marL="215375" marR="7557" indent="-196482">
              <a:lnSpc>
                <a:spcPct val="102600"/>
              </a:lnSpc>
              <a:spcBef>
                <a:spcPts val="446"/>
              </a:spcBef>
              <a:buClr>
                <a:srgbClr val="3333B2"/>
              </a:buClr>
              <a:buSzPct val="90909"/>
              <a:buFont typeface="Arial"/>
              <a:buChar char="•"/>
              <a:tabLst>
                <a:tab pos="216319" algn="l"/>
              </a:tabLst>
            </a:pPr>
            <a:r>
              <a:rPr sz="2600" spc="104" dirty="0"/>
              <a:t>But </a:t>
            </a:r>
            <a:r>
              <a:rPr sz="2600" spc="22" dirty="0"/>
              <a:t>unlike </a:t>
            </a:r>
            <a:r>
              <a:rPr sz="2600" spc="104" dirty="0"/>
              <a:t>PCR, </a:t>
            </a:r>
            <a:r>
              <a:rPr sz="2600" spc="60" dirty="0"/>
              <a:t>PLS </a:t>
            </a:r>
            <a:r>
              <a:rPr sz="2600" spc="15" dirty="0"/>
              <a:t>identifies </a:t>
            </a:r>
            <a:r>
              <a:rPr sz="2600" spc="45" dirty="0"/>
              <a:t>these </a:t>
            </a:r>
            <a:r>
              <a:rPr sz="2600" spc="15" dirty="0"/>
              <a:t>new </a:t>
            </a:r>
            <a:r>
              <a:rPr sz="2600" spc="45" dirty="0"/>
              <a:t>features </a:t>
            </a:r>
            <a:r>
              <a:rPr sz="2600" spc="37" dirty="0"/>
              <a:t>in </a:t>
            </a:r>
            <a:r>
              <a:rPr sz="2600" spc="82" dirty="0"/>
              <a:t>a  </a:t>
            </a:r>
            <a:r>
              <a:rPr sz="2600" spc="37" dirty="0"/>
              <a:t>supervised </a:t>
            </a:r>
            <a:r>
              <a:rPr sz="2600" dirty="0"/>
              <a:t>way </a:t>
            </a:r>
            <a:r>
              <a:rPr sz="2600" spc="-7" dirty="0"/>
              <a:t>– </a:t>
            </a:r>
            <a:r>
              <a:rPr sz="2600" spc="126" dirty="0"/>
              <a:t>that </a:t>
            </a:r>
            <a:r>
              <a:rPr sz="2600" spc="7" dirty="0"/>
              <a:t>is, </a:t>
            </a:r>
            <a:r>
              <a:rPr sz="2600" spc="82" dirty="0"/>
              <a:t>it </a:t>
            </a:r>
            <a:r>
              <a:rPr sz="2600" spc="22" dirty="0"/>
              <a:t>makes use </a:t>
            </a:r>
            <a:r>
              <a:rPr sz="2600" spc="-30" dirty="0"/>
              <a:t>of </a:t>
            </a:r>
            <a:r>
              <a:rPr sz="2600" spc="82" dirty="0"/>
              <a:t>the </a:t>
            </a:r>
            <a:r>
              <a:rPr sz="2600" spc="30" dirty="0"/>
              <a:t>response </a:t>
            </a:r>
            <a:r>
              <a:rPr sz="2600" i="1" spc="30" dirty="0">
                <a:latin typeface="Times New Roman"/>
                <a:cs typeface="Times New Roman"/>
              </a:rPr>
              <a:t>Y </a:t>
            </a:r>
            <a:r>
              <a:rPr sz="2600" spc="37" dirty="0"/>
              <a:t>in  </a:t>
            </a:r>
            <a:r>
              <a:rPr sz="2600" spc="45" dirty="0"/>
              <a:t>order </a:t>
            </a:r>
            <a:r>
              <a:rPr sz="2600" spc="82" dirty="0"/>
              <a:t>to </a:t>
            </a:r>
            <a:r>
              <a:rPr sz="2600" spc="30" dirty="0"/>
              <a:t>identify </a:t>
            </a:r>
            <a:r>
              <a:rPr sz="2600" spc="15" dirty="0"/>
              <a:t>new </a:t>
            </a:r>
            <a:r>
              <a:rPr sz="2600" spc="45" dirty="0"/>
              <a:t>features </a:t>
            </a:r>
            <a:r>
              <a:rPr sz="2600" spc="126" dirty="0"/>
              <a:t>that </a:t>
            </a:r>
            <a:r>
              <a:rPr sz="2600" spc="82" dirty="0"/>
              <a:t>not </a:t>
            </a:r>
            <a:r>
              <a:rPr sz="2600" spc="22" dirty="0"/>
              <a:t>only </a:t>
            </a:r>
            <a:r>
              <a:rPr sz="2600" spc="52" dirty="0"/>
              <a:t>approximate  </a:t>
            </a:r>
            <a:r>
              <a:rPr sz="2600" spc="82" dirty="0"/>
              <a:t>the </a:t>
            </a:r>
            <a:r>
              <a:rPr sz="2600" spc="22" dirty="0"/>
              <a:t>old </a:t>
            </a:r>
            <a:r>
              <a:rPr sz="2600" spc="45" dirty="0"/>
              <a:t>features </a:t>
            </a:r>
            <a:r>
              <a:rPr sz="2600" spc="-15" dirty="0"/>
              <a:t>well, </a:t>
            </a:r>
            <a:r>
              <a:rPr sz="2600" spc="112" dirty="0"/>
              <a:t>but </a:t>
            </a:r>
            <a:r>
              <a:rPr sz="2600" spc="15" dirty="0"/>
              <a:t>also </a:t>
            </a:r>
            <a:r>
              <a:rPr sz="2600" spc="126" dirty="0"/>
              <a:t>that </a:t>
            </a:r>
            <a:r>
              <a:rPr sz="2600" i="1" spc="-7" dirty="0">
                <a:solidFill>
                  <a:srgbClr val="009900"/>
                </a:solidFill>
                <a:latin typeface="Times New Roman"/>
                <a:cs typeface="Times New Roman"/>
              </a:rPr>
              <a:t>are related </a:t>
            </a:r>
            <a:r>
              <a:rPr sz="2600" i="1" spc="45" dirty="0">
                <a:solidFill>
                  <a:srgbClr val="009900"/>
                </a:solidFill>
                <a:latin typeface="Times New Roman"/>
                <a:cs typeface="Times New Roman"/>
              </a:rPr>
              <a:t>to </a:t>
            </a:r>
            <a:r>
              <a:rPr sz="2600" i="1" spc="37" dirty="0">
                <a:solidFill>
                  <a:srgbClr val="009900"/>
                </a:solidFill>
                <a:latin typeface="Times New Roman"/>
                <a:cs typeface="Times New Roman"/>
              </a:rPr>
              <a:t>the  </a:t>
            </a:r>
            <a:r>
              <a:rPr sz="2600" i="1" spc="7" dirty="0">
                <a:solidFill>
                  <a:srgbClr val="009900"/>
                </a:solidFill>
                <a:latin typeface="Times New Roman"/>
                <a:cs typeface="Times New Roman"/>
              </a:rPr>
              <a:t>response</a:t>
            </a:r>
            <a:r>
              <a:rPr sz="2600" spc="7" dirty="0"/>
              <a:t>.</a:t>
            </a:r>
            <a:endParaRPr sz="2600" dirty="0">
              <a:latin typeface="Times New Roman"/>
              <a:cs typeface="Times New Roman"/>
            </a:endParaRPr>
          </a:p>
          <a:p>
            <a:pPr marL="215375" marR="417525" indent="-196482" algn="just">
              <a:lnSpc>
                <a:spcPct val="102600"/>
              </a:lnSpc>
              <a:spcBef>
                <a:spcPts val="446"/>
              </a:spcBef>
              <a:buClr>
                <a:srgbClr val="3333B2"/>
              </a:buClr>
              <a:buSzPct val="90909"/>
              <a:buFont typeface="Arial"/>
              <a:buChar char="•"/>
              <a:tabLst>
                <a:tab pos="216319" algn="l"/>
              </a:tabLst>
            </a:pPr>
            <a:r>
              <a:rPr sz="2600" spc="37" dirty="0"/>
              <a:t>Roughly speaking, </a:t>
            </a:r>
            <a:r>
              <a:rPr sz="2600" spc="82" dirty="0"/>
              <a:t>the </a:t>
            </a:r>
            <a:r>
              <a:rPr sz="2600" spc="60" dirty="0"/>
              <a:t>PLS </a:t>
            </a:r>
            <a:r>
              <a:rPr sz="2600" spc="52" dirty="0"/>
              <a:t>approach </a:t>
            </a:r>
            <a:r>
              <a:rPr sz="2600" spc="89" dirty="0"/>
              <a:t>attempts </a:t>
            </a:r>
            <a:r>
              <a:rPr sz="2600" spc="82" dirty="0"/>
              <a:t>to </a:t>
            </a:r>
            <a:r>
              <a:rPr sz="2600" spc="15" dirty="0"/>
              <a:t>find  </a:t>
            </a:r>
            <a:r>
              <a:rPr sz="2600" spc="37" dirty="0"/>
              <a:t>directions </a:t>
            </a:r>
            <a:r>
              <a:rPr sz="2600" spc="126" dirty="0"/>
              <a:t>that </a:t>
            </a:r>
            <a:r>
              <a:rPr sz="2600" spc="37" dirty="0"/>
              <a:t>help explain </a:t>
            </a:r>
            <a:r>
              <a:rPr sz="2600" spc="89" dirty="0"/>
              <a:t>both </a:t>
            </a:r>
            <a:r>
              <a:rPr sz="2600" spc="82" dirty="0"/>
              <a:t>the </a:t>
            </a:r>
            <a:r>
              <a:rPr sz="2600" spc="30" dirty="0"/>
              <a:t>response </a:t>
            </a:r>
            <a:r>
              <a:rPr sz="2600" spc="82" dirty="0"/>
              <a:t>and the  </a:t>
            </a:r>
            <a:r>
              <a:rPr sz="2600" spc="45" dirty="0"/>
              <a:t>predictors.</a:t>
            </a:r>
            <a:endParaRPr sz="2600" dirty="0"/>
          </a:p>
        </p:txBody>
      </p:sp>
    </p:spTree>
    <p:extLst>
      <p:ext uri="{BB962C8B-B14F-4D97-AF65-F5344CB8AC3E}">
        <p14:creationId xmlns:p14="http://schemas.microsoft.com/office/powerpoint/2010/main" val="1967743424"/>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Prediction Accuracy</a:t>
            </a:r>
          </a:p>
        </p:txBody>
      </p:sp>
      <p:sp>
        <p:nvSpPr>
          <p:cNvPr id="3" name="Content Placeholder 2"/>
          <p:cNvSpPr>
            <a:spLocks noGrp="1"/>
          </p:cNvSpPr>
          <p:nvPr>
            <p:ph idx="1"/>
          </p:nvPr>
        </p:nvSpPr>
        <p:spPr/>
        <p:txBody>
          <a:bodyPr/>
          <a:lstStyle/>
          <a:p>
            <a:r>
              <a:rPr lang="en-US" dirty="0"/>
              <a:t>The least squares estimates have relatively low bias and low variance especially when the relationship between Y and X is linear and the number of observations n is way bigger than the number of predictors p </a:t>
            </a:r>
          </a:p>
          <a:p>
            <a:r>
              <a:rPr lang="en-US" dirty="0"/>
              <a:t>Note:  High bias – </a:t>
            </a:r>
            <a:r>
              <a:rPr lang="en-US" dirty="0" err="1"/>
              <a:t>underfitting</a:t>
            </a:r>
            <a:r>
              <a:rPr lang="en-US" dirty="0"/>
              <a:t> ; High variance – overfitting.  Bias-Variance tradeoff</a:t>
            </a:r>
          </a:p>
          <a:p>
            <a:r>
              <a:rPr lang="en-US" dirty="0"/>
              <a:t>But, when         , then the least squares fit can have high variance and may result in over fitting and poor estimates on unseen observations, </a:t>
            </a:r>
          </a:p>
          <a:p>
            <a:r>
              <a:rPr lang="en-US" dirty="0"/>
              <a:t>And, when          , then the variability of the least squares fit increases dramatically, and the variance of these estimates in infinite</a:t>
            </a:r>
          </a:p>
        </p:txBody>
      </p:sp>
      <p:graphicFrame>
        <p:nvGraphicFramePr>
          <p:cNvPr id="8" name="Object 7"/>
          <p:cNvGraphicFramePr>
            <a:graphicFrameLocks noChangeAspect="1"/>
          </p:cNvGraphicFramePr>
          <p:nvPr>
            <p:extLst>
              <p:ext uri="{D42A27DB-BD31-4B8C-83A1-F6EECF244321}">
                <p14:modId xmlns:p14="http://schemas.microsoft.com/office/powerpoint/2010/main" val="650405673"/>
              </p:ext>
            </p:extLst>
          </p:nvPr>
        </p:nvGraphicFramePr>
        <p:xfrm>
          <a:off x="2652616" y="4439178"/>
          <a:ext cx="707072" cy="441089"/>
        </p:xfrm>
        <a:graphic>
          <a:graphicData uri="http://schemas.openxmlformats.org/presentationml/2006/ole">
            <mc:AlternateContent xmlns:mc="http://schemas.openxmlformats.org/markup-compatibility/2006">
              <mc:Choice xmlns:v="urn:schemas-microsoft-com:vml" Requires="v">
                <p:oleObj spid="_x0000_s2167" name="Equation" r:id="rId3" imgW="368300" imgH="165100" progId="Equation.3">
                  <p:embed/>
                </p:oleObj>
              </mc:Choice>
              <mc:Fallback>
                <p:oleObj name="Equation" r:id="rId3" imgW="368300" imgH="165100" progId="Equation.3">
                  <p:embed/>
                  <p:pic>
                    <p:nvPicPr>
                      <p:cNvPr id="0" name=""/>
                      <p:cNvPicPr>
                        <a:picLocks noChangeAspect="1" noChangeArrowheads="1"/>
                      </p:cNvPicPr>
                      <p:nvPr/>
                    </p:nvPicPr>
                    <p:blipFill>
                      <a:blip r:embed="rId4"/>
                      <a:srcRect/>
                      <a:stretch>
                        <a:fillRect/>
                      </a:stretch>
                    </p:blipFill>
                    <p:spPr bwMode="auto">
                      <a:xfrm>
                        <a:off x="2652616" y="4439178"/>
                        <a:ext cx="707072" cy="441089"/>
                      </a:xfrm>
                      <a:prstGeom prst="rect">
                        <a:avLst/>
                      </a:prstGeom>
                      <a:noFill/>
                      <a:ln>
                        <a:noFill/>
                      </a:ln>
                      <a:effec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941371935"/>
              </p:ext>
            </p:extLst>
          </p:nvPr>
        </p:nvGraphicFramePr>
        <p:xfrm>
          <a:off x="2808765" y="5307952"/>
          <a:ext cx="682625" cy="441325"/>
        </p:xfrm>
        <a:graphic>
          <a:graphicData uri="http://schemas.openxmlformats.org/presentationml/2006/ole">
            <mc:AlternateContent xmlns:mc="http://schemas.openxmlformats.org/markup-compatibility/2006">
              <mc:Choice xmlns:v="urn:schemas-microsoft-com:vml" Requires="v">
                <p:oleObj spid="_x0000_s2168" name="Equation" r:id="rId5" imgW="355600" imgH="165100" progId="Equation.3">
                  <p:embed/>
                </p:oleObj>
              </mc:Choice>
              <mc:Fallback>
                <p:oleObj name="Equation" r:id="rId5" imgW="355600" imgH="165100" progId="Equation.3">
                  <p:embed/>
                  <p:pic>
                    <p:nvPicPr>
                      <p:cNvPr id="0" name=""/>
                      <p:cNvPicPr>
                        <a:picLocks noChangeAspect="1" noChangeArrowheads="1"/>
                      </p:cNvPicPr>
                      <p:nvPr/>
                    </p:nvPicPr>
                    <p:blipFill>
                      <a:blip r:embed="rId6"/>
                      <a:srcRect/>
                      <a:stretch>
                        <a:fillRect/>
                      </a:stretch>
                    </p:blipFill>
                    <p:spPr bwMode="auto">
                      <a:xfrm>
                        <a:off x="2808765" y="5307952"/>
                        <a:ext cx="682625" cy="441325"/>
                      </a:xfrm>
                      <a:prstGeom prst="rect">
                        <a:avLst/>
                      </a:prstGeom>
                      <a:noFill/>
                      <a:ln>
                        <a:noFill/>
                      </a:ln>
                      <a:effec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441663537"/>
              </p:ext>
            </p:extLst>
          </p:nvPr>
        </p:nvGraphicFramePr>
        <p:xfrm>
          <a:off x="2967515" y="2959500"/>
          <a:ext cx="1047750" cy="542925"/>
        </p:xfrm>
        <a:graphic>
          <a:graphicData uri="http://schemas.openxmlformats.org/presentationml/2006/ole">
            <mc:AlternateContent xmlns:mc="http://schemas.openxmlformats.org/markup-compatibility/2006">
              <mc:Choice xmlns:v="urn:schemas-microsoft-com:vml" Requires="v">
                <p:oleObj spid="_x0000_s2169" name="Equation" r:id="rId7" imgW="546100" imgH="203200" progId="Equation.3">
                  <p:embed/>
                </p:oleObj>
              </mc:Choice>
              <mc:Fallback>
                <p:oleObj name="Equation" r:id="rId7" imgW="546100" imgH="203200" progId="Equation.3">
                  <p:embed/>
                  <p:pic>
                    <p:nvPicPr>
                      <p:cNvPr id="0" name=""/>
                      <p:cNvPicPr>
                        <a:picLocks noChangeAspect="1" noChangeArrowheads="1"/>
                      </p:cNvPicPr>
                      <p:nvPr/>
                    </p:nvPicPr>
                    <p:blipFill>
                      <a:blip r:embed="rId8"/>
                      <a:srcRect/>
                      <a:stretch>
                        <a:fillRect/>
                      </a:stretch>
                    </p:blipFill>
                    <p:spPr bwMode="auto">
                      <a:xfrm>
                        <a:off x="2967515" y="2959500"/>
                        <a:ext cx="1047750" cy="54292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57566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3229" y="199067"/>
            <a:ext cx="7648806" cy="702863"/>
          </a:xfrm>
          <a:prstGeom prst="rect">
            <a:avLst/>
          </a:prstGeom>
        </p:spPr>
        <p:txBody>
          <a:bodyPr vert="horz" wrap="square" lIns="0" tIns="25505" rIns="0" bIns="0" rtlCol="0" anchor="ctr">
            <a:spAutoFit/>
          </a:bodyPr>
          <a:lstStyle/>
          <a:p>
            <a:pPr marL="18893">
              <a:lnSpc>
                <a:spcPct val="100000"/>
              </a:lnSpc>
              <a:spcBef>
                <a:spcPts val="201"/>
              </a:spcBef>
            </a:pPr>
            <a:r>
              <a:rPr spc="-15" dirty="0"/>
              <a:t>Details </a:t>
            </a:r>
            <a:r>
              <a:rPr spc="-60" dirty="0"/>
              <a:t>of </a:t>
            </a:r>
            <a:r>
              <a:rPr spc="7" dirty="0"/>
              <a:t>Partial </a:t>
            </a:r>
            <a:r>
              <a:rPr spc="-7" dirty="0"/>
              <a:t>Least</a:t>
            </a:r>
            <a:r>
              <a:rPr spc="-126" dirty="0"/>
              <a:t> </a:t>
            </a:r>
            <a:r>
              <a:rPr spc="-52" dirty="0"/>
              <a:t>Squares</a:t>
            </a:r>
          </a:p>
        </p:txBody>
      </p:sp>
      <p:sp>
        <p:nvSpPr>
          <p:cNvPr id="3" name="object 3"/>
          <p:cNvSpPr txBox="1"/>
          <p:nvPr/>
        </p:nvSpPr>
        <p:spPr>
          <a:xfrm>
            <a:off x="1678548" y="1441984"/>
            <a:ext cx="8644077" cy="2288039"/>
          </a:xfrm>
          <a:prstGeom prst="rect">
            <a:avLst/>
          </a:prstGeom>
        </p:spPr>
        <p:txBody>
          <a:bodyPr vert="horz" wrap="square" lIns="0" tIns="10391" rIns="0" bIns="0" rtlCol="0">
            <a:spAutoFit/>
          </a:bodyPr>
          <a:lstStyle/>
          <a:p>
            <a:pPr marL="215375" marR="7557" indent="-196482">
              <a:lnSpc>
                <a:spcPct val="150000"/>
              </a:lnSpc>
              <a:spcBef>
                <a:spcPts val="82"/>
              </a:spcBef>
              <a:buClr>
                <a:srgbClr val="3333B2"/>
              </a:buClr>
              <a:buSzPct val="90909"/>
              <a:buFont typeface="Arial"/>
              <a:buChar char="•"/>
              <a:tabLst>
                <a:tab pos="216319" algn="l"/>
              </a:tabLst>
            </a:pPr>
            <a:r>
              <a:rPr sz="2200" spc="45" dirty="0">
                <a:latin typeface="Times New Roman"/>
                <a:cs typeface="Times New Roman"/>
              </a:rPr>
              <a:t>After </a:t>
            </a:r>
            <a:r>
              <a:rPr sz="2200" spc="52" dirty="0">
                <a:latin typeface="Times New Roman"/>
                <a:cs typeface="Times New Roman"/>
              </a:rPr>
              <a:t>standardizing </a:t>
            </a:r>
            <a:r>
              <a:rPr sz="2200" spc="82" dirty="0">
                <a:latin typeface="Times New Roman"/>
                <a:cs typeface="Times New Roman"/>
              </a:rPr>
              <a:t>the </a:t>
            </a:r>
            <a:r>
              <a:rPr sz="2200" i="1" spc="-7" dirty="0">
                <a:latin typeface="Times New Roman"/>
                <a:cs typeface="Times New Roman"/>
              </a:rPr>
              <a:t>p </a:t>
            </a:r>
            <a:r>
              <a:rPr sz="2200" spc="45" dirty="0">
                <a:latin typeface="Times New Roman"/>
                <a:cs typeface="Times New Roman"/>
              </a:rPr>
              <a:t>predictors, </a:t>
            </a:r>
            <a:r>
              <a:rPr sz="2200" spc="60" dirty="0">
                <a:latin typeface="Times New Roman"/>
                <a:cs typeface="Times New Roman"/>
              </a:rPr>
              <a:t>PLS </a:t>
            </a:r>
            <a:r>
              <a:rPr sz="2200" spc="45" dirty="0">
                <a:latin typeface="Times New Roman"/>
                <a:cs typeface="Times New Roman"/>
              </a:rPr>
              <a:t>computes </a:t>
            </a:r>
            <a:r>
              <a:rPr sz="2200" spc="82" dirty="0">
                <a:latin typeface="Times New Roman"/>
                <a:cs typeface="Times New Roman"/>
              </a:rPr>
              <a:t>the  </a:t>
            </a:r>
            <a:r>
              <a:rPr sz="2200" spc="30" dirty="0">
                <a:latin typeface="Times New Roman"/>
                <a:cs typeface="Times New Roman"/>
              </a:rPr>
              <a:t>first </a:t>
            </a:r>
            <a:r>
              <a:rPr sz="2200" spc="45" dirty="0">
                <a:latin typeface="Times New Roman"/>
                <a:cs typeface="Times New Roman"/>
              </a:rPr>
              <a:t>direction </a:t>
            </a:r>
            <a:r>
              <a:rPr sz="2200" i="1" spc="112" dirty="0">
                <a:latin typeface="Times New Roman"/>
                <a:cs typeface="Times New Roman"/>
              </a:rPr>
              <a:t>Z</a:t>
            </a:r>
            <a:r>
              <a:rPr sz="2200" spc="167" baseline="-10416" dirty="0">
                <a:latin typeface="Times New Roman"/>
                <a:cs typeface="Times New Roman"/>
              </a:rPr>
              <a:t>1 </a:t>
            </a:r>
            <a:r>
              <a:rPr sz="2200" spc="37" dirty="0">
                <a:latin typeface="Times New Roman"/>
                <a:cs typeface="Times New Roman"/>
              </a:rPr>
              <a:t>by </a:t>
            </a:r>
            <a:r>
              <a:rPr sz="2200" spc="60" dirty="0">
                <a:latin typeface="Times New Roman"/>
                <a:cs typeface="Times New Roman"/>
              </a:rPr>
              <a:t>setting </a:t>
            </a:r>
            <a:r>
              <a:rPr sz="2200" spc="22" dirty="0">
                <a:latin typeface="Times New Roman"/>
                <a:cs typeface="Times New Roman"/>
              </a:rPr>
              <a:t>each </a:t>
            </a:r>
            <a:r>
              <a:rPr sz="2200" i="1" spc="112" dirty="0">
                <a:latin typeface="Times New Roman"/>
                <a:cs typeface="Times New Roman"/>
              </a:rPr>
              <a:t>φ</a:t>
            </a:r>
            <a:r>
              <a:rPr sz="2200" spc="167" baseline="-10416" dirty="0">
                <a:latin typeface="Times New Roman"/>
                <a:cs typeface="Times New Roman"/>
              </a:rPr>
              <a:t>1</a:t>
            </a:r>
            <a:r>
              <a:rPr sz="2200" i="1" spc="167" baseline="-10416" dirty="0">
                <a:latin typeface="Arial"/>
                <a:cs typeface="Arial"/>
              </a:rPr>
              <a:t>j </a:t>
            </a:r>
            <a:r>
              <a:rPr sz="2200" spc="37" dirty="0">
                <a:latin typeface="Times New Roman"/>
                <a:cs typeface="Times New Roman"/>
              </a:rPr>
              <a:t>in </a:t>
            </a:r>
            <a:r>
              <a:rPr lang="en-US" sz="2200" spc="52" dirty="0">
                <a:latin typeface="Times New Roman"/>
                <a:cs typeface="Times New Roman"/>
              </a:rPr>
              <a:t>                     </a:t>
            </a:r>
            <a:r>
              <a:rPr sz="2200" spc="37" dirty="0">
                <a:latin typeface="Times New Roman"/>
                <a:cs typeface="Times New Roman"/>
              </a:rPr>
              <a:t>equal </a:t>
            </a:r>
            <a:r>
              <a:rPr sz="2200" spc="82" dirty="0">
                <a:latin typeface="Times New Roman"/>
                <a:cs typeface="Times New Roman"/>
              </a:rPr>
              <a:t>to the  </a:t>
            </a:r>
            <a:r>
              <a:rPr sz="2200" dirty="0">
                <a:latin typeface="Times New Roman"/>
                <a:cs typeface="Times New Roman"/>
              </a:rPr>
              <a:t>coefficient  </a:t>
            </a:r>
            <a:r>
              <a:rPr sz="2200" spc="22" dirty="0">
                <a:latin typeface="Times New Roman"/>
                <a:cs typeface="Times New Roman"/>
              </a:rPr>
              <a:t>from</a:t>
            </a:r>
            <a:r>
              <a:rPr lang="en-US" sz="2200" spc="22" dirty="0">
                <a:latin typeface="Times New Roman"/>
                <a:cs typeface="Times New Roman"/>
              </a:rPr>
              <a:t> </a:t>
            </a:r>
            <a:r>
              <a:rPr sz="2200" spc="82" dirty="0">
                <a:latin typeface="Times New Roman"/>
                <a:cs typeface="Times New Roman"/>
              </a:rPr>
              <a:t>the </a:t>
            </a:r>
            <a:r>
              <a:rPr sz="2200" spc="22" dirty="0">
                <a:latin typeface="Times New Roman"/>
                <a:cs typeface="Times New Roman"/>
              </a:rPr>
              <a:t>simple </a:t>
            </a:r>
            <a:r>
              <a:rPr sz="2200" spc="37" dirty="0">
                <a:latin typeface="Times New Roman"/>
                <a:cs typeface="Times New Roman"/>
              </a:rPr>
              <a:t>linear </a:t>
            </a:r>
            <a:r>
              <a:rPr sz="2200" spc="22" dirty="0">
                <a:latin typeface="Times New Roman"/>
                <a:cs typeface="Times New Roman"/>
              </a:rPr>
              <a:t>regression </a:t>
            </a:r>
            <a:r>
              <a:rPr sz="2200" spc="-30" dirty="0">
                <a:latin typeface="Times New Roman"/>
                <a:cs typeface="Times New Roman"/>
              </a:rPr>
              <a:t>of</a:t>
            </a:r>
            <a:r>
              <a:rPr sz="2200" spc="350" dirty="0">
                <a:latin typeface="Times New Roman"/>
                <a:cs typeface="Times New Roman"/>
              </a:rPr>
              <a:t> </a:t>
            </a:r>
            <a:r>
              <a:rPr sz="2200" i="1" spc="30" dirty="0">
                <a:latin typeface="Times New Roman"/>
                <a:cs typeface="Times New Roman"/>
              </a:rPr>
              <a:t>Y</a:t>
            </a:r>
            <a:r>
              <a:rPr sz="2200" i="1" spc="469" dirty="0">
                <a:latin typeface="Times New Roman"/>
                <a:cs typeface="Times New Roman"/>
              </a:rPr>
              <a:t> </a:t>
            </a:r>
            <a:r>
              <a:rPr sz="2200" spc="45" dirty="0">
                <a:latin typeface="Times New Roman"/>
                <a:cs typeface="Times New Roman"/>
              </a:rPr>
              <a:t>onto </a:t>
            </a:r>
            <a:r>
              <a:rPr sz="2200" i="1" spc="290" dirty="0">
                <a:latin typeface="Times New Roman"/>
                <a:cs typeface="Times New Roman"/>
              </a:rPr>
              <a:t>X</a:t>
            </a:r>
            <a:r>
              <a:rPr sz="2200" i="1" spc="434" baseline="-10416" dirty="0">
                <a:latin typeface="Arial"/>
                <a:cs typeface="Arial"/>
              </a:rPr>
              <a:t>j</a:t>
            </a:r>
            <a:r>
              <a:rPr sz="2200" i="1" spc="-245" baseline="-10416" dirty="0">
                <a:latin typeface="Arial"/>
                <a:cs typeface="Arial"/>
              </a:rPr>
              <a:t> </a:t>
            </a:r>
            <a:r>
              <a:rPr sz="2200" spc="37" dirty="0">
                <a:latin typeface="Times New Roman"/>
                <a:cs typeface="Times New Roman"/>
              </a:rPr>
              <a:t>.</a:t>
            </a:r>
            <a:endParaRPr sz="2200" dirty="0">
              <a:latin typeface="Times New Roman"/>
              <a:cs typeface="Times New Roman"/>
            </a:endParaRPr>
          </a:p>
          <a:p>
            <a:pPr marL="215375" indent="-196482">
              <a:spcBef>
                <a:spcPts val="498"/>
              </a:spcBef>
              <a:buClr>
                <a:srgbClr val="3333B2"/>
              </a:buClr>
              <a:buSzPct val="90909"/>
              <a:buFont typeface="Arial"/>
              <a:buChar char="•"/>
              <a:tabLst>
                <a:tab pos="216319" algn="l"/>
              </a:tabLst>
            </a:pPr>
            <a:r>
              <a:rPr sz="2200" spc="45" dirty="0">
                <a:latin typeface="Times New Roman"/>
                <a:cs typeface="Times New Roman"/>
              </a:rPr>
              <a:t>One </a:t>
            </a:r>
            <a:r>
              <a:rPr sz="2200" spc="52" dirty="0">
                <a:latin typeface="Times New Roman"/>
                <a:cs typeface="Times New Roman"/>
              </a:rPr>
              <a:t>can </a:t>
            </a:r>
            <a:r>
              <a:rPr sz="2200" dirty="0">
                <a:latin typeface="Times New Roman"/>
                <a:cs typeface="Times New Roman"/>
              </a:rPr>
              <a:t>show  </a:t>
            </a:r>
            <a:r>
              <a:rPr sz="2200" spc="126" dirty="0">
                <a:latin typeface="Times New Roman"/>
                <a:cs typeface="Times New Roman"/>
              </a:rPr>
              <a:t>that </a:t>
            </a:r>
            <a:r>
              <a:rPr sz="2200" spc="60" dirty="0">
                <a:latin typeface="Times New Roman"/>
                <a:cs typeface="Times New Roman"/>
              </a:rPr>
              <a:t>this </a:t>
            </a:r>
            <a:r>
              <a:rPr sz="2200" dirty="0">
                <a:latin typeface="Times New Roman"/>
                <a:cs typeface="Times New Roman"/>
              </a:rPr>
              <a:t>coefficient  </a:t>
            </a:r>
            <a:r>
              <a:rPr sz="2200" spc="-7" dirty="0">
                <a:latin typeface="Times New Roman"/>
                <a:cs typeface="Times New Roman"/>
              </a:rPr>
              <a:t>is</a:t>
            </a:r>
            <a:r>
              <a:rPr sz="2200" spc="-30" dirty="0">
                <a:latin typeface="Times New Roman"/>
                <a:cs typeface="Times New Roman"/>
              </a:rPr>
              <a:t> </a:t>
            </a:r>
            <a:r>
              <a:rPr sz="2200" spc="52" dirty="0">
                <a:latin typeface="Times New Roman"/>
                <a:cs typeface="Times New Roman"/>
              </a:rPr>
              <a:t>proportional </a:t>
            </a:r>
            <a:r>
              <a:rPr sz="2200" spc="82" dirty="0">
                <a:latin typeface="Times New Roman"/>
                <a:cs typeface="Times New Roman"/>
              </a:rPr>
              <a:t>to the</a:t>
            </a:r>
            <a:r>
              <a:rPr lang="en-US" sz="2200" spc="82" dirty="0">
                <a:latin typeface="Times New Roman"/>
                <a:cs typeface="Times New Roman"/>
              </a:rPr>
              <a:t> </a:t>
            </a:r>
            <a:r>
              <a:rPr lang="en-US" sz="2200" spc="37" dirty="0">
                <a:latin typeface="Times New Roman"/>
                <a:cs typeface="Times New Roman"/>
              </a:rPr>
              <a:t>correlation </a:t>
            </a:r>
            <a:r>
              <a:rPr lang="en-US" sz="2200" spc="30" dirty="0">
                <a:latin typeface="Times New Roman"/>
                <a:cs typeface="Times New Roman"/>
              </a:rPr>
              <a:t>between </a:t>
            </a:r>
            <a:r>
              <a:rPr lang="en-US" sz="2200" i="1" spc="30" dirty="0">
                <a:latin typeface="Times New Roman"/>
                <a:cs typeface="Times New Roman"/>
              </a:rPr>
              <a:t>Y </a:t>
            </a:r>
            <a:r>
              <a:rPr lang="en-US" sz="2200" spc="82" dirty="0">
                <a:latin typeface="Times New Roman"/>
                <a:cs typeface="Times New Roman"/>
              </a:rPr>
              <a:t>and </a:t>
            </a:r>
            <a:r>
              <a:rPr lang="en-US" sz="2200" i="1" spc="290" dirty="0" err="1">
                <a:latin typeface="Times New Roman"/>
                <a:cs typeface="Times New Roman"/>
              </a:rPr>
              <a:t>X</a:t>
            </a:r>
            <a:r>
              <a:rPr lang="en-US" sz="2200" i="1" spc="434" baseline="-10416" dirty="0" err="1">
                <a:latin typeface="Arial"/>
                <a:cs typeface="Arial"/>
              </a:rPr>
              <a:t>j</a:t>
            </a:r>
            <a:r>
              <a:rPr lang="en-US" sz="2200" i="1" spc="77" baseline="-10416" dirty="0">
                <a:latin typeface="Arial"/>
                <a:cs typeface="Arial"/>
              </a:rPr>
              <a:t> </a:t>
            </a:r>
            <a:endParaRPr sz="2200" dirty="0">
              <a:latin typeface="Times New Roman"/>
              <a:cs typeface="Times New Roman"/>
            </a:endParaRPr>
          </a:p>
        </p:txBody>
      </p:sp>
      <p:sp>
        <p:nvSpPr>
          <p:cNvPr id="6" name="object 6"/>
          <p:cNvSpPr txBox="1"/>
          <p:nvPr/>
        </p:nvSpPr>
        <p:spPr>
          <a:xfrm>
            <a:off x="1678548" y="3616328"/>
            <a:ext cx="3102393" cy="386501"/>
          </a:xfrm>
          <a:prstGeom prst="rect">
            <a:avLst/>
          </a:prstGeom>
        </p:spPr>
        <p:txBody>
          <a:bodyPr vert="horz" wrap="square" lIns="0" tIns="17003" rIns="0" bIns="0" rtlCol="0">
            <a:spAutoFit/>
          </a:bodyPr>
          <a:lstStyle/>
          <a:p>
            <a:pPr marL="215375" indent="-196482">
              <a:spcBef>
                <a:spcPts val="134"/>
              </a:spcBef>
              <a:buClr>
                <a:srgbClr val="3333B2"/>
              </a:buClr>
              <a:buSzPct val="90909"/>
              <a:buFont typeface="Arial"/>
              <a:buChar char="•"/>
              <a:tabLst>
                <a:tab pos="216319" algn="l"/>
              </a:tabLst>
            </a:pPr>
            <a:r>
              <a:rPr sz="2400" spc="22" dirty="0">
                <a:latin typeface="Times New Roman"/>
                <a:cs typeface="Times New Roman"/>
              </a:rPr>
              <a:t>Hence, </a:t>
            </a:r>
            <a:r>
              <a:rPr sz="2400" spc="37" dirty="0">
                <a:latin typeface="Times New Roman"/>
                <a:cs typeface="Times New Roman"/>
              </a:rPr>
              <a:t>in </a:t>
            </a:r>
            <a:r>
              <a:rPr sz="2400" spc="52" dirty="0">
                <a:latin typeface="Times New Roman"/>
                <a:cs typeface="Times New Roman"/>
              </a:rPr>
              <a:t>computing </a:t>
            </a:r>
            <a:endParaRPr sz="2400" dirty="0">
              <a:latin typeface="Times New Roman"/>
              <a:cs typeface="Times New Roman"/>
            </a:endParaRPr>
          </a:p>
        </p:txBody>
      </p:sp>
      <p:sp>
        <p:nvSpPr>
          <p:cNvPr id="9" name="object 9"/>
          <p:cNvSpPr txBox="1"/>
          <p:nvPr/>
        </p:nvSpPr>
        <p:spPr>
          <a:xfrm>
            <a:off x="7206908" y="3626628"/>
            <a:ext cx="2050788" cy="386501"/>
          </a:xfrm>
          <a:prstGeom prst="rect">
            <a:avLst/>
          </a:prstGeom>
        </p:spPr>
        <p:txBody>
          <a:bodyPr vert="horz" wrap="square" lIns="0" tIns="17003" rIns="0" bIns="0" rtlCol="0">
            <a:spAutoFit/>
          </a:bodyPr>
          <a:lstStyle/>
          <a:p>
            <a:pPr marL="18893">
              <a:spcBef>
                <a:spcPts val="134"/>
              </a:spcBef>
            </a:pPr>
            <a:r>
              <a:rPr sz="2400" spc="60" dirty="0">
                <a:latin typeface="Times New Roman"/>
                <a:cs typeface="Times New Roman"/>
              </a:rPr>
              <a:t>PLS</a:t>
            </a:r>
            <a:r>
              <a:rPr sz="2400" spc="112" dirty="0">
                <a:latin typeface="Times New Roman"/>
                <a:cs typeface="Times New Roman"/>
              </a:rPr>
              <a:t> </a:t>
            </a:r>
            <a:r>
              <a:rPr sz="2400" spc="22" dirty="0">
                <a:latin typeface="Times New Roman"/>
                <a:cs typeface="Times New Roman"/>
              </a:rPr>
              <a:t>places</a:t>
            </a:r>
            <a:r>
              <a:rPr sz="2400" spc="104" dirty="0">
                <a:latin typeface="Times New Roman"/>
                <a:cs typeface="Times New Roman"/>
              </a:rPr>
              <a:t> </a:t>
            </a:r>
            <a:r>
              <a:rPr sz="2400" spc="82" dirty="0">
                <a:latin typeface="Times New Roman"/>
                <a:cs typeface="Times New Roman"/>
              </a:rPr>
              <a:t>the</a:t>
            </a:r>
            <a:endParaRPr sz="2400" dirty="0">
              <a:latin typeface="Times New Roman"/>
              <a:cs typeface="Times New Roman"/>
            </a:endParaRPr>
          </a:p>
        </p:txBody>
      </p:sp>
      <p:sp>
        <p:nvSpPr>
          <p:cNvPr id="10" name="object 10"/>
          <p:cNvSpPr txBox="1"/>
          <p:nvPr/>
        </p:nvSpPr>
        <p:spPr>
          <a:xfrm>
            <a:off x="1678549" y="4284769"/>
            <a:ext cx="8644076" cy="1583487"/>
          </a:xfrm>
          <a:prstGeom prst="rect">
            <a:avLst/>
          </a:prstGeom>
        </p:spPr>
        <p:txBody>
          <a:bodyPr vert="horz" wrap="square" lIns="0" tIns="10391" rIns="0" bIns="0" rtlCol="0">
            <a:spAutoFit/>
          </a:bodyPr>
          <a:lstStyle/>
          <a:p>
            <a:pPr marL="215375" marR="180424">
              <a:lnSpc>
                <a:spcPct val="102600"/>
              </a:lnSpc>
              <a:spcBef>
                <a:spcPts val="82"/>
              </a:spcBef>
            </a:pPr>
            <a:r>
              <a:rPr sz="2400" spc="45" dirty="0">
                <a:latin typeface="Times New Roman"/>
                <a:cs typeface="Times New Roman"/>
              </a:rPr>
              <a:t>highest </a:t>
            </a:r>
            <a:r>
              <a:rPr sz="2400" spc="15" dirty="0">
                <a:latin typeface="Times New Roman"/>
                <a:cs typeface="Times New Roman"/>
              </a:rPr>
              <a:t>weight </a:t>
            </a:r>
            <a:r>
              <a:rPr sz="2400" spc="37" dirty="0">
                <a:latin typeface="Times New Roman"/>
                <a:cs typeface="Times New Roman"/>
              </a:rPr>
              <a:t>on </a:t>
            </a:r>
            <a:r>
              <a:rPr sz="2400" spc="82" dirty="0">
                <a:latin typeface="Times New Roman"/>
                <a:cs typeface="Times New Roman"/>
              </a:rPr>
              <a:t>the </a:t>
            </a:r>
            <a:r>
              <a:rPr sz="2400" spc="30" dirty="0">
                <a:latin typeface="Times New Roman"/>
                <a:cs typeface="Times New Roman"/>
              </a:rPr>
              <a:t>variables </a:t>
            </a:r>
            <a:r>
              <a:rPr sz="2400" spc="126" dirty="0">
                <a:latin typeface="Times New Roman"/>
                <a:cs typeface="Times New Roman"/>
              </a:rPr>
              <a:t>that </a:t>
            </a:r>
            <a:r>
              <a:rPr sz="2400" spc="52" dirty="0">
                <a:latin typeface="Times New Roman"/>
                <a:cs typeface="Times New Roman"/>
              </a:rPr>
              <a:t>are </a:t>
            </a:r>
            <a:r>
              <a:rPr sz="2400" spc="60" dirty="0">
                <a:latin typeface="Times New Roman"/>
                <a:cs typeface="Times New Roman"/>
              </a:rPr>
              <a:t>most </a:t>
            </a:r>
            <a:r>
              <a:rPr sz="2400" spc="45" dirty="0">
                <a:latin typeface="Times New Roman"/>
                <a:cs typeface="Times New Roman"/>
              </a:rPr>
              <a:t>strongly  </a:t>
            </a:r>
            <a:r>
              <a:rPr sz="2400" spc="52" dirty="0">
                <a:latin typeface="Times New Roman"/>
                <a:cs typeface="Times New Roman"/>
              </a:rPr>
              <a:t>related </a:t>
            </a:r>
            <a:r>
              <a:rPr sz="2400" spc="82" dirty="0">
                <a:latin typeface="Times New Roman"/>
                <a:cs typeface="Times New Roman"/>
              </a:rPr>
              <a:t>to the</a:t>
            </a:r>
            <a:r>
              <a:rPr sz="2400" spc="245" dirty="0">
                <a:latin typeface="Times New Roman"/>
                <a:cs typeface="Times New Roman"/>
              </a:rPr>
              <a:t> </a:t>
            </a:r>
            <a:r>
              <a:rPr sz="2400" spc="30" dirty="0">
                <a:latin typeface="Times New Roman"/>
                <a:cs typeface="Times New Roman"/>
              </a:rPr>
              <a:t>response.</a:t>
            </a:r>
            <a:endParaRPr sz="2400" dirty="0">
              <a:latin typeface="Times New Roman"/>
              <a:cs typeface="Times New Roman"/>
            </a:endParaRPr>
          </a:p>
          <a:p>
            <a:pPr marL="215375" marR="7557" indent="-196482">
              <a:lnSpc>
                <a:spcPct val="102699"/>
              </a:lnSpc>
              <a:spcBef>
                <a:spcPts val="446"/>
              </a:spcBef>
              <a:buClr>
                <a:srgbClr val="3333B2"/>
              </a:buClr>
              <a:buSzPct val="90909"/>
              <a:buFont typeface="Arial"/>
              <a:buChar char="•"/>
              <a:tabLst>
                <a:tab pos="216319" algn="l"/>
              </a:tabLst>
            </a:pPr>
            <a:r>
              <a:rPr sz="2400" spc="45" dirty="0">
                <a:latin typeface="Times New Roman"/>
                <a:cs typeface="Times New Roman"/>
              </a:rPr>
              <a:t>Subsequent </a:t>
            </a:r>
            <a:r>
              <a:rPr sz="2400" spc="37" dirty="0">
                <a:latin typeface="Times New Roman"/>
                <a:cs typeface="Times New Roman"/>
              </a:rPr>
              <a:t>directions </a:t>
            </a:r>
            <a:r>
              <a:rPr sz="2400" spc="52" dirty="0">
                <a:latin typeface="Times New Roman"/>
                <a:cs typeface="Times New Roman"/>
              </a:rPr>
              <a:t>are </a:t>
            </a:r>
            <a:r>
              <a:rPr sz="2400" spc="37" dirty="0">
                <a:latin typeface="Times New Roman"/>
                <a:cs typeface="Times New Roman"/>
              </a:rPr>
              <a:t>found by </a:t>
            </a:r>
            <a:r>
              <a:rPr sz="2400" spc="60" dirty="0">
                <a:latin typeface="Times New Roman"/>
                <a:cs typeface="Times New Roman"/>
              </a:rPr>
              <a:t>taking </a:t>
            </a:r>
            <a:r>
              <a:rPr sz="2400" spc="30" dirty="0">
                <a:latin typeface="Times New Roman"/>
                <a:cs typeface="Times New Roman"/>
              </a:rPr>
              <a:t>residuals </a:t>
            </a:r>
            <a:r>
              <a:rPr sz="2400" spc="82" dirty="0">
                <a:latin typeface="Times New Roman"/>
                <a:cs typeface="Times New Roman"/>
              </a:rPr>
              <a:t>and then </a:t>
            </a:r>
            <a:r>
              <a:rPr sz="2400" spc="60" dirty="0">
                <a:latin typeface="Times New Roman"/>
                <a:cs typeface="Times New Roman"/>
              </a:rPr>
              <a:t>repeating </a:t>
            </a:r>
            <a:r>
              <a:rPr sz="2400" spc="82" dirty="0">
                <a:latin typeface="Times New Roman"/>
                <a:cs typeface="Times New Roman"/>
              </a:rPr>
              <a:t>the </a:t>
            </a:r>
            <a:r>
              <a:rPr sz="2400" spc="22" dirty="0">
                <a:latin typeface="Times New Roman"/>
                <a:cs typeface="Times New Roman"/>
              </a:rPr>
              <a:t>above</a:t>
            </a:r>
            <a:r>
              <a:rPr sz="2400" spc="275" dirty="0">
                <a:latin typeface="Times New Roman"/>
                <a:cs typeface="Times New Roman"/>
              </a:rPr>
              <a:t> </a:t>
            </a:r>
            <a:r>
              <a:rPr sz="2400" spc="45" dirty="0">
                <a:latin typeface="Times New Roman"/>
                <a:cs typeface="Times New Roman"/>
              </a:rPr>
              <a:t>prescription.</a:t>
            </a:r>
            <a:endParaRPr sz="2400" dirty="0">
              <a:latin typeface="Times New Roman"/>
              <a:cs typeface="Times New Roman"/>
            </a:endParaRPr>
          </a:p>
        </p:txBody>
      </p:sp>
      <p:pic>
        <p:nvPicPr>
          <p:cNvPr id="12" name="Picture 11"/>
          <p:cNvPicPr>
            <a:picLocks noChangeAspect="1"/>
          </p:cNvPicPr>
          <p:nvPr/>
        </p:nvPicPr>
        <p:blipFill>
          <a:blip r:embed="rId2"/>
          <a:stretch>
            <a:fillRect/>
          </a:stretch>
        </p:blipFill>
        <p:spPr>
          <a:xfrm>
            <a:off x="4780941" y="3626628"/>
            <a:ext cx="2155429" cy="444771"/>
          </a:xfrm>
          <a:prstGeom prst="rect">
            <a:avLst/>
          </a:prstGeom>
        </p:spPr>
      </p:pic>
      <p:pic>
        <p:nvPicPr>
          <p:cNvPr id="13" name="Picture 12"/>
          <p:cNvPicPr>
            <a:picLocks noChangeAspect="1"/>
          </p:cNvPicPr>
          <p:nvPr/>
        </p:nvPicPr>
        <p:blipFill>
          <a:blip r:embed="rId3"/>
          <a:stretch>
            <a:fillRect/>
          </a:stretch>
        </p:blipFill>
        <p:spPr>
          <a:xfrm>
            <a:off x="4948448" y="1941821"/>
            <a:ext cx="1299184" cy="592485"/>
          </a:xfrm>
          <a:prstGeom prst="rect">
            <a:avLst/>
          </a:prstGeom>
        </p:spPr>
      </p:pic>
    </p:spTree>
    <p:extLst>
      <p:ext uri="{BB962C8B-B14F-4D97-AF65-F5344CB8AC3E}">
        <p14:creationId xmlns:p14="http://schemas.microsoft.com/office/powerpoint/2010/main" val="1412954252"/>
      </p:ext>
    </p:extLst>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 HW</a:t>
            </a:r>
          </a:p>
        </p:txBody>
      </p:sp>
      <p:sp>
        <p:nvSpPr>
          <p:cNvPr id="3" name="Content Placeholder 2"/>
          <p:cNvSpPr>
            <a:spLocks noGrp="1"/>
          </p:cNvSpPr>
          <p:nvPr>
            <p:ph idx="1"/>
          </p:nvPr>
        </p:nvSpPr>
        <p:spPr>
          <a:xfrm>
            <a:off x="838200" y="1416676"/>
            <a:ext cx="10515600" cy="4760287"/>
          </a:xfrm>
        </p:spPr>
        <p:txBody>
          <a:bodyPr>
            <a:normAutofit fontScale="92500"/>
          </a:bodyPr>
          <a:lstStyle/>
          <a:p>
            <a:r>
              <a:rPr lang="en-US" dirty="0"/>
              <a:t>Load the </a:t>
            </a:r>
            <a:r>
              <a:rPr lang="en-US" dirty="0" err="1"/>
              <a:t>cpus</a:t>
            </a:r>
            <a:r>
              <a:rPr lang="en-US" dirty="0"/>
              <a:t> dataset from the MASS package</a:t>
            </a:r>
          </a:p>
          <a:p>
            <a:r>
              <a:rPr lang="en-US" dirty="0"/>
              <a:t>Use </a:t>
            </a:r>
            <a:r>
              <a:rPr lang="de-DE" dirty="0"/>
              <a:t>syct, mmin , mmax , cach , chmin, chmax as the predictors (independent variables) to predict performance (perf)</a:t>
            </a:r>
            <a:endParaRPr lang="en-US" dirty="0"/>
          </a:p>
          <a:p>
            <a:r>
              <a:rPr lang="en-US" dirty="0"/>
              <a:t>Perform best subset selection in order to choose the best predictors from the above predictors</a:t>
            </a:r>
          </a:p>
          <a:p>
            <a:r>
              <a:rPr lang="en-US" dirty="0"/>
              <a:t>What is the best model obtained according to </a:t>
            </a:r>
            <a:r>
              <a:rPr lang="en-US" i="1" dirty="0" err="1"/>
              <a:t>Cp</a:t>
            </a:r>
            <a:r>
              <a:rPr lang="en-US" dirty="0"/>
              <a:t>, BIC, and adjusted </a:t>
            </a:r>
            <a:r>
              <a:rPr lang="en-US" i="1" dirty="0"/>
              <a:t>R</a:t>
            </a:r>
            <a:r>
              <a:rPr lang="en-US" baseline="30000" dirty="0"/>
              <a:t>2</a:t>
            </a:r>
            <a:r>
              <a:rPr lang="en-US" dirty="0"/>
              <a:t>?</a:t>
            </a:r>
          </a:p>
          <a:p>
            <a:r>
              <a:rPr lang="en-US" dirty="0"/>
              <a:t>Show some plots to provide evidence for your answer, and report the coefficients of the best model obtained for each criteria.</a:t>
            </a:r>
          </a:p>
          <a:p>
            <a:r>
              <a:rPr lang="en-US" dirty="0"/>
              <a:t>Repeat using forward stepwise selection and also using backwards stepwise selection. How does your answer compare to the best subset results?</a:t>
            </a:r>
          </a:p>
        </p:txBody>
      </p:sp>
    </p:spTree>
    <p:extLst>
      <p:ext uri="{BB962C8B-B14F-4D97-AF65-F5344CB8AC3E}">
        <p14:creationId xmlns:p14="http://schemas.microsoft.com/office/powerpoint/2010/main" val="3515995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2094"/>
            <a:ext cx="10515600" cy="523517"/>
          </a:xfrm>
        </p:spPr>
        <p:txBody>
          <a:bodyPr>
            <a:normAutofit fontScale="90000"/>
          </a:bodyPr>
          <a:lstStyle/>
          <a:p>
            <a:r>
              <a:rPr lang="en-US" dirty="0"/>
              <a:t>Practice / HW</a:t>
            </a:r>
          </a:p>
        </p:txBody>
      </p:sp>
      <p:sp>
        <p:nvSpPr>
          <p:cNvPr id="3" name="Content Placeholder 2"/>
          <p:cNvSpPr>
            <a:spLocks noGrp="1"/>
          </p:cNvSpPr>
          <p:nvPr>
            <p:ph idx="1"/>
          </p:nvPr>
        </p:nvSpPr>
        <p:spPr>
          <a:xfrm>
            <a:off x="838200" y="940158"/>
            <a:ext cx="10515600" cy="5236805"/>
          </a:xfrm>
        </p:spPr>
        <p:txBody>
          <a:bodyPr>
            <a:normAutofit fontScale="77500" lnSpcReduction="20000"/>
          </a:bodyPr>
          <a:lstStyle/>
          <a:p>
            <a:r>
              <a:rPr lang="en-US" dirty="0"/>
              <a:t>Predict the number of applications received using the other variables in the College data set in library ISLR</a:t>
            </a:r>
          </a:p>
          <a:p>
            <a:r>
              <a:rPr lang="en-US" dirty="0"/>
              <a:t>(a) Split the data set into a training set and a test set using caret library and fit each of the following models using caret and ten fold cross validation.</a:t>
            </a:r>
          </a:p>
          <a:p>
            <a:r>
              <a:rPr lang="en-US" dirty="0"/>
              <a:t>(b) Fit a linear model using ordinary least squares on the training set, and report the test mean squared error obtained.</a:t>
            </a:r>
          </a:p>
          <a:p>
            <a:r>
              <a:rPr lang="en-US" dirty="0"/>
              <a:t>(c) Fit a ridge regression model on the training set, with </a:t>
            </a:r>
            <a:r>
              <a:rPr lang="en-US" i="1" dirty="0"/>
              <a:t>λ </a:t>
            </a:r>
            <a:r>
              <a:rPr lang="en-US" dirty="0"/>
              <a:t>chosen by cross-validation. Report the test mean squared  error obtained. Report the value of </a:t>
            </a:r>
            <a:r>
              <a:rPr lang="en-US" i="1" dirty="0"/>
              <a:t>λ </a:t>
            </a:r>
            <a:r>
              <a:rPr lang="en-US" dirty="0"/>
              <a:t>used in the model</a:t>
            </a:r>
          </a:p>
          <a:p>
            <a:r>
              <a:rPr lang="en-US" dirty="0"/>
              <a:t>(d) Fit a lasso model on the training set, with </a:t>
            </a:r>
            <a:r>
              <a:rPr lang="en-US" i="1" dirty="0"/>
              <a:t>fraction </a:t>
            </a:r>
            <a:r>
              <a:rPr lang="en-US" dirty="0"/>
              <a:t>chosen by cross validation. Report the test mean squared error obtained, along with the number of non-zero coefficient estimates and the fraction.</a:t>
            </a:r>
          </a:p>
          <a:p>
            <a:r>
              <a:rPr lang="en-US" dirty="0"/>
              <a:t>(e) Fit a PCR model on the training set, with no. of principal components </a:t>
            </a:r>
            <a:r>
              <a:rPr lang="en-US" i="1" dirty="0"/>
              <a:t>M </a:t>
            </a:r>
            <a:r>
              <a:rPr lang="en-US" dirty="0"/>
              <a:t>chosen by cross-validation. Report the test mean squared error obtained, along with the value of </a:t>
            </a:r>
            <a:r>
              <a:rPr lang="en-US" i="1" dirty="0"/>
              <a:t>M </a:t>
            </a:r>
            <a:r>
              <a:rPr lang="en-US" dirty="0"/>
              <a:t>selected by cross-validation.</a:t>
            </a:r>
          </a:p>
          <a:p>
            <a:r>
              <a:rPr lang="en-US" dirty="0"/>
              <a:t>(f) Fit a PLS model on the training set, with </a:t>
            </a:r>
            <a:r>
              <a:rPr lang="en-US" i="1" dirty="0"/>
              <a:t>M </a:t>
            </a:r>
            <a:r>
              <a:rPr lang="en-US" dirty="0"/>
              <a:t>chosen by cross validation. Report the test error obtained, along with the value of </a:t>
            </a:r>
            <a:r>
              <a:rPr lang="en-US" i="1" dirty="0"/>
              <a:t>M </a:t>
            </a:r>
            <a:r>
              <a:rPr lang="en-US" dirty="0"/>
              <a:t>selected by cross-validation.</a:t>
            </a:r>
          </a:p>
          <a:p>
            <a:r>
              <a:rPr lang="en-US" dirty="0"/>
              <a:t>(g) Comment on the results obtained. Is there much difference among the test errors resulting from these five approaches?</a:t>
            </a:r>
          </a:p>
        </p:txBody>
      </p:sp>
    </p:spTree>
    <p:extLst>
      <p:ext uri="{BB962C8B-B14F-4D97-AF65-F5344CB8AC3E}">
        <p14:creationId xmlns:p14="http://schemas.microsoft.com/office/powerpoint/2010/main" val="28474831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a:t>
            </a:r>
          </a:p>
        </p:txBody>
      </p:sp>
      <p:sp>
        <p:nvSpPr>
          <p:cNvPr id="3" name="Content Placeholder 2"/>
          <p:cNvSpPr>
            <a:spLocks noGrp="1"/>
          </p:cNvSpPr>
          <p:nvPr>
            <p:ph idx="1"/>
          </p:nvPr>
        </p:nvSpPr>
        <p:spPr/>
        <p:txBody>
          <a:bodyPr/>
          <a:lstStyle/>
          <a:p>
            <a:r>
              <a:rPr lang="en-US" dirty="0"/>
              <a:t>Chapter 6 in An Introduction to Statistical Learning by Gareth James et al.  PDF on Blackboard.</a:t>
            </a:r>
          </a:p>
        </p:txBody>
      </p:sp>
    </p:spTree>
    <p:extLst>
      <p:ext uri="{BB962C8B-B14F-4D97-AF65-F5344CB8AC3E}">
        <p14:creationId xmlns:p14="http://schemas.microsoft.com/office/powerpoint/2010/main" val="1929457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Model Interpretability</a:t>
            </a:r>
          </a:p>
        </p:txBody>
      </p:sp>
      <p:sp>
        <p:nvSpPr>
          <p:cNvPr id="3" name="Content Placeholder 2"/>
          <p:cNvSpPr>
            <a:spLocks noGrp="1"/>
          </p:cNvSpPr>
          <p:nvPr>
            <p:ph idx="1"/>
          </p:nvPr>
        </p:nvSpPr>
        <p:spPr/>
        <p:txBody>
          <a:bodyPr/>
          <a:lstStyle/>
          <a:p>
            <a:r>
              <a:rPr lang="en-US" dirty="0"/>
              <a:t>When we have a large number of variables X in the model there will generally be many that have little or no effect on Y</a:t>
            </a:r>
          </a:p>
          <a:p>
            <a:r>
              <a:rPr lang="en-US" dirty="0"/>
              <a:t>Leaving these variables in the model makes it harder to see the “big picture”, i.e., the effect of the “important variables”</a:t>
            </a:r>
          </a:p>
          <a:p>
            <a:r>
              <a:rPr lang="en-US" dirty="0"/>
              <a:t>The model would be easier to interpret by removing (i.e. setting the coefficients to zero) the unimportant variables</a:t>
            </a:r>
          </a:p>
        </p:txBody>
      </p:sp>
    </p:spTree>
    <p:extLst>
      <p:ext uri="{BB962C8B-B14F-4D97-AF65-F5344CB8AC3E}">
        <p14:creationId xmlns:p14="http://schemas.microsoft.com/office/powerpoint/2010/main" val="1334203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a:xfrm>
            <a:off x="838200" y="1506828"/>
            <a:ext cx="10515600" cy="4971245"/>
          </a:xfrm>
        </p:spPr>
        <p:txBody>
          <a:bodyPr>
            <a:normAutofit fontScale="92500" lnSpcReduction="10000"/>
          </a:bodyPr>
          <a:lstStyle/>
          <a:p>
            <a:r>
              <a:rPr lang="en-US" dirty="0"/>
              <a:t>Subset Selection</a:t>
            </a:r>
          </a:p>
          <a:p>
            <a:pPr lvl="1"/>
            <a:r>
              <a:rPr lang="en-US" dirty="0"/>
              <a:t>Identifying a subset of all p predictors X that we believe to be related to the response Y, and then fitting the model using this subset</a:t>
            </a:r>
          </a:p>
          <a:p>
            <a:pPr lvl="1"/>
            <a:r>
              <a:rPr lang="en-US" dirty="0"/>
              <a:t>E.g. best subset selection and stepwise selection</a:t>
            </a:r>
          </a:p>
          <a:p>
            <a:r>
              <a:rPr lang="en-US" dirty="0"/>
              <a:t>Shrinkage / Regularization</a:t>
            </a:r>
          </a:p>
          <a:p>
            <a:pPr lvl="1"/>
            <a:r>
              <a:rPr lang="en-US" dirty="0"/>
              <a:t>Involves shrinking the estimates coefficients towards zero  by adding a penalty</a:t>
            </a:r>
          </a:p>
          <a:p>
            <a:pPr lvl="1"/>
            <a:r>
              <a:rPr lang="en-US" dirty="0"/>
              <a:t>This shrinkage reduces the variance and hence overfitting</a:t>
            </a:r>
          </a:p>
          <a:p>
            <a:pPr lvl="1"/>
            <a:r>
              <a:rPr lang="en-US" dirty="0"/>
              <a:t>Some of the coefficients may shrink to exactly zero, and hence shrinkage methods can also perform variable selection</a:t>
            </a:r>
          </a:p>
          <a:p>
            <a:pPr lvl="1"/>
            <a:r>
              <a:rPr lang="en-US" dirty="0"/>
              <a:t>E.g. Ridge regression and the Lasso</a:t>
            </a:r>
          </a:p>
          <a:p>
            <a:r>
              <a:rPr lang="en-US" dirty="0"/>
              <a:t>Dimension Reduction</a:t>
            </a:r>
          </a:p>
          <a:p>
            <a:pPr lvl="1"/>
            <a:r>
              <a:rPr lang="en-US" dirty="0"/>
              <a:t>Involves projecting all p predictors into an M-dimensional space where M &lt; p, and then fitting linear regression model</a:t>
            </a:r>
          </a:p>
          <a:p>
            <a:pPr lvl="1"/>
            <a:r>
              <a:rPr lang="en-US" dirty="0"/>
              <a:t>E.g. Principle Components Regression  </a:t>
            </a:r>
          </a:p>
        </p:txBody>
      </p:sp>
    </p:spTree>
    <p:extLst>
      <p:ext uri="{BB962C8B-B14F-4D97-AF65-F5344CB8AC3E}">
        <p14:creationId xmlns:p14="http://schemas.microsoft.com/office/powerpoint/2010/main" val="621072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Subset Selection</a:t>
            </a:r>
          </a:p>
        </p:txBody>
      </p:sp>
      <p:sp>
        <p:nvSpPr>
          <p:cNvPr id="3" name="Content Placeholder 2"/>
          <p:cNvSpPr>
            <a:spLocks noGrp="1"/>
          </p:cNvSpPr>
          <p:nvPr>
            <p:ph idx="1"/>
          </p:nvPr>
        </p:nvSpPr>
        <p:spPr/>
        <p:txBody>
          <a:bodyPr>
            <a:normAutofit lnSpcReduction="10000"/>
          </a:bodyPr>
          <a:lstStyle/>
          <a:p>
            <a:r>
              <a:rPr lang="en-US" dirty="0"/>
              <a:t>In this approach, we run a linear regression for each possible combination of the X predictors </a:t>
            </a:r>
          </a:p>
          <a:p>
            <a:endParaRPr lang="en-US" dirty="0"/>
          </a:p>
          <a:p>
            <a:r>
              <a:rPr lang="en-US" dirty="0"/>
              <a:t>How do we judge which subset is the “best”?</a:t>
            </a:r>
          </a:p>
          <a:p>
            <a:endParaRPr lang="en-US" dirty="0"/>
          </a:p>
          <a:p>
            <a:r>
              <a:rPr lang="en-US" dirty="0"/>
              <a:t>One simple approach is to take the subset with the smallest RSS or the largest R</a:t>
            </a:r>
            <a:r>
              <a:rPr lang="en-US" baseline="30000" dirty="0"/>
              <a:t>2</a:t>
            </a:r>
          </a:p>
          <a:p>
            <a:endParaRPr lang="en-US" dirty="0"/>
          </a:p>
          <a:p>
            <a:r>
              <a:rPr lang="en-US" dirty="0"/>
              <a:t>Unfortunately, one can show that the model that includes all the variables will always have the largest R</a:t>
            </a:r>
            <a:r>
              <a:rPr lang="en-US" baseline="30000" dirty="0"/>
              <a:t>2</a:t>
            </a:r>
            <a:r>
              <a:rPr lang="en-US" dirty="0"/>
              <a:t> (and smallest RSS)</a:t>
            </a:r>
          </a:p>
        </p:txBody>
      </p:sp>
    </p:spTree>
    <p:extLst>
      <p:ext uri="{BB962C8B-B14F-4D97-AF65-F5344CB8AC3E}">
        <p14:creationId xmlns:p14="http://schemas.microsoft.com/office/powerpoint/2010/main" val="3867954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Data: R</a:t>
            </a:r>
            <a:r>
              <a:rPr lang="en-US" baseline="30000" dirty="0"/>
              <a:t>2</a:t>
            </a:r>
            <a:r>
              <a:rPr lang="en-US" dirty="0"/>
              <a:t> vs. Subset Size</a:t>
            </a:r>
          </a:p>
        </p:txBody>
      </p:sp>
      <p:sp>
        <p:nvSpPr>
          <p:cNvPr id="3" name="Content Placeholder 2"/>
          <p:cNvSpPr>
            <a:spLocks noGrp="1"/>
          </p:cNvSpPr>
          <p:nvPr>
            <p:ph idx="1"/>
          </p:nvPr>
        </p:nvSpPr>
        <p:spPr>
          <a:xfrm>
            <a:off x="838200" y="1481070"/>
            <a:ext cx="10515600" cy="4695893"/>
          </a:xfrm>
        </p:spPr>
        <p:txBody>
          <a:bodyPr/>
          <a:lstStyle/>
          <a:p>
            <a:r>
              <a:rPr lang="en-US" dirty="0"/>
              <a:t>The RSS/R</a:t>
            </a:r>
            <a:r>
              <a:rPr lang="en-US" baseline="30000" dirty="0"/>
              <a:t>2</a:t>
            </a:r>
            <a:r>
              <a:rPr lang="en-US" dirty="0"/>
              <a:t> will always decline/increase as the number of variables increase so they are not very useful </a:t>
            </a:r>
          </a:p>
          <a:p>
            <a:r>
              <a:rPr lang="en-US" dirty="0"/>
              <a:t>The red line tracks the best model for a given number of predictors, according to RSS and R</a:t>
            </a:r>
            <a:r>
              <a:rPr lang="en-US" baseline="30000" dirty="0"/>
              <a:t>2</a:t>
            </a:r>
            <a:endParaRPr lang="en-US" dirty="0"/>
          </a:p>
          <a:p>
            <a:endParaRPr lang="en-US" dirty="0"/>
          </a:p>
          <a:p>
            <a:pPr marL="0" indent="0">
              <a:buNone/>
            </a:pPr>
            <a:endParaRPr lang="en-US" dirty="0"/>
          </a:p>
        </p:txBody>
      </p:sp>
      <p:pic>
        <p:nvPicPr>
          <p:cNvPr id="6" name="Picture 5" descr="6.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3220" y="3320581"/>
            <a:ext cx="6403340" cy="3207219"/>
          </a:xfrm>
          <a:prstGeom prst="rect">
            <a:avLst/>
          </a:prstGeom>
        </p:spPr>
      </p:pic>
    </p:spTree>
    <p:extLst>
      <p:ext uri="{BB962C8B-B14F-4D97-AF65-F5344CB8AC3E}">
        <p14:creationId xmlns:p14="http://schemas.microsoft.com/office/powerpoint/2010/main" val="3938977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Measures of Comparison</a:t>
            </a:r>
          </a:p>
        </p:txBody>
      </p:sp>
      <p:sp>
        <p:nvSpPr>
          <p:cNvPr id="3" name="Content Placeholder 2"/>
          <p:cNvSpPr>
            <a:spLocks noGrp="1"/>
          </p:cNvSpPr>
          <p:nvPr>
            <p:ph idx="1"/>
          </p:nvPr>
        </p:nvSpPr>
        <p:spPr/>
        <p:txBody>
          <a:bodyPr/>
          <a:lstStyle/>
          <a:p>
            <a:r>
              <a:rPr lang="en-US" dirty="0"/>
              <a:t>To compare different models, we can use other approaches:</a:t>
            </a:r>
          </a:p>
          <a:p>
            <a:pPr lvl="1"/>
            <a:r>
              <a:rPr lang="en-US" dirty="0"/>
              <a:t>Adjusted R</a:t>
            </a:r>
            <a:r>
              <a:rPr lang="en-US" baseline="30000" dirty="0"/>
              <a:t>2</a:t>
            </a:r>
            <a:endParaRPr lang="en-US" dirty="0"/>
          </a:p>
          <a:p>
            <a:pPr lvl="1"/>
            <a:r>
              <a:rPr lang="en-US" dirty="0"/>
              <a:t>AIC (</a:t>
            </a:r>
            <a:r>
              <a:rPr lang="en-US" dirty="0" err="1"/>
              <a:t>Akaike</a:t>
            </a:r>
            <a:r>
              <a:rPr lang="en-US" dirty="0"/>
              <a:t> information criterion)</a:t>
            </a:r>
          </a:p>
          <a:p>
            <a:pPr lvl="1"/>
            <a:r>
              <a:rPr lang="en-US" dirty="0"/>
              <a:t>BIC (Bayesian information criterion)</a:t>
            </a:r>
          </a:p>
          <a:p>
            <a:pPr lvl="1"/>
            <a:r>
              <a:rPr lang="en-US" dirty="0" err="1"/>
              <a:t>C</a:t>
            </a:r>
            <a:r>
              <a:rPr lang="en-US" baseline="-25000" dirty="0" err="1"/>
              <a:t>p</a:t>
            </a:r>
            <a:r>
              <a:rPr lang="en-US" dirty="0"/>
              <a:t> (equivalent to AIC for linear regression)</a:t>
            </a:r>
          </a:p>
          <a:p>
            <a:r>
              <a:rPr lang="en-US" dirty="0"/>
              <a:t>These methods add penalty to RSS for the number of variables (i.e. complexity) in the model</a:t>
            </a:r>
          </a:p>
          <a:p>
            <a:r>
              <a:rPr lang="en-US" dirty="0"/>
              <a:t>None are perfect</a:t>
            </a:r>
          </a:p>
        </p:txBody>
      </p:sp>
      <p:sp>
        <p:nvSpPr>
          <p:cNvPr id="5" name="Slide Number Placeholder 4"/>
          <p:cNvSpPr>
            <a:spLocks noGrp="1"/>
          </p:cNvSpPr>
          <p:nvPr>
            <p:ph type="sldNum" sz="quarter" idx="12"/>
          </p:nvPr>
        </p:nvSpPr>
        <p:spPr/>
        <p:txBody>
          <a:bodyPr/>
          <a:lstStyle/>
          <a:p>
            <a:fld id="{E4FFCA10-EE3F-AF4E-9EA4-E5CA2D91A1E4}" type="slidenum">
              <a:rPr lang="en-US" smtClean="0"/>
              <a:t>9</a:t>
            </a:fld>
            <a:endParaRPr lang="en-US"/>
          </a:p>
        </p:txBody>
      </p:sp>
    </p:spTree>
    <p:extLst>
      <p:ext uri="{BB962C8B-B14F-4D97-AF65-F5344CB8AC3E}">
        <p14:creationId xmlns:p14="http://schemas.microsoft.com/office/powerpoint/2010/main" val="396334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7097</TotalTime>
  <Words>2852</Words>
  <Application>Microsoft Office PowerPoint</Application>
  <PresentationFormat>Widescreen</PresentationFormat>
  <Paragraphs>363</Paragraphs>
  <Slides>43</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6" baseType="lpstr">
      <vt:lpstr>Arial</vt:lpstr>
      <vt:lpstr>Calibri</vt:lpstr>
      <vt:lpstr>Calibri Light</vt:lpstr>
      <vt:lpstr>Cambria Math</vt:lpstr>
      <vt:lpstr>CMMI10</vt:lpstr>
      <vt:lpstr>CMR10</vt:lpstr>
      <vt:lpstr>CMSY10</vt:lpstr>
      <vt:lpstr>CMTI10</vt:lpstr>
      <vt:lpstr>Courier New</vt:lpstr>
      <vt:lpstr>Times New Roman</vt:lpstr>
      <vt:lpstr>Verdana</vt:lpstr>
      <vt:lpstr>Office Theme</vt:lpstr>
      <vt:lpstr>Equation</vt:lpstr>
      <vt:lpstr>Machine Learning</vt:lpstr>
      <vt:lpstr>Contents </vt:lpstr>
      <vt:lpstr>Improving on the Least Squares Regression Estimates? </vt:lpstr>
      <vt:lpstr>1. Prediction Accuracy</vt:lpstr>
      <vt:lpstr>2. Model Interpretability</vt:lpstr>
      <vt:lpstr>Solution</vt:lpstr>
      <vt:lpstr>Best Subset Selection</vt:lpstr>
      <vt:lpstr>Credit Data: R2 vs. Subset Size</vt:lpstr>
      <vt:lpstr>Other Measures of Comparison</vt:lpstr>
      <vt:lpstr>Likelihood function</vt:lpstr>
      <vt:lpstr>Measures of Comparison</vt:lpstr>
      <vt:lpstr>Measures of Comparison</vt:lpstr>
      <vt:lpstr>Credit Data: Cp, BIC, and Adjusted R2</vt:lpstr>
      <vt:lpstr>Best Subset Selection</vt:lpstr>
      <vt:lpstr>Stepwise Selection</vt:lpstr>
      <vt:lpstr>Forward Stepwise Selection</vt:lpstr>
      <vt:lpstr>Backward Stepwise Selection</vt:lpstr>
      <vt:lpstr>Ridge Regression (also called L1 regularization)</vt:lpstr>
      <vt:lpstr>Ridge Regression Adds a Penalty on       </vt:lpstr>
      <vt:lpstr>Credit Data: Ridge Regression</vt:lpstr>
      <vt:lpstr>Why can shrinking towards zero be a good thing to do?</vt:lpstr>
      <vt:lpstr>Ridge Regression Bias/ Variance</vt:lpstr>
      <vt:lpstr>Bias/ Variance Trade-off</vt:lpstr>
      <vt:lpstr>Computational Advantages of Ridge Regression</vt:lpstr>
      <vt:lpstr>The LASSO (Least Absolute Shrinkage and Selection Operator)</vt:lpstr>
      <vt:lpstr>LASSO’s Penalty Term</vt:lpstr>
      <vt:lpstr>What’s the Big Deal?</vt:lpstr>
      <vt:lpstr>Credit Data: LASSO</vt:lpstr>
      <vt:lpstr>6.2.3 Selecting the Tuning Parameter </vt:lpstr>
      <vt:lpstr>Dimension Reduction Methods</vt:lpstr>
      <vt:lpstr>Principal Components Regression</vt:lpstr>
      <vt:lpstr>Pictures of PCA</vt:lpstr>
      <vt:lpstr>Pictures of PCA: continued</vt:lpstr>
      <vt:lpstr>Pictures of PCA: continued</vt:lpstr>
      <vt:lpstr>Pictures of PCA: continued</vt:lpstr>
      <vt:lpstr>Application to Principal Components Regression</vt:lpstr>
      <vt:lpstr>Choosing the number of directions M</vt:lpstr>
      <vt:lpstr>Partial Least Squares</vt:lpstr>
      <vt:lpstr>Partial Least Squares: continued</vt:lpstr>
      <vt:lpstr>Details of Partial Least Squares</vt:lpstr>
      <vt:lpstr>Practice / HW</vt:lpstr>
      <vt:lpstr>Practice / HW</vt:lpstr>
      <vt:lpstr>Reading</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Jayadhurganandh Jayaraman</dc:creator>
  <cp:lastModifiedBy>HILLARY NYAWATE</cp:lastModifiedBy>
  <cp:revision>63</cp:revision>
  <dcterms:created xsi:type="dcterms:W3CDTF">2018-01-16T03:13:22Z</dcterms:created>
  <dcterms:modified xsi:type="dcterms:W3CDTF">2020-01-27T16:10:42Z</dcterms:modified>
</cp:coreProperties>
</file>