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09F51E-8AEA-4B70-9370-49FA046B071F}"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EC27-482C-48AD-85D2-619B91AD19CB}" type="slidenum">
              <a:rPr lang="en-US" smtClean="0"/>
              <a:t>‹#›</a:t>
            </a:fld>
            <a:endParaRPr lang="en-US"/>
          </a:p>
        </p:txBody>
      </p:sp>
    </p:spTree>
    <p:extLst>
      <p:ext uri="{BB962C8B-B14F-4D97-AF65-F5344CB8AC3E}">
        <p14:creationId xmlns:p14="http://schemas.microsoft.com/office/powerpoint/2010/main" val="27529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9F51E-8AEA-4B70-9370-49FA046B071F}"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EC27-482C-48AD-85D2-619B91AD19CB}" type="slidenum">
              <a:rPr lang="en-US" smtClean="0"/>
              <a:t>‹#›</a:t>
            </a:fld>
            <a:endParaRPr lang="en-US"/>
          </a:p>
        </p:txBody>
      </p:sp>
    </p:spTree>
    <p:extLst>
      <p:ext uri="{BB962C8B-B14F-4D97-AF65-F5344CB8AC3E}">
        <p14:creationId xmlns:p14="http://schemas.microsoft.com/office/powerpoint/2010/main" val="161636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9F51E-8AEA-4B70-9370-49FA046B071F}"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EC27-482C-48AD-85D2-619B91AD19CB}" type="slidenum">
              <a:rPr lang="en-US" smtClean="0"/>
              <a:t>‹#›</a:t>
            </a:fld>
            <a:endParaRPr lang="en-US"/>
          </a:p>
        </p:txBody>
      </p:sp>
    </p:spTree>
    <p:extLst>
      <p:ext uri="{BB962C8B-B14F-4D97-AF65-F5344CB8AC3E}">
        <p14:creationId xmlns:p14="http://schemas.microsoft.com/office/powerpoint/2010/main" val="120788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9F51E-8AEA-4B70-9370-49FA046B071F}"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EC27-482C-48AD-85D2-619B91AD19CB}" type="slidenum">
              <a:rPr lang="en-US" smtClean="0"/>
              <a:t>‹#›</a:t>
            </a:fld>
            <a:endParaRPr lang="en-US"/>
          </a:p>
        </p:txBody>
      </p:sp>
    </p:spTree>
    <p:extLst>
      <p:ext uri="{BB962C8B-B14F-4D97-AF65-F5344CB8AC3E}">
        <p14:creationId xmlns:p14="http://schemas.microsoft.com/office/powerpoint/2010/main" val="59041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9F51E-8AEA-4B70-9370-49FA046B071F}"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BEC27-482C-48AD-85D2-619B91AD19CB}" type="slidenum">
              <a:rPr lang="en-US" smtClean="0"/>
              <a:t>‹#›</a:t>
            </a:fld>
            <a:endParaRPr lang="en-US"/>
          </a:p>
        </p:txBody>
      </p:sp>
    </p:spTree>
    <p:extLst>
      <p:ext uri="{BB962C8B-B14F-4D97-AF65-F5344CB8AC3E}">
        <p14:creationId xmlns:p14="http://schemas.microsoft.com/office/powerpoint/2010/main" val="2980952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09F51E-8AEA-4B70-9370-49FA046B071F}"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BEC27-482C-48AD-85D2-619B91AD19CB}" type="slidenum">
              <a:rPr lang="en-US" smtClean="0"/>
              <a:t>‹#›</a:t>
            </a:fld>
            <a:endParaRPr lang="en-US"/>
          </a:p>
        </p:txBody>
      </p:sp>
    </p:spTree>
    <p:extLst>
      <p:ext uri="{BB962C8B-B14F-4D97-AF65-F5344CB8AC3E}">
        <p14:creationId xmlns:p14="http://schemas.microsoft.com/office/powerpoint/2010/main" val="267408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09F51E-8AEA-4B70-9370-49FA046B071F}"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BEC27-482C-48AD-85D2-619B91AD19CB}" type="slidenum">
              <a:rPr lang="en-US" smtClean="0"/>
              <a:t>‹#›</a:t>
            </a:fld>
            <a:endParaRPr lang="en-US"/>
          </a:p>
        </p:txBody>
      </p:sp>
    </p:spTree>
    <p:extLst>
      <p:ext uri="{BB962C8B-B14F-4D97-AF65-F5344CB8AC3E}">
        <p14:creationId xmlns:p14="http://schemas.microsoft.com/office/powerpoint/2010/main" val="327952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09F51E-8AEA-4B70-9370-49FA046B071F}"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BEC27-482C-48AD-85D2-619B91AD19CB}" type="slidenum">
              <a:rPr lang="en-US" smtClean="0"/>
              <a:t>‹#›</a:t>
            </a:fld>
            <a:endParaRPr lang="en-US"/>
          </a:p>
        </p:txBody>
      </p:sp>
    </p:spTree>
    <p:extLst>
      <p:ext uri="{BB962C8B-B14F-4D97-AF65-F5344CB8AC3E}">
        <p14:creationId xmlns:p14="http://schemas.microsoft.com/office/powerpoint/2010/main" val="95965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9F51E-8AEA-4B70-9370-49FA046B071F}"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BEC27-482C-48AD-85D2-619B91AD19CB}" type="slidenum">
              <a:rPr lang="en-US" smtClean="0"/>
              <a:t>‹#›</a:t>
            </a:fld>
            <a:endParaRPr lang="en-US"/>
          </a:p>
        </p:txBody>
      </p:sp>
    </p:spTree>
    <p:extLst>
      <p:ext uri="{BB962C8B-B14F-4D97-AF65-F5344CB8AC3E}">
        <p14:creationId xmlns:p14="http://schemas.microsoft.com/office/powerpoint/2010/main" val="492842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9F51E-8AEA-4B70-9370-49FA046B071F}"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BEC27-482C-48AD-85D2-619B91AD19CB}" type="slidenum">
              <a:rPr lang="en-US" smtClean="0"/>
              <a:t>‹#›</a:t>
            </a:fld>
            <a:endParaRPr lang="en-US"/>
          </a:p>
        </p:txBody>
      </p:sp>
    </p:spTree>
    <p:extLst>
      <p:ext uri="{BB962C8B-B14F-4D97-AF65-F5344CB8AC3E}">
        <p14:creationId xmlns:p14="http://schemas.microsoft.com/office/powerpoint/2010/main" val="88636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9F51E-8AEA-4B70-9370-49FA046B071F}"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BEC27-482C-48AD-85D2-619B91AD19CB}" type="slidenum">
              <a:rPr lang="en-US" smtClean="0"/>
              <a:t>‹#›</a:t>
            </a:fld>
            <a:endParaRPr lang="en-US"/>
          </a:p>
        </p:txBody>
      </p:sp>
    </p:spTree>
    <p:extLst>
      <p:ext uri="{BB962C8B-B14F-4D97-AF65-F5344CB8AC3E}">
        <p14:creationId xmlns:p14="http://schemas.microsoft.com/office/powerpoint/2010/main" val="78507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9F51E-8AEA-4B70-9370-49FA046B071F}" type="datetimeFigureOut">
              <a:rPr lang="en-US" smtClean="0"/>
              <a:t>1/24/2020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BEC27-482C-48AD-85D2-619B91AD19CB}" type="slidenum">
              <a:rPr lang="en-US" smtClean="0"/>
              <a:t>‹#›</a:t>
            </a:fld>
            <a:endParaRPr lang="en-US"/>
          </a:p>
        </p:txBody>
      </p:sp>
    </p:spTree>
    <p:extLst>
      <p:ext uri="{BB962C8B-B14F-4D97-AF65-F5344CB8AC3E}">
        <p14:creationId xmlns:p14="http://schemas.microsoft.com/office/powerpoint/2010/main" val="830362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Ordinary Least Squares</a:t>
            </a:r>
            <a:endParaRPr lang="en-US" dirty="0"/>
          </a:p>
        </p:txBody>
      </p:sp>
      <p:sp>
        <p:nvSpPr>
          <p:cNvPr id="3" name="Subtitle 2"/>
          <p:cNvSpPr>
            <a:spLocks noGrp="1"/>
          </p:cNvSpPr>
          <p:nvPr>
            <p:ph type="subTitle" idx="1"/>
          </p:nvPr>
        </p:nvSpPr>
        <p:spPr/>
        <p:txBody>
          <a:bodyPr/>
          <a:lstStyle/>
          <a:p>
            <a:r>
              <a:rPr lang="en-US" dirty="0" smtClean="0"/>
              <a:t>Linear Equation assumptions and model significance</a:t>
            </a:r>
            <a:endParaRPr lang="en-US" dirty="0"/>
          </a:p>
        </p:txBody>
      </p:sp>
    </p:spTree>
    <p:extLst>
      <p:ext uri="{BB962C8B-B14F-4D97-AF65-F5344CB8AC3E}">
        <p14:creationId xmlns:p14="http://schemas.microsoft.com/office/powerpoint/2010/main" val="85975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3071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859"/>
          </a:xfrm>
        </p:spPr>
        <p:txBody>
          <a:bodyPr>
            <a:normAutofit fontScale="90000"/>
          </a:bodyPr>
          <a:lstStyle/>
          <a:p>
            <a:r>
              <a:rPr lang="en-US" dirty="0" smtClean="0"/>
              <a:t>Outline</a:t>
            </a:r>
            <a:endParaRPr lang="en-US" dirty="0"/>
          </a:p>
        </p:txBody>
      </p:sp>
      <p:sp>
        <p:nvSpPr>
          <p:cNvPr id="3" name="Content Placeholder 2"/>
          <p:cNvSpPr>
            <a:spLocks noGrp="1"/>
          </p:cNvSpPr>
          <p:nvPr>
            <p:ph idx="1"/>
          </p:nvPr>
        </p:nvSpPr>
        <p:spPr>
          <a:xfrm>
            <a:off x="838200" y="1161288"/>
            <a:ext cx="10515600" cy="5230368"/>
          </a:xfrm>
        </p:spPr>
        <p:txBody>
          <a:bodyPr>
            <a:normAutofit/>
          </a:bodyPr>
          <a:lstStyle/>
          <a:p>
            <a:r>
              <a:rPr lang="en-US" dirty="0" smtClean="0"/>
              <a:t>Assumptions</a:t>
            </a:r>
          </a:p>
          <a:p>
            <a:pPr lvl="1"/>
            <a:r>
              <a:rPr lang="en-US" dirty="0"/>
              <a:t>OLS Assumption 1: The regression model is linear in the coefficients and the error </a:t>
            </a:r>
            <a:r>
              <a:rPr lang="en-US" dirty="0" smtClean="0"/>
              <a:t>term</a:t>
            </a:r>
            <a:r>
              <a:rPr lang="en-US" dirty="0" smtClean="0"/>
              <a:t>. Y=bo</a:t>
            </a:r>
            <a:r>
              <a:rPr lang="en-US" dirty="0" smtClean="0"/>
              <a:t>+b1x+error</a:t>
            </a:r>
            <a:endParaRPr lang="en-US" dirty="0" smtClean="0"/>
          </a:p>
          <a:p>
            <a:pPr lvl="1"/>
            <a:r>
              <a:rPr lang="en-US" dirty="0"/>
              <a:t>OLS Assumption 2: The error term has a population mean of </a:t>
            </a:r>
            <a:r>
              <a:rPr lang="en-US" dirty="0" smtClean="0"/>
              <a:t>zero.</a:t>
            </a:r>
          </a:p>
          <a:p>
            <a:pPr lvl="1"/>
            <a:r>
              <a:rPr lang="en-US" dirty="0"/>
              <a:t>OLS Assumption 3: All independent variables are uncorrelated with the error term</a:t>
            </a:r>
          </a:p>
          <a:p>
            <a:pPr lvl="1"/>
            <a:r>
              <a:rPr lang="en-US" dirty="0"/>
              <a:t>OLS Assumption 4: Observations of the error term are uncorrelated with each other</a:t>
            </a:r>
          </a:p>
          <a:p>
            <a:pPr lvl="1"/>
            <a:r>
              <a:rPr lang="en-US" dirty="0"/>
              <a:t>OLS Assumption 5: The error term has a constant </a:t>
            </a:r>
            <a:r>
              <a:rPr lang="en-US" dirty="0" smtClean="0"/>
              <a:t>variance (homoscedasticity) </a:t>
            </a:r>
            <a:r>
              <a:rPr lang="en-US" dirty="0"/>
              <a:t>(no </a:t>
            </a:r>
            <a:r>
              <a:rPr lang="en-US" dirty="0" smtClean="0"/>
              <a:t>heteroscedasticity: )</a:t>
            </a:r>
            <a:endParaRPr lang="en-US" dirty="0"/>
          </a:p>
          <a:p>
            <a:pPr lvl="1"/>
            <a:r>
              <a:rPr lang="en-US" dirty="0"/>
              <a:t>OLS Assumption 6: No independent variable is a perfect linear function of other explanatory </a:t>
            </a:r>
            <a:r>
              <a:rPr lang="en-US" dirty="0" smtClean="0"/>
              <a:t>variables</a:t>
            </a:r>
          </a:p>
          <a:p>
            <a:pPr lvl="1"/>
            <a:r>
              <a:rPr lang="en-US" dirty="0"/>
              <a:t>OLS Assumption 7: The error term is normally distributed (optional)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3686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 y="365125"/>
            <a:ext cx="11244072" cy="567563"/>
          </a:xfrm>
        </p:spPr>
        <p:txBody>
          <a:bodyPr>
            <a:normAutofit/>
          </a:bodyPr>
          <a:lstStyle/>
          <a:p>
            <a:pPr lvl="1"/>
            <a:r>
              <a:rPr lang="en-US" sz="2000" b="1" dirty="0" smtClean="0"/>
              <a:t>OLS Assumption 1: The regression model is linear in the coefficients and the error term.</a:t>
            </a:r>
          </a:p>
        </p:txBody>
      </p:sp>
      <p:sp>
        <p:nvSpPr>
          <p:cNvPr id="3" name="Content Placeholder 2"/>
          <p:cNvSpPr>
            <a:spLocks noGrp="1"/>
          </p:cNvSpPr>
          <p:nvPr>
            <p:ph idx="1"/>
          </p:nvPr>
        </p:nvSpPr>
        <p:spPr>
          <a:xfrm>
            <a:off x="109728" y="1371600"/>
            <a:ext cx="11850624" cy="5248656"/>
          </a:xfrm>
        </p:spPr>
        <p:txBody>
          <a:bodyPr>
            <a:normAutofit fontScale="92500"/>
          </a:bodyPr>
          <a:lstStyle/>
          <a:p>
            <a:r>
              <a:rPr lang="en-US" dirty="0" smtClean="0"/>
              <a:t>This assumption addresses the functional form of the model. In statistics, a regression model is linear when all terms in the model are either the constant or a parameter multiplied by an independent variable. You build the model equation only by adding the terms together. These rules constrain the model to one type:</a:t>
            </a:r>
          </a:p>
          <a:p>
            <a:pPr marL="0" indent="0">
              <a:buNone/>
            </a:pPr>
            <a:r>
              <a:rPr lang="en-US" dirty="0" smtClean="0"/>
              <a:t>Y =\beta _{0} + \beta _{1}X_{1} + \beta _{2}X_{2} + \</a:t>
            </a:r>
            <a:r>
              <a:rPr lang="en-US" dirty="0" err="1" smtClean="0"/>
              <a:t>cdots</a:t>
            </a:r>
            <a:r>
              <a:rPr lang="en-US" dirty="0" smtClean="0"/>
              <a:t> + \beta _{k}X_{k} + \epsilon</a:t>
            </a:r>
          </a:p>
          <a:p>
            <a:r>
              <a:rPr lang="en-US" dirty="0" smtClean="0"/>
              <a:t>In the equation, the betas (βs) are the parameters that OLS estimates. Epsilon (ε) is the random error.</a:t>
            </a:r>
          </a:p>
          <a:p>
            <a:r>
              <a:rPr lang="en-US" dirty="0" smtClean="0"/>
              <a:t>In fact, the defining characteristic of linear regression is this functional form of the parameters rather than the ability to model curvature. Linear models can model curvature by including nonlinear variables such as polynomials and transforming exponential functions.</a:t>
            </a:r>
          </a:p>
          <a:p>
            <a:r>
              <a:rPr lang="en-US" dirty="0" smtClean="0"/>
              <a:t>To satisfy this assumption, the correctly specified model must fit the linear pattern.</a:t>
            </a:r>
            <a:endParaRPr lang="en-US" dirty="0"/>
          </a:p>
        </p:txBody>
      </p:sp>
    </p:spTree>
    <p:extLst>
      <p:ext uri="{BB962C8B-B14F-4D97-AF65-F5344CB8AC3E}">
        <p14:creationId xmlns:p14="http://schemas.microsoft.com/office/powerpoint/2010/main" val="341590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2000" b="1" dirty="0" smtClean="0"/>
              <a:t>OLS Assumption 2: The error term has a population mean of zero.</a:t>
            </a:r>
          </a:p>
        </p:txBody>
      </p:sp>
      <p:sp>
        <p:nvSpPr>
          <p:cNvPr id="3" name="Content Placeholder 2"/>
          <p:cNvSpPr>
            <a:spLocks noGrp="1"/>
          </p:cNvSpPr>
          <p:nvPr>
            <p:ph idx="1"/>
          </p:nvPr>
        </p:nvSpPr>
        <p:spPr/>
        <p:txBody>
          <a:bodyPr/>
          <a:lstStyle/>
          <a:p>
            <a:r>
              <a:rPr lang="en-US" dirty="0" smtClean="0"/>
              <a:t>The error term accounts for the variation in the dependent variable that the independent variables do not explain. Random chance should determine the values of the error term. For your model to be unbiased, the average value of the error term must equal zero.</a:t>
            </a:r>
            <a:endParaRPr lang="en-US" dirty="0"/>
          </a:p>
        </p:txBody>
      </p:sp>
    </p:spTree>
    <p:extLst>
      <p:ext uri="{BB962C8B-B14F-4D97-AF65-F5344CB8AC3E}">
        <p14:creationId xmlns:p14="http://schemas.microsoft.com/office/powerpoint/2010/main" val="3676151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2000" b="1" dirty="0" smtClean="0"/>
              <a:t>OLS Assumption 3: All independent variables are uncorrelated with the error term</a:t>
            </a:r>
            <a:endParaRPr lang="en-US" sz="2000" b="1" dirty="0"/>
          </a:p>
        </p:txBody>
      </p:sp>
      <p:sp>
        <p:nvSpPr>
          <p:cNvPr id="3" name="Content Placeholder 2"/>
          <p:cNvSpPr>
            <a:spLocks noGrp="1"/>
          </p:cNvSpPr>
          <p:nvPr>
            <p:ph idx="1"/>
          </p:nvPr>
        </p:nvSpPr>
        <p:spPr/>
        <p:txBody>
          <a:bodyPr>
            <a:normAutofit fontScale="85000" lnSpcReduction="10000"/>
          </a:bodyPr>
          <a:lstStyle/>
          <a:p>
            <a:r>
              <a:rPr lang="en-US" dirty="0" smtClean="0"/>
              <a:t>If an independent variable is correlated with the error term, we can use the independent variable to predict the error term, which violates the notion that the error term represents unpredictable random error. We need to find a way to incorporate that information into the regression model itself.</a:t>
            </a:r>
          </a:p>
          <a:p>
            <a:r>
              <a:rPr lang="en-US" dirty="0" smtClean="0"/>
              <a:t>This assumption is also referred to as </a:t>
            </a:r>
            <a:r>
              <a:rPr lang="en-US" dirty="0" err="1" smtClean="0"/>
              <a:t>exogeneity</a:t>
            </a:r>
            <a:r>
              <a:rPr lang="en-US" dirty="0" smtClean="0"/>
              <a:t>. When this type of correlation exists, there is endogeneity. Violations of this assumption can occur because there is simultaneity between the independent and dependent variables, omitted variable bias, or measurement error in the independent variables.</a:t>
            </a:r>
          </a:p>
          <a:p>
            <a:r>
              <a:rPr lang="en-US" dirty="0"/>
              <a:t>Violating this assumption biases the coefficient estimate. To understand why this bias occurs, keep in mind that the error term always explains some of the variability in the dependent variable. However, when an independent variable correlates with the error term, OLS incorrectly attributes some of the variance that the error term actually explains to the independent variable instead.</a:t>
            </a:r>
          </a:p>
        </p:txBody>
      </p:sp>
    </p:spTree>
    <p:extLst>
      <p:ext uri="{BB962C8B-B14F-4D97-AF65-F5344CB8AC3E}">
        <p14:creationId xmlns:p14="http://schemas.microsoft.com/office/powerpoint/2010/main" val="3422876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0755"/>
          </a:xfrm>
        </p:spPr>
        <p:txBody>
          <a:bodyPr>
            <a:normAutofit/>
          </a:bodyPr>
          <a:lstStyle/>
          <a:p>
            <a:pPr lvl="1"/>
            <a:r>
              <a:rPr lang="en-US" sz="2000" b="1" dirty="0" smtClean="0"/>
              <a:t>OLS Assumption 4: Observations of the error term are uncorrelated with each other</a:t>
            </a:r>
            <a:endParaRPr lang="en-US" sz="2000" b="1" dirty="0"/>
          </a:p>
        </p:txBody>
      </p:sp>
      <p:sp>
        <p:nvSpPr>
          <p:cNvPr id="3" name="Content Placeholder 2"/>
          <p:cNvSpPr>
            <a:spLocks noGrp="1"/>
          </p:cNvSpPr>
          <p:nvPr>
            <p:ph idx="1"/>
          </p:nvPr>
        </p:nvSpPr>
        <p:spPr>
          <a:xfrm>
            <a:off x="838200" y="1143000"/>
            <a:ext cx="10515600" cy="5033963"/>
          </a:xfrm>
        </p:spPr>
        <p:txBody>
          <a:bodyPr>
            <a:normAutofit lnSpcReduction="10000"/>
          </a:bodyPr>
          <a:lstStyle/>
          <a:p>
            <a:r>
              <a:rPr lang="en-US" dirty="0"/>
              <a:t>One observation of the error term should not predict the next observation. For instance, if the error for one observation is positive and that systematically increases the probability that the following error is positive, that is a positive correlation. If the subsequent error is more likely to have the opposite sign, that is a negative correlation. This problem is known both as serial correlation and autocorrelation</a:t>
            </a:r>
            <a:r>
              <a:rPr lang="en-US" dirty="0" smtClean="0"/>
              <a:t>.</a:t>
            </a:r>
          </a:p>
          <a:p>
            <a:r>
              <a:rPr lang="en-US" dirty="0"/>
              <a:t>Assess this assumption by graphing the residuals in the order that the data were collected. You want to see a randomness in the </a:t>
            </a:r>
            <a:r>
              <a:rPr lang="en-US" dirty="0" smtClean="0"/>
              <a:t>plot.</a:t>
            </a:r>
          </a:p>
          <a:p>
            <a:r>
              <a:rPr lang="en-US" dirty="0" smtClean="0"/>
              <a:t>If </a:t>
            </a:r>
            <a:r>
              <a:rPr lang="en-US" dirty="0"/>
              <a:t>you have information that allows you to predict the error term for an observation, you need to incorporate that information into the model itself. Serial correlation is most likely to occur in time series models. To resolve this issue, you might need to add an independent variable to the model that captures this information.</a:t>
            </a:r>
          </a:p>
        </p:txBody>
      </p:sp>
    </p:spTree>
    <p:extLst>
      <p:ext uri="{BB962C8B-B14F-4D97-AF65-F5344CB8AC3E}">
        <p14:creationId xmlns:p14="http://schemas.microsoft.com/office/powerpoint/2010/main" val="201432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2000" b="1" dirty="0" smtClean="0"/>
              <a:t>OLS Assumption 5: The error term has a constant variance (no heteroscedasticity)</a:t>
            </a:r>
            <a:endParaRPr lang="en-US" sz="2000" b="1" dirty="0"/>
          </a:p>
        </p:txBody>
      </p:sp>
      <p:sp>
        <p:nvSpPr>
          <p:cNvPr id="3" name="Content Placeholder 2"/>
          <p:cNvSpPr>
            <a:spLocks noGrp="1"/>
          </p:cNvSpPr>
          <p:nvPr>
            <p:ph idx="1"/>
          </p:nvPr>
        </p:nvSpPr>
        <p:spPr/>
        <p:txBody>
          <a:bodyPr>
            <a:normAutofit fontScale="85000" lnSpcReduction="20000"/>
          </a:bodyPr>
          <a:lstStyle/>
          <a:p>
            <a:r>
              <a:rPr lang="en-US" dirty="0"/>
              <a:t>The variance of the errors should be consistent for all observations. In other words, the variance does not change for each observation or for a range of observations. This preferred condition is known as homoscedasticity (same scatter). If the variance changes, we refer to that as heteroscedasticity (different scatter).</a:t>
            </a:r>
          </a:p>
          <a:p>
            <a:r>
              <a:rPr lang="en-US" dirty="0"/>
              <a:t>The easiest way to check this assumption is to create a residuals versus fitted value plot. On this type of graph, heteroscedasticity appears as a cone shape where the spread of the residuals increases in one direction. In the graph below, the spread of the residuals increases as the fitted value increases</a:t>
            </a:r>
            <a:r>
              <a:rPr lang="en-US" dirty="0" smtClean="0"/>
              <a:t>.</a:t>
            </a:r>
          </a:p>
          <a:p>
            <a:r>
              <a:rPr lang="en-US" dirty="0"/>
              <a:t>Heteroscedasticity reduces the precision of the estimates in OLS linear regression.</a:t>
            </a:r>
          </a:p>
          <a:p>
            <a:r>
              <a:rPr lang="en-US" dirty="0" smtClean="0"/>
              <a:t>Note</a:t>
            </a:r>
            <a:r>
              <a:rPr lang="en-US" dirty="0"/>
              <a:t>: When assumption 4 (no autocorrelation) and 5 (homoscedasticity) are both true, statisticians say that the error term is independent and identically distributed (IID) and refer to them as spherical errors.</a:t>
            </a:r>
          </a:p>
          <a:p>
            <a:endParaRPr lang="en-US" dirty="0"/>
          </a:p>
        </p:txBody>
      </p:sp>
    </p:spTree>
    <p:extLst>
      <p:ext uri="{BB962C8B-B14F-4D97-AF65-F5344CB8AC3E}">
        <p14:creationId xmlns:p14="http://schemas.microsoft.com/office/powerpoint/2010/main" val="330419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2000" b="1" dirty="0" smtClean="0"/>
              <a:t>OLS Assumption 6: No independent variable is a perfect linear function of other explanatory variables</a:t>
            </a:r>
          </a:p>
        </p:txBody>
      </p:sp>
      <p:sp>
        <p:nvSpPr>
          <p:cNvPr id="3" name="Content Placeholder 2"/>
          <p:cNvSpPr>
            <a:spLocks noGrp="1"/>
          </p:cNvSpPr>
          <p:nvPr>
            <p:ph idx="1"/>
          </p:nvPr>
        </p:nvSpPr>
        <p:spPr>
          <a:xfrm>
            <a:off x="838200" y="1453896"/>
            <a:ext cx="10515600" cy="4723067"/>
          </a:xfrm>
        </p:spPr>
        <p:txBody>
          <a:bodyPr>
            <a:normAutofit fontScale="92500" lnSpcReduction="10000"/>
          </a:bodyPr>
          <a:lstStyle/>
          <a:p>
            <a:r>
              <a:rPr lang="en-US" dirty="0"/>
              <a:t>Perfect correlation occurs when two variables have a Pearson’s correlation coefficient of +1 or -1. When one of the variables changes, the other variable also changes by a completely fixed proportion. The two variables move in unison.</a:t>
            </a:r>
          </a:p>
          <a:p>
            <a:r>
              <a:rPr lang="en-US" dirty="0"/>
              <a:t>Perfect correlation suggests that two variables are different forms of the same variable. For example, games won and games lost have a perfect negative correlation (-1). The temperature in Fahrenheit and Celsius have a perfect positive correlation (+1</a:t>
            </a:r>
            <a:r>
              <a:rPr lang="en-US" dirty="0" smtClean="0"/>
              <a:t>).</a:t>
            </a:r>
          </a:p>
          <a:p>
            <a:r>
              <a:rPr lang="en-US" dirty="0"/>
              <a:t>Ordinary least squares cannot distinguish one variable from the other when they are perfectly correlated. If you specify a model that contains independent variables with perfect correlation, your statistical software can’t fit the model, and it will display an error message. You must remove one of the variables from the model to proceed.</a:t>
            </a:r>
          </a:p>
        </p:txBody>
      </p:sp>
    </p:spTree>
    <p:extLst>
      <p:ext uri="{BB962C8B-B14F-4D97-AF65-F5344CB8AC3E}">
        <p14:creationId xmlns:p14="http://schemas.microsoft.com/office/powerpoint/2010/main" val="3485332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2000" b="1" dirty="0" smtClean="0"/>
              <a:t>OLS Assumption 7: The error term is normally distributed (optional)</a:t>
            </a:r>
            <a:endParaRPr lang="en-US" sz="2000" b="1" dirty="0"/>
          </a:p>
        </p:txBody>
      </p:sp>
      <p:sp>
        <p:nvSpPr>
          <p:cNvPr id="3" name="Content Placeholder 2"/>
          <p:cNvSpPr>
            <a:spLocks noGrp="1"/>
          </p:cNvSpPr>
          <p:nvPr>
            <p:ph idx="1"/>
          </p:nvPr>
        </p:nvSpPr>
        <p:spPr/>
        <p:txBody>
          <a:bodyPr/>
          <a:lstStyle/>
          <a:p>
            <a:r>
              <a:rPr lang="en-US" dirty="0"/>
              <a:t>OLS does not require that the error term follows a normal distribution to produce unbiased estimates with the minimum variance. However, satisfying this assumption allows you to perform statistical hypothesis testing and generate reliable confidence intervals and prediction intervals.</a:t>
            </a:r>
          </a:p>
          <a:p>
            <a:r>
              <a:rPr lang="en-US" dirty="0"/>
              <a:t>The easiest way to determine whether the residuals follow a normal distribution is to assess a normal probability plot. If the residuals follow the straight line on this type of graph, they are normally distributed</a:t>
            </a:r>
            <a:r>
              <a:rPr lang="en-US" dirty="0" smtClean="0"/>
              <a:t>.</a:t>
            </a:r>
            <a:endParaRPr lang="en-US" dirty="0"/>
          </a:p>
        </p:txBody>
      </p:sp>
    </p:spTree>
    <p:extLst>
      <p:ext uri="{BB962C8B-B14F-4D97-AF65-F5344CB8AC3E}">
        <p14:creationId xmlns:p14="http://schemas.microsoft.com/office/powerpoint/2010/main" val="431681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929</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Ordinary Least Squares</vt:lpstr>
      <vt:lpstr>Outline</vt:lpstr>
      <vt:lpstr>OLS Assumption 1: The regression model is linear in the coefficients and the error term.</vt:lpstr>
      <vt:lpstr>OLS Assumption 2: The error term has a population mean of zero.</vt:lpstr>
      <vt:lpstr>OLS Assumption 3: All independent variables are uncorrelated with the error term</vt:lpstr>
      <vt:lpstr>OLS Assumption 4: Observations of the error term are uncorrelated with each other</vt:lpstr>
      <vt:lpstr>OLS Assumption 5: The error term has a constant variance (no heteroscedasticity)</vt:lpstr>
      <vt:lpstr>OLS Assumption 6: No independent variable is a perfect linear function of other explanatory variables</vt:lpstr>
      <vt:lpstr>OLS Assumption 7: The error term is normally distributed (optional)</vt:lpstr>
      <vt:lpstr>PowerPoint Presentation</vt:lpstr>
    </vt:vector>
  </TitlesOfParts>
  <Company>Windows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Ordinary Least Squares</dc:title>
  <dc:creator>HILLARY NYAWATE</dc:creator>
  <cp:lastModifiedBy>HILLARY NYAWATE</cp:lastModifiedBy>
  <cp:revision>11</cp:revision>
  <dcterms:created xsi:type="dcterms:W3CDTF">2020-01-23T10:22:09Z</dcterms:created>
  <dcterms:modified xsi:type="dcterms:W3CDTF">2020-01-24T16:00:25Z</dcterms:modified>
</cp:coreProperties>
</file>