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95CF8B-F46F-4F31-AADD-FF42BBDB430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295018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5CF8B-F46F-4F31-AADD-FF42BBDB430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170466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5CF8B-F46F-4F31-AADD-FF42BBDB430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292579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5CF8B-F46F-4F31-AADD-FF42BBDB430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173854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95CF8B-F46F-4F31-AADD-FF42BBDB430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18904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95CF8B-F46F-4F31-AADD-FF42BBDB430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74588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95CF8B-F46F-4F31-AADD-FF42BBDB4303}"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128702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95CF8B-F46F-4F31-AADD-FF42BBDB4303}"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207876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5CF8B-F46F-4F31-AADD-FF42BBDB4303}"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53663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95CF8B-F46F-4F31-AADD-FF42BBDB430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37270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95CF8B-F46F-4F31-AADD-FF42BBDB430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44109-12B3-46B4-BCEC-E0389FA8656F}" type="slidenum">
              <a:rPr lang="en-US" smtClean="0"/>
              <a:t>‹#›</a:t>
            </a:fld>
            <a:endParaRPr lang="en-US"/>
          </a:p>
        </p:txBody>
      </p:sp>
    </p:spTree>
    <p:extLst>
      <p:ext uri="{BB962C8B-B14F-4D97-AF65-F5344CB8AC3E}">
        <p14:creationId xmlns:p14="http://schemas.microsoft.com/office/powerpoint/2010/main" val="406974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5CF8B-F46F-4F31-AADD-FF42BBDB4303}"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44109-12B3-46B4-BCEC-E0389FA8656F}" type="slidenum">
              <a:rPr lang="en-US" smtClean="0"/>
              <a:t>‹#›</a:t>
            </a:fld>
            <a:endParaRPr lang="en-US"/>
          </a:p>
        </p:txBody>
      </p:sp>
    </p:spTree>
    <p:extLst>
      <p:ext uri="{BB962C8B-B14F-4D97-AF65-F5344CB8AC3E}">
        <p14:creationId xmlns:p14="http://schemas.microsoft.com/office/powerpoint/2010/main" val="2240736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496" y="390843"/>
            <a:ext cx="10128504" cy="953325"/>
          </a:xfrm>
        </p:spPr>
        <p:txBody>
          <a:bodyPr/>
          <a:lstStyle/>
          <a:p>
            <a:pPr algn="l"/>
            <a:r>
              <a:rPr lang="en-US" dirty="0" smtClean="0"/>
              <a:t>Regularization</a:t>
            </a:r>
            <a:endParaRPr lang="en-US" dirty="0"/>
          </a:p>
        </p:txBody>
      </p:sp>
      <p:sp>
        <p:nvSpPr>
          <p:cNvPr id="3" name="Subtitle 2"/>
          <p:cNvSpPr>
            <a:spLocks noGrp="1"/>
          </p:cNvSpPr>
          <p:nvPr>
            <p:ph type="subTitle" idx="1"/>
          </p:nvPr>
        </p:nvSpPr>
        <p:spPr>
          <a:xfrm>
            <a:off x="539496" y="2414016"/>
            <a:ext cx="11274552" cy="3502152"/>
          </a:xfrm>
        </p:spPr>
        <p:txBody>
          <a:bodyPr>
            <a:normAutofit/>
          </a:bodyPr>
          <a:lstStyle/>
          <a:p>
            <a:pPr algn="l"/>
            <a:r>
              <a:rPr lang="en-US" sz="2800" dirty="0"/>
              <a:t>Regularization is a way to avoid overfitting by penalizing high-valued regression coefficients. In simple terms, it</a:t>
            </a:r>
            <a:r>
              <a:rPr lang="en-US" sz="2800" b="1" dirty="0"/>
              <a:t> reduces parameters and shrinks (simplifies) the model.</a:t>
            </a:r>
            <a:r>
              <a:rPr lang="en-US" sz="2800" dirty="0"/>
              <a:t> This more streamlined, more parsimonious model will likely perform better at predictions. Regularization adds penalties to more complex models and then sorts potential models from least overfit to greatest; The model with the lowest “overfitting” score is usually the best choice for predictive power.</a:t>
            </a:r>
          </a:p>
        </p:txBody>
      </p:sp>
    </p:spTree>
    <p:extLst>
      <p:ext uri="{BB962C8B-B14F-4D97-AF65-F5344CB8AC3E}">
        <p14:creationId xmlns:p14="http://schemas.microsoft.com/office/powerpoint/2010/main" val="390498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792" y="365125"/>
            <a:ext cx="10732008" cy="960755"/>
          </a:xfrm>
        </p:spPr>
        <p:txBody>
          <a:bodyPr/>
          <a:lstStyle/>
          <a:p>
            <a:pPr fontAlgn="base"/>
            <a:r>
              <a:rPr lang="en-US" dirty="0"/>
              <a:t>Why is Regularization Necessary?</a:t>
            </a:r>
          </a:p>
        </p:txBody>
      </p:sp>
      <p:sp>
        <p:nvSpPr>
          <p:cNvPr id="3" name="Content Placeholder 2"/>
          <p:cNvSpPr>
            <a:spLocks noGrp="1"/>
          </p:cNvSpPr>
          <p:nvPr>
            <p:ph idx="1"/>
          </p:nvPr>
        </p:nvSpPr>
        <p:spPr>
          <a:xfrm>
            <a:off x="411480" y="1389888"/>
            <a:ext cx="11411712" cy="5239512"/>
          </a:xfrm>
        </p:spPr>
        <p:txBody>
          <a:bodyPr>
            <a:normAutofit fontScale="92500" lnSpcReduction="20000"/>
          </a:bodyPr>
          <a:lstStyle/>
          <a:p>
            <a:pPr fontAlgn="base"/>
            <a:r>
              <a:rPr lang="en-US" dirty="0"/>
              <a:t>Regularization is necessary because least squares regression methods, where the residual sum of squares is minimized, can be unstable. This is especially true if there is multicollinearity in the model. However, the mere practice of model fitting comes with a major pitfall: any set of data can be fitted to a model, even if that model is ridiculously complex.</a:t>
            </a:r>
          </a:p>
          <a:p>
            <a:pPr fontAlgn="base"/>
            <a:r>
              <a:rPr lang="en-US" dirty="0"/>
              <a:t>For example, take a simple data set of two points. The simplest model is a straight line through the two points, or a first degree polynomial. However, an infinite number of other models could also fit these points: second degree polynomials, third degree polynomials…and so on</a:t>
            </a:r>
            <a:r>
              <a:rPr lang="en-US" dirty="0" smtClean="0"/>
              <a:t>.</a:t>
            </a:r>
          </a:p>
          <a:p>
            <a:pPr fontAlgn="base"/>
            <a:r>
              <a:rPr lang="en-US" dirty="0" smtClean="0"/>
              <a:t>Fitting a small amount of data will often lead to a complex, overfit model. A simpler model may be underfit and will perform poorly with predictions. Just because two data points fit a line perfectly doesn’t mean that a third point will fall exactly on that line — in fact, it’s highly unlikely. Simply put, regularization penalizes models that are more complex in favor of simpler models (ones with smaller regression coefficients) — but not at the expense of reducing predictive power.</a:t>
            </a:r>
          </a:p>
          <a:p>
            <a:pPr fontAlgn="base"/>
            <a:endParaRPr lang="en-US" dirty="0"/>
          </a:p>
        </p:txBody>
      </p:sp>
    </p:spTree>
    <p:extLst>
      <p:ext uri="{BB962C8B-B14F-4D97-AF65-F5344CB8AC3E}">
        <p14:creationId xmlns:p14="http://schemas.microsoft.com/office/powerpoint/2010/main" val="303148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9355"/>
          </a:xfrm>
        </p:spPr>
        <p:txBody>
          <a:bodyPr/>
          <a:lstStyle/>
          <a:p>
            <a:pPr fontAlgn="base"/>
            <a:r>
              <a:rPr lang="en-US" dirty="0" smtClean="0"/>
              <a:t>Penalty Terms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Regularization </a:t>
            </a:r>
            <a:r>
              <a:rPr lang="en-US" dirty="0"/>
              <a:t>works by biasing data towards particular values (such as small values near zero). The bias is achieved by adding a</a:t>
            </a:r>
            <a:r>
              <a:rPr lang="en-US" i="1" dirty="0"/>
              <a:t> tuning parameter</a:t>
            </a:r>
            <a:r>
              <a:rPr lang="en-US" dirty="0"/>
              <a:t> to encourage those values:</a:t>
            </a:r>
          </a:p>
          <a:p>
            <a:pPr fontAlgn="base"/>
            <a:r>
              <a:rPr lang="en-US" b="1" dirty="0"/>
              <a:t>L1 regularization</a:t>
            </a:r>
            <a:r>
              <a:rPr lang="en-US" dirty="0"/>
              <a:t> adds an L1 penalty equal to the absolute value of the magnitude of coefficients. In other words, it limits the size of the coefficients. L1 can yield sparse models (i.e. models with few coefficients); Some coefficients can become zero and eliminated. </a:t>
            </a:r>
            <a:r>
              <a:rPr lang="en-US" b="1" dirty="0"/>
              <a:t>Lasso regression</a:t>
            </a:r>
            <a:r>
              <a:rPr lang="en-US" dirty="0"/>
              <a:t> uses this method.</a:t>
            </a:r>
          </a:p>
          <a:p>
            <a:pPr fontAlgn="base"/>
            <a:r>
              <a:rPr lang="en-US" b="1" dirty="0"/>
              <a:t>L2 regularization </a:t>
            </a:r>
            <a:r>
              <a:rPr lang="en-US" dirty="0"/>
              <a:t>adds an L2 penalty equal to the square of the magnitude of coefficients. L2 will </a:t>
            </a:r>
            <a:r>
              <a:rPr lang="en-US" i="1" dirty="0"/>
              <a:t>not </a:t>
            </a:r>
            <a:r>
              <a:rPr lang="en-US" dirty="0"/>
              <a:t>yield sparse models and all coefficients are shrunk by the same factor (none are eliminated). </a:t>
            </a:r>
            <a:r>
              <a:rPr lang="en-US" b="1" dirty="0"/>
              <a:t>Ridge regression</a:t>
            </a:r>
            <a:r>
              <a:rPr lang="en-US" dirty="0"/>
              <a:t> and SVMs use this method.</a:t>
            </a:r>
          </a:p>
          <a:p>
            <a:pPr fontAlgn="base"/>
            <a:r>
              <a:rPr lang="en-US" b="1" dirty="0"/>
              <a:t>Elastic nets</a:t>
            </a:r>
            <a:r>
              <a:rPr lang="en-US" dirty="0"/>
              <a:t> combine L1 &amp; L2 methods, but do add a </a:t>
            </a:r>
            <a:r>
              <a:rPr lang="en-US" dirty="0" smtClean="0"/>
              <a:t>hyper parameter</a:t>
            </a:r>
            <a:r>
              <a:rPr lang="en-US" dirty="0"/>
              <a:t> </a:t>
            </a:r>
          </a:p>
        </p:txBody>
      </p:sp>
    </p:spTree>
    <p:extLst>
      <p:ext uri="{BB962C8B-B14F-4D97-AF65-F5344CB8AC3E}">
        <p14:creationId xmlns:p14="http://schemas.microsoft.com/office/powerpoint/2010/main" val="132640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17"/>
            <a:ext cx="10515600" cy="905255"/>
          </a:xfrm>
        </p:spPr>
        <p:txBody>
          <a:bodyPr>
            <a:normAutofit/>
          </a:bodyPr>
          <a:lstStyle/>
          <a:p>
            <a:r>
              <a:rPr lang="en-US" dirty="0" smtClean="0"/>
              <a:t>Ridge regression</a:t>
            </a:r>
            <a:endParaRPr lang="en-US" dirty="0"/>
          </a:p>
        </p:txBody>
      </p:sp>
      <p:sp>
        <p:nvSpPr>
          <p:cNvPr id="3" name="Content Placeholder 2"/>
          <p:cNvSpPr>
            <a:spLocks noGrp="1"/>
          </p:cNvSpPr>
          <p:nvPr>
            <p:ph idx="1"/>
          </p:nvPr>
        </p:nvSpPr>
        <p:spPr>
          <a:xfrm>
            <a:off x="838200" y="1033272"/>
            <a:ext cx="10515600" cy="5678424"/>
          </a:xfrm>
        </p:spPr>
        <p:txBody>
          <a:bodyPr>
            <a:normAutofit lnSpcReduction="10000"/>
          </a:bodyPr>
          <a:lstStyle/>
          <a:p>
            <a:r>
              <a:rPr lang="en-US" dirty="0"/>
              <a:t>Ridge regression adds “</a:t>
            </a:r>
            <a:r>
              <a:rPr lang="en-US" i="1" dirty="0"/>
              <a:t>squared magnitude</a:t>
            </a:r>
            <a:r>
              <a:rPr lang="en-US" dirty="0"/>
              <a:t>” of coefficient as penalty term to the loss function</a:t>
            </a:r>
            <a:r>
              <a:rPr lang="en-US" dirty="0" smtClean="0"/>
              <a:t>.</a:t>
            </a:r>
            <a:r>
              <a:rPr lang="en-US" dirty="0"/>
              <a:t> Here the </a:t>
            </a:r>
            <a:r>
              <a:rPr lang="en-US" i="1" dirty="0"/>
              <a:t>highlighted</a:t>
            </a:r>
            <a:r>
              <a:rPr lang="en-US" dirty="0"/>
              <a:t> part represents L2 regularization element.</a:t>
            </a:r>
          </a:p>
          <a:p>
            <a:endParaRPr lang="en-US" dirty="0" smtClean="0"/>
          </a:p>
          <a:p>
            <a:endParaRPr lang="en-US" dirty="0"/>
          </a:p>
          <a:p>
            <a:endParaRPr lang="en-US" dirty="0" smtClean="0"/>
          </a:p>
          <a:p>
            <a:endParaRPr lang="en-US" dirty="0" smtClean="0"/>
          </a:p>
          <a:p>
            <a:pPr marL="0" indent="0">
              <a:buNone/>
            </a:pPr>
            <a:endParaRPr lang="en-US" dirty="0" smtClean="0"/>
          </a:p>
          <a:p>
            <a:r>
              <a:rPr lang="en-US" dirty="0" smtClean="0"/>
              <a:t>Here</a:t>
            </a:r>
            <a:r>
              <a:rPr lang="en-US" dirty="0"/>
              <a:t>, if </a:t>
            </a:r>
            <a:r>
              <a:rPr lang="en-US" i="1" dirty="0"/>
              <a:t>lambda</a:t>
            </a:r>
            <a:r>
              <a:rPr lang="en-US" dirty="0"/>
              <a:t> is zero then you can imagine we get back OLS. However, if </a:t>
            </a:r>
            <a:r>
              <a:rPr lang="en-US" i="1" dirty="0"/>
              <a:t>lambda</a:t>
            </a:r>
            <a:r>
              <a:rPr lang="en-US" dirty="0"/>
              <a:t> is very large then it will add too much weight and it will lead to under-fitting. Having said that it’s important how </a:t>
            </a:r>
            <a:r>
              <a:rPr lang="en-US" i="1" dirty="0"/>
              <a:t>lambda</a:t>
            </a:r>
            <a:r>
              <a:rPr lang="en-US" dirty="0"/>
              <a:t> is chosen. This technique works very well to avoid over-fitting issue.</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452" y="2148840"/>
            <a:ext cx="5454516" cy="2194560"/>
          </a:xfrm>
          <a:prstGeom prst="rect">
            <a:avLst/>
          </a:prstGeom>
        </p:spPr>
      </p:pic>
    </p:spTree>
    <p:extLst>
      <p:ext uri="{BB962C8B-B14F-4D97-AF65-F5344CB8AC3E}">
        <p14:creationId xmlns:p14="http://schemas.microsoft.com/office/powerpoint/2010/main" val="1057458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024" y="109093"/>
            <a:ext cx="10515600" cy="713867"/>
          </a:xfrm>
        </p:spPr>
        <p:txBody>
          <a:bodyPr/>
          <a:lstStyle/>
          <a:p>
            <a:r>
              <a:rPr lang="en-US" dirty="0" smtClean="0"/>
              <a:t>Lasso Regression</a:t>
            </a:r>
            <a:endParaRPr lang="en-US" dirty="0"/>
          </a:p>
        </p:txBody>
      </p:sp>
      <p:sp>
        <p:nvSpPr>
          <p:cNvPr id="3" name="Content Placeholder 2"/>
          <p:cNvSpPr>
            <a:spLocks noGrp="1"/>
          </p:cNvSpPr>
          <p:nvPr>
            <p:ph idx="1"/>
          </p:nvPr>
        </p:nvSpPr>
        <p:spPr>
          <a:xfrm>
            <a:off x="573024" y="932688"/>
            <a:ext cx="10780776" cy="5705856"/>
          </a:xfrm>
        </p:spPr>
        <p:txBody>
          <a:bodyPr>
            <a:normAutofit lnSpcReduction="10000"/>
          </a:bodyPr>
          <a:lstStyle/>
          <a:p>
            <a:r>
              <a:rPr lang="en-US" dirty="0"/>
              <a:t>Lasso Regression (Least Absolute Shrinkage and Selection Operator) adds “</a:t>
            </a:r>
            <a:r>
              <a:rPr lang="en-US" i="1" dirty="0"/>
              <a:t>absolute value of magnitude</a:t>
            </a:r>
            <a:r>
              <a:rPr lang="en-US" dirty="0"/>
              <a:t>” of coefficient as penalty term to the loss function</a:t>
            </a:r>
            <a:r>
              <a:rPr lang="en-US" dirty="0" smtClean="0"/>
              <a:t>. </a:t>
            </a:r>
            <a:r>
              <a:rPr lang="en-US" dirty="0"/>
              <a:t>Again, if </a:t>
            </a:r>
            <a:r>
              <a:rPr lang="en-US" i="1" dirty="0"/>
              <a:t>lambda</a:t>
            </a:r>
            <a:r>
              <a:rPr lang="en-US" dirty="0"/>
              <a:t> is zero then we will get back OLS whereas very large value will make coefficients zero hence it will under-fit</a:t>
            </a:r>
            <a:r>
              <a:rPr lang="en-US" dirty="0" smtClean="0"/>
              <a:t>.</a:t>
            </a:r>
          </a:p>
          <a:p>
            <a:endParaRPr lang="en-US" dirty="0" smtClean="0"/>
          </a:p>
          <a:p>
            <a:endParaRPr lang="en-US" dirty="0"/>
          </a:p>
          <a:p>
            <a:endParaRPr lang="en-US" dirty="0" smtClean="0"/>
          </a:p>
          <a:p>
            <a:pPr marL="0" indent="0">
              <a:buNone/>
            </a:pPr>
            <a:endParaRPr lang="en-US" dirty="0"/>
          </a:p>
          <a:p>
            <a:r>
              <a:rPr lang="en-US" dirty="0" smtClean="0"/>
              <a:t>The </a:t>
            </a:r>
            <a:r>
              <a:rPr lang="en-US" dirty="0"/>
              <a:t>key difference</a:t>
            </a:r>
            <a:r>
              <a:rPr lang="en-US" dirty="0" smtClean="0"/>
              <a:t> between these techniques is that Lasso shrinks the less important feature’s coefficient to zero thus, removing some feature altogether. So, this works well for </a:t>
            </a:r>
            <a:r>
              <a:rPr lang="en-US" dirty="0"/>
              <a:t>feature selection</a:t>
            </a:r>
            <a:r>
              <a:rPr lang="en-US" dirty="0" smtClean="0"/>
              <a:t> in case we have a huge number of features.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176" y="2478025"/>
            <a:ext cx="6163056" cy="2084831"/>
          </a:xfrm>
          <a:prstGeom prst="rect">
            <a:avLst/>
          </a:prstGeom>
        </p:spPr>
      </p:pic>
    </p:spTree>
    <p:extLst>
      <p:ext uri="{BB962C8B-B14F-4D97-AF65-F5344CB8AC3E}">
        <p14:creationId xmlns:p14="http://schemas.microsoft.com/office/powerpoint/2010/main" val="355635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5638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29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Regularization</vt:lpstr>
      <vt:lpstr>Why is Regularization Necessary?</vt:lpstr>
      <vt:lpstr>Penalty Terms</vt:lpstr>
      <vt:lpstr>Ridge regression</vt:lpstr>
      <vt:lpstr>Lasso Regression</vt:lpstr>
      <vt:lpstr>PowerPoint Presentation</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Regularization</dc:title>
  <dc:creator>HILLARY NYAWATE</dc:creator>
  <cp:lastModifiedBy>HILLARY NYAWATE</cp:lastModifiedBy>
  <cp:revision>6</cp:revision>
  <dcterms:created xsi:type="dcterms:W3CDTF">2020-01-27T06:08:25Z</dcterms:created>
  <dcterms:modified xsi:type="dcterms:W3CDTF">2020-01-27T16:11:32Z</dcterms:modified>
</cp:coreProperties>
</file>