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Simple</a:t>
            </a:r>
            <a:r>
              <a:rPr/>
              <a:t> </a:t>
            </a:r>
            <a:r>
              <a:rPr/>
              <a:t>Linear</a:t>
            </a:r>
            <a:r>
              <a:rPr/>
              <a:t> </a:t>
            </a:r>
            <a:r>
              <a:rPr/>
              <a:t>Regression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Hillary</a:t>
            </a:r>
          </a:p>
        </p:txBody>
      </p:sp>
      <p:sp>
        <p:nvSpPr>
          <p:cNvPr id="4" name="Date Placeholder 3"/>
          <p:cNvSpPr>
            <a:spLocks noGrp="1"/>
          </p:cNvSpPr>
          <p:nvPr>
            <p:ph type="dt" sz="half" idx="10"/>
          </p:nvPr>
        </p:nvSpPr>
        <p:spPr/>
        <p:txBody>
          <a:bodyPr/>
          <a:lstStyle/>
          <a:p>
            <a:pPr lvl="0" marL="0" indent="0">
              <a:buNone/>
            </a:pPr>
            <a:r>
              <a:rPr/>
              <a:t>1/21/2020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imple-Linear-Regression_files/figure-pptx/pressur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p>
        </p:txBody>
      </p:sp>
      <p:sp>
        <p:nvSpPr>
          <p:cNvPr id="3" name="Content Placeholder 2"/>
          <p:cNvSpPr>
            <a:spLocks noGrp="1"/>
          </p:cNvSpPr>
          <p:nvPr>
            <p:ph idx="1"/>
          </p:nvPr>
        </p:nvSpPr>
        <p:spPr/>
        <p:txBody>
          <a:bodyPr/>
          <a:lstStyle/>
          <a:p>
            <a:pPr lvl="1"/>
            <a:r>
              <a:rPr/>
              <a:t>This measure will show the level of linear dependence between response and predictor variable.</a:t>
            </a:r>
          </a:p>
          <a:p>
            <a:pPr lvl="1"/>
            <a:r>
              <a:rPr/>
              <a:t>A value closer to 0 suggests a weak relationship between the variables, while a value closer to 1 suggests strong relationship. A low correlation (-0.2 &lt; x &lt; 0.2) probably suggests that much of variation of the response variable (Y) is unexplained by the predictor (X), in which case, we should probably look for better explanatory variables.</a:t>
            </a:r>
          </a:p>
          <a:p>
            <a:pPr lvl="0" marL="1270000" indent="0">
              <a:buNone/>
            </a:pPr>
            <a:r>
              <a:rPr sz="1800" b="1">
                <a:solidFill>
                  <a:srgbClr val="007020"/>
                </a:solidFill>
                <a:latin typeface="Courier"/>
              </a:rPr>
              <a:t>cor</a:t>
            </a:r>
            <a:r>
              <a:rPr sz="1800">
                <a:latin typeface="Courier"/>
              </a:rPr>
              <a:t>(cars</a:t>
            </a:r>
            <a:r>
              <a:rPr sz="1800">
                <a:solidFill>
                  <a:srgbClr val="666666"/>
                </a:solidFill>
                <a:latin typeface="Courier"/>
              </a:rPr>
              <a:t>$</a:t>
            </a:r>
            <a:r>
              <a:rPr sz="1800">
                <a:latin typeface="Courier"/>
              </a:rPr>
              <a:t>speed,cars</a:t>
            </a:r>
            <a:r>
              <a:rPr sz="1800">
                <a:solidFill>
                  <a:srgbClr val="666666"/>
                </a:solidFill>
                <a:latin typeface="Courier"/>
              </a:rPr>
              <a:t>$</a:t>
            </a:r>
            <a:r>
              <a:rPr sz="1800">
                <a:latin typeface="Courier"/>
              </a:rPr>
              <a:t>dist)</a:t>
            </a:r>
          </a:p>
          <a:p>
            <a:pPr lvl="0" marL="1270000" indent="0">
              <a:buNone/>
            </a:pPr>
            <a:r>
              <a:rPr sz="1800">
                <a:latin typeface="Courier"/>
              </a:rPr>
              <a:t>## [1] 0.8068949</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Build</a:t>
            </a:r>
            <a:r>
              <a:rPr/>
              <a:t> </a:t>
            </a:r>
            <a:r>
              <a:rPr/>
              <a:t>Linear</a:t>
            </a:r>
            <a:r>
              <a:rPr/>
              <a:t> </a:t>
            </a:r>
            <a:r>
              <a:rPr/>
              <a:t>model</a:t>
            </a:r>
          </a:p>
        </p:txBody>
      </p:sp>
      <p:sp>
        <p:nvSpPr>
          <p:cNvPr id="3" name="Content Placeholder 2"/>
          <p:cNvSpPr>
            <a:spLocks noGrp="1"/>
          </p:cNvSpPr>
          <p:nvPr>
            <p:ph idx="1"/>
          </p:nvPr>
        </p:nvSpPr>
        <p:spPr/>
        <p:txBody>
          <a:bodyPr/>
          <a:lstStyle/>
          <a:p>
            <a:pPr lvl="0" marL="0" indent="0">
              <a:buNone/>
            </a:pPr>
            <a:r>
              <a:rPr/>
              <a:t>Now, we have to establish the mathematical relationship between response and predictor variable using the beta coefficient and the intercept to for the simple linear equation: dist = Intercept + (β∗speed)</a:t>
            </a:r>
          </a:p>
          <a:p>
            <a:pPr lvl="0" marL="1270000" indent="0">
              <a:buNone/>
            </a:pPr>
            <a:r>
              <a:rPr sz="1800">
                <a:latin typeface="Courier"/>
              </a:rPr>
              <a:t>LinearMod=</a:t>
            </a:r>
            <a:r>
              <a:rPr sz="1800" b="1">
                <a:solidFill>
                  <a:srgbClr val="007020"/>
                </a:solidFill>
                <a:latin typeface="Courier"/>
              </a:rPr>
              <a:t>lm</a:t>
            </a:r>
            <a:r>
              <a:rPr sz="1800">
                <a:latin typeface="Courier"/>
              </a:rPr>
              <a:t>(cars</a:t>
            </a:r>
            <a:r>
              <a:rPr sz="1800">
                <a:solidFill>
                  <a:srgbClr val="666666"/>
                </a:solidFill>
                <a:latin typeface="Courier"/>
              </a:rPr>
              <a:t>$</a:t>
            </a:r>
            <a:r>
              <a:rPr sz="1800">
                <a:latin typeface="Courier"/>
              </a:rPr>
              <a:t>dist</a:t>
            </a:r>
            <a:r>
              <a:rPr sz="1800">
                <a:solidFill>
                  <a:srgbClr val="666666"/>
                </a:solidFill>
                <a:latin typeface="Courier"/>
              </a:rPr>
              <a:t>~</a:t>
            </a:r>
            <a:r>
              <a:rPr sz="1800">
                <a:latin typeface="Courier"/>
              </a:rPr>
              <a:t>cars</a:t>
            </a:r>
            <a:r>
              <a:rPr sz="1800">
                <a:solidFill>
                  <a:srgbClr val="666666"/>
                </a:solidFill>
                <a:latin typeface="Courier"/>
              </a:rPr>
              <a:t>$</a:t>
            </a:r>
            <a:r>
              <a:rPr sz="1800">
                <a:latin typeface="Courier"/>
              </a:rPr>
              <a:t>speed)</a:t>
            </a:r>
            <a:br/>
            <a:r>
              <a:rPr sz="1800">
                <a:latin typeface="Courier"/>
              </a:rPr>
              <a:t>LinearMod</a:t>
            </a:r>
          </a:p>
          <a:p>
            <a:pPr lvl="0" marL="1270000" indent="0">
              <a:buNone/>
            </a:pPr>
            <a:r>
              <a:rPr sz="1800">
                <a:latin typeface="Courier"/>
              </a:rPr>
              <a:t>## 
## Call:
## lm(formula = cars$dist ~ cars$speed)
## 
## Coefficients:
## (Intercept)   cars$speed  
##     -17.579        3.932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Diagnostics</a:t>
            </a:r>
          </a:p>
        </p:txBody>
      </p:sp>
      <p:sp>
        <p:nvSpPr>
          <p:cNvPr id="3" name="Content Placeholder 2"/>
          <p:cNvSpPr>
            <a:spLocks noGrp="1"/>
          </p:cNvSpPr>
          <p:nvPr>
            <p:ph idx="1"/>
          </p:nvPr>
        </p:nvSpPr>
        <p:spPr/>
        <p:txBody>
          <a:bodyPr/>
          <a:lstStyle/>
          <a:p>
            <a:pPr lvl="0" marL="0" indent="0">
              <a:buNone/>
            </a:pPr>
            <a:r>
              <a:rPr/>
              <a:t>Here, we have to ensure the model is statistically significant, by checking the size of the p-value, t-value, f-statistic, R-squared, Adjusted R-squared, AIC,BIC Mean Absolute Percentage Error (MAPE), Mean Squared Error (MSE)</a:t>
            </a:r>
          </a:p>
          <a:p>
            <a:pPr lvl="0" marL="1270000" indent="0">
              <a:buNone/>
            </a:pPr>
            <a:r>
              <a:rPr sz="1800">
                <a:latin typeface="Courier"/>
              </a:rPr>
              <a:t>modelSummary=</a:t>
            </a:r>
            <a:r>
              <a:rPr sz="1800" b="1">
                <a:solidFill>
                  <a:srgbClr val="007020"/>
                </a:solidFill>
                <a:latin typeface="Courier"/>
              </a:rPr>
              <a:t>summary</a:t>
            </a:r>
            <a:r>
              <a:rPr sz="1800">
                <a:latin typeface="Courier"/>
              </a:rPr>
              <a:t>(LinearMod)</a:t>
            </a:r>
            <a:br/>
            <a:r>
              <a:rPr sz="1800">
                <a:latin typeface="Courier"/>
              </a:rPr>
              <a:t>modelSummary </a:t>
            </a:r>
            <a:r>
              <a:rPr sz="1800" i="1">
                <a:solidFill>
                  <a:srgbClr val="60A0B0"/>
                </a:solidFill>
                <a:latin typeface="Courier"/>
              </a:rPr>
              <a:t>#whole model diagnostic</a:t>
            </a:r>
          </a:p>
          <a:p>
            <a:pPr lvl="0" marL="1270000" indent="0">
              <a:buNone/>
            </a:pPr>
            <a:r>
              <a:rPr sz="1800">
                <a:latin typeface="Courier"/>
              </a:rPr>
              <a:t>## 
## Call:
## lm(formula = cars$dist ~ cars$speed)
## 
## Residuals:
##     Min      1Q  Median      3Q     Max 
## -29.069  -9.525  -2.272   9.215  43.201 
## 
## Coefficients:
##             Estimate Std. Error t value Pr(&gt;|t|)    
## (Intercept) -17.5791     6.7584  -2.601   0.0123 *  
## cars$speed    3.9324     0.4155   9.464 1.49e-12 ***
## ---
## Signif. codes:  0 '***' 0.001 '**' 0.01 '*' 0.05 '.' 0.1 ' ' 1
## 
## Residual standard error: 15.38 on 48 degrees of freedom
## Multiple R-squared:  0.6511, Adjusted R-squared:  0.6438 
## F-statistic: 89.57 on 1 and 48 DF,  p-value: 1.49e-12</a:t>
            </a:r>
          </a:p>
          <a:p>
            <a:pPr lvl="0" marL="1270000" indent="0">
              <a:buNone/>
            </a:pPr>
            <a:r>
              <a:rPr sz="1800" i="1">
                <a:solidFill>
                  <a:srgbClr val="60A0B0"/>
                </a:solidFill>
                <a:latin typeface="Courier"/>
              </a:rPr>
              <a:t>#Break down of indiviadual elements</a:t>
            </a:r>
            <a:br/>
            <a:r>
              <a:rPr sz="1800" b="1">
                <a:solidFill>
                  <a:srgbClr val="007020"/>
                </a:solidFill>
                <a:latin typeface="Courier"/>
              </a:rPr>
              <a:t>names</a:t>
            </a:r>
            <a:r>
              <a:rPr sz="1800">
                <a:latin typeface="Courier"/>
              </a:rPr>
              <a:t>(modelSummary) </a:t>
            </a:r>
            <a:r>
              <a:rPr sz="1800" i="1">
                <a:solidFill>
                  <a:srgbClr val="60A0B0"/>
                </a:solidFill>
                <a:latin typeface="Courier"/>
              </a:rPr>
              <a:t>#view the objects in the model</a:t>
            </a:r>
          </a:p>
          <a:p>
            <a:pPr lvl="0" marL="1270000" indent="0">
              <a:buNone/>
            </a:pPr>
            <a:r>
              <a:rPr sz="1800">
                <a:latin typeface="Courier"/>
              </a:rPr>
              <a:t>##  [1] "call"          "terms"         "residuals"     "coefficients" 
##  [5] "aliased"       "sigma"         "df"            "r.squared"    
##  [9] "adj.r.squared" "fstatistic"    "cov.unscaled"</a:t>
            </a:r>
          </a:p>
          <a:p>
            <a:pPr lvl="0" marL="1270000" indent="0">
              <a:buNone/>
            </a:pPr>
            <a:r>
              <a:rPr sz="1800">
                <a:latin typeface="Courier"/>
              </a:rPr>
              <a:t>modelCoeffs=modelSummary</a:t>
            </a:r>
            <a:r>
              <a:rPr sz="1800">
                <a:solidFill>
                  <a:srgbClr val="666666"/>
                </a:solidFill>
                <a:latin typeface="Courier"/>
              </a:rPr>
              <a:t>$</a:t>
            </a:r>
            <a:r>
              <a:rPr sz="1800">
                <a:latin typeface="Courier"/>
              </a:rPr>
              <a:t>coefficients </a:t>
            </a:r>
            <a:r>
              <a:rPr sz="1800" i="1">
                <a:solidFill>
                  <a:srgbClr val="60A0B0"/>
                </a:solidFill>
                <a:latin typeface="Courier"/>
              </a:rPr>
              <a:t>#model coefficients</a:t>
            </a:r>
            <a:br/>
            <a:r>
              <a:rPr sz="1800">
                <a:latin typeface="Courier"/>
              </a:rPr>
              <a:t>modelCoeffs</a:t>
            </a:r>
          </a:p>
          <a:p>
            <a:pPr lvl="0" marL="1270000" indent="0">
              <a:buNone/>
            </a:pPr>
            <a:r>
              <a:rPr sz="1800">
                <a:latin typeface="Courier"/>
              </a:rPr>
              <a:t>##               Estimate Std. Error   t value     Pr(&gt;|t|)
## (Intercept) -17.579095  6.7584402 -2.601058 1.231882e-02
## cars$speed    3.932409  0.4155128  9.463990 1.489836e-12</a:t>
            </a:r>
          </a:p>
          <a:p>
            <a:pPr lvl="0" marL="1270000" indent="0">
              <a:buNone/>
            </a:pPr>
            <a:r>
              <a:rPr sz="1800">
                <a:latin typeface="Courier"/>
              </a:rPr>
              <a:t>beta_estimate &lt;-modelCoeffs[</a:t>
            </a:r>
            <a:r>
              <a:rPr sz="1800">
                <a:solidFill>
                  <a:srgbClr val="40A070"/>
                </a:solidFill>
                <a:latin typeface="Courier"/>
              </a:rPr>
              <a:t>2</a:t>
            </a:r>
            <a:r>
              <a:rPr sz="1800">
                <a:latin typeface="Courier"/>
              </a:rPr>
              <a:t>,</a:t>
            </a:r>
            <a:r>
              <a:rPr sz="1800">
                <a:solidFill>
                  <a:srgbClr val="40A070"/>
                </a:solidFill>
                <a:latin typeface="Courier"/>
              </a:rPr>
              <a:t>1</a:t>
            </a:r>
            <a:r>
              <a:rPr sz="1800">
                <a:latin typeface="Courier"/>
              </a:rPr>
              <a:t>]  </a:t>
            </a:r>
            <a:r>
              <a:rPr sz="1800" i="1">
                <a:solidFill>
                  <a:srgbClr val="60A0B0"/>
                </a:solidFill>
                <a:latin typeface="Courier"/>
              </a:rPr>
              <a:t># get beta estimate for speed</a:t>
            </a:r>
            <a:br/>
            <a:r>
              <a:rPr sz="1800">
                <a:latin typeface="Courier"/>
              </a:rPr>
              <a:t>beta_estimate</a:t>
            </a:r>
          </a:p>
          <a:p>
            <a:pPr lvl="0" marL="1270000" indent="0">
              <a:buNone/>
            </a:pPr>
            <a:r>
              <a:rPr sz="1800">
                <a:latin typeface="Courier"/>
              </a:rPr>
              <a:t>## [1] 3.932409</a:t>
            </a:r>
          </a:p>
          <a:p>
            <a:pPr lvl="0" marL="1270000" indent="0">
              <a:buNone/>
            </a:pPr>
            <a:r>
              <a:rPr sz="1800">
                <a:latin typeface="Courier"/>
              </a:rPr>
              <a:t>std.error &lt;-modelCoeffs[</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  </a:t>
            </a:r>
            <a:r>
              <a:rPr sz="1800" i="1">
                <a:solidFill>
                  <a:srgbClr val="60A0B0"/>
                </a:solidFill>
                <a:latin typeface="Courier"/>
              </a:rPr>
              <a:t># Closer to zero the better</a:t>
            </a:r>
            <a:br/>
            <a:r>
              <a:rPr sz="1800">
                <a:latin typeface="Courier"/>
              </a:rPr>
              <a:t>std.error</a:t>
            </a:r>
          </a:p>
          <a:p>
            <a:pPr lvl="0" marL="1270000" indent="0">
              <a:buNone/>
            </a:pPr>
            <a:r>
              <a:rPr sz="1800">
                <a:latin typeface="Courier"/>
              </a:rPr>
              <a:t>## [1] 0.4155128</a:t>
            </a:r>
          </a:p>
          <a:p>
            <a:pPr lvl="0" marL="1270000" indent="0">
              <a:buNone/>
            </a:pPr>
            <a:r>
              <a:rPr sz="1800">
                <a:latin typeface="Courier"/>
              </a:rPr>
              <a:t>MSE&lt;-(std.error)</a:t>
            </a:r>
            <a:r>
              <a:rPr sz="1800">
                <a:solidFill>
                  <a:srgbClr val="666666"/>
                </a:solidFill>
                <a:latin typeface="Courier"/>
              </a:rPr>
              <a:t>^</a:t>
            </a:r>
            <a:r>
              <a:rPr sz="1800">
                <a:solidFill>
                  <a:srgbClr val="40A070"/>
                </a:solidFill>
                <a:latin typeface="Courier"/>
              </a:rPr>
              <a:t>2</a:t>
            </a:r>
            <a:r>
              <a:rPr sz="1800">
                <a:latin typeface="Courier"/>
              </a:rPr>
              <a:t> </a:t>
            </a:r>
            <a:r>
              <a:rPr sz="1800" i="1">
                <a:solidFill>
                  <a:srgbClr val="60A0B0"/>
                </a:solidFill>
                <a:latin typeface="Courier"/>
              </a:rPr>
              <a:t>#get mse for speed</a:t>
            </a:r>
            <a:br/>
            <a:r>
              <a:rPr sz="1800">
                <a:latin typeface="Courier"/>
              </a:rPr>
              <a:t>MSE</a:t>
            </a:r>
          </a:p>
          <a:p>
            <a:pPr lvl="0" marL="1270000" indent="0">
              <a:buNone/>
            </a:pPr>
            <a:r>
              <a:rPr sz="1800">
                <a:latin typeface="Courier"/>
              </a:rPr>
              <a:t>## [1] 0.1726509</a:t>
            </a:r>
          </a:p>
          <a:p>
            <a:pPr lvl="0" marL="1270000" indent="0">
              <a:buNone/>
            </a:pPr>
            <a:r>
              <a:rPr sz="1800">
                <a:latin typeface="Courier"/>
              </a:rPr>
              <a:t>t_value &lt;-</a:t>
            </a:r>
            <a:r>
              <a:rPr sz="1800">
                <a:solidFill>
                  <a:srgbClr val="4070A0"/>
                </a:solidFill>
                <a:latin typeface="Courier"/>
              </a:rPr>
              <a:t> </a:t>
            </a:r>
            <a:r>
              <a:rPr sz="1800">
                <a:latin typeface="Courier"/>
              </a:rPr>
              <a:t>beta_estimate</a:t>
            </a:r>
            <a:r>
              <a:rPr sz="1800">
                <a:solidFill>
                  <a:srgbClr val="666666"/>
                </a:solidFill>
                <a:latin typeface="Courier"/>
              </a:rPr>
              <a:t>/</a:t>
            </a:r>
            <a:r>
              <a:rPr sz="1800">
                <a:latin typeface="Courier"/>
              </a:rPr>
              <a:t>std.error </a:t>
            </a:r>
            <a:r>
              <a:rPr sz="1800" i="1">
                <a:solidFill>
                  <a:srgbClr val="60A0B0"/>
                </a:solidFill>
                <a:latin typeface="Courier"/>
              </a:rPr>
              <a:t>#Should be greater 1.96 for p-value to be less than 0.05</a:t>
            </a:r>
            <a:br/>
            <a:r>
              <a:rPr sz="1800">
                <a:latin typeface="Courier"/>
              </a:rPr>
              <a:t>t_value</a:t>
            </a:r>
          </a:p>
          <a:p>
            <a:pPr lvl="0" marL="1270000" indent="0">
              <a:buNone/>
            </a:pPr>
            <a:r>
              <a:rPr sz="1800">
                <a:latin typeface="Courier"/>
              </a:rPr>
              <a:t>## [1] 9.46399</a:t>
            </a:r>
          </a:p>
          <a:p>
            <a:pPr lvl="0" marL="1270000" indent="0">
              <a:buNone/>
            </a:pPr>
            <a:r>
              <a:rPr sz="1800">
                <a:latin typeface="Courier"/>
              </a:rPr>
              <a:t>p_value &lt;-</a:t>
            </a:r>
            <a:r>
              <a:rPr sz="1800">
                <a:solidFill>
                  <a:srgbClr val="4070A0"/>
                </a:solidFill>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pt</a:t>
            </a:r>
            <a:r>
              <a:rPr sz="1800">
                <a:latin typeface="Courier"/>
              </a:rPr>
              <a:t>(</a:t>
            </a:r>
            <a:r>
              <a:rPr sz="1800">
                <a:solidFill>
                  <a:srgbClr val="666666"/>
                </a:solidFill>
                <a:latin typeface="Courier"/>
              </a:rPr>
              <a:t>-</a:t>
            </a:r>
            <a:r>
              <a:rPr sz="1800" b="1">
                <a:solidFill>
                  <a:srgbClr val="007020"/>
                </a:solidFill>
                <a:latin typeface="Courier"/>
              </a:rPr>
              <a:t>abs</a:t>
            </a:r>
            <a:r>
              <a:rPr sz="1800">
                <a:latin typeface="Courier"/>
              </a:rPr>
              <a:t>(t_value), </a:t>
            </a:r>
            <a:r>
              <a:rPr sz="1800">
                <a:solidFill>
                  <a:srgbClr val="902000"/>
                </a:solidFill>
                <a:latin typeface="Courier"/>
              </a:rPr>
              <a:t>df=</a:t>
            </a:r>
            <a:r>
              <a:rPr sz="1800" b="1">
                <a:solidFill>
                  <a:srgbClr val="007020"/>
                </a:solidFill>
                <a:latin typeface="Courier"/>
              </a:rPr>
              <a:t>nrow</a:t>
            </a:r>
            <a:r>
              <a:rPr sz="1800">
                <a:latin typeface="Courier"/>
              </a:rPr>
              <a:t>(cars)</a:t>
            </a:r>
            <a:r>
              <a:rPr sz="1800">
                <a:solidFill>
                  <a:srgbClr val="666666"/>
                </a:solidFill>
                <a:latin typeface="Courier"/>
              </a:rPr>
              <a:t>-</a:t>
            </a:r>
            <a:r>
              <a:rPr sz="1800" b="1">
                <a:solidFill>
                  <a:srgbClr val="007020"/>
                </a:solidFill>
                <a:latin typeface="Courier"/>
              </a:rPr>
              <a:t>ncol</a:t>
            </a:r>
            <a:r>
              <a:rPr sz="1800">
                <a:latin typeface="Courier"/>
              </a:rPr>
              <a:t>(cars))  </a:t>
            </a:r>
            <a:r>
              <a:rPr sz="1800" i="1">
                <a:solidFill>
                  <a:srgbClr val="60A0B0"/>
                </a:solidFill>
                <a:latin typeface="Courier"/>
              </a:rPr>
              <a:t># calc p Value</a:t>
            </a:r>
            <a:br/>
            <a:r>
              <a:rPr sz="1800">
                <a:latin typeface="Courier"/>
              </a:rPr>
              <a:t>p_value</a:t>
            </a:r>
          </a:p>
          <a:p>
            <a:pPr lvl="0" marL="1270000" indent="0">
              <a:buNone/>
            </a:pPr>
            <a:r>
              <a:rPr sz="1800">
                <a:latin typeface="Courier"/>
              </a:rPr>
              <a:t>## [1] 1.489836e-12</a:t>
            </a:r>
          </a:p>
          <a:p>
            <a:pPr lvl="0" marL="1270000" indent="0">
              <a:buNone/>
            </a:pPr>
            <a:r>
              <a:rPr sz="1800">
                <a:latin typeface="Courier"/>
              </a:rPr>
              <a:t>f_statistic &lt;-</a:t>
            </a:r>
            <a:r>
              <a:rPr sz="1800">
                <a:solidFill>
                  <a:srgbClr val="4070A0"/>
                </a:solidFill>
                <a:latin typeface="Courier"/>
              </a:rPr>
              <a:t> </a:t>
            </a:r>
            <a:r>
              <a:rPr sz="1800">
                <a:latin typeface="Courier"/>
              </a:rPr>
              <a:t>modelSummary</a:t>
            </a:r>
            <a:r>
              <a:rPr sz="1800">
                <a:solidFill>
                  <a:srgbClr val="666666"/>
                </a:solidFill>
                <a:latin typeface="Courier"/>
              </a:rPr>
              <a:t>$</a:t>
            </a:r>
            <a:r>
              <a:rPr sz="1800">
                <a:latin typeface="Courier"/>
              </a:rPr>
              <a:t>fstatistic  </a:t>
            </a:r>
            <a:r>
              <a:rPr sz="1800" i="1">
                <a:solidFill>
                  <a:srgbClr val="60A0B0"/>
                </a:solidFill>
                <a:latin typeface="Courier"/>
              </a:rPr>
              <a:t># parameters for model p-value calc</a:t>
            </a:r>
            <a:br/>
            <a:r>
              <a:rPr sz="1800">
                <a:latin typeface="Courier"/>
              </a:rPr>
              <a:t>f_statistic</a:t>
            </a:r>
          </a:p>
          <a:p>
            <a:pPr lvl="0" marL="1270000" indent="0">
              <a:buNone/>
            </a:pPr>
            <a:r>
              <a:rPr sz="1800">
                <a:latin typeface="Courier"/>
              </a:rPr>
              <a:t>##    value    numdf    dendf 
## 89.56711  1.00000 48.00000</a:t>
            </a:r>
          </a:p>
          <a:p>
            <a:pPr lvl="0" marL="1270000" indent="0">
              <a:buNone/>
            </a:pPr>
            <a:r>
              <a:rPr sz="1800">
                <a:latin typeface="Courier"/>
              </a:rPr>
              <a:t>R_squared&lt;-modelSummary</a:t>
            </a:r>
            <a:r>
              <a:rPr sz="1800">
                <a:solidFill>
                  <a:srgbClr val="666666"/>
                </a:solidFill>
                <a:latin typeface="Courier"/>
              </a:rPr>
              <a:t>$</a:t>
            </a:r>
            <a:r>
              <a:rPr sz="1800">
                <a:latin typeface="Courier"/>
              </a:rPr>
              <a:t>r.squared </a:t>
            </a:r>
            <a:r>
              <a:rPr sz="1800" i="1">
                <a:solidFill>
                  <a:srgbClr val="60A0B0"/>
                </a:solidFill>
                <a:latin typeface="Courier"/>
              </a:rPr>
              <a:t>#Higher the better (&gt; 0.70)</a:t>
            </a:r>
            <a:br/>
            <a:r>
              <a:rPr sz="1800">
                <a:latin typeface="Courier"/>
              </a:rPr>
              <a:t>R_squared</a:t>
            </a:r>
          </a:p>
          <a:p>
            <a:pPr lvl="0" marL="1270000" indent="0">
              <a:buNone/>
            </a:pPr>
            <a:r>
              <a:rPr sz="1800">
                <a:latin typeface="Courier"/>
              </a:rPr>
              <a:t>## [1] 0.6510794</a:t>
            </a:r>
          </a:p>
          <a:p>
            <a:pPr lvl="0" marL="1270000" indent="0">
              <a:buNone/>
            </a:pPr>
            <a:r>
              <a:rPr sz="1800">
                <a:latin typeface="Courier"/>
              </a:rPr>
              <a:t>adj_R_squared&lt;-modelSummary</a:t>
            </a:r>
            <a:r>
              <a:rPr sz="1800">
                <a:solidFill>
                  <a:srgbClr val="666666"/>
                </a:solidFill>
                <a:latin typeface="Courier"/>
              </a:rPr>
              <a:t>$</a:t>
            </a:r>
            <a:r>
              <a:rPr sz="1800">
                <a:latin typeface="Courier"/>
              </a:rPr>
              <a:t>adj.r.squared </a:t>
            </a:r>
            <a:r>
              <a:rPr sz="1800" i="1">
                <a:solidFill>
                  <a:srgbClr val="60A0B0"/>
                </a:solidFill>
                <a:latin typeface="Courier"/>
              </a:rPr>
              <a:t>#Higher the better (&gt; 0.70)</a:t>
            </a:r>
            <a:br/>
            <a:r>
              <a:rPr sz="1800">
                <a:latin typeface="Courier"/>
              </a:rPr>
              <a:t>adj_R_squared</a:t>
            </a:r>
          </a:p>
          <a:p>
            <a:pPr lvl="0" marL="1270000" indent="0">
              <a:buNone/>
            </a:pPr>
            <a:r>
              <a:rPr sz="1800">
                <a:latin typeface="Courier"/>
              </a:rPr>
              <a:t>## [1] 0.6438102</a:t>
            </a:r>
          </a:p>
          <a:p>
            <a:pPr lvl="0" marL="1270000" indent="0">
              <a:buNone/>
            </a:pPr>
            <a:r>
              <a:rPr sz="1800" b="1">
                <a:solidFill>
                  <a:srgbClr val="007020"/>
                </a:solidFill>
                <a:latin typeface="Courier"/>
              </a:rPr>
              <a:t>AIC</a:t>
            </a:r>
            <a:r>
              <a:rPr sz="1800">
                <a:latin typeface="Courier"/>
              </a:rPr>
              <a:t>(LinearMod)  </a:t>
            </a:r>
            <a:r>
              <a:rPr sz="1800" i="1">
                <a:solidFill>
                  <a:srgbClr val="60A0B0"/>
                </a:solidFill>
                <a:latin typeface="Courier"/>
              </a:rPr>
              <a:t>#Lower the better</a:t>
            </a:r>
          </a:p>
          <a:p>
            <a:pPr lvl="0" marL="1270000" indent="0">
              <a:buNone/>
            </a:pPr>
            <a:r>
              <a:rPr sz="1800">
                <a:latin typeface="Courier"/>
              </a:rPr>
              <a:t>## [1] 419.1569</a:t>
            </a:r>
          </a:p>
          <a:p>
            <a:pPr lvl="0" marL="1270000" indent="0">
              <a:buNone/>
            </a:pPr>
            <a:r>
              <a:rPr sz="1800" b="1">
                <a:solidFill>
                  <a:srgbClr val="007020"/>
                </a:solidFill>
                <a:latin typeface="Courier"/>
              </a:rPr>
              <a:t>BIC</a:t>
            </a:r>
            <a:r>
              <a:rPr sz="1800">
                <a:latin typeface="Courier"/>
              </a:rPr>
              <a:t>(LinearMod) </a:t>
            </a:r>
            <a:r>
              <a:rPr sz="1800" i="1">
                <a:solidFill>
                  <a:srgbClr val="60A0B0"/>
                </a:solidFill>
                <a:latin typeface="Courier"/>
              </a:rPr>
              <a:t>#Lower the better</a:t>
            </a:r>
          </a:p>
          <a:p>
            <a:pPr lvl="0" marL="1270000" indent="0">
              <a:buNone/>
            </a:pPr>
            <a:r>
              <a:rPr sz="1800">
                <a:latin typeface="Courier"/>
              </a:rPr>
              <a:t>## [1] 424.8929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Machine</a:t>
            </a:r>
            <a:r>
              <a:rPr/>
              <a:t> </a:t>
            </a:r>
            <a:r>
              <a:rPr/>
              <a:t>learning</a:t>
            </a:r>
          </a:p>
        </p:txBody>
      </p:sp>
      <p:sp>
        <p:nvSpPr>
          <p:cNvPr id="3" name="Content Placeholder 2"/>
          <p:cNvSpPr>
            <a:spLocks noGrp="1"/>
          </p:cNvSpPr>
          <p:nvPr>
            <p:ph idx="1"/>
          </p:nvPr>
        </p:nvSpPr>
        <p:spPr/>
        <p:txBody>
          <a:bodyPr/>
          <a:lstStyle/>
          <a:p>
            <a:pPr lvl="1"/>
            <a:r>
              <a:rPr/>
              <a:t>Create a training and a test data</a:t>
            </a:r>
          </a:p>
          <a:p>
            <a:pPr lvl="1"/>
            <a:r>
              <a:rPr/>
              <a:t>Build the model on training data</a:t>
            </a:r>
          </a:p>
          <a:p>
            <a:pPr lvl="1"/>
            <a:r>
              <a:rPr/>
              <a:t>Model evaluation: Review diagnostic measures</a:t>
            </a:r>
          </a:p>
          <a:p>
            <a:pPr lvl="1"/>
            <a:r>
              <a:rPr/>
              <a:t>Model testing: Calculate prediction accuracy and error rates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a:t>
            </a:r>
            <a:r>
              <a:rPr/>
              <a:t> </a:t>
            </a:r>
            <a:r>
              <a:rPr/>
              <a:t>training</a:t>
            </a:r>
            <a:r>
              <a:rPr/>
              <a:t> </a:t>
            </a:r>
            <a:r>
              <a:rPr/>
              <a:t>and</a:t>
            </a:r>
            <a:r>
              <a:rPr/>
              <a:t> </a:t>
            </a:r>
            <a:r>
              <a:rPr/>
              <a:t>a</a:t>
            </a:r>
            <a:r>
              <a:rPr/>
              <a:t> </a:t>
            </a:r>
            <a:r>
              <a:rPr/>
              <a:t>test</a:t>
            </a:r>
            <a:r>
              <a:rPr/>
              <a:t> </a:t>
            </a:r>
            <a:r>
              <a:rPr/>
              <a:t>data</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#Create Training and Test data</a:t>
            </a:r>
            <a:br/>
            <a:r>
              <a:rPr sz="1800" b="1">
                <a:solidFill>
                  <a:srgbClr val="007020"/>
                </a:solidFill>
                <a:latin typeface="Courier"/>
              </a:rPr>
              <a:t>set.seed</a:t>
            </a:r>
            <a:r>
              <a:rPr sz="1800">
                <a:latin typeface="Courier"/>
              </a:rPr>
              <a:t>(</a:t>
            </a:r>
            <a:r>
              <a:rPr sz="1800">
                <a:solidFill>
                  <a:srgbClr val="40A070"/>
                </a:solidFill>
                <a:latin typeface="Courier"/>
              </a:rPr>
              <a:t>100</a:t>
            </a:r>
            <a:r>
              <a:rPr sz="1800">
                <a:latin typeface="Courier"/>
              </a:rPr>
              <a:t>)  </a:t>
            </a:r>
            <a:r>
              <a:rPr sz="1800" i="1">
                <a:solidFill>
                  <a:srgbClr val="60A0B0"/>
                </a:solidFill>
                <a:latin typeface="Courier"/>
              </a:rPr>
              <a:t># setting seed to reproduce results of random sampling</a:t>
            </a:r>
            <a:br/>
            <a:r>
              <a:rPr sz="1800">
                <a:latin typeface="Courier"/>
              </a:rPr>
              <a:t>trainingRowIndex &lt;-</a:t>
            </a:r>
            <a:r>
              <a:rPr sz="1800">
                <a:solidFill>
                  <a:srgbClr val="4070A0"/>
                </a:solidFill>
                <a:latin typeface="Courier"/>
              </a:rPr>
              <a:t> </a:t>
            </a:r>
            <a:r>
              <a:rPr sz="1800" b="1">
                <a:solidFill>
                  <a:srgbClr val="007020"/>
                </a:solidFill>
                <a:latin typeface="Courier"/>
              </a:rPr>
              <a:t>sample</a:t>
            </a:r>
            <a:r>
              <a:rPr sz="1800">
                <a:latin typeface="Courier"/>
              </a:rPr>
              <a:t>(</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nrow</a:t>
            </a:r>
            <a:r>
              <a:rPr sz="1800">
                <a:latin typeface="Courier"/>
              </a:rPr>
              <a:t>(cars), </a:t>
            </a:r>
            <a:r>
              <a:rPr sz="1800">
                <a:solidFill>
                  <a:srgbClr val="40A070"/>
                </a:solidFill>
                <a:latin typeface="Courier"/>
              </a:rPr>
              <a:t>0.8</a:t>
            </a:r>
            <a:r>
              <a:rPr sz="1800">
                <a:solidFill>
                  <a:srgbClr val="666666"/>
                </a:solidFill>
                <a:latin typeface="Courier"/>
              </a:rPr>
              <a:t>*</a:t>
            </a:r>
            <a:r>
              <a:rPr sz="1800" b="1">
                <a:solidFill>
                  <a:srgbClr val="007020"/>
                </a:solidFill>
                <a:latin typeface="Courier"/>
              </a:rPr>
              <a:t>nrow</a:t>
            </a:r>
            <a:r>
              <a:rPr sz="1800">
                <a:latin typeface="Courier"/>
              </a:rPr>
              <a:t>(cars))</a:t>
            </a:r>
            <a:r>
              <a:rPr sz="1800" i="1">
                <a:solidFill>
                  <a:srgbClr val="60A0B0"/>
                </a:solidFill>
                <a:latin typeface="Courier"/>
              </a:rPr>
              <a:t># row indices for training data</a:t>
            </a:r>
            <a:br/>
            <a:r>
              <a:rPr sz="1800">
                <a:latin typeface="Courier"/>
              </a:rPr>
              <a:t>trainingData &lt;-</a:t>
            </a:r>
            <a:r>
              <a:rPr sz="1800">
                <a:solidFill>
                  <a:srgbClr val="4070A0"/>
                </a:solidFill>
                <a:latin typeface="Courier"/>
              </a:rPr>
              <a:t> </a:t>
            </a:r>
            <a:r>
              <a:rPr sz="1800">
                <a:latin typeface="Courier"/>
              </a:rPr>
              <a:t>cars[trainingRowIndex, ]  </a:t>
            </a:r>
            <a:r>
              <a:rPr sz="1800" i="1">
                <a:solidFill>
                  <a:srgbClr val="60A0B0"/>
                </a:solidFill>
                <a:latin typeface="Courier"/>
              </a:rPr>
              <a:t># model training data</a:t>
            </a:r>
            <a:br/>
            <a:r>
              <a:rPr sz="1800" b="1">
                <a:solidFill>
                  <a:srgbClr val="007020"/>
                </a:solidFill>
                <a:latin typeface="Courier"/>
              </a:rPr>
              <a:t>dim</a:t>
            </a:r>
            <a:r>
              <a:rPr sz="1800">
                <a:latin typeface="Courier"/>
              </a:rPr>
              <a:t>(trainingData)</a:t>
            </a:r>
          </a:p>
          <a:p>
            <a:pPr lvl="0" marL="1270000" indent="0">
              <a:buNone/>
            </a:pPr>
            <a:r>
              <a:rPr sz="1800">
                <a:latin typeface="Courier"/>
              </a:rPr>
              <a:t>## [1] 40  2</a:t>
            </a:r>
          </a:p>
          <a:p>
            <a:pPr lvl="0" marL="1270000" indent="0">
              <a:buNone/>
            </a:pPr>
            <a:r>
              <a:rPr sz="1800">
                <a:latin typeface="Courier"/>
              </a:rPr>
              <a:t>testData  &lt;-</a:t>
            </a:r>
            <a:r>
              <a:rPr sz="1800">
                <a:solidFill>
                  <a:srgbClr val="4070A0"/>
                </a:solidFill>
                <a:latin typeface="Courier"/>
              </a:rPr>
              <a:t> </a:t>
            </a:r>
            <a:r>
              <a:rPr sz="1800">
                <a:latin typeface="Courier"/>
              </a:rPr>
              <a:t>cars[</a:t>
            </a:r>
            <a:r>
              <a:rPr sz="1800">
                <a:solidFill>
                  <a:srgbClr val="666666"/>
                </a:solidFill>
                <a:latin typeface="Courier"/>
              </a:rPr>
              <a:t>-</a:t>
            </a:r>
            <a:r>
              <a:rPr sz="1800">
                <a:latin typeface="Courier"/>
              </a:rPr>
              <a:t>trainingRowIndex, ]</a:t>
            </a:r>
            <a:r>
              <a:rPr sz="1800" i="1">
                <a:solidFill>
                  <a:srgbClr val="60A0B0"/>
                </a:solidFill>
                <a:latin typeface="Courier"/>
              </a:rPr>
              <a:t># test data</a:t>
            </a:r>
            <a:br/>
            <a:r>
              <a:rPr sz="1800" b="1">
                <a:solidFill>
                  <a:srgbClr val="007020"/>
                </a:solidFill>
                <a:latin typeface="Courier"/>
              </a:rPr>
              <a:t>dim</a:t>
            </a:r>
            <a:r>
              <a:rPr sz="1800">
                <a:latin typeface="Courier"/>
              </a:rPr>
              <a:t>(testData)</a:t>
            </a:r>
          </a:p>
          <a:p>
            <a:pPr lvl="0" marL="1270000" indent="0">
              <a:buNone/>
            </a:pPr>
            <a:r>
              <a:rPr sz="1800">
                <a:latin typeface="Courier"/>
              </a:rPr>
              <a:t>## [1] 10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Build</a:t>
            </a:r>
            <a:r>
              <a:rPr/>
              <a:t> </a:t>
            </a:r>
            <a:r>
              <a:rPr/>
              <a:t>the</a:t>
            </a:r>
            <a:r>
              <a:rPr/>
              <a:t> </a:t>
            </a:r>
            <a:r>
              <a:rPr/>
              <a:t>model</a:t>
            </a:r>
            <a:r>
              <a:rPr/>
              <a:t> </a:t>
            </a:r>
            <a:r>
              <a:rPr/>
              <a:t>on</a:t>
            </a:r>
            <a:r>
              <a:rPr/>
              <a:t> </a:t>
            </a:r>
            <a:r>
              <a:rPr/>
              <a:t>training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lmMod &lt;-</a:t>
            </a:r>
            <a:r>
              <a:rPr sz="1800">
                <a:solidFill>
                  <a:srgbClr val="4070A0"/>
                </a:solidFill>
                <a:latin typeface="Courier"/>
              </a:rPr>
              <a:t> </a:t>
            </a:r>
            <a:r>
              <a:rPr sz="1800" b="1">
                <a:solidFill>
                  <a:srgbClr val="007020"/>
                </a:solidFill>
                <a:latin typeface="Courier"/>
              </a:rPr>
              <a:t>lm</a:t>
            </a:r>
            <a:r>
              <a:rPr sz="1800">
                <a:latin typeface="Courier"/>
              </a:rPr>
              <a:t>(dist </a:t>
            </a:r>
            <a:r>
              <a:rPr sz="1800">
                <a:solidFill>
                  <a:srgbClr val="666666"/>
                </a:solidFill>
                <a:latin typeface="Courier"/>
              </a:rPr>
              <a:t>~</a:t>
            </a:r>
            <a:r>
              <a:rPr sz="1800">
                <a:solidFill>
                  <a:srgbClr val="4070A0"/>
                </a:solidFill>
                <a:latin typeface="Courier"/>
              </a:rPr>
              <a:t> </a:t>
            </a:r>
            <a:r>
              <a:rPr sz="1800">
                <a:latin typeface="Courier"/>
              </a:rPr>
              <a:t>speed, </a:t>
            </a:r>
            <a:r>
              <a:rPr sz="1800">
                <a:solidFill>
                  <a:srgbClr val="902000"/>
                </a:solidFill>
                <a:latin typeface="Courier"/>
              </a:rPr>
              <a:t>data=</a:t>
            </a:r>
            <a:r>
              <a:rPr sz="1800">
                <a:latin typeface="Courier"/>
              </a:rPr>
              <a:t>trainingData)  </a:t>
            </a:r>
            <a:r>
              <a:rPr sz="1800" i="1">
                <a:solidFill>
                  <a:srgbClr val="60A0B0"/>
                </a:solidFill>
                <a:latin typeface="Courier"/>
              </a:rPr>
              <a:t># build the model</a:t>
            </a:r>
            <a:br/>
            <a:r>
              <a:rPr sz="1800">
                <a:latin typeface="Courier"/>
              </a:rPr>
              <a:t>lmMod</a:t>
            </a:r>
          </a:p>
          <a:p>
            <a:pPr lvl="0" marL="1270000" indent="0">
              <a:buNone/>
            </a:pPr>
            <a:r>
              <a:rPr sz="1800">
                <a:latin typeface="Courier"/>
              </a:rPr>
              <a:t>## 
## Call:
## lm(formula = dist ~ speed, data = trainingData)
## 
## Coefficients:
## (Intercept)        speed  
##     -20.180        4.258</a:t>
            </a:r>
          </a:p>
          <a:p>
            <a:pPr lvl="0" marL="1270000" indent="0">
              <a:buNone/>
            </a:pPr>
            <a:r>
              <a:rPr sz="1800">
                <a:latin typeface="Courier"/>
              </a:rPr>
              <a:t>distPred &lt;-</a:t>
            </a:r>
            <a:r>
              <a:rPr sz="1800">
                <a:solidFill>
                  <a:srgbClr val="4070A0"/>
                </a:solidFill>
                <a:latin typeface="Courier"/>
              </a:rPr>
              <a:t> </a:t>
            </a:r>
            <a:r>
              <a:rPr sz="1800" b="1">
                <a:solidFill>
                  <a:srgbClr val="007020"/>
                </a:solidFill>
                <a:latin typeface="Courier"/>
              </a:rPr>
              <a:t>predict</a:t>
            </a:r>
            <a:r>
              <a:rPr sz="1800">
                <a:latin typeface="Courier"/>
              </a:rPr>
              <a:t>(lmMod, testData)  </a:t>
            </a:r>
            <a:r>
              <a:rPr sz="1800" i="1">
                <a:solidFill>
                  <a:srgbClr val="60A0B0"/>
                </a:solidFill>
                <a:latin typeface="Courier"/>
              </a:rPr>
              <a:t># predict distance</a:t>
            </a:r>
            <a:br/>
            <a:r>
              <a:rPr sz="1800" b="1">
                <a:solidFill>
                  <a:srgbClr val="007020"/>
                </a:solidFill>
                <a:latin typeface="Courier"/>
              </a:rPr>
              <a:t>head</a:t>
            </a:r>
            <a:r>
              <a:rPr sz="1800">
                <a:latin typeface="Courier"/>
              </a:rPr>
              <a:t>(distPred)</a:t>
            </a:r>
          </a:p>
          <a:p>
            <a:pPr lvl="0" marL="1270000" indent="0">
              <a:buNone/>
            </a:pPr>
            <a:r>
              <a:rPr sz="1800">
                <a:latin typeface="Courier"/>
              </a:rPr>
              <a:t>##         3         5        17        24        28        32 
##  9.627845 13.886057 35.177120 43.693545 47.951757 56.468182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evaluation:</a:t>
            </a:r>
            <a:r>
              <a:rPr/>
              <a:t> </a:t>
            </a:r>
            <a:r>
              <a:rPr/>
              <a:t>Review</a:t>
            </a:r>
            <a:r>
              <a:rPr/>
              <a:t> </a:t>
            </a:r>
            <a:r>
              <a:rPr/>
              <a:t>diagnostic</a:t>
            </a:r>
            <a:r>
              <a:rPr/>
              <a:t> </a:t>
            </a:r>
            <a:r>
              <a:rPr/>
              <a:t>measures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(lmMod)</a:t>
            </a:r>
          </a:p>
          <a:p>
            <a:pPr lvl="0" marL="1270000" indent="0">
              <a:buNone/>
            </a:pPr>
            <a:r>
              <a:rPr sz="1800">
                <a:latin typeface="Courier"/>
              </a:rPr>
              <a:t>## 
## Call:
## lm(formula = dist ~ speed, data = trainingData)
## 
## Residuals:
##     Min      1Q  Median      3Q     Max 
## -24.726 -11.242  -2.564  10.436  40.565 
## 
## Coefficients:
##             Estimate Std. Error t value Pr(&gt;|t|)    
## (Intercept) -20.1796     7.8254  -2.579   0.0139 *  
## speed         4.2582     0.4947   8.608 1.85e-10 ***
## ---
## Signif. codes:  0 '***' 0.001 '**' 0.01 '*' 0.05 '.' 0.1 ' ' 1
## 
## Residual standard error: 15.49 on 38 degrees of freedom
## Multiple R-squared:  0.661,  Adjusted R-squared:  0.6521 
## F-statistic: 74.11 on 1 and 38 DF,  p-value: 1.848e-10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testing:</a:t>
            </a:r>
            <a:r>
              <a:rPr/>
              <a:t> </a:t>
            </a:r>
            <a:r>
              <a:rPr/>
              <a:t>Calculate</a:t>
            </a:r>
            <a:r>
              <a:rPr/>
              <a:t> </a:t>
            </a:r>
            <a:r>
              <a:rPr/>
              <a:t>prediction</a:t>
            </a:r>
            <a:r>
              <a:rPr/>
              <a:t> </a:t>
            </a:r>
            <a:r>
              <a:rPr/>
              <a:t>accuracy</a:t>
            </a:r>
          </a:p>
        </p:txBody>
      </p:sp>
      <p:sp>
        <p:nvSpPr>
          <p:cNvPr id="3" name="Content Placeholder 2"/>
          <p:cNvSpPr>
            <a:spLocks noGrp="1"/>
          </p:cNvSpPr>
          <p:nvPr>
            <p:ph idx="1"/>
          </p:nvPr>
        </p:nvSpPr>
        <p:spPr/>
        <p:txBody>
          <a:bodyPr/>
          <a:lstStyle/>
          <a:p>
            <a:pPr lvl="0" marL="0" indent="0">
              <a:buNone/>
            </a:pPr>
            <a:r>
              <a:rPr/>
              <a:t>Correlation accuracy</a:t>
            </a:r>
          </a:p>
          <a:p>
            <a:pPr lvl="0" marL="1270000" indent="0">
              <a:buNone/>
            </a:pPr>
            <a:r>
              <a:rPr sz="1800">
                <a:latin typeface="Courier"/>
              </a:rPr>
              <a:t>actuals_preds &lt;-</a:t>
            </a:r>
            <a:r>
              <a:rPr sz="1800">
                <a:solidFill>
                  <a:srgbClr val="4070A0"/>
                </a:solidFill>
                <a:latin typeface="Courier"/>
              </a:rPr>
              <a:t> </a:t>
            </a:r>
            <a:r>
              <a:rPr sz="1800" b="1">
                <a:solidFill>
                  <a:srgbClr val="007020"/>
                </a:solidFill>
                <a:latin typeface="Courier"/>
              </a:rPr>
              <a:t>data.frame</a:t>
            </a:r>
            <a:r>
              <a:rPr sz="1800">
                <a:latin typeface="Courier"/>
              </a:rPr>
              <a:t>(</a:t>
            </a:r>
            <a:r>
              <a:rPr sz="1800" b="1">
                <a:solidFill>
                  <a:srgbClr val="007020"/>
                </a:solidFill>
                <a:latin typeface="Courier"/>
              </a:rPr>
              <a:t>cbind</a:t>
            </a:r>
            <a:r>
              <a:rPr sz="1800">
                <a:latin typeface="Courier"/>
              </a:rPr>
              <a:t>(</a:t>
            </a:r>
            <a:r>
              <a:rPr sz="1800">
                <a:solidFill>
                  <a:srgbClr val="902000"/>
                </a:solidFill>
                <a:latin typeface="Courier"/>
              </a:rPr>
              <a:t>actuals=</a:t>
            </a:r>
            <a:r>
              <a:rPr sz="1800">
                <a:latin typeface="Courier"/>
              </a:rPr>
              <a:t>testData</a:t>
            </a:r>
            <a:r>
              <a:rPr sz="1800">
                <a:solidFill>
                  <a:srgbClr val="666666"/>
                </a:solidFill>
                <a:latin typeface="Courier"/>
              </a:rPr>
              <a:t>$</a:t>
            </a:r>
            <a:r>
              <a:rPr sz="1800">
                <a:latin typeface="Courier"/>
              </a:rPr>
              <a:t>dist, </a:t>
            </a:r>
            <a:r>
              <a:rPr sz="1800">
                <a:solidFill>
                  <a:srgbClr val="902000"/>
                </a:solidFill>
                <a:latin typeface="Courier"/>
              </a:rPr>
              <a:t>predicteds=</a:t>
            </a:r>
            <a:r>
              <a:rPr sz="1800">
                <a:latin typeface="Courier"/>
              </a:rPr>
              <a:t>distPred))  </a:t>
            </a:r>
            <a:r>
              <a:rPr sz="1800" i="1">
                <a:solidFill>
                  <a:srgbClr val="60A0B0"/>
                </a:solidFill>
                <a:latin typeface="Courier"/>
              </a:rPr>
              <a:t># make actuals_predicteds dataframe.</a:t>
            </a:r>
            <a:br/>
            <a:r>
              <a:rPr sz="1800">
                <a:latin typeface="Courier"/>
              </a:rPr>
              <a:t>correlation_accuracy &lt;-</a:t>
            </a:r>
            <a:r>
              <a:rPr sz="1800">
                <a:solidFill>
                  <a:srgbClr val="4070A0"/>
                </a:solidFill>
                <a:latin typeface="Courier"/>
              </a:rPr>
              <a:t> </a:t>
            </a:r>
            <a:r>
              <a:rPr sz="1800" b="1">
                <a:solidFill>
                  <a:srgbClr val="007020"/>
                </a:solidFill>
                <a:latin typeface="Courier"/>
              </a:rPr>
              <a:t>cor</a:t>
            </a:r>
            <a:r>
              <a:rPr sz="1800">
                <a:latin typeface="Courier"/>
              </a:rPr>
              <a:t>(actuals_preds) </a:t>
            </a:r>
            <a:br/>
            <a:r>
              <a:rPr sz="1800" b="1">
                <a:solidFill>
                  <a:srgbClr val="007020"/>
                </a:solidFill>
                <a:latin typeface="Courier"/>
              </a:rPr>
              <a:t>head</a:t>
            </a:r>
            <a:r>
              <a:rPr sz="1800">
                <a:latin typeface="Courier"/>
              </a:rPr>
              <a:t>(actuals_preds)</a:t>
            </a:r>
          </a:p>
          <a:p>
            <a:pPr lvl="0" marL="1270000" indent="0">
              <a:buNone/>
            </a:pPr>
            <a:r>
              <a:rPr sz="1800">
                <a:latin typeface="Courier"/>
              </a:rPr>
              <a:t>##    actuals predicteds
## 3        4   9.627845
## 5       16  13.886057
## 17      34  35.177120
## 24      20  43.693545
## 28      40  47.951757
## 32      42  56.468182</a:t>
            </a:r>
          </a:p>
          <a:p>
            <a:pPr lvl="0" marL="0" indent="0">
              <a:buNone/>
            </a:pPr>
            <a:r>
              <a:rPr/>
              <a:t>Min-max accuracy and Mean absolute percentage error</a:t>
            </a:r>
          </a:p>
          <a:p>
            <a:pPr lvl="0" marL="1270000" indent="0">
              <a:buNone/>
            </a:pPr>
            <a:r>
              <a:rPr sz="1800">
                <a:latin typeface="Courier"/>
              </a:rPr>
              <a:t>min_max_accuracy &lt;-</a:t>
            </a:r>
            <a:r>
              <a:rPr sz="1800">
                <a:solidFill>
                  <a:srgbClr val="4070A0"/>
                </a:solidFill>
                <a:latin typeface="Courier"/>
              </a:rPr>
              <a:t> </a:t>
            </a:r>
            <a:r>
              <a:rPr sz="1800" b="1">
                <a:solidFill>
                  <a:srgbClr val="007020"/>
                </a:solidFill>
                <a:latin typeface="Courier"/>
              </a:rPr>
              <a:t>mean</a:t>
            </a:r>
            <a:r>
              <a:rPr sz="1800">
                <a:latin typeface="Courier"/>
              </a:rPr>
              <a:t>(</a:t>
            </a:r>
            <a:r>
              <a:rPr sz="1800" b="1">
                <a:solidFill>
                  <a:srgbClr val="007020"/>
                </a:solidFill>
                <a:latin typeface="Courier"/>
              </a:rPr>
              <a:t>apply</a:t>
            </a:r>
            <a:r>
              <a:rPr sz="1800">
                <a:latin typeface="Courier"/>
              </a:rPr>
              <a:t>(actuals_preds, </a:t>
            </a:r>
            <a:r>
              <a:rPr sz="1800">
                <a:solidFill>
                  <a:srgbClr val="40A070"/>
                </a:solidFill>
                <a:latin typeface="Courier"/>
              </a:rPr>
              <a:t>1</a:t>
            </a:r>
            <a:r>
              <a:rPr sz="1800">
                <a:latin typeface="Courier"/>
              </a:rPr>
              <a:t>, min)</a:t>
            </a:r>
            <a:r>
              <a:rPr sz="1800">
                <a:solidFill>
                  <a:srgbClr val="666666"/>
                </a:solidFill>
                <a:latin typeface="Courier"/>
              </a:rPr>
              <a:t>/</a:t>
            </a:r>
            <a:r>
              <a:rPr sz="1800" b="1">
                <a:solidFill>
                  <a:srgbClr val="007020"/>
                </a:solidFill>
                <a:latin typeface="Courier"/>
              </a:rPr>
              <a:t>apply</a:t>
            </a:r>
            <a:r>
              <a:rPr sz="1800">
                <a:latin typeface="Courier"/>
              </a:rPr>
              <a:t>(actuals_preds, </a:t>
            </a:r>
            <a:r>
              <a:rPr sz="1800">
                <a:solidFill>
                  <a:srgbClr val="40A070"/>
                </a:solidFill>
                <a:latin typeface="Courier"/>
              </a:rPr>
              <a:t>1</a:t>
            </a:r>
            <a:r>
              <a:rPr sz="1800">
                <a:latin typeface="Courier"/>
              </a:rPr>
              <a:t>, max))  </a:t>
            </a:r>
            <a:br/>
            <a:r>
              <a:rPr sz="1800">
                <a:latin typeface="Courier"/>
              </a:rPr>
              <a:t>min_max_accuracy</a:t>
            </a:r>
          </a:p>
          <a:p>
            <a:pPr lvl="0" marL="1270000" indent="0">
              <a:buNone/>
            </a:pPr>
            <a:r>
              <a:rPr sz="1800">
                <a:latin typeface="Courier"/>
              </a:rPr>
              <a:t>## [1] 0.7311131</a:t>
            </a:r>
          </a:p>
          <a:p>
            <a:pPr lvl="0" marL="1270000" indent="0">
              <a:buNone/>
            </a:pPr>
            <a:r>
              <a:rPr sz="1800">
                <a:latin typeface="Courier"/>
              </a:rPr>
              <a:t>mape &lt;-</a:t>
            </a:r>
            <a:r>
              <a:rPr sz="1800">
                <a:solidFill>
                  <a:srgbClr val="4070A0"/>
                </a:solidFill>
                <a:latin typeface="Courier"/>
              </a:rPr>
              <a:t> </a:t>
            </a:r>
            <a:r>
              <a:rPr sz="1800" b="1">
                <a:solidFill>
                  <a:srgbClr val="007020"/>
                </a:solidFill>
                <a:latin typeface="Courier"/>
              </a:rPr>
              <a:t>mean</a:t>
            </a:r>
            <a:r>
              <a:rPr sz="1800">
                <a:latin typeface="Courier"/>
              </a:rPr>
              <a:t>(</a:t>
            </a:r>
            <a:r>
              <a:rPr sz="1800" b="1">
                <a:solidFill>
                  <a:srgbClr val="007020"/>
                </a:solidFill>
                <a:latin typeface="Courier"/>
              </a:rPr>
              <a:t>abs</a:t>
            </a:r>
            <a:r>
              <a:rPr sz="1800">
                <a:latin typeface="Courier"/>
              </a:rPr>
              <a:t>((actuals_preds</a:t>
            </a:r>
            <a:r>
              <a:rPr sz="1800">
                <a:solidFill>
                  <a:srgbClr val="666666"/>
                </a:solidFill>
                <a:latin typeface="Courier"/>
              </a:rPr>
              <a:t>$</a:t>
            </a:r>
            <a:r>
              <a:rPr sz="1800">
                <a:latin typeface="Courier"/>
              </a:rPr>
              <a:t>predicteds</a:t>
            </a:r>
            <a:r>
              <a:rPr sz="1800">
                <a:solidFill>
                  <a:srgbClr val="666666"/>
                </a:solidFill>
                <a:latin typeface="Courier"/>
              </a:rPr>
              <a:t>-</a:t>
            </a:r>
            <a:r>
              <a:rPr sz="1800">
                <a:latin typeface="Courier"/>
              </a:rPr>
              <a:t>actuals_preds</a:t>
            </a:r>
            <a:r>
              <a:rPr sz="1800">
                <a:solidFill>
                  <a:srgbClr val="666666"/>
                </a:solidFill>
                <a:latin typeface="Courier"/>
              </a:rPr>
              <a:t>$</a:t>
            </a:r>
            <a:r>
              <a:rPr sz="1800">
                <a:latin typeface="Courier"/>
              </a:rPr>
              <a:t>actuals))</a:t>
            </a:r>
            <a:r>
              <a:rPr sz="1800">
                <a:solidFill>
                  <a:srgbClr val="666666"/>
                </a:solidFill>
                <a:latin typeface="Courier"/>
              </a:rPr>
              <a:t>/</a:t>
            </a:r>
            <a:r>
              <a:rPr sz="1800">
                <a:latin typeface="Courier"/>
              </a:rPr>
              <a:t>actuals_preds</a:t>
            </a:r>
            <a:r>
              <a:rPr sz="1800">
                <a:solidFill>
                  <a:srgbClr val="666666"/>
                </a:solidFill>
                <a:latin typeface="Courier"/>
              </a:rPr>
              <a:t>$</a:t>
            </a:r>
            <a:r>
              <a:rPr sz="1800">
                <a:latin typeface="Courier"/>
              </a:rPr>
              <a:t>actuals)  </a:t>
            </a:r>
            <a:br/>
            <a:r>
              <a:rPr sz="1800">
                <a:latin typeface="Courier"/>
              </a:rPr>
              <a:t>mape</a:t>
            </a:r>
          </a:p>
          <a:p>
            <a:pPr lvl="0" marL="1270000" indent="0">
              <a:buNone/>
            </a:pPr>
            <a:r>
              <a:rPr sz="1800">
                <a:latin typeface="Courier"/>
              </a:rPr>
              <a:t>## [1] 0.4959096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Introduction</a:t>
            </a:r>
          </a:p>
          <a:p>
            <a:pPr lvl="0" marL="0" indent="0">
              <a:buNone/>
            </a:pPr>
            <a:r>
              <a:rPr/>
              <a:t>Simple Linear regression is used to predict the value of an outcome variable Y based on one input predictor variable X. The aim is to establish a linear relationship between the predictor variable and the response variable, so that, we can use this formula to estimate the value of the response Y, when only the predictor (X) values are known. For this example we will use the ‘cars’ dataset.</a:t>
            </a:r>
          </a:p>
          <a:p>
            <a:pPr lvl="0" marL="1270000" indent="0">
              <a:buNone/>
            </a:pPr>
            <a:r>
              <a:rPr sz="1800" b="1">
                <a:solidFill>
                  <a:srgbClr val="007020"/>
                </a:solidFill>
                <a:latin typeface="Courier"/>
              </a:rPr>
              <a:t>head</a:t>
            </a:r>
            <a:r>
              <a:rPr sz="1800">
                <a:latin typeface="Courier"/>
              </a:rPr>
              <a:t>(cars)  </a:t>
            </a:r>
            <a:r>
              <a:rPr sz="1800" i="1">
                <a:solidFill>
                  <a:srgbClr val="60A0B0"/>
                </a:solidFill>
                <a:latin typeface="Courier"/>
              </a:rPr>
              <a:t># display the first 6 observations</a:t>
            </a:r>
          </a:p>
          <a:p>
            <a:pPr lvl="0" marL="1270000" indent="0">
              <a:buNone/>
            </a:pPr>
            <a:r>
              <a:rPr sz="1800">
                <a:latin typeface="Courier"/>
              </a:rPr>
              <a:t>##   speed dist
## 1     4    2
## 2     4   10
## 3     7    4
## 4     7   22
## 5     8   16
## 6     9   10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Graphical Analysis</a:t>
            </a:r>
          </a:p>
          <a:p>
            <a:pPr lvl="1"/>
            <a:r>
              <a:rPr/>
              <a:t>Correlation</a:t>
            </a:r>
          </a:p>
          <a:p>
            <a:pPr lvl="1"/>
            <a:r>
              <a:rPr/>
              <a:t>Build Linear Model</a:t>
            </a:r>
          </a:p>
          <a:p>
            <a:pPr lvl="1"/>
            <a:r>
              <a:rPr/>
              <a:t>Model Diagnostics</a:t>
            </a:r>
          </a:p>
          <a:p>
            <a:pPr lvl="1"/>
            <a:r>
              <a:rPr/>
              <a:t>Machine learning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Graphical</a:t>
            </a:r>
            <a:r>
              <a:rPr/>
              <a:t> </a:t>
            </a:r>
            <a:r>
              <a:rPr/>
              <a:t>Analysis</a:t>
            </a:r>
          </a:p>
        </p:txBody>
      </p:sp>
      <p:sp>
        <p:nvSpPr>
          <p:cNvPr id="3" name="Content Placeholder 2"/>
          <p:cNvSpPr>
            <a:spLocks noGrp="1"/>
          </p:cNvSpPr>
          <p:nvPr>
            <p:ph idx="1"/>
          </p:nvPr>
        </p:nvSpPr>
        <p:spPr/>
        <p:txBody>
          <a:bodyPr/>
          <a:lstStyle/>
          <a:p>
            <a:pPr lvl="1"/>
            <a:r>
              <a:rPr/>
              <a:t>Scatter plot: Visualize the linear relationship between the predictor and response.</a:t>
            </a:r>
          </a:p>
          <a:p>
            <a:pPr lvl="1"/>
            <a:r>
              <a:rPr/>
              <a:t>Box plot: To spot any outlier observations in the variable. Having outliers in your predictor can drastically affect the predictions as they can easily affect the direction/slope of the line of best fit.</a:t>
            </a:r>
          </a:p>
          <a:p>
            <a:pPr lvl="1"/>
            <a:r>
              <a:rPr/>
              <a:t>Density plot: To see the distribution of the predictor variable. Ideally, a close to normal distribution (a bell shaped curve), without being skewed to the left or right is preferred. Let us see how to make each one of them.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a:t>
            </a:r>
            <a:r>
              <a:rPr/>
              <a:t> </a:t>
            </a:r>
            <a:r>
              <a:rPr/>
              <a:t>plot</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 Visualize the relationship between response and predictor</a:t>
            </a:r>
            <a:br/>
            <a:r>
              <a:rPr sz="1800" b="1">
                <a:solidFill>
                  <a:srgbClr val="007020"/>
                </a:solidFill>
                <a:latin typeface="Courier"/>
              </a:rPr>
              <a:t>scatter.smooth</a:t>
            </a:r>
            <a:r>
              <a:rPr sz="1800">
                <a:latin typeface="Courier"/>
              </a:rPr>
              <a:t>(</a:t>
            </a:r>
            <a:r>
              <a:rPr sz="1800">
                <a:solidFill>
                  <a:srgbClr val="902000"/>
                </a:solidFill>
                <a:latin typeface="Courier"/>
              </a:rPr>
              <a:t>x=</a:t>
            </a:r>
            <a:r>
              <a:rPr sz="1800">
                <a:latin typeface="Courier"/>
              </a:rPr>
              <a:t>cars</a:t>
            </a:r>
            <a:r>
              <a:rPr sz="1800">
                <a:solidFill>
                  <a:srgbClr val="666666"/>
                </a:solidFill>
                <a:latin typeface="Courier"/>
              </a:rPr>
              <a:t>$</a:t>
            </a:r>
            <a:r>
              <a:rPr sz="1800">
                <a:latin typeface="Courier"/>
              </a:rPr>
              <a:t>speed,</a:t>
            </a:r>
            <a:r>
              <a:rPr sz="1800">
                <a:solidFill>
                  <a:srgbClr val="902000"/>
                </a:solidFill>
                <a:latin typeface="Courier"/>
              </a:rPr>
              <a:t>y=</a:t>
            </a:r>
            <a:r>
              <a:rPr sz="1800">
                <a:latin typeface="Courier"/>
              </a:rPr>
              <a:t>cars</a:t>
            </a:r>
            <a:r>
              <a:rPr sz="1800">
                <a:solidFill>
                  <a:srgbClr val="666666"/>
                </a:solidFill>
                <a:latin typeface="Courier"/>
              </a:rPr>
              <a:t>$</a:t>
            </a:r>
            <a:r>
              <a:rPr sz="1800">
                <a:latin typeface="Courier"/>
              </a:rPr>
              <a:t>dist,</a:t>
            </a:r>
            <a:r>
              <a:rPr sz="1800">
                <a:solidFill>
                  <a:srgbClr val="902000"/>
                </a:solidFill>
                <a:latin typeface="Courier"/>
              </a:rPr>
              <a:t>main=</a:t>
            </a:r>
            <a:r>
              <a:rPr sz="1800">
                <a:solidFill>
                  <a:srgbClr val="4070A0"/>
                </a:solidFill>
                <a:latin typeface="Courier"/>
              </a:rPr>
              <a:t>"dist~speed"</a:t>
            </a:r>
            <a:r>
              <a:rPr sz="1800">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imple-Linear-Regression_files/figure-pptx/car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a:t>
            </a:r>
            <a:r>
              <a:rPr/>
              <a:t> </a:t>
            </a:r>
            <a:r>
              <a:rPr/>
              <a:t>plot</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 Spot any outlier that might affect the direction of the slope</a:t>
            </a:r>
            <a:b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boxplot</a:t>
            </a:r>
            <a:r>
              <a:rPr sz="1800">
                <a:latin typeface="Courier"/>
              </a:rPr>
              <a:t>(cars</a:t>
            </a:r>
            <a:r>
              <a:rPr sz="1800">
                <a:solidFill>
                  <a:srgbClr val="666666"/>
                </a:solidFill>
                <a:latin typeface="Courier"/>
              </a:rPr>
              <a:t>$</a:t>
            </a:r>
            <a:r>
              <a:rPr sz="1800">
                <a:latin typeface="Courier"/>
              </a:rPr>
              <a:t>speed,</a:t>
            </a:r>
            <a:r>
              <a:rPr sz="1800">
                <a:solidFill>
                  <a:srgbClr val="902000"/>
                </a:solidFill>
                <a:latin typeface="Courier"/>
              </a:rPr>
              <a:t>main=</a:t>
            </a:r>
            <a:r>
              <a:rPr sz="1800">
                <a:solidFill>
                  <a:srgbClr val="4070A0"/>
                </a:solidFill>
                <a:latin typeface="Courier"/>
              </a:rPr>
              <a:t>"speed"</a:t>
            </a:r>
            <a:r>
              <a:rPr sz="1800">
                <a:latin typeface="Courier"/>
              </a:rPr>
              <a:t>,</a:t>
            </a:r>
            <a:r>
              <a:rPr sz="1800">
                <a:solidFill>
                  <a:srgbClr val="902000"/>
                </a:solidFill>
                <a:latin typeface="Courier"/>
              </a:rPr>
              <a:t>sub=</a:t>
            </a:r>
            <a:r>
              <a:rPr sz="1800" b="1">
                <a:solidFill>
                  <a:srgbClr val="007020"/>
                </a:solidFill>
                <a:latin typeface="Courier"/>
              </a:rPr>
              <a:t>paste</a:t>
            </a:r>
            <a:r>
              <a:rPr sz="1800">
                <a:latin typeface="Courier"/>
              </a:rPr>
              <a:t>(</a:t>
            </a:r>
            <a:r>
              <a:rPr sz="1800">
                <a:solidFill>
                  <a:srgbClr val="4070A0"/>
                </a:solidFill>
                <a:latin typeface="Courier"/>
              </a:rPr>
              <a:t>"Outlier rows: "</a:t>
            </a:r>
            <a:r>
              <a:rPr sz="1800">
                <a:latin typeface="Courier"/>
              </a:rPr>
              <a:t>,</a:t>
            </a:r>
            <a:br/>
            <a:r>
              <a:rPr sz="1800">
                <a:latin typeface="Courier"/>
              </a:rPr>
              <a:t>        </a:t>
            </a:r>
            <a:r>
              <a:rPr sz="1800" b="1">
                <a:solidFill>
                  <a:srgbClr val="007020"/>
                </a:solidFill>
                <a:latin typeface="Courier"/>
              </a:rPr>
              <a:t>boxplot.stats</a:t>
            </a:r>
            <a:r>
              <a:rPr sz="1800">
                <a:latin typeface="Courier"/>
              </a:rPr>
              <a:t>(cars</a:t>
            </a:r>
            <a:r>
              <a:rPr sz="1800">
                <a:solidFill>
                  <a:srgbClr val="666666"/>
                </a:solidFill>
                <a:latin typeface="Courier"/>
              </a:rPr>
              <a:t>$</a:t>
            </a:r>
            <a:r>
              <a:rPr sz="1800">
                <a:latin typeface="Courier"/>
              </a:rPr>
              <a:t>speed)</a:t>
            </a:r>
            <a:r>
              <a:rPr sz="1800">
                <a:solidFill>
                  <a:srgbClr val="666666"/>
                </a:solidFill>
                <a:latin typeface="Courier"/>
              </a:rPr>
              <a:t>$</a:t>
            </a:r>
            <a:r>
              <a:rPr sz="1800">
                <a:latin typeface="Courier"/>
              </a:rPr>
              <a:t>out))</a:t>
            </a:r>
            <a:br/>
            <a:r>
              <a:rPr sz="1800" b="1">
                <a:solidFill>
                  <a:srgbClr val="007020"/>
                </a:solidFill>
                <a:latin typeface="Courier"/>
              </a:rPr>
              <a:t>boxplot</a:t>
            </a:r>
            <a:r>
              <a:rPr sz="1800">
                <a:latin typeface="Courier"/>
              </a:rPr>
              <a:t>(cars</a:t>
            </a:r>
            <a:r>
              <a:rPr sz="1800">
                <a:solidFill>
                  <a:srgbClr val="666666"/>
                </a:solidFill>
                <a:latin typeface="Courier"/>
              </a:rPr>
              <a:t>$</a:t>
            </a:r>
            <a:r>
              <a:rPr sz="1800">
                <a:latin typeface="Courier"/>
              </a:rPr>
              <a:t>dist,</a:t>
            </a:r>
            <a:r>
              <a:rPr sz="1800">
                <a:solidFill>
                  <a:srgbClr val="902000"/>
                </a:solidFill>
                <a:latin typeface="Courier"/>
              </a:rPr>
              <a:t>main=</a:t>
            </a:r>
            <a:r>
              <a:rPr sz="1800">
                <a:solidFill>
                  <a:srgbClr val="4070A0"/>
                </a:solidFill>
                <a:latin typeface="Courier"/>
              </a:rPr>
              <a:t>"Distance"</a:t>
            </a:r>
            <a:r>
              <a:rPr sz="1800">
                <a:latin typeface="Courier"/>
              </a:rPr>
              <a:t>,</a:t>
            </a:r>
            <a:r>
              <a:rPr sz="1800">
                <a:solidFill>
                  <a:srgbClr val="902000"/>
                </a:solidFill>
                <a:latin typeface="Courier"/>
              </a:rPr>
              <a:t>sub=</a:t>
            </a:r>
            <a:r>
              <a:rPr sz="1800" b="1">
                <a:solidFill>
                  <a:srgbClr val="007020"/>
                </a:solidFill>
                <a:latin typeface="Courier"/>
              </a:rPr>
              <a:t>paste</a:t>
            </a:r>
            <a:r>
              <a:rPr sz="1800">
                <a:latin typeface="Courier"/>
              </a:rPr>
              <a:t>(</a:t>
            </a:r>
            <a:r>
              <a:rPr sz="1800">
                <a:solidFill>
                  <a:srgbClr val="4070A0"/>
                </a:solidFill>
                <a:latin typeface="Courier"/>
              </a:rPr>
              <a:t>"Outlier rows: "</a:t>
            </a:r>
            <a:r>
              <a:rPr sz="1800">
                <a:latin typeface="Courier"/>
              </a:rPr>
              <a:t>,</a:t>
            </a:r>
            <a:br/>
            <a:r>
              <a:rPr sz="1800">
                <a:latin typeface="Courier"/>
              </a:rPr>
              <a:t>              </a:t>
            </a:r>
            <a:r>
              <a:rPr sz="1800" b="1">
                <a:solidFill>
                  <a:srgbClr val="007020"/>
                </a:solidFill>
                <a:latin typeface="Courier"/>
              </a:rPr>
              <a:t>boxplot.stats</a:t>
            </a:r>
            <a:r>
              <a:rPr sz="1800">
                <a:latin typeface="Courier"/>
              </a:rPr>
              <a:t>(cars</a:t>
            </a:r>
            <a:r>
              <a:rPr sz="1800">
                <a:solidFill>
                  <a:srgbClr val="666666"/>
                </a:solidFill>
                <a:latin typeface="Courier"/>
              </a:rPr>
              <a:t>$</a:t>
            </a:r>
            <a:r>
              <a:rPr sz="1800">
                <a:latin typeface="Courier"/>
              </a:rPr>
              <a:t>dist)</a:t>
            </a:r>
            <a:r>
              <a:rPr sz="1800">
                <a:solidFill>
                  <a:srgbClr val="666666"/>
                </a:solidFill>
                <a:latin typeface="Courier"/>
              </a:rPr>
              <a:t>$</a:t>
            </a:r>
            <a:r>
              <a:rPr sz="1800">
                <a:latin typeface="Courier"/>
              </a:rPr>
              <a:t>out))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imple-Linear-Regression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a:t>
            </a:r>
            <a:r>
              <a:rPr/>
              <a:t> </a:t>
            </a:r>
            <a:r>
              <a:rPr/>
              <a:t>plot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(e1071)</a:t>
            </a:r>
            <a:b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a:t>
            </a:r>
            <a:r>
              <a:rPr sz="1800" b="1">
                <a:solidFill>
                  <a:srgbClr val="007020"/>
                </a:solidFill>
                <a:latin typeface="Courier"/>
              </a:rPr>
              <a:t>density</a:t>
            </a:r>
            <a:r>
              <a:rPr sz="1800">
                <a:latin typeface="Courier"/>
              </a:rPr>
              <a:t>(cars</a:t>
            </a:r>
            <a:r>
              <a:rPr sz="1800">
                <a:solidFill>
                  <a:srgbClr val="666666"/>
                </a:solidFill>
                <a:latin typeface="Courier"/>
              </a:rPr>
              <a:t>$</a:t>
            </a:r>
            <a:r>
              <a:rPr sz="1800">
                <a:latin typeface="Courier"/>
              </a:rPr>
              <a:t>speed),</a:t>
            </a:r>
            <a:r>
              <a:rPr sz="1800">
                <a:solidFill>
                  <a:srgbClr val="902000"/>
                </a:solidFill>
                <a:latin typeface="Courier"/>
              </a:rPr>
              <a:t>main=</a:t>
            </a:r>
            <a:r>
              <a:rPr sz="1800">
                <a:solidFill>
                  <a:srgbClr val="4070A0"/>
                </a:solidFill>
                <a:latin typeface="Courier"/>
              </a:rPr>
              <a:t>"Density plot: speed"</a:t>
            </a:r>
            <a:r>
              <a:rPr sz="1800">
                <a:latin typeface="Courier"/>
              </a:rPr>
              <a:t>,</a:t>
            </a:r>
            <a:r>
              <a:rPr sz="1800">
                <a:solidFill>
                  <a:srgbClr val="902000"/>
                </a:solidFill>
                <a:latin typeface="Courier"/>
              </a:rPr>
              <a:t>ylab=</a:t>
            </a:r>
            <a:r>
              <a:rPr sz="1800">
                <a:solidFill>
                  <a:srgbClr val="4070A0"/>
                </a:solidFill>
                <a:latin typeface="Courier"/>
              </a:rPr>
              <a:t>"Frequency"</a:t>
            </a:r>
            <a:r>
              <a:rPr sz="1800">
                <a:latin typeface="Courier"/>
              </a:rPr>
              <a:t>,</a:t>
            </a:r>
            <a:br/>
            <a:r>
              <a:rPr sz="1800">
                <a:solidFill>
                  <a:srgbClr val="902000"/>
                </a:solidFill>
                <a:latin typeface="Courier"/>
              </a:rPr>
              <a:t>sub=</a:t>
            </a:r>
            <a:r>
              <a:rPr sz="1800" b="1">
                <a:solidFill>
                  <a:srgbClr val="007020"/>
                </a:solidFill>
                <a:latin typeface="Courier"/>
              </a:rPr>
              <a:t>paste</a:t>
            </a:r>
            <a:r>
              <a:rPr sz="1800">
                <a:latin typeface="Courier"/>
              </a:rPr>
              <a:t>(</a:t>
            </a:r>
            <a:r>
              <a:rPr sz="1800">
                <a:solidFill>
                  <a:srgbClr val="4070A0"/>
                </a:solidFill>
                <a:latin typeface="Courier"/>
              </a:rPr>
              <a:t>"Skewness: "</a:t>
            </a:r>
            <a:r>
              <a:rPr sz="1800">
                <a:latin typeface="Courier"/>
              </a:rPr>
              <a:t>,</a:t>
            </a:r>
            <a:r>
              <a:rPr sz="1800" b="1">
                <a:solidFill>
                  <a:srgbClr val="007020"/>
                </a:solidFill>
                <a:latin typeface="Courier"/>
              </a:rPr>
              <a:t>round</a:t>
            </a:r>
            <a:r>
              <a:rPr sz="1800">
                <a:latin typeface="Courier"/>
              </a:rPr>
              <a:t>(e1071</a:t>
            </a:r>
            <a:r>
              <a:rPr sz="1800">
                <a:solidFill>
                  <a:srgbClr val="666666"/>
                </a:solidFill>
                <a:latin typeface="Courier"/>
              </a:rPr>
              <a:t>::</a:t>
            </a:r>
            <a:r>
              <a:rPr sz="1800" b="1">
                <a:solidFill>
                  <a:srgbClr val="007020"/>
                </a:solidFill>
                <a:latin typeface="Courier"/>
              </a:rPr>
              <a:t>skewness</a:t>
            </a:r>
            <a:r>
              <a:rPr sz="1800">
                <a:latin typeface="Courier"/>
              </a:rPr>
              <a:t>(cars</a:t>
            </a:r>
            <a:r>
              <a:rPr sz="1800">
                <a:solidFill>
                  <a:srgbClr val="666666"/>
                </a:solidFill>
                <a:latin typeface="Courier"/>
              </a:rPr>
              <a:t>$</a:t>
            </a:r>
            <a:r>
              <a:rPr sz="1800">
                <a:latin typeface="Courier"/>
              </a:rPr>
              <a:t>speed),</a:t>
            </a:r>
            <a:r>
              <a:rPr sz="1800">
                <a:solidFill>
                  <a:srgbClr val="40A070"/>
                </a:solidFill>
                <a:latin typeface="Courier"/>
              </a:rPr>
              <a:t>2</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density</a:t>
            </a:r>
            <a:r>
              <a:rPr sz="1800">
                <a:latin typeface="Courier"/>
              </a:rPr>
              <a:t>(cars</a:t>
            </a:r>
            <a:r>
              <a:rPr sz="1800">
                <a:solidFill>
                  <a:srgbClr val="666666"/>
                </a:solidFill>
                <a:latin typeface="Courier"/>
              </a:rPr>
              <a:t>$</a:t>
            </a:r>
            <a:r>
              <a:rPr sz="1800">
                <a:latin typeface="Courier"/>
              </a:rPr>
              <a:t>speed),</a:t>
            </a:r>
            <a:r>
              <a:rPr sz="1800">
                <a:solidFill>
                  <a:srgbClr val="902000"/>
                </a:solidFill>
                <a:latin typeface="Courier"/>
              </a:rPr>
              <a:t>col=</a:t>
            </a:r>
            <a:r>
              <a:rPr sz="1800">
                <a:solidFill>
                  <a:srgbClr val="4070A0"/>
                </a:solidFill>
                <a:latin typeface="Courier"/>
              </a:rPr>
              <a:t>"red"</a:t>
            </a:r>
            <a:r>
              <a:rPr sz="1800">
                <a:latin typeface="Courier"/>
              </a:rPr>
              <a:t>)</a:t>
            </a:r>
            <a:br/>
            <a:r>
              <a:rPr sz="1800" b="1">
                <a:solidFill>
                  <a:srgbClr val="007020"/>
                </a:solidFill>
                <a:latin typeface="Courier"/>
              </a:rPr>
              <a:t>plot</a:t>
            </a:r>
            <a:r>
              <a:rPr sz="1800">
                <a:latin typeface="Courier"/>
              </a:rPr>
              <a:t>(</a:t>
            </a:r>
            <a:r>
              <a:rPr sz="1800" b="1">
                <a:solidFill>
                  <a:srgbClr val="007020"/>
                </a:solidFill>
                <a:latin typeface="Courier"/>
              </a:rPr>
              <a:t>density</a:t>
            </a:r>
            <a:r>
              <a:rPr sz="1800">
                <a:latin typeface="Courier"/>
              </a:rPr>
              <a:t>(cars</a:t>
            </a:r>
            <a:r>
              <a:rPr sz="1800">
                <a:solidFill>
                  <a:srgbClr val="666666"/>
                </a:solidFill>
                <a:latin typeface="Courier"/>
              </a:rPr>
              <a:t>$</a:t>
            </a:r>
            <a:r>
              <a:rPr sz="1800">
                <a:latin typeface="Courier"/>
              </a:rPr>
              <a:t>dist),</a:t>
            </a:r>
            <a:r>
              <a:rPr sz="1800">
                <a:solidFill>
                  <a:srgbClr val="902000"/>
                </a:solidFill>
                <a:latin typeface="Courier"/>
              </a:rPr>
              <a:t>main=</a:t>
            </a:r>
            <a:r>
              <a:rPr sz="1800">
                <a:solidFill>
                  <a:srgbClr val="4070A0"/>
                </a:solidFill>
                <a:latin typeface="Courier"/>
              </a:rPr>
              <a:t>"Density plot: dist"</a:t>
            </a:r>
            <a:r>
              <a:rPr sz="1800">
                <a:latin typeface="Courier"/>
              </a:rPr>
              <a:t>,</a:t>
            </a:r>
            <a:r>
              <a:rPr sz="1800">
                <a:solidFill>
                  <a:srgbClr val="902000"/>
                </a:solidFill>
                <a:latin typeface="Courier"/>
              </a:rPr>
              <a:t>ylab =</a:t>
            </a:r>
            <a:r>
              <a:rPr sz="1800">
                <a:latin typeface="Courier"/>
              </a:rPr>
              <a:t> </a:t>
            </a:r>
            <a:r>
              <a:rPr sz="1800">
                <a:solidFill>
                  <a:srgbClr val="4070A0"/>
                </a:solidFill>
                <a:latin typeface="Courier"/>
              </a:rPr>
              <a:t>"Frequency"</a:t>
            </a:r>
            <a:r>
              <a:rPr sz="1800">
                <a:latin typeface="Courier"/>
              </a:rPr>
              <a:t>,</a:t>
            </a:r>
            <a:br/>
            <a:r>
              <a:rPr sz="1800">
                <a:solidFill>
                  <a:srgbClr val="902000"/>
                </a:solidFill>
                <a:latin typeface="Courier"/>
              </a:rPr>
              <a:t>sub=</a:t>
            </a:r>
            <a:r>
              <a:rPr sz="1800" b="1">
                <a:solidFill>
                  <a:srgbClr val="007020"/>
                </a:solidFill>
                <a:latin typeface="Courier"/>
              </a:rPr>
              <a:t>paste</a:t>
            </a:r>
            <a:r>
              <a:rPr sz="1800">
                <a:latin typeface="Courier"/>
              </a:rPr>
              <a:t>(</a:t>
            </a:r>
            <a:r>
              <a:rPr sz="1800">
                <a:solidFill>
                  <a:srgbClr val="4070A0"/>
                </a:solidFill>
                <a:latin typeface="Courier"/>
              </a:rPr>
              <a:t>":Skewness: "</a:t>
            </a:r>
            <a:r>
              <a:rPr sz="1800">
                <a:latin typeface="Courier"/>
              </a:rPr>
              <a:t>,</a:t>
            </a:r>
            <a:r>
              <a:rPr sz="1800" b="1">
                <a:solidFill>
                  <a:srgbClr val="007020"/>
                </a:solidFill>
                <a:latin typeface="Courier"/>
              </a:rPr>
              <a:t>round</a:t>
            </a:r>
            <a:r>
              <a:rPr sz="1800">
                <a:latin typeface="Courier"/>
              </a:rPr>
              <a:t>(e1071</a:t>
            </a:r>
            <a:r>
              <a:rPr sz="1800">
                <a:solidFill>
                  <a:srgbClr val="666666"/>
                </a:solidFill>
                <a:latin typeface="Courier"/>
              </a:rPr>
              <a:t>::</a:t>
            </a:r>
            <a:r>
              <a:rPr sz="1800" b="1">
                <a:solidFill>
                  <a:srgbClr val="007020"/>
                </a:solidFill>
                <a:latin typeface="Courier"/>
              </a:rPr>
              <a:t>skewness</a:t>
            </a:r>
            <a:r>
              <a:rPr sz="1800">
                <a:latin typeface="Courier"/>
              </a:rPr>
              <a:t>(cars</a:t>
            </a:r>
            <a:r>
              <a:rPr sz="1800">
                <a:solidFill>
                  <a:srgbClr val="666666"/>
                </a:solidFill>
                <a:latin typeface="Courier"/>
              </a:rPr>
              <a:t>$</a:t>
            </a:r>
            <a:r>
              <a:rPr sz="1800">
                <a:latin typeface="Courier"/>
              </a:rPr>
              <a:t>dist),</a:t>
            </a:r>
            <a:r>
              <a:rPr sz="1800">
                <a:solidFill>
                  <a:srgbClr val="40A070"/>
                </a:solidFill>
                <a:latin typeface="Courier"/>
              </a:rPr>
              <a:t>2</a:t>
            </a:r>
            <a:r>
              <a:rPr sz="1800">
                <a:latin typeface="Courier"/>
              </a:rPr>
              <a:t>)))</a:t>
            </a:r>
            <a:br/>
            <a:r>
              <a:rPr sz="1800" b="1">
                <a:solidFill>
                  <a:srgbClr val="007020"/>
                </a:solidFill>
                <a:latin typeface="Courier"/>
              </a:rPr>
              <a:t>polygon</a:t>
            </a:r>
            <a:r>
              <a:rPr sz="1800">
                <a:latin typeface="Courier"/>
              </a:rPr>
              <a:t>(</a:t>
            </a:r>
            <a:r>
              <a:rPr sz="1800" b="1">
                <a:solidFill>
                  <a:srgbClr val="007020"/>
                </a:solidFill>
                <a:latin typeface="Courier"/>
              </a:rPr>
              <a:t>density</a:t>
            </a:r>
            <a:r>
              <a:rPr sz="1800">
                <a:latin typeface="Courier"/>
              </a:rPr>
              <a:t>(cars</a:t>
            </a:r>
            <a:r>
              <a:rPr sz="1800">
                <a:solidFill>
                  <a:srgbClr val="666666"/>
                </a:solidFill>
                <a:latin typeface="Courier"/>
              </a:rPr>
              <a:t>$</a:t>
            </a:r>
            <a:r>
              <a:rPr sz="1800">
                <a:latin typeface="Courier"/>
              </a:rPr>
              <a:t>dist),</a:t>
            </a:r>
            <a:r>
              <a:rPr sz="1800">
                <a:solidFill>
                  <a:srgbClr val="902000"/>
                </a:solidFill>
                <a:latin typeface="Courier"/>
              </a:rPr>
              <a:t>col =</a:t>
            </a:r>
            <a:r>
              <a:rPr sz="1800">
                <a:latin typeface="Courier"/>
              </a:rPr>
              <a:t> </a:t>
            </a:r>
            <a:r>
              <a:rPr sz="1800">
                <a:solidFill>
                  <a:srgbClr val="4070A0"/>
                </a:solidFill>
                <a:latin typeface="Courier"/>
              </a:rPr>
              <a:t>"red"</a:t>
            </a:r>
            <a:r>
              <a:rPr sz="1800">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dc:title>
  <dc:creator>Hillary</dc:creator>
  <cp:keywords/>
  <dcterms:created xsi:type="dcterms:W3CDTF">2020-01-22T13:54:29Z</dcterms:created>
  <dcterms:modified xsi:type="dcterms:W3CDTF">2020-01-22T13:54:29Z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1/21/2020</vt:lpwstr>
  </property>
  <property fmtid="{D5CDD505-2E9C-101B-9397-08002B2CF9AE}" pid="3" name="output">
    <vt:lpwstr/>
  </property>
</Properties>
</file>