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08" r:id="rId4"/>
    <p:sldId id="258" r:id="rId5"/>
    <p:sldId id="259" r:id="rId6"/>
    <p:sldId id="260" r:id="rId7"/>
    <p:sldId id="261" r:id="rId8"/>
    <p:sldId id="262" r:id="rId9"/>
    <p:sldId id="263" r:id="rId10"/>
    <p:sldId id="264" r:id="rId11"/>
    <p:sldId id="265" r:id="rId12"/>
    <p:sldId id="266" r:id="rId13"/>
    <p:sldId id="268" r:id="rId14"/>
    <p:sldId id="269" r:id="rId15"/>
    <p:sldId id="271" r:id="rId16"/>
    <p:sldId id="299" r:id="rId17"/>
    <p:sldId id="274" r:id="rId18"/>
    <p:sldId id="277" r:id="rId19"/>
    <p:sldId id="278" r:id="rId20"/>
    <p:sldId id="279" r:id="rId21"/>
    <p:sldId id="300" r:id="rId22"/>
    <p:sldId id="301" r:id="rId23"/>
    <p:sldId id="302" r:id="rId24"/>
    <p:sldId id="303" r:id="rId25"/>
    <p:sldId id="304" r:id="rId26"/>
    <p:sldId id="305"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307" r:id="rId45"/>
    <p:sldId id="306" r:id="rId46"/>
    <p:sldId id="280"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5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C561DD-8AF4-4CFF-A997-9123AAE231B6}" type="datetimeFigureOut">
              <a:rPr lang="en-US" smtClean="0"/>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45C750-87F4-4A24-BE48-AB3458EBFC94}" type="slidenum">
              <a:rPr lang="en-US" smtClean="0"/>
              <a:t>‹#›</a:t>
            </a:fld>
            <a:endParaRPr lang="en-US"/>
          </a:p>
        </p:txBody>
      </p:sp>
    </p:spTree>
    <p:extLst>
      <p:ext uri="{BB962C8B-B14F-4D97-AF65-F5344CB8AC3E}">
        <p14:creationId xmlns:p14="http://schemas.microsoft.com/office/powerpoint/2010/main" val="2793202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C561DD-8AF4-4CFF-A997-9123AAE231B6}" type="datetimeFigureOut">
              <a:rPr lang="en-US" smtClean="0"/>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45C750-87F4-4A24-BE48-AB3458EBFC94}" type="slidenum">
              <a:rPr lang="en-US" smtClean="0"/>
              <a:t>‹#›</a:t>
            </a:fld>
            <a:endParaRPr lang="en-US"/>
          </a:p>
        </p:txBody>
      </p:sp>
    </p:spTree>
    <p:extLst>
      <p:ext uri="{BB962C8B-B14F-4D97-AF65-F5344CB8AC3E}">
        <p14:creationId xmlns:p14="http://schemas.microsoft.com/office/powerpoint/2010/main" val="1552195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C561DD-8AF4-4CFF-A997-9123AAE231B6}" type="datetimeFigureOut">
              <a:rPr lang="en-US" smtClean="0"/>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45C750-87F4-4A24-BE48-AB3458EBFC94}" type="slidenum">
              <a:rPr lang="en-US" smtClean="0"/>
              <a:t>‹#›</a:t>
            </a:fld>
            <a:endParaRPr lang="en-US"/>
          </a:p>
        </p:txBody>
      </p:sp>
    </p:spTree>
    <p:extLst>
      <p:ext uri="{BB962C8B-B14F-4D97-AF65-F5344CB8AC3E}">
        <p14:creationId xmlns:p14="http://schemas.microsoft.com/office/powerpoint/2010/main" val="1597916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C561DD-8AF4-4CFF-A997-9123AAE231B6}" type="datetimeFigureOut">
              <a:rPr lang="en-US" smtClean="0"/>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45C750-87F4-4A24-BE48-AB3458EBFC94}" type="slidenum">
              <a:rPr lang="en-US" smtClean="0"/>
              <a:t>‹#›</a:t>
            </a:fld>
            <a:endParaRPr lang="en-US"/>
          </a:p>
        </p:txBody>
      </p:sp>
    </p:spTree>
    <p:extLst>
      <p:ext uri="{BB962C8B-B14F-4D97-AF65-F5344CB8AC3E}">
        <p14:creationId xmlns:p14="http://schemas.microsoft.com/office/powerpoint/2010/main" val="3085122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C561DD-8AF4-4CFF-A997-9123AAE231B6}" type="datetimeFigureOut">
              <a:rPr lang="en-US" smtClean="0"/>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45C750-87F4-4A24-BE48-AB3458EBFC94}" type="slidenum">
              <a:rPr lang="en-US" smtClean="0"/>
              <a:t>‹#›</a:t>
            </a:fld>
            <a:endParaRPr lang="en-US"/>
          </a:p>
        </p:txBody>
      </p:sp>
    </p:spTree>
    <p:extLst>
      <p:ext uri="{BB962C8B-B14F-4D97-AF65-F5344CB8AC3E}">
        <p14:creationId xmlns:p14="http://schemas.microsoft.com/office/powerpoint/2010/main" val="950345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C561DD-8AF4-4CFF-A997-9123AAE231B6}" type="datetimeFigureOut">
              <a:rPr lang="en-US" smtClean="0"/>
              <a:t>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45C750-87F4-4A24-BE48-AB3458EBFC94}" type="slidenum">
              <a:rPr lang="en-US" smtClean="0"/>
              <a:t>‹#›</a:t>
            </a:fld>
            <a:endParaRPr lang="en-US"/>
          </a:p>
        </p:txBody>
      </p:sp>
    </p:spTree>
    <p:extLst>
      <p:ext uri="{BB962C8B-B14F-4D97-AF65-F5344CB8AC3E}">
        <p14:creationId xmlns:p14="http://schemas.microsoft.com/office/powerpoint/2010/main" val="1568635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C561DD-8AF4-4CFF-A997-9123AAE231B6}" type="datetimeFigureOut">
              <a:rPr lang="en-US" smtClean="0"/>
              <a:t>2/18/2020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45C750-87F4-4A24-BE48-AB3458EBFC94}" type="slidenum">
              <a:rPr lang="en-US" smtClean="0"/>
              <a:t>‹#›</a:t>
            </a:fld>
            <a:endParaRPr lang="en-US"/>
          </a:p>
        </p:txBody>
      </p:sp>
    </p:spTree>
    <p:extLst>
      <p:ext uri="{BB962C8B-B14F-4D97-AF65-F5344CB8AC3E}">
        <p14:creationId xmlns:p14="http://schemas.microsoft.com/office/powerpoint/2010/main" val="3790893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C561DD-8AF4-4CFF-A997-9123AAE231B6}" type="datetimeFigureOut">
              <a:rPr lang="en-US" smtClean="0"/>
              <a:t>2/18/2020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45C750-87F4-4A24-BE48-AB3458EBFC94}" type="slidenum">
              <a:rPr lang="en-US" smtClean="0"/>
              <a:t>‹#›</a:t>
            </a:fld>
            <a:endParaRPr lang="en-US"/>
          </a:p>
        </p:txBody>
      </p:sp>
    </p:spTree>
    <p:extLst>
      <p:ext uri="{BB962C8B-B14F-4D97-AF65-F5344CB8AC3E}">
        <p14:creationId xmlns:p14="http://schemas.microsoft.com/office/powerpoint/2010/main" val="29828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C561DD-8AF4-4CFF-A997-9123AAE231B6}" type="datetimeFigureOut">
              <a:rPr lang="en-US" smtClean="0"/>
              <a:t>2/18/2020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45C750-87F4-4A24-BE48-AB3458EBFC94}" type="slidenum">
              <a:rPr lang="en-US" smtClean="0"/>
              <a:t>‹#›</a:t>
            </a:fld>
            <a:endParaRPr lang="en-US"/>
          </a:p>
        </p:txBody>
      </p:sp>
    </p:spTree>
    <p:extLst>
      <p:ext uri="{BB962C8B-B14F-4D97-AF65-F5344CB8AC3E}">
        <p14:creationId xmlns:p14="http://schemas.microsoft.com/office/powerpoint/2010/main" val="433723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C561DD-8AF4-4CFF-A997-9123AAE231B6}" type="datetimeFigureOut">
              <a:rPr lang="en-US" smtClean="0"/>
              <a:t>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45C750-87F4-4A24-BE48-AB3458EBFC94}" type="slidenum">
              <a:rPr lang="en-US" smtClean="0"/>
              <a:t>‹#›</a:t>
            </a:fld>
            <a:endParaRPr lang="en-US"/>
          </a:p>
        </p:txBody>
      </p:sp>
    </p:spTree>
    <p:extLst>
      <p:ext uri="{BB962C8B-B14F-4D97-AF65-F5344CB8AC3E}">
        <p14:creationId xmlns:p14="http://schemas.microsoft.com/office/powerpoint/2010/main" val="3845384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C561DD-8AF4-4CFF-A997-9123AAE231B6}" type="datetimeFigureOut">
              <a:rPr lang="en-US" smtClean="0"/>
              <a:t>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45C750-87F4-4A24-BE48-AB3458EBFC94}" type="slidenum">
              <a:rPr lang="en-US" smtClean="0"/>
              <a:t>‹#›</a:t>
            </a:fld>
            <a:endParaRPr lang="en-US"/>
          </a:p>
        </p:txBody>
      </p:sp>
    </p:spTree>
    <p:extLst>
      <p:ext uri="{BB962C8B-B14F-4D97-AF65-F5344CB8AC3E}">
        <p14:creationId xmlns:p14="http://schemas.microsoft.com/office/powerpoint/2010/main" val="4113344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C561DD-8AF4-4CFF-A997-9123AAE231B6}" type="datetimeFigureOut">
              <a:rPr lang="en-US" smtClean="0"/>
              <a:t>2/18/2020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45C750-87F4-4A24-BE48-AB3458EBFC94}" type="slidenum">
              <a:rPr lang="en-US" smtClean="0"/>
              <a:t>‹#›</a:t>
            </a:fld>
            <a:endParaRPr lang="en-US"/>
          </a:p>
        </p:txBody>
      </p:sp>
    </p:spTree>
    <p:extLst>
      <p:ext uri="{BB962C8B-B14F-4D97-AF65-F5344CB8AC3E}">
        <p14:creationId xmlns:p14="http://schemas.microsoft.com/office/powerpoint/2010/main" val="558072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6.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oleObject" Target="../embeddings/oleObject4.bin"/><Relationship Id="rId4" Type="http://schemas.openxmlformats.org/officeDocument/2006/relationships/image" Target="../media/image8.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9.wmf"/></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20.wmf"/><Relationship Id="rId4" Type="http://schemas.openxmlformats.org/officeDocument/2006/relationships/oleObject" Target="../embeddings/oleObject6.bin"/></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Machine Learning</a:t>
            </a:r>
            <a:endParaRPr lang="en-US" dirty="0"/>
          </a:p>
        </p:txBody>
      </p:sp>
      <p:sp>
        <p:nvSpPr>
          <p:cNvPr id="3" name="Subtitle 2"/>
          <p:cNvSpPr>
            <a:spLocks noGrp="1"/>
          </p:cNvSpPr>
          <p:nvPr>
            <p:ph type="subTitle" idx="1"/>
          </p:nvPr>
        </p:nvSpPr>
        <p:spPr/>
        <p:txBody>
          <a:bodyPr/>
          <a:lstStyle/>
          <a:p>
            <a:r>
              <a:rPr lang="en-US" dirty="0" smtClean="0"/>
              <a:t>Principal Component Analysis</a:t>
            </a:r>
            <a:endParaRPr lang="en-US" dirty="0"/>
          </a:p>
        </p:txBody>
      </p:sp>
    </p:spTree>
    <p:extLst>
      <p:ext uri="{BB962C8B-B14F-4D97-AF65-F5344CB8AC3E}">
        <p14:creationId xmlns:p14="http://schemas.microsoft.com/office/powerpoint/2010/main" val="1538626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00" name="Rectangle 8"/>
          <p:cNvSpPr>
            <a:spLocks noGrp="1" noChangeArrowheads="1"/>
          </p:cNvSpPr>
          <p:nvPr>
            <p:ph type="title"/>
          </p:nvPr>
        </p:nvSpPr>
        <p:spPr>
          <a:xfrm>
            <a:off x="1981200" y="274638"/>
            <a:ext cx="8229600" cy="1143000"/>
          </a:xfrm>
          <a:noFill/>
          <a:ln/>
        </p:spPr>
        <p:txBody>
          <a:bodyPr/>
          <a:lstStyle/>
          <a:p>
            <a:r>
              <a:rPr lang="en-US" altLang="en-US"/>
              <a:t>PCA process –STEP 3</a:t>
            </a:r>
          </a:p>
        </p:txBody>
      </p:sp>
      <p:sp>
        <p:nvSpPr>
          <p:cNvPr id="59401" name="Rectangle 9"/>
          <p:cNvSpPr>
            <a:spLocks noGrp="1" noChangeArrowheads="1"/>
          </p:cNvSpPr>
          <p:nvPr>
            <p:ph type="body" idx="1"/>
          </p:nvPr>
        </p:nvSpPr>
        <p:spPr>
          <a:xfrm>
            <a:off x="1981200" y="1547018"/>
            <a:ext cx="8229600" cy="4525963"/>
          </a:xfrm>
          <a:noFill/>
          <a:ln/>
        </p:spPr>
        <p:txBody>
          <a:bodyPr/>
          <a:lstStyle/>
          <a:p>
            <a:r>
              <a:rPr lang="en-US" altLang="en-US" dirty="0"/>
              <a:t>Calculate the eigenvectors and eigenvalues of the covariance matrix</a:t>
            </a:r>
          </a:p>
          <a:p>
            <a:pPr>
              <a:buFont typeface="Wingdings" panose="05000000000000000000" pitchFamily="2" charset="2"/>
              <a:buNone/>
            </a:pPr>
            <a:r>
              <a:rPr lang="en-US" altLang="en-US" dirty="0"/>
              <a:t>			eigenvalues = </a:t>
            </a:r>
            <a:r>
              <a:rPr lang="en-US" altLang="en-US" dirty="0" smtClean="0"/>
              <a:t>    .</a:t>
            </a:r>
            <a:r>
              <a:rPr lang="en-US" altLang="en-US" dirty="0"/>
              <a:t>0490833989</a:t>
            </a:r>
          </a:p>
          <a:p>
            <a:pPr>
              <a:buFont typeface="Wingdings" panose="05000000000000000000" pitchFamily="2" charset="2"/>
              <a:buNone/>
            </a:pPr>
            <a:r>
              <a:rPr lang="en-US" altLang="en-US" dirty="0"/>
              <a:t>					       1.28402771</a:t>
            </a:r>
          </a:p>
          <a:p>
            <a:pPr>
              <a:buFont typeface="Wingdings" panose="05000000000000000000" pitchFamily="2" charset="2"/>
              <a:buNone/>
            </a:pPr>
            <a:r>
              <a:rPr lang="en-US" altLang="en-US" dirty="0"/>
              <a:t>	</a:t>
            </a:r>
            <a:endParaRPr lang="en-US" altLang="en-US" dirty="0" smtClean="0"/>
          </a:p>
          <a:p>
            <a:pPr>
              <a:buFont typeface="Wingdings" panose="05000000000000000000" pitchFamily="2" charset="2"/>
              <a:buNone/>
            </a:pPr>
            <a:r>
              <a:rPr lang="en-US" altLang="en-US" dirty="0" smtClean="0"/>
              <a:t>eigenvectors </a:t>
            </a:r>
            <a:r>
              <a:rPr lang="en-US" altLang="en-US" dirty="0"/>
              <a:t>= </a:t>
            </a:r>
            <a:r>
              <a:rPr lang="en-US" altLang="en-US" dirty="0" smtClean="0"/>
              <a:t>             -.</a:t>
            </a:r>
            <a:r>
              <a:rPr lang="en-US" altLang="en-US" dirty="0"/>
              <a:t>735178656   </a:t>
            </a:r>
            <a:r>
              <a:rPr lang="en-US" altLang="en-US" dirty="0" smtClean="0"/>
              <a:t> -.</a:t>
            </a:r>
            <a:r>
              <a:rPr lang="en-US" altLang="en-US" dirty="0"/>
              <a:t>677873399</a:t>
            </a:r>
          </a:p>
          <a:p>
            <a:pPr>
              <a:buFont typeface="Wingdings" panose="05000000000000000000" pitchFamily="2" charset="2"/>
              <a:buNone/>
            </a:pPr>
            <a:r>
              <a:rPr lang="en-US" altLang="en-US" dirty="0"/>
              <a:t>				     </a:t>
            </a:r>
            <a:r>
              <a:rPr lang="en-US" altLang="en-US" dirty="0" smtClean="0"/>
              <a:t> .</a:t>
            </a:r>
            <a:r>
              <a:rPr lang="en-US" altLang="en-US" dirty="0"/>
              <a:t>677873399  </a:t>
            </a:r>
            <a:r>
              <a:rPr lang="en-US" altLang="en-US" dirty="0" smtClean="0"/>
              <a:t>    -.</a:t>
            </a:r>
            <a:r>
              <a:rPr lang="en-US" altLang="en-US" dirty="0"/>
              <a:t>735178656 </a:t>
            </a:r>
          </a:p>
        </p:txBody>
      </p:sp>
      <p:sp>
        <p:nvSpPr>
          <p:cNvPr id="59402" name="AutoShape 10"/>
          <p:cNvSpPr>
            <a:spLocks noChangeArrowheads="1"/>
          </p:cNvSpPr>
          <p:nvPr/>
        </p:nvSpPr>
        <p:spPr bwMode="auto">
          <a:xfrm>
            <a:off x="5897451" y="2345028"/>
            <a:ext cx="2514600" cy="1143000"/>
          </a:xfrm>
          <a:prstGeom prst="bracketPair">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03" name="AutoShape 11"/>
          <p:cNvSpPr>
            <a:spLocks noChangeArrowheads="1"/>
          </p:cNvSpPr>
          <p:nvPr/>
        </p:nvSpPr>
        <p:spPr bwMode="auto">
          <a:xfrm>
            <a:off x="4855335" y="3915177"/>
            <a:ext cx="4584879" cy="1114021"/>
          </a:xfrm>
          <a:prstGeom prst="bracketPair">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972671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4"/>
          <p:cNvSpPr>
            <a:spLocks noGrp="1" noChangeArrowheads="1"/>
          </p:cNvSpPr>
          <p:nvPr>
            <p:ph type="title"/>
          </p:nvPr>
        </p:nvSpPr>
        <p:spPr>
          <a:xfrm>
            <a:off x="1981200" y="76200"/>
            <a:ext cx="8229600" cy="1143000"/>
          </a:xfrm>
          <a:noFill/>
          <a:ln/>
        </p:spPr>
        <p:txBody>
          <a:bodyPr/>
          <a:lstStyle/>
          <a:p>
            <a:r>
              <a:rPr lang="en-US" altLang="en-US"/>
              <a:t>PCA process –STEP 3</a:t>
            </a:r>
          </a:p>
        </p:txBody>
      </p:sp>
      <p:pic>
        <p:nvPicPr>
          <p:cNvPr id="6042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1521" y="1219200"/>
            <a:ext cx="6571982" cy="526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423" name="Text Box 7"/>
          <p:cNvSpPr txBox="1">
            <a:spLocks noChangeArrowheads="1"/>
          </p:cNvSpPr>
          <p:nvPr/>
        </p:nvSpPr>
        <p:spPr bwMode="auto">
          <a:xfrm>
            <a:off x="7659709" y="1074314"/>
            <a:ext cx="3879761"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FontTx/>
              <a:buChar char="•"/>
            </a:pPr>
            <a:r>
              <a:rPr lang="en-US" altLang="en-US" sz="2200" dirty="0"/>
              <a:t>eigenvectors are plotted as diagonal dotted lines on the plot. </a:t>
            </a:r>
          </a:p>
          <a:p>
            <a:pPr>
              <a:buFontTx/>
              <a:buChar char="•"/>
            </a:pPr>
            <a:r>
              <a:rPr lang="en-US" altLang="en-US" sz="2200" dirty="0"/>
              <a:t>Note they are perpendicular to each other. </a:t>
            </a:r>
          </a:p>
          <a:p>
            <a:pPr>
              <a:buFontTx/>
              <a:buChar char="•"/>
            </a:pPr>
            <a:r>
              <a:rPr lang="en-US" altLang="en-US" sz="2200" dirty="0"/>
              <a:t>Note one of the eigenvectors goes through the middle of the points, like drawing a line of best fit. </a:t>
            </a:r>
          </a:p>
          <a:p>
            <a:pPr>
              <a:buFontTx/>
              <a:buChar char="•"/>
            </a:pPr>
            <a:r>
              <a:rPr lang="en-US" altLang="en-US" sz="2200" dirty="0"/>
              <a:t>The second eigenvector gives us the other, less important, pattern in the data, that all the points follow the main line, but are off to the side of the main line by some amount.</a:t>
            </a:r>
          </a:p>
        </p:txBody>
      </p:sp>
    </p:spTree>
    <p:extLst>
      <p:ext uri="{BB962C8B-B14F-4D97-AF65-F5344CB8AC3E}">
        <p14:creationId xmlns:p14="http://schemas.microsoft.com/office/powerpoint/2010/main" val="4001260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4"/>
          <p:cNvSpPr>
            <a:spLocks noGrp="1" noChangeArrowheads="1"/>
          </p:cNvSpPr>
          <p:nvPr>
            <p:ph type="title"/>
          </p:nvPr>
        </p:nvSpPr>
        <p:spPr>
          <a:xfrm>
            <a:off x="1981200" y="0"/>
            <a:ext cx="8229600" cy="746975"/>
          </a:xfrm>
          <a:noFill/>
          <a:ln/>
        </p:spPr>
        <p:txBody>
          <a:bodyPr/>
          <a:lstStyle/>
          <a:p>
            <a:r>
              <a:rPr lang="en-US" altLang="en-US" dirty="0"/>
              <a:t>PCA process </a:t>
            </a:r>
            <a:r>
              <a:rPr lang="en-US" altLang="en-US" dirty="0" smtClean="0"/>
              <a:t>– STEP </a:t>
            </a:r>
            <a:r>
              <a:rPr lang="en-US" altLang="en-US" dirty="0"/>
              <a:t>4</a:t>
            </a:r>
          </a:p>
        </p:txBody>
      </p:sp>
      <p:sp>
        <p:nvSpPr>
          <p:cNvPr id="61445" name="Rectangle 5"/>
          <p:cNvSpPr>
            <a:spLocks noGrp="1" noChangeArrowheads="1"/>
          </p:cNvSpPr>
          <p:nvPr>
            <p:ph type="body" idx="1"/>
          </p:nvPr>
        </p:nvSpPr>
        <p:spPr>
          <a:xfrm>
            <a:off x="294067" y="850006"/>
            <a:ext cx="7291589" cy="5872766"/>
          </a:xfrm>
          <a:noFill/>
          <a:ln/>
        </p:spPr>
        <p:txBody>
          <a:bodyPr>
            <a:normAutofit fontScale="92500" lnSpcReduction="10000"/>
          </a:bodyPr>
          <a:lstStyle/>
          <a:p>
            <a:r>
              <a:rPr lang="en-US" altLang="en-US" sz="2600" dirty="0"/>
              <a:t>Reduce dimensionality and form </a:t>
            </a:r>
            <a:r>
              <a:rPr lang="en-US" altLang="en-US" sz="2600" i="1" dirty="0"/>
              <a:t>feature vector </a:t>
            </a:r>
            <a:endParaRPr lang="en-US" altLang="en-US" sz="2600" i="1" dirty="0" smtClean="0"/>
          </a:p>
          <a:p>
            <a:r>
              <a:rPr lang="en-US" altLang="en-US" sz="2600" dirty="0" smtClean="0"/>
              <a:t>The </a:t>
            </a:r>
            <a:r>
              <a:rPr lang="en-US" altLang="en-US" sz="2600" dirty="0"/>
              <a:t>eigenvector with the </a:t>
            </a:r>
            <a:r>
              <a:rPr lang="en-US" altLang="en-US" sz="2600" i="1" dirty="0"/>
              <a:t>highest </a:t>
            </a:r>
            <a:r>
              <a:rPr lang="en-US" altLang="en-US" sz="2600" dirty="0"/>
              <a:t>eigenvalue is the </a:t>
            </a:r>
            <a:r>
              <a:rPr lang="en-US" altLang="en-US" sz="2600" i="1" dirty="0"/>
              <a:t>principle component </a:t>
            </a:r>
            <a:r>
              <a:rPr lang="en-US" altLang="en-US" sz="2600" dirty="0"/>
              <a:t>of the data set.</a:t>
            </a:r>
          </a:p>
          <a:p>
            <a:r>
              <a:rPr lang="en-US" altLang="en-US" sz="2600" dirty="0" smtClean="0"/>
              <a:t>In </a:t>
            </a:r>
            <a:r>
              <a:rPr lang="en-US" altLang="en-US" sz="2600" dirty="0"/>
              <a:t>our example, the eigenvector with the </a:t>
            </a:r>
            <a:r>
              <a:rPr lang="en-US" altLang="en-US" sz="2600" dirty="0" smtClean="0"/>
              <a:t>largest </a:t>
            </a:r>
            <a:r>
              <a:rPr lang="en-US" altLang="en-US" sz="2600" dirty="0"/>
              <a:t>eigenvalue was the one that pointed down the middle of the data. </a:t>
            </a:r>
          </a:p>
          <a:p>
            <a:r>
              <a:rPr lang="en-US" altLang="en-US" sz="2600" dirty="0" smtClean="0"/>
              <a:t>Once </a:t>
            </a:r>
            <a:r>
              <a:rPr lang="en-US" altLang="en-US" sz="2600" dirty="0"/>
              <a:t>eigenvectors are found from the covariance matrix, the next step is to order them by eigenvalue, highest to lowest. This gives you the components in order of significance. </a:t>
            </a:r>
            <a:endParaRPr lang="en-US" altLang="en-US" sz="2600" dirty="0" smtClean="0"/>
          </a:p>
          <a:p>
            <a:pPr>
              <a:lnSpc>
                <a:spcPct val="80000"/>
              </a:lnSpc>
            </a:pPr>
            <a:r>
              <a:rPr lang="en-US" altLang="en-US" sz="2600" dirty="0" smtClean="0"/>
              <a:t>Now, if you like, you can decide to </a:t>
            </a:r>
            <a:r>
              <a:rPr lang="en-US" altLang="en-US" sz="2600" i="1" dirty="0" smtClean="0"/>
              <a:t>ignore </a:t>
            </a:r>
            <a:r>
              <a:rPr lang="en-US" altLang="en-US" sz="2600" dirty="0" smtClean="0"/>
              <a:t>the components of lesser significance</a:t>
            </a:r>
          </a:p>
          <a:p>
            <a:pPr>
              <a:lnSpc>
                <a:spcPct val="80000"/>
              </a:lnSpc>
            </a:pPr>
            <a:r>
              <a:rPr lang="en-US" altLang="en-US" sz="2600" dirty="0" smtClean="0"/>
              <a:t>You do lose some information, but if the eigenvalues are small, you don’t lose much</a:t>
            </a:r>
          </a:p>
          <a:p>
            <a:pPr lvl="1">
              <a:lnSpc>
                <a:spcPct val="80000"/>
              </a:lnSpc>
            </a:pPr>
            <a:r>
              <a:rPr lang="en-US" altLang="en-US" dirty="0" smtClean="0"/>
              <a:t>n dimensions in your data </a:t>
            </a:r>
          </a:p>
          <a:p>
            <a:pPr lvl="1">
              <a:lnSpc>
                <a:spcPct val="80000"/>
              </a:lnSpc>
            </a:pPr>
            <a:r>
              <a:rPr lang="en-US" altLang="en-US" dirty="0" smtClean="0"/>
              <a:t>calculate n eigenvectors and eigenvalues</a:t>
            </a:r>
          </a:p>
          <a:p>
            <a:pPr lvl="1">
              <a:lnSpc>
                <a:spcPct val="80000"/>
              </a:lnSpc>
            </a:pPr>
            <a:r>
              <a:rPr lang="en-US" altLang="en-US" dirty="0" smtClean="0"/>
              <a:t>choose only the first p eigenvectors</a:t>
            </a:r>
          </a:p>
          <a:p>
            <a:pPr lvl="1">
              <a:lnSpc>
                <a:spcPct val="80000"/>
              </a:lnSpc>
            </a:pPr>
            <a:r>
              <a:rPr lang="en-US" altLang="en-US" dirty="0" smtClean="0"/>
              <a:t>final data set has only p dimensions.</a:t>
            </a:r>
          </a:p>
          <a:p>
            <a:endParaRPr lang="en-US" altLang="en-US" sz="2400" dirty="0"/>
          </a:p>
          <a:p>
            <a:pPr>
              <a:buFont typeface="Wingdings" panose="05000000000000000000" pitchFamily="2" charset="2"/>
              <a:buNone/>
            </a:pPr>
            <a:endParaRPr lang="en-US" altLang="en-US" sz="2400" dirty="0"/>
          </a:p>
        </p:txBody>
      </p:sp>
      <p:graphicFrame>
        <p:nvGraphicFramePr>
          <p:cNvPr id="4" name="Object 3"/>
          <p:cNvGraphicFramePr>
            <a:graphicFrameLocks noChangeAspect="1"/>
          </p:cNvGraphicFramePr>
          <p:nvPr>
            <p:extLst>
              <p:ext uri="{D42A27DB-BD31-4B8C-83A1-F6EECF244321}">
                <p14:modId xmlns:p14="http://schemas.microsoft.com/office/powerpoint/2010/main" val="2036551322"/>
              </p:ext>
            </p:extLst>
          </p:nvPr>
        </p:nvGraphicFramePr>
        <p:xfrm>
          <a:off x="7353837" y="4100311"/>
          <a:ext cx="4718364" cy="2211945"/>
        </p:xfrm>
        <a:graphic>
          <a:graphicData uri="http://schemas.openxmlformats.org/presentationml/2006/ole">
            <mc:AlternateContent xmlns:mc="http://schemas.openxmlformats.org/markup-compatibility/2006">
              <mc:Choice xmlns:v="urn:schemas-microsoft-com:vml" Requires="v">
                <p:oleObj spid="_x0000_s2087" name="Chart" r:id="rId3" imgW="4667278" imgH="2524285" progId="Excel.Chart.8">
                  <p:embed/>
                </p:oleObj>
              </mc:Choice>
              <mc:Fallback>
                <p:oleObj name="Chart" r:id="rId3" imgW="4667278" imgH="2524285" progId="Excel.Char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3837" y="4100311"/>
                        <a:ext cx="4718364" cy="2211945"/>
                      </a:xfrm>
                      <a:prstGeom prst="rect">
                        <a:avLst/>
                      </a:prstGeom>
                      <a:noFill/>
                      <a:ln>
                        <a:noFill/>
                      </a:ln>
                      <a:effectLst/>
                    </p:spPr>
                  </p:pic>
                </p:oleObj>
              </mc:Fallback>
            </mc:AlternateContent>
          </a:graphicData>
        </a:graphic>
      </p:graphicFrame>
      <p:graphicFrame>
        <p:nvGraphicFramePr>
          <p:cNvPr id="5" name="Object 2048"/>
          <p:cNvGraphicFramePr>
            <a:graphicFrameLocks noChangeAspect="1"/>
          </p:cNvGraphicFramePr>
          <p:nvPr>
            <p:extLst>
              <p:ext uri="{D42A27DB-BD31-4B8C-83A1-F6EECF244321}">
                <p14:modId xmlns:p14="http://schemas.microsoft.com/office/powerpoint/2010/main" val="2160771482"/>
              </p:ext>
            </p:extLst>
          </p:nvPr>
        </p:nvGraphicFramePr>
        <p:xfrm>
          <a:off x="7452419" y="962696"/>
          <a:ext cx="4521200" cy="2130425"/>
        </p:xfrm>
        <a:graphic>
          <a:graphicData uri="http://schemas.openxmlformats.org/presentationml/2006/ole">
            <mc:AlternateContent xmlns:mc="http://schemas.openxmlformats.org/markup-compatibility/2006">
              <mc:Choice xmlns:v="urn:schemas-microsoft-com:vml" Requires="v">
                <p:oleObj spid="_x0000_s2088" name="Equation" r:id="rId5" imgW="2501640" imgH="1180800" progId="Equation.3">
                  <p:embed/>
                </p:oleObj>
              </mc:Choice>
              <mc:Fallback>
                <p:oleObj name="Equation" r:id="rId5" imgW="2501640" imgH="1180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52419" y="962696"/>
                        <a:ext cx="4521200" cy="213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226027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4"/>
          <p:cNvSpPr>
            <a:spLocks noGrp="1" noChangeArrowheads="1"/>
          </p:cNvSpPr>
          <p:nvPr>
            <p:ph type="title"/>
          </p:nvPr>
        </p:nvSpPr>
        <p:spPr>
          <a:xfrm>
            <a:off x="1981200" y="76200"/>
            <a:ext cx="8229600" cy="1143000"/>
          </a:xfrm>
          <a:noFill/>
          <a:ln/>
        </p:spPr>
        <p:txBody>
          <a:bodyPr/>
          <a:lstStyle/>
          <a:p>
            <a:r>
              <a:rPr lang="en-US" altLang="en-US"/>
              <a:t>PCA process –STEP 4</a:t>
            </a:r>
          </a:p>
        </p:txBody>
      </p:sp>
      <p:sp>
        <p:nvSpPr>
          <p:cNvPr id="63493" name="Rectangle 5"/>
          <p:cNvSpPr>
            <a:spLocks noGrp="1" noChangeArrowheads="1"/>
          </p:cNvSpPr>
          <p:nvPr>
            <p:ph type="body" idx="1"/>
          </p:nvPr>
        </p:nvSpPr>
        <p:spPr>
          <a:xfrm>
            <a:off x="1981200" y="1295400"/>
            <a:ext cx="8229600" cy="5181600"/>
          </a:xfrm>
          <a:noFill/>
          <a:ln/>
        </p:spPr>
        <p:txBody>
          <a:bodyPr/>
          <a:lstStyle/>
          <a:p>
            <a:r>
              <a:rPr lang="en-US" altLang="en-US" dirty="0"/>
              <a:t>Feature Vector</a:t>
            </a:r>
          </a:p>
          <a:p>
            <a:pPr>
              <a:buFont typeface="Wingdings" panose="05000000000000000000" pitchFamily="2" charset="2"/>
              <a:buNone/>
            </a:pPr>
            <a:r>
              <a:rPr lang="en-US" altLang="en-US" dirty="0"/>
              <a:t>		</a:t>
            </a:r>
            <a:r>
              <a:rPr lang="en-US" altLang="en-US" dirty="0" err="1"/>
              <a:t>FeatureVector</a:t>
            </a:r>
            <a:r>
              <a:rPr lang="en-US" altLang="en-US" dirty="0"/>
              <a:t> = (eig1 eig2 eig3 … </a:t>
            </a:r>
            <a:r>
              <a:rPr lang="en-US" altLang="en-US" dirty="0" err="1"/>
              <a:t>eign</a:t>
            </a:r>
            <a:r>
              <a:rPr lang="en-US" altLang="en-US" dirty="0"/>
              <a:t>)</a:t>
            </a:r>
          </a:p>
          <a:p>
            <a:pPr>
              <a:buFont typeface="Wingdings" panose="05000000000000000000" pitchFamily="2" charset="2"/>
              <a:buNone/>
            </a:pPr>
            <a:r>
              <a:rPr lang="en-US" altLang="en-US" dirty="0"/>
              <a:t>	We can either form a feature vector with both of the eigenvectors:</a:t>
            </a:r>
          </a:p>
          <a:p>
            <a:pPr>
              <a:buFont typeface="Wingdings" panose="05000000000000000000" pitchFamily="2" charset="2"/>
              <a:buNone/>
            </a:pPr>
            <a:r>
              <a:rPr lang="en-US" altLang="en-US" dirty="0"/>
              <a:t>			-.677873399    -.735178656 </a:t>
            </a:r>
          </a:p>
          <a:p>
            <a:pPr>
              <a:buFont typeface="Wingdings" panose="05000000000000000000" pitchFamily="2" charset="2"/>
              <a:buNone/>
            </a:pPr>
            <a:r>
              <a:rPr lang="en-US" altLang="en-US" dirty="0"/>
              <a:t>			-.735178656     .677873399 </a:t>
            </a:r>
          </a:p>
          <a:p>
            <a:pPr>
              <a:buFont typeface="Wingdings" panose="05000000000000000000" pitchFamily="2" charset="2"/>
              <a:buNone/>
            </a:pPr>
            <a:r>
              <a:rPr lang="en-US" altLang="en-US" dirty="0"/>
              <a:t>	or, we can choose to leave out the smaller, less significant component and only have a single column:</a:t>
            </a:r>
          </a:p>
          <a:p>
            <a:pPr>
              <a:buFont typeface="Wingdings" panose="05000000000000000000" pitchFamily="2" charset="2"/>
              <a:buNone/>
            </a:pPr>
            <a:r>
              <a:rPr lang="en-US" altLang="en-US" dirty="0"/>
              <a:t>	     		- .677873399 </a:t>
            </a:r>
          </a:p>
          <a:p>
            <a:pPr>
              <a:buFont typeface="Wingdings" panose="05000000000000000000" pitchFamily="2" charset="2"/>
              <a:buNone/>
            </a:pPr>
            <a:r>
              <a:rPr lang="en-US" altLang="en-US" dirty="0"/>
              <a:t>			- .735178656</a:t>
            </a:r>
          </a:p>
          <a:p>
            <a:pPr>
              <a:lnSpc>
                <a:spcPct val="90000"/>
              </a:lnSpc>
              <a:buFont typeface="Wingdings" panose="05000000000000000000" pitchFamily="2" charset="2"/>
              <a:buNone/>
            </a:pPr>
            <a:endParaRPr lang="en-US" altLang="en-US" dirty="0"/>
          </a:p>
        </p:txBody>
      </p:sp>
      <p:sp>
        <p:nvSpPr>
          <p:cNvPr id="63494" name="AutoShape 6"/>
          <p:cNvSpPr>
            <a:spLocks noChangeArrowheads="1"/>
          </p:cNvSpPr>
          <p:nvPr/>
        </p:nvSpPr>
        <p:spPr bwMode="auto">
          <a:xfrm>
            <a:off x="3591059" y="3219718"/>
            <a:ext cx="4522631" cy="931572"/>
          </a:xfrm>
          <a:prstGeom prst="bracketPair">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95" name="AutoShape 7"/>
          <p:cNvSpPr>
            <a:spLocks noChangeArrowheads="1"/>
          </p:cNvSpPr>
          <p:nvPr/>
        </p:nvSpPr>
        <p:spPr bwMode="auto">
          <a:xfrm>
            <a:off x="3657600" y="5085008"/>
            <a:ext cx="2438400" cy="990600"/>
          </a:xfrm>
          <a:prstGeom prst="bracketPair">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4133538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p:cNvSpPr>
            <a:spLocks noGrp="1" noChangeArrowheads="1"/>
          </p:cNvSpPr>
          <p:nvPr>
            <p:ph type="title"/>
          </p:nvPr>
        </p:nvSpPr>
        <p:spPr>
          <a:xfrm>
            <a:off x="1981200" y="76200"/>
            <a:ext cx="8229600" cy="1143000"/>
          </a:xfrm>
          <a:noFill/>
          <a:ln/>
        </p:spPr>
        <p:txBody>
          <a:bodyPr/>
          <a:lstStyle/>
          <a:p>
            <a:r>
              <a:rPr lang="en-US" altLang="en-US"/>
              <a:t>PCA process –STEP 5</a:t>
            </a:r>
          </a:p>
        </p:txBody>
      </p:sp>
      <p:sp>
        <p:nvSpPr>
          <p:cNvPr id="64517" name="Rectangle 5"/>
          <p:cNvSpPr>
            <a:spLocks noGrp="1" noChangeArrowheads="1"/>
          </p:cNvSpPr>
          <p:nvPr>
            <p:ph type="body" idx="1"/>
          </p:nvPr>
        </p:nvSpPr>
        <p:spPr>
          <a:xfrm>
            <a:off x="654676" y="998113"/>
            <a:ext cx="10882647" cy="5181600"/>
          </a:xfrm>
          <a:noFill/>
          <a:ln/>
        </p:spPr>
        <p:txBody>
          <a:bodyPr/>
          <a:lstStyle/>
          <a:p>
            <a:r>
              <a:rPr lang="en-US" altLang="en-US" sz="2400" dirty="0"/>
              <a:t>Deriving the new data</a:t>
            </a:r>
          </a:p>
          <a:p>
            <a:pPr>
              <a:buFont typeface="Wingdings" panose="05000000000000000000" pitchFamily="2" charset="2"/>
              <a:buNone/>
            </a:pPr>
            <a:r>
              <a:rPr lang="en-US" altLang="en-US" sz="2400" dirty="0"/>
              <a:t>	</a:t>
            </a:r>
            <a:r>
              <a:rPr lang="en-US" altLang="en-US" sz="2400" b="1" dirty="0" err="1"/>
              <a:t>FinalData</a:t>
            </a:r>
            <a:r>
              <a:rPr lang="en-US" altLang="en-US" sz="2400" b="1" dirty="0"/>
              <a:t> = </a:t>
            </a:r>
            <a:r>
              <a:rPr lang="en-US" altLang="en-US" sz="2400" b="1" dirty="0" err="1"/>
              <a:t>RowFeatureVector</a:t>
            </a:r>
            <a:r>
              <a:rPr lang="en-US" altLang="en-US" sz="2400" b="1" dirty="0"/>
              <a:t> x </a:t>
            </a:r>
            <a:r>
              <a:rPr lang="en-US" altLang="en-US" sz="2400" b="1" dirty="0" err="1"/>
              <a:t>RowZeroMeanData</a:t>
            </a:r>
            <a:endParaRPr lang="en-US" altLang="en-US" sz="2400" b="1" dirty="0"/>
          </a:p>
          <a:p>
            <a:r>
              <a:rPr lang="en-US" altLang="en-US" sz="2400" dirty="0" err="1"/>
              <a:t>RowFeatureVector</a:t>
            </a:r>
            <a:r>
              <a:rPr lang="en-US" altLang="en-US" sz="2400" dirty="0"/>
              <a:t> is the matrix with the eigenvectors in the columns </a:t>
            </a:r>
            <a:r>
              <a:rPr lang="en-US" altLang="en-US" sz="2400" i="1" dirty="0"/>
              <a:t>transposed </a:t>
            </a:r>
            <a:r>
              <a:rPr lang="en-US" altLang="en-US" sz="2400" dirty="0"/>
              <a:t>so that the eigenvectors are now in the rows, with the most significant eigenvector at the top</a:t>
            </a:r>
          </a:p>
          <a:p>
            <a:r>
              <a:rPr lang="en-US" altLang="en-US" sz="2400" dirty="0" err="1"/>
              <a:t>RowZeroMeanData</a:t>
            </a:r>
            <a:r>
              <a:rPr lang="en-US" altLang="en-US" sz="2400" dirty="0"/>
              <a:t> is the mean-adjusted data </a:t>
            </a:r>
            <a:r>
              <a:rPr lang="en-US" altLang="en-US" sz="2400" i="1" dirty="0"/>
              <a:t>transposed</a:t>
            </a:r>
            <a:r>
              <a:rPr lang="en-US" altLang="en-US" sz="2400" dirty="0"/>
              <a:t>, </a:t>
            </a:r>
            <a:r>
              <a:rPr lang="en-US" altLang="en-US" sz="2400" dirty="0" smtClean="0"/>
              <a:t>i.e. </a:t>
            </a:r>
            <a:r>
              <a:rPr lang="en-US" altLang="en-US" sz="2400" dirty="0"/>
              <a:t>the data items are in each column, with each row holding a separate dimension.</a:t>
            </a:r>
          </a:p>
          <a:p>
            <a:pPr>
              <a:buFont typeface="Wingdings" panose="05000000000000000000" pitchFamily="2" charset="2"/>
              <a:buNone/>
            </a:pPr>
            <a:endParaRPr lang="en-US" altLang="en-US" sz="2400" dirty="0">
              <a:solidFill>
                <a:srgbClr val="0066FF"/>
              </a:solidFill>
            </a:endParaRPr>
          </a:p>
        </p:txBody>
      </p:sp>
      <p:graphicFrame>
        <p:nvGraphicFramePr>
          <p:cNvPr id="4" name="Object 1024"/>
          <p:cNvGraphicFramePr>
            <a:graphicFrameLocks noChangeAspect="1"/>
          </p:cNvGraphicFramePr>
          <p:nvPr>
            <p:extLst>
              <p:ext uri="{D42A27DB-BD31-4B8C-83A1-F6EECF244321}">
                <p14:modId xmlns:p14="http://schemas.microsoft.com/office/powerpoint/2010/main" val="687079684"/>
              </p:ext>
            </p:extLst>
          </p:nvPr>
        </p:nvGraphicFramePr>
        <p:xfrm>
          <a:off x="2814033" y="3902298"/>
          <a:ext cx="5260975" cy="1781175"/>
        </p:xfrm>
        <a:graphic>
          <a:graphicData uri="http://schemas.openxmlformats.org/presentationml/2006/ole">
            <mc:AlternateContent xmlns:mc="http://schemas.openxmlformats.org/markup-compatibility/2006">
              <mc:Choice xmlns:v="urn:schemas-microsoft-com:vml" Requires="v">
                <p:oleObj spid="_x0000_s4132" name="Equation" r:id="rId3" imgW="3365280" imgH="1143000" progId="Equation.3">
                  <p:embed/>
                </p:oleObj>
              </mc:Choice>
              <mc:Fallback>
                <p:oleObj name="Equation" r:id="rId3" imgW="3365280" imgH="11430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4033" y="3902298"/>
                        <a:ext cx="5260975" cy="178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1025"/>
          <p:cNvGraphicFramePr>
            <a:graphicFrameLocks noChangeAspect="1"/>
          </p:cNvGraphicFramePr>
          <p:nvPr>
            <p:extLst>
              <p:ext uri="{D42A27DB-BD31-4B8C-83A1-F6EECF244321}">
                <p14:modId xmlns:p14="http://schemas.microsoft.com/office/powerpoint/2010/main" val="956520620"/>
              </p:ext>
            </p:extLst>
          </p:nvPr>
        </p:nvGraphicFramePr>
        <p:xfrm>
          <a:off x="1433701" y="5916769"/>
          <a:ext cx="8021638" cy="750888"/>
        </p:xfrm>
        <a:graphic>
          <a:graphicData uri="http://schemas.openxmlformats.org/presentationml/2006/ole">
            <mc:AlternateContent xmlns:mc="http://schemas.openxmlformats.org/markup-compatibility/2006">
              <mc:Choice xmlns:v="urn:schemas-microsoft-com:vml" Requires="v">
                <p:oleObj spid="_x0000_s4133" name="Equation" r:id="rId5" imgW="5130720" imgH="482400" progId="Equation.3">
                  <p:embed/>
                </p:oleObj>
              </mc:Choice>
              <mc:Fallback>
                <p:oleObj name="Equation" r:id="rId5" imgW="5130720" imgH="482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33701" y="5916769"/>
                        <a:ext cx="8021638" cy="750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179066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4"/>
          <p:cNvSpPr>
            <a:spLocks noGrp="1" noChangeArrowheads="1"/>
          </p:cNvSpPr>
          <p:nvPr>
            <p:ph type="title"/>
          </p:nvPr>
        </p:nvSpPr>
        <p:spPr>
          <a:xfrm>
            <a:off x="1981200" y="76200"/>
            <a:ext cx="8229600" cy="1143000"/>
          </a:xfrm>
          <a:noFill/>
          <a:ln/>
        </p:spPr>
        <p:txBody>
          <a:bodyPr/>
          <a:lstStyle/>
          <a:p>
            <a:r>
              <a:rPr lang="en-US" altLang="en-US" dirty="0"/>
              <a:t>PCA process </a:t>
            </a:r>
            <a:r>
              <a:rPr lang="en-US" altLang="en-US" dirty="0" smtClean="0"/>
              <a:t>– STEP </a:t>
            </a:r>
            <a:r>
              <a:rPr lang="en-US" altLang="en-US" dirty="0"/>
              <a:t>5</a:t>
            </a:r>
          </a:p>
        </p:txBody>
      </p:sp>
      <p:sp>
        <p:nvSpPr>
          <p:cNvPr id="65541" name="Rectangle 5"/>
          <p:cNvSpPr>
            <a:spLocks noGrp="1" noChangeArrowheads="1"/>
          </p:cNvSpPr>
          <p:nvPr>
            <p:ph type="body" idx="1"/>
          </p:nvPr>
        </p:nvSpPr>
        <p:spPr>
          <a:xfrm>
            <a:off x="888642" y="1219200"/>
            <a:ext cx="10225826" cy="5310389"/>
          </a:xfrm>
          <a:noFill/>
          <a:ln/>
        </p:spPr>
        <p:txBody>
          <a:bodyPr>
            <a:normAutofit/>
          </a:bodyPr>
          <a:lstStyle/>
          <a:p>
            <a:r>
              <a:rPr lang="en-US" altLang="en-US" dirty="0" err="1"/>
              <a:t>FinalData</a:t>
            </a:r>
            <a:r>
              <a:rPr lang="en-US" altLang="en-US" dirty="0"/>
              <a:t> is the final data set, </a:t>
            </a:r>
            <a:r>
              <a:rPr lang="en-US" altLang="en-US" u="sng" dirty="0"/>
              <a:t>with data items in columns, and dimensions along rows.</a:t>
            </a:r>
          </a:p>
          <a:p>
            <a:r>
              <a:rPr lang="en-US" altLang="en-US" u="sng" dirty="0"/>
              <a:t>What will this give us?</a:t>
            </a:r>
            <a:r>
              <a:rPr lang="en-US" altLang="en-US" dirty="0"/>
              <a:t> </a:t>
            </a:r>
          </a:p>
          <a:p>
            <a:pPr lvl="1"/>
            <a:r>
              <a:rPr lang="en-US" altLang="en-US" dirty="0"/>
              <a:t>It will give us the original data </a:t>
            </a:r>
            <a:r>
              <a:rPr lang="en-US" altLang="en-US" i="1" dirty="0"/>
              <a:t>solely in terms of the vectors we chose</a:t>
            </a:r>
            <a:r>
              <a:rPr lang="en-US" altLang="en-US" dirty="0"/>
              <a:t>.</a:t>
            </a:r>
          </a:p>
          <a:p>
            <a:r>
              <a:rPr lang="en-US" altLang="en-US" dirty="0"/>
              <a:t>We have changed our data from being in terms of the axes x and y , and now they are in terms of our 2 eigenvectors</a:t>
            </a:r>
            <a:r>
              <a:rPr lang="en-US" altLang="en-US" dirty="0" smtClean="0"/>
              <a:t>.</a:t>
            </a:r>
          </a:p>
          <a:p>
            <a:r>
              <a:rPr lang="en-US" dirty="0"/>
              <a:t>Basically we have transformed our data so that </a:t>
            </a:r>
            <a:r>
              <a:rPr lang="en-US" dirty="0" smtClean="0"/>
              <a:t>it is expressed </a:t>
            </a:r>
            <a:r>
              <a:rPr lang="en-US" dirty="0"/>
              <a:t>in terms of the patterns between them, where the patterns are the lines </a:t>
            </a:r>
            <a:r>
              <a:rPr lang="en-US" dirty="0" smtClean="0"/>
              <a:t>that most </a:t>
            </a:r>
            <a:r>
              <a:rPr lang="en-US" dirty="0"/>
              <a:t>closely describe the relationships between the data. This is helpful because </a:t>
            </a:r>
            <a:r>
              <a:rPr lang="en-US" dirty="0" smtClean="0"/>
              <a:t>we have </a:t>
            </a:r>
            <a:r>
              <a:rPr lang="en-US" dirty="0"/>
              <a:t>now classified our data point as a combination of the contributions from each </a:t>
            </a:r>
            <a:r>
              <a:rPr lang="en-US" dirty="0" smtClean="0"/>
              <a:t>of those </a:t>
            </a:r>
            <a:r>
              <a:rPr lang="en-US" dirty="0"/>
              <a:t>lines.</a:t>
            </a:r>
            <a:endParaRPr lang="en-US" altLang="en-US" dirty="0"/>
          </a:p>
        </p:txBody>
      </p:sp>
    </p:spTree>
    <p:extLst>
      <p:ext uri="{BB962C8B-B14F-4D97-AF65-F5344CB8AC3E}">
        <p14:creationId xmlns:p14="http://schemas.microsoft.com/office/powerpoint/2010/main" val="112289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10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243" y="305873"/>
            <a:ext cx="5102225" cy="639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10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4842" y="89749"/>
            <a:ext cx="4632325" cy="291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1028" descr="C:\Documents and Settings\mm\Desktop\pca.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6129" y="3001224"/>
            <a:ext cx="4491038" cy="317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4456428" y="292994"/>
            <a:ext cx="2764079" cy="461665"/>
          </a:xfrm>
          <a:prstGeom prst="rect">
            <a:avLst/>
          </a:prstGeom>
        </p:spPr>
        <p:txBody>
          <a:bodyPr wrap="square">
            <a:spAutoFit/>
          </a:bodyPr>
          <a:lstStyle/>
          <a:p>
            <a:r>
              <a:rPr lang="en-US" altLang="en-US" sz="2400" dirty="0" smtClean="0"/>
              <a:t>PCA process –STEP 5</a:t>
            </a:r>
            <a:endParaRPr lang="en-US" sz="2400" dirty="0"/>
          </a:p>
        </p:txBody>
      </p:sp>
    </p:spTree>
    <p:extLst>
      <p:ext uri="{BB962C8B-B14F-4D97-AF65-F5344CB8AC3E}">
        <p14:creationId xmlns:p14="http://schemas.microsoft.com/office/powerpoint/2010/main" val="2919172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4"/>
          <p:cNvSpPr>
            <a:spLocks noGrp="1" noChangeArrowheads="1"/>
          </p:cNvSpPr>
          <p:nvPr>
            <p:ph type="title"/>
          </p:nvPr>
        </p:nvSpPr>
        <p:spPr>
          <a:xfrm>
            <a:off x="1981200" y="76200"/>
            <a:ext cx="8229600" cy="657896"/>
          </a:xfrm>
          <a:noFill/>
          <a:ln/>
        </p:spPr>
        <p:txBody>
          <a:bodyPr>
            <a:normAutofit fontScale="90000"/>
          </a:bodyPr>
          <a:lstStyle/>
          <a:p>
            <a:r>
              <a:rPr lang="en-US" altLang="en-US" dirty="0"/>
              <a:t>Reconstruction of original Data</a:t>
            </a:r>
          </a:p>
        </p:txBody>
      </p:sp>
      <p:sp>
        <p:nvSpPr>
          <p:cNvPr id="68613" name="Rectangle 5"/>
          <p:cNvSpPr>
            <a:spLocks noGrp="1" noChangeArrowheads="1"/>
          </p:cNvSpPr>
          <p:nvPr>
            <p:ph type="body" idx="1"/>
          </p:nvPr>
        </p:nvSpPr>
        <p:spPr>
          <a:xfrm>
            <a:off x="242552" y="1454832"/>
            <a:ext cx="4265054" cy="3451538"/>
          </a:xfrm>
          <a:noFill/>
          <a:ln/>
        </p:spPr>
        <p:txBody>
          <a:bodyPr>
            <a:normAutofit lnSpcReduction="10000"/>
          </a:bodyPr>
          <a:lstStyle/>
          <a:p>
            <a:r>
              <a:rPr lang="en-US" altLang="en-US" dirty="0"/>
              <a:t>If we reduced the dimensionality, obviously, when reconstructing the data we would lose those dimensions we chose to discard. In our example let us assume that we considered only the x dimension…</a:t>
            </a:r>
          </a:p>
        </p:txBody>
      </p:sp>
      <p:sp>
        <p:nvSpPr>
          <p:cNvPr id="4" name="Rectangle 5"/>
          <p:cNvSpPr txBox="1">
            <a:spLocks noChangeArrowheads="1"/>
          </p:cNvSpPr>
          <p:nvPr/>
        </p:nvSpPr>
        <p:spPr>
          <a:xfrm>
            <a:off x="4892899" y="917621"/>
            <a:ext cx="4046113" cy="4525963"/>
          </a:xfrm>
          <a:prstGeom prst="rect">
            <a:avLst/>
          </a:prstGeom>
          <a:noFill/>
          <a:ln/>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en-US" sz="2400" dirty="0" smtClean="0"/>
              <a:t>		x			          </a:t>
            </a:r>
          </a:p>
          <a:p>
            <a:pPr>
              <a:buFont typeface="Wingdings" panose="05000000000000000000" pitchFamily="2" charset="2"/>
              <a:buNone/>
            </a:pPr>
            <a:r>
              <a:rPr lang="en-US" altLang="en-US" sz="2400" dirty="0" smtClean="0"/>
              <a:t> -.827970186 	</a:t>
            </a:r>
          </a:p>
          <a:p>
            <a:pPr>
              <a:buFont typeface="Wingdings" panose="05000000000000000000" pitchFamily="2" charset="2"/>
              <a:buNone/>
            </a:pPr>
            <a:r>
              <a:rPr lang="en-US" altLang="en-US" sz="2400" dirty="0" smtClean="0"/>
              <a:t>1.77758033 		</a:t>
            </a:r>
          </a:p>
          <a:p>
            <a:pPr>
              <a:buFont typeface="Wingdings" panose="05000000000000000000" pitchFamily="2" charset="2"/>
              <a:buNone/>
            </a:pPr>
            <a:r>
              <a:rPr lang="en-US" altLang="en-US" sz="2400" dirty="0" smtClean="0"/>
              <a:t>-.992197494 		</a:t>
            </a:r>
          </a:p>
          <a:p>
            <a:pPr>
              <a:buFont typeface="Wingdings" panose="05000000000000000000" pitchFamily="2" charset="2"/>
              <a:buNone/>
            </a:pPr>
            <a:r>
              <a:rPr lang="en-US" altLang="en-US" sz="2400" dirty="0" smtClean="0"/>
              <a:t>-.274210416 		</a:t>
            </a:r>
          </a:p>
          <a:p>
            <a:pPr>
              <a:buFont typeface="Wingdings" panose="05000000000000000000" pitchFamily="2" charset="2"/>
              <a:buNone/>
            </a:pPr>
            <a:r>
              <a:rPr lang="en-US" altLang="en-US" sz="2400" dirty="0" smtClean="0"/>
              <a:t>-1.67580142 		</a:t>
            </a:r>
          </a:p>
          <a:p>
            <a:pPr>
              <a:buFont typeface="Wingdings" panose="05000000000000000000" pitchFamily="2" charset="2"/>
              <a:buNone/>
            </a:pPr>
            <a:r>
              <a:rPr lang="en-US" altLang="en-US" sz="2400" dirty="0" smtClean="0"/>
              <a:t>-.912949103 		</a:t>
            </a:r>
          </a:p>
          <a:p>
            <a:pPr>
              <a:buFont typeface="Wingdings" panose="05000000000000000000" pitchFamily="2" charset="2"/>
              <a:buNone/>
            </a:pPr>
            <a:r>
              <a:rPr lang="en-US" altLang="en-US" sz="2400" dirty="0" smtClean="0"/>
              <a:t>.0991094375 	</a:t>
            </a:r>
          </a:p>
          <a:p>
            <a:pPr>
              <a:buFont typeface="Wingdings" panose="05000000000000000000" pitchFamily="2" charset="2"/>
              <a:buNone/>
            </a:pPr>
            <a:r>
              <a:rPr lang="en-US" altLang="en-US" sz="2400" dirty="0" smtClean="0"/>
              <a:t>1.14457216 		</a:t>
            </a:r>
          </a:p>
          <a:p>
            <a:pPr>
              <a:buFont typeface="Wingdings" panose="05000000000000000000" pitchFamily="2" charset="2"/>
              <a:buNone/>
            </a:pPr>
            <a:r>
              <a:rPr lang="en-US" altLang="en-US" sz="2400" dirty="0" smtClean="0"/>
              <a:t>.438046137 		</a:t>
            </a:r>
          </a:p>
          <a:p>
            <a:pPr>
              <a:buFont typeface="Wingdings" panose="05000000000000000000" pitchFamily="2" charset="2"/>
              <a:buNone/>
            </a:pPr>
            <a:r>
              <a:rPr lang="en-US" altLang="en-US" sz="2400" dirty="0" smtClean="0"/>
              <a:t>1.22382056</a:t>
            </a:r>
            <a:endParaRPr lang="en-US" altLang="en-US" sz="2400" dirty="0"/>
          </a:p>
        </p:txBody>
      </p:sp>
      <p:pic>
        <p:nvPicPr>
          <p:cNvPr id="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6415" y="1007961"/>
            <a:ext cx="5375780" cy="4345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p:cNvPicPr>
            <a:picLocks noChangeAspect="1"/>
          </p:cNvPicPr>
          <p:nvPr/>
        </p:nvPicPr>
        <p:blipFill>
          <a:blip r:embed="rId3"/>
          <a:stretch>
            <a:fillRect/>
          </a:stretch>
        </p:blipFill>
        <p:spPr>
          <a:xfrm>
            <a:off x="926273" y="5717450"/>
            <a:ext cx="10494604" cy="613321"/>
          </a:xfrm>
          <a:prstGeom prst="rect">
            <a:avLst/>
          </a:prstGeom>
        </p:spPr>
      </p:pic>
    </p:spTree>
    <p:extLst>
      <p:ext uri="{BB962C8B-B14F-4D97-AF65-F5344CB8AC3E}">
        <p14:creationId xmlns:p14="http://schemas.microsoft.com/office/powerpoint/2010/main" val="2420826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1831" y="0"/>
            <a:ext cx="7688687" cy="6858000"/>
          </a:xfrm>
          <a:prstGeom prst="rect">
            <a:avLst/>
          </a:prstGeom>
        </p:spPr>
      </p:pic>
      <p:sp>
        <p:nvSpPr>
          <p:cNvPr id="5" name="Rectangle 4"/>
          <p:cNvSpPr/>
          <p:nvPr/>
        </p:nvSpPr>
        <p:spPr>
          <a:xfrm>
            <a:off x="1635617" y="759854"/>
            <a:ext cx="8126569" cy="26659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0431887" y="1769651"/>
            <a:ext cx="1596980" cy="646331"/>
          </a:xfrm>
          <a:prstGeom prst="rect">
            <a:avLst/>
          </a:prstGeom>
          <a:noFill/>
        </p:spPr>
        <p:txBody>
          <a:bodyPr wrap="square" rtlCol="0">
            <a:spAutoFit/>
          </a:bodyPr>
          <a:lstStyle/>
          <a:p>
            <a:r>
              <a:rPr lang="en-US" dirty="0" smtClean="0"/>
              <a:t>Eigen Value Decomposition</a:t>
            </a:r>
            <a:endParaRPr lang="en-US" dirty="0"/>
          </a:p>
        </p:txBody>
      </p:sp>
      <p:cxnSp>
        <p:nvCxnSpPr>
          <p:cNvPr id="8" name="Straight Arrow Connector 7"/>
          <p:cNvCxnSpPr>
            <a:stCxn id="6" idx="1"/>
            <a:endCxn id="5" idx="3"/>
          </p:cNvCxnSpPr>
          <p:nvPr/>
        </p:nvCxnSpPr>
        <p:spPr>
          <a:xfrm flipH="1">
            <a:off x="9762186" y="2092817"/>
            <a:ext cx="6697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635617" y="3522372"/>
            <a:ext cx="8126569" cy="32969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0431887" y="4828384"/>
            <a:ext cx="1596980" cy="646331"/>
          </a:xfrm>
          <a:prstGeom prst="rect">
            <a:avLst/>
          </a:prstGeom>
          <a:noFill/>
        </p:spPr>
        <p:txBody>
          <a:bodyPr wrap="square" rtlCol="0">
            <a:spAutoFit/>
          </a:bodyPr>
          <a:lstStyle/>
          <a:p>
            <a:r>
              <a:rPr lang="en-US" dirty="0" smtClean="0"/>
              <a:t>Singular Value Decomposition</a:t>
            </a:r>
            <a:endParaRPr lang="en-US" dirty="0"/>
          </a:p>
        </p:txBody>
      </p:sp>
      <p:cxnSp>
        <p:nvCxnSpPr>
          <p:cNvPr id="12" name="Straight Arrow Connector 11"/>
          <p:cNvCxnSpPr>
            <a:stCxn id="11" idx="1"/>
            <a:endCxn id="10" idx="3"/>
          </p:cNvCxnSpPr>
          <p:nvPr/>
        </p:nvCxnSpPr>
        <p:spPr>
          <a:xfrm flipH="1">
            <a:off x="9762186" y="5151550"/>
            <a:ext cx="669701" cy="19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82795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440" y="1690688"/>
            <a:ext cx="6667500" cy="4305300"/>
          </a:xfrm>
          <a:prstGeom prst="rect">
            <a:avLst/>
          </a:prstGeom>
        </p:spPr>
      </p:pic>
      <p:sp>
        <p:nvSpPr>
          <p:cNvPr id="5" name="TextBox 4"/>
          <p:cNvSpPr txBox="1"/>
          <p:nvPr/>
        </p:nvSpPr>
        <p:spPr>
          <a:xfrm>
            <a:off x="8320023" y="2335351"/>
            <a:ext cx="2614412" cy="707886"/>
          </a:xfrm>
          <a:prstGeom prst="rect">
            <a:avLst/>
          </a:prstGeom>
          <a:noFill/>
        </p:spPr>
        <p:txBody>
          <a:bodyPr wrap="square" rtlCol="0">
            <a:spAutoFit/>
          </a:bodyPr>
          <a:lstStyle/>
          <a:p>
            <a:r>
              <a:rPr lang="en-US" sz="2000" dirty="0" smtClean="0"/>
              <a:t>Data does not follow a normal distribution</a:t>
            </a:r>
            <a:endParaRPr lang="en-US" sz="2000" dirty="0"/>
          </a:p>
        </p:txBody>
      </p:sp>
      <p:cxnSp>
        <p:nvCxnSpPr>
          <p:cNvPr id="7" name="Straight Arrow Connector 6"/>
          <p:cNvCxnSpPr>
            <a:stCxn id="5" idx="1"/>
          </p:cNvCxnSpPr>
          <p:nvPr/>
        </p:nvCxnSpPr>
        <p:spPr>
          <a:xfrm flipH="1">
            <a:off x="7498190" y="2689294"/>
            <a:ext cx="8218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621874" y="3397180"/>
            <a:ext cx="4479974" cy="3477875"/>
          </a:xfrm>
          <a:prstGeom prst="rect">
            <a:avLst/>
          </a:prstGeom>
          <a:noFill/>
        </p:spPr>
        <p:txBody>
          <a:bodyPr wrap="square" rtlCol="0">
            <a:spAutoFit/>
          </a:bodyPr>
          <a:lstStyle/>
          <a:p>
            <a:r>
              <a:rPr lang="en-US" sz="2000" dirty="0" smtClean="0"/>
              <a:t>PCA also makes assumption that all principal components are orthogonal (linear uncorrelated) to each other. So it may fail when principal components are correlated in a non-linear manner. In such cases, before applying PCA, we need to first perform a non-linear transformation on raw data to create a new linear space in which variable θ becomes a linear dimension. And this method is called kernel-PCA.</a:t>
            </a:r>
            <a:endParaRPr lang="en-US" sz="2000" dirty="0"/>
          </a:p>
        </p:txBody>
      </p:sp>
      <p:cxnSp>
        <p:nvCxnSpPr>
          <p:cNvPr id="9" name="Straight Arrow Connector 8"/>
          <p:cNvCxnSpPr/>
          <p:nvPr/>
        </p:nvCxnSpPr>
        <p:spPr>
          <a:xfrm flipH="1">
            <a:off x="6919721" y="4791170"/>
            <a:ext cx="646086" cy="29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7356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3458"/>
            <a:ext cx="10515600" cy="330333"/>
          </a:xfrm>
        </p:spPr>
        <p:txBody>
          <a:bodyPr>
            <a:normAutofit fontScale="90000"/>
          </a:bodyPr>
          <a:lstStyle/>
          <a:p>
            <a:r>
              <a:rPr lang="en-US" dirty="0" smtClean="0"/>
              <a:t>Principal Component Analysis (PCA)</a:t>
            </a:r>
            <a:endParaRPr lang="en-US" dirty="0"/>
          </a:p>
        </p:txBody>
      </p:sp>
      <p:sp>
        <p:nvSpPr>
          <p:cNvPr id="3" name="Content Placeholder 2"/>
          <p:cNvSpPr>
            <a:spLocks noGrp="1"/>
          </p:cNvSpPr>
          <p:nvPr>
            <p:ph idx="1"/>
          </p:nvPr>
        </p:nvSpPr>
        <p:spPr>
          <a:xfrm>
            <a:off x="838200" y="785611"/>
            <a:ext cx="10515600" cy="5924281"/>
          </a:xfrm>
        </p:spPr>
        <p:txBody>
          <a:bodyPr>
            <a:normAutofit fontScale="85000" lnSpcReduction="20000"/>
          </a:bodyPr>
          <a:lstStyle/>
          <a:p>
            <a:r>
              <a:rPr lang="en-US" dirty="0" smtClean="0"/>
              <a:t>It is a popular technique </a:t>
            </a:r>
            <a:r>
              <a:rPr lang="sv-SE" altLang="en-US" dirty="0" smtClean="0"/>
              <a:t>used to:</a:t>
            </a:r>
          </a:p>
          <a:p>
            <a:pPr lvl="1"/>
            <a:r>
              <a:rPr lang="en-US" altLang="en-US" dirty="0" smtClean="0"/>
              <a:t>Reduce number of dimensions in data</a:t>
            </a:r>
          </a:p>
          <a:p>
            <a:pPr lvl="1"/>
            <a:r>
              <a:rPr lang="en-US" altLang="en-US" dirty="0" smtClean="0"/>
              <a:t>Find patterns in high-dimensional data</a:t>
            </a:r>
          </a:p>
          <a:p>
            <a:pPr lvl="1"/>
            <a:r>
              <a:rPr lang="en-US" altLang="en-US" dirty="0" smtClean="0"/>
              <a:t>Visualize data of high dimensionality</a:t>
            </a:r>
          </a:p>
          <a:p>
            <a:r>
              <a:rPr lang="en-US" altLang="en-US" dirty="0"/>
              <a:t>It is a </a:t>
            </a:r>
            <a:r>
              <a:rPr lang="en-US" altLang="en-US" b="1" dirty="0"/>
              <a:t>linear</a:t>
            </a:r>
            <a:r>
              <a:rPr lang="en-US" altLang="en-US" dirty="0"/>
              <a:t> transformation that chooses a new coordinate system for the data set such that </a:t>
            </a:r>
          </a:p>
          <a:p>
            <a:pPr lvl="1"/>
            <a:r>
              <a:rPr lang="en-US" altLang="en-US" dirty="0"/>
              <a:t>greatest variance by any projection of the data set comes to lie on the first axis </a:t>
            </a:r>
            <a:r>
              <a:rPr lang="en-US" altLang="en-US" dirty="0" smtClean="0"/>
              <a:t>(called </a:t>
            </a:r>
            <a:r>
              <a:rPr lang="en-US" altLang="en-US" dirty="0"/>
              <a:t>the first principal component), </a:t>
            </a:r>
          </a:p>
          <a:p>
            <a:pPr lvl="1"/>
            <a:r>
              <a:rPr lang="en-US" altLang="en-US" dirty="0"/>
              <a:t>the second greatest variance on the second axis, and so on. </a:t>
            </a:r>
            <a:endParaRPr lang="en-US" altLang="en-US" dirty="0" smtClean="0"/>
          </a:p>
          <a:p>
            <a:pPr lvl="1"/>
            <a:r>
              <a:rPr lang="en-US" altLang="en-US" dirty="0" smtClean="0"/>
              <a:t>PCA can be used for reducing dimensionality by eliminating the later principal components</a:t>
            </a:r>
            <a:endParaRPr lang="en-US" altLang="en-US" dirty="0"/>
          </a:p>
          <a:p>
            <a:r>
              <a:rPr lang="en-US" dirty="0" smtClean="0"/>
              <a:t>PCA produces a low-dimensional representation of a dataset. It finds a sequence of linear combinations of the variables that have maximal variance, and are mutually uncorrelated.</a:t>
            </a:r>
          </a:p>
          <a:p>
            <a:r>
              <a:rPr lang="en-US" altLang="en-US" dirty="0" smtClean="0"/>
              <a:t>Example applications:</a:t>
            </a:r>
          </a:p>
          <a:p>
            <a:pPr lvl="1"/>
            <a:r>
              <a:rPr lang="en-US" altLang="en-US" dirty="0" smtClean="0"/>
              <a:t>Face recognition</a:t>
            </a:r>
          </a:p>
          <a:p>
            <a:pPr lvl="1"/>
            <a:r>
              <a:rPr lang="en-US" altLang="en-US" dirty="0" smtClean="0"/>
              <a:t>Image compression</a:t>
            </a:r>
          </a:p>
          <a:p>
            <a:pPr lvl="1"/>
            <a:r>
              <a:rPr lang="en-US" altLang="en-US" dirty="0" smtClean="0"/>
              <a:t>Gene expression analysis</a:t>
            </a:r>
          </a:p>
          <a:p>
            <a:pPr lvl="1"/>
            <a:r>
              <a:rPr lang="en-US" dirty="0" smtClean="0"/>
              <a:t>Apart from producing derived variables for use in supervised learning models like regression, PCA also serves as a tool for data visualization.</a:t>
            </a:r>
          </a:p>
        </p:txBody>
      </p:sp>
    </p:spTree>
    <p:extLst>
      <p:ext uri="{BB962C8B-B14F-4D97-AF65-F5344CB8AC3E}">
        <p14:creationId xmlns:p14="http://schemas.microsoft.com/office/powerpoint/2010/main" val="1731347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0924"/>
            <a:ext cx="10515600" cy="536396"/>
          </a:xfrm>
        </p:spPr>
        <p:txBody>
          <a:bodyPr>
            <a:normAutofit fontScale="90000"/>
          </a:bodyPr>
          <a:lstStyle/>
          <a:p>
            <a:r>
              <a:rPr lang="en-US" dirty="0" smtClean="0"/>
              <a:t>Application</a:t>
            </a:r>
            <a:endParaRPr lang="en-US" dirty="0"/>
          </a:p>
        </p:txBody>
      </p:sp>
      <p:sp>
        <p:nvSpPr>
          <p:cNvPr id="3" name="Content Placeholder 2"/>
          <p:cNvSpPr>
            <a:spLocks noGrp="1"/>
          </p:cNvSpPr>
          <p:nvPr>
            <p:ph idx="1"/>
          </p:nvPr>
        </p:nvSpPr>
        <p:spPr>
          <a:xfrm>
            <a:off x="838200" y="824248"/>
            <a:ext cx="10515600" cy="5808372"/>
          </a:xfrm>
        </p:spPr>
        <p:txBody>
          <a:bodyPr>
            <a:normAutofit fontScale="92500" lnSpcReduction="20000"/>
          </a:bodyPr>
          <a:lstStyle/>
          <a:p>
            <a:r>
              <a:rPr lang="en-US" dirty="0" smtClean="0"/>
              <a:t>Facial recognition</a:t>
            </a:r>
          </a:p>
          <a:p>
            <a:r>
              <a:rPr lang="en-US" dirty="0" smtClean="0"/>
              <a:t>A square, N x N image can be expressed as N</a:t>
            </a:r>
            <a:r>
              <a:rPr lang="en-US" baseline="30000" dirty="0" smtClean="0"/>
              <a:t>2</a:t>
            </a:r>
            <a:r>
              <a:rPr lang="en-US" dirty="0" smtClean="0"/>
              <a:t> dimensional vector</a:t>
            </a:r>
          </a:p>
          <a:p>
            <a:r>
              <a:rPr lang="en-US" dirty="0"/>
              <a:t>Say we have 20 </a:t>
            </a:r>
            <a:r>
              <a:rPr lang="en-US" dirty="0" smtClean="0"/>
              <a:t>images, we can </a:t>
            </a:r>
            <a:r>
              <a:rPr lang="en-US" dirty="0"/>
              <a:t>then put all the images together in one big image-matrix like this</a:t>
            </a:r>
            <a:r>
              <a:rPr lang="en-US" dirty="0" smtClean="0"/>
              <a:t>:</a:t>
            </a:r>
          </a:p>
          <a:p>
            <a:endParaRPr lang="en-US" dirty="0"/>
          </a:p>
          <a:p>
            <a:endParaRPr lang="en-US" dirty="0" smtClean="0"/>
          </a:p>
          <a:p>
            <a:r>
              <a:rPr lang="en-US" dirty="0" smtClean="0"/>
              <a:t>We perform a PCA on the Image Matrix</a:t>
            </a:r>
          </a:p>
          <a:p>
            <a:r>
              <a:rPr lang="en-US" dirty="0" smtClean="0"/>
              <a:t>Given </a:t>
            </a:r>
            <a:r>
              <a:rPr lang="en-US" dirty="0"/>
              <a:t>a new image, whose </a:t>
            </a:r>
            <a:r>
              <a:rPr lang="en-US" dirty="0" smtClean="0"/>
              <a:t>face from </a:t>
            </a:r>
            <a:r>
              <a:rPr lang="en-US" dirty="0"/>
              <a:t>the original set is it? </a:t>
            </a:r>
            <a:endParaRPr lang="en-US" dirty="0" smtClean="0"/>
          </a:p>
          <a:p>
            <a:r>
              <a:rPr lang="en-US" dirty="0" smtClean="0"/>
              <a:t>The </a:t>
            </a:r>
            <a:r>
              <a:rPr lang="en-US" dirty="0"/>
              <a:t>way this is done is computer vision is to measure the difference </a:t>
            </a:r>
            <a:r>
              <a:rPr lang="en-US" dirty="0" smtClean="0"/>
              <a:t>between the </a:t>
            </a:r>
            <a:r>
              <a:rPr lang="en-US" dirty="0"/>
              <a:t>new image and the original images, but not along the original axes, </a:t>
            </a:r>
            <a:r>
              <a:rPr lang="en-US" dirty="0" smtClean="0"/>
              <a:t>but along </a:t>
            </a:r>
            <a:r>
              <a:rPr lang="en-US" dirty="0"/>
              <a:t>the </a:t>
            </a:r>
            <a:r>
              <a:rPr lang="en-US" dirty="0" smtClean="0"/>
              <a:t>new axes </a:t>
            </a:r>
            <a:r>
              <a:rPr lang="en-US" dirty="0"/>
              <a:t>derived from the PCA analysis</a:t>
            </a:r>
            <a:r>
              <a:rPr lang="en-US" dirty="0" smtClean="0"/>
              <a:t>.</a:t>
            </a:r>
          </a:p>
          <a:p>
            <a:r>
              <a:rPr lang="en-US" dirty="0"/>
              <a:t>It turns out that these axes works much better for </a:t>
            </a:r>
            <a:r>
              <a:rPr lang="en-US" dirty="0" smtClean="0"/>
              <a:t>recognizing </a:t>
            </a:r>
            <a:r>
              <a:rPr lang="en-US" dirty="0"/>
              <a:t>faces, because </a:t>
            </a:r>
            <a:r>
              <a:rPr lang="en-US" dirty="0" smtClean="0"/>
              <a:t>the PCA </a:t>
            </a:r>
            <a:r>
              <a:rPr lang="en-US" dirty="0"/>
              <a:t>analysis has given us the original images </a:t>
            </a:r>
            <a:r>
              <a:rPr lang="en-US" i="1" dirty="0"/>
              <a:t>in terms of the differences and </a:t>
            </a:r>
            <a:r>
              <a:rPr lang="en-US" i="1" dirty="0" smtClean="0"/>
              <a:t>similarities between </a:t>
            </a:r>
            <a:r>
              <a:rPr lang="en-US" i="1" dirty="0"/>
              <a:t>them</a:t>
            </a:r>
            <a:r>
              <a:rPr lang="en-US" dirty="0"/>
              <a:t>. The PCA analysis has identified the statistical patterns in </a:t>
            </a:r>
            <a:r>
              <a:rPr lang="en-US" dirty="0" smtClean="0"/>
              <a:t>the data</a:t>
            </a:r>
            <a:r>
              <a:rPr lang="en-US" dirty="0"/>
              <a:t>.</a:t>
            </a:r>
          </a:p>
        </p:txBody>
      </p:sp>
      <p:pic>
        <p:nvPicPr>
          <p:cNvPr id="4" name="Picture 3"/>
          <p:cNvPicPr>
            <a:picLocks noChangeAspect="1"/>
          </p:cNvPicPr>
          <p:nvPr/>
        </p:nvPicPr>
        <p:blipFill>
          <a:blip r:embed="rId2"/>
          <a:stretch>
            <a:fillRect/>
          </a:stretch>
        </p:blipFill>
        <p:spPr>
          <a:xfrm>
            <a:off x="4638675" y="1983143"/>
            <a:ext cx="2914650" cy="1114425"/>
          </a:xfrm>
          <a:prstGeom prst="rect">
            <a:avLst/>
          </a:prstGeom>
        </p:spPr>
      </p:pic>
    </p:spTree>
    <p:extLst>
      <p:ext uri="{BB962C8B-B14F-4D97-AF65-F5344CB8AC3E}">
        <p14:creationId xmlns:p14="http://schemas.microsoft.com/office/powerpoint/2010/main" val="34609585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pPr eaLnBrk="1" hangingPunct="1"/>
            <a:r>
              <a:rPr lang="en-US" altLang="en-US" dirty="0" smtClean="0"/>
              <a:t>Example: PCA for face recognition</a:t>
            </a:r>
            <a:br>
              <a:rPr lang="en-US" altLang="en-US" dirty="0" smtClean="0"/>
            </a:br>
            <a:endParaRPr lang="en-US" altLang="en-US" dirty="0" smtClean="0"/>
          </a:p>
        </p:txBody>
      </p:sp>
      <p:sp>
        <p:nvSpPr>
          <p:cNvPr id="22531" name="Rectangle 3"/>
          <p:cNvSpPr>
            <a:spLocks noGrp="1" noChangeArrowheads="1"/>
          </p:cNvSpPr>
          <p:nvPr>
            <p:ph type="body" idx="1"/>
          </p:nvPr>
        </p:nvSpPr>
        <p:spPr>
          <a:xfrm>
            <a:off x="1981200" y="1066800"/>
            <a:ext cx="7772400" cy="4114800"/>
          </a:xfrm>
        </p:spPr>
        <p:txBody>
          <a:bodyPr/>
          <a:lstStyle/>
          <a:p>
            <a:pPr marL="457200" indent="-457200">
              <a:buFontTx/>
              <a:buAutoNum type="arabicPeriod"/>
            </a:pPr>
            <a:endParaRPr lang="en-US" altLang="en-US" sz="1600"/>
          </a:p>
          <a:p>
            <a:pPr marL="457200" indent="-457200">
              <a:buFontTx/>
              <a:buAutoNum type="arabicPeriod"/>
            </a:pPr>
            <a:r>
              <a:rPr lang="en-US" altLang="en-US" smtClean="0"/>
              <a:t>Preprocessing: “Normalize” faces</a:t>
            </a:r>
          </a:p>
          <a:p>
            <a:pPr marL="457200" indent="-457200">
              <a:buFontTx/>
              <a:buAutoNum type="arabicPeriod"/>
            </a:pPr>
            <a:endParaRPr lang="en-US" altLang="en-US" smtClean="0"/>
          </a:p>
          <a:p>
            <a:pPr marL="914400" lvl="1" indent="-457200">
              <a:buFontTx/>
              <a:buChar char="•"/>
            </a:pPr>
            <a:r>
              <a:rPr lang="en-US" altLang="en-US" smtClean="0"/>
              <a:t>Make images the same size </a:t>
            </a:r>
          </a:p>
          <a:p>
            <a:pPr marL="914400" lvl="1" indent="-457200">
              <a:buFontTx/>
              <a:buChar char="•"/>
            </a:pPr>
            <a:endParaRPr lang="en-US" altLang="en-US" smtClean="0"/>
          </a:p>
          <a:p>
            <a:pPr marL="914400" lvl="1" indent="-457200">
              <a:buFontTx/>
              <a:buChar char="•"/>
            </a:pPr>
            <a:r>
              <a:rPr lang="en-US" altLang="en-US" smtClean="0"/>
              <a:t>Line up with respect to eyes</a:t>
            </a:r>
          </a:p>
          <a:p>
            <a:pPr marL="914400" lvl="1" indent="-457200">
              <a:buFontTx/>
              <a:buChar char="•"/>
            </a:pPr>
            <a:endParaRPr lang="en-US" altLang="en-US" smtClean="0"/>
          </a:p>
          <a:p>
            <a:pPr marL="914400" lvl="1" indent="-457200">
              <a:buFontTx/>
              <a:buChar char="•"/>
            </a:pPr>
            <a:r>
              <a:rPr lang="en-US" altLang="en-US" smtClean="0"/>
              <a:t>Normalize intensities</a:t>
            </a:r>
          </a:p>
          <a:p>
            <a:pPr marL="914400" lvl="1" indent="-457200">
              <a:buFontTx/>
              <a:buChar char="•"/>
            </a:pPr>
            <a:endParaRPr lang="en-US" altLang="en-US" smtClean="0"/>
          </a:p>
        </p:txBody>
      </p:sp>
    </p:spTree>
    <p:extLst>
      <p:ext uri="{BB962C8B-B14F-4D97-AF65-F5344CB8AC3E}">
        <p14:creationId xmlns:p14="http://schemas.microsoft.com/office/powerpoint/2010/main" val="14470358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1026" descr="C:\Documents and Settings\mm\Desktop\25ric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609601"/>
            <a:ext cx="6972300" cy="568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72019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2362200" y="685800"/>
            <a:ext cx="7772400" cy="4114800"/>
          </a:xfrm>
        </p:spPr>
        <p:txBody>
          <a:bodyPr/>
          <a:lstStyle/>
          <a:p>
            <a:pPr marL="457200" indent="-457200">
              <a:buFontTx/>
              <a:buAutoNum type="arabicPeriod"/>
            </a:pPr>
            <a:endParaRPr lang="en-US" altLang="en-US" sz="1600"/>
          </a:p>
          <a:p>
            <a:pPr marL="457200" indent="-457200">
              <a:buFontTx/>
              <a:buAutoNum type="arabicPeriod" startAt="2"/>
            </a:pPr>
            <a:r>
              <a:rPr lang="en-US" altLang="en-US" smtClean="0"/>
              <a:t>Raw features are pixel intensity values (2061 features)</a:t>
            </a:r>
          </a:p>
          <a:p>
            <a:pPr marL="457200" indent="-457200">
              <a:buFontTx/>
              <a:buAutoNum type="arabicPeriod" startAt="2"/>
            </a:pPr>
            <a:endParaRPr lang="en-US" altLang="en-US" smtClean="0"/>
          </a:p>
          <a:p>
            <a:pPr marL="457200" indent="-457200">
              <a:buFontTx/>
              <a:buAutoNum type="arabicPeriod" startAt="2"/>
            </a:pPr>
            <a:r>
              <a:rPr lang="en-US" altLang="en-US" smtClean="0"/>
              <a:t>Each image is encoded as a vector </a:t>
            </a:r>
            <a:r>
              <a:rPr lang="en-US" altLang="en-US" smtClean="0">
                <a:sym typeface="Symbol" panose="05050102010706020507" pitchFamily="18" charset="2"/>
              </a:rPr>
              <a:t></a:t>
            </a:r>
            <a:r>
              <a:rPr lang="en-US" altLang="en-US" baseline="-25000" smtClean="0">
                <a:sym typeface="Symbol" panose="05050102010706020507" pitchFamily="18" charset="2"/>
              </a:rPr>
              <a:t>i</a:t>
            </a:r>
            <a:r>
              <a:rPr lang="en-US" altLang="en-US" smtClean="0">
                <a:sym typeface="Symbol" panose="05050102010706020507" pitchFamily="18" charset="2"/>
              </a:rPr>
              <a:t> </a:t>
            </a:r>
            <a:r>
              <a:rPr lang="en-US" altLang="en-US" smtClean="0"/>
              <a:t>of these features</a:t>
            </a:r>
          </a:p>
          <a:p>
            <a:pPr marL="457200" indent="-457200">
              <a:buFontTx/>
              <a:buAutoNum type="arabicPeriod" startAt="2"/>
            </a:pPr>
            <a:endParaRPr lang="en-US" altLang="en-US" smtClean="0"/>
          </a:p>
          <a:p>
            <a:pPr marL="457200" indent="-457200">
              <a:buFontTx/>
              <a:buAutoNum type="arabicPeriod" startAt="2"/>
            </a:pPr>
            <a:r>
              <a:rPr lang="en-US" altLang="en-US" smtClean="0"/>
              <a:t>Compute “mean” face in training set:</a:t>
            </a:r>
          </a:p>
          <a:p>
            <a:pPr marL="914400" lvl="1" indent="-457200">
              <a:buFontTx/>
              <a:buChar char="•"/>
            </a:pPr>
            <a:endParaRPr lang="en-US" altLang="en-US" smtClean="0"/>
          </a:p>
          <a:p>
            <a:pPr marL="457200" indent="-457200">
              <a:buFontTx/>
              <a:buAutoNum type="arabicPeriod" startAt="2"/>
            </a:pPr>
            <a:endParaRPr lang="en-US" altLang="en-US" smtClean="0"/>
          </a:p>
        </p:txBody>
      </p:sp>
      <p:graphicFrame>
        <p:nvGraphicFramePr>
          <p:cNvPr id="9218" name="Object 0"/>
          <p:cNvGraphicFramePr>
            <a:graphicFrameLocks noChangeAspect="1"/>
          </p:cNvGraphicFramePr>
          <p:nvPr>
            <p:extLst>
              <p:ext uri="{D42A27DB-BD31-4B8C-83A1-F6EECF244321}">
                <p14:modId xmlns:p14="http://schemas.microsoft.com/office/powerpoint/2010/main" val="3130977102"/>
              </p:ext>
            </p:extLst>
          </p:nvPr>
        </p:nvGraphicFramePr>
        <p:xfrm>
          <a:off x="4572001" y="4397375"/>
          <a:ext cx="1565275" cy="806450"/>
        </p:xfrm>
        <a:graphic>
          <a:graphicData uri="http://schemas.openxmlformats.org/presentationml/2006/ole">
            <mc:AlternateContent xmlns:mc="http://schemas.openxmlformats.org/markup-compatibility/2006">
              <mc:Choice xmlns:v="urn:schemas-microsoft-com:vml" Requires="v">
                <p:oleObj spid="_x0000_s5137" name="Equation" r:id="rId3" imgW="838080" imgH="431640" progId="Equation.3">
                  <p:embed/>
                </p:oleObj>
              </mc:Choice>
              <mc:Fallback>
                <p:oleObj name="Equation" r:id="rId3" imgW="83808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1" y="4397375"/>
                        <a:ext cx="1565275" cy="806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7369481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2057400" y="2514600"/>
            <a:ext cx="7772400" cy="4114800"/>
          </a:xfrm>
        </p:spPr>
        <p:txBody>
          <a:bodyPr>
            <a:normAutofit fontScale="92500" lnSpcReduction="10000"/>
          </a:bodyPr>
          <a:lstStyle/>
          <a:p>
            <a:pPr marL="457200" indent="-457200">
              <a:buNone/>
            </a:pPr>
            <a:endParaRPr lang="en-US" altLang="en-US" sz="1800"/>
          </a:p>
          <a:p>
            <a:pPr marL="457200" indent="-457200"/>
            <a:r>
              <a:rPr lang="en-US" altLang="en-US" smtClean="0"/>
              <a:t>Subtract the mean face from each face vector</a:t>
            </a:r>
          </a:p>
          <a:p>
            <a:pPr marL="457200" indent="-457200"/>
            <a:endParaRPr lang="en-US" altLang="en-US" smtClean="0"/>
          </a:p>
          <a:p>
            <a:pPr marL="457200" indent="-457200"/>
            <a:endParaRPr lang="en-US" altLang="en-US" sz="1000"/>
          </a:p>
          <a:p>
            <a:pPr marL="457200" indent="-457200"/>
            <a:r>
              <a:rPr lang="en-US" altLang="en-US" smtClean="0"/>
              <a:t>Compute the covariance matrix </a:t>
            </a:r>
            <a:r>
              <a:rPr lang="en-US" altLang="en-US" b="1" smtClean="0"/>
              <a:t>C</a:t>
            </a:r>
          </a:p>
          <a:p>
            <a:pPr marL="457200" indent="-457200"/>
            <a:endParaRPr lang="en-US" altLang="en-US" smtClean="0"/>
          </a:p>
          <a:p>
            <a:pPr marL="457200" indent="-457200"/>
            <a:r>
              <a:rPr lang="en-US" altLang="en-US" smtClean="0"/>
              <a:t>Compute the (unit) eigenvectors </a:t>
            </a:r>
            <a:r>
              <a:rPr lang="en-US" altLang="en-US" b="1" smtClean="0"/>
              <a:t>v</a:t>
            </a:r>
            <a:r>
              <a:rPr lang="en-US" altLang="en-US" baseline="-25000" smtClean="0"/>
              <a:t>i</a:t>
            </a:r>
            <a:r>
              <a:rPr lang="en-US" altLang="en-US" smtClean="0"/>
              <a:t> of </a:t>
            </a:r>
            <a:r>
              <a:rPr lang="en-US" altLang="en-US" b="1" smtClean="0"/>
              <a:t>C</a:t>
            </a:r>
          </a:p>
          <a:p>
            <a:pPr marL="457200" indent="-457200"/>
            <a:endParaRPr lang="en-US" altLang="en-US" b="1" smtClean="0"/>
          </a:p>
          <a:p>
            <a:pPr marL="457200" indent="-457200"/>
            <a:r>
              <a:rPr lang="en-US" altLang="en-US" smtClean="0"/>
              <a:t>Keep only the first </a:t>
            </a:r>
            <a:r>
              <a:rPr lang="en-US" altLang="en-US" i="1" smtClean="0"/>
              <a:t>K</a:t>
            </a:r>
            <a:r>
              <a:rPr lang="en-US" altLang="en-US" smtClean="0"/>
              <a:t> principal components (eigenvectors)</a:t>
            </a:r>
          </a:p>
        </p:txBody>
      </p:sp>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52401"/>
            <a:ext cx="8191500" cy="243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242" name="Object 0"/>
          <p:cNvGraphicFramePr>
            <a:graphicFrameLocks noChangeAspect="1"/>
          </p:cNvGraphicFramePr>
          <p:nvPr/>
        </p:nvGraphicFramePr>
        <p:xfrm>
          <a:off x="4495800" y="3352800"/>
          <a:ext cx="1398588" cy="427038"/>
        </p:xfrm>
        <a:graphic>
          <a:graphicData uri="http://schemas.openxmlformats.org/presentationml/2006/ole">
            <mc:AlternateContent xmlns:mc="http://schemas.openxmlformats.org/markup-compatibility/2006">
              <mc:Choice xmlns:v="urn:schemas-microsoft-com:vml" Requires="v">
                <p:oleObj spid="_x0000_s6160" name="Equation" r:id="rId4" imgW="749160" imgH="228600" progId="Equation.3">
                  <p:embed/>
                </p:oleObj>
              </mc:Choice>
              <mc:Fallback>
                <p:oleObj name="Equation" r:id="rId4" imgW="74916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800" y="3352800"/>
                        <a:ext cx="1398588" cy="427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8215686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10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1" y="685801"/>
            <a:ext cx="8012113" cy="220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79" name="Picture 10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3657601"/>
            <a:ext cx="7405688" cy="236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11906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5"/>
          <p:cNvSpPr txBox="1">
            <a:spLocks noChangeArrowheads="1"/>
          </p:cNvSpPr>
          <p:nvPr/>
        </p:nvSpPr>
        <p:spPr bwMode="auto">
          <a:xfrm>
            <a:off x="2057401" y="914401"/>
            <a:ext cx="7777001"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r>
              <a:rPr lang="en-US" altLang="en-US" b="0"/>
              <a:t>The eigenfaces encode the principal sources of variation </a:t>
            </a:r>
          </a:p>
          <a:p>
            <a:pPr eaLnBrk="1" hangingPunct="1"/>
            <a:r>
              <a:rPr lang="en-US" altLang="en-US" b="0"/>
              <a:t>in the dataset (e.g., absence/presence of facial hair, skin tone, </a:t>
            </a:r>
          </a:p>
          <a:p>
            <a:pPr eaLnBrk="1" hangingPunct="1"/>
            <a:r>
              <a:rPr lang="en-US" altLang="en-US" b="0"/>
              <a:t>glasses, etc.). </a:t>
            </a:r>
          </a:p>
          <a:p>
            <a:pPr eaLnBrk="1" hangingPunct="1"/>
            <a:endParaRPr lang="en-US" altLang="en-US" b="0"/>
          </a:p>
          <a:p>
            <a:pPr eaLnBrk="1" hangingPunct="1"/>
            <a:r>
              <a:rPr lang="en-US" altLang="en-US" b="0"/>
              <a:t>We can represent any face as a linear combination of these</a:t>
            </a:r>
          </a:p>
          <a:p>
            <a:pPr eaLnBrk="1" hangingPunct="1"/>
            <a:r>
              <a:rPr lang="en-US" altLang="en-US" b="0"/>
              <a:t>“basis” faces.    </a:t>
            </a:r>
          </a:p>
          <a:p>
            <a:pPr eaLnBrk="1" hangingPunct="1"/>
            <a:endParaRPr lang="en-US" altLang="en-US" b="0"/>
          </a:p>
          <a:p>
            <a:pPr eaLnBrk="1" hangingPunct="1"/>
            <a:r>
              <a:rPr lang="en-US" altLang="en-US" b="0"/>
              <a:t>Use this representation for:</a:t>
            </a:r>
          </a:p>
          <a:p>
            <a:pPr lvl="1" eaLnBrk="1" hangingPunct="1">
              <a:buFontTx/>
              <a:buChar char="•"/>
            </a:pPr>
            <a:r>
              <a:rPr lang="en-US" altLang="en-US" b="0"/>
              <a:t> Face recognition </a:t>
            </a:r>
          </a:p>
          <a:p>
            <a:pPr lvl="1" eaLnBrk="1" hangingPunct="1"/>
            <a:r>
              <a:rPr lang="en-US" altLang="en-US" b="0"/>
              <a:t>	(e.g., Euclidean distance from known faces)</a:t>
            </a:r>
          </a:p>
          <a:p>
            <a:pPr eaLnBrk="1" hangingPunct="1"/>
            <a:endParaRPr lang="en-US" altLang="en-US" b="0"/>
          </a:p>
          <a:p>
            <a:pPr lvl="1" eaLnBrk="1" hangingPunct="1">
              <a:buFontTx/>
              <a:buChar char="•"/>
            </a:pPr>
            <a:r>
              <a:rPr lang="en-US" altLang="en-US" b="0"/>
              <a:t> Linear discrimination </a:t>
            </a:r>
          </a:p>
          <a:p>
            <a:pPr eaLnBrk="1" hangingPunct="1"/>
            <a:r>
              <a:rPr lang="en-US" altLang="en-US" b="0"/>
              <a:t>	(e.g., “glasses” versus “no glasses”, </a:t>
            </a:r>
          </a:p>
          <a:p>
            <a:pPr eaLnBrk="1" hangingPunct="1"/>
            <a:r>
              <a:rPr lang="en-US" altLang="en-US" b="0"/>
              <a:t>	or “male” versus “female”) </a:t>
            </a:r>
          </a:p>
        </p:txBody>
      </p:sp>
    </p:spTree>
    <p:extLst>
      <p:ext uri="{BB962C8B-B14F-4D97-AF65-F5344CB8AC3E}">
        <p14:creationId xmlns:p14="http://schemas.microsoft.com/office/powerpoint/2010/main" val="18965294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9245" y="241180"/>
            <a:ext cx="11539470" cy="711415"/>
          </a:xfrm>
          <a:prstGeom prst="rect">
            <a:avLst/>
          </a:prstGeom>
        </p:spPr>
        <p:txBody>
          <a:bodyPr vert="horz" wrap="square" lIns="0" tIns="33975" rIns="0" bIns="0" rtlCol="0" anchor="ctr">
            <a:spAutoFit/>
          </a:bodyPr>
          <a:lstStyle/>
          <a:p>
            <a:pPr marL="25168">
              <a:lnSpc>
                <a:spcPct val="100000"/>
              </a:lnSpc>
              <a:spcBef>
                <a:spcPts val="268"/>
              </a:spcBef>
            </a:pPr>
            <a:r>
              <a:rPr spc="-20" dirty="0"/>
              <a:t>Principal </a:t>
            </a:r>
            <a:r>
              <a:rPr spc="-50" dirty="0"/>
              <a:t>Components </a:t>
            </a:r>
            <a:r>
              <a:rPr spc="-20" dirty="0"/>
              <a:t>Analysis:</a:t>
            </a:r>
            <a:r>
              <a:rPr spc="-168" dirty="0"/>
              <a:t> </a:t>
            </a:r>
            <a:r>
              <a:rPr lang="en-US" spc="-168" dirty="0" smtClean="0"/>
              <a:t>mathematical </a:t>
            </a:r>
            <a:r>
              <a:rPr spc="-30" dirty="0" smtClean="0"/>
              <a:t>details</a:t>
            </a:r>
            <a:endParaRPr spc="-30" dirty="0"/>
          </a:p>
        </p:txBody>
      </p:sp>
      <p:sp>
        <p:nvSpPr>
          <p:cNvPr id="3" name="object 3"/>
          <p:cNvSpPr txBox="1"/>
          <p:nvPr/>
        </p:nvSpPr>
        <p:spPr>
          <a:xfrm>
            <a:off x="1532586" y="1026481"/>
            <a:ext cx="8324089" cy="1644084"/>
          </a:xfrm>
          <a:prstGeom prst="rect">
            <a:avLst/>
          </a:prstGeom>
        </p:spPr>
        <p:txBody>
          <a:bodyPr vert="horz" wrap="square" lIns="0" tIns="22650" rIns="0" bIns="0" rtlCol="0">
            <a:spAutoFit/>
          </a:bodyPr>
          <a:lstStyle/>
          <a:p>
            <a:pPr marL="286911" indent="-261743">
              <a:spcBef>
                <a:spcPts val="178"/>
              </a:spcBef>
              <a:buClr>
                <a:srgbClr val="3333B2"/>
              </a:buClr>
              <a:buSzPct val="90909"/>
              <a:buFont typeface="DejaVu Sans"/>
              <a:buChar char="•"/>
              <a:tabLst>
                <a:tab pos="288169" algn="l"/>
              </a:tabLst>
            </a:pPr>
            <a:r>
              <a:rPr sz="2180" spc="109" dirty="0">
                <a:latin typeface="Times New Roman"/>
                <a:cs typeface="Times New Roman"/>
              </a:rPr>
              <a:t>The </a:t>
            </a:r>
            <a:r>
              <a:rPr sz="2180" i="1" spc="40" dirty="0">
                <a:solidFill>
                  <a:srgbClr val="009900"/>
                </a:solidFill>
                <a:latin typeface="Times New Roman"/>
                <a:cs typeface="Times New Roman"/>
              </a:rPr>
              <a:t>first </a:t>
            </a:r>
            <a:r>
              <a:rPr sz="2180" i="1" spc="20" dirty="0">
                <a:solidFill>
                  <a:srgbClr val="009900"/>
                </a:solidFill>
                <a:latin typeface="Times New Roman"/>
                <a:cs typeface="Times New Roman"/>
              </a:rPr>
              <a:t>principal </a:t>
            </a:r>
            <a:r>
              <a:rPr sz="2180" i="1" spc="40" dirty="0">
                <a:solidFill>
                  <a:srgbClr val="009900"/>
                </a:solidFill>
                <a:latin typeface="Times New Roman"/>
                <a:cs typeface="Times New Roman"/>
              </a:rPr>
              <a:t>component </a:t>
            </a:r>
            <a:r>
              <a:rPr sz="2180" spc="-40" dirty="0">
                <a:latin typeface="Times New Roman"/>
                <a:cs typeface="Times New Roman"/>
              </a:rPr>
              <a:t>of </a:t>
            </a:r>
            <a:r>
              <a:rPr sz="2180" spc="109" dirty="0">
                <a:latin typeface="Times New Roman"/>
                <a:cs typeface="Times New Roman"/>
              </a:rPr>
              <a:t>a </a:t>
            </a:r>
            <a:r>
              <a:rPr sz="2180" spc="69" dirty="0">
                <a:latin typeface="Times New Roman"/>
                <a:cs typeface="Times New Roman"/>
              </a:rPr>
              <a:t>set </a:t>
            </a:r>
            <a:r>
              <a:rPr sz="2180" spc="-40" dirty="0">
                <a:latin typeface="Times New Roman"/>
                <a:cs typeface="Times New Roman"/>
              </a:rPr>
              <a:t>of</a:t>
            </a:r>
            <a:r>
              <a:rPr sz="2180" spc="89" dirty="0">
                <a:latin typeface="Times New Roman"/>
                <a:cs typeface="Times New Roman"/>
              </a:rPr>
              <a:t> </a:t>
            </a:r>
            <a:r>
              <a:rPr sz="2180" spc="59" dirty="0">
                <a:latin typeface="Times New Roman"/>
                <a:cs typeface="Times New Roman"/>
              </a:rPr>
              <a:t>features</a:t>
            </a:r>
            <a:endParaRPr sz="2180" dirty="0">
              <a:latin typeface="Times New Roman"/>
              <a:cs typeface="Times New Roman"/>
            </a:endParaRPr>
          </a:p>
          <a:p>
            <a:pPr marL="286911" marR="10067">
              <a:lnSpc>
                <a:spcPct val="102600"/>
              </a:lnSpc>
            </a:pPr>
            <a:r>
              <a:rPr sz="2180" i="1" spc="139" dirty="0">
                <a:latin typeface="Times New Roman"/>
                <a:cs typeface="Times New Roman"/>
              </a:rPr>
              <a:t>X</a:t>
            </a:r>
            <a:r>
              <a:rPr sz="2378" spc="206" baseline="-10416" dirty="0">
                <a:latin typeface="Verdana"/>
                <a:cs typeface="Verdana"/>
              </a:rPr>
              <a:t>1</a:t>
            </a:r>
            <a:r>
              <a:rPr sz="2180" i="1" spc="139" dirty="0">
                <a:latin typeface="Times New Roman"/>
                <a:cs typeface="Times New Roman"/>
              </a:rPr>
              <a:t>,</a:t>
            </a:r>
            <a:r>
              <a:rPr sz="2180" i="1" spc="-198" dirty="0">
                <a:latin typeface="Times New Roman"/>
                <a:cs typeface="Times New Roman"/>
              </a:rPr>
              <a:t> </a:t>
            </a:r>
            <a:r>
              <a:rPr sz="2180" i="1" spc="139" dirty="0">
                <a:latin typeface="Times New Roman"/>
                <a:cs typeface="Times New Roman"/>
              </a:rPr>
              <a:t>X</a:t>
            </a:r>
            <a:r>
              <a:rPr sz="2378" spc="206" baseline="-10416" dirty="0">
                <a:latin typeface="Verdana"/>
                <a:cs typeface="Verdana"/>
              </a:rPr>
              <a:t>2</a:t>
            </a:r>
            <a:r>
              <a:rPr sz="2180" i="1" spc="139" dirty="0">
                <a:latin typeface="Times New Roman"/>
                <a:cs typeface="Times New Roman"/>
              </a:rPr>
              <a:t>,</a:t>
            </a:r>
            <a:r>
              <a:rPr sz="2180" i="1" spc="-188" dirty="0">
                <a:latin typeface="Times New Roman"/>
                <a:cs typeface="Times New Roman"/>
              </a:rPr>
              <a:t> </a:t>
            </a:r>
            <a:r>
              <a:rPr sz="2180" i="1" spc="50" dirty="0">
                <a:latin typeface="Times New Roman"/>
                <a:cs typeface="Times New Roman"/>
              </a:rPr>
              <a:t>.</a:t>
            </a:r>
            <a:r>
              <a:rPr sz="2180" i="1" spc="-188" dirty="0">
                <a:latin typeface="Times New Roman"/>
                <a:cs typeface="Times New Roman"/>
              </a:rPr>
              <a:t> </a:t>
            </a:r>
            <a:r>
              <a:rPr sz="2180" i="1" spc="50" dirty="0">
                <a:latin typeface="Times New Roman"/>
                <a:cs typeface="Times New Roman"/>
              </a:rPr>
              <a:t>.</a:t>
            </a:r>
            <a:r>
              <a:rPr sz="2180" i="1" spc="-188" dirty="0">
                <a:latin typeface="Times New Roman"/>
                <a:cs typeface="Times New Roman"/>
              </a:rPr>
              <a:t> </a:t>
            </a:r>
            <a:r>
              <a:rPr sz="2180" i="1" spc="50" dirty="0">
                <a:latin typeface="Times New Roman"/>
                <a:cs typeface="Times New Roman"/>
              </a:rPr>
              <a:t>.</a:t>
            </a:r>
            <a:r>
              <a:rPr sz="2180" i="1" spc="-188" dirty="0">
                <a:latin typeface="Times New Roman"/>
                <a:cs typeface="Times New Roman"/>
              </a:rPr>
              <a:t> </a:t>
            </a:r>
            <a:r>
              <a:rPr sz="2180" i="1" spc="50" dirty="0">
                <a:latin typeface="Times New Roman"/>
                <a:cs typeface="Times New Roman"/>
              </a:rPr>
              <a:t>,</a:t>
            </a:r>
            <a:r>
              <a:rPr sz="2180" i="1" spc="-188" dirty="0">
                <a:latin typeface="Times New Roman"/>
                <a:cs typeface="Times New Roman"/>
              </a:rPr>
              <a:t> </a:t>
            </a:r>
            <a:r>
              <a:rPr sz="2180" i="1" spc="248" dirty="0">
                <a:latin typeface="Times New Roman"/>
                <a:cs typeface="Times New Roman"/>
              </a:rPr>
              <a:t>X</a:t>
            </a:r>
            <a:r>
              <a:rPr sz="2378" i="1" spc="371" baseline="-10416" dirty="0">
                <a:latin typeface="Times New Roman"/>
                <a:cs typeface="Times New Roman"/>
              </a:rPr>
              <a:t>p</a:t>
            </a:r>
            <a:r>
              <a:rPr sz="2378" i="1" spc="624" baseline="-10416" dirty="0">
                <a:latin typeface="Times New Roman"/>
                <a:cs typeface="Times New Roman"/>
              </a:rPr>
              <a:t> </a:t>
            </a:r>
            <a:r>
              <a:rPr sz="2180" spc="-10" dirty="0">
                <a:latin typeface="Times New Roman"/>
                <a:cs typeface="Times New Roman"/>
              </a:rPr>
              <a:t>is</a:t>
            </a:r>
            <a:r>
              <a:rPr sz="2180" spc="168" dirty="0">
                <a:latin typeface="Times New Roman"/>
                <a:cs typeface="Times New Roman"/>
              </a:rPr>
              <a:t> </a:t>
            </a:r>
            <a:r>
              <a:rPr sz="2180" spc="109" dirty="0">
                <a:latin typeface="Times New Roman"/>
                <a:cs typeface="Times New Roman"/>
              </a:rPr>
              <a:t>the</a:t>
            </a:r>
            <a:r>
              <a:rPr sz="2180" spc="178" dirty="0">
                <a:latin typeface="Times New Roman"/>
                <a:cs typeface="Times New Roman"/>
              </a:rPr>
              <a:t> </a:t>
            </a:r>
            <a:r>
              <a:rPr sz="2180" spc="50" dirty="0">
                <a:latin typeface="Times New Roman"/>
                <a:cs typeface="Times New Roman"/>
              </a:rPr>
              <a:t>normalized</a:t>
            </a:r>
            <a:r>
              <a:rPr sz="2180" spc="168" dirty="0">
                <a:latin typeface="Times New Roman"/>
                <a:cs typeface="Times New Roman"/>
              </a:rPr>
              <a:t> </a:t>
            </a:r>
            <a:r>
              <a:rPr sz="2180" spc="50" dirty="0">
                <a:latin typeface="Times New Roman"/>
                <a:cs typeface="Times New Roman"/>
              </a:rPr>
              <a:t>linear</a:t>
            </a:r>
            <a:r>
              <a:rPr sz="2180" spc="168" dirty="0">
                <a:latin typeface="Times New Roman"/>
                <a:cs typeface="Times New Roman"/>
              </a:rPr>
              <a:t> </a:t>
            </a:r>
            <a:r>
              <a:rPr sz="2180" spc="59" dirty="0">
                <a:latin typeface="Times New Roman"/>
                <a:cs typeface="Times New Roman"/>
              </a:rPr>
              <a:t>combination</a:t>
            </a:r>
            <a:r>
              <a:rPr sz="2180" spc="178" dirty="0">
                <a:latin typeface="Times New Roman"/>
                <a:cs typeface="Times New Roman"/>
              </a:rPr>
              <a:t> </a:t>
            </a:r>
            <a:r>
              <a:rPr sz="2180" spc="-40" dirty="0">
                <a:latin typeface="Times New Roman"/>
                <a:cs typeface="Times New Roman"/>
              </a:rPr>
              <a:t>of</a:t>
            </a:r>
            <a:r>
              <a:rPr sz="2180" spc="159" dirty="0">
                <a:latin typeface="Times New Roman"/>
                <a:cs typeface="Times New Roman"/>
              </a:rPr>
              <a:t> </a:t>
            </a:r>
            <a:r>
              <a:rPr sz="2180" spc="109" dirty="0">
                <a:latin typeface="Times New Roman"/>
                <a:cs typeface="Times New Roman"/>
              </a:rPr>
              <a:t>the  </a:t>
            </a:r>
            <a:r>
              <a:rPr sz="2180" spc="59" dirty="0">
                <a:latin typeface="Times New Roman"/>
                <a:cs typeface="Times New Roman"/>
              </a:rPr>
              <a:t>features</a:t>
            </a:r>
            <a:endParaRPr sz="2180" dirty="0">
              <a:latin typeface="Times New Roman"/>
              <a:cs typeface="Times New Roman"/>
            </a:endParaRPr>
          </a:p>
          <a:p>
            <a:pPr>
              <a:spcBef>
                <a:spcPts val="40"/>
              </a:spcBef>
            </a:pPr>
            <a:endParaRPr sz="1684" dirty="0">
              <a:latin typeface="Times New Roman"/>
              <a:cs typeface="Times New Roman"/>
            </a:endParaRPr>
          </a:p>
          <a:p>
            <a:pPr marL="1760473">
              <a:spcBef>
                <a:spcPts val="10"/>
              </a:spcBef>
            </a:pPr>
            <a:r>
              <a:rPr sz="2180" i="1" spc="40" dirty="0">
                <a:latin typeface="Times New Roman"/>
                <a:cs typeface="Times New Roman"/>
              </a:rPr>
              <a:t>Z</a:t>
            </a:r>
            <a:r>
              <a:rPr sz="2378" spc="59" baseline="-10416" dirty="0">
                <a:latin typeface="Verdana"/>
                <a:cs typeface="Verdana"/>
              </a:rPr>
              <a:t>1</a:t>
            </a:r>
            <a:r>
              <a:rPr sz="2378" spc="192" baseline="-10416" dirty="0">
                <a:latin typeface="Verdana"/>
                <a:cs typeface="Verdana"/>
              </a:rPr>
              <a:t> </a:t>
            </a:r>
            <a:r>
              <a:rPr sz="2180" spc="446" dirty="0">
                <a:latin typeface="Times New Roman"/>
                <a:cs typeface="Times New Roman"/>
              </a:rPr>
              <a:t>=</a:t>
            </a:r>
            <a:r>
              <a:rPr sz="2180" spc="50" dirty="0">
                <a:latin typeface="Times New Roman"/>
                <a:cs typeface="Times New Roman"/>
              </a:rPr>
              <a:t> </a:t>
            </a:r>
            <a:r>
              <a:rPr sz="2180" i="1" spc="20" dirty="0">
                <a:latin typeface="Times New Roman"/>
                <a:cs typeface="Times New Roman"/>
              </a:rPr>
              <a:t>φ</a:t>
            </a:r>
            <a:r>
              <a:rPr sz="2378" spc="30" baseline="-10416" dirty="0">
                <a:latin typeface="Verdana"/>
                <a:cs typeface="Verdana"/>
              </a:rPr>
              <a:t>11</a:t>
            </a:r>
            <a:r>
              <a:rPr sz="2180" i="1" spc="20" dirty="0">
                <a:latin typeface="Times New Roman"/>
                <a:cs typeface="Times New Roman"/>
              </a:rPr>
              <a:t>X</a:t>
            </a:r>
            <a:r>
              <a:rPr sz="2378" spc="30" baseline="-10416" dirty="0">
                <a:latin typeface="Verdana"/>
                <a:cs typeface="Verdana"/>
              </a:rPr>
              <a:t>1 </a:t>
            </a:r>
            <a:r>
              <a:rPr sz="2180" spc="446" dirty="0">
                <a:latin typeface="Times New Roman"/>
                <a:cs typeface="Times New Roman"/>
              </a:rPr>
              <a:t>+</a:t>
            </a:r>
            <a:r>
              <a:rPr sz="2180" spc="-79" dirty="0">
                <a:latin typeface="Times New Roman"/>
                <a:cs typeface="Times New Roman"/>
              </a:rPr>
              <a:t> </a:t>
            </a:r>
            <a:r>
              <a:rPr sz="2180" i="1" spc="20" dirty="0">
                <a:latin typeface="Times New Roman"/>
                <a:cs typeface="Times New Roman"/>
              </a:rPr>
              <a:t>φ</a:t>
            </a:r>
            <a:r>
              <a:rPr sz="2378" spc="30" baseline="-10416" dirty="0">
                <a:latin typeface="Verdana"/>
                <a:cs typeface="Verdana"/>
              </a:rPr>
              <a:t>21</a:t>
            </a:r>
            <a:r>
              <a:rPr sz="2180" i="1" spc="20" dirty="0">
                <a:latin typeface="Times New Roman"/>
                <a:cs typeface="Times New Roman"/>
              </a:rPr>
              <a:t>X</a:t>
            </a:r>
            <a:r>
              <a:rPr sz="2378" spc="30" baseline="-10416" dirty="0">
                <a:latin typeface="Verdana"/>
                <a:cs typeface="Verdana"/>
              </a:rPr>
              <a:t>2 </a:t>
            </a:r>
            <a:r>
              <a:rPr sz="2180" spc="446" dirty="0">
                <a:latin typeface="Times New Roman"/>
                <a:cs typeface="Times New Roman"/>
              </a:rPr>
              <a:t>+</a:t>
            </a:r>
            <a:r>
              <a:rPr sz="2180" spc="-69" dirty="0">
                <a:latin typeface="Times New Roman"/>
                <a:cs typeface="Times New Roman"/>
              </a:rPr>
              <a:t> </a:t>
            </a:r>
            <a:r>
              <a:rPr sz="2180" i="1" spc="50" dirty="0">
                <a:latin typeface="Times New Roman"/>
                <a:cs typeface="Times New Roman"/>
              </a:rPr>
              <a:t>.</a:t>
            </a:r>
            <a:r>
              <a:rPr sz="2180" i="1" spc="-198" dirty="0">
                <a:latin typeface="Times New Roman"/>
                <a:cs typeface="Times New Roman"/>
              </a:rPr>
              <a:t> </a:t>
            </a:r>
            <a:r>
              <a:rPr sz="2180" i="1" spc="50" dirty="0">
                <a:latin typeface="Times New Roman"/>
                <a:cs typeface="Times New Roman"/>
              </a:rPr>
              <a:t>.</a:t>
            </a:r>
            <a:r>
              <a:rPr sz="2180" i="1" spc="-188" dirty="0">
                <a:latin typeface="Times New Roman"/>
                <a:cs typeface="Times New Roman"/>
              </a:rPr>
              <a:t> </a:t>
            </a:r>
            <a:r>
              <a:rPr sz="2180" i="1" spc="50" dirty="0">
                <a:latin typeface="Times New Roman"/>
                <a:cs typeface="Times New Roman"/>
              </a:rPr>
              <a:t>.</a:t>
            </a:r>
            <a:r>
              <a:rPr sz="2180" i="1" spc="-69" dirty="0">
                <a:latin typeface="Times New Roman"/>
                <a:cs typeface="Times New Roman"/>
              </a:rPr>
              <a:t> </a:t>
            </a:r>
            <a:r>
              <a:rPr sz="2180" spc="446" dirty="0">
                <a:latin typeface="Times New Roman"/>
                <a:cs typeface="Times New Roman"/>
              </a:rPr>
              <a:t>+</a:t>
            </a:r>
            <a:r>
              <a:rPr sz="2180" spc="-69" dirty="0">
                <a:latin typeface="Times New Roman"/>
                <a:cs typeface="Times New Roman"/>
              </a:rPr>
              <a:t> </a:t>
            </a:r>
            <a:r>
              <a:rPr sz="2180" i="1" spc="109" dirty="0">
                <a:latin typeface="Times New Roman"/>
                <a:cs typeface="Times New Roman"/>
              </a:rPr>
              <a:t>φ</a:t>
            </a:r>
            <a:r>
              <a:rPr sz="2378" i="1" spc="162" baseline="-10416" dirty="0">
                <a:latin typeface="Times New Roman"/>
                <a:cs typeface="Times New Roman"/>
              </a:rPr>
              <a:t>p</a:t>
            </a:r>
            <a:r>
              <a:rPr sz="2378" spc="162" baseline="-10416" dirty="0">
                <a:latin typeface="Verdana"/>
                <a:cs typeface="Verdana"/>
              </a:rPr>
              <a:t>1</a:t>
            </a:r>
            <a:r>
              <a:rPr sz="2180" i="1" spc="109" dirty="0">
                <a:latin typeface="Times New Roman"/>
                <a:cs typeface="Times New Roman"/>
              </a:rPr>
              <a:t>X</a:t>
            </a:r>
            <a:r>
              <a:rPr sz="2378" i="1" spc="162" baseline="-10416" dirty="0">
                <a:latin typeface="Times New Roman"/>
                <a:cs typeface="Times New Roman"/>
              </a:rPr>
              <a:t>p</a:t>
            </a:r>
            <a:endParaRPr sz="2378" baseline="-10416" dirty="0">
              <a:latin typeface="Times New Roman"/>
              <a:cs typeface="Times New Roman"/>
            </a:endParaRPr>
          </a:p>
        </p:txBody>
      </p:sp>
      <p:sp>
        <p:nvSpPr>
          <p:cNvPr id="4" name="object 4"/>
          <p:cNvSpPr txBox="1"/>
          <p:nvPr/>
        </p:nvSpPr>
        <p:spPr>
          <a:xfrm>
            <a:off x="1532586" y="2876608"/>
            <a:ext cx="8439505" cy="358348"/>
          </a:xfrm>
          <a:prstGeom prst="rect">
            <a:avLst/>
          </a:prstGeom>
        </p:spPr>
        <p:txBody>
          <a:bodyPr vert="horz" wrap="square" lIns="0" tIns="22650" rIns="0" bIns="0" rtlCol="0">
            <a:spAutoFit/>
          </a:bodyPr>
          <a:lstStyle/>
          <a:p>
            <a:pPr marL="25168">
              <a:spcBef>
                <a:spcPts val="178"/>
              </a:spcBef>
            </a:pPr>
            <a:r>
              <a:rPr sz="2180" spc="168" dirty="0">
                <a:latin typeface="Times New Roman"/>
                <a:cs typeface="Times New Roman"/>
              </a:rPr>
              <a:t>that </a:t>
            </a:r>
            <a:r>
              <a:rPr sz="2180" spc="69" dirty="0">
                <a:latin typeface="Times New Roman"/>
                <a:cs typeface="Times New Roman"/>
              </a:rPr>
              <a:t>has </a:t>
            </a:r>
            <a:r>
              <a:rPr sz="2180" spc="109" dirty="0">
                <a:latin typeface="Times New Roman"/>
                <a:cs typeface="Times New Roman"/>
              </a:rPr>
              <a:t>the </a:t>
            </a:r>
            <a:r>
              <a:rPr sz="2180" spc="59" dirty="0">
                <a:latin typeface="Times New Roman"/>
                <a:cs typeface="Times New Roman"/>
              </a:rPr>
              <a:t>largest </a:t>
            </a:r>
            <a:r>
              <a:rPr sz="2180" spc="40" dirty="0">
                <a:latin typeface="Times New Roman"/>
                <a:cs typeface="Times New Roman"/>
              </a:rPr>
              <a:t>variance. </a:t>
            </a:r>
            <a:r>
              <a:rPr sz="2180" spc="59" dirty="0">
                <a:latin typeface="Times New Roman"/>
                <a:cs typeface="Times New Roman"/>
              </a:rPr>
              <a:t>By </a:t>
            </a:r>
            <a:r>
              <a:rPr sz="2180" i="1" spc="30" dirty="0">
                <a:solidFill>
                  <a:srgbClr val="009900"/>
                </a:solidFill>
                <a:latin typeface="Times New Roman"/>
                <a:cs typeface="Times New Roman"/>
              </a:rPr>
              <a:t>normalized</a:t>
            </a:r>
            <a:r>
              <a:rPr sz="2180" spc="30" dirty="0">
                <a:latin typeface="Times New Roman"/>
                <a:cs typeface="Times New Roman"/>
              </a:rPr>
              <a:t>, </a:t>
            </a:r>
            <a:r>
              <a:rPr sz="2180" spc="-50" dirty="0">
                <a:latin typeface="Times New Roman"/>
                <a:cs typeface="Times New Roman"/>
              </a:rPr>
              <a:t>we </a:t>
            </a:r>
            <a:r>
              <a:rPr sz="2180" spc="79" dirty="0">
                <a:latin typeface="Times New Roman"/>
                <a:cs typeface="Times New Roman"/>
              </a:rPr>
              <a:t>mean</a:t>
            </a:r>
            <a:r>
              <a:rPr sz="2180" spc="248" dirty="0">
                <a:latin typeface="Times New Roman"/>
                <a:cs typeface="Times New Roman"/>
              </a:rPr>
              <a:t> </a:t>
            </a:r>
            <a:r>
              <a:rPr sz="2180" spc="168" dirty="0">
                <a:latin typeface="Times New Roman"/>
                <a:cs typeface="Times New Roman"/>
              </a:rPr>
              <a:t>that</a:t>
            </a:r>
            <a:endParaRPr sz="2180" dirty="0">
              <a:latin typeface="Times New Roman"/>
              <a:cs typeface="Times New Roman"/>
            </a:endParaRPr>
          </a:p>
        </p:txBody>
      </p:sp>
      <p:sp>
        <p:nvSpPr>
          <p:cNvPr id="10" name="object 10"/>
          <p:cNvSpPr txBox="1"/>
          <p:nvPr/>
        </p:nvSpPr>
        <p:spPr>
          <a:xfrm>
            <a:off x="1532586" y="3844745"/>
            <a:ext cx="8376940" cy="2499658"/>
          </a:xfrm>
          <a:prstGeom prst="rect">
            <a:avLst/>
          </a:prstGeom>
        </p:spPr>
        <p:txBody>
          <a:bodyPr vert="horz" wrap="square" lIns="0" tIns="13842" rIns="0" bIns="0" rtlCol="0">
            <a:spAutoFit/>
          </a:bodyPr>
          <a:lstStyle/>
          <a:p>
            <a:pPr marL="286911" marR="10067" indent="-261743">
              <a:lnSpc>
                <a:spcPct val="102600"/>
              </a:lnSpc>
              <a:spcBef>
                <a:spcPts val="109"/>
              </a:spcBef>
              <a:buClr>
                <a:srgbClr val="3333B2"/>
              </a:buClr>
              <a:buSzPct val="90909"/>
              <a:buFont typeface="DejaVu Sans"/>
              <a:buChar char="•"/>
              <a:tabLst>
                <a:tab pos="288169" algn="l"/>
              </a:tabLst>
            </a:pPr>
            <a:r>
              <a:rPr sz="2180" spc="-20" dirty="0">
                <a:latin typeface="Times New Roman"/>
                <a:cs typeface="Times New Roman"/>
              </a:rPr>
              <a:t>We </a:t>
            </a:r>
            <a:r>
              <a:rPr sz="2180" spc="30" dirty="0">
                <a:latin typeface="Times New Roman"/>
                <a:cs typeface="Times New Roman"/>
              </a:rPr>
              <a:t>refer </a:t>
            </a:r>
            <a:r>
              <a:rPr sz="2180" spc="109" dirty="0">
                <a:latin typeface="Times New Roman"/>
                <a:cs typeface="Times New Roman"/>
              </a:rPr>
              <a:t>to the </a:t>
            </a:r>
            <a:r>
              <a:rPr sz="2180" spc="40" dirty="0">
                <a:latin typeface="Times New Roman"/>
                <a:cs typeface="Times New Roman"/>
              </a:rPr>
              <a:t>elements </a:t>
            </a:r>
            <a:r>
              <a:rPr sz="2180" i="1" spc="-30" dirty="0">
                <a:latin typeface="Times New Roman"/>
                <a:cs typeface="Times New Roman"/>
              </a:rPr>
              <a:t>φ</a:t>
            </a:r>
            <a:r>
              <a:rPr sz="2378" spc="-44" baseline="-10416" dirty="0">
                <a:latin typeface="Verdana"/>
                <a:cs typeface="Verdana"/>
              </a:rPr>
              <a:t>11</a:t>
            </a:r>
            <a:r>
              <a:rPr sz="2180" i="1" spc="-30" dirty="0">
                <a:latin typeface="Times New Roman"/>
                <a:cs typeface="Times New Roman"/>
              </a:rPr>
              <a:t>, </a:t>
            </a:r>
            <a:r>
              <a:rPr sz="2180" i="1" spc="50" dirty="0">
                <a:latin typeface="Times New Roman"/>
                <a:cs typeface="Times New Roman"/>
              </a:rPr>
              <a:t>. . . , </a:t>
            </a:r>
            <a:r>
              <a:rPr sz="2180" i="1" spc="-20" dirty="0">
                <a:latin typeface="Times New Roman"/>
                <a:cs typeface="Times New Roman"/>
              </a:rPr>
              <a:t>φ</a:t>
            </a:r>
            <a:r>
              <a:rPr sz="2378" i="1" spc="-30" baseline="-10416" dirty="0">
                <a:latin typeface="Times New Roman"/>
                <a:cs typeface="Times New Roman"/>
              </a:rPr>
              <a:t>p</a:t>
            </a:r>
            <a:r>
              <a:rPr sz="2378" spc="-30" baseline="-10416" dirty="0">
                <a:latin typeface="Verdana"/>
                <a:cs typeface="Verdana"/>
              </a:rPr>
              <a:t>1 </a:t>
            </a:r>
            <a:r>
              <a:rPr sz="2180" spc="50" dirty="0">
                <a:latin typeface="Times New Roman"/>
                <a:cs typeface="Times New Roman"/>
              </a:rPr>
              <a:t>as </a:t>
            </a:r>
            <a:r>
              <a:rPr sz="2180" spc="109" dirty="0">
                <a:latin typeface="Times New Roman"/>
                <a:cs typeface="Times New Roman"/>
              </a:rPr>
              <a:t>the </a:t>
            </a:r>
            <a:r>
              <a:rPr sz="2180" spc="30" dirty="0">
                <a:latin typeface="Times New Roman"/>
                <a:cs typeface="Times New Roman"/>
              </a:rPr>
              <a:t>loadings </a:t>
            </a:r>
            <a:r>
              <a:rPr sz="2180" spc="-40" dirty="0">
                <a:latin typeface="Times New Roman"/>
                <a:cs typeface="Times New Roman"/>
              </a:rPr>
              <a:t>of </a:t>
            </a:r>
            <a:r>
              <a:rPr sz="2180" spc="109" dirty="0">
                <a:latin typeface="Times New Roman"/>
                <a:cs typeface="Times New Roman"/>
              </a:rPr>
              <a:t>the  </a:t>
            </a:r>
            <a:r>
              <a:rPr sz="2180" spc="40" dirty="0">
                <a:latin typeface="Times New Roman"/>
                <a:cs typeface="Times New Roman"/>
              </a:rPr>
              <a:t>first </a:t>
            </a:r>
            <a:r>
              <a:rPr sz="2180" spc="59" dirty="0">
                <a:latin typeface="Times New Roman"/>
                <a:cs typeface="Times New Roman"/>
              </a:rPr>
              <a:t>principal component; </a:t>
            </a:r>
            <a:r>
              <a:rPr sz="2180" spc="79" dirty="0">
                <a:latin typeface="Times New Roman"/>
                <a:cs typeface="Times New Roman"/>
              </a:rPr>
              <a:t>together, </a:t>
            </a:r>
            <a:r>
              <a:rPr sz="2180" spc="109" dirty="0">
                <a:latin typeface="Times New Roman"/>
                <a:cs typeface="Times New Roman"/>
              </a:rPr>
              <a:t>the </a:t>
            </a:r>
            <a:r>
              <a:rPr sz="2180" spc="30" dirty="0">
                <a:latin typeface="Times New Roman"/>
                <a:cs typeface="Times New Roman"/>
              </a:rPr>
              <a:t>loadings </a:t>
            </a:r>
            <a:r>
              <a:rPr sz="2180" spc="40" dirty="0">
                <a:latin typeface="Times New Roman"/>
                <a:cs typeface="Times New Roman"/>
              </a:rPr>
              <a:t>make </a:t>
            </a:r>
            <a:r>
              <a:rPr sz="2180" spc="109" dirty="0">
                <a:latin typeface="Times New Roman"/>
                <a:cs typeface="Times New Roman"/>
              </a:rPr>
              <a:t>up </a:t>
            </a:r>
            <a:r>
              <a:rPr sz="2180" spc="109" dirty="0" smtClean="0">
                <a:latin typeface="Times New Roman"/>
                <a:cs typeface="Times New Roman"/>
              </a:rPr>
              <a:t>the </a:t>
            </a:r>
            <a:r>
              <a:rPr sz="2180" spc="59" dirty="0">
                <a:latin typeface="Times New Roman"/>
                <a:cs typeface="Times New Roman"/>
              </a:rPr>
              <a:t>principal component </a:t>
            </a:r>
            <a:r>
              <a:rPr sz="2180" spc="40" dirty="0" smtClean="0">
                <a:latin typeface="Times New Roman"/>
                <a:cs typeface="Times New Roman"/>
              </a:rPr>
              <a:t>loading</a:t>
            </a:r>
            <a:r>
              <a:rPr lang="en-US" sz="2180" spc="446" dirty="0">
                <a:latin typeface="Times New Roman"/>
                <a:cs typeface="Times New Roman"/>
              </a:rPr>
              <a:t> </a:t>
            </a:r>
            <a:r>
              <a:rPr sz="2180" spc="50" dirty="0" smtClean="0">
                <a:latin typeface="Times New Roman"/>
                <a:cs typeface="Times New Roman"/>
              </a:rPr>
              <a:t>vector</a:t>
            </a:r>
            <a:r>
              <a:rPr sz="2180" spc="50" dirty="0">
                <a:latin typeface="Times New Roman"/>
                <a:cs typeface="Times New Roman"/>
              </a:rPr>
              <a:t>,</a:t>
            </a:r>
            <a:endParaRPr sz="2180" dirty="0">
              <a:latin typeface="Times New Roman"/>
              <a:cs typeface="Times New Roman"/>
            </a:endParaRPr>
          </a:p>
          <a:p>
            <a:pPr marL="286911">
              <a:spcBef>
                <a:spcPts val="69"/>
              </a:spcBef>
            </a:pPr>
            <a:r>
              <a:rPr sz="2180" i="1" spc="-50" dirty="0">
                <a:latin typeface="Times New Roman"/>
                <a:cs typeface="Times New Roman"/>
              </a:rPr>
              <a:t>φ</a:t>
            </a:r>
            <a:r>
              <a:rPr sz="2378" spc="-73" baseline="-10416" dirty="0">
                <a:latin typeface="Verdana"/>
                <a:cs typeface="Verdana"/>
              </a:rPr>
              <a:t>1 </a:t>
            </a:r>
            <a:r>
              <a:rPr sz="2180" spc="446" dirty="0">
                <a:latin typeface="Times New Roman"/>
                <a:cs typeface="Times New Roman"/>
              </a:rPr>
              <a:t>= </a:t>
            </a:r>
            <a:r>
              <a:rPr sz="2180" spc="-40" dirty="0">
                <a:latin typeface="Times New Roman"/>
                <a:cs typeface="Times New Roman"/>
              </a:rPr>
              <a:t>(</a:t>
            </a:r>
            <a:r>
              <a:rPr sz="2180" i="1" spc="-40" dirty="0">
                <a:latin typeface="Times New Roman"/>
                <a:cs typeface="Times New Roman"/>
              </a:rPr>
              <a:t>φ</a:t>
            </a:r>
            <a:r>
              <a:rPr sz="2378" spc="-59" baseline="-10416" dirty="0">
                <a:latin typeface="Verdana"/>
                <a:cs typeface="Verdana"/>
              </a:rPr>
              <a:t>11 </a:t>
            </a:r>
            <a:r>
              <a:rPr sz="2180" i="1" spc="-89" dirty="0">
                <a:latin typeface="Times New Roman"/>
                <a:cs typeface="Times New Roman"/>
              </a:rPr>
              <a:t>φ</a:t>
            </a:r>
            <a:r>
              <a:rPr sz="2378" spc="-133" baseline="-10416" dirty="0">
                <a:latin typeface="Verdana"/>
                <a:cs typeface="Verdana"/>
              </a:rPr>
              <a:t>21 </a:t>
            </a:r>
            <a:r>
              <a:rPr sz="2180" i="1" spc="50" dirty="0">
                <a:latin typeface="Times New Roman"/>
                <a:cs typeface="Times New Roman"/>
              </a:rPr>
              <a:t>. . . φ</a:t>
            </a:r>
            <a:r>
              <a:rPr sz="2378" i="1" spc="73" baseline="-10416" dirty="0">
                <a:latin typeface="Times New Roman"/>
                <a:cs typeface="Times New Roman"/>
              </a:rPr>
              <a:t>p</a:t>
            </a:r>
            <a:r>
              <a:rPr sz="2378" spc="73" baseline="-10416" dirty="0">
                <a:latin typeface="Verdana"/>
                <a:cs typeface="Verdana"/>
              </a:rPr>
              <a:t>1</a:t>
            </a:r>
            <a:r>
              <a:rPr sz="2180" spc="50" dirty="0">
                <a:latin typeface="Times New Roman"/>
                <a:cs typeface="Times New Roman"/>
              </a:rPr>
              <a:t>)</a:t>
            </a:r>
            <a:r>
              <a:rPr sz="2378" i="1" spc="73" baseline="27777" dirty="0">
                <a:latin typeface="Times New Roman"/>
                <a:cs typeface="Times New Roman"/>
              </a:rPr>
              <a:t>T</a:t>
            </a:r>
            <a:r>
              <a:rPr sz="2378" i="1" spc="-162" baseline="27777" dirty="0">
                <a:latin typeface="Times New Roman"/>
                <a:cs typeface="Times New Roman"/>
              </a:rPr>
              <a:t> </a:t>
            </a:r>
            <a:r>
              <a:rPr sz="2180" spc="50" dirty="0">
                <a:latin typeface="Times New Roman"/>
                <a:cs typeface="Times New Roman"/>
              </a:rPr>
              <a:t>.</a:t>
            </a:r>
            <a:endParaRPr sz="2180" dirty="0">
              <a:latin typeface="Times New Roman"/>
              <a:cs typeface="Times New Roman"/>
            </a:endParaRPr>
          </a:p>
          <a:p>
            <a:pPr marL="286911" marR="223992" indent="-261743">
              <a:lnSpc>
                <a:spcPct val="102600"/>
              </a:lnSpc>
              <a:spcBef>
                <a:spcPts val="466"/>
              </a:spcBef>
              <a:buClr>
                <a:srgbClr val="3333B2"/>
              </a:buClr>
              <a:buSzPct val="90909"/>
              <a:buFont typeface="DejaVu Sans"/>
              <a:buChar char="•"/>
              <a:tabLst>
                <a:tab pos="288169" algn="l"/>
              </a:tabLst>
            </a:pPr>
            <a:r>
              <a:rPr sz="2180" spc="-20" dirty="0">
                <a:latin typeface="Times New Roman"/>
                <a:cs typeface="Times New Roman"/>
              </a:rPr>
              <a:t>We </a:t>
            </a:r>
            <a:r>
              <a:rPr sz="2180" spc="69" dirty="0">
                <a:latin typeface="Times New Roman"/>
                <a:cs typeface="Times New Roman"/>
              </a:rPr>
              <a:t>constrain </a:t>
            </a:r>
            <a:r>
              <a:rPr sz="2180" spc="109" dirty="0">
                <a:latin typeface="Times New Roman"/>
                <a:cs typeface="Times New Roman"/>
              </a:rPr>
              <a:t>the </a:t>
            </a:r>
            <a:r>
              <a:rPr sz="2180" spc="30" dirty="0">
                <a:latin typeface="Times New Roman"/>
                <a:cs typeface="Times New Roman"/>
              </a:rPr>
              <a:t>loadings </a:t>
            </a:r>
            <a:r>
              <a:rPr sz="2180" spc="-10" dirty="0">
                <a:latin typeface="Times New Roman"/>
                <a:cs typeface="Times New Roman"/>
              </a:rPr>
              <a:t>so </a:t>
            </a:r>
            <a:r>
              <a:rPr sz="2180" spc="168" dirty="0">
                <a:latin typeface="Times New Roman"/>
                <a:cs typeface="Times New Roman"/>
              </a:rPr>
              <a:t>that </a:t>
            </a:r>
            <a:r>
              <a:rPr sz="2180" spc="79" dirty="0">
                <a:latin typeface="Times New Roman"/>
                <a:cs typeface="Times New Roman"/>
              </a:rPr>
              <a:t>their </a:t>
            </a:r>
            <a:r>
              <a:rPr sz="2180" spc="69" dirty="0">
                <a:latin typeface="Times New Roman"/>
                <a:cs typeface="Times New Roman"/>
              </a:rPr>
              <a:t>sum </a:t>
            </a:r>
            <a:r>
              <a:rPr sz="2180" spc="-40" dirty="0">
                <a:latin typeface="Times New Roman"/>
                <a:cs typeface="Times New Roman"/>
              </a:rPr>
              <a:t>of </a:t>
            </a:r>
            <a:r>
              <a:rPr sz="2180" spc="50" dirty="0">
                <a:latin typeface="Times New Roman"/>
                <a:cs typeface="Times New Roman"/>
              </a:rPr>
              <a:t>squares </a:t>
            </a:r>
            <a:r>
              <a:rPr sz="2180" spc="-10" dirty="0">
                <a:latin typeface="Times New Roman"/>
                <a:cs typeface="Times New Roman"/>
              </a:rPr>
              <a:t>is  </a:t>
            </a:r>
            <a:r>
              <a:rPr sz="2180" spc="50" dirty="0">
                <a:latin typeface="Times New Roman"/>
                <a:cs typeface="Times New Roman"/>
              </a:rPr>
              <a:t>equal </a:t>
            </a:r>
            <a:r>
              <a:rPr sz="2180" spc="109" dirty="0">
                <a:latin typeface="Times New Roman"/>
                <a:cs typeface="Times New Roman"/>
              </a:rPr>
              <a:t>to </a:t>
            </a:r>
            <a:r>
              <a:rPr sz="2180" spc="30" dirty="0">
                <a:latin typeface="Times New Roman"/>
                <a:cs typeface="Times New Roman"/>
              </a:rPr>
              <a:t>one, </a:t>
            </a:r>
            <a:r>
              <a:rPr sz="2180" spc="10" dirty="0">
                <a:latin typeface="Times New Roman"/>
                <a:cs typeface="Times New Roman"/>
              </a:rPr>
              <a:t>since </a:t>
            </a:r>
            <a:r>
              <a:rPr sz="2180" spc="40" dirty="0">
                <a:latin typeface="Times New Roman"/>
                <a:cs typeface="Times New Roman"/>
              </a:rPr>
              <a:t>otherwise </a:t>
            </a:r>
            <a:r>
              <a:rPr sz="2180" spc="79" dirty="0">
                <a:latin typeface="Times New Roman"/>
                <a:cs typeface="Times New Roman"/>
              </a:rPr>
              <a:t>setting </a:t>
            </a:r>
            <a:r>
              <a:rPr sz="2180" spc="59" dirty="0">
                <a:latin typeface="Times New Roman"/>
                <a:cs typeface="Times New Roman"/>
              </a:rPr>
              <a:t>these </a:t>
            </a:r>
            <a:r>
              <a:rPr sz="2180" spc="40" dirty="0">
                <a:latin typeface="Times New Roman"/>
                <a:cs typeface="Times New Roman"/>
              </a:rPr>
              <a:t>elements </a:t>
            </a:r>
            <a:r>
              <a:rPr sz="2180" spc="109" dirty="0">
                <a:latin typeface="Times New Roman"/>
                <a:cs typeface="Times New Roman"/>
              </a:rPr>
              <a:t>to </a:t>
            </a:r>
            <a:r>
              <a:rPr sz="2180" spc="79" dirty="0">
                <a:latin typeface="Times New Roman"/>
                <a:cs typeface="Times New Roman"/>
              </a:rPr>
              <a:t>be  arbitrarily </a:t>
            </a:r>
            <a:r>
              <a:rPr sz="2180" spc="40" dirty="0">
                <a:latin typeface="Times New Roman"/>
                <a:cs typeface="Times New Roman"/>
              </a:rPr>
              <a:t>large </a:t>
            </a:r>
            <a:r>
              <a:rPr sz="2180" spc="50" dirty="0">
                <a:latin typeface="Times New Roman"/>
                <a:cs typeface="Times New Roman"/>
              </a:rPr>
              <a:t>in </a:t>
            </a:r>
            <a:r>
              <a:rPr sz="2180" spc="59" dirty="0">
                <a:latin typeface="Times New Roman"/>
                <a:cs typeface="Times New Roman"/>
              </a:rPr>
              <a:t>absolute </a:t>
            </a:r>
            <a:r>
              <a:rPr sz="2180" spc="20" dirty="0">
                <a:latin typeface="Times New Roman"/>
                <a:cs typeface="Times New Roman"/>
              </a:rPr>
              <a:t>value </a:t>
            </a:r>
            <a:r>
              <a:rPr sz="2180" spc="30" dirty="0">
                <a:latin typeface="Times New Roman"/>
                <a:cs typeface="Times New Roman"/>
              </a:rPr>
              <a:t>could </a:t>
            </a:r>
            <a:r>
              <a:rPr sz="2180" spc="69" dirty="0">
                <a:latin typeface="Times New Roman"/>
                <a:cs typeface="Times New Roman"/>
              </a:rPr>
              <a:t>result </a:t>
            </a:r>
            <a:r>
              <a:rPr sz="2180" spc="50" dirty="0">
                <a:latin typeface="Times New Roman"/>
                <a:cs typeface="Times New Roman"/>
              </a:rPr>
              <a:t>in </a:t>
            </a:r>
            <a:r>
              <a:rPr sz="2180" spc="109" dirty="0">
                <a:latin typeface="Times New Roman"/>
                <a:cs typeface="Times New Roman"/>
              </a:rPr>
              <a:t>an  </a:t>
            </a:r>
            <a:r>
              <a:rPr sz="2180" spc="79" dirty="0">
                <a:latin typeface="Times New Roman"/>
                <a:cs typeface="Times New Roman"/>
              </a:rPr>
              <a:t>arbitrarily </a:t>
            </a:r>
            <a:r>
              <a:rPr sz="2180" spc="40" dirty="0">
                <a:latin typeface="Times New Roman"/>
                <a:cs typeface="Times New Roman"/>
              </a:rPr>
              <a:t>large</a:t>
            </a:r>
            <a:r>
              <a:rPr sz="2180" spc="248" dirty="0">
                <a:latin typeface="Times New Roman"/>
                <a:cs typeface="Times New Roman"/>
              </a:rPr>
              <a:t> </a:t>
            </a:r>
            <a:r>
              <a:rPr sz="2180" spc="40" dirty="0">
                <a:latin typeface="Times New Roman"/>
                <a:cs typeface="Times New Roman"/>
              </a:rPr>
              <a:t>variance.</a:t>
            </a:r>
            <a:endParaRPr sz="2180" dirty="0">
              <a:latin typeface="Times New Roman"/>
              <a:cs typeface="Times New Roman"/>
            </a:endParaRPr>
          </a:p>
        </p:txBody>
      </p:sp>
      <p:pic>
        <p:nvPicPr>
          <p:cNvPr id="12" name="Picture 11"/>
          <p:cNvPicPr>
            <a:picLocks noChangeAspect="1"/>
          </p:cNvPicPr>
          <p:nvPr/>
        </p:nvPicPr>
        <p:blipFill>
          <a:blip r:embed="rId2"/>
          <a:stretch>
            <a:fillRect/>
          </a:stretch>
        </p:blipFill>
        <p:spPr>
          <a:xfrm>
            <a:off x="2315916" y="3240973"/>
            <a:ext cx="2041321" cy="603771"/>
          </a:xfrm>
          <a:prstGeom prst="rect">
            <a:avLst/>
          </a:prstGeom>
        </p:spPr>
      </p:pic>
    </p:spTree>
    <p:extLst>
      <p:ext uri="{BB962C8B-B14F-4D97-AF65-F5344CB8AC3E}">
        <p14:creationId xmlns:p14="http://schemas.microsoft.com/office/powerpoint/2010/main" val="4264073771"/>
      </p:ext>
    </p:extLst>
  </p:cSld>
  <p:clrMapOvr>
    <a:masterClrMapping/>
  </p:clrMapOvr>
  <p:transition>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67123" y="446323"/>
            <a:ext cx="3797855" cy="711415"/>
          </a:xfrm>
          <a:prstGeom prst="rect">
            <a:avLst/>
          </a:prstGeom>
        </p:spPr>
        <p:txBody>
          <a:bodyPr vert="horz" wrap="square" lIns="0" tIns="33975" rIns="0" bIns="0" rtlCol="0" anchor="ctr">
            <a:spAutoFit/>
          </a:bodyPr>
          <a:lstStyle/>
          <a:p>
            <a:pPr marL="25168">
              <a:lnSpc>
                <a:spcPct val="100000"/>
              </a:lnSpc>
              <a:spcBef>
                <a:spcPts val="268"/>
              </a:spcBef>
            </a:pPr>
            <a:r>
              <a:rPr spc="139" dirty="0"/>
              <a:t>PCA:</a:t>
            </a:r>
            <a:r>
              <a:rPr spc="99" dirty="0"/>
              <a:t> </a:t>
            </a:r>
            <a:r>
              <a:rPr spc="-50" dirty="0"/>
              <a:t>example</a:t>
            </a:r>
          </a:p>
        </p:txBody>
      </p:sp>
      <p:sp>
        <p:nvSpPr>
          <p:cNvPr id="3" name="object 3"/>
          <p:cNvSpPr/>
          <p:nvPr/>
        </p:nvSpPr>
        <p:spPr>
          <a:xfrm>
            <a:off x="5073776" y="1799589"/>
            <a:ext cx="2752508" cy="1690127"/>
          </a:xfrm>
          <a:prstGeom prst="rect">
            <a:avLst/>
          </a:prstGeom>
          <a:blipFill>
            <a:blip r:embed="rId2" cstate="print"/>
            <a:stretch>
              <a:fillRect/>
            </a:stretch>
          </a:blipFill>
        </p:spPr>
        <p:txBody>
          <a:bodyPr wrap="square" lIns="0" tIns="0" rIns="0" bIns="0" rtlCol="0"/>
          <a:lstStyle/>
          <a:p>
            <a:endParaRPr sz="3567"/>
          </a:p>
        </p:txBody>
      </p:sp>
      <p:sp>
        <p:nvSpPr>
          <p:cNvPr id="4" name="object 4"/>
          <p:cNvSpPr/>
          <p:nvPr/>
        </p:nvSpPr>
        <p:spPr>
          <a:xfrm>
            <a:off x="4768736" y="3386385"/>
            <a:ext cx="51590" cy="51590"/>
          </a:xfrm>
          <a:custGeom>
            <a:avLst/>
            <a:gdLst/>
            <a:ahLst/>
            <a:cxnLst/>
            <a:rect l="l" t="t" r="r" b="b"/>
            <a:pathLst>
              <a:path w="26035" h="26035">
                <a:moveTo>
                  <a:pt x="19768" y="0"/>
                </a:moveTo>
                <a:lnTo>
                  <a:pt x="5702" y="0"/>
                </a:lnTo>
                <a:lnTo>
                  <a:pt x="0" y="5702"/>
                </a:lnTo>
                <a:lnTo>
                  <a:pt x="0" y="19768"/>
                </a:lnTo>
                <a:lnTo>
                  <a:pt x="5702" y="25470"/>
                </a:lnTo>
                <a:lnTo>
                  <a:pt x="19768" y="25470"/>
                </a:lnTo>
                <a:lnTo>
                  <a:pt x="25470" y="19768"/>
                </a:lnTo>
                <a:lnTo>
                  <a:pt x="25470" y="5702"/>
                </a:lnTo>
                <a:lnTo>
                  <a:pt x="19768" y="0"/>
                </a:lnTo>
                <a:close/>
              </a:path>
            </a:pathLst>
          </a:custGeom>
          <a:solidFill>
            <a:srgbClr val="C37AC0"/>
          </a:solidFill>
        </p:spPr>
        <p:txBody>
          <a:bodyPr wrap="square" lIns="0" tIns="0" rIns="0" bIns="0" rtlCol="0"/>
          <a:lstStyle/>
          <a:p>
            <a:endParaRPr sz="3567"/>
          </a:p>
        </p:txBody>
      </p:sp>
      <p:sp>
        <p:nvSpPr>
          <p:cNvPr id="5" name="object 5"/>
          <p:cNvSpPr/>
          <p:nvPr/>
        </p:nvSpPr>
        <p:spPr>
          <a:xfrm>
            <a:off x="4768736" y="3386385"/>
            <a:ext cx="51590" cy="51590"/>
          </a:xfrm>
          <a:custGeom>
            <a:avLst/>
            <a:gdLst/>
            <a:ahLst/>
            <a:cxnLst/>
            <a:rect l="l" t="t" r="r" b="b"/>
            <a:pathLst>
              <a:path w="26035" h="26035">
                <a:moveTo>
                  <a:pt x="25470" y="12735"/>
                </a:moveTo>
                <a:lnTo>
                  <a:pt x="25470" y="5702"/>
                </a:lnTo>
                <a:lnTo>
                  <a:pt x="19768" y="0"/>
                </a:lnTo>
                <a:lnTo>
                  <a:pt x="12735" y="0"/>
                </a:lnTo>
                <a:lnTo>
                  <a:pt x="5702" y="0"/>
                </a:lnTo>
                <a:lnTo>
                  <a:pt x="0" y="5702"/>
                </a:lnTo>
                <a:lnTo>
                  <a:pt x="0" y="12735"/>
                </a:lnTo>
                <a:lnTo>
                  <a:pt x="0" y="19768"/>
                </a:lnTo>
                <a:lnTo>
                  <a:pt x="5702" y="25470"/>
                </a:lnTo>
                <a:lnTo>
                  <a:pt x="12735" y="25470"/>
                </a:lnTo>
                <a:lnTo>
                  <a:pt x="19768" y="25470"/>
                </a:lnTo>
                <a:lnTo>
                  <a:pt x="25470" y="19768"/>
                </a:lnTo>
                <a:lnTo>
                  <a:pt x="25470" y="12735"/>
                </a:lnTo>
              </a:path>
            </a:pathLst>
          </a:custGeom>
          <a:ln w="3537">
            <a:solidFill>
              <a:srgbClr val="C37AC0"/>
            </a:solidFill>
          </a:ln>
        </p:spPr>
        <p:txBody>
          <a:bodyPr wrap="square" lIns="0" tIns="0" rIns="0" bIns="0" rtlCol="0"/>
          <a:lstStyle/>
          <a:p>
            <a:endParaRPr sz="3567"/>
          </a:p>
        </p:txBody>
      </p:sp>
      <p:sp>
        <p:nvSpPr>
          <p:cNvPr id="6" name="object 6"/>
          <p:cNvSpPr/>
          <p:nvPr/>
        </p:nvSpPr>
        <p:spPr>
          <a:xfrm>
            <a:off x="4825938" y="3834947"/>
            <a:ext cx="51590" cy="51590"/>
          </a:xfrm>
          <a:custGeom>
            <a:avLst/>
            <a:gdLst/>
            <a:ahLst/>
            <a:cxnLst/>
            <a:rect l="l" t="t" r="r" b="b"/>
            <a:pathLst>
              <a:path w="26035" h="26035">
                <a:moveTo>
                  <a:pt x="19768" y="0"/>
                </a:moveTo>
                <a:lnTo>
                  <a:pt x="5702" y="0"/>
                </a:lnTo>
                <a:lnTo>
                  <a:pt x="0" y="5702"/>
                </a:lnTo>
                <a:lnTo>
                  <a:pt x="0" y="19768"/>
                </a:lnTo>
                <a:lnTo>
                  <a:pt x="5702" y="25470"/>
                </a:lnTo>
                <a:lnTo>
                  <a:pt x="19768" y="25470"/>
                </a:lnTo>
                <a:lnTo>
                  <a:pt x="25470" y="19768"/>
                </a:lnTo>
                <a:lnTo>
                  <a:pt x="25470" y="5702"/>
                </a:lnTo>
                <a:lnTo>
                  <a:pt x="19768" y="0"/>
                </a:lnTo>
                <a:close/>
              </a:path>
            </a:pathLst>
          </a:custGeom>
          <a:solidFill>
            <a:srgbClr val="C37AC0"/>
          </a:solidFill>
        </p:spPr>
        <p:txBody>
          <a:bodyPr wrap="square" lIns="0" tIns="0" rIns="0" bIns="0" rtlCol="0"/>
          <a:lstStyle/>
          <a:p>
            <a:endParaRPr sz="3567"/>
          </a:p>
        </p:txBody>
      </p:sp>
      <p:sp>
        <p:nvSpPr>
          <p:cNvPr id="7" name="object 7"/>
          <p:cNvSpPr/>
          <p:nvPr/>
        </p:nvSpPr>
        <p:spPr>
          <a:xfrm>
            <a:off x="4825938" y="3834947"/>
            <a:ext cx="51590" cy="51590"/>
          </a:xfrm>
          <a:custGeom>
            <a:avLst/>
            <a:gdLst/>
            <a:ahLst/>
            <a:cxnLst/>
            <a:rect l="l" t="t" r="r" b="b"/>
            <a:pathLst>
              <a:path w="26035" h="26035">
                <a:moveTo>
                  <a:pt x="25470" y="12735"/>
                </a:moveTo>
                <a:lnTo>
                  <a:pt x="25470" y="5702"/>
                </a:lnTo>
                <a:lnTo>
                  <a:pt x="19768" y="0"/>
                </a:lnTo>
                <a:lnTo>
                  <a:pt x="12735" y="0"/>
                </a:lnTo>
                <a:lnTo>
                  <a:pt x="5702" y="0"/>
                </a:lnTo>
                <a:lnTo>
                  <a:pt x="0" y="5702"/>
                </a:lnTo>
                <a:lnTo>
                  <a:pt x="0" y="12735"/>
                </a:lnTo>
                <a:lnTo>
                  <a:pt x="0" y="19768"/>
                </a:lnTo>
                <a:lnTo>
                  <a:pt x="5702" y="25470"/>
                </a:lnTo>
                <a:lnTo>
                  <a:pt x="12735" y="25470"/>
                </a:lnTo>
                <a:lnTo>
                  <a:pt x="19768" y="25470"/>
                </a:lnTo>
                <a:lnTo>
                  <a:pt x="25470" y="19768"/>
                </a:lnTo>
                <a:lnTo>
                  <a:pt x="25470" y="12735"/>
                </a:lnTo>
              </a:path>
            </a:pathLst>
          </a:custGeom>
          <a:ln w="3537">
            <a:solidFill>
              <a:srgbClr val="C37AC0"/>
            </a:solidFill>
          </a:ln>
        </p:spPr>
        <p:txBody>
          <a:bodyPr wrap="square" lIns="0" tIns="0" rIns="0" bIns="0" rtlCol="0"/>
          <a:lstStyle/>
          <a:p>
            <a:endParaRPr sz="3567"/>
          </a:p>
        </p:txBody>
      </p:sp>
      <p:sp>
        <p:nvSpPr>
          <p:cNvPr id="8" name="object 8"/>
          <p:cNvSpPr/>
          <p:nvPr/>
        </p:nvSpPr>
        <p:spPr>
          <a:xfrm>
            <a:off x="4540295" y="3757368"/>
            <a:ext cx="51590" cy="51590"/>
          </a:xfrm>
          <a:custGeom>
            <a:avLst/>
            <a:gdLst/>
            <a:ahLst/>
            <a:cxnLst/>
            <a:rect l="l" t="t" r="r" b="b"/>
            <a:pathLst>
              <a:path w="26034" h="26035">
                <a:moveTo>
                  <a:pt x="19768" y="0"/>
                </a:moveTo>
                <a:lnTo>
                  <a:pt x="5702" y="0"/>
                </a:lnTo>
                <a:lnTo>
                  <a:pt x="0" y="5702"/>
                </a:lnTo>
                <a:lnTo>
                  <a:pt x="0" y="19768"/>
                </a:lnTo>
                <a:lnTo>
                  <a:pt x="5702" y="25470"/>
                </a:lnTo>
                <a:lnTo>
                  <a:pt x="19768" y="25470"/>
                </a:lnTo>
                <a:lnTo>
                  <a:pt x="25470" y="19768"/>
                </a:lnTo>
                <a:lnTo>
                  <a:pt x="25470" y="5702"/>
                </a:lnTo>
                <a:lnTo>
                  <a:pt x="19768" y="0"/>
                </a:lnTo>
                <a:close/>
              </a:path>
            </a:pathLst>
          </a:custGeom>
          <a:solidFill>
            <a:srgbClr val="C37AC0"/>
          </a:solidFill>
        </p:spPr>
        <p:txBody>
          <a:bodyPr wrap="square" lIns="0" tIns="0" rIns="0" bIns="0" rtlCol="0"/>
          <a:lstStyle/>
          <a:p>
            <a:endParaRPr sz="3567"/>
          </a:p>
        </p:txBody>
      </p:sp>
      <p:sp>
        <p:nvSpPr>
          <p:cNvPr id="9" name="object 9"/>
          <p:cNvSpPr/>
          <p:nvPr/>
        </p:nvSpPr>
        <p:spPr>
          <a:xfrm>
            <a:off x="4540295" y="3757368"/>
            <a:ext cx="51590" cy="51590"/>
          </a:xfrm>
          <a:custGeom>
            <a:avLst/>
            <a:gdLst/>
            <a:ahLst/>
            <a:cxnLst/>
            <a:rect l="l" t="t" r="r" b="b"/>
            <a:pathLst>
              <a:path w="26034" h="26035">
                <a:moveTo>
                  <a:pt x="25470" y="12735"/>
                </a:moveTo>
                <a:lnTo>
                  <a:pt x="25470" y="5702"/>
                </a:lnTo>
                <a:lnTo>
                  <a:pt x="19768" y="0"/>
                </a:lnTo>
                <a:lnTo>
                  <a:pt x="12735" y="0"/>
                </a:lnTo>
                <a:lnTo>
                  <a:pt x="5702" y="0"/>
                </a:lnTo>
                <a:lnTo>
                  <a:pt x="0" y="5702"/>
                </a:lnTo>
                <a:lnTo>
                  <a:pt x="0" y="12735"/>
                </a:lnTo>
                <a:lnTo>
                  <a:pt x="0" y="19768"/>
                </a:lnTo>
                <a:lnTo>
                  <a:pt x="5702" y="25470"/>
                </a:lnTo>
                <a:lnTo>
                  <a:pt x="12735" y="25470"/>
                </a:lnTo>
                <a:lnTo>
                  <a:pt x="19768" y="25470"/>
                </a:lnTo>
                <a:lnTo>
                  <a:pt x="25470" y="19768"/>
                </a:lnTo>
                <a:lnTo>
                  <a:pt x="25470" y="12735"/>
                </a:lnTo>
              </a:path>
            </a:pathLst>
          </a:custGeom>
          <a:ln w="3537">
            <a:solidFill>
              <a:srgbClr val="C37AC0"/>
            </a:solidFill>
          </a:ln>
        </p:spPr>
        <p:txBody>
          <a:bodyPr wrap="square" lIns="0" tIns="0" rIns="0" bIns="0" rtlCol="0"/>
          <a:lstStyle/>
          <a:p>
            <a:endParaRPr sz="3567"/>
          </a:p>
        </p:txBody>
      </p:sp>
      <p:sp>
        <p:nvSpPr>
          <p:cNvPr id="10" name="object 10"/>
          <p:cNvSpPr/>
          <p:nvPr/>
        </p:nvSpPr>
        <p:spPr>
          <a:xfrm>
            <a:off x="4163420" y="4110312"/>
            <a:ext cx="4212951" cy="0"/>
          </a:xfrm>
          <a:custGeom>
            <a:avLst/>
            <a:gdLst/>
            <a:ahLst/>
            <a:cxnLst/>
            <a:rect l="l" t="t" r="r" b="b"/>
            <a:pathLst>
              <a:path w="2125979">
                <a:moveTo>
                  <a:pt x="0" y="0"/>
                </a:moveTo>
                <a:lnTo>
                  <a:pt x="2125664" y="0"/>
                </a:lnTo>
              </a:path>
            </a:pathLst>
          </a:custGeom>
          <a:ln w="3537">
            <a:solidFill>
              <a:srgbClr val="000000"/>
            </a:solidFill>
          </a:ln>
        </p:spPr>
        <p:txBody>
          <a:bodyPr wrap="square" lIns="0" tIns="0" rIns="0" bIns="0" rtlCol="0"/>
          <a:lstStyle/>
          <a:p>
            <a:endParaRPr sz="3567"/>
          </a:p>
        </p:txBody>
      </p:sp>
      <p:sp>
        <p:nvSpPr>
          <p:cNvPr id="11" name="object 11"/>
          <p:cNvSpPr/>
          <p:nvPr/>
        </p:nvSpPr>
        <p:spPr>
          <a:xfrm>
            <a:off x="4163420" y="4110311"/>
            <a:ext cx="0" cy="67951"/>
          </a:xfrm>
          <a:custGeom>
            <a:avLst/>
            <a:gdLst/>
            <a:ahLst/>
            <a:cxnLst/>
            <a:rect l="l" t="t" r="r" b="b"/>
            <a:pathLst>
              <a:path h="34289">
                <a:moveTo>
                  <a:pt x="0" y="0"/>
                </a:moveTo>
                <a:lnTo>
                  <a:pt x="0" y="33960"/>
                </a:lnTo>
              </a:path>
            </a:pathLst>
          </a:custGeom>
          <a:ln w="3537">
            <a:solidFill>
              <a:srgbClr val="000000"/>
            </a:solidFill>
          </a:ln>
        </p:spPr>
        <p:txBody>
          <a:bodyPr wrap="square" lIns="0" tIns="0" rIns="0" bIns="0" rtlCol="0"/>
          <a:lstStyle/>
          <a:p>
            <a:endParaRPr sz="3567"/>
          </a:p>
        </p:txBody>
      </p:sp>
      <p:sp>
        <p:nvSpPr>
          <p:cNvPr id="12" name="object 12"/>
          <p:cNvSpPr/>
          <p:nvPr/>
        </p:nvSpPr>
        <p:spPr>
          <a:xfrm>
            <a:off x="4865476" y="4110311"/>
            <a:ext cx="0" cy="67951"/>
          </a:xfrm>
          <a:custGeom>
            <a:avLst/>
            <a:gdLst/>
            <a:ahLst/>
            <a:cxnLst/>
            <a:rect l="l" t="t" r="r" b="b"/>
            <a:pathLst>
              <a:path h="34289">
                <a:moveTo>
                  <a:pt x="0" y="0"/>
                </a:moveTo>
                <a:lnTo>
                  <a:pt x="0" y="33960"/>
                </a:lnTo>
              </a:path>
            </a:pathLst>
          </a:custGeom>
          <a:ln w="3537">
            <a:solidFill>
              <a:srgbClr val="000000"/>
            </a:solidFill>
          </a:ln>
        </p:spPr>
        <p:txBody>
          <a:bodyPr wrap="square" lIns="0" tIns="0" rIns="0" bIns="0" rtlCol="0"/>
          <a:lstStyle/>
          <a:p>
            <a:endParaRPr sz="3567"/>
          </a:p>
        </p:txBody>
      </p:sp>
      <p:sp>
        <p:nvSpPr>
          <p:cNvPr id="13" name="object 13"/>
          <p:cNvSpPr/>
          <p:nvPr/>
        </p:nvSpPr>
        <p:spPr>
          <a:xfrm>
            <a:off x="5567531" y="4110311"/>
            <a:ext cx="0" cy="67951"/>
          </a:xfrm>
          <a:custGeom>
            <a:avLst/>
            <a:gdLst/>
            <a:ahLst/>
            <a:cxnLst/>
            <a:rect l="l" t="t" r="r" b="b"/>
            <a:pathLst>
              <a:path h="34289">
                <a:moveTo>
                  <a:pt x="0" y="0"/>
                </a:moveTo>
                <a:lnTo>
                  <a:pt x="0" y="33960"/>
                </a:lnTo>
              </a:path>
            </a:pathLst>
          </a:custGeom>
          <a:ln w="3537">
            <a:solidFill>
              <a:srgbClr val="000000"/>
            </a:solidFill>
          </a:ln>
        </p:spPr>
        <p:txBody>
          <a:bodyPr wrap="square" lIns="0" tIns="0" rIns="0" bIns="0" rtlCol="0"/>
          <a:lstStyle/>
          <a:p>
            <a:endParaRPr sz="3567"/>
          </a:p>
        </p:txBody>
      </p:sp>
      <p:sp>
        <p:nvSpPr>
          <p:cNvPr id="14" name="object 14"/>
          <p:cNvSpPr/>
          <p:nvPr/>
        </p:nvSpPr>
        <p:spPr>
          <a:xfrm>
            <a:off x="6269585" y="4110311"/>
            <a:ext cx="0" cy="67951"/>
          </a:xfrm>
          <a:custGeom>
            <a:avLst/>
            <a:gdLst/>
            <a:ahLst/>
            <a:cxnLst/>
            <a:rect l="l" t="t" r="r" b="b"/>
            <a:pathLst>
              <a:path h="34289">
                <a:moveTo>
                  <a:pt x="0" y="0"/>
                </a:moveTo>
                <a:lnTo>
                  <a:pt x="0" y="33960"/>
                </a:lnTo>
              </a:path>
            </a:pathLst>
          </a:custGeom>
          <a:ln w="3537">
            <a:solidFill>
              <a:srgbClr val="000000"/>
            </a:solidFill>
          </a:ln>
        </p:spPr>
        <p:txBody>
          <a:bodyPr wrap="square" lIns="0" tIns="0" rIns="0" bIns="0" rtlCol="0"/>
          <a:lstStyle/>
          <a:p>
            <a:endParaRPr sz="3567"/>
          </a:p>
        </p:txBody>
      </p:sp>
      <p:sp>
        <p:nvSpPr>
          <p:cNvPr id="15" name="object 15"/>
          <p:cNvSpPr/>
          <p:nvPr/>
        </p:nvSpPr>
        <p:spPr>
          <a:xfrm>
            <a:off x="6971638" y="4110311"/>
            <a:ext cx="0" cy="67951"/>
          </a:xfrm>
          <a:custGeom>
            <a:avLst/>
            <a:gdLst/>
            <a:ahLst/>
            <a:cxnLst/>
            <a:rect l="l" t="t" r="r" b="b"/>
            <a:pathLst>
              <a:path h="34289">
                <a:moveTo>
                  <a:pt x="0" y="0"/>
                </a:moveTo>
                <a:lnTo>
                  <a:pt x="0" y="33960"/>
                </a:lnTo>
              </a:path>
            </a:pathLst>
          </a:custGeom>
          <a:ln w="3537">
            <a:solidFill>
              <a:srgbClr val="000000"/>
            </a:solidFill>
          </a:ln>
        </p:spPr>
        <p:txBody>
          <a:bodyPr wrap="square" lIns="0" tIns="0" rIns="0" bIns="0" rtlCol="0"/>
          <a:lstStyle/>
          <a:p>
            <a:endParaRPr sz="3567"/>
          </a:p>
        </p:txBody>
      </p:sp>
      <p:sp>
        <p:nvSpPr>
          <p:cNvPr id="16" name="object 16"/>
          <p:cNvSpPr/>
          <p:nvPr/>
        </p:nvSpPr>
        <p:spPr>
          <a:xfrm>
            <a:off x="7673694" y="4110311"/>
            <a:ext cx="0" cy="67951"/>
          </a:xfrm>
          <a:custGeom>
            <a:avLst/>
            <a:gdLst/>
            <a:ahLst/>
            <a:cxnLst/>
            <a:rect l="l" t="t" r="r" b="b"/>
            <a:pathLst>
              <a:path h="34289">
                <a:moveTo>
                  <a:pt x="0" y="0"/>
                </a:moveTo>
                <a:lnTo>
                  <a:pt x="0" y="33960"/>
                </a:lnTo>
              </a:path>
            </a:pathLst>
          </a:custGeom>
          <a:ln w="3537">
            <a:solidFill>
              <a:srgbClr val="000000"/>
            </a:solidFill>
          </a:ln>
        </p:spPr>
        <p:txBody>
          <a:bodyPr wrap="square" lIns="0" tIns="0" rIns="0" bIns="0" rtlCol="0"/>
          <a:lstStyle/>
          <a:p>
            <a:endParaRPr sz="3567"/>
          </a:p>
        </p:txBody>
      </p:sp>
      <p:sp>
        <p:nvSpPr>
          <p:cNvPr id="17" name="object 17"/>
          <p:cNvSpPr/>
          <p:nvPr/>
        </p:nvSpPr>
        <p:spPr>
          <a:xfrm>
            <a:off x="8375747" y="4110311"/>
            <a:ext cx="0" cy="67951"/>
          </a:xfrm>
          <a:custGeom>
            <a:avLst/>
            <a:gdLst/>
            <a:ahLst/>
            <a:cxnLst/>
            <a:rect l="l" t="t" r="r" b="b"/>
            <a:pathLst>
              <a:path h="34289">
                <a:moveTo>
                  <a:pt x="0" y="0"/>
                </a:moveTo>
                <a:lnTo>
                  <a:pt x="0" y="33960"/>
                </a:lnTo>
              </a:path>
            </a:pathLst>
          </a:custGeom>
          <a:ln w="3537">
            <a:solidFill>
              <a:srgbClr val="000000"/>
            </a:solidFill>
          </a:ln>
        </p:spPr>
        <p:txBody>
          <a:bodyPr wrap="square" lIns="0" tIns="0" rIns="0" bIns="0" rtlCol="0"/>
          <a:lstStyle/>
          <a:p>
            <a:endParaRPr sz="3567"/>
          </a:p>
        </p:txBody>
      </p:sp>
      <p:sp>
        <p:nvSpPr>
          <p:cNvPr id="18" name="object 18"/>
          <p:cNvSpPr txBox="1"/>
          <p:nvPr/>
        </p:nvSpPr>
        <p:spPr>
          <a:xfrm>
            <a:off x="4075893" y="4215255"/>
            <a:ext cx="176169" cy="161424"/>
          </a:xfrm>
          <a:prstGeom prst="rect">
            <a:avLst/>
          </a:prstGeom>
        </p:spPr>
        <p:txBody>
          <a:bodyPr vert="horz" wrap="square" lIns="0" tIns="23909" rIns="0" bIns="0" rtlCol="0">
            <a:spAutoFit/>
          </a:bodyPr>
          <a:lstStyle/>
          <a:p>
            <a:pPr marL="25168">
              <a:spcBef>
                <a:spcPts val="188"/>
              </a:spcBef>
            </a:pPr>
            <a:r>
              <a:rPr sz="892" spc="-10" dirty="0">
                <a:latin typeface="Arial"/>
                <a:cs typeface="Arial"/>
              </a:rPr>
              <a:t>10</a:t>
            </a:r>
            <a:endParaRPr sz="892">
              <a:latin typeface="Arial"/>
              <a:cs typeface="Arial"/>
            </a:endParaRPr>
          </a:p>
        </p:txBody>
      </p:sp>
      <p:sp>
        <p:nvSpPr>
          <p:cNvPr id="19" name="object 19"/>
          <p:cNvSpPr txBox="1"/>
          <p:nvPr/>
        </p:nvSpPr>
        <p:spPr>
          <a:xfrm>
            <a:off x="4777948" y="4215255"/>
            <a:ext cx="176169" cy="161424"/>
          </a:xfrm>
          <a:prstGeom prst="rect">
            <a:avLst/>
          </a:prstGeom>
        </p:spPr>
        <p:txBody>
          <a:bodyPr vert="horz" wrap="square" lIns="0" tIns="23909" rIns="0" bIns="0" rtlCol="0">
            <a:spAutoFit/>
          </a:bodyPr>
          <a:lstStyle/>
          <a:p>
            <a:pPr marL="25168">
              <a:spcBef>
                <a:spcPts val="188"/>
              </a:spcBef>
            </a:pPr>
            <a:r>
              <a:rPr sz="892" spc="-10" dirty="0">
                <a:latin typeface="Arial"/>
                <a:cs typeface="Arial"/>
              </a:rPr>
              <a:t>20</a:t>
            </a:r>
            <a:endParaRPr sz="892">
              <a:latin typeface="Arial"/>
              <a:cs typeface="Arial"/>
            </a:endParaRPr>
          </a:p>
        </p:txBody>
      </p:sp>
      <p:sp>
        <p:nvSpPr>
          <p:cNvPr id="20" name="object 20"/>
          <p:cNvSpPr txBox="1"/>
          <p:nvPr/>
        </p:nvSpPr>
        <p:spPr>
          <a:xfrm>
            <a:off x="5480000" y="4215255"/>
            <a:ext cx="1579228" cy="161424"/>
          </a:xfrm>
          <a:prstGeom prst="rect">
            <a:avLst/>
          </a:prstGeom>
        </p:spPr>
        <p:txBody>
          <a:bodyPr vert="horz" wrap="square" lIns="0" tIns="23909" rIns="0" bIns="0" rtlCol="0">
            <a:spAutoFit/>
          </a:bodyPr>
          <a:lstStyle/>
          <a:p>
            <a:pPr marL="25168">
              <a:spcBef>
                <a:spcPts val="188"/>
              </a:spcBef>
              <a:tabLst>
                <a:tab pos="726085" algn="l"/>
                <a:tab pos="1428261" algn="l"/>
              </a:tabLst>
            </a:pPr>
            <a:r>
              <a:rPr sz="892" spc="-10" dirty="0">
                <a:latin typeface="Arial"/>
                <a:cs typeface="Arial"/>
              </a:rPr>
              <a:t>30	40	50</a:t>
            </a:r>
            <a:endParaRPr sz="892">
              <a:latin typeface="Arial"/>
              <a:cs typeface="Arial"/>
            </a:endParaRPr>
          </a:p>
        </p:txBody>
      </p:sp>
      <p:sp>
        <p:nvSpPr>
          <p:cNvPr id="21" name="object 21"/>
          <p:cNvSpPr txBox="1"/>
          <p:nvPr/>
        </p:nvSpPr>
        <p:spPr>
          <a:xfrm>
            <a:off x="7586164" y="4215255"/>
            <a:ext cx="176169" cy="161424"/>
          </a:xfrm>
          <a:prstGeom prst="rect">
            <a:avLst/>
          </a:prstGeom>
        </p:spPr>
        <p:txBody>
          <a:bodyPr vert="horz" wrap="square" lIns="0" tIns="23909" rIns="0" bIns="0" rtlCol="0">
            <a:spAutoFit/>
          </a:bodyPr>
          <a:lstStyle/>
          <a:p>
            <a:pPr marL="25168">
              <a:spcBef>
                <a:spcPts val="188"/>
              </a:spcBef>
            </a:pPr>
            <a:r>
              <a:rPr sz="892" spc="-10" dirty="0">
                <a:latin typeface="Arial"/>
                <a:cs typeface="Arial"/>
              </a:rPr>
              <a:t>60</a:t>
            </a:r>
            <a:endParaRPr sz="892">
              <a:latin typeface="Arial"/>
              <a:cs typeface="Arial"/>
            </a:endParaRPr>
          </a:p>
        </p:txBody>
      </p:sp>
      <p:sp>
        <p:nvSpPr>
          <p:cNvPr id="22" name="object 22"/>
          <p:cNvSpPr txBox="1"/>
          <p:nvPr/>
        </p:nvSpPr>
        <p:spPr>
          <a:xfrm>
            <a:off x="8288220" y="4215255"/>
            <a:ext cx="176169" cy="161424"/>
          </a:xfrm>
          <a:prstGeom prst="rect">
            <a:avLst/>
          </a:prstGeom>
        </p:spPr>
        <p:txBody>
          <a:bodyPr vert="horz" wrap="square" lIns="0" tIns="23909" rIns="0" bIns="0" rtlCol="0">
            <a:spAutoFit/>
          </a:bodyPr>
          <a:lstStyle/>
          <a:p>
            <a:pPr marL="25168">
              <a:spcBef>
                <a:spcPts val="188"/>
              </a:spcBef>
            </a:pPr>
            <a:r>
              <a:rPr sz="892" spc="-10" dirty="0">
                <a:latin typeface="Arial"/>
                <a:cs typeface="Arial"/>
              </a:rPr>
              <a:t>70</a:t>
            </a:r>
            <a:endParaRPr sz="892">
              <a:latin typeface="Arial"/>
              <a:cs typeface="Arial"/>
            </a:endParaRPr>
          </a:p>
        </p:txBody>
      </p:sp>
      <p:sp>
        <p:nvSpPr>
          <p:cNvPr id="23" name="object 23"/>
          <p:cNvSpPr/>
          <p:nvPr/>
        </p:nvSpPr>
        <p:spPr>
          <a:xfrm>
            <a:off x="3994893" y="1738415"/>
            <a:ext cx="0" cy="2281386"/>
          </a:xfrm>
          <a:custGeom>
            <a:avLst/>
            <a:gdLst/>
            <a:ahLst/>
            <a:cxnLst/>
            <a:rect l="l" t="t" r="r" b="b"/>
            <a:pathLst>
              <a:path h="1151255">
                <a:moveTo>
                  <a:pt x="0" y="1150894"/>
                </a:moveTo>
                <a:lnTo>
                  <a:pt x="0" y="0"/>
                </a:lnTo>
              </a:path>
            </a:pathLst>
          </a:custGeom>
          <a:ln w="3537">
            <a:solidFill>
              <a:srgbClr val="000000"/>
            </a:solidFill>
          </a:ln>
        </p:spPr>
        <p:txBody>
          <a:bodyPr wrap="square" lIns="0" tIns="0" rIns="0" bIns="0" rtlCol="0"/>
          <a:lstStyle/>
          <a:p>
            <a:endParaRPr sz="3567"/>
          </a:p>
        </p:txBody>
      </p:sp>
      <p:sp>
        <p:nvSpPr>
          <p:cNvPr id="24" name="object 24"/>
          <p:cNvSpPr/>
          <p:nvPr/>
        </p:nvSpPr>
        <p:spPr>
          <a:xfrm>
            <a:off x="3927596" y="4019084"/>
            <a:ext cx="67951" cy="0"/>
          </a:xfrm>
          <a:custGeom>
            <a:avLst/>
            <a:gdLst/>
            <a:ahLst/>
            <a:cxnLst/>
            <a:rect l="l" t="t" r="r" b="b"/>
            <a:pathLst>
              <a:path w="34290">
                <a:moveTo>
                  <a:pt x="33960" y="0"/>
                </a:moveTo>
                <a:lnTo>
                  <a:pt x="0" y="0"/>
                </a:lnTo>
              </a:path>
            </a:pathLst>
          </a:custGeom>
          <a:ln w="3537">
            <a:solidFill>
              <a:srgbClr val="000000"/>
            </a:solidFill>
          </a:ln>
        </p:spPr>
        <p:txBody>
          <a:bodyPr wrap="square" lIns="0" tIns="0" rIns="0" bIns="0" rtlCol="0"/>
          <a:lstStyle/>
          <a:p>
            <a:endParaRPr sz="3567"/>
          </a:p>
        </p:txBody>
      </p:sp>
      <p:sp>
        <p:nvSpPr>
          <p:cNvPr id="25" name="object 25"/>
          <p:cNvSpPr/>
          <p:nvPr/>
        </p:nvSpPr>
        <p:spPr>
          <a:xfrm>
            <a:off x="3927596" y="3693247"/>
            <a:ext cx="67951" cy="0"/>
          </a:xfrm>
          <a:custGeom>
            <a:avLst/>
            <a:gdLst/>
            <a:ahLst/>
            <a:cxnLst/>
            <a:rect l="l" t="t" r="r" b="b"/>
            <a:pathLst>
              <a:path w="34290">
                <a:moveTo>
                  <a:pt x="33960" y="0"/>
                </a:moveTo>
                <a:lnTo>
                  <a:pt x="0" y="0"/>
                </a:lnTo>
              </a:path>
            </a:pathLst>
          </a:custGeom>
          <a:ln w="3537">
            <a:solidFill>
              <a:srgbClr val="000000"/>
            </a:solidFill>
          </a:ln>
        </p:spPr>
        <p:txBody>
          <a:bodyPr wrap="square" lIns="0" tIns="0" rIns="0" bIns="0" rtlCol="0"/>
          <a:lstStyle/>
          <a:p>
            <a:endParaRPr sz="3567"/>
          </a:p>
        </p:txBody>
      </p:sp>
      <p:sp>
        <p:nvSpPr>
          <p:cNvPr id="26" name="object 26"/>
          <p:cNvSpPr/>
          <p:nvPr/>
        </p:nvSpPr>
        <p:spPr>
          <a:xfrm>
            <a:off x="3927596" y="3367503"/>
            <a:ext cx="67951" cy="0"/>
          </a:xfrm>
          <a:custGeom>
            <a:avLst/>
            <a:gdLst/>
            <a:ahLst/>
            <a:cxnLst/>
            <a:rect l="l" t="t" r="r" b="b"/>
            <a:pathLst>
              <a:path w="34290">
                <a:moveTo>
                  <a:pt x="33960" y="0"/>
                </a:moveTo>
                <a:lnTo>
                  <a:pt x="0" y="0"/>
                </a:lnTo>
              </a:path>
            </a:pathLst>
          </a:custGeom>
          <a:ln w="3537">
            <a:solidFill>
              <a:srgbClr val="000000"/>
            </a:solidFill>
          </a:ln>
        </p:spPr>
        <p:txBody>
          <a:bodyPr wrap="square" lIns="0" tIns="0" rIns="0" bIns="0" rtlCol="0"/>
          <a:lstStyle/>
          <a:p>
            <a:endParaRPr sz="3567"/>
          </a:p>
        </p:txBody>
      </p:sp>
      <p:sp>
        <p:nvSpPr>
          <p:cNvPr id="27" name="object 27"/>
          <p:cNvSpPr/>
          <p:nvPr/>
        </p:nvSpPr>
        <p:spPr>
          <a:xfrm>
            <a:off x="3927596" y="3041666"/>
            <a:ext cx="67951" cy="0"/>
          </a:xfrm>
          <a:custGeom>
            <a:avLst/>
            <a:gdLst/>
            <a:ahLst/>
            <a:cxnLst/>
            <a:rect l="l" t="t" r="r" b="b"/>
            <a:pathLst>
              <a:path w="34290">
                <a:moveTo>
                  <a:pt x="33960" y="0"/>
                </a:moveTo>
                <a:lnTo>
                  <a:pt x="0" y="0"/>
                </a:lnTo>
              </a:path>
            </a:pathLst>
          </a:custGeom>
          <a:ln w="3537">
            <a:solidFill>
              <a:srgbClr val="000000"/>
            </a:solidFill>
          </a:ln>
        </p:spPr>
        <p:txBody>
          <a:bodyPr wrap="square" lIns="0" tIns="0" rIns="0" bIns="0" rtlCol="0"/>
          <a:lstStyle/>
          <a:p>
            <a:endParaRPr sz="3567"/>
          </a:p>
        </p:txBody>
      </p:sp>
      <p:sp>
        <p:nvSpPr>
          <p:cNvPr id="28" name="object 28"/>
          <p:cNvSpPr/>
          <p:nvPr/>
        </p:nvSpPr>
        <p:spPr>
          <a:xfrm>
            <a:off x="3927596" y="2715829"/>
            <a:ext cx="67951" cy="0"/>
          </a:xfrm>
          <a:custGeom>
            <a:avLst/>
            <a:gdLst/>
            <a:ahLst/>
            <a:cxnLst/>
            <a:rect l="l" t="t" r="r" b="b"/>
            <a:pathLst>
              <a:path w="34290">
                <a:moveTo>
                  <a:pt x="33960" y="0"/>
                </a:moveTo>
                <a:lnTo>
                  <a:pt x="0" y="0"/>
                </a:lnTo>
              </a:path>
            </a:pathLst>
          </a:custGeom>
          <a:ln w="3537">
            <a:solidFill>
              <a:srgbClr val="000000"/>
            </a:solidFill>
          </a:ln>
        </p:spPr>
        <p:txBody>
          <a:bodyPr wrap="square" lIns="0" tIns="0" rIns="0" bIns="0" rtlCol="0"/>
          <a:lstStyle/>
          <a:p>
            <a:endParaRPr sz="3567"/>
          </a:p>
        </p:txBody>
      </p:sp>
      <p:sp>
        <p:nvSpPr>
          <p:cNvPr id="29" name="object 29"/>
          <p:cNvSpPr/>
          <p:nvPr/>
        </p:nvSpPr>
        <p:spPr>
          <a:xfrm>
            <a:off x="3927596" y="2389992"/>
            <a:ext cx="67951" cy="0"/>
          </a:xfrm>
          <a:custGeom>
            <a:avLst/>
            <a:gdLst/>
            <a:ahLst/>
            <a:cxnLst/>
            <a:rect l="l" t="t" r="r" b="b"/>
            <a:pathLst>
              <a:path w="34290">
                <a:moveTo>
                  <a:pt x="33960" y="0"/>
                </a:moveTo>
                <a:lnTo>
                  <a:pt x="0" y="0"/>
                </a:lnTo>
              </a:path>
            </a:pathLst>
          </a:custGeom>
          <a:ln w="3537">
            <a:solidFill>
              <a:srgbClr val="000000"/>
            </a:solidFill>
          </a:ln>
        </p:spPr>
        <p:txBody>
          <a:bodyPr wrap="square" lIns="0" tIns="0" rIns="0" bIns="0" rtlCol="0"/>
          <a:lstStyle/>
          <a:p>
            <a:endParaRPr sz="3567"/>
          </a:p>
        </p:txBody>
      </p:sp>
      <p:sp>
        <p:nvSpPr>
          <p:cNvPr id="30" name="object 30"/>
          <p:cNvSpPr/>
          <p:nvPr/>
        </p:nvSpPr>
        <p:spPr>
          <a:xfrm>
            <a:off x="3927596" y="2064251"/>
            <a:ext cx="67951" cy="0"/>
          </a:xfrm>
          <a:custGeom>
            <a:avLst/>
            <a:gdLst/>
            <a:ahLst/>
            <a:cxnLst/>
            <a:rect l="l" t="t" r="r" b="b"/>
            <a:pathLst>
              <a:path w="34290">
                <a:moveTo>
                  <a:pt x="33960" y="0"/>
                </a:moveTo>
                <a:lnTo>
                  <a:pt x="0" y="0"/>
                </a:lnTo>
              </a:path>
            </a:pathLst>
          </a:custGeom>
          <a:ln w="3537">
            <a:solidFill>
              <a:srgbClr val="000000"/>
            </a:solidFill>
          </a:ln>
        </p:spPr>
        <p:txBody>
          <a:bodyPr wrap="square" lIns="0" tIns="0" rIns="0" bIns="0" rtlCol="0"/>
          <a:lstStyle/>
          <a:p>
            <a:endParaRPr sz="3567"/>
          </a:p>
        </p:txBody>
      </p:sp>
      <p:sp>
        <p:nvSpPr>
          <p:cNvPr id="31" name="object 31"/>
          <p:cNvSpPr/>
          <p:nvPr/>
        </p:nvSpPr>
        <p:spPr>
          <a:xfrm>
            <a:off x="3927596" y="1738414"/>
            <a:ext cx="67951" cy="0"/>
          </a:xfrm>
          <a:custGeom>
            <a:avLst/>
            <a:gdLst/>
            <a:ahLst/>
            <a:cxnLst/>
            <a:rect l="l" t="t" r="r" b="b"/>
            <a:pathLst>
              <a:path w="34290">
                <a:moveTo>
                  <a:pt x="33960" y="0"/>
                </a:moveTo>
                <a:lnTo>
                  <a:pt x="0" y="0"/>
                </a:lnTo>
              </a:path>
            </a:pathLst>
          </a:custGeom>
          <a:ln w="3537">
            <a:solidFill>
              <a:srgbClr val="000000"/>
            </a:solidFill>
          </a:ln>
        </p:spPr>
        <p:txBody>
          <a:bodyPr wrap="square" lIns="0" tIns="0" rIns="0" bIns="0" rtlCol="0"/>
          <a:lstStyle/>
          <a:p>
            <a:endParaRPr sz="3567"/>
          </a:p>
        </p:txBody>
      </p:sp>
      <p:sp>
        <p:nvSpPr>
          <p:cNvPr id="32" name="object 32"/>
          <p:cNvSpPr/>
          <p:nvPr/>
        </p:nvSpPr>
        <p:spPr>
          <a:xfrm>
            <a:off x="3994893" y="1647186"/>
            <a:ext cx="4550189" cy="2463847"/>
          </a:xfrm>
          <a:custGeom>
            <a:avLst/>
            <a:gdLst/>
            <a:ahLst/>
            <a:cxnLst/>
            <a:rect l="l" t="t" r="r" b="b"/>
            <a:pathLst>
              <a:path w="2296160" h="1243330">
                <a:moveTo>
                  <a:pt x="0" y="1242966"/>
                </a:moveTo>
                <a:lnTo>
                  <a:pt x="2295752" y="1242966"/>
                </a:lnTo>
                <a:lnTo>
                  <a:pt x="2295752" y="0"/>
                </a:lnTo>
                <a:lnTo>
                  <a:pt x="0" y="0"/>
                </a:lnTo>
                <a:lnTo>
                  <a:pt x="0" y="1242966"/>
                </a:lnTo>
              </a:path>
            </a:pathLst>
          </a:custGeom>
          <a:ln w="3537">
            <a:solidFill>
              <a:srgbClr val="000000"/>
            </a:solidFill>
          </a:ln>
        </p:spPr>
        <p:txBody>
          <a:bodyPr wrap="square" lIns="0" tIns="0" rIns="0" bIns="0" rtlCol="0"/>
          <a:lstStyle/>
          <a:p>
            <a:endParaRPr sz="3567"/>
          </a:p>
        </p:txBody>
      </p:sp>
      <p:sp>
        <p:nvSpPr>
          <p:cNvPr id="33" name="object 33"/>
          <p:cNvSpPr txBox="1"/>
          <p:nvPr/>
        </p:nvSpPr>
        <p:spPr>
          <a:xfrm>
            <a:off x="5869042" y="4437714"/>
            <a:ext cx="794018" cy="216035"/>
          </a:xfrm>
          <a:prstGeom prst="rect">
            <a:avLst/>
          </a:prstGeom>
        </p:spPr>
        <p:txBody>
          <a:bodyPr vert="horz" wrap="square" lIns="0" tIns="32717" rIns="0" bIns="0" rtlCol="0">
            <a:spAutoFit/>
          </a:bodyPr>
          <a:lstStyle/>
          <a:p>
            <a:pPr marL="25168">
              <a:spcBef>
                <a:spcPts val="258"/>
              </a:spcBef>
            </a:pPr>
            <a:r>
              <a:rPr sz="1189" spc="-30" dirty="0">
                <a:latin typeface="Arial"/>
                <a:cs typeface="Arial"/>
              </a:rPr>
              <a:t>P</a:t>
            </a:r>
            <a:r>
              <a:rPr sz="1189" spc="20" dirty="0">
                <a:latin typeface="Arial"/>
                <a:cs typeface="Arial"/>
              </a:rPr>
              <a:t>opulation</a:t>
            </a:r>
            <a:endParaRPr sz="1189">
              <a:latin typeface="Arial"/>
              <a:cs typeface="Arial"/>
            </a:endParaRPr>
          </a:p>
        </p:txBody>
      </p:sp>
      <p:sp>
        <p:nvSpPr>
          <p:cNvPr id="34" name="object 34"/>
          <p:cNvSpPr txBox="1"/>
          <p:nvPr/>
        </p:nvSpPr>
        <p:spPr>
          <a:xfrm>
            <a:off x="3416244" y="1650883"/>
            <a:ext cx="445058" cy="2424838"/>
          </a:xfrm>
          <a:prstGeom prst="rect">
            <a:avLst/>
          </a:prstGeom>
        </p:spPr>
        <p:txBody>
          <a:bodyPr vert="vert270" wrap="square" lIns="0" tIns="0" rIns="0" bIns="0" rtlCol="0">
            <a:spAutoFit/>
          </a:bodyPr>
          <a:lstStyle/>
          <a:p>
            <a:pPr marR="15101" algn="ctr">
              <a:lnSpc>
                <a:spcPts val="1407"/>
              </a:lnSpc>
            </a:pPr>
            <a:r>
              <a:rPr sz="1189" spc="30" dirty="0">
                <a:latin typeface="Arial"/>
                <a:cs typeface="Arial"/>
              </a:rPr>
              <a:t>Ad</a:t>
            </a:r>
            <a:r>
              <a:rPr sz="1189" dirty="0">
                <a:latin typeface="Arial"/>
                <a:cs typeface="Arial"/>
              </a:rPr>
              <a:t> </a:t>
            </a:r>
            <a:r>
              <a:rPr sz="1189" spc="30" dirty="0">
                <a:latin typeface="Arial"/>
                <a:cs typeface="Arial"/>
              </a:rPr>
              <a:t>Spending</a:t>
            </a:r>
            <a:endParaRPr sz="1189">
              <a:latin typeface="Arial"/>
              <a:cs typeface="Arial"/>
            </a:endParaRPr>
          </a:p>
          <a:p>
            <a:pPr algn="ctr">
              <a:spcBef>
                <a:spcPts val="991"/>
              </a:spcBef>
              <a:tabLst>
                <a:tab pos="324662" algn="l"/>
              </a:tabLst>
            </a:pPr>
            <a:r>
              <a:rPr sz="892" spc="-10" dirty="0">
                <a:latin typeface="Arial"/>
                <a:cs typeface="Arial"/>
              </a:rPr>
              <a:t>0	5 10 15 20 25 30</a:t>
            </a:r>
            <a:r>
              <a:rPr sz="892" spc="40" dirty="0">
                <a:latin typeface="Arial"/>
                <a:cs typeface="Arial"/>
              </a:rPr>
              <a:t> </a:t>
            </a:r>
            <a:r>
              <a:rPr sz="892" spc="-10" dirty="0">
                <a:latin typeface="Arial"/>
                <a:cs typeface="Arial"/>
              </a:rPr>
              <a:t>35</a:t>
            </a:r>
            <a:endParaRPr sz="892">
              <a:latin typeface="Arial"/>
              <a:cs typeface="Arial"/>
            </a:endParaRPr>
          </a:p>
        </p:txBody>
      </p:sp>
      <p:sp>
        <p:nvSpPr>
          <p:cNvPr id="35" name="object 35"/>
          <p:cNvSpPr/>
          <p:nvPr/>
        </p:nvSpPr>
        <p:spPr>
          <a:xfrm>
            <a:off x="4836314" y="1857121"/>
            <a:ext cx="2808634" cy="1692479"/>
          </a:xfrm>
          <a:custGeom>
            <a:avLst/>
            <a:gdLst/>
            <a:ahLst/>
            <a:cxnLst/>
            <a:rect l="l" t="t" r="r" b="b"/>
            <a:pathLst>
              <a:path w="1417320" h="854075">
                <a:moveTo>
                  <a:pt x="0" y="853501"/>
                </a:moveTo>
                <a:lnTo>
                  <a:pt x="1417109" y="0"/>
                </a:lnTo>
              </a:path>
            </a:pathLst>
          </a:custGeom>
          <a:ln w="14150">
            <a:solidFill>
              <a:srgbClr val="009F86"/>
            </a:solidFill>
          </a:ln>
        </p:spPr>
        <p:txBody>
          <a:bodyPr wrap="square" lIns="0" tIns="0" rIns="0" bIns="0" rtlCol="0"/>
          <a:lstStyle/>
          <a:p>
            <a:endParaRPr sz="3567"/>
          </a:p>
        </p:txBody>
      </p:sp>
      <p:sp>
        <p:nvSpPr>
          <p:cNvPr id="36" name="object 36"/>
          <p:cNvSpPr/>
          <p:nvPr/>
        </p:nvSpPr>
        <p:spPr>
          <a:xfrm>
            <a:off x="5959544" y="2301104"/>
            <a:ext cx="562482" cy="804085"/>
          </a:xfrm>
          <a:custGeom>
            <a:avLst/>
            <a:gdLst/>
            <a:ahLst/>
            <a:cxnLst/>
            <a:rect l="l" t="t" r="r" b="b"/>
            <a:pathLst>
              <a:path w="283844" h="405765">
                <a:moveTo>
                  <a:pt x="0" y="0"/>
                </a:moveTo>
                <a:lnTo>
                  <a:pt x="283431" y="405407"/>
                </a:lnTo>
              </a:path>
            </a:pathLst>
          </a:custGeom>
          <a:ln w="14150">
            <a:solidFill>
              <a:srgbClr val="0072CB"/>
            </a:solidFill>
            <a:prstDash val="lgDash"/>
          </a:ln>
        </p:spPr>
        <p:txBody>
          <a:bodyPr wrap="square" lIns="0" tIns="0" rIns="0" bIns="0" rtlCol="0"/>
          <a:lstStyle/>
          <a:p>
            <a:endParaRPr sz="3567"/>
          </a:p>
        </p:txBody>
      </p:sp>
      <p:sp>
        <p:nvSpPr>
          <p:cNvPr id="37" name="object 37"/>
          <p:cNvSpPr txBox="1"/>
          <p:nvPr/>
        </p:nvSpPr>
        <p:spPr>
          <a:xfrm>
            <a:off x="2216410" y="4847207"/>
            <a:ext cx="7755201" cy="1396150"/>
          </a:xfrm>
          <a:prstGeom prst="rect">
            <a:avLst/>
          </a:prstGeom>
        </p:spPr>
        <p:txBody>
          <a:bodyPr vert="horz" wrap="square" lIns="0" tIns="13842" rIns="0" bIns="0" rtlCol="0">
            <a:spAutoFit/>
          </a:bodyPr>
          <a:lstStyle/>
          <a:p>
            <a:pPr marL="25168" marR="10067">
              <a:lnSpc>
                <a:spcPct val="102600"/>
              </a:lnSpc>
              <a:spcBef>
                <a:spcPts val="109"/>
              </a:spcBef>
            </a:pPr>
            <a:r>
              <a:rPr sz="2180" spc="109" dirty="0">
                <a:latin typeface="Times New Roman"/>
                <a:cs typeface="Times New Roman"/>
              </a:rPr>
              <a:t>The </a:t>
            </a:r>
            <a:r>
              <a:rPr sz="2180" spc="79" dirty="0">
                <a:latin typeface="Times New Roman"/>
                <a:cs typeface="Times New Roman"/>
              </a:rPr>
              <a:t>population </a:t>
            </a:r>
            <a:r>
              <a:rPr sz="2180" spc="-10" dirty="0">
                <a:latin typeface="Times New Roman"/>
                <a:cs typeface="Times New Roman"/>
              </a:rPr>
              <a:t>size </a:t>
            </a:r>
            <a:r>
              <a:rPr sz="2180" spc="69" dirty="0">
                <a:latin typeface="Times New Roman"/>
                <a:cs typeface="Times New Roman"/>
              </a:rPr>
              <a:t>(</a:t>
            </a:r>
            <a:r>
              <a:rPr sz="1982" spc="69" dirty="0">
                <a:solidFill>
                  <a:srgbClr val="BF7F3F"/>
                </a:solidFill>
                <a:latin typeface="Times New Roman"/>
                <a:cs typeface="Times New Roman"/>
              </a:rPr>
              <a:t>pop</a:t>
            </a:r>
            <a:r>
              <a:rPr sz="2180" spc="69" dirty="0">
                <a:latin typeface="Times New Roman"/>
                <a:cs typeface="Times New Roman"/>
              </a:rPr>
              <a:t>) </a:t>
            </a:r>
            <a:r>
              <a:rPr sz="2180" spc="109" dirty="0">
                <a:latin typeface="Times New Roman"/>
                <a:cs typeface="Times New Roman"/>
              </a:rPr>
              <a:t>and ad </a:t>
            </a:r>
            <a:r>
              <a:rPr sz="2180" spc="59" dirty="0">
                <a:latin typeface="Times New Roman"/>
                <a:cs typeface="Times New Roman"/>
              </a:rPr>
              <a:t>spending </a:t>
            </a:r>
            <a:r>
              <a:rPr sz="2180" spc="99" dirty="0">
                <a:latin typeface="Times New Roman"/>
                <a:cs typeface="Times New Roman"/>
              </a:rPr>
              <a:t>(</a:t>
            </a:r>
            <a:r>
              <a:rPr sz="1982" spc="99" dirty="0">
                <a:solidFill>
                  <a:srgbClr val="BF7F3F"/>
                </a:solidFill>
                <a:latin typeface="Times New Roman"/>
                <a:cs typeface="Times New Roman"/>
              </a:rPr>
              <a:t>ad</a:t>
            </a:r>
            <a:r>
              <a:rPr sz="2180" spc="99" dirty="0">
                <a:latin typeface="Times New Roman"/>
                <a:cs typeface="Times New Roman"/>
              </a:rPr>
              <a:t>) </a:t>
            </a:r>
            <a:r>
              <a:rPr sz="2180" spc="10" dirty="0">
                <a:latin typeface="Times New Roman"/>
                <a:cs typeface="Times New Roman"/>
              </a:rPr>
              <a:t>for </a:t>
            </a:r>
            <a:r>
              <a:rPr sz="2180" spc="-10" dirty="0">
                <a:latin typeface="Times New Roman"/>
                <a:cs typeface="Times New Roman"/>
              </a:rPr>
              <a:t>100 </a:t>
            </a:r>
            <a:r>
              <a:rPr sz="2180" spc="30" dirty="0">
                <a:latin typeface="Times New Roman"/>
                <a:cs typeface="Times New Roman"/>
              </a:rPr>
              <a:t>different  cities </a:t>
            </a:r>
            <a:r>
              <a:rPr sz="2180" spc="69" dirty="0">
                <a:latin typeface="Times New Roman"/>
                <a:cs typeface="Times New Roman"/>
              </a:rPr>
              <a:t>are </a:t>
            </a:r>
            <a:r>
              <a:rPr sz="2180" spc="20" dirty="0">
                <a:latin typeface="Times New Roman"/>
                <a:cs typeface="Times New Roman"/>
              </a:rPr>
              <a:t>shown </a:t>
            </a:r>
            <a:r>
              <a:rPr sz="2180" spc="50" dirty="0">
                <a:latin typeface="Times New Roman"/>
                <a:cs typeface="Times New Roman"/>
              </a:rPr>
              <a:t>as </a:t>
            </a:r>
            <a:r>
              <a:rPr sz="2180" spc="69" dirty="0">
                <a:latin typeface="Times New Roman"/>
                <a:cs typeface="Times New Roman"/>
              </a:rPr>
              <a:t>purple </a:t>
            </a:r>
            <a:r>
              <a:rPr sz="2180" spc="10" dirty="0">
                <a:latin typeface="Times New Roman"/>
                <a:cs typeface="Times New Roman"/>
              </a:rPr>
              <a:t>circles. </a:t>
            </a:r>
            <a:r>
              <a:rPr sz="2180" spc="109" dirty="0">
                <a:latin typeface="Times New Roman"/>
                <a:cs typeface="Times New Roman"/>
              </a:rPr>
              <a:t>The </a:t>
            </a:r>
            <a:r>
              <a:rPr sz="2180" spc="40" dirty="0">
                <a:latin typeface="Times New Roman"/>
                <a:cs typeface="Times New Roman"/>
              </a:rPr>
              <a:t>green </a:t>
            </a:r>
            <a:r>
              <a:rPr sz="2180" spc="10" dirty="0">
                <a:latin typeface="Times New Roman"/>
                <a:cs typeface="Times New Roman"/>
              </a:rPr>
              <a:t>solid </a:t>
            </a:r>
            <a:r>
              <a:rPr sz="2180" spc="20" dirty="0">
                <a:latin typeface="Times New Roman"/>
                <a:cs typeface="Times New Roman"/>
              </a:rPr>
              <a:t>line </a:t>
            </a:r>
            <a:r>
              <a:rPr sz="2180" spc="59" dirty="0">
                <a:latin typeface="Times New Roman"/>
                <a:cs typeface="Times New Roman"/>
              </a:rPr>
              <a:t>indicates  </a:t>
            </a:r>
            <a:r>
              <a:rPr sz="2180" spc="109" dirty="0">
                <a:latin typeface="Times New Roman"/>
                <a:cs typeface="Times New Roman"/>
              </a:rPr>
              <a:t>the </a:t>
            </a:r>
            <a:r>
              <a:rPr sz="2180" spc="40" dirty="0">
                <a:latin typeface="Times New Roman"/>
                <a:cs typeface="Times New Roman"/>
              </a:rPr>
              <a:t>first </a:t>
            </a:r>
            <a:r>
              <a:rPr sz="2180" spc="50" dirty="0">
                <a:latin typeface="Times New Roman"/>
                <a:cs typeface="Times New Roman"/>
              </a:rPr>
              <a:t>principal </a:t>
            </a:r>
            <a:r>
              <a:rPr sz="2180" spc="69" dirty="0">
                <a:latin typeface="Times New Roman"/>
                <a:cs typeface="Times New Roman"/>
              </a:rPr>
              <a:t>component </a:t>
            </a:r>
            <a:r>
              <a:rPr sz="2180" spc="50" dirty="0">
                <a:latin typeface="Times New Roman"/>
                <a:cs typeface="Times New Roman"/>
              </a:rPr>
              <a:t>direction, </a:t>
            </a:r>
            <a:r>
              <a:rPr sz="2180" spc="109" dirty="0">
                <a:latin typeface="Times New Roman"/>
                <a:cs typeface="Times New Roman"/>
              </a:rPr>
              <a:t>and the </a:t>
            </a:r>
            <a:r>
              <a:rPr sz="2180" spc="50" dirty="0">
                <a:latin typeface="Times New Roman"/>
                <a:cs typeface="Times New Roman"/>
              </a:rPr>
              <a:t>blue </a:t>
            </a:r>
            <a:r>
              <a:rPr sz="2180" spc="69" dirty="0">
                <a:latin typeface="Times New Roman"/>
                <a:cs typeface="Times New Roman"/>
              </a:rPr>
              <a:t>dashed  </a:t>
            </a:r>
            <a:r>
              <a:rPr sz="2180" spc="20" dirty="0">
                <a:latin typeface="Times New Roman"/>
                <a:cs typeface="Times New Roman"/>
              </a:rPr>
              <a:t>line </a:t>
            </a:r>
            <a:r>
              <a:rPr sz="2180" spc="59" dirty="0">
                <a:latin typeface="Times New Roman"/>
                <a:cs typeface="Times New Roman"/>
              </a:rPr>
              <a:t>indicates </a:t>
            </a:r>
            <a:r>
              <a:rPr sz="2180" spc="109" dirty="0">
                <a:latin typeface="Times New Roman"/>
                <a:cs typeface="Times New Roman"/>
              </a:rPr>
              <a:t>the </a:t>
            </a:r>
            <a:r>
              <a:rPr sz="2180" spc="30" dirty="0">
                <a:latin typeface="Times New Roman"/>
                <a:cs typeface="Times New Roman"/>
              </a:rPr>
              <a:t>second </a:t>
            </a:r>
            <a:r>
              <a:rPr sz="2180" spc="59" dirty="0">
                <a:latin typeface="Times New Roman"/>
                <a:cs typeface="Times New Roman"/>
              </a:rPr>
              <a:t>principal </a:t>
            </a:r>
            <a:r>
              <a:rPr sz="2180" spc="69" dirty="0">
                <a:latin typeface="Times New Roman"/>
                <a:cs typeface="Times New Roman"/>
              </a:rPr>
              <a:t>component</a:t>
            </a:r>
            <a:r>
              <a:rPr sz="2180" spc="109" dirty="0">
                <a:latin typeface="Times New Roman"/>
                <a:cs typeface="Times New Roman"/>
              </a:rPr>
              <a:t> </a:t>
            </a:r>
            <a:r>
              <a:rPr sz="2180" spc="50" dirty="0">
                <a:latin typeface="Times New Roman"/>
                <a:cs typeface="Times New Roman"/>
              </a:rPr>
              <a:t>direction.</a:t>
            </a:r>
            <a:endParaRPr sz="2180">
              <a:latin typeface="Times New Roman"/>
              <a:cs typeface="Times New Roman"/>
            </a:endParaRPr>
          </a:p>
        </p:txBody>
      </p:sp>
    </p:spTree>
    <p:extLst>
      <p:ext uri="{BB962C8B-B14F-4D97-AF65-F5344CB8AC3E}">
        <p14:creationId xmlns:p14="http://schemas.microsoft.com/office/powerpoint/2010/main" val="2443142721"/>
      </p:ext>
    </p:extLst>
  </p:cSld>
  <p:clrMapOvr>
    <a:masterClrMapping/>
  </p:clrMapOvr>
  <p:transition>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90917" y="305575"/>
            <a:ext cx="9504609" cy="711415"/>
          </a:xfrm>
          <a:prstGeom prst="rect">
            <a:avLst/>
          </a:prstGeom>
        </p:spPr>
        <p:txBody>
          <a:bodyPr vert="horz" wrap="square" lIns="0" tIns="33975" rIns="0" bIns="0" rtlCol="0" anchor="ctr">
            <a:spAutoFit/>
          </a:bodyPr>
          <a:lstStyle/>
          <a:p>
            <a:pPr marL="25168">
              <a:lnSpc>
                <a:spcPct val="100000"/>
              </a:lnSpc>
              <a:spcBef>
                <a:spcPts val="268"/>
              </a:spcBef>
            </a:pPr>
            <a:r>
              <a:rPr spc="-10" dirty="0"/>
              <a:t>Computation </a:t>
            </a:r>
            <a:r>
              <a:rPr spc="-79" dirty="0"/>
              <a:t>of </a:t>
            </a:r>
            <a:r>
              <a:rPr spc="-20" dirty="0"/>
              <a:t>Principal</a:t>
            </a:r>
            <a:r>
              <a:rPr spc="188" dirty="0"/>
              <a:t> </a:t>
            </a:r>
            <a:r>
              <a:rPr spc="-50" dirty="0"/>
              <a:t>Components</a:t>
            </a:r>
          </a:p>
        </p:txBody>
      </p:sp>
      <p:sp>
        <p:nvSpPr>
          <p:cNvPr id="3" name="object 3"/>
          <p:cNvSpPr txBox="1"/>
          <p:nvPr/>
        </p:nvSpPr>
        <p:spPr>
          <a:xfrm>
            <a:off x="1390917" y="1247298"/>
            <a:ext cx="8796271" cy="2456697"/>
          </a:xfrm>
          <a:prstGeom prst="rect">
            <a:avLst/>
          </a:prstGeom>
        </p:spPr>
        <p:txBody>
          <a:bodyPr vert="horz" wrap="square" lIns="0" tIns="13842" rIns="0" bIns="0" rtlCol="0">
            <a:spAutoFit/>
          </a:bodyPr>
          <a:lstStyle/>
          <a:p>
            <a:pPr marL="286911" marR="35235" indent="-261743">
              <a:lnSpc>
                <a:spcPct val="102600"/>
              </a:lnSpc>
              <a:spcBef>
                <a:spcPts val="109"/>
              </a:spcBef>
              <a:buClr>
                <a:srgbClr val="3333B2"/>
              </a:buClr>
              <a:buSzPct val="90909"/>
              <a:buFont typeface="DejaVu Sans"/>
              <a:buChar char="•"/>
              <a:tabLst>
                <a:tab pos="288169" algn="l"/>
              </a:tabLst>
            </a:pPr>
            <a:r>
              <a:rPr sz="2180" spc="50" dirty="0">
                <a:latin typeface="Times New Roman"/>
                <a:cs typeface="Times New Roman"/>
              </a:rPr>
              <a:t>Suppose </a:t>
            </a:r>
            <a:r>
              <a:rPr sz="2180" spc="-50" dirty="0">
                <a:latin typeface="Times New Roman"/>
                <a:cs typeface="Times New Roman"/>
              </a:rPr>
              <a:t>we </a:t>
            </a:r>
            <a:r>
              <a:rPr sz="2180" spc="30" dirty="0">
                <a:latin typeface="Times New Roman"/>
                <a:cs typeface="Times New Roman"/>
              </a:rPr>
              <a:t>have </a:t>
            </a:r>
            <a:r>
              <a:rPr sz="2180" spc="109" dirty="0">
                <a:latin typeface="Times New Roman"/>
                <a:cs typeface="Times New Roman"/>
              </a:rPr>
              <a:t>a </a:t>
            </a:r>
            <a:r>
              <a:rPr sz="2180" i="1" spc="198" dirty="0" smtClean="0">
                <a:latin typeface="Times New Roman"/>
                <a:cs typeface="Times New Roman"/>
              </a:rPr>
              <a:t>n</a:t>
            </a:r>
            <a:r>
              <a:rPr sz="2180" spc="-149" dirty="0" smtClean="0">
                <a:latin typeface="DejaVu Sans"/>
                <a:cs typeface="DejaVu Sans"/>
              </a:rPr>
              <a:t>× </a:t>
            </a:r>
            <a:r>
              <a:rPr sz="2180" i="1" spc="-10" dirty="0">
                <a:latin typeface="Times New Roman"/>
                <a:cs typeface="Times New Roman"/>
              </a:rPr>
              <a:t>p </a:t>
            </a:r>
            <a:r>
              <a:rPr sz="2180" spc="139" dirty="0">
                <a:latin typeface="Times New Roman"/>
                <a:cs typeface="Times New Roman"/>
              </a:rPr>
              <a:t>data </a:t>
            </a:r>
            <a:r>
              <a:rPr sz="2180" spc="69" dirty="0">
                <a:latin typeface="Times New Roman"/>
                <a:cs typeface="Times New Roman"/>
              </a:rPr>
              <a:t>set </a:t>
            </a:r>
            <a:r>
              <a:rPr sz="2180" b="1" spc="129" dirty="0">
                <a:latin typeface="Verdana"/>
                <a:cs typeface="Verdana"/>
              </a:rPr>
              <a:t>X</a:t>
            </a:r>
            <a:r>
              <a:rPr sz="2180" spc="129" dirty="0">
                <a:latin typeface="Times New Roman"/>
                <a:cs typeface="Times New Roman"/>
              </a:rPr>
              <a:t>. </a:t>
            </a:r>
            <a:r>
              <a:rPr sz="2180" spc="10" dirty="0">
                <a:latin typeface="Times New Roman"/>
                <a:cs typeface="Times New Roman"/>
              </a:rPr>
              <a:t>Since </a:t>
            </a:r>
            <a:r>
              <a:rPr sz="2180" spc="-50" dirty="0">
                <a:latin typeface="Times New Roman"/>
                <a:cs typeface="Times New Roman"/>
              </a:rPr>
              <a:t>we </a:t>
            </a:r>
            <a:r>
              <a:rPr sz="2180" spc="69" dirty="0">
                <a:latin typeface="Times New Roman"/>
                <a:cs typeface="Times New Roman"/>
              </a:rPr>
              <a:t>are </a:t>
            </a:r>
            <a:r>
              <a:rPr sz="2180" spc="30" dirty="0">
                <a:latin typeface="Times New Roman"/>
                <a:cs typeface="Times New Roman"/>
              </a:rPr>
              <a:t>only  </a:t>
            </a:r>
            <a:r>
              <a:rPr sz="2180" spc="69" dirty="0">
                <a:latin typeface="Times New Roman"/>
                <a:cs typeface="Times New Roman"/>
              </a:rPr>
              <a:t>interested </a:t>
            </a:r>
            <a:r>
              <a:rPr sz="2180" spc="50" dirty="0">
                <a:latin typeface="Times New Roman"/>
                <a:cs typeface="Times New Roman"/>
              </a:rPr>
              <a:t>in </a:t>
            </a:r>
            <a:r>
              <a:rPr sz="2180" spc="40" dirty="0">
                <a:latin typeface="Times New Roman"/>
                <a:cs typeface="Times New Roman"/>
              </a:rPr>
              <a:t>variance, </a:t>
            </a:r>
            <a:r>
              <a:rPr sz="2180" spc="-50" dirty="0">
                <a:latin typeface="Times New Roman"/>
                <a:cs typeface="Times New Roman"/>
              </a:rPr>
              <a:t>we </a:t>
            </a:r>
            <a:r>
              <a:rPr sz="2180" spc="50" dirty="0">
                <a:latin typeface="Times New Roman"/>
                <a:cs typeface="Times New Roman"/>
              </a:rPr>
              <a:t>assume </a:t>
            </a:r>
            <a:r>
              <a:rPr sz="2180" spc="168" dirty="0">
                <a:latin typeface="Times New Roman"/>
                <a:cs typeface="Times New Roman"/>
              </a:rPr>
              <a:t>that </a:t>
            </a:r>
            <a:r>
              <a:rPr sz="2180" spc="30" dirty="0">
                <a:latin typeface="Times New Roman"/>
                <a:cs typeface="Times New Roman"/>
              </a:rPr>
              <a:t>each </a:t>
            </a:r>
            <a:r>
              <a:rPr sz="2180" spc="-40" dirty="0">
                <a:latin typeface="Times New Roman"/>
                <a:cs typeface="Times New Roman"/>
              </a:rPr>
              <a:t>of </a:t>
            </a:r>
            <a:r>
              <a:rPr sz="2180" spc="109" dirty="0">
                <a:latin typeface="Times New Roman"/>
                <a:cs typeface="Times New Roman"/>
              </a:rPr>
              <a:t>the </a:t>
            </a:r>
            <a:r>
              <a:rPr sz="2180" spc="40" dirty="0">
                <a:latin typeface="Times New Roman"/>
                <a:cs typeface="Times New Roman"/>
              </a:rPr>
              <a:t>variables </a:t>
            </a:r>
            <a:r>
              <a:rPr sz="2180" spc="50" dirty="0" smtClean="0">
                <a:latin typeface="Times New Roman"/>
                <a:cs typeface="Times New Roman"/>
              </a:rPr>
              <a:t>in </a:t>
            </a:r>
            <a:r>
              <a:rPr sz="2180" b="1" spc="208" dirty="0">
                <a:latin typeface="Verdana"/>
                <a:cs typeface="Verdana"/>
              </a:rPr>
              <a:t>X </a:t>
            </a:r>
            <a:r>
              <a:rPr sz="2180" spc="69" dirty="0">
                <a:latin typeface="Times New Roman"/>
                <a:cs typeface="Times New Roman"/>
              </a:rPr>
              <a:t>has </a:t>
            </a:r>
            <a:r>
              <a:rPr sz="2180" spc="59" dirty="0">
                <a:latin typeface="Times New Roman"/>
                <a:cs typeface="Times New Roman"/>
              </a:rPr>
              <a:t>been </a:t>
            </a:r>
            <a:r>
              <a:rPr sz="2180" spc="50" dirty="0">
                <a:latin typeface="Times New Roman"/>
                <a:cs typeface="Times New Roman"/>
              </a:rPr>
              <a:t>centered </a:t>
            </a:r>
            <a:r>
              <a:rPr sz="2180" spc="109" dirty="0">
                <a:latin typeface="Times New Roman"/>
                <a:cs typeface="Times New Roman"/>
              </a:rPr>
              <a:t>to </a:t>
            </a:r>
            <a:r>
              <a:rPr sz="2180" spc="30" dirty="0">
                <a:latin typeface="Times New Roman"/>
                <a:cs typeface="Times New Roman"/>
              </a:rPr>
              <a:t>have </a:t>
            </a:r>
            <a:r>
              <a:rPr sz="2180" spc="79" dirty="0">
                <a:latin typeface="Times New Roman"/>
                <a:cs typeface="Times New Roman"/>
              </a:rPr>
              <a:t>mean </a:t>
            </a:r>
            <a:r>
              <a:rPr sz="2180" spc="20" dirty="0">
                <a:latin typeface="Times New Roman"/>
                <a:cs typeface="Times New Roman"/>
              </a:rPr>
              <a:t>zero </a:t>
            </a:r>
            <a:r>
              <a:rPr sz="2180" spc="159" dirty="0">
                <a:latin typeface="Times New Roman"/>
                <a:cs typeface="Times New Roman"/>
              </a:rPr>
              <a:t>(that </a:t>
            </a:r>
            <a:r>
              <a:rPr sz="2180" spc="10" dirty="0">
                <a:latin typeface="Times New Roman"/>
                <a:cs typeface="Times New Roman"/>
              </a:rPr>
              <a:t>is, </a:t>
            </a:r>
            <a:r>
              <a:rPr sz="2180" spc="109" dirty="0">
                <a:latin typeface="Times New Roman"/>
                <a:cs typeface="Times New Roman"/>
              </a:rPr>
              <a:t>the  </a:t>
            </a:r>
            <a:r>
              <a:rPr sz="2180" spc="50" dirty="0">
                <a:latin typeface="Times New Roman"/>
                <a:cs typeface="Times New Roman"/>
              </a:rPr>
              <a:t>column </a:t>
            </a:r>
            <a:r>
              <a:rPr sz="2180" spc="59" dirty="0">
                <a:latin typeface="Times New Roman"/>
                <a:cs typeface="Times New Roman"/>
              </a:rPr>
              <a:t>means </a:t>
            </a:r>
            <a:r>
              <a:rPr sz="2180" spc="-40" dirty="0">
                <a:latin typeface="Times New Roman"/>
                <a:cs typeface="Times New Roman"/>
              </a:rPr>
              <a:t>of </a:t>
            </a:r>
            <a:r>
              <a:rPr lang="en-US" sz="2180" spc="-40" dirty="0">
                <a:latin typeface="Times New Roman"/>
                <a:cs typeface="Times New Roman"/>
              </a:rPr>
              <a:t> </a:t>
            </a:r>
            <a:r>
              <a:rPr sz="2180" b="1" spc="208" dirty="0" smtClean="0">
                <a:latin typeface="Verdana"/>
                <a:cs typeface="Verdana"/>
              </a:rPr>
              <a:t>X</a:t>
            </a:r>
            <a:r>
              <a:rPr lang="en-US" sz="2180" b="1" spc="208" dirty="0" smtClean="0">
                <a:latin typeface="Verdana"/>
                <a:cs typeface="Verdana"/>
              </a:rPr>
              <a:t> </a:t>
            </a:r>
            <a:r>
              <a:rPr sz="2180" spc="69" dirty="0" smtClean="0">
                <a:latin typeface="Times New Roman"/>
                <a:cs typeface="Times New Roman"/>
              </a:rPr>
              <a:t>are</a:t>
            </a:r>
            <a:r>
              <a:rPr sz="2180" spc="-159" dirty="0" smtClean="0">
                <a:latin typeface="Times New Roman"/>
                <a:cs typeface="Times New Roman"/>
              </a:rPr>
              <a:t> </a:t>
            </a:r>
            <a:r>
              <a:rPr sz="2180" spc="40" dirty="0">
                <a:latin typeface="Times New Roman"/>
                <a:cs typeface="Times New Roman"/>
              </a:rPr>
              <a:t>zero).</a:t>
            </a:r>
            <a:endParaRPr sz="2180" dirty="0">
              <a:latin typeface="Times New Roman"/>
              <a:cs typeface="Times New Roman"/>
            </a:endParaRPr>
          </a:p>
          <a:p>
            <a:pPr marL="286911" marR="640515" indent="-261743">
              <a:lnSpc>
                <a:spcPct val="102600"/>
              </a:lnSpc>
              <a:spcBef>
                <a:spcPts val="595"/>
              </a:spcBef>
              <a:buClr>
                <a:srgbClr val="3333B2"/>
              </a:buClr>
              <a:buSzPct val="90909"/>
              <a:buFont typeface="DejaVu Sans"/>
              <a:buChar char="•"/>
              <a:tabLst>
                <a:tab pos="288169" algn="l"/>
              </a:tabLst>
            </a:pPr>
            <a:r>
              <a:rPr sz="2180" spc="-20" dirty="0">
                <a:latin typeface="Times New Roman"/>
                <a:cs typeface="Times New Roman"/>
              </a:rPr>
              <a:t>We </a:t>
            </a:r>
            <a:r>
              <a:rPr sz="2180" spc="109" dirty="0">
                <a:latin typeface="Times New Roman"/>
                <a:cs typeface="Times New Roman"/>
              </a:rPr>
              <a:t>then </a:t>
            </a:r>
            <a:r>
              <a:rPr sz="2180" spc="20" dirty="0">
                <a:latin typeface="Times New Roman"/>
                <a:cs typeface="Times New Roman"/>
              </a:rPr>
              <a:t>look </a:t>
            </a:r>
            <a:r>
              <a:rPr sz="2180" spc="10" dirty="0">
                <a:latin typeface="Times New Roman"/>
                <a:cs typeface="Times New Roman"/>
              </a:rPr>
              <a:t>for </a:t>
            </a:r>
            <a:r>
              <a:rPr sz="2180" spc="109" dirty="0">
                <a:latin typeface="Times New Roman"/>
                <a:cs typeface="Times New Roman"/>
              </a:rPr>
              <a:t>the </a:t>
            </a:r>
            <a:r>
              <a:rPr sz="2180" spc="50" dirty="0">
                <a:latin typeface="Times New Roman"/>
                <a:cs typeface="Times New Roman"/>
              </a:rPr>
              <a:t>linear </a:t>
            </a:r>
            <a:r>
              <a:rPr sz="2180" spc="59" dirty="0">
                <a:latin typeface="Times New Roman"/>
                <a:cs typeface="Times New Roman"/>
              </a:rPr>
              <a:t>combination </a:t>
            </a:r>
            <a:r>
              <a:rPr sz="2180" spc="-40" dirty="0">
                <a:latin typeface="Times New Roman"/>
                <a:cs typeface="Times New Roman"/>
              </a:rPr>
              <a:t>of </a:t>
            </a:r>
            <a:r>
              <a:rPr sz="2180" spc="109" dirty="0">
                <a:latin typeface="Times New Roman"/>
                <a:cs typeface="Times New Roman"/>
              </a:rPr>
              <a:t>the </a:t>
            </a:r>
            <a:r>
              <a:rPr sz="2180" spc="50" dirty="0">
                <a:latin typeface="Times New Roman"/>
                <a:cs typeface="Times New Roman"/>
              </a:rPr>
              <a:t>sample  </a:t>
            </a:r>
            <a:r>
              <a:rPr sz="2180" spc="69" dirty="0">
                <a:latin typeface="Times New Roman"/>
                <a:cs typeface="Times New Roman"/>
              </a:rPr>
              <a:t>feature </a:t>
            </a:r>
            <a:r>
              <a:rPr sz="2180" spc="20" dirty="0">
                <a:latin typeface="Times New Roman"/>
                <a:cs typeface="Times New Roman"/>
              </a:rPr>
              <a:t>values </a:t>
            </a:r>
            <a:r>
              <a:rPr sz="2180" spc="-40" dirty="0">
                <a:latin typeface="Times New Roman"/>
                <a:cs typeface="Times New Roman"/>
              </a:rPr>
              <a:t>of </a:t>
            </a:r>
            <a:r>
              <a:rPr sz="2180" spc="109" dirty="0">
                <a:latin typeface="Times New Roman"/>
                <a:cs typeface="Times New Roman"/>
              </a:rPr>
              <a:t>the </a:t>
            </a:r>
            <a:r>
              <a:rPr sz="2180" spc="30" dirty="0">
                <a:latin typeface="Times New Roman"/>
                <a:cs typeface="Times New Roman"/>
              </a:rPr>
              <a:t>form</a:t>
            </a:r>
            <a:endParaRPr sz="2180" dirty="0">
              <a:latin typeface="Times New Roman"/>
              <a:cs typeface="Times New Roman"/>
            </a:endParaRPr>
          </a:p>
          <a:p>
            <a:pPr>
              <a:spcBef>
                <a:spcPts val="69"/>
              </a:spcBef>
            </a:pPr>
            <a:endParaRPr sz="1883" dirty="0">
              <a:latin typeface="Times New Roman"/>
              <a:cs typeface="Times New Roman"/>
            </a:endParaRPr>
          </a:p>
          <a:p>
            <a:pPr marL="1751662">
              <a:spcBef>
                <a:spcPts val="10"/>
              </a:spcBef>
              <a:tabLst>
                <a:tab pos="7092227" algn="l"/>
              </a:tabLst>
            </a:pPr>
            <a:r>
              <a:rPr sz="2180" i="1" spc="149" dirty="0">
                <a:latin typeface="Times New Roman"/>
                <a:cs typeface="Times New Roman"/>
              </a:rPr>
              <a:t>z</a:t>
            </a:r>
            <a:r>
              <a:rPr sz="2378" i="1" spc="192" baseline="-10416" dirty="0">
                <a:latin typeface="Times New Roman"/>
                <a:cs typeface="Times New Roman"/>
              </a:rPr>
              <a:t>i</a:t>
            </a:r>
            <a:r>
              <a:rPr sz="2378" spc="-268" baseline="-10416" dirty="0">
                <a:latin typeface="Verdana"/>
                <a:cs typeface="Verdana"/>
              </a:rPr>
              <a:t>1</a:t>
            </a:r>
            <a:r>
              <a:rPr sz="2378" spc="206" baseline="-10416" dirty="0">
                <a:latin typeface="Verdana"/>
                <a:cs typeface="Verdana"/>
              </a:rPr>
              <a:t> </a:t>
            </a:r>
            <a:r>
              <a:rPr sz="2180" spc="446" dirty="0">
                <a:latin typeface="Times New Roman"/>
                <a:cs typeface="Times New Roman"/>
              </a:rPr>
              <a:t>=</a:t>
            </a:r>
            <a:r>
              <a:rPr sz="2180" spc="50" dirty="0">
                <a:latin typeface="Times New Roman"/>
                <a:cs typeface="Times New Roman"/>
              </a:rPr>
              <a:t> </a:t>
            </a:r>
            <a:r>
              <a:rPr sz="2180" i="1" spc="79" dirty="0">
                <a:latin typeface="Times New Roman"/>
                <a:cs typeface="Times New Roman"/>
              </a:rPr>
              <a:t>φ</a:t>
            </a:r>
            <a:r>
              <a:rPr sz="2378" spc="-268" baseline="-10416" dirty="0">
                <a:latin typeface="Verdana"/>
                <a:cs typeface="Verdana"/>
              </a:rPr>
              <a:t>1</a:t>
            </a:r>
            <a:r>
              <a:rPr sz="2378" spc="-119" baseline="-10416" dirty="0">
                <a:latin typeface="Verdana"/>
                <a:cs typeface="Verdana"/>
              </a:rPr>
              <a:t>1</a:t>
            </a:r>
            <a:r>
              <a:rPr sz="2180" i="1" spc="258" dirty="0">
                <a:latin typeface="Times New Roman"/>
                <a:cs typeface="Times New Roman"/>
              </a:rPr>
              <a:t>x</a:t>
            </a:r>
            <a:r>
              <a:rPr sz="2378" i="1" spc="192" baseline="-10416" dirty="0">
                <a:latin typeface="Times New Roman"/>
                <a:cs typeface="Times New Roman"/>
              </a:rPr>
              <a:t>i</a:t>
            </a:r>
            <a:r>
              <a:rPr sz="2378" spc="-268" baseline="-10416" dirty="0">
                <a:latin typeface="Verdana"/>
                <a:cs typeface="Verdana"/>
              </a:rPr>
              <a:t>1</a:t>
            </a:r>
            <a:r>
              <a:rPr sz="2378" spc="30" baseline="-10416" dirty="0">
                <a:latin typeface="Verdana"/>
                <a:cs typeface="Verdana"/>
              </a:rPr>
              <a:t> </a:t>
            </a:r>
            <a:r>
              <a:rPr sz="2180" spc="446" dirty="0">
                <a:latin typeface="Times New Roman"/>
                <a:cs typeface="Times New Roman"/>
              </a:rPr>
              <a:t>+</a:t>
            </a:r>
            <a:r>
              <a:rPr sz="2180" spc="-69" dirty="0">
                <a:latin typeface="Times New Roman"/>
                <a:cs typeface="Times New Roman"/>
              </a:rPr>
              <a:t> </a:t>
            </a:r>
            <a:r>
              <a:rPr sz="2180" i="1" spc="79" dirty="0">
                <a:latin typeface="Times New Roman"/>
                <a:cs typeface="Times New Roman"/>
              </a:rPr>
              <a:t>φ</a:t>
            </a:r>
            <a:r>
              <a:rPr sz="2378" spc="-268" baseline="-10416" dirty="0">
                <a:latin typeface="Verdana"/>
                <a:cs typeface="Verdana"/>
              </a:rPr>
              <a:t>2</a:t>
            </a:r>
            <a:r>
              <a:rPr sz="2378" spc="-119" baseline="-10416" dirty="0">
                <a:latin typeface="Verdana"/>
                <a:cs typeface="Verdana"/>
              </a:rPr>
              <a:t>1</a:t>
            </a:r>
            <a:r>
              <a:rPr sz="2180" i="1" spc="258" dirty="0">
                <a:latin typeface="Times New Roman"/>
                <a:cs typeface="Times New Roman"/>
              </a:rPr>
              <a:t>x</a:t>
            </a:r>
            <a:r>
              <a:rPr sz="2378" i="1" spc="192" baseline="-10416" dirty="0">
                <a:latin typeface="Times New Roman"/>
                <a:cs typeface="Times New Roman"/>
              </a:rPr>
              <a:t>i</a:t>
            </a:r>
            <a:r>
              <a:rPr sz="2378" spc="-268" baseline="-10416" dirty="0">
                <a:latin typeface="Verdana"/>
                <a:cs typeface="Verdana"/>
              </a:rPr>
              <a:t>2</a:t>
            </a:r>
            <a:r>
              <a:rPr sz="2378" spc="30" baseline="-10416" dirty="0">
                <a:latin typeface="Verdana"/>
                <a:cs typeface="Verdana"/>
              </a:rPr>
              <a:t> </a:t>
            </a:r>
            <a:r>
              <a:rPr sz="2180" spc="446" dirty="0">
                <a:latin typeface="Times New Roman"/>
                <a:cs typeface="Times New Roman"/>
              </a:rPr>
              <a:t>+</a:t>
            </a:r>
            <a:r>
              <a:rPr sz="2180" spc="-69" dirty="0">
                <a:latin typeface="Times New Roman"/>
                <a:cs typeface="Times New Roman"/>
              </a:rPr>
              <a:t> </a:t>
            </a:r>
            <a:r>
              <a:rPr sz="2180" i="1" spc="50" dirty="0">
                <a:latin typeface="Times New Roman"/>
                <a:cs typeface="Times New Roman"/>
              </a:rPr>
              <a:t>.</a:t>
            </a:r>
            <a:r>
              <a:rPr sz="2180" i="1" spc="-188" dirty="0">
                <a:latin typeface="Times New Roman"/>
                <a:cs typeface="Times New Roman"/>
              </a:rPr>
              <a:t> </a:t>
            </a:r>
            <a:r>
              <a:rPr sz="2180" i="1" spc="50" dirty="0">
                <a:latin typeface="Times New Roman"/>
                <a:cs typeface="Times New Roman"/>
              </a:rPr>
              <a:t>.</a:t>
            </a:r>
            <a:r>
              <a:rPr sz="2180" i="1" spc="-188" dirty="0">
                <a:latin typeface="Times New Roman"/>
                <a:cs typeface="Times New Roman"/>
              </a:rPr>
              <a:t> </a:t>
            </a:r>
            <a:r>
              <a:rPr sz="2180" i="1" spc="50" dirty="0">
                <a:latin typeface="Times New Roman"/>
                <a:cs typeface="Times New Roman"/>
              </a:rPr>
              <a:t>.</a:t>
            </a:r>
            <a:r>
              <a:rPr sz="2180" i="1" spc="-69" dirty="0">
                <a:latin typeface="Times New Roman"/>
                <a:cs typeface="Times New Roman"/>
              </a:rPr>
              <a:t> </a:t>
            </a:r>
            <a:r>
              <a:rPr sz="2180" spc="446" dirty="0">
                <a:latin typeface="Times New Roman"/>
                <a:cs typeface="Times New Roman"/>
              </a:rPr>
              <a:t>+</a:t>
            </a:r>
            <a:r>
              <a:rPr sz="2180" spc="-69" dirty="0">
                <a:latin typeface="Times New Roman"/>
                <a:cs typeface="Times New Roman"/>
              </a:rPr>
              <a:t> </a:t>
            </a:r>
            <a:r>
              <a:rPr sz="2180" i="1" spc="79" dirty="0">
                <a:latin typeface="Times New Roman"/>
                <a:cs typeface="Times New Roman"/>
              </a:rPr>
              <a:t>φ</a:t>
            </a:r>
            <a:r>
              <a:rPr sz="2378" i="1" spc="73" baseline="-10416" dirty="0">
                <a:latin typeface="Times New Roman"/>
                <a:cs typeface="Times New Roman"/>
              </a:rPr>
              <a:t>p</a:t>
            </a:r>
            <a:r>
              <a:rPr sz="2378" spc="-119" baseline="-10416" dirty="0">
                <a:latin typeface="Verdana"/>
                <a:cs typeface="Verdana"/>
              </a:rPr>
              <a:t>1</a:t>
            </a:r>
            <a:r>
              <a:rPr sz="2180" i="1" spc="258" dirty="0">
                <a:latin typeface="Times New Roman"/>
                <a:cs typeface="Times New Roman"/>
              </a:rPr>
              <a:t>x</a:t>
            </a:r>
            <a:r>
              <a:rPr sz="2378" i="1" spc="133" baseline="-10416" dirty="0">
                <a:latin typeface="Times New Roman"/>
                <a:cs typeface="Times New Roman"/>
              </a:rPr>
              <a:t>ip</a:t>
            </a:r>
            <a:r>
              <a:rPr sz="2378" i="1" baseline="-10416" dirty="0">
                <a:latin typeface="Times New Roman"/>
                <a:cs typeface="Times New Roman"/>
              </a:rPr>
              <a:t>	</a:t>
            </a:r>
            <a:r>
              <a:rPr sz="2180" spc="69" dirty="0">
                <a:latin typeface="Times New Roman"/>
                <a:cs typeface="Times New Roman"/>
              </a:rPr>
              <a:t>(1)</a:t>
            </a:r>
            <a:endParaRPr sz="2180" dirty="0">
              <a:latin typeface="Times New Roman"/>
              <a:cs typeface="Times New Roman"/>
            </a:endParaRPr>
          </a:p>
        </p:txBody>
      </p:sp>
      <p:sp>
        <p:nvSpPr>
          <p:cNvPr id="4" name="object 4"/>
          <p:cNvSpPr txBox="1"/>
          <p:nvPr/>
        </p:nvSpPr>
        <p:spPr>
          <a:xfrm>
            <a:off x="1637473" y="3962677"/>
            <a:ext cx="8549715" cy="358348"/>
          </a:xfrm>
          <a:prstGeom prst="rect">
            <a:avLst/>
          </a:prstGeom>
        </p:spPr>
        <p:txBody>
          <a:bodyPr vert="horz" wrap="square" lIns="0" tIns="22650" rIns="0" bIns="0" rtlCol="0">
            <a:spAutoFit/>
          </a:bodyPr>
          <a:lstStyle/>
          <a:p>
            <a:pPr marL="25168">
              <a:spcBef>
                <a:spcPts val="178"/>
              </a:spcBef>
            </a:pPr>
            <a:r>
              <a:rPr sz="2180" spc="10" dirty="0">
                <a:latin typeface="Times New Roman"/>
                <a:cs typeface="Times New Roman"/>
              </a:rPr>
              <a:t>for</a:t>
            </a:r>
            <a:r>
              <a:rPr sz="2180" spc="168" dirty="0">
                <a:latin typeface="Times New Roman"/>
                <a:cs typeface="Times New Roman"/>
              </a:rPr>
              <a:t> </a:t>
            </a:r>
            <a:r>
              <a:rPr sz="2180" i="1" spc="129" dirty="0">
                <a:latin typeface="Times New Roman"/>
                <a:cs typeface="Times New Roman"/>
              </a:rPr>
              <a:t>i</a:t>
            </a:r>
            <a:r>
              <a:rPr sz="2180" i="1" spc="59" dirty="0">
                <a:latin typeface="Times New Roman"/>
                <a:cs typeface="Times New Roman"/>
              </a:rPr>
              <a:t> </a:t>
            </a:r>
            <a:r>
              <a:rPr sz="2180" spc="446" dirty="0">
                <a:latin typeface="Times New Roman"/>
                <a:cs typeface="Times New Roman"/>
              </a:rPr>
              <a:t>=</a:t>
            </a:r>
            <a:r>
              <a:rPr sz="2180" spc="50" dirty="0">
                <a:latin typeface="Times New Roman"/>
                <a:cs typeface="Times New Roman"/>
              </a:rPr>
              <a:t> </a:t>
            </a:r>
            <a:r>
              <a:rPr sz="2180" spc="10" dirty="0">
                <a:latin typeface="Times New Roman"/>
                <a:cs typeface="Times New Roman"/>
              </a:rPr>
              <a:t>1</a:t>
            </a:r>
            <a:r>
              <a:rPr sz="2180" i="1" spc="10" dirty="0">
                <a:latin typeface="Times New Roman"/>
                <a:cs typeface="Times New Roman"/>
              </a:rPr>
              <a:t>,</a:t>
            </a:r>
            <a:r>
              <a:rPr sz="2180" i="1" spc="-178" dirty="0">
                <a:latin typeface="Times New Roman"/>
                <a:cs typeface="Times New Roman"/>
              </a:rPr>
              <a:t> </a:t>
            </a:r>
            <a:r>
              <a:rPr sz="2180" i="1" spc="50" dirty="0">
                <a:latin typeface="Times New Roman"/>
                <a:cs typeface="Times New Roman"/>
              </a:rPr>
              <a:t>.</a:t>
            </a:r>
            <a:r>
              <a:rPr sz="2180" i="1" spc="-188" dirty="0">
                <a:latin typeface="Times New Roman"/>
                <a:cs typeface="Times New Roman"/>
              </a:rPr>
              <a:t> </a:t>
            </a:r>
            <a:r>
              <a:rPr sz="2180" i="1" spc="50" dirty="0">
                <a:latin typeface="Times New Roman"/>
                <a:cs typeface="Times New Roman"/>
              </a:rPr>
              <a:t>.</a:t>
            </a:r>
            <a:r>
              <a:rPr sz="2180" i="1" spc="-188" dirty="0">
                <a:latin typeface="Times New Roman"/>
                <a:cs typeface="Times New Roman"/>
              </a:rPr>
              <a:t> </a:t>
            </a:r>
            <a:r>
              <a:rPr sz="2180" i="1" spc="50" dirty="0">
                <a:latin typeface="Times New Roman"/>
                <a:cs typeface="Times New Roman"/>
              </a:rPr>
              <a:t>.</a:t>
            </a:r>
            <a:r>
              <a:rPr sz="2180" i="1" spc="-178" dirty="0">
                <a:latin typeface="Times New Roman"/>
                <a:cs typeface="Times New Roman"/>
              </a:rPr>
              <a:t> </a:t>
            </a:r>
            <a:r>
              <a:rPr sz="2180" i="1" spc="50" dirty="0">
                <a:latin typeface="Times New Roman"/>
                <a:cs typeface="Times New Roman"/>
              </a:rPr>
              <a:t>,</a:t>
            </a:r>
            <a:r>
              <a:rPr sz="2180" i="1" spc="-188" dirty="0">
                <a:latin typeface="Times New Roman"/>
                <a:cs typeface="Times New Roman"/>
              </a:rPr>
              <a:t> </a:t>
            </a:r>
            <a:r>
              <a:rPr sz="2180" i="1" spc="198" dirty="0">
                <a:latin typeface="Times New Roman"/>
                <a:cs typeface="Times New Roman"/>
              </a:rPr>
              <a:t>n</a:t>
            </a:r>
            <a:r>
              <a:rPr sz="2180" i="1" spc="178" dirty="0">
                <a:latin typeface="Times New Roman"/>
                <a:cs typeface="Times New Roman"/>
              </a:rPr>
              <a:t> </a:t>
            </a:r>
            <a:r>
              <a:rPr sz="2180" spc="168" dirty="0">
                <a:latin typeface="Times New Roman"/>
                <a:cs typeface="Times New Roman"/>
              </a:rPr>
              <a:t>that </a:t>
            </a:r>
            <a:r>
              <a:rPr sz="2180" spc="69" dirty="0">
                <a:latin typeface="Times New Roman"/>
                <a:cs typeface="Times New Roman"/>
              </a:rPr>
              <a:t>has</a:t>
            </a:r>
            <a:r>
              <a:rPr sz="2180" spc="188" dirty="0">
                <a:latin typeface="Times New Roman"/>
                <a:cs typeface="Times New Roman"/>
              </a:rPr>
              <a:t> </a:t>
            </a:r>
            <a:r>
              <a:rPr sz="2180" spc="59" dirty="0">
                <a:latin typeface="Times New Roman"/>
                <a:cs typeface="Times New Roman"/>
              </a:rPr>
              <a:t>largest</a:t>
            </a:r>
            <a:r>
              <a:rPr sz="2180" spc="178" dirty="0">
                <a:latin typeface="Times New Roman"/>
                <a:cs typeface="Times New Roman"/>
              </a:rPr>
              <a:t> </a:t>
            </a:r>
            <a:r>
              <a:rPr sz="2180" spc="50" dirty="0">
                <a:latin typeface="Times New Roman"/>
                <a:cs typeface="Times New Roman"/>
              </a:rPr>
              <a:t>sample</a:t>
            </a:r>
            <a:r>
              <a:rPr sz="2180" spc="168" dirty="0">
                <a:latin typeface="Times New Roman"/>
                <a:cs typeface="Times New Roman"/>
              </a:rPr>
              <a:t> </a:t>
            </a:r>
            <a:r>
              <a:rPr sz="2180" spc="40" dirty="0">
                <a:latin typeface="Times New Roman"/>
                <a:cs typeface="Times New Roman"/>
              </a:rPr>
              <a:t>variance,</a:t>
            </a:r>
            <a:r>
              <a:rPr sz="2180" spc="178" dirty="0">
                <a:latin typeface="Times New Roman"/>
                <a:cs typeface="Times New Roman"/>
              </a:rPr>
              <a:t> </a:t>
            </a:r>
            <a:r>
              <a:rPr sz="2180" spc="79" dirty="0">
                <a:latin typeface="Times New Roman"/>
                <a:cs typeface="Times New Roman"/>
              </a:rPr>
              <a:t>subject</a:t>
            </a:r>
            <a:r>
              <a:rPr sz="2180" spc="168" dirty="0">
                <a:latin typeface="Times New Roman"/>
                <a:cs typeface="Times New Roman"/>
              </a:rPr>
              <a:t> </a:t>
            </a:r>
            <a:r>
              <a:rPr sz="2180" spc="109" dirty="0">
                <a:latin typeface="Times New Roman"/>
                <a:cs typeface="Times New Roman"/>
              </a:rPr>
              <a:t>to</a:t>
            </a:r>
            <a:endParaRPr sz="2180" dirty="0">
              <a:latin typeface="Times New Roman"/>
              <a:cs typeface="Times New Roman"/>
            </a:endParaRPr>
          </a:p>
        </p:txBody>
      </p:sp>
      <p:sp>
        <p:nvSpPr>
          <p:cNvPr id="5" name="object 5"/>
          <p:cNvSpPr txBox="1"/>
          <p:nvPr/>
        </p:nvSpPr>
        <p:spPr>
          <a:xfrm>
            <a:off x="1648050" y="4358962"/>
            <a:ext cx="3693749" cy="358348"/>
          </a:xfrm>
          <a:prstGeom prst="rect">
            <a:avLst/>
          </a:prstGeom>
        </p:spPr>
        <p:txBody>
          <a:bodyPr vert="horz" wrap="square" lIns="0" tIns="22650" rIns="0" bIns="0" rtlCol="0">
            <a:spAutoFit/>
          </a:bodyPr>
          <a:lstStyle/>
          <a:p>
            <a:pPr marL="25168">
              <a:spcBef>
                <a:spcPts val="178"/>
              </a:spcBef>
            </a:pPr>
            <a:r>
              <a:rPr sz="2180" spc="109" dirty="0">
                <a:latin typeface="Times New Roman"/>
                <a:cs typeface="Times New Roman"/>
              </a:rPr>
              <a:t>the </a:t>
            </a:r>
            <a:r>
              <a:rPr sz="2180" spc="79" dirty="0">
                <a:latin typeface="Times New Roman"/>
                <a:cs typeface="Times New Roman"/>
              </a:rPr>
              <a:t>constraint</a:t>
            </a:r>
            <a:r>
              <a:rPr sz="2180" spc="119" dirty="0">
                <a:latin typeface="Times New Roman"/>
                <a:cs typeface="Times New Roman"/>
              </a:rPr>
              <a:t> </a:t>
            </a:r>
            <a:r>
              <a:rPr sz="2180" spc="168" dirty="0">
                <a:latin typeface="Times New Roman"/>
                <a:cs typeface="Times New Roman"/>
              </a:rPr>
              <a:t>that</a:t>
            </a:r>
            <a:endParaRPr sz="2180" dirty="0">
              <a:latin typeface="Times New Roman"/>
              <a:cs typeface="Times New Roman"/>
            </a:endParaRPr>
          </a:p>
        </p:txBody>
      </p:sp>
      <p:sp>
        <p:nvSpPr>
          <p:cNvPr id="11" name="object 11"/>
          <p:cNvSpPr txBox="1"/>
          <p:nvPr/>
        </p:nvSpPr>
        <p:spPr>
          <a:xfrm>
            <a:off x="1390918" y="5018291"/>
            <a:ext cx="8283298" cy="358348"/>
          </a:xfrm>
          <a:prstGeom prst="rect">
            <a:avLst/>
          </a:prstGeom>
        </p:spPr>
        <p:txBody>
          <a:bodyPr vert="horz" wrap="square" lIns="0" tIns="22650" rIns="0" bIns="0" rtlCol="0">
            <a:spAutoFit/>
          </a:bodyPr>
          <a:lstStyle/>
          <a:p>
            <a:pPr marL="286911" indent="-261743">
              <a:spcBef>
                <a:spcPts val="178"/>
              </a:spcBef>
              <a:buClr>
                <a:srgbClr val="3333B2"/>
              </a:buClr>
              <a:buSzPct val="90909"/>
              <a:buFont typeface="DejaVu Sans"/>
              <a:buChar char="•"/>
              <a:tabLst>
                <a:tab pos="288169" algn="l"/>
              </a:tabLst>
            </a:pPr>
            <a:r>
              <a:rPr sz="2180" spc="10" dirty="0">
                <a:latin typeface="Times New Roman"/>
                <a:cs typeface="Times New Roman"/>
              </a:rPr>
              <a:t>Since </a:t>
            </a:r>
            <a:r>
              <a:rPr sz="2180" spc="30" dirty="0">
                <a:latin typeface="Times New Roman"/>
                <a:cs typeface="Times New Roman"/>
              </a:rPr>
              <a:t>each </a:t>
            </a:r>
            <a:r>
              <a:rPr sz="2180" spc="-40" dirty="0">
                <a:latin typeface="Times New Roman"/>
                <a:cs typeface="Times New Roman"/>
              </a:rPr>
              <a:t>of </a:t>
            </a:r>
            <a:r>
              <a:rPr sz="2180" spc="109" dirty="0">
                <a:latin typeface="Times New Roman"/>
                <a:cs typeface="Times New Roman"/>
              </a:rPr>
              <a:t>the </a:t>
            </a:r>
            <a:r>
              <a:rPr sz="2180" i="1" spc="208" dirty="0">
                <a:latin typeface="Times New Roman"/>
                <a:cs typeface="Times New Roman"/>
              </a:rPr>
              <a:t>x</a:t>
            </a:r>
            <a:r>
              <a:rPr sz="2378" i="1" spc="311" baseline="-10416" dirty="0">
                <a:latin typeface="Times New Roman"/>
                <a:cs typeface="Times New Roman"/>
              </a:rPr>
              <a:t>ij </a:t>
            </a:r>
            <a:r>
              <a:rPr sz="2180" spc="69" dirty="0">
                <a:latin typeface="Times New Roman"/>
                <a:cs typeface="Times New Roman"/>
              </a:rPr>
              <a:t>has </a:t>
            </a:r>
            <a:r>
              <a:rPr sz="2180" spc="79" dirty="0">
                <a:latin typeface="Times New Roman"/>
                <a:cs typeface="Times New Roman"/>
              </a:rPr>
              <a:t>mean </a:t>
            </a:r>
            <a:r>
              <a:rPr sz="2180" spc="30" dirty="0">
                <a:latin typeface="Times New Roman"/>
                <a:cs typeface="Times New Roman"/>
              </a:rPr>
              <a:t>zero, </a:t>
            </a:r>
            <a:r>
              <a:rPr sz="2180" spc="109" dirty="0">
                <a:latin typeface="Times New Roman"/>
                <a:cs typeface="Times New Roman"/>
              </a:rPr>
              <a:t>then </a:t>
            </a:r>
            <a:r>
              <a:rPr sz="2180" spc="-10" dirty="0">
                <a:latin typeface="Times New Roman"/>
                <a:cs typeface="Times New Roman"/>
              </a:rPr>
              <a:t>so </a:t>
            </a:r>
            <a:r>
              <a:rPr sz="2180" spc="30" dirty="0">
                <a:latin typeface="Times New Roman"/>
                <a:cs typeface="Times New Roman"/>
              </a:rPr>
              <a:t>does </a:t>
            </a:r>
            <a:r>
              <a:rPr sz="2180" i="1" spc="30" dirty="0">
                <a:latin typeface="Times New Roman"/>
                <a:cs typeface="Times New Roman"/>
              </a:rPr>
              <a:t>z</a:t>
            </a:r>
            <a:r>
              <a:rPr sz="2378" i="1" spc="44" baseline="-10416" dirty="0">
                <a:latin typeface="Times New Roman"/>
                <a:cs typeface="Times New Roman"/>
              </a:rPr>
              <a:t>i</a:t>
            </a:r>
            <a:r>
              <a:rPr sz="2378" spc="44" baseline="-10416" dirty="0">
                <a:latin typeface="Verdana"/>
                <a:cs typeface="Verdana"/>
              </a:rPr>
              <a:t>1</a:t>
            </a:r>
            <a:r>
              <a:rPr sz="2378" spc="311" baseline="-10416" dirty="0">
                <a:latin typeface="Verdana"/>
                <a:cs typeface="Verdana"/>
              </a:rPr>
              <a:t> </a:t>
            </a:r>
            <a:r>
              <a:rPr sz="2180" spc="30" dirty="0">
                <a:latin typeface="Times New Roman"/>
                <a:cs typeface="Times New Roman"/>
              </a:rPr>
              <a:t>(for</a:t>
            </a:r>
            <a:endParaRPr sz="2180" dirty="0">
              <a:latin typeface="Times New Roman"/>
              <a:cs typeface="Times New Roman"/>
            </a:endParaRPr>
          </a:p>
        </p:txBody>
      </p:sp>
      <p:sp>
        <p:nvSpPr>
          <p:cNvPr id="12" name="object 12"/>
          <p:cNvSpPr txBox="1"/>
          <p:nvPr/>
        </p:nvSpPr>
        <p:spPr>
          <a:xfrm>
            <a:off x="1738676" y="5359280"/>
            <a:ext cx="7785443" cy="358348"/>
          </a:xfrm>
          <a:prstGeom prst="rect">
            <a:avLst/>
          </a:prstGeom>
        </p:spPr>
        <p:txBody>
          <a:bodyPr vert="horz" wrap="square" lIns="0" tIns="22650" rIns="0" bIns="0" rtlCol="0">
            <a:spAutoFit/>
          </a:bodyPr>
          <a:lstStyle/>
          <a:p>
            <a:pPr marL="25168">
              <a:spcBef>
                <a:spcPts val="178"/>
              </a:spcBef>
            </a:pPr>
            <a:r>
              <a:rPr sz="2180" spc="59" dirty="0">
                <a:latin typeface="Times New Roman"/>
                <a:cs typeface="Times New Roman"/>
              </a:rPr>
              <a:t>any </a:t>
            </a:r>
            <a:r>
              <a:rPr sz="2180" spc="20" dirty="0">
                <a:latin typeface="Times New Roman"/>
                <a:cs typeface="Times New Roman"/>
              </a:rPr>
              <a:t>values </a:t>
            </a:r>
            <a:r>
              <a:rPr sz="2180" spc="-40" dirty="0">
                <a:latin typeface="Times New Roman"/>
                <a:cs typeface="Times New Roman"/>
              </a:rPr>
              <a:t>of </a:t>
            </a:r>
            <a:r>
              <a:rPr sz="2180" i="1" spc="99" dirty="0">
                <a:latin typeface="Times New Roman"/>
                <a:cs typeface="Times New Roman"/>
              </a:rPr>
              <a:t>φ</a:t>
            </a:r>
            <a:r>
              <a:rPr sz="2378" i="1" spc="149" baseline="-10416" dirty="0">
                <a:latin typeface="Times New Roman"/>
                <a:cs typeface="Times New Roman"/>
              </a:rPr>
              <a:t>j</a:t>
            </a:r>
            <a:r>
              <a:rPr sz="2378" spc="149" baseline="-10416" dirty="0">
                <a:latin typeface="Verdana"/>
                <a:cs typeface="Verdana"/>
              </a:rPr>
              <a:t>1</a:t>
            </a:r>
            <a:r>
              <a:rPr sz="2180" spc="99" dirty="0">
                <a:latin typeface="Times New Roman"/>
                <a:cs typeface="Times New Roman"/>
              </a:rPr>
              <a:t>). </a:t>
            </a:r>
            <a:r>
              <a:rPr sz="2180" spc="20" dirty="0">
                <a:latin typeface="Times New Roman"/>
                <a:cs typeface="Times New Roman"/>
              </a:rPr>
              <a:t>Hence </a:t>
            </a:r>
            <a:r>
              <a:rPr sz="2180" spc="109" dirty="0">
                <a:latin typeface="Times New Roman"/>
                <a:cs typeface="Times New Roman"/>
              </a:rPr>
              <a:t>the </a:t>
            </a:r>
            <a:r>
              <a:rPr sz="2180" spc="50" dirty="0">
                <a:latin typeface="Times New Roman"/>
                <a:cs typeface="Times New Roman"/>
              </a:rPr>
              <a:t>sample </a:t>
            </a:r>
            <a:r>
              <a:rPr sz="2180" spc="40" dirty="0">
                <a:latin typeface="Times New Roman"/>
                <a:cs typeface="Times New Roman"/>
              </a:rPr>
              <a:t>variance </a:t>
            </a:r>
            <a:r>
              <a:rPr sz="2180" spc="-40" dirty="0">
                <a:latin typeface="Times New Roman"/>
                <a:cs typeface="Times New Roman"/>
              </a:rPr>
              <a:t>of </a:t>
            </a:r>
            <a:r>
              <a:rPr sz="2180" spc="109" dirty="0">
                <a:latin typeface="Times New Roman"/>
                <a:cs typeface="Times New Roman"/>
              </a:rPr>
              <a:t>the</a:t>
            </a:r>
            <a:r>
              <a:rPr sz="2180" spc="-20" dirty="0">
                <a:latin typeface="Times New Roman"/>
                <a:cs typeface="Times New Roman"/>
              </a:rPr>
              <a:t> </a:t>
            </a:r>
            <a:r>
              <a:rPr sz="2180" i="1" spc="30" dirty="0">
                <a:latin typeface="Times New Roman"/>
                <a:cs typeface="Times New Roman"/>
              </a:rPr>
              <a:t>z</a:t>
            </a:r>
            <a:r>
              <a:rPr sz="2378" i="1" spc="44" baseline="-10416" dirty="0">
                <a:latin typeface="Times New Roman"/>
                <a:cs typeface="Times New Roman"/>
              </a:rPr>
              <a:t>i</a:t>
            </a:r>
            <a:r>
              <a:rPr sz="2378" spc="44" baseline="-10416" dirty="0">
                <a:latin typeface="Verdana"/>
                <a:cs typeface="Verdana"/>
              </a:rPr>
              <a:t>1</a:t>
            </a:r>
            <a:endParaRPr sz="2378" baseline="-10416" dirty="0">
              <a:latin typeface="Verdana"/>
              <a:cs typeface="Verdana"/>
            </a:endParaRPr>
          </a:p>
        </p:txBody>
      </p:sp>
      <p:sp>
        <p:nvSpPr>
          <p:cNvPr id="13" name="object 13"/>
          <p:cNvSpPr txBox="1"/>
          <p:nvPr/>
        </p:nvSpPr>
        <p:spPr>
          <a:xfrm>
            <a:off x="1763558" y="5700267"/>
            <a:ext cx="3136130" cy="358348"/>
          </a:xfrm>
          <a:prstGeom prst="rect">
            <a:avLst/>
          </a:prstGeom>
        </p:spPr>
        <p:txBody>
          <a:bodyPr vert="horz" wrap="square" lIns="0" tIns="22650" rIns="0" bIns="0" rtlCol="0">
            <a:spAutoFit/>
          </a:bodyPr>
          <a:lstStyle/>
          <a:p>
            <a:pPr marL="25168">
              <a:spcBef>
                <a:spcPts val="178"/>
              </a:spcBef>
            </a:pPr>
            <a:r>
              <a:rPr sz="2180" spc="69" dirty="0">
                <a:latin typeface="Times New Roman"/>
                <a:cs typeface="Times New Roman"/>
              </a:rPr>
              <a:t>can </a:t>
            </a:r>
            <a:r>
              <a:rPr sz="2180" spc="79" dirty="0">
                <a:latin typeface="Times New Roman"/>
                <a:cs typeface="Times New Roman"/>
              </a:rPr>
              <a:t>be </a:t>
            </a:r>
            <a:r>
              <a:rPr sz="2180" spc="89" dirty="0">
                <a:latin typeface="Times New Roman"/>
                <a:cs typeface="Times New Roman"/>
              </a:rPr>
              <a:t>written</a:t>
            </a:r>
            <a:r>
              <a:rPr sz="2180" spc="238" dirty="0">
                <a:latin typeface="Times New Roman"/>
                <a:cs typeface="Times New Roman"/>
              </a:rPr>
              <a:t> </a:t>
            </a:r>
            <a:r>
              <a:rPr sz="2180" spc="50" dirty="0">
                <a:latin typeface="Times New Roman"/>
                <a:cs typeface="Times New Roman"/>
              </a:rPr>
              <a:t>as</a:t>
            </a:r>
            <a:endParaRPr sz="2180" dirty="0">
              <a:latin typeface="Times New Roman"/>
              <a:cs typeface="Times New Roman"/>
            </a:endParaRPr>
          </a:p>
        </p:txBody>
      </p:sp>
      <p:pic>
        <p:nvPicPr>
          <p:cNvPr id="19" name="Picture 18"/>
          <p:cNvPicPr>
            <a:picLocks noChangeAspect="1"/>
          </p:cNvPicPr>
          <p:nvPr/>
        </p:nvPicPr>
        <p:blipFill>
          <a:blip r:embed="rId2"/>
          <a:stretch>
            <a:fillRect/>
          </a:stretch>
        </p:blipFill>
        <p:spPr>
          <a:xfrm>
            <a:off x="4036245" y="4385820"/>
            <a:ext cx="1352550" cy="400050"/>
          </a:xfrm>
          <a:prstGeom prst="rect">
            <a:avLst/>
          </a:prstGeom>
        </p:spPr>
      </p:pic>
      <p:pic>
        <p:nvPicPr>
          <p:cNvPr id="20" name="Picture 19"/>
          <p:cNvPicPr>
            <a:picLocks noChangeAspect="1"/>
          </p:cNvPicPr>
          <p:nvPr/>
        </p:nvPicPr>
        <p:blipFill>
          <a:blip r:embed="rId3"/>
          <a:stretch>
            <a:fillRect/>
          </a:stretch>
        </p:blipFill>
        <p:spPr>
          <a:xfrm>
            <a:off x="3923564" y="5769632"/>
            <a:ext cx="1215105" cy="444815"/>
          </a:xfrm>
          <a:prstGeom prst="rect">
            <a:avLst/>
          </a:prstGeom>
        </p:spPr>
      </p:pic>
    </p:spTree>
    <p:extLst>
      <p:ext uri="{BB962C8B-B14F-4D97-AF65-F5344CB8AC3E}">
        <p14:creationId xmlns:p14="http://schemas.microsoft.com/office/powerpoint/2010/main" val="396894736"/>
      </p:ext>
    </p:extLst>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220017" y="914400"/>
            <a:ext cx="5553231" cy="3618832"/>
            <a:chOff x="4084337" y="1236524"/>
            <a:chExt cx="3850161" cy="2257028"/>
          </a:xfrm>
        </p:grpSpPr>
        <p:sp>
          <p:nvSpPr>
            <p:cNvPr id="5" name="object 3"/>
            <p:cNvSpPr/>
            <p:nvPr/>
          </p:nvSpPr>
          <p:spPr>
            <a:xfrm>
              <a:off x="5328628" y="1350931"/>
              <a:ext cx="2066277" cy="1268759"/>
            </a:xfrm>
            <a:prstGeom prst="rect">
              <a:avLst/>
            </a:prstGeom>
            <a:blipFill>
              <a:blip r:embed="rId2" cstate="print"/>
              <a:stretch>
                <a:fillRect/>
              </a:stretch>
            </a:blipFill>
          </p:spPr>
          <p:txBody>
            <a:bodyPr wrap="square" lIns="0" tIns="0" rIns="0" bIns="0" rtlCol="0"/>
            <a:lstStyle/>
            <a:p>
              <a:endParaRPr sz="2678"/>
            </a:p>
          </p:txBody>
        </p:sp>
        <p:sp>
          <p:nvSpPr>
            <p:cNvPr id="6" name="object 4"/>
            <p:cNvSpPr/>
            <p:nvPr/>
          </p:nvSpPr>
          <p:spPr>
            <a:xfrm>
              <a:off x="5099638" y="2542121"/>
              <a:ext cx="38728" cy="38728"/>
            </a:xfrm>
            <a:custGeom>
              <a:avLst/>
              <a:gdLst/>
              <a:ahLst/>
              <a:cxnLst/>
              <a:rect l="l" t="t" r="r" b="b"/>
              <a:pathLst>
                <a:path w="26035" h="26035">
                  <a:moveTo>
                    <a:pt x="19768" y="0"/>
                  </a:moveTo>
                  <a:lnTo>
                    <a:pt x="5702" y="0"/>
                  </a:lnTo>
                  <a:lnTo>
                    <a:pt x="0" y="5702"/>
                  </a:lnTo>
                  <a:lnTo>
                    <a:pt x="0" y="19768"/>
                  </a:lnTo>
                  <a:lnTo>
                    <a:pt x="5702" y="25470"/>
                  </a:lnTo>
                  <a:lnTo>
                    <a:pt x="19768" y="25470"/>
                  </a:lnTo>
                  <a:lnTo>
                    <a:pt x="25470" y="19768"/>
                  </a:lnTo>
                  <a:lnTo>
                    <a:pt x="25470" y="5702"/>
                  </a:lnTo>
                  <a:lnTo>
                    <a:pt x="19768" y="0"/>
                  </a:lnTo>
                  <a:close/>
                </a:path>
              </a:pathLst>
            </a:custGeom>
            <a:solidFill>
              <a:srgbClr val="C37AC0"/>
            </a:solidFill>
          </p:spPr>
          <p:txBody>
            <a:bodyPr wrap="square" lIns="0" tIns="0" rIns="0" bIns="0" rtlCol="0"/>
            <a:lstStyle/>
            <a:p>
              <a:endParaRPr sz="2678"/>
            </a:p>
          </p:txBody>
        </p:sp>
        <p:sp>
          <p:nvSpPr>
            <p:cNvPr id="7" name="object 5"/>
            <p:cNvSpPr/>
            <p:nvPr/>
          </p:nvSpPr>
          <p:spPr>
            <a:xfrm>
              <a:off x="5099638" y="2542121"/>
              <a:ext cx="38728" cy="38728"/>
            </a:xfrm>
            <a:custGeom>
              <a:avLst/>
              <a:gdLst/>
              <a:ahLst/>
              <a:cxnLst/>
              <a:rect l="l" t="t" r="r" b="b"/>
              <a:pathLst>
                <a:path w="26035" h="26035">
                  <a:moveTo>
                    <a:pt x="25470" y="12735"/>
                  </a:moveTo>
                  <a:lnTo>
                    <a:pt x="25470" y="5702"/>
                  </a:lnTo>
                  <a:lnTo>
                    <a:pt x="19768" y="0"/>
                  </a:lnTo>
                  <a:lnTo>
                    <a:pt x="12735" y="0"/>
                  </a:lnTo>
                  <a:lnTo>
                    <a:pt x="5702" y="0"/>
                  </a:lnTo>
                  <a:lnTo>
                    <a:pt x="0" y="5702"/>
                  </a:lnTo>
                  <a:lnTo>
                    <a:pt x="0" y="12735"/>
                  </a:lnTo>
                  <a:lnTo>
                    <a:pt x="0" y="19768"/>
                  </a:lnTo>
                  <a:lnTo>
                    <a:pt x="5702" y="25470"/>
                  </a:lnTo>
                  <a:lnTo>
                    <a:pt x="12735" y="25470"/>
                  </a:lnTo>
                  <a:lnTo>
                    <a:pt x="19768" y="25470"/>
                  </a:lnTo>
                  <a:lnTo>
                    <a:pt x="25470" y="19768"/>
                  </a:lnTo>
                  <a:lnTo>
                    <a:pt x="25470" y="12735"/>
                  </a:lnTo>
                </a:path>
              </a:pathLst>
            </a:custGeom>
            <a:ln w="3537">
              <a:solidFill>
                <a:srgbClr val="C37AC0"/>
              </a:solidFill>
            </a:ln>
          </p:spPr>
          <p:txBody>
            <a:bodyPr wrap="square" lIns="0" tIns="0" rIns="0" bIns="0" rtlCol="0"/>
            <a:lstStyle/>
            <a:p>
              <a:endParaRPr sz="2678"/>
            </a:p>
          </p:txBody>
        </p:sp>
        <p:sp>
          <p:nvSpPr>
            <p:cNvPr id="8" name="object 6"/>
            <p:cNvSpPr/>
            <p:nvPr/>
          </p:nvSpPr>
          <p:spPr>
            <a:xfrm>
              <a:off x="5142579" y="2878852"/>
              <a:ext cx="38728" cy="38728"/>
            </a:xfrm>
            <a:custGeom>
              <a:avLst/>
              <a:gdLst/>
              <a:ahLst/>
              <a:cxnLst/>
              <a:rect l="l" t="t" r="r" b="b"/>
              <a:pathLst>
                <a:path w="26035" h="26035">
                  <a:moveTo>
                    <a:pt x="19768" y="0"/>
                  </a:moveTo>
                  <a:lnTo>
                    <a:pt x="5702" y="0"/>
                  </a:lnTo>
                  <a:lnTo>
                    <a:pt x="0" y="5702"/>
                  </a:lnTo>
                  <a:lnTo>
                    <a:pt x="0" y="19768"/>
                  </a:lnTo>
                  <a:lnTo>
                    <a:pt x="5702" y="25470"/>
                  </a:lnTo>
                  <a:lnTo>
                    <a:pt x="19768" y="25470"/>
                  </a:lnTo>
                  <a:lnTo>
                    <a:pt x="25470" y="19768"/>
                  </a:lnTo>
                  <a:lnTo>
                    <a:pt x="25470" y="5702"/>
                  </a:lnTo>
                  <a:lnTo>
                    <a:pt x="19768" y="0"/>
                  </a:lnTo>
                  <a:close/>
                </a:path>
              </a:pathLst>
            </a:custGeom>
            <a:solidFill>
              <a:srgbClr val="C37AC0"/>
            </a:solidFill>
          </p:spPr>
          <p:txBody>
            <a:bodyPr wrap="square" lIns="0" tIns="0" rIns="0" bIns="0" rtlCol="0"/>
            <a:lstStyle/>
            <a:p>
              <a:endParaRPr sz="2678"/>
            </a:p>
          </p:txBody>
        </p:sp>
        <p:sp>
          <p:nvSpPr>
            <p:cNvPr id="9" name="object 7"/>
            <p:cNvSpPr/>
            <p:nvPr/>
          </p:nvSpPr>
          <p:spPr>
            <a:xfrm>
              <a:off x="5142579" y="2878852"/>
              <a:ext cx="38728" cy="38728"/>
            </a:xfrm>
            <a:custGeom>
              <a:avLst/>
              <a:gdLst/>
              <a:ahLst/>
              <a:cxnLst/>
              <a:rect l="l" t="t" r="r" b="b"/>
              <a:pathLst>
                <a:path w="26035" h="26035">
                  <a:moveTo>
                    <a:pt x="25470" y="12735"/>
                  </a:moveTo>
                  <a:lnTo>
                    <a:pt x="25470" y="5702"/>
                  </a:lnTo>
                  <a:lnTo>
                    <a:pt x="19768" y="0"/>
                  </a:lnTo>
                  <a:lnTo>
                    <a:pt x="12735" y="0"/>
                  </a:lnTo>
                  <a:lnTo>
                    <a:pt x="5702" y="0"/>
                  </a:lnTo>
                  <a:lnTo>
                    <a:pt x="0" y="5702"/>
                  </a:lnTo>
                  <a:lnTo>
                    <a:pt x="0" y="12735"/>
                  </a:lnTo>
                  <a:lnTo>
                    <a:pt x="0" y="19768"/>
                  </a:lnTo>
                  <a:lnTo>
                    <a:pt x="5702" y="25470"/>
                  </a:lnTo>
                  <a:lnTo>
                    <a:pt x="12735" y="25470"/>
                  </a:lnTo>
                  <a:lnTo>
                    <a:pt x="19768" y="25470"/>
                  </a:lnTo>
                  <a:lnTo>
                    <a:pt x="25470" y="19768"/>
                  </a:lnTo>
                  <a:lnTo>
                    <a:pt x="25470" y="12735"/>
                  </a:lnTo>
                </a:path>
              </a:pathLst>
            </a:custGeom>
            <a:ln w="3537">
              <a:solidFill>
                <a:srgbClr val="C37AC0"/>
              </a:solidFill>
            </a:ln>
          </p:spPr>
          <p:txBody>
            <a:bodyPr wrap="square" lIns="0" tIns="0" rIns="0" bIns="0" rtlCol="0"/>
            <a:lstStyle/>
            <a:p>
              <a:endParaRPr sz="2678"/>
            </a:p>
          </p:txBody>
        </p:sp>
        <p:sp>
          <p:nvSpPr>
            <p:cNvPr id="10" name="object 8"/>
            <p:cNvSpPr/>
            <p:nvPr/>
          </p:nvSpPr>
          <p:spPr>
            <a:xfrm>
              <a:off x="4928150" y="2820614"/>
              <a:ext cx="38728" cy="38728"/>
            </a:xfrm>
            <a:custGeom>
              <a:avLst/>
              <a:gdLst/>
              <a:ahLst/>
              <a:cxnLst/>
              <a:rect l="l" t="t" r="r" b="b"/>
              <a:pathLst>
                <a:path w="26034" h="26035">
                  <a:moveTo>
                    <a:pt x="19768" y="0"/>
                  </a:moveTo>
                  <a:lnTo>
                    <a:pt x="5702" y="0"/>
                  </a:lnTo>
                  <a:lnTo>
                    <a:pt x="0" y="5702"/>
                  </a:lnTo>
                  <a:lnTo>
                    <a:pt x="0" y="19768"/>
                  </a:lnTo>
                  <a:lnTo>
                    <a:pt x="5702" y="25470"/>
                  </a:lnTo>
                  <a:lnTo>
                    <a:pt x="19768" y="25470"/>
                  </a:lnTo>
                  <a:lnTo>
                    <a:pt x="25470" y="19768"/>
                  </a:lnTo>
                  <a:lnTo>
                    <a:pt x="25470" y="5702"/>
                  </a:lnTo>
                  <a:lnTo>
                    <a:pt x="19768" y="0"/>
                  </a:lnTo>
                  <a:close/>
                </a:path>
              </a:pathLst>
            </a:custGeom>
            <a:solidFill>
              <a:srgbClr val="C37AC0"/>
            </a:solidFill>
          </p:spPr>
          <p:txBody>
            <a:bodyPr wrap="square" lIns="0" tIns="0" rIns="0" bIns="0" rtlCol="0"/>
            <a:lstStyle/>
            <a:p>
              <a:endParaRPr sz="2678"/>
            </a:p>
          </p:txBody>
        </p:sp>
        <p:sp>
          <p:nvSpPr>
            <p:cNvPr id="11" name="object 9"/>
            <p:cNvSpPr/>
            <p:nvPr/>
          </p:nvSpPr>
          <p:spPr>
            <a:xfrm>
              <a:off x="4928150" y="2820614"/>
              <a:ext cx="38728" cy="38728"/>
            </a:xfrm>
            <a:custGeom>
              <a:avLst/>
              <a:gdLst/>
              <a:ahLst/>
              <a:cxnLst/>
              <a:rect l="l" t="t" r="r" b="b"/>
              <a:pathLst>
                <a:path w="26034" h="26035">
                  <a:moveTo>
                    <a:pt x="25470" y="12735"/>
                  </a:moveTo>
                  <a:lnTo>
                    <a:pt x="25470" y="5702"/>
                  </a:lnTo>
                  <a:lnTo>
                    <a:pt x="19768" y="0"/>
                  </a:lnTo>
                  <a:lnTo>
                    <a:pt x="12735" y="0"/>
                  </a:lnTo>
                  <a:lnTo>
                    <a:pt x="5702" y="0"/>
                  </a:lnTo>
                  <a:lnTo>
                    <a:pt x="0" y="5702"/>
                  </a:lnTo>
                  <a:lnTo>
                    <a:pt x="0" y="12735"/>
                  </a:lnTo>
                  <a:lnTo>
                    <a:pt x="0" y="19768"/>
                  </a:lnTo>
                  <a:lnTo>
                    <a:pt x="5702" y="25470"/>
                  </a:lnTo>
                  <a:lnTo>
                    <a:pt x="12735" y="25470"/>
                  </a:lnTo>
                  <a:lnTo>
                    <a:pt x="19768" y="25470"/>
                  </a:lnTo>
                  <a:lnTo>
                    <a:pt x="25470" y="19768"/>
                  </a:lnTo>
                  <a:lnTo>
                    <a:pt x="25470" y="12735"/>
                  </a:lnTo>
                </a:path>
              </a:pathLst>
            </a:custGeom>
            <a:ln w="3537">
              <a:solidFill>
                <a:srgbClr val="C37AC0"/>
              </a:solidFill>
            </a:ln>
          </p:spPr>
          <p:txBody>
            <a:bodyPr wrap="square" lIns="0" tIns="0" rIns="0" bIns="0" rtlCol="0"/>
            <a:lstStyle/>
            <a:p>
              <a:endParaRPr sz="2678"/>
            </a:p>
          </p:txBody>
        </p:sp>
        <p:sp>
          <p:nvSpPr>
            <p:cNvPr id="12" name="object 10"/>
            <p:cNvSpPr/>
            <p:nvPr/>
          </p:nvSpPr>
          <p:spPr>
            <a:xfrm>
              <a:off x="4645234" y="3085564"/>
              <a:ext cx="3162615" cy="0"/>
            </a:xfrm>
            <a:custGeom>
              <a:avLst/>
              <a:gdLst/>
              <a:ahLst/>
              <a:cxnLst/>
              <a:rect l="l" t="t" r="r" b="b"/>
              <a:pathLst>
                <a:path w="2125979">
                  <a:moveTo>
                    <a:pt x="0" y="0"/>
                  </a:moveTo>
                  <a:lnTo>
                    <a:pt x="2125664" y="0"/>
                  </a:lnTo>
                </a:path>
              </a:pathLst>
            </a:custGeom>
            <a:ln w="3537">
              <a:solidFill>
                <a:srgbClr val="000000"/>
              </a:solidFill>
            </a:ln>
          </p:spPr>
          <p:txBody>
            <a:bodyPr wrap="square" lIns="0" tIns="0" rIns="0" bIns="0" rtlCol="0"/>
            <a:lstStyle/>
            <a:p>
              <a:endParaRPr sz="2678"/>
            </a:p>
          </p:txBody>
        </p:sp>
        <p:sp>
          <p:nvSpPr>
            <p:cNvPr id="13" name="object 11"/>
            <p:cNvSpPr/>
            <p:nvPr/>
          </p:nvSpPr>
          <p:spPr>
            <a:xfrm>
              <a:off x="4645234" y="3085564"/>
              <a:ext cx="0" cy="51010"/>
            </a:xfrm>
            <a:custGeom>
              <a:avLst/>
              <a:gdLst/>
              <a:ahLst/>
              <a:cxnLst/>
              <a:rect l="l" t="t" r="r" b="b"/>
              <a:pathLst>
                <a:path h="34289">
                  <a:moveTo>
                    <a:pt x="0" y="0"/>
                  </a:moveTo>
                  <a:lnTo>
                    <a:pt x="0" y="33960"/>
                  </a:lnTo>
                </a:path>
              </a:pathLst>
            </a:custGeom>
            <a:ln w="3537">
              <a:solidFill>
                <a:srgbClr val="000000"/>
              </a:solidFill>
            </a:ln>
          </p:spPr>
          <p:txBody>
            <a:bodyPr wrap="square" lIns="0" tIns="0" rIns="0" bIns="0" rtlCol="0"/>
            <a:lstStyle/>
            <a:p>
              <a:endParaRPr sz="2678"/>
            </a:p>
          </p:txBody>
        </p:sp>
        <p:sp>
          <p:nvSpPr>
            <p:cNvPr id="14" name="object 12"/>
            <p:cNvSpPr/>
            <p:nvPr/>
          </p:nvSpPr>
          <p:spPr>
            <a:xfrm>
              <a:off x="5172259" y="3085564"/>
              <a:ext cx="0" cy="51010"/>
            </a:xfrm>
            <a:custGeom>
              <a:avLst/>
              <a:gdLst/>
              <a:ahLst/>
              <a:cxnLst/>
              <a:rect l="l" t="t" r="r" b="b"/>
              <a:pathLst>
                <a:path h="34289">
                  <a:moveTo>
                    <a:pt x="0" y="0"/>
                  </a:moveTo>
                  <a:lnTo>
                    <a:pt x="0" y="33960"/>
                  </a:lnTo>
                </a:path>
              </a:pathLst>
            </a:custGeom>
            <a:ln w="3537">
              <a:solidFill>
                <a:srgbClr val="000000"/>
              </a:solidFill>
            </a:ln>
          </p:spPr>
          <p:txBody>
            <a:bodyPr wrap="square" lIns="0" tIns="0" rIns="0" bIns="0" rtlCol="0"/>
            <a:lstStyle/>
            <a:p>
              <a:endParaRPr sz="2678"/>
            </a:p>
          </p:txBody>
        </p:sp>
        <p:sp>
          <p:nvSpPr>
            <p:cNvPr id="15" name="object 13"/>
            <p:cNvSpPr/>
            <p:nvPr/>
          </p:nvSpPr>
          <p:spPr>
            <a:xfrm>
              <a:off x="5699284" y="3085564"/>
              <a:ext cx="0" cy="51010"/>
            </a:xfrm>
            <a:custGeom>
              <a:avLst/>
              <a:gdLst/>
              <a:ahLst/>
              <a:cxnLst/>
              <a:rect l="l" t="t" r="r" b="b"/>
              <a:pathLst>
                <a:path h="34289">
                  <a:moveTo>
                    <a:pt x="0" y="0"/>
                  </a:moveTo>
                  <a:lnTo>
                    <a:pt x="0" y="33960"/>
                  </a:lnTo>
                </a:path>
              </a:pathLst>
            </a:custGeom>
            <a:ln w="3537">
              <a:solidFill>
                <a:srgbClr val="000000"/>
              </a:solidFill>
            </a:ln>
          </p:spPr>
          <p:txBody>
            <a:bodyPr wrap="square" lIns="0" tIns="0" rIns="0" bIns="0" rtlCol="0"/>
            <a:lstStyle/>
            <a:p>
              <a:endParaRPr sz="2678"/>
            </a:p>
          </p:txBody>
        </p:sp>
        <p:sp>
          <p:nvSpPr>
            <p:cNvPr id="16" name="object 14"/>
            <p:cNvSpPr/>
            <p:nvPr/>
          </p:nvSpPr>
          <p:spPr>
            <a:xfrm>
              <a:off x="6226308" y="3085564"/>
              <a:ext cx="0" cy="51010"/>
            </a:xfrm>
            <a:custGeom>
              <a:avLst/>
              <a:gdLst/>
              <a:ahLst/>
              <a:cxnLst/>
              <a:rect l="l" t="t" r="r" b="b"/>
              <a:pathLst>
                <a:path h="34289">
                  <a:moveTo>
                    <a:pt x="0" y="0"/>
                  </a:moveTo>
                  <a:lnTo>
                    <a:pt x="0" y="33960"/>
                  </a:lnTo>
                </a:path>
              </a:pathLst>
            </a:custGeom>
            <a:ln w="3537">
              <a:solidFill>
                <a:srgbClr val="000000"/>
              </a:solidFill>
            </a:ln>
          </p:spPr>
          <p:txBody>
            <a:bodyPr wrap="square" lIns="0" tIns="0" rIns="0" bIns="0" rtlCol="0"/>
            <a:lstStyle/>
            <a:p>
              <a:endParaRPr sz="2678"/>
            </a:p>
          </p:txBody>
        </p:sp>
        <p:sp>
          <p:nvSpPr>
            <p:cNvPr id="17" name="object 15"/>
            <p:cNvSpPr/>
            <p:nvPr/>
          </p:nvSpPr>
          <p:spPr>
            <a:xfrm>
              <a:off x="6753332" y="3085564"/>
              <a:ext cx="0" cy="51010"/>
            </a:xfrm>
            <a:custGeom>
              <a:avLst/>
              <a:gdLst/>
              <a:ahLst/>
              <a:cxnLst/>
              <a:rect l="l" t="t" r="r" b="b"/>
              <a:pathLst>
                <a:path h="34289">
                  <a:moveTo>
                    <a:pt x="0" y="0"/>
                  </a:moveTo>
                  <a:lnTo>
                    <a:pt x="0" y="33960"/>
                  </a:lnTo>
                </a:path>
              </a:pathLst>
            </a:custGeom>
            <a:ln w="3537">
              <a:solidFill>
                <a:srgbClr val="000000"/>
              </a:solidFill>
            </a:ln>
          </p:spPr>
          <p:txBody>
            <a:bodyPr wrap="square" lIns="0" tIns="0" rIns="0" bIns="0" rtlCol="0"/>
            <a:lstStyle/>
            <a:p>
              <a:endParaRPr sz="2678"/>
            </a:p>
          </p:txBody>
        </p:sp>
        <p:sp>
          <p:nvSpPr>
            <p:cNvPr id="18" name="object 16"/>
            <p:cNvSpPr/>
            <p:nvPr/>
          </p:nvSpPr>
          <p:spPr>
            <a:xfrm>
              <a:off x="7280357" y="3085564"/>
              <a:ext cx="0" cy="51010"/>
            </a:xfrm>
            <a:custGeom>
              <a:avLst/>
              <a:gdLst/>
              <a:ahLst/>
              <a:cxnLst/>
              <a:rect l="l" t="t" r="r" b="b"/>
              <a:pathLst>
                <a:path h="34289">
                  <a:moveTo>
                    <a:pt x="0" y="0"/>
                  </a:moveTo>
                  <a:lnTo>
                    <a:pt x="0" y="33960"/>
                  </a:lnTo>
                </a:path>
              </a:pathLst>
            </a:custGeom>
            <a:ln w="3537">
              <a:solidFill>
                <a:srgbClr val="000000"/>
              </a:solidFill>
            </a:ln>
          </p:spPr>
          <p:txBody>
            <a:bodyPr wrap="square" lIns="0" tIns="0" rIns="0" bIns="0" rtlCol="0"/>
            <a:lstStyle/>
            <a:p>
              <a:endParaRPr sz="2678"/>
            </a:p>
          </p:txBody>
        </p:sp>
        <p:sp>
          <p:nvSpPr>
            <p:cNvPr id="19" name="object 17"/>
            <p:cNvSpPr/>
            <p:nvPr/>
          </p:nvSpPr>
          <p:spPr>
            <a:xfrm>
              <a:off x="7807380" y="3085564"/>
              <a:ext cx="0" cy="51010"/>
            </a:xfrm>
            <a:custGeom>
              <a:avLst/>
              <a:gdLst/>
              <a:ahLst/>
              <a:cxnLst/>
              <a:rect l="l" t="t" r="r" b="b"/>
              <a:pathLst>
                <a:path h="34289">
                  <a:moveTo>
                    <a:pt x="0" y="0"/>
                  </a:moveTo>
                  <a:lnTo>
                    <a:pt x="0" y="33960"/>
                  </a:lnTo>
                </a:path>
              </a:pathLst>
            </a:custGeom>
            <a:ln w="3537">
              <a:solidFill>
                <a:srgbClr val="000000"/>
              </a:solidFill>
            </a:ln>
          </p:spPr>
          <p:txBody>
            <a:bodyPr wrap="square" lIns="0" tIns="0" rIns="0" bIns="0" rtlCol="0"/>
            <a:lstStyle/>
            <a:p>
              <a:endParaRPr sz="2678"/>
            </a:p>
          </p:txBody>
        </p:sp>
        <p:sp>
          <p:nvSpPr>
            <p:cNvPr id="20" name="object 18"/>
            <p:cNvSpPr txBox="1"/>
            <p:nvPr/>
          </p:nvSpPr>
          <p:spPr>
            <a:xfrm>
              <a:off x="4579528" y="3164344"/>
              <a:ext cx="132248" cy="121100"/>
            </a:xfrm>
            <a:prstGeom prst="rect">
              <a:avLst/>
            </a:prstGeom>
          </p:spPr>
          <p:txBody>
            <a:bodyPr vert="horz" wrap="square" lIns="0" tIns="17948" rIns="0" bIns="0" rtlCol="0">
              <a:spAutoFit/>
            </a:bodyPr>
            <a:lstStyle/>
            <a:p>
              <a:pPr marL="18893">
                <a:spcBef>
                  <a:spcPts val="141"/>
                </a:spcBef>
              </a:pPr>
              <a:r>
                <a:rPr sz="669" spc="-7" dirty="0">
                  <a:latin typeface="Arial"/>
                  <a:cs typeface="Arial"/>
                </a:rPr>
                <a:t>10</a:t>
              </a:r>
              <a:endParaRPr sz="669">
                <a:latin typeface="Arial"/>
                <a:cs typeface="Arial"/>
              </a:endParaRPr>
            </a:p>
          </p:txBody>
        </p:sp>
        <p:sp>
          <p:nvSpPr>
            <p:cNvPr id="21" name="object 19"/>
            <p:cNvSpPr txBox="1"/>
            <p:nvPr/>
          </p:nvSpPr>
          <p:spPr>
            <a:xfrm>
              <a:off x="5106553" y="3164344"/>
              <a:ext cx="132248" cy="121100"/>
            </a:xfrm>
            <a:prstGeom prst="rect">
              <a:avLst/>
            </a:prstGeom>
          </p:spPr>
          <p:txBody>
            <a:bodyPr vert="horz" wrap="square" lIns="0" tIns="17948" rIns="0" bIns="0" rtlCol="0">
              <a:spAutoFit/>
            </a:bodyPr>
            <a:lstStyle/>
            <a:p>
              <a:pPr marL="18893">
                <a:spcBef>
                  <a:spcPts val="141"/>
                </a:spcBef>
              </a:pPr>
              <a:r>
                <a:rPr sz="669" spc="-7" dirty="0">
                  <a:latin typeface="Arial"/>
                  <a:cs typeface="Arial"/>
                </a:rPr>
                <a:t>20</a:t>
              </a:r>
              <a:endParaRPr sz="669">
                <a:latin typeface="Arial"/>
                <a:cs typeface="Arial"/>
              </a:endParaRPr>
            </a:p>
          </p:txBody>
        </p:sp>
        <p:sp>
          <p:nvSpPr>
            <p:cNvPr id="22" name="object 20"/>
            <p:cNvSpPr txBox="1"/>
            <p:nvPr/>
          </p:nvSpPr>
          <p:spPr>
            <a:xfrm>
              <a:off x="5633576" y="3164344"/>
              <a:ext cx="1185508" cy="121100"/>
            </a:xfrm>
            <a:prstGeom prst="rect">
              <a:avLst/>
            </a:prstGeom>
          </p:spPr>
          <p:txBody>
            <a:bodyPr vert="horz" wrap="square" lIns="0" tIns="17948" rIns="0" bIns="0" rtlCol="0">
              <a:spAutoFit/>
            </a:bodyPr>
            <a:lstStyle/>
            <a:p>
              <a:pPr marL="18893">
                <a:spcBef>
                  <a:spcPts val="141"/>
                </a:spcBef>
                <a:tabLst>
                  <a:tab pos="545049" algn="l"/>
                  <a:tab pos="1072151" algn="l"/>
                </a:tabLst>
              </a:pPr>
              <a:r>
                <a:rPr sz="669" spc="-7" dirty="0">
                  <a:latin typeface="Arial"/>
                  <a:cs typeface="Arial"/>
                </a:rPr>
                <a:t>30	40	50</a:t>
              </a:r>
              <a:endParaRPr sz="669">
                <a:latin typeface="Arial"/>
                <a:cs typeface="Arial"/>
              </a:endParaRPr>
            </a:p>
          </p:txBody>
        </p:sp>
        <p:sp>
          <p:nvSpPr>
            <p:cNvPr id="23" name="object 21"/>
            <p:cNvSpPr txBox="1"/>
            <p:nvPr/>
          </p:nvSpPr>
          <p:spPr>
            <a:xfrm>
              <a:off x="7214649" y="3164344"/>
              <a:ext cx="132248" cy="121100"/>
            </a:xfrm>
            <a:prstGeom prst="rect">
              <a:avLst/>
            </a:prstGeom>
          </p:spPr>
          <p:txBody>
            <a:bodyPr vert="horz" wrap="square" lIns="0" tIns="17948" rIns="0" bIns="0" rtlCol="0">
              <a:spAutoFit/>
            </a:bodyPr>
            <a:lstStyle/>
            <a:p>
              <a:pPr marL="18893">
                <a:spcBef>
                  <a:spcPts val="141"/>
                </a:spcBef>
              </a:pPr>
              <a:r>
                <a:rPr sz="669" spc="-7" dirty="0">
                  <a:latin typeface="Arial"/>
                  <a:cs typeface="Arial"/>
                </a:rPr>
                <a:t>60</a:t>
              </a:r>
              <a:endParaRPr sz="669">
                <a:latin typeface="Arial"/>
                <a:cs typeface="Arial"/>
              </a:endParaRPr>
            </a:p>
          </p:txBody>
        </p:sp>
        <p:sp>
          <p:nvSpPr>
            <p:cNvPr id="24" name="object 22"/>
            <p:cNvSpPr txBox="1"/>
            <p:nvPr/>
          </p:nvSpPr>
          <p:spPr>
            <a:xfrm>
              <a:off x="7741675" y="3164344"/>
              <a:ext cx="132248" cy="121100"/>
            </a:xfrm>
            <a:prstGeom prst="rect">
              <a:avLst/>
            </a:prstGeom>
          </p:spPr>
          <p:txBody>
            <a:bodyPr vert="horz" wrap="square" lIns="0" tIns="17948" rIns="0" bIns="0" rtlCol="0">
              <a:spAutoFit/>
            </a:bodyPr>
            <a:lstStyle/>
            <a:p>
              <a:pPr marL="18893">
                <a:spcBef>
                  <a:spcPts val="141"/>
                </a:spcBef>
              </a:pPr>
              <a:r>
                <a:rPr sz="669" spc="-7" dirty="0">
                  <a:latin typeface="Arial"/>
                  <a:cs typeface="Arial"/>
                </a:rPr>
                <a:t>70</a:t>
              </a:r>
              <a:endParaRPr sz="669">
                <a:latin typeface="Arial"/>
                <a:cs typeface="Arial"/>
              </a:endParaRPr>
            </a:p>
          </p:txBody>
        </p:sp>
        <p:sp>
          <p:nvSpPr>
            <p:cNvPr id="25" name="object 23"/>
            <p:cNvSpPr/>
            <p:nvPr/>
          </p:nvSpPr>
          <p:spPr>
            <a:xfrm>
              <a:off x="4518722" y="1305008"/>
              <a:ext cx="0" cy="1712611"/>
            </a:xfrm>
            <a:custGeom>
              <a:avLst/>
              <a:gdLst/>
              <a:ahLst/>
              <a:cxnLst/>
              <a:rect l="l" t="t" r="r" b="b"/>
              <a:pathLst>
                <a:path h="1151255">
                  <a:moveTo>
                    <a:pt x="0" y="1150894"/>
                  </a:moveTo>
                  <a:lnTo>
                    <a:pt x="0" y="0"/>
                  </a:lnTo>
                </a:path>
              </a:pathLst>
            </a:custGeom>
            <a:ln w="3537">
              <a:solidFill>
                <a:srgbClr val="000000"/>
              </a:solidFill>
            </a:ln>
          </p:spPr>
          <p:txBody>
            <a:bodyPr wrap="square" lIns="0" tIns="0" rIns="0" bIns="0" rtlCol="0"/>
            <a:lstStyle/>
            <a:p>
              <a:endParaRPr sz="2678"/>
            </a:p>
          </p:txBody>
        </p:sp>
        <p:sp>
          <p:nvSpPr>
            <p:cNvPr id="26" name="object 24"/>
            <p:cNvSpPr/>
            <p:nvPr/>
          </p:nvSpPr>
          <p:spPr>
            <a:xfrm>
              <a:off x="4468203" y="3017081"/>
              <a:ext cx="51010" cy="0"/>
            </a:xfrm>
            <a:custGeom>
              <a:avLst/>
              <a:gdLst/>
              <a:ahLst/>
              <a:cxnLst/>
              <a:rect l="l" t="t" r="r" b="b"/>
              <a:pathLst>
                <a:path w="34290">
                  <a:moveTo>
                    <a:pt x="33960" y="0"/>
                  </a:moveTo>
                  <a:lnTo>
                    <a:pt x="0" y="0"/>
                  </a:lnTo>
                </a:path>
              </a:pathLst>
            </a:custGeom>
            <a:ln w="3537">
              <a:solidFill>
                <a:srgbClr val="000000"/>
              </a:solidFill>
            </a:ln>
          </p:spPr>
          <p:txBody>
            <a:bodyPr wrap="square" lIns="0" tIns="0" rIns="0" bIns="0" rtlCol="0"/>
            <a:lstStyle/>
            <a:p>
              <a:endParaRPr sz="2678"/>
            </a:p>
          </p:txBody>
        </p:sp>
        <p:sp>
          <p:nvSpPr>
            <p:cNvPr id="27" name="object 25"/>
            <p:cNvSpPr/>
            <p:nvPr/>
          </p:nvSpPr>
          <p:spPr>
            <a:xfrm>
              <a:off x="4468203" y="2772479"/>
              <a:ext cx="51010" cy="0"/>
            </a:xfrm>
            <a:custGeom>
              <a:avLst/>
              <a:gdLst/>
              <a:ahLst/>
              <a:cxnLst/>
              <a:rect l="l" t="t" r="r" b="b"/>
              <a:pathLst>
                <a:path w="34290">
                  <a:moveTo>
                    <a:pt x="33960" y="0"/>
                  </a:moveTo>
                  <a:lnTo>
                    <a:pt x="0" y="0"/>
                  </a:lnTo>
                </a:path>
              </a:pathLst>
            </a:custGeom>
            <a:ln w="3537">
              <a:solidFill>
                <a:srgbClr val="000000"/>
              </a:solidFill>
            </a:ln>
          </p:spPr>
          <p:txBody>
            <a:bodyPr wrap="square" lIns="0" tIns="0" rIns="0" bIns="0" rtlCol="0"/>
            <a:lstStyle/>
            <a:p>
              <a:endParaRPr sz="2678"/>
            </a:p>
          </p:txBody>
        </p:sp>
        <p:sp>
          <p:nvSpPr>
            <p:cNvPr id="28" name="object 26"/>
            <p:cNvSpPr/>
            <p:nvPr/>
          </p:nvSpPr>
          <p:spPr>
            <a:xfrm>
              <a:off x="4468203" y="2527947"/>
              <a:ext cx="51010" cy="0"/>
            </a:xfrm>
            <a:custGeom>
              <a:avLst/>
              <a:gdLst/>
              <a:ahLst/>
              <a:cxnLst/>
              <a:rect l="l" t="t" r="r" b="b"/>
              <a:pathLst>
                <a:path w="34290">
                  <a:moveTo>
                    <a:pt x="33960" y="0"/>
                  </a:moveTo>
                  <a:lnTo>
                    <a:pt x="0" y="0"/>
                  </a:lnTo>
                </a:path>
              </a:pathLst>
            </a:custGeom>
            <a:ln w="3537">
              <a:solidFill>
                <a:srgbClr val="000000"/>
              </a:solidFill>
            </a:ln>
          </p:spPr>
          <p:txBody>
            <a:bodyPr wrap="square" lIns="0" tIns="0" rIns="0" bIns="0" rtlCol="0"/>
            <a:lstStyle/>
            <a:p>
              <a:endParaRPr sz="2678"/>
            </a:p>
          </p:txBody>
        </p:sp>
        <p:sp>
          <p:nvSpPr>
            <p:cNvPr id="29" name="object 27"/>
            <p:cNvSpPr/>
            <p:nvPr/>
          </p:nvSpPr>
          <p:spPr>
            <a:xfrm>
              <a:off x="4468203" y="2283345"/>
              <a:ext cx="51010" cy="0"/>
            </a:xfrm>
            <a:custGeom>
              <a:avLst/>
              <a:gdLst/>
              <a:ahLst/>
              <a:cxnLst/>
              <a:rect l="l" t="t" r="r" b="b"/>
              <a:pathLst>
                <a:path w="34290">
                  <a:moveTo>
                    <a:pt x="33960" y="0"/>
                  </a:moveTo>
                  <a:lnTo>
                    <a:pt x="0" y="0"/>
                  </a:lnTo>
                </a:path>
              </a:pathLst>
            </a:custGeom>
            <a:ln w="3537">
              <a:solidFill>
                <a:srgbClr val="000000"/>
              </a:solidFill>
            </a:ln>
          </p:spPr>
          <p:txBody>
            <a:bodyPr wrap="square" lIns="0" tIns="0" rIns="0" bIns="0" rtlCol="0"/>
            <a:lstStyle/>
            <a:p>
              <a:endParaRPr sz="2678"/>
            </a:p>
          </p:txBody>
        </p:sp>
        <p:sp>
          <p:nvSpPr>
            <p:cNvPr id="30" name="object 28"/>
            <p:cNvSpPr/>
            <p:nvPr/>
          </p:nvSpPr>
          <p:spPr>
            <a:xfrm>
              <a:off x="4468203" y="2038742"/>
              <a:ext cx="51010" cy="0"/>
            </a:xfrm>
            <a:custGeom>
              <a:avLst/>
              <a:gdLst/>
              <a:ahLst/>
              <a:cxnLst/>
              <a:rect l="l" t="t" r="r" b="b"/>
              <a:pathLst>
                <a:path w="34290">
                  <a:moveTo>
                    <a:pt x="33960" y="0"/>
                  </a:moveTo>
                  <a:lnTo>
                    <a:pt x="0" y="0"/>
                  </a:lnTo>
                </a:path>
              </a:pathLst>
            </a:custGeom>
            <a:ln w="3537">
              <a:solidFill>
                <a:srgbClr val="000000"/>
              </a:solidFill>
            </a:ln>
          </p:spPr>
          <p:txBody>
            <a:bodyPr wrap="square" lIns="0" tIns="0" rIns="0" bIns="0" rtlCol="0"/>
            <a:lstStyle/>
            <a:p>
              <a:endParaRPr sz="2678"/>
            </a:p>
          </p:txBody>
        </p:sp>
        <p:sp>
          <p:nvSpPr>
            <p:cNvPr id="31" name="object 29"/>
            <p:cNvSpPr/>
            <p:nvPr/>
          </p:nvSpPr>
          <p:spPr>
            <a:xfrm>
              <a:off x="4468203" y="1794140"/>
              <a:ext cx="51010" cy="0"/>
            </a:xfrm>
            <a:custGeom>
              <a:avLst/>
              <a:gdLst/>
              <a:ahLst/>
              <a:cxnLst/>
              <a:rect l="l" t="t" r="r" b="b"/>
              <a:pathLst>
                <a:path w="34290">
                  <a:moveTo>
                    <a:pt x="33960" y="0"/>
                  </a:moveTo>
                  <a:lnTo>
                    <a:pt x="0" y="0"/>
                  </a:lnTo>
                </a:path>
              </a:pathLst>
            </a:custGeom>
            <a:ln w="3537">
              <a:solidFill>
                <a:srgbClr val="000000"/>
              </a:solidFill>
            </a:ln>
          </p:spPr>
          <p:txBody>
            <a:bodyPr wrap="square" lIns="0" tIns="0" rIns="0" bIns="0" rtlCol="0"/>
            <a:lstStyle/>
            <a:p>
              <a:endParaRPr sz="2678"/>
            </a:p>
          </p:txBody>
        </p:sp>
        <p:sp>
          <p:nvSpPr>
            <p:cNvPr id="32" name="object 30"/>
            <p:cNvSpPr/>
            <p:nvPr/>
          </p:nvSpPr>
          <p:spPr>
            <a:xfrm>
              <a:off x="4468203" y="1549610"/>
              <a:ext cx="51010" cy="0"/>
            </a:xfrm>
            <a:custGeom>
              <a:avLst/>
              <a:gdLst/>
              <a:ahLst/>
              <a:cxnLst/>
              <a:rect l="l" t="t" r="r" b="b"/>
              <a:pathLst>
                <a:path w="34290">
                  <a:moveTo>
                    <a:pt x="33960" y="0"/>
                  </a:moveTo>
                  <a:lnTo>
                    <a:pt x="0" y="0"/>
                  </a:lnTo>
                </a:path>
              </a:pathLst>
            </a:custGeom>
            <a:ln w="3537">
              <a:solidFill>
                <a:srgbClr val="000000"/>
              </a:solidFill>
            </a:ln>
          </p:spPr>
          <p:txBody>
            <a:bodyPr wrap="square" lIns="0" tIns="0" rIns="0" bIns="0" rtlCol="0"/>
            <a:lstStyle/>
            <a:p>
              <a:endParaRPr sz="2678"/>
            </a:p>
          </p:txBody>
        </p:sp>
        <p:sp>
          <p:nvSpPr>
            <p:cNvPr id="33" name="object 31"/>
            <p:cNvSpPr/>
            <p:nvPr/>
          </p:nvSpPr>
          <p:spPr>
            <a:xfrm>
              <a:off x="4468203" y="1305007"/>
              <a:ext cx="51010" cy="0"/>
            </a:xfrm>
            <a:custGeom>
              <a:avLst/>
              <a:gdLst/>
              <a:ahLst/>
              <a:cxnLst/>
              <a:rect l="l" t="t" r="r" b="b"/>
              <a:pathLst>
                <a:path w="34290">
                  <a:moveTo>
                    <a:pt x="33960" y="0"/>
                  </a:moveTo>
                  <a:lnTo>
                    <a:pt x="0" y="0"/>
                  </a:lnTo>
                </a:path>
              </a:pathLst>
            </a:custGeom>
            <a:ln w="3537">
              <a:solidFill>
                <a:srgbClr val="000000"/>
              </a:solidFill>
            </a:ln>
          </p:spPr>
          <p:txBody>
            <a:bodyPr wrap="square" lIns="0" tIns="0" rIns="0" bIns="0" rtlCol="0"/>
            <a:lstStyle/>
            <a:p>
              <a:endParaRPr sz="2678"/>
            </a:p>
          </p:txBody>
        </p:sp>
        <p:sp>
          <p:nvSpPr>
            <p:cNvPr id="34" name="object 32"/>
            <p:cNvSpPr/>
            <p:nvPr/>
          </p:nvSpPr>
          <p:spPr>
            <a:xfrm>
              <a:off x="4518723" y="1236524"/>
              <a:ext cx="3415775" cy="1849582"/>
            </a:xfrm>
            <a:custGeom>
              <a:avLst/>
              <a:gdLst/>
              <a:ahLst/>
              <a:cxnLst/>
              <a:rect l="l" t="t" r="r" b="b"/>
              <a:pathLst>
                <a:path w="2296160" h="1243330">
                  <a:moveTo>
                    <a:pt x="0" y="1242966"/>
                  </a:moveTo>
                  <a:lnTo>
                    <a:pt x="2295752" y="1242966"/>
                  </a:lnTo>
                  <a:lnTo>
                    <a:pt x="2295752" y="0"/>
                  </a:lnTo>
                  <a:lnTo>
                    <a:pt x="0" y="0"/>
                  </a:lnTo>
                  <a:lnTo>
                    <a:pt x="0" y="1242966"/>
                  </a:lnTo>
                </a:path>
              </a:pathLst>
            </a:custGeom>
            <a:ln w="3537">
              <a:solidFill>
                <a:srgbClr val="000000"/>
              </a:solidFill>
            </a:ln>
          </p:spPr>
          <p:txBody>
            <a:bodyPr wrap="square" lIns="0" tIns="0" rIns="0" bIns="0" rtlCol="0"/>
            <a:lstStyle/>
            <a:p>
              <a:endParaRPr sz="2678"/>
            </a:p>
          </p:txBody>
        </p:sp>
        <p:sp>
          <p:nvSpPr>
            <p:cNvPr id="35" name="object 33"/>
            <p:cNvSpPr txBox="1"/>
            <p:nvPr/>
          </p:nvSpPr>
          <p:spPr>
            <a:xfrm>
              <a:off x="5925626" y="3331342"/>
              <a:ext cx="596060" cy="162210"/>
            </a:xfrm>
            <a:prstGeom prst="rect">
              <a:avLst/>
            </a:prstGeom>
          </p:spPr>
          <p:txBody>
            <a:bodyPr vert="horz" wrap="square" lIns="0" tIns="24560" rIns="0" bIns="0" rtlCol="0">
              <a:spAutoFit/>
            </a:bodyPr>
            <a:lstStyle/>
            <a:p>
              <a:pPr marL="18893">
                <a:spcBef>
                  <a:spcPts val="193"/>
                </a:spcBef>
              </a:pPr>
              <a:r>
                <a:rPr sz="893" spc="-22" dirty="0">
                  <a:latin typeface="Arial"/>
                  <a:cs typeface="Arial"/>
                </a:rPr>
                <a:t>P</a:t>
              </a:r>
              <a:r>
                <a:rPr sz="893" spc="15" dirty="0">
                  <a:latin typeface="Arial"/>
                  <a:cs typeface="Arial"/>
                </a:rPr>
                <a:t>opulation</a:t>
              </a:r>
              <a:endParaRPr sz="893">
                <a:latin typeface="Arial"/>
                <a:cs typeface="Arial"/>
              </a:endParaRPr>
            </a:p>
          </p:txBody>
        </p:sp>
        <p:sp>
          <p:nvSpPr>
            <p:cNvPr id="36" name="object 34"/>
            <p:cNvSpPr txBox="1"/>
            <p:nvPr/>
          </p:nvSpPr>
          <p:spPr>
            <a:xfrm>
              <a:off x="4084337" y="1239299"/>
              <a:ext cx="333809" cy="1820298"/>
            </a:xfrm>
            <a:prstGeom prst="rect">
              <a:avLst/>
            </a:prstGeom>
          </p:spPr>
          <p:txBody>
            <a:bodyPr vert="vert270" wrap="square" lIns="0" tIns="0" rIns="0" bIns="0" rtlCol="0">
              <a:spAutoFit/>
            </a:bodyPr>
            <a:lstStyle/>
            <a:p>
              <a:pPr marR="11336" algn="ctr">
                <a:lnSpc>
                  <a:spcPts val="1056"/>
                </a:lnSpc>
              </a:pPr>
              <a:r>
                <a:rPr sz="893" spc="22" dirty="0">
                  <a:latin typeface="Arial"/>
                  <a:cs typeface="Arial"/>
                </a:rPr>
                <a:t>Ad</a:t>
              </a:r>
              <a:r>
                <a:rPr sz="893" dirty="0">
                  <a:latin typeface="Arial"/>
                  <a:cs typeface="Arial"/>
                </a:rPr>
                <a:t> </a:t>
              </a:r>
              <a:r>
                <a:rPr sz="893" spc="22" dirty="0">
                  <a:latin typeface="Arial"/>
                  <a:cs typeface="Arial"/>
                </a:rPr>
                <a:t>Spending</a:t>
              </a:r>
              <a:endParaRPr sz="893">
                <a:latin typeface="Arial"/>
                <a:cs typeface="Arial"/>
              </a:endParaRPr>
            </a:p>
            <a:p>
              <a:pPr algn="ctr">
                <a:spcBef>
                  <a:spcPts val="744"/>
                </a:spcBef>
                <a:tabLst>
                  <a:tab pos="243714" algn="l"/>
                </a:tabLst>
              </a:pPr>
              <a:r>
                <a:rPr sz="669" spc="-7" dirty="0">
                  <a:latin typeface="Arial"/>
                  <a:cs typeface="Arial"/>
                </a:rPr>
                <a:t>0	5 10 15 20 25 30</a:t>
              </a:r>
              <a:r>
                <a:rPr sz="669" spc="30" dirty="0">
                  <a:latin typeface="Arial"/>
                  <a:cs typeface="Arial"/>
                </a:rPr>
                <a:t> </a:t>
              </a:r>
              <a:r>
                <a:rPr sz="669" spc="-7" dirty="0">
                  <a:latin typeface="Arial"/>
                  <a:cs typeface="Arial"/>
                </a:rPr>
                <a:t>35</a:t>
              </a:r>
              <a:endParaRPr sz="669">
                <a:latin typeface="Arial"/>
                <a:cs typeface="Arial"/>
              </a:endParaRPr>
            </a:p>
          </p:txBody>
        </p:sp>
        <p:sp>
          <p:nvSpPr>
            <p:cNvPr id="37" name="object 35"/>
            <p:cNvSpPr/>
            <p:nvPr/>
          </p:nvSpPr>
          <p:spPr>
            <a:xfrm>
              <a:off x="5150368" y="1394120"/>
              <a:ext cx="2108410" cy="1270525"/>
            </a:xfrm>
            <a:custGeom>
              <a:avLst/>
              <a:gdLst/>
              <a:ahLst/>
              <a:cxnLst/>
              <a:rect l="l" t="t" r="r" b="b"/>
              <a:pathLst>
                <a:path w="1417320" h="854075">
                  <a:moveTo>
                    <a:pt x="0" y="853501"/>
                  </a:moveTo>
                  <a:lnTo>
                    <a:pt x="1417109" y="0"/>
                  </a:lnTo>
                </a:path>
              </a:pathLst>
            </a:custGeom>
            <a:ln w="14150">
              <a:solidFill>
                <a:srgbClr val="009F86"/>
              </a:solidFill>
            </a:ln>
          </p:spPr>
          <p:txBody>
            <a:bodyPr wrap="square" lIns="0" tIns="0" rIns="0" bIns="0" rtlCol="0"/>
            <a:lstStyle/>
            <a:p>
              <a:endParaRPr sz="2678"/>
            </a:p>
          </p:txBody>
        </p:sp>
        <p:sp>
          <p:nvSpPr>
            <p:cNvPr id="38" name="object 36"/>
            <p:cNvSpPr/>
            <p:nvPr/>
          </p:nvSpPr>
          <p:spPr>
            <a:xfrm>
              <a:off x="5993564" y="1727413"/>
              <a:ext cx="422249" cy="603617"/>
            </a:xfrm>
            <a:custGeom>
              <a:avLst/>
              <a:gdLst/>
              <a:ahLst/>
              <a:cxnLst/>
              <a:rect l="l" t="t" r="r" b="b"/>
              <a:pathLst>
                <a:path w="283844" h="405765">
                  <a:moveTo>
                    <a:pt x="0" y="0"/>
                  </a:moveTo>
                  <a:lnTo>
                    <a:pt x="283431" y="405407"/>
                  </a:lnTo>
                </a:path>
              </a:pathLst>
            </a:custGeom>
            <a:ln w="14150">
              <a:solidFill>
                <a:srgbClr val="0072CB"/>
              </a:solidFill>
              <a:prstDash val="lgDash"/>
            </a:ln>
          </p:spPr>
          <p:txBody>
            <a:bodyPr wrap="square" lIns="0" tIns="0" rIns="0" bIns="0" rtlCol="0"/>
            <a:lstStyle/>
            <a:p>
              <a:endParaRPr sz="2678"/>
            </a:p>
          </p:txBody>
        </p:sp>
      </p:grpSp>
      <p:sp>
        <p:nvSpPr>
          <p:cNvPr id="39" name="object 37"/>
          <p:cNvSpPr txBox="1"/>
          <p:nvPr/>
        </p:nvSpPr>
        <p:spPr>
          <a:xfrm>
            <a:off x="3200215" y="4807879"/>
            <a:ext cx="6926278" cy="1405233"/>
          </a:xfrm>
          <a:prstGeom prst="rect">
            <a:avLst/>
          </a:prstGeom>
        </p:spPr>
        <p:txBody>
          <a:bodyPr vert="horz" wrap="square" lIns="0" tIns="10391" rIns="0" bIns="0" rtlCol="0">
            <a:spAutoFit/>
          </a:bodyPr>
          <a:lstStyle/>
          <a:p>
            <a:pPr marL="18893" marR="7557">
              <a:lnSpc>
                <a:spcPct val="102600"/>
              </a:lnSpc>
              <a:spcBef>
                <a:spcPts val="82"/>
              </a:spcBef>
            </a:pPr>
            <a:r>
              <a:rPr sz="2200" i="1" spc="89" dirty="0">
                <a:latin typeface="Times New Roman"/>
                <a:cs typeface="Times New Roman"/>
              </a:rPr>
              <a:t>The </a:t>
            </a:r>
            <a:r>
              <a:rPr sz="2200" i="1" spc="15" dirty="0">
                <a:latin typeface="Times New Roman"/>
                <a:cs typeface="Times New Roman"/>
              </a:rPr>
              <a:t>population </a:t>
            </a:r>
            <a:r>
              <a:rPr sz="2200" i="1" spc="22" dirty="0">
                <a:latin typeface="Times New Roman"/>
                <a:cs typeface="Times New Roman"/>
              </a:rPr>
              <a:t>size </a:t>
            </a:r>
            <a:r>
              <a:rPr sz="2200" i="1" spc="-37" dirty="0">
                <a:latin typeface="Times New Roman"/>
                <a:cs typeface="Times New Roman"/>
              </a:rPr>
              <a:t>(</a:t>
            </a:r>
            <a:r>
              <a:rPr sz="2200" spc="-37" dirty="0">
                <a:solidFill>
                  <a:srgbClr val="990000"/>
                </a:solidFill>
                <a:latin typeface="Courier New"/>
                <a:cs typeface="Courier New"/>
              </a:rPr>
              <a:t>pop</a:t>
            </a:r>
            <a:r>
              <a:rPr sz="2200" i="1" spc="-37" dirty="0">
                <a:latin typeface="Times New Roman"/>
                <a:cs typeface="Times New Roman"/>
              </a:rPr>
              <a:t>) </a:t>
            </a:r>
            <a:r>
              <a:rPr sz="2200" i="1" spc="37" dirty="0">
                <a:latin typeface="Times New Roman"/>
                <a:cs typeface="Times New Roman"/>
              </a:rPr>
              <a:t>and </a:t>
            </a:r>
            <a:r>
              <a:rPr sz="2200" i="1" spc="7" dirty="0">
                <a:latin typeface="Times New Roman"/>
                <a:cs typeface="Times New Roman"/>
              </a:rPr>
              <a:t>ad </a:t>
            </a:r>
            <a:r>
              <a:rPr sz="2200" i="1" spc="15" dirty="0">
                <a:latin typeface="Times New Roman"/>
                <a:cs typeface="Times New Roman"/>
              </a:rPr>
              <a:t>spending </a:t>
            </a:r>
            <a:r>
              <a:rPr sz="2200" i="1" spc="-15" dirty="0">
                <a:latin typeface="Times New Roman"/>
                <a:cs typeface="Times New Roman"/>
              </a:rPr>
              <a:t>(</a:t>
            </a:r>
            <a:r>
              <a:rPr sz="2200" spc="-15" dirty="0">
                <a:solidFill>
                  <a:srgbClr val="990000"/>
                </a:solidFill>
                <a:latin typeface="Courier New"/>
                <a:cs typeface="Courier New"/>
              </a:rPr>
              <a:t>ad</a:t>
            </a:r>
            <a:r>
              <a:rPr sz="2200" i="1" spc="-15" dirty="0">
                <a:latin typeface="Times New Roman"/>
                <a:cs typeface="Times New Roman"/>
              </a:rPr>
              <a:t>) </a:t>
            </a:r>
            <a:r>
              <a:rPr sz="2200" i="1" spc="30" dirty="0">
                <a:latin typeface="Times New Roman"/>
                <a:cs typeface="Times New Roman"/>
              </a:rPr>
              <a:t>for </a:t>
            </a:r>
            <a:r>
              <a:rPr sz="2200" spc="-7" dirty="0">
                <a:latin typeface="Times New Roman"/>
                <a:cs typeface="Times New Roman"/>
              </a:rPr>
              <a:t>100  </a:t>
            </a:r>
            <a:r>
              <a:rPr sz="2200" i="1" spc="30" dirty="0">
                <a:latin typeface="Times New Roman"/>
                <a:cs typeface="Times New Roman"/>
              </a:rPr>
              <a:t>different </a:t>
            </a:r>
            <a:r>
              <a:rPr sz="2200" i="1" spc="37" dirty="0">
                <a:latin typeface="Times New Roman"/>
                <a:cs typeface="Times New Roman"/>
              </a:rPr>
              <a:t>cities </a:t>
            </a:r>
            <a:r>
              <a:rPr sz="2200" i="1" spc="-7" dirty="0">
                <a:latin typeface="Times New Roman"/>
                <a:cs typeface="Times New Roman"/>
              </a:rPr>
              <a:t>are </a:t>
            </a:r>
            <a:r>
              <a:rPr sz="2200" i="1" spc="22" dirty="0">
                <a:latin typeface="Times New Roman"/>
                <a:cs typeface="Times New Roman"/>
              </a:rPr>
              <a:t>shown </a:t>
            </a:r>
            <a:r>
              <a:rPr sz="2200" i="1" spc="15" dirty="0">
                <a:latin typeface="Times New Roman"/>
                <a:cs typeface="Times New Roman"/>
              </a:rPr>
              <a:t>as purple circles. </a:t>
            </a:r>
            <a:r>
              <a:rPr sz="2200" i="1" spc="89" dirty="0">
                <a:latin typeface="Times New Roman"/>
                <a:cs typeface="Times New Roman"/>
              </a:rPr>
              <a:t>The </a:t>
            </a:r>
            <a:r>
              <a:rPr sz="2200" i="1" spc="-15" dirty="0">
                <a:latin typeface="Times New Roman"/>
                <a:cs typeface="Times New Roman"/>
              </a:rPr>
              <a:t>green </a:t>
            </a:r>
            <a:r>
              <a:rPr sz="2200" i="1" spc="7" dirty="0">
                <a:latin typeface="Times New Roman"/>
                <a:cs typeface="Times New Roman"/>
              </a:rPr>
              <a:t>solid </a:t>
            </a:r>
            <a:r>
              <a:rPr sz="2200" i="1" spc="22" dirty="0">
                <a:latin typeface="Times New Roman"/>
                <a:cs typeface="Times New Roman"/>
              </a:rPr>
              <a:t>line  </a:t>
            </a:r>
            <a:r>
              <a:rPr sz="2200" i="1" spc="30" dirty="0">
                <a:latin typeface="Times New Roman"/>
                <a:cs typeface="Times New Roman"/>
              </a:rPr>
              <a:t>indicates </a:t>
            </a:r>
            <a:r>
              <a:rPr sz="2200" i="1" spc="37" dirty="0">
                <a:latin typeface="Times New Roman"/>
                <a:cs typeface="Times New Roman"/>
              </a:rPr>
              <a:t>the </a:t>
            </a:r>
            <a:r>
              <a:rPr sz="2200" i="1" spc="30" dirty="0">
                <a:latin typeface="Times New Roman"/>
                <a:cs typeface="Times New Roman"/>
              </a:rPr>
              <a:t>first </a:t>
            </a:r>
            <a:r>
              <a:rPr sz="2200" i="1" spc="15" dirty="0">
                <a:latin typeface="Times New Roman"/>
                <a:cs typeface="Times New Roman"/>
              </a:rPr>
              <a:t>principal </a:t>
            </a:r>
            <a:r>
              <a:rPr sz="2200" i="1" spc="37" dirty="0">
                <a:latin typeface="Times New Roman"/>
                <a:cs typeface="Times New Roman"/>
              </a:rPr>
              <a:t>component, and the </a:t>
            </a:r>
            <a:r>
              <a:rPr sz="2200" i="1" spc="-15" dirty="0">
                <a:latin typeface="Times New Roman"/>
                <a:cs typeface="Times New Roman"/>
              </a:rPr>
              <a:t>blue </a:t>
            </a:r>
            <a:r>
              <a:rPr sz="2200" i="1" dirty="0">
                <a:latin typeface="Times New Roman"/>
                <a:cs typeface="Times New Roman"/>
              </a:rPr>
              <a:t>dashed </a:t>
            </a:r>
            <a:r>
              <a:rPr sz="2200" i="1" spc="22" dirty="0">
                <a:latin typeface="Times New Roman"/>
                <a:cs typeface="Times New Roman"/>
              </a:rPr>
              <a:t>line  </a:t>
            </a:r>
            <a:r>
              <a:rPr sz="2200" i="1" spc="30" dirty="0">
                <a:latin typeface="Times New Roman"/>
                <a:cs typeface="Times New Roman"/>
              </a:rPr>
              <a:t>indicates </a:t>
            </a:r>
            <a:r>
              <a:rPr sz="2200" i="1" spc="37" dirty="0">
                <a:latin typeface="Times New Roman"/>
                <a:cs typeface="Times New Roman"/>
              </a:rPr>
              <a:t>the </a:t>
            </a:r>
            <a:r>
              <a:rPr sz="2200" i="1" dirty="0">
                <a:latin typeface="Times New Roman"/>
                <a:cs typeface="Times New Roman"/>
              </a:rPr>
              <a:t>second </a:t>
            </a:r>
            <a:r>
              <a:rPr sz="2200" i="1" spc="15" dirty="0">
                <a:latin typeface="Times New Roman"/>
                <a:cs typeface="Times New Roman"/>
              </a:rPr>
              <a:t>principal</a:t>
            </a:r>
            <a:r>
              <a:rPr sz="2200" i="1" spc="186" dirty="0">
                <a:latin typeface="Times New Roman"/>
                <a:cs typeface="Times New Roman"/>
              </a:rPr>
              <a:t> </a:t>
            </a:r>
            <a:r>
              <a:rPr sz="2200" i="1" spc="37" dirty="0">
                <a:latin typeface="Times New Roman"/>
                <a:cs typeface="Times New Roman"/>
              </a:rPr>
              <a:t>component</a:t>
            </a:r>
            <a:r>
              <a:rPr sz="1636" i="1" spc="37" dirty="0">
                <a:latin typeface="Times New Roman"/>
                <a:cs typeface="Times New Roman"/>
              </a:rPr>
              <a:t>.</a:t>
            </a:r>
            <a:endParaRPr sz="1636" dirty="0">
              <a:latin typeface="Times New Roman"/>
              <a:cs typeface="Times New Roman"/>
            </a:endParaRPr>
          </a:p>
        </p:txBody>
      </p:sp>
    </p:spTree>
    <p:extLst>
      <p:ext uri="{BB962C8B-B14F-4D97-AF65-F5344CB8AC3E}">
        <p14:creationId xmlns:p14="http://schemas.microsoft.com/office/powerpoint/2010/main" val="6827118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96225" y="305575"/>
            <a:ext cx="8504723" cy="711415"/>
          </a:xfrm>
          <a:prstGeom prst="rect">
            <a:avLst/>
          </a:prstGeom>
        </p:spPr>
        <p:txBody>
          <a:bodyPr vert="horz" wrap="square" lIns="0" tIns="33975" rIns="0" bIns="0" rtlCol="0" anchor="ctr">
            <a:spAutoFit/>
          </a:bodyPr>
          <a:lstStyle/>
          <a:p>
            <a:pPr marL="25168">
              <a:lnSpc>
                <a:spcPct val="100000"/>
              </a:lnSpc>
              <a:spcBef>
                <a:spcPts val="268"/>
              </a:spcBef>
            </a:pPr>
            <a:r>
              <a:rPr spc="-20" dirty="0"/>
              <a:t>Computation:</a:t>
            </a:r>
            <a:r>
              <a:rPr spc="436" dirty="0"/>
              <a:t> </a:t>
            </a:r>
            <a:r>
              <a:rPr spc="-69" dirty="0"/>
              <a:t>continued</a:t>
            </a:r>
          </a:p>
        </p:txBody>
      </p:sp>
      <p:sp>
        <p:nvSpPr>
          <p:cNvPr id="10" name="object 10"/>
          <p:cNvSpPr txBox="1"/>
          <p:nvPr/>
        </p:nvSpPr>
        <p:spPr>
          <a:xfrm>
            <a:off x="1386104" y="1287738"/>
            <a:ext cx="8518389" cy="705064"/>
          </a:xfrm>
          <a:prstGeom prst="rect">
            <a:avLst/>
          </a:prstGeom>
        </p:spPr>
        <p:txBody>
          <a:bodyPr vert="horz" wrap="square" lIns="0" tIns="13842" rIns="0" bIns="0" rtlCol="0">
            <a:spAutoFit/>
          </a:bodyPr>
          <a:lstStyle/>
          <a:p>
            <a:pPr marL="286911" marR="10067" indent="-261743">
              <a:lnSpc>
                <a:spcPct val="102600"/>
              </a:lnSpc>
              <a:spcBef>
                <a:spcPts val="109"/>
              </a:spcBef>
              <a:buClr>
                <a:srgbClr val="3333B2"/>
              </a:buClr>
              <a:buSzPct val="90909"/>
              <a:buFont typeface="DejaVu Sans"/>
              <a:buChar char="•"/>
              <a:tabLst>
                <a:tab pos="288169" algn="l"/>
              </a:tabLst>
            </a:pPr>
            <a:r>
              <a:rPr sz="2200" spc="50" dirty="0">
                <a:latin typeface="Times New Roman"/>
                <a:cs typeface="Times New Roman"/>
              </a:rPr>
              <a:t>Plugging in </a:t>
            </a:r>
            <a:r>
              <a:rPr sz="2200" spc="69" dirty="0">
                <a:latin typeface="Times New Roman"/>
                <a:cs typeface="Times New Roman"/>
              </a:rPr>
              <a:t>(1) </a:t>
            </a:r>
            <a:r>
              <a:rPr sz="2200" spc="109" dirty="0">
                <a:latin typeface="Times New Roman"/>
                <a:cs typeface="Times New Roman"/>
              </a:rPr>
              <a:t>the </a:t>
            </a:r>
            <a:r>
              <a:rPr sz="2200" spc="40" dirty="0">
                <a:latin typeface="Times New Roman"/>
                <a:cs typeface="Times New Roman"/>
              </a:rPr>
              <a:t>first </a:t>
            </a:r>
            <a:r>
              <a:rPr sz="2200" spc="59" dirty="0">
                <a:latin typeface="Times New Roman"/>
                <a:cs typeface="Times New Roman"/>
              </a:rPr>
              <a:t>principal </a:t>
            </a:r>
            <a:r>
              <a:rPr sz="2200" spc="69" dirty="0">
                <a:latin typeface="Times New Roman"/>
                <a:cs typeface="Times New Roman"/>
              </a:rPr>
              <a:t>component </a:t>
            </a:r>
            <a:r>
              <a:rPr sz="2200" spc="40" dirty="0">
                <a:latin typeface="Times New Roman"/>
                <a:cs typeface="Times New Roman"/>
              </a:rPr>
              <a:t>loading </a:t>
            </a:r>
            <a:r>
              <a:rPr sz="2200" spc="50" dirty="0">
                <a:latin typeface="Times New Roman"/>
                <a:cs typeface="Times New Roman"/>
              </a:rPr>
              <a:t>vector  </a:t>
            </a:r>
            <a:r>
              <a:rPr sz="2200" spc="-10" dirty="0">
                <a:latin typeface="Times New Roman"/>
                <a:cs typeface="Times New Roman"/>
              </a:rPr>
              <a:t>solves </a:t>
            </a:r>
            <a:r>
              <a:rPr sz="2200" spc="109" dirty="0">
                <a:latin typeface="Times New Roman"/>
                <a:cs typeface="Times New Roman"/>
              </a:rPr>
              <a:t>the </a:t>
            </a:r>
            <a:r>
              <a:rPr sz="2200" spc="69" dirty="0">
                <a:latin typeface="Times New Roman"/>
                <a:cs typeface="Times New Roman"/>
              </a:rPr>
              <a:t>optimization</a:t>
            </a:r>
            <a:r>
              <a:rPr sz="2200" spc="-149" dirty="0">
                <a:latin typeface="Times New Roman"/>
                <a:cs typeface="Times New Roman"/>
              </a:rPr>
              <a:t> </a:t>
            </a:r>
            <a:r>
              <a:rPr sz="2200" spc="59" dirty="0" smtClean="0">
                <a:latin typeface="Times New Roman"/>
                <a:cs typeface="Times New Roman"/>
              </a:rPr>
              <a:t>problem</a:t>
            </a:r>
            <a:endParaRPr sz="2200" dirty="0">
              <a:latin typeface="Times New Roman"/>
              <a:cs typeface="Times New Roman"/>
            </a:endParaRPr>
          </a:p>
        </p:txBody>
      </p:sp>
      <p:sp>
        <p:nvSpPr>
          <p:cNvPr id="16" name="object 16"/>
          <p:cNvSpPr txBox="1"/>
          <p:nvPr/>
        </p:nvSpPr>
        <p:spPr>
          <a:xfrm>
            <a:off x="1386104" y="3804362"/>
            <a:ext cx="8163534" cy="1485662"/>
          </a:xfrm>
          <a:prstGeom prst="rect">
            <a:avLst/>
          </a:prstGeom>
        </p:spPr>
        <p:txBody>
          <a:bodyPr vert="horz" wrap="square" lIns="0" tIns="13842" rIns="0" bIns="0" rtlCol="0">
            <a:spAutoFit/>
          </a:bodyPr>
          <a:lstStyle/>
          <a:p>
            <a:pPr marL="286911" marR="10067" indent="-261743">
              <a:lnSpc>
                <a:spcPct val="102600"/>
              </a:lnSpc>
              <a:spcBef>
                <a:spcPts val="109"/>
              </a:spcBef>
              <a:buClr>
                <a:srgbClr val="3333B2"/>
              </a:buClr>
              <a:buSzPct val="90909"/>
              <a:buFont typeface="DejaVu Sans"/>
              <a:buChar char="•"/>
              <a:tabLst>
                <a:tab pos="288169" algn="l"/>
              </a:tabLst>
            </a:pPr>
            <a:r>
              <a:rPr sz="2200" spc="79" dirty="0">
                <a:latin typeface="Times New Roman"/>
                <a:cs typeface="Times New Roman"/>
              </a:rPr>
              <a:t>This </a:t>
            </a:r>
            <a:r>
              <a:rPr sz="2200" spc="59" dirty="0">
                <a:latin typeface="Times New Roman"/>
                <a:cs typeface="Times New Roman"/>
              </a:rPr>
              <a:t>problem </a:t>
            </a:r>
            <a:r>
              <a:rPr sz="2200" spc="69" dirty="0">
                <a:latin typeface="Times New Roman"/>
                <a:cs typeface="Times New Roman"/>
              </a:rPr>
              <a:t>can </a:t>
            </a:r>
            <a:r>
              <a:rPr sz="2200" spc="79" dirty="0">
                <a:latin typeface="Times New Roman"/>
                <a:cs typeface="Times New Roman"/>
              </a:rPr>
              <a:t>be </a:t>
            </a:r>
            <a:r>
              <a:rPr sz="2200" spc="10" dirty="0">
                <a:latin typeface="Times New Roman"/>
                <a:cs typeface="Times New Roman"/>
              </a:rPr>
              <a:t>solved </a:t>
            </a:r>
            <a:r>
              <a:rPr sz="2200" spc="50" dirty="0">
                <a:latin typeface="Times New Roman"/>
                <a:cs typeface="Times New Roman"/>
              </a:rPr>
              <a:t>via </a:t>
            </a:r>
            <a:r>
              <a:rPr sz="2200" spc="109" dirty="0">
                <a:latin typeface="Times New Roman"/>
                <a:cs typeface="Times New Roman"/>
              </a:rPr>
              <a:t>a </a:t>
            </a:r>
            <a:r>
              <a:rPr sz="2200" spc="40" dirty="0">
                <a:latin typeface="Times New Roman"/>
                <a:cs typeface="Times New Roman"/>
              </a:rPr>
              <a:t>singular-value  </a:t>
            </a:r>
            <a:r>
              <a:rPr sz="2200" spc="50" dirty="0">
                <a:latin typeface="Times New Roman"/>
                <a:cs typeface="Times New Roman"/>
              </a:rPr>
              <a:t>decomposition </a:t>
            </a:r>
            <a:r>
              <a:rPr sz="2200" spc="-40" dirty="0">
                <a:latin typeface="Times New Roman"/>
                <a:cs typeface="Times New Roman"/>
              </a:rPr>
              <a:t>of </a:t>
            </a:r>
            <a:r>
              <a:rPr sz="2200" spc="109" dirty="0">
                <a:latin typeface="Times New Roman"/>
                <a:cs typeface="Times New Roman"/>
              </a:rPr>
              <a:t>the </a:t>
            </a:r>
            <a:r>
              <a:rPr sz="2200" spc="99" dirty="0">
                <a:latin typeface="Times New Roman"/>
                <a:cs typeface="Times New Roman"/>
              </a:rPr>
              <a:t>matrix </a:t>
            </a:r>
            <a:r>
              <a:rPr sz="2200" b="1" spc="129" dirty="0">
                <a:latin typeface="Verdana"/>
                <a:cs typeface="Verdana"/>
              </a:rPr>
              <a:t>X</a:t>
            </a:r>
            <a:r>
              <a:rPr sz="2200" spc="129" dirty="0">
                <a:latin typeface="Times New Roman"/>
                <a:cs typeface="Times New Roman"/>
              </a:rPr>
              <a:t>, </a:t>
            </a:r>
            <a:r>
              <a:rPr sz="2200" spc="109" dirty="0">
                <a:latin typeface="Times New Roman"/>
                <a:cs typeface="Times New Roman"/>
              </a:rPr>
              <a:t>a standard </a:t>
            </a:r>
            <a:r>
              <a:rPr sz="2200" spc="50" dirty="0">
                <a:latin typeface="Times New Roman"/>
                <a:cs typeface="Times New Roman"/>
              </a:rPr>
              <a:t>technique in  linear</a:t>
            </a:r>
            <a:r>
              <a:rPr sz="2200" spc="159" dirty="0">
                <a:latin typeface="Times New Roman"/>
                <a:cs typeface="Times New Roman"/>
              </a:rPr>
              <a:t> </a:t>
            </a:r>
            <a:r>
              <a:rPr sz="2200" spc="59" dirty="0">
                <a:latin typeface="Times New Roman"/>
                <a:cs typeface="Times New Roman"/>
              </a:rPr>
              <a:t>algebra.</a:t>
            </a:r>
            <a:endParaRPr sz="2200" dirty="0">
              <a:latin typeface="Times New Roman"/>
              <a:cs typeface="Times New Roman"/>
            </a:endParaRPr>
          </a:p>
          <a:p>
            <a:pPr marL="286911" marR="367447" indent="-261743">
              <a:lnSpc>
                <a:spcPct val="102600"/>
              </a:lnSpc>
              <a:spcBef>
                <a:spcPts val="595"/>
              </a:spcBef>
              <a:buClr>
                <a:srgbClr val="3333B2"/>
              </a:buClr>
              <a:buSzPct val="90909"/>
              <a:buFont typeface="DejaVu Sans"/>
              <a:buChar char="•"/>
              <a:tabLst>
                <a:tab pos="288169" algn="l"/>
              </a:tabLst>
            </a:pPr>
            <a:r>
              <a:rPr sz="2200" spc="-20" dirty="0">
                <a:latin typeface="Times New Roman"/>
                <a:cs typeface="Times New Roman"/>
              </a:rPr>
              <a:t>We </a:t>
            </a:r>
            <a:r>
              <a:rPr sz="2200" spc="30" dirty="0">
                <a:latin typeface="Times New Roman"/>
                <a:cs typeface="Times New Roman"/>
              </a:rPr>
              <a:t>refer </a:t>
            </a:r>
            <a:r>
              <a:rPr sz="2200" spc="109" dirty="0">
                <a:latin typeface="Times New Roman"/>
                <a:cs typeface="Times New Roman"/>
              </a:rPr>
              <a:t>to </a:t>
            </a:r>
            <a:r>
              <a:rPr sz="2200" i="1" spc="40" dirty="0">
                <a:latin typeface="Times New Roman"/>
                <a:cs typeface="Times New Roman"/>
              </a:rPr>
              <a:t>Z</a:t>
            </a:r>
            <a:r>
              <a:rPr sz="2200" spc="59" baseline="-10416" dirty="0">
                <a:latin typeface="Verdana"/>
                <a:cs typeface="Verdana"/>
              </a:rPr>
              <a:t>1 </a:t>
            </a:r>
            <a:r>
              <a:rPr sz="2200" spc="50" dirty="0">
                <a:latin typeface="Times New Roman"/>
                <a:cs typeface="Times New Roman"/>
              </a:rPr>
              <a:t>as </a:t>
            </a:r>
            <a:r>
              <a:rPr sz="2200" spc="109" dirty="0">
                <a:latin typeface="Times New Roman"/>
                <a:cs typeface="Times New Roman"/>
              </a:rPr>
              <a:t>the </a:t>
            </a:r>
            <a:r>
              <a:rPr sz="2200" spc="40" dirty="0">
                <a:latin typeface="Times New Roman"/>
                <a:cs typeface="Times New Roman"/>
              </a:rPr>
              <a:t>first </a:t>
            </a:r>
            <a:r>
              <a:rPr sz="2200" spc="59" dirty="0">
                <a:latin typeface="Times New Roman"/>
                <a:cs typeface="Times New Roman"/>
              </a:rPr>
              <a:t>principal component, </a:t>
            </a:r>
            <a:r>
              <a:rPr sz="2200" spc="79" dirty="0">
                <a:latin typeface="Times New Roman"/>
                <a:cs typeface="Times New Roman"/>
              </a:rPr>
              <a:t>with  </a:t>
            </a:r>
            <a:r>
              <a:rPr sz="2200" spc="30" dirty="0">
                <a:latin typeface="Times New Roman"/>
                <a:cs typeface="Times New Roman"/>
              </a:rPr>
              <a:t>realized</a:t>
            </a:r>
            <a:r>
              <a:rPr sz="2200" spc="159" dirty="0">
                <a:latin typeface="Times New Roman"/>
                <a:cs typeface="Times New Roman"/>
              </a:rPr>
              <a:t> </a:t>
            </a:r>
            <a:r>
              <a:rPr sz="2200" spc="20" dirty="0">
                <a:latin typeface="Times New Roman"/>
                <a:cs typeface="Times New Roman"/>
              </a:rPr>
              <a:t>values</a:t>
            </a:r>
            <a:r>
              <a:rPr sz="2200" spc="168" dirty="0">
                <a:latin typeface="Times New Roman"/>
                <a:cs typeface="Times New Roman"/>
              </a:rPr>
              <a:t> </a:t>
            </a:r>
            <a:r>
              <a:rPr sz="2200" i="1" spc="-10" dirty="0">
                <a:latin typeface="Times New Roman"/>
                <a:cs typeface="Times New Roman"/>
              </a:rPr>
              <a:t>z</a:t>
            </a:r>
            <a:r>
              <a:rPr sz="2200" spc="-14" baseline="-10416" dirty="0">
                <a:latin typeface="Verdana"/>
                <a:cs typeface="Verdana"/>
              </a:rPr>
              <a:t>11</a:t>
            </a:r>
            <a:r>
              <a:rPr sz="2200" i="1" spc="-10" dirty="0">
                <a:latin typeface="Times New Roman"/>
                <a:cs typeface="Times New Roman"/>
              </a:rPr>
              <a:t>,</a:t>
            </a:r>
            <a:r>
              <a:rPr sz="2200" i="1" spc="-188" dirty="0">
                <a:latin typeface="Times New Roman"/>
                <a:cs typeface="Times New Roman"/>
              </a:rPr>
              <a:t> </a:t>
            </a:r>
            <a:r>
              <a:rPr sz="2200" i="1" spc="50" dirty="0">
                <a:latin typeface="Times New Roman"/>
                <a:cs typeface="Times New Roman"/>
              </a:rPr>
              <a:t>.</a:t>
            </a:r>
            <a:r>
              <a:rPr sz="2200" i="1" spc="-188" dirty="0">
                <a:latin typeface="Times New Roman"/>
                <a:cs typeface="Times New Roman"/>
              </a:rPr>
              <a:t> </a:t>
            </a:r>
            <a:r>
              <a:rPr sz="2200" i="1" spc="50" dirty="0">
                <a:latin typeface="Times New Roman"/>
                <a:cs typeface="Times New Roman"/>
              </a:rPr>
              <a:t>.</a:t>
            </a:r>
            <a:r>
              <a:rPr sz="2200" i="1" spc="-188" dirty="0">
                <a:latin typeface="Times New Roman"/>
                <a:cs typeface="Times New Roman"/>
              </a:rPr>
              <a:t> </a:t>
            </a:r>
            <a:r>
              <a:rPr sz="2200" i="1" spc="50" dirty="0">
                <a:latin typeface="Times New Roman"/>
                <a:cs typeface="Times New Roman"/>
              </a:rPr>
              <a:t>.</a:t>
            </a:r>
            <a:r>
              <a:rPr sz="2200" i="1" spc="-188" dirty="0">
                <a:latin typeface="Times New Roman"/>
                <a:cs typeface="Times New Roman"/>
              </a:rPr>
              <a:t> </a:t>
            </a:r>
            <a:r>
              <a:rPr sz="2200" i="1" spc="50" dirty="0">
                <a:latin typeface="Times New Roman"/>
                <a:cs typeface="Times New Roman"/>
              </a:rPr>
              <a:t>,</a:t>
            </a:r>
            <a:r>
              <a:rPr sz="2200" i="1" spc="-188" dirty="0">
                <a:latin typeface="Times New Roman"/>
                <a:cs typeface="Times New Roman"/>
              </a:rPr>
              <a:t> </a:t>
            </a:r>
            <a:r>
              <a:rPr sz="2200" i="1" spc="69" dirty="0">
                <a:latin typeface="Times New Roman"/>
                <a:cs typeface="Times New Roman"/>
              </a:rPr>
              <a:t>z</a:t>
            </a:r>
            <a:r>
              <a:rPr sz="2200" i="1" spc="103" baseline="-10416" dirty="0">
                <a:latin typeface="Times New Roman"/>
                <a:cs typeface="Times New Roman"/>
              </a:rPr>
              <a:t>n</a:t>
            </a:r>
            <a:r>
              <a:rPr sz="2200" spc="103" baseline="-10416" dirty="0">
                <a:latin typeface="Verdana"/>
                <a:cs typeface="Verdana"/>
              </a:rPr>
              <a:t>1</a:t>
            </a:r>
            <a:endParaRPr sz="2200" baseline="-10416" dirty="0">
              <a:latin typeface="Verdana"/>
              <a:cs typeface="Verdana"/>
            </a:endParaRPr>
          </a:p>
        </p:txBody>
      </p:sp>
      <p:pic>
        <p:nvPicPr>
          <p:cNvPr id="18" name="Picture 17"/>
          <p:cNvPicPr>
            <a:picLocks noChangeAspect="1"/>
          </p:cNvPicPr>
          <p:nvPr/>
        </p:nvPicPr>
        <p:blipFill>
          <a:blip r:embed="rId2"/>
          <a:stretch>
            <a:fillRect/>
          </a:stretch>
        </p:blipFill>
        <p:spPr>
          <a:xfrm>
            <a:off x="2591158" y="2160615"/>
            <a:ext cx="6570743" cy="1335870"/>
          </a:xfrm>
          <a:prstGeom prst="rect">
            <a:avLst/>
          </a:prstGeom>
        </p:spPr>
      </p:pic>
    </p:spTree>
    <p:extLst>
      <p:ext uri="{BB962C8B-B14F-4D97-AF65-F5344CB8AC3E}">
        <p14:creationId xmlns:p14="http://schemas.microsoft.com/office/powerpoint/2010/main" val="1316955964"/>
      </p:ext>
    </p:extLst>
  </p:cSld>
  <p:clrMapOvr>
    <a:masterClrMapping/>
  </p:clrMapOvr>
  <p:transition>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26722" y="485879"/>
            <a:ext cx="5229636" cy="711415"/>
          </a:xfrm>
          <a:prstGeom prst="rect">
            <a:avLst/>
          </a:prstGeom>
        </p:spPr>
        <p:txBody>
          <a:bodyPr vert="horz" wrap="square" lIns="0" tIns="33975" rIns="0" bIns="0" rtlCol="0" anchor="ctr">
            <a:spAutoFit/>
          </a:bodyPr>
          <a:lstStyle/>
          <a:p>
            <a:pPr marL="25168">
              <a:lnSpc>
                <a:spcPct val="100000"/>
              </a:lnSpc>
              <a:spcBef>
                <a:spcPts val="268"/>
              </a:spcBef>
            </a:pPr>
            <a:r>
              <a:rPr spc="-20" dirty="0"/>
              <a:t>Geometry </a:t>
            </a:r>
            <a:r>
              <a:rPr spc="-79" dirty="0"/>
              <a:t>of</a:t>
            </a:r>
            <a:r>
              <a:rPr spc="-248" dirty="0"/>
              <a:t> </a:t>
            </a:r>
            <a:r>
              <a:rPr spc="218" dirty="0"/>
              <a:t>PCA</a:t>
            </a:r>
          </a:p>
        </p:txBody>
      </p:sp>
      <p:sp>
        <p:nvSpPr>
          <p:cNvPr id="3" name="object 3"/>
          <p:cNvSpPr txBox="1">
            <a:spLocks noGrp="1"/>
          </p:cNvSpPr>
          <p:nvPr>
            <p:ph type="body" idx="1"/>
          </p:nvPr>
        </p:nvSpPr>
        <p:spPr>
          <a:xfrm>
            <a:off x="1091452" y="1380189"/>
            <a:ext cx="10274993" cy="3591236"/>
          </a:xfrm>
          <a:prstGeom prst="rect">
            <a:avLst/>
          </a:prstGeom>
        </p:spPr>
        <p:txBody>
          <a:bodyPr vert="horz" wrap="square" lIns="0" tIns="676462" rIns="0" bIns="0" rtlCol="0">
            <a:spAutoFit/>
          </a:bodyPr>
          <a:lstStyle/>
          <a:p>
            <a:pPr marL="523486" marR="343538" indent="-261743">
              <a:lnSpc>
                <a:spcPct val="102600"/>
              </a:lnSpc>
              <a:spcBef>
                <a:spcPts val="109"/>
              </a:spcBef>
              <a:buClr>
                <a:srgbClr val="3333B2"/>
              </a:buClr>
              <a:buSzPct val="90909"/>
              <a:buFont typeface="DejaVu Sans"/>
              <a:buChar char="•"/>
              <a:tabLst>
                <a:tab pos="524744" algn="l"/>
              </a:tabLst>
            </a:pPr>
            <a:r>
              <a:rPr sz="3000" spc="109" dirty="0"/>
              <a:t>The </a:t>
            </a:r>
            <a:r>
              <a:rPr sz="3000" spc="40" dirty="0"/>
              <a:t>loading </a:t>
            </a:r>
            <a:r>
              <a:rPr sz="3000" spc="50" dirty="0"/>
              <a:t>vector </a:t>
            </a:r>
            <a:r>
              <a:rPr sz="3000" i="1" spc="-50" dirty="0">
                <a:latin typeface="Times New Roman"/>
                <a:cs typeface="Times New Roman"/>
              </a:rPr>
              <a:t>φ</a:t>
            </a:r>
            <a:r>
              <a:rPr sz="3000" spc="-73" baseline="-10416" dirty="0">
                <a:latin typeface="Verdana"/>
                <a:cs typeface="Verdana"/>
              </a:rPr>
              <a:t>1 </a:t>
            </a:r>
            <a:r>
              <a:rPr sz="3000" spc="79" dirty="0"/>
              <a:t>with </a:t>
            </a:r>
            <a:r>
              <a:rPr sz="3000" spc="40" dirty="0"/>
              <a:t>elements </a:t>
            </a:r>
            <a:r>
              <a:rPr sz="3000" i="1" spc="-30" dirty="0">
                <a:latin typeface="Times New Roman"/>
                <a:cs typeface="Times New Roman"/>
              </a:rPr>
              <a:t>φ</a:t>
            </a:r>
            <a:r>
              <a:rPr sz="3000" spc="-44" baseline="-10416" dirty="0">
                <a:latin typeface="Verdana"/>
                <a:cs typeface="Verdana"/>
              </a:rPr>
              <a:t>11</a:t>
            </a:r>
            <a:r>
              <a:rPr sz="3000" i="1" spc="-30" dirty="0">
                <a:latin typeface="Times New Roman"/>
                <a:cs typeface="Times New Roman"/>
              </a:rPr>
              <a:t>, φ</a:t>
            </a:r>
            <a:r>
              <a:rPr sz="3000" spc="-44" baseline="-10416" dirty="0">
                <a:latin typeface="Verdana"/>
                <a:cs typeface="Verdana"/>
              </a:rPr>
              <a:t>21</a:t>
            </a:r>
            <a:r>
              <a:rPr sz="3000" i="1" spc="-30" dirty="0">
                <a:latin typeface="Times New Roman"/>
                <a:cs typeface="Times New Roman"/>
              </a:rPr>
              <a:t>, </a:t>
            </a:r>
            <a:r>
              <a:rPr sz="3000" i="1" spc="50" dirty="0">
                <a:latin typeface="Times New Roman"/>
                <a:cs typeface="Times New Roman"/>
              </a:rPr>
              <a:t>. . . , </a:t>
            </a:r>
            <a:r>
              <a:rPr sz="3000" i="1" spc="-20" dirty="0">
                <a:latin typeface="Times New Roman"/>
                <a:cs typeface="Times New Roman"/>
              </a:rPr>
              <a:t>φ</a:t>
            </a:r>
            <a:r>
              <a:rPr sz="3000" i="1" spc="-30" baseline="-10416" dirty="0">
                <a:latin typeface="Times New Roman"/>
                <a:cs typeface="Times New Roman"/>
              </a:rPr>
              <a:t>p</a:t>
            </a:r>
            <a:r>
              <a:rPr sz="3000" spc="-30" baseline="-10416" dirty="0">
                <a:latin typeface="Verdana"/>
                <a:cs typeface="Verdana"/>
              </a:rPr>
              <a:t>1 </a:t>
            </a:r>
            <a:r>
              <a:rPr sz="3000" spc="-20" dirty="0">
                <a:latin typeface="Verdana"/>
                <a:cs typeface="Verdana"/>
              </a:rPr>
              <a:t> </a:t>
            </a:r>
            <a:r>
              <a:rPr sz="3000" spc="10" dirty="0"/>
              <a:t>defines </a:t>
            </a:r>
            <a:r>
              <a:rPr sz="3000" spc="109" dirty="0"/>
              <a:t>a </a:t>
            </a:r>
            <a:r>
              <a:rPr sz="3000" spc="59" dirty="0"/>
              <a:t>direction </a:t>
            </a:r>
            <a:r>
              <a:rPr sz="3000" spc="50" dirty="0"/>
              <a:t>in </a:t>
            </a:r>
            <a:r>
              <a:rPr sz="3000" spc="69" dirty="0"/>
              <a:t>feature </a:t>
            </a:r>
            <a:r>
              <a:rPr sz="3000" spc="40" dirty="0"/>
              <a:t>space along </a:t>
            </a:r>
            <a:r>
              <a:rPr sz="3000" spc="20" dirty="0"/>
              <a:t>which </a:t>
            </a:r>
            <a:r>
              <a:rPr sz="3000" spc="109" dirty="0"/>
              <a:t>the </a:t>
            </a:r>
            <a:r>
              <a:rPr sz="3000" spc="139" dirty="0"/>
              <a:t>data  </a:t>
            </a:r>
            <a:r>
              <a:rPr sz="3000" spc="50" dirty="0"/>
              <a:t>vary </a:t>
            </a:r>
            <a:r>
              <a:rPr sz="3000" spc="109" dirty="0"/>
              <a:t>the</a:t>
            </a:r>
            <a:r>
              <a:rPr sz="3000" spc="277" dirty="0"/>
              <a:t> </a:t>
            </a:r>
            <a:r>
              <a:rPr sz="3000" spc="69" dirty="0"/>
              <a:t>most.</a:t>
            </a:r>
            <a:endParaRPr sz="3000" dirty="0">
              <a:latin typeface="Verdana"/>
              <a:cs typeface="Verdana"/>
            </a:endParaRPr>
          </a:p>
          <a:p>
            <a:pPr marL="523486" marR="10067" indent="-261743">
              <a:lnSpc>
                <a:spcPct val="102600"/>
              </a:lnSpc>
              <a:spcBef>
                <a:spcPts val="595"/>
              </a:spcBef>
              <a:buClr>
                <a:srgbClr val="3333B2"/>
              </a:buClr>
              <a:buSzPct val="90909"/>
              <a:buFont typeface="DejaVu Sans"/>
              <a:buChar char="•"/>
              <a:tabLst>
                <a:tab pos="524744" algn="l"/>
              </a:tabLst>
            </a:pPr>
            <a:r>
              <a:rPr sz="3000" spc="-10" dirty="0"/>
              <a:t>If </a:t>
            </a:r>
            <a:r>
              <a:rPr sz="3000" spc="-50" dirty="0"/>
              <a:t>we </a:t>
            </a:r>
            <a:r>
              <a:rPr sz="3000" spc="79" dirty="0"/>
              <a:t>project </a:t>
            </a:r>
            <a:r>
              <a:rPr sz="3000" spc="109" dirty="0"/>
              <a:t>the </a:t>
            </a:r>
            <a:r>
              <a:rPr sz="3000" i="1" spc="198" dirty="0">
                <a:latin typeface="Times New Roman"/>
                <a:cs typeface="Times New Roman"/>
              </a:rPr>
              <a:t>n </a:t>
            </a:r>
            <a:r>
              <a:rPr sz="3000" spc="139" dirty="0"/>
              <a:t>data </a:t>
            </a:r>
            <a:r>
              <a:rPr sz="3000" spc="69" dirty="0"/>
              <a:t>points </a:t>
            </a:r>
            <a:r>
              <a:rPr sz="3000" i="1" spc="79" dirty="0">
                <a:latin typeface="Times New Roman"/>
                <a:cs typeface="Times New Roman"/>
              </a:rPr>
              <a:t>x</a:t>
            </a:r>
            <a:r>
              <a:rPr sz="3000" spc="119" baseline="-10416" dirty="0">
                <a:latin typeface="Verdana"/>
                <a:cs typeface="Verdana"/>
              </a:rPr>
              <a:t>1</a:t>
            </a:r>
            <a:r>
              <a:rPr sz="3000" i="1" spc="79" dirty="0">
                <a:latin typeface="Times New Roman"/>
                <a:cs typeface="Times New Roman"/>
              </a:rPr>
              <a:t>, </a:t>
            </a:r>
            <a:r>
              <a:rPr sz="3000" i="1" spc="50" dirty="0">
                <a:latin typeface="Times New Roman"/>
                <a:cs typeface="Times New Roman"/>
              </a:rPr>
              <a:t>. . . , </a:t>
            </a:r>
            <a:r>
              <a:rPr sz="3000" i="1" spc="238" dirty="0">
                <a:latin typeface="Times New Roman"/>
                <a:cs typeface="Times New Roman"/>
              </a:rPr>
              <a:t>x</a:t>
            </a:r>
            <a:r>
              <a:rPr sz="3000" i="1" spc="355" baseline="-10416" dirty="0">
                <a:latin typeface="Times New Roman"/>
                <a:cs typeface="Times New Roman"/>
              </a:rPr>
              <a:t>n </a:t>
            </a:r>
            <a:r>
              <a:rPr sz="3000" spc="59" dirty="0"/>
              <a:t>onto </a:t>
            </a:r>
            <a:r>
              <a:rPr sz="3000" spc="79" dirty="0"/>
              <a:t>this  </a:t>
            </a:r>
            <a:r>
              <a:rPr sz="3000" spc="50" dirty="0"/>
              <a:t>direction, </a:t>
            </a:r>
            <a:r>
              <a:rPr sz="3000" spc="109" dirty="0"/>
              <a:t>the </a:t>
            </a:r>
            <a:r>
              <a:rPr sz="3000" spc="69" dirty="0"/>
              <a:t>projected </a:t>
            </a:r>
            <a:r>
              <a:rPr sz="3000" spc="20" dirty="0"/>
              <a:t>values </a:t>
            </a:r>
            <a:r>
              <a:rPr sz="3000" spc="69" dirty="0"/>
              <a:t>are </a:t>
            </a:r>
            <a:r>
              <a:rPr sz="3000" spc="109" dirty="0"/>
              <a:t>the </a:t>
            </a:r>
            <a:r>
              <a:rPr sz="3000" spc="59" dirty="0"/>
              <a:t>principal </a:t>
            </a:r>
            <a:r>
              <a:rPr sz="3000" spc="69" dirty="0"/>
              <a:t>component  </a:t>
            </a:r>
            <a:r>
              <a:rPr sz="3000" spc="10" dirty="0"/>
              <a:t>scores</a:t>
            </a:r>
            <a:r>
              <a:rPr sz="3000" spc="159" dirty="0"/>
              <a:t> </a:t>
            </a:r>
            <a:r>
              <a:rPr sz="3000" i="1" spc="-10" dirty="0">
                <a:latin typeface="Times New Roman"/>
                <a:cs typeface="Times New Roman"/>
              </a:rPr>
              <a:t>z</a:t>
            </a:r>
            <a:r>
              <a:rPr sz="3000" spc="-14" baseline="-10416" dirty="0">
                <a:latin typeface="Verdana"/>
                <a:cs typeface="Verdana"/>
              </a:rPr>
              <a:t>11</a:t>
            </a:r>
            <a:r>
              <a:rPr sz="3000" i="1" spc="-10" dirty="0">
                <a:latin typeface="Times New Roman"/>
                <a:cs typeface="Times New Roman"/>
              </a:rPr>
              <a:t>,</a:t>
            </a:r>
            <a:r>
              <a:rPr sz="3000" i="1" spc="-188" dirty="0">
                <a:latin typeface="Times New Roman"/>
                <a:cs typeface="Times New Roman"/>
              </a:rPr>
              <a:t> </a:t>
            </a:r>
            <a:r>
              <a:rPr sz="3000" i="1" spc="50" dirty="0">
                <a:latin typeface="Times New Roman"/>
                <a:cs typeface="Times New Roman"/>
              </a:rPr>
              <a:t>.</a:t>
            </a:r>
            <a:r>
              <a:rPr sz="3000" i="1" spc="-188" dirty="0">
                <a:latin typeface="Times New Roman"/>
                <a:cs typeface="Times New Roman"/>
              </a:rPr>
              <a:t> </a:t>
            </a:r>
            <a:r>
              <a:rPr sz="3000" i="1" spc="50" dirty="0">
                <a:latin typeface="Times New Roman"/>
                <a:cs typeface="Times New Roman"/>
              </a:rPr>
              <a:t>.</a:t>
            </a:r>
            <a:r>
              <a:rPr sz="3000" i="1" spc="-188" dirty="0">
                <a:latin typeface="Times New Roman"/>
                <a:cs typeface="Times New Roman"/>
              </a:rPr>
              <a:t> </a:t>
            </a:r>
            <a:r>
              <a:rPr sz="3000" i="1" spc="50" dirty="0">
                <a:latin typeface="Times New Roman"/>
                <a:cs typeface="Times New Roman"/>
              </a:rPr>
              <a:t>.</a:t>
            </a:r>
            <a:r>
              <a:rPr sz="3000" i="1" spc="-188" dirty="0">
                <a:latin typeface="Times New Roman"/>
                <a:cs typeface="Times New Roman"/>
              </a:rPr>
              <a:t> </a:t>
            </a:r>
            <a:r>
              <a:rPr sz="3000" i="1" spc="50" dirty="0">
                <a:latin typeface="Times New Roman"/>
                <a:cs typeface="Times New Roman"/>
              </a:rPr>
              <a:t>,</a:t>
            </a:r>
            <a:r>
              <a:rPr sz="3000" i="1" spc="-188" dirty="0">
                <a:latin typeface="Times New Roman"/>
                <a:cs typeface="Times New Roman"/>
              </a:rPr>
              <a:t> </a:t>
            </a:r>
            <a:r>
              <a:rPr sz="3000" i="1" spc="69" dirty="0">
                <a:latin typeface="Times New Roman"/>
                <a:cs typeface="Times New Roman"/>
              </a:rPr>
              <a:t>z</a:t>
            </a:r>
            <a:r>
              <a:rPr sz="3000" i="1" spc="103" baseline="-10416" dirty="0">
                <a:latin typeface="Times New Roman"/>
                <a:cs typeface="Times New Roman"/>
              </a:rPr>
              <a:t>n</a:t>
            </a:r>
            <a:r>
              <a:rPr sz="3000" spc="103" baseline="-10416" dirty="0">
                <a:latin typeface="Verdana"/>
                <a:cs typeface="Verdana"/>
              </a:rPr>
              <a:t>1</a:t>
            </a:r>
            <a:r>
              <a:rPr sz="3000" spc="371" baseline="-10416" dirty="0">
                <a:latin typeface="Verdana"/>
                <a:cs typeface="Verdana"/>
              </a:rPr>
              <a:t> </a:t>
            </a:r>
            <a:r>
              <a:rPr sz="3000" spc="40" dirty="0"/>
              <a:t>themselves.</a:t>
            </a:r>
            <a:endParaRPr sz="3000" dirty="0">
              <a:latin typeface="Verdana"/>
              <a:cs typeface="Verdana"/>
            </a:endParaRPr>
          </a:p>
        </p:txBody>
      </p:sp>
    </p:spTree>
    <p:extLst>
      <p:ext uri="{BB962C8B-B14F-4D97-AF65-F5344CB8AC3E}">
        <p14:creationId xmlns:p14="http://schemas.microsoft.com/office/powerpoint/2010/main" val="3782494986"/>
      </p:ext>
    </p:extLst>
  </p:cSld>
  <p:clrMapOvr>
    <a:masterClrMapping/>
  </p:clrMapOvr>
  <p:transition>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1830" y="305575"/>
            <a:ext cx="8569117" cy="711415"/>
          </a:xfrm>
          <a:prstGeom prst="rect">
            <a:avLst/>
          </a:prstGeom>
        </p:spPr>
        <p:txBody>
          <a:bodyPr vert="horz" wrap="square" lIns="0" tIns="33975" rIns="0" bIns="0" rtlCol="0" anchor="ctr">
            <a:spAutoFit/>
          </a:bodyPr>
          <a:lstStyle/>
          <a:p>
            <a:pPr marL="25168">
              <a:lnSpc>
                <a:spcPct val="100000"/>
              </a:lnSpc>
              <a:spcBef>
                <a:spcPts val="268"/>
              </a:spcBef>
            </a:pPr>
            <a:r>
              <a:rPr spc="-50" dirty="0"/>
              <a:t>Further principal</a:t>
            </a:r>
            <a:r>
              <a:rPr spc="-119" dirty="0"/>
              <a:t> </a:t>
            </a:r>
            <a:r>
              <a:rPr spc="-69" dirty="0"/>
              <a:t>components</a:t>
            </a:r>
          </a:p>
        </p:txBody>
      </p:sp>
      <p:sp>
        <p:nvSpPr>
          <p:cNvPr id="3" name="object 3"/>
          <p:cNvSpPr txBox="1"/>
          <p:nvPr/>
        </p:nvSpPr>
        <p:spPr>
          <a:xfrm>
            <a:off x="1506828" y="1828782"/>
            <a:ext cx="9234152" cy="4165627"/>
          </a:xfrm>
          <a:prstGeom prst="rect">
            <a:avLst/>
          </a:prstGeom>
        </p:spPr>
        <p:txBody>
          <a:bodyPr vert="horz" wrap="square" lIns="0" tIns="13842" rIns="0" bIns="0" rtlCol="0">
            <a:spAutoFit/>
          </a:bodyPr>
          <a:lstStyle/>
          <a:p>
            <a:pPr marL="286911" marR="147230" indent="-261743" algn="just">
              <a:lnSpc>
                <a:spcPct val="102600"/>
              </a:lnSpc>
              <a:spcBef>
                <a:spcPts val="109"/>
              </a:spcBef>
              <a:buClr>
                <a:srgbClr val="3333B2"/>
              </a:buClr>
              <a:buSzPct val="90909"/>
              <a:buFont typeface="DejaVu Sans"/>
              <a:buChar char="•"/>
              <a:tabLst>
                <a:tab pos="288169" algn="l"/>
              </a:tabLst>
            </a:pPr>
            <a:r>
              <a:rPr sz="2600" spc="109" dirty="0">
                <a:latin typeface="Times New Roman"/>
                <a:cs typeface="Times New Roman"/>
              </a:rPr>
              <a:t>The </a:t>
            </a:r>
            <a:r>
              <a:rPr sz="2600" spc="30" dirty="0">
                <a:latin typeface="Times New Roman"/>
                <a:cs typeface="Times New Roman"/>
              </a:rPr>
              <a:t>second </a:t>
            </a:r>
            <a:r>
              <a:rPr sz="2600" spc="59" dirty="0">
                <a:latin typeface="Times New Roman"/>
                <a:cs typeface="Times New Roman"/>
              </a:rPr>
              <a:t>principal </a:t>
            </a:r>
            <a:r>
              <a:rPr sz="2600" spc="69" dirty="0">
                <a:latin typeface="Times New Roman"/>
                <a:cs typeface="Times New Roman"/>
              </a:rPr>
              <a:t>component </a:t>
            </a:r>
            <a:r>
              <a:rPr sz="2600" spc="-10" dirty="0">
                <a:latin typeface="Times New Roman"/>
                <a:cs typeface="Times New Roman"/>
              </a:rPr>
              <a:t>is </a:t>
            </a:r>
            <a:r>
              <a:rPr sz="2600" spc="99" dirty="0">
                <a:latin typeface="Times New Roman"/>
                <a:cs typeface="Times New Roman"/>
              </a:rPr>
              <a:t>the </a:t>
            </a:r>
            <a:r>
              <a:rPr sz="2600" spc="50" dirty="0">
                <a:latin typeface="Times New Roman"/>
                <a:cs typeface="Times New Roman"/>
              </a:rPr>
              <a:t>linear </a:t>
            </a:r>
            <a:r>
              <a:rPr sz="2600" spc="59" dirty="0">
                <a:latin typeface="Times New Roman"/>
                <a:cs typeface="Times New Roman"/>
              </a:rPr>
              <a:t>combination  </a:t>
            </a:r>
            <a:r>
              <a:rPr sz="2600" spc="-40" dirty="0">
                <a:latin typeface="Times New Roman"/>
                <a:cs typeface="Times New Roman"/>
              </a:rPr>
              <a:t>of </a:t>
            </a:r>
            <a:r>
              <a:rPr sz="2600" i="1" spc="139" dirty="0">
                <a:latin typeface="Times New Roman"/>
                <a:cs typeface="Times New Roman"/>
              </a:rPr>
              <a:t>X</a:t>
            </a:r>
            <a:r>
              <a:rPr sz="2600" spc="206" baseline="-10416" dirty="0">
                <a:latin typeface="Verdana"/>
                <a:cs typeface="Verdana"/>
              </a:rPr>
              <a:t>1</a:t>
            </a:r>
            <a:r>
              <a:rPr sz="2600" i="1" spc="139" dirty="0">
                <a:latin typeface="Times New Roman"/>
                <a:cs typeface="Times New Roman"/>
              </a:rPr>
              <a:t>, </a:t>
            </a:r>
            <a:r>
              <a:rPr sz="2600" i="1" spc="50" dirty="0">
                <a:latin typeface="Times New Roman"/>
                <a:cs typeface="Times New Roman"/>
              </a:rPr>
              <a:t>. . . , </a:t>
            </a:r>
            <a:r>
              <a:rPr sz="2600" i="1" spc="248" dirty="0">
                <a:latin typeface="Times New Roman"/>
                <a:cs typeface="Times New Roman"/>
              </a:rPr>
              <a:t>X</a:t>
            </a:r>
            <a:r>
              <a:rPr sz="2600" i="1" spc="371" baseline="-10416" dirty="0">
                <a:latin typeface="Times New Roman"/>
                <a:cs typeface="Times New Roman"/>
              </a:rPr>
              <a:t>p </a:t>
            </a:r>
            <a:r>
              <a:rPr sz="2600" spc="168" dirty="0">
                <a:latin typeface="Times New Roman"/>
                <a:cs typeface="Times New Roman"/>
              </a:rPr>
              <a:t>that </a:t>
            </a:r>
            <a:r>
              <a:rPr sz="2600" spc="69" dirty="0">
                <a:latin typeface="Times New Roman"/>
                <a:cs typeface="Times New Roman"/>
              </a:rPr>
              <a:t>has </a:t>
            </a:r>
            <a:r>
              <a:rPr sz="2600" spc="59" dirty="0">
                <a:latin typeface="Times New Roman"/>
                <a:cs typeface="Times New Roman"/>
              </a:rPr>
              <a:t>maximal </a:t>
            </a:r>
            <a:r>
              <a:rPr sz="2600" spc="40" dirty="0">
                <a:latin typeface="Times New Roman"/>
                <a:cs typeface="Times New Roman"/>
              </a:rPr>
              <a:t>variance </a:t>
            </a:r>
            <a:r>
              <a:rPr sz="2600" spc="59" dirty="0">
                <a:latin typeface="Times New Roman"/>
                <a:cs typeface="Times New Roman"/>
              </a:rPr>
              <a:t>among </a:t>
            </a:r>
            <a:r>
              <a:rPr sz="2600" spc="30" dirty="0">
                <a:latin typeface="Times New Roman"/>
                <a:cs typeface="Times New Roman"/>
              </a:rPr>
              <a:t>all </a:t>
            </a:r>
            <a:r>
              <a:rPr sz="2600" spc="50" dirty="0">
                <a:latin typeface="Times New Roman"/>
                <a:cs typeface="Times New Roman"/>
              </a:rPr>
              <a:t>linear  combinations </a:t>
            </a:r>
            <a:r>
              <a:rPr sz="2600" spc="168" dirty="0">
                <a:latin typeface="Times New Roman"/>
                <a:cs typeface="Times New Roman"/>
              </a:rPr>
              <a:t>that </a:t>
            </a:r>
            <a:r>
              <a:rPr sz="2600" spc="69" dirty="0">
                <a:latin typeface="Times New Roman"/>
                <a:cs typeface="Times New Roman"/>
              </a:rPr>
              <a:t>are </a:t>
            </a:r>
            <a:r>
              <a:rPr sz="2600" i="1" spc="10" dirty="0">
                <a:solidFill>
                  <a:srgbClr val="009900"/>
                </a:solidFill>
                <a:latin typeface="Times New Roman"/>
                <a:cs typeface="Times New Roman"/>
              </a:rPr>
              <a:t>uncorrelated </a:t>
            </a:r>
            <a:r>
              <a:rPr sz="2600" spc="79" dirty="0">
                <a:latin typeface="Times New Roman"/>
                <a:cs typeface="Times New Roman"/>
              </a:rPr>
              <a:t>with</a:t>
            </a:r>
            <a:r>
              <a:rPr sz="2600" spc="555" dirty="0">
                <a:latin typeface="Times New Roman"/>
                <a:cs typeface="Times New Roman"/>
              </a:rPr>
              <a:t> </a:t>
            </a:r>
            <a:r>
              <a:rPr sz="2600" i="1" spc="79" dirty="0">
                <a:latin typeface="Times New Roman"/>
                <a:cs typeface="Times New Roman"/>
              </a:rPr>
              <a:t>Z</a:t>
            </a:r>
            <a:r>
              <a:rPr sz="2600" spc="119" baseline="-10416" dirty="0">
                <a:latin typeface="Verdana"/>
                <a:cs typeface="Verdana"/>
              </a:rPr>
              <a:t>1</a:t>
            </a:r>
            <a:r>
              <a:rPr sz="2600" spc="79" dirty="0">
                <a:latin typeface="Times New Roman"/>
                <a:cs typeface="Times New Roman"/>
              </a:rPr>
              <a:t>.</a:t>
            </a:r>
            <a:endParaRPr sz="2600" dirty="0">
              <a:latin typeface="Times New Roman"/>
              <a:cs typeface="Times New Roman"/>
            </a:endParaRPr>
          </a:p>
          <a:p>
            <a:pPr marL="286911" indent="-261743">
              <a:spcBef>
                <a:spcPts val="664"/>
              </a:spcBef>
              <a:buClr>
                <a:srgbClr val="3333B2"/>
              </a:buClr>
              <a:buSzPct val="90909"/>
              <a:buFont typeface="DejaVu Sans"/>
              <a:buChar char="•"/>
              <a:tabLst>
                <a:tab pos="288169" algn="l"/>
              </a:tabLst>
            </a:pPr>
            <a:r>
              <a:rPr sz="2600" spc="109" dirty="0">
                <a:latin typeface="Times New Roman"/>
                <a:cs typeface="Times New Roman"/>
              </a:rPr>
              <a:t>The</a:t>
            </a:r>
            <a:r>
              <a:rPr sz="2600" spc="159" dirty="0">
                <a:latin typeface="Times New Roman"/>
                <a:cs typeface="Times New Roman"/>
              </a:rPr>
              <a:t> </a:t>
            </a:r>
            <a:r>
              <a:rPr sz="2600" spc="30" dirty="0">
                <a:latin typeface="Times New Roman"/>
                <a:cs typeface="Times New Roman"/>
              </a:rPr>
              <a:t>second</a:t>
            </a:r>
            <a:r>
              <a:rPr sz="2600" spc="159" dirty="0">
                <a:latin typeface="Times New Roman"/>
                <a:cs typeface="Times New Roman"/>
              </a:rPr>
              <a:t> </a:t>
            </a:r>
            <a:r>
              <a:rPr sz="2600" spc="59" dirty="0">
                <a:latin typeface="Times New Roman"/>
                <a:cs typeface="Times New Roman"/>
              </a:rPr>
              <a:t>principal</a:t>
            </a:r>
            <a:r>
              <a:rPr sz="2600" spc="168" dirty="0">
                <a:latin typeface="Times New Roman"/>
                <a:cs typeface="Times New Roman"/>
              </a:rPr>
              <a:t> </a:t>
            </a:r>
            <a:r>
              <a:rPr sz="2600" spc="69" dirty="0">
                <a:latin typeface="Times New Roman"/>
                <a:cs typeface="Times New Roman"/>
              </a:rPr>
              <a:t>component</a:t>
            </a:r>
            <a:r>
              <a:rPr sz="2600" spc="159" dirty="0">
                <a:latin typeface="Times New Roman"/>
                <a:cs typeface="Times New Roman"/>
              </a:rPr>
              <a:t> </a:t>
            </a:r>
            <a:r>
              <a:rPr sz="2600" spc="10" dirty="0">
                <a:latin typeface="Times New Roman"/>
                <a:cs typeface="Times New Roman"/>
              </a:rPr>
              <a:t>scores</a:t>
            </a:r>
            <a:r>
              <a:rPr sz="2600" spc="178" dirty="0">
                <a:latin typeface="Times New Roman"/>
                <a:cs typeface="Times New Roman"/>
              </a:rPr>
              <a:t> </a:t>
            </a:r>
            <a:r>
              <a:rPr sz="2600" i="1" spc="-10" dirty="0">
                <a:latin typeface="Times New Roman"/>
                <a:cs typeface="Times New Roman"/>
              </a:rPr>
              <a:t>z</a:t>
            </a:r>
            <a:r>
              <a:rPr sz="2600" spc="-14" baseline="-10416" dirty="0">
                <a:latin typeface="Verdana"/>
                <a:cs typeface="Verdana"/>
              </a:rPr>
              <a:t>12</a:t>
            </a:r>
            <a:r>
              <a:rPr sz="2600" i="1" spc="-10" dirty="0">
                <a:latin typeface="Times New Roman"/>
                <a:cs typeface="Times New Roman"/>
              </a:rPr>
              <a:t>,</a:t>
            </a:r>
            <a:r>
              <a:rPr sz="2600" i="1" spc="-188" dirty="0">
                <a:latin typeface="Times New Roman"/>
                <a:cs typeface="Times New Roman"/>
              </a:rPr>
              <a:t> </a:t>
            </a:r>
            <a:r>
              <a:rPr sz="2600" i="1" spc="-20" dirty="0">
                <a:latin typeface="Times New Roman"/>
                <a:cs typeface="Times New Roman"/>
              </a:rPr>
              <a:t>z</a:t>
            </a:r>
            <a:r>
              <a:rPr sz="2600" spc="-30" baseline="-10416" dirty="0">
                <a:latin typeface="Verdana"/>
                <a:cs typeface="Verdana"/>
              </a:rPr>
              <a:t>22</a:t>
            </a:r>
            <a:r>
              <a:rPr sz="2600" i="1" spc="-20" dirty="0">
                <a:latin typeface="Times New Roman"/>
                <a:cs typeface="Times New Roman"/>
              </a:rPr>
              <a:t>,</a:t>
            </a:r>
            <a:r>
              <a:rPr sz="2600" i="1" spc="-198" dirty="0">
                <a:latin typeface="Times New Roman"/>
                <a:cs typeface="Times New Roman"/>
              </a:rPr>
              <a:t> </a:t>
            </a:r>
            <a:r>
              <a:rPr sz="2600" i="1" spc="50" dirty="0">
                <a:latin typeface="Times New Roman"/>
                <a:cs typeface="Times New Roman"/>
              </a:rPr>
              <a:t>.</a:t>
            </a:r>
            <a:r>
              <a:rPr sz="2600" i="1" spc="-188" dirty="0">
                <a:latin typeface="Times New Roman"/>
                <a:cs typeface="Times New Roman"/>
              </a:rPr>
              <a:t> </a:t>
            </a:r>
            <a:r>
              <a:rPr sz="2600" i="1" spc="50" dirty="0">
                <a:latin typeface="Times New Roman"/>
                <a:cs typeface="Times New Roman"/>
              </a:rPr>
              <a:t>.</a:t>
            </a:r>
            <a:r>
              <a:rPr sz="2600" i="1" spc="-188" dirty="0">
                <a:latin typeface="Times New Roman"/>
                <a:cs typeface="Times New Roman"/>
              </a:rPr>
              <a:t> </a:t>
            </a:r>
            <a:r>
              <a:rPr sz="2600" i="1" spc="50" dirty="0">
                <a:latin typeface="Times New Roman"/>
                <a:cs typeface="Times New Roman"/>
              </a:rPr>
              <a:t>.</a:t>
            </a:r>
            <a:r>
              <a:rPr sz="2600" i="1" spc="-198" dirty="0">
                <a:latin typeface="Times New Roman"/>
                <a:cs typeface="Times New Roman"/>
              </a:rPr>
              <a:t> </a:t>
            </a:r>
            <a:r>
              <a:rPr sz="2600" i="1" spc="50" dirty="0">
                <a:latin typeface="Times New Roman"/>
                <a:cs typeface="Times New Roman"/>
              </a:rPr>
              <a:t>,</a:t>
            </a:r>
            <a:r>
              <a:rPr sz="2600" i="1" spc="-188" dirty="0">
                <a:latin typeface="Times New Roman"/>
                <a:cs typeface="Times New Roman"/>
              </a:rPr>
              <a:t> </a:t>
            </a:r>
            <a:r>
              <a:rPr sz="2600" i="1" spc="69" dirty="0">
                <a:latin typeface="Times New Roman"/>
                <a:cs typeface="Times New Roman"/>
              </a:rPr>
              <a:t>z</a:t>
            </a:r>
            <a:r>
              <a:rPr sz="2600" i="1" spc="103" baseline="-10416" dirty="0">
                <a:latin typeface="Times New Roman"/>
                <a:cs typeface="Times New Roman"/>
              </a:rPr>
              <a:t>n</a:t>
            </a:r>
            <a:r>
              <a:rPr sz="2600" spc="103" baseline="-10416" dirty="0">
                <a:latin typeface="Verdana"/>
                <a:cs typeface="Verdana"/>
              </a:rPr>
              <a:t>2</a:t>
            </a:r>
            <a:endParaRPr sz="2600" baseline="-10416" dirty="0">
              <a:latin typeface="Verdana"/>
              <a:cs typeface="Verdana"/>
            </a:endParaRPr>
          </a:p>
          <a:p>
            <a:pPr marL="286911">
              <a:spcBef>
                <a:spcPts val="69"/>
              </a:spcBef>
            </a:pPr>
            <a:r>
              <a:rPr sz="2600" spc="79" dirty="0">
                <a:latin typeface="Times New Roman"/>
                <a:cs typeface="Times New Roman"/>
              </a:rPr>
              <a:t>take </a:t>
            </a:r>
            <a:r>
              <a:rPr sz="2600" spc="99" dirty="0">
                <a:latin typeface="Times New Roman"/>
                <a:cs typeface="Times New Roman"/>
              </a:rPr>
              <a:t>the</a:t>
            </a:r>
            <a:r>
              <a:rPr sz="2600" spc="248" dirty="0">
                <a:latin typeface="Times New Roman"/>
                <a:cs typeface="Times New Roman"/>
              </a:rPr>
              <a:t> </a:t>
            </a:r>
            <a:r>
              <a:rPr sz="2600" spc="30" dirty="0">
                <a:latin typeface="Times New Roman"/>
                <a:cs typeface="Times New Roman"/>
              </a:rPr>
              <a:t>form</a:t>
            </a:r>
            <a:endParaRPr sz="2600" dirty="0">
              <a:latin typeface="Times New Roman"/>
              <a:cs typeface="Times New Roman"/>
            </a:endParaRPr>
          </a:p>
          <a:p>
            <a:pPr>
              <a:spcBef>
                <a:spcPts val="69"/>
              </a:spcBef>
            </a:pPr>
            <a:endParaRPr sz="2600" dirty="0">
              <a:latin typeface="Times New Roman"/>
              <a:cs typeface="Times New Roman"/>
            </a:endParaRPr>
          </a:p>
          <a:p>
            <a:pPr marL="1712654"/>
            <a:r>
              <a:rPr sz="2600" i="1" spc="30" dirty="0">
                <a:latin typeface="Times New Roman"/>
                <a:cs typeface="Times New Roman"/>
              </a:rPr>
              <a:t>z</a:t>
            </a:r>
            <a:r>
              <a:rPr sz="2600" i="1" spc="44" baseline="-10416" dirty="0">
                <a:latin typeface="Times New Roman"/>
                <a:cs typeface="Times New Roman"/>
              </a:rPr>
              <a:t>i</a:t>
            </a:r>
            <a:r>
              <a:rPr sz="2600" spc="44" baseline="-10416" dirty="0">
                <a:latin typeface="Verdana"/>
                <a:cs typeface="Verdana"/>
              </a:rPr>
              <a:t>2</a:t>
            </a:r>
            <a:r>
              <a:rPr sz="2600" spc="192" baseline="-10416" dirty="0">
                <a:latin typeface="Verdana"/>
                <a:cs typeface="Verdana"/>
              </a:rPr>
              <a:t> </a:t>
            </a:r>
            <a:r>
              <a:rPr sz="2600" spc="446" dirty="0">
                <a:latin typeface="Times New Roman"/>
                <a:cs typeface="Times New Roman"/>
              </a:rPr>
              <a:t>=</a:t>
            </a:r>
            <a:r>
              <a:rPr sz="2600" spc="50" dirty="0">
                <a:latin typeface="Times New Roman"/>
                <a:cs typeface="Times New Roman"/>
              </a:rPr>
              <a:t> </a:t>
            </a:r>
            <a:r>
              <a:rPr sz="2600" i="1" spc="10" dirty="0">
                <a:latin typeface="Times New Roman"/>
                <a:cs typeface="Times New Roman"/>
              </a:rPr>
              <a:t>φ</a:t>
            </a:r>
            <a:r>
              <a:rPr sz="2600" spc="14" baseline="-10416" dirty="0">
                <a:latin typeface="Verdana"/>
                <a:cs typeface="Verdana"/>
              </a:rPr>
              <a:t>12</a:t>
            </a:r>
            <a:r>
              <a:rPr sz="2600" i="1" spc="10" dirty="0">
                <a:latin typeface="Times New Roman"/>
                <a:cs typeface="Times New Roman"/>
              </a:rPr>
              <a:t>x</a:t>
            </a:r>
            <a:r>
              <a:rPr sz="2600" i="1" spc="14" baseline="-10416" dirty="0">
                <a:latin typeface="Times New Roman"/>
                <a:cs typeface="Times New Roman"/>
              </a:rPr>
              <a:t>i</a:t>
            </a:r>
            <a:r>
              <a:rPr sz="2600" spc="14" baseline="-10416" dirty="0">
                <a:latin typeface="Verdana"/>
                <a:cs typeface="Verdana"/>
              </a:rPr>
              <a:t>1</a:t>
            </a:r>
            <a:r>
              <a:rPr sz="2600" spc="30" baseline="-10416" dirty="0">
                <a:latin typeface="Verdana"/>
                <a:cs typeface="Verdana"/>
              </a:rPr>
              <a:t> </a:t>
            </a:r>
            <a:r>
              <a:rPr sz="2600" spc="446" dirty="0">
                <a:latin typeface="Times New Roman"/>
                <a:cs typeface="Times New Roman"/>
              </a:rPr>
              <a:t>+</a:t>
            </a:r>
            <a:r>
              <a:rPr sz="2600" spc="-79" dirty="0">
                <a:latin typeface="Times New Roman"/>
                <a:cs typeface="Times New Roman"/>
              </a:rPr>
              <a:t> </a:t>
            </a:r>
            <a:r>
              <a:rPr sz="2600" i="1" spc="10" dirty="0">
                <a:latin typeface="Times New Roman"/>
                <a:cs typeface="Times New Roman"/>
              </a:rPr>
              <a:t>φ</a:t>
            </a:r>
            <a:r>
              <a:rPr sz="2600" spc="14" baseline="-10416" dirty="0">
                <a:latin typeface="Verdana"/>
                <a:cs typeface="Verdana"/>
              </a:rPr>
              <a:t>22</a:t>
            </a:r>
            <a:r>
              <a:rPr sz="2600" i="1" spc="10" dirty="0">
                <a:latin typeface="Times New Roman"/>
                <a:cs typeface="Times New Roman"/>
              </a:rPr>
              <a:t>x</a:t>
            </a:r>
            <a:r>
              <a:rPr sz="2600" i="1" spc="14" baseline="-10416" dirty="0">
                <a:latin typeface="Times New Roman"/>
                <a:cs typeface="Times New Roman"/>
              </a:rPr>
              <a:t>i</a:t>
            </a:r>
            <a:r>
              <a:rPr sz="2600" spc="14" baseline="-10416" dirty="0">
                <a:latin typeface="Verdana"/>
                <a:cs typeface="Verdana"/>
              </a:rPr>
              <a:t>2</a:t>
            </a:r>
            <a:r>
              <a:rPr sz="2600" spc="30" baseline="-10416" dirty="0">
                <a:latin typeface="Verdana"/>
                <a:cs typeface="Verdana"/>
              </a:rPr>
              <a:t> </a:t>
            </a:r>
            <a:r>
              <a:rPr sz="2600" spc="446" dirty="0">
                <a:latin typeface="Times New Roman"/>
                <a:cs typeface="Times New Roman"/>
              </a:rPr>
              <a:t>+</a:t>
            </a:r>
            <a:r>
              <a:rPr sz="2600" spc="-69" dirty="0">
                <a:latin typeface="Times New Roman"/>
                <a:cs typeface="Times New Roman"/>
              </a:rPr>
              <a:t> </a:t>
            </a:r>
            <a:r>
              <a:rPr sz="2600" i="1" spc="50" dirty="0">
                <a:latin typeface="Times New Roman"/>
                <a:cs typeface="Times New Roman"/>
              </a:rPr>
              <a:t>.</a:t>
            </a:r>
            <a:r>
              <a:rPr sz="2600" i="1" spc="-188" dirty="0">
                <a:latin typeface="Times New Roman"/>
                <a:cs typeface="Times New Roman"/>
              </a:rPr>
              <a:t> </a:t>
            </a:r>
            <a:r>
              <a:rPr sz="2600" i="1" spc="50" dirty="0">
                <a:latin typeface="Times New Roman"/>
                <a:cs typeface="Times New Roman"/>
              </a:rPr>
              <a:t>.</a:t>
            </a:r>
            <a:r>
              <a:rPr sz="2600" i="1" spc="-198" dirty="0">
                <a:latin typeface="Times New Roman"/>
                <a:cs typeface="Times New Roman"/>
              </a:rPr>
              <a:t> </a:t>
            </a:r>
            <a:r>
              <a:rPr sz="2600" i="1" spc="50" dirty="0">
                <a:latin typeface="Times New Roman"/>
                <a:cs typeface="Times New Roman"/>
              </a:rPr>
              <a:t>.</a:t>
            </a:r>
            <a:r>
              <a:rPr sz="2600" i="1" spc="-69" dirty="0">
                <a:latin typeface="Times New Roman"/>
                <a:cs typeface="Times New Roman"/>
              </a:rPr>
              <a:t> </a:t>
            </a:r>
            <a:r>
              <a:rPr sz="2600" spc="446" dirty="0">
                <a:latin typeface="Times New Roman"/>
                <a:cs typeface="Times New Roman"/>
              </a:rPr>
              <a:t>+</a:t>
            </a:r>
            <a:r>
              <a:rPr sz="2600" spc="-69" dirty="0">
                <a:latin typeface="Times New Roman"/>
                <a:cs typeface="Times New Roman"/>
              </a:rPr>
              <a:t> </a:t>
            </a:r>
            <a:r>
              <a:rPr sz="2600" i="1" spc="89" dirty="0">
                <a:latin typeface="Times New Roman"/>
                <a:cs typeface="Times New Roman"/>
              </a:rPr>
              <a:t>φ</a:t>
            </a:r>
            <a:r>
              <a:rPr sz="2600" i="1" spc="133" baseline="-10416" dirty="0">
                <a:latin typeface="Times New Roman"/>
                <a:cs typeface="Times New Roman"/>
              </a:rPr>
              <a:t>p</a:t>
            </a:r>
            <a:r>
              <a:rPr sz="2600" spc="133" baseline="-10416" dirty="0">
                <a:latin typeface="Verdana"/>
                <a:cs typeface="Verdana"/>
              </a:rPr>
              <a:t>2</a:t>
            </a:r>
            <a:r>
              <a:rPr sz="2600" i="1" spc="89" dirty="0">
                <a:latin typeface="Times New Roman"/>
                <a:cs typeface="Times New Roman"/>
              </a:rPr>
              <a:t>x</a:t>
            </a:r>
            <a:r>
              <a:rPr sz="2600" i="1" spc="133" baseline="-10416" dirty="0">
                <a:latin typeface="Times New Roman"/>
                <a:cs typeface="Times New Roman"/>
              </a:rPr>
              <a:t>ip</a:t>
            </a:r>
            <a:r>
              <a:rPr sz="2600" i="1" spc="89" dirty="0">
                <a:latin typeface="Times New Roman"/>
                <a:cs typeface="Times New Roman"/>
              </a:rPr>
              <a:t>,</a:t>
            </a:r>
            <a:endParaRPr sz="2600" dirty="0">
              <a:latin typeface="Times New Roman"/>
              <a:cs typeface="Times New Roman"/>
            </a:endParaRPr>
          </a:p>
          <a:p>
            <a:pPr>
              <a:spcBef>
                <a:spcPts val="10"/>
              </a:spcBef>
            </a:pPr>
            <a:endParaRPr sz="2600" dirty="0">
              <a:latin typeface="Times New Roman"/>
              <a:cs typeface="Times New Roman"/>
            </a:endParaRPr>
          </a:p>
          <a:p>
            <a:pPr marL="286911" marR="10067">
              <a:lnSpc>
                <a:spcPct val="102600"/>
              </a:lnSpc>
            </a:pPr>
            <a:r>
              <a:rPr sz="2600" spc="40" dirty="0">
                <a:latin typeface="Times New Roman"/>
                <a:cs typeface="Times New Roman"/>
              </a:rPr>
              <a:t>where </a:t>
            </a:r>
            <a:r>
              <a:rPr sz="2600" i="1" spc="-50" dirty="0">
                <a:latin typeface="Times New Roman"/>
                <a:cs typeface="Times New Roman"/>
              </a:rPr>
              <a:t>φ</a:t>
            </a:r>
            <a:r>
              <a:rPr sz="2600" spc="-73" baseline="-10416" dirty="0">
                <a:latin typeface="Verdana"/>
                <a:cs typeface="Verdana"/>
              </a:rPr>
              <a:t>2 </a:t>
            </a:r>
            <a:r>
              <a:rPr sz="2600" spc="-10" dirty="0">
                <a:latin typeface="Times New Roman"/>
                <a:cs typeface="Times New Roman"/>
              </a:rPr>
              <a:t>is </a:t>
            </a:r>
            <a:r>
              <a:rPr sz="2600" spc="109" dirty="0">
                <a:latin typeface="Times New Roman"/>
                <a:cs typeface="Times New Roman"/>
              </a:rPr>
              <a:t>the </a:t>
            </a:r>
            <a:r>
              <a:rPr sz="2600" spc="30" dirty="0">
                <a:latin typeface="Times New Roman"/>
                <a:cs typeface="Times New Roman"/>
              </a:rPr>
              <a:t>second </a:t>
            </a:r>
            <a:r>
              <a:rPr sz="2600" spc="59" dirty="0">
                <a:latin typeface="Times New Roman"/>
                <a:cs typeface="Times New Roman"/>
              </a:rPr>
              <a:t>principal </a:t>
            </a:r>
            <a:r>
              <a:rPr sz="2600" spc="69" dirty="0">
                <a:latin typeface="Times New Roman"/>
                <a:cs typeface="Times New Roman"/>
              </a:rPr>
              <a:t>component </a:t>
            </a:r>
            <a:r>
              <a:rPr sz="2600" spc="40" dirty="0">
                <a:latin typeface="Times New Roman"/>
                <a:cs typeface="Times New Roman"/>
              </a:rPr>
              <a:t>loading </a:t>
            </a:r>
            <a:r>
              <a:rPr sz="2600" spc="50" dirty="0">
                <a:latin typeface="Times New Roman"/>
                <a:cs typeface="Times New Roman"/>
              </a:rPr>
              <a:t>vector,  </a:t>
            </a:r>
            <a:r>
              <a:rPr sz="2600" spc="79" dirty="0">
                <a:latin typeface="Times New Roman"/>
                <a:cs typeface="Times New Roman"/>
              </a:rPr>
              <a:t>with</a:t>
            </a:r>
            <a:r>
              <a:rPr sz="2600" spc="159" dirty="0">
                <a:latin typeface="Times New Roman"/>
                <a:cs typeface="Times New Roman"/>
              </a:rPr>
              <a:t> </a:t>
            </a:r>
            <a:r>
              <a:rPr sz="2600" spc="40" dirty="0">
                <a:latin typeface="Times New Roman"/>
                <a:cs typeface="Times New Roman"/>
              </a:rPr>
              <a:t>elements</a:t>
            </a:r>
            <a:r>
              <a:rPr sz="2600" spc="178" dirty="0">
                <a:latin typeface="Times New Roman"/>
                <a:cs typeface="Times New Roman"/>
              </a:rPr>
              <a:t> </a:t>
            </a:r>
            <a:r>
              <a:rPr sz="2600" i="1" spc="-30" dirty="0">
                <a:latin typeface="Times New Roman"/>
                <a:cs typeface="Times New Roman"/>
              </a:rPr>
              <a:t>φ</a:t>
            </a:r>
            <a:r>
              <a:rPr sz="2600" spc="-44" baseline="-10416" dirty="0">
                <a:latin typeface="Verdana"/>
                <a:cs typeface="Verdana"/>
              </a:rPr>
              <a:t>12</a:t>
            </a:r>
            <a:r>
              <a:rPr sz="2600" i="1" spc="-30" dirty="0">
                <a:latin typeface="Times New Roman"/>
                <a:cs typeface="Times New Roman"/>
              </a:rPr>
              <a:t>,</a:t>
            </a:r>
            <a:r>
              <a:rPr sz="2600" i="1" spc="-188" dirty="0">
                <a:latin typeface="Times New Roman"/>
                <a:cs typeface="Times New Roman"/>
              </a:rPr>
              <a:t> </a:t>
            </a:r>
            <a:r>
              <a:rPr sz="2600" i="1" spc="-30" dirty="0">
                <a:latin typeface="Times New Roman"/>
                <a:cs typeface="Times New Roman"/>
              </a:rPr>
              <a:t>φ</a:t>
            </a:r>
            <a:r>
              <a:rPr sz="2600" spc="-44" baseline="-10416" dirty="0">
                <a:latin typeface="Verdana"/>
                <a:cs typeface="Verdana"/>
              </a:rPr>
              <a:t>22</a:t>
            </a:r>
            <a:r>
              <a:rPr sz="2600" i="1" spc="-30" dirty="0">
                <a:latin typeface="Times New Roman"/>
                <a:cs typeface="Times New Roman"/>
              </a:rPr>
              <a:t>,</a:t>
            </a:r>
            <a:r>
              <a:rPr sz="2600" i="1" spc="-188" dirty="0">
                <a:latin typeface="Times New Roman"/>
                <a:cs typeface="Times New Roman"/>
              </a:rPr>
              <a:t> </a:t>
            </a:r>
            <a:r>
              <a:rPr sz="2600" i="1" spc="50" dirty="0">
                <a:latin typeface="Times New Roman"/>
                <a:cs typeface="Times New Roman"/>
              </a:rPr>
              <a:t>.</a:t>
            </a:r>
            <a:r>
              <a:rPr sz="2600" i="1" spc="-188" dirty="0">
                <a:latin typeface="Times New Roman"/>
                <a:cs typeface="Times New Roman"/>
              </a:rPr>
              <a:t> </a:t>
            </a:r>
            <a:r>
              <a:rPr sz="2600" i="1" spc="50" dirty="0">
                <a:latin typeface="Times New Roman"/>
                <a:cs typeface="Times New Roman"/>
              </a:rPr>
              <a:t>.</a:t>
            </a:r>
            <a:r>
              <a:rPr sz="2600" i="1" spc="-188" dirty="0">
                <a:latin typeface="Times New Roman"/>
                <a:cs typeface="Times New Roman"/>
              </a:rPr>
              <a:t> </a:t>
            </a:r>
            <a:r>
              <a:rPr sz="2600" i="1" spc="50" dirty="0">
                <a:latin typeface="Times New Roman"/>
                <a:cs typeface="Times New Roman"/>
              </a:rPr>
              <a:t>.</a:t>
            </a:r>
            <a:r>
              <a:rPr sz="2600" i="1" spc="-188" dirty="0">
                <a:latin typeface="Times New Roman"/>
                <a:cs typeface="Times New Roman"/>
              </a:rPr>
              <a:t> </a:t>
            </a:r>
            <a:r>
              <a:rPr sz="2600" i="1" spc="50" dirty="0">
                <a:latin typeface="Times New Roman"/>
                <a:cs typeface="Times New Roman"/>
              </a:rPr>
              <a:t>,</a:t>
            </a:r>
            <a:r>
              <a:rPr sz="2600" i="1" spc="-188" dirty="0">
                <a:latin typeface="Times New Roman"/>
                <a:cs typeface="Times New Roman"/>
              </a:rPr>
              <a:t> </a:t>
            </a:r>
            <a:r>
              <a:rPr sz="2600" i="1" spc="20" dirty="0">
                <a:latin typeface="Times New Roman"/>
                <a:cs typeface="Times New Roman"/>
              </a:rPr>
              <a:t>φ</a:t>
            </a:r>
            <a:r>
              <a:rPr sz="2600" i="1" spc="30" baseline="-10416" dirty="0">
                <a:latin typeface="Times New Roman"/>
                <a:cs typeface="Times New Roman"/>
              </a:rPr>
              <a:t>p</a:t>
            </a:r>
            <a:r>
              <a:rPr sz="2600" spc="30" baseline="-10416" dirty="0">
                <a:latin typeface="Verdana"/>
                <a:cs typeface="Verdana"/>
              </a:rPr>
              <a:t>2</a:t>
            </a:r>
            <a:r>
              <a:rPr sz="2600" spc="20" dirty="0">
                <a:latin typeface="Times New Roman"/>
                <a:cs typeface="Times New Roman"/>
              </a:rPr>
              <a:t>.</a:t>
            </a:r>
            <a:endParaRPr sz="2600" dirty="0">
              <a:latin typeface="Times New Roman"/>
              <a:cs typeface="Times New Roman"/>
            </a:endParaRPr>
          </a:p>
        </p:txBody>
      </p:sp>
    </p:spTree>
    <p:extLst>
      <p:ext uri="{BB962C8B-B14F-4D97-AF65-F5344CB8AC3E}">
        <p14:creationId xmlns:p14="http://schemas.microsoft.com/office/powerpoint/2010/main" val="187385972"/>
      </p:ext>
    </p:extLst>
  </p:cSld>
  <p:clrMapOvr>
    <a:masterClrMapping/>
  </p:clrMapOvr>
  <p:transition>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00011" y="452554"/>
            <a:ext cx="9247031" cy="711415"/>
          </a:xfrm>
          <a:prstGeom prst="rect">
            <a:avLst/>
          </a:prstGeom>
        </p:spPr>
        <p:txBody>
          <a:bodyPr vert="horz" wrap="square" lIns="0" tIns="33975" rIns="0" bIns="0" rtlCol="0" anchor="ctr">
            <a:spAutoFit/>
          </a:bodyPr>
          <a:lstStyle/>
          <a:p>
            <a:pPr marL="25168">
              <a:lnSpc>
                <a:spcPct val="100000"/>
              </a:lnSpc>
              <a:spcBef>
                <a:spcPts val="268"/>
              </a:spcBef>
            </a:pPr>
            <a:r>
              <a:rPr spc="-50" dirty="0"/>
              <a:t>Further principal </a:t>
            </a:r>
            <a:r>
              <a:rPr spc="-79" dirty="0"/>
              <a:t>components:</a:t>
            </a:r>
            <a:r>
              <a:rPr spc="-40" dirty="0"/>
              <a:t> </a:t>
            </a:r>
            <a:r>
              <a:rPr spc="-69" dirty="0"/>
              <a:t>continued</a:t>
            </a:r>
          </a:p>
        </p:txBody>
      </p:sp>
      <p:sp>
        <p:nvSpPr>
          <p:cNvPr id="3" name="object 3"/>
          <p:cNvSpPr txBox="1"/>
          <p:nvPr/>
        </p:nvSpPr>
        <p:spPr>
          <a:xfrm>
            <a:off x="1171977" y="1590411"/>
            <a:ext cx="9672034" cy="3789370"/>
          </a:xfrm>
          <a:prstGeom prst="rect">
            <a:avLst/>
          </a:prstGeom>
        </p:spPr>
        <p:txBody>
          <a:bodyPr vert="horz" wrap="square" lIns="0" tIns="13842" rIns="0" bIns="0" rtlCol="0">
            <a:spAutoFit/>
          </a:bodyPr>
          <a:lstStyle/>
          <a:p>
            <a:pPr marL="286911" marR="16359" indent="-261743">
              <a:lnSpc>
                <a:spcPct val="102600"/>
              </a:lnSpc>
              <a:spcBef>
                <a:spcPts val="109"/>
              </a:spcBef>
              <a:buClr>
                <a:srgbClr val="3333B2"/>
              </a:buClr>
              <a:buSzPct val="90909"/>
              <a:buFont typeface="DejaVu Sans"/>
              <a:buChar char="•"/>
              <a:tabLst>
                <a:tab pos="288169" algn="l"/>
              </a:tabLst>
            </a:pPr>
            <a:r>
              <a:rPr sz="2600" spc="139" dirty="0">
                <a:latin typeface="Times New Roman"/>
                <a:cs typeface="Times New Roman"/>
              </a:rPr>
              <a:t>It </a:t>
            </a:r>
            <a:r>
              <a:rPr sz="2600" spc="109" dirty="0">
                <a:latin typeface="Times New Roman"/>
                <a:cs typeface="Times New Roman"/>
              </a:rPr>
              <a:t>turns out </a:t>
            </a:r>
            <a:r>
              <a:rPr sz="2600" spc="168" dirty="0">
                <a:latin typeface="Times New Roman"/>
                <a:cs typeface="Times New Roman"/>
              </a:rPr>
              <a:t>that </a:t>
            </a:r>
            <a:r>
              <a:rPr sz="2600" spc="59" dirty="0">
                <a:latin typeface="Times New Roman"/>
                <a:cs typeface="Times New Roman"/>
              </a:rPr>
              <a:t>constraining </a:t>
            </a:r>
            <a:r>
              <a:rPr sz="2600" i="1" spc="40" dirty="0">
                <a:latin typeface="Times New Roman"/>
                <a:cs typeface="Times New Roman"/>
              </a:rPr>
              <a:t>Z</a:t>
            </a:r>
            <a:r>
              <a:rPr sz="2600" spc="59" baseline="-10416" dirty="0">
                <a:latin typeface="Verdana"/>
                <a:cs typeface="Verdana"/>
              </a:rPr>
              <a:t>2 </a:t>
            </a:r>
            <a:r>
              <a:rPr sz="2600" spc="109" dirty="0">
                <a:latin typeface="Times New Roman"/>
                <a:cs typeface="Times New Roman"/>
              </a:rPr>
              <a:t>to </a:t>
            </a:r>
            <a:r>
              <a:rPr sz="2600" spc="79" dirty="0">
                <a:latin typeface="Times New Roman"/>
                <a:cs typeface="Times New Roman"/>
              </a:rPr>
              <a:t>be </a:t>
            </a:r>
            <a:r>
              <a:rPr sz="2600" spc="69" dirty="0">
                <a:latin typeface="Times New Roman"/>
                <a:cs typeface="Times New Roman"/>
              </a:rPr>
              <a:t>uncorrelated </a:t>
            </a:r>
            <a:r>
              <a:rPr sz="2600" spc="79" dirty="0">
                <a:latin typeface="Times New Roman"/>
                <a:cs typeface="Times New Roman"/>
              </a:rPr>
              <a:t>with  </a:t>
            </a:r>
            <a:r>
              <a:rPr sz="2600" i="1" spc="40" dirty="0">
                <a:latin typeface="Times New Roman"/>
                <a:cs typeface="Times New Roman"/>
              </a:rPr>
              <a:t>Z</a:t>
            </a:r>
            <a:r>
              <a:rPr sz="2600" spc="59" baseline="-10416" dirty="0">
                <a:latin typeface="Verdana"/>
                <a:cs typeface="Verdana"/>
              </a:rPr>
              <a:t>1 </a:t>
            </a:r>
            <a:r>
              <a:rPr sz="2600" spc="-10" dirty="0">
                <a:latin typeface="Times New Roman"/>
                <a:cs typeface="Times New Roman"/>
              </a:rPr>
              <a:t>is </a:t>
            </a:r>
            <a:r>
              <a:rPr sz="2600" spc="40" dirty="0">
                <a:latin typeface="Times New Roman"/>
                <a:cs typeface="Times New Roman"/>
              </a:rPr>
              <a:t>equivalent </a:t>
            </a:r>
            <a:r>
              <a:rPr sz="2600" spc="109" dirty="0">
                <a:latin typeface="Times New Roman"/>
                <a:cs typeface="Times New Roman"/>
              </a:rPr>
              <a:t>to </a:t>
            </a:r>
            <a:r>
              <a:rPr sz="2600" spc="59" dirty="0">
                <a:latin typeface="Times New Roman"/>
                <a:cs typeface="Times New Roman"/>
              </a:rPr>
              <a:t>constraining </a:t>
            </a:r>
            <a:r>
              <a:rPr sz="2600" spc="109" dirty="0">
                <a:latin typeface="Times New Roman"/>
                <a:cs typeface="Times New Roman"/>
              </a:rPr>
              <a:t>the </a:t>
            </a:r>
            <a:r>
              <a:rPr sz="2600" spc="59" dirty="0">
                <a:latin typeface="Times New Roman"/>
                <a:cs typeface="Times New Roman"/>
              </a:rPr>
              <a:t>direction </a:t>
            </a:r>
            <a:r>
              <a:rPr sz="2600" i="1" spc="-50" dirty="0">
                <a:latin typeface="Times New Roman"/>
                <a:cs typeface="Times New Roman"/>
              </a:rPr>
              <a:t>φ</a:t>
            </a:r>
            <a:r>
              <a:rPr sz="2600" spc="-73" baseline="-10416" dirty="0">
                <a:latin typeface="Verdana"/>
                <a:cs typeface="Verdana"/>
              </a:rPr>
              <a:t>2 </a:t>
            </a:r>
            <a:r>
              <a:rPr sz="2600" spc="109" dirty="0">
                <a:latin typeface="Times New Roman"/>
                <a:cs typeface="Times New Roman"/>
              </a:rPr>
              <a:t>to </a:t>
            </a:r>
            <a:r>
              <a:rPr sz="2600" spc="79" dirty="0">
                <a:latin typeface="Times New Roman"/>
                <a:cs typeface="Times New Roman"/>
              </a:rPr>
              <a:t>be  </a:t>
            </a:r>
            <a:r>
              <a:rPr sz="2600" spc="59" dirty="0">
                <a:latin typeface="Times New Roman"/>
                <a:cs typeface="Times New Roman"/>
              </a:rPr>
              <a:t>orthogonal </a:t>
            </a:r>
            <a:r>
              <a:rPr sz="2600" spc="79" dirty="0">
                <a:latin typeface="Times New Roman"/>
                <a:cs typeface="Times New Roman"/>
              </a:rPr>
              <a:t>(perpendicular) </a:t>
            </a:r>
            <a:r>
              <a:rPr sz="2600" spc="109" dirty="0">
                <a:latin typeface="Times New Roman"/>
                <a:cs typeface="Times New Roman"/>
              </a:rPr>
              <a:t>to the </a:t>
            </a:r>
            <a:r>
              <a:rPr sz="2600" spc="59" dirty="0">
                <a:latin typeface="Times New Roman"/>
                <a:cs typeface="Times New Roman"/>
              </a:rPr>
              <a:t>direction </a:t>
            </a:r>
            <a:r>
              <a:rPr sz="2600" i="1" spc="20" dirty="0">
                <a:latin typeface="Times New Roman"/>
                <a:cs typeface="Times New Roman"/>
              </a:rPr>
              <a:t>φ</a:t>
            </a:r>
            <a:r>
              <a:rPr sz="2600" spc="30" baseline="-10416" dirty="0">
                <a:latin typeface="Verdana"/>
                <a:cs typeface="Verdana"/>
              </a:rPr>
              <a:t>1</a:t>
            </a:r>
            <a:r>
              <a:rPr sz="2600" spc="20" dirty="0">
                <a:latin typeface="Times New Roman"/>
                <a:cs typeface="Times New Roman"/>
              </a:rPr>
              <a:t>. </a:t>
            </a:r>
            <a:r>
              <a:rPr sz="2600" spc="79" dirty="0">
                <a:latin typeface="Times New Roman"/>
                <a:cs typeface="Times New Roman"/>
              </a:rPr>
              <a:t>And </a:t>
            </a:r>
            <a:r>
              <a:rPr sz="2600" spc="-10" dirty="0">
                <a:latin typeface="Times New Roman"/>
                <a:cs typeface="Times New Roman"/>
              </a:rPr>
              <a:t>so</a:t>
            </a:r>
            <a:r>
              <a:rPr sz="2600" spc="454" dirty="0">
                <a:latin typeface="Times New Roman"/>
                <a:cs typeface="Times New Roman"/>
              </a:rPr>
              <a:t> </a:t>
            </a:r>
            <a:r>
              <a:rPr sz="2600" spc="50" dirty="0">
                <a:latin typeface="Times New Roman"/>
                <a:cs typeface="Times New Roman"/>
              </a:rPr>
              <a:t>on.</a:t>
            </a:r>
            <a:endParaRPr sz="2600" dirty="0">
              <a:latin typeface="Times New Roman"/>
              <a:cs typeface="Times New Roman"/>
            </a:endParaRPr>
          </a:p>
          <a:p>
            <a:pPr marL="286911" marR="10067" indent="-261743">
              <a:lnSpc>
                <a:spcPct val="102600"/>
              </a:lnSpc>
              <a:spcBef>
                <a:spcPts val="595"/>
              </a:spcBef>
              <a:buClr>
                <a:srgbClr val="3333B2"/>
              </a:buClr>
              <a:buSzPct val="90909"/>
              <a:buFont typeface="DejaVu Sans"/>
              <a:buChar char="•"/>
              <a:tabLst>
                <a:tab pos="288169" algn="l"/>
              </a:tabLst>
            </a:pPr>
            <a:r>
              <a:rPr sz="2600" spc="109" dirty="0">
                <a:latin typeface="Times New Roman"/>
                <a:cs typeface="Times New Roman"/>
              </a:rPr>
              <a:t>The </a:t>
            </a:r>
            <a:r>
              <a:rPr sz="2600" spc="59" dirty="0">
                <a:latin typeface="Times New Roman"/>
                <a:cs typeface="Times New Roman"/>
              </a:rPr>
              <a:t>principal component </a:t>
            </a:r>
            <a:r>
              <a:rPr sz="2600" spc="50" dirty="0">
                <a:latin typeface="Times New Roman"/>
                <a:cs typeface="Times New Roman"/>
              </a:rPr>
              <a:t>directions </a:t>
            </a:r>
            <a:r>
              <a:rPr sz="2600" i="1" spc="20" dirty="0">
                <a:latin typeface="Times New Roman"/>
                <a:cs typeface="Times New Roman"/>
              </a:rPr>
              <a:t>φ</a:t>
            </a:r>
            <a:r>
              <a:rPr sz="2600" spc="30" baseline="-10416" dirty="0">
                <a:latin typeface="Verdana"/>
                <a:cs typeface="Verdana"/>
              </a:rPr>
              <a:t>1</a:t>
            </a:r>
            <a:r>
              <a:rPr sz="2600" spc="20" dirty="0">
                <a:latin typeface="Times New Roman"/>
                <a:cs typeface="Times New Roman"/>
              </a:rPr>
              <a:t>, </a:t>
            </a:r>
            <a:r>
              <a:rPr sz="2600" i="1" spc="20" dirty="0">
                <a:latin typeface="Times New Roman"/>
                <a:cs typeface="Times New Roman"/>
              </a:rPr>
              <a:t>φ</a:t>
            </a:r>
            <a:r>
              <a:rPr sz="2600" spc="30" baseline="-10416" dirty="0">
                <a:latin typeface="Verdana"/>
                <a:cs typeface="Verdana"/>
              </a:rPr>
              <a:t>2</a:t>
            </a:r>
            <a:r>
              <a:rPr sz="2600" spc="20" dirty="0">
                <a:latin typeface="Times New Roman"/>
                <a:cs typeface="Times New Roman"/>
              </a:rPr>
              <a:t>, </a:t>
            </a:r>
            <a:r>
              <a:rPr sz="2600" i="1" spc="20" dirty="0">
                <a:latin typeface="Times New Roman"/>
                <a:cs typeface="Times New Roman"/>
              </a:rPr>
              <a:t>φ</a:t>
            </a:r>
            <a:r>
              <a:rPr sz="2600" spc="30" baseline="-10416" dirty="0">
                <a:latin typeface="Verdana"/>
                <a:cs typeface="Verdana"/>
              </a:rPr>
              <a:t>3</a:t>
            </a:r>
            <a:r>
              <a:rPr sz="2600" i="1" spc="20" dirty="0">
                <a:latin typeface="Times New Roman"/>
                <a:cs typeface="Times New Roman"/>
              </a:rPr>
              <a:t>, </a:t>
            </a:r>
            <a:r>
              <a:rPr sz="2600" i="1" spc="50" dirty="0">
                <a:latin typeface="Times New Roman"/>
                <a:cs typeface="Times New Roman"/>
              </a:rPr>
              <a:t>. . . </a:t>
            </a:r>
            <a:r>
              <a:rPr sz="2600" spc="69" dirty="0">
                <a:latin typeface="Times New Roman"/>
                <a:cs typeface="Times New Roman"/>
              </a:rPr>
              <a:t>are </a:t>
            </a:r>
            <a:r>
              <a:rPr sz="2600" spc="109" dirty="0">
                <a:latin typeface="Times New Roman"/>
                <a:cs typeface="Times New Roman"/>
              </a:rPr>
              <a:t>the  </a:t>
            </a:r>
            <a:r>
              <a:rPr sz="2600" spc="59" dirty="0">
                <a:latin typeface="Times New Roman"/>
                <a:cs typeface="Times New Roman"/>
              </a:rPr>
              <a:t>ordered </a:t>
            </a:r>
            <a:r>
              <a:rPr sz="2600" spc="30" dirty="0">
                <a:latin typeface="Times New Roman"/>
                <a:cs typeface="Times New Roman"/>
              </a:rPr>
              <a:t>sequence </a:t>
            </a:r>
            <a:r>
              <a:rPr sz="2600" spc="-40" dirty="0">
                <a:latin typeface="Times New Roman"/>
                <a:cs typeface="Times New Roman"/>
              </a:rPr>
              <a:t>of </a:t>
            </a:r>
            <a:r>
              <a:rPr sz="2600" spc="69" dirty="0">
                <a:latin typeface="Times New Roman"/>
                <a:cs typeface="Times New Roman"/>
              </a:rPr>
              <a:t>right </a:t>
            </a:r>
            <a:r>
              <a:rPr sz="2600" spc="50" dirty="0">
                <a:latin typeface="Times New Roman"/>
                <a:cs typeface="Times New Roman"/>
              </a:rPr>
              <a:t>singular </a:t>
            </a:r>
            <a:r>
              <a:rPr sz="2600" spc="40" dirty="0">
                <a:latin typeface="Times New Roman"/>
                <a:cs typeface="Times New Roman"/>
              </a:rPr>
              <a:t>vectors </a:t>
            </a:r>
            <a:r>
              <a:rPr sz="2600" spc="-40" dirty="0">
                <a:latin typeface="Times New Roman"/>
                <a:cs typeface="Times New Roman"/>
              </a:rPr>
              <a:t>of </a:t>
            </a:r>
            <a:r>
              <a:rPr sz="2600" spc="109" dirty="0">
                <a:latin typeface="Times New Roman"/>
                <a:cs typeface="Times New Roman"/>
              </a:rPr>
              <a:t>the </a:t>
            </a:r>
            <a:r>
              <a:rPr sz="2600" spc="99" dirty="0">
                <a:latin typeface="Times New Roman"/>
                <a:cs typeface="Times New Roman"/>
              </a:rPr>
              <a:t>matrix</a:t>
            </a:r>
            <a:r>
              <a:rPr sz="2600" spc="238" dirty="0">
                <a:latin typeface="Times New Roman"/>
                <a:cs typeface="Times New Roman"/>
              </a:rPr>
              <a:t> </a:t>
            </a:r>
            <a:r>
              <a:rPr sz="2600" b="1" spc="129" dirty="0" smtClean="0">
                <a:latin typeface="Verdana"/>
                <a:cs typeface="Verdana"/>
              </a:rPr>
              <a:t>X</a:t>
            </a:r>
            <a:r>
              <a:rPr lang="en-US" sz="2600" spc="129" dirty="0" smtClean="0">
                <a:latin typeface="Times New Roman"/>
                <a:cs typeface="Times New Roman"/>
              </a:rPr>
              <a:t>, </a:t>
            </a:r>
            <a:r>
              <a:rPr lang="en-US" sz="2600" spc="109" dirty="0" smtClean="0">
                <a:latin typeface="Times New Roman"/>
                <a:cs typeface="Times New Roman"/>
              </a:rPr>
              <a:t>and the </a:t>
            </a:r>
            <a:r>
              <a:rPr lang="en-US" sz="2600" spc="40" dirty="0" smtClean="0">
                <a:latin typeface="Times New Roman"/>
                <a:cs typeface="Times New Roman"/>
              </a:rPr>
              <a:t>variances </a:t>
            </a:r>
            <a:r>
              <a:rPr lang="en-US" sz="2600" spc="-40" dirty="0" smtClean="0">
                <a:latin typeface="Times New Roman"/>
                <a:cs typeface="Times New Roman"/>
              </a:rPr>
              <a:t>of </a:t>
            </a:r>
            <a:r>
              <a:rPr lang="en-US" sz="2600" spc="109" dirty="0" smtClean="0">
                <a:latin typeface="Times New Roman"/>
                <a:cs typeface="Times New Roman"/>
              </a:rPr>
              <a:t>the </a:t>
            </a:r>
            <a:r>
              <a:rPr lang="en-US" sz="2600" spc="59" dirty="0" smtClean="0">
                <a:latin typeface="Times New Roman"/>
                <a:cs typeface="Times New Roman"/>
              </a:rPr>
              <a:t>components </a:t>
            </a:r>
            <a:r>
              <a:rPr lang="en-US" sz="2600" spc="69" dirty="0" smtClean="0">
                <a:latin typeface="Times New Roman"/>
                <a:cs typeface="Times New Roman"/>
              </a:rPr>
              <a:t>are 1/n </a:t>
            </a:r>
            <a:r>
              <a:rPr lang="en-US" sz="2600" spc="-268" baseline="31250" dirty="0" smtClean="0">
                <a:latin typeface="Verdana"/>
                <a:cs typeface="Verdana"/>
              </a:rPr>
              <a:t> </a:t>
            </a:r>
            <a:r>
              <a:rPr lang="en-US" sz="2600" spc="59" dirty="0" smtClean="0">
                <a:latin typeface="Times New Roman"/>
                <a:cs typeface="Times New Roman"/>
              </a:rPr>
              <a:t>times</a:t>
            </a:r>
            <a:r>
              <a:rPr lang="en-US" sz="2600" spc="-50" dirty="0" smtClean="0">
                <a:latin typeface="Times New Roman"/>
                <a:cs typeface="Times New Roman"/>
              </a:rPr>
              <a:t> </a:t>
            </a:r>
            <a:r>
              <a:rPr lang="en-US" sz="2600" spc="109" dirty="0" smtClean="0">
                <a:latin typeface="Times New Roman"/>
                <a:cs typeface="Times New Roman"/>
              </a:rPr>
              <a:t>the </a:t>
            </a:r>
            <a:r>
              <a:rPr lang="en-US" sz="2600" spc="50" dirty="0" smtClean="0">
                <a:latin typeface="Times New Roman"/>
                <a:cs typeface="Times New Roman"/>
              </a:rPr>
              <a:t>squares </a:t>
            </a:r>
            <a:r>
              <a:rPr lang="en-US" sz="2600" spc="-40" dirty="0" smtClean="0">
                <a:latin typeface="Times New Roman"/>
                <a:cs typeface="Times New Roman"/>
              </a:rPr>
              <a:t>of </a:t>
            </a:r>
            <a:r>
              <a:rPr lang="en-US" sz="2600" spc="109" dirty="0" smtClean="0">
                <a:latin typeface="Times New Roman"/>
                <a:cs typeface="Times New Roman"/>
              </a:rPr>
              <a:t>the </a:t>
            </a:r>
            <a:r>
              <a:rPr lang="en-US" sz="2600" spc="50" dirty="0" smtClean="0">
                <a:latin typeface="Times New Roman"/>
                <a:cs typeface="Times New Roman"/>
              </a:rPr>
              <a:t>singular </a:t>
            </a:r>
            <a:r>
              <a:rPr lang="en-US" sz="2600" spc="20" dirty="0" smtClean="0">
                <a:latin typeface="Times New Roman"/>
                <a:cs typeface="Times New Roman"/>
              </a:rPr>
              <a:t>values. </a:t>
            </a:r>
            <a:r>
              <a:rPr lang="en-US" sz="2600" spc="79" dirty="0" smtClean="0">
                <a:latin typeface="Times New Roman"/>
                <a:cs typeface="Times New Roman"/>
              </a:rPr>
              <a:t>There </a:t>
            </a:r>
            <a:r>
              <a:rPr lang="en-US" sz="2600" spc="69" dirty="0" smtClean="0">
                <a:latin typeface="Times New Roman"/>
                <a:cs typeface="Times New Roman"/>
              </a:rPr>
              <a:t>are </a:t>
            </a:r>
            <a:r>
              <a:rPr lang="en-US" sz="2600" spc="168" dirty="0" smtClean="0">
                <a:latin typeface="Times New Roman"/>
                <a:cs typeface="Times New Roman"/>
              </a:rPr>
              <a:t>at</a:t>
            </a:r>
            <a:r>
              <a:rPr lang="en-US" sz="2600" spc="218" dirty="0" smtClean="0">
                <a:latin typeface="Times New Roman"/>
                <a:cs typeface="Times New Roman"/>
              </a:rPr>
              <a:t> </a:t>
            </a:r>
            <a:r>
              <a:rPr lang="en-US" sz="2600" spc="79" dirty="0" smtClean="0">
                <a:latin typeface="Times New Roman"/>
                <a:cs typeface="Times New Roman"/>
              </a:rPr>
              <a:t>most </a:t>
            </a:r>
            <a:r>
              <a:rPr lang="en-US" sz="2600" spc="99" dirty="0" smtClean="0">
                <a:latin typeface="Times New Roman"/>
                <a:cs typeface="Times New Roman"/>
              </a:rPr>
              <a:t>min(</a:t>
            </a:r>
            <a:r>
              <a:rPr lang="en-US" sz="2600" i="1" spc="99" dirty="0" smtClean="0">
                <a:latin typeface="Times New Roman"/>
                <a:cs typeface="Times New Roman"/>
              </a:rPr>
              <a:t>n </a:t>
            </a:r>
            <a:r>
              <a:rPr lang="en-US" sz="2600" spc="-149" dirty="0" smtClean="0">
                <a:latin typeface="DejaVu Sans"/>
                <a:cs typeface="DejaVu Sans"/>
              </a:rPr>
              <a:t>− </a:t>
            </a:r>
            <a:r>
              <a:rPr lang="en-US" sz="2600" spc="20" dirty="0" smtClean="0">
                <a:latin typeface="Times New Roman"/>
                <a:cs typeface="Times New Roman"/>
              </a:rPr>
              <a:t>1</a:t>
            </a:r>
            <a:r>
              <a:rPr lang="en-US" sz="2600" i="1" spc="20" dirty="0" smtClean="0">
                <a:latin typeface="Times New Roman"/>
                <a:cs typeface="Times New Roman"/>
              </a:rPr>
              <a:t>, </a:t>
            </a:r>
            <a:r>
              <a:rPr lang="en-US" sz="2600" i="1" spc="50" dirty="0" smtClean="0">
                <a:latin typeface="Times New Roman"/>
                <a:cs typeface="Times New Roman"/>
              </a:rPr>
              <a:t>p</a:t>
            </a:r>
            <a:r>
              <a:rPr lang="en-US" sz="2600" spc="50" dirty="0" smtClean="0">
                <a:latin typeface="Times New Roman"/>
                <a:cs typeface="Times New Roman"/>
              </a:rPr>
              <a:t>) </a:t>
            </a:r>
            <a:r>
              <a:rPr lang="en-US" sz="2600" spc="59" dirty="0" smtClean="0">
                <a:latin typeface="Times New Roman"/>
                <a:cs typeface="Times New Roman"/>
              </a:rPr>
              <a:t>principal</a:t>
            </a:r>
            <a:r>
              <a:rPr lang="en-US" sz="2600" spc="-188" dirty="0" smtClean="0">
                <a:latin typeface="Times New Roman"/>
                <a:cs typeface="Times New Roman"/>
              </a:rPr>
              <a:t> </a:t>
            </a:r>
            <a:r>
              <a:rPr lang="en-US" sz="2600" spc="59" dirty="0" smtClean="0">
                <a:latin typeface="Times New Roman"/>
                <a:cs typeface="Times New Roman"/>
              </a:rPr>
              <a:t>components.</a:t>
            </a:r>
            <a:endParaRPr lang="en-US" sz="2600" dirty="0" smtClean="0">
              <a:latin typeface="Times New Roman"/>
              <a:cs typeface="Times New Roman"/>
            </a:endParaRPr>
          </a:p>
          <a:p>
            <a:pPr marL="286911" marR="10067" indent="-261743">
              <a:lnSpc>
                <a:spcPct val="102600"/>
              </a:lnSpc>
              <a:spcBef>
                <a:spcPts val="595"/>
              </a:spcBef>
              <a:buClr>
                <a:srgbClr val="3333B2"/>
              </a:buClr>
              <a:buSzPct val="90909"/>
              <a:buFont typeface="DejaVu Sans"/>
              <a:buChar char="•"/>
              <a:tabLst>
                <a:tab pos="288169" algn="l"/>
              </a:tabLst>
            </a:pPr>
            <a:endParaRPr sz="2180" dirty="0">
              <a:latin typeface="Times New Roman"/>
              <a:cs typeface="Times New Roman"/>
            </a:endParaRPr>
          </a:p>
        </p:txBody>
      </p:sp>
    </p:spTree>
    <p:extLst>
      <p:ext uri="{BB962C8B-B14F-4D97-AF65-F5344CB8AC3E}">
        <p14:creationId xmlns:p14="http://schemas.microsoft.com/office/powerpoint/2010/main" val="1626236887"/>
      </p:ext>
    </p:extLst>
  </p:cSld>
  <p:clrMapOvr>
    <a:masterClrMapping/>
  </p:clrMapOvr>
  <p:transition>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46231" y="305575"/>
            <a:ext cx="4713668" cy="711415"/>
          </a:xfrm>
          <a:prstGeom prst="rect">
            <a:avLst/>
          </a:prstGeom>
        </p:spPr>
        <p:txBody>
          <a:bodyPr vert="horz" wrap="square" lIns="0" tIns="33975" rIns="0" bIns="0" rtlCol="0" anchor="ctr">
            <a:spAutoFit/>
          </a:bodyPr>
          <a:lstStyle/>
          <a:p>
            <a:pPr marL="25168">
              <a:lnSpc>
                <a:spcPct val="100000"/>
              </a:lnSpc>
              <a:spcBef>
                <a:spcPts val="268"/>
              </a:spcBef>
            </a:pPr>
            <a:r>
              <a:rPr spc="-30" dirty="0"/>
              <a:t>Illustration</a:t>
            </a:r>
          </a:p>
        </p:txBody>
      </p:sp>
      <p:sp>
        <p:nvSpPr>
          <p:cNvPr id="3" name="object 3"/>
          <p:cNvSpPr txBox="1"/>
          <p:nvPr/>
        </p:nvSpPr>
        <p:spPr>
          <a:xfrm>
            <a:off x="1197735" y="1778621"/>
            <a:ext cx="9465971" cy="3851951"/>
          </a:xfrm>
          <a:prstGeom prst="rect">
            <a:avLst/>
          </a:prstGeom>
        </p:spPr>
        <p:txBody>
          <a:bodyPr vert="horz" wrap="square" lIns="0" tIns="13842" rIns="0" bIns="0" rtlCol="0">
            <a:spAutoFit/>
          </a:bodyPr>
          <a:lstStyle/>
          <a:p>
            <a:pPr marL="286911" marR="161073" indent="-261743">
              <a:lnSpc>
                <a:spcPct val="102600"/>
              </a:lnSpc>
              <a:spcBef>
                <a:spcPts val="109"/>
              </a:spcBef>
              <a:buClr>
                <a:srgbClr val="3333B2"/>
              </a:buClr>
              <a:buFont typeface="DejaVu Sans"/>
              <a:buChar char="•"/>
              <a:tabLst>
                <a:tab pos="288169" algn="l"/>
              </a:tabLst>
            </a:pPr>
            <a:r>
              <a:rPr sz="2600" spc="119" dirty="0">
                <a:solidFill>
                  <a:srgbClr val="BF7F3F"/>
                </a:solidFill>
                <a:latin typeface="Times New Roman"/>
                <a:cs typeface="Times New Roman"/>
              </a:rPr>
              <a:t>USAarrests </a:t>
            </a:r>
            <a:r>
              <a:rPr sz="2600" spc="109" dirty="0">
                <a:latin typeface="Times New Roman"/>
                <a:cs typeface="Times New Roman"/>
              </a:rPr>
              <a:t>data: </a:t>
            </a:r>
            <a:r>
              <a:rPr sz="2600" spc="40" dirty="0">
                <a:latin typeface="Times New Roman"/>
                <a:cs typeface="Times New Roman"/>
              </a:rPr>
              <a:t>For </a:t>
            </a:r>
            <a:r>
              <a:rPr sz="2600" spc="30" dirty="0">
                <a:latin typeface="Times New Roman"/>
                <a:cs typeface="Times New Roman"/>
              </a:rPr>
              <a:t>each </a:t>
            </a:r>
            <a:r>
              <a:rPr sz="2600" spc="-40" dirty="0">
                <a:latin typeface="Times New Roman"/>
                <a:cs typeface="Times New Roman"/>
              </a:rPr>
              <a:t>of </a:t>
            </a:r>
            <a:r>
              <a:rPr sz="2600" spc="109" dirty="0">
                <a:latin typeface="Times New Roman"/>
                <a:cs typeface="Times New Roman"/>
              </a:rPr>
              <a:t>the </a:t>
            </a:r>
            <a:r>
              <a:rPr sz="2600" dirty="0">
                <a:latin typeface="Times New Roman"/>
                <a:cs typeface="Times New Roman"/>
              </a:rPr>
              <a:t>fifty </a:t>
            </a:r>
            <a:r>
              <a:rPr sz="2600" spc="89" dirty="0">
                <a:latin typeface="Times New Roman"/>
                <a:cs typeface="Times New Roman"/>
              </a:rPr>
              <a:t>states </a:t>
            </a:r>
            <a:r>
              <a:rPr sz="2600" spc="50" dirty="0">
                <a:latin typeface="Times New Roman"/>
                <a:cs typeface="Times New Roman"/>
              </a:rPr>
              <a:t>in </a:t>
            </a:r>
            <a:r>
              <a:rPr sz="2600" spc="109" dirty="0">
                <a:latin typeface="Times New Roman"/>
                <a:cs typeface="Times New Roman"/>
              </a:rPr>
              <a:t>the </a:t>
            </a:r>
            <a:r>
              <a:rPr sz="2600" spc="79" dirty="0">
                <a:latin typeface="Times New Roman"/>
                <a:cs typeface="Times New Roman"/>
              </a:rPr>
              <a:t>United  States, </a:t>
            </a:r>
            <a:r>
              <a:rPr sz="2600" spc="109" dirty="0">
                <a:latin typeface="Times New Roman"/>
                <a:cs typeface="Times New Roman"/>
              </a:rPr>
              <a:t>the </a:t>
            </a:r>
            <a:r>
              <a:rPr sz="2600" spc="139" dirty="0">
                <a:latin typeface="Times New Roman"/>
                <a:cs typeface="Times New Roman"/>
              </a:rPr>
              <a:t>data </a:t>
            </a:r>
            <a:r>
              <a:rPr sz="2600" spc="69" dirty="0">
                <a:latin typeface="Times New Roman"/>
                <a:cs typeface="Times New Roman"/>
              </a:rPr>
              <a:t>set </a:t>
            </a:r>
            <a:r>
              <a:rPr sz="2600" spc="59" dirty="0">
                <a:latin typeface="Times New Roman"/>
                <a:cs typeface="Times New Roman"/>
              </a:rPr>
              <a:t>contains </a:t>
            </a:r>
            <a:r>
              <a:rPr sz="2600" spc="109" dirty="0">
                <a:latin typeface="Times New Roman"/>
                <a:cs typeface="Times New Roman"/>
              </a:rPr>
              <a:t>the </a:t>
            </a:r>
            <a:r>
              <a:rPr sz="2600" spc="79" dirty="0">
                <a:latin typeface="Times New Roman"/>
                <a:cs typeface="Times New Roman"/>
              </a:rPr>
              <a:t>number </a:t>
            </a:r>
            <a:r>
              <a:rPr sz="2600" spc="-40" dirty="0">
                <a:latin typeface="Times New Roman"/>
                <a:cs typeface="Times New Roman"/>
              </a:rPr>
              <a:t>of </a:t>
            </a:r>
            <a:r>
              <a:rPr sz="2600" spc="79" dirty="0">
                <a:latin typeface="Times New Roman"/>
                <a:cs typeface="Times New Roman"/>
              </a:rPr>
              <a:t>arrests</a:t>
            </a:r>
            <a:r>
              <a:rPr sz="2600" spc="396" dirty="0">
                <a:latin typeface="Times New Roman"/>
                <a:cs typeface="Times New Roman"/>
              </a:rPr>
              <a:t> </a:t>
            </a:r>
            <a:r>
              <a:rPr sz="2600" spc="89" dirty="0">
                <a:latin typeface="Times New Roman"/>
                <a:cs typeface="Times New Roman"/>
              </a:rPr>
              <a:t>per</a:t>
            </a:r>
            <a:endParaRPr sz="2600" dirty="0">
              <a:latin typeface="Times New Roman"/>
              <a:cs typeface="Times New Roman"/>
            </a:endParaRPr>
          </a:p>
          <a:p>
            <a:pPr marL="286911" marR="10067">
              <a:lnSpc>
                <a:spcPct val="102600"/>
              </a:lnSpc>
            </a:pPr>
            <a:r>
              <a:rPr sz="2600" dirty="0">
                <a:latin typeface="Times New Roman"/>
                <a:cs typeface="Times New Roman"/>
              </a:rPr>
              <a:t>100</a:t>
            </a:r>
            <a:r>
              <a:rPr sz="2600" i="1" dirty="0">
                <a:latin typeface="Times New Roman"/>
                <a:cs typeface="Times New Roman"/>
              </a:rPr>
              <a:t>, </a:t>
            </a:r>
            <a:r>
              <a:rPr sz="2600" spc="-10" dirty="0">
                <a:latin typeface="Times New Roman"/>
                <a:cs typeface="Times New Roman"/>
              </a:rPr>
              <a:t>000 </a:t>
            </a:r>
            <a:r>
              <a:rPr sz="2600" spc="50" dirty="0">
                <a:latin typeface="Times New Roman"/>
                <a:cs typeface="Times New Roman"/>
              </a:rPr>
              <a:t>residents </a:t>
            </a:r>
            <a:r>
              <a:rPr sz="2600" spc="10" dirty="0">
                <a:latin typeface="Times New Roman"/>
                <a:cs typeface="Times New Roman"/>
              </a:rPr>
              <a:t>for </a:t>
            </a:r>
            <a:r>
              <a:rPr sz="2600" spc="30" dirty="0">
                <a:latin typeface="Times New Roman"/>
                <a:cs typeface="Times New Roman"/>
              </a:rPr>
              <a:t>each </a:t>
            </a:r>
            <a:r>
              <a:rPr sz="2600" spc="-40" dirty="0">
                <a:latin typeface="Times New Roman"/>
                <a:cs typeface="Times New Roman"/>
              </a:rPr>
              <a:t>of </a:t>
            </a:r>
            <a:r>
              <a:rPr sz="2600" spc="89" dirty="0">
                <a:latin typeface="Times New Roman"/>
                <a:cs typeface="Times New Roman"/>
              </a:rPr>
              <a:t>three </a:t>
            </a:r>
            <a:r>
              <a:rPr sz="2600" spc="20" dirty="0">
                <a:latin typeface="Times New Roman"/>
                <a:cs typeface="Times New Roman"/>
              </a:rPr>
              <a:t>crimes: </a:t>
            </a:r>
            <a:r>
              <a:rPr sz="2600" spc="168" dirty="0">
                <a:solidFill>
                  <a:srgbClr val="BF7F3F"/>
                </a:solidFill>
                <a:latin typeface="Times New Roman"/>
                <a:cs typeface="Times New Roman"/>
              </a:rPr>
              <a:t>Assault</a:t>
            </a:r>
            <a:r>
              <a:rPr sz="2600" spc="168" dirty="0">
                <a:latin typeface="Times New Roman"/>
                <a:cs typeface="Times New Roman"/>
              </a:rPr>
              <a:t>, </a:t>
            </a:r>
            <a:r>
              <a:rPr sz="2600" spc="40" dirty="0">
                <a:solidFill>
                  <a:srgbClr val="BF7F3F"/>
                </a:solidFill>
                <a:latin typeface="Times New Roman"/>
                <a:cs typeface="Times New Roman"/>
              </a:rPr>
              <a:t>Murder</a:t>
            </a:r>
            <a:r>
              <a:rPr sz="2600" spc="40" dirty="0">
                <a:latin typeface="Times New Roman"/>
                <a:cs typeface="Times New Roman"/>
              </a:rPr>
              <a:t>,  </a:t>
            </a:r>
            <a:r>
              <a:rPr sz="2600" spc="109" dirty="0">
                <a:latin typeface="Times New Roman"/>
                <a:cs typeface="Times New Roman"/>
              </a:rPr>
              <a:t>and </a:t>
            </a:r>
            <a:r>
              <a:rPr sz="2600" spc="20" dirty="0">
                <a:solidFill>
                  <a:srgbClr val="BF7F3F"/>
                </a:solidFill>
                <a:latin typeface="Times New Roman"/>
                <a:cs typeface="Times New Roman"/>
              </a:rPr>
              <a:t>Rape</a:t>
            </a:r>
            <a:r>
              <a:rPr sz="2600" spc="20" dirty="0">
                <a:latin typeface="Times New Roman"/>
                <a:cs typeface="Times New Roman"/>
              </a:rPr>
              <a:t>. </a:t>
            </a:r>
            <a:r>
              <a:rPr sz="2600" spc="-20" dirty="0">
                <a:latin typeface="Times New Roman"/>
                <a:cs typeface="Times New Roman"/>
              </a:rPr>
              <a:t>We </a:t>
            </a:r>
            <a:r>
              <a:rPr sz="2600" spc="20" dirty="0">
                <a:latin typeface="Times New Roman"/>
                <a:cs typeface="Times New Roman"/>
              </a:rPr>
              <a:t>also </a:t>
            </a:r>
            <a:r>
              <a:rPr sz="2600" spc="50" dirty="0">
                <a:latin typeface="Times New Roman"/>
                <a:cs typeface="Times New Roman"/>
              </a:rPr>
              <a:t>record </a:t>
            </a:r>
            <a:r>
              <a:rPr sz="2600" spc="30" dirty="0">
                <a:solidFill>
                  <a:srgbClr val="BF7F3F"/>
                </a:solidFill>
                <a:latin typeface="Times New Roman"/>
                <a:cs typeface="Times New Roman"/>
              </a:rPr>
              <a:t>UrbanPop </a:t>
            </a:r>
            <a:r>
              <a:rPr sz="2600" spc="109" dirty="0">
                <a:latin typeface="Times New Roman"/>
                <a:cs typeface="Times New Roman"/>
              </a:rPr>
              <a:t>(the </a:t>
            </a:r>
            <a:r>
              <a:rPr sz="2600" spc="69" dirty="0">
                <a:latin typeface="Times New Roman"/>
                <a:cs typeface="Times New Roman"/>
              </a:rPr>
              <a:t>percent </a:t>
            </a:r>
            <a:r>
              <a:rPr sz="2600" spc="-40" dirty="0">
                <a:latin typeface="Times New Roman"/>
                <a:cs typeface="Times New Roman"/>
              </a:rPr>
              <a:t>of </a:t>
            </a:r>
            <a:r>
              <a:rPr sz="2600" spc="109" dirty="0">
                <a:latin typeface="Times New Roman"/>
                <a:cs typeface="Times New Roman"/>
              </a:rPr>
              <a:t>the  </a:t>
            </a:r>
            <a:r>
              <a:rPr sz="2600" spc="79" dirty="0">
                <a:latin typeface="Times New Roman"/>
                <a:cs typeface="Times New Roman"/>
              </a:rPr>
              <a:t>population </a:t>
            </a:r>
            <a:r>
              <a:rPr sz="2600" spc="50" dirty="0">
                <a:latin typeface="Times New Roman"/>
                <a:cs typeface="Times New Roman"/>
              </a:rPr>
              <a:t>in </a:t>
            </a:r>
            <a:r>
              <a:rPr sz="2600" spc="30" dirty="0">
                <a:latin typeface="Times New Roman"/>
                <a:cs typeface="Times New Roman"/>
              </a:rPr>
              <a:t>each </a:t>
            </a:r>
            <a:r>
              <a:rPr sz="2600" spc="109" dirty="0">
                <a:latin typeface="Times New Roman"/>
                <a:cs typeface="Times New Roman"/>
              </a:rPr>
              <a:t>state </a:t>
            </a:r>
            <a:r>
              <a:rPr sz="2600" spc="20" dirty="0">
                <a:latin typeface="Times New Roman"/>
                <a:cs typeface="Times New Roman"/>
              </a:rPr>
              <a:t>living </a:t>
            </a:r>
            <a:r>
              <a:rPr sz="2600" spc="50" dirty="0">
                <a:latin typeface="Times New Roman"/>
                <a:cs typeface="Times New Roman"/>
              </a:rPr>
              <a:t>in </a:t>
            </a:r>
            <a:r>
              <a:rPr sz="2600" spc="109" dirty="0">
                <a:latin typeface="Times New Roman"/>
                <a:cs typeface="Times New Roman"/>
              </a:rPr>
              <a:t>urban</a:t>
            </a:r>
            <a:r>
              <a:rPr sz="2600" spc="178" dirty="0">
                <a:latin typeface="Times New Roman"/>
                <a:cs typeface="Times New Roman"/>
              </a:rPr>
              <a:t> </a:t>
            </a:r>
            <a:r>
              <a:rPr sz="2600" spc="69" dirty="0">
                <a:latin typeface="Times New Roman"/>
                <a:cs typeface="Times New Roman"/>
              </a:rPr>
              <a:t>areas).</a:t>
            </a:r>
            <a:endParaRPr sz="2600" dirty="0">
              <a:latin typeface="Times New Roman"/>
              <a:cs typeface="Times New Roman"/>
            </a:endParaRPr>
          </a:p>
          <a:p>
            <a:pPr marL="286911" marR="70469" indent="-261743">
              <a:lnSpc>
                <a:spcPct val="102699"/>
              </a:lnSpc>
              <a:spcBef>
                <a:spcPts val="595"/>
              </a:spcBef>
              <a:buClr>
                <a:srgbClr val="3333B2"/>
              </a:buClr>
              <a:buSzPct val="90909"/>
              <a:buFont typeface="DejaVu Sans"/>
              <a:buChar char="•"/>
              <a:tabLst>
                <a:tab pos="288169" algn="l"/>
              </a:tabLst>
            </a:pPr>
            <a:r>
              <a:rPr sz="2600" spc="109" dirty="0">
                <a:latin typeface="Times New Roman"/>
                <a:cs typeface="Times New Roman"/>
              </a:rPr>
              <a:t>The </a:t>
            </a:r>
            <a:r>
              <a:rPr sz="2600" spc="59" dirty="0">
                <a:latin typeface="Times New Roman"/>
                <a:cs typeface="Times New Roman"/>
              </a:rPr>
              <a:t>principal component </a:t>
            </a:r>
            <a:r>
              <a:rPr sz="2600" spc="10" dirty="0">
                <a:latin typeface="Times New Roman"/>
                <a:cs typeface="Times New Roman"/>
              </a:rPr>
              <a:t>score </a:t>
            </a:r>
            <a:r>
              <a:rPr sz="2600" spc="40" dirty="0">
                <a:latin typeface="Times New Roman"/>
                <a:cs typeface="Times New Roman"/>
              </a:rPr>
              <a:t>vectors </a:t>
            </a:r>
            <a:r>
              <a:rPr sz="2600" spc="30" dirty="0">
                <a:latin typeface="Times New Roman"/>
                <a:cs typeface="Times New Roman"/>
              </a:rPr>
              <a:t>have </a:t>
            </a:r>
            <a:r>
              <a:rPr sz="2600" spc="69" dirty="0">
                <a:latin typeface="Times New Roman"/>
                <a:cs typeface="Times New Roman"/>
              </a:rPr>
              <a:t>length </a:t>
            </a:r>
            <a:r>
              <a:rPr sz="2600" i="1" spc="198" dirty="0">
                <a:latin typeface="Times New Roman"/>
                <a:cs typeface="Times New Roman"/>
              </a:rPr>
              <a:t>n </a:t>
            </a:r>
            <a:r>
              <a:rPr sz="2600" spc="446" dirty="0">
                <a:latin typeface="Times New Roman"/>
                <a:cs typeface="Times New Roman"/>
              </a:rPr>
              <a:t>= </a:t>
            </a:r>
            <a:r>
              <a:rPr sz="2600" spc="10" dirty="0">
                <a:latin typeface="Times New Roman"/>
                <a:cs typeface="Times New Roman"/>
              </a:rPr>
              <a:t>50,  </a:t>
            </a:r>
            <a:r>
              <a:rPr sz="2600" spc="109" dirty="0">
                <a:latin typeface="Times New Roman"/>
                <a:cs typeface="Times New Roman"/>
              </a:rPr>
              <a:t>and the </a:t>
            </a:r>
            <a:r>
              <a:rPr sz="2600" spc="50" dirty="0">
                <a:latin typeface="Times New Roman"/>
                <a:cs typeface="Times New Roman"/>
              </a:rPr>
              <a:t>principal </a:t>
            </a:r>
            <a:r>
              <a:rPr sz="2600" spc="69" dirty="0">
                <a:latin typeface="Times New Roman"/>
                <a:cs typeface="Times New Roman"/>
              </a:rPr>
              <a:t>component </a:t>
            </a:r>
            <a:r>
              <a:rPr sz="2600" spc="40" dirty="0">
                <a:latin typeface="Times New Roman"/>
                <a:cs typeface="Times New Roman"/>
              </a:rPr>
              <a:t>loading vectors </a:t>
            </a:r>
            <a:r>
              <a:rPr sz="2600" spc="30" dirty="0">
                <a:latin typeface="Times New Roman"/>
                <a:cs typeface="Times New Roman"/>
              </a:rPr>
              <a:t>have</a:t>
            </a:r>
            <a:r>
              <a:rPr sz="2600" spc="198" dirty="0">
                <a:latin typeface="Times New Roman"/>
                <a:cs typeface="Times New Roman"/>
              </a:rPr>
              <a:t> </a:t>
            </a:r>
            <a:r>
              <a:rPr sz="2600" spc="69" dirty="0" smtClean="0">
                <a:latin typeface="Times New Roman"/>
                <a:cs typeface="Times New Roman"/>
              </a:rPr>
              <a:t>length</a:t>
            </a:r>
            <a:r>
              <a:rPr lang="en-US" sz="2600" spc="69" dirty="0" smtClean="0">
                <a:latin typeface="Times New Roman"/>
                <a:cs typeface="Times New Roman"/>
              </a:rPr>
              <a:t> </a:t>
            </a:r>
            <a:r>
              <a:rPr sz="2600" i="1" spc="-10" dirty="0" smtClean="0">
                <a:latin typeface="Times New Roman"/>
                <a:cs typeface="Times New Roman"/>
              </a:rPr>
              <a:t>p </a:t>
            </a:r>
            <a:r>
              <a:rPr sz="2600" spc="446" dirty="0">
                <a:latin typeface="Times New Roman"/>
                <a:cs typeface="Times New Roman"/>
              </a:rPr>
              <a:t>=</a:t>
            </a:r>
            <a:r>
              <a:rPr sz="2600" spc="-79" dirty="0">
                <a:latin typeface="Times New Roman"/>
                <a:cs typeface="Times New Roman"/>
              </a:rPr>
              <a:t> </a:t>
            </a:r>
            <a:r>
              <a:rPr sz="2600" spc="20" dirty="0">
                <a:latin typeface="Times New Roman"/>
                <a:cs typeface="Times New Roman"/>
              </a:rPr>
              <a:t>4.</a:t>
            </a:r>
            <a:endParaRPr sz="2600" dirty="0">
              <a:latin typeface="Times New Roman"/>
              <a:cs typeface="Times New Roman"/>
            </a:endParaRPr>
          </a:p>
          <a:p>
            <a:pPr marL="286911" marR="383806" indent="-261743">
              <a:lnSpc>
                <a:spcPct val="102600"/>
              </a:lnSpc>
              <a:spcBef>
                <a:spcPts val="595"/>
              </a:spcBef>
              <a:buClr>
                <a:srgbClr val="3333B2"/>
              </a:buClr>
              <a:buSzPct val="90909"/>
              <a:buFont typeface="DejaVu Sans"/>
              <a:buChar char="•"/>
              <a:tabLst>
                <a:tab pos="288169" algn="l"/>
              </a:tabLst>
            </a:pPr>
            <a:r>
              <a:rPr sz="2600" spc="129" dirty="0">
                <a:latin typeface="Times New Roman"/>
                <a:cs typeface="Times New Roman"/>
              </a:rPr>
              <a:t>PCA </a:t>
            </a:r>
            <a:r>
              <a:rPr sz="2600" spc="10" dirty="0">
                <a:latin typeface="Times New Roman"/>
                <a:cs typeface="Times New Roman"/>
              </a:rPr>
              <a:t>was </a:t>
            </a:r>
            <a:r>
              <a:rPr sz="2600" spc="50" dirty="0">
                <a:latin typeface="Times New Roman"/>
                <a:cs typeface="Times New Roman"/>
              </a:rPr>
              <a:t>performed </a:t>
            </a:r>
            <a:r>
              <a:rPr sz="2600" spc="69" dirty="0">
                <a:latin typeface="Times New Roman"/>
                <a:cs typeface="Times New Roman"/>
              </a:rPr>
              <a:t>after standardizing </a:t>
            </a:r>
            <a:r>
              <a:rPr sz="2600" spc="30" dirty="0">
                <a:latin typeface="Times New Roman"/>
                <a:cs typeface="Times New Roman"/>
              </a:rPr>
              <a:t>each </a:t>
            </a:r>
            <a:r>
              <a:rPr sz="2600" spc="40" dirty="0">
                <a:latin typeface="Times New Roman"/>
                <a:cs typeface="Times New Roman"/>
              </a:rPr>
              <a:t>variable </a:t>
            </a:r>
            <a:r>
              <a:rPr sz="2600" spc="109" dirty="0">
                <a:latin typeface="Times New Roman"/>
                <a:cs typeface="Times New Roman"/>
              </a:rPr>
              <a:t>to </a:t>
            </a:r>
            <a:r>
              <a:rPr sz="2600" spc="30" dirty="0" smtClean="0">
                <a:latin typeface="Times New Roman"/>
                <a:cs typeface="Times New Roman"/>
              </a:rPr>
              <a:t>have </a:t>
            </a:r>
            <a:r>
              <a:rPr sz="2600" spc="79" dirty="0">
                <a:latin typeface="Times New Roman"/>
                <a:cs typeface="Times New Roman"/>
              </a:rPr>
              <a:t>mean </a:t>
            </a:r>
            <a:r>
              <a:rPr sz="2600" spc="20" dirty="0">
                <a:latin typeface="Times New Roman"/>
                <a:cs typeface="Times New Roman"/>
              </a:rPr>
              <a:t>zero </a:t>
            </a:r>
            <a:r>
              <a:rPr sz="2600" spc="109" dirty="0">
                <a:latin typeface="Times New Roman"/>
                <a:cs typeface="Times New Roman"/>
              </a:rPr>
              <a:t>and standard </a:t>
            </a:r>
            <a:r>
              <a:rPr sz="2600" spc="59" dirty="0" smtClean="0">
                <a:latin typeface="Times New Roman"/>
                <a:cs typeface="Times New Roman"/>
              </a:rPr>
              <a:t>deviation</a:t>
            </a:r>
            <a:r>
              <a:rPr lang="en-US" sz="2600" spc="654" dirty="0">
                <a:latin typeface="Times New Roman"/>
                <a:cs typeface="Times New Roman"/>
              </a:rPr>
              <a:t> </a:t>
            </a:r>
            <a:r>
              <a:rPr sz="2600" spc="30" dirty="0" smtClean="0">
                <a:latin typeface="Times New Roman"/>
                <a:cs typeface="Times New Roman"/>
              </a:rPr>
              <a:t>one</a:t>
            </a:r>
            <a:r>
              <a:rPr sz="2600" spc="30" dirty="0">
                <a:latin typeface="Times New Roman"/>
                <a:cs typeface="Times New Roman"/>
              </a:rPr>
              <a:t>.</a:t>
            </a:r>
            <a:endParaRPr sz="2600" dirty="0">
              <a:latin typeface="Times New Roman"/>
              <a:cs typeface="Times New Roman"/>
            </a:endParaRPr>
          </a:p>
        </p:txBody>
      </p:sp>
    </p:spTree>
    <p:extLst>
      <p:ext uri="{BB962C8B-B14F-4D97-AF65-F5344CB8AC3E}">
        <p14:creationId xmlns:p14="http://schemas.microsoft.com/office/powerpoint/2010/main" val="3749277462"/>
      </p:ext>
    </p:extLst>
  </p:cSld>
  <p:clrMapOvr>
    <a:masterClrMapping/>
  </p:clrMapOvr>
  <p:transition>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65053" y="102195"/>
            <a:ext cx="6465925" cy="711415"/>
          </a:xfrm>
          <a:prstGeom prst="rect">
            <a:avLst/>
          </a:prstGeom>
        </p:spPr>
        <p:txBody>
          <a:bodyPr vert="horz" wrap="square" lIns="0" tIns="33975" rIns="0" bIns="0" rtlCol="0" anchor="ctr">
            <a:spAutoFit/>
          </a:bodyPr>
          <a:lstStyle/>
          <a:p>
            <a:pPr marL="25168">
              <a:lnSpc>
                <a:spcPct val="100000"/>
              </a:lnSpc>
              <a:spcBef>
                <a:spcPts val="268"/>
              </a:spcBef>
            </a:pPr>
            <a:r>
              <a:rPr spc="-20" dirty="0"/>
              <a:t>USAarrests </a:t>
            </a:r>
            <a:r>
              <a:rPr spc="-10" dirty="0"/>
              <a:t>data: </a:t>
            </a:r>
            <a:r>
              <a:rPr spc="218" dirty="0"/>
              <a:t>PCA</a:t>
            </a:r>
            <a:r>
              <a:rPr spc="-258" dirty="0"/>
              <a:t> </a:t>
            </a:r>
            <a:r>
              <a:rPr spc="-20" dirty="0"/>
              <a:t>plot</a:t>
            </a:r>
          </a:p>
        </p:txBody>
      </p:sp>
      <p:sp>
        <p:nvSpPr>
          <p:cNvPr id="3" name="object 3"/>
          <p:cNvSpPr/>
          <p:nvPr/>
        </p:nvSpPr>
        <p:spPr>
          <a:xfrm>
            <a:off x="4239679" y="5807622"/>
            <a:ext cx="4058174" cy="0"/>
          </a:xfrm>
          <a:custGeom>
            <a:avLst/>
            <a:gdLst/>
            <a:ahLst/>
            <a:cxnLst/>
            <a:rect l="l" t="t" r="r" b="b"/>
            <a:pathLst>
              <a:path w="2047875">
                <a:moveTo>
                  <a:pt x="0" y="0"/>
                </a:moveTo>
                <a:lnTo>
                  <a:pt x="2047869" y="0"/>
                </a:lnTo>
              </a:path>
            </a:pathLst>
          </a:custGeom>
          <a:ln w="3705">
            <a:solidFill>
              <a:srgbClr val="000000"/>
            </a:solidFill>
          </a:ln>
        </p:spPr>
        <p:txBody>
          <a:bodyPr wrap="square" lIns="0" tIns="0" rIns="0" bIns="0" rtlCol="0"/>
          <a:lstStyle/>
          <a:p>
            <a:endParaRPr sz="3567"/>
          </a:p>
        </p:txBody>
      </p:sp>
      <p:sp>
        <p:nvSpPr>
          <p:cNvPr id="4" name="object 4"/>
          <p:cNvSpPr/>
          <p:nvPr/>
        </p:nvSpPr>
        <p:spPr>
          <a:xfrm>
            <a:off x="4239678" y="5807623"/>
            <a:ext cx="0" cy="71726"/>
          </a:xfrm>
          <a:custGeom>
            <a:avLst/>
            <a:gdLst/>
            <a:ahLst/>
            <a:cxnLst/>
            <a:rect l="l" t="t" r="r" b="b"/>
            <a:pathLst>
              <a:path h="36194">
                <a:moveTo>
                  <a:pt x="0" y="0"/>
                </a:moveTo>
                <a:lnTo>
                  <a:pt x="0" y="35574"/>
                </a:lnTo>
              </a:path>
            </a:pathLst>
          </a:custGeom>
          <a:ln w="3705">
            <a:solidFill>
              <a:srgbClr val="000000"/>
            </a:solidFill>
          </a:ln>
        </p:spPr>
        <p:txBody>
          <a:bodyPr wrap="square" lIns="0" tIns="0" rIns="0" bIns="0" rtlCol="0"/>
          <a:lstStyle/>
          <a:p>
            <a:endParaRPr sz="3567"/>
          </a:p>
        </p:txBody>
      </p:sp>
      <p:sp>
        <p:nvSpPr>
          <p:cNvPr id="5" name="object 5"/>
          <p:cNvSpPr/>
          <p:nvPr/>
        </p:nvSpPr>
        <p:spPr>
          <a:xfrm>
            <a:off x="4916053" y="5807623"/>
            <a:ext cx="0" cy="71726"/>
          </a:xfrm>
          <a:custGeom>
            <a:avLst/>
            <a:gdLst/>
            <a:ahLst/>
            <a:cxnLst/>
            <a:rect l="l" t="t" r="r" b="b"/>
            <a:pathLst>
              <a:path h="36194">
                <a:moveTo>
                  <a:pt x="0" y="0"/>
                </a:moveTo>
                <a:lnTo>
                  <a:pt x="0" y="35574"/>
                </a:lnTo>
              </a:path>
            </a:pathLst>
          </a:custGeom>
          <a:ln w="3705">
            <a:solidFill>
              <a:srgbClr val="000000"/>
            </a:solidFill>
          </a:ln>
        </p:spPr>
        <p:txBody>
          <a:bodyPr wrap="square" lIns="0" tIns="0" rIns="0" bIns="0" rtlCol="0"/>
          <a:lstStyle/>
          <a:p>
            <a:endParaRPr sz="3567"/>
          </a:p>
        </p:txBody>
      </p:sp>
      <p:sp>
        <p:nvSpPr>
          <p:cNvPr id="6" name="object 6"/>
          <p:cNvSpPr/>
          <p:nvPr/>
        </p:nvSpPr>
        <p:spPr>
          <a:xfrm>
            <a:off x="5592431" y="5807623"/>
            <a:ext cx="0" cy="71726"/>
          </a:xfrm>
          <a:custGeom>
            <a:avLst/>
            <a:gdLst/>
            <a:ahLst/>
            <a:cxnLst/>
            <a:rect l="l" t="t" r="r" b="b"/>
            <a:pathLst>
              <a:path h="36194">
                <a:moveTo>
                  <a:pt x="0" y="0"/>
                </a:moveTo>
                <a:lnTo>
                  <a:pt x="0" y="35574"/>
                </a:lnTo>
              </a:path>
            </a:pathLst>
          </a:custGeom>
          <a:ln w="3705">
            <a:solidFill>
              <a:srgbClr val="000000"/>
            </a:solidFill>
          </a:ln>
        </p:spPr>
        <p:txBody>
          <a:bodyPr wrap="square" lIns="0" tIns="0" rIns="0" bIns="0" rtlCol="0"/>
          <a:lstStyle/>
          <a:p>
            <a:endParaRPr sz="3567"/>
          </a:p>
        </p:txBody>
      </p:sp>
      <p:sp>
        <p:nvSpPr>
          <p:cNvPr id="7" name="object 7"/>
          <p:cNvSpPr/>
          <p:nvPr/>
        </p:nvSpPr>
        <p:spPr>
          <a:xfrm>
            <a:off x="6268808" y="5807623"/>
            <a:ext cx="0" cy="71726"/>
          </a:xfrm>
          <a:custGeom>
            <a:avLst/>
            <a:gdLst/>
            <a:ahLst/>
            <a:cxnLst/>
            <a:rect l="l" t="t" r="r" b="b"/>
            <a:pathLst>
              <a:path h="36194">
                <a:moveTo>
                  <a:pt x="0" y="0"/>
                </a:moveTo>
                <a:lnTo>
                  <a:pt x="0" y="35574"/>
                </a:lnTo>
              </a:path>
            </a:pathLst>
          </a:custGeom>
          <a:ln w="3705">
            <a:solidFill>
              <a:srgbClr val="000000"/>
            </a:solidFill>
          </a:ln>
        </p:spPr>
        <p:txBody>
          <a:bodyPr wrap="square" lIns="0" tIns="0" rIns="0" bIns="0" rtlCol="0"/>
          <a:lstStyle/>
          <a:p>
            <a:endParaRPr sz="3567"/>
          </a:p>
        </p:txBody>
      </p:sp>
      <p:sp>
        <p:nvSpPr>
          <p:cNvPr id="8" name="object 8"/>
          <p:cNvSpPr/>
          <p:nvPr/>
        </p:nvSpPr>
        <p:spPr>
          <a:xfrm>
            <a:off x="6945185" y="5807623"/>
            <a:ext cx="0" cy="71726"/>
          </a:xfrm>
          <a:custGeom>
            <a:avLst/>
            <a:gdLst/>
            <a:ahLst/>
            <a:cxnLst/>
            <a:rect l="l" t="t" r="r" b="b"/>
            <a:pathLst>
              <a:path h="36194">
                <a:moveTo>
                  <a:pt x="0" y="0"/>
                </a:moveTo>
                <a:lnTo>
                  <a:pt x="0" y="35574"/>
                </a:lnTo>
              </a:path>
            </a:pathLst>
          </a:custGeom>
          <a:ln w="3705">
            <a:solidFill>
              <a:srgbClr val="000000"/>
            </a:solidFill>
          </a:ln>
        </p:spPr>
        <p:txBody>
          <a:bodyPr wrap="square" lIns="0" tIns="0" rIns="0" bIns="0" rtlCol="0"/>
          <a:lstStyle/>
          <a:p>
            <a:endParaRPr sz="3567"/>
          </a:p>
        </p:txBody>
      </p:sp>
      <p:sp>
        <p:nvSpPr>
          <p:cNvPr id="9" name="object 9"/>
          <p:cNvSpPr/>
          <p:nvPr/>
        </p:nvSpPr>
        <p:spPr>
          <a:xfrm>
            <a:off x="7621560" y="5807623"/>
            <a:ext cx="0" cy="71726"/>
          </a:xfrm>
          <a:custGeom>
            <a:avLst/>
            <a:gdLst/>
            <a:ahLst/>
            <a:cxnLst/>
            <a:rect l="l" t="t" r="r" b="b"/>
            <a:pathLst>
              <a:path h="36194">
                <a:moveTo>
                  <a:pt x="0" y="0"/>
                </a:moveTo>
                <a:lnTo>
                  <a:pt x="0" y="35574"/>
                </a:lnTo>
              </a:path>
            </a:pathLst>
          </a:custGeom>
          <a:ln w="3705">
            <a:solidFill>
              <a:srgbClr val="000000"/>
            </a:solidFill>
          </a:ln>
        </p:spPr>
        <p:txBody>
          <a:bodyPr wrap="square" lIns="0" tIns="0" rIns="0" bIns="0" rtlCol="0"/>
          <a:lstStyle/>
          <a:p>
            <a:endParaRPr sz="3567"/>
          </a:p>
        </p:txBody>
      </p:sp>
      <p:sp>
        <p:nvSpPr>
          <p:cNvPr id="10" name="object 10"/>
          <p:cNvSpPr/>
          <p:nvPr/>
        </p:nvSpPr>
        <p:spPr>
          <a:xfrm>
            <a:off x="8297841" y="5807623"/>
            <a:ext cx="0" cy="71726"/>
          </a:xfrm>
          <a:custGeom>
            <a:avLst/>
            <a:gdLst/>
            <a:ahLst/>
            <a:cxnLst/>
            <a:rect l="l" t="t" r="r" b="b"/>
            <a:pathLst>
              <a:path h="36194">
                <a:moveTo>
                  <a:pt x="0" y="0"/>
                </a:moveTo>
                <a:lnTo>
                  <a:pt x="0" y="35574"/>
                </a:lnTo>
              </a:path>
            </a:pathLst>
          </a:custGeom>
          <a:ln w="3705">
            <a:solidFill>
              <a:srgbClr val="000000"/>
            </a:solidFill>
          </a:ln>
        </p:spPr>
        <p:txBody>
          <a:bodyPr wrap="square" lIns="0" tIns="0" rIns="0" bIns="0" rtlCol="0"/>
          <a:lstStyle/>
          <a:p>
            <a:endParaRPr sz="3567"/>
          </a:p>
        </p:txBody>
      </p:sp>
      <p:sp>
        <p:nvSpPr>
          <p:cNvPr id="11" name="object 11"/>
          <p:cNvSpPr txBox="1"/>
          <p:nvPr/>
        </p:nvSpPr>
        <p:spPr>
          <a:xfrm>
            <a:off x="4147542" y="5918748"/>
            <a:ext cx="184977" cy="166504"/>
          </a:xfrm>
          <a:prstGeom prst="rect">
            <a:avLst/>
          </a:prstGeom>
        </p:spPr>
        <p:txBody>
          <a:bodyPr vert="horz" wrap="square" lIns="0" tIns="28940" rIns="0" bIns="0" rtlCol="0">
            <a:spAutoFit/>
          </a:bodyPr>
          <a:lstStyle/>
          <a:p>
            <a:pPr marL="25168">
              <a:spcBef>
                <a:spcPts val="226"/>
              </a:spcBef>
            </a:pPr>
            <a:r>
              <a:rPr sz="892" spc="10" dirty="0">
                <a:latin typeface="Arial"/>
                <a:cs typeface="Arial"/>
              </a:rPr>
              <a:t>−3</a:t>
            </a:r>
            <a:endParaRPr sz="892">
              <a:latin typeface="Arial"/>
              <a:cs typeface="Arial"/>
            </a:endParaRPr>
          </a:p>
        </p:txBody>
      </p:sp>
      <p:sp>
        <p:nvSpPr>
          <p:cNvPr id="12" name="object 12"/>
          <p:cNvSpPr txBox="1"/>
          <p:nvPr/>
        </p:nvSpPr>
        <p:spPr>
          <a:xfrm>
            <a:off x="4823920" y="5918748"/>
            <a:ext cx="184977" cy="166504"/>
          </a:xfrm>
          <a:prstGeom prst="rect">
            <a:avLst/>
          </a:prstGeom>
        </p:spPr>
        <p:txBody>
          <a:bodyPr vert="horz" wrap="square" lIns="0" tIns="28940" rIns="0" bIns="0" rtlCol="0">
            <a:spAutoFit/>
          </a:bodyPr>
          <a:lstStyle/>
          <a:p>
            <a:pPr marL="25168">
              <a:spcBef>
                <a:spcPts val="226"/>
              </a:spcBef>
            </a:pPr>
            <a:r>
              <a:rPr sz="892" spc="10" dirty="0">
                <a:latin typeface="Arial"/>
                <a:cs typeface="Arial"/>
              </a:rPr>
              <a:t>−2</a:t>
            </a:r>
            <a:endParaRPr sz="892">
              <a:latin typeface="Arial"/>
              <a:cs typeface="Arial"/>
            </a:endParaRPr>
          </a:p>
        </p:txBody>
      </p:sp>
      <p:sp>
        <p:nvSpPr>
          <p:cNvPr id="13" name="object 13"/>
          <p:cNvSpPr txBox="1"/>
          <p:nvPr/>
        </p:nvSpPr>
        <p:spPr>
          <a:xfrm>
            <a:off x="7563731" y="5918747"/>
            <a:ext cx="115766" cy="166504"/>
          </a:xfrm>
          <a:prstGeom prst="rect">
            <a:avLst/>
          </a:prstGeom>
        </p:spPr>
        <p:txBody>
          <a:bodyPr vert="horz" wrap="square" lIns="0" tIns="28940" rIns="0" bIns="0" rtlCol="0">
            <a:spAutoFit/>
          </a:bodyPr>
          <a:lstStyle/>
          <a:p>
            <a:pPr marL="25168">
              <a:spcBef>
                <a:spcPts val="226"/>
              </a:spcBef>
            </a:pPr>
            <a:r>
              <a:rPr sz="892" spc="10" dirty="0">
                <a:latin typeface="Arial"/>
                <a:cs typeface="Arial"/>
              </a:rPr>
              <a:t>2</a:t>
            </a:r>
            <a:endParaRPr sz="892">
              <a:latin typeface="Arial"/>
              <a:cs typeface="Arial"/>
            </a:endParaRPr>
          </a:p>
        </p:txBody>
      </p:sp>
      <p:sp>
        <p:nvSpPr>
          <p:cNvPr id="14" name="object 14"/>
          <p:cNvSpPr txBox="1"/>
          <p:nvPr/>
        </p:nvSpPr>
        <p:spPr>
          <a:xfrm>
            <a:off x="8240009" y="5918747"/>
            <a:ext cx="115766" cy="166504"/>
          </a:xfrm>
          <a:prstGeom prst="rect">
            <a:avLst/>
          </a:prstGeom>
        </p:spPr>
        <p:txBody>
          <a:bodyPr vert="horz" wrap="square" lIns="0" tIns="28940" rIns="0" bIns="0" rtlCol="0">
            <a:spAutoFit/>
          </a:bodyPr>
          <a:lstStyle/>
          <a:p>
            <a:pPr marL="25168">
              <a:spcBef>
                <a:spcPts val="226"/>
              </a:spcBef>
            </a:pPr>
            <a:r>
              <a:rPr sz="892" spc="10" dirty="0">
                <a:latin typeface="Arial"/>
                <a:cs typeface="Arial"/>
              </a:rPr>
              <a:t>3</a:t>
            </a:r>
            <a:endParaRPr sz="892">
              <a:latin typeface="Arial"/>
              <a:cs typeface="Arial"/>
            </a:endParaRPr>
          </a:p>
        </p:txBody>
      </p:sp>
      <p:sp>
        <p:nvSpPr>
          <p:cNvPr id="15" name="object 15"/>
          <p:cNvSpPr/>
          <p:nvPr/>
        </p:nvSpPr>
        <p:spPr>
          <a:xfrm>
            <a:off x="4104458" y="1614242"/>
            <a:ext cx="0" cy="4058174"/>
          </a:xfrm>
          <a:custGeom>
            <a:avLst/>
            <a:gdLst/>
            <a:ahLst/>
            <a:cxnLst/>
            <a:rect l="l" t="t" r="r" b="b"/>
            <a:pathLst>
              <a:path h="2047875">
                <a:moveTo>
                  <a:pt x="0" y="2047869"/>
                </a:moveTo>
                <a:lnTo>
                  <a:pt x="0" y="0"/>
                </a:lnTo>
              </a:path>
            </a:pathLst>
          </a:custGeom>
          <a:ln w="3705">
            <a:solidFill>
              <a:srgbClr val="000000"/>
            </a:solidFill>
          </a:ln>
        </p:spPr>
        <p:txBody>
          <a:bodyPr wrap="square" lIns="0" tIns="0" rIns="0" bIns="0" rtlCol="0"/>
          <a:lstStyle/>
          <a:p>
            <a:endParaRPr sz="3567"/>
          </a:p>
        </p:txBody>
      </p:sp>
      <p:sp>
        <p:nvSpPr>
          <p:cNvPr id="16" name="object 16"/>
          <p:cNvSpPr/>
          <p:nvPr/>
        </p:nvSpPr>
        <p:spPr>
          <a:xfrm>
            <a:off x="4033964" y="5672404"/>
            <a:ext cx="71726" cy="0"/>
          </a:xfrm>
          <a:custGeom>
            <a:avLst/>
            <a:gdLst/>
            <a:ahLst/>
            <a:cxnLst/>
            <a:rect l="l" t="t" r="r" b="b"/>
            <a:pathLst>
              <a:path w="36194">
                <a:moveTo>
                  <a:pt x="35574" y="0"/>
                </a:moveTo>
                <a:lnTo>
                  <a:pt x="0" y="0"/>
                </a:lnTo>
              </a:path>
            </a:pathLst>
          </a:custGeom>
          <a:ln w="3705">
            <a:solidFill>
              <a:srgbClr val="000000"/>
            </a:solidFill>
          </a:ln>
        </p:spPr>
        <p:txBody>
          <a:bodyPr wrap="square" lIns="0" tIns="0" rIns="0" bIns="0" rtlCol="0"/>
          <a:lstStyle/>
          <a:p>
            <a:endParaRPr sz="3567"/>
          </a:p>
        </p:txBody>
      </p:sp>
      <p:sp>
        <p:nvSpPr>
          <p:cNvPr id="17" name="object 17"/>
          <p:cNvSpPr/>
          <p:nvPr/>
        </p:nvSpPr>
        <p:spPr>
          <a:xfrm>
            <a:off x="4033964" y="4996026"/>
            <a:ext cx="71726" cy="0"/>
          </a:xfrm>
          <a:custGeom>
            <a:avLst/>
            <a:gdLst/>
            <a:ahLst/>
            <a:cxnLst/>
            <a:rect l="l" t="t" r="r" b="b"/>
            <a:pathLst>
              <a:path w="36194">
                <a:moveTo>
                  <a:pt x="35574" y="0"/>
                </a:moveTo>
                <a:lnTo>
                  <a:pt x="0" y="0"/>
                </a:lnTo>
              </a:path>
            </a:pathLst>
          </a:custGeom>
          <a:ln w="3705">
            <a:solidFill>
              <a:srgbClr val="000000"/>
            </a:solidFill>
          </a:ln>
        </p:spPr>
        <p:txBody>
          <a:bodyPr wrap="square" lIns="0" tIns="0" rIns="0" bIns="0" rtlCol="0"/>
          <a:lstStyle/>
          <a:p>
            <a:endParaRPr sz="3567"/>
          </a:p>
        </p:txBody>
      </p:sp>
      <p:sp>
        <p:nvSpPr>
          <p:cNvPr id="18" name="object 18"/>
          <p:cNvSpPr/>
          <p:nvPr/>
        </p:nvSpPr>
        <p:spPr>
          <a:xfrm>
            <a:off x="4033964" y="4319651"/>
            <a:ext cx="71726" cy="0"/>
          </a:xfrm>
          <a:custGeom>
            <a:avLst/>
            <a:gdLst/>
            <a:ahLst/>
            <a:cxnLst/>
            <a:rect l="l" t="t" r="r" b="b"/>
            <a:pathLst>
              <a:path w="36194">
                <a:moveTo>
                  <a:pt x="35574" y="0"/>
                </a:moveTo>
                <a:lnTo>
                  <a:pt x="0" y="0"/>
                </a:lnTo>
              </a:path>
            </a:pathLst>
          </a:custGeom>
          <a:ln w="3705">
            <a:solidFill>
              <a:srgbClr val="000000"/>
            </a:solidFill>
          </a:ln>
        </p:spPr>
        <p:txBody>
          <a:bodyPr wrap="square" lIns="0" tIns="0" rIns="0" bIns="0" rtlCol="0"/>
          <a:lstStyle/>
          <a:p>
            <a:endParaRPr sz="3567"/>
          </a:p>
        </p:txBody>
      </p:sp>
      <p:sp>
        <p:nvSpPr>
          <p:cNvPr id="19" name="object 19"/>
          <p:cNvSpPr/>
          <p:nvPr/>
        </p:nvSpPr>
        <p:spPr>
          <a:xfrm>
            <a:off x="4033964" y="3643274"/>
            <a:ext cx="71726" cy="0"/>
          </a:xfrm>
          <a:custGeom>
            <a:avLst/>
            <a:gdLst/>
            <a:ahLst/>
            <a:cxnLst/>
            <a:rect l="l" t="t" r="r" b="b"/>
            <a:pathLst>
              <a:path w="36194">
                <a:moveTo>
                  <a:pt x="35574" y="0"/>
                </a:moveTo>
                <a:lnTo>
                  <a:pt x="0" y="0"/>
                </a:lnTo>
              </a:path>
            </a:pathLst>
          </a:custGeom>
          <a:ln w="3705">
            <a:solidFill>
              <a:srgbClr val="000000"/>
            </a:solidFill>
          </a:ln>
        </p:spPr>
        <p:txBody>
          <a:bodyPr wrap="square" lIns="0" tIns="0" rIns="0" bIns="0" rtlCol="0"/>
          <a:lstStyle/>
          <a:p>
            <a:endParaRPr sz="3567"/>
          </a:p>
        </p:txBody>
      </p:sp>
      <p:sp>
        <p:nvSpPr>
          <p:cNvPr id="20" name="object 20"/>
          <p:cNvSpPr/>
          <p:nvPr/>
        </p:nvSpPr>
        <p:spPr>
          <a:xfrm>
            <a:off x="4033964" y="2966897"/>
            <a:ext cx="71726" cy="0"/>
          </a:xfrm>
          <a:custGeom>
            <a:avLst/>
            <a:gdLst/>
            <a:ahLst/>
            <a:cxnLst/>
            <a:rect l="l" t="t" r="r" b="b"/>
            <a:pathLst>
              <a:path w="36194">
                <a:moveTo>
                  <a:pt x="35574" y="0"/>
                </a:moveTo>
                <a:lnTo>
                  <a:pt x="0" y="0"/>
                </a:lnTo>
              </a:path>
            </a:pathLst>
          </a:custGeom>
          <a:ln w="3705">
            <a:solidFill>
              <a:srgbClr val="000000"/>
            </a:solidFill>
          </a:ln>
        </p:spPr>
        <p:txBody>
          <a:bodyPr wrap="square" lIns="0" tIns="0" rIns="0" bIns="0" rtlCol="0"/>
          <a:lstStyle/>
          <a:p>
            <a:endParaRPr sz="3567"/>
          </a:p>
        </p:txBody>
      </p:sp>
      <p:sp>
        <p:nvSpPr>
          <p:cNvPr id="21" name="object 21"/>
          <p:cNvSpPr/>
          <p:nvPr/>
        </p:nvSpPr>
        <p:spPr>
          <a:xfrm>
            <a:off x="4033964" y="2290519"/>
            <a:ext cx="71726" cy="0"/>
          </a:xfrm>
          <a:custGeom>
            <a:avLst/>
            <a:gdLst/>
            <a:ahLst/>
            <a:cxnLst/>
            <a:rect l="l" t="t" r="r" b="b"/>
            <a:pathLst>
              <a:path w="36194">
                <a:moveTo>
                  <a:pt x="35574" y="0"/>
                </a:moveTo>
                <a:lnTo>
                  <a:pt x="0" y="0"/>
                </a:lnTo>
              </a:path>
            </a:pathLst>
          </a:custGeom>
          <a:ln w="3705">
            <a:solidFill>
              <a:srgbClr val="000000"/>
            </a:solidFill>
          </a:ln>
        </p:spPr>
        <p:txBody>
          <a:bodyPr wrap="square" lIns="0" tIns="0" rIns="0" bIns="0" rtlCol="0"/>
          <a:lstStyle/>
          <a:p>
            <a:endParaRPr sz="3567"/>
          </a:p>
        </p:txBody>
      </p:sp>
      <p:sp>
        <p:nvSpPr>
          <p:cNvPr id="22" name="object 22"/>
          <p:cNvSpPr/>
          <p:nvPr/>
        </p:nvSpPr>
        <p:spPr>
          <a:xfrm>
            <a:off x="4033964" y="1614241"/>
            <a:ext cx="71726" cy="0"/>
          </a:xfrm>
          <a:custGeom>
            <a:avLst/>
            <a:gdLst/>
            <a:ahLst/>
            <a:cxnLst/>
            <a:rect l="l" t="t" r="r" b="b"/>
            <a:pathLst>
              <a:path w="36194">
                <a:moveTo>
                  <a:pt x="35574" y="0"/>
                </a:moveTo>
                <a:lnTo>
                  <a:pt x="0" y="0"/>
                </a:lnTo>
              </a:path>
            </a:pathLst>
          </a:custGeom>
          <a:ln w="3705">
            <a:solidFill>
              <a:srgbClr val="000000"/>
            </a:solidFill>
          </a:ln>
        </p:spPr>
        <p:txBody>
          <a:bodyPr wrap="square" lIns="0" tIns="0" rIns="0" bIns="0" rtlCol="0"/>
          <a:lstStyle/>
          <a:p>
            <a:endParaRPr sz="3567"/>
          </a:p>
        </p:txBody>
      </p:sp>
      <p:sp>
        <p:nvSpPr>
          <p:cNvPr id="23" name="object 23"/>
          <p:cNvSpPr txBox="1"/>
          <p:nvPr/>
        </p:nvSpPr>
        <p:spPr>
          <a:xfrm>
            <a:off x="3819318" y="5580264"/>
            <a:ext cx="137282" cy="184977"/>
          </a:xfrm>
          <a:prstGeom prst="rect">
            <a:avLst/>
          </a:prstGeom>
        </p:spPr>
        <p:txBody>
          <a:bodyPr vert="vert270" wrap="square" lIns="0" tIns="2517" rIns="0" bIns="0" rtlCol="0">
            <a:spAutoFit/>
          </a:bodyPr>
          <a:lstStyle/>
          <a:p>
            <a:pPr marL="25168">
              <a:spcBef>
                <a:spcPts val="20"/>
              </a:spcBef>
            </a:pPr>
            <a:r>
              <a:rPr sz="892" dirty="0">
                <a:latin typeface="Arial"/>
                <a:cs typeface="Arial"/>
              </a:rPr>
              <a:t>−3</a:t>
            </a:r>
            <a:endParaRPr sz="892">
              <a:latin typeface="Arial"/>
              <a:cs typeface="Arial"/>
            </a:endParaRPr>
          </a:p>
        </p:txBody>
      </p:sp>
      <p:sp>
        <p:nvSpPr>
          <p:cNvPr id="24" name="object 24"/>
          <p:cNvSpPr txBox="1"/>
          <p:nvPr/>
        </p:nvSpPr>
        <p:spPr>
          <a:xfrm>
            <a:off x="3819318" y="4903887"/>
            <a:ext cx="137282" cy="184977"/>
          </a:xfrm>
          <a:prstGeom prst="rect">
            <a:avLst/>
          </a:prstGeom>
        </p:spPr>
        <p:txBody>
          <a:bodyPr vert="vert270" wrap="square" lIns="0" tIns="2517" rIns="0" bIns="0" rtlCol="0">
            <a:spAutoFit/>
          </a:bodyPr>
          <a:lstStyle/>
          <a:p>
            <a:pPr marL="25168">
              <a:spcBef>
                <a:spcPts val="20"/>
              </a:spcBef>
            </a:pPr>
            <a:r>
              <a:rPr sz="892" dirty="0">
                <a:latin typeface="Arial"/>
                <a:cs typeface="Arial"/>
              </a:rPr>
              <a:t>−2</a:t>
            </a:r>
            <a:endParaRPr sz="892">
              <a:latin typeface="Arial"/>
              <a:cs typeface="Arial"/>
            </a:endParaRPr>
          </a:p>
        </p:txBody>
      </p:sp>
      <p:sp>
        <p:nvSpPr>
          <p:cNvPr id="25" name="object 25"/>
          <p:cNvSpPr txBox="1"/>
          <p:nvPr/>
        </p:nvSpPr>
        <p:spPr>
          <a:xfrm>
            <a:off x="3819318" y="4227510"/>
            <a:ext cx="137282" cy="184977"/>
          </a:xfrm>
          <a:prstGeom prst="rect">
            <a:avLst/>
          </a:prstGeom>
        </p:spPr>
        <p:txBody>
          <a:bodyPr vert="vert270" wrap="square" lIns="0" tIns="2517" rIns="0" bIns="0" rtlCol="0">
            <a:spAutoFit/>
          </a:bodyPr>
          <a:lstStyle/>
          <a:p>
            <a:pPr marL="25168">
              <a:spcBef>
                <a:spcPts val="20"/>
              </a:spcBef>
            </a:pPr>
            <a:r>
              <a:rPr sz="892" dirty="0">
                <a:latin typeface="Arial"/>
                <a:cs typeface="Arial"/>
              </a:rPr>
              <a:t>−1</a:t>
            </a:r>
            <a:endParaRPr sz="892">
              <a:latin typeface="Arial"/>
              <a:cs typeface="Arial"/>
            </a:endParaRPr>
          </a:p>
        </p:txBody>
      </p:sp>
      <p:sp>
        <p:nvSpPr>
          <p:cNvPr id="26" name="object 26"/>
          <p:cNvSpPr txBox="1"/>
          <p:nvPr/>
        </p:nvSpPr>
        <p:spPr>
          <a:xfrm>
            <a:off x="3819318" y="3585446"/>
            <a:ext cx="137282" cy="115766"/>
          </a:xfrm>
          <a:prstGeom prst="rect">
            <a:avLst/>
          </a:prstGeom>
        </p:spPr>
        <p:txBody>
          <a:bodyPr vert="vert270" wrap="square" lIns="0" tIns="2517" rIns="0" bIns="0" rtlCol="0">
            <a:spAutoFit/>
          </a:bodyPr>
          <a:lstStyle/>
          <a:p>
            <a:pPr marL="25168">
              <a:spcBef>
                <a:spcPts val="20"/>
              </a:spcBef>
            </a:pPr>
            <a:r>
              <a:rPr sz="892" dirty="0">
                <a:latin typeface="Arial"/>
                <a:cs typeface="Arial"/>
              </a:rPr>
              <a:t>0</a:t>
            </a:r>
            <a:endParaRPr sz="892">
              <a:latin typeface="Arial"/>
              <a:cs typeface="Arial"/>
            </a:endParaRPr>
          </a:p>
        </p:txBody>
      </p:sp>
      <p:sp>
        <p:nvSpPr>
          <p:cNvPr id="27" name="object 27"/>
          <p:cNvSpPr txBox="1"/>
          <p:nvPr/>
        </p:nvSpPr>
        <p:spPr>
          <a:xfrm>
            <a:off x="3819318" y="2909069"/>
            <a:ext cx="137282" cy="115766"/>
          </a:xfrm>
          <a:prstGeom prst="rect">
            <a:avLst/>
          </a:prstGeom>
        </p:spPr>
        <p:txBody>
          <a:bodyPr vert="vert270" wrap="square" lIns="0" tIns="2517" rIns="0" bIns="0" rtlCol="0">
            <a:spAutoFit/>
          </a:bodyPr>
          <a:lstStyle/>
          <a:p>
            <a:pPr marL="25168">
              <a:spcBef>
                <a:spcPts val="20"/>
              </a:spcBef>
            </a:pPr>
            <a:r>
              <a:rPr sz="892" dirty="0">
                <a:latin typeface="Arial"/>
                <a:cs typeface="Arial"/>
              </a:rPr>
              <a:t>1</a:t>
            </a:r>
            <a:endParaRPr sz="892">
              <a:latin typeface="Arial"/>
              <a:cs typeface="Arial"/>
            </a:endParaRPr>
          </a:p>
        </p:txBody>
      </p:sp>
      <p:sp>
        <p:nvSpPr>
          <p:cNvPr id="28" name="object 28"/>
          <p:cNvSpPr txBox="1"/>
          <p:nvPr/>
        </p:nvSpPr>
        <p:spPr>
          <a:xfrm>
            <a:off x="3819318" y="2232692"/>
            <a:ext cx="137282" cy="115766"/>
          </a:xfrm>
          <a:prstGeom prst="rect">
            <a:avLst/>
          </a:prstGeom>
        </p:spPr>
        <p:txBody>
          <a:bodyPr vert="vert270" wrap="square" lIns="0" tIns="2517" rIns="0" bIns="0" rtlCol="0">
            <a:spAutoFit/>
          </a:bodyPr>
          <a:lstStyle/>
          <a:p>
            <a:pPr marL="25168">
              <a:spcBef>
                <a:spcPts val="20"/>
              </a:spcBef>
            </a:pPr>
            <a:r>
              <a:rPr sz="892" dirty="0">
                <a:latin typeface="Arial"/>
                <a:cs typeface="Arial"/>
              </a:rPr>
              <a:t>2</a:t>
            </a:r>
            <a:endParaRPr sz="892">
              <a:latin typeface="Arial"/>
              <a:cs typeface="Arial"/>
            </a:endParaRPr>
          </a:p>
        </p:txBody>
      </p:sp>
      <p:sp>
        <p:nvSpPr>
          <p:cNvPr id="29" name="object 29"/>
          <p:cNvSpPr txBox="1"/>
          <p:nvPr/>
        </p:nvSpPr>
        <p:spPr>
          <a:xfrm>
            <a:off x="3819318" y="1556414"/>
            <a:ext cx="137282" cy="115766"/>
          </a:xfrm>
          <a:prstGeom prst="rect">
            <a:avLst/>
          </a:prstGeom>
        </p:spPr>
        <p:txBody>
          <a:bodyPr vert="vert270" wrap="square" lIns="0" tIns="2517" rIns="0" bIns="0" rtlCol="0">
            <a:spAutoFit/>
          </a:bodyPr>
          <a:lstStyle/>
          <a:p>
            <a:pPr marL="25168">
              <a:spcBef>
                <a:spcPts val="20"/>
              </a:spcBef>
            </a:pPr>
            <a:r>
              <a:rPr sz="892" dirty="0">
                <a:latin typeface="Arial"/>
                <a:cs typeface="Arial"/>
              </a:rPr>
              <a:t>3</a:t>
            </a:r>
            <a:endParaRPr sz="892">
              <a:latin typeface="Arial"/>
              <a:cs typeface="Arial"/>
            </a:endParaRPr>
          </a:p>
        </p:txBody>
      </p:sp>
      <p:sp>
        <p:nvSpPr>
          <p:cNvPr id="30" name="object 30"/>
          <p:cNvSpPr/>
          <p:nvPr/>
        </p:nvSpPr>
        <p:spPr>
          <a:xfrm>
            <a:off x="4104458" y="1465023"/>
            <a:ext cx="4343819" cy="4343819"/>
          </a:xfrm>
          <a:custGeom>
            <a:avLst/>
            <a:gdLst/>
            <a:ahLst/>
            <a:cxnLst/>
            <a:rect l="l" t="t" r="r" b="b"/>
            <a:pathLst>
              <a:path w="2192020" h="2192020">
                <a:moveTo>
                  <a:pt x="0" y="2191403"/>
                </a:moveTo>
                <a:lnTo>
                  <a:pt x="2191404" y="2191403"/>
                </a:lnTo>
                <a:lnTo>
                  <a:pt x="2191404" y="0"/>
                </a:lnTo>
                <a:lnTo>
                  <a:pt x="0" y="0"/>
                </a:lnTo>
                <a:lnTo>
                  <a:pt x="0" y="2191403"/>
                </a:lnTo>
              </a:path>
            </a:pathLst>
          </a:custGeom>
          <a:ln w="3705">
            <a:solidFill>
              <a:srgbClr val="000000"/>
            </a:solidFill>
          </a:ln>
        </p:spPr>
        <p:txBody>
          <a:bodyPr wrap="square" lIns="0" tIns="0" rIns="0" bIns="0" rtlCol="0"/>
          <a:lstStyle/>
          <a:p>
            <a:endParaRPr sz="3567"/>
          </a:p>
        </p:txBody>
      </p:sp>
      <p:sp>
        <p:nvSpPr>
          <p:cNvPr id="31" name="object 31"/>
          <p:cNvSpPr txBox="1"/>
          <p:nvPr/>
        </p:nvSpPr>
        <p:spPr>
          <a:xfrm>
            <a:off x="5500297" y="5918747"/>
            <a:ext cx="1503727" cy="456263"/>
          </a:xfrm>
          <a:prstGeom prst="rect">
            <a:avLst/>
          </a:prstGeom>
        </p:spPr>
        <p:txBody>
          <a:bodyPr vert="horz" wrap="square" lIns="0" tIns="28940" rIns="0" bIns="0" rtlCol="0">
            <a:spAutoFit/>
          </a:bodyPr>
          <a:lstStyle/>
          <a:p>
            <a:pPr marL="25168">
              <a:spcBef>
                <a:spcPts val="226"/>
              </a:spcBef>
              <a:tabLst>
                <a:tab pos="734894" algn="l"/>
                <a:tab pos="1411902" algn="l"/>
              </a:tabLst>
            </a:pPr>
            <a:r>
              <a:rPr sz="892" spc="10" dirty="0">
                <a:latin typeface="Arial"/>
                <a:cs typeface="Arial"/>
              </a:rPr>
              <a:t>−1	0	1</a:t>
            </a:r>
            <a:endParaRPr sz="892">
              <a:latin typeface="Arial"/>
              <a:cs typeface="Arial"/>
            </a:endParaRPr>
          </a:p>
          <a:p>
            <a:pPr>
              <a:spcBef>
                <a:spcPts val="10"/>
              </a:spcBef>
            </a:pPr>
            <a:endParaRPr sz="991">
              <a:latin typeface="Times New Roman"/>
              <a:cs typeface="Times New Roman"/>
            </a:endParaRPr>
          </a:p>
          <a:p>
            <a:pPr marL="99412"/>
            <a:r>
              <a:rPr sz="892" spc="10" dirty="0">
                <a:latin typeface="Arial"/>
                <a:cs typeface="Arial"/>
              </a:rPr>
              <a:t>First Principal</a:t>
            </a:r>
            <a:r>
              <a:rPr sz="892" spc="-69" dirty="0">
                <a:latin typeface="Arial"/>
                <a:cs typeface="Arial"/>
              </a:rPr>
              <a:t> </a:t>
            </a:r>
            <a:r>
              <a:rPr sz="892" spc="10" dirty="0">
                <a:latin typeface="Arial"/>
                <a:cs typeface="Arial"/>
              </a:rPr>
              <a:t>Component</a:t>
            </a:r>
            <a:endParaRPr sz="892">
              <a:latin typeface="Arial"/>
              <a:cs typeface="Arial"/>
            </a:endParaRPr>
          </a:p>
        </p:txBody>
      </p:sp>
      <p:sp>
        <p:nvSpPr>
          <p:cNvPr id="32" name="object 32"/>
          <p:cNvSpPr txBox="1"/>
          <p:nvPr/>
        </p:nvSpPr>
        <p:spPr>
          <a:xfrm>
            <a:off x="3537331" y="2848619"/>
            <a:ext cx="137282" cy="1574194"/>
          </a:xfrm>
          <a:prstGeom prst="rect">
            <a:avLst/>
          </a:prstGeom>
        </p:spPr>
        <p:txBody>
          <a:bodyPr vert="vert270" wrap="square" lIns="0" tIns="2517" rIns="0" bIns="0" rtlCol="0">
            <a:spAutoFit/>
          </a:bodyPr>
          <a:lstStyle/>
          <a:p>
            <a:pPr marL="25168">
              <a:spcBef>
                <a:spcPts val="20"/>
              </a:spcBef>
            </a:pPr>
            <a:r>
              <a:rPr sz="892" spc="10" dirty="0">
                <a:latin typeface="Arial"/>
                <a:cs typeface="Arial"/>
              </a:rPr>
              <a:t>Second Principal</a:t>
            </a:r>
            <a:r>
              <a:rPr sz="892" spc="-20" dirty="0">
                <a:latin typeface="Arial"/>
                <a:cs typeface="Arial"/>
              </a:rPr>
              <a:t> </a:t>
            </a:r>
            <a:r>
              <a:rPr sz="892" spc="10" dirty="0">
                <a:latin typeface="Arial"/>
                <a:cs typeface="Arial"/>
              </a:rPr>
              <a:t>Component</a:t>
            </a:r>
            <a:endParaRPr sz="892">
              <a:latin typeface="Arial"/>
              <a:cs typeface="Arial"/>
            </a:endParaRPr>
          </a:p>
        </p:txBody>
      </p:sp>
      <p:sp>
        <p:nvSpPr>
          <p:cNvPr id="33" name="object 33"/>
          <p:cNvSpPr txBox="1"/>
          <p:nvPr/>
        </p:nvSpPr>
        <p:spPr>
          <a:xfrm>
            <a:off x="6710398" y="4313479"/>
            <a:ext cx="437903" cy="142402"/>
          </a:xfrm>
          <a:prstGeom prst="rect">
            <a:avLst/>
          </a:prstGeom>
        </p:spPr>
        <p:txBody>
          <a:bodyPr vert="horz" wrap="square" lIns="0" tIns="35234" rIns="0" bIns="0" rtlCol="0">
            <a:spAutoFit/>
          </a:bodyPr>
          <a:lstStyle/>
          <a:p>
            <a:pPr marL="25168">
              <a:spcBef>
                <a:spcPts val="277"/>
              </a:spcBef>
            </a:pPr>
            <a:r>
              <a:rPr sz="694" spc="40" dirty="0">
                <a:solidFill>
                  <a:srgbClr val="0072CB"/>
                </a:solidFill>
                <a:latin typeface="Arial"/>
                <a:cs typeface="Arial"/>
              </a:rPr>
              <a:t>Alabama</a:t>
            </a:r>
            <a:endParaRPr sz="694">
              <a:latin typeface="Arial"/>
              <a:cs typeface="Arial"/>
            </a:endParaRPr>
          </a:p>
        </p:txBody>
      </p:sp>
      <p:sp>
        <p:nvSpPr>
          <p:cNvPr id="34" name="object 34"/>
          <p:cNvSpPr txBox="1"/>
          <p:nvPr/>
        </p:nvSpPr>
        <p:spPr>
          <a:xfrm>
            <a:off x="5944917" y="4304371"/>
            <a:ext cx="460556" cy="142402"/>
          </a:xfrm>
          <a:prstGeom prst="rect">
            <a:avLst/>
          </a:prstGeom>
        </p:spPr>
        <p:txBody>
          <a:bodyPr vert="horz" wrap="square" lIns="0" tIns="35234" rIns="0" bIns="0" rtlCol="0">
            <a:spAutoFit/>
          </a:bodyPr>
          <a:lstStyle/>
          <a:p>
            <a:pPr marL="25168">
              <a:spcBef>
                <a:spcPts val="277"/>
              </a:spcBef>
            </a:pPr>
            <a:r>
              <a:rPr sz="694" spc="50" dirty="0">
                <a:solidFill>
                  <a:srgbClr val="0072CB"/>
                </a:solidFill>
                <a:latin typeface="Arial"/>
                <a:cs typeface="Arial"/>
              </a:rPr>
              <a:t>A</a:t>
            </a:r>
            <a:r>
              <a:rPr sz="694" spc="30" dirty="0">
                <a:solidFill>
                  <a:srgbClr val="0072CB"/>
                </a:solidFill>
                <a:latin typeface="Arial"/>
                <a:cs typeface="Arial"/>
              </a:rPr>
              <a:t>r</a:t>
            </a:r>
            <a:r>
              <a:rPr sz="694" spc="40" dirty="0">
                <a:solidFill>
                  <a:srgbClr val="0072CB"/>
                </a:solidFill>
                <a:latin typeface="Arial"/>
                <a:cs typeface="Arial"/>
              </a:rPr>
              <a:t>kansas</a:t>
            </a:r>
            <a:endParaRPr sz="694">
              <a:latin typeface="Arial"/>
              <a:cs typeface="Arial"/>
            </a:endParaRPr>
          </a:p>
        </p:txBody>
      </p:sp>
      <p:sp>
        <p:nvSpPr>
          <p:cNvPr id="35" name="object 35"/>
          <p:cNvSpPr txBox="1"/>
          <p:nvPr/>
        </p:nvSpPr>
        <p:spPr>
          <a:xfrm>
            <a:off x="7726821" y="2522274"/>
            <a:ext cx="464331" cy="142402"/>
          </a:xfrm>
          <a:prstGeom prst="rect">
            <a:avLst/>
          </a:prstGeom>
        </p:spPr>
        <p:txBody>
          <a:bodyPr vert="horz" wrap="square" lIns="0" tIns="35234" rIns="0" bIns="0" rtlCol="0">
            <a:spAutoFit/>
          </a:bodyPr>
          <a:lstStyle/>
          <a:p>
            <a:pPr marL="25168">
              <a:spcBef>
                <a:spcPts val="277"/>
              </a:spcBef>
            </a:pPr>
            <a:r>
              <a:rPr sz="694" spc="30" dirty="0">
                <a:solidFill>
                  <a:srgbClr val="0072CB"/>
                </a:solidFill>
                <a:latin typeface="Arial"/>
                <a:cs typeface="Arial"/>
              </a:rPr>
              <a:t>Cali</a:t>
            </a:r>
            <a:r>
              <a:rPr sz="694" spc="-10" dirty="0">
                <a:solidFill>
                  <a:srgbClr val="0072CB"/>
                </a:solidFill>
                <a:latin typeface="Arial"/>
                <a:cs typeface="Arial"/>
              </a:rPr>
              <a:t>f</a:t>
            </a:r>
            <a:r>
              <a:rPr sz="694" spc="40" dirty="0">
                <a:solidFill>
                  <a:srgbClr val="0072CB"/>
                </a:solidFill>
                <a:latin typeface="Arial"/>
                <a:cs typeface="Arial"/>
              </a:rPr>
              <a:t>o</a:t>
            </a:r>
            <a:r>
              <a:rPr sz="694" spc="30" dirty="0">
                <a:solidFill>
                  <a:srgbClr val="0072CB"/>
                </a:solidFill>
                <a:latin typeface="Arial"/>
                <a:cs typeface="Arial"/>
              </a:rPr>
              <a:t>rnia</a:t>
            </a:r>
            <a:endParaRPr sz="694">
              <a:latin typeface="Arial"/>
              <a:cs typeface="Arial"/>
            </a:endParaRPr>
          </a:p>
        </p:txBody>
      </p:sp>
      <p:sp>
        <p:nvSpPr>
          <p:cNvPr id="36" name="object 36"/>
          <p:cNvSpPr txBox="1"/>
          <p:nvPr/>
        </p:nvSpPr>
        <p:spPr>
          <a:xfrm>
            <a:off x="7059159" y="2894145"/>
            <a:ext cx="446714" cy="142402"/>
          </a:xfrm>
          <a:prstGeom prst="rect">
            <a:avLst/>
          </a:prstGeom>
        </p:spPr>
        <p:txBody>
          <a:bodyPr vert="horz" wrap="square" lIns="0" tIns="35234" rIns="0" bIns="0" rtlCol="0">
            <a:spAutoFit/>
          </a:bodyPr>
          <a:lstStyle/>
          <a:p>
            <a:pPr marL="25168">
              <a:spcBef>
                <a:spcPts val="277"/>
              </a:spcBef>
            </a:pPr>
            <a:r>
              <a:rPr sz="694" spc="30" dirty="0">
                <a:solidFill>
                  <a:srgbClr val="0072CB"/>
                </a:solidFill>
                <a:latin typeface="Arial"/>
                <a:cs typeface="Arial"/>
              </a:rPr>
              <a:t>Colorado</a:t>
            </a:r>
            <a:endParaRPr sz="694">
              <a:latin typeface="Arial"/>
              <a:cs typeface="Arial"/>
            </a:endParaRPr>
          </a:p>
        </p:txBody>
      </p:sp>
      <p:sp>
        <p:nvSpPr>
          <p:cNvPr id="37" name="object 37"/>
          <p:cNvSpPr txBox="1"/>
          <p:nvPr/>
        </p:nvSpPr>
        <p:spPr>
          <a:xfrm>
            <a:off x="5075470" y="2826295"/>
            <a:ext cx="567515" cy="142402"/>
          </a:xfrm>
          <a:prstGeom prst="rect">
            <a:avLst/>
          </a:prstGeom>
        </p:spPr>
        <p:txBody>
          <a:bodyPr vert="horz" wrap="square" lIns="0" tIns="35234" rIns="0" bIns="0" rtlCol="0">
            <a:spAutoFit/>
          </a:bodyPr>
          <a:lstStyle/>
          <a:p>
            <a:pPr marL="25168">
              <a:spcBef>
                <a:spcPts val="277"/>
              </a:spcBef>
            </a:pPr>
            <a:r>
              <a:rPr sz="694" spc="30" dirty="0">
                <a:solidFill>
                  <a:srgbClr val="0072CB"/>
                </a:solidFill>
                <a:latin typeface="Arial"/>
                <a:cs typeface="Arial"/>
              </a:rPr>
              <a:t>Connecticut</a:t>
            </a:r>
            <a:endParaRPr sz="694">
              <a:latin typeface="Arial"/>
              <a:cs typeface="Arial"/>
            </a:endParaRPr>
          </a:p>
        </p:txBody>
      </p:sp>
      <p:sp>
        <p:nvSpPr>
          <p:cNvPr id="38" name="object 38"/>
          <p:cNvSpPr txBox="1"/>
          <p:nvPr/>
        </p:nvSpPr>
        <p:spPr>
          <a:xfrm>
            <a:off x="8111422" y="3580902"/>
            <a:ext cx="351079" cy="142402"/>
          </a:xfrm>
          <a:prstGeom prst="rect">
            <a:avLst/>
          </a:prstGeom>
        </p:spPr>
        <p:txBody>
          <a:bodyPr vert="horz" wrap="square" lIns="0" tIns="35234" rIns="0" bIns="0" rtlCol="0">
            <a:spAutoFit/>
          </a:bodyPr>
          <a:lstStyle/>
          <a:p>
            <a:pPr marL="25168">
              <a:spcBef>
                <a:spcPts val="277"/>
              </a:spcBef>
            </a:pPr>
            <a:r>
              <a:rPr sz="694" spc="30" dirty="0">
                <a:solidFill>
                  <a:srgbClr val="0072CB"/>
                </a:solidFill>
                <a:latin typeface="Arial"/>
                <a:cs typeface="Arial"/>
              </a:rPr>
              <a:t>Florida</a:t>
            </a:r>
            <a:endParaRPr sz="694">
              <a:latin typeface="Arial"/>
              <a:cs typeface="Arial"/>
            </a:endParaRPr>
          </a:p>
        </p:txBody>
      </p:sp>
      <p:sp>
        <p:nvSpPr>
          <p:cNvPr id="39" name="object 39"/>
          <p:cNvSpPr txBox="1"/>
          <p:nvPr/>
        </p:nvSpPr>
        <p:spPr>
          <a:xfrm>
            <a:off x="5485712" y="2503085"/>
            <a:ext cx="341012" cy="142402"/>
          </a:xfrm>
          <a:prstGeom prst="rect">
            <a:avLst/>
          </a:prstGeom>
        </p:spPr>
        <p:txBody>
          <a:bodyPr vert="horz" wrap="square" lIns="0" tIns="35234" rIns="0" bIns="0" rtlCol="0">
            <a:spAutoFit/>
          </a:bodyPr>
          <a:lstStyle/>
          <a:p>
            <a:pPr marL="25168">
              <a:spcBef>
                <a:spcPts val="277"/>
              </a:spcBef>
            </a:pPr>
            <a:r>
              <a:rPr sz="694" spc="50" dirty="0">
                <a:solidFill>
                  <a:srgbClr val="0072CB"/>
                </a:solidFill>
                <a:latin typeface="Arial"/>
                <a:cs typeface="Arial"/>
              </a:rPr>
              <a:t>H</a:t>
            </a:r>
            <a:r>
              <a:rPr sz="694" spc="20" dirty="0">
                <a:solidFill>
                  <a:srgbClr val="0072CB"/>
                </a:solidFill>
                <a:latin typeface="Arial"/>
                <a:cs typeface="Arial"/>
              </a:rPr>
              <a:t>awaii</a:t>
            </a:r>
            <a:endParaRPr sz="694">
              <a:latin typeface="Arial"/>
              <a:cs typeface="Arial"/>
            </a:endParaRPr>
          </a:p>
        </p:txBody>
      </p:sp>
      <p:sp>
        <p:nvSpPr>
          <p:cNvPr id="40" name="object 40"/>
          <p:cNvSpPr txBox="1"/>
          <p:nvPr/>
        </p:nvSpPr>
        <p:spPr>
          <a:xfrm>
            <a:off x="5023178" y="3695851"/>
            <a:ext cx="295712" cy="142402"/>
          </a:xfrm>
          <a:prstGeom prst="rect">
            <a:avLst/>
          </a:prstGeom>
        </p:spPr>
        <p:txBody>
          <a:bodyPr vert="horz" wrap="square" lIns="0" tIns="35234" rIns="0" bIns="0" rtlCol="0">
            <a:spAutoFit/>
          </a:bodyPr>
          <a:lstStyle/>
          <a:p>
            <a:pPr marL="25168">
              <a:spcBef>
                <a:spcPts val="277"/>
              </a:spcBef>
            </a:pPr>
            <a:r>
              <a:rPr sz="694" spc="30" dirty="0">
                <a:solidFill>
                  <a:srgbClr val="0072CB"/>
                </a:solidFill>
                <a:latin typeface="Arial"/>
                <a:cs typeface="Arial"/>
              </a:rPr>
              <a:t>Idaho</a:t>
            </a:r>
            <a:endParaRPr sz="694">
              <a:latin typeface="Arial"/>
              <a:cs typeface="Arial"/>
            </a:endParaRPr>
          </a:p>
        </p:txBody>
      </p:sp>
      <p:sp>
        <p:nvSpPr>
          <p:cNvPr id="41" name="object 41"/>
          <p:cNvSpPr txBox="1"/>
          <p:nvPr/>
        </p:nvSpPr>
        <p:spPr>
          <a:xfrm>
            <a:off x="7030867" y="3098097"/>
            <a:ext cx="610299" cy="142402"/>
          </a:xfrm>
          <a:prstGeom prst="rect">
            <a:avLst/>
          </a:prstGeom>
        </p:spPr>
        <p:txBody>
          <a:bodyPr vert="horz" wrap="square" lIns="0" tIns="35234" rIns="0" bIns="0" rtlCol="0">
            <a:spAutoFit/>
          </a:bodyPr>
          <a:lstStyle/>
          <a:p>
            <a:pPr marL="25168">
              <a:spcBef>
                <a:spcPts val="277"/>
              </a:spcBef>
            </a:pPr>
            <a:r>
              <a:rPr sz="694" dirty="0">
                <a:solidFill>
                  <a:srgbClr val="0072CB"/>
                </a:solidFill>
                <a:latin typeface="Arial"/>
                <a:cs typeface="Arial"/>
              </a:rPr>
              <a:t>Illinois</a:t>
            </a:r>
            <a:r>
              <a:rPr sz="1040" baseline="23809" dirty="0">
                <a:solidFill>
                  <a:srgbClr val="0072CB"/>
                </a:solidFill>
                <a:latin typeface="Arial"/>
                <a:cs typeface="Arial"/>
              </a:rPr>
              <a:t>Arizona</a:t>
            </a:r>
            <a:endParaRPr sz="1040" baseline="23809">
              <a:latin typeface="Arial"/>
              <a:cs typeface="Arial"/>
            </a:endParaRPr>
          </a:p>
        </p:txBody>
      </p:sp>
      <p:sp>
        <p:nvSpPr>
          <p:cNvPr id="42" name="object 42"/>
          <p:cNvSpPr txBox="1"/>
          <p:nvPr/>
        </p:nvSpPr>
        <p:spPr>
          <a:xfrm>
            <a:off x="5539557" y="4186586"/>
            <a:ext cx="449230" cy="142402"/>
          </a:xfrm>
          <a:prstGeom prst="rect">
            <a:avLst/>
          </a:prstGeom>
        </p:spPr>
        <p:txBody>
          <a:bodyPr vert="horz" wrap="square" lIns="0" tIns="35234" rIns="0" bIns="0" rtlCol="0">
            <a:spAutoFit/>
          </a:bodyPr>
          <a:lstStyle/>
          <a:p>
            <a:pPr marL="25168">
              <a:spcBef>
                <a:spcPts val="277"/>
              </a:spcBef>
            </a:pPr>
            <a:r>
              <a:rPr sz="694" spc="10" dirty="0">
                <a:solidFill>
                  <a:srgbClr val="0072CB"/>
                </a:solidFill>
                <a:latin typeface="Arial"/>
                <a:cs typeface="Arial"/>
              </a:rPr>
              <a:t>K</a:t>
            </a:r>
            <a:r>
              <a:rPr sz="694" spc="30" dirty="0">
                <a:solidFill>
                  <a:srgbClr val="0072CB"/>
                </a:solidFill>
                <a:latin typeface="Arial"/>
                <a:cs typeface="Arial"/>
              </a:rPr>
              <a:t>entucky</a:t>
            </a:r>
            <a:endParaRPr sz="694">
              <a:latin typeface="Arial"/>
              <a:cs typeface="Arial"/>
            </a:endParaRPr>
          </a:p>
        </p:txBody>
      </p:sp>
      <p:sp>
        <p:nvSpPr>
          <p:cNvPr id="43" name="object 43"/>
          <p:cNvSpPr txBox="1"/>
          <p:nvPr/>
        </p:nvSpPr>
        <p:spPr>
          <a:xfrm>
            <a:off x="4505467" y="3806687"/>
            <a:ext cx="317104" cy="142402"/>
          </a:xfrm>
          <a:prstGeom prst="rect">
            <a:avLst/>
          </a:prstGeom>
        </p:spPr>
        <p:txBody>
          <a:bodyPr vert="horz" wrap="square" lIns="0" tIns="35234" rIns="0" bIns="0" rtlCol="0">
            <a:spAutoFit/>
          </a:bodyPr>
          <a:lstStyle/>
          <a:p>
            <a:pPr marL="25168">
              <a:spcBef>
                <a:spcPts val="277"/>
              </a:spcBef>
            </a:pPr>
            <a:r>
              <a:rPr sz="694" spc="40" dirty="0">
                <a:solidFill>
                  <a:srgbClr val="0072CB"/>
                </a:solidFill>
                <a:latin typeface="Arial"/>
                <a:cs typeface="Arial"/>
              </a:rPr>
              <a:t>Maine</a:t>
            </a:r>
            <a:endParaRPr sz="694">
              <a:latin typeface="Arial"/>
              <a:cs typeface="Arial"/>
            </a:endParaRPr>
          </a:p>
        </p:txBody>
      </p:sp>
      <p:sp>
        <p:nvSpPr>
          <p:cNvPr id="44" name="object 44"/>
          <p:cNvSpPr txBox="1"/>
          <p:nvPr/>
        </p:nvSpPr>
        <p:spPr>
          <a:xfrm>
            <a:off x="7459475" y="3440597"/>
            <a:ext cx="442939" cy="142402"/>
          </a:xfrm>
          <a:prstGeom prst="rect">
            <a:avLst/>
          </a:prstGeom>
        </p:spPr>
        <p:txBody>
          <a:bodyPr vert="horz" wrap="square" lIns="0" tIns="35234" rIns="0" bIns="0" rtlCol="0">
            <a:spAutoFit/>
          </a:bodyPr>
          <a:lstStyle/>
          <a:p>
            <a:pPr marL="25168">
              <a:spcBef>
                <a:spcPts val="277"/>
              </a:spcBef>
            </a:pPr>
            <a:r>
              <a:rPr sz="694" spc="30" dirty="0">
                <a:solidFill>
                  <a:srgbClr val="0072CB"/>
                </a:solidFill>
                <a:latin typeface="Arial"/>
                <a:cs typeface="Arial"/>
              </a:rPr>
              <a:t>Michigan</a:t>
            </a:r>
            <a:endParaRPr sz="694">
              <a:latin typeface="Arial"/>
              <a:cs typeface="Arial"/>
            </a:endParaRPr>
          </a:p>
        </p:txBody>
      </p:sp>
      <p:sp>
        <p:nvSpPr>
          <p:cNvPr id="45" name="object 45"/>
          <p:cNvSpPr txBox="1"/>
          <p:nvPr/>
        </p:nvSpPr>
        <p:spPr>
          <a:xfrm>
            <a:off x="5259396" y="3914105"/>
            <a:ext cx="431612" cy="142402"/>
          </a:xfrm>
          <a:prstGeom prst="rect">
            <a:avLst/>
          </a:prstGeom>
        </p:spPr>
        <p:txBody>
          <a:bodyPr vert="horz" wrap="square" lIns="0" tIns="35234" rIns="0" bIns="0" rtlCol="0">
            <a:spAutoFit/>
          </a:bodyPr>
          <a:lstStyle/>
          <a:p>
            <a:pPr marL="25168">
              <a:spcBef>
                <a:spcPts val="277"/>
              </a:spcBef>
            </a:pPr>
            <a:r>
              <a:rPr sz="694" spc="40" dirty="0">
                <a:solidFill>
                  <a:srgbClr val="0072CB"/>
                </a:solidFill>
                <a:latin typeface="Arial"/>
                <a:cs typeface="Arial"/>
              </a:rPr>
              <a:t>Montana</a:t>
            </a:r>
            <a:endParaRPr sz="694">
              <a:latin typeface="Arial"/>
              <a:cs typeface="Arial"/>
            </a:endParaRPr>
          </a:p>
        </p:txBody>
      </p:sp>
      <p:sp>
        <p:nvSpPr>
          <p:cNvPr id="46" name="object 46"/>
          <p:cNvSpPr txBox="1"/>
          <p:nvPr/>
        </p:nvSpPr>
        <p:spPr>
          <a:xfrm>
            <a:off x="5186684" y="3424737"/>
            <a:ext cx="929920" cy="142402"/>
          </a:xfrm>
          <a:prstGeom prst="rect">
            <a:avLst/>
          </a:prstGeom>
        </p:spPr>
        <p:txBody>
          <a:bodyPr vert="horz" wrap="square" lIns="0" tIns="35234" rIns="0" bIns="0" rtlCol="0">
            <a:spAutoFit/>
          </a:bodyPr>
          <a:lstStyle/>
          <a:p>
            <a:pPr marL="25168">
              <a:spcBef>
                <a:spcPts val="277"/>
              </a:spcBef>
            </a:pPr>
            <a:r>
              <a:rPr sz="694" spc="40" dirty="0">
                <a:solidFill>
                  <a:srgbClr val="0072CB"/>
                </a:solidFill>
                <a:latin typeface="Arial"/>
                <a:cs typeface="Arial"/>
              </a:rPr>
              <a:t>Nebraska</a:t>
            </a:r>
            <a:r>
              <a:rPr sz="694" spc="79" dirty="0">
                <a:solidFill>
                  <a:srgbClr val="0072CB"/>
                </a:solidFill>
                <a:latin typeface="Arial"/>
                <a:cs typeface="Arial"/>
              </a:rPr>
              <a:t> </a:t>
            </a:r>
            <a:r>
              <a:rPr sz="1040" spc="44" baseline="-15873" dirty="0">
                <a:solidFill>
                  <a:srgbClr val="0072CB"/>
                </a:solidFill>
                <a:latin typeface="Arial"/>
                <a:cs typeface="Arial"/>
              </a:rPr>
              <a:t>Indiana</a:t>
            </a:r>
            <a:endParaRPr sz="1040" baseline="-15873">
              <a:latin typeface="Arial"/>
              <a:cs typeface="Arial"/>
            </a:endParaRPr>
          </a:p>
        </p:txBody>
      </p:sp>
      <p:sp>
        <p:nvSpPr>
          <p:cNvPr id="47" name="object 47"/>
          <p:cNvSpPr txBox="1"/>
          <p:nvPr/>
        </p:nvSpPr>
        <p:spPr>
          <a:xfrm>
            <a:off x="7999503" y="3035339"/>
            <a:ext cx="382538" cy="142402"/>
          </a:xfrm>
          <a:prstGeom prst="rect">
            <a:avLst/>
          </a:prstGeom>
        </p:spPr>
        <p:txBody>
          <a:bodyPr vert="horz" wrap="square" lIns="0" tIns="35234" rIns="0" bIns="0" rtlCol="0">
            <a:spAutoFit/>
          </a:bodyPr>
          <a:lstStyle/>
          <a:p>
            <a:pPr marL="25168">
              <a:spcBef>
                <a:spcPts val="277"/>
              </a:spcBef>
            </a:pPr>
            <a:r>
              <a:rPr sz="694" spc="50" dirty="0">
                <a:solidFill>
                  <a:srgbClr val="0072CB"/>
                </a:solidFill>
                <a:latin typeface="Arial"/>
                <a:cs typeface="Arial"/>
              </a:rPr>
              <a:t>N</a:t>
            </a:r>
            <a:r>
              <a:rPr sz="694" spc="10" dirty="0">
                <a:solidFill>
                  <a:srgbClr val="0072CB"/>
                </a:solidFill>
                <a:latin typeface="Arial"/>
                <a:cs typeface="Arial"/>
              </a:rPr>
              <a:t>ev</a:t>
            </a:r>
            <a:r>
              <a:rPr sz="694" spc="40" dirty="0">
                <a:solidFill>
                  <a:srgbClr val="0072CB"/>
                </a:solidFill>
                <a:latin typeface="Arial"/>
                <a:cs typeface="Arial"/>
              </a:rPr>
              <a:t>ada</a:t>
            </a:r>
            <a:endParaRPr sz="694">
              <a:latin typeface="Arial"/>
              <a:cs typeface="Arial"/>
            </a:endParaRPr>
          </a:p>
        </p:txBody>
      </p:sp>
      <p:sp>
        <p:nvSpPr>
          <p:cNvPr id="48" name="object 48"/>
          <p:cNvSpPr txBox="1"/>
          <p:nvPr/>
        </p:nvSpPr>
        <p:spPr>
          <a:xfrm>
            <a:off x="4299306" y="3533126"/>
            <a:ext cx="744942" cy="142402"/>
          </a:xfrm>
          <a:prstGeom prst="rect">
            <a:avLst/>
          </a:prstGeom>
        </p:spPr>
        <p:txBody>
          <a:bodyPr vert="horz" wrap="square" lIns="0" tIns="35234" rIns="0" bIns="0" rtlCol="0">
            <a:spAutoFit/>
          </a:bodyPr>
          <a:lstStyle/>
          <a:p>
            <a:pPr marL="25168">
              <a:spcBef>
                <a:spcPts val="277"/>
              </a:spcBef>
            </a:pPr>
            <a:r>
              <a:rPr sz="694" spc="40" dirty="0">
                <a:solidFill>
                  <a:srgbClr val="0072CB"/>
                </a:solidFill>
                <a:latin typeface="Arial"/>
                <a:cs typeface="Arial"/>
              </a:rPr>
              <a:t>New</a:t>
            </a:r>
            <a:r>
              <a:rPr sz="694" spc="-59" dirty="0">
                <a:solidFill>
                  <a:srgbClr val="0072CB"/>
                </a:solidFill>
                <a:latin typeface="Arial"/>
                <a:cs typeface="Arial"/>
              </a:rPr>
              <a:t> </a:t>
            </a:r>
            <a:r>
              <a:rPr sz="694" spc="-89" dirty="0">
                <a:solidFill>
                  <a:srgbClr val="0072CB"/>
                </a:solidFill>
                <a:latin typeface="Arial"/>
                <a:cs typeface="Arial"/>
              </a:rPr>
              <a:t>Ha</a:t>
            </a:r>
            <a:r>
              <a:rPr sz="1040" spc="-133" baseline="31746" dirty="0">
                <a:solidFill>
                  <a:srgbClr val="0072CB"/>
                </a:solidFill>
                <a:latin typeface="Arial"/>
                <a:cs typeface="Arial"/>
              </a:rPr>
              <a:t>I</a:t>
            </a:r>
            <a:r>
              <a:rPr sz="694" spc="-89" dirty="0">
                <a:solidFill>
                  <a:srgbClr val="0072CB"/>
                </a:solidFill>
                <a:latin typeface="Arial"/>
                <a:cs typeface="Arial"/>
              </a:rPr>
              <a:t>m</a:t>
            </a:r>
            <a:r>
              <a:rPr sz="1040" spc="-133" baseline="31746" dirty="0">
                <a:solidFill>
                  <a:srgbClr val="0072CB"/>
                </a:solidFill>
                <a:latin typeface="Arial"/>
                <a:cs typeface="Arial"/>
              </a:rPr>
              <a:t>ow</a:t>
            </a:r>
            <a:r>
              <a:rPr sz="694" spc="-89" dirty="0">
                <a:solidFill>
                  <a:srgbClr val="0072CB"/>
                </a:solidFill>
                <a:latin typeface="Arial"/>
                <a:cs typeface="Arial"/>
              </a:rPr>
              <a:t>p</a:t>
            </a:r>
            <a:r>
              <a:rPr sz="1040" spc="-133" baseline="31746" dirty="0">
                <a:solidFill>
                  <a:srgbClr val="0072CB"/>
                </a:solidFill>
                <a:latin typeface="Arial"/>
                <a:cs typeface="Arial"/>
              </a:rPr>
              <a:t>a</a:t>
            </a:r>
            <a:r>
              <a:rPr sz="694" spc="-89" dirty="0">
                <a:solidFill>
                  <a:srgbClr val="0072CB"/>
                </a:solidFill>
                <a:latin typeface="Arial"/>
                <a:cs typeface="Arial"/>
              </a:rPr>
              <a:t>shire</a:t>
            </a:r>
            <a:endParaRPr sz="694">
              <a:latin typeface="Arial"/>
              <a:cs typeface="Arial"/>
            </a:endParaRPr>
          </a:p>
        </p:txBody>
      </p:sp>
      <p:sp>
        <p:nvSpPr>
          <p:cNvPr id="49" name="object 49"/>
          <p:cNvSpPr txBox="1"/>
          <p:nvPr/>
        </p:nvSpPr>
        <p:spPr>
          <a:xfrm>
            <a:off x="7158048" y="3003423"/>
            <a:ext cx="460556" cy="142402"/>
          </a:xfrm>
          <a:prstGeom prst="rect">
            <a:avLst/>
          </a:prstGeom>
        </p:spPr>
        <p:txBody>
          <a:bodyPr vert="horz" wrap="square" lIns="0" tIns="35234" rIns="0" bIns="0" rtlCol="0">
            <a:spAutoFit/>
          </a:bodyPr>
          <a:lstStyle/>
          <a:p>
            <a:pPr marL="25168">
              <a:spcBef>
                <a:spcPts val="277"/>
              </a:spcBef>
            </a:pPr>
            <a:r>
              <a:rPr sz="694" spc="40" dirty="0">
                <a:solidFill>
                  <a:srgbClr val="0072CB"/>
                </a:solidFill>
                <a:latin typeface="Arial"/>
                <a:cs typeface="Arial"/>
              </a:rPr>
              <a:t>New</a:t>
            </a:r>
            <a:r>
              <a:rPr sz="694" spc="-69" dirty="0">
                <a:solidFill>
                  <a:srgbClr val="0072CB"/>
                </a:solidFill>
                <a:latin typeface="Arial"/>
                <a:cs typeface="Arial"/>
              </a:rPr>
              <a:t> </a:t>
            </a:r>
            <a:r>
              <a:rPr sz="694" spc="10" dirty="0">
                <a:solidFill>
                  <a:srgbClr val="0072CB"/>
                </a:solidFill>
                <a:latin typeface="Arial"/>
                <a:cs typeface="Arial"/>
              </a:rPr>
              <a:t>York</a:t>
            </a:r>
            <a:endParaRPr sz="694">
              <a:latin typeface="Arial"/>
              <a:cs typeface="Arial"/>
            </a:endParaRPr>
          </a:p>
        </p:txBody>
      </p:sp>
      <p:sp>
        <p:nvSpPr>
          <p:cNvPr id="50" name="object 50"/>
          <p:cNvSpPr txBox="1"/>
          <p:nvPr/>
        </p:nvSpPr>
        <p:spPr>
          <a:xfrm>
            <a:off x="4076853" y="3955814"/>
            <a:ext cx="504598" cy="142402"/>
          </a:xfrm>
          <a:prstGeom prst="rect">
            <a:avLst/>
          </a:prstGeom>
        </p:spPr>
        <p:txBody>
          <a:bodyPr vert="horz" wrap="square" lIns="0" tIns="35234" rIns="0" bIns="0" rtlCol="0">
            <a:spAutoFit/>
          </a:bodyPr>
          <a:lstStyle/>
          <a:p>
            <a:pPr marL="25168">
              <a:spcBef>
                <a:spcPts val="277"/>
              </a:spcBef>
            </a:pPr>
            <a:r>
              <a:rPr sz="694" spc="40" dirty="0">
                <a:solidFill>
                  <a:srgbClr val="0072CB"/>
                </a:solidFill>
                <a:latin typeface="Arial"/>
                <a:cs typeface="Arial"/>
              </a:rPr>
              <a:t>rth</a:t>
            </a:r>
            <a:r>
              <a:rPr sz="694" spc="-59" dirty="0">
                <a:solidFill>
                  <a:srgbClr val="0072CB"/>
                </a:solidFill>
                <a:latin typeface="Arial"/>
                <a:cs typeface="Arial"/>
              </a:rPr>
              <a:t> </a:t>
            </a:r>
            <a:r>
              <a:rPr sz="694" spc="30" dirty="0">
                <a:solidFill>
                  <a:srgbClr val="0072CB"/>
                </a:solidFill>
                <a:latin typeface="Arial"/>
                <a:cs typeface="Arial"/>
              </a:rPr>
              <a:t>Dakota</a:t>
            </a:r>
            <a:endParaRPr sz="694">
              <a:latin typeface="Arial"/>
              <a:cs typeface="Arial"/>
            </a:endParaRPr>
          </a:p>
        </p:txBody>
      </p:sp>
      <p:sp>
        <p:nvSpPr>
          <p:cNvPr id="51" name="object 51"/>
          <p:cNvSpPr txBox="1"/>
          <p:nvPr/>
        </p:nvSpPr>
        <p:spPr>
          <a:xfrm>
            <a:off x="5546755" y="3378327"/>
            <a:ext cx="1398025" cy="142402"/>
          </a:xfrm>
          <a:prstGeom prst="rect">
            <a:avLst/>
          </a:prstGeom>
        </p:spPr>
        <p:txBody>
          <a:bodyPr vert="horz" wrap="square" lIns="0" tIns="35234" rIns="0" bIns="0" rtlCol="0">
            <a:spAutoFit/>
          </a:bodyPr>
          <a:lstStyle/>
          <a:p>
            <a:pPr marL="25168">
              <a:spcBef>
                <a:spcPts val="277"/>
              </a:spcBef>
            </a:pPr>
            <a:r>
              <a:rPr sz="694" spc="-50" dirty="0">
                <a:solidFill>
                  <a:srgbClr val="0072CB"/>
                </a:solidFill>
                <a:latin typeface="Arial"/>
                <a:cs typeface="Arial"/>
              </a:rPr>
              <a:t>Kansa</a:t>
            </a:r>
            <a:r>
              <a:rPr sz="1040" spc="-73" baseline="7936" dirty="0">
                <a:solidFill>
                  <a:srgbClr val="0072CB"/>
                </a:solidFill>
                <a:latin typeface="Arial"/>
                <a:cs typeface="Arial"/>
              </a:rPr>
              <a:t>O</a:t>
            </a:r>
            <a:r>
              <a:rPr sz="694" spc="-50" dirty="0">
                <a:solidFill>
                  <a:srgbClr val="0072CB"/>
                </a:solidFill>
                <a:latin typeface="Arial"/>
                <a:cs typeface="Arial"/>
              </a:rPr>
              <a:t>s </a:t>
            </a:r>
            <a:r>
              <a:rPr sz="1040" spc="-103" baseline="7936" dirty="0">
                <a:solidFill>
                  <a:srgbClr val="0072CB"/>
                </a:solidFill>
                <a:latin typeface="Arial"/>
                <a:cs typeface="Arial"/>
              </a:rPr>
              <a:t>klaho</a:t>
            </a:r>
            <a:r>
              <a:rPr sz="1040" spc="-103" baseline="23809" dirty="0">
                <a:solidFill>
                  <a:srgbClr val="0072CB"/>
                </a:solidFill>
                <a:latin typeface="Arial"/>
                <a:cs typeface="Arial"/>
              </a:rPr>
              <a:t>D</a:t>
            </a:r>
            <a:r>
              <a:rPr sz="1040" spc="-103" baseline="7936" dirty="0">
                <a:solidFill>
                  <a:srgbClr val="0072CB"/>
                </a:solidFill>
                <a:latin typeface="Arial"/>
                <a:cs typeface="Arial"/>
              </a:rPr>
              <a:t>m</a:t>
            </a:r>
            <a:r>
              <a:rPr sz="1040" spc="-103" baseline="23809" dirty="0">
                <a:solidFill>
                  <a:srgbClr val="0072CB"/>
                </a:solidFill>
                <a:latin typeface="Arial"/>
                <a:cs typeface="Arial"/>
              </a:rPr>
              <a:t>el</a:t>
            </a:r>
            <a:r>
              <a:rPr sz="1040" spc="-103" baseline="7936" dirty="0">
                <a:solidFill>
                  <a:srgbClr val="0072CB"/>
                </a:solidFill>
                <a:latin typeface="Arial"/>
                <a:cs typeface="Arial"/>
              </a:rPr>
              <a:t>a</a:t>
            </a:r>
            <a:r>
              <a:rPr sz="1040" spc="-103" baseline="23809" dirty="0">
                <a:solidFill>
                  <a:srgbClr val="0072CB"/>
                </a:solidFill>
                <a:latin typeface="Arial"/>
                <a:cs typeface="Arial"/>
              </a:rPr>
              <a:t>aware </a:t>
            </a:r>
            <a:r>
              <a:rPr sz="694" spc="30" dirty="0">
                <a:solidFill>
                  <a:srgbClr val="0072CB"/>
                </a:solidFill>
                <a:latin typeface="Arial"/>
                <a:cs typeface="Arial"/>
              </a:rPr>
              <a:t>Missouri</a:t>
            </a:r>
            <a:endParaRPr sz="694">
              <a:latin typeface="Arial"/>
              <a:cs typeface="Arial"/>
            </a:endParaRPr>
          </a:p>
        </p:txBody>
      </p:sp>
      <p:sp>
        <p:nvSpPr>
          <p:cNvPr id="52" name="object 52"/>
          <p:cNvSpPr txBox="1"/>
          <p:nvPr/>
        </p:nvSpPr>
        <p:spPr>
          <a:xfrm>
            <a:off x="6674220" y="4849948"/>
            <a:ext cx="827993" cy="451974"/>
          </a:xfrm>
          <a:prstGeom prst="rect">
            <a:avLst/>
          </a:prstGeom>
        </p:spPr>
        <p:txBody>
          <a:bodyPr vert="horz" wrap="square" lIns="0" tIns="35234" rIns="0" bIns="0" rtlCol="0">
            <a:spAutoFit/>
          </a:bodyPr>
          <a:lstStyle/>
          <a:p>
            <a:pPr marL="154781">
              <a:spcBef>
                <a:spcPts val="277"/>
              </a:spcBef>
            </a:pPr>
            <a:r>
              <a:rPr sz="694" spc="40" dirty="0">
                <a:solidFill>
                  <a:srgbClr val="0072CB"/>
                </a:solidFill>
                <a:latin typeface="Arial"/>
                <a:cs typeface="Arial"/>
              </a:rPr>
              <a:t>South</a:t>
            </a:r>
            <a:r>
              <a:rPr sz="694" spc="-59" dirty="0">
                <a:solidFill>
                  <a:srgbClr val="0072CB"/>
                </a:solidFill>
                <a:latin typeface="Arial"/>
                <a:cs typeface="Arial"/>
              </a:rPr>
              <a:t> </a:t>
            </a:r>
            <a:r>
              <a:rPr sz="694" spc="30" dirty="0">
                <a:solidFill>
                  <a:srgbClr val="0072CB"/>
                </a:solidFill>
                <a:latin typeface="Arial"/>
                <a:cs typeface="Arial"/>
              </a:rPr>
              <a:t>Carolina</a:t>
            </a:r>
            <a:endParaRPr sz="694">
              <a:latin typeface="Arial"/>
              <a:cs typeface="Arial"/>
            </a:endParaRPr>
          </a:p>
          <a:p>
            <a:pPr>
              <a:spcBef>
                <a:spcPts val="89"/>
              </a:spcBef>
            </a:pPr>
            <a:endParaRPr sz="595">
              <a:latin typeface="Times New Roman"/>
              <a:cs typeface="Times New Roman"/>
            </a:endParaRPr>
          </a:p>
          <a:p>
            <a:pPr marL="25168" marR="145972" indent="5034">
              <a:lnSpc>
                <a:spcPts val="793"/>
              </a:lnSpc>
            </a:pPr>
            <a:r>
              <a:rPr sz="694" spc="40" dirty="0">
                <a:solidFill>
                  <a:srgbClr val="0072CB"/>
                </a:solidFill>
                <a:latin typeface="Arial"/>
                <a:cs typeface="Arial"/>
              </a:rPr>
              <a:t>North</a:t>
            </a:r>
            <a:r>
              <a:rPr sz="694" spc="-99" dirty="0">
                <a:solidFill>
                  <a:srgbClr val="0072CB"/>
                </a:solidFill>
                <a:latin typeface="Arial"/>
                <a:cs typeface="Arial"/>
              </a:rPr>
              <a:t> </a:t>
            </a:r>
            <a:r>
              <a:rPr sz="694" spc="30" dirty="0">
                <a:solidFill>
                  <a:srgbClr val="0072CB"/>
                </a:solidFill>
                <a:latin typeface="Arial"/>
                <a:cs typeface="Arial"/>
              </a:rPr>
              <a:t>Carolina </a:t>
            </a:r>
            <a:r>
              <a:rPr sz="694" spc="20" dirty="0">
                <a:solidFill>
                  <a:srgbClr val="0072CB"/>
                </a:solidFill>
                <a:latin typeface="Arial"/>
                <a:cs typeface="Arial"/>
              </a:rPr>
              <a:t> </a:t>
            </a:r>
            <a:r>
              <a:rPr sz="694" spc="30" dirty="0">
                <a:solidFill>
                  <a:srgbClr val="0072CB"/>
                </a:solidFill>
                <a:latin typeface="Arial"/>
                <a:cs typeface="Arial"/>
              </a:rPr>
              <a:t>Mississippi</a:t>
            </a:r>
            <a:endParaRPr sz="694">
              <a:latin typeface="Arial"/>
              <a:cs typeface="Arial"/>
            </a:endParaRPr>
          </a:p>
        </p:txBody>
      </p:sp>
      <p:sp>
        <p:nvSpPr>
          <p:cNvPr id="53" name="object 53"/>
          <p:cNvSpPr txBox="1"/>
          <p:nvPr/>
        </p:nvSpPr>
        <p:spPr>
          <a:xfrm>
            <a:off x="4616053" y="4106699"/>
            <a:ext cx="641758" cy="142402"/>
          </a:xfrm>
          <a:prstGeom prst="rect">
            <a:avLst/>
          </a:prstGeom>
        </p:spPr>
        <p:txBody>
          <a:bodyPr vert="horz" wrap="square" lIns="0" tIns="35234" rIns="0" bIns="0" rtlCol="0">
            <a:spAutoFit/>
          </a:bodyPr>
          <a:lstStyle/>
          <a:p>
            <a:pPr marL="25168">
              <a:spcBef>
                <a:spcPts val="277"/>
              </a:spcBef>
            </a:pPr>
            <a:r>
              <a:rPr sz="694" spc="40" dirty="0">
                <a:solidFill>
                  <a:srgbClr val="0072CB"/>
                </a:solidFill>
                <a:latin typeface="Arial"/>
                <a:cs typeface="Arial"/>
              </a:rPr>
              <a:t>South</a:t>
            </a:r>
            <a:r>
              <a:rPr sz="694" spc="-59" dirty="0">
                <a:solidFill>
                  <a:srgbClr val="0072CB"/>
                </a:solidFill>
                <a:latin typeface="Arial"/>
                <a:cs typeface="Arial"/>
              </a:rPr>
              <a:t> </a:t>
            </a:r>
            <a:r>
              <a:rPr sz="694" spc="30" dirty="0">
                <a:solidFill>
                  <a:srgbClr val="0072CB"/>
                </a:solidFill>
                <a:latin typeface="Arial"/>
                <a:cs typeface="Arial"/>
              </a:rPr>
              <a:t>Dakota</a:t>
            </a:r>
            <a:endParaRPr sz="694" dirty="0">
              <a:latin typeface="Arial"/>
              <a:cs typeface="Arial"/>
            </a:endParaRPr>
          </a:p>
        </p:txBody>
      </p:sp>
      <p:sp>
        <p:nvSpPr>
          <p:cNvPr id="54" name="object 54"/>
          <p:cNvSpPr txBox="1"/>
          <p:nvPr/>
        </p:nvSpPr>
        <p:spPr>
          <a:xfrm>
            <a:off x="7017641" y="3278458"/>
            <a:ext cx="303262" cy="142402"/>
          </a:xfrm>
          <a:prstGeom prst="rect">
            <a:avLst/>
          </a:prstGeom>
        </p:spPr>
        <p:txBody>
          <a:bodyPr vert="horz" wrap="square" lIns="0" tIns="35234" rIns="0" bIns="0" rtlCol="0">
            <a:spAutoFit/>
          </a:bodyPr>
          <a:lstStyle/>
          <a:p>
            <a:pPr marL="25168">
              <a:spcBef>
                <a:spcPts val="277"/>
              </a:spcBef>
            </a:pPr>
            <a:r>
              <a:rPr sz="694" spc="-59" dirty="0">
                <a:solidFill>
                  <a:srgbClr val="0072CB"/>
                </a:solidFill>
                <a:latin typeface="Arial"/>
                <a:cs typeface="Arial"/>
              </a:rPr>
              <a:t>T</a:t>
            </a:r>
            <a:r>
              <a:rPr sz="694" spc="10" dirty="0">
                <a:solidFill>
                  <a:srgbClr val="0072CB"/>
                </a:solidFill>
                <a:latin typeface="Arial"/>
                <a:cs typeface="Arial"/>
              </a:rPr>
              <a:t>e</a:t>
            </a:r>
            <a:r>
              <a:rPr sz="694" spc="40" dirty="0">
                <a:solidFill>
                  <a:srgbClr val="0072CB"/>
                </a:solidFill>
                <a:latin typeface="Arial"/>
                <a:cs typeface="Arial"/>
              </a:rPr>
              <a:t>xas</a:t>
            </a:r>
            <a:endParaRPr sz="694">
              <a:latin typeface="Arial"/>
              <a:cs typeface="Arial"/>
            </a:endParaRPr>
          </a:p>
        </p:txBody>
      </p:sp>
      <p:sp>
        <p:nvSpPr>
          <p:cNvPr id="55" name="object 55"/>
          <p:cNvSpPr txBox="1"/>
          <p:nvPr/>
        </p:nvSpPr>
        <p:spPr>
          <a:xfrm>
            <a:off x="5376839" y="2574371"/>
            <a:ext cx="1291066" cy="142402"/>
          </a:xfrm>
          <a:prstGeom prst="rect">
            <a:avLst/>
          </a:prstGeom>
        </p:spPr>
        <p:txBody>
          <a:bodyPr vert="horz" wrap="square" lIns="0" tIns="35234" rIns="0" bIns="0" rtlCol="0">
            <a:spAutoFit/>
          </a:bodyPr>
          <a:lstStyle/>
          <a:p>
            <a:pPr marL="25168">
              <a:spcBef>
                <a:spcPts val="277"/>
              </a:spcBef>
            </a:pPr>
            <a:r>
              <a:rPr sz="1040" spc="-176" baseline="7936" dirty="0">
                <a:solidFill>
                  <a:srgbClr val="0072CB"/>
                </a:solidFill>
                <a:latin typeface="Arial"/>
                <a:cs typeface="Arial"/>
              </a:rPr>
              <a:t>RhodMeaIsl</a:t>
            </a:r>
            <a:r>
              <a:rPr sz="694" spc="-119" dirty="0">
                <a:solidFill>
                  <a:srgbClr val="0072CB"/>
                </a:solidFill>
                <a:latin typeface="Arial"/>
                <a:cs typeface="Arial"/>
              </a:rPr>
              <a:t>U</a:t>
            </a:r>
            <a:r>
              <a:rPr sz="1040" spc="-176" baseline="7936" dirty="0">
                <a:solidFill>
                  <a:srgbClr val="0072CB"/>
                </a:solidFill>
                <a:latin typeface="Arial"/>
                <a:cs typeface="Arial"/>
              </a:rPr>
              <a:t>saa</a:t>
            </a:r>
            <a:r>
              <a:rPr sz="694" spc="-119" dirty="0">
                <a:solidFill>
                  <a:srgbClr val="0072CB"/>
                </a:solidFill>
                <a:latin typeface="Arial"/>
                <a:cs typeface="Arial"/>
              </a:rPr>
              <a:t>t</a:t>
            </a:r>
            <a:r>
              <a:rPr sz="1040" spc="-176" baseline="7936" dirty="0">
                <a:solidFill>
                  <a:srgbClr val="0072CB"/>
                </a:solidFill>
                <a:latin typeface="Arial"/>
                <a:cs typeface="Arial"/>
              </a:rPr>
              <a:t>n</a:t>
            </a:r>
            <a:r>
              <a:rPr sz="694" spc="-119" dirty="0">
                <a:solidFill>
                  <a:srgbClr val="0072CB"/>
                </a:solidFill>
                <a:latin typeface="Arial"/>
                <a:cs typeface="Arial"/>
              </a:rPr>
              <a:t>a</a:t>
            </a:r>
            <a:r>
              <a:rPr sz="1040" spc="-176" baseline="7936" dirty="0">
                <a:solidFill>
                  <a:srgbClr val="0072CB"/>
                </a:solidFill>
                <a:latin typeface="Arial"/>
                <a:cs typeface="Arial"/>
              </a:rPr>
              <a:t>cd</a:t>
            </a:r>
            <a:r>
              <a:rPr sz="694" spc="-119" dirty="0">
                <a:solidFill>
                  <a:srgbClr val="0072CB"/>
                </a:solidFill>
                <a:latin typeface="Arial"/>
                <a:cs typeface="Arial"/>
              </a:rPr>
              <a:t>h</a:t>
            </a:r>
            <a:r>
              <a:rPr sz="1040" spc="-176" baseline="7936" dirty="0">
                <a:solidFill>
                  <a:srgbClr val="0072CB"/>
                </a:solidFill>
                <a:latin typeface="Arial"/>
                <a:cs typeface="Arial"/>
              </a:rPr>
              <a:t>use</a:t>
            </a:r>
            <a:r>
              <a:rPr sz="694" spc="-119" dirty="0">
                <a:solidFill>
                  <a:srgbClr val="0072CB"/>
                </a:solidFill>
                <a:latin typeface="Arial"/>
                <a:cs typeface="Arial"/>
              </a:rPr>
              <a:t>N</a:t>
            </a:r>
            <a:r>
              <a:rPr sz="1040" spc="-176" baseline="7936" dirty="0">
                <a:solidFill>
                  <a:srgbClr val="0072CB"/>
                </a:solidFill>
                <a:latin typeface="Arial"/>
                <a:cs typeface="Arial"/>
              </a:rPr>
              <a:t>tt</a:t>
            </a:r>
            <a:r>
              <a:rPr sz="694" spc="-119" dirty="0">
                <a:solidFill>
                  <a:srgbClr val="0072CB"/>
                </a:solidFill>
                <a:latin typeface="Arial"/>
                <a:cs typeface="Arial"/>
              </a:rPr>
              <a:t>e</a:t>
            </a:r>
            <a:r>
              <a:rPr sz="1040" spc="-176" baseline="7936" dirty="0">
                <a:solidFill>
                  <a:srgbClr val="0072CB"/>
                </a:solidFill>
                <a:latin typeface="Arial"/>
                <a:cs typeface="Arial"/>
              </a:rPr>
              <a:t>s</a:t>
            </a:r>
            <a:r>
              <a:rPr sz="694" spc="-119" dirty="0">
                <a:solidFill>
                  <a:srgbClr val="0072CB"/>
                </a:solidFill>
                <a:latin typeface="Arial"/>
                <a:cs typeface="Arial"/>
              </a:rPr>
              <a:t>w </a:t>
            </a:r>
            <a:r>
              <a:rPr sz="694" spc="30" dirty="0">
                <a:solidFill>
                  <a:srgbClr val="0072CB"/>
                </a:solidFill>
                <a:latin typeface="Arial"/>
                <a:cs typeface="Arial"/>
              </a:rPr>
              <a:t>Jersey</a:t>
            </a:r>
            <a:endParaRPr sz="694">
              <a:latin typeface="Arial"/>
              <a:cs typeface="Arial"/>
            </a:endParaRPr>
          </a:p>
        </p:txBody>
      </p:sp>
      <p:sp>
        <p:nvSpPr>
          <p:cNvPr id="56" name="object 56"/>
          <p:cNvSpPr txBox="1"/>
          <p:nvPr/>
        </p:nvSpPr>
        <p:spPr>
          <a:xfrm>
            <a:off x="6015911" y="3678336"/>
            <a:ext cx="377505" cy="142402"/>
          </a:xfrm>
          <a:prstGeom prst="rect">
            <a:avLst/>
          </a:prstGeom>
        </p:spPr>
        <p:txBody>
          <a:bodyPr vert="horz" wrap="square" lIns="0" tIns="35234" rIns="0" bIns="0" rtlCol="0">
            <a:spAutoFit/>
          </a:bodyPr>
          <a:lstStyle/>
          <a:p>
            <a:pPr marL="25168">
              <a:spcBef>
                <a:spcPts val="277"/>
              </a:spcBef>
            </a:pPr>
            <a:r>
              <a:rPr sz="694" spc="30" dirty="0">
                <a:solidFill>
                  <a:srgbClr val="0072CB"/>
                </a:solidFill>
                <a:latin typeface="Arial"/>
                <a:cs typeface="Arial"/>
              </a:rPr>
              <a:t>Virginia</a:t>
            </a:r>
            <a:endParaRPr sz="694">
              <a:latin typeface="Arial"/>
              <a:cs typeface="Arial"/>
            </a:endParaRPr>
          </a:p>
        </p:txBody>
      </p:sp>
      <p:sp>
        <p:nvSpPr>
          <p:cNvPr id="57" name="object 57"/>
          <p:cNvSpPr txBox="1"/>
          <p:nvPr/>
        </p:nvSpPr>
        <p:spPr>
          <a:xfrm>
            <a:off x="5839961" y="2895038"/>
            <a:ext cx="563740" cy="142402"/>
          </a:xfrm>
          <a:prstGeom prst="rect">
            <a:avLst/>
          </a:prstGeom>
        </p:spPr>
        <p:txBody>
          <a:bodyPr vert="horz" wrap="square" lIns="0" tIns="35234" rIns="0" bIns="0" rtlCol="0">
            <a:spAutoFit/>
          </a:bodyPr>
          <a:lstStyle/>
          <a:p>
            <a:pPr marL="25168">
              <a:spcBef>
                <a:spcPts val="277"/>
              </a:spcBef>
            </a:pPr>
            <a:r>
              <a:rPr sz="694" spc="30" dirty="0">
                <a:solidFill>
                  <a:srgbClr val="0072CB"/>
                </a:solidFill>
                <a:latin typeface="Arial"/>
                <a:cs typeface="Arial"/>
              </a:rPr>
              <a:t>Washington</a:t>
            </a:r>
            <a:endParaRPr sz="694">
              <a:latin typeface="Arial"/>
              <a:cs typeface="Arial"/>
            </a:endParaRPr>
          </a:p>
        </p:txBody>
      </p:sp>
      <p:sp>
        <p:nvSpPr>
          <p:cNvPr id="58" name="object 58"/>
          <p:cNvSpPr txBox="1"/>
          <p:nvPr/>
        </p:nvSpPr>
        <p:spPr>
          <a:xfrm>
            <a:off x="4182889" y="4498642"/>
            <a:ext cx="985287" cy="142402"/>
          </a:xfrm>
          <a:prstGeom prst="rect">
            <a:avLst/>
          </a:prstGeom>
        </p:spPr>
        <p:txBody>
          <a:bodyPr vert="horz" wrap="square" lIns="0" tIns="35234" rIns="0" bIns="0" rtlCol="0">
            <a:spAutoFit/>
          </a:bodyPr>
          <a:lstStyle/>
          <a:p>
            <a:pPr marL="25168">
              <a:spcBef>
                <a:spcPts val="277"/>
              </a:spcBef>
            </a:pPr>
            <a:r>
              <a:rPr sz="694" spc="30" dirty="0">
                <a:solidFill>
                  <a:srgbClr val="0072CB"/>
                </a:solidFill>
                <a:latin typeface="Arial"/>
                <a:cs typeface="Arial"/>
              </a:rPr>
              <a:t>VermontWest</a:t>
            </a:r>
            <a:r>
              <a:rPr sz="694" spc="-59" dirty="0">
                <a:solidFill>
                  <a:srgbClr val="0072CB"/>
                </a:solidFill>
                <a:latin typeface="Arial"/>
                <a:cs typeface="Arial"/>
              </a:rPr>
              <a:t> </a:t>
            </a:r>
            <a:r>
              <a:rPr sz="694" spc="30" dirty="0">
                <a:solidFill>
                  <a:srgbClr val="0072CB"/>
                </a:solidFill>
                <a:latin typeface="Arial"/>
                <a:cs typeface="Arial"/>
              </a:rPr>
              <a:t>Virginia</a:t>
            </a:r>
            <a:endParaRPr sz="694">
              <a:latin typeface="Arial"/>
              <a:cs typeface="Arial"/>
            </a:endParaRPr>
          </a:p>
        </p:txBody>
      </p:sp>
      <p:sp>
        <p:nvSpPr>
          <p:cNvPr id="59" name="object 59"/>
          <p:cNvSpPr txBox="1"/>
          <p:nvPr/>
        </p:nvSpPr>
        <p:spPr>
          <a:xfrm>
            <a:off x="4628110" y="3058350"/>
            <a:ext cx="1869906" cy="232901"/>
          </a:xfrm>
          <a:prstGeom prst="rect">
            <a:avLst/>
          </a:prstGeom>
        </p:spPr>
        <p:txBody>
          <a:bodyPr vert="horz" wrap="square" lIns="0" tIns="52849" rIns="0" bIns="0" rtlCol="0">
            <a:spAutoFit/>
          </a:bodyPr>
          <a:lstStyle/>
          <a:p>
            <a:pPr marL="25168" marR="10067" indent="1360308">
              <a:lnSpc>
                <a:spcPts val="694"/>
              </a:lnSpc>
              <a:spcBef>
                <a:spcPts val="414"/>
              </a:spcBef>
            </a:pPr>
            <a:r>
              <a:rPr sz="694" spc="40" dirty="0">
                <a:solidFill>
                  <a:srgbClr val="0072CB"/>
                </a:solidFill>
                <a:latin typeface="Arial"/>
                <a:cs typeface="Arial"/>
              </a:rPr>
              <a:t>Ohio  </a:t>
            </a:r>
            <a:r>
              <a:rPr sz="694" spc="-50" dirty="0">
                <a:solidFill>
                  <a:srgbClr val="0072CB"/>
                </a:solidFill>
                <a:latin typeface="Arial"/>
                <a:cs typeface="Arial"/>
              </a:rPr>
              <a:t>Wisco</a:t>
            </a:r>
            <a:r>
              <a:rPr sz="1040" spc="-73" baseline="7936" dirty="0">
                <a:solidFill>
                  <a:srgbClr val="0072CB"/>
                </a:solidFill>
                <a:latin typeface="Arial"/>
                <a:cs typeface="Arial"/>
              </a:rPr>
              <a:t>M</a:t>
            </a:r>
            <a:r>
              <a:rPr sz="694" spc="-50" dirty="0">
                <a:solidFill>
                  <a:srgbClr val="0072CB"/>
                </a:solidFill>
                <a:latin typeface="Arial"/>
                <a:cs typeface="Arial"/>
              </a:rPr>
              <a:t>ns</a:t>
            </a:r>
            <a:r>
              <a:rPr sz="1040" spc="-73" baseline="7936" dirty="0">
                <a:solidFill>
                  <a:srgbClr val="0072CB"/>
                </a:solidFill>
                <a:latin typeface="Arial"/>
                <a:cs typeface="Arial"/>
              </a:rPr>
              <a:t>in</a:t>
            </a:r>
            <a:r>
              <a:rPr sz="694" spc="-50" dirty="0">
                <a:solidFill>
                  <a:srgbClr val="0072CB"/>
                </a:solidFill>
                <a:latin typeface="Arial"/>
                <a:cs typeface="Arial"/>
              </a:rPr>
              <a:t>in</a:t>
            </a:r>
            <a:r>
              <a:rPr sz="1040" spc="-73" baseline="7936" dirty="0">
                <a:solidFill>
                  <a:srgbClr val="0072CB"/>
                </a:solidFill>
                <a:latin typeface="Arial"/>
                <a:cs typeface="Arial"/>
              </a:rPr>
              <a:t>nesota </a:t>
            </a:r>
            <a:r>
              <a:rPr sz="1040" spc="44" baseline="-7936" dirty="0">
                <a:solidFill>
                  <a:srgbClr val="0072CB"/>
                </a:solidFill>
                <a:latin typeface="Arial"/>
                <a:cs typeface="Arial"/>
              </a:rPr>
              <a:t>Pennsylvania</a:t>
            </a:r>
            <a:r>
              <a:rPr sz="1040" spc="192" baseline="-7936" dirty="0">
                <a:solidFill>
                  <a:srgbClr val="0072CB"/>
                </a:solidFill>
                <a:latin typeface="Arial"/>
                <a:cs typeface="Arial"/>
              </a:rPr>
              <a:t> </a:t>
            </a:r>
            <a:r>
              <a:rPr sz="1040" spc="59" baseline="-23809" dirty="0">
                <a:solidFill>
                  <a:srgbClr val="0072CB"/>
                </a:solidFill>
                <a:latin typeface="Arial"/>
                <a:cs typeface="Arial"/>
              </a:rPr>
              <a:t>Oregon</a:t>
            </a:r>
            <a:endParaRPr sz="1040" baseline="-23809">
              <a:latin typeface="Arial"/>
              <a:cs typeface="Arial"/>
            </a:endParaRPr>
          </a:p>
        </p:txBody>
      </p:sp>
      <p:sp>
        <p:nvSpPr>
          <p:cNvPr id="60" name="object 60"/>
          <p:cNvSpPr txBox="1"/>
          <p:nvPr/>
        </p:nvSpPr>
        <p:spPr>
          <a:xfrm>
            <a:off x="5618196" y="3759504"/>
            <a:ext cx="455522" cy="142402"/>
          </a:xfrm>
          <a:prstGeom prst="rect">
            <a:avLst/>
          </a:prstGeom>
        </p:spPr>
        <p:txBody>
          <a:bodyPr vert="horz" wrap="square" lIns="0" tIns="35234" rIns="0" bIns="0" rtlCol="0">
            <a:spAutoFit/>
          </a:bodyPr>
          <a:lstStyle/>
          <a:p>
            <a:pPr marL="25168">
              <a:spcBef>
                <a:spcPts val="277"/>
              </a:spcBef>
            </a:pPr>
            <a:r>
              <a:rPr sz="694" spc="50" dirty="0">
                <a:solidFill>
                  <a:srgbClr val="0072CB"/>
                </a:solidFill>
                <a:latin typeface="Arial"/>
                <a:cs typeface="Arial"/>
              </a:rPr>
              <a:t>W</a:t>
            </a:r>
            <a:r>
              <a:rPr sz="694" spc="10" dirty="0">
                <a:solidFill>
                  <a:srgbClr val="0072CB"/>
                </a:solidFill>
                <a:latin typeface="Arial"/>
                <a:cs typeface="Arial"/>
              </a:rPr>
              <a:t>y</a:t>
            </a:r>
            <a:r>
              <a:rPr sz="694" spc="40" dirty="0">
                <a:solidFill>
                  <a:srgbClr val="0072CB"/>
                </a:solidFill>
                <a:latin typeface="Arial"/>
                <a:cs typeface="Arial"/>
              </a:rPr>
              <a:t>oming</a:t>
            </a:r>
            <a:endParaRPr sz="694">
              <a:latin typeface="Arial"/>
              <a:cs typeface="Arial"/>
            </a:endParaRPr>
          </a:p>
        </p:txBody>
      </p:sp>
      <p:sp>
        <p:nvSpPr>
          <p:cNvPr id="61" name="object 61"/>
          <p:cNvSpPr/>
          <p:nvPr/>
        </p:nvSpPr>
        <p:spPr>
          <a:xfrm>
            <a:off x="5113055" y="1465023"/>
            <a:ext cx="2311586" cy="0"/>
          </a:xfrm>
          <a:custGeom>
            <a:avLst/>
            <a:gdLst/>
            <a:ahLst/>
            <a:cxnLst/>
            <a:rect l="l" t="t" r="r" b="b"/>
            <a:pathLst>
              <a:path w="1166495">
                <a:moveTo>
                  <a:pt x="0" y="0"/>
                </a:moveTo>
                <a:lnTo>
                  <a:pt x="1166406" y="0"/>
                </a:lnTo>
              </a:path>
            </a:pathLst>
          </a:custGeom>
          <a:ln w="3705">
            <a:solidFill>
              <a:srgbClr val="CE6017"/>
            </a:solidFill>
          </a:ln>
        </p:spPr>
        <p:txBody>
          <a:bodyPr wrap="square" lIns="0" tIns="0" rIns="0" bIns="0" rtlCol="0"/>
          <a:lstStyle/>
          <a:p>
            <a:endParaRPr sz="3567"/>
          </a:p>
        </p:txBody>
      </p:sp>
      <p:sp>
        <p:nvSpPr>
          <p:cNvPr id="62" name="object 62"/>
          <p:cNvSpPr/>
          <p:nvPr/>
        </p:nvSpPr>
        <p:spPr>
          <a:xfrm>
            <a:off x="5113053" y="1394527"/>
            <a:ext cx="0" cy="71726"/>
          </a:xfrm>
          <a:custGeom>
            <a:avLst/>
            <a:gdLst/>
            <a:ahLst/>
            <a:cxnLst/>
            <a:rect l="l" t="t" r="r" b="b"/>
            <a:pathLst>
              <a:path h="36195">
                <a:moveTo>
                  <a:pt x="0" y="35574"/>
                </a:moveTo>
                <a:lnTo>
                  <a:pt x="0" y="0"/>
                </a:lnTo>
              </a:path>
            </a:pathLst>
          </a:custGeom>
          <a:ln w="3705">
            <a:solidFill>
              <a:srgbClr val="CE6017"/>
            </a:solidFill>
          </a:ln>
        </p:spPr>
        <p:txBody>
          <a:bodyPr wrap="square" lIns="0" tIns="0" rIns="0" bIns="0" rtlCol="0"/>
          <a:lstStyle/>
          <a:p>
            <a:endParaRPr sz="3567"/>
          </a:p>
        </p:txBody>
      </p:sp>
      <p:sp>
        <p:nvSpPr>
          <p:cNvPr id="63" name="object 63"/>
          <p:cNvSpPr/>
          <p:nvPr/>
        </p:nvSpPr>
        <p:spPr>
          <a:xfrm>
            <a:off x="6268808" y="1394527"/>
            <a:ext cx="0" cy="71726"/>
          </a:xfrm>
          <a:custGeom>
            <a:avLst/>
            <a:gdLst/>
            <a:ahLst/>
            <a:cxnLst/>
            <a:rect l="l" t="t" r="r" b="b"/>
            <a:pathLst>
              <a:path h="36195">
                <a:moveTo>
                  <a:pt x="0" y="35574"/>
                </a:moveTo>
                <a:lnTo>
                  <a:pt x="0" y="0"/>
                </a:lnTo>
              </a:path>
            </a:pathLst>
          </a:custGeom>
          <a:ln w="3705">
            <a:solidFill>
              <a:srgbClr val="CE6017"/>
            </a:solidFill>
          </a:ln>
        </p:spPr>
        <p:txBody>
          <a:bodyPr wrap="square" lIns="0" tIns="0" rIns="0" bIns="0" rtlCol="0"/>
          <a:lstStyle/>
          <a:p>
            <a:endParaRPr sz="3567"/>
          </a:p>
        </p:txBody>
      </p:sp>
      <p:sp>
        <p:nvSpPr>
          <p:cNvPr id="64" name="object 64"/>
          <p:cNvSpPr/>
          <p:nvPr/>
        </p:nvSpPr>
        <p:spPr>
          <a:xfrm>
            <a:off x="7424463" y="1394527"/>
            <a:ext cx="0" cy="71726"/>
          </a:xfrm>
          <a:custGeom>
            <a:avLst/>
            <a:gdLst/>
            <a:ahLst/>
            <a:cxnLst/>
            <a:rect l="l" t="t" r="r" b="b"/>
            <a:pathLst>
              <a:path h="36195">
                <a:moveTo>
                  <a:pt x="0" y="35574"/>
                </a:moveTo>
                <a:lnTo>
                  <a:pt x="0" y="0"/>
                </a:lnTo>
              </a:path>
            </a:pathLst>
          </a:custGeom>
          <a:ln w="3705">
            <a:solidFill>
              <a:srgbClr val="CE6017"/>
            </a:solidFill>
          </a:ln>
        </p:spPr>
        <p:txBody>
          <a:bodyPr wrap="square" lIns="0" tIns="0" rIns="0" bIns="0" rtlCol="0"/>
          <a:lstStyle/>
          <a:p>
            <a:endParaRPr sz="3567"/>
          </a:p>
        </p:txBody>
      </p:sp>
      <p:sp>
        <p:nvSpPr>
          <p:cNvPr id="65" name="object 65"/>
          <p:cNvSpPr txBox="1"/>
          <p:nvPr/>
        </p:nvSpPr>
        <p:spPr>
          <a:xfrm>
            <a:off x="4971921" y="1153171"/>
            <a:ext cx="283128" cy="166504"/>
          </a:xfrm>
          <a:prstGeom prst="rect">
            <a:avLst/>
          </a:prstGeom>
        </p:spPr>
        <p:txBody>
          <a:bodyPr vert="horz" wrap="square" lIns="0" tIns="28940" rIns="0" bIns="0" rtlCol="0">
            <a:spAutoFit/>
          </a:bodyPr>
          <a:lstStyle/>
          <a:p>
            <a:pPr marL="25168">
              <a:spcBef>
                <a:spcPts val="226"/>
              </a:spcBef>
            </a:pPr>
            <a:r>
              <a:rPr sz="892" spc="10" dirty="0">
                <a:latin typeface="Arial"/>
                <a:cs typeface="Arial"/>
              </a:rPr>
              <a:t>−0.5</a:t>
            </a:r>
            <a:endParaRPr sz="892">
              <a:latin typeface="Arial"/>
              <a:cs typeface="Arial"/>
            </a:endParaRPr>
          </a:p>
        </p:txBody>
      </p:sp>
      <p:sp>
        <p:nvSpPr>
          <p:cNvPr id="66" name="object 66"/>
          <p:cNvSpPr txBox="1"/>
          <p:nvPr/>
        </p:nvSpPr>
        <p:spPr>
          <a:xfrm>
            <a:off x="6161981" y="1153171"/>
            <a:ext cx="213919" cy="166504"/>
          </a:xfrm>
          <a:prstGeom prst="rect">
            <a:avLst/>
          </a:prstGeom>
        </p:spPr>
        <p:txBody>
          <a:bodyPr vert="horz" wrap="square" lIns="0" tIns="28940" rIns="0" bIns="0" rtlCol="0">
            <a:spAutoFit/>
          </a:bodyPr>
          <a:lstStyle/>
          <a:p>
            <a:pPr marL="25168">
              <a:spcBef>
                <a:spcPts val="226"/>
              </a:spcBef>
            </a:pPr>
            <a:r>
              <a:rPr sz="892" spc="10" dirty="0">
                <a:latin typeface="Arial"/>
                <a:cs typeface="Arial"/>
              </a:rPr>
              <a:t>0.0</a:t>
            </a:r>
            <a:endParaRPr sz="892">
              <a:latin typeface="Arial"/>
              <a:cs typeface="Arial"/>
            </a:endParaRPr>
          </a:p>
        </p:txBody>
      </p:sp>
      <p:sp>
        <p:nvSpPr>
          <p:cNvPr id="67" name="object 67"/>
          <p:cNvSpPr txBox="1"/>
          <p:nvPr/>
        </p:nvSpPr>
        <p:spPr>
          <a:xfrm>
            <a:off x="7317637" y="1153171"/>
            <a:ext cx="213919" cy="166504"/>
          </a:xfrm>
          <a:prstGeom prst="rect">
            <a:avLst/>
          </a:prstGeom>
        </p:spPr>
        <p:txBody>
          <a:bodyPr vert="horz" wrap="square" lIns="0" tIns="28940" rIns="0" bIns="0" rtlCol="0">
            <a:spAutoFit/>
          </a:bodyPr>
          <a:lstStyle/>
          <a:p>
            <a:pPr marL="25168">
              <a:spcBef>
                <a:spcPts val="226"/>
              </a:spcBef>
            </a:pPr>
            <a:r>
              <a:rPr sz="892" spc="10" dirty="0">
                <a:latin typeface="Arial"/>
                <a:cs typeface="Arial"/>
              </a:rPr>
              <a:t>0.5</a:t>
            </a:r>
            <a:endParaRPr sz="892">
              <a:latin typeface="Arial"/>
              <a:cs typeface="Arial"/>
            </a:endParaRPr>
          </a:p>
        </p:txBody>
      </p:sp>
      <p:sp>
        <p:nvSpPr>
          <p:cNvPr id="68" name="object 68"/>
          <p:cNvSpPr/>
          <p:nvPr/>
        </p:nvSpPr>
        <p:spPr>
          <a:xfrm>
            <a:off x="8447059" y="2487618"/>
            <a:ext cx="0" cy="2311586"/>
          </a:xfrm>
          <a:custGeom>
            <a:avLst/>
            <a:gdLst/>
            <a:ahLst/>
            <a:cxnLst/>
            <a:rect l="l" t="t" r="r" b="b"/>
            <a:pathLst>
              <a:path h="1166495">
                <a:moveTo>
                  <a:pt x="0" y="1166406"/>
                </a:moveTo>
                <a:lnTo>
                  <a:pt x="0" y="0"/>
                </a:lnTo>
              </a:path>
            </a:pathLst>
          </a:custGeom>
          <a:ln w="3705">
            <a:solidFill>
              <a:srgbClr val="CE6017"/>
            </a:solidFill>
          </a:ln>
        </p:spPr>
        <p:txBody>
          <a:bodyPr wrap="square" lIns="0" tIns="0" rIns="0" bIns="0" rtlCol="0"/>
          <a:lstStyle/>
          <a:p>
            <a:endParaRPr sz="3567"/>
          </a:p>
        </p:txBody>
      </p:sp>
      <p:sp>
        <p:nvSpPr>
          <p:cNvPr id="69" name="object 69"/>
          <p:cNvSpPr/>
          <p:nvPr/>
        </p:nvSpPr>
        <p:spPr>
          <a:xfrm>
            <a:off x="8447060" y="4799029"/>
            <a:ext cx="71726" cy="0"/>
          </a:xfrm>
          <a:custGeom>
            <a:avLst/>
            <a:gdLst/>
            <a:ahLst/>
            <a:cxnLst/>
            <a:rect l="l" t="t" r="r" b="b"/>
            <a:pathLst>
              <a:path w="36195">
                <a:moveTo>
                  <a:pt x="0" y="0"/>
                </a:moveTo>
                <a:lnTo>
                  <a:pt x="35574" y="0"/>
                </a:lnTo>
              </a:path>
            </a:pathLst>
          </a:custGeom>
          <a:ln w="3705">
            <a:solidFill>
              <a:srgbClr val="CE6017"/>
            </a:solidFill>
          </a:ln>
        </p:spPr>
        <p:txBody>
          <a:bodyPr wrap="square" lIns="0" tIns="0" rIns="0" bIns="0" rtlCol="0"/>
          <a:lstStyle/>
          <a:p>
            <a:endParaRPr sz="3567"/>
          </a:p>
        </p:txBody>
      </p:sp>
      <p:sp>
        <p:nvSpPr>
          <p:cNvPr id="70" name="object 70"/>
          <p:cNvSpPr/>
          <p:nvPr/>
        </p:nvSpPr>
        <p:spPr>
          <a:xfrm>
            <a:off x="8447060" y="3643274"/>
            <a:ext cx="71726" cy="0"/>
          </a:xfrm>
          <a:custGeom>
            <a:avLst/>
            <a:gdLst/>
            <a:ahLst/>
            <a:cxnLst/>
            <a:rect l="l" t="t" r="r" b="b"/>
            <a:pathLst>
              <a:path w="36195">
                <a:moveTo>
                  <a:pt x="0" y="0"/>
                </a:moveTo>
                <a:lnTo>
                  <a:pt x="35574" y="0"/>
                </a:lnTo>
              </a:path>
            </a:pathLst>
          </a:custGeom>
          <a:ln w="3705">
            <a:solidFill>
              <a:srgbClr val="CE6017"/>
            </a:solidFill>
          </a:ln>
        </p:spPr>
        <p:txBody>
          <a:bodyPr wrap="square" lIns="0" tIns="0" rIns="0" bIns="0" rtlCol="0"/>
          <a:lstStyle/>
          <a:p>
            <a:endParaRPr sz="3567"/>
          </a:p>
        </p:txBody>
      </p:sp>
      <p:sp>
        <p:nvSpPr>
          <p:cNvPr id="71" name="object 71"/>
          <p:cNvSpPr/>
          <p:nvPr/>
        </p:nvSpPr>
        <p:spPr>
          <a:xfrm>
            <a:off x="8447060" y="2487617"/>
            <a:ext cx="71726" cy="0"/>
          </a:xfrm>
          <a:custGeom>
            <a:avLst/>
            <a:gdLst/>
            <a:ahLst/>
            <a:cxnLst/>
            <a:rect l="l" t="t" r="r" b="b"/>
            <a:pathLst>
              <a:path w="36195">
                <a:moveTo>
                  <a:pt x="0" y="0"/>
                </a:moveTo>
                <a:lnTo>
                  <a:pt x="35574" y="0"/>
                </a:lnTo>
              </a:path>
            </a:pathLst>
          </a:custGeom>
          <a:ln w="3705">
            <a:solidFill>
              <a:srgbClr val="CE6017"/>
            </a:solidFill>
          </a:ln>
        </p:spPr>
        <p:txBody>
          <a:bodyPr wrap="square" lIns="0" tIns="0" rIns="0" bIns="0" rtlCol="0"/>
          <a:lstStyle/>
          <a:p>
            <a:endParaRPr sz="3567"/>
          </a:p>
        </p:txBody>
      </p:sp>
      <p:sp>
        <p:nvSpPr>
          <p:cNvPr id="72" name="object 72"/>
          <p:cNvSpPr txBox="1"/>
          <p:nvPr/>
        </p:nvSpPr>
        <p:spPr>
          <a:xfrm>
            <a:off x="8584895" y="4657895"/>
            <a:ext cx="137282" cy="283128"/>
          </a:xfrm>
          <a:prstGeom prst="rect">
            <a:avLst/>
          </a:prstGeom>
        </p:spPr>
        <p:txBody>
          <a:bodyPr vert="vert270" wrap="square" lIns="0" tIns="2517" rIns="0" bIns="0" rtlCol="0">
            <a:spAutoFit/>
          </a:bodyPr>
          <a:lstStyle/>
          <a:p>
            <a:pPr marL="25168">
              <a:spcBef>
                <a:spcPts val="20"/>
              </a:spcBef>
            </a:pPr>
            <a:r>
              <a:rPr sz="892" dirty="0">
                <a:latin typeface="Arial"/>
                <a:cs typeface="Arial"/>
              </a:rPr>
              <a:t>−0.5</a:t>
            </a:r>
            <a:endParaRPr sz="892">
              <a:latin typeface="Arial"/>
              <a:cs typeface="Arial"/>
            </a:endParaRPr>
          </a:p>
        </p:txBody>
      </p:sp>
      <p:sp>
        <p:nvSpPr>
          <p:cNvPr id="73" name="object 73"/>
          <p:cNvSpPr txBox="1"/>
          <p:nvPr/>
        </p:nvSpPr>
        <p:spPr>
          <a:xfrm>
            <a:off x="8584895" y="3536451"/>
            <a:ext cx="137282" cy="213919"/>
          </a:xfrm>
          <a:prstGeom prst="rect">
            <a:avLst/>
          </a:prstGeom>
        </p:spPr>
        <p:txBody>
          <a:bodyPr vert="vert270" wrap="square" lIns="0" tIns="2517" rIns="0" bIns="0" rtlCol="0">
            <a:spAutoFit/>
          </a:bodyPr>
          <a:lstStyle/>
          <a:p>
            <a:pPr marL="25168">
              <a:spcBef>
                <a:spcPts val="20"/>
              </a:spcBef>
            </a:pPr>
            <a:r>
              <a:rPr sz="892" dirty="0">
                <a:latin typeface="Arial"/>
                <a:cs typeface="Arial"/>
              </a:rPr>
              <a:t>0.0</a:t>
            </a:r>
            <a:endParaRPr sz="892">
              <a:latin typeface="Arial"/>
              <a:cs typeface="Arial"/>
            </a:endParaRPr>
          </a:p>
        </p:txBody>
      </p:sp>
      <p:sp>
        <p:nvSpPr>
          <p:cNvPr id="74" name="object 74"/>
          <p:cNvSpPr txBox="1"/>
          <p:nvPr/>
        </p:nvSpPr>
        <p:spPr>
          <a:xfrm>
            <a:off x="8584895" y="2380794"/>
            <a:ext cx="137282" cy="213919"/>
          </a:xfrm>
          <a:prstGeom prst="rect">
            <a:avLst/>
          </a:prstGeom>
        </p:spPr>
        <p:txBody>
          <a:bodyPr vert="vert270" wrap="square" lIns="0" tIns="2517" rIns="0" bIns="0" rtlCol="0">
            <a:spAutoFit/>
          </a:bodyPr>
          <a:lstStyle/>
          <a:p>
            <a:pPr marL="25168">
              <a:spcBef>
                <a:spcPts val="20"/>
              </a:spcBef>
            </a:pPr>
            <a:r>
              <a:rPr sz="892" dirty="0">
                <a:latin typeface="Arial"/>
                <a:cs typeface="Arial"/>
              </a:rPr>
              <a:t>0.5</a:t>
            </a:r>
            <a:endParaRPr sz="892">
              <a:latin typeface="Arial"/>
              <a:cs typeface="Arial"/>
            </a:endParaRPr>
          </a:p>
        </p:txBody>
      </p:sp>
      <p:sp>
        <p:nvSpPr>
          <p:cNvPr id="75" name="object 75"/>
          <p:cNvSpPr/>
          <p:nvPr/>
        </p:nvSpPr>
        <p:spPr>
          <a:xfrm>
            <a:off x="4104458" y="1465023"/>
            <a:ext cx="4343819" cy="4343819"/>
          </a:xfrm>
          <a:custGeom>
            <a:avLst/>
            <a:gdLst/>
            <a:ahLst/>
            <a:cxnLst/>
            <a:rect l="l" t="t" r="r" b="b"/>
            <a:pathLst>
              <a:path w="2192020" h="2192020">
                <a:moveTo>
                  <a:pt x="0" y="2191403"/>
                </a:moveTo>
                <a:lnTo>
                  <a:pt x="2191404" y="2191403"/>
                </a:lnTo>
                <a:lnTo>
                  <a:pt x="2191404" y="0"/>
                </a:lnTo>
                <a:lnTo>
                  <a:pt x="0" y="0"/>
                </a:lnTo>
                <a:lnTo>
                  <a:pt x="0" y="2191403"/>
                </a:lnTo>
              </a:path>
            </a:pathLst>
          </a:custGeom>
          <a:ln w="3705">
            <a:solidFill>
              <a:srgbClr val="0072CB"/>
            </a:solidFill>
          </a:ln>
        </p:spPr>
        <p:txBody>
          <a:bodyPr wrap="square" lIns="0" tIns="0" rIns="0" bIns="0" rtlCol="0"/>
          <a:lstStyle/>
          <a:p>
            <a:endParaRPr sz="3567"/>
          </a:p>
        </p:txBody>
      </p:sp>
      <p:sp>
        <p:nvSpPr>
          <p:cNvPr id="76" name="object 76"/>
          <p:cNvSpPr txBox="1"/>
          <p:nvPr/>
        </p:nvSpPr>
        <p:spPr>
          <a:xfrm>
            <a:off x="7167117" y="4262071"/>
            <a:ext cx="580099" cy="411824"/>
          </a:xfrm>
          <a:prstGeom prst="rect">
            <a:avLst/>
          </a:prstGeom>
        </p:spPr>
        <p:txBody>
          <a:bodyPr vert="horz" wrap="square" lIns="0" tIns="22650" rIns="0" bIns="0" rtlCol="0">
            <a:spAutoFit/>
          </a:bodyPr>
          <a:lstStyle/>
          <a:p>
            <a:pPr marL="25168" marR="10067" indent="235317">
              <a:lnSpc>
                <a:spcPct val="121700"/>
              </a:lnSpc>
              <a:spcBef>
                <a:spcPts val="178"/>
              </a:spcBef>
            </a:pPr>
            <a:r>
              <a:rPr sz="694" spc="30" dirty="0">
                <a:solidFill>
                  <a:srgbClr val="0072CB"/>
                </a:solidFill>
                <a:latin typeface="Arial"/>
                <a:cs typeface="Arial"/>
              </a:rPr>
              <a:t>Alaska  Georgia</a:t>
            </a:r>
            <a:endParaRPr sz="694">
              <a:latin typeface="Arial"/>
              <a:cs typeface="Arial"/>
            </a:endParaRPr>
          </a:p>
          <a:p>
            <a:pPr marL="153522">
              <a:lnSpc>
                <a:spcPts val="1030"/>
              </a:lnSpc>
            </a:pPr>
            <a:r>
              <a:rPr sz="892" spc="10" dirty="0">
                <a:solidFill>
                  <a:srgbClr val="CE6017"/>
                </a:solidFill>
                <a:latin typeface="Arial"/>
                <a:cs typeface="Arial"/>
              </a:rPr>
              <a:t>Murder</a:t>
            </a:r>
            <a:endParaRPr sz="892">
              <a:latin typeface="Arial"/>
              <a:cs typeface="Arial"/>
            </a:endParaRPr>
          </a:p>
        </p:txBody>
      </p:sp>
      <p:sp>
        <p:nvSpPr>
          <p:cNvPr id="77" name="object 77"/>
          <p:cNvSpPr txBox="1"/>
          <p:nvPr/>
        </p:nvSpPr>
        <p:spPr>
          <a:xfrm>
            <a:off x="6670836" y="3586886"/>
            <a:ext cx="1211790" cy="696454"/>
          </a:xfrm>
          <a:prstGeom prst="rect">
            <a:avLst/>
          </a:prstGeom>
        </p:spPr>
        <p:txBody>
          <a:bodyPr vert="horz" wrap="square" lIns="0" tIns="22650" rIns="0" bIns="0" rtlCol="0">
            <a:spAutoFit/>
          </a:bodyPr>
          <a:lstStyle/>
          <a:p>
            <a:pPr marL="576338" marR="10067" indent="79278">
              <a:lnSpc>
                <a:spcPct val="171200"/>
              </a:lnSpc>
              <a:spcBef>
                <a:spcPts val="178"/>
              </a:spcBef>
            </a:pPr>
            <a:r>
              <a:rPr sz="694" spc="40" dirty="0">
                <a:solidFill>
                  <a:srgbClr val="0072CB"/>
                </a:solidFill>
                <a:latin typeface="Arial"/>
                <a:cs typeface="Arial"/>
              </a:rPr>
              <a:t>New</a:t>
            </a:r>
            <a:r>
              <a:rPr sz="694" spc="-99" dirty="0">
                <a:solidFill>
                  <a:srgbClr val="0072CB"/>
                </a:solidFill>
                <a:latin typeface="Arial"/>
                <a:cs typeface="Arial"/>
              </a:rPr>
              <a:t> </a:t>
            </a:r>
            <a:r>
              <a:rPr sz="694" spc="30" dirty="0">
                <a:solidFill>
                  <a:srgbClr val="0072CB"/>
                </a:solidFill>
                <a:latin typeface="Arial"/>
                <a:cs typeface="Arial"/>
              </a:rPr>
              <a:t>Mexico  </a:t>
            </a:r>
            <a:r>
              <a:rPr sz="694" spc="40" dirty="0">
                <a:solidFill>
                  <a:srgbClr val="0072CB"/>
                </a:solidFill>
                <a:latin typeface="Arial"/>
                <a:cs typeface="Arial"/>
              </a:rPr>
              <a:t>Maryland</a:t>
            </a:r>
            <a:endParaRPr sz="694">
              <a:latin typeface="Arial"/>
              <a:cs typeface="Arial"/>
            </a:endParaRPr>
          </a:p>
          <a:p>
            <a:pPr marL="752511">
              <a:spcBef>
                <a:spcPts val="268"/>
              </a:spcBef>
            </a:pPr>
            <a:r>
              <a:rPr sz="892" spc="10" dirty="0">
                <a:solidFill>
                  <a:srgbClr val="CE6017"/>
                </a:solidFill>
                <a:latin typeface="Arial"/>
                <a:cs typeface="Arial"/>
              </a:rPr>
              <a:t>Assault</a:t>
            </a:r>
            <a:endParaRPr sz="892">
              <a:latin typeface="Arial"/>
              <a:cs typeface="Arial"/>
            </a:endParaRPr>
          </a:p>
          <a:p>
            <a:pPr marL="25168">
              <a:spcBef>
                <a:spcPts val="248"/>
              </a:spcBef>
            </a:pPr>
            <a:r>
              <a:rPr sz="1040" baseline="7936" dirty="0">
                <a:solidFill>
                  <a:srgbClr val="0072CB"/>
                </a:solidFill>
                <a:latin typeface="Arial"/>
                <a:cs typeface="Arial"/>
              </a:rPr>
              <a:t>Tennesse</a:t>
            </a:r>
            <a:r>
              <a:rPr sz="694" dirty="0">
                <a:solidFill>
                  <a:srgbClr val="0072CB"/>
                </a:solidFill>
                <a:latin typeface="Arial"/>
                <a:cs typeface="Arial"/>
              </a:rPr>
              <a:t>L</a:t>
            </a:r>
            <a:r>
              <a:rPr sz="1040" baseline="7936" dirty="0">
                <a:solidFill>
                  <a:srgbClr val="0072CB"/>
                </a:solidFill>
                <a:latin typeface="Arial"/>
                <a:cs typeface="Arial"/>
              </a:rPr>
              <a:t>e</a:t>
            </a:r>
            <a:r>
              <a:rPr sz="694" dirty="0">
                <a:solidFill>
                  <a:srgbClr val="0072CB"/>
                </a:solidFill>
                <a:latin typeface="Arial"/>
                <a:cs typeface="Arial"/>
              </a:rPr>
              <a:t>ouisiana</a:t>
            </a:r>
            <a:endParaRPr sz="694">
              <a:latin typeface="Arial"/>
              <a:cs typeface="Arial"/>
            </a:endParaRPr>
          </a:p>
        </p:txBody>
      </p:sp>
      <p:sp>
        <p:nvSpPr>
          <p:cNvPr id="78" name="object 78"/>
          <p:cNvSpPr txBox="1"/>
          <p:nvPr/>
        </p:nvSpPr>
        <p:spPr>
          <a:xfrm>
            <a:off x="6622166" y="1513196"/>
            <a:ext cx="573807" cy="166504"/>
          </a:xfrm>
          <a:prstGeom prst="rect">
            <a:avLst/>
          </a:prstGeom>
        </p:spPr>
        <p:txBody>
          <a:bodyPr vert="horz" wrap="square" lIns="0" tIns="28940" rIns="0" bIns="0" rtlCol="0">
            <a:spAutoFit/>
          </a:bodyPr>
          <a:lstStyle/>
          <a:p>
            <a:pPr marL="25168">
              <a:spcBef>
                <a:spcPts val="226"/>
              </a:spcBef>
            </a:pPr>
            <a:r>
              <a:rPr sz="892" spc="10" dirty="0">
                <a:solidFill>
                  <a:srgbClr val="CE6017"/>
                </a:solidFill>
                <a:latin typeface="Arial"/>
                <a:cs typeface="Arial"/>
              </a:rPr>
              <a:t>Urban</a:t>
            </a:r>
            <a:r>
              <a:rPr sz="892" spc="-30" dirty="0">
                <a:solidFill>
                  <a:srgbClr val="CE6017"/>
                </a:solidFill>
                <a:latin typeface="Arial"/>
                <a:cs typeface="Arial"/>
              </a:rPr>
              <a:t>P</a:t>
            </a:r>
            <a:r>
              <a:rPr sz="892" spc="10" dirty="0">
                <a:solidFill>
                  <a:srgbClr val="CE6017"/>
                </a:solidFill>
                <a:latin typeface="Arial"/>
                <a:cs typeface="Arial"/>
              </a:rPr>
              <a:t>op</a:t>
            </a:r>
            <a:endParaRPr sz="892">
              <a:latin typeface="Arial"/>
              <a:cs typeface="Arial"/>
            </a:endParaRPr>
          </a:p>
        </p:txBody>
      </p:sp>
      <p:sp>
        <p:nvSpPr>
          <p:cNvPr id="79" name="object 79"/>
          <p:cNvSpPr txBox="1"/>
          <p:nvPr/>
        </p:nvSpPr>
        <p:spPr>
          <a:xfrm>
            <a:off x="7359348" y="3143920"/>
            <a:ext cx="332204" cy="166504"/>
          </a:xfrm>
          <a:prstGeom prst="rect">
            <a:avLst/>
          </a:prstGeom>
        </p:spPr>
        <p:txBody>
          <a:bodyPr vert="horz" wrap="square" lIns="0" tIns="28940" rIns="0" bIns="0" rtlCol="0">
            <a:spAutoFit/>
          </a:bodyPr>
          <a:lstStyle/>
          <a:p>
            <a:pPr marL="25168">
              <a:spcBef>
                <a:spcPts val="226"/>
              </a:spcBef>
            </a:pPr>
            <a:r>
              <a:rPr sz="892" spc="20" dirty="0">
                <a:solidFill>
                  <a:srgbClr val="CE6017"/>
                </a:solidFill>
                <a:latin typeface="Arial"/>
                <a:cs typeface="Arial"/>
              </a:rPr>
              <a:t>Rape</a:t>
            </a:r>
            <a:endParaRPr sz="892">
              <a:latin typeface="Arial"/>
              <a:cs typeface="Arial"/>
            </a:endParaRPr>
          </a:p>
        </p:txBody>
      </p:sp>
      <p:sp>
        <p:nvSpPr>
          <p:cNvPr id="80" name="object 80"/>
          <p:cNvSpPr/>
          <p:nvPr/>
        </p:nvSpPr>
        <p:spPr>
          <a:xfrm>
            <a:off x="6268808" y="3643275"/>
            <a:ext cx="991579" cy="773884"/>
          </a:xfrm>
          <a:custGeom>
            <a:avLst/>
            <a:gdLst/>
            <a:ahLst/>
            <a:cxnLst/>
            <a:rect l="l" t="t" r="r" b="b"/>
            <a:pathLst>
              <a:path w="500380" h="390525">
                <a:moveTo>
                  <a:pt x="0" y="0"/>
                </a:moveTo>
                <a:lnTo>
                  <a:pt x="500072" y="390235"/>
                </a:lnTo>
              </a:path>
            </a:pathLst>
          </a:custGeom>
          <a:ln w="3705">
            <a:solidFill>
              <a:srgbClr val="CE6017"/>
            </a:solidFill>
          </a:ln>
        </p:spPr>
        <p:txBody>
          <a:bodyPr wrap="square" lIns="0" tIns="0" rIns="0" bIns="0" rtlCol="0"/>
          <a:lstStyle/>
          <a:p>
            <a:endParaRPr sz="3567"/>
          </a:p>
        </p:txBody>
      </p:sp>
      <p:sp>
        <p:nvSpPr>
          <p:cNvPr id="81" name="object 81"/>
          <p:cNvSpPr/>
          <p:nvPr/>
        </p:nvSpPr>
        <p:spPr>
          <a:xfrm>
            <a:off x="7189964" y="4351177"/>
            <a:ext cx="70468" cy="65434"/>
          </a:xfrm>
          <a:custGeom>
            <a:avLst/>
            <a:gdLst/>
            <a:ahLst/>
            <a:cxnLst/>
            <a:rect l="l" t="t" r="r" b="b"/>
            <a:pathLst>
              <a:path w="35560" h="33019">
                <a:moveTo>
                  <a:pt x="0" y="28064"/>
                </a:moveTo>
                <a:lnTo>
                  <a:pt x="35228" y="33005"/>
                </a:lnTo>
                <a:lnTo>
                  <a:pt x="21888" y="0"/>
                </a:lnTo>
              </a:path>
            </a:pathLst>
          </a:custGeom>
          <a:ln w="3705">
            <a:solidFill>
              <a:srgbClr val="CE6017"/>
            </a:solidFill>
          </a:ln>
        </p:spPr>
        <p:txBody>
          <a:bodyPr wrap="square" lIns="0" tIns="0" rIns="0" bIns="0" rtlCol="0"/>
          <a:lstStyle/>
          <a:p>
            <a:endParaRPr sz="3567"/>
          </a:p>
        </p:txBody>
      </p:sp>
      <p:sp>
        <p:nvSpPr>
          <p:cNvPr id="82" name="object 82"/>
          <p:cNvSpPr/>
          <p:nvPr/>
        </p:nvSpPr>
        <p:spPr>
          <a:xfrm>
            <a:off x="6268809" y="3643275"/>
            <a:ext cx="1078405" cy="348563"/>
          </a:xfrm>
          <a:custGeom>
            <a:avLst/>
            <a:gdLst/>
            <a:ahLst/>
            <a:cxnLst/>
            <a:rect l="l" t="t" r="r" b="b"/>
            <a:pathLst>
              <a:path w="544194" h="175894">
                <a:moveTo>
                  <a:pt x="0" y="0"/>
                </a:moveTo>
                <a:lnTo>
                  <a:pt x="544194" y="175403"/>
                </a:lnTo>
              </a:path>
            </a:pathLst>
          </a:custGeom>
          <a:ln w="3705">
            <a:solidFill>
              <a:srgbClr val="CE6017"/>
            </a:solidFill>
          </a:ln>
        </p:spPr>
        <p:txBody>
          <a:bodyPr wrap="square" lIns="0" tIns="0" rIns="0" bIns="0" rtlCol="0"/>
          <a:lstStyle/>
          <a:p>
            <a:endParaRPr sz="3567"/>
          </a:p>
        </p:txBody>
      </p:sp>
      <p:sp>
        <p:nvSpPr>
          <p:cNvPr id="83" name="object 83"/>
          <p:cNvSpPr/>
          <p:nvPr/>
        </p:nvSpPr>
        <p:spPr>
          <a:xfrm>
            <a:off x="7278282" y="3938578"/>
            <a:ext cx="69209" cy="67951"/>
          </a:xfrm>
          <a:custGeom>
            <a:avLst/>
            <a:gdLst/>
            <a:ahLst/>
            <a:cxnLst/>
            <a:rect l="l" t="t" r="r" b="b"/>
            <a:pathLst>
              <a:path w="34925" h="34289">
                <a:moveTo>
                  <a:pt x="0" y="33894"/>
                </a:moveTo>
                <a:lnTo>
                  <a:pt x="34784" y="26384"/>
                </a:lnTo>
                <a:lnTo>
                  <a:pt x="10919" y="0"/>
                </a:lnTo>
              </a:path>
            </a:pathLst>
          </a:custGeom>
          <a:ln w="3705">
            <a:solidFill>
              <a:srgbClr val="CE6017"/>
            </a:solidFill>
          </a:ln>
        </p:spPr>
        <p:txBody>
          <a:bodyPr wrap="square" lIns="0" tIns="0" rIns="0" bIns="0" rtlCol="0"/>
          <a:lstStyle/>
          <a:p>
            <a:endParaRPr sz="3567"/>
          </a:p>
        </p:txBody>
      </p:sp>
      <p:sp>
        <p:nvSpPr>
          <p:cNvPr id="84" name="object 84"/>
          <p:cNvSpPr/>
          <p:nvPr/>
        </p:nvSpPr>
        <p:spPr>
          <a:xfrm>
            <a:off x="6268809" y="2029390"/>
            <a:ext cx="514665" cy="1614461"/>
          </a:xfrm>
          <a:custGeom>
            <a:avLst/>
            <a:gdLst/>
            <a:ahLst/>
            <a:cxnLst/>
            <a:rect l="l" t="t" r="r" b="b"/>
            <a:pathLst>
              <a:path w="259714" h="814705">
                <a:moveTo>
                  <a:pt x="0" y="814414"/>
                </a:moveTo>
                <a:lnTo>
                  <a:pt x="259596" y="0"/>
                </a:lnTo>
              </a:path>
            </a:pathLst>
          </a:custGeom>
          <a:ln w="3705">
            <a:solidFill>
              <a:srgbClr val="CE6017"/>
            </a:solidFill>
          </a:ln>
        </p:spPr>
        <p:txBody>
          <a:bodyPr wrap="square" lIns="0" tIns="0" rIns="0" bIns="0" rtlCol="0"/>
          <a:lstStyle/>
          <a:p>
            <a:endParaRPr sz="3567"/>
          </a:p>
        </p:txBody>
      </p:sp>
      <p:sp>
        <p:nvSpPr>
          <p:cNvPr id="85" name="object 85"/>
          <p:cNvSpPr/>
          <p:nvPr/>
        </p:nvSpPr>
        <p:spPr>
          <a:xfrm>
            <a:off x="6731050" y="2029390"/>
            <a:ext cx="67951" cy="69209"/>
          </a:xfrm>
          <a:custGeom>
            <a:avLst/>
            <a:gdLst/>
            <a:ahLst/>
            <a:cxnLst/>
            <a:rect l="l" t="t" r="r" b="b"/>
            <a:pathLst>
              <a:path w="34289" h="34925">
                <a:moveTo>
                  <a:pt x="33894" y="34734"/>
                </a:moveTo>
                <a:lnTo>
                  <a:pt x="26335" y="0"/>
                </a:lnTo>
                <a:lnTo>
                  <a:pt x="0" y="23914"/>
                </a:lnTo>
              </a:path>
            </a:pathLst>
          </a:custGeom>
          <a:ln w="3705">
            <a:solidFill>
              <a:srgbClr val="CE6017"/>
            </a:solidFill>
          </a:ln>
        </p:spPr>
        <p:txBody>
          <a:bodyPr wrap="square" lIns="0" tIns="0" rIns="0" bIns="0" rtlCol="0"/>
          <a:lstStyle/>
          <a:p>
            <a:endParaRPr sz="3567"/>
          </a:p>
        </p:txBody>
      </p:sp>
      <p:sp>
        <p:nvSpPr>
          <p:cNvPr id="86" name="object 86"/>
          <p:cNvSpPr/>
          <p:nvPr/>
        </p:nvSpPr>
        <p:spPr>
          <a:xfrm>
            <a:off x="6268809" y="3333871"/>
            <a:ext cx="1005421" cy="309554"/>
          </a:xfrm>
          <a:custGeom>
            <a:avLst/>
            <a:gdLst/>
            <a:ahLst/>
            <a:cxnLst/>
            <a:rect l="l" t="t" r="r" b="b"/>
            <a:pathLst>
              <a:path w="507364" h="156210">
                <a:moveTo>
                  <a:pt x="0" y="156133"/>
                </a:moveTo>
                <a:lnTo>
                  <a:pt x="507088" y="0"/>
                </a:lnTo>
              </a:path>
            </a:pathLst>
          </a:custGeom>
          <a:ln w="3705">
            <a:solidFill>
              <a:srgbClr val="CE6017"/>
            </a:solidFill>
          </a:ln>
        </p:spPr>
        <p:txBody>
          <a:bodyPr wrap="square" lIns="0" tIns="0" rIns="0" bIns="0" rtlCol="0"/>
          <a:lstStyle/>
          <a:p>
            <a:endParaRPr sz="3567"/>
          </a:p>
        </p:txBody>
      </p:sp>
      <p:sp>
        <p:nvSpPr>
          <p:cNvPr id="87" name="object 87"/>
          <p:cNvSpPr/>
          <p:nvPr/>
        </p:nvSpPr>
        <p:spPr>
          <a:xfrm>
            <a:off x="7204947" y="3318206"/>
            <a:ext cx="69209" cy="67951"/>
          </a:xfrm>
          <a:custGeom>
            <a:avLst/>
            <a:gdLst/>
            <a:ahLst/>
            <a:cxnLst/>
            <a:rect l="l" t="t" r="r" b="b"/>
            <a:pathLst>
              <a:path w="34925" h="34289">
                <a:moveTo>
                  <a:pt x="10474" y="33993"/>
                </a:moveTo>
                <a:lnTo>
                  <a:pt x="34685" y="7905"/>
                </a:lnTo>
                <a:lnTo>
                  <a:pt x="0" y="0"/>
                </a:lnTo>
              </a:path>
            </a:pathLst>
          </a:custGeom>
          <a:ln w="3705">
            <a:solidFill>
              <a:srgbClr val="CE6017"/>
            </a:solidFill>
          </a:ln>
        </p:spPr>
        <p:txBody>
          <a:bodyPr wrap="square" lIns="0" tIns="0" rIns="0" bIns="0" rtlCol="0"/>
          <a:lstStyle/>
          <a:p>
            <a:endParaRPr sz="3567"/>
          </a:p>
        </p:txBody>
      </p:sp>
      <p:sp>
        <p:nvSpPr>
          <p:cNvPr id="88" name="object 88"/>
          <p:cNvSpPr/>
          <p:nvPr/>
        </p:nvSpPr>
        <p:spPr>
          <a:xfrm>
            <a:off x="4104458" y="3643274"/>
            <a:ext cx="4343819" cy="0"/>
          </a:xfrm>
          <a:custGeom>
            <a:avLst/>
            <a:gdLst/>
            <a:ahLst/>
            <a:cxnLst/>
            <a:rect l="l" t="t" r="r" b="b"/>
            <a:pathLst>
              <a:path w="2192020">
                <a:moveTo>
                  <a:pt x="0" y="0"/>
                </a:moveTo>
                <a:lnTo>
                  <a:pt x="2191404" y="0"/>
                </a:lnTo>
              </a:path>
            </a:pathLst>
          </a:custGeom>
          <a:ln w="3705">
            <a:solidFill>
              <a:srgbClr val="AEC0DA"/>
            </a:solidFill>
            <a:prstDash val="dot"/>
          </a:ln>
        </p:spPr>
        <p:txBody>
          <a:bodyPr wrap="square" lIns="0" tIns="0" rIns="0" bIns="0" rtlCol="0"/>
          <a:lstStyle/>
          <a:p>
            <a:endParaRPr sz="3567"/>
          </a:p>
        </p:txBody>
      </p:sp>
      <p:sp>
        <p:nvSpPr>
          <p:cNvPr id="89" name="object 89"/>
          <p:cNvSpPr/>
          <p:nvPr/>
        </p:nvSpPr>
        <p:spPr>
          <a:xfrm>
            <a:off x="6268808" y="1465023"/>
            <a:ext cx="0" cy="4343819"/>
          </a:xfrm>
          <a:custGeom>
            <a:avLst/>
            <a:gdLst/>
            <a:ahLst/>
            <a:cxnLst/>
            <a:rect l="l" t="t" r="r" b="b"/>
            <a:pathLst>
              <a:path h="2192020">
                <a:moveTo>
                  <a:pt x="0" y="2191403"/>
                </a:moveTo>
                <a:lnTo>
                  <a:pt x="0" y="0"/>
                </a:lnTo>
              </a:path>
            </a:pathLst>
          </a:custGeom>
          <a:ln w="3705">
            <a:solidFill>
              <a:srgbClr val="AEC0DA"/>
            </a:solidFill>
            <a:prstDash val="dot"/>
          </a:ln>
        </p:spPr>
        <p:txBody>
          <a:bodyPr wrap="square" lIns="0" tIns="0" rIns="0" bIns="0" rtlCol="0"/>
          <a:lstStyle/>
          <a:p>
            <a:endParaRPr sz="3567"/>
          </a:p>
        </p:txBody>
      </p:sp>
    </p:spTree>
    <p:extLst>
      <p:ext uri="{BB962C8B-B14F-4D97-AF65-F5344CB8AC3E}">
        <p14:creationId xmlns:p14="http://schemas.microsoft.com/office/powerpoint/2010/main" val="1873655693"/>
      </p:ext>
    </p:extLst>
  </p:cSld>
  <p:clrMapOvr>
    <a:masterClrMapping/>
  </p:clrMapOvr>
  <p:transition>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81101" y="254059"/>
            <a:ext cx="4486143" cy="711415"/>
          </a:xfrm>
          <a:prstGeom prst="rect">
            <a:avLst/>
          </a:prstGeom>
        </p:spPr>
        <p:txBody>
          <a:bodyPr vert="horz" wrap="square" lIns="0" tIns="33975" rIns="0" bIns="0" rtlCol="0" anchor="ctr">
            <a:spAutoFit/>
          </a:bodyPr>
          <a:lstStyle/>
          <a:p>
            <a:pPr marL="25168">
              <a:lnSpc>
                <a:spcPct val="100000"/>
              </a:lnSpc>
              <a:spcBef>
                <a:spcPts val="268"/>
              </a:spcBef>
            </a:pPr>
            <a:r>
              <a:rPr spc="-30" dirty="0"/>
              <a:t>Figure</a:t>
            </a:r>
            <a:r>
              <a:rPr spc="139" dirty="0"/>
              <a:t> </a:t>
            </a:r>
            <a:r>
              <a:rPr spc="-30" dirty="0"/>
              <a:t>details</a:t>
            </a:r>
          </a:p>
        </p:txBody>
      </p:sp>
      <p:sp>
        <p:nvSpPr>
          <p:cNvPr id="3" name="object 3"/>
          <p:cNvSpPr txBox="1"/>
          <p:nvPr/>
        </p:nvSpPr>
        <p:spPr>
          <a:xfrm>
            <a:off x="1068947" y="1307445"/>
            <a:ext cx="9594760" cy="4837671"/>
          </a:xfrm>
          <a:prstGeom prst="rect">
            <a:avLst/>
          </a:prstGeom>
        </p:spPr>
        <p:txBody>
          <a:bodyPr vert="horz" wrap="square" lIns="0" tIns="109474" rIns="0" bIns="0" rtlCol="0">
            <a:spAutoFit/>
          </a:bodyPr>
          <a:lstStyle/>
          <a:p>
            <a:pPr marL="25168">
              <a:spcBef>
                <a:spcPts val="860"/>
              </a:spcBef>
            </a:pPr>
            <a:r>
              <a:rPr sz="2600" spc="109" dirty="0">
                <a:latin typeface="Times New Roman"/>
                <a:cs typeface="Times New Roman"/>
              </a:rPr>
              <a:t>The</a:t>
            </a:r>
            <a:r>
              <a:rPr sz="2600" spc="159" dirty="0">
                <a:latin typeface="Times New Roman"/>
                <a:cs typeface="Times New Roman"/>
              </a:rPr>
              <a:t> </a:t>
            </a:r>
            <a:r>
              <a:rPr sz="2600" spc="40" dirty="0">
                <a:latin typeface="Times New Roman"/>
                <a:cs typeface="Times New Roman"/>
              </a:rPr>
              <a:t>first</a:t>
            </a:r>
            <a:r>
              <a:rPr sz="2600" spc="178" dirty="0">
                <a:latin typeface="Times New Roman"/>
                <a:cs typeface="Times New Roman"/>
              </a:rPr>
              <a:t> </a:t>
            </a:r>
            <a:r>
              <a:rPr sz="2600" spc="20" dirty="0">
                <a:latin typeface="Times New Roman"/>
                <a:cs typeface="Times New Roman"/>
              </a:rPr>
              <a:t>two</a:t>
            </a:r>
            <a:r>
              <a:rPr sz="2600" spc="159" dirty="0">
                <a:latin typeface="Times New Roman"/>
                <a:cs typeface="Times New Roman"/>
              </a:rPr>
              <a:t> </a:t>
            </a:r>
            <a:r>
              <a:rPr sz="2600" spc="59" dirty="0">
                <a:latin typeface="Times New Roman"/>
                <a:cs typeface="Times New Roman"/>
              </a:rPr>
              <a:t>principal</a:t>
            </a:r>
            <a:r>
              <a:rPr sz="2600" spc="178" dirty="0">
                <a:latin typeface="Times New Roman"/>
                <a:cs typeface="Times New Roman"/>
              </a:rPr>
              <a:t> </a:t>
            </a:r>
            <a:r>
              <a:rPr sz="2600" spc="59" dirty="0">
                <a:latin typeface="Times New Roman"/>
                <a:cs typeface="Times New Roman"/>
              </a:rPr>
              <a:t>components</a:t>
            </a:r>
            <a:r>
              <a:rPr sz="2600" spc="168" dirty="0">
                <a:latin typeface="Times New Roman"/>
                <a:cs typeface="Times New Roman"/>
              </a:rPr>
              <a:t> </a:t>
            </a:r>
            <a:r>
              <a:rPr sz="2600" spc="10" dirty="0">
                <a:latin typeface="Times New Roman"/>
                <a:cs typeface="Times New Roman"/>
              </a:rPr>
              <a:t>for</a:t>
            </a:r>
            <a:r>
              <a:rPr sz="2600" spc="159" dirty="0">
                <a:latin typeface="Times New Roman"/>
                <a:cs typeface="Times New Roman"/>
              </a:rPr>
              <a:t> </a:t>
            </a:r>
            <a:r>
              <a:rPr sz="2600" spc="109" dirty="0">
                <a:latin typeface="Times New Roman"/>
                <a:cs typeface="Times New Roman"/>
              </a:rPr>
              <a:t>the</a:t>
            </a:r>
            <a:r>
              <a:rPr sz="2600" spc="178" dirty="0">
                <a:latin typeface="Times New Roman"/>
                <a:cs typeface="Times New Roman"/>
              </a:rPr>
              <a:t> </a:t>
            </a:r>
            <a:r>
              <a:rPr sz="2600" spc="59" dirty="0">
                <a:latin typeface="Times New Roman"/>
                <a:cs typeface="Times New Roman"/>
              </a:rPr>
              <a:t>USArrests</a:t>
            </a:r>
            <a:r>
              <a:rPr sz="2600" spc="159" dirty="0">
                <a:latin typeface="Times New Roman"/>
                <a:cs typeface="Times New Roman"/>
              </a:rPr>
              <a:t> </a:t>
            </a:r>
            <a:r>
              <a:rPr sz="2600" spc="119" dirty="0">
                <a:latin typeface="Times New Roman"/>
                <a:cs typeface="Times New Roman"/>
              </a:rPr>
              <a:t>data.</a:t>
            </a:r>
            <a:endParaRPr sz="2600" dirty="0">
              <a:latin typeface="Times New Roman"/>
              <a:cs typeface="Times New Roman"/>
            </a:endParaRPr>
          </a:p>
          <a:p>
            <a:pPr marL="573821" marR="10067" indent="-263001">
              <a:lnSpc>
                <a:spcPct val="102600"/>
              </a:lnSpc>
              <a:spcBef>
                <a:spcPts val="595"/>
              </a:spcBef>
              <a:buClr>
                <a:srgbClr val="3333B2"/>
              </a:buClr>
              <a:buSzPct val="90909"/>
              <a:buFont typeface="DejaVu Sans"/>
              <a:buChar char="•"/>
              <a:tabLst>
                <a:tab pos="575079" algn="l"/>
              </a:tabLst>
            </a:pPr>
            <a:r>
              <a:rPr sz="2600" spc="109" dirty="0">
                <a:latin typeface="Times New Roman"/>
                <a:cs typeface="Times New Roman"/>
              </a:rPr>
              <a:t>The </a:t>
            </a:r>
            <a:r>
              <a:rPr sz="2600" spc="50" dirty="0">
                <a:latin typeface="Times New Roman"/>
                <a:cs typeface="Times New Roman"/>
              </a:rPr>
              <a:t>blue </a:t>
            </a:r>
            <a:r>
              <a:rPr sz="2600" spc="109" dirty="0">
                <a:latin typeface="Times New Roman"/>
                <a:cs typeface="Times New Roman"/>
              </a:rPr>
              <a:t>state </a:t>
            </a:r>
            <a:r>
              <a:rPr sz="2600" spc="59" dirty="0">
                <a:latin typeface="Times New Roman"/>
                <a:cs typeface="Times New Roman"/>
              </a:rPr>
              <a:t>names represent </a:t>
            </a:r>
            <a:r>
              <a:rPr sz="2600" spc="109" dirty="0">
                <a:latin typeface="Times New Roman"/>
                <a:cs typeface="Times New Roman"/>
              </a:rPr>
              <a:t>the </a:t>
            </a:r>
            <a:r>
              <a:rPr sz="2600" spc="10" dirty="0">
                <a:latin typeface="Times New Roman"/>
                <a:cs typeface="Times New Roman"/>
              </a:rPr>
              <a:t>scores for </a:t>
            </a:r>
            <a:r>
              <a:rPr sz="2600" spc="109" dirty="0">
                <a:latin typeface="Times New Roman"/>
                <a:cs typeface="Times New Roman"/>
              </a:rPr>
              <a:t>the </a:t>
            </a:r>
            <a:r>
              <a:rPr sz="2600" spc="40" dirty="0">
                <a:latin typeface="Times New Roman"/>
                <a:cs typeface="Times New Roman"/>
              </a:rPr>
              <a:t>first </a:t>
            </a:r>
            <a:r>
              <a:rPr sz="2600" spc="20" dirty="0">
                <a:latin typeface="Times New Roman"/>
                <a:cs typeface="Times New Roman"/>
              </a:rPr>
              <a:t>two  </a:t>
            </a:r>
            <a:r>
              <a:rPr sz="2600" spc="59" dirty="0">
                <a:latin typeface="Times New Roman"/>
                <a:cs typeface="Times New Roman"/>
              </a:rPr>
              <a:t>principal</a:t>
            </a:r>
            <a:r>
              <a:rPr sz="2600" spc="159" dirty="0">
                <a:latin typeface="Times New Roman"/>
                <a:cs typeface="Times New Roman"/>
              </a:rPr>
              <a:t> </a:t>
            </a:r>
            <a:r>
              <a:rPr sz="2600" spc="59" dirty="0">
                <a:latin typeface="Times New Roman"/>
                <a:cs typeface="Times New Roman"/>
              </a:rPr>
              <a:t>components.</a:t>
            </a:r>
            <a:endParaRPr sz="2600" dirty="0">
              <a:latin typeface="Times New Roman"/>
              <a:cs typeface="Times New Roman"/>
            </a:endParaRPr>
          </a:p>
          <a:p>
            <a:pPr marL="573821" marR="17617" indent="-263001">
              <a:lnSpc>
                <a:spcPct val="102600"/>
              </a:lnSpc>
              <a:spcBef>
                <a:spcPts val="595"/>
              </a:spcBef>
              <a:buClr>
                <a:srgbClr val="3333B2"/>
              </a:buClr>
              <a:buSzPct val="90909"/>
              <a:buFont typeface="DejaVu Sans"/>
              <a:buChar char="•"/>
              <a:tabLst>
                <a:tab pos="575079" algn="l"/>
              </a:tabLst>
            </a:pPr>
            <a:r>
              <a:rPr sz="2600" spc="109" dirty="0">
                <a:latin typeface="Times New Roman"/>
                <a:cs typeface="Times New Roman"/>
              </a:rPr>
              <a:t>The </a:t>
            </a:r>
            <a:r>
              <a:rPr sz="2600" spc="50" dirty="0">
                <a:latin typeface="Times New Roman"/>
                <a:cs typeface="Times New Roman"/>
              </a:rPr>
              <a:t>orange </a:t>
            </a:r>
            <a:r>
              <a:rPr sz="2600" spc="40" dirty="0">
                <a:latin typeface="Times New Roman"/>
                <a:cs typeface="Times New Roman"/>
              </a:rPr>
              <a:t>arrows </a:t>
            </a:r>
            <a:r>
              <a:rPr sz="2600" spc="59" dirty="0">
                <a:latin typeface="Times New Roman"/>
                <a:cs typeface="Times New Roman"/>
              </a:rPr>
              <a:t>indicate </a:t>
            </a:r>
            <a:r>
              <a:rPr sz="2600" spc="109" dirty="0">
                <a:latin typeface="Times New Roman"/>
                <a:cs typeface="Times New Roman"/>
              </a:rPr>
              <a:t>the </a:t>
            </a:r>
            <a:r>
              <a:rPr sz="2600" spc="40" dirty="0">
                <a:latin typeface="Times New Roman"/>
                <a:cs typeface="Times New Roman"/>
              </a:rPr>
              <a:t>first </a:t>
            </a:r>
            <a:r>
              <a:rPr sz="2600" spc="30" dirty="0">
                <a:latin typeface="Times New Roman"/>
                <a:cs typeface="Times New Roman"/>
              </a:rPr>
              <a:t>two </a:t>
            </a:r>
            <a:r>
              <a:rPr sz="2600" spc="59" dirty="0">
                <a:latin typeface="Times New Roman"/>
                <a:cs typeface="Times New Roman"/>
              </a:rPr>
              <a:t>principal </a:t>
            </a:r>
            <a:r>
              <a:rPr sz="2600" spc="69" dirty="0" smtClean="0">
                <a:latin typeface="Times New Roman"/>
                <a:cs typeface="Times New Roman"/>
              </a:rPr>
              <a:t>component </a:t>
            </a:r>
            <a:r>
              <a:rPr sz="2600" spc="40" dirty="0">
                <a:latin typeface="Times New Roman"/>
                <a:cs typeface="Times New Roman"/>
              </a:rPr>
              <a:t>loading vectors </a:t>
            </a:r>
            <a:r>
              <a:rPr sz="2600" spc="79" dirty="0">
                <a:latin typeface="Times New Roman"/>
                <a:cs typeface="Times New Roman"/>
              </a:rPr>
              <a:t>(with </a:t>
            </a:r>
            <a:r>
              <a:rPr sz="2600" spc="40" dirty="0">
                <a:latin typeface="Times New Roman"/>
                <a:cs typeface="Times New Roman"/>
              </a:rPr>
              <a:t>axes </a:t>
            </a:r>
            <a:r>
              <a:rPr sz="2600" spc="50" dirty="0">
                <a:latin typeface="Times New Roman"/>
                <a:cs typeface="Times New Roman"/>
              </a:rPr>
              <a:t>on </a:t>
            </a:r>
            <a:r>
              <a:rPr sz="2600" spc="109" dirty="0">
                <a:latin typeface="Times New Roman"/>
                <a:cs typeface="Times New Roman"/>
              </a:rPr>
              <a:t>the top and  </a:t>
            </a:r>
            <a:r>
              <a:rPr sz="2600" spc="69" dirty="0">
                <a:latin typeface="Times New Roman"/>
                <a:cs typeface="Times New Roman"/>
              </a:rPr>
              <a:t>right). </a:t>
            </a:r>
            <a:r>
              <a:rPr sz="2600" spc="40" dirty="0">
                <a:latin typeface="Times New Roman"/>
                <a:cs typeface="Times New Roman"/>
              </a:rPr>
              <a:t>For </a:t>
            </a:r>
            <a:r>
              <a:rPr sz="2600" spc="50" dirty="0">
                <a:latin typeface="Times New Roman"/>
                <a:cs typeface="Times New Roman"/>
              </a:rPr>
              <a:t>example, </a:t>
            </a:r>
            <a:r>
              <a:rPr sz="2600" spc="109" dirty="0">
                <a:latin typeface="Times New Roman"/>
                <a:cs typeface="Times New Roman"/>
              </a:rPr>
              <a:t>the </a:t>
            </a:r>
            <a:r>
              <a:rPr sz="2600" spc="40" dirty="0">
                <a:latin typeface="Times New Roman"/>
                <a:cs typeface="Times New Roman"/>
              </a:rPr>
              <a:t>loading </a:t>
            </a:r>
            <a:r>
              <a:rPr sz="2600" spc="10" dirty="0">
                <a:latin typeface="Times New Roman"/>
                <a:cs typeface="Times New Roman"/>
              </a:rPr>
              <a:t>for </a:t>
            </a:r>
            <a:r>
              <a:rPr sz="2600" spc="10" dirty="0">
                <a:solidFill>
                  <a:srgbClr val="BF7F3F"/>
                </a:solidFill>
                <a:latin typeface="Times New Roman"/>
                <a:cs typeface="Times New Roman"/>
              </a:rPr>
              <a:t>Rape </a:t>
            </a:r>
            <a:r>
              <a:rPr sz="2600" spc="50" dirty="0">
                <a:latin typeface="Times New Roman"/>
                <a:cs typeface="Times New Roman"/>
              </a:rPr>
              <a:t>on </a:t>
            </a:r>
            <a:r>
              <a:rPr sz="2600" spc="109" dirty="0">
                <a:latin typeface="Times New Roman"/>
                <a:cs typeface="Times New Roman"/>
              </a:rPr>
              <a:t>the </a:t>
            </a:r>
            <a:r>
              <a:rPr sz="2600" spc="40" dirty="0">
                <a:latin typeface="Times New Roman"/>
                <a:cs typeface="Times New Roman"/>
              </a:rPr>
              <a:t>first  </a:t>
            </a:r>
            <a:r>
              <a:rPr sz="2600" spc="69" dirty="0">
                <a:latin typeface="Times New Roman"/>
                <a:cs typeface="Times New Roman"/>
              </a:rPr>
              <a:t>component </a:t>
            </a:r>
            <a:r>
              <a:rPr sz="2600" spc="-10" dirty="0">
                <a:latin typeface="Times New Roman"/>
                <a:cs typeface="Times New Roman"/>
              </a:rPr>
              <a:t>is </a:t>
            </a:r>
            <a:r>
              <a:rPr sz="2600" spc="10" dirty="0">
                <a:latin typeface="Times New Roman"/>
                <a:cs typeface="Times New Roman"/>
              </a:rPr>
              <a:t>0</a:t>
            </a:r>
            <a:r>
              <a:rPr sz="2600" i="1" spc="10" dirty="0">
                <a:latin typeface="Times New Roman"/>
                <a:cs typeface="Times New Roman"/>
              </a:rPr>
              <a:t>.</a:t>
            </a:r>
            <a:r>
              <a:rPr sz="2600" spc="10" dirty="0">
                <a:latin typeface="Times New Roman"/>
                <a:cs typeface="Times New Roman"/>
              </a:rPr>
              <a:t>54, </a:t>
            </a:r>
            <a:r>
              <a:rPr sz="2600" spc="109" dirty="0">
                <a:latin typeface="Times New Roman"/>
                <a:cs typeface="Times New Roman"/>
              </a:rPr>
              <a:t>and </a:t>
            </a:r>
            <a:r>
              <a:rPr sz="2600" spc="69" dirty="0">
                <a:latin typeface="Times New Roman"/>
                <a:cs typeface="Times New Roman"/>
              </a:rPr>
              <a:t>its </a:t>
            </a:r>
            <a:r>
              <a:rPr sz="2600" spc="40" dirty="0">
                <a:latin typeface="Times New Roman"/>
                <a:cs typeface="Times New Roman"/>
              </a:rPr>
              <a:t>loading </a:t>
            </a:r>
            <a:r>
              <a:rPr sz="2600" spc="50" dirty="0">
                <a:latin typeface="Times New Roman"/>
                <a:cs typeface="Times New Roman"/>
              </a:rPr>
              <a:t>on </a:t>
            </a:r>
            <a:r>
              <a:rPr sz="2600" spc="109" dirty="0">
                <a:latin typeface="Times New Roman"/>
                <a:cs typeface="Times New Roman"/>
              </a:rPr>
              <a:t>the </a:t>
            </a:r>
            <a:r>
              <a:rPr sz="2600" spc="30" dirty="0">
                <a:latin typeface="Times New Roman"/>
                <a:cs typeface="Times New Roman"/>
              </a:rPr>
              <a:t>second </a:t>
            </a:r>
            <a:r>
              <a:rPr sz="2600" spc="59" dirty="0">
                <a:latin typeface="Times New Roman"/>
                <a:cs typeface="Times New Roman"/>
              </a:rPr>
              <a:t>principal  </a:t>
            </a:r>
            <a:r>
              <a:rPr sz="2600" spc="69" dirty="0">
                <a:latin typeface="Times New Roman"/>
                <a:cs typeface="Times New Roman"/>
              </a:rPr>
              <a:t>component </a:t>
            </a:r>
            <a:r>
              <a:rPr sz="2600" dirty="0">
                <a:latin typeface="Times New Roman"/>
                <a:cs typeface="Times New Roman"/>
              </a:rPr>
              <a:t>0</a:t>
            </a:r>
            <a:r>
              <a:rPr sz="2600" i="1" dirty="0">
                <a:latin typeface="Times New Roman"/>
                <a:cs typeface="Times New Roman"/>
              </a:rPr>
              <a:t>.</a:t>
            </a:r>
            <a:r>
              <a:rPr sz="2600" dirty="0">
                <a:latin typeface="Times New Roman"/>
                <a:cs typeface="Times New Roman"/>
              </a:rPr>
              <a:t>17 </a:t>
            </a:r>
            <a:r>
              <a:rPr sz="2600" spc="50" dirty="0">
                <a:latin typeface="Times New Roman"/>
                <a:cs typeface="Times New Roman"/>
              </a:rPr>
              <a:t>[the </a:t>
            </a:r>
            <a:r>
              <a:rPr sz="2600" spc="30" dirty="0">
                <a:latin typeface="Times New Roman"/>
                <a:cs typeface="Times New Roman"/>
              </a:rPr>
              <a:t>word </a:t>
            </a:r>
            <a:r>
              <a:rPr sz="2600" spc="10" dirty="0">
                <a:solidFill>
                  <a:srgbClr val="BF7F3F"/>
                </a:solidFill>
                <a:latin typeface="Times New Roman"/>
                <a:cs typeface="Times New Roman"/>
              </a:rPr>
              <a:t>Rape </a:t>
            </a:r>
            <a:r>
              <a:rPr sz="2600" spc="-10" dirty="0">
                <a:latin typeface="Times New Roman"/>
                <a:cs typeface="Times New Roman"/>
              </a:rPr>
              <a:t>is </a:t>
            </a:r>
            <a:r>
              <a:rPr sz="2600" spc="59" dirty="0">
                <a:latin typeface="Times New Roman"/>
                <a:cs typeface="Times New Roman"/>
              </a:rPr>
              <a:t>centered </a:t>
            </a:r>
            <a:r>
              <a:rPr sz="2600" spc="168" dirty="0">
                <a:latin typeface="Times New Roman"/>
                <a:cs typeface="Times New Roman"/>
              </a:rPr>
              <a:t>at </a:t>
            </a:r>
            <a:r>
              <a:rPr sz="2600" spc="109" dirty="0">
                <a:latin typeface="Times New Roman"/>
                <a:cs typeface="Times New Roman"/>
              </a:rPr>
              <a:t>the </a:t>
            </a:r>
            <a:r>
              <a:rPr sz="2600" spc="79" dirty="0">
                <a:latin typeface="Times New Roman"/>
                <a:cs typeface="Times New Roman"/>
              </a:rPr>
              <a:t>point  </a:t>
            </a:r>
            <a:r>
              <a:rPr sz="2600" spc="30" dirty="0">
                <a:latin typeface="Times New Roman"/>
                <a:cs typeface="Times New Roman"/>
              </a:rPr>
              <a:t>(0</a:t>
            </a:r>
            <a:r>
              <a:rPr sz="2600" i="1" spc="30" dirty="0">
                <a:latin typeface="Times New Roman"/>
                <a:cs typeface="Times New Roman"/>
              </a:rPr>
              <a:t>.</a:t>
            </a:r>
            <a:r>
              <a:rPr sz="2600" spc="30" dirty="0">
                <a:latin typeface="Times New Roman"/>
                <a:cs typeface="Times New Roman"/>
              </a:rPr>
              <a:t>54</a:t>
            </a:r>
            <a:r>
              <a:rPr sz="2600" i="1" spc="30" dirty="0">
                <a:latin typeface="Times New Roman"/>
                <a:cs typeface="Times New Roman"/>
              </a:rPr>
              <a:t>,</a:t>
            </a:r>
            <a:r>
              <a:rPr sz="2600" i="1" spc="-198" dirty="0">
                <a:latin typeface="Times New Roman"/>
                <a:cs typeface="Times New Roman"/>
              </a:rPr>
              <a:t> </a:t>
            </a:r>
            <a:r>
              <a:rPr sz="2600" dirty="0">
                <a:latin typeface="Times New Roman"/>
                <a:cs typeface="Times New Roman"/>
              </a:rPr>
              <a:t>0</a:t>
            </a:r>
            <a:r>
              <a:rPr sz="2600" i="1" dirty="0">
                <a:latin typeface="Times New Roman"/>
                <a:cs typeface="Times New Roman"/>
              </a:rPr>
              <a:t>.</a:t>
            </a:r>
            <a:r>
              <a:rPr sz="2600" dirty="0">
                <a:latin typeface="Times New Roman"/>
                <a:cs typeface="Times New Roman"/>
              </a:rPr>
              <a:t>17)].</a:t>
            </a:r>
          </a:p>
          <a:p>
            <a:pPr marL="573821" marR="215183" indent="-263001">
              <a:lnSpc>
                <a:spcPct val="102600"/>
              </a:lnSpc>
              <a:spcBef>
                <a:spcPts val="595"/>
              </a:spcBef>
              <a:buClr>
                <a:srgbClr val="3333B2"/>
              </a:buClr>
              <a:buSzPct val="90909"/>
              <a:buFont typeface="DejaVu Sans"/>
              <a:buChar char="•"/>
              <a:tabLst>
                <a:tab pos="575079" algn="l"/>
              </a:tabLst>
            </a:pPr>
            <a:r>
              <a:rPr sz="2600" spc="79" dirty="0">
                <a:latin typeface="Times New Roman"/>
                <a:cs typeface="Times New Roman"/>
              </a:rPr>
              <a:t>This </a:t>
            </a:r>
            <a:r>
              <a:rPr sz="2600" spc="10" dirty="0">
                <a:latin typeface="Times New Roman"/>
                <a:cs typeface="Times New Roman"/>
              </a:rPr>
              <a:t>figure </a:t>
            </a:r>
            <a:r>
              <a:rPr sz="2600" spc="-10" dirty="0">
                <a:latin typeface="Times New Roman"/>
                <a:cs typeface="Times New Roman"/>
              </a:rPr>
              <a:t>is </a:t>
            </a:r>
            <a:r>
              <a:rPr sz="2600" spc="30" dirty="0">
                <a:latin typeface="Times New Roman"/>
                <a:cs typeface="Times New Roman"/>
              </a:rPr>
              <a:t>known </a:t>
            </a:r>
            <a:r>
              <a:rPr sz="2600" spc="50" dirty="0">
                <a:latin typeface="Times New Roman"/>
                <a:cs typeface="Times New Roman"/>
              </a:rPr>
              <a:t>as </a:t>
            </a:r>
            <a:r>
              <a:rPr sz="2600" spc="109" dirty="0">
                <a:latin typeface="Times New Roman"/>
                <a:cs typeface="Times New Roman"/>
              </a:rPr>
              <a:t>a </a:t>
            </a:r>
            <a:r>
              <a:rPr sz="2600" i="1" spc="10" dirty="0">
                <a:solidFill>
                  <a:srgbClr val="009900"/>
                </a:solidFill>
                <a:latin typeface="Times New Roman"/>
                <a:cs typeface="Times New Roman"/>
              </a:rPr>
              <a:t>biplot</a:t>
            </a:r>
            <a:r>
              <a:rPr sz="2600" spc="10" dirty="0">
                <a:latin typeface="Times New Roman"/>
                <a:cs typeface="Times New Roman"/>
              </a:rPr>
              <a:t>, </a:t>
            </a:r>
            <a:r>
              <a:rPr sz="2600" spc="50" dirty="0">
                <a:latin typeface="Times New Roman"/>
                <a:cs typeface="Times New Roman"/>
              </a:rPr>
              <a:t>because </a:t>
            </a:r>
            <a:r>
              <a:rPr sz="2600" spc="109" dirty="0">
                <a:latin typeface="Times New Roman"/>
                <a:cs typeface="Times New Roman"/>
              </a:rPr>
              <a:t>it </a:t>
            </a:r>
            <a:r>
              <a:rPr sz="2600" spc="40" dirty="0">
                <a:latin typeface="Times New Roman"/>
                <a:cs typeface="Times New Roman"/>
              </a:rPr>
              <a:t>displays </a:t>
            </a:r>
            <a:r>
              <a:rPr sz="2600" spc="119" dirty="0">
                <a:latin typeface="Times New Roman"/>
                <a:cs typeface="Times New Roman"/>
              </a:rPr>
              <a:t>both  </a:t>
            </a:r>
            <a:r>
              <a:rPr sz="2600" spc="109" dirty="0">
                <a:latin typeface="Times New Roman"/>
                <a:cs typeface="Times New Roman"/>
              </a:rPr>
              <a:t>the </a:t>
            </a:r>
            <a:r>
              <a:rPr sz="2600" spc="59" dirty="0">
                <a:latin typeface="Times New Roman"/>
                <a:cs typeface="Times New Roman"/>
              </a:rPr>
              <a:t>principal </a:t>
            </a:r>
            <a:r>
              <a:rPr sz="2600" spc="69" dirty="0">
                <a:latin typeface="Times New Roman"/>
                <a:cs typeface="Times New Roman"/>
              </a:rPr>
              <a:t>component </a:t>
            </a:r>
            <a:r>
              <a:rPr sz="2600" spc="10" dirty="0">
                <a:latin typeface="Times New Roman"/>
                <a:cs typeface="Times New Roman"/>
              </a:rPr>
              <a:t>scores </a:t>
            </a:r>
            <a:r>
              <a:rPr sz="2600" spc="109" dirty="0">
                <a:latin typeface="Times New Roman"/>
                <a:cs typeface="Times New Roman"/>
              </a:rPr>
              <a:t>and the </a:t>
            </a:r>
            <a:r>
              <a:rPr sz="2600" spc="59" dirty="0">
                <a:latin typeface="Times New Roman"/>
                <a:cs typeface="Times New Roman"/>
              </a:rPr>
              <a:t>principal  </a:t>
            </a:r>
            <a:r>
              <a:rPr sz="2600" spc="69" dirty="0">
                <a:latin typeface="Times New Roman"/>
                <a:cs typeface="Times New Roman"/>
              </a:rPr>
              <a:t>component</a:t>
            </a:r>
            <a:r>
              <a:rPr sz="2600" spc="159" dirty="0">
                <a:latin typeface="Times New Roman"/>
                <a:cs typeface="Times New Roman"/>
              </a:rPr>
              <a:t> </a:t>
            </a:r>
            <a:r>
              <a:rPr sz="2600" spc="40" dirty="0">
                <a:latin typeface="Times New Roman"/>
                <a:cs typeface="Times New Roman"/>
              </a:rPr>
              <a:t>loadings.</a:t>
            </a:r>
            <a:endParaRPr sz="2600" dirty="0">
              <a:latin typeface="Times New Roman"/>
              <a:cs typeface="Times New Roman"/>
            </a:endParaRPr>
          </a:p>
        </p:txBody>
      </p:sp>
    </p:spTree>
    <p:extLst>
      <p:ext uri="{BB962C8B-B14F-4D97-AF65-F5344CB8AC3E}">
        <p14:creationId xmlns:p14="http://schemas.microsoft.com/office/powerpoint/2010/main" val="1205611157"/>
      </p:ext>
    </p:extLst>
  </p:cSld>
  <p:clrMapOvr>
    <a:masterClrMapping/>
  </p:clrMapOvr>
  <p:transition>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99927" y="419050"/>
            <a:ext cx="2189527" cy="461219"/>
          </a:xfrm>
          <a:prstGeom prst="rect">
            <a:avLst/>
          </a:prstGeom>
        </p:spPr>
        <p:txBody>
          <a:bodyPr vert="horz" wrap="square" lIns="0" tIns="33975" rIns="0" bIns="0" rtlCol="0">
            <a:spAutoFit/>
          </a:bodyPr>
          <a:lstStyle/>
          <a:p>
            <a:pPr marL="25168">
              <a:spcBef>
                <a:spcPts val="268"/>
              </a:spcBef>
            </a:pPr>
            <a:r>
              <a:rPr sz="2774" spc="218" dirty="0">
                <a:solidFill>
                  <a:srgbClr val="3333B2"/>
                </a:solidFill>
                <a:latin typeface="Georgia"/>
                <a:cs typeface="Georgia"/>
              </a:rPr>
              <a:t>PCA</a:t>
            </a:r>
            <a:r>
              <a:rPr sz="2774" spc="119" dirty="0">
                <a:solidFill>
                  <a:srgbClr val="3333B2"/>
                </a:solidFill>
                <a:latin typeface="Georgia"/>
                <a:cs typeface="Georgia"/>
              </a:rPr>
              <a:t> </a:t>
            </a:r>
            <a:r>
              <a:rPr sz="2774" spc="-59" dirty="0">
                <a:solidFill>
                  <a:srgbClr val="3333B2"/>
                </a:solidFill>
                <a:latin typeface="Georgia"/>
                <a:cs typeface="Georgia"/>
              </a:rPr>
              <a:t>loadings</a:t>
            </a:r>
            <a:endParaRPr sz="2774">
              <a:latin typeface="Georgia"/>
              <a:cs typeface="Georgia"/>
            </a:endParaRPr>
          </a:p>
        </p:txBody>
      </p:sp>
      <p:sp>
        <p:nvSpPr>
          <p:cNvPr id="4" name="object 4"/>
          <p:cNvSpPr txBox="1">
            <a:spLocks noGrp="1"/>
          </p:cNvSpPr>
          <p:nvPr>
            <p:ph type="sldNum" sz="quarter" idx="4294967295"/>
          </p:nvPr>
        </p:nvSpPr>
        <p:spPr>
          <a:xfrm>
            <a:off x="9904493" y="6622834"/>
            <a:ext cx="596455" cy="333425"/>
          </a:xfrm>
          <a:prstGeom prst="rect">
            <a:avLst/>
          </a:prstGeom>
        </p:spPr>
        <p:txBody>
          <a:bodyPr vert="horz" wrap="square" lIns="0" tIns="0" rIns="0" bIns="0" rtlCol="0">
            <a:spAutoFit/>
          </a:bodyPr>
          <a:lstStyle/>
          <a:p>
            <a:pPr marL="50335">
              <a:lnSpc>
                <a:spcPts val="1328"/>
              </a:lnSpc>
            </a:pPr>
            <a:fld id="{81D60167-4931-47E6-BA6A-407CBD079E47}" type="slidenum">
              <a:rPr spc="129" dirty="0"/>
              <a:pPr marL="50335">
                <a:lnSpc>
                  <a:spcPts val="1328"/>
                </a:lnSpc>
              </a:pPr>
              <a:t>37</a:t>
            </a:fld>
            <a:r>
              <a:rPr spc="-129" dirty="0"/>
              <a:t> </a:t>
            </a:r>
            <a:r>
              <a:rPr spc="386" dirty="0"/>
              <a:t>/</a:t>
            </a:r>
            <a:r>
              <a:rPr spc="-129" dirty="0"/>
              <a:t> </a:t>
            </a:r>
            <a:r>
              <a:rPr spc="129" dirty="0"/>
              <a:t>52</a:t>
            </a:r>
          </a:p>
        </p:txBody>
      </p:sp>
      <p:graphicFrame>
        <p:nvGraphicFramePr>
          <p:cNvPr id="3" name="object 3"/>
          <p:cNvGraphicFramePr>
            <a:graphicFrameLocks noGrp="1"/>
          </p:cNvGraphicFramePr>
          <p:nvPr/>
        </p:nvGraphicFramePr>
        <p:xfrm>
          <a:off x="3809984" y="1944711"/>
          <a:ext cx="5334016" cy="2458444"/>
        </p:xfrm>
        <a:graphic>
          <a:graphicData uri="http://schemas.openxmlformats.org/drawingml/2006/table">
            <a:tbl>
              <a:tblPr firstRow="1" bandRow="1">
                <a:tableStyleId>{2D5ABB26-0587-4C30-8999-92F81FD0307C}</a:tableStyleId>
              </a:tblPr>
              <a:tblGrid>
                <a:gridCol w="1780454"/>
                <a:gridCol w="1723162"/>
                <a:gridCol w="1830400"/>
              </a:tblGrid>
              <a:tr h="642951">
                <a:tc>
                  <a:txBody>
                    <a:bodyPr/>
                    <a:lstStyle/>
                    <a:p>
                      <a:pPr>
                        <a:lnSpc>
                          <a:spcPct val="100000"/>
                        </a:lnSpc>
                      </a:pPr>
                      <a:endParaRPr sz="2000" dirty="0">
                        <a:latin typeface="Times New Roman"/>
                        <a:cs typeface="Times New Roman"/>
                      </a:endParaRPr>
                    </a:p>
                  </a:txBody>
                  <a:tcPr marL="0" marR="0" marT="0" marB="0">
                    <a:lnT w="6350">
                      <a:solidFill>
                        <a:srgbClr val="000000"/>
                      </a:solidFill>
                      <a:prstDash val="solid"/>
                    </a:lnT>
                    <a:lnB w="6350">
                      <a:solidFill>
                        <a:srgbClr val="000000"/>
                      </a:solidFill>
                      <a:prstDash val="solid"/>
                    </a:lnB>
                  </a:tcPr>
                </a:tc>
                <a:tc>
                  <a:txBody>
                    <a:bodyPr/>
                    <a:lstStyle/>
                    <a:p>
                      <a:pPr marR="67945" algn="r">
                        <a:lnSpc>
                          <a:spcPts val="1190"/>
                        </a:lnSpc>
                      </a:pPr>
                      <a:r>
                        <a:rPr sz="2200" dirty="0" smtClean="0">
                          <a:latin typeface="Times New Roman"/>
                          <a:cs typeface="Times New Roman"/>
                        </a:rPr>
                        <a:t>PC</a:t>
                      </a:r>
                      <a:r>
                        <a:rPr lang="en-US" sz="2200" dirty="0" smtClean="0">
                          <a:latin typeface="Times New Roman"/>
                          <a:cs typeface="Times New Roman"/>
                        </a:rPr>
                        <a:t>1</a:t>
                      </a:r>
                    </a:p>
                  </a:txBody>
                  <a:tcPr marL="0" marR="0" marT="0" marB="0">
                    <a:lnT w="6350">
                      <a:solidFill>
                        <a:srgbClr val="000000"/>
                      </a:solidFill>
                      <a:prstDash val="solid"/>
                    </a:lnT>
                    <a:lnB w="6350">
                      <a:solidFill>
                        <a:srgbClr val="000000"/>
                      </a:solidFill>
                      <a:prstDash val="solid"/>
                    </a:lnB>
                  </a:tcPr>
                </a:tc>
                <a:tc>
                  <a:txBody>
                    <a:bodyPr/>
                    <a:lstStyle/>
                    <a:p>
                      <a:pPr marR="68580" algn="r">
                        <a:lnSpc>
                          <a:spcPts val="1190"/>
                        </a:lnSpc>
                      </a:pPr>
                      <a:r>
                        <a:rPr sz="2200" dirty="0">
                          <a:latin typeface="Times New Roman"/>
                          <a:cs typeface="Times New Roman"/>
                        </a:rPr>
                        <a:t>PC2</a:t>
                      </a:r>
                      <a:endParaRPr sz="2200">
                        <a:latin typeface="Times New Roman"/>
                        <a:cs typeface="Times New Roman"/>
                      </a:endParaRPr>
                    </a:p>
                  </a:txBody>
                  <a:tcPr marL="0" marR="0" marT="0" marB="0">
                    <a:lnT w="6350">
                      <a:solidFill>
                        <a:srgbClr val="000000"/>
                      </a:solidFill>
                      <a:prstDash val="solid"/>
                    </a:lnT>
                    <a:lnB w="6350">
                      <a:solidFill>
                        <a:srgbClr val="000000"/>
                      </a:solidFill>
                      <a:prstDash val="solid"/>
                    </a:lnB>
                  </a:tcPr>
                </a:tc>
              </a:tr>
              <a:tr h="456791">
                <a:tc>
                  <a:txBody>
                    <a:bodyPr/>
                    <a:lstStyle/>
                    <a:p>
                      <a:pPr marL="75565">
                        <a:lnSpc>
                          <a:spcPts val="1190"/>
                        </a:lnSpc>
                      </a:pPr>
                      <a:r>
                        <a:rPr sz="2200" spc="40" dirty="0">
                          <a:latin typeface="Times New Roman"/>
                          <a:cs typeface="Times New Roman"/>
                        </a:rPr>
                        <a:t>Murder</a:t>
                      </a:r>
                      <a:endParaRPr sz="2200">
                        <a:latin typeface="Times New Roman"/>
                        <a:cs typeface="Times New Roman"/>
                      </a:endParaRPr>
                    </a:p>
                  </a:txBody>
                  <a:tcPr marL="0" marR="0" marT="0" marB="0">
                    <a:lnT w="6350">
                      <a:solidFill>
                        <a:srgbClr val="000000"/>
                      </a:solidFill>
                      <a:prstDash val="solid"/>
                    </a:lnT>
                  </a:tcPr>
                </a:tc>
                <a:tc>
                  <a:txBody>
                    <a:bodyPr/>
                    <a:lstStyle/>
                    <a:p>
                      <a:pPr marR="67945" algn="r">
                        <a:lnSpc>
                          <a:spcPts val="1190"/>
                        </a:lnSpc>
                      </a:pPr>
                      <a:r>
                        <a:rPr sz="2200" dirty="0">
                          <a:latin typeface="Times New Roman"/>
                          <a:cs typeface="Times New Roman"/>
                        </a:rPr>
                        <a:t>0.5358995</a:t>
                      </a:r>
                    </a:p>
                  </a:txBody>
                  <a:tcPr marL="0" marR="0" marT="0" marB="0">
                    <a:lnT w="6350">
                      <a:solidFill>
                        <a:srgbClr val="000000"/>
                      </a:solidFill>
                      <a:prstDash val="solid"/>
                    </a:lnT>
                  </a:tcPr>
                </a:tc>
                <a:tc>
                  <a:txBody>
                    <a:bodyPr/>
                    <a:lstStyle/>
                    <a:p>
                      <a:pPr marR="68580" algn="r">
                        <a:lnSpc>
                          <a:spcPts val="1190"/>
                        </a:lnSpc>
                      </a:pPr>
                      <a:r>
                        <a:rPr sz="2200" dirty="0">
                          <a:latin typeface="Times New Roman"/>
                          <a:cs typeface="Times New Roman"/>
                        </a:rPr>
                        <a:t>-0.4181809</a:t>
                      </a:r>
                      <a:endParaRPr sz="2200">
                        <a:latin typeface="Times New Roman"/>
                        <a:cs typeface="Times New Roman"/>
                      </a:endParaRPr>
                    </a:p>
                  </a:txBody>
                  <a:tcPr marL="0" marR="0" marT="0" marB="0">
                    <a:lnT w="6350">
                      <a:solidFill>
                        <a:srgbClr val="000000"/>
                      </a:solidFill>
                      <a:prstDash val="solid"/>
                    </a:lnT>
                  </a:tcPr>
                </a:tc>
              </a:tr>
              <a:tr h="450122">
                <a:tc>
                  <a:txBody>
                    <a:bodyPr/>
                    <a:lstStyle/>
                    <a:p>
                      <a:pPr marL="75565">
                        <a:lnSpc>
                          <a:spcPts val="1170"/>
                        </a:lnSpc>
                      </a:pPr>
                      <a:r>
                        <a:rPr sz="2200" spc="35" dirty="0">
                          <a:latin typeface="Times New Roman"/>
                          <a:cs typeface="Times New Roman"/>
                        </a:rPr>
                        <a:t>Assault</a:t>
                      </a:r>
                      <a:endParaRPr sz="2200">
                        <a:latin typeface="Times New Roman"/>
                        <a:cs typeface="Times New Roman"/>
                      </a:endParaRPr>
                    </a:p>
                  </a:txBody>
                  <a:tcPr marL="0" marR="0" marT="0" marB="0"/>
                </a:tc>
                <a:tc>
                  <a:txBody>
                    <a:bodyPr/>
                    <a:lstStyle/>
                    <a:p>
                      <a:pPr marR="68580" algn="r">
                        <a:lnSpc>
                          <a:spcPts val="1170"/>
                        </a:lnSpc>
                      </a:pPr>
                      <a:r>
                        <a:rPr sz="2200" dirty="0">
                          <a:latin typeface="Times New Roman"/>
                          <a:cs typeface="Times New Roman"/>
                        </a:rPr>
                        <a:t>0.5831836</a:t>
                      </a:r>
                      <a:endParaRPr sz="2200">
                        <a:latin typeface="Times New Roman"/>
                        <a:cs typeface="Times New Roman"/>
                      </a:endParaRPr>
                    </a:p>
                  </a:txBody>
                  <a:tcPr marL="0" marR="0" marT="0" marB="0"/>
                </a:tc>
                <a:tc>
                  <a:txBody>
                    <a:bodyPr/>
                    <a:lstStyle/>
                    <a:p>
                      <a:pPr marR="68580" algn="r">
                        <a:lnSpc>
                          <a:spcPts val="1170"/>
                        </a:lnSpc>
                      </a:pPr>
                      <a:r>
                        <a:rPr sz="2200" dirty="0">
                          <a:latin typeface="Times New Roman"/>
                          <a:cs typeface="Times New Roman"/>
                        </a:rPr>
                        <a:t>-0.1879856</a:t>
                      </a:r>
                      <a:endParaRPr sz="2200">
                        <a:latin typeface="Times New Roman"/>
                        <a:cs typeface="Times New Roman"/>
                      </a:endParaRPr>
                    </a:p>
                  </a:txBody>
                  <a:tcPr marL="0" marR="0" marT="0" marB="0"/>
                </a:tc>
              </a:tr>
              <a:tr h="450122">
                <a:tc>
                  <a:txBody>
                    <a:bodyPr/>
                    <a:lstStyle/>
                    <a:p>
                      <a:pPr marL="75565">
                        <a:lnSpc>
                          <a:spcPts val="1170"/>
                        </a:lnSpc>
                      </a:pPr>
                      <a:r>
                        <a:rPr sz="2200" spc="45" dirty="0">
                          <a:latin typeface="Times New Roman"/>
                          <a:cs typeface="Times New Roman"/>
                        </a:rPr>
                        <a:t>UrbanPop</a:t>
                      </a:r>
                      <a:endParaRPr sz="2200">
                        <a:latin typeface="Times New Roman"/>
                        <a:cs typeface="Times New Roman"/>
                      </a:endParaRPr>
                    </a:p>
                  </a:txBody>
                  <a:tcPr marL="0" marR="0" marT="0" marB="0"/>
                </a:tc>
                <a:tc>
                  <a:txBody>
                    <a:bodyPr/>
                    <a:lstStyle/>
                    <a:p>
                      <a:pPr marR="68580" algn="r">
                        <a:lnSpc>
                          <a:spcPts val="1170"/>
                        </a:lnSpc>
                      </a:pPr>
                      <a:r>
                        <a:rPr sz="2200" dirty="0">
                          <a:latin typeface="Times New Roman"/>
                          <a:cs typeface="Times New Roman"/>
                        </a:rPr>
                        <a:t>0.2781909</a:t>
                      </a:r>
                      <a:endParaRPr sz="2200">
                        <a:latin typeface="Times New Roman"/>
                        <a:cs typeface="Times New Roman"/>
                      </a:endParaRPr>
                    </a:p>
                  </a:txBody>
                  <a:tcPr marL="0" marR="0" marT="0" marB="0"/>
                </a:tc>
                <a:tc>
                  <a:txBody>
                    <a:bodyPr/>
                    <a:lstStyle/>
                    <a:p>
                      <a:pPr marR="69215" algn="r">
                        <a:lnSpc>
                          <a:spcPts val="1170"/>
                        </a:lnSpc>
                      </a:pPr>
                      <a:r>
                        <a:rPr sz="2200" dirty="0">
                          <a:latin typeface="Times New Roman"/>
                          <a:cs typeface="Times New Roman"/>
                        </a:rPr>
                        <a:t>0.8728062</a:t>
                      </a:r>
                      <a:endParaRPr sz="2200">
                        <a:latin typeface="Times New Roman"/>
                        <a:cs typeface="Times New Roman"/>
                      </a:endParaRPr>
                    </a:p>
                  </a:txBody>
                  <a:tcPr marL="0" marR="0" marT="0" marB="0"/>
                </a:tc>
              </a:tr>
              <a:tr h="458458">
                <a:tc>
                  <a:txBody>
                    <a:bodyPr/>
                    <a:lstStyle/>
                    <a:p>
                      <a:pPr marL="75565">
                        <a:lnSpc>
                          <a:spcPts val="1170"/>
                        </a:lnSpc>
                      </a:pPr>
                      <a:r>
                        <a:rPr sz="2200" spc="50" dirty="0">
                          <a:latin typeface="Times New Roman"/>
                          <a:cs typeface="Times New Roman"/>
                        </a:rPr>
                        <a:t>Rape</a:t>
                      </a:r>
                      <a:endParaRPr sz="2200">
                        <a:latin typeface="Times New Roman"/>
                        <a:cs typeface="Times New Roman"/>
                      </a:endParaRPr>
                    </a:p>
                  </a:txBody>
                  <a:tcPr marL="0" marR="0" marT="0" marB="0">
                    <a:lnB w="6350">
                      <a:solidFill>
                        <a:srgbClr val="000000"/>
                      </a:solidFill>
                      <a:prstDash val="solid"/>
                    </a:lnB>
                  </a:tcPr>
                </a:tc>
                <a:tc>
                  <a:txBody>
                    <a:bodyPr/>
                    <a:lstStyle/>
                    <a:p>
                      <a:pPr marR="67945" algn="r">
                        <a:lnSpc>
                          <a:spcPts val="1170"/>
                        </a:lnSpc>
                      </a:pPr>
                      <a:r>
                        <a:rPr sz="2200" dirty="0">
                          <a:latin typeface="Times New Roman"/>
                          <a:cs typeface="Times New Roman"/>
                        </a:rPr>
                        <a:t>0.5434321</a:t>
                      </a:r>
                    </a:p>
                  </a:txBody>
                  <a:tcPr marL="0" marR="0" marT="0" marB="0">
                    <a:lnB w="6350">
                      <a:solidFill>
                        <a:srgbClr val="000000"/>
                      </a:solidFill>
                      <a:prstDash val="solid"/>
                    </a:lnB>
                  </a:tcPr>
                </a:tc>
                <a:tc>
                  <a:txBody>
                    <a:bodyPr/>
                    <a:lstStyle/>
                    <a:p>
                      <a:pPr marR="68580" algn="r">
                        <a:lnSpc>
                          <a:spcPts val="1170"/>
                        </a:lnSpc>
                      </a:pPr>
                      <a:r>
                        <a:rPr sz="2200" dirty="0">
                          <a:latin typeface="Times New Roman"/>
                          <a:cs typeface="Times New Roman"/>
                        </a:rPr>
                        <a:t>0.1673186</a:t>
                      </a:r>
                    </a:p>
                  </a:txBody>
                  <a:tcPr marL="0" marR="0" marT="0" marB="0">
                    <a:lnB w="6350">
                      <a:solidFill>
                        <a:srgbClr val="000000"/>
                      </a:solidFill>
                      <a:prstDash val="solid"/>
                    </a:lnB>
                  </a:tcPr>
                </a:tc>
              </a:tr>
            </a:tbl>
          </a:graphicData>
        </a:graphic>
      </p:graphicFrame>
    </p:spTree>
    <p:extLst>
      <p:ext uri="{BB962C8B-B14F-4D97-AF65-F5344CB8AC3E}">
        <p14:creationId xmlns:p14="http://schemas.microsoft.com/office/powerpoint/2010/main" val="1227655021"/>
      </p:ext>
    </p:extLst>
  </p:cSld>
  <p:clrMapOvr>
    <a:masterClrMapping/>
  </p:clrMapOvr>
  <p:transition>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14184" y="-32979"/>
            <a:ext cx="7556383" cy="1388524"/>
          </a:xfrm>
          <a:prstGeom prst="rect">
            <a:avLst/>
          </a:prstGeom>
        </p:spPr>
        <p:txBody>
          <a:bodyPr vert="horz" wrap="square" lIns="0" tIns="33975" rIns="0" bIns="0" rtlCol="0" anchor="ctr">
            <a:spAutoFit/>
          </a:bodyPr>
          <a:lstStyle/>
          <a:p>
            <a:pPr marL="25168">
              <a:lnSpc>
                <a:spcPct val="100000"/>
              </a:lnSpc>
              <a:spcBef>
                <a:spcPts val="268"/>
              </a:spcBef>
            </a:pPr>
            <a:r>
              <a:rPr spc="-20" dirty="0"/>
              <a:t>Another </a:t>
            </a:r>
            <a:r>
              <a:rPr spc="-40" dirty="0"/>
              <a:t>Interpretation </a:t>
            </a:r>
            <a:r>
              <a:rPr spc="-79" dirty="0"/>
              <a:t>of </a:t>
            </a:r>
            <a:r>
              <a:rPr spc="-20" dirty="0"/>
              <a:t>Principal</a:t>
            </a:r>
            <a:r>
              <a:rPr spc="-40" dirty="0"/>
              <a:t> </a:t>
            </a:r>
            <a:r>
              <a:rPr spc="-50" dirty="0"/>
              <a:t>Components</a:t>
            </a:r>
          </a:p>
        </p:txBody>
      </p:sp>
      <p:sp>
        <p:nvSpPr>
          <p:cNvPr id="3" name="object 3"/>
          <p:cNvSpPr/>
          <p:nvPr/>
        </p:nvSpPr>
        <p:spPr>
          <a:xfrm>
            <a:off x="2210622" y="1841291"/>
            <a:ext cx="3614376" cy="3470185"/>
          </a:xfrm>
          <a:prstGeom prst="rect">
            <a:avLst/>
          </a:prstGeom>
          <a:blipFill>
            <a:blip r:embed="rId2" cstate="print"/>
            <a:stretch>
              <a:fillRect/>
            </a:stretch>
          </a:blipFill>
        </p:spPr>
        <p:txBody>
          <a:bodyPr wrap="square" lIns="0" tIns="0" rIns="0" bIns="0" rtlCol="0"/>
          <a:lstStyle/>
          <a:p>
            <a:endParaRPr sz="3567"/>
          </a:p>
        </p:txBody>
      </p:sp>
      <p:sp>
        <p:nvSpPr>
          <p:cNvPr id="4" name="object 4"/>
          <p:cNvSpPr txBox="1"/>
          <p:nvPr/>
        </p:nvSpPr>
        <p:spPr>
          <a:xfrm>
            <a:off x="6031195" y="2708046"/>
            <a:ext cx="141064" cy="1618236"/>
          </a:xfrm>
          <a:prstGeom prst="rect">
            <a:avLst/>
          </a:prstGeom>
        </p:spPr>
        <p:txBody>
          <a:bodyPr vert="vert270" wrap="square" lIns="0" tIns="0" rIns="0" bIns="0" rtlCol="0">
            <a:spAutoFit/>
          </a:bodyPr>
          <a:lstStyle/>
          <a:p>
            <a:pPr marL="25168">
              <a:lnSpc>
                <a:spcPts val="1149"/>
              </a:lnSpc>
            </a:pPr>
            <a:r>
              <a:rPr sz="991" spc="-10" dirty="0">
                <a:latin typeface="Arial"/>
                <a:cs typeface="Arial"/>
              </a:rPr>
              <a:t>Second principal</a:t>
            </a:r>
            <a:r>
              <a:rPr sz="991" spc="-99" dirty="0">
                <a:latin typeface="Arial"/>
                <a:cs typeface="Arial"/>
              </a:rPr>
              <a:t> </a:t>
            </a:r>
            <a:r>
              <a:rPr sz="991" spc="-10" dirty="0">
                <a:latin typeface="Arial"/>
                <a:cs typeface="Arial"/>
              </a:rPr>
              <a:t>component</a:t>
            </a:r>
            <a:endParaRPr sz="991" dirty="0">
              <a:latin typeface="Arial"/>
              <a:cs typeface="Arial"/>
            </a:endParaRPr>
          </a:p>
        </p:txBody>
      </p:sp>
      <p:sp>
        <p:nvSpPr>
          <p:cNvPr id="5" name="object 5"/>
          <p:cNvSpPr/>
          <p:nvPr/>
        </p:nvSpPr>
        <p:spPr>
          <a:xfrm>
            <a:off x="6675274" y="5172983"/>
            <a:ext cx="0" cy="54109"/>
          </a:xfrm>
          <a:custGeom>
            <a:avLst/>
            <a:gdLst/>
            <a:ahLst/>
            <a:cxnLst/>
            <a:rect l="l" t="t" r="r" b="b"/>
            <a:pathLst>
              <a:path h="27305">
                <a:moveTo>
                  <a:pt x="0" y="0"/>
                </a:moveTo>
                <a:lnTo>
                  <a:pt x="0" y="26869"/>
                </a:lnTo>
              </a:path>
            </a:pathLst>
          </a:custGeom>
          <a:ln w="3175">
            <a:solidFill>
              <a:srgbClr val="000000"/>
            </a:solidFill>
          </a:ln>
        </p:spPr>
        <p:txBody>
          <a:bodyPr wrap="square" lIns="0" tIns="0" rIns="0" bIns="0" rtlCol="0"/>
          <a:lstStyle/>
          <a:p>
            <a:endParaRPr sz="3567"/>
          </a:p>
        </p:txBody>
      </p:sp>
      <p:sp>
        <p:nvSpPr>
          <p:cNvPr id="6" name="object 6"/>
          <p:cNvSpPr/>
          <p:nvPr/>
        </p:nvSpPr>
        <p:spPr>
          <a:xfrm>
            <a:off x="7395880" y="5172983"/>
            <a:ext cx="0" cy="54109"/>
          </a:xfrm>
          <a:custGeom>
            <a:avLst/>
            <a:gdLst/>
            <a:ahLst/>
            <a:cxnLst/>
            <a:rect l="l" t="t" r="r" b="b"/>
            <a:pathLst>
              <a:path h="27305">
                <a:moveTo>
                  <a:pt x="0" y="0"/>
                </a:moveTo>
                <a:lnTo>
                  <a:pt x="0" y="26869"/>
                </a:lnTo>
              </a:path>
            </a:pathLst>
          </a:custGeom>
          <a:ln w="3175">
            <a:solidFill>
              <a:srgbClr val="000000"/>
            </a:solidFill>
          </a:ln>
        </p:spPr>
        <p:txBody>
          <a:bodyPr wrap="square" lIns="0" tIns="0" rIns="0" bIns="0" rtlCol="0"/>
          <a:lstStyle/>
          <a:p>
            <a:endParaRPr sz="3567"/>
          </a:p>
        </p:txBody>
      </p:sp>
      <p:sp>
        <p:nvSpPr>
          <p:cNvPr id="7" name="object 7"/>
          <p:cNvSpPr/>
          <p:nvPr/>
        </p:nvSpPr>
        <p:spPr>
          <a:xfrm>
            <a:off x="8118255" y="5172983"/>
            <a:ext cx="0" cy="54109"/>
          </a:xfrm>
          <a:custGeom>
            <a:avLst/>
            <a:gdLst/>
            <a:ahLst/>
            <a:cxnLst/>
            <a:rect l="l" t="t" r="r" b="b"/>
            <a:pathLst>
              <a:path h="27305">
                <a:moveTo>
                  <a:pt x="0" y="0"/>
                </a:moveTo>
                <a:lnTo>
                  <a:pt x="0" y="26869"/>
                </a:lnTo>
              </a:path>
            </a:pathLst>
          </a:custGeom>
          <a:ln w="3175">
            <a:solidFill>
              <a:srgbClr val="000000"/>
            </a:solidFill>
          </a:ln>
        </p:spPr>
        <p:txBody>
          <a:bodyPr wrap="square" lIns="0" tIns="0" rIns="0" bIns="0" rtlCol="0"/>
          <a:lstStyle/>
          <a:p>
            <a:endParaRPr sz="3567"/>
          </a:p>
        </p:txBody>
      </p:sp>
      <p:sp>
        <p:nvSpPr>
          <p:cNvPr id="8" name="object 8"/>
          <p:cNvSpPr/>
          <p:nvPr/>
        </p:nvSpPr>
        <p:spPr>
          <a:xfrm>
            <a:off x="8838853" y="5172983"/>
            <a:ext cx="0" cy="54109"/>
          </a:xfrm>
          <a:custGeom>
            <a:avLst/>
            <a:gdLst/>
            <a:ahLst/>
            <a:cxnLst/>
            <a:rect l="l" t="t" r="r" b="b"/>
            <a:pathLst>
              <a:path h="27305">
                <a:moveTo>
                  <a:pt x="0" y="0"/>
                </a:moveTo>
                <a:lnTo>
                  <a:pt x="0" y="26869"/>
                </a:lnTo>
              </a:path>
            </a:pathLst>
          </a:custGeom>
          <a:ln w="3175">
            <a:solidFill>
              <a:srgbClr val="000000"/>
            </a:solidFill>
          </a:ln>
        </p:spPr>
        <p:txBody>
          <a:bodyPr wrap="square" lIns="0" tIns="0" rIns="0" bIns="0" rtlCol="0"/>
          <a:lstStyle/>
          <a:p>
            <a:endParaRPr sz="3567"/>
          </a:p>
        </p:txBody>
      </p:sp>
      <p:sp>
        <p:nvSpPr>
          <p:cNvPr id="9" name="object 9"/>
          <p:cNvSpPr/>
          <p:nvPr/>
        </p:nvSpPr>
        <p:spPr>
          <a:xfrm>
            <a:off x="9561229" y="5172983"/>
            <a:ext cx="0" cy="54109"/>
          </a:xfrm>
          <a:custGeom>
            <a:avLst/>
            <a:gdLst/>
            <a:ahLst/>
            <a:cxnLst/>
            <a:rect l="l" t="t" r="r" b="b"/>
            <a:pathLst>
              <a:path h="27305">
                <a:moveTo>
                  <a:pt x="0" y="0"/>
                </a:moveTo>
                <a:lnTo>
                  <a:pt x="0" y="26869"/>
                </a:lnTo>
              </a:path>
            </a:pathLst>
          </a:custGeom>
          <a:ln w="3175">
            <a:solidFill>
              <a:srgbClr val="000000"/>
            </a:solidFill>
          </a:ln>
        </p:spPr>
        <p:txBody>
          <a:bodyPr wrap="square" lIns="0" tIns="0" rIns="0" bIns="0" rtlCol="0"/>
          <a:lstStyle/>
          <a:p>
            <a:endParaRPr sz="3567"/>
          </a:p>
        </p:txBody>
      </p:sp>
      <p:sp>
        <p:nvSpPr>
          <p:cNvPr id="10" name="object 10"/>
          <p:cNvSpPr/>
          <p:nvPr/>
        </p:nvSpPr>
        <p:spPr>
          <a:xfrm>
            <a:off x="6675274" y="5172982"/>
            <a:ext cx="2886652" cy="0"/>
          </a:xfrm>
          <a:custGeom>
            <a:avLst/>
            <a:gdLst/>
            <a:ahLst/>
            <a:cxnLst/>
            <a:rect l="l" t="t" r="r" b="b"/>
            <a:pathLst>
              <a:path w="1456689">
                <a:moveTo>
                  <a:pt x="0" y="0"/>
                </a:moveTo>
                <a:lnTo>
                  <a:pt x="1456337" y="0"/>
                </a:lnTo>
              </a:path>
            </a:pathLst>
          </a:custGeom>
          <a:ln w="3175">
            <a:solidFill>
              <a:srgbClr val="000000"/>
            </a:solidFill>
          </a:ln>
        </p:spPr>
        <p:txBody>
          <a:bodyPr wrap="square" lIns="0" tIns="0" rIns="0" bIns="0" rtlCol="0"/>
          <a:lstStyle/>
          <a:p>
            <a:endParaRPr sz="3567"/>
          </a:p>
        </p:txBody>
      </p:sp>
      <p:sp>
        <p:nvSpPr>
          <p:cNvPr id="11" name="object 11"/>
          <p:cNvSpPr txBox="1"/>
          <p:nvPr/>
        </p:nvSpPr>
        <p:spPr>
          <a:xfrm>
            <a:off x="6527486" y="5223036"/>
            <a:ext cx="295712" cy="175349"/>
          </a:xfrm>
          <a:prstGeom prst="rect">
            <a:avLst/>
          </a:prstGeom>
        </p:spPr>
        <p:txBody>
          <a:bodyPr vert="horz" wrap="square" lIns="0" tIns="22650" rIns="0" bIns="0" rtlCol="0">
            <a:spAutoFit/>
          </a:bodyPr>
          <a:lstStyle/>
          <a:p>
            <a:pPr marL="25168">
              <a:spcBef>
                <a:spcPts val="178"/>
              </a:spcBef>
            </a:pPr>
            <a:r>
              <a:rPr sz="991" spc="-10" dirty="0">
                <a:latin typeface="Arial"/>
                <a:cs typeface="Arial"/>
              </a:rPr>
              <a:t>−1.0</a:t>
            </a:r>
            <a:endParaRPr sz="991">
              <a:latin typeface="Arial"/>
              <a:cs typeface="Arial"/>
            </a:endParaRPr>
          </a:p>
        </p:txBody>
      </p:sp>
      <p:sp>
        <p:nvSpPr>
          <p:cNvPr id="12" name="object 12"/>
          <p:cNvSpPr txBox="1"/>
          <p:nvPr/>
        </p:nvSpPr>
        <p:spPr>
          <a:xfrm>
            <a:off x="7248087" y="5223036"/>
            <a:ext cx="295712" cy="175349"/>
          </a:xfrm>
          <a:prstGeom prst="rect">
            <a:avLst/>
          </a:prstGeom>
        </p:spPr>
        <p:txBody>
          <a:bodyPr vert="horz" wrap="square" lIns="0" tIns="22650" rIns="0" bIns="0" rtlCol="0">
            <a:spAutoFit/>
          </a:bodyPr>
          <a:lstStyle/>
          <a:p>
            <a:pPr marL="25168">
              <a:spcBef>
                <a:spcPts val="178"/>
              </a:spcBef>
            </a:pPr>
            <a:r>
              <a:rPr sz="991" spc="-10" dirty="0">
                <a:latin typeface="Arial"/>
                <a:cs typeface="Arial"/>
              </a:rPr>
              <a:t>−0.5</a:t>
            </a:r>
            <a:endParaRPr sz="991">
              <a:latin typeface="Arial"/>
              <a:cs typeface="Arial"/>
            </a:endParaRPr>
          </a:p>
        </p:txBody>
      </p:sp>
      <p:sp>
        <p:nvSpPr>
          <p:cNvPr id="13" name="object 13"/>
          <p:cNvSpPr txBox="1"/>
          <p:nvPr/>
        </p:nvSpPr>
        <p:spPr>
          <a:xfrm>
            <a:off x="7500385" y="5175111"/>
            <a:ext cx="1450876" cy="428676"/>
          </a:xfrm>
          <a:prstGeom prst="rect">
            <a:avLst/>
          </a:prstGeom>
        </p:spPr>
        <p:txBody>
          <a:bodyPr vert="horz" wrap="square" lIns="0" tIns="71724" rIns="0" bIns="0" rtlCol="0">
            <a:spAutoFit/>
          </a:bodyPr>
          <a:lstStyle/>
          <a:p>
            <a:pPr marL="531036">
              <a:spcBef>
                <a:spcPts val="563"/>
              </a:spcBef>
              <a:tabLst>
                <a:tab pos="1250829" algn="l"/>
              </a:tabLst>
            </a:pPr>
            <a:r>
              <a:rPr sz="991" spc="-10" dirty="0">
                <a:latin typeface="Arial"/>
                <a:cs typeface="Arial"/>
              </a:rPr>
              <a:t>0.0	0.5</a:t>
            </a:r>
            <a:endParaRPr sz="991">
              <a:latin typeface="Arial"/>
              <a:cs typeface="Arial"/>
            </a:endParaRPr>
          </a:p>
          <a:p>
            <a:pPr marL="25168">
              <a:spcBef>
                <a:spcPts val="357"/>
              </a:spcBef>
            </a:pPr>
            <a:r>
              <a:rPr sz="991" spc="-10" dirty="0">
                <a:latin typeface="Arial"/>
                <a:cs typeface="Arial"/>
              </a:rPr>
              <a:t>First principal</a:t>
            </a:r>
            <a:r>
              <a:rPr sz="991" spc="-119" dirty="0">
                <a:latin typeface="Arial"/>
                <a:cs typeface="Arial"/>
              </a:rPr>
              <a:t> </a:t>
            </a:r>
            <a:r>
              <a:rPr sz="991" spc="-10" dirty="0">
                <a:latin typeface="Arial"/>
                <a:cs typeface="Arial"/>
              </a:rPr>
              <a:t>component</a:t>
            </a:r>
            <a:endParaRPr sz="991">
              <a:latin typeface="Arial"/>
              <a:cs typeface="Arial"/>
            </a:endParaRPr>
          </a:p>
        </p:txBody>
      </p:sp>
      <p:sp>
        <p:nvSpPr>
          <p:cNvPr id="14" name="object 14"/>
          <p:cNvSpPr txBox="1"/>
          <p:nvPr/>
        </p:nvSpPr>
        <p:spPr>
          <a:xfrm>
            <a:off x="9449721" y="5223036"/>
            <a:ext cx="223986" cy="175349"/>
          </a:xfrm>
          <a:prstGeom prst="rect">
            <a:avLst/>
          </a:prstGeom>
        </p:spPr>
        <p:txBody>
          <a:bodyPr vert="horz" wrap="square" lIns="0" tIns="22650" rIns="0" bIns="0" rtlCol="0">
            <a:spAutoFit/>
          </a:bodyPr>
          <a:lstStyle/>
          <a:p>
            <a:pPr marL="25168">
              <a:spcBef>
                <a:spcPts val="178"/>
              </a:spcBef>
            </a:pPr>
            <a:r>
              <a:rPr sz="991" spc="-10" dirty="0">
                <a:latin typeface="Arial"/>
                <a:cs typeface="Arial"/>
              </a:rPr>
              <a:t>1.0</a:t>
            </a:r>
            <a:endParaRPr sz="991">
              <a:latin typeface="Arial"/>
              <a:cs typeface="Arial"/>
            </a:endParaRPr>
          </a:p>
        </p:txBody>
      </p:sp>
      <p:sp>
        <p:nvSpPr>
          <p:cNvPr id="15" name="object 15"/>
          <p:cNvSpPr/>
          <p:nvPr/>
        </p:nvSpPr>
        <p:spPr>
          <a:xfrm>
            <a:off x="6492462" y="5057614"/>
            <a:ext cx="66692" cy="0"/>
          </a:xfrm>
          <a:custGeom>
            <a:avLst/>
            <a:gdLst/>
            <a:ahLst/>
            <a:cxnLst/>
            <a:rect l="l" t="t" r="r" b="b"/>
            <a:pathLst>
              <a:path w="33655">
                <a:moveTo>
                  <a:pt x="33139" y="0"/>
                </a:moveTo>
                <a:lnTo>
                  <a:pt x="0" y="0"/>
                </a:lnTo>
              </a:path>
            </a:pathLst>
          </a:custGeom>
          <a:ln w="3175">
            <a:solidFill>
              <a:srgbClr val="000000"/>
            </a:solidFill>
          </a:ln>
        </p:spPr>
        <p:txBody>
          <a:bodyPr wrap="square" lIns="0" tIns="0" rIns="0" bIns="0" rtlCol="0"/>
          <a:lstStyle/>
          <a:p>
            <a:endParaRPr sz="3567"/>
          </a:p>
        </p:txBody>
      </p:sp>
      <p:sp>
        <p:nvSpPr>
          <p:cNvPr id="16" name="object 16"/>
          <p:cNvSpPr/>
          <p:nvPr/>
        </p:nvSpPr>
        <p:spPr>
          <a:xfrm>
            <a:off x="6492462" y="4338790"/>
            <a:ext cx="66692" cy="0"/>
          </a:xfrm>
          <a:custGeom>
            <a:avLst/>
            <a:gdLst/>
            <a:ahLst/>
            <a:cxnLst/>
            <a:rect l="l" t="t" r="r" b="b"/>
            <a:pathLst>
              <a:path w="33655">
                <a:moveTo>
                  <a:pt x="33139" y="0"/>
                </a:moveTo>
                <a:lnTo>
                  <a:pt x="0" y="0"/>
                </a:lnTo>
              </a:path>
            </a:pathLst>
          </a:custGeom>
          <a:ln w="3175">
            <a:solidFill>
              <a:srgbClr val="000000"/>
            </a:solidFill>
          </a:ln>
        </p:spPr>
        <p:txBody>
          <a:bodyPr wrap="square" lIns="0" tIns="0" rIns="0" bIns="0" rtlCol="0"/>
          <a:lstStyle/>
          <a:p>
            <a:endParaRPr sz="3567"/>
          </a:p>
        </p:txBody>
      </p:sp>
      <p:sp>
        <p:nvSpPr>
          <p:cNvPr id="17" name="object 17"/>
          <p:cNvSpPr/>
          <p:nvPr/>
        </p:nvSpPr>
        <p:spPr>
          <a:xfrm>
            <a:off x="6492462" y="3618190"/>
            <a:ext cx="66692" cy="0"/>
          </a:xfrm>
          <a:custGeom>
            <a:avLst/>
            <a:gdLst/>
            <a:ahLst/>
            <a:cxnLst/>
            <a:rect l="l" t="t" r="r" b="b"/>
            <a:pathLst>
              <a:path w="33655">
                <a:moveTo>
                  <a:pt x="33139" y="0"/>
                </a:moveTo>
                <a:lnTo>
                  <a:pt x="0" y="0"/>
                </a:lnTo>
              </a:path>
            </a:pathLst>
          </a:custGeom>
          <a:ln w="3175">
            <a:solidFill>
              <a:srgbClr val="000000"/>
            </a:solidFill>
          </a:ln>
        </p:spPr>
        <p:txBody>
          <a:bodyPr wrap="square" lIns="0" tIns="0" rIns="0" bIns="0" rtlCol="0"/>
          <a:lstStyle/>
          <a:p>
            <a:endParaRPr sz="3567"/>
          </a:p>
        </p:txBody>
      </p:sp>
      <p:sp>
        <p:nvSpPr>
          <p:cNvPr id="18" name="object 18"/>
          <p:cNvSpPr/>
          <p:nvPr/>
        </p:nvSpPr>
        <p:spPr>
          <a:xfrm>
            <a:off x="6492462" y="2899362"/>
            <a:ext cx="66692" cy="0"/>
          </a:xfrm>
          <a:custGeom>
            <a:avLst/>
            <a:gdLst/>
            <a:ahLst/>
            <a:cxnLst/>
            <a:rect l="l" t="t" r="r" b="b"/>
            <a:pathLst>
              <a:path w="33655">
                <a:moveTo>
                  <a:pt x="33139" y="0"/>
                </a:moveTo>
                <a:lnTo>
                  <a:pt x="0" y="0"/>
                </a:lnTo>
              </a:path>
            </a:pathLst>
          </a:custGeom>
          <a:ln w="3175">
            <a:solidFill>
              <a:srgbClr val="000000"/>
            </a:solidFill>
          </a:ln>
        </p:spPr>
        <p:txBody>
          <a:bodyPr wrap="square" lIns="0" tIns="0" rIns="0" bIns="0" rtlCol="0"/>
          <a:lstStyle/>
          <a:p>
            <a:endParaRPr sz="3567"/>
          </a:p>
        </p:txBody>
      </p:sp>
      <p:sp>
        <p:nvSpPr>
          <p:cNvPr id="19" name="object 19"/>
          <p:cNvSpPr/>
          <p:nvPr/>
        </p:nvSpPr>
        <p:spPr>
          <a:xfrm>
            <a:off x="6492462" y="2180534"/>
            <a:ext cx="66692" cy="0"/>
          </a:xfrm>
          <a:custGeom>
            <a:avLst/>
            <a:gdLst/>
            <a:ahLst/>
            <a:cxnLst/>
            <a:rect l="l" t="t" r="r" b="b"/>
            <a:pathLst>
              <a:path w="33655">
                <a:moveTo>
                  <a:pt x="33139" y="0"/>
                </a:moveTo>
                <a:lnTo>
                  <a:pt x="0" y="0"/>
                </a:lnTo>
              </a:path>
            </a:pathLst>
          </a:custGeom>
          <a:ln w="3175">
            <a:solidFill>
              <a:srgbClr val="000000"/>
            </a:solidFill>
          </a:ln>
        </p:spPr>
        <p:txBody>
          <a:bodyPr wrap="square" lIns="0" tIns="0" rIns="0" bIns="0" rtlCol="0"/>
          <a:lstStyle/>
          <a:p>
            <a:endParaRPr sz="3567"/>
          </a:p>
        </p:txBody>
      </p:sp>
      <p:sp>
        <p:nvSpPr>
          <p:cNvPr id="20" name="object 20"/>
          <p:cNvSpPr/>
          <p:nvPr/>
        </p:nvSpPr>
        <p:spPr>
          <a:xfrm>
            <a:off x="6558131" y="2180535"/>
            <a:ext cx="0" cy="2877843"/>
          </a:xfrm>
          <a:custGeom>
            <a:avLst/>
            <a:gdLst/>
            <a:ahLst/>
            <a:cxnLst/>
            <a:rect l="l" t="t" r="r" b="b"/>
            <a:pathLst>
              <a:path h="1452245">
                <a:moveTo>
                  <a:pt x="0" y="1451860"/>
                </a:moveTo>
                <a:lnTo>
                  <a:pt x="0" y="0"/>
                </a:lnTo>
              </a:path>
            </a:pathLst>
          </a:custGeom>
          <a:ln w="3175">
            <a:solidFill>
              <a:srgbClr val="000000"/>
            </a:solidFill>
          </a:ln>
        </p:spPr>
        <p:txBody>
          <a:bodyPr wrap="square" lIns="0" tIns="0" rIns="0" bIns="0" rtlCol="0"/>
          <a:lstStyle/>
          <a:p>
            <a:endParaRPr sz="3567"/>
          </a:p>
        </p:txBody>
      </p:sp>
      <p:sp>
        <p:nvSpPr>
          <p:cNvPr id="21" name="object 21"/>
          <p:cNvSpPr txBox="1"/>
          <p:nvPr/>
        </p:nvSpPr>
        <p:spPr>
          <a:xfrm>
            <a:off x="6279678" y="4909820"/>
            <a:ext cx="141064" cy="295712"/>
          </a:xfrm>
          <a:prstGeom prst="rect">
            <a:avLst/>
          </a:prstGeom>
        </p:spPr>
        <p:txBody>
          <a:bodyPr vert="vert270" wrap="square" lIns="0" tIns="0" rIns="0" bIns="0" rtlCol="0">
            <a:spAutoFit/>
          </a:bodyPr>
          <a:lstStyle/>
          <a:p>
            <a:pPr marL="25168">
              <a:lnSpc>
                <a:spcPts val="1149"/>
              </a:lnSpc>
            </a:pPr>
            <a:r>
              <a:rPr sz="991" dirty="0">
                <a:latin typeface="Arial"/>
                <a:cs typeface="Arial"/>
              </a:rPr>
              <a:t>−1.0</a:t>
            </a:r>
            <a:endParaRPr sz="991">
              <a:latin typeface="Arial"/>
              <a:cs typeface="Arial"/>
            </a:endParaRPr>
          </a:p>
        </p:txBody>
      </p:sp>
      <p:sp>
        <p:nvSpPr>
          <p:cNvPr id="22" name="object 22"/>
          <p:cNvSpPr txBox="1"/>
          <p:nvPr/>
        </p:nvSpPr>
        <p:spPr>
          <a:xfrm>
            <a:off x="6279678" y="4190991"/>
            <a:ext cx="141064" cy="295712"/>
          </a:xfrm>
          <a:prstGeom prst="rect">
            <a:avLst/>
          </a:prstGeom>
        </p:spPr>
        <p:txBody>
          <a:bodyPr vert="vert270" wrap="square" lIns="0" tIns="0" rIns="0" bIns="0" rtlCol="0">
            <a:spAutoFit/>
          </a:bodyPr>
          <a:lstStyle/>
          <a:p>
            <a:pPr marL="25168">
              <a:lnSpc>
                <a:spcPts val="1149"/>
              </a:lnSpc>
            </a:pPr>
            <a:r>
              <a:rPr sz="991" dirty="0">
                <a:latin typeface="Arial"/>
                <a:cs typeface="Arial"/>
              </a:rPr>
              <a:t>−0.5</a:t>
            </a:r>
            <a:endParaRPr sz="991">
              <a:latin typeface="Arial"/>
              <a:cs typeface="Arial"/>
            </a:endParaRPr>
          </a:p>
        </p:txBody>
      </p:sp>
      <p:sp>
        <p:nvSpPr>
          <p:cNvPr id="23" name="object 23"/>
          <p:cNvSpPr txBox="1"/>
          <p:nvPr/>
        </p:nvSpPr>
        <p:spPr>
          <a:xfrm>
            <a:off x="6279678" y="3506671"/>
            <a:ext cx="141064" cy="223986"/>
          </a:xfrm>
          <a:prstGeom prst="rect">
            <a:avLst/>
          </a:prstGeom>
        </p:spPr>
        <p:txBody>
          <a:bodyPr vert="vert270" wrap="square" lIns="0" tIns="0" rIns="0" bIns="0" rtlCol="0">
            <a:spAutoFit/>
          </a:bodyPr>
          <a:lstStyle/>
          <a:p>
            <a:pPr marL="25168">
              <a:lnSpc>
                <a:spcPts val="1149"/>
              </a:lnSpc>
            </a:pPr>
            <a:r>
              <a:rPr sz="991" dirty="0">
                <a:latin typeface="Arial"/>
                <a:cs typeface="Arial"/>
              </a:rPr>
              <a:t>0.0</a:t>
            </a:r>
          </a:p>
        </p:txBody>
      </p:sp>
      <p:sp>
        <p:nvSpPr>
          <p:cNvPr id="24" name="object 24"/>
          <p:cNvSpPr txBox="1"/>
          <p:nvPr/>
        </p:nvSpPr>
        <p:spPr>
          <a:xfrm>
            <a:off x="6279678" y="2787841"/>
            <a:ext cx="141064" cy="223986"/>
          </a:xfrm>
          <a:prstGeom prst="rect">
            <a:avLst/>
          </a:prstGeom>
        </p:spPr>
        <p:txBody>
          <a:bodyPr vert="vert270" wrap="square" lIns="0" tIns="0" rIns="0" bIns="0" rtlCol="0">
            <a:spAutoFit/>
          </a:bodyPr>
          <a:lstStyle/>
          <a:p>
            <a:pPr marL="25168">
              <a:lnSpc>
                <a:spcPts val="1149"/>
              </a:lnSpc>
            </a:pPr>
            <a:r>
              <a:rPr sz="991" dirty="0">
                <a:latin typeface="Arial"/>
                <a:cs typeface="Arial"/>
              </a:rPr>
              <a:t>0.5</a:t>
            </a:r>
            <a:endParaRPr sz="991">
              <a:latin typeface="Arial"/>
              <a:cs typeface="Arial"/>
            </a:endParaRPr>
          </a:p>
        </p:txBody>
      </p:sp>
      <p:sp>
        <p:nvSpPr>
          <p:cNvPr id="25" name="object 25"/>
          <p:cNvSpPr txBox="1"/>
          <p:nvPr/>
        </p:nvSpPr>
        <p:spPr>
          <a:xfrm>
            <a:off x="6279678" y="2069014"/>
            <a:ext cx="141064" cy="223986"/>
          </a:xfrm>
          <a:prstGeom prst="rect">
            <a:avLst/>
          </a:prstGeom>
        </p:spPr>
        <p:txBody>
          <a:bodyPr vert="vert270" wrap="square" lIns="0" tIns="0" rIns="0" bIns="0" rtlCol="0">
            <a:spAutoFit/>
          </a:bodyPr>
          <a:lstStyle/>
          <a:p>
            <a:pPr marL="25168">
              <a:lnSpc>
                <a:spcPts val="1149"/>
              </a:lnSpc>
            </a:pPr>
            <a:r>
              <a:rPr sz="991" dirty="0">
                <a:latin typeface="Arial"/>
                <a:cs typeface="Arial"/>
              </a:rPr>
              <a:t>1.0</a:t>
            </a:r>
            <a:endParaRPr sz="991">
              <a:latin typeface="Arial"/>
              <a:cs typeface="Arial"/>
            </a:endParaRPr>
          </a:p>
        </p:txBody>
      </p:sp>
      <p:sp>
        <p:nvSpPr>
          <p:cNvPr id="26" name="object 26"/>
          <p:cNvSpPr/>
          <p:nvPr/>
        </p:nvSpPr>
        <p:spPr>
          <a:xfrm>
            <a:off x="6558132" y="1861054"/>
            <a:ext cx="3323299" cy="3311974"/>
          </a:xfrm>
          <a:custGeom>
            <a:avLst/>
            <a:gdLst/>
            <a:ahLst/>
            <a:cxnLst/>
            <a:rect l="l" t="t" r="r" b="b"/>
            <a:pathLst>
              <a:path w="1677035" h="1671320">
                <a:moveTo>
                  <a:pt x="0" y="1671296"/>
                </a:moveTo>
                <a:lnTo>
                  <a:pt x="1676670" y="1671296"/>
                </a:lnTo>
                <a:lnTo>
                  <a:pt x="1676670" y="0"/>
                </a:lnTo>
                <a:lnTo>
                  <a:pt x="0" y="0"/>
                </a:lnTo>
                <a:lnTo>
                  <a:pt x="0" y="1671296"/>
                </a:lnTo>
                <a:close/>
              </a:path>
            </a:pathLst>
          </a:custGeom>
          <a:ln w="3175">
            <a:solidFill>
              <a:srgbClr val="000000"/>
            </a:solidFill>
          </a:ln>
        </p:spPr>
        <p:txBody>
          <a:bodyPr wrap="square" lIns="0" tIns="0" rIns="0" bIns="0" rtlCol="0"/>
          <a:lstStyle/>
          <a:p>
            <a:endParaRPr sz="3567"/>
          </a:p>
        </p:txBody>
      </p:sp>
      <p:sp>
        <p:nvSpPr>
          <p:cNvPr id="27" name="object 27"/>
          <p:cNvSpPr txBox="1"/>
          <p:nvPr/>
        </p:nvSpPr>
        <p:spPr>
          <a:xfrm>
            <a:off x="7091192" y="3191210"/>
            <a:ext cx="119543" cy="261689"/>
          </a:xfrm>
          <a:prstGeom prst="rect">
            <a:avLst/>
          </a:prstGeom>
        </p:spPr>
        <p:txBody>
          <a:bodyPr vert="horz" wrap="square" lIns="0" tIns="32717" rIns="0" bIns="0" rtlCol="0">
            <a:spAutoFit/>
          </a:bodyPr>
          <a:lstStyle/>
          <a:p>
            <a:pPr marL="25168">
              <a:spcBef>
                <a:spcPts val="258"/>
              </a:spcBef>
            </a:pPr>
            <a:r>
              <a:rPr sz="1486" spc="20" dirty="0">
                <a:solidFill>
                  <a:srgbClr val="FF9132"/>
                </a:solidFill>
                <a:latin typeface="Arial"/>
                <a:cs typeface="Arial"/>
              </a:rPr>
              <a:t>•</a:t>
            </a:r>
            <a:endParaRPr sz="1486" dirty="0">
              <a:latin typeface="Arial"/>
              <a:cs typeface="Arial"/>
            </a:endParaRPr>
          </a:p>
        </p:txBody>
      </p:sp>
      <p:sp>
        <p:nvSpPr>
          <p:cNvPr id="28" name="object 28"/>
          <p:cNvSpPr txBox="1"/>
          <p:nvPr/>
        </p:nvSpPr>
        <p:spPr>
          <a:xfrm>
            <a:off x="6647473" y="3819518"/>
            <a:ext cx="119543" cy="261689"/>
          </a:xfrm>
          <a:prstGeom prst="rect">
            <a:avLst/>
          </a:prstGeom>
        </p:spPr>
        <p:txBody>
          <a:bodyPr vert="horz" wrap="square" lIns="0" tIns="32717" rIns="0" bIns="0" rtlCol="0">
            <a:spAutoFit/>
          </a:bodyPr>
          <a:lstStyle/>
          <a:p>
            <a:pPr marL="25168">
              <a:spcBef>
                <a:spcPts val="258"/>
              </a:spcBef>
            </a:pPr>
            <a:r>
              <a:rPr sz="1486" spc="20" dirty="0">
                <a:solidFill>
                  <a:srgbClr val="FF9132"/>
                </a:solidFill>
                <a:latin typeface="Arial"/>
                <a:cs typeface="Arial"/>
              </a:rPr>
              <a:t>•</a:t>
            </a:r>
            <a:endParaRPr sz="1486">
              <a:latin typeface="Arial"/>
              <a:cs typeface="Arial"/>
            </a:endParaRPr>
          </a:p>
        </p:txBody>
      </p:sp>
      <p:sp>
        <p:nvSpPr>
          <p:cNvPr id="29" name="object 29"/>
          <p:cNvSpPr txBox="1"/>
          <p:nvPr/>
        </p:nvSpPr>
        <p:spPr>
          <a:xfrm>
            <a:off x="7128462" y="3354498"/>
            <a:ext cx="269287" cy="261689"/>
          </a:xfrm>
          <a:prstGeom prst="rect">
            <a:avLst/>
          </a:prstGeom>
        </p:spPr>
        <p:txBody>
          <a:bodyPr vert="horz" wrap="square" lIns="0" tIns="32717" rIns="0" bIns="0" rtlCol="0">
            <a:spAutoFit/>
          </a:bodyPr>
          <a:lstStyle/>
          <a:p>
            <a:pPr marL="25168">
              <a:spcBef>
                <a:spcPts val="258"/>
              </a:spcBef>
            </a:pPr>
            <a:r>
              <a:rPr sz="1486" spc="20" dirty="0">
                <a:solidFill>
                  <a:srgbClr val="FF9132"/>
                </a:solidFill>
                <a:latin typeface="Arial"/>
                <a:cs typeface="Arial"/>
              </a:rPr>
              <a:t>•</a:t>
            </a:r>
            <a:r>
              <a:rPr sz="1486" spc="69" dirty="0">
                <a:solidFill>
                  <a:srgbClr val="FF9132"/>
                </a:solidFill>
                <a:latin typeface="Arial"/>
                <a:cs typeface="Arial"/>
              </a:rPr>
              <a:t> </a:t>
            </a:r>
            <a:r>
              <a:rPr sz="2229" spc="30" baseline="-18518" dirty="0">
                <a:solidFill>
                  <a:srgbClr val="FF9132"/>
                </a:solidFill>
                <a:latin typeface="Arial"/>
                <a:cs typeface="Arial"/>
              </a:rPr>
              <a:t>•</a:t>
            </a:r>
            <a:endParaRPr sz="2229" baseline="-18518">
              <a:latin typeface="Arial"/>
              <a:cs typeface="Arial"/>
            </a:endParaRPr>
          </a:p>
        </p:txBody>
      </p:sp>
      <p:sp>
        <p:nvSpPr>
          <p:cNvPr id="30" name="object 30"/>
          <p:cNvSpPr txBox="1"/>
          <p:nvPr/>
        </p:nvSpPr>
        <p:spPr>
          <a:xfrm>
            <a:off x="6908379" y="3995229"/>
            <a:ext cx="335979" cy="261689"/>
          </a:xfrm>
          <a:prstGeom prst="rect">
            <a:avLst/>
          </a:prstGeom>
        </p:spPr>
        <p:txBody>
          <a:bodyPr vert="horz" wrap="square" lIns="0" tIns="32717" rIns="0" bIns="0" rtlCol="0">
            <a:spAutoFit/>
          </a:bodyPr>
          <a:lstStyle/>
          <a:p>
            <a:pPr marL="25168">
              <a:spcBef>
                <a:spcPts val="258"/>
              </a:spcBef>
            </a:pPr>
            <a:r>
              <a:rPr sz="2229" spc="30" baseline="3703" dirty="0">
                <a:solidFill>
                  <a:srgbClr val="FF9132"/>
                </a:solidFill>
                <a:latin typeface="Arial"/>
                <a:cs typeface="Arial"/>
              </a:rPr>
              <a:t>•</a:t>
            </a:r>
            <a:r>
              <a:rPr sz="2229" spc="222" baseline="3703" dirty="0">
                <a:solidFill>
                  <a:srgbClr val="FF9132"/>
                </a:solidFill>
                <a:latin typeface="Arial"/>
                <a:cs typeface="Arial"/>
              </a:rPr>
              <a:t> </a:t>
            </a:r>
            <a:r>
              <a:rPr sz="1486" spc="20" dirty="0">
                <a:solidFill>
                  <a:srgbClr val="FF9132"/>
                </a:solidFill>
                <a:latin typeface="Arial"/>
                <a:cs typeface="Arial"/>
              </a:rPr>
              <a:t>•</a:t>
            </a:r>
            <a:endParaRPr sz="1486">
              <a:latin typeface="Arial"/>
              <a:cs typeface="Arial"/>
            </a:endParaRPr>
          </a:p>
        </p:txBody>
      </p:sp>
      <p:sp>
        <p:nvSpPr>
          <p:cNvPr id="31" name="object 31"/>
          <p:cNvSpPr txBox="1"/>
          <p:nvPr/>
        </p:nvSpPr>
        <p:spPr>
          <a:xfrm>
            <a:off x="6661671" y="3689950"/>
            <a:ext cx="119543" cy="261689"/>
          </a:xfrm>
          <a:prstGeom prst="rect">
            <a:avLst/>
          </a:prstGeom>
        </p:spPr>
        <p:txBody>
          <a:bodyPr vert="horz" wrap="square" lIns="0" tIns="32717" rIns="0" bIns="0" rtlCol="0">
            <a:spAutoFit/>
          </a:bodyPr>
          <a:lstStyle/>
          <a:p>
            <a:pPr marL="25168">
              <a:spcBef>
                <a:spcPts val="258"/>
              </a:spcBef>
            </a:pPr>
            <a:r>
              <a:rPr sz="1486" spc="20" dirty="0">
                <a:solidFill>
                  <a:srgbClr val="FF9132"/>
                </a:solidFill>
                <a:latin typeface="Arial"/>
                <a:cs typeface="Arial"/>
              </a:rPr>
              <a:t>•</a:t>
            </a:r>
            <a:endParaRPr sz="1486">
              <a:latin typeface="Arial"/>
              <a:cs typeface="Arial"/>
            </a:endParaRPr>
          </a:p>
        </p:txBody>
      </p:sp>
      <p:sp>
        <p:nvSpPr>
          <p:cNvPr id="32" name="object 32"/>
          <p:cNvSpPr txBox="1"/>
          <p:nvPr/>
        </p:nvSpPr>
        <p:spPr>
          <a:xfrm>
            <a:off x="7030844" y="4124796"/>
            <a:ext cx="171135" cy="261689"/>
          </a:xfrm>
          <a:prstGeom prst="rect">
            <a:avLst/>
          </a:prstGeom>
        </p:spPr>
        <p:txBody>
          <a:bodyPr vert="horz" wrap="square" lIns="0" tIns="32717" rIns="0" bIns="0" rtlCol="0">
            <a:spAutoFit/>
          </a:bodyPr>
          <a:lstStyle/>
          <a:p>
            <a:pPr marL="25168">
              <a:spcBef>
                <a:spcPts val="258"/>
              </a:spcBef>
            </a:pPr>
            <a:r>
              <a:rPr sz="2229" spc="-176" baseline="-22222" dirty="0">
                <a:solidFill>
                  <a:srgbClr val="FF9132"/>
                </a:solidFill>
                <a:latin typeface="Arial"/>
                <a:cs typeface="Arial"/>
              </a:rPr>
              <a:t>•</a:t>
            </a:r>
            <a:r>
              <a:rPr sz="1486" spc="20" dirty="0">
                <a:solidFill>
                  <a:srgbClr val="FF9132"/>
                </a:solidFill>
                <a:latin typeface="Arial"/>
                <a:cs typeface="Arial"/>
              </a:rPr>
              <a:t>•</a:t>
            </a:r>
            <a:endParaRPr sz="1486">
              <a:latin typeface="Arial"/>
              <a:cs typeface="Arial"/>
            </a:endParaRPr>
          </a:p>
        </p:txBody>
      </p:sp>
      <p:sp>
        <p:nvSpPr>
          <p:cNvPr id="33" name="object 33"/>
          <p:cNvSpPr txBox="1"/>
          <p:nvPr/>
        </p:nvSpPr>
        <p:spPr>
          <a:xfrm>
            <a:off x="6620847" y="3457441"/>
            <a:ext cx="420288" cy="261689"/>
          </a:xfrm>
          <a:prstGeom prst="rect">
            <a:avLst/>
          </a:prstGeom>
        </p:spPr>
        <p:txBody>
          <a:bodyPr vert="horz" wrap="square" lIns="0" tIns="32717" rIns="0" bIns="0" rtlCol="0">
            <a:spAutoFit/>
          </a:bodyPr>
          <a:lstStyle/>
          <a:p>
            <a:pPr marL="25168">
              <a:spcBef>
                <a:spcPts val="258"/>
              </a:spcBef>
            </a:pPr>
            <a:r>
              <a:rPr sz="2229" spc="30" baseline="7407" dirty="0">
                <a:solidFill>
                  <a:srgbClr val="FF9132"/>
                </a:solidFill>
                <a:latin typeface="Arial"/>
                <a:cs typeface="Arial"/>
              </a:rPr>
              <a:t>• </a:t>
            </a:r>
            <a:r>
              <a:rPr sz="1486" spc="20" dirty="0">
                <a:solidFill>
                  <a:srgbClr val="FF9132"/>
                </a:solidFill>
                <a:latin typeface="Arial"/>
                <a:cs typeface="Arial"/>
              </a:rPr>
              <a:t>•</a:t>
            </a:r>
            <a:r>
              <a:rPr sz="1486" spc="-198" dirty="0">
                <a:solidFill>
                  <a:srgbClr val="FF9132"/>
                </a:solidFill>
                <a:latin typeface="Arial"/>
                <a:cs typeface="Arial"/>
              </a:rPr>
              <a:t> </a:t>
            </a:r>
            <a:r>
              <a:rPr sz="2229" spc="-30" baseline="-14814" dirty="0">
                <a:solidFill>
                  <a:srgbClr val="FF9132"/>
                </a:solidFill>
                <a:latin typeface="Arial"/>
                <a:cs typeface="Arial"/>
              </a:rPr>
              <a:t>•</a:t>
            </a:r>
            <a:r>
              <a:rPr sz="1486" spc="-20" dirty="0">
                <a:solidFill>
                  <a:srgbClr val="FF9132"/>
                </a:solidFill>
                <a:latin typeface="Arial"/>
                <a:cs typeface="Arial"/>
              </a:rPr>
              <a:t>•</a:t>
            </a:r>
            <a:endParaRPr sz="1486">
              <a:latin typeface="Arial"/>
              <a:cs typeface="Arial"/>
            </a:endParaRPr>
          </a:p>
        </p:txBody>
      </p:sp>
      <p:sp>
        <p:nvSpPr>
          <p:cNvPr id="34" name="object 34"/>
          <p:cNvSpPr txBox="1"/>
          <p:nvPr/>
        </p:nvSpPr>
        <p:spPr>
          <a:xfrm>
            <a:off x="7203009" y="3675749"/>
            <a:ext cx="244118" cy="261689"/>
          </a:xfrm>
          <a:prstGeom prst="rect">
            <a:avLst/>
          </a:prstGeom>
        </p:spPr>
        <p:txBody>
          <a:bodyPr vert="horz" wrap="square" lIns="0" tIns="32717" rIns="0" bIns="0" rtlCol="0">
            <a:spAutoFit/>
          </a:bodyPr>
          <a:lstStyle/>
          <a:p>
            <a:pPr marL="25168">
              <a:spcBef>
                <a:spcPts val="258"/>
              </a:spcBef>
            </a:pPr>
            <a:r>
              <a:rPr sz="2229" spc="103" baseline="29629" dirty="0">
                <a:solidFill>
                  <a:srgbClr val="FF9132"/>
                </a:solidFill>
                <a:latin typeface="Arial"/>
                <a:cs typeface="Arial"/>
              </a:rPr>
              <a:t>•</a:t>
            </a:r>
            <a:r>
              <a:rPr sz="1486" spc="-149" dirty="0">
                <a:solidFill>
                  <a:srgbClr val="FF9132"/>
                </a:solidFill>
                <a:latin typeface="Arial"/>
                <a:cs typeface="Arial"/>
              </a:rPr>
              <a:t>•</a:t>
            </a:r>
            <a:r>
              <a:rPr sz="1486" spc="20" dirty="0">
                <a:solidFill>
                  <a:srgbClr val="FF9132"/>
                </a:solidFill>
                <a:latin typeface="Arial"/>
                <a:cs typeface="Arial"/>
              </a:rPr>
              <a:t>•</a:t>
            </a:r>
            <a:endParaRPr sz="1486">
              <a:latin typeface="Arial"/>
              <a:cs typeface="Arial"/>
            </a:endParaRPr>
          </a:p>
        </p:txBody>
      </p:sp>
      <p:sp>
        <p:nvSpPr>
          <p:cNvPr id="35" name="object 35"/>
          <p:cNvSpPr txBox="1"/>
          <p:nvPr/>
        </p:nvSpPr>
        <p:spPr>
          <a:xfrm>
            <a:off x="6927903" y="3856787"/>
            <a:ext cx="576324" cy="261689"/>
          </a:xfrm>
          <a:prstGeom prst="rect">
            <a:avLst/>
          </a:prstGeom>
        </p:spPr>
        <p:txBody>
          <a:bodyPr vert="horz" wrap="square" lIns="0" tIns="32717" rIns="0" bIns="0" rtlCol="0">
            <a:spAutoFit/>
          </a:bodyPr>
          <a:lstStyle/>
          <a:p>
            <a:pPr marL="25168">
              <a:spcBef>
                <a:spcPts val="258"/>
              </a:spcBef>
            </a:pPr>
            <a:r>
              <a:rPr sz="2229" spc="-87" baseline="-7407" dirty="0">
                <a:solidFill>
                  <a:srgbClr val="FF9132"/>
                </a:solidFill>
                <a:latin typeface="Arial"/>
                <a:cs typeface="Arial"/>
              </a:rPr>
              <a:t>•</a:t>
            </a:r>
            <a:r>
              <a:rPr sz="2229" spc="-87" baseline="-25925" dirty="0">
                <a:solidFill>
                  <a:srgbClr val="FF9132"/>
                </a:solidFill>
                <a:latin typeface="Arial"/>
                <a:cs typeface="Arial"/>
              </a:rPr>
              <a:t>•</a:t>
            </a:r>
            <a:r>
              <a:rPr sz="1486" b="1" spc="-59" dirty="0">
                <a:solidFill>
                  <a:srgbClr val="FF9132"/>
                </a:solidFill>
                <a:latin typeface="Arial"/>
                <a:cs typeface="Arial"/>
              </a:rPr>
              <a:t>• </a:t>
            </a:r>
            <a:r>
              <a:rPr sz="2229" spc="30" baseline="3703" dirty="0">
                <a:solidFill>
                  <a:srgbClr val="FF9132"/>
                </a:solidFill>
                <a:latin typeface="Arial"/>
                <a:cs typeface="Arial"/>
              </a:rPr>
              <a:t>• </a:t>
            </a:r>
            <a:r>
              <a:rPr sz="2229" spc="30" baseline="-18518" dirty="0">
                <a:solidFill>
                  <a:srgbClr val="FF9132"/>
                </a:solidFill>
                <a:latin typeface="Arial"/>
                <a:cs typeface="Arial"/>
              </a:rPr>
              <a:t>•</a:t>
            </a:r>
            <a:r>
              <a:rPr sz="2229" spc="-386" baseline="-18518" dirty="0">
                <a:solidFill>
                  <a:srgbClr val="FF9132"/>
                </a:solidFill>
                <a:latin typeface="Arial"/>
                <a:cs typeface="Arial"/>
              </a:rPr>
              <a:t> </a:t>
            </a:r>
            <a:r>
              <a:rPr sz="2229" spc="30" baseline="-25925" dirty="0">
                <a:solidFill>
                  <a:srgbClr val="FF9132"/>
                </a:solidFill>
                <a:latin typeface="Arial"/>
                <a:cs typeface="Arial"/>
              </a:rPr>
              <a:t>•</a:t>
            </a:r>
            <a:endParaRPr sz="2229" baseline="-25925">
              <a:latin typeface="Arial"/>
              <a:cs typeface="Arial"/>
            </a:endParaRPr>
          </a:p>
        </p:txBody>
      </p:sp>
      <p:sp>
        <p:nvSpPr>
          <p:cNvPr id="36" name="object 36"/>
          <p:cNvSpPr txBox="1"/>
          <p:nvPr/>
        </p:nvSpPr>
        <p:spPr>
          <a:xfrm>
            <a:off x="9425154" y="3219605"/>
            <a:ext cx="119543" cy="261689"/>
          </a:xfrm>
          <a:prstGeom prst="rect">
            <a:avLst/>
          </a:prstGeom>
        </p:spPr>
        <p:txBody>
          <a:bodyPr vert="horz" wrap="square" lIns="0" tIns="32717" rIns="0" bIns="0" rtlCol="0">
            <a:spAutoFit/>
          </a:bodyPr>
          <a:lstStyle/>
          <a:p>
            <a:pPr marL="25168">
              <a:spcBef>
                <a:spcPts val="258"/>
              </a:spcBef>
            </a:pPr>
            <a:r>
              <a:rPr sz="1486" spc="20" dirty="0">
                <a:solidFill>
                  <a:srgbClr val="2CE5E5"/>
                </a:solidFill>
                <a:latin typeface="Arial"/>
                <a:cs typeface="Arial"/>
              </a:rPr>
              <a:t>•</a:t>
            </a:r>
            <a:endParaRPr sz="1486">
              <a:latin typeface="Arial"/>
              <a:cs typeface="Arial"/>
            </a:endParaRPr>
          </a:p>
        </p:txBody>
      </p:sp>
      <p:sp>
        <p:nvSpPr>
          <p:cNvPr id="37" name="object 37"/>
          <p:cNvSpPr txBox="1"/>
          <p:nvPr/>
        </p:nvSpPr>
        <p:spPr>
          <a:xfrm>
            <a:off x="8044295" y="4724701"/>
            <a:ext cx="119543" cy="261689"/>
          </a:xfrm>
          <a:prstGeom prst="rect">
            <a:avLst/>
          </a:prstGeom>
        </p:spPr>
        <p:txBody>
          <a:bodyPr vert="horz" wrap="square" lIns="0" tIns="32717" rIns="0" bIns="0" rtlCol="0">
            <a:spAutoFit/>
          </a:bodyPr>
          <a:lstStyle/>
          <a:p>
            <a:pPr marL="25168">
              <a:spcBef>
                <a:spcPts val="258"/>
              </a:spcBef>
            </a:pPr>
            <a:r>
              <a:rPr sz="1486" spc="20" dirty="0">
                <a:solidFill>
                  <a:srgbClr val="28D1D1"/>
                </a:solidFill>
                <a:latin typeface="Arial"/>
                <a:cs typeface="Arial"/>
              </a:rPr>
              <a:t>•</a:t>
            </a:r>
            <a:endParaRPr sz="1486">
              <a:latin typeface="Arial"/>
              <a:cs typeface="Arial"/>
            </a:endParaRPr>
          </a:p>
        </p:txBody>
      </p:sp>
      <p:sp>
        <p:nvSpPr>
          <p:cNvPr id="38" name="object 38"/>
          <p:cNvSpPr txBox="1"/>
          <p:nvPr/>
        </p:nvSpPr>
        <p:spPr>
          <a:xfrm>
            <a:off x="9293810" y="3684619"/>
            <a:ext cx="119543" cy="261689"/>
          </a:xfrm>
          <a:prstGeom prst="rect">
            <a:avLst/>
          </a:prstGeom>
        </p:spPr>
        <p:txBody>
          <a:bodyPr vert="horz" wrap="square" lIns="0" tIns="32717" rIns="0" bIns="0" rtlCol="0">
            <a:spAutoFit/>
          </a:bodyPr>
          <a:lstStyle/>
          <a:p>
            <a:pPr marL="25168">
              <a:spcBef>
                <a:spcPts val="258"/>
              </a:spcBef>
            </a:pPr>
            <a:r>
              <a:rPr sz="1486" spc="20" dirty="0">
                <a:solidFill>
                  <a:srgbClr val="28D1D1"/>
                </a:solidFill>
                <a:latin typeface="Arial"/>
                <a:cs typeface="Arial"/>
              </a:rPr>
              <a:t>•</a:t>
            </a:r>
            <a:endParaRPr sz="1486">
              <a:latin typeface="Arial"/>
              <a:cs typeface="Arial"/>
            </a:endParaRPr>
          </a:p>
        </p:txBody>
      </p:sp>
      <p:sp>
        <p:nvSpPr>
          <p:cNvPr id="39" name="object 39"/>
          <p:cNvSpPr txBox="1"/>
          <p:nvPr/>
        </p:nvSpPr>
        <p:spPr>
          <a:xfrm>
            <a:off x="8432993" y="4515263"/>
            <a:ext cx="135902" cy="581027"/>
          </a:xfrm>
          <a:prstGeom prst="rect">
            <a:avLst/>
          </a:prstGeom>
        </p:spPr>
        <p:txBody>
          <a:bodyPr vert="horz" wrap="square" lIns="0" tIns="71726" rIns="0" bIns="0" rtlCol="0">
            <a:spAutoFit/>
          </a:bodyPr>
          <a:lstStyle/>
          <a:p>
            <a:pPr marL="40268">
              <a:spcBef>
                <a:spcPts val="565"/>
              </a:spcBef>
            </a:pPr>
            <a:r>
              <a:rPr sz="1486" spc="20" dirty="0">
                <a:solidFill>
                  <a:srgbClr val="28D1D1"/>
                </a:solidFill>
                <a:latin typeface="Arial"/>
                <a:cs typeface="Arial"/>
              </a:rPr>
              <a:t>•</a:t>
            </a:r>
            <a:endParaRPr sz="1486">
              <a:latin typeface="Arial"/>
              <a:cs typeface="Arial"/>
            </a:endParaRPr>
          </a:p>
          <a:p>
            <a:pPr marL="25168">
              <a:spcBef>
                <a:spcPts val="386"/>
              </a:spcBef>
            </a:pPr>
            <a:r>
              <a:rPr sz="1486" spc="20" dirty="0">
                <a:solidFill>
                  <a:srgbClr val="28D1D1"/>
                </a:solidFill>
                <a:latin typeface="Arial"/>
                <a:cs typeface="Arial"/>
              </a:rPr>
              <a:t>•</a:t>
            </a:r>
            <a:endParaRPr sz="1486">
              <a:latin typeface="Arial"/>
              <a:cs typeface="Arial"/>
            </a:endParaRPr>
          </a:p>
        </p:txBody>
      </p:sp>
      <p:sp>
        <p:nvSpPr>
          <p:cNvPr id="40" name="object 40"/>
          <p:cNvSpPr txBox="1"/>
          <p:nvPr/>
        </p:nvSpPr>
        <p:spPr>
          <a:xfrm>
            <a:off x="7952002" y="4138986"/>
            <a:ext cx="119543" cy="261689"/>
          </a:xfrm>
          <a:prstGeom prst="rect">
            <a:avLst/>
          </a:prstGeom>
        </p:spPr>
        <p:txBody>
          <a:bodyPr vert="horz" wrap="square" lIns="0" tIns="32717" rIns="0" bIns="0" rtlCol="0">
            <a:spAutoFit/>
          </a:bodyPr>
          <a:lstStyle/>
          <a:p>
            <a:pPr marL="25168">
              <a:spcBef>
                <a:spcPts val="258"/>
              </a:spcBef>
            </a:pPr>
            <a:r>
              <a:rPr sz="1486" spc="20" dirty="0">
                <a:solidFill>
                  <a:srgbClr val="28D1D1"/>
                </a:solidFill>
                <a:latin typeface="Arial"/>
                <a:cs typeface="Arial"/>
              </a:rPr>
              <a:t>•</a:t>
            </a:r>
            <a:endParaRPr sz="1486">
              <a:latin typeface="Arial"/>
              <a:cs typeface="Arial"/>
            </a:endParaRPr>
          </a:p>
        </p:txBody>
      </p:sp>
      <p:sp>
        <p:nvSpPr>
          <p:cNvPr id="41" name="object 41"/>
          <p:cNvSpPr txBox="1"/>
          <p:nvPr/>
        </p:nvSpPr>
        <p:spPr>
          <a:xfrm>
            <a:off x="8390395" y="3906475"/>
            <a:ext cx="119543" cy="261689"/>
          </a:xfrm>
          <a:prstGeom prst="rect">
            <a:avLst/>
          </a:prstGeom>
        </p:spPr>
        <p:txBody>
          <a:bodyPr vert="horz" wrap="square" lIns="0" tIns="32717" rIns="0" bIns="0" rtlCol="0">
            <a:spAutoFit/>
          </a:bodyPr>
          <a:lstStyle/>
          <a:p>
            <a:pPr marL="25168">
              <a:spcBef>
                <a:spcPts val="258"/>
              </a:spcBef>
            </a:pPr>
            <a:r>
              <a:rPr sz="1486" spc="20" dirty="0">
                <a:solidFill>
                  <a:srgbClr val="28D1D1"/>
                </a:solidFill>
                <a:latin typeface="Arial"/>
                <a:cs typeface="Arial"/>
              </a:rPr>
              <a:t>•</a:t>
            </a:r>
            <a:endParaRPr sz="1486">
              <a:latin typeface="Arial"/>
              <a:cs typeface="Arial"/>
            </a:endParaRPr>
          </a:p>
        </p:txBody>
      </p:sp>
      <p:sp>
        <p:nvSpPr>
          <p:cNvPr id="42" name="object 42"/>
          <p:cNvSpPr txBox="1"/>
          <p:nvPr/>
        </p:nvSpPr>
        <p:spPr>
          <a:xfrm>
            <a:off x="6972274" y="3780459"/>
            <a:ext cx="819183" cy="261689"/>
          </a:xfrm>
          <a:prstGeom prst="rect">
            <a:avLst/>
          </a:prstGeom>
        </p:spPr>
        <p:txBody>
          <a:bodyPr vert="horz" wrap="square" lIns="0" tIns="32717" rIns="0" bIns="0" rtlCol="0">
            <a:spAutoFit/>
          </a:bodyPr>
          <a:lstStyle/>
          <a:p>
            <a:pPr marL="25168">
              <a:spcBef>
                <a:spcPts val="258"/>
              </a:spcBef>
              <a:tabLst>
                <a:tab pos="723568" algn="l"/>
              </a:tabLst>
            </a:pPr>
            <a:r>
              <a:rPr sz="2229" b="1" spc="30" baseline="7407" dirty="0">
                <a:solidFill>
                  <a:srgbClr val="FF9132"/>
                </a:solidFill>
                <a:latin typeface="Arial"/>
                <a:cs typeface="Arial"/>
              </a:rPr>
              <a:t>• </a:t>
            </a:r>
            <a:r>
              <a:rPr sz="2229" b="1" spc="14" baseline="7407" dirty="0">
                <a:solidFill>
                  <a:srgbClr val="FF9132"/>
                </a:solidFill>
                <a:latin typeface="Arial"/>
                <a:cs typeface="Arial"/>
              </a:rPr>
              <a:t> </a:t>
            </a:r>
            <a:r>
              <a:rPr sz="2229" b="1" spc="30" baseline="14814" dirty="0">
                <a:solidFill>
                  <a:srgbClr val="FF9132"/>
                </a:solidFill>
                <a:latin typeface="Arial"/>
                <a:cs typeface="Arial"/>
              </a:rPr>
              <a:t>•</a:t>
            </a:r>
            <a:r>
              <a:rPr sz="2229" b="1" spc="-176" baseline="14814" dirty="0">
                <a:solidFill>
                  <a:srgbClr val="FF9132"/>
                </a:solidFill>
                <a:latin typeface="Arial"/>
                <a:cs typeface="Arial"/>
              </a:rPr>
              <a:t> </a:t>
            </a:r>
            <a:r>
              <a:rPr sz="2229" spc="30" baseline="7407" dirty="0">
                <a:solidFill>
                  <a:srgbClr val="FF9132"/>
                </a:solidFill>
                <a:latin typeface="Arial"/>
                <a:cs typeface="Arial"/>
              </a:rPr>
              <a:t>•</a:t>
            </a:r>
            <a:r>
              <a:rPr sz="2229" baseline="7407" dirty="0">
                <a:solidFill>
                  <a:srgbClr val="FF9132"/>
                </a:solidFill>
                <a:latin typeface="Arial"/>
                <a:cs typeface="Arial"/>
              </a:rPr>
              <a:t>	</a:t>
            </a:r>
            <a:r>
              <a:rPr sz="1486" spc="20" dirty="0">
                <a:solidFill>
                  <a:srgbClr val="28D1D1"/>
                </a:solidFill>
                <a:latin typeface="Arial"/>
                <a:cs typeface="Arial"/>
              </a:rPr>
              <a:t>•</a:t>
            </a:r>
            <a:endParaRPr sz="1486" dirty="0">
              <a:latin typeface="Arial"/>
              <a:cs typeface="Arial"/>
            </a:endParaRPr>
          </a:p>
        </p:txBody>
      </p:sp>
      <p:sp>
        <p:nvSpPr>
          <p:cNvPr id="43" name="object 43"/>
          <p:cNvSpPr txBox="1"/>
          <p:nvPr/>
        </p:nvSpPr>
        <p:spPr>
          <a:xfrm>
            <a:off x="8177409" y="3539075"/>
            <a:ext cx="119543" cy="261689"/>
          </a:xfrm>
          <a:prstGeom prst="rect">
            <a:avLst/>
          </a:prstGeom>
        </p:spPr>
        <p:txBody>
          <a:bodyPr vert="horz" wrap="square" lIns="0" tIns="32717" rIns="0" bIns="0" rtlCol="0">
            <a:spAutoFit/>
          </a:bodyPr>
          <a:lstStyle/>
          <a:p>
            <a:pPr marL="25168">
              <a:spcBef>
                <a:spcPts val="258"/>
              </a:spcBef>
            </a:pPr>
            <a:r>
              <a:rPr sz="1486" spc="20" dirty="0">
                <a:solidFill>
                  <a:srgbClr val="28D1D1"/>
                </a:solidFill>
                <a:latin typeface="Arial"/>
                <a:cs typeface="Arial"/>
              </a:rPr>
              <a:t>•</a:t>
            </a:r>
            <a:endParaRPr sz="1486">
              <a:latin typeface="Arial"/>
              <a:cs typeface="Arial"/>
            </a:endParaRPr>
          </a:p>
        </p:txBody>
      </p:sp>
      <p:sp>
        <p:nvSpPr>
          <p:cNvPr id="44" name="object 44"/>
          <p:cNvSpPr txBox="1"/>
          <p:nvPr/>
        </p:nvSpPr>
        <p:spPr>
          <a:xfrm>
            <a:off x="8530608" y="3996991"/>
            <a:ext cx="119543" cy="261689"/>
          </a:xfrm>
          <a:prstGeom prst="rect">
            <a:avLst/>
          </a:prstGeom>
        </p:spPr>
        <p:txBody>
          <a:bodyPr vert="horz" wrap="square" lIns="0" tIns="32717" rIns="0" bIns="0" rtlCol="0">
            <a:spAutoFit/>
          </a:bodyPr>
          <a:lstStyle/>
          <a:p>
            <a:pPr marL="25168">
              <a:spcBef>
                <a:spcPts val="258"/>
              </a:spcBef>
            </a:pPr>
            <a:r>
              <a:rPr sz="1486" spc="20" dirty="0">
                <a:solidFill>
                  <a:srgbClr val="28D1D1"/>
                </a:solidFill>
                <a:latin typeface="Arial"/>
                <a:cs typeface="Arial"/>
              </a:rPr>
              <a:t>•</a:t>
            </a:r>
            <a:endParaRPr sz="1486">
              <a:latin typeface="Arial"/>
              <a:cs typeface="Arial"/>
            </a:endParaRPr>
          </a:p>
        </p:txBody>
      </p:sp>
      <p:sp>
        <p:nvSpPr>
          <p:cNvPr id="45" name="object 45"/>
          <p:cNvSpPr txBox="1"/>
          <p:nvPr/>
        </p:nvSpPr>
        <p:spPr>
          <a:xfrm>
            <a:off x="9647007" y="4231273"/>
            <a:ext cx="119543" cy="261689"/>
          </a:xfrm>
          <a:prstGeom prst="rect">
            <a:avLst/>
          </a:prstGeom>
        </p:spPr>
        <p:txBody>
          <a:bodyPr vert="horz" wrap="square" lIns="0" tIns="32717" rIns="0" bIns="0" rtlCol="0">
            <a:spAutoFit/>
          </a:bodyPr>
          <a:lstStyle/>
          <a:p>
            <a:pPr marL="25168">
              <a:spcBef>
                <a:spcPts val="258"/>
              </a:spcBef>
            </a:pPr>
            <a:r>
              <a:rPr sz="1486" spc="20" dirty="0">
                <a:solidFill>
                  <a:srgbClr val="28D1D1"/>
                </a:solidFill>
                <a:latin typeface="Arial"/>
                <a:cs typeface="Arial"/>
              </a:rPr>
              <a:t>•</a:t>
            </a:r>
            <a:endParaRPr sz="1486">
              <a:latin typeface="Arial"/>
              <a:cs typeface="Arial"/>
            </a:endParaRPr>
          </a:p>
        </p:txBody>
      </p:sp>
      <p:sp>
        <p:nvSpPr>
          <p:cNvPr id="46" name="object 46"/>
          <p:cNvSpPr txBox="1"/>
          <p:nvPr/>
        </p:nvSpPr>
        <p:spPr>
          <a:xfrm>
            <a:off x="8740041" y="4595124"/>
            <a:ext cx="119543" cy="261689"/>
          </a:xfrm>
          <a:prstGeom prst="rect">
            <a:avLst/>
          </a:prstGeom>
        </p:spPr>
        <p:txBody>
          <a:bodyPr vert="horz" wrap="square" lIns="0" tIns="32717" rIns="0" bIns="0" rtlCol="0">
            <a:spAutoFit/>
          </a:bodyPr>
          <a:lstStyle/>
          <a:p>
            <a:pPr marL="25168">
              <a:spcBef>
                <a:spcPts val="258"/>
              </a:spcBef>
            </a:pPr>
            <a:r>
              <a:rPr sz="1486" spc="20" dirty="0">
                <a:solidFill>
                  <a:srgbClr val="28D1D1"/>
                </a:solidFill>
                <a:latin typeface="Arial"/>
                <a:cs typeface="Arial"/>
              </a:rPr>
              <a:t>•</a:t>
            </a:r>
            <a:endParaRPr sz="1486">
              <a:latin typeface="Arial"/>
              <a:cs typeface="Arial"/>
            </a:endParaRPr>
          </a:p>
        </p:txBody>
      </p:sp>
      <p:sp>
        <p:nvSpPr>
          <p:cNvPr id="47" name="object 47"/>
          <p:cNvSpPr txBox="1"/>
          <p:nvPr/>
        </p:nvSpPr>
        <p:spPr>
          <a:xfrm>
            <a:off x="8803942" y="3890501"/>
            <a:ext cx="300745" cy="579757"/>
          </a:xfrm>
          <a:prstGeom prst="rect">
            <a:avLst/>
          </a:prstGeom>
        </p:spPr>
        <p:txBody>
          <a:bodyPr vert="horz" wrap="square" lIns="0" tIns="70468" rIns="0" bIns="0" rtlCol="0">
            <a:spAutoFit/>
          </a:bodyPr>
          <a:lstStyle/>
          <a:p>
            <a:pPr marR="21392" algn="r">
              <a:spcBef>
                <a:spcPts val="555"/>
              </a:spcBef>
            </a:pPr>
            <a:r>
              <a:rPr sz="1486" spc="20" dirty="0">
                <a:solidFill>
                  <a:srgbClr val="28D1D1"/>
                </a:solidFill>
                <a:latin typeface="Arial"/>
                <a:cs typeface="Arial"/>
              </a:rPr>
              <a:t>•</a:t>
            </a:r>
            <a:r>
              <a:rPr sz="1486" spc="168" dirty="0">
                <a:solidFill>
                  <a:srgbClr val="28D1D1"/>
                </a:solidFill>
                <a:latin typeface="Arial"/>
                <a:cs typeface="Arial"/>
              </a:rPr>
              <a:t> </a:t>
            </a:r>
            <a:r>
              <a:rPr sz="2229" spc="30" baseline="3703" dirty="0">
                <a:solidFill>
                  <a:srgbClr val="28D1D1"/>
                </a:solidFill>
                <a:latin typeface="Arial"/>
                <a:cs typeface="Arial"/>
              </a:rPr>
              <a:t>•</a:t>
            </a:r>
            <a:endParaRPr sz="2229" baseline="3703">
              <a:latin typeface="Arial"/>
              <a:cs typeface="Arial"/>
            </a:endParaRPr>
          </a:p>
          <a:p>
            <a:pPr marR="10067" algn="r">
              <a:spcBef>
                <a:spcPts val="367"/>
              </a:spcBef>
            </a:pPr>
            <a:r>
              <a:rPr sz="1486" spc="20" dirty="0">
                <a:solidFill>
                  <a:srgbClr val="28D1D1"/>
                </a:solidFill>
                <a:latin typeface="Arial"/>
                <a:cs typeface="Arial"/>
              </a:rPr>
              <a:t>•</a:t>
            </a:r>
            <a:endParaRPr sz="1486">
              <a:latin typeface="Arial"/>
              <a:cs typeface="Arial"/>
            </a:endParaRPr>
          </a:p>
        </p:txBody>
      </p:sp>
      <p:sp>
        <p:nvSpPr>
          <p:cNvPr id="48" name="object 48"/>
          <p:cNvSpPr txBox="1"/>
          <p:nvPr/>
        </p:nvSpPr>
        <p:spPr>
          <a:xfrm>
            <a:off x="8191602" y="4041364"/>
            <a:ext cx="223986" cy="261689"/>
          </a:xfrm>
          <a:prstGeom prst="rect">
            <a:avLst/>
          </a:prstGeom>
        </p:spPr>
        <p:txBody>
          <a:bodyPr vert="horz" wrap="square" lIns="0" tIns="32717" rIns="0" bIns="0" rtlCol="0">
            <a:spAutoFit/>
          </a:bodyPr>
          <a:lstStyle/>
          <a:p>
            <a:pPr marL="25168">
              <a:spcBef>
                <a:spcPts val="258"/>
              </a:spcBef>
            </a:pPr>
            <a:r>
              <a:rPr sz="1486" spc="20" dirty="0">
                <a:solidFill>
                  <a:srgbClr val="28D1D1"/>
                </a:solidFill>
                <a:latin typeface="Arial"/>
                <a:cs typeface="Arial"/>
              </a:rPr>
              <a:t>•</a:t>
            </a:r>
            <a:r>
              <a:rPr sz="1486" spc="-258" dirty="0">
                <a:solidFill>
                  <a:srgbClr val="28D1D1"/>
                </a:solidFill>
                <a:latin typeface="Arial"/>
                <a:cs typeface="Arial"/>
              </a:rPr>
              <a:t> </a:t>
            </a:r>
            <a:r>
              <a:rPr sz="2229" spc="30" baseline="7407" dirty="0">
                <a:solidFill>
                  <a:srgbClr val="28D1D1"/>
                </a:solidFill>
                <a:latin typeface="Arial"/>
                <a:cs typeface="Arial"/>
              </a:rPr>
              <a:t>•</a:t>
            </a:r>
            <a:endParaRPr sz="2229" baseline="7407">
              <a:latin typeface="Arial"/>
              <a:cs typeface="Arial"/>
            </a:endParaRPr>
          </a:p>
        </p:txBody>
      </p:sp>
      <p:sp>
        <p:nvSpPr>
          <p:cNvPr id="49" name="object 49"/>
          <p:cNvSpPr txBox="1"/>
          <p:nvPr/>
        </p:nvSpPr>
        <p:spPr>
          <a:xfrm>
            <a:off x="9047096" y="4454909"/>
            <a:ext cx="489498" cy="261689"/>
          </a:xfrm>
          <a:prstGeom prst="rect">
            <a:avLst/>
          </a:prstGeom>
        </p:spPr>
        <p:txBody>
          <a:bodyPr vert="horz" wrap="square" lIns="0" tIns="32717" rIns="0" bIns="0" rtlCol="0">
            <a:spAutoFit/>
          </a:bodyPr>
          <a:lstStyle/>
          <a:p>
            <a:pPr marL="25168">
              <a:spcBef>
                <a:spcPts val="258"/>
              </a:spcBef>
            </a:pPr>
            <a:r>
              <a:rPr sz="2229" spc="-44" baseline="-7407" dirty="0">
                <a:solidFill>
                  <a:srgbClr val="28D1D1"/>
                </a:solidFill>
                <a:latin typeface="Arial"/>
                <a:cs typeface="Arial"/>
              </a:rPr>
              <a:t>•</a:t>
            </a:r>
            <a:r>
              <a:rPr sz="2229" spc="-44" baseline="3703" dirty="0">
                <a:solidFill>
                  <a:srgbClr val="28D1D1"/>
                </a:solidFill>
                <a:latin typeface="Arial"/>
                <a:cs typeface="Arial"/>
              </a:rPr>
              <a:t>•</a:t>
            </a:r>
            <a:r>
              <a:rPr sz="2229" spc="73" baseline="3703" dirty="0">
                <a:solidFill>
                  <a:srgbClr val="28D1D1"/>
                </a:solidFill>
                <a:latin typeface="Arial"/>
                <a:cs typeface="Arial"/>
              </a:rPr>
              <a:t> </a:t>
            </a:r>
            <a:r>
              <a:rPr sz="1486" spc="-40" dirty="0">
                <a:solidFill>
                  <a:srgbClr val="28D1D1"/>
                </a:solidFill>
                <a:latin typeface="Arial"/>
                <a:cs typeface="Arial"/>
              </a:rPr>
              <a:t>••</a:t>
            </a:r>
            <a:r>
              <a:rPr sz="2229" spc="-59" baseline="14814" dirty="0">
                <a:solidFill>
                  <a:srgbClr val="28D1D1"/>
                </a:solidFill>
                <a:latin typeface="Arial"/>
                <a:cs typeface="Arial"/>
              </a:rPr>
              <a:t>•</a:t>
            </a:r>
            <a:endParaRPr sz="2229" baseline="14814">
              <a:latin typeface="Arial"/>
              <a:cs typeface="Arial"/>
            </a:endParaRPr>
          </a:p>
        </p:txBody>
      </p:sp>
      <p:sp>
        <p:nvSpPr>
          <p:cNvPr id="50" name="object 50"/>
          <p:cNvSpPr txBox="1"/>
          <p:nvPr/>
        </p:nvSpPr>
        <p:spPr>
          <a:xfrm>
            <a:off x="8635322" y="4737122"/>
            <a:ext cx="558707" cy="261689"/>
          </a:xfrm>
          <a:prstGeom prst="rect">
            <a:avLst/>
          </a:prstGeom>
        </p:spPr>
        <p:txBody>
          <a:bodyPr vert="horz" wrap="square" lIns="0" tIns="32717" rIns="0" bIns="0" rtlCol="0">
            <a:spAutoFit/>
          </a:bodyPr>
          <a:lstStyle/>
          <a:p>
            <a:pPr marL="25168">
              <a:spcBef>
                <a:spcPts val="258"/>
              </a:spcBef>
            </a:pPr>
            <a:r>
              <a:rPr sz="2229" spc="30" baseline="-22222" dirty="0">
                <a:solidFill>
                  <a:srgbClr val="28D1D1"/>
                </a:solidFill>
                <a:latin typeface="Arial"/>
                <a:cs typeface="Arial"/>
              </a:rPr>
              <a:t>• </a:t>
            </a:r>
            <a:r>
              <a:rPr sz="2229" spc="30" baseline="3703" dirty="0">
                <a:solidFill>
                  <a:srgbClr val="28D1D1"/>
                </a:solidFill>
                <a:latin typeface="Arial"/>
                <a:cs typeface="Arial"/>
              </a:rPr>
              <a:t>• </a:t>
            </a:r>
            <a:r>
              <a:rPr sz="2229" spc="-176" baseline="7407" dirty="0">
                <a:solidFill>
                  <a:srgbClr val="28D1D1"/>
                </a:solidFill>
                <a:latin typeface="Arial"/>
                <a:cs typeface="Arial"/>
              </a:rPr>
              <a:t>•</a:t>
            </a:r>
            <a:r>
              <a:rPr sz="2229" spc="-176" baseline="33333" dirty="0">
                <a:solidFill>
                  <a:srgbClr val="28D1D1"/>
                </a:solidFill>
                <a:latin typeface="Arial"/>
                <a:cs typeface="Arial"/>
              </a:rPr>
              <a:t>•</a:t>
            </a:r>
            <a:r>
              <a:rPr sz="2229" spc="149" baseline="33333" dirty="0">
                <a:solidFill>
                  <a:srgbClr val="28D1D1"/>
                </a:solidFill>
                <a:latin typeface="Arial"/>
                <a:cs typeface="Arial"/>
              </a:rPr>
              <a:t> </a:t>
            </a:r>
            <a:r>
              <a:rPr sz="1486" spc="20" dirty="0">
                <a:solidFill>
                  <a:srgbClr val="28D1D1"/>
                </a:solidFill>
                <a:latin typeface="Arial"/>
                <a:cs typeface="Arial"/>
              </a:rPr>
              <a:t>•</a:t>
            </a:r>
            <a:endParaRPr sz="1486">
              <a:latin typeface="Arial"/>
              <a:cs typeface="Arial"/>
            </a:endParaRPr>
          </a:p>
        </p:txBody>
      </p:sp>
      <p:sp>
        <p:nvSpPr>
          <p:cNvPr id="51" name="object 51"/>
          <p:cNvSpPr txBox="1"/>
          <p:nvPr/>
        </p:nvSpPr>
        <p:spPr>
          <a:xfrm>
            <a:off x="8035412" y="3748507"/>
            <a:ext cx="119543" cy="261689"/>
          </a:xfrm>
          <a:prstGeom prst="rect">
            <a:avLst/>
          </a:prstGeom>
        </p:spPr>
        <p:txBody>
          <a:bodyPr vert="horz" wrap="square" lIns="0" tIns="32717" rIns="0" bIns="0" rtlCol="0">
            <a:spAutoFit/>
          </a:bodyPr>
          <a:lstStyle/>
          <a:p>
            <a:pPr marL="25168">
              <a:spcBef>
                <a:spcPts val="258"/>
              </a:spcBef>
            </a:pPr>
            <a:r>
              <a:rPr sz="1486" spc="20" dirty="0">
                <a:solidFill>
                  <a:srgbClr val="28D1D1"/>
                </a:solidFill>
                <a:latin typeface="Arial"/>
                <a:cs typeface="Arial"/>
              </a:rPr>
              <a:t>•</a:t>
            </a:r>
            <a:endParaRPr sz="1486">
              <a:latin typeface="Arial"/>
              <a:cs typeface="Arial"/>
            </a:endParaRPr>
          </a:p>
        </p:txBody>
      </p:sp>
      <p:sp>
        <p:nvSpPr>
          <p:cNvPr id="52" name="object 52"/>
          <p:cNvSpPr txBox="1"/>
          <p:nvPr/>
        </p:nvSpPr>
        <p:spPr>
          <a:xfrm>
            <a:off x="7591700" y="3091814"/>
            <a:ext cx="119543" cy="261689"/>
          </a:xfrm>
          <a:prstGeom prst="rect">
            <a:avLst/>
          </a:prstGeom>
        </p:spPr>
        <p:txBody>
          <a:bodyPr vert="horz" wrap="square" lIns="0" tIns="32717" rIns="0" bIns="0" rtlCol="0">
            <a:spAutoFit/>
          </a:bodyPr>
          <a:lstStyle/>
          <a:p>
            <a:pPr marL="25168">
              <a:spcBef>
                <a:spcPts val="258"/>
              </a:spcBef>
            </a:pPr>
            <a:r>
              <a:rPr sz="1486" spc="20" dirty="0">
                <a:solidFill>
                  <a:srgbClr val="81C47A"/>
                </a:solidFill>
                <a:latin typeface="Arial"/>
                <a:cs typeface="Arial"/>
              </a:rPr>
              <a:t>•</a:t>
            </a:r>
            <a:endParaRPr sz="1486">
              <a:latin typeface="Arial"/>
              <a:cs typeface="Arial"/>
            </a:endParaRPr>
          </a:p>
        </p:txBody>
      </p:sp>
      <p:sp>
        <p:nvSpPr>
          <p:cNvPr id="53" name="object 53"/>
          <p:cNvSpPr txBox="1"/>
          <p:nvPr/>
        </p:nvSpPr>
        <p:spPr>
          <a:xfrm>
            <a:off x="8468494" y="2488352"/>
            <a:ext cx="119543" cy="261689"/>
          </a:xfrm>
          <a:prstGeom prst="rect">
            <a:avLst/>
          </a:prstGeom>
        </p:spPr>
        <p:txBody>
          <a:bodyPr vert="horz" wrap="square" lIns="0" tIns="32717" rIns="0" bIns="0" rtlCol="0">
            <a:spAutoFit/>
          </a:bodyPr>
          <a:lstStyle/>
          <a:p>
            <a:pPr marL="25168">
              <a:spcBef>
                <a:spcPts val="258"/>
              </a:spcBef>
            </a:pPr>
            <a:r>
              <a:rPr sz="1486" spc="20" dirty="0">
                <a:solidFill>
                  <a:srgbClr val="81C47A"/>
                </a:solidFill>
                <a:latin typeface="Arial"/>
                <a:cs typeface="Arial"/>
              </a:rPr>
              <a:t>•</a:t>
            </a:r>
            <a:endParaRPr sz="1486">
              <a:latin typeface="Arial"/>
              <a:cs typeface="Arial"/>
            </a:endParaRPr>
          </a:p>
        </p:txBody>
      </p:sp>
      <p:sp>
        <p:nvSpPr>
          <p:cNvPr id="54" name="object 54"/>
          <p:cNvSpPr txBox="1"/>
          <p:nvPr/>
        </p:nvSpPr>
        <p:spPr>
          <a:xfrm>
            <a:off x="8021225" y="1954116"/>
            <a:ext cx="119543" cy="261689"/>
          </a:xfrm>
          <a:prstGeom prst="rect">
            <a:avLst/>
          </a:prstGeom>
        </p:spPr>
        <p:txBody>
          <a:bodyPr vert="horz" wrap="square" lIns="0" tIns="32717" rIns="0" bIns="0" rtlCol="0">
            <a:spAutoFit/>
          </a:bodyPr>
          <a:lstStyle/>
          <a:p>
            <a:pPr marL="25168">
              <a:spcBef>
                <a:spcPts val="258"/>
              </a:spcBef>
            </a:pPr>
            <a:r>
              <a:rPr sz="1486" spc="20" dirty="0">
                <a:solidFill>
                  <a:srgbClr val="81C47A"/>
                </a:solidFill>
                <a:latin typeface="Arial"/>
                <a:cs typeface="Arial"/>
              </a:rPr>
              <a:t>•</a:t>
            </a:r>
            <a:endParaRPr sz="1486">
              <a:latin typeface="Arial"/>
              <a:cs typeface="Arial"/>
            </a:endParaRPr>
          </a:p>
        </p:txBody>
      </p:sp>
      <p:sp>
        <p:nvSpPr>
          <p:cNvPr id="55" name="object 55"/>
          <p:cNvSpPr txBox="1"/>
          <p:nvPr/>
        </p:nvSpPr>
        <p:spPr>
          <a:xfrm>
            <a:off x="7795814" y="3274623"/>
            <a:ext cx="119543" cy="261689"/>
          </a:xfrm>
          <a:prstGeom prst="rect">
            <a:avLst/>
          </a:prstGeom>
        </p:spPr>
        <p:txBody>
          <a:bodyPr vert="horz" wrap="square" lIns="0" tIns="32717" rIns="0" bIns="0" rtlCol="0">
            <a:spAutoFit/>
          </a:bodyPr>
          <a:lstStyle/>
          <a:p>
            <a:pPr marL="25168">
              <a:spcBef>
                <a:spcPts val="258"/>
              </a:spcBef>
            </a:pPr>
            <a:r>
              <a:rPr sz="1486" spc="20" dirty="0">
                <a:solidFill>
                  <a:srgbClr val="81C47A"/>
                </a:solidFill>
                <a:latin typeface="Arial"/>
                <a:cs typeface="Arial"/>
              </a:rPr>
              <a:t>•</a:t>
            </a:r>
            <a:endParaRPr sz="1486">
              <a:latin typeface="Arial"/>
              <a:cs typeface="Arial"/>
            </a:endParaRPr>
          </a:p>
        </p:txBody>
      </p:sp>
      <p:sp>
        <p:nvSpPr>
          <p:cNvPr id="56" name="object 56"/>
          <p:cNvSpPr txBox="1"/>
          <p:nvPr/>
        </p:nvSpPr>
        <p:spPr>
          <a:xfrm>
            <a:off x="9583119" y="2949823"/>
            <a:ext cx="119543" cy="261689"/>
          </a:xfrm>
          <a:prstGeom prst="rect">
            <a:avLst/>
          </a:prstGeom>
        </p:spPr>
        <p:txBody>
          <a:bodyPr vert="horz" wrap="square" lIns="0" tIns="32717" rIns="0" bIns="0" rtlCol="0">
            <a:spAutoFit/>
          </a:bodyPr>
          <a:lstStyle/>
          <a:p>
            <a:pPr marL="25168">
              <a:spcBef>
                <a:spcPts val="258"/>
              </a:spcBef>
            </a:pPr>
            <a:r>
              <a:rPr sz="1486" spc="20" dirty="0">
                <a:solidFill>
                  <a:srgbClr val="81C47A"/>
                </a:solidFill>
                <a:latin typeface="Arial"/>
                <a:cs typeface="Arial"/>
              </a:rPr>
              <a:t>•</a:t>
            </a:r>
            <a:endParaRPr sz="1486">
              <a:latin typeface="Arial"/>
              <a:cs typeface="Arial"/>
            </a:endParaRPr>
          </a:p>
        </p:txBody>
      </p:sp>
      <p:sp>
        <p:nvSpPr>
          <p:cNvPr id="57" name="object 57"/>
          <p:cNvSpPr txBox="1"/>
          <p:nvPr/>
        </p:nvSpPr>
        <p:spPr>
          <a:xfrm>
            <a:off x="9698487" y="3175235"/>
            <a:ext cx="119543" cy="261689"/>
          </a:xfrm>
          <a:prstGeom prst="rect">
            <a:avLst/>
          </a:prstGeom>
        </p:spPr>
        <p:txBody>
          <a:bodyPr vert="horz" wrap="square" lIns="0" tIns="32717" rIns="0" bIns="0" rtlCol="0">
            <a:spAutoFit/>
          </a:bodyPr>
          <a:lstStyle/>
          <a:p>
            <a:pPr marL="25168">
              <a:spcBef>
                <a:spcPts val="258"/>
              </a:spcBef>
            </a:pPr>
            <a:r>
              <a:rPr sz="1486" spc="20" dirty="0">
                <a:solidFill>
                  <a:srgbClr val="81C47A"/>
                </a:solidFill>
                <a:latin typeface="Arial"/>
                <a:cs typeface="Arial"/>
              </a:rPr>
              <a:t>•</a:t>
            </a:r>
            <a:endParaRPr sz="1486">
              <a:latin typeface="Arial"/>
              <a:cs typeface="Arial"/>
            </a:endParaRPr>
          </a:p>
        </p:txBody>
      </p:sp>
      <p:sp>
        <p:nvSpPr>
          <p:cNvPr id="58" name="object 58"/>
          <p:cNvSpPr txBox="1"/>
          <p:nvPr/>
        </p:nvSpPr>
        <p:spPr>
          <a:xfrm>
            <a:off x="7609453" y="2007365"/>
            <a:ext cx="182461" cy="469053"/>
          </a:xfrm>
          <a:prstGeom prst="rect">
            <a:avLst/>
          </a:prstGeom>
        </p:spPr>
        <p:txBody>
          <a:bodyPr vert="horz" wrap="square" lIns="0" tIns="32717" rIns="0" bIns="0" rtlCol="0">
            <a:spAutoFit/>
          </a:bodyPr>
          <a:lstStyle/>
          <a:p>
            <a:pPr marL="25168">
              <a:lnSpc>
                <a:spcPts val="1665"/>
              </a:lnSpc>
              <a:spcBef>
                <a:spcPts val="258"/>
              </a:spcBef>
            </a:pPr>
            <a:r>
              <a:rPr sz="1486" spc="20" dirty="0">
                <a:solidFill>
                  <a:srgbClr val="81C47A"/>
                </a:solidFill>
                <a:latin typeface="Arial"/>
                <a:cs typeface="Arial"/>
              </a:rPr>
              <a:t>•</a:t>
            </a:r>
            <a:endParaRPr sz="1486">
              <a:latin typeface="Arial"/>
              <a:cs typeface="Arial"/>
            </a:endParaRPr>
          </a:p>
          <a:p>
            <a:pPr marL="86828">
              <a:lnSpc>
                <a:spcPts val="1665"/>
              </a:lnSpc>
            </a:pPr>
            <a:r>
              <a:rPr sz="1486" spc="20" dirty="0">
                <a:solidFill>
                  <a:srgbClr val="81C47A"/>
                </a:solidFill>
                <a:latin typeface="Arial"/>
                <a:cs typeface="Arial"/>
              </a:rPr>
              <a:t>•</a:t>
            </a:r>
            <a:endParaRPr sz="1486">
              <a:latin typeface="Arial"/>
              <a:cs typeface="Arial"/>
            </a:endParaRPr>
          </a:p>
        </p:txBody>
      </p:sp>
      <p:sp>
        <p:nvSpPr>
          <p:cNvPr id="59" name="object 59"/>
          <p:cNvSpPr txBox="1"/>
          <p:nvPr/>
        </p:nvSpPr>
        <p:spPr>
          <a:xfrm>
            <a:off x="8890920" y="2774112"/>
            <a:ext cx="450487" cy="261689"/>
          </a:xfrm>
          <a:prstGeom prst="rect">
            <a:avLst/>
          </a:prstGeom>
        </p:spPr>
        <p:txBody>
          <a:bodyPr vert="horz" wrap="square" lIns="0" tIns="32717" rIns="0" bIns="0" rtlCol="0">
            <a:spAutoFit/>
          </a:bodyPr>
          <a:lstStyle/>
          <a:p>
            <a:pPr marL="25168">
              <a:spcBef>
                <a:spcPts val="258"/>
              </a:spcBef>
              <a:tabLst>
                <a:tab pos="354863" algn="l"/>
              </a:tabLst>
            </a:pPr>
            <a:r>
              <a:rPr sz="1486" spc="20" dirty="0">
                <a:solidFill>
                  <a:srgbClr val="81C47A"/>
                </a:solidFill>
                <a:latin typeface="Arial"/>
                <a:cs typeface="Arial"/>
              </a:rPr>
              <a:t>•	</a:t>
            </a:r>
            <a:r>
              <a:rPr sz="2229" spc="30" baseline="3703" dirty="0">
                <a:solidFill>
                  <a:srgbClr val="81C47A"/>
                </a:solidFill>
                <a:latin typeface="Arial"/>
                <a:cs typeface="Arial"/>
              </a:rPr>
              <a:t>•</a:t>
            </a:r>
            <a:endParaRPr sz="2229" baseline="3703">
              <a:latin typeface="Arial"/>
              <a:cs typeface="Arial"/>
            </a:endParaRPr>
          </a:p>
        </p:txBody>
      </p:sp>
      <p:sp>
        <p:nvSpPr>
          <p:cNvPr id="60" name="object 60"/>
          <p:cNvSpPr txBox="1"/>
          <p:nvPr/>
        </p:nvSpPr>
        <p:spPr>
          <a:xfrm>
            <a:off x="8076253" y="2607270"/>
            <a:ext cx="119543" cy="261689"/>
          </a:xfrm>
          <a:prstGeom prst="rect">
            <a:avLst/>
          </a:prstGeom>
        </p:spPr>
        <p:txBody>
          <a:bodyPr vert="horz" wrap="square" lIns="0" tIns="32717" rIns="0" bIns="0" rtlCol="0">
            <a:spAutoFit/>
          </a:bodyPr>
          <a:lstStyle/>
          <a:p>
            <a:pPr marL="25168">
              <a:spcBef>
                <a:spcPts val="258"/>
              </a:spcBef>
            </a:pPr>
            <a:r>
              <a:rPr sz="1486" spc="20" dirty="0">
                <a:solidFill>
                  <a:srgbClr val="81C47A"/>
                </a:solidFill>
                <a:latin typeface="Arial"/>
                <a:cs typeface="Arial"/>
              </a:rPr>
              <a:t>•</a:t>
            </a:r>
            <a:endParaRPr sz="1486">
              <a:latin typeface="Arial"/>
              <a:cs typeface="Arial"/>
            </a:endParaRPr>
          </a:p>
        </p:txBody>
      </p:sp>
      <p:sp>
        <p:nvSpPr>
          <p:cNvPr id="61" name="object 61"/>
          <p:cNvSpPr txBox="1"/>
          <p:nvPr/>
        </p:nvSpPr>
        <p:spPr>
          <a:xfrm>
            <a:off x="7467468" y="2428008"/>
            <a:ext cx="119543" cy="261689"/>
          </a:xfrm>
          <a:prstGeom prst="rect">
            <a:avLst/>
          </a:prstGeom>
        </p:spPr>
        <p:txBody>
          <a:bodyPr vert="horz" wrap="square" lIns="0" tIns="32717" rIns="0" bIns="0" rtlCol="0">
            <a:spAutoFit/>
          </a:bodyPr>
          <a:lstStyle/>
          <a:p>
            <a:pPr marL="25168">
              <a:spcBef>
                <a:spcPts val="258"/>
              </a:spcBef>
            </a:pPr>
            <a:r>
              <a:rPr sz="1486" spc="20" dirty="0">
                <a:solidFill>
                  <a:srgbClr val="81C47A"/>
                </a:solidFill>
                <a:latin typeface="Arial"/>
                <a:cs typeface="Arial"/>
              </a:rPr>
              <a:t>•</a:t>
            </a:r>
            <a:endParaRPr sz="1486">
              <a:latin typeface="Arial"/>
              <a:cs typeface="Arial"/>
            </a:endParaRPr>
          </a:p>
        </p:txBody>
      </p:sp>
      <p:sp>
        <p:nvSpPr>
          <p:cNvPr id="62" name="object 62"/>
          <p:cNvSpPr txBox="1"/>
          <p:nvPr/>
        </p:nvSpPr>
        <p:spPr>
          <a:xfrm>
            <a:off x="7534908" y="2988873"/>
            <a:ext cx="215178" cy="261689"/>
          </a:xfrm>
          <a:prstGeom prst="rect">
            <a:avLst/>
          </a:prstGeom>
        </p:spPr>
        <p:txBody>
          <a:bodyPr vert="horz" wrap="square" lIns="0" tIns="32717" rIns="0" bIns="0" rtlCol="0">
            <a:spAutoFit/>
          </a:bodyPr>
          <a:lstStyle/>
          <a:p>
            <a:pPr marL="25168">
              <a:spcBef>
                <a:spcPts val="258"/>
              </a:spcBef>
            </a:pPr>
            <a:r>
              <a:rPr sz="1486" spc="20" dirty="0">
                <a:solidFill>
                  <a:srgbClr val="81C47A"/>
                </a:solidFill>
                <a:latin typeface="Arial"/>
                <a:cs typeface="Arial"/>
              </a:rPr>
              <a:t>•</a:t>
            </a:r>
            <a:r>
              <a:rPr sz="1486" spc="-307" dirty="0">
                <a:solidFill>
                  <a:srgbClr val="81C47A"/>
                </a:solidFill>
                <a:latin typeface="Arial"/>
                <a:cs typeface="Arial"/>
              </a:rPr>
              <a:t> </a:t>
            </a:r>
            <a:r>
              <a:rPr sz="2229" spc="30" baseline="7407" dirty="0">
                <a:solidFill>
                  <a:srgbClr val="81C47A"/>
                </a:solidFill>
                <a:latin typeface="Arial"/>
                <a:cs typeface="Arial"/>
              </a:rPr>
              <a:t>•</a:t>
            </a:r>
            <a:endParaRPr sz="2229" baseline="7407">
              <a:latin typeface="Arial"/>
              <a:cs typeface="Arial"/>
            </a:endParaRPr>
          </a:p>
        </p:txBody>
      </p:sp>
      <p:sp>
        <p:nvSpPr>
          <p:cNvPr id="63" name="object 63"/>
          <p:cNvSpPr txBox="1"/>
          <p:nvPr/>
        </p:nvSpPr>
        <p:spPr>
          <a:xfrm>
            <a:off x="8154345" y="2179524"/>
            <a:ext cx="858194" cy="315165"/>
          </a:xfrm>
          <a:prstGeom prst="rect">
            <a:avLst/>
          </a:prstGeom>
        </p:spPr>
        <p:txBody>
          <a:bodyPr vert="horz" wrap="square" lIns="0" tIns="32717" rIns="0" bIns="0" rtlCol="0">
            <a:spAutoFit/>
          </a:bodyPr>
          <a:lstStyle/>
          <a:p>
            <a:pPr marL="25168">
              <a:lnSpc>
                <a:spcPts val="1100"/>
              </a:lnSpc>
              <a:spcBef>
                <a:spcPts val="258"/>
              </a:spcBef>
              <a:tabLst>
                <a:tab pos="400165" algn="l"/>
              </a:tabLst>
            </a:pPr>
            <a:r>
              <a:rPr sz="2229" spc="30" baseline="18518" dirty="0">
                <a:solidFill>
                  <a:srgbClr val="81C47A"/>
                </a:solidFill>
                <a:latin typeface="Arial"/>
                <a:cs typeface="Arial"/>
              </a:rPr>
              <a:t>•	</a:t>
            </a:r>
            <a:r>
              <a:rPr sz="2229" spc="30" baseline="7407" dirty="0">
                <a:solidFill>
                  <a:srgbClr val="81C47A"/>
                </a:solidFill>
                <a:latin typeface="Arial"/>
                <a:cs typeface="Arial"/>
              </a:rPr>
              <a:t>•</a:t>
            </a:r>
            <a:r>
              <a:rPr sz="2229" spc="-103" baseline="7407" dirty="0">
                <a:solidFill>
                  <a:srgbClr val="81C47A"/>
                </a:solidFill>
                <a:latin typeface="Arial"/>
                <a:cs typeface="Arial"/>
              </a:rPr>
              <a:t> </a:t>
            </a:r>
            <a:r>
              <a:rPr sz="2229" spc="-400" baseline="7407" dirty="0">
                <a:solidFill>
                  <a:srgbClr val="81C47A"/>
                </a:solidFill>
                <a:latin typeface="Arial"/>
                <a:cs typeface="Arial"/>
              </a:rPr>
              <a:t>•</a:t>
            </a:r>
            <a:r>
              <a:rPr sz="1486" spc="-268" dirty="0">
                <a:solidFill>
                  <a:srgbClr val="81C47A"/>
                </a:solidFill>
                <a:latin typeface="Arial"/>
                <a:cs typeface="Arial"/>
              </a:rPr>
              <a:t>•</a:t>
            </a:r>
            <a:endParaRPr sz="1486">
              <a:latin typeface="Arial"/>
              <a:cs typeface="Arial"/>
            </a:endParaRPr>
          </a:p>
          <a:p>
            <a:pPr marL="208891">
              <a:lnSpc>
                <a:spcPts val="1100"/>
              </a:lnSpc>
              <a:tabLst>
                <a:tab pos="583888" algn="l"/>
              </a:tabLst>
            </a:pPr>
            <a:r>
              <a:rPr sz="2229" spc="30" baseline="-11111" dirty="0">
                <a:solidFill>
                  <a:srgbClr val="81C47A"/>
                </a:solidFill>
                <a:latin typeface="Arial"/>
                <a:cs typeface="Arial"/>
              </a:rPr>
              <a:t>•	</a:t>
            </a:r>
            <a:r>
              <a:rPr sz="1486" spc="20" dirty="0">
                <a:solidFill>
                  <a:srgbClr val="81C47A"/>
                </a:solidFill>
                <a:latin typeface="Arial"/>
                <a:cs typeface="Arial"/>
              </a:rPr>
              <a:t>•</a:t>
            </a:r>
            <a:r>
              <a:rPr sz="1486" spc="287" dirty="0">
                <a:solidFill>
                  <a:srgbClr val="81C47A"/>
                </a:solidFill>
                <a:latin typeface="Arial"/>
                <a:cs typeface="Arial"/>
              </a:rPr>
              <a:t> </a:t>
            </a:r>
            <a:r>
              <a:rPr sz="1486" spc="20" dirty="0">
                <a:solidFill>
                  <a:srgbClr val="81C47A"/>
                </a:solidFill>
                <a:latin typeface="Arial"/>
                <a:cs typeface="Arial"/>
              </a:rPr>
              <a:t>•</a:t>
            </a:r>
            <a:endParaRPr sz="1486">
              <a:latin typeface="Arial"/>
              <a:cs typeface="Arial"/>
            </a:endParaRPr>
          </a:p>
        </p:txBody>
      </p:sp>
      <p:sp>
        <p:nvSpPr>
          <p:cNvPr id="64" name="object 64"/>
          <p:cNvSpPr txBox="1"/>
          <p:nvPr/>
        </p:nvSpPr>
        <p:spPr>
          <a:xfrm>
            <a:off x="8667285" y="1884899"/>
            <a:ext cx="119543" cy="261689"/>
          </a:xfrm>
          <a:prstGeom prst="rect">
            <a:avLst/>
          </a:prstGeom>
        </p:spPr>
        <p:txBody>
          <a:bodyPr vert="horz" wrap="square" lIns="0" tIns="32717" rIns="0" bIns="0" rtlCol="0">
            <a:spAutoFit/>
          </a:bodyPr>
          <a:lstStyle/>
          <a:p>
            <a:pPr marL="25168">
              <a:spcBef>
                <a:spcPts val="258"/>
              </a:spcBef>
            </a:pPr>
            <a:r>
              <a:rPr sz="1486" spc="20" dirty="0">
                <a:solidFill>
                  <a:srgbClr val="81C47A"/>
                </a:solidFill>
                <a:latin typeface="Arial"/>
                <a:cs typeface="Arial"/>
              </a:rPr>
              <a:t>•</a:t>
            </a:r>
            <a:endParaRPr sz="1486">
              <a:latin typeface="Arial"/>
              <a:cs typeface="Arial"/>
            </a:endParaRPr>
          </a:p>
        </p:txBody>
      </p:sp>
      <p:sp>
        <p:nvSpPr>
          <p:cNvPr id="65" name="object 65"/>
          <p:cNvSpPr txBox="1"/>
          <p:nvPr/>
        </p:nvSpPr>
        <p:spPr>
          <a:xfrm>
            <a:off x="7662697" y="2293119"/>
            <a:ext cx="1359017" cy="261689"/>
          </a:xfrm>
          <a:prstGeom prst="rect">
            <a:avLst/>
          </a:prstGeom>
        </p:spPr>
        <p:txBody>
          <a:bodyPr vert="horz" wrap="square" lIns="0" tIns="32717" rIns="0" bIns="0" rtlCol="0">
            <a:spAutoFit/>
          </a:bodyPr>
          <a:lstStyle/>
          <a:p>
            <a:pPr marL="25168">
              <a:spcBef>
                <a:spcPts val="258"/>
              </a:spcBef>
              <a:tabLst>
                <a:tab pos="739927" algn="l"/>
              </a:tabLst>
            </a:pPr>
            <a:r>
              <a:rPr sz="2229" spc="30" baseline="-7407" dirty="0">
                <a:solidFill>
                  <a:srgbClr val="81C47A"/>
                </a:solidFill>
                <a:latin typeface="Arial"/>
                <a:cs typeface="Arial"/>
              </a:rPr>
              <a:t>• </a:t>
            </a:r>
            <a:r>
              <a:rPr sz="2229" spc="87" baseline="-7407" dirty="0">
                <a:solidFill>
                  <a:srgbClr val="81C47A"/>
                </a:solidFill>
                <a:latin typeface="Arial"/>
                <a:cs typeface="Arial"/>
              </a:rPr>
              <a:t> </a:t>
            </a:r>
            <a:r>
              <a:rPr sz="2229" spc="30" baseline="3703" dirty="0">
                <a:solidFill>
                  <a:srgbClr val="81C47A"/>
                </a:solidFill>
                <a:latin typeface="Arial"/>
                <a:cs typeface="Arial"/>
              </a:rPr>
              <a:t>• </a:t>
            </a:r>
            <a:r>
              <a:rPr sz="2229" spc="371" baseline="3703" dirty="0">
                <a:solidFill>
                  <a:srgbClr val="81C47A"/>
                </a:solidFill>
                <a:latin typeface="Arial"/>
                <a:cs typeface="Arial"/>
              </a:rPr>
              <a:t> </a:t>
            </a:r>
            <a:r>
              <a:rPr sz="2229" spc="30" baseline="-7407" dirty="0">
                <a:solidFill>
                  <a:srgbClr val="81C47A"/>
                </a:solidFill>
                <a:latin typeface="Arial"/>
                <a:cs typeface="Arial"/>
              </a:rPr>
              <a:t>•	• </a:t>
            </a:r>
            <a:r>
              <a:rPr sz="2229" spc="30" baseline="7407" dirty="0">
                <a:solidFill>
                  <a:srgbClr val="81C47A"/>
                </a:solidFill>
                <a:latin typeface="Arial"/>
                <a:cs typeface="Arial"/>
              </a:rPr>
              <a:t>• </a:t>
            </a:r>
            <a:r>
              <a:rPr sz="2229" spc="30" baseline="-22222" dirty="0">
                <a:solidFill>
                  <a:srgbClr val="81C47A"/>
                </a:solidFill>
                <a:latin typeface="Arial"/>
                <a:cs typeface="Arial"/>
              </a:rPr>
              <a:t>•</a:t>
            </a:r>
            <a:r>
              <a:rPr sz="2229" spc="73" baseline="-22222" dirty="0">
                <a:solidFill>
                  <a:srgbClr val="81C47A"/>
                </a:solidFill>
                <a:latin typeface="Arial"/>
                <a:cs typeface="Arial"/>
              </a:rPr>
              <a:t> </a:t>
            </a:r>
            <a:r>
              <a:rPr sz="2229" spc="30" baseline="-33333" dirty="0">
                <a:solidFill>
                  <a:srgbClr val="81C47A"/>
                </a:solidFill>
                <a:latin typeface="Arial"/>
                <a:cs typeface="Arial"/>
              </a:rPr>
              <a:t>• </a:t>
            </a:r>
            <a:r>
              <a:rPr sz="1486" spc="20" dirty="0">
                <a:solidFill>
                  <a:srgbClr val="81C47A"/>
                </a:solidFill>
                <a:latin typeface="Arial"/>
                <a:cs typeface="Arial"/>
              </a:rPr>
              <a:t>•</a:t>
            </a:r>
            <a:endParaRPr sz="1486">
              <a:latin typeface="Arial"/>
              <a:cs typeface="Arial"/>
            </a:endParaRPr>
          </a:p>
        </p:txBody>
      </p:sp>
    </p:spTree>
    <p:extLst>
      <p:ext uri="{BB962C8B-B14F-4D97-AF65-F5344CB8AC3E}">
        <p14:creationId xmlns:p14="http://schemas.microsoft.com/office/powerpoint/2010/main" val="2416791326"/>
      </p:ext>
    </p:extLst>
  </p:cSld>
  <p:clrMapOvr>
    <a:masterClrMapping/>
  </p:clrMapOvr>
  <p:transition>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31306" y="-32979"/>
            <a:ext cx="8123899" cy="1388524"/>
          </a:xfrm>
          <a:prstGeom prst="rect">
            <a:avLst/>
          </a:prstGeom>
        </p:spPr>
        <p:txBody>
          <a:bodyPr vert="horz" wrap="square" lIns="0" tIns="33975" rIns="0" bIns="0" rtlCol="0" anchor="ctr">
            <a:spAutoFit/>
          </a:bodyPr>
          <a:lstStyle/>
          <a:p>
            <a:pPr marL="25168">
              <a:lnSpc>
                <a:spcPct val="100000"/>
              </a:lnSpc>
              <a:spcBef>
                <a:spcPts val="268"/>
              </a:spcBef>
            </a:pPr>
            <a:r>
              <a:rPr spc="218" dirty="0"/>
              <a:t>PCA </a:t>
            </a:r>
            <a:r>
              <a:rPr spc="-79" dirty="0"/>
              <a:t>find </a:t>
            </a:r>
            <a:r>
              <a:rPr spc="-20" dirty="0"/>
              <a:t>the </a:t>
            </a:r>
            <a:r>
              <a:rPr spc="-50" dirty="0"/>
              <a:t>hyperplane closest </a:t>
            </a:r>
            <a:r>
              <a:rPr dirty="0"/>
              <a:t>to </a:t>
            </a:r>
            <a:r>
              <a:rPr spc="-20" dirty="0"/>
              <a:t>the</a:t>
            </a:r>
            <a:r>
              <a:rPr spc="-129" dirty="0"/>
              <a:t> </a:t>
            </a:r>
            <a:r>
              <a:rPr spc="-59" dirty="0"/>
              <a:t>observations</a:t>
            </a:r>
          </a:p>
        </p:txBody>
      </p:sp>
      <p:sp>
        <p:nvSpPr>
          <p:cNvPr id="3" name="object 3"/>
          <p:cNvSpPr txBox="1"/>
          <p:nvPr/>
        </p:nvSpPr>
        <p:spPr>
          <a:xfrm>
            <a:off x="1004552" y="1757255"/>
            <a:ext cx="9762186" cy="4264051"/>
          </a:xfrm>
          <a:prstGeom prst="rect">
            <a:avLst/>
          </a:prstGeom>
        </p:spPr>
        <p:txBody>
          <a:bodyPr vert="horz" wrap="square" lIns="0" tIns="13842" rIns="0" bIns="0" rtlCol="0">
            <a:spAutoFit/>
          </a:bodyPr>
          <a:lstStyle/>
          <a:p>
            <a:pPr marL="286911" marR="10067" indent="-261743">
              <a:lnSpc>
                <a:spcPct val="102600"/>
              </a:lnSpc>
              <a:spcBef>
                <a:spcPts val="109"/>
              </a:spcBef>
              <a:buClr>
                <a:srgbClr val="3333B2"/>
              </a:buClr>
              <a:buSzPct val="90909"/>
              <a:buFont typeface="DejaVu Sans"/>
              <a:buChar char="•"/>
              <a:tabLst>
                <a:tab pos="288169" algn="l"/>
              </a:tabLst>
            </a:pPr>
            <a:r>
              <a:rPr sz="2600" spc="109" dirty="0">
                <a:latin typeface="Times New Roman"/>
                <a:cs typeface="Times New Roman"/>
              </a:rPr>
              <a:t>The </a:t>
            </a:r>
            <a:r>
              <a:rPr sz="2600" spc="40" dirty="0">
                <a:latin typeface="Times New Roman"/>
                <a:cs typeface="Times New Roman"/>
              </a:rPr>
              <a:t>first </a:t>
            </a:r>
            <a:r>
              <a:rPr sz="2600" spc="50" dirty="0">
                <a:latin typeface="Times New Roman"/>
                <a:cs typeface="Times New Roman"/>
              </a:rPr>
              <a:t>principal </a:t>
            </a:r>
            <a:r>
              <a:rPr sz="2600" spc="69" dirty="0">
                <a:latin typeface="Times New Roman"/>
                <a:cs typeface="Times New Roman"/>
              </a:rPr>
              <a:t>component </a:t>
            </a:r>
            <a:r>
              <a:rPr sz="2600" spc="40" dirty="0">
                <a:latin typeface="Times New Roman"/>
                <a:cs typeface="Times New Roman"/>
              </a:rPr>
              <a:t>loading </a:t>
            </a:r>
            <a:r>
              <a:rPr sz="2600" spc="50" dirty="0">
                <a:latin typeface="Times New Roman"/>
                <a:cs typeface="Times New Roman"/>
              </a:rPr>
              <a:t>vector </a:t>
            </a:r>
            <a:r>
              <a:rPr sz="2600" spc="69" dirty="0">
                <a:latin typeface="Times New Roman"/>
                <a:cs typeface="Times New Roman"/>
              </a:rPr>
              <a:t>has </a:t>
            </a:r>
            <a:r>
              <a:rPr sz="2600" spc="109" dirty="0">
                <a:latin typeface="Times New Roman"/>
                <a:cs typeface="Times New Roman"/>
              </a:rPr>
              <a:t>a </a:t>
            </a:r>
            <a:r>
              <a:rPr sz="2600" spc="30" dirty="0">
                <a:latin typeface="Times New Roman"/>
                <a:cs typeface="Times New Roman"/>
              </a:rPr>
              <a:t>very  special </a:t>
            </a:r>
            <a:r>
              <a:rPr sz="2600" spc="69" dirty="0">
                <a:latin typeface="Times New Roman"/>
                <a:cs typeface="Times New Roman"/>
              </a:rPr>
              <a:t>property: </a:t>
            </a:r>
            <a:r>
              <a:rPr sz="2600" spc="109" dirty="0">
                <a:latin typeface="Times New Roman"/>
                <a:cs typeface="Times New Roman"/>
              </a:rPr>
              <a:t>it </a:t>
            </a:r>
            <a:r>
              <a:rPr sz="2600" spc="10" dirty="0">
                <a:latin typeface="Times New Roman"/>
                <a:cs typeface="Times New Roman"/>
              </a:rPr>
              <a:t>defines </a:t>
            </a:r>
            <a:r>
              <a:rPr sz="2600" spc="109" dirty="0">
                <a:latin typeface="Times New Roman"/>
                <a:cs typeface="Times New Roman"/>
              </a:rPr>
              <a:t>the </a:t>
            </a:r>
            <a:r>
              <a:rPr sz="2600" spc="20" dirty="0">
                <a:latin typeface="Times New Roman"/>
                <a:cs typeface="Times New Roman"/>
              </a:rPr>
              <a:t>line </a:t>
            </a:r>
            <a:r>
              <a:rPr sz="2600" spc="50" dirty="0">
                <a:latin typeface="Times New Roman"/>
                <a:cs typeface="Times New Roman"/>
              </a:rPr>
              <a:t>in </a:t>
            </a:r>
            <a:r>
              <a:rPr sz="2600" i="1" spc="30" dirty="0">
                <a:latin typeface="Times New Roman"/>
                <a:cs typeface="Times New Roman"/>
              </a:rPr>
              <a:t>p</a:t>
            </a:r>
            <a:r>
              <a:rPr sz="2600" spc="30" dirty="0">
                <a:latin typeface="Times New Roman"/>
                <a:cs typeface="Times New Roman"/>
              </a:rPr>
              <a:t>-dimensional </a:t>
            </a:r>
            <a:r>
              <a:rPr sz="2600" spc="40" dirty="0">
                <a:latin typeface="Times New Roman"/>
                <a:cs typeface="Times New Roman"/>
              </a:rPr>
              <a:t>space  </a:t>
            </a:r>
            <a:r>
              <a:rPr sz="2600" spc="168" dirty="0">
                <a:latin typeface="Times New Roman"/>
                <a:cs typeface="Times New Roman"/>
              </a:rPr>
              <a:t>that </a:t>
            </a:r>
            <a:r>
              <a:rPr sz="2600" spc="-10" dirty="0">
                <a:latin typeface="Times New Roman"/>
                <a:cs typeface="Times New Roman"/>
              </a:rPr>
              <a:t>is </a:t>
            </a:r>
            <a:r>
              <a:rPr sz="2600" i="1" spc="20" dirty="0">
                <a:solidFill>
                  <a:srgbClr val="009900"/>
                </a:solidFill>
                <a:latin typeface="Times New Roman"/>
                <a:cs typeface="Times New Roman"/>
              </a:rPr>
              <a:t>closest </a:t>
            </a:r>
            <a:r>
              <a:rPr sz="2600" spc="109" dirty="0">
                <a:latin typeface="Times New Roman"/>
                <a:cs typeface="Times New Roman"/>
              </a:rPr>
              <a:t>to the </a:t>
            </a:r>
            <a:r>
              <a:rPr sz="2600" i="1" spc="198" dirty="0">
                <a:latin typeface="Times New Roman"/>
                <a:cs typeface="Times New Roman"/>
              </a:rPr>
              <a:t>n </a:t>
            </a:r>
            <a:r>
              <a:rPr sz="2600" spc="40" dirty="0">
                <a:latin typeface="Times New Roman"/>
                <a:cs typeface="Times New Roman"/>
              </a:rPr>
              <a:t>observations </a:t>
            </a:r>
            <a:r>
              <a:rPr sz="2600" spc="50" dirty="0">
                <a:latin typeface="Times New Roman"/>
                <a:cs typeface="Times New Roman"/>
              </a:rPr>
              <a:t>(using </a:t>
            </a:r>
            <a:r>
              <a:rPr sz="2600" spc="30" dirty="0">
                <a:latin typeface="Times New Roman"/>
                <a:cs typeface="Times New Roman"/>
              </a:rPr>
              <a:t>average </a:t>
            </a:r>
            <a:r>
              <a:rPr sz="2600" spc="69" dirty="0">
                <a:latin typeface="Times New Roman"/>
                <a:cs typeface="Times New Roman"/>
              </a:rPr>
              <a:t>squared  </a:t>
            </a:r>
            <a:r>
              <a:rPr sz="2600" spc="59" dirty="0">
                <a:latin typeface="Times New Roman"/>
                <a:cs typeface="Times New Roman"/>
              </a:rPr>
              <a:t>Euclidean distance </a:t>
            </a:r>
            <a:r>
              <a:rPr sz="2600" spc="50" dirty="0">
                <a:latin typeface="Times New Roman"/>
                <a:cs typeface="Times New Roman"/>
              </a:rPr>
              <a:t>as </a:t>
            </a:r>
            <a:r>
              <a:rPr sz="2600" spc="109" dirty="0">
                <a:latin typeface="Times New Roman"/>
                <a:cs typeface="Times New Roman"/>
              </a:rPr>
              <a:t>a </a:t>
            </a:r>
            <a:r>
              <a:rPr sz="2600" spc="59" dirty="0">
                <a:latin typeface="Times New Roman"/>
                <a:cs typeface="Times New Roman"/>
              </a:rPr>
              <a:t>measure </a:t>
            </a:r>
            <a:r>
              <a:rPr sz="2600" spc="-40" dirty="0">
                <a:latin typeface="Times New Roman"/>
                <a:cs typeface="Times New Roman"/>
              </a:rPr>
              <a:t>of</a:t>
            </a:r>
            <a:r>
              <a:rPr sz="2600" spc="178" dirty="0">
                <a:latin typeface="Times New Roman"/>
                <a:cs typeface="Times New Roman"/>
              </a:rPr>
              <a:t> </a:t>
            </a:r>
            <a:r>
              <a:rPr sz="2600" spc="10" dirty="0">
                <a:latin typeface="Times New Roman"/>
                <a:cs typeface="Times New Roman"/>
              </a:rPr>
              <a:t>closeness)</a:t>
            </a:r>
            <a:endParaRPr sz="2600" dirty="0">
              <a:latin typeface="Times New Roman"/>
              <a:cs typeface="Times New Roman"/>
            </a:endParaRPr>
          </a:p>
          <a:p>
            <a:pPr marL="286911" marR="10067" indent="-261743">
              <a:lnSpc>
                <a:spcPct val="102600"/>
              </a:lnSpc>
              <a:spcBef>
                <a:spcPts val="595"/>
              </a:spcBef>
              <a:buClr>
                <a:srgbClr val="3333B2"/>
              </a:buClr>
              <a:buSzPct val="90909"/>
              <a:buFont typeface="DejaVu Sans"/>
              <a:buChar char="•"/>
              <a:tabLst>
                <a:tab pos="288169" algn="l"/>
              </a:tabLst>
            </a:pPr>
            <a:r>
              <a:rPr sz="2600" spc="109" dirty="0">
                <a:latin typeface="Times New Roman"/>
                <a:cs typeface="Times New Roman"/>
              </a:rPr>
              <a:t>The </a:t>
            </a:r>
            <a:r>
              <a:rPr sz="2600" spc="69" dirty="0">
                <a:latin typeface="Times New Roman"/>
                <a:cs typeface="Times New Roman"/>
              </a:rPr>
              <a:t>notion </a:t>
            </a:r>
            <a:r>
              <a:rPr sz="2600" spc="-40" dirty="0">
                <a:latin typeface="Times New Roman"/>
                <a:cs typeface="Times New Roman"/>
              </a:rPr>
              <a:t>of </a:t>
            </a:r>
            <a:r>
              <a:rPr sz="2600" spc="59" dirty="0">
                <a:latin typeface="Times New Roman"/>
                <a:cs typeface="Times New Roman"/>
              </a:rPr>
              <a:t>principal components </a:t>
            </a:r>
            <a:r>
              <a:rPr sz="2600" spc="50" dirty="0">
                <a:latin typeface="Times New Roman"/>
                <a:cs typeface="Times New Roman"/>
              </a:rPr>
              <a:t>as </a:t>
            </a:r>
            <a:r>
              <a:rPr sz="2600" spc="109" dirty="0">
                <a:latin typeface="Times New Roman"/>
                <a:cs typeface="Times New Roman"/>
              </a:rPr>
              <a:t>the </a:t>
            </a:r>
            <a:r>
              <a:rPr sz="2600" spc="40" dirty="0">
                <a:latin typeface="Times New Roman"/>
                <a:cs typeface="Times New Roman"/>
              </a:rPr>
              <a:t>dimensions </a:t>
            </a:r>
            <a:r>
              <a:rPr sz="2600" spc="168" dirty="0">
                <a:latin typeface="Times New Roman"/>
                <a:cs typeface="Times New Roman"/>
              </a:rPr>
              <a:t>that </a:t>
            </a:r>
            <a:r>
              <a:rPr sz="2600" spc="69" dirty="0" smtClean="0">
                <a:latin typeface="Times New Roman"/>
                <a:cs typeface="Times New Roman"/>
              </a:rPr>
              <a:t>are </a:t>
            </a:r>
            <a:r>
              <a:rPr sz="2600" spc="30" dirty="0">
                <a:latin typeface="Times New Roman"/>
                <a:cs typeface="Times New Roman"/>
              </a:rPr>
              <a:t>closest </a:t>
            </a:r>
            <a:r>
              <a:rPr sz="2600" spc="109" dirty="0">
                <a:latin typeface="Times New Roman"/>
                <a:cs typeface="Times New Roman"/>
              </a:rPr>
              <a:t>to the </a:t>
            </a:r>
            <a:r>
              <a:rPr sz="2600" i="1" spc="198" dirty="0">
                <a:latin typeface="Times New Roman"/>
                <a:cs typeface="Times New Roman"/>
              </a:rPr>
              <a:t>n </a:t>
            </a:r>
            <a:r>
              <a:rPr sz="2600" spc="40" dirty="0">
                <a:latin typeface="Times New Roman"/>
                <a:cs typeface="Times New Roman"/>
              </a:rPr>
              <a:t>observations </a:t>
            </a:r>
            <a:r>
              <a:rPr sz="2600" spc="69" dirty="0">
                <a:latin typeface="Times New Roman"/>
                <a:cs typeface="Times New Roman"/>
              </a:rPr>
              <a:t>extends </a:t>
            </a:r>
            <a:r>
              <a:rPr sz="2600" spc="50" dirty="0">
                <a:latin typeface="Times New Roman"/>
                <a:cs typeface="Times New Roman"/>
              </a:rPr>
              <a:t>beyond </a:t>
            </a:r>
            <a:r>
              <a:rPr sz="2600" spc="99" dirty="0">
                <a:latin typeface="Times New Roman"/>
                <a:cs typeface="Times New Roman"/>
              </a:rPr>
              <a:t>just </a:t>
            </a:r>
            <a:r>
              <a:rPr sz="2600" spc="109" dirty="0">
                <a:latin typeface="Times New Roman"/>
                <a:cs typeface="Times New Roman"/>
              </a:rPr>
              <a:t>the </a:t>
            </a:r>
            <a:r>
              <a:rPr sz="2600" spc="40" dirty="0" smtClean="0">
                <a:latin typeface="Times New Roman"/>
                <a:cs typeface="Times New Roman"/>
              </a:rPr>
              <a:t>first </a:t>
            </a:r>
            <a:r>
              <a:rPr sz="2600" spc="59" dirty="0">
                <a:latin typeface="Times New Roman"/>
                <a:cs typeface="Times New Roman"/>
              </a:rPr>
              <a:t>principal</a:t>
            </a:r>
            <a:r>
              <a:rPr sz="2600" spc="287" dirty="0">
                <a:latin typeface="Times New Roman"/>
                <a:cs typeface="Times New Roman"/>
              </a:rPr>
              <a:t> </a:t>
            </a:r>
            <a:r>
              <a:rPr sz="2600" spc="59" dirty="0">
                <a:latin typeface="Times New Roman"/>
                <a:cs typeface="Times New Roman"/>
              </a:rPr>
              <a:t>component.</a:t>
            </a:r>
            <a:endParaRPr sz="2600" dirty="0">
              <a:latin typeface="Times New Roman"/>
              <a:cs typeface="Times New Roman"/>
            </a:endParaRPr>
          </a:p>
          <a:p>
            <a:pPr marL="286911" marR="162331" indent="-261743" algn="just">
              <a:lnSpc>
                <a:spcPct val="102600"/>
              </a:lnSpc>
              <a:spcBef>
                <a:spcPts val="595"/>
              </a:spcBef>
              <a:buClr>
                <a:srgbClr val="3333B2"/>
              </a:buClr>
              <a:buSzPct val="90909"/>
              <a:buFont typeface="DejaVu Sans"/>
              <a:buChar char="•"/>
              <a:tabLst>
                <a:tab pos="288169" algn="l"/>
              </a:tabLst>
            </a:pPr>
            <a:r>
              <a:rPr sz="2600" spc="40" dirty="0">
                <a:latin typeface="Times New Roman"/>
                <a:cs typeface="Times New Roman"/>
              </a:rPr>
              <a:t>For </a:t>
            </a:r>
            <a:r>
              <a:rPr sz="2600" spc="59" dirty="0">
                <a:latin typeface="Times New Roman"/>
                <a:cs typeface="Times New Roman"/>
              </a:rPr>
              <a:t>instance, </a:t>
            </a:r>
            <a:r>
              <a:rPr sz="2600" spc="109" dirty="0">
                <a:latin typeface="Times New Roman"/>
                <a:cs typeface="Times New Roman"/>
              </a:rPr>
              <a:t>the </a:t>
            </a:r>
            <a:r>
              <a:rPr sz="2600" spc="40" dirty="0">
                <a:latin typeface="Times New Roman"/>
                <a:cs typeface="Times New Roman"/>
              </a:rPr>
              <a:t>first </a:t>
            </a:r>
            <a:r>
              <a:rPr sz="2600" spc="20" dirty="0">
                <a:latin typeface="Times New Roman"/>
                <a:cs typeface="Times New Roman"/>
              </a:rPr>
              <a:t>two </a:t>
            </a:r>
            <a:r>
              <a:rPr sz="2600" spc="50" dirty="0">
                <a:latin typeface="Times New Roman"/>
                <a:cs typeface="Times New Roman"/>
              </a:rPr>
              <a:t>principal </a:t>
            </a:r>
            <a:r>
              <a:rPr sz="2600" spc="59" dirty="0">
                <a:latin typeface="Times New Roman"/>
                <a:cs typeface="Times New Roman"/>
              </a:rPr>
              <a:t>components </a:t>
            </a:r>
            <a:r>
              <a:rPr sz="2600" spc="-40" dirty="0">
                <a:latin typeface="Times New Roman"/>
                <a:cs typeface="Times New Roman"/>
              </a:rPr>
              <a:t>of </a:t>
            </a:r>
            <a:r>
              <a:rPr sz="2600" spc="109" dirty="0">
                <a:latin typeface="Times New Roman"/>
                <a:cs typeface="Times New Roman"/>
              </a:rPr>
              <a:t>a </a:t>
            </a:r>
            <a:r>
              <a:rPr sz="2600" spc="139" dirty="0">
                <a:latin typeface="Times New Roman"/>
                <a:cs typeface="Times New Roman"/>
              </a:rPr>
              <a:t>data </a:t>
            </a:r>
            <a:r>
              <a:rPr sz="2600" spc="69" dirty="0" smtClean="0">
                <a:latin typeface="Times New Roman"/>
                <a:cs typeface="Times New Roman"/>
              </a:rPr>
              <a:t>set </a:t>
            </a:r>
            <a:r>
              <a:rPr sz="2600" spc="79" dirty="0">
                <a:latin typeface="Times New Roman"/>
                <a:cs typeface="Times New Roman"/>
              </a:rPr>
              <a:t>span </a:t>
            </a:r>
            <a:r>
              <a:rPr sz="2600" spc="109" dirty="0">
                <a:latin typeface="Times New Roman"/>
                <a:cs typeface="Times New Roman"/>
              </a:rPr>
              <a:t>the </a:t>
            </a:r>
            <a:r>
              <a:rPr sz="2600" spc="59" dirty="0">
                <a:latin typeface="Times New Roman"/>
                <a:cs typeface="Times New Roman"/>
              </a:rPr>
              <a:t>plane </a:t>
            </a:r>
            <a:r>
              <a:rPr sz="2600" spc="168" dirty="0">
                <a:latin typeface="Times New Roman"/>
                <a:cs typeface="Times New Roman"/>
              </a:rPr>
              <a:t>that </a:t>
            </a:r>
            <a:r>
              <a:rPr sz="2600" spc="-10" dirty="0">
                <a:latin typeface="Times New Roman"/>
                <a:cs typeface="Times New Roman"/>
              </a:rPr>
              <a:t>is </a:t>
            </a:r>
            <a:r>
              <a:rPr sz="2600" spc="30" dirty="0">
                <a:latin typeface="Times New Roman"/>
                <a:cs typeface="Times New Roman"/>
              </a:rPr>
              <a:t>closest </a:t>
            </a:r>
            <a:r>
              <a:rPr sz="2600" spc="109" dirty="0">
                <a:latin typeface="Times New Roman"/>
                <a:cs typeface="Times New Roman"/>
              </a:rPr>
              <a:t>to the </a:t>
            </a:r>
            <a:r>
              <a:rPr sz="2600" i="1" spc="198" dirty="0">
                <a:latin typeface="Times New Roman"/>
                <a:cs typeface="Times New Roman"/>
              </a:rPr>
              <a:t>n </a:t>
            </a:r>
            <a:r>
              <a:rPr sz="2600" spc="40" dirty="0">
                <a:latin typeface="Times New Roman"/>
                <a:cs typeface="Times New Roman"/>
              </a:rPr>
              <a:t>observations, </a:t>
            </a:r>
            <a:r>
              <a:rPr sz="2600" spc="50" dirty="0">
                <a:latin typeface="Times New Roman"/>
                <a:cs typeface="Times New Roman"/>
              </a:rPr>
              <a:t>in </a:t>
            </a:r>
            <a:r>
              <a:rPr sz="2600" spc="89" dirty="0" smtClean="0">
                <a:latin typeface="Times New Roman"/>
                <a:cs typeface="Times New Roman"/>
              </a:rPr>
              <a:t>terms </a:t>
            </a:r>
            <a:r>
              <a:rPr sz="2600" spc="-40" dirty="0">
                <a:latin typeface="Times New Roman"/>
                <a:cs typeface="Times New Roman"/>
              </a:rPr>
              <a:t>of </a:t>
            </a:r>
            <a:r>
              <a:rPr sz="2600" spc="30" dirty="0">
                <a:latin typeface="Times New Roman"/>
                <a:cs typeface="Times New Roman"/>
              </a:rPr>
              <a:t>average </a:t>
            </a:r>
            <a:r>
              <a:rPr sz="2600" spc="69" dirty="0">
                <a:latin typeface="Times New Roman"/>
                <a:cs typeface="Times New Roman"/>
              </a:rPr>
              <a:t>squared </a:t>
            </a:r>
            <a:r>
              <a:rPr sz="2600" spc="59" dirty="0">
                <a:latin typeface="Times New Roman"/>
                <a:cs typeface="Times New Roman"/>
              </a:rPr>
              <a:t>Euclidean</a:t>
            </a:r>
            <a:r>
              <a:rPr sz="2600" spc="168" dirty="0">
                <a:latin typeface="Times New Roman"/>
                <a:cs typeface="Times New Roman"/>
              </a:rPr>
              <a:t> </a:t>
            </a:r>
            <a:r>
              <a:rPr sz="2600" spc="59" dirty="0">
                <a:latin typeface="Times New Roman"/>
                <a:cs typeface="Times New Roman"/>
              </a:rPr>
              <a:t>distance.</a:t>
            </a:r>
            <a:endParaRPr sz="2600" dirty="0">
              <a:latin typeface="Times New Roman"/>
              <a:cs typeface="Times New Roman"/>
            </a:endParaRPr>
          </a:p>
        </p:txBody>
      </p:sp>
    </p:spTree>
    <p:extLst>
      <p:ext uri="{BB962C8B-B14F-4D97-AF65-F5344CB8AC3E}">
        <p14:creationId xmlns:p14="http://schemas.microsoft.com/office/powerpoint/2010/main" val="2531681723"/>
      </p:ext>
    </p:extLst>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379" y="1468193"/>
            <a:ext cx="10776803" cy="4018208"/>
          </a:xfrm>
          <a:prstGeom prst="rect">
            <a:avLst/>
          </a:prstGeom>
        </p:spPr>
      </p:pic>
    </p:spTree>
    <p:extLst>
      <p:ext uri="{BB962C8B-B14F-4D97-AF65-F5344CB8AC3E}">
        <p14:creationId xmlns:p14="http://schemas.microsoft.com/office/powerpoint/2010/main" val="29870963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74261" y="61123"/>
            <a:ext cx="7399991" cy="711415"/>
          </a:xfrm>
          <a:prstGeom prst="rect">
            <a:avLst/>
          </a:prstGeom>
        </p:spPr>
        <p:txBody>
          <a:bodyPr vert="horz" wrap="square" lIns="0" tIns="33975" rIns="0" bIns="0" rtlCol="0" anchor="ctr">
            <a:spAutoFit/>
          </a:bodyPr>
          <a:lstStyle/>
          <a:p>
            <a:pPr marL="25168">
              <a:lnSpc>
                <a:spcPct val="100000"/>
              </a:lnSpc>
              <a:spcBef>
                <a:spcPts val="268"/>
              </a:spcBef>
            </a:pPr>
            <a:r>
              <a:rPr spc="-40" dirty="0"/>
              <a:t>Scaling </a:t>
            </a:r>
            <a:r>
              <a:rPr spc="-79" dirty="0"/>
              <a:t>of </a:t>
            </a:r>
            <a:r>
              <a:rPr spc="-20" dirty="0"/>
              <a:t>the </a:t>
            </a:r>
            <a:r>
              <a:rPr spc="-50" dirty="0"/>
              <a:t>variables</a:t>
            </a:r>
            <a:r>
              <a:rPr spc="-119" dirty="0"/>
              <a:t> </a:t>
            </a:r>
            <a:r>
              <a:rPr spc="-30" dirty="0"/>
              <a:t>matters</a:t>
            </a:r>
          </a:p>
        </p:txBody>
      </p:sp>
      <p:sp>
        <p:nvSpPr>
          <p:cNvPr id="3" name="object 3"/>
          <p:cNvSpPr txBox="1"/>
          <p:nvPr/>
        </p:nvSpPr>
        <p:spPr>
          <a:xfrm>
            <a:off x="850006" y="957801"/>
            <a:ext cx="10174309" cy="1050608"/>
          </a:xfrm>
          <a:prstGeom prst="rect">
            <a:avLst/>
          </a:prstGeom>
        </p:spPr>
        <p:txBody>
          <a:bodyPr vert="horz" wrap="square" lIns="0" tIns="13842" rIns="0" bIns="0" rtlCol="0">
            <a:spAutoFit/>
          </a:bodyPr>
          <a:lstStyle/>
          <a:p>
            <a:pPr marL="286911" marR="177432" indent="-261743">
              <a:lnSpc>
                <a:spcPct val="102600"/>
              </a:lnSpc>
              <a:spcBef>
                <a:spcPts val="109"/>
              </a:spcBef>
              <a:buClr>
                <a:srgbClr val="3333B2"/>
              </a:buClr>
              <a:buSzPct val="90909"/>
              <a:buFont typeface="DejaVu Sans"/>
              <a:buChar char="•"/>
              <a:tabLst>
                <a:tab pos="288169" algn="l"/>
              </a:tabLst>
            </a:pPr>
            <a:r>
              <a:rPr sz="2180" spc="-10" dirty="0">
                <a:latin typeface="Times New Roman"/>
                <a:cs typeface="Times New Roman"/>
              </a:rPr>
              <a:t>If </a:t>
            </a:r>
            <a:r>
              <a:rPr sz="2180" spc="109" dirty="0">
                <a:latin typeface="Times New Roman"/>
                <a:cs typeface="Times New Roman"/>
              </a:rPr>
              <a:t>the </a:t>
            </a:r>
            <a:r>
              <a:rPr sz="2180" spc="40" dirty="0">
                <a:latin typeface="Times New Roman"/>
                <a:cs typeface="Times New Roman"/>
              </a:rPr>
              <a:t>variables </a:t>
            </a:r>
            <a:r>
              <a:rPr sz="2180" spc="69" dirty="0">
                <a:latin typeface="Times New Roman"/>
                <a:cs typeface="Times New Roman"/>
              </a:rPr>
              <a:t>are </a:t>
            </a:r>
            <a:r>
              <a:rPr sz="2180" spc="50" dirty="0">
                <a:latin typeface="Times New Roman"/>
                <a:cs typeface="Times New Roman"/>
              </a:rPr>
              <a:t>in </a:t>
            </a:r>
            <a:r>
              <a:rPr sz="2180" spc="30" dirty="0">
                <a:latin typeface="Times New Roman"/>
                <a:cs typeface="Times New Roman"/>
              </a:rPr>
              <a:t>different </a:t>
            </a:r>
            <a:r>
              <a:rPr sz="2180" spc="79" dirty="0">
                <a:latin typeface="Times New Roman"/>
                <a:cs typeface="Times New Roman"/>
              </a:rPr>
              <a:t>units, </a:t>
            </a:r>
            <a:r>
              <a:rPr sz="2180" spc="20" dirty="0">
                <a:latin typeface="Times New Roman"/>
                <a:cs typeface="Times New Roman"/>
              </a:rPr>
              <a:t>scaling </a:t>
            </a:r>
            <a:r>
              <a:rPr sz="2180" spc="30" dirty="0">
                <a:latin typeface="Times New Roman"/>
                <a:cs typeface="Times New Roman"/>
              </a:rPr>
              <a:t>each </a:t>
            </a:r>
            <a:r>
              <a:rPr sz="2180" spc="109" dirty="0">
                <a:latin typeface="Times New Roman"/>
                <a:cs typeface="Times New Roman"/>
              </a:rPr>
              <a:t>to </a:t>
            </a:r>
            <a:r>
              <a:rPr sz="2180" spc="30" dirty="0">
                <a:latin typeface="Times New Roman"/>
                <a:cs typeface="Times New Roman"/>
              </a:rPr>
              <a:t>have  </a:t>
            </a:r>
            <a:r>
              <a:rPr sz="2180" spc="109" dirty="0">
                <a:latin typeface="Times New Roman"/>
                <a:cs typeface="Times New Roman"/>
              </a:rPr>
              <a:t>standard </a:t>
            </a:r>
            <a:r>
              <a:rPr sz="2180" spc="59" dirty="0">
                <a:latin typeface="Times New Roman"/>
                <a:cs typeface="Times New Roman"/>
              </a:rPr>
              <a:t>deviation </a:t>
            </a:r>
            <a:r>
              <a:rPr sz="2180" spc="50" dirty="0">
                <a:latin typeface="Times New Roman"/>
                <a:cs typeface="Times New Roman"/>
              </a:rPr>
              <a:t>equal </a:t>
            </a:r>
            <a:r>
              <a:rPr sz="2180" spc="109" dirty="0">
                <a:latin typeface="Times New Roman"/>
                <a:cs typeface="Times New Roman"/>
              </a:rPr>
              <a:t>to </a:t>
            </a:r>
            <a:r>
              <a:rPr sz="2180" spc="30" dirty="0">
                <a:latin typeface="Times New Roman"/>
                <a:cs typeface="Times New Roman"/>
              </a:rPr>
              <a:t>one </a:t>
            </a:r>
            <a:r>
              <a:rPr sz="2180" spc="-10" dirty="0">
                <a:latin typeface="Times New Roman"/>
                <a:cs typeface="Times New Roman"/>
              </a:rPr>
              <a:t>is</a:t>
            </a:r>
            <a:r>
              <a:rPr sz="2180" spc="129" dirty="0">
                <a:latin typeface="Times New Roman"/>
                <a:cs typeface="Times New Roman"/>
              </a:rPr>
              <a:t> </a:t>
            </a:r>
            <a:r>
              <a:rPr sz="2180" spc="50" dirty="0">
                <a:latin typeface="Times New Roman"/>
                <a:cs typeface="Times New Roman"/>
              </a:rPr>
              <a:t>recommended.</a:t>
            </a:r>
            <a:endParaRPr sz="2180" dirty="0">
              <a:latin typeface="Times New Roman"/>
              <a:cs typeface="Times New Roman"/>
            </a:endParaRPr>
          </a:p>
          <a:p>
            <a:pPr marL="286911" marR="10067" indent="-261743">
              <a:lnSpc>
                <a:spcPct val="102600"/>
              </a:lnSpc>
              <a:buClr>
                <a:srgbClr val="3333B2"/>
              </a:buClr>
              <a:buSzPct val="90909"/>
              <a:buFont typeface="DejaVu Sans"/>
              <a:buChar char="•"/>
              <a:tabLst>
                <a:tab pos="288169" algn="l"/>
              </a:tabLst>
            </a:pPr>
            <a:r>
              <a:rPr sz="2180" spc="-10" dirty="0">
                <a:latin typeface="Times New Roman"/>
                <a:cs typeface="Times New Roman"/>
              </a:rPr>
              <a:t>If </a:t>
            </a:r>
            <a:r>
              <a:rPr sz="2180" spc="89" dirty="0">
                <a:latin typeface="Times New Roman"/>
                <a:cs typeface="Times New Roman"/>
              </a:rPr>
              <a:t>they </a:t>
            </a:r>
            <a:r>
              <a:rPr sz="2180" spc="69" dirty="0">
                <a:latin typeface="Times New Roman"/>
                <a:cs typeface="Times New Roman"/>
              </a:rPr>
              <a:t>are </a:t>
            </a:r>
            <a:r>
              <a:rPr sz="2180" spc="50" dirty="0">
                <a:latin typeface="Times New Roman"/>
                <a:cs typeface="Times New Roman"/>
              </a:rPr>
              <a:t>in </a:t>
            </a:r>
            <a:r>
              <a:rPr sz="2180" spc="109" dirty="0">
                <a:latin typeface="Times New Roman"/>
                <a:cs typeface="Times New Roman"/>
              </a:rPr>
              <a:t>the </a:t>
            </a:r>
            <a:r>
              <a:rPr sz="2180" spc="50" dirty="0">
                <a:latin typeface="Times New Roman"/>
                <a:cs typeface="Times New Roman"/>
              </a:rPr>
              <a:t>same </a:t>
            </a:r>
            <a:r>
              <a:rPr sz="2180" spc="79" dirty="0">
                <a:latin typeface="Times New Roman"/>
                <a:cs typeface="Times New Roman"/>
              </a:rPr>
              <a:t>units, </a:t>
            </a:r>
            <a:r>
              <a:rPr sz="2180" spc="30" dirty="0">
                <a:latin typeface="Times New Roman"/>
                <a:cs typeface="Times New Roman"/>
              </a:rPr>
              <a:t>you </a:t>
            </a:r>
            <a:r>
              <a:rPr sz="2180" spc="69" dirty="0">
                <a:latin typeface="Times New Roman"/>
                <a:cs typeface="Times New Roman"/>
              </a:rPr>
              <a:t>might </a:t>
            </a:r>
            <a:r>
              <a:rPr sz="2180" spc="50" dirty="0">
                <a:latin typeface="Times New Roman"/>
                <a:cs typeface="Times New Roman"/>
              </a:rPr>
              <a:t>or </a:t>
            </a:r>
            <a:r>
              <a:rPr sz="2180" spc="69" dirty="0">
                <a:latin typeface="Times New Roman"/>
                <a:cs typeface="Times New Roman"/>
              </a:rPr>
              <a:t>might </a:t>
            </a:r>
            <a:r>
              <a:rPr sz="2180" spc="109" dirty="0">
                <a:latin typeface="Times New Roman"/>
                <a:cs typeface="Times New Roman"/>
              </a:rPr>
              <a:t>not </a:t>
            </a:r>
            <a:r>
              <a:rPr sz="2180" spc="10" dirty="0">
                <a:latin typeface="Times New Roman"/>
                <a:cs typeface="Times New Roman"/>
              </a:rPr>
              <a:t>scale  </a:t>
            </a:r>
            <a:r>
              <a:rPr sz="2180" spc="109" dirty="0">
                <a:latin typeface="Times New Roman"/>
                <a:cs typeface="Times New Roman"/>
              </a:rPr>
              <a:t>the</a:t>
            </a:r>
            <a:r>
              <a:rPr sz="2180" spc="159" dirty="0">
                <a:latin typeface="Times New Roman"/>
                <a:cs typeface="Times New Roman"/>
              </a:rPr>
              <a:t> </a:t>
            </a:r>
            <a:r>
              <a:rPr sz="2180" spc="40" dirty="0">
                <a:latin typeface="Times New Roman"/>
                <a:cs typeface="Times New Roman"/>
              </a:rPr>
              <a:t>variables.</a:t>
            </a:r>
            <a:endParaRPr sz="2180" dirty="0">
              <a:latin typeface="Times New Roman"/>
              <a:cs typeface="Times New Roman"/>
            </a:endParaRPr>
          </a:p>
        </p:txBody>
      </p:sp>
      <p:sp>
        <p:nvSpPr>
          <p:cNvPr id="4" name="object 4"/>
          <p:cNvSpPr/>
          <p:nvPr/>
        </p:nvSpPr>
        <p:spPr>
          <a:xfrm>
            <a:off x="3707636" y="5865569"/>
            <a:ext cx="0" cy="72984"/>
          </a:xfrm>
          <a:custGeom>
            <a:avLst/>
            <a:gdLst/>
            <a:ahLst/>
            <a:cxnLst/>
            <a:rect l="l" t="t" r="r" b="b"/>
            <a:pathLst>
              <a:path h="36830">
                <a:moveTo>
                  <a:pt x="0" y="0"/>
                </a:moveTo>
                <a:lnTo>
                  <a:pt x="0" y="36386"/>
                </a:lnTo>
              </a:path>
            </a:pathLst>
          </a:custGeom>
          <a:ln w="3175">
            <a:solidFill>
              <a:srgbClr val="000000"/>
            </a:solidFill>
          </a:ln>
        </p:spPr>
        <p:txBody>
          <a:bodyPr wrap="square" lIns="0" tIns="0" rIns="0" bIns="0" rtlCol="0"/>
          <a:lstStyle/>
          <a:p>
            <a:endParaRPr sz="3567"/>
          </a:p>
        </p:txBody>
      </p:sp>
      <p:sp>
        <p:nvSpPr>
          <p:cNvPr id="5" name="object 5"/>
          <p:cNvSpPr/>
          <p:nvPr/>
        </p:nvSpPr>
        <p:spPr>
          <a:xfrm>
            <a:off x="4089473" y="5865569"/>
            <a:ext cx="0" cy="72984"/>
          </a:xfrm>
          <a:custGeom>
            <a:avLst/>
            <a:gdLst/>
            <a:ahLst/>
            <a:cxnLst/>
            <a:rect l="l" t="t" r="r" b="b"/>
            <a:pathLst>
              <a:path h="36830">
                <a:moveTo>
                  <a:pt x="0" y="0"/>
                </a:moveTo>
                <a:lnTo>
                  <a:pt x="0" y="36386"/>
                </a:lnTo>
              </a:path>
            </a:pathLst>
          </a:custGeom>
          <a:ln w="3175">
            <a:solidFill>
              <a:srgbClr val="000000"/>
            </a:solidFill>
          </a:ln>
        </p:spPr>
        <p:txBody>
          <a:bodyPr wrap="square" lIns="0" tIns="0" rIns="0" bIns="0" rtlCol="0"/>
          <a:lstStyle/>
          <a:p>
            <a:endParaRPr sz="3567"/>
          </a:p>
        </p:txBody>
      </p:sp>
      <p:sp>
        <p:nvSpPr>
          <p:cNvPr id="6" name="object 6"/>
          <p:cNvSpPr/>
          <p:nvPr/>
        </p:nvSpPr>
        <p:spPr>
          <a:xfrm>
            <a:off x="4853148" y="5865569"/>
            <a:ext cx="0" cy="72984"/>
          </a:xfrm>
          <a:custGeom>
            <a:avLst/>
            <a:gdLst/>
            <a:ahLst/>
            <a:cxnLst/>
            <a:rect l="l" t="t" r="r" b="b"/>
            <a:pathLst>
              <a:path h="36830">
                <a:moveTo>
                  <a:pt x="0" y="0"/>
                </a:moveTo>
                <a:lnTo>
                  <a:pt x="0" y="36386"/>
                </a:lnTo>
              </a:path>
            </a:pathLst>
          </a:custGeom>
          <a:ln w="3175">
            <a:solidFill>
              <a:srgbClr val="000000"/>
            </a:solidFill>
          </a:ln>
        </p:spPr>
        <p:txBody>
          <a:bodyPr wrap="square" lIns="0" tIns="0" rIns="0" bIns="0" rtlCol="0"/>
          <a:lstStyle/>
          <a:p>
            <a:endParaRPr sz="3567"/>
          </a:p>
        </p:txBody>
      </p:sp>
      <p:sp>
        <p:nvSpPr>
          <p:cNvPr id="7" name="object 7"/>
          <p:cNvSpPr/>
          <p:nvPr/>
        </p:nvSpPr>
        <p:spPr>
          <a:xfrm>
            <a:off x="5234978" y="5865569"/>
            <a:ext cx="0" cy="72984"/>
          </a:xfrm>
          <a:custGeom>
            <a:avLst/>
            <a:gdLst/>
            <a:ahLst/>
            <a:cxnLst/>
            <a:rect l="l" t="t" r="r" b="b"/>
            <a:pathLst>
              <a:path h="36830">
                <a:moveTo>
                  <a:pt x="0" y="0"/>
                </a:moveTo>
                <a:lnTo>
                  <a:pt x="0" y="36386"/>
                </a:lnTo>
              </a:path>
            </a:pathLst>
          </a:custGeom>
          <a:ln w="3175">
            <a:solidFill>
              <a:srgbClr val="000000"/>
            </a:solidFill>
          </a:ln>
        </p:spPr>
        <p:txBody>
          <a:bodyPr wrap="square" lIns="0" tIns="0" rIns="0" bIns="0" rtlCol="0"/>
          <a:lstStyle/>
          <a:p>
            <a:endParaRPr sz="3567"/>
          </a:p>
        </p:txBody>
      </p:sp>
      <p:sp>
        <p:nvSpPr>
          <p:cNvPr id="8" name="object 8"/>
          <p:cNvSpPr/>
          <p:nvPr/>
        </p:nvSpPr>
        <p:spPr>
          <a:xfrm>
            <a:off x="5616811" y="5865569"/>
            <a:ext cx="0" cy="72984"/>
          </a:xfrm>
          <a:custGeom>
            <a:avLst/>
            <a:gdLst/>
            <a:ahLst/>
            <a:cxnLst/>
            <a:rect l="l" t="t" r="r" b="b"/>
            <a:pathLst>
              <a:path h="36830">
                <a:moveTo>
                  <a:pt x="0" y="0"/>
                </a:moveTo>
                <a:lnTo>
                  <a:pt x="0" y="36386"/>
                </a:lnTo>
              </a:path>
            </a:pathLst>
          </a:custGeom>
          <a:ln w="3175">
            <a:solidFill>
              <a:srgbClr val="000000"/>
            </a:solidFill>
          </a:ln>
        </p:spPr>
        <p:txBody>
          <a:bodyPr wrap="square" lIns="0" tIns="0" rIns="0" bIns="0" rtlCol="0"/>
          <a:lstStyle/>
          <a:p>
            <a:endParaRPr sz="3567"/>
          </a:p>
        </p:txBody>
      </p:sp>
      <p:sp>
        <p:nvSpPr>
          <p:cNvPr id="9" name="object 9"/>
          <p:cNvSpPr txBox="1"/>
          <p:nvPr/>
        </p:nvSpPr>
        <p:spPr>
          <a:xfrm>
            <a:off x="3232137" y="5979805"/>
            <a:ext cx="1298616" cy="169048"/>
          </a:xfrm>
          <a:prstGeom prst="rect">
            <a:avLst/>
          </a:prstGeom>
        </p:spPr>
        <p:txBody>
          <a:bodyPr vert="horz" wrap="square" lIns="0" tIns="31459" rIns="0" bIns="0" rtlCol="0">
            <a:spAutoFit/>
          </a:bodyPr>
          <a:lstStyle/>
          <a:p>
            <a:pPr marL="25168">
              <a:spcBef>
                <a:spcPts val="248"/>
              </a:spcBef>
              <a:tabLst>
                <a:tab pos="1205528" algn="l"/>
              </a:tabLst>
            </a:pPr>
            <a:r>
              <a:rPr sz="892" spc="30" dirty="0">
                <a:latin typeface="Arial"/>
                <a:cs typeface="Arial"/>
              </a:rPr>
              <a:t>−3       </a:t>
            </a:r>
            <a:r>
              <a:rPr sz="892" spc="-59" dirty="0">
                <a:latin typeface="Arial"/>
                <a:cs typeface="Arial"/>
              </a:rPr>
              <a:t> </a:t>
            </a:r>
            <a:r>
              <a:rPr sz="892" spc="30" dirty="0">
                <a:latin typeface="Arial"/>
                <a:cs typeface="Arial"/>
              </a:rPr>
              <a:t>−2</a:t>
            </a:r>
            <a:r>
              <a:rPr sz="892" dirty="0">
                <a:latin typeface="Arial"/>
                <a:cs typeface="Arial"/>
              </a:rPr>
              <a:t>       </a:t>
            </a:r>
            <a:r>
              <a:rPr sz="892" spc="-59" dirty="0">
                <a:latin typeface="Arial"/>
                <a:cs typeface="Arial"/>
              </a:rPr>
              <a:t> </a:t>
            </a:r>
            <a:r>
              <a:rPr sz="892" spc="30" dirty="0">
                <a:latin typeface="Arial"/>
                <a:cs typeface="Arial"/>
              </a:rPr>
              <a:t>−1</a:t>
            </a:r>
            <a:r>
              <a:rPr sz="892" dirty="0">
                <a:latin typeface="Arial"/>
                <a:cs typeface="Arial"/>
              </a:rPr>
              <a:t>	</a:t>
            </a:r>
            <a:r>
              <a:rPr sz="892" spc="30" dirty="0">
                <a:latin typeface="Arial"/>
                <a:cs typeface="Arial"/>
              </a:rPr>
              <a:t>0</a:t>
            </a:r>
            <a:endParaRPr sz="892">
              <a:latin typeface="Arial"/>
              <a:cs typeface="Arial"/>
            </a:endParaRPr>
          </a:p>
        </p:txBody>
      </p:sp>
      <p:sp>
        <p:nvSpPr>
          <p:cNvPr id="10" name="object 10"/>
          <p:cNvSpPr txBox="1"/>
          <p:nvPr/>
        </p:nvSpPr>
        <p:spPr>
          <a:xfrm>
            <a:off x="4794568" y="5979803"/>
            <a:ext cx="118285" cy="169048"/>
          </a:xfrm>
          <a:prstGeom prst="rect">
            <a:avLst/>
          </a:prstGeom>
        </p:spPr>
        <p:txBody>
          <a:bodyPr vert="horz" wrap="square" lIns="0" tIns="31459" rIns="0" bIns="0" rtlCol="0">
            <a:spAutoFit/>
          </a:bodyPr>
          <a:lstStyle/>
          <a:p>
            <a:pPr marL="25168">
              <a:spcBef>
                <a:spcPts val="248"/>
              </a:spcBef>
            </a:pPr>
            <a:r>
              <a:rPr sz="892" spc="30" dirty="0">
                <a:latin typeface="Arial"/>
                <a:cs typeface="Arial"/>
              </a:rPr>
              <a:t>1</a:t>
            </a:r>
            <a:endParaRPr sz="892">
              <a:latin typeface="Arial"/>
              <a:cs typeface="Arial"/>
            </a:endParaRPr>
          </a:p>
        </p:txBody>
      </p:sp>
      <p:sp>
        <p:nvSpPr>
          <p:cNvPr id="11" name="object 11"/>
          <p:cNvSpPr txBox="1"/>
          <p:nvPr/>
        </p:nvSpPr>
        <p:spPr>
          <a:xfrm>
            <a:off x="5176405" y="5979803"/>
            <a:ext cx="118285" cy="169048"/>
          </a:xfrm>
          <a:prstGeom prst="rect">
            <a:avLst/>
          </a:prstGeom>
        </p:spPr>
        <p:txBody>
          <a:bodyPr vert="horz" wrap="square" lIns="0" tIns="31459" rIns="0" bIns="0" rtlCol="0">
            <a:spAutoFit/>
          </a:bodyPr>
          <a:lstStyle/>
          <a:p>
            <a:pPr marL="25168">
              <a:spcBef>
                <a:spcPts val="248"/>
              </a:spcBef>
            </a:pPr>
            <a:r>
              <a:rPr sz="892" spc="30" dirty="0">
                <a:latin typeface="Arial"/>
                <a:cs typeface="Arial"/>
              </a:rPr>
              <a:t>2</a:t>
            </a:r>
            <a:endParaRPr sz="892">
              <a:latin typeface="Arial"/>
              <a:cs typeface="Arial"/>
            </a:endParaRPr>
          </a:p>
        </p:txBody>
      </p:sp>
      <p:sp>
        <p:nvSpPr>
          <p:cNvPr id="12" name="object 12"/>
          <p:cNvSpPr txBox="1"/>
          <p:nvPr/>
        </p:nvSpPr>
        <p:spPr>
          <a:xfrm>
            <a:off x="5558235" y="5979803"/>
            <a:ext cx="118285" cy="169048"/>
          </a:xfrm>
          <a:prstGeom prst="rect">
            <a:avLst/>
          </a:prstGeom>
        </p:spPr>
        <p:txBody>
          <a:bodyPr vert="horz" wrap="square" lIns="0" tIns="31459" rIns="0" bIns="0" rtlCol="0">
            <a:spAutoFit/>
          </a:bodyPr>
          <a:lstStyle/>
          <a:p>
            <a:pPr marL="25168">
              <a:spcBef>
                <a:spcPts val="248"/>
              </a:spcBef>
            </a:pPr>
            <a:r>
              <a:rPr sz="892" spc="30" dirty="0">
                <a:latin typeface="Arial"/>
                <a:cs typeface="Arial"/>
              </a:rPr>
              <a:t>3</a:t>
            </a:r>
            <a:endParaRPr sz="892">
              <a:latin typeface="Arial"/>
              <a:cs typeface="Arial"/>
            </a:endParaRPr>
          </a:p>
        </p:txBody>
      </p:sp>
      <p:sp>
        <p:nvSpPr>
          <p:cNvPr id="13" name="object 13"/>
          <p:cNvSpPr/>
          <p:nvPr/>
        </p:nvSpPr>
        <p:spPr>
          <a:xfrm>
            <a:off x="3177345" y="5407376"/>
            <a:ext cx="72984" cy="0"/>
          </a:xfrm>
          <a:custGeom>
            <a:avLst/>
            <a:gdLst/>
            <a:ahLst/>
            <a:cxnLst/>
            <a:rect l="l" t="t" r="r" b="b"/>
            <a:pathLst>
              <a:path w="36830">
                <a:moveTo>
                  <a:pt x="36386" y="0"/>
                </a:moveTo>
                <a:lnTo>
                  <a:pt x="0" y="0"/>
                </a:lnTo>
              </a:path>
            </a:pathLst>
          </a:custGeom>
          <a:ln w="3175">
            <a:solidFill>
              <a:srgbClr val="000000"/>
            </a:solidFill>
          </a:ln>
        </p:spPr>
        <p:txBody>
          <a:bodyPr wrap="square" lIns="0" tIns="0" rIns="0" bIns="0" rtlCol="0"/>
          <a:lstStyle/>
          <a:p>
            <a:endParaRPr sz="3567"/>
          </a:p>
        </p:txBody>
      </p:sp>
      <p:sp>
        <p:nvSpPr>
          <p:cNvPr id="14" name="object 14"/>
          <p:cNvSpPr/>
          <p:nvPr/>
        </p:nvSpPr>
        <p:spPr>
          <a:xfrm>
            <a:off x="3177345" y="5025545"/>
            <a:ext cx="72984" cy="0"/>
          </a:xfrm>
          <a:custGeom>
            <a:avLst/>
            <a:gdLst/>
            <a:ahLst/>
            <a:cxnLst/>
            <a:rect l="l" t="t" r="r" b="b"/>
            <a:pathLst>
              <a:path w="36830">
                <a:moveTo>
                  <a:pt x="36386" y="0"/>
                </a:moveTo>
                <a:lnTo>
                  <a:pt x="0" y="0"/>
                </a:lnTo>
              </a:path>
            </a:pathLst>
          </a:custGeom>
          <a:ln w="3175">
            <a:solidFill>
              <a:srgbClr val="000000"/>
            </a:solidFill>
          </a:ln>
        </p:spPr>
        <p:txBody>
          <a:bodyPr wrap="square" lIns="0" tIns="0" rIns="0" bIns="0" rtlCol="0"/>
          <a:lstStyle/>
          <a:p>
            <a:endParaRPr sz="3567"/>
          </a:p>
        </p:txBody>
      </p:sp>
      <p:sp>
        <p:nvSpPr>
          <p:cNvPr id="15" name="object 15"/>
          <p:cNvSpPr/>
          <p:nvPr/>
        </p:nvSpPr>
        <p:spPr>
          <a:xfrm>
            <a:off x="3177345" y="4261870"/>
            <a:ext cx="72984" cy="0"/>
          </a:xfrm>
          <a:custGeom>
            <a:avLst/>
            <a:gdLst/>
            <a:ahLst/>
            <a:cxnLst/>
            <a:rect l="l" t="t" r="r" b="b"/>
            <a:pathLst>
              <a:path w="36830">
                <a:moveTo>
                  <a:pt x="36386" y="0"/>
                </a:moveTo>
                <a:lnTo>
                  <a:pt x="0" y="0"/>
                </a:lnTo>
              </a:path>
            </a:pathLst>
          </a:custGeom>
          <a:ln w="3175">
            <a:solidFill>
              <a:srgbClr val="000000"/>
            </a:solidFill>
          </a:ln>
        </p:spPr>
        <p:txBody>
          <a:bodyPr wrap="square" lIns="0" tIns="0" rIns="0" bIns="0" rtlCol="0"/>
          <a:lstStyle/>
          <a:p>
            <a:endParaRPr sz="3567"/>
          </a:p>
        </p:txBody>
      </p:sp>
      <p:sp>
        <p:nvSpPr>
          <p:cNvPr id="16" name="object 16"/>
          <p:cNvSpPr/>
          <p:nvPr/>
        </p:nvSpPr>
        <p:spPr>
          <a:xfrm>
            <a:off x="3177345" y="3880040"/>
            <a:ext cx="72984" cy="0"/>
          </a:xfrm>
          <a:custGeom>
            <a:avLst/>
            <a:gdLst/>
            <a:ahLst/>
            <a:cxnLst/>
            <a:rect l="l" t="t" r="r" b="b"/>
            <a:pathLst>
              <a:path w="36830">
                <a:moveTo>
                  <a:pt x="36386" y="0"/>
                </a:moveTo>
                <a:lnTo>
                  <a:pt x="0" y="0"/>
                </a:lnTo>
              </a:path>
            </a:pathLst>
          </a:custGeom>
          <a:ln w="3175">
            <a:solidFill>
              <a:srgbClr val="000000"/>
            </a:solidFill>
          </a:ln>
        </p:spPr>
        <p:txBody>
          <a:bodyPr wrap="square" lIns="0" tIns="0" rIns="0" bIns="0" rtlCol="0"/>
          <a:lstStyle/>
          <a:p>
            <a:endParaRPr sz="3567"/>
          </a:p>
        </p:txBody>
      </p:sp>
      <p:sp>
        <p:nvSpPr>
          <p:cNvPr id="17" name="object 17"/>
          <p:cNvSpPr/>
          <p:nvPr/>
        </p:nvSpPr>
        <p:spPr>
          <a:xfrm>
            <a:off x="3177345" y="3498207"/>
            <a:ext cx="72984" cy="0"/>
          </a:xfrm>
          <a:custGeom>
            <a:avLst/>
            <a:gdLst/>
            <a:ahLst/>
            <a:cxnLst/>
            <a:rect l="l" t="t" r="r" b="b"/>
            <a:pathLst>
              <a:path w="36830">
                <a:moveTo>
                  <a:pt x="36386" y="0"/>
                </a:moveTo>
                <a:lnTo>
                  <a:pt x="0" y="0"/>
                </a:lnTo>
              </a:path>
            </a:pathLst>
          </a:custGeom>
          <a:ln w="3175">
            <a:solidFill>
              <a:srgbClr val="000000"/>
            </a:solidFill>
          </a:ln>
        </p:spPr>
        <p:txBody>
          <a:bodyPr wrap="square" lIns="0" tIns="0" rIns="0" bIns="0" rtlCol="0"/>
          <a:lstStyle/>
          <a:p>
            <a:endParaRPr sz="3567"/>
          </a:p>
        </p:txBody>
      </p:sp>
      <p:sp>
        <p:nvSpPr>
          <p:cNvPr id="18" name="object 18"/>
          <p:cNvSpPr txBox="1"/>
          <p:nvPr/>
        </p:nvSpPr>
        <p:spPr>
          <a:xfrm>
            <a:off x="2958374" y="5695548"/>
            <a:ext cx="137282" cy="187494"/>
          </a:xfrm>
          <a:prstGeom prst="rect">
            <a:avLst/>
          </a:prstGeom>
        </p:spPr>
        <p:txBody>
          <a:bodyPr vert="vert270" wrap="square" lIns="0" tIns="3775" rIns="0" bIns="0" rtlCol="0">
            <a:spAutoFit/>
          </a:bodyPr>
          <a:lstStyle/>
          <a:p>
            <a:pPr marL="25168">
              <a:spcBef>
                <a:spcPts val="30"/>
              </a:spcBef>
            </a:pPr>
            <a:r>
              <a:rPr sz="892" dirty="0">
                <a:latin typeface="Arial"/>
                <a:cs typeface="Arial"/>
              </a:rPr>
              <a:t>−3</a:t>
            </a:r>
            <a:endParaRPr sz="892">
              <a:latin typeface="Arial"/>
              <a:cs typeface="Arial"/>
            </a:endParaRPr>
          </a:p>
        </p:txBody>
      </p:sp>
      <p:sp>
        <p:nvSpPr>
          <p:cNvPr id="19" name="object 19"/>
          <p:cNvSpPr txBox="1"/>
          <p:nvPr/>
        </p:nvSpPr>
        <p:spPr>
          <a:xfrm>
            <a:off x="2958374" y="4931877"/>
            <a:ext cx="137282" cy="570032"/>
          </a:xfrm>
          <a:prstGeom prst="rect">
            <a:avLst/>
          </a:prstGeom>
        </p:spPr>
        <p:txBody>
          <a:bodyPr vert="vert270" wrap="square" lIns="0" tIns="3775" rIns="0" bIns="0" rtlCol="0">
            <a:spAutoFit/>
          </a:bodyPr>
          <a:lstStyle/>
          <a:p>
            <a:pPr marL="25168">
              <a:spcBef>
                <a:spcPts val="30"/>
              </a:spcBef>
            </a:pPr>
            <a:r>
              <a:rPr sz="892" spc="30" dirty="0">
                <a:latin typeface="Arial"/>
                <a:cs typeface="Arial"/>
              </a:rPr>
              <a:t>−2</a:t>
            </a:r>
            <a:r>
              <a:rPr sz="892" spc="109" dirty="0">
                <a:latin typeface="Arial"/>
                <a:cs typeface="Arial"/>
              </a:rPr>
              <a:t> </a:t>
            </a:r>
            <a:r>
              <a:rPr sz="892" spc="30" dirty="0">
                <a:latin typeface="Arial"/>
                <a:cs typeface="Arial"/>
              </a:rPr>
              <a:t>−1</a:t>
            </a:r>
            <a:endParaRPr sz="892">
              <a:latin typeface="Arial"/>
              <a:cs typeface="Arial"/>
            </a:endParaRPr>
          </a:p>
        </p:txBody>
      </p:sp>
      <p:sp>
        <p:nvSpPr>
          <p:cNvPr id="20" name="object 20"/>
          <p:cNvSpPr txBox="1"/>
          <p:nvPr/>
        </p:nvSpPr>
        <p:spPr>
          <a:xfrm>
            <a:off x="2958374" y="4585131"/>
            <a:ext cx="137282" cy="118285"/>
          </a:xfrm>
          <a:prstGeom prst="rect">
            <a:avLst/>
          </a:prstGeom>
        </p:spPr>
        <p:txBody>
          <a:bodyPr vert="vert270" wrap="square" lIns="0" tIns="3775" rIns="0" bIns="0" rtlCol="0">
            <a:spAutoFit/>
          </a:bodyPr>
          <a:lstStyle/>
          <a:p>
            <a:pPr marL="25168">
              <a:spcBef>
                <a:spcPts val="30"/>
              </a:spcBef>
            </a:pPr>
            <a:r>
              <a:rPr sz="892" dirty="0">
                <a:latin typeface="Arial"/>
                <a:cs typeface="Arial"/>
              </a:rPr>
              <a:t>0</a:t>
            </a:r>
            <a:endParaRPr sz="892">
              <a:latin typeface="Arial"/>
              <a:cs typeface="Arial"/>
            </a:endParaRPr>
          </a:p>
        </p:txBody>
      </p:sp>
      <p:sp>
        <p:nvSpPr>
          <p:cNvPr id="21" name="object 21"/>
          <p:cNvSpPr txBox="1"/>
          <p:nvPr/>
        </p:nvSpPr>
        <p:spPr>
          <a:xfrm>
            <a:off x="2958374" y="4203298"/>
            <a:ext cx="137282" cy="118285"/>
          </a:xfrm>
          <a:prstGeom prst="rect">
            <a:avLst/>
          </a:prstGeom>
        </p:spPr>
        <p:txBody>
          <a:bodyPr vert="vert270" wrap="square" lIns="0" tIns="3775" rIns="0" bIns="0" rtlCol="0">
            <a:spAutoFit/>
          </a:bodyPr>
          <a:lstStyle/>
          <a:p>
            <a:pPr marL="25168">
              <a:spcBef>
                <a:spcPts val="30"/>
              </a:spcBef>
            </a:pPr>
            <a:r>
              <a:rPr sz="892" dirty="0">
                <a:latin typeface="Arial"/>
                <a:cs typeface="Arial"/>
              </a:rPr>
              <a:t>1</a:t>
            </a:r>
            <a:endParaRPr sz="892">
              <a:latin typeface="Arial"/>
              <a:cs typeface="Arial"/>
            </a:endParaRPr>
          </a:p>
        </p:txBody>
      </p:sp>
      <p:sp>
        <p:nvSpPr>
          <p:cNvPr id="22" name="object 22"/>
          <p:cNvSpPr txBox="1"/>
          <p:nvPr/>
        </p:nvSpPr>
        <p:spPr>
          <a:xfrm>
            <a:off x="2958374" y="3821462"/>
            <a:ext cx="137282" cy="118285"/>
          </a:xfrm>
          <a:prstGeom prst="rect">
            <a:avLst/>
          </a:prstGeom>
        </p:spPr>
        <p:txBody>
          <a:bodyPr vert="vert270" wrap="square" lIns="0" tIns="3775" rIns="0" bIns="0" rtlCol="0">
            <a:spAutoFit/>
          </a:bodyPr>
          <a:lstStyle/>
          <a:p>
            <a:pPr marL="25168">
              <a:spcBef>
                <a:spcPts val="30"/>
              </a:spcBef>
            </a:pPr>
            <a:r>
              <a:rPr sz="892" dirty="0">
                <a:latin typeface="Arial"/>
                <a:cs typeface="Arial"/>
              </a:rPr>
              <a:t>2</a:t>
            </a:r>
            <a:endParaRPr sz="892">
              <a:latin typeface="Arial"/>
              <a:cs typeface="Arial"/>
            </a:endParaRPr>
          </a:p>
        </p:txBody>
      </p:sp>
      <p:sp>
        <p:nvSpPr>
          <p:cNvPr id="23" name="object 23"/>
          <p:cNvSpPr txBox="1"/>
          <p:nvPr/>
        </p:nvSpPr>
        <p:spPr>
          <a:xfrm>
            <a:off x="2958374" y="3439627"/>
            <a:ext cx="137282" cy="118285"/>
          </a:xfrm>
          <a:prstGeom prst="rect">
            <a:avLst/>
          </a:prstGeom>
        </p:spPr>
        <p:txBody>
          <a:bodyPr vert="vert270" wrap="square" lIns="0" tIns="3775" rIns="0" bIns="0" rtlCol="0">
            <a:spAutoFit/>
          </a:bodyPr>
          <a:lstStyle/>
          <a:p>
            <a:pPr marL="25168">
              <a:spcBef>
                <a:spcPts val="30"/>
              </a:spcBef>
            </a:pPr>
            <a:r>
              <a:rPr sz="892" dirty="0">
                <a:latin typeface="Arial"/>
                <a:cs typeface="Arial"/>
              </a:rPr>
              <a:t>3</a:t>
            </a:r>
            <a:endParaRPr sz="892">
              <a:latin typeface="Arial"/>
              <a:cs typeface="Arial"/>
            </a:endParaRPr>
          </a:p>
        </p:txBody>
      </p:sp>
      <p:sp>
        <p:nvSpPr>
          <p:cNvPr id="24" name="object 24"/>
          <p:cNvSpPr txBox="1"/>
          <p:nvPr/>
        </p:nvSpPr>
        <p:spPr>
          <a:xfrm>
            <a:off x="3758902" y="6268223"/>
            <a:ext cx="1434517" cy="169048"/>
          </a:xfrm>
          <a:prstGeom prst="rect">
            <a:avLst/>
          </a:prstGeom>
        </p:spPr>
        <p:txBody>
          <a:bodyPr vert="horz" wrap="square" lIns="0" tIns="31459" rIns="0" bIns="0" rtlCol="0">
            <a:spAutoFit/>
          </a:bodyPr>
          <a:lstStyle/>
          <a:p>
            <a:pPr marL="25168">
              <a:spcBef>
                <a:spcPts val="248"/>
              </a:spcBef>
            </a:pPr>
            <a:r>
              <a:rPr sz="892" spc="20" dirty="0">
                <a:latin typeface="Arial"/>
                <a:cs typeface="Arial"/>
              </a:rPr>
              <a:t>First Principal</a:t>
            </a:r>
            <a:r>
              <a:rPr sz="892" spc="-99" dirty="0">
                <a:latin typeface="Arial"/>
                <a:cs typeface="Arial"/>
              </a:rPr>
              <a:t> </a:t>
            </a:r>
            <a:r>
              <a:rPr sz="892" spc="30" dirty="0">
                <a:latin typeface="Arial"/>
                <a:cs typeface="Arial"/>
              </a:rPr>
              <a:t>Component</a:t>
            </a:r>
            <a:endParaRPr sz="892">
              <a:latin typeface="Arial"/>
              <a:cs typeface="Arial"/>
            </a:endParaRPr>
          </a:p>
        </p:txBody>
      </p:sp>
      <p:sp>
        <p:nvSpPr>
          <p:cNvPr id="25" name="object 25"/>
          <p:cNvSpPr txBox="1"/>
          <p:nvPr/>
        </p:nvSpPr>
        <p:spPr>
          <a:xfrm>
            <a:off x="2669955" y="3834649"/>
            <a:ext cx="137282" cy="1609428"/>
          </a:xfrm>
          <a:prstGeom prst="rect">
            <a:avLst/>
          </a:prstGeom>
        </p:spPr>
        <p:txBody>
          <a:bodyPr vert="vert270" wrap="square" lIns="0" tIns="3775" rIns="0" bIns="0" rtlCol="0">
            <a:spAutoFit/>
          </a:bodyPr>
          <a:lstStyle/>
          <a:p>
            <a:pPr marL="25168">
              <a:spcBef>
                <a:spcPts val="30"/>
              </a:spcBef>
            </a:pPr>
            <a:r>
              <a:rPr sz="892" spc="30" dirty="0">
                <a:latin typeface="Arial"/>
                <a:cs typeface="Arial"/>
              </a:rPr>
              <a:t>Second </a:t>
            </a:r>
            <a:r>
              <a:rPr sz="892" spc="20" dirty="0">
                <a:latin typeface="Arial"/>
                <a:cs typeface="Arial"/>
              </a:rPr>
              <a:t>Principal</a:t>
            </a:r>
            <a:r>
              <a:rPr sz="892" spc="-109" dirty="0">
                <a:latin typeface="Arial"/>
                <a:cs typeface="Arial"/>
              </a:rPr>
              <a:t> </a:t>
            </a:r>
            <a:r>
              <a:rPr sz="892" spc="30" dirty="0">
                <a:latin typeface="Arial"/>
                <a:cs typeface="Arial"/>
              </a:rPr>
              <a:t>Component</a:t>
            </a:r>
            <a:endParaRPr sz="892">
              <a:latin typeface="Arial"/>
              <a:cs typeface="Arial"/>
            </a:endParaRPr>
          </a:p>
        </p:txBody>
      </p:sp>
      <p:sp>
        <p:nvSpPr>
          <p:cNvPr id="26" name="object 26"/>
          <p:cNvSpPr/>
          <p:nvPr/>
        </p:nvSpPr>
        <p:spPr>
          <a:xfrm>
            <a:off x="3818839" y="3341897"/>
            <a:ext cx="0" cy="72984"/>
          </a:xfrm>
          <a:custGeom>
            <a:avLst/>
            <a:gdLst/>
            <a:ahLst/>
            <a:cxnLst/>
            <a:rect l="l" t="t" r="r" b="b"/>
            <a:pathLst>
              <a:path h="36830">
                <a:moveTo>
                  <a:pt x="0" y="36386"/>
                </a:moveTo>
                <a:lnTo>
                  <a:pt x="0" y="0"/>
                </a:lnTo>
              </a:path>
            </a:pathLst>
          </a:custGeom>
          <a:ln w="3175">
            <a:solidFill>
              <a:srgbClr val="CE6017"/>
            </a:solidFill>
          </a:ln>
        </p:spPr>
        <p:txBody>
          <a:bodyPr wrap="square" lIns="0" tIns="0" rIns="0" bIns="0" rtlCol="0"/>
          <a:lstStyle/>
          <a:p>
            <a:endParaRPr sz="3567"/>
          </a:p>
        </p:txBody>
      </p:sp>
      <p:sp>
        <p:nvSpPr>
          <p:cNvPr id="27" name="object 27"/>
          <p:cNvSpPr/>
          <p:nvPr/>
        </p:nvSpPr>
        <p:spPr>
          <a:xfrm>
            <a:off x="5123780" y="3341897"/>
            <a:ext cx="0" cy="72984"/>
          </a:xfrm>
          <a:custGeom>
            <a:avLst/>
            <a:gdLst/>
            <a:ahLst/>
            <a:cxnLst/>
            <a:rect l="l" t="t" r="r" b="b"/>
            <a:pathLst>
              <a:path h="36830">
                <a:moveTo>
                  <a:pt x="0" y="36386"/>
                </a:moveTo>
                <a:lnTo>
                  <a:pt x="0" y="0"/>
                </a:lnTo>
              </a:path>
            </a:pathLst>
          </a:custGeom>
          <a:ln w="3175">
            <a:solidFill>
              <a:srgbClr val="CE6017"/>
            </a:solidFill>
          </a:ln>
        </p:spPr>
        <p:txBody>
          <a:bodyPr wrap="square" lIns="0" tIns="0" rIns="0" bIns="0" rtlCol="0"/>
          <a:lstStyle/>
          <a:p>
            <a:endParaRPr sz="3567"/>
          </a:p>
        </p:txBody>
      </p:sp>
      <p:sp>
        <p:nvSpPr>
          <p:cNvPr id="28" name="object 28"/>
          <p:cNvSpPr/>
          <p:nvPr/>
        </p:nvSpPr>
        <p:spPr>
          <a:xfrm>
            <a:off x="5701015" y="5296179"/>
            <a:ext cx="72984" cy="0"/>
          </a:xfrm>
          <a:custGeom>
            <a:avLst/>
            <a:gdLst/>
            <a:ahLst/>
            <a:cxnLst/>
            <a:rect l="l" t="t" r="r" b="b"/>
            <a:pathLst>
              <a:path w="36830">
                <a:moveTo>
                  <a:pt x="0" y="0"/>
                </a:moveTo>
                <a:lnTo>
                  <a:pt x="36386" y="0"/>
                </a:lnTo>
              </a:path>
            </a:pathLst>
          </a:custGeom>
          <a:ln w="3175">
            <a:solidFill>
              <a:srgbClr val="CE6017"/>
            </a:solidFill>
          </a:ln>
        </p:spPr>
        <p:txBody>
          <a:bodyPr wrap="square" lIns="0" tIns="0" rIns="0" bIns="0" rtlCol="0"/>
          <a:lstStyle/>
          <a:p>
            <a:endParaRPr sz="3567"/>
          </a:p>
        </p:txBody>
      </p:sp>
      <p:sp>
        <p:nvSpPr>
          <p:cNvPr id="29" name="object 29"/>
          <p:cNvSpPr/>
          <p:nvPr/>
        </p:nvSpPr>
        <p:spPr>
          <a:xfrm>
            <a:off x="5701015" y="3991236"/>
            <a:ext cx="72984" cy="0"/>
          </a:xfrm>
          <a:custGeom>
            <a:avLst/>
            <a:gdLst/>
            <a:ahLst/>
            <a:cxnLst/>
            <a:rect l="l" t="t" r="r" b="b"/>
            <a:pathLst>
              <a:path w="36830">
                <a:moveTo>
                  <a:pt x="0" y="0"/>
                </a:moveTo>
                <a:lnTo>
                  <a:pt x="36386" y="0"/>
                </a:lnTo>
              </a:path>
            </a:pathLst>
          </a:custGeom>
          <a:ln w="3175">
            <a:solidFill>
              <a:srgbClr val="CE6017"/>
            </a:solidFill>
          </a:ln>
        </p:spPr>
        <p:txBody>
          <a:bodyPr wrap="square" lIns="0" tIns="0" rIns="0" bIns="0" rtlCol="0"/>
          <a:lstStyle/>
          <a:p>
            <a:endParaRPr sz="3567"/>
          </a:p>
        </p:txBody>
      </p:sp>
      <p:sp>
        <p:nvSpPr>
          <p:cNvPr id="30" name="object 30"/>
          <p:cNvSpPr txBox="1"/>
          <p:nvPr/>
        </p:nvSpPr>
        <p:spPr>
          <a:xfrm>
            <a:off x="5842571" y="5152400"/>
            <a:ext cx="137282" cy="288162"/>
          </a:xfrm>
          <a:prstGeom prst="rect">
            <a:avLst/>
          </a:prstGeom>
        </p:spPr>
        <p:txBody>
          <a:bodyPr vert="vert270" wrap="square" lIns="0" tIns="3775" rIns="0" bIns="0" rtlCol="0">
            <a:spAutoFit/>
          </a:bodyPr>
          <a:lstStyle/>
          <a:p>
            <a:pPr marL="25168">
              <a:spcBef>
                <a:spcPts val="30"/>
              </a:spcBef>
            </a:pPr>
            <a:r>
              <a:rPr sz="892" dirty="0">
                <a:latin typeface="Arial"/>
                <a:cs typeface="Arial"/>
              </a:rPr>
              <a:t>−0.5</a:t>
            </a:r>
            <a:endParaRPr sz="892">
              <a:latin typeface="Arial"/>
              <a:cs typeface="Arial"/>
            </a:endParaRPr>
          </a:p>
        </p:txBody>
      </p:sp>
      <p:sp>
        <p:nvSpPr>
          <p:cNvPr id="31" name="object 31"/>
          <p:cNvSpPr txBox="1"/>
          <p:nvPr/>
        </p:nvSpPr>
        <p:spPr>
          <a:xfrm>
            <a:off x="5842571" y="4535022"/>
            <a:ext cx="137282" cy="217694"/>
          </a:xfrm>
          <a:prstGeom prst="rect">
            <a:avLst/>
          </a:prstGeom>
        </p:spPr>
        <p:txBody>
          <a:bodyPr vert="vert270" wrap="square" lIns="0" tIns="3775" rIns="0" bIns="0" rtlCol="0">
            <a:spAutoFit/>
          </a:bodyPr>
          <a:lstStyle/>
          <a:p>
            <a:pPr marL="25168">
              <a:spcBef>
                <a:spcPts val="30"/>
              </a:spcBef>
            </a:pPr>
            <a:r>
              <a:rPr sz="892" dirty="0">
                <a:latin typeface="Arial"/>
                <a:cs typeface="Arial"/>
              </a:rPr>
              <a:t>0.0</a:t>
            </a:r>
            <a:endParaRPr sz="892">
              <a:latin typeface="Arial"/>
              <a:cs typeface="Arial"/>
            </a:endParaRPr>
          </a:p>
        </p:txBody>
      </p:sp>
      <p:sp>
        <p:nvSpPr>
          <p:cNvPr id="32" name="object 32"/>
          <p:cNvSpPr txBox="1"/>
          <p:nvPr/>
        </p:nvSpPr>
        <p:spPr>
          <a:xfrm>
            <a:off x="5842571" y="3882554"/>
            <a:ext cx="137282" cy="217694"/>
          </a:xfrm>
          <a:prstGeom prst="rect">
            <a:avLst/>
          </a:prstGeom>
        </p:spPr>
        <p:txBody>
          <a:bodyPr vert="vert270" wrap="square" lIns="0" tIns="3775" rIns="0" bIns="0" rtlCol="0">
            <a:spAutoFit/>
          </a:bodyPr>
          <a:lstStyle/>
          <a:p>
            <a:pPr marL="25168">
              <a:spcBef>
                <a:spcPts val="30"/>
              </a:spcBef>
            </a:pPr>
            <a:r>
              <a:rPr sz="892" dirty="0">
                <a:latin typeface="Arial"/>
                <a:cs typeface="Arial"/>
              </a:rPr>
              <a:t>0.5</a:t>
            </a:r>
            <a:endParaRPr sz="892">
              <a:latin typeface="Arial"/>
              <a:cs typeface="Arial"/>
            </a:endParaRPr>
          </a:p>
        </p:txBody>
      </p:sp>
      <p:sp>
        <p:nvSpPr>
          <p:cNvPr id="33" name="object 33"/>
          <p:cNvSpPr/>
          <p:nvPr/>
        </p:nvSpPr>
        <p:spPr>
          <a:xfrm>
            <a:off x="4471305" y="4643714"/>
            <a:ext cx="559965" cy="436647"/>
          </a:xfrm>
          <a:custGeom>
            <a:avLst/>
            <a:gdLst/>
            <a:ahLst/>
            <a:cxnLst/>
            <a:rect l="l" t="t" r="r" b="b"/>
            <a:pathLst>
              <a:path w="282575" h="220344">
                <a:moveTo>
                  <a:pt x="0" y="0"/>
                </a:moveTo>
                <a:lnTo>
                  <a:pt x="282320" y="220294"/>
                </a:lnTo>
              </a:path>
            </a:pathLst>
          </a:custGeom>
          <a:ln w="3175">
            <a:solidFill>
              <a:srgbClr val="CE6017"/>
            </a:solidFill>
          </a:ln>
        </p:spPr>
        <p:txBody>
          <a:bodyPr wrap="square" lIns="0" tIns="0" rIns="0" bIns="0" rtlCol="0"/>
          <a:lstStyle/>
          <a:p>
            <a:endParaRPr sz="3567"/>
          </a:p>
        </p:txBody>
      </p:sp>
      <p:sp>
        <p:nvSpPr>
          <p:cNvPr id="34" name="object 34"/>
          <p:cNvSpPr/>
          <p:nvPr/>
        </p:nvSpPr>
        <p:spPr>
          <a:xfrm>
            <a:off x="4973635" y="5026832"/>
            <a:ext cx="57882" cy="54109"/>
          </a:xfrm>
          <a:custGeom>
            <a:avLst/>
            <a:gdLst/>
            <a:ahLst/>
            <a:cxnLst/>
            <a:rect l="l" t="t" r="r" b="b"/>
            <a:pathLst>
              <a:path w="29210" h="27305">
                <a:moveTo>
                  <a:pt x="0" y="22923"/>
                </a:moveTo>
                <a:lnTo>
                  <a:pt x="28830" y="26962"/>
                </a:lnTo>
                <a:lnTo>
                  <a:pt x="17914" y="0"/>
                </a:lnTo>
              </a:path>
            </a:pathLst>
          </a:custGeom>
          <a:ln w="3175">
            <a:solidFill>
              <a:srgbClr val="CE6017"/>
            </a:solidFill>
          </a:ln>
        </p:spPr>
        <p:txBody>
          <a:bodyPr wrap="square" lIns="0" tIns="0" rIns="0" bIns="0" rtlCol="0"/>
          <a:lstStyle/>
          <a:p>
            <a:endParaRPr sz="3567"/>
          </a:p>
        </p:txBody>
      </p:sp>
      <p:sp>
        <p:nvSpPr>
          <p:cNvPr id="35" name="object 35"/>
          <p:cNvSpPr/>
          <p:nvPr/>
        </p:nvSpPr>
        <p:spPr>
          <a:xfrm>
            <a:off x="4471303" y="4643713"/>
            <a:ext cx="609041" cy="196302"/>
          </a:xfrm>
          <a:custGeom>
            <a:avLst/>
            <a:gdLst/>
            <a:ahLst/>
            <a:cxnLst/>
            <a:rect l="l" t="t" r="r" b="b"/>
            <a:pathLst>
              <a:path w="307339" h="99060">
                <a:moveTo>
                  <a:pt x="0" y="0"/>
                </a:moveTo>
                <a:lnTo>
                  <a:pt x="307221" y="99049"/>
                </a:lnTo>
              </a:path>
            </a:pathLst>
          </a:custGeom>
          <a:ln w="3175">
            <a:solidFill>
              <a:srgbClr val="CE6017"/>
            </a:solidFill>
          </a:ln>
        </p:spPr>
        <p:txBody>
          <a:bodyPr wrap="square" lIns="0" tIns="0" rIns="0" bIns="0" rtlCol="0"/>
          <a:lstStyle/>
          <a:p>
            <a:endParaRPr sz="3567"/>
          </a:p>
        </p:txBody>
      </p:sp>
      <p:sp>
        <p:nvSpPr>
          <p:cNvPr id="36" name="object 36"/>
          <p:cNvSpPr/>
          <p:nvPr/>
        </p:nvSpPr>
        <p:spPr>
          <a:xfrm>
            <a:off x="5023711" y="4797214"/>
            <a:ext cx="56626" cy="55367"/>
          </a:xfrm>
          <a:custGeom>
            <a:avLst/>
            <a:gdLst/>
            <a:ahLst/>
            <a:cxnLst/>
            <a:rect l="l" t="t" r="r" b="b"/>
            <a:pathLst>
              <a:path w="28575" h="27939">
                <a:moveTo>
                  <a:pt x="0" y="27696"/>
                </a:moveTo>
                <a:lnTo>
                  <a:pt x="28460" y="21589"/>
                </a:lnTo>
                <a:lnTo>
                  <a:pt x="8932" y="0"/>
                </a:lnTo>
              </a:path>
            </a:pathLst>
          </a:custGeom>
          <a:ln w="3175">
            <a:solidFill>
              <a:srgbClr val="CE6017"/>
            </a:solidFill>
          </a:ln>
        </p:spPr>
        <p:txBody>
          <a:bodyPr wrap="square" lIns="0" tIns="0" rIns="0" bIns="0" rtlCol="0"/>
          <a:lstStyle/>
          <a:p>
            <a:endParaRPr sz="3567"/>
          </a:p>
        </p:txBody>
      </p:sp>
      <p:sp>
        <p:nvSpPr>
          <p:cNvPr id="37" name="object 37"/>
          <p:cNvSpPr/>
          <p:nvPr/>
        </p:nvSpPr>
        <p:spPr>
          <a:xfrm>
            <a:off x="4471304" y="3732548"/>
            <a:ext cx="290679" cy="912303"/>
          </a:xfrm>
          <a:custGeom>
            <a:avLst/>
            <a:gdLst/>
            <a:ahLst/>
            <a:cxnLst/>
            <a:rect l="l" t="t" r="r" b="b"/>
            <a:pathLst>
              <a:path w="146685" h="460375">
                <a:moveTo>
                  <a:pt x="0" y="459801"/>
                </a:moveTo>
                <a:lnTo>
                  <a:pt x="146557" y="0"/>
                </a:lnTo>
              </a:path>
            </a:pathLst>
          </a:custGeom>
          <a:ln w="3175">
            <a:solidFill>
              <a:srgbClr val="CE6017"/>
            </a:solidFill>
          </a:ln>
        </p:spPr>
        <p:txBody>
          <a:bodyPr wrap="square" lIns="0" tIns="0" rIns="0" bIns="0" rtlCol="0"/>
          <a:lstStyle/>
          <a:p>
            <a:endParaRPr sz="3567"/>
          </a:p>
        </p:txBody>
      </p:sp>
      <p:sp>
        <p:nvSpPr>
          <p:cNvPr id="38" name="object 38"/>
          <p:cNvSpPr/>
          <p:nvPr/>
        </p:nvSpPr>
        <p:spPr>
          <a:xfrm>
            <a:off x="4719032" y="3732548"/>
            <a:ext cx="55367" cy="56626"/>
          </a:xfrm>
          <a:custGeom>
            <a:avLst/>
            <a:gdLst/>
            <a:ahLst/>
            <a:cxnLst/>
            <a:rect l="l" t="t" r="r" b="b"/>
            <a:pathLst>
              <a:path w="27939" h="28575">
                <a:moveTo>
                  <a:pt x="27732" y="28460"/>
                </a:moveTo>
                <a:lnTo>
                  <a:pt x="21546" y="0"/>
                </a:lnTo>
                <a:lnTo>
                  <a:pt x="0" y="19606"/>
                </a:lnTo>
              </a:path>
            </a:pathLst>
          </a:custGeom>
          <a:ln w="3175">
            <a:solidFill>
              <a:srgbClr val="CE6017"/>
            </a:solidFill>
          </a:ln>
        </p:spPr>
        <p:txBody>
          <a:bodyPr wrap="square" lIns="0" tIns="0" rIns="0" bIns="0" rtlCol="0"/>
          <a:lstStyle/>
          <a:p>
            <a:endParaRPr sz="3567"/>
          </a:p>
        </p:txBody>
      </p:sp>
      <p:sp>
        <p:nvSpPr>
          <p:cNvPr id="39" name="object 39"/>
          <p:cNvSpPr/>
          <p:nvPr/>
        </p:nvSpPr>
        <p:spPr>
          <a:xfrm>
            <a:off x="4471305" y="4469053"/>
            <a:ext cx="567515" cy="174910"/>
          </a:xfrm>
          <a:custGeom>
            <a:avLst/>
            <a:gdLst/>
            <a:ahLst/>
            <a:cxnLst/>
            <a:rect l="l" t="t" r="r" b="b"/>
            <a:pathLst>
              <a:path w="286385" h="88264">
                <a:moveTo>
                  <a:pt x="0" y="88139"/>
                </a:moveTo>
                <a:lnTo>
                  <a:pt x="286281" y="0"/>
                </a:lnTo>
              </a:path>
            </a:pathLst>
          </a:custGeom>
          <a:ln w="3175">
            <a:solidFill>
              <a:srgbClr val="CE6017"/>
            </a:solidFill>
          </a:ln>
        </p:spPr>
        <p:txBody>
          <a:bodyPr wrap="square" lIns="0" tIns="0" rIns="0" bIns="0" rtlCol="0"/>
          <a:lstStyle/>
          <a:p>
            <a:endParaRPr sz="3567"/>
          </a:p>
        </p:txBody>
      </p:sp>
      <p:sp>
        <p:nvSpPr>
          <p:cNvPr id="40" name="object 40"/>
          <p:cNvSpPr/>
          <p:nvPr/>
        </p:nvSpPr>
        <p:spPr>
          <a:xfrm>
            <a:off x="4982372" y="4456157"/>
            <a:ext cx="56626" cy="55367"/>
          </a:xfrm>
          <a:custGeom>
            <a:avLst/>
            <a:gdLst/>
            <a:ahLst/>
            <a:cxnLst/>
            <a:rect l="l" t="t" r="r" b="b"/>
            <a:pathLst>
              <a:path w="28575" h="27939">
                <a:moveTo>
                  <a:pt x="8568" y="27817"/>
                </a:moveTo>
                <a:lnTo>
                  <a:pt x="28381" y="6507"/>
                </a:lnTo>
                <a:lnTo>
                  <a:pt x="0" y="0"/>
                </a:lnTo>
              </a:path>
            </a:pathLst>
          </a:custGeom>
          <a:ln w="3175">
            <a:solidFill>
              <a:srgbClr val="CE6017"/>
            </a:solidFill>
          </a:ln>
        </p:spPr>
        <p:txBody>
          <a:bodyPr wrap="square" lIns="0" tIns="0" rIns="0" bIns="0" rtlCol="0"/>
          <a:lstStyle/>
          <a:p>
            <a:endParaRPr sz="3567"/>
          </a:p>
        </p:txBody>
      </p:sp>
      <p:graphicFrame>
        <p:nvGraphicFramePr>
          <p:cNvPr id="41" name="object 41"/>
          <p:cNvGraphicFramePr>
            <a:graphicFrameLocks noGrp="1"/>
          </p:cNvGraphicFramePr>
          <p:nvPr/>
        </p:nvGraphicFramePr>
        <p:xfrm>
          <a:off x="3246447" y="3410997"/>
          <a:ext cx="2462582" cy="2448746"/>
        </p:xfrm>
        <a:graphic>
          <a:graphicData uri="http://schemas.openxmlformats.org/drawingml/2006/table">
            <a:tbl>
              <a:tblPr firstRow="1" bandRow="1">
                <a:tableStyleId>{2D5ABB26-0587-4C30-8999-92F81FD0307C}</a:tableStyleId>
              </a:tblPr>
              <a:tblGrid>
                <a:gridCol w="127093"/>
                <a:gridCol w="113251"/>
                <a:gridCol w="106960"/>
                <a:gridCol w="52849"/>
                <a:gridCol w="129610"/>
                <a:gridCol w="129610"/>
                <a:gridCol w="171133"/>
                <a:gridCol w="397636"/>
                <a:gridCol w="1021779"/>
                <a:gridCol w="94376"/>
                <a:gridCol w="118285"/>
              </a:tblGrid>
              <a:tr h="781434">
                <a:tc>
                  <a:txBody>
                    <a:bodyPr/>
                    <a:lstStyle/>
                    <a:p>
                      <a:pPr>
                        <a:lnSpc>
                          <a:spcPct val="100000"/>
                        </a:lnSpc>
                      </a:pPr>
                      <a:endParaRPr sz="1400">
                        <a:latin typeface="Times New Roman"/>
                        <a:cs typeface="Times New Roman"/>
                      </a:endParaRPr>
                    </a:p>
                  </a:txBody>
                  <a:tcPr marL="0" marR="0" marT="0" marB="0">
                    <a:lnL w="3175">
                      <a:solidFill>
                        <a:srgbClr val="0072CB"/>
                      </a:solidFill>
                      <a:prstDash val="solid"/>
                    </a:lnL>
                    <a:lnT w="3175">
                      <a:solidFill>
                        <a:srgbClr val="0072CB"/>
                      </a:solidFill>
                      <a:prstDash val="solid"/>
                    </a:lnT>
                  </a:tcPr>
                </a:tc>
                <a:tc>
                  <a:txBody>
                    <a:bodyPr/>
                    <a:lstStyle/>
                    <a:p>
                      <a:pPr>
                        <a:lnSpc>
                          <a:spcPct val="100000"/>
                        </a:lnSpc>
                      </a:pPr>
                      <a:endParaRPr sz="1400">
                        <a:latin typeface="Times New Roman"/>
                        <a:cs typeface="Times New Roman"/>
                      </a:endParaRPr>
                    </a:p>
                  </a:txBody>
                  <a:tcPr marL="0" marR="0" marT="0" marB="0">
                    <a:lnT w="3175">
                      <a:solidFill>
                        <a:srgbClr val="0072CB"/>
                      </a:solidFill>
                      <a:prstDash val="solid"/>
                    </a:lnT>
                  </a:tcPr>
                </a:tc>
                <a:tc>
                  <a:txBody>
                    <a:bodyPr/>
                    <a:lstStyle/>
                    <a:p>
                      <a:pPr>
                        <a:lnSpc>
                          <a:spcPct val="100000"/>
                        </a:lnSpc>
                      </a:pPr>
                      <a:endParaRPr sz="1400">
                        <a:latin typeface="Times New Roman"/>
                        <a:cs typeface="Times New Roman"/>
                      </a:endParaRPr>
                    </a:p>
                  </a:txBody>
                  <a:tcPr marL="0" marR="0" marT="0" marB="0">
                    <a:lnT w="3175">
                      <a:solidFill>
                        <a:srgbClr val="0072CB"/>
                      </a:solidFill>
                      <a:prstDash val="solid"/>
                    </a:lnT>
                  </a:tcPr>
                </a:tc>
                <a:tc>
                  <a:txBody>
                    <a:bodyPr/>
                    <a:lstStyle/>
                    <a:p>
                      <a:pPr>
                        <a:lnSpc>
                          <a:spcPct val="100000"/>
                        </a:lnSpc>
                      </a:pPr>
                      <a:endParaRPr sz="1400">
                        <a:latin typeface="Times New Roman"/>
                        <a:cs typeface="Times New Roman"/>
                      </a:endParaRPr>
                    </a:p>
                  </a:txBody>
                  <a:tcPr marL="0" marR="0" marT="0" marB="0">
                    <a:lnT w="3175">
                      <a:solidFill>
                        <a:srgbClr val="0072CB"/>
                      </a:solidFill>
                      <a:prstDash val="solid"/>
                    </a:lnT>
                  </a:tcPr>
                </a:tc>
                <a:tc>
                  <a:txBody>
                    <a:bodyPr/>
                    <a:lstStyle/>
                    <a:p>
                      <a:pPr>
                        <a:lnSpc>
                          <a:spcPct val="100000"/>
                        </a:lnSpc>
                      </a:pPr>
                      <a:endParaRPr sz="1400">
                        <a:latin typeface="Times New Roman"/>
                        <a:cs typeface="Times New Roman"/>
                      </a:endParaRPr>
                    </a:p>
                  </a:txBody>
                  <a:tcPr marL="0" marR="0" marT="0" marB="0">
                    <a:lnT w="3175">
                      <a:solidFill>
                        <a:srgbClr val="0072CB"/>
                      </a:solidFill>
                      <a:prstDash val="solid"/>
                    </a:lnT>
                  </a:tcPr>
                </a:tc>
                <a:tc>
                  <a:txBody>
                    <a:bodyPr/>
                    <a:lstStyle/>
                    <a:p>
                      <a:pPr>
                        <a:lnSpc>
                          <a:spcPct val="100000"/>
                        </a:lnSpc>
                      </a:pPr>
                      <a:endParaRPr sz="1400">
                        <a:latin typeface="Times New Roman"/>
                        <a:cs typeface="Times New Roman"/>
                      </a:endParaRPr>
                    </a:p>
                  </a:txBody>
                  <a:tcPr marL="0" marR="0" marT="0" marB="0">
                    <a:lnT w="3175">
                      <a:solidFill>
                        <a:srgbClr val="0072CB"/>
                      </a:solidFill>
                      <a:prstDash val="solid"/>
                    </a:lnT>
                  </a:tcPr>
                </a:tc>
                <a:tc>
                  <a:txBody>
                    <a:bodyPr/>
                    <a:lstStyle/>
                    <a:p>
                      <a:pPr>
                        <a:lnSpc>
                          <a:spcPct val="100000"/>
                        </a:lnSpc>
                      </a:pPr>
                      <a:endParaRPr sz="1400">
                        <a:latin typeface="Times New Roman"/>
                        <a:cs typeface="Times New Roman"/>
                      </a:endParaRPr>
                    </a:p>
                  </a:txBody>
                  <a:tcPr marL="0" marR="0" marT="0" marB="0">
                    <a:lnT w="3175">
                      <a:solidFill>
                        <a:srgbClr val="0072CB"/>
                      </a:solidFill>
                      <a:prstDash val="solid"/>
                    </a:lnT>
                  </a:tcPr>
                </a:tc>
                <a:tc>
                  <a:txBody>
                    <a:bodyPr/>
                    <a:lstStyle/>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marR="74930" algn="r">
                        <a:lnSpc>
                          <a:spcPts val="505"/>
                        </a:lnSpc>
                        <a:spcBef>
                          <a:spcPts val="430"/>
                        </a:spcBef>
                      </a:pPr>
                      <a:r>
                        <a:rPr sz="1300" spc="-75" baseline="18518" dirty="0">
                          <a:solidFill>
                            <a:srgbClr val="0072CB"/>
                          </a:solidFill>
                          <a:latin typeface="Arial"/>
                          <a:cs typeface="Arial"/>
                        </a:rPr>
                        <a:t>*</a:t>
                      </a:r>
                      <a:r>
                        <a:rPr sz="1300" spc="-75" baseline="6172" dirty="0">
                          <a:solidFill>
                            <a:srgbClr val="0072CB"/>
                          </a:solidFill>
                          <a:latin typeface="Arial"/>
                          <a:cs typeface="Arial"/>
                        </a:rPr>
                        <a:t>*</a:t>
                      </a:r>
                      <a:r>
                        <a:rPr sz="1300" spc="-22" baseline="6172" dirty="0">
                          <a:solidFill>
                            <a:srgbClr val="0072CB"/>
                          </a:solidFill>
                          <a:latin typeface="Arial"/>
                          <a:cs typeface="Arial"/>
                        </a:rPr>
                        <a:t> </a:t>
                      </a:r>
                      <a:r>
                        <a:rPr sz="900" spc="-35" dirty="0">
                          <a:solidFill>
                            <a:srgbClr val="0072CB"/>
                          </a:solidFill>
                          <a:latin typeface="Arial"/>
                          <a:cs typeface="Arial"/>
                        </a:rPr>
                        <a:t>**</a:t>
                      </a:r>
                      <a:endParaRPr sz="900">
                        <a:latin typeface="Arial"/>
                        <a:cs typeface="Arial"/>
                      </a:endParaRPr>
                    </a:p>
                  </a:txBody>
                  <a:tcPr marL="0" marR="0" marT="0" marB="0">
                    <a:lnR w="3175">
                      <a:solidFill>
                        <a:srgbClr val="AEC0DA"/>
                      </a:solidFill>
                      <a:prstDash val="solid"/>
                    </a:lnR>
                    <a:lnT w="3175">
                      <a:solidFill>
                        <a:srgbClr val="0072CB"/>
                      </a:solidFill>
                      <a:prstDash val="solid"/>
                    </a:lnT>
                  </a:tcPr>
                </a:tc>
                <a:tc rowSpan="4">
                  <a:txBody>
                    <a:bodyPr/>
                    <a:lstStyle/>
                    <a:p>
                      <a:pPr marL="44450">
                        <a:lnSpc>
                          <a:spcPct val="100000"/>
                        </a:lnSpc>
                        <a:spcBef>
                          <a:spcPts val="30"/>
                        </a:spcBef>
                      </a:pPr>
                      <a:r>
                        <a:rPr sz="900" spc="10" dirty="0">
                          <a:solidFill>
                            <a:srgbClr val="CE6017"/>
                          </a:solidFill>
                          <a:latin typeface="Arial"/>
                          <a:cs typeface="Arial"/>
                        </a:rPr>
                        <a:t>UrbanPop</a:t>
                      </a:r>
                      <a:endParaRPr sz="900">
                        <a:latin typeface="Arial"/>
                        <a:cs typeface="Arial"/>
                      </a:endParaRPr>
                    </a:p>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a:lnSpc>
                          <a:spcPct val="100000"/>
                        </a:lnSpc>
                        <a:spcBef>
                          <a:spcPts val="40"/>
                        </a:spcBef>
                      </a:pPr>
                      <a:endParaRPr sz="1100">
                        <a:latin typeface="Times New Roman"/>
                        <a:cs typeface="Times New Roman"/>
                      </a:endParaRPr>
                    </a:p>
                    <a:p>
                      <a:pPr algn="ctr">
                        <a:lnSpc>
                          <a:spcPct val="100000"/>
                        </a:lnSpc>
                        <a:tabLst>
                          <a:tab pos="446405" algn="l"/>
                        </a:tabLst>
                      </a:pPr>
                      <a:r>
                        <a:rPr sz="1300" spc="15" baseline="-18518" dirty="0">
                          <a:solidFill>
                            <a:srgbClr val="0072CB"/>
                          </a:solidFill>
                          <a:latin typeface="Arial"/>
                          <a:cs typeface="Arial"/>
                        </a:rPr>
                        <a:t>*	</a:t>
                      </a:r>
                      <a:r>
                        <a:rPr sz="900" spc="10" dirty="0">
                          <a:solidFill>
                            <a:srgbClr val="0072CB"/>
                          </a:solidFill>
                          <a:latin typeface="Arial"/>
                          <a:cs typeface="Arial"/>
                        </a:rPr>
                        <a:t>*</a:t>
                      </a:r>
                      <a:endParaRPr sz="900">
                        <a:latin typeface="Arial"/>
                        <a:cs typeface="Arial"/>
                      </a:endParaRPr>
                    </a:p>
                    <a:p>
                      <a:pPr marL="58419" algn="ctr">
                        <a:lnSpc>
                          <a:spcPts val="500"/>
                        </a:lnSpc>
                        <a:spcBef>
                          <a:spcPts val="295"/>
                        </a:spcBef>
                      </a:pPr>
                      <a:r>
                        <a:rPr sz="900" dirty="0">
                          <a:solidFill>
                            <a:srgbClr val="0072CB"/>
                          </a:solidFill>
                          <a:latin typeface="Arial"/>
                          <a:cs typeface="Arial"/>
                        </a:rPr>
                        <a:t>*</a:t>
                      </a:r>
                      <a:endParaRPr sz="900">
                        <a:latin typeface="Arial"/>
                        <a:cs typeface="Arial"/>
                      </a:endParaRPr>
                    </a:p>
                    <a:p>
                      <a:pPr>
                        <a:lnSpc>
                          <a:spcPts val="500"/>
                        </a:lnSpc>
                        <a:tabLst>
                          <a:tab pos="248920" algn="l"/>
                        </a:tabLst>
                      </a:pPr>
                      <a:r>
                        <a:rPr sz="1300" baseline="-24691" dirty="0">
                          <a:solidFill>
                            <a:srgbClr val="0072CB"/>
                          </a:solidFill>
                          <a:latin typeface="Arial"/>
                          <a:cs typeface="Arial"/>
                        </a:rPr>
                        <a:t>*	</a:t>
                      </a:r>
                      <a:r>
                        <a:rPr sz="900" dirty="0">
                          <a:solidFill>
                            <a:srgbClr val="0072CB"/>
                          </a:solidFill>
                          <a:latin typeface="Arial"/>
                          <a:cs typeface="Arial"/>
                        </a:rPr>
                        <a:t>*</a:t>
                      </a:r>
                      <a:r>
                        <a:rPr sz="900" spc="-45" dirty="0">
                          <a:solidFill>
                            <a:srgbClr val="0072CB"/>
                          </a:solidFill>
                          <a:latin typeface="Arial"/>
                          <a:cs typeface="Arial"/>
                        </a:rPr>
                        <a:t> </a:t>
                      </a:r>
                      <a:r>
                        <a:rPr sz="900" spc="-160" dirty="0">
                          <a:solidFill>
                            <a:srgbClr val="CE6017"/>
                          </a:solidFill>
                          <a:latin typeface="Arial"/>
                          <a:cs typeface="Arial"/>
                        </a:rPr>
                        <a:t>R</a:t>
                      </a:r>
                      <a:r>
                        <a:rPr sz="1300" spc="-97" baseline="24691" dirty="0">
                          <a:solidFill>
                            <a:srgbClr val="0072CB"/>
                          </a:solidFill>
                          <a:latin typeface="Arial"/>
                          <a:cs typeface="Arial"/>
                        </a:rPr>
                        <a:t>*</a:t>
                      </a:r>
                      <a:r>
                        <a:rPr sz="1300" spc="-225" baseline="12345" dirty="0">
                          <a:solidFill>
                            <a:srgbClr val="0072CB"/>
                          </a:solidFill>
                          <a:latin typeface="Arial"/>
                          <a:cs typeface="Arial"/>
                        </a:rPr>
                        <a:t>*</a:t>
                      </a:r>
                      <a:r>
                        <a:rPr sz="900" dirty="0">
                          <a:solidFill>
                            <a:srgbClr val="CE6017"/>
                          </a:solidFill>
                          <a:latin typeface="Arial"/>
                          <a:cs typeface="Arial"/>
                        </a:rPr>
                        <a:t>ape</a:t>
                      </a:r>
                      <a:endParaRPr sz="900">
                        <a:latin typeface="Arial"/>
                        <a:cs typeface="Arial"/>
                      </a:endParaRPr>
                    </a:p>
                    <a:p>
                      <a:pPr>
                        <a:lnSpc>
                          <a:spcPts val="470"/>
                        </a:lnSpc>
                        <a:spcBef>
                          <a:spcPts val="85"/>
                        </a:spcBef>
                      </a:pPr>
                      <a:r>
                        <a:rPr sz="1300" spc="15" baseline="12345" dirty="0">
                          <a:solidFill>
                            <a:srgbClr val="0072CB"/>
                          </a:solidFill>
                          <a:latin typeface="Arial"/>
                          <a:cs typeface="Arial"/>
                        </a:rPr>
                        <a:t>*      </a:t>
                      </a:r>
                      <a:r>
                        <a:rPr sz="900" spc="10" dirty="0">
                          <a:solidFill>
                            <a:srgbClr val="0072CB"/>
                          </a:solidFill>
                          <a:latin typeface="Arial"/>
                          <a:cs typeface="Arial"/>
                        </a:rPr>
                        <a:t>*      </a:t>
                      </a:r>
                      <a:r>
                        <a:rPr sz="1300" spc="15" baseline="24691" dirty="0">
                          <a:solidFill>
                            <a:srgbClr val="0072CB"/>
                          </a:solidFill>
                          <a:latin typeface="Arial"/>
                          <a:cs typeface="Arial"/>
                        </a:rPr>
                        <a:t>*      </a:t>
                      </a:r>
                      <a:r>
                        <a:rPr sz="1300" spc="15" baseline="-18518" dirty="0">
                          <a:solidFill>
                            <a:srgbClr val="0072CB"/>
                          </a:solidFill>
                          <a:latin typeface="Arial"/>
                          <a:cs typeface="Arial"/>
                        </a:rPr>
                        <a:t>*</a:t>
                      </a:r>
                      <a:endParaRPr sz="1300" baseline="-18518">
                        <a:latin typeface="Arial"/>
                        <a:cs typeface="Arial"/>
                      </a:endParaRPr>
                    </a:p>
                  </a:txBody>
                  <a:tcPr marL="0" marR="0" marT="7550" marB="0">
                    <a:lnL w="3175">
                      <a:solidFill>
                        <a:srgbClr val="AEC0DA"/>
                      </a:solidFill>
                      <a:prstDash val="solid"/>
                    </a:lnL>
                    <a:lnT w="3175">
                      <a:solidFill>
                        <a:srgbClr val="0072CB"/>
                      </a:solidFill>
                      <a:prstDash val="solid"/>
                    </a:lnT>
                    <a:lnB w="3175">
                      <a:solidFill>
                        <a:srgbClr val="AEC0DA"/>
                      </a:solidFill>
                      <a:prstDash val="solid"/>
                    </a:lnB>
                  </a:tcPr>
                </a:tc>
                <a:tc rowSpan="4">
                  <a:txBody>
                    <a:bodyPr/>
                    <a:lstStyle/>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a:lnSpc>
                          <a:spcPct val="100000"/>
                        </a:lnSpc>
                        <a:spcBef>
                          <a:spcPts val="35"/>
                        </a:spcBef>
                      </a:pPr>
                      <a:endParaRPr sz="1100">
                        <a:latin typeface="Times New Roman"/>
                        <a:cs typeface="Times New Roman"/>
                      </a:endParaRPr>
                    </a:p>
                    <a:p>
                      <a:pPr marL="19050">
                        <a:lnSpc>
                          <a:spcPct val="100000"/>
                        </a:lnSpc>
                      </a:pPr>
                      <a:r>
                        <a:rPr sz="900" dirty="0">
                          <a:solidFill>
                            <a:srgbClr val="0072CB"/>
                          </a:solidFill>
                          <a:latin typeface="Arial"/>
                          <a:cs typeface="Arial"/>
                        </a:rPr>
                        <a:t>*</a:t>
                      </a:r>
                      <a:endParaRPr sz="900">
                        <a:latin typeface="Arial"/>
                        <a:cs typeface="Arial"/>
                      </a:endParaRPr>
                    </a:p>
                  </a:txBody>
                  <a:tcPr marL="0" marR="0" marT="0" marB="0">
                    <a:lnT w="3175">
                      <a:solidFill>
                        <a:srgbClr val="0072CB"/>
                      </a:solidFill>
                      <a:prstDash val="solid"/>
                    </a:lnT>
                    <a:lnB w="3175">
                      <a:solidFill>
                        <a:srgbClr val="AEC0DA"/>
                      </a:solidFill>
                      <a:prstDash val="solid"/>
                    </a:lnB>
                  </a:tcPr>
                </a:tc>
                <a:tc rowSpan="4">
                  <a:txBody>
                    <a:bodyPr/>
                    <a:lstStyle/>
                    <a:p>
                      <a:pPr>
                        <a:lnSpc>
                          <a:spcPct val="100000"/>
                        </a:lnSpc>
                      </a:pPr>
                      <a:endParaRPr sz="1400">
                        <a:latin typeface="Times New Roman"/>
                        <a:cs typeface="Times New Roman"/>
                      </a:endParaRPr>
                    </a:p>
                  </a:txBody>
                  <a:tcPr marL="0" marR="0" marT="0" marB="0">
                    <a:lnR w="3175">
                      <a:solidFill>
                        <a:srgbClr val="0072CB"/>
                      </a:solidFill>
                      <a:prstDash val="solid"/>
                    </a:lnR>
                    <a:lnT w="3175">
                      <a:solidFill>
                        <a:srgbClr val="0072CB"/>
                      </a:solidFill>
                      <a:prstDash val="solid"/>
                    </a:lnT>
                    <a:lnB w="3175">
                      <a:solidFill>
                        <a:srgbClr val="AEC0DA"/>
                      </a:solidFill>
                      <a:prstDash val="solid"/>
                    </a:lnB>
                  </a:tcPr>
                </a:tc>
              </a:tr>
              <a:tr h="159810">
                <a:tc>
                  <a:txBody>
                    <a:bodyPr/>
                    <a:lstStyle/>
                    <a:p>
                      <a:pPr>
                        <a:lnSpc>
                          <a:spcPct val="100000"/>
                        </a:lnSpc>
                      </a:pPr>
                      <a:endParaRPr sz="600">
                        <a:latin typeface="Times New Roman"/>
                        <a:cs typeface="Times New Roman"/>
                      </a:endParaRPr>
                    </a:p>
                  </a:txBody>
                  <a:tcPr marL="0" marR="0" marT="0" marB="0">
                    <a:lnL w="3175">
                      <a:solidFill>
                        <a:srgbClr val="0072CB"/>
                      </a:solidFill>
                      <a:prstDash val="solid"/>
                    </a:lnL>
                  </a:tcPr>
                </a:tc>
                <a:tc>
                  <a:txBody>
                    <a:bodyPr/>
                    <a:lstStyle/>
                    <a:p>
                      <a:pPr>
                        <a:lnSpc>
                          <a:spcPct val="100000"/>
                        </a:lnSpc>
                      </a:pPr>
                      <a:endParaRPr sz="600">
                        <a:latin typeface="Times New Roman"/>
                        <a:cs typeface="Times New Roman"/>
                      </a:endParaRPr>
                    </a:p>
                  </a:txBody>
                  <a:tcPr marL="0" marR="0" marT="0" marB="0"/>
                </a:tc>
                <a:tc>
                  <a:txBody>
                    <a:bodyPr/>
                    <a:lstStyle/>
                    <a:p>
                      <a:pPr>
                        <a:lnSpc>
                          <a:spcPct val="100000"/>
                        </a:lnSpc>
                      </a:pPr>
                      <a:endParaRPr sz="600">
                        <a:latin typeface="Times New Roman"/>
                        <a:cs typeface="Times New Roman"/>
                      </a:endParaRPr>
                    </a:p>
                  </a:txBody>
                  <a:tcPr marL="0" marR="0" marT="0" marB="0"/>
                </a:tc>
                <a:tc>
                  <a:txBody>
                    <a:bodyPr/>
                    <a:lstStyle/>
                    <a:p>
                      <a:pPr>
                        <a:lnSpc>
                          <a:spcPct val="100000"/>
                        </a:lnSpc>
                      </a:pPr>
                      <a:endParaRPr sz="600">
                        <a:latin typeface="Times New Roman"/>
                        <a:cs typeface="Times New Roman"/>
                      </a:endParaRPr>
                    </a:p>
                  </a:txBody>
                  <a:tcPr marL="0" marR="0" marT="0" marB="0"/>
                </a:tc>
                <a:tc>
                  <a:txBody>
                    <a:bodyPr/>
                    <a:lstStyle/>
                    <a:p>
                      <a:pPr>
                        <a:lnSpc>
                          <a:spcPct val="100000"/>
                        </a:lnSpc>
                      </a:pPr>
                      <a:endParaRPr sz="600">
                        <a:latin typeface="Times New Roman"/>
                        <a:cs typeface="Times New Roman"/>
                      </a:endParaRPr>
                    </a:p>
                  </a:txBody>
                  <a:tcPr marL="0" marR="0" marT="0" marB="0"/>
                </a:tc>
                <a:tc>
                  <a:txBody>
                    <a:bodyPr/>
                    <a:lstStyle/>
                    <a:p>
                      <a:pPr>
                        <a:lnSpc>
                          <a:spcPct val="100000"/>
                        </a:lnSpc>
                      </a:pPr>
                      <a:endParaRPr sz="600">
                        <a:latin typeface="Times New Roman"/>
                        <a:cs typeface="Times New Roman"/>
                      </a:endParaRPr>
                    </a:p>
                  </a:txBody>
                  <a:tcPr marL="0" marR="0" marT="0" marB="0"/>
                </a:tc>
                <a:tc>
                  <a:txBody>
                    <a:bodyPr/>
                    <a:lstStyle/>
                    <a:p>
                      <a:pPr marR="26034" algn="ctr">
                        <a:lnSpc>
                          <a:spcPts val="509"/>
                        </a:lnSpc>
                      </a:pPr>
                      <a:r>
                        <a:rPr sz="900" dirty="0">
                          <a:solidFill>
                            <a:srgbClr val="0072CB"/>
                          </a:solidFill>
                          <a:latin typeface="Arial"/>
                          <a:cs typeface="Arial"/>
                        </a:rPr>
                        <a:t>*</a:t>
                      </a:r>
                      <a:endParaRPr sz="900">
                        <a:latin typeface="Arial"/>
                        <a:cs typeface="Arial"/>
                      </a:endParaRPr>
                    </a:p>
                  </a:txBody>
                  <a:tcPr marL="0" marR="0" marT="0" marB="0"/>
                </a:tc>
                <a:tc>
                  <a:txBody>
                    <a:bodyPr/>
                    <a:lstStyle/>
                    <a:p>
                      <a:pPr marR="23495" algn="r">
                        <a:lnSpc>
                          <a:spcPts val="390"/>
                        </a:lnSpc>
                        <a:spcBef>
                          <a:spcPts val="145"/>
                        </a:spcBef>
                      </a:pPr>
                      <a:r>
                        <a:rPr sz="900" dirty="0">
                          <a:solidFill>
                            <a:srgbClr val="0072CB"/>
                          </a:solidFill>
                          <a:latin typeface="Arial"/>
                          <a:cs typeface="Arial"/>
                        </a:rPr>
                        <a:t>*</a:t>
                      </a:r>
                      <a:endParaRPr sz="900">
                        <a:latin typeface="Arial"/>
                        <a:cs typeface="Arial"/>
                      </a:endParaRPr>
                    </a:p>
                  </a:txBody>
                  <a:tcPr marL="0" marR="0" marT="36492" marB="0">
                    <a:lnR w="3175">
                      <a:solidFill>
                        <a:srgbClr val="AEC0DA"/>
                      </a:solidFill>
                      <a:prstDash val="solid"/>
                    </a:lnR>
                  </a:tcPr>
                </a:tc>
                <a:tc vMerge="1">
                  <a:txBody>
                    <a:bodyPr/>
                    <a:lstStyle/>
                    <a:p>
                      <a:endParaRPr/>
                    </a:p>
                  </a:txBody>
                  <a:tcPr marL="0" marR="0" marT="3810" marB="0">
                    <a:lnL w="3175">
                      <a:solidFill>
                        <a:srgbClr val="AEC0DA"/>
                      </a:solidFill>
                      <a:prstDash val="solid"/>
                    </a:lnL>
                    <a:lnT w="3175">
                      <a:solidFill>
                        <a:srgbClr val="0072CB"/>
                      </a:solidFill>
                      <a:prstDash val="solid"/>
                    </a:lnT>
                    <a:lnB w="3175">
                      <a:solidFill>
                        <a:srgbClr val="AEC0DA"/>
                      </a:solidFill>
                      <a:prstDash val="solid"/>
                    </a:lnB>
                  </a:tcPr>
                </a:tc>
                <a:tc vMerge="1">
                  <a:txBody>
                    <a:bodyPr/>
                    <a:lstStyle/>
                    <a:p>
                      <a:endParaRPr/>
                    </a:p>
                  </a:txBody>
                  <a:tcPr marL="0" marR="0" marT="0" marB="0">
                    <a:lnT w="3175">
                      <a:solidFill>
                        <a:srgbClr val="0072CB"/>
                      </a:solidFill>
                      <a:prstDash val="solid"/>
                    </a:lnT>
                    <a:lnB w="3175">
                      <a:solidFill>
                        <a:srgbClr val="AEC0DA"/>
                      </a:solidFill>
                      <a:prstDash val="solid"/>
                    </a:lnB>
                  </a:tcPr>
                </a:tc>
                <a:tc vMerge="1">
                  <a:txBody>
                    <a:bodyPr/>
                    <a:lstStyle/>
                    <a:p>
                      <a:endParaRPr/>
                    </a:p>
                  </a:txBody>
                  <a:tcPr marL="0" marR="0" marT="0" marB="0">
                    <a:lnR w="3175">
                      <a:solidFill>
                        <a:srgbClr val="0072CB"/>
                      </a:solidFill>
                      <a:prstDash val="solid"/>
                    </a:lnR>
                    <a:lnT w="3175">
                      <a:solidFill>
                        <a:srgbClr val="0072CB"/>
                      </a:solidFill>
                      <a:prstDash val="solid"/>
                    </a:lnT>
                    <a:lnB w="3175">
                      <a:solidFill>
                        <a:srgbClr val="AEC0DA"/>
                      </a:solidFill>
                      <a:prstDash val="solid"/>
                    </a:lnB>
                  </a:tcPr>
                </a:tc>
              </a:tr>
              <a:tr h="161069">
                <a:tc>
                  <a:txBody>
                    <a:bodyPr/>
                    <a:lstStyle/>
                    <a:p>
                      <a:pPr>
                        <a:lnSpc>
                          <a:spcPct val="100000"/>
                        </a:lnSpc>
                      </a:pPr>
                      <a:endParaRPr sz="600">
                        <a:latin typeface="Times New Roman"/>
                        <a:cs typeface="Times New Roman"/>
                      </a:endParaRPr>
                    </a:p>
                  </a:txBody>
                  <a:tcPr marL="0" marR="0" marT="0" marB="0">
                    <a:lnL w="3175">
                      <a:solidFill>
                        <a:srgbClr val="0072CB"/>
                      </a:solidFill>
                      <a:prstDash val="solid"/>
                    </a:lnL>
                  </a:tcPr>
                </a:tc>
                <a:tc>
                  <a:txBody>
                    <a:bodyPr/>
                    <a:lstStyle/>
                    <a:p>
                      <a:pPr>
                        <a:lnSpc>
                          <a:spcPct val="100000"/>
                        </a:lnSpc>
                      </a:pPr>
                      <a:endParaRPr sz="600">
                        <a:latin typeface="Times New Roman"/>
                        <a:cs typeface="Times New Roman"/>
                      </a:endParaRPr>
                    </a:p>
                  </a:txBody>
                  <a:tcPr marL="0" marR="0" marT="0" marB="0"/>
                </a:tc>
                <a:tc>
                  <a:txBody>
                    <a:bodyPr/>
                    <a:lstStyle/>
                    <a:p>
                      <a:pPr>
                        <a:lnSpc>
                          <a:spcPct val="100000"/>
                        </a:lnSpc>
                      </a:pPr>
                      <a:endParaRPr sz="600">
                        <a:latin typeface="Times New Roman"/>
                        <a:cs typeface="Times New Roman"/>
                      </a:endParaRPr>
                    </a:p>
                  </a:txBody>
                  <a:tcPr marL="0" marR="0" marT="0" marB="0"/>
                </a:tc>
                <a:tc>
                  <a:txBody>
                    <a:bodyPr/>
                    <a:lstStyle/>
                    <a:p>
                      <a:pPr>
                        <a:lnSpc>
                          <a:spcPct val="100000"/>
                        </a:lnSpc>
                      </a:pPr>
                      <a:endParaRPr sz="600">
                        <a:latin typeface="Times New Roman"/>
                        <a:cs typeface="Times New Roman"/>
                      </a:endParaRPr>
                    </a:p>
                  </a:txBody>
                  <a:tcPr marL="0" marR="0" marT="0" marB="0"/>
                </a:tc>
                <a:tc>
                  <a:txBody>
                    <a:bodyPr/>
                    <a:lstStyle/>
                    <a:p>
                      <a:pPr marL="7620">
                        <a:lnSpc>
                          <a:spcPts val="495"/>
                        </a:lnSpc>
                        <a:spcBef>
                          <a:spcPts val="45"/>
                        </a:spcBef>
                      </a:pPr>
                      <a:r>
                        <a:rPr sz="900" dirty="0">
                          <a:solidFill>
                            <a:srgbClr val="0072CB"/>
                          </a:solidFill>
                          <a:latin typeface="Arial"/>
                          <a:cs typeface="Arial"/>
                        </a:rPr>
                        <a:t>*</a:t>
                      </a:r>
                      <a:endParaRPr sz="900">
                        <a:latin typeface="Arial"/>
                        <a:cs typeface="Arial"/>
                      </a:endParaRPr>
                    </a:p>
                  </a:txBody>
                  <a:tcPr marL="0" marR="0" marT="11325" marB="0"/>
                </a:tc>
                <a:tc>
                  <a:txBody>
                    <a:bodyPr/>
                    <a:lstStyle/>
                    <a:p>
                      <a:pPr marR="1905" algn="ctr">
                        <a:lnSpc>
                          <a:spcPts val="525"/>
                        </a:lnSpc>
                        <a:spcBef>
                          <a:spcPts val="15"/>
                        </a:spcBef>
                      </a:pPr>
                      <a:r>
                        <a:rPr sz="900" dirty="0">
                          <a:solidFill>
                            <a:srgbClr val="0072CB"/>
                          </a:solidFill>
                          <a:latin typeface="Arial"/>
                          <a:cs typeface="Arial"/>
                        </a:rPr>
                        <a:t>*</a:t>
                      </a:r>
                      <a:endParaRPr sz="900">
                        <a:latin typeface="Arial"/>
                        <a:cs typeface="Arial"/>
                      </a:endParaRPr>
                    </a:p>
                  </a:txBody>
                  <a:tcPr marL="0" marR="0" marT="3775" marB="0"/>
                </a:tc>
                <a:tc>
                  <a:txBody>
                    <a:bodyPr/>
                    <a:lstStyle/>
                    <a:p>
                      <a:pPr>
                        <a:lnSpc>
                          <a:spcPct val="100000"/>
                        </a:lnSpc>
                      </a:pPr>
                      <a:endParaRPr sz="600">
                        <a:latin typeface="Times New Roman"/>
                        <a:cs typeface="Times New Roman"/>
                      </a:endParaRPr>
                    </a:p>
                  </a:txBody>
                  <a:tcPr marL="0" marR="0" marT="0" marB="0"/>
                </a:tc>
                <a:tc>
                  <a:txBody>
                    <a:bodyPr/>
                    <a:lstStyle/>
                    <a:p>
                      <a:pPr marR="24765" algn="r">
                        <a:lnSpc>
                          <a:spcPts val="390"/>
                        </a:lnSpc>
                      </a:pPr>
                      <a:r>
                        <a:rPr sz="1300" spc="15" baseline="-30864" dirty="0">
                          <a:solidFill>
                            <a:srgbClr val="0072CB"/>
                          </a:solidFill>
                          <a:latin typeface="Arial"/>
                          <a:cs typeface="Arial"/>
                        </a:rPr>
                        <a:t>*</a:t>
                      </a:r>
                      <a:r>
                        <a:rPr sz="1300" spc="60" baseline="-30864" dirty="0">
                          <a:solidFill>
                            <a:srgbClr val="0072CB"/>
                          </a:solidFill>
                          <a:latin typeface="Arial"/>
                          <a:cs typeface="Arial"/>
                        </a:rPr>
                        <a:t> </a:t>
                      </a:r>
                      <a:r>
                        <a:rPr sz="900" spc="10" dirty="0">
                          <a:solidFill>
                            <a:srgbClr val="0072CB"/>
                          </a:solidFill>
                          <a:latin typeface="Arial"/>
                          <a:cs typeface="Arial"/>
                        </a:rPr>
                        <a:t>*</a:t>
                      </a:r>
                      <a:endParaRPr sz="900">
                        <a:latin typeface="Arial"/>
                        <a:cs typeface="Arial"/>
                      </a:endParaRPr>
                    </a:p>
                  </a:txBody>
                  <a:tcPr marL="0" marR="0" marT="0" marB="0">
                    <a:lnR w="3175">
                      <a:solidFill>
                        <a:srgbClr val="AEC0DA"/>
                      </a:solidFill>
                      <a:prstDash val="solid"/>
                    </a:lnR>
                  </a:tcPr>
                </a:tc>
                <a:tc vMerge="1">
                  <a:txBody>
                    <a:bodyPr/>
                    <a:lstStyle/>
                    <a:p>
                      <a:endParaRPr/>
                    </a:p>
                  </a:txBody>
                  <a:tcPr marL="0" marR="0" marT="3810" marB="0">
                    <a:lnL w="3175">
                      <a:solidFill>
                        <a:srgbClr val="AEC0DA"/>
                      </a:solidFill>
                      <a:prstDash val="solid"/>
                    </a:lnL>
                    <a:lnT w="3175">
                      <a:solidFill>
                        <a:srgbClr val="0072CB"/>
                      </a:solidFill>
                      <a:prstDash val="solid"/>
                    </a:lnT>
                    <a:lnB w="3175">
                      <a:solidFill>
                        <a:srgbClr val="AEC0DA"/>
                      </a:solidFill>
                      <a:prstDash val="solid"/>
                    </a:lnB>
                  </a:tcPr>
                </a:tc>
                <a:tc vMerge="1">
                  <a:txBody>
                    <a:bodyPr/>
                    <a:lstStyle/>
                    <a:p>
                      <a:endParaRPr/>
                    </a:p>
                  </a:txBody>
                  <a:tcPr marL="0" marR="0" marT="0" marB="0">
                    <a:lnT w="3175">
                      <a:solidFill>
                        <a:srgbClr val="0072CB"/>
                      </a:solidFill>
                      <a:prstDash val="solid"/>
                    </a:lnT>
                    <a:lnB w="3175">
                      <a:solidFill>
                        <a:srgbClr val="AEC0DA"/>
                      </a:solidFill>
                      <a:prstDash val="solid"/>
                    </a:lnB>
                  </a:tcPr>
                </a:tc>
                <a:tc vMerge="1">
                  <a:txBody>
                    <a:bodyPr/>
                    <a:lstStyle/>
                    <a:p>
                      <a:endParaRPr/>
                    </a:p>
                  </a:txBody>
                  <a:tcPr marL="0" marR="0" marT="0" marB="0">
                    <a:lnR w="3175">
                      <a:solidFill>
                        <a:srgbClr val="0072CB"/>
                      </a:solidFill>
                      <a:prstDash val="solid"/>
                    </a:lnR>
                    <a:lnT w="3175">
                      <a:solidFill>
                        <a:srgbClr val="0072CB"/>
                      </a:solidFill>
                      <a:prstDash val="solid"/>
                    </a:lnT>
                    <a:lnB w="3175">
                      <a:solidFill>
                        <a:srgbClr val="AEC0DA"/>
                      </a:solidFill>
                      <a:prstDash val="solid"/>
                    </a:lnB>
                  </a:tcPr>
                </a:tc>
              </a:tr>
              <a:tr h="125835">
                <a:tc>
                  <a:txBody>
                    <a:bodyPr/>
                    <a:lstStyle/>
                    <a:p>
                      <a:pPr>
                        <a:lnSpc>
                          <a:spcPct val="100000"/>
                        </a:lnSpc>
                      </a:pPr>
                      <a:endParaRPr sz="400">
                        <a:latin typeface="Times New Roman"/>
                        <a:cs typeface="Times New Roman"/>
                      </a:endParaRPr>
                    </a:p>
                  </a:txBody>
                  <a:tcPr marL="0" marR="0" marT="0" marB="0">
                    <a:lnL w="3175">
                      <a:solidFill>
                        <a:srgbClr val="0072CB"/>
                      </a:solidFill>
                      <a:prstDash val="solid"/>
                    </a:lnL>
                    <a:lnB w="3175">
                      <a:solidFill>
                        <a:srgbClr val="AEC0DA"/>
                      </a:solidFill>
                      <a:prstDash val="solid"/>
                    </a:lnB>
                  </a:tcPr>
                </a:tc>
                <a:tc>
                  <a:txBody>
                    <a:bodyPr/>
                    <a:lstStyle/>
                    <a:p>
                      <a:pPr>
                        <a:lnSpc>
                          <a:spcPct val="100000"/>
                        </a:lnSpc>
                      </a:pPr>
                      <a:endParaRPr sz="400">
                        <a:latin typeface="Times New Roman"/>
                        <a:cs typeface="Times New Roman"/>
                      </a:endParaRPr>
                    </a:p>
                  </a:txBody>
                  <a:tcPr marL="0" marR="0" marT="0" marB="0">
                    <a:lnB w="3175">
                      <a:solidFill>
                        <a:srgbClr val="AEC0DA"/>
                      </a:solidFill>
                      <a:prstDash val="solid"/>
                    </a:lnB>
                  </a:tcPr>
                </a:tc>
                <a:tc>
                  <a:txBody>
                    <a:bodyPr/>
                    <a:lstStyle/>
                    <a:p>
                      <a:pPr>
                        <a:lnSpc>
                          <a:spcPct val="100000"/>
                        </a:lnSpc>
                      </a:pPr>
                      <a:endParaRPr sz="400">
                        <a:latin typeface="Times New Roman"/>
                        <a:cs typeface="Times New Roman"/>
                      </a:endParaRPr>
                    </a:p>
                  </a:txBody>
                  <a:tcPr marL="0" marR="0" marT="0" marB="0">
                    <a:lnB w="3175">
                      <a:solidFill>
                        <a:srgbClr val="AEC0DA"/>
                      </a:solidFill>
                      <a:prstDash val="solid"/>
                    </a:lnB>
                  </a:tcPr>
                </a:tc>
                <a:tc>
                  <a:txBody>
                    <a:bodyPr/>
                    <a:lstStyle/>
                    <a:p>
                      <a:pPr>
                        <a:lnSpc>
                          <a:spcPct val="100000"/>
                        </a:lnSpc>
                      </a:pPr>
                      <a:endParaRPr sz="400">
                        <a:latin typeface="Times New Roman"/>
                        <a:cs typeface="Times New Roman"/>
                      </a:endParaRPr>
                    </a:p>
                  </a:txBody>
                  <a:tcPr marL="0" marR="0" marT="0" marB="0">
                    <a:lnB w="3175">
                      <a:solidFill>
                        <a:srgbClr val="AEC0DA"/>
                      </a:solidFill>
                      <a:prstDash val="solid"/>
                    </a:lnB>
                  </a:tcPr>
                </a:tc>
                <a:tc>
                  <a:txBody>
                    <a:bodyPr/>
                    <a:lstStyle/>
                    <a:p>
                      <a:pPr>
                        <a:lnSpc>
                          <a:spcPct val="100000"/>
                        </a:lnSpc>
                      </a:pPr>
                      <a:endParaRPr sz="400">
                        <a:latin typeface="Times New Roman"/>
                        <a:cs typeface="Times New Roman"/>
                      </a:endParaRPr>
                    </a:p>
                  </a:txBody>
                  <a:tcPr marL="0" marR="0" marT="0" marB="0">
                    <a:lnB w="3175">
                      <a:solidFill>
                        <a:srgbClr val="AEC0DA"/>
                      </a:solidFill>
                      <a:prstDash val="solid"/>
                    </a:lnB>
                  </a:tcPr>
                </a:tc>
                <a:tc>
                  <a:txBody>
                    <a:bodyPr/>
                    <a:lstStyle/>
                    <a:p>
                      <a:pPr>
                        <a:lnSpc>
                          <a:spcPct val="100000"/>
                        </a:lnSpc>
                      </a:pPr>
                      <a:endParaRPr sz="400">
                        <a:latin typeface="Times New Roman"/>
                        <a:cs typeface="Times New Roman"/>
                      </a:endParaRPr>
                    </a:p>
                  </a:txBody>
                  <a:tcPr marL="0" marR="0" marT="0" marB="0">
                    <a:lnB w="3175">
                      <a:solidFill>
                        <a:srgbClr val="AEC0DA"/>
                      </a:solidFill>
                      <a:prstDash val="solid"/>
                    </a:lnB>
                  </a:tcPr>
                </a:tc>
                <a:tc>
                  <a:txBody>
                    <a:bodyPr/>
                    <a:lstStyle/>
                    <a:p>
                      <a:pPr marL="1270" algn="ctr">
                        <a:lnSpc>
                          <a:spcPts val="365"/>
                        </a:lnSpc>
                        <a:spcBef>
                          <a:spcPts val="35"/>
                        </a:spcBef>
                      </a:pPr>
                      <a:r>
                        <a:rPr sz="900" dirty="0">
                          <a:solidFill>
                            <a:srgbClr val="0072CB"/>
                          </a:solidFill>
                          <a:latin typeface="Arial"/>
                          <a:cs typeface="Arial"/>
                        </a:rPr>
                        <a:t>*</a:t>
                      </a:r>
                      <a:endParaRPr sz="900">
                        <a:latin typeface="Arial"/>
                        <a:cs typeface="Arial"/>
                      </a:endParaRPr>
                    </a:p>
                  </a:txBody>
                  <a:tcPr marL="0" marR="0" marT="8808" marB="0">
                    <a:lnB w="3175">
                      <a:solidFill>
                        <a:srgbClr val="AEC0DA"/>
                      </a:solidFill>
                      <a:prstDash val="solid"/>
                    </a:lnB>
                  </a:tcPr>
                </a:tc>
                <a:tc>
                  <a:txBody>
                    <a:bodyPr/>
                    <a:lstStyle/>
                    <a:p>
                      <a:pPr marR="41275" algn="r">
                        <a:lnSpc>
                          <a:spcPts val="400"/>
                        </a:lnSpc>
                      </a:pPr>
                      <a:r>
                        <a:rPr sz="900" spc="10" dirty="0">
                          <a:solidFill>
                            <a:srgbClr val="0072CB"/>
                          </a:solidFill>
                          <a:latin typeface="Arial"/>
                          <a:cs typeface="Arial"/>
                        </a:rPr>
                        <a:t>* </a:t>
                      </a:r>
                      <a:r>
                        <a:rPr sz="1300" spc="15" baseline="-24691" dirty="0">
                          <a:solidFill>
                            <a:srgbClr val="0072CB"/>
                          </a:solidFill>
                          <a:latin typeface="Arial"/>
                          <a:cs typeface="Arial"/>
                        </a:rPr>
                        <a:t>*</a:t>
                      </a:r>
                      <a:r>
                        <a:rPr sz="1300" spc="-7" baseline="-24691" dirty="0">
                          <a:solidFill>
                            <a:srgbClr val="0072CB"/>
                          </a:solidFill>
                          <a:latin typeface="Arial"/>
                          <a:cs typeface="Arial"/>
                        </a:rPr>
                        <a:t> </a:t>
                      </a:r>
                      <a:r>
                        <a:rPr sz="1300" spc="15" baseline="6172" dirty="0">
                          <a:solidFill>
                            <a:srgbClr val="0072CB"/>
                          </a:solidFill>
                          <a:latin typeface="Arial"/>
                          <a:cs typeface="Arial"/>
                        </a:rPr>
                        <a:t>*</a:t>
                      </a:r>
                      <a:endParaRPr sz="1300" baseline="6172">
                        <a:latin typeface="Arial"/>
                        <a:cs typeface="Arial"/>
                      </a:endParaRPr>
                    </a:p>
                  </a:txBody>
                  <a:tcPr marL="0" marR="0" marT="0" marB="0">
                    <a:lnR w="3175">
                      <a:solidFill>
                        <a:srgbClr val="AEC0DA"/>
                      </a:solidFill>
                      <a:prstDash val="solid"/>
                    </a:lnR>
                    <a:lnB w="3175">
                      <a:solidFill>
                        <a:srgbClr val="AEC0DA"/>
                      </a:solidFill>
                      <a:prstDash val="solid"/>
                    </a:lnB>
                  </a:tcPr>
                </a:tc>
                <a:tc vMerge="1">
                  <a:txBody>
                    <a:bodyPr/>
                    <a:lstStyle/>
                    <a:p>
                      <a:endParaRPr/>
                    </a:p>
                  </a:txBody>
                  <a:tcPr marL="0" marR="0" marT="3810" marB="0">
                    <a:lnL w="3175">
                      <a:solidFill>
                        <a:srgbClr val="AEC0DA"/>
                      </a:solidFill>
                      <a:prstDash val="solid"/>
                    </a:lnL>
                    <a:lnT w="3175">
                      <a:solidFill>
                        <a:srgbClr val="0072CB"/>
                      </a:solidFill>
                      <a:prstDash val="solid"/>
                    </a:lnT>
                    <a:lnB w="3175">
                      <a:solidFill>
                        <a:srgbClr val="AEC0DA"/>
                      </a:solidFill>
                      <a:prstDash val="solid"/>
                    </a:lnB>
                  </a:tcPr>
                </a:tc>
                <a:tc vMerge="1">
                  <a:txBody>
                    <a:bodyPr/>
                    <a:lstStyle/>
                    <a:p>
                      <a:endParaRPr/>
                    </a:p>
                  </a:txBody>
                  <a:tcPr marL="0" marR="0" marT="0" marB="0">
                    <a:lnT w="3175">
                      <a:solidFill>
                        <a:srgbClr val="0072CB"/>
                      </a:solidFill>
                      <a:prstDash val="solid"/>
                    </a:lnT>
                    <a:lnB w="3175">
                      <a:solidFill>
                        <a:srgbClr val="AEC0DA"/>
                      </a:solidFill>
                      <a:prstDash val="solid"/>
                    </a:lnB>
                  </a:tcPr>
                </a:tc>
                <a:tc vMerge="1">
                  <a:txBody>
                    <a:bodyPr/>
                    <a:lstStyle/>
                    <a:p>
                      <a:endParaRPr/>
                    </a:p>
                  </a:txBody>
                  <a:tcPr marL="0" marR="0" marT="0" marB="0">
                    <a:lnR w="3175">
                      <a:solidFill>
                        <a:srgbClr val="0072CB"/>
                      </a:solidFill>
                      <a:prstDash val="solid"/>
                    </a:lnR>
                    <a:lnT w="3175">
                      <a:solidFill>
                        <a:srgbClr val="0072CB"/>
                      </a:solidFill>
                      <a:prstDash val="solid"/>
                    </a:lnT>
                    <a:lnB w="3175">
                      <a:solidFill>
                        <a:srgbClr val="AEC0DA"/>
                      </a:solidFill>
                      <a:prstDash val="solid"/>
                    </a:lnB>
                  </a:tcPr>
                </a:tc>
              </a:tr>
              <a:tr h="1220598">
                <a:tc>
                  <a:txBody>
                    <a:bodyPr/>
                    <a:lstStyle/>
                    <a:p>
                      <a:pPr>
                        <a:lnSpc>
                          <a:spcPct val="100000"/>
                        </a:lnSpc>
                        <a:spcBef>
                          <a:spcPts val="30"/>
                        </a:spcBef>
                      </a:pPr>
                      <a:endParaRPr sz="1200">
                        <a:latin typeface="Times New Roman"/>
                        <a:cs typeface="Times New Roman"/>
                      </a:endParaRPr>
                    </a:p>
                    <a:p>
                      <a:pPr marL="34925">
                        <a:lnSpc>
                          <a:spcPct val="100000"/>
                        </a:lnSpc>
                        <a:spcBef>
                          <a:spcPts val="5"/>
                        </a:spcBef>
                      </a:pPr>
                      <a:r>
                        <a:rPr sz="900" dirty="0">
                          <a:solidFill>
                            <a:srgbClr val="0072CB"/>
                          </a:solidFill>
                          <a:latin typeface="Arial"/>
                          <a:cs typeface="Arial"/>
                        </a:rPr>
                        <a:t>*</a:t>
                      </a:r>
                      <a:endParaRPr sz="900">
                        <a:latin typeface="Arial"/>
                        <a:cs typeface="Arial"/>
                      </a:endParaRPr>
                    </a:p>
                  </a:txBody>
                  <a:tcPr marL="0" marR="0" marT="7550" marB="0">
                    <a:lnL w="3175">
                      <a:solidFill>
                        <a:srgbClr val="0072CB"/>
                      </a:solidFill>
                      <a:prstDash val="solid"/>
                    </a:lnL>
                    <a:lnT w="3175">
                      <a:solidFill>
                        <a:srgbClr val="AEC0DA"/>
                      </a:solidFill>
                      <a:prstDash val="solid"/>
                    </a:lnT>
                    <a:lnB w="3175">
                      <a:solidFill>
                        <a:srgbClr val="0072CB"/>
                      </a:solidFill>
                      <a:prstDash val="solid"/>
                    </a:lnB>
                  </a:tcPr>
                </a:tc>
                <a:tc>
                  <a:txBody>
                    <a:bodyPr/>
                    <a:lstStyle/>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a:lnSpc>
                          <a:spcPct val="100000"/>
                        </a:lnSpc>
                        <a:spcBef>
                          <a:spcPts val="30"/>
                        </a:spcBef>
                      </a:pPr>
                      <a:endParaRPr sz="1300">
                        <a:latin typeface="Times New Roman"/>
                        <a:cs typeface="Times New Roman"/>
                      </a:endParaRPr>
                    </a:p>
                    <a:p>
                      <a:pPr marL="7620">
                        <a:lnSpc>
                          <a:spcPct val="100000"/>
                        </a:lnSpc>
                      </a:pPr>
                      <a:r>
                        <a:rPr sz="900" dirty="0">
                          <a:solidFill>
                            <a:srgbClr val="0072CB"/>
                          </a:solidFill>
                          <a:latin typeface="Arial"/>
                          <a:cs typeface="Arial"/>
                        </a:rPr>
                        <a:t>*</a:t>
                      </a:r>
                      <a:endParaRPr sz="900">
                        <a:latin typeface="Arial"/>
                        <a:cs typeface="Arial"/>
                      </a:endParaRPr>
                    </a:p>
                  </a:txBody>
                  <a:tcPr marL="0" marR="0" marT="0" marB="0">
                    <a:lnT w="3175">
                      <a:solidFill>
                        <a:srgbClr val="AEC0DA"/>
                      </a:solidFill>
                      <a:prstDash val="solid"/>
                    </a:lnT>
                    <a:lnB w="3175">
                      <a:solidFill>
                        <a:srgbClr val="0072CB"/>
                      </a:solidFill>
                      <a:prstDash val="solid"/>
                    </a:lnB>
                  </a:tcPr>
                </a:tc>
                <a:tc>
                  <a:txBody>
                    <a:bodyPr/>
                    <a:lstStyle/>
                    <a:p>
                      <a:pPr marL="29845">
                        <a:lnSpc>
                          <a:spcPts val="335"/>
                        </a:lnSpc>
                      </a:pPr>
                      <a:r>
                        <a:rPr sz="900" dirty="0">
                          <a:solidFill>
                            <a:srgbClr val="0072CB"/>
                          </a:solidFill>
                          <a:latin typeface="Arial"/>
                          <a:cs typeface="Arial"/>
                        </a:rPr>
                        <a:t>*</a:t>
                      </a:r>
                      <a:endParaRPr sz="900">
                        <a:latin typeface="Arial"/>
                        <a:cs typeface="Arial"/>
                      </a:endParaRPr>
                    </a:p>
                    <a:p>
                      <a:pPr marL="27305">
                        <a:lnSpc>
                          <a:spcPct val="100000"/>
                        </a:lnSpc>
                        <a:spcBef>
                          <a:spcPts val="50"/>
                        </a:spcBef>
                      </a:pPr>
                      <a:r>
                        <a:rPr sz="900" dirty="0">
                          <a:solidFill>
                            <a:srgbClr val="0072CB"/>
                          </a:solidFill>
                          <a:latin typeface="Arial"/>
                          <a:cs typeface="Arial"/>
                        </a:rPr>
                        <a:t>*</a:t>
                      </a:r>
                      <a:endParaRPr sz="900">
                        <a:latin typeface="Arial"/>
                        <a:cs typeface="Arial"/>
                      </a:endParaRPr>
                    </a:p>
                  </a:txBody>
                  <a:tcPr marL="0" marR="0" marT="0" marB="0">
                    <a:lnT w="3175">
                      <a:solidFill>
                        <a:srgbClr val="AEC0DA"/>
                      </a:solidFill>
                      <a:prstDash val="solid"/>
                    </a:lnT>
                    <a:lnB w="3175">
                      <a:solidFill>
                        <a:srgbClr val="0072CB"/>
                      </a:solidFill>
                      <a:prstDash val="solid"/>
                    </a:lnB>
                  </a:tcPr>
                </a:tc>
                <a:tc>
                  <a:txBody>
                    <a:bodyPr/>
                    <a:lstStyle/>
                    <a:p>
                      <a:pPr>
                        <a:lnSpc>
                          <a:spcPct val="100000"/>
                        </a:lnSpc>
                      </a:pPr>
                      <a:endParaRPr sz="1400">
                        <a:latin typeface="Times New Roman"/>
                        <a:cs typeface="Times New Roman"/>
                      </a:endParaRPr>
                    </a:p>
                  </a:txBody>
                  <a:tcPr marL="0" marR="0" marT="0" marB="0">
                    <a:lnT w="3175">
                      <a:solidFill>
                        <a:srgbClr val="AEC0DA"/>
                      </a:solidFill>
                      <a:prstDash val="solid"/>
                    </a:lnT>
                    <a:lnB w="3175">
                      <a:solidFill>
                        <a:srgbClr val="0072CB"/>
                      </a:solidFill>
                      <a:prstDash val="solid"/>
                    </a:lnB>
                  </a:tcPr>
                </a:tc>
                <a:tc>
                  <a:txBody>
                    <a:bodyPr/>
                    <a:lstStyle/>
                    <a:p>
                      <a:pPr>
                        <a:lnSpc>
                          <a:spcPct val="100000"/>
                        </a:lnSpc>
                      </a:pPr>
                      <a:endParaRPr sz="1000">
                        <a:latin typeface="Times New Roman"/>
                        <a:cs typeface="Times New Roman"/>
                      </a:endParaRPr>
                    </a:p>
                    <a:p>
                      <a:pPr>
                        <a:lnSpc>
                          <a:spcPct val="100000"/>
                        </a:lnSpc>
                        <a:spcBef>
                          <a:spcPts val="25"/>
                        </a:spcBef>
                      </a:pPr>
                      <a:endParaRPr sz="800">
                        <a:latin typeface="Times New Roman"/>
                        <a:cs typeface="Times New Roman"/>
                      </a:endParaRPr>
                    </a:p>
                    <a:p>
                      <a:pPr marL="24765">
                        <a:lnSpc>
                          <a:spcPct val="100000"/>
                        </a:lnSpc>
                      </a:pPr>
                      <a:r>
                        <a:rPr sz="900" dirty="0">
                          <a:solidFill>
                            <a:srgbClr val="0072CB"/>
                          </a:solidFill>
                          <a:latin typeface="Arial"/>
                          <a:cs typeface="Arial"/>
                        </a:rPr>
                        <a:t>*</a:t>
                      </a:r>
                      <a:endParaRPr sz="900">
                        <a:latin typeface="Arial"/>
                        <a:cs typeface="Arial"/>
                      </a:endParaRPr>
                    </a:p>
                    <a:p>
                      <a:pPr marL="1905">
                        <a:lnSpc>
                          <a:spcPct val="100000"/>
                        </a:lnSpc>
                        <a:spcBef>
                          <a:spcPts val="365"/>
                        </a:spcBef>
                      </a:pPr>
                      <a:r>
                        <a:rPr sz="900" dirty="0">
                          <a:solidFill>
                            <a:srgbClr val="0072CB"/>
                          </a:solidFill>
                          <a:latin typeface="Arial"/>
                          <a:cs typeface="Arial"/>
                        </a:rPr>
                        <a:t>*</a:t>
                      </a:r>
                      <a:endParaRPr sz="900">
                        <a:latin typeface="Arial"/>
                        <a:cs typeface="Arial"/>
                      </a:endParaRPr>
                    </a:p>
                  </a:txBody>
                  <a:tcPr marL="0" marR="0" marT="0" marB="0">
                    <a:lnT w="3175">
                      <a:solidFill>
                        <a:srgbClr val="AEC0DA"/>
                      </a:solidFill>
                      <a:prstDash val="solid"/>
                    </a:lnT>
                    <a:lnB w="3175">
                      <a:solidFill>
                        <a:srgbClr val="0072CB"/>
                      </a:solidFill>
                      <a:prstDash val="solid"/>
                    </a:lnB>
                  </a:tcPr>
                </a:tc>
                <a:tc>
                  <a:txBody>
                    <a:bodyPr/>
                    <a:lstStyle/>
                    <a:p>
                      <a:pPr marL="10160" algn="ctr">
                        <a:lnSpc>
                          <a:spcPct val="100000"/>
                        </a:lnSpc>
                        <a:spcBef>
                          <a:spcPts val="140"/>
                        </a:spcBef>
                      </a:pPr>
                      <a:r>
                        <a:rPr sz="900" dirty="0">
                          <a:solidFill>
                            <a:srgbClr val="0072CB"/>
                          </a:solidFill>
                          <a:latin typeface="Arial"/>
                          <a:cs typeface="Arial"/>
                        </a:rPr>
                        <a:t>*</a:t>
                      </a:r>
                      <a:endParaRPr sz="900">
                        <a:latin typeface="Arial"/>
                        <a:cs typeface="Arial"/>
                      </a:endParaRPr>
                    </a:p>
                  </a:txBody>
                  <a:tcPr marL="0" marR="0" marT="35234" marB="0">
                    <a:lnT w="3175">
                      <a:solidFill>
                        <a:srgbClr val="AEC0DA"/>
                      </a:solidFill>
                      <a:prstDash val="solid"/>
                    </a:lnT>
                    <a:lnB w="3175">
                      <a:solidFill>
                        <a:srgbClr val="0072CB"/>
                      </a:solidFill>
                      <a:prstDash val="solid"/>
                    </a:lnB>
                  </a:tcPr>
                </a:tc>
                <a:tc>
                  <a:txBody>
                    <a:bodyPr/>
                    <a:lstStyle/>
                    <a:p>
                      <a:pPr>
                        <a:lnSpc>
                          <a:spcPct val="100000"/>
                        </a:lnSpc>
                        <a:spcBef>
                          <a:spcPts val="55"/>
                        </a:spcBef>
                      </a:pPr>
                      <a:endParaRPr sz="1000">
                        <a:latin typeface="Times New Roman"/>
                        <a:cs typeface="Times New Roman"/>
                      </a:endParaRPr>
                    </a:p>
                    <a:p>
                      <a:pPr marL="31750" algn="ctr">
                        <a:lnSpc>
                          <a:spcPct val="100000"/>
                        </a:lnSpc>
                      </a:pPr>
                      <a:r>
                        <a:rPr sz="900" dirty="0">
                          <a:solidFill>
                            <a:srgbClr val="0072CB"/>
                          </a:solidFill>
                          <a:latin typeface="Arial"/>
                          <a:cs typeface="Arial"/>
                        </a:rPr>
                        <a:t>*</a:t>
                      </a:r>
                      <a:endParaRPr sz="900">
                        <a:latin typeface="Arial"/>
                        <a:cs typeface="Arial"/>
                      </a:endParaRPr>
                    </a:p>
                  </a:txBody>
                  <a:tcPr marL="0" marR="0" marT="13842" marB="0">
                    <a:lnT w="3175">
                      <a:solidFill>
                        <a:srgbClr val="AEC0DA"/>
                      </a:solidFill>
                      <a:prstDash val="solid"/>
                    </a:lnT>
                    <a:lnB w="3175">
                      <a:solidFill>
                        <a:srgbClr val="0072CB"/>
                      </a:solidFill>
                      <a:prstDash val="solid"/>
                    </a:lnB>
                  </a:tcPr>
                </a:tc>
                <a:tc>
                  <a:txBody>
                    <a:bodyPr/>
                    <a:lstStyle/>
                    <a:p>
                      <a:pPr marL="66675">
                        <a:lnSpc>
                          <a:spcPct val="100000"/>
                        </a:lnSpc>
                        <a:spcBef>
                          <a:spcPts val="125"/>
                        </a:spcBef>
                      </a:pPr>
                      <a:r>
                        <a:rPr sz="1300" spc="15" baseline="-24691" dirty="0">
                          <a:solidFill>
                            <a:srgbClr val="0072CB"/>
                          </a:solidFill>
                          <a:latin typeface="Arial"/>
                          <a:cs typeface="Arial"/>
                        </a:rPr>
                        <a:t>*  </a:t>
                      </a:r>
                      <a:r>
                        <a:rPr sz="1300" spc="172" baseline="-24691" dirty="0">
                          <a:solidFill>
                            <a:srgbClr val="0072CB"/>
                          </a:solidFill>
                          <a:latin typeface="Arial"/>
                          <a:cs typeface="Arial"/>
                        </a:rPr>
                        <a:t> </a:t>
                      </a:r>
                      <a:r>
                        <a:rPr sz="900" spc="10" dirty="0">
                          <a:solidFill>
                            <a:srgbClr val="0072CB"/>
                          </a:solidFill>
                          <a:latin typeface="Arial"/>
                          <a:cs typeface="Arial"/>
                        </a:rPr>
                        <a:t>*</a:t>
                      </a:r>
                      <a:endParaRPr sz="900">
                        <a:latin typeface="Arial"/>
                        <a:cs typeface="Arial"/>
                      </a:endParaRPr>
                    </a:p>
                    <a:p>
                      <a:pPr>
                        <a:lnSpc>
                          <a:spcPct val="100000"/>
                        </a:lnSpc>
                        <a:spcBef>
                          <a:spcPts val="20"/>
                        </a:spcBef>
                      </a:pPr>
                      <a:endParaRPr sz="1000">
                        <a:latin typeface="Times New Roman"/>
                        <a:cs typeface="Times New Roman"/>
                      </a:endParaRPr>
                    </a:p>
                    <a:p>
                      <a:pPr marL="43815">
                        <a:lnSpc>
                          <a:spcPct val="100000"/>
                        </a:lnSpc>
                      </a:pPr>
                      <a:r>
                        <a:rPr sz="900" spc="10" dirty="0">
                          <a:solidFill>
                            <a:srgbClr val="0072CB"/>
                          </a:solidFill>
                          <a:latin typeface="Arial"/>
                          <a:cs typeface="Arial"/>
                        </a:rPr>
                        <a:t>*   </a:t>
                      </a:r>
                      <a:r>
                        <a:rPr sz="900" spc="95" dirty="0">
                          <a:solidFill>
                            <a:srgbClr val="0072CB"/>
                          </a:solidFill>
                          <a:latin typeface="Arial"/>
                          <a:cs typeface="Arial"/>
                        </a:rPr>
                        <a:t> </a:t>
                      </a:r>
                      <a:r>
                        <a:rPr sz="1300" spc="15" baseline="-30864" dirty="0">
                          <a:solidFill>
                            <a:srgbClr val="0072CB"/>
                          </a:solidFill>
                          <a:latin typeface="Arial"/>
                          <a:cs typeface="Arial"/>
                        </a:rPr>
                        <a:t>*</a:t>
                      </a:r>
                      <a:endParaRPr sz="1300" baseline="-30864">
                        <a:latin typeface="Arial"/>
                        <a:cs typeface="Arial"/>
                      </a:endParaRPr>
                    </a:p>
                  </a:txBody>
                  <a:tcPr marL="0" marR="0" marT="31459" marB="0">
                    <a:lnR w="3175">
                      <a:solidFill>
                        <a:srgbClr val="AEC0DA"/>
                      </a:solidFill>
                      <a:prstDash val="solid"/>
                    </a:lnR>
                    <a:lnT w="3175">
                      <a:solidFill>
                        <a:srgbClr val="AEC0DA"/>
                      </a:solidFill>
                      <a:prstDash val="solid"/>
                    </a:lnT>
                    <a:lnB w="3175">
                      <a:solidFill>
                        <a:srgbClr val="0072CB"/>
                      </a:solidFill>
                      <a:prstDash val="solid"/>
                    </a:lnB>
                  </a:tcPr>
                </a:tc>
                <a:tc>
                  <a:txBody>
                    <a:bodyPr/>
                    <a:lstStyle/>
                    <a:p>
                      <a:pPr marR="120014" algn="r">
                        <a:lnSpc>
                          <a:spcPct val="100000"/>
                        </a:lnSpc>
                        <a:spcBef>
                          <a:spcPts val="35"/>
                        </a:spcBef>
                      </a:pPr>
                      <a:r>
                        <a:rPr sz="900" dirty="0">
                          <a:solidFill>
                            <a:srgbClr val="0072CB"/>
                          </a:solidFill>
                          <a:latin typeface="Arial"/>
                          <a:cs typeface="Arial"/>
                        </a:rPr>
                        <a:t>*</a:t>
                      </a:r>
                      <a:endParaRPr sz="900">
                        <a:latin typeface="Arial"/>
                        <a:cs typeface="Arial"/>
                      </a:endParaRPr>
                    </a:p>
                    <a:p>
                      <a:pPr marL="282575">
                        <a:lnSpc>
                          <a:spcPts val="490"/>
                        </a:lnSpc>
                        <a:spcBef>
                          <a:spcPts val="114"/>
                        </a:spcBef>
                      </a:pPr>
                      <a:r>
                        <a:rPr sz="900" spc="-15" dirty="0">
                          <a:solidFill>
                            <a:srgbClr val="CE6017"/>
                          </a:solidFill>
                          <a:latin typeface="Arial"/>
                          <a:cs typeface="Arial"/>
                        </a:rPr>
                        <a:t>A</a:t>
                      </a:r>
                      <a:r>
                        <a:rPr sz="1300" spc="-22" baseline="30864" dirty="0">
                          <a:solidFill>
                            <a:srgbClr val="0072CB"/>
                          </a:solidFill>
                          <a:latin typeface="Arial"/>
                          <a:cs typeface="Arial"/>
                        </a:rPr>
                        <a:t>*</a:t>
                      </a:r>
                      <a:r>
                        <a:rPr sz="900" spc="-15" dirty="0">
                          <a:solidFill>
                            <a:srgbClr val="CE6017"/>
                          </a:solidFill>
                          <a:latin typeface="Arial"/>
                          <a:cs typeface="Arial"/>
                        </a:rPr>
                        <a:t>ssault</a:t>
                      </a:r>
                      <a:endParaRPr sz="900">
                        <a:latin typeface="Arial"/>
                        <a:cs typeface="Arial"/>
                      </a:endParaRPr>
                    </a:p>
                    <a:p>
                      <a:pPr marR="21590" algn="ctr">
                        <a:lnSpc>
                          <a:spcPts val="415"/>
                        </a:lnSpc>
                      </a:pPr>
                      <a:r>
                        <a:rPr sz="900" spc="10" dirty="0">
                          <a:solidFill>
                            <a:srgbClr val="0072CB"/>
                          </a:solidFill>
                          <a:latin typeface="Arial"/>
                          <a:cs typeface="Arial"/>
                        </a:rPr>
                        <a:t>*   </a:t>
                      </a:r>
                      <a:r>
                        <a:rPr sz="900" spc="95" dirty="0">
                          <a:solidFill>
                            <a:srgbClr val="0072CB"/>
                          </a:solidFill>
                          <a:latin typeface="Arial"/>
                          <a:cs typeface="Arial"/>
                        </a:rPr>
                        <a:t> </a:t>
                      </a:r>
                      <a:r>
                        <a:rPr sz="900" spc="10" dirty="0">
                          <a:solidFill>
                            <a:srgbClr val="0072CB"/>
                          </a:solidFill>
                          <a:latin typeface="Arial"/>
                          <a:cs typeface="Arial"/>
                        </a:rPr>
                        <a:t>*</a:t>
                      </a:r>
                      <a:endParaRPr sz="900">
                        <a:latin typeface="Arial"/>
                        <a:cs typeface="Arial"/>
                      </a:endParaRPr>
                    </a:p>
                    <a:p>
                      <a:pPr marL="40640" algn="ctr">
                        <a:lnSpc>
                          <a:spcPts val="375"/>
                        </a:lnSpc>
                        <a:tabLst>
                          <a:tab pos="224790" algn="l"/>
                        </a:tabLst>
                      </a:pPr>
                      <a:r>
                        <a:rPr sz="900" spc="10" dirty="0">
                          <a:solidFill>
                            <a:srgbClr val="0072CB"/>
                          </a:solidFill>
                          <a:latin typeface="Arial"/>
                          <a:cs typeface="Arial"/>
                        </a:rPr>
                        <a:t>*	</a:t>
                      </a:r>
                      <a:r>
                        <a:rPr sz="1300" spc="15" baseline="12345" dirty="0">
                          <a:solidFill>
                            <a:srgbClr val="0072CB"/>
                          </a:solidFill>
                          <a:latin typeface="Arial"/>
                          <a:cs typeface="Arial"/>
                        </a:rPr>
                        <a:t>*</a:t>
                      </a:r>
                      <a:endParaRPr sz="1300" baseline="12345">
                        <a:latin typeface="Arial"/>
                        <a:cs typeface="Arial"/>
                      </a:endParaRPr>
                    </a:p>
                    <a:p>
                      <a:pPr marR="60325" algn="r">
                        <a:lnSpc>
                          <a:spcPts val="450"/>
                        </a:lnSpc>
                      </a:pPr>
                      <a:r>
                        <a:rPr sz="900" spc="-55" dirty="0">
                          <a:solidFill>
                            <a:srgbClr val="CE6017"/>
                          </a:solidFill>
                          <a:latin typeface="Arial"/>
                          <a:cs typeface="Arial"/>
                        </a:rPr>
                        <a:t>M</a:t>
                      </a:r>
                      <a:r>
                        <a:rPr sz="1300" spc="-202" baseline="18518" dirty="0">
                          <a:solidFill>
                            <a:srgbClr val="0072CB"/>
                          </a:solidFill>
                          <a:latin typeface="Arial"/>
                          <a:cs typeface="Arial"/>
                        </a:rPr>
                        <a:t>*</a:t>
                      </a:r>
                      <a:r>
                        <a:rPr sz="900" dirty="0">
                          <a:solidFill>
                            <a:srgbClr val="CE6017"/>
                          </a:solidFill>
                          <a:latin typeface="Arial"/>
                          <a:cs typeface="Arial"/>
                        </a:rPr>
                        <a:t>urder</a:t>
                      </a:r>
                      <a:endParaRPr sz="900">
                        <a:latin typeface="Arial"/>
                        <a:cs typeface="Arial"/>
                      </a:endParaRPr>
                    </a:p>
                    <a:p>
                      <a:pPr marR="6985" algn="ctr">
                        <a:lnSpc>
                          <a:spcPts val="490"/>
                        </a:lnSpc>
                        <a:spcBef>
                          <a:spcPts val="305"/>
                        </a:spcBef>
                      </a:pPr>
                      <a:r>
                        <a:rPr sz="900" dirty="0">
                          <a:solidFill>
                            <a:srgbClr val="0072CB"/>
                          </a:solidFill>
                          <a:latin typeface="Arial"/>
                          <a:cs typeface="Arial"/>
                        </a:rPr>
                        <a:t>*</a:t>
                      </a:r>
                      <a:endParaRPr sz="900">
                        <a:latin typeface="Arial"/>
                        <a:cs typeface="Arial"/>
                      </a:endParaRPr>
                    </a:p>
                    <a:p>
                      <a:pPr marR="106680" algn="ctr">
                        <a:lnSpc>
                          <a:spcPts val="490"/>
                        </a:lnSpc>
                      </a:pPr>
                      <a:r>
                        <a:rPr sz="1300" spc="15" baseline="-30864" dirty="0">
                          <a:solidFill>
                            <a:srgbClr val="0072CB"/>
                          </a:solidFill>
                          <a:latin typeface="Arial"/>
                          <a:cs typeface="Arial"/>
                        </a:rPr>
                        <a:t>*</a:t>
                      </a:r>
                      <a:r>
                        <a:rPr sz="900" spc="10" dirty="0">
                          <a:solidFill>
                            <a:srgbClr val="0072CB"/>
                          </a:solidFill>
                          <a:latin typeface="Arial"/>
                          <a:cs typeface="Arial"/>
                        </a:rPr>
                        <a:t>*</a:t>
                      </a:r>
                      <a:endParaRPr sz="900">
                        <a:latin typeface="Arial"/>
                        <a:cs typeface="Arial"/>
                      </a:endParaRPr>
                    </a:p>
                  </a:txBody>
                  <a:tcPr marL="0" marR="0" marT="8808" marB="0">
                    <a:lnL w="3175">
                      <a:solidFill>
                        <a:srgbClr val="AEC0DA"/>
                      </a:solidFill>
                      <a:prstDash val="solid"/>
                    </a:lnL>
                    <a:lnT w="3175">
                      <a:solidFill>
                        <a:srgbClr val="AEC0DA"/>
                      </a:solidFill>
                      <a:prstDash val="solid"/>
                    </a:lnT>
                    <a:lnB w="3175">
                      <a:solidFill>
                        <a:srgbClr val="0072CB"/>
                      </a:solidFill>
                      <a:prstDash val="solid"/>
                    </a:lnB>
                  </a:tcPr>
                </a:tc>
                <a:tc>
                  <a:txBody>
                    <a:bodyPr/>
                    <a:lstStyle/>
                    <a:p>
                      <a:pPr>
                        <a:lnSpc>
                          <a:spcPct val="100000"/>
                        </a:lnSpc>
                      </a:pPr>
                      <a:endParaRPr sz="1400">
                        <a:latin typeface="Times New Roman"/>
                        <a:cs typeface="Times New Roman"/>
                      </a:endParaRPr>
                    </a:p>
                  </a:txBody>
                  <a:tcPr marL="0" marR="0" marT="0" marB="0">
                    <a:lnT w="3175">
                      <a:solidFill>
                        <a:srgbClr val="AEC0DA"/>
                      </a:solidFill>
                      <a:prstDash val="solid"/>
                    </a:lnT>
                    <a:lnB w="3175">
                      <a:solidFill>
                        <a:srgbClr val="0072CB"/>
                      </a:solidFill>
                      <a:prstDash val="solid"/>
                    </a:lnB>
                  </a:tcPr>
                </a:tc>
                <a:tc>
                  <a:txBody>
                    <a:bodyPr/>
                    <a:lstStyle/>
                    <a:p>
                      <a:pPr>
                        <a:lnSpc>
                          <a:spcPts val="425"/>
                        </a:lnSpc>
                      </a:pPr>
                      <a:r>
                        <a:rPr sz="900" dirty="0">
                          <a:solidFill>
                            <a:srgbClr val="0072CB"/>
                          </a:solidFill>
                          <a:latin typeface="Arial"/>
                          <a:cs typeface="Arial"/>
                        </a:rPr>
                        <a:t>*</a:t>
                      </a:r>
                      <a:endParaRPr sz="900">
                        <a:latin typeface="Arial"/>
                        <a:cs typeface="Arial"/>
                      </a:endParaRPr>
                    </a:p>
                  </a:txBody>
                  <a:tcPr marL="0" marR="0" marT="0" marB="0">
                    <a:lnR w="3175">
                      <a:solidFill>
                        <a:srgbClr val="0072CB"/>
                      </a:solidFill>
                      <a:prstDash val="solid"/>
                    </a:lnR>
                    <a:lnT w="3175">
                      <a:solidFill>
                        <a:srgbClr val="AEC0DA"/>
                      </a:solidFill>
                      <a:prstDash val="solid"/>
                    </a:lnT>
                    <a:lnB w="3175">
                      <a:solidFill>
                        <a:srgbClr val="0072CB"/>
                      </a:solidFill>
                      <a:prstDash val="solid"/>
                    </a:lnB>
                  </a:tcPr>
                </a:tc>
              </a:tr>
            </a:tbl>
          </a:graphicData>
        </a:graphic>
      </p:graphicFrame>
      <p:sp>
        <p:nvSpPr>
          <p:cNvPr id="42" name="object 42"/>
          <p:cNvSpPr/>
          <p:nvPr/>
        </p:nvSpPr>
        <p:spPr>
          <a:xfrm>
            <a:off x="7014528" y="5865569"/>
            <a:ext cx="1939115" cy="0"/>
          </a:xfrm>
          <a:custGeom>
            <a:avLst/>
            <a:gdLst/>
            <a:ahLst/>
            <a:cxnLst/>
            <a:rect l="l" t="t" r="r" b="b"/>
            <a:pathLst>
              <a:path w="978535">
                <a:moveTo>
                  <a:pt x="0" y="0"/>
                </a:moveTo>
                <a:lnTo>
                  <a:pt x="978226" y="0"/>
                </a:lnTo>
              </a:path>
            </a:pathLst>
          </a:custGeom>
          <a:ln w="3175">
            <a:solidFill>
              <a:srgbClr val="000000"/>
            </a:solidFill>
          </a:ln>
        </p:spPr>
        <p:txBody>
          <a:bodyPr wrap="square" lIns="0" tIns="0" rIns="0" bIns="0" rtlCol="0"/>
          <a:lstStyle/>
          <a:p>
            <a:endParaRPr sz="3567"/>
          </a:p>
        </p:txBody>
      </p:sp>
      <p:sp>
        <p:nvSpPr>
          <p:cNvPr id="43" name="object 43"/>
          <p:cNvSpPr/>
          <p:nvPr/>
        </p:nvSpPr>
        <p:spPr>
          <a:xfrm>
            <a:off x="7014527" y="5865569"/>
            <a:ext cx="0" cy="72984"/>
          </a:xfrm>
          <a:custGeom>
            <a:avLst/>
            <a:gdLst/>
            <a:ahLst/>
            <a:cxnLst/>
            <a:rect l="l" t="t" r="r" b="b"/>
            <a:pathLst>
              <a:path h="36830">
                <a:moveTo>
                  <a:pt x="0" y="0"/>
                </a:moveTo>
                <a:lnTo>
                  <a:pt x="0" y="36386"/>
                </a:lnTo>
              </a:path>
            </a:pathLst>
          </a:custGeom>
          <a:ln w="3175">
            <a:solidFill>
              <a:srgbClr val="000000"/>
            </a:solidFill>
          </a:ln>
        </p:spPr>
        <p:txBody>
          <a:bodyPr wrap="square" lIns="0" tIns="0" rIns="0" bIns="0" rtlCol="0"/>
          <a:lstStyle/>
          <a:p>
            <a:endParaRPr sz="3567"/>
          </a:p>
        </p:txBody>
      </p:sp>
      <p:sp>
        <p:nvSpPr>
          <p:cNvPr id="44" name="object 44"/>
          <p:cNvSpPr/>
          <p:nvPr/>
        </p:nvSpPr>
        <p:spPr>
          <a:xfrm>
            <a:off x="7402211" y="5865569"/>
            <a:ext cx="0" cy="72984"/>
          </a:xfrm>
          <a:custGeom>
            <a:avLst/>
            <a:gdLst/>
            <a:ahLst/>
            <a:cxnLst/>
            <a:rect l="l" t="t" r="r" b="b"/>
            <a:pathLst>
              <a:path h="36830">
                <a:moveTo>
                  <a:pt x="0" y="0"/>
                </a:moveTo>
                <a:lnTo>
                  <a:pt x="0" y="36386"/>
                </a:lnTo>
              </a:path>
            </a:pathLst>
          </a:custGeom>
          <a:ln w="3175">
            <a:solidFill>
              <a:srgbClr val="000000"/>
            </a:solidFill>
          </a:ln>
        </p:spPr>
        <p:txBody>
          <a:bodyPr wrap="square" lIns="0" tIns="0" rIns="0" bIns="0" rtlCol="0"/>
          <a:lstStyle/>
          <a:p>
            <a:endParaRPr sz="3567"/>
          </a:p>
        </p:txBody>
      </p:sp>
      <p:sp>
        <p:nvSpPr>
          <p:cNvPr id="45" name="object 45"/>
          <p:cNvSpPr/>
          <p:nvPr/>
        </p:nvSpPr>
        <p:spPr>
          <a:xfrm>
            <a:off x="7789896" y="5865569"/>
            <a:ext cx="0" cy="72984"/>
          </a:xfrm>
          <a:custGeom>
            <a:avLst/>
            <a:gdLst/>
            <a:ahLst/>
            <a:cxnLst/>
            <a:rect l="l" t="t" r="r" b="b"/>
            <a:pathLst>
              <a:path h="36830">
                <a:moveTo>
                  <a:pt x="0" y="0"/>
                </a:moveTo>
                <a:lnTo>
                  <a:pt x="0" y="36386"/>
                </a:lnTo>
              </a:path>
            </a:pathLst>
          </a:custGeom>
          <a:ln w="3175">
            <a:solidFill>
              <a:srgbClr val="000000"/>
            </a:solidFill>
          </a:ln>
        </p:spPr>
        <p:txBody>
          <a:bodyPr wrap="square" lIns="0" tIns="0" rIns="0" bIns="0" rtlCol="0"/>
          <a:lstStyle/>
          <a:p>
            <a:endParaRPr sz="3567"/>
          </a:p>
        </p:txBody>
      </p:sp>
      <p:sp>
        <p:nvSpPr>
          <p:cNvPr id="46" name="object 46"/>
          <p:cNvSpPr/>
          <p:nvPr/>
        </p:nvSpPr>
        <p:spPr>
          <a:xfrm>
            <a:off x="8177663" y="5865569"/>
            <a:ext cx="0" cy="72984"/>
          </a:xfrm>
          <a:custGeom>
            <a:avLst/>
            <a:gdLst/>
            <a:ahLst/>
            <a:cxnLst/>
            <a:rect l="l" t="t" r="r" b="b"/>
            <a:pathLst>
              <a:path h="36830">
                <a:moveTo>
                  <a:pt x="0" y="0"/>
                </a:moveTo>
                <a:lnTo>
                  <a:pt x="0" y="36386"/>
                </a:lnTo>
              </a:path>
            </a:pathLst>
          </a:custGeom>
          <a:ln w="3175">
            <a:solidFill>
              <a:srgbClr val="000000"/>
            </a:solidFill>
          </a:ln>
        </p:spPr>
        <p:txBody>
          <a:bodyPr wrap="square" lIns="0" tIns="0" rIns="0" bIns="0" rtlCol="0"/>
          <a:lstStyle/>
          <a:p>
            <a:endParaRPr sz="3567"/>
          </a:p>
        </p:txBody>
      </p:sp>
      <p:sp>
        <p:nvSpPr>
          <p:cNvPr id="47" name="object 47"/>
          <p:cNvSpPr/>
          <p:nvPr/>
        </p:nvSpPr>
        <p:spPr>
          <a:xfrm>
            <a:off x="8565348" y="5865569"/>
            <a:ext cx="0" cy="72984"/>
          </a:xfrm>
          <a:custGeom>
            <a:avLst/>
            <a:gdLst/>
            <a:ahLst/>
            <a:cxnLst/>
            <a:rect l="l" t="t" r="r" b="b"/>
            <a:pathLst>
              <a:path h="36830">
                <a:moveTo>
                  <a:pt x="0" y="0"/>
                </a:moveTo>
                <a:lnTo>
                  <a:pt x="0" y="36386"/>
                </a:lnTo>
              </a:path>
            </a:pathLst>
          </a:custGeom>
          <a:ln w="3175">
            <a:solidFill>
              <a:srgbClr val="000000"/>
            </a:solidFill>
          </a:ln>
        </p:spPr>
        <p:txBody>
          <a:bodyPr wrap="square" lIns="0" tIns="0" rIns="0" bIns="0" rtlCol="0"/>
          <a:lstStyle/>
          <a:p>
            <a:endParaRPr sz="3567"/>
          </a:p>
        </p:txBody>
      </p:sp>
      <p:sp>
        <p:nvSpPr>
          <p:cNvPr id="48" name="object 48"/>
          <p:cNvSpPr/>
          <p:nvPr/>
        </p:nvSpPr>
        <p:spPr>
          <a:xfrm>
            <a:off x="8953032" y="5865569"/>
            <a:ext cx="0" cy="72984"/>
          </a:xfrm>
          <a:custGeom>
            <a:avLst/>
            <a:gdLst/>
            <a:ahLst/>
            <a:cxnLst/>
            <a:rect l="l" t="t" r="r" b="b"/>
            <a:pathLst>
              <a:path h="36830">
                <a:moveTo>
                  <a:pt x="0" y="0"/>
                </a:moveTo>
                <a:lnTo>
                  <a:pt x="0" y="36386"/>
                </a:lnTo>
              </a:path>
            </a:pathLst>
          </a:custGeom>
          <a:ln w="3175">
            <a:solidFill>
              <a:srgbClr val="000000"/>
            </a:solidFill>
          </a:ln>
        </p:spPr>
        <p:txBody>
          <a:bodyPr wrap="square" lIns="0" tIns="0" rIns="0" bIns="0" rtlCol="0"/>
          <a:lstStyle/>
          <a:p>
            <a:endParaRPr sz="3567"/>
          </a:p>
        </p:txBody>
      </p:sp>
      <p:sp>
        <p:nvSpPr>
          <p:cNvPr id="49" name="object 49"/>
          <p:cNvSpPr txBox="1"/>
          <p:nvPr/>
        </p:nvSpPr>
        <p:spPr>
          <a:xfrm>
            <a:off x="6854055" y="5979805"/>
            <a:ext cx="2224760" cy="169048"/>
          </a:xfrm>
          <a:prstGeom prst="rect">
            <a:avLst/>
          </a:prstGeom>
        </p:spPr>
        <p:txBody>
          <a:bodyPr vert="horz" wrap="square" lIns="0" tIns="31459" rIns="0" bIns="0" rtlCol="0">
            <a:spAutoFit/>
          </a:bodyPr>
          <a:lstStyle/>
          <a:p>
            <a:pPr marL="25168">
              <a:spcBef>
                <a:spcPts val="248"/>
              </a:spcBef>
              <a:tabLst>
                <a:tab pos="902258" algn="l"/>
                <a:tab pos="1255863" algn="l"/>
              </a:tabLst>
            </a:pPr>
            <a:r>
              <a:rPr sz="892" spc="30" dirty="0">
                <a:latin typeface="Arial"/>
                <a:cs typeface="Arial"/>
              </a:rPr>
              <a:t>−100   </a:t>
            </a:r>
            <a:r>
              <a:rPr sz="892" spc="99" dirty="0">
                <a:latin typeface="Arial"/>
                <a:cs typeface="Arial"/>
              </a:rPr>
              <a:t> </a:t>
            </a:r>
            <a:r>
              <a:rPr sz="892" spc="30" dirty="0">
                <a:latin typeface="Arial"/>
                <a:cs typeface="Arial"/>
              </a:rPr>
              <a:t>−50	0	50  100</a:t>
            </a:r>
            <a:r>
              <a:rPr sz="892" spc="277" dirty="0">
                <a:latin typeface="Arial"/>
                <a:cs typeface="Arial"/>
              </a:rPr>
              <a:t> </a:t>
            </a:r>
            <a:r>
              <a:rPr sz="892" spc="30" dirty="0">
                <a:latin typeface="Arial"/>
                <a:cs typeface="Arial"/>
              </a:rPr>
              <a:t>150</a:t>
            </a:r>
            <a:endParaRPr sz="892">
              <a:latin typeface="Arial"/>
              <a:cs typeface="Arial"/>
            </a:endParaRPr>
          </a:p>
        </p:txBody>
      </p:sp>
      <p:sp>
        <p:nvSpPr>
          <p:cNvPr id="50" name="object 50"/>
          <p:cNvSpPr/>
          <p:nvPr/>
        </p:nvSpPr>
        <p:spPr>
          <a:xfrm>
            <a:off x="6710484" y="3623023"/>
            <a:ext cx="0" cy="1939115"/>
          </a:xfrm>
          <a:custGeom>
            <a:avLst/>
            <a:gdLst/>
            <a:ahLst/>
            <a:cxnLst/>
            <a:rect l="l" t="t" r="r" b="b"/>
            <a:pathLst>
              <a:path h="978535">
                <a:moveTo>
                  <a:pt x="0" y="978226"/>
                </a:moveTo>
                <a:lnTo>
                  <a:pt x="0" y="0"/>
                </a:lnTo>
              </a:path>
            </a:pathLst>
          </a:custGeom>
          <a:ln w="3175">
            <a:solidFill>
              <a:srgbClr val="000000"/>
            </a:solidFill>
          </a:ln>
        </p:spPr>
        <p:txBody>
          <a:bodyPr wrap="square" lIns="0" tIns="0" rIns="0" bIns="0" rtlCol="0"/>
          <a:lstStyle/>
          <a:p>
            <a:endParaRPr sz="3567"/>
          </a:p>
        </p:txBody>
      </p:sp>
      <p:sp>
        <p:nvSpPr>
          <p:cNvPr id="51" name="object 51"/>
          <p:cNvSpPr/>
          <p:nvPr/>
        </p:nvSpPr>
        <p:spPr>
          <a:xfrm>
            <a:off x="6638380" y="5561524"/>
            <a:ext cx="72984" cy="0"/>
          </a:xfrm>
          <a:custGeom>
            <a:avLst/>
            <a:gdLst/>
            <a:ahLst/>
            <a:cxnLst/>
            <a:rect l="l" t="t" r="r" b="b"/>
            <a:pathLst>
              <a:path w="36830">
                <a:moveTo>
                  <a:pt x="36386" y="0"/>
                </a:moveTo>
                <a:lnTo>
                  <a:pt x="0" y="0"/>
                </a:lnTo>
              </a:path>
            </a:pathLst>
          </a:custGeom>
          <a:ln w="3175">
            <a:solidFill>
              <a:srgbClr val="000000"/>
            </a:solidFill>
          </a:ln>
        </p:spPr>
        <p:txBody>
          <a:bodyPr wrap="square" lIns="0" tIns="0" rIns="0" bIns="0" rtlCol="0"/>
          <a:lstStyle/>
          <a:p>
            <a:endParaRPr sz="3567"/>
          </a:p>
        </p:txBody>
      </p:sp>
      <p:sp>
        <p:nvSpPr>
          <p:cNvPr id="52" name="object 52"/>
          <p:cNvSpPr/>
          <p:nvPr/>
        </p:nvSpPr>
        <p:spPr>
          <a:xfrm>
            <a:off x="6638380" y="5173840"/>
            <a:ext cx="72984" cy="0"/>
          </a:xfrm>
          <a:custGeom>
            <a:avLst/>
            <a:gdLst/>
            <a:ahLst/>
            <a:cxnLst/>
            <a:rect l="l" t="t" r="r" b="b"/>
            <a:pathLst>
              <a:path w="36830">
                <a:moveTo>
                  <a:pt x="36386" y="0"/>
                </a:moveTo>
                <a:lnTo>
                  <a:pt x="0" y="0"/>
                </a:lnTo>
              </a:path>
            </a:pathLst>
          </a:custGeom>
          <a:ln w="3175">
            <a:solidFill>
              <a:srgbClr val="000000"/>
            </a:solidFill>
          </a:ln>
        </p:spPr>
        <p:txBody>
          <a:bodyPr wrap="square" lIns="0" tIns="0" rIns="0" bIns="0" rtlCol="0"/>
          <a:lstStyle/>
          <a:p>
            <a:endParaRPr sz="3567"/>
          </a:p>
        </p:txBody>
      </p:sp>
      <p:sp>
        <p:nvSpPr>
          <p:cNvPr id="53" name="object 53"/>
          <p:cNvSpPr/>
          <p:nvPr/>
        </p:nvSpPr>
        <p:spPr>
          <a:xfrm>
            <a:off x="6638380" y="4786158"/>
            <a:ext cx="72984" cy="0"/>
          </a:xfrm>
          <a:custGeom>
            <a:avLst/>
            <a:gdLst/>
            <a:ahLst/>
            <a:cxnLst/>
            <a:rect l="l" t="t" r="r" b="b"/>
            <a:pathLst>
              <a:path w="36830">
                <a:moveTo>
                  <a:pt x="36386" y="0"/>
                </a:moveTo>
                <a:lnTo>
                  <a:pt x="0" y="0"/>
                </a:lnTo>
              </a:path>
            </a:pathLst>
          </a:custGeom>
          <a:ln w="3175">
            <a:solidFill>
              <a:srgbClr val="000000"/>
            </a:solidFill>
          </a:ln>
        </p:spPr>
        <p:txBody>
          <a:bodyPr wrap="square" lIns="0" tIns="0" rIns="0" bIns="0" rtlCol="0"/>
          <a:lstStyle/>
          <a:p>
            <a:endParaRPr sz="3567"/>
          </a:p>
        </p:txBody>
      </p:sp>
      <p:sp>
        <p:nvSpPr>
          <p:cNvPr id="54" name="object 54"/>
          <p:cNvSpPr/>
          <p:nvPr/>
        </p:nvSpPr>
        <p:spPr>
          <a:xfrm>
            <a:off x="6638380" y="4398388"/>
            <a:ext cx="72984" cy="0"/>
          </a:xfrm>
          <a:custGeom>
            <a:avLst/>
            <a:gdLst/>
            <a:ahLst/>
            <a:cxnLst/>
            <a:rect l="l" t="t" r="r" b="b"/>
            <a:pathLst>
              <a:path w="36830">
                <a:moveTo>
                  <a:pt x="36386" y="0"/>
                </a:moveTo>
                <a:lnTo>
                  <a:pt x="0" y="0"/>
                </a:lnTo>
              </a:path>
            </a:pathLst>
          </a:custGeom>
          <a:ln w="3175">
            <a:solidFill>
              <a:srgbClr val="000000"/>
            </a:solidFill>
          </a:ln>
        </p:spPr>
        <p:txBody>
          <a:bodyPr wrap="square" lIns="0" tIns="0" rIns="0" bIns="0" rtlCol="0"/>
          <a:lstStyle/>
          <a:p>
            <a:endParaRPr sz="3567"/>
          </a:p>
        </p:txBody>
      </p:sp>
      <p:sp>
        <p:nvSpPr>
          <p:cNvPr id="55" name="object 55"/>
          <p:cNvSpPr/>
          <p:nvPr/>
        </p:nvSpPr>
        <p:spPr>
          <a:xfrm>
            <a:off x="6638380" y="4010706"/>
            <a:ext cx="72984" cy="0"/>
          </a:xfrm>
          <a:custGeom>
            <a:avLst/>
            <a:gdLst/>
            <a:ahLst/>
            <a:cxnLst/>
            <a:rect l="l" t="t" r="r" b="b"/>
            <a:pathLst>
              <a:path w="36830">
                <a:moveTo>
                  <a:pt x="36386" y="0"/>
                </a:moveTo>
                <a:lnTo>
                  <a:pt x="0" y="0"/>
                </a:lnTo>
              </a:path>
            </a:pathLst>
          </a:custGeom>
          <a:ln w="3175">
            <a:solidFill>
              <a:srgbClr val="000000"/>
            </a:solidFill>
          </a:ln>
        </p:spPr>
        <p:txBody>
          <a:bodyPr wrap="square" lIns="0" tIns="0" rIns="0" bIns="0" rtlCol="0"/>
          <a:lstStyle/>
          <a:p>
            <a:endParaRPr sz="3567"/>
          </a:p>
        </p:txBody>
      </p:sp>
      <p:sp>
        <p:nvSpPr>
          <p:cNvPr id="56" name="object 56"/>
          <p:cNvSpPr/>
          <p:nvPr/>
        </p:nvSpPr>
        <p:spPr>
          <a:xfrm>
            <a:off x="6638380" y="3623022"/>
            <a:ext cx="72984" cy="0"/>
          </a:xfrm>
          <a:custGeom>
            <a:avLst/>
            <a:gdLst/>
            <a:ahLst/>
            <a:cxnLst/>
            <a:rect l="l" t="t" r="r" b="b"/>
            <a:pathLst>
              <a:path w="36830">
                <a:moveTo>
                  <a:pt x="36386" y="0"/>
                </a:moveTo>
                <a:lnTo>
                  <a:pt x="0" y="0"/>
                </a:lnTo>
              </a:path>
            </a:pathLst>
          </a:custGeom>
          <a:ln w="3175">
            <a:solidFill>
              <a:srgbClr val="000000"/>
            </a:solidFill>
          </a:ln>
        </p:spPr>
        <p:txBody>
          <a:bodyPr wrap="square" lIns="0" tIns="0" rIns="0" bIns="0" rtlCol="0"/>
          <a:lstStyle/>
          <a:p>
            <a:endParaRPr sz="3567"/>
          </a:p>
        </p:txBody>
      </p:sp>
      <p:sp>
        <p:nvSpPr>
          <p:cNvPr id="57" name="object 57"/>
          <p:cNvSpPr txBox="1"/>
          <p:nvPr/>
        </p:nvSpPr>
        <p:spPr>
          <a:xfrm>
            <a:off x="6419410" y="3885305"/>
            <a:ext cx="137282" cy="1837189"/>
          </a:xfrm>
          <a:prstGeom prst="rect">
            <a:avLst/>
          </a:prstGeom>
        </p:spPr>
        <p:txBody>
          <a:bodyPr vert="vert270" wrap="square" lIns="0" tIns="3775" rIns="0" bIns="0" rtlCol="0">
            <a:spAutoFit/>
          </a:bodyPr>
          <a:lstStyle/>
          <a:p>
            <a:pPr marL="25168">
              <a:spcBef>
                <a:spcPts val="30"/>
              </a:spcBef>
              <a:tabLst>
                <a:tab pos="902258" algn="l"/>
                <a:tab pos="1255863" algn="l"/>
              </a:tabLst>
            </a:pPr>
            <a:r>
              <a:rPr sz="892" spc="30" dirty="0">
                <a:latin typeface="Arial"/>
                <a:cs typeface="Arial"/>
              </a:rPr>
              <a:t>−100   </a:t>
            </a:r>
            <a:r>
              <a:rPr sz="892" spc="99" dirty="0">
                <a:latin typeface="Arial"/>
                <a:cs typeface="Arial"/>
              </a:rPr>
              <a:t> </a:t>
            </a:r>
            <a:r>
              <a:rPr sz="892" spc="30" dirty="0">
                <a:latin typeface="Arial"/>
                <a:cs typeface="Arial"/>
              </a:rPr>
              <a:t>−50	0	50</a:t>
            </a:r>
            <a:r>
              <a:rPr sz="892" spc="198" dirty="0">
                <a:latin typeface="Arial"/>
                <a:cs typeface="Arial"/>
              </a:rPr>
              <a:t> </a:t>
            </a:r>
            <a:r>
              <a:rPr sz="892" spc="30" dirty="0">
                <a:latin typeface="Arial"/>
                <a:cs typeface="Arial"/>
              </a:rPr>
              <a:t>100</a:t>
            </a:r>
            <a:endParaRPr sz="892">
              <a:latin typeface="Arial"/>
              <a:cs typeface="Arial"/>
            </a:endParaRPr>
          </a:p>
        </p:txBody>
      </p:sp>
      <p:sp>
        <p:nvSpPr>
          <p:cNvPr id="58" name="object 58"/>
          <p:cNvSpPr txBox="1"/>
          <p:nvPr/>
        </p:nvSpPr>
        <p:spPr>
          <a:xfrm>
            <a:off x="6419410" y="3497619"/>
            <a:ext cx="137282" cy="251670"/>
          </a:xfrm>
          <a:prstGeom prst="rect">
            <a:avLst/>
          </a:prstGeom>
        </p:spPr>
        <p:txBody>
          <a:bodyPr vert="vert270" wrap="square" lIns="0" tIns="3775" rIns="0" bIns="0" rtlCol="0">
            <a:spAutoFit/>
          </a:bodyPr>
          <a:lstStyle/>
          <a:p>
            <a:pPr marL="25168">
              <a:spcBef>
                <a:spcPts val="30"/>
              </a:spcBef>
            </a:pPr>
            <a:r>
              <a:rPr sz="892" dirty="0">
                <a:latin typeface="Arial"/>
                <a:cs typeface="Arial"/>
              </a:rPr>
              <a:t>150</a:t>
            </a:r>
            <a:endParaRPr sz="892">
              <a:latin typeface="Arial"/>
              <a:cs typeface="Arial"/>
            </a:endParaRPr>
          </a:p>
        </p:txBody>
      </p:sp>
      <p:sp>
        <p:nvSpPr>
          <p:cNvPr id="59" name="object 59"/>
          <p:cNvSpPr/>
          <p:nvPr/>
        </p:nvSpPr>
        <p:spPr>
          <a:xfrm>
            <a:off x="6710486" y="3414002"/>
            <a:ext cx="2452521" cy="2452521"/>
          </a:xfrm>
          <a:custGeom>
            <a:avLst/>
            <a:gdLst/>
            <a:ahLst/>
            <a:cxnLst/>
            <a:rect l="l" t="t" r="r" b="b"/>
            <a:pathLst>
              <a:path w="1237614" h="1237614">
                <a:moveTo>
                  <a:pt x="0" y="1237133"/>
                </a:moveTo>
                <a:lnTo>
                  <a:pt x="1237132" y="1237133"/>
                </a:lnTo>
                <a:lnTo>
                  <a:pt x="1237132" y="0"/>
                </a:lnTo>
                <a:lnTo>
                  <a:pt x="0" y="0"/>
                </a:lnTo>
                <a:lnTo>
                  <a:pt x="0" y="1237133"/>
                </a:lnTo>
              </a:path>
            </a:pathLst>
          </a:custGeom>
          <a:ln w="3175">
            <a:solidFill>
              <a:srgbClr val="000000"/>
            </a:solidFill>
          </a:ln>
        </p:spPr>
        <p:txBody>
          <a:bodyPr wrap="square" lIns="0" tIns="0" rIns="0" bIns="0" rtlCol="0"/>
          <a:lstStyle/>
          <a:p>
            <a:endParaRPr sz="3567"/>
          </a:p>
        </p:txBody>
      </p:sp>
      <p:sp>
        <p:nvSpPr>
          <p:cNvPr id="60" name="object 60"/>
          <p:cNvSpPr txBox="1"/>
          <p:nvPr/>
        </p:nvSpPr>
        <p:spPr>
          <a:xfrm>
            <a:off x="7219939" y="6268223"/>
            <a:ext cx="1434517" cy="169048"/>
          </a:xfrm>
          <a:prstGeom prst="rect">
            <a:avLst/>
          </a:prstGeom>
        </p:spPr>
        <p:txBody>
          <a:bodyPr vert="horz" wrap="square" lIns="0" tIns="31459" rIns="0" bIns="0" rtlCol="0">
            <a:spAutoFit/>
          </a:bodyPr>
          <a:lstStyle/>
          <a:p>
            <a:pPr marL="25168">
              <a:spcBef>
                <a:spcPts val="248"/>
              </a:spcBef>
            </a:pPr>
            <a:r>
              <a:rPr sz="892" spc="20" dirty="0">
                <a:latin typeface="Arial"/>
                <a:cs typeface="Arial"/>
              </a:rPr>
              <a:t>First Principal</a:t>
            </a:r>
            <a:r>
              <a:rPr sz="892" spc="-99" dirty="0">
                <a:latin typeface="Arial"/>
                <a:cs typeface="Arial"/>
              </a:rPr>
              <a:t> </a:t>
            </a:r>
            <a:r>
              <a:rPr sz="892" spc="30" dirty="0">
                <a:latin typeface="Arial"/>
                <a:cs typeface="Arial"/>
              </a:rPr>
              <a:t>Component</a:t>
            </a:r>
            <a:endParaRPr sz="892">
              <a:latin typeface="Arial"/>
              <a:cs typeface="Arial"/>
            </a:endParaRPr>
          </a:p>
        </p:txBody>
      </p:sp>
      <p:sp>
        <p:nvSpPr>
          <p:cNvPr id="61" name="object 61"/>
          <p:cNvSpPr txBox="1"/>
          <p:nvPr/>
        </p:nvSpPr>
        <p:spPr>
          <a:xfrm>
            <a:off x="6130990" y="3834649"/>
            <a:ext cx="137282" cy="1609428"/>
          </a:xfrm>
          <a:prstGeom prst="rect">
            <a:avLst/>
          </a:prstGeom>
        </p:spPr>
        <p:txBody>
          <a:bodyPr vert="vert270" wrap="square" lIns="0" tIns="3775" rIns="0" bIns="0" rtlCol="0">
            <a:spAutoFit/>
          </a:bodyPr>
          <a:lstStyle/>
          <a:p>
            <a:pPr marL="25168">
              <a:spcBef>
                <a:spcPts val="30"/>
              </a:spcBef>
            </a:pPr>
            <a:r>
              <a:rPr sz="892" spc="30" dirty="0">
                <a:latin typeface="Arial"/>
                <a:cs typeface="Arial"/>
              </a:rPr>
              <a:t>Second </a:t>
            </a:r>
            <a:r>
              <a:rPr sz="892" spc="20" dirty="0">
                <a:latin typeface="Arial"/>
                <a:cs typeface="Arial"/>
              </a:rPr>
              <a:t>Principal</a:t>
            </a:r>
            <a:r>
              <a:rPr sz="892" spc="-109" dirty="0">
                <a:latin typeface="Arial"/>
                <a:cs typeface="Arial"/>
              </a:rPr>
              <a:t> </a:t>
            </a:r>
            <a:r>
              <a:rPr sz="892" spc="30" dirty="0">
                <a:latin typeface="Arial"/>
                <a:cs typeface="Arial"/>
              </a:rPr>
              <a:t>Component</a:t>
            </a:r>
            <a:endParaRPr sz="892">
              <a:latin typeface="Arial"/>
              <a:cs typeface="Arial"/>
            </a:endParaRPr>
          </a:p>
        </p:txBody>
      </p:sp>
      <p:sp>
        <p:nvSpPr>
          <p:cNvPr id="62" name="object 62"/>
          <p:cNvSpPr txBox="1"/>
          <p:nvPr/>
        </p:nvSpPr>
        <p:spPr>
          <a:xfrm>
            <a:off x="8703392" y="4641370"/>
            <a:ext cx="98151" cy="169048"/>
          </a:xfrm>
          <a:prstGeom prst="rect">
            <a:avLst/>
          </a:prstGeom>
        </p:spPr>
        <p:txBody>
          <a:bodyPr vert="horz" wrap="square" lIns="0" tIns="31459" rIns="0" bIns="0" rtlCol="0">
            <a:spAutoFit/>
          </a:bodyPr>
          <a:lstStyle/>
          <a:p>
            <a:pPr marL="25168">
              <a:spcBef>
                <a:spcPts val="248"/>
              </a:spcBef>
            </a:pPr>
            <a:r>
              <a:rPr sz="892" spc="20" dirty="0">
                <a:solidFill>
                  <a:srgbClr val="0072CB"/>
                </a:solidFill>
                <a:latin typeface="Arial"/>
                <a:cs typeface="Arial"/>
              </a:rPr>
              <a:t>*</a:t>
            </a:r>
            <a:endParaRPr sz="892">
              <a:latin typeface="Arial"/>
              <a:cs typeface="Arial"/>
            </a:endParaRPr>
          </a:p>
        </p:txBody>
      </p:sp>
      <p:sp>
        <p:nvSpPr>
          <p:cNvPr id="63" name="object 63"/>
          <p:cNvSpPr txBox="1"/>
          <p:nvPr/>
        </p:nvSpPr>
        <p:spPr>
          <a:xfrm>
            <a:off x="6783481" y="4521437"/>
            <a:ext cx="98151" cy="169048"/>
          </a:xfrm>
          <a:prstGeom prst="rect">
            <a:avLst/>
          </a:prstGeom>
        </p:spPr>
        <p:txBody>
          <a:bodyPr vert="horz" wrap="square" lIns="0" tIns="31459" rIns="0" bIns="0" rtlCol="0">
            <a:spAutoFit/>
          </a:bodyPr>
          <a:lstStyle/>
          <a:p>
            <a:pPr marL="25168">
              <a:spcBef>
                <a:spcPts val="248"/>
              </a:spcBef>
            </a:pPr>
            <a:r>
              <a:rPr sz="892" spc="20" dirty="0">
                <a:solidFill>
                  <a:srgbClr val="0072CB"/>
                </a:solidFill>
                <a:latin typeface="Arial"/>
                <a:cs typeface="Arial"/>
              </a:rPr>
              <a:t>*</a:t>
            </a:r>
            <a:endParaRPr sz="892">
              <a:latin typeface="Arial"/>
              <a:cs typeface="Arial"/>
            </a:endParaRPr>
          </a:p>
        </p:txBody>
      </p:sp>
      <p:sp>
        <p:nvSpPr>
          <p:cNvPr id="64" name="object 64"/>
          <p:cNvSpPr txBox="1"/>
          <p:nvPr/>
        </p:nvSpPr>
        <p:spPr>
          <a:xfrm>
            <a:off x="8414891" y="4922501"/>
            <a:ext cx="98151" cy="169048"/>
          </a:xfrm>
          <a:prstGeom prst="rect">
            <a:avLst/>
          </a:prstGeom>
        </p:spPr>
        <p:txBody>
          <a:bodyPr vert="horz" wrap="square" lIns="0" tIns="31459" rIns="0" bIns="0" rtlCol="0">
            <a:spAutoFit/>
          </a:bodyPr>
          <a:lstStyle/>
          <a:p>
            <a:pPr marL="25168">
              <a:spcBef>
                <a:spcPts val="248"/>
              </a:spcBef>
            </a:pPr>
            <a:r>
              <a:rPr sz="892" spc="20" dirty="0">
                <a:solidFill>
                  <a:srgbClr val="0072CB"/>
                </a:solidFill>
                <a:latin typeface="Arial"/>
                <a:cs typeface="Arial"/>
              </a:rPr>
              <a:t>*</a:t>
            </a:r>
            <a:endParaRPr sz="892">
              <a:latin typeface="Arial"/>
              <a:cs typeface="Arial"/>
            </a:endParaRPr>
          </a:p>
        </p:txBody>
      </p:sp>
      <p:sp>
        <p:nvSpPr>
          <p:cNvPr id="65" name="object 65"/>
          <p:cNvSpPr txBox="1"/>
          <p:nvPr/>
        </p:nvSpPr>
        <p:spPr>
          <a:xfrm>
            <a:off x="6851340" y="4798880"/>
            <a:ext cx="586390" cy="169048"/>
          </a:xfrm>
          <a:prstGeom prst="rect">
            <a:avLst/>
          </a:prstGeom>
        </p:spPr>
        <p:txBody>
          <a:bodyPr vert="horz" wrap="square" lIns="0" tIns="31459" rIns="0" bIns="0" rtlCol="0">
            <a:spAutoFit/>
          </a:bodyPr>
          <a:lstStyle/>
          <a:p>
            <a:pPr marL="25168">
              <a:spcBef>
                <a:spcPts val="248"/>
              </a:spcBef>
            </a:pPr>
            <a:r>
              <a:rPr sz="1338" b="1" spc="30" baseline="24691" dirty="0">
                <a:solidFill>
                  <a:srgbClr val="0072CB"/>
                </a:solidFill>
                <a:latin typeface="Arial"/>
                <a:cs typeface="Arial"/>
              </a:rPr>
              <a:t>* </a:t>
            </a:r>
            <a:r>
              <a:rPr sz="892" spc="20" dirty="0">
                <a:solidFill>
                  <a:srgbClr val="0072CB"/>
                </a:solidFill>
                <a:latin typeface="Arial"/>
                <a:cs typeface="Arial"/>
              </a:rPr>
              <a:t>* </a:t>
            </a:r>
            <a:r>
              <a:rPr sz="1338" spc="44" baseline="43209" dirty="0">
                <a:solidFill>
                  <a:srgbClr val="0072CB"/>
                </a:solidFill>
                <a:latin typeface="Arial"/>
                <a:cs typeface="Arial"/>
              </a:rPr>
              <a:t>*</a:t>
            </a:r>
            <a:r>
              <a:rPr sz="1338" b="1" spc="44" baseline="6172" dirty="0">
                <a:solidFill>
                  <a:srgbClr val="0072CB"/>
                </a:solidFill>
                <a:latin typeface="Arial"/>
                <a:cs typeface="Arial"/>
              </a:rPr>
              <a:t>*</a:t>
            </a:r>
            <a:r>
              <a:rPr sz="1338" b="1" spc="59" baseline="6172" dirty="0">
                <a:solidFill>
                  <a:srgbClr val="0072CB"/>
                </a:solidFill>
                <a:latin typeface="Arial"/>
                <a:cs typeface="Arial"/>
              </a:rPr>
              <a:t> </a:t>
            </a:r>
            <a:r>
              <a:rPr sz="1338" spc="30" baseline="6172" dirty="0">
                <a:solidFill>
                  <a:srgbClr val="0072CB"/>
                </a:solidFill>
                <a:latin typeface="Arial"/>
                <a:cs typeface="Arial"/>
              </a:rPr>
              <a:t>*</a:t>
            </a:r>
            <a:endParaRPr sz="1338" baseline="6172">
              <a:latin typeface="Arial"/>
              <a:cs typeface="Arial"/>
            </a:endParaRPr>
          </a:p>
        </p:txBody>
      </p:sp>
      <p:sp>
        <p:nvSpPr>
          <p:cNvPr id="66" name="object 66"/>
          <p:cNvSpPr txBox="1"/>
          <p:nvPr/>
        </p:nvSpPr>
        <p:spPr>
          <a:xfrm>
            <a:off x="8353926" y="4609807"/>
            <a:ext cx="318362" cy="169048"/>
          </a:xfrm>
          <a:prstGeom prst="rect">
            <a:avLst/>
          </a:prstGeom>
        </p:spPr>
        <p:txBody>
          <a:bodyPr vert="horz" wrap="square" lIns="0" tIns="31459" rIns="0" bIns="0" rtlCol="0">
            <a:spAutoFit/>
          </a:bodyPr>
          <a:lstStyle/>
          <a:p>
            <a:pPr marL="25168">
              <a:spcBef>
                <a:spcPts val="248"/>
              </a:spcBef>
            </a:pPr>
            <a:r>
              <a:rPr sz="892" spc="-10" dirty="0">
                <a:solidFill>
                  <a:srgbClr val="0072CB"/>
                </a:solidFill>
                <a:latin typeface="Arial"/>
                <a:cs typeface="Arial"/>
              </a:rPr>
              <a:t>*</a:t>
            </a:r>
            <a:r>
              <a:rPr sz="1338" b="1" spc="-14" baseline="12345" dirty="0">
                <a:solidFill>
                  <a:srgbClr val="0072CB"/>
                </a:solidFill>
                <a:latin typeface="Arial"/>
                <a:cs typeface="Arial"/>
              </a:rPr>
              <a:t>*</a:t>
            </a:r>
            <a:r>
              <a:rPr sz="1338" b="1" spc="238" baseline="12345" dirty="0">
                <a:solidFill>
                  <a:srgbClr val="0072CB"/>
                </a:solidFill>
                <a:latin typeface="Arial"/>
                <a:cs typeface="Arial"/>
              </a:rPr>
              <a:t> </a:t>
            </a:r>
            <a:r>
              <a:rPr sz="1338" spc="30" baseline="37037" dirty="0">
                <a:solidFill>
                  <a:srgbClr val="0072CB"/>
                </a:solidFill>
                <a:latin typeface="Arial"/>
                <a:cs typeface="Arial"/>
              </a:rPr>
              <a:t>*</a:t>
            </a:r>
            <a:endParaRPr sz="1338" baseline="37037">
              <a:latin typeface="Arial"/>
              <a:cs typeface="Arial"/>
            </a:endParaRPr>
          </a:p>
        </p:txBody>
      </p:sp>
      <p:sp>
        <p:nvSpPr>
          <p:cNvPr id="67" name="object 67"/>
          <p:cNvSpPr txBox="1"/>
          <p:nvPr/>
        </p:nvSpPr>
        <p:spPr>
          <a:xfrm>
            <a:off x="9015607" y="4950944"/>
            <a:ext cx="98151" cy="169048"/>
          </a:xfrm>
          <a:prstGeom prst="rect">
            <a:avLst/>
          </a:prstGeom>
        </p:spPr>
        <p:txBody>
          <a:bodyPr vert="horz" wrap="square" lIns="0" tIns="31459" rIns="0" bIns="0" rtlCol="0">
            <a:spAutoFit/>
          </a:bodyPr>
          <a:lstStyle/>
          <a:p>
            <a:pPr marL="25168">
              <a:spcBef>
                <a:spcPts val="248"/>
              </a:spcBef>
            </a:pPr>
            <a:r>
              <a:rPr sz="892" spc="20" dirty="0">
                <a:solidFill>
                  <a:srgbClr val="0072CB"/>
                </a:solidFill>
                <a:latin typeface="Arial"/>
                <a:cs typeface="Arial"/>
              </a:rPr>
              <a:t>*</a:t>
            </a:r>
            <a:endParaRPr sz="892">
              <a:latin typeface="Arial"/>
              <a:cs typeface="Arial"/>
            </a:endParaRPr>
          </a:p>
        </p:txBody>
      </p:sp>
      <p:sp>
        <p:nvSpPr>
          <p:cNvPr id="68" name="object 68"/>
          <p:cNvSpPr txBox="1"/>
          <p:nvPr/>
        </p:nvSpPr>
        <p:spPr>
          <a:xfrm>
            <a:off x="7239744" y="4640728"/>
            <a:ext cx="153519" cy="169048"/>
          </a:xfrm>
          <a:prstGeom prst="rect">
            <a:avLst/>
          </a:prstGeom>
        </p:spPr>
        <p:txBody>
          <a:bodyPr vert="horz" wrap="square" lIns="0" tIns="31459" rIns="0" bIns="0" rtlCol="0">
            <a:spAutoFit/>
          </a:bodyPr>
          <a:lstStyle/>
          <a:p>
            <a:pPr marL="25168">
              <a:spcBef>
                <a:spcPts val="248"/>
              </a:spcBef>
            </a:pPr>
            <a:r>
              <a:rPr sz="892" spc="79" dirty="0">
                <a:solidFill>
                  <a:srgbClr val="0072CB"/>
                </a:solidFill>
                <a:latin typeface="Arial"/>
                <a:cs typeface="Arial"/>
              </a:rPr>
              <a:t>*</a:t>
            </a:r>
            <a:r>
              <a:rPr sz="1338" spc="30" baseline="-24691" dirty="0">
                <a:solidFill>
                  <a:srgbClr val="0072CB"/>
                </a:solidFill>
                <a:latin typeface="Arial"/>
                <a:cs typeface="Arial"/>
              </a:rPr>
              <a:t>*</a:t>
            </a:r>
            <a:endParaRPr sz="1338" baseline="-24691">
              <a:latin typeface="Arial"/>
              <a:cs typeface="Arial"/>
            </a:endParaRPr>
          </a:p>
        </p:txBody>
      </p:sp>
      <p:sp>
        <p:nvSpPr>
          <p:cNvPr id="69" name="object 69"/>
          <p:cNvSpPr txBox="1"/>
          <p:nvPr/>
        </p:nvSpPr>
        <p:spPr>
          <a:xfrm>
            <a:off x="7883557" y="4849273"/>
            <a:ext cx="787726" cy="169048"/>
          </a:xfrm>
          <a:prstGeom prst="rect">
            <a:avLst/>
          </a:prstGeom>
        </p:spPr>
        <p:txBody>
          <a:bodyPr vert="horz" wrap="square" lIns="0" tIns="31459" rIns="0" bIns="0" rtlCol="0">
            <a:spAutoFit/>
          </a:bodyPr>
          <a:lstStyle/>
          <a:p>
            <a:pPr marL="25168">
              <a:spcBef>
                <a:spcPts val="248"/>
              </a:spcBef>
              <a:tabLst>
                <a:tab pos="601505" algn="l"/>
              </a:tabLst>
            </a:pPr>
            <a:r>
              <a:rPr sz="1338" spc="30" baseline="6172" dirty="0">
                <a:solidFill>
                  <a:srgbClr val="0072CB"/>
                </a:solidFill>
                <a:latin typeface="Arial"/>
                <a:cs typeface="Arial"/>
              </a:rPr>
              <a:t>*	</a:t>
            </a:r>
            <a:r>
              <a:rPr sz="892" spc="20" dirty="0">
                <a:solidFill>
                  <a:srgbClr val="0072CB"/>
                </a:solidFill>
                <a:latin typeface="Arial"/>
                <a:cs typeface="Arial"/>
              </a:rPr>
              <a:t>*</a:t>
            </a:r>
            <a:r>
              <a:rPr sz="892" spc="119" dirty="0">
                <a:solidFill>
                  <a:srgbClr val="0072CB"/>
                </a:solidFill>
                <a:latin typeface="Arial"/>
                <a:cs typeface="Arial"/>
              </a:rPr>
              <a:t> </a:t>
            </a:r>
            <a:r>
              <a:rPr sz="1338" spc="30" baseline="-18518" dirty="0">
                <a:solidFill>
                  <a:srgbClr val="0072CB"/>
                </a:solidFill>
                <a:latin typeface="Arial"/>
                <a:cs typeface="Arial"/>
              </a:rPr>
              <a:t>*</a:t>
            </a:r>
            <a:endParaRPr sz="1338" baseline="-18518">
              <a:latin typeface="Arial"/>
              <a:cs typeface="Arial"/>
            </a:endParaRPr>
          </a:p>
        </p:txBody>
      </p:sp>
      <p:sp>
        <p:nvSpPr>
          <p:cNvPr id="70" name="object 70"/>
          <p:cNvSpPr txBox="1"/>
          <p:nvPr/>
        </p:nvSpPr>
        <p:spPr>
          <a:xfrm>
            <a:off x="7269223" y="4572952"/>
            <a:ext cx="840577" cy="169048"/>
          </a:xfrm>
          <a:prstGeom prst="rect">
            <a:avLst/>
          </a:prstGeom>
        </p:spPr>
        <p:txBody>
          <a:bodyPr vert="horz" wrap="square" lIns="0" tIns="31459" rIns="0" bIns="0" rtlCol="0">
            <a:spAutoFit/>
          </a:bodyPr>
          <a:lstStyle/>
          <a:p>
            <a:pPr marL="25168">
              <a:spcBef>
                <a:spcPts val="248"/>
              </a:spcBef>
            </a:pPr>
            <a:r>
              <a:rPr sz="1338" spc="30" baseline="-18518" dirty="0">
                <a:solidFill>
                  <a:srgbClr val="0072CB"/>
                </a:solidFill>
                <a:latin typeface="Arial"/>
                <a:cs typeface="Arial"/>
              </a:rPr>
              <a:t>* </a:t>
            </a:r>
            <a:r>
              <a:rPr sz="892" spc="20" dirty="0">
                <a:solidFill>
                  <a:srgbClr val="0072CB"/>
                </a:solidFill>
                <a:latin typeface="Arial"/>
                <a:cs typeface="Arial"/>
              </a:rPr>
              <a:t>* </a:t>
            </a:r>
            <a:r>
              <a:rPr sz="1338" spc="30" baseline="6172" dirty="0">
                <a:solidFill>
                  <a:srgbClr val="0072CB"/>
                </a:solidFill>
                <a:latin typeface="Arial"/>
                <a:cs typeface="Arial"/>
              </a:rPr>
              <a:t>* </a:t>
            </a:r>
            <a:r>
              <a:rPr sz="892" spc="20" dirty="0">
                <a:solidFill>
                  <a:srgbClr val="0072CB"/>
                </a:solidFill>
                <a:latin typeface="Arial"/>
                <a:cs typeface="Arial"/>
              </a:rPr>
              <a:t>*</a:t>
            </a:r>
            <a:r>
              <a:rPr sz="892" spc="226" dirty="0">
                <a:solidFill>
                  <a:srgbClr val="0072CB"/>
                </a:solidFill>
                <a:latin typeface="Arial"/>
                <a:cs typeface="Arial"/>
              </a:rPr>
              <a:t> </a:t>
            </a:r>
            <a:r>
              <a:rPr sz="1338" spc="-87" baseline="-18518" dirty="0">
                <a:solidFill>
                  <a:srgbClr val="0072CB"/>
                </a:solidFill>
                <a:latin typeface="Arial"/>
                <a:cs typeface="Arial"/>
              </a:rPr>
              <a:t>*</a:t>
            </a:r>
            <a:r>
              <a:rPr sz="1338" spc="-87" baseline="-12345" dirty="0">
                <a:solidFill>
                  <a:srgbClr val="0072CB"/>
                </a:solidFill>
                <a:latin typeface="Arial"/>
                <a:cs typeface="Arial"/>
              </a:rPr>
              <a:t>*</a:t>
            </a:r>
            <a:endParaRPr sz="1338" baseline="-12345">
              <a:latin typeface="Arial"/>
              <a:cs typeface="Arial"/>
            </a:endParaRPr>
          </a:p>
        </p:txBody>
      </p:sp>
      <p:sp>
        <p:nvSpPr>
          <p:cNvPr id="71" name="object 71"/>
          <p:cNvSpPr txBox="1"/>
          <p:nvPr/>
        </p:nvSpPr>
        <p:spPr>
          <a:xfrm>
            <a:off x="6774351" y="4921617"/>
            <a:ext cx="98151" cy="169048"/>
          </a:xfrm>
          <a:prstGeom prst="rect">
            <a:avLst/>
          </a:prstGeom>
        </p:spPr>
        <p:txBody>
          <a:bodyPr vert="horz" wrap="square" lIns="0" tIns="31459" rIns="0" bIns="0" rtlCol="0">
            <a:spAutoFit/>
          </a:bodyPr>
          <a:lstStyle/>
          <a:p>
            <a:pPr marL="25168">
              <a:spcBef>
                <a:spcPts val="248"/>
              </a:spcBef>
            </a:pPr>
            <a:r>
              <a:rPr sz="892" spc="20" dirty="0">
                <a:solidFill>
                  <a:srgbClr val="0072CB"/>
                </a:solidFill>
                <a:latin typeface="Arial"/>
                <a:cs typeface="Arial"/>
              </a:rPr>
              <a:t>*</a:t>
            </a:r>
            <a:endParaRPr sz="892">
              <a:latin typeface="Arial"/>
              <a:cs typeface="Arial"/>
            </a:endParaRPr>
          </a:p>
        </p:txBody>
      </p:sp>
      <p:sp>
        <p:nvSpPr>
          <p:cNvPr id="72" name="object 72"/>
          <p:cNvSpPr txBox="1"/>
          <p:nvPr/>
        </p:nvSpPr>
        <p:spPr>
          <a:xfrm>
            <a:off x="7546910" y="4668931"/>
            <a:ext cx="1572936" cy="169048"/>
          </a:xfrm>
          <a:prstGeom prst="rect">
            <a:avLst/>
          </a:prstGeom>
        </p:spPr>
        <p:txBody>
          <a:bodyPr vert="horz" wrap="square" lIns="0" tIns="31459" rIns="0" bIns="0" rtlCol="0">
            <a:spAutoFit/>
          </a:bodyPr>
          <a:lstStyle/>
          <a:p>
            <a:pPr marL="25168">
              <a:spcBef>
                <a:spcPts val="248"/>
              </a:spcBef>
              <a:tabLst>
                <a:tab pos="736152" algn="l"/>
                <a:tab pos="1499988" algn="l"/>
              </a:tabLst>
            </a:pPr>
            <a:r>
              <a:rPr sz="1338" spc="-30" baseline="18518" dirty="0">
                <a:solidFill>
                  <a:srgbClr val="0072CB"/>
                </a:solidFill>
                <a:latin typeface="Arial"/>
                <a:cs typeface="Arial"/>
              </a:rPr>
              <a:t>*</a:t>
            </a:r>
            <a:r>
              <a:rPr sz="1338" spc="30" baseline="-6172" dirty="0">
                <a:solidFill>
                  <a:srgbClr val="0072CB"/>
                </a:solidFill>
                <a:latin typeface="Arial"/>
                <a:cs typeface="Arial"/>
              </a:rPr>
              <a:t>*</a:t>
            </a:r>
            <a:r>
              <a:rPr sz="1338" spc="-149" baseline="-6172" dirty="0">
                <a:solidFill>
                  <a:srgbClr val="0072CB"/>
                </a:solidFill>
                <a:latin typeface="Arial"/>
                <a:cs typeface="Arial"/>
              </a:rPr>
              <a:t> </a:t>
            </a:r>
            <a:r>
              <a:rPr sz="1338" spc="30" baseline="-6172" dirty="0">
                <a:solidFill>
                  <a:srgbClr val="0072CB"/>
                </a:solidFill>
                <a:latin typeface="Arial"/>
                <a:cs typeface="Arial"/>
              </a:rPr>
              <a:t>*</a:t>
            </a:r>
            <a:r>
              <a:rPr sz="1338" baseline="-6172" dirty="0">
                <a:solidFill>
                  <a:srgbClr val="0072CB"/>
                </a:solidFill>
                <a:latin typeface="Arial"/>
                <a:cs typeface="Arial"/>
              </a:rPr>
              <a:t>  </a:t>
            </a:r>
            <a:r>
              <a:rPr sz="1338" spc="73" baseline="-6172" dirty="0">
                <a:solidFill>
                  <a:srgbClr val="0072CB"/>
                </a:solidFill>
                <a:latin typeface="Arial"/>
                <a:cs typeface="Arial"/>
              </a:rPr>
              <a:t> </a:t>
            </a:r>
            <a:r>
              <a:rPr sz="892" spc="20" dirty="0">
                <a:solidFill>
                  <a:srgbClr val="0072CB"/>
                </a:solidFill>
                <a:latin typeface="Arial"/>
                <a:cs typeface="Arial"/>
              </a:rPr>
              <a:t>*</a:t>
            </a:r>
            <a:r>
              <a:rPr sz="892" dirty="0">
                <a:solidFill>
                  <a:srgbClr val="0072CB"/>
                </a:solidFill>
                <a:latin typeface="Arial"/>
                <a:cs typeface="Arial"/>
              </a:rPr>
              <a:t>	</a:t>
            </a:r>
            <a:r>
              <a:rPr sz="1338" spc="30" baseline="-12345" dirty="0">
                <a:solidFill>
                  <a:srgbClr val="0072CB"/>
                </a:solidFill>
                <a:latin typeface="Arial"/>
                <a:cs typeface="Arial"/>
              </a:rPr>
              <a:t>*</a:t>
            </a:r>
            <a:r>
              <a:rPr sz="1338" baseline="-12345" dirty="0">
                <a:solidFill>
                  <a:srgbClr val="0072CB"/>
                </a:solidFill>
                <a:latin typeface="Arial"/>
                <a:cs typeface="Arial"/>
              </a:rPr>
              <a:t>  </a:t>
            </a:r>
            <a:r>
              <a:rPr sz="1338" spc="44" baseline="-12345" dirty="0">
                <a:solidFill>
                  <a:srgbClr val="0072CB"/>
                </a:solidFill>
                <a:latin typeface="Arial"/>
                <a:cs typeface="Arial"/>
              </a:rPr>
              <a:t> </a:t>
            </a:r>
            <a:r>
              <a:rPr sz="892" spc="20" dirty="0">
                <a:solidFill>
                  <a:srgbClr val="0072CB"/>
                </a:solidFill>
                <a:latin typeface="Arial"/>
                <a:cs typeface="Arial"/>
              </a:rPr>
              <a:t>*</a:t>
            </a:r>
            <a:r>
              <a:rPr sz="892" dirty="0">
                <a:solidFill>
                  <a:srgbClr val="0072CB"/>
                </a:solidFill>
                <a:latin typeface="Arial"/>
                <a:cs typeface="Arial"/>
              </a:rPr>
              <a:t>	</a:t>
            </a:r>
            <a:r>
              <a:rPr sz="1338" spc="30" baseline="6172" dirty="0">
                <a:solidFill>
                  <a:srgbClr val="0072CB"/>
                </a:solidFill>
                <a:latin typeface="Arial"/>
                <a:cs typeface="Arial"/>
              </a:rPr>
              <a:t>*</a:t>
            </a:r>
            <a:endParaRPr sz="1338" baseline="6172">
              <a:latin typeface="Arial"/>
              <a:cs typeface="Arial"/>
            </a:endParaRPr>
          </a:p>
        </p:txBody>
      </p:sp>
      <p:sp>
        <p:nvSpPr>
          <p:cNvPr id="73" name="object 73"/>
          <p:cNvSpPr txBox="1"/>
          <p:nvPr/>
        </p:nvSpPr>
        <p:spPr>
          <a:xfrm>
            <a:off x="6752715" y="4838537"/>
            <a:ext cx="419028" cy="169048"/>
          </a:xfrm>
          <a:prstGeom prst="rect">
            <a:avLst/>
          </a:prstGeom>
        </p:spPr>
        <p:txBody>
          <a:bodyPr vert="horz" wrap="square" lIns="0" tIns="31459" rIns="0" bIns="0" rtlCol="0">
            <a:spAutoFit/>
          </a:bodyPr>
          <a:lstStyle/>
          <a:p>
            <a:pPr marL="25168">
              <a:spcBef>
                <a:spcPts val="248"/>
              </a:spcBef>
            </a:pPr>
            <a:r>
              <a:rPr sz="892" spc="20" dirty="0">
                <a:solidFill>
                  <a:srgbClr val="0072CB"/>
                </a:solidFill>
                <a:latin typeface="Arial"/>
                <a:cs typeface="Arial"/>
              </a:rPr>
              <a:t>*</a:t>
            </a:r>
            <a:r>
              <a:rPr sz="892" spc="59" dirty="0">
                <a:solidFill>
                  <a:srgbClr val="0072CB"/>
                </a:solidFill>
                <a:latin typeface="Arial"/>
                <a:cs typeface="Arial"/>
              </a:rPr>
              <a:t> </a:t>
            </a:r>
            <a:r>
              <a:rPr sz="1338" baseline="-24691" dirty="0">
                <a:solidFill>
                  <a:srgbClr val="0072CB"/>
                </a:solidFill>
                <a:latin typeface="Arial"/>
                <a:cs typeface="Arial"/>
              </a:rPr>
              <a:t>*</a:t>
            </a:r>
            <a:r>
              <a:rPr sz="892" dirty="0">
                <a:solidFill>
                  <a:srgbClr val="0072CB"/>
                </a:solidFill>
                <a:latin typeface="Arial"/>
                <a:cs typeface="Arial"/>
              </a:rPr>
              <a:t>*</a:t>
            </a:r>
            <a:endParaRPr sz="892">
              <a:latin typeface="Arial"/>
              <a:cs typeface="Arial"/>
            </a:endParaRPr>
          </a:p>
        </p:txBody>
      </p:sp>
      <p:sp>
        <p:nvSpPr>
          <p:cNvPr id="74" name="object 74"/>
          <p:cNvSpPr txBox="1"/>
          <p:nvPr/>
        </p:nvSpPr>
        <p:spPr>
          <a:xfrm>
            <a:off x="6824984" y="4669411"/>
            <a:ext cx="246636" cy="169048"/>
          </a:xfrm>
          <a:prstGeom prst="rect">
            <a:avLst/>
          </a:prstGeom>
        </p:spPr>
        <p:txBody>
          <a:bodyPr vert="horz" wrap="square" lIns="0" tIns="31459" rIns="0" bIns="0" rtlCol="0">
            <a:spAutoFit/>
          </a:bodyPr>
          <a:lstStyle/>
          <a:p>
            <a:pPr marL="25168">
              <a:spcBef>
                <a:spcPts val="248"/>
              </a:spcBef>
            </a:pPr>
            <a:r>
              <a:rPr sz="892" spc="20" dirty="0">
                <a:solidFill>
                  <a:srgbClr val="0072CB"/>
                </a:solidFill>
                <a:latin typeface="Arial"/>
                <a:cs typeface="Arial"/>
              </a:rPr>
              <a:t>*</a:t>
            </a:r>
            <a:r>
              <a:rPr sz="892" spc="129" dirty="0">
                <a:solidFill>
                  <a:srgbClr val="0072CB"/>
                </a:solidFill>
                <a:latin typeface="Arial"/>
                <a:cs typeface="Arial"/>
              </a:rPr>
              <a:t> </a:t>
            </a:r>
            <a:r>
              <a:rPr sz="892" spc="20" dirty="0">
                <a:solidFill>
                  <a:srgbClr val="0072CB"/>
                </a:solidFill>
                <a:latin typeface="Arial"/>
                <a:cs typeface="Arial"/>
              </a:rPr>
              <a:t>*</a:t>
            </a:r>
            <a:endParaRPr sz="892">
              <a:latin typeface="Arial"/>
              <a:cs typeface="Arial"/>
            </a:endParaRPr>
          </a:p>
        </p:txBody>
      </p:sp>
      <p:sp>
        <p:nvSpPr>
          <p:cNvPr id="75" name="object 75"/>
          <p:cNvSpPr/>
          <p:nvPr/>
        </p:nvSpPr>
        <p:spPr>
          <a:xfrm>
            <a:off x="7146167" y="3414001"/>
            <a:ext cx="1931565" cy="0"/>
          </a:xfrm>
          <a:custGeom>
            <a:avLst/>
            <a:gdLst/>
            <a:ahLst/>
            <a:cxnLst/>
            <a:rect l="l" t="t" r="r" b="b"/>
            <a:pathLst>
              <a:path w="974725">
                <a:moveTo>
                  <a:pt x="0" y="0"/>
                </a:moveTo>
                <a:lnTo>
                  <a:pt x="974545" y="0"/>
                </a:lnTo>
              </a:path>
            </a:pathLst>
          </a:custGeom>
          <a:ln w="3175">
            <a:solidFill>
              <a:srgbClr val="CE6017"/>
            </a:solidFill>
          </a:ln>
        </p:spPr>
        <p:txBody>
          <a:bodyPr wrap="square" lIns="0" tIns="0" rIns="0" bIns="0" rtlCol="0"/>
          <a:lstStyle/>
          <a:p>
            <a:endParaRPr sz="3567"/>
          </a:p>
        </p:txBody>
      </p:sp>
      <p:sp>
        <p:nvSpPr>
          <p:cNvPr id="76" name="object 76"/>
          <p:cNvSpPr/>
          <p:nvPr/>
        </p:nvSpPr>
        <p:spPr>
          <a:xfrm>
            <a:off x="7146166" y="3341897"/>
            <a:ext cx="0" cy="72984"/>
          </a:xfrm>
          <a:custGeom>
            <a:avLst/>
            <a:gdLst/>
            <a:ahLst/>
            <a:cxnLst/>
            <a:rect l="l" t="t" r="r" b="b"/>
            <a:pathLst>
              <a:path h="36830">
                <a:moveTo>
                  <a:pt x="0" y="36386"/>
                </a:moveTo>
                <a:lnTo>
                  <a:pt x="0" y="0"/>
                </a:lnTo>
              </a:path>
            </a:pathLst>
          </a:custGeom>
          <a:ln w="3175">
            <a:solidFill>
              <a:srgbClr val="CE6017"/>
            </a:solidFill>
          </a:ln>
        </p:spPr>
        <p:txBody>
          <a:bodyPr wrap="square" lIns="0" tIns="0" rIns="0" bIns="0" rtlCol="0"/>
          <a:lstStyle/>
          <a:p>
            <a:endParaRPr sz="3567"/>
          </a:p>
        </p:txBody>
      </p:sp>
      <p:sp>
        <p:nvSpPr>
          <p:cNvPr id="77" name="object 77"/>
          <p:cNvSpPr/>
          <p:nvPr/>
        </p:nvSpPr>
        <p:spPr>
          <a:xfrm>
            <a:off x="7789896" y="3341897"/>
            <a:ext cx="0" cy="72984"/>
          </a:xfrm>
          <a:custGeom>
            <a:avLst/>
            <a:gdLst/>
            <a:ahLst/>
            <a:cxnLst/>
            <a:rect l="l" t="t" r="r" b="b"/>
            <a:pathLst>
              <a:path h="36830">
                <a:moveTo>
                  <a:pt x="0" y="36386"/>
                </a:moveTo>
                <a:lnTo>
                  <a:pt x="0" y="0"/>
                </a:lnTo>
              </a:path>
            </a:pathLst>
          </a:custGeom>
          <a:ln w="3175">
            <a:solidFill>
              <a:srgbClr val="CE6017"/>
            </a:solidFill>
          </a:ln>
        </p:spPr>
        <p:txBody>
          <a:bodyPr wrap="square" lIns="0" tIns="0" rIns="0" bIns="0" rtlCol="0"/>
          <a:lstStyle/>
          <a:p>
            <a:endParaRPr sz="3567"/>
          </a:p>
        </p:txBody>
      </p:sp>
      <p:sp>
        <p:nvSpPr>
          <p:cNvPr id="78" name="object 78"/>
          <p:cNvSpPr/>
          <p:nvPr/>
        </p:nvSpPr>
        <p:spPr>
          <a:xfrm>
            <a:off x="8433635" y="3341897"/>
            <a:ext cx="0" cy="72984"/>
          </a:xfrm>
          <a:custGeom>
            <a:avLst/>
            <a:gdLst/>
            <a:ahLst/>
            <a:cxnLst/>
            <a:rect l="l" t="t" r="r" b="b"/>
            <a:pathLst>
              <a:path h="36830">
                <a:moveTo>
                  <a:pt x="0" y="36386"/>
                </a:moveTo>
                <a:lnTo>
                  <a:pt x="0" y="0"/>
                </a:lnTo>
              </a:path>
            </a:pathLst>
          </a:custGeom>
          <a:ln w="3175">
            <a:solidFill>
              <a:srgbClr val="CE6017"/>
            </a:solidFill>
          </a:ln>
        </p:spPr>
        <p:txBody>
          <a:bodyPr wrap="square" lIns="0" tIns="0" rIns="0" bIns="0" rtlCol="0"/>
          <a:lstStyle/>
          <a:p>
            <a:endParaRPr sz="3567"/>
          </a:p>
        </p:txBody>
      </p:sp>
      <p:sp>
        <p:nvSpPr>
          <p:cNvPr id="79" name="object 79"/>
          <p:cNvSpPr/>
          <p:nvPr/>
        </p:nvSpPr>
        <p:spPr>
          <a:xfrm>
            <a:off x="9077377" y="3341897"/>
            <a:ext cx="0" cy="72984"/>
          </a:xfrm>
          <a:custGeom>
            <a:avLst/>
            <a:gdLst/>
            <a:ahLst/>
            <a:cxnLst/>
            <a:rect l="l" t="t" r="r" b="b"/>
            <a:pathLst>
              <a:path h="36830">
                <a:moveTo>
                  <a:pt x="0" y="36386"/>
                </a:moveTo>
                <a:lnTo>
                  <a:pt x="0" y="0"/>
                </a:lnTo>
              </a:path>
            </a:pathLst>
          </a:custGeom>
          <a:ln w="3175">
            <a:solidFill>
              <a:srgbClr val="CE6017"/>
            </a:solidFill>
          </a:ln>
        </p:spPr>
        <p:txBody>
          <a:bodyPr wrap="square" lIns="0" tIns="0" rIns="0" bIns="0" rtlCol="0"/>
          <a:lstStyle/>
          <a:p>
            <a:endParaRPr sz="3567"/>
          </a:p>
        </p:txBody>
      </p:sp>
      <p:sp>
        <p:nvSpPr>
          <p:cNvPr id="80" name="object 80"/>
          <p:cNvSpPr/>
          <p:nvPr/>
        </p:nvSpPr>
        <p:spPr>
          <a:xfrm>
            <a:off x="9162051" y="3498690"/>
            <a:ext cx="0" cy="1931565"/>
          </a:xfrm>
          <a:custGeom>
            <a:avLst/>
            <a:gdLst/>
            <a:ahLst/>
            <a:cxnLst/>
            <a:rect l="l" t="t" r="r" b="b"/>
            <a:pathLst>
              <a:path h="974725">
                <a:moveTo>
                  <a:pt x="0" y="974545"/>
                </a:moveTo>
                <a:lnTo>
                  <a:pt x="0" y="0"/>
                </a:lnTo>
              </a:path>
            </a:pathLst>
          </a:custGeom>
          <a:ln w="3175">
            <a:solidFill>
              <a:srgbClr val="CE6017"/>
            </a:solidFill>
          </a:ln>
        </p:spPr>
        <p:txBody>
          <a:bodyPr wrap="square" lIns="0" tIns="0" rIns="0" bIns="0" rtlCol="0"/>
          <a:lstStyle/>
          <a:p>
            <a:endParaRPr sz="3567"/>
          </a:p>
        </p:txBody>
      </p:sp>
      <p:sp>
        <p:nvSpPr>
          <p:cNvPr id="81" name="object 81"/>
          <p:cNvSpPr/>
          <p:nvPr/>
        </p:nvSpPr>
        <p:spPr>
          <a:xfrm>
            <a:off x="9162051" y="5429897"/>
            <a:ext cx="72984" cy="0"/>
          </a:xfrm>
          <a:custGeom>
            <a:avLst/>
            <a:gdLst/>
            <a:ahLst/>
            <a:cxnLst/>
            <a:rect l="l" t="t" r="r" b="b"/>
            <a:pathLst>
              <a:path w="36829">
                <a:moveTo>
                  <a:pt x="0" y="0"/>
                </a:moveTo>
                <a:lnTo>
                  <a:pt x="36386" y="0"/>
                </a:lnTo>
              </a:path>
            </a:pathLst>
          </a:custGeom>
          <a:ln w="3175">
            <a:solidFill>
              <a:srgbClr val="CE6017"/>
            </a:solidFill>
          </a:ln>
        </p:spPr>
        <p:txBody>
          <a:bodyPr wrap="square" lIns="0" tIns="0" rIns="0" bIns="0" rtlCol="0"/>
          <a:lstStyle/>
          <a:p>
            <a:endParaRPr sz="3567"/>
          </a:p>
        </p:txBody>
      </p:sp>
      <p:sp>
        <p:nvSpPr>
          <p:cNvPr id="82" name="object 82"/>
          <p:cNvSpPr/>
          <p:nvPr/>
        </p:nvSpPr>
        <p:spPr>
          <a:xfrm>
            <a:off x="9162051" y="4786158"/>
            <a:ext cx="72984" cy="0"/>
          </a:xfrm>
          <a:custGeom>
            <a:avLst/>
            <a:gdLst/>
            <a:ahLst/>
            <a:cxnLst/>
            <a:rect l="l" t="t" r="r" b="b"/>
            <a:pathLst>
              <a:path w="36829">
                <a:moveTo>
                  <a:pt x="0" y="0"/>
                </a:moveTo>
                <a:lnTo>
                  <a:pt x="36386" y="0"/>
                </a:lnTo>
              </a:path>
            </a:pathLst>
          </a:custGeom>
          <a:ln w="3175">
            <a:solidFill>
              <a:srgbClr val="CE6017"/>
            </a:solidFill>
          </a:ln>
        </p:spPr>
        <p:txBody>
          <a:bodyPr wrap="square" lIns="0" tIns="0" rIns="0" bIns="0" rtlCol="0"/>
          <a:lstStyle/>
          <a:p>
            <a:endParaRPr sz="3567"/>
          </a:p>
        </p:txBody>
      </p:sp>
      <p:sp>
        <p:nvSpPr>
          <p:cNvPr id="83" name="object 83"/>
          <p:cNvSpPr/>
          <p:nvPr/>
        </p:nvSpPr>
        <p:spPr>
          <a:xfrm>
            <a:off x="9162051" y="4142416"/>
            <a:ext cx="72984" cy="0"/>
          </a:xfrm>
          <a:custGeom>
            <a:avLst/>
            <a:gdLst/>
            <a:ahLst/>
            <a:cxnLst/>
            <a:rect l="l" t="t" r="r" b="b"/>
            <a:pathLst>
              <a:path w="36829">
                <a:moveTo>
                  <a:pt x="0" y="0"/>
                </a:moveTo>
                <a:lnTo>
                  <a:pt x="36386" y="0"/>
                </a:lnTo>
              </a:path>
            </a:pathLst>
          </a:custGeom>
          <a:ln w="3175">
            <a:solidFill>
              <a:srgbClr val="CE6017"/>
            </a:solidFill>
          </a:ln>
        </p:spPr>
        <p:txBody>
          <a:bodyPr wrap="square" lIns="0" tIns="0" rIns="0" bIns="0" rtlCol="0"/>
          <a:lstStyle/>
          <a:p>
            <a:endParaRPr sz="3567"/>
          </a:p>
        </p:txBody>
      </p:sp>
      <p:sp>
        <p:nvSpPr>
          <p:cNvPr id="84" name="object 84"/>
          <p:cNvSpPr/>
          <p:nvPr/>
        </p:nvSpPr>
        <p:spPr>
          <a:xfrm>
            <a:off x="9162051" y="3498689"/>
            <a:ext cx="72984" cy="0"/>
          </a:xfrm>
          <a:custGeom>
            <a:avLst/>
            <a:gdLst/>
            <a:ahLst/>
            <a:cxnLst/>
            <a:rect l="l" t="t" r="r" b="b"/>
            <a:pathLst>
              <a:path w="36829">
                <a:moveTo>
                  <a:pt x="0" y="0"/>
                </a:moveTo>
                <a:lnTo>
                  <a:pt x="36386" y="0"/>
                </a:lnTo>
              </a:path>
            </a:pathLst>
          </a:custGeom>
          <a:ln w="3175">
            <a:solidFill>
              <a:srgbClr val="CE6017"/>
            </a:solidFill>
          </a:ln>
        </p:spPr>
        <p:txBody>
          <a:bodyPr wrap="square" lIns="0" tIns="0" rIns="0" bIns="0" rtlCol="0"/>
          <a:lstStyle/>
          <a:p>
            <a:endParaRPr sz="3567"/>
          </a:p>
        </p:txBody>
      </p:sp>
      <p:sp>
        <p:nvSpPr>
          <p:cNvPr id="85" name="object 85"/>
          <p:cNvSpPr txBox="1"/>
          <p:nvPr/>
        </p:nvSpPr>
        <p:spPr>
          <a:xfrm>
            <a:off x="9303606" y="5286107"/>
            <a:ext cx="137282" cy="288162"/>
          </a:xfrm>
          <a:prstGeom prst="rect">
            <a:avLst/>
          </a:prstGeom>
        </p:spPr>
        <p:txBody>
          <a:bodyPr vert="vert270" wrap="square" lIns="0" tIns="3775" rIns="0" bIns="0" rtlCol="0">
            <a:spAutoFit/>
          </a:bodyPr>
          <a:lstStyle/>
          <a:p>
            <a:pPr marL="25168">
              <a:spcBef>
                <a:spcPts val="30"/>
              </a:spcBef>
            </a:pPr>
            <a:r>
              <a:rPr sz="892" dirty="0">
                <a:latin typeface="Arial"/>
                <a:cs typeface="Arial"/>
              </a:rPr>
              <a:t>−0.5</a:t>
            </a:r>
            <a:endParaRPr sz="892">
              <a:latin typeface="Arial"/>
              <a:cs typeface="Arial"/>
            </a:endParaRPr>
          </a:p>
        </p:txBody>
      </p:sp>
      <p:sp>
        <p:nvSpPr>
          <p:cNvPr id="86" name="object 86"/>
          <p:cNvSpPr txBox="1"/>
          <p:nvPr/>
        </p:nvSpPr>
        <p:spPr>
          <a:xfrm>
            <a:off x="9303606" y="4677465"/>
            <a:ext cx="137282" cy="217694"/>
          </a:xfrm>
          <a:prstGeom prst="rect">
            <a:avLst/>
          </a:prstGeom>
        </p:spPr>
        <p:txBody>
          <a:bodyPr vert="vert270" wrap="square" lIns="0" tIns="3775" rIns="0" bIns="0" rtlCol="0">
            <a:spAutoFit/>
          </a:bodyPr>
          <a:lstStyle/>
          <a:p>
            <a:pPr marL="25168">
              <a:spcBef>
                <a:spcPts val="30"/>
              </a:spcBef>
            </a:pPr>
            <a:r>
              <a:rPr sz="892" dirty="0">
                <a:latin typeface="Arial"/>
                <a:cs typeface="Arial"/>
              </a:rPr>
              <a:t>0.0</a:t>
            </a:r>
            <a:endParaRPr sz="892">
              <a:latin typeface="Arial"/>
              <a:cs typeface="Arial"/>
            </a:endParaRPr>
          </a:p>
        </p:txBody>
      </p:sp>
      <p:sp>
        <p:nvSpPr>
          <p:cNvPr id="87" name="object 87"/>
          <p:cNvSpPr txBox="1"/>
          <p:nvPr/>
        </p:nvSpPr>
        <p:spPr>
          <a:xfrm>
            <a:off x="9303606" y="4033728"/>
            <a:ext cx="137282" cy="217694"/>
          </a:xfrm>
          <a:prstGeom prst="rect">
            <a:avLst/>
          </a:prstGeom>
        </p:spPr>
        <p:txBody>
          <a:bodyPr vert="vert270" wrap="square" lIns="0" tIns="3775" rIns="0" bIns="0" rtlCol="0">
            <a:spAutoFit/>
          </a:bodyPr>
          <a:lstStyle/>
          <a:p>
            <a:pPr marL="25168">
              <a:spcBef>
                <a:spcPts val="30"/>
              </a:spcBef>
            </a:pPr>
            <a:r>
              <a:rPr sz="892" dirty="0">
                <a:latin typeface="Arial"/>
                <a:cs typeface="Arial"/>
              </a:rPr>
              <a:t>0.5</a:t>
            </a:r>
            <a:endParaRPr sz="892">
              <a:latin typeface="Arial"/>
              <a:cs typeface="Arial"/>
            </a:endParaRPr>
          </a:p>
        </p:txBody>
      </p:sp>
      <p:sp>
        <p:nvSpPr>
          <p:cNvPr id="88" name="object 88"/>
          <p:cNvSpPr txBox="1"/>
          <p:nvPr/>
        </p:nvSpPr>
        <p:spPr>
          <a:xfrm>
            <a:off x="9303606" y="3389990"/>
            <a:ext cx="137282" cy="217694"/>
          </a:xfrm>
          <a:prstGeom prst="rect">
            <a:avLst/>
          </a:prstGeom>
        </p:spPr>
        <p:txBody>
          <a:bodyPr vert="vert270" wrap="square" lIns="0" tIns="3775" rIns="0" bIns="0" rtlCol="0">
            <a:spAutoFit/>
          </a:bodyPr>
          <a:lstStyle/>
          <a:p>
            <a:pPr marL="25168">
              <a:spcBef>
                <a:spcPts val="30"/>
              </a:spcBef>
            </a:pPr>
            <a:r>
              <a:rPr sz="892" dirty="0">
                <a:latin typeface="Arial"/>
                <a:cs typeface="Arial"/>
              </a:rPr>
              <a:t>1.0</a:t>
            </a:r>
            <a:endParaRPr sz="892">
              <a:latin typeface="Arial"/>
              <a:cs typeface="Arial"/>
            </a:endParaRPr>
          </a:p>
        </p:txBody>
      </p:sp>
      <p:sp>
        <p:nvSpPr>
          <p:cNvPr id="89" name="object 89"/>
          <p:cNvSpPr/>
          <p:nvPr/>
        </p:nvSpPr>
        <p:spPr>
          <a:xfrm>
            <a:off x="6710486" y="3414002"/>
            <a:ext cx="2452521" cy="2452521"/>
          </a:xfrm>
          <a:custGeom>
            <a:avLst/>
            <a:gdLst/>
            <a:ahLst/>
            <a:cxnLst/>
            <a:rect l="l" t="t" r="r" b="b"/>
            <a:pathLst>
              <a:path w="1237614" h="1237614">
                <a:moveTo>
                  <a:pt x="0" y="1237133"/>
                </a:moveTo>
                <a:lnTo>
                  <a:pt x="1237132" y="1237133"/>
                </a:lnTo>
                <a:lnTo>
                  <a:pt x="1237132" y="0"/>
                </a:lnTo>
                <a:lnTo>
                  <a:pt x="0" y="0"/>
                </a:lnTo>
                <a:lnTo>
                  <a:pt x="0" y="1237133"/>
                </a:lnTo>
              </a:path>
            </a:pathLst>
          </a:custGeom>
          <a:ln w="3175">
            <a:solidFill>
              <a:srgbClr val="0072CB"/>
            </a:solidFill>
          </a:ln>
        </p:spPr>
        <p:txBody>
          <a:bodyPr wrap="square" lIns="0" tIns="0" rIns="0" bIns="0" rtlCol="0"/>
          <a:lstStyle/>
          <a:p>
            <a:endParaRPr sz="3567"/>
          </a:p>
        </p:txBody>
      </p:sp>
      <p:sp>
        <p:nvSpPr>
          <p:cNvPr id="90" name="object 90"/>
          <p:cNvSpPr txBox="1"/>
          <p:nvPr/>
        </p:nvSpPr>
        <p:spPr>
          <a:xfrm>
            <a:off x="7626471" y="4740716"/>
            <a:ext cx="819183" cy="169048"/>
          </a:xfrm>
          <a:prstGeom prst="rect">
            <a:avLst/>
          </a:prstGeom>
        </p:spPr>
        <p:txBody>
          <a:bodyPr vert="horz" wrap="square" lIns="0" tIns="31459" rIns="0" bIns="0" rtlCol="0">
            <a:spAutoFit/>
          </a:bodyPr>
          <a:lstStyle/>
          <a:p>
            <a:pPr marL="25168">
              <a:spcBef>
                <a:spcPts val="248"/>
              </a:spcBef>
            </a:pPr>
            <a:r>
              <a:rPr sz="1338" spc="-414" baseline="6172" dirty="0">
                <a:solidFill>
                  <a:srgbClr val="0072CB"/>
                </a:solidFill>
                <a:latin typeface="Arial"/>
                <a:cs typeface="Arial"/>
              </a:rPr>
              <a:t>*</a:t>
            </a:r>
            <a:r>
              <a:rPr sz="892" spc="-277" dirty="0">
                <a:solidFill>
                  <a:srgbClr val="CE6017"/>
                </a:solidFill>
                <a:latin typeface="Arial"/>
                <a:cs typeface="Arial"/>
              </a:rPr>
              <a:t>M</a:t>
            </a:r>
            <a:r>
              <a:rPr sz="1338" spc="-414" baseline="-6172" dirty="0">
                <a:solidFill>
                  <a:srgbClr val="0072CB"/>
                </a:solidFill>
                <a:latin typeface="Arial"/>
                <a:cs typeface="Arial"/>
              </a:rPr>
              <a:t>*</a:t>
            </a:r>
            <a:r>
              <a:rPr sz="1338" spc="-162" baseline="-6172" dirty="0">
                <a:solidFill>
                  <a:srgbClr val="0072CB"/>
                </a:solidFill>
                <a:latin typeface="Arial"/>
                <a:cs typeface="Arial"/>
              </a:rPr>
              <a:t> </a:t>
            </a:r>
            <a:r>
              <a:rPr sz="892" spc="-40" dirty="0">
                <a:solidFill>
                  <a:srgbClr val="CE6017"/>
                </a:solidFill>
                <a:latin typeface="Arial"/>
                <a:cs typeface="Arial"/>
              </a:rPr>
              <a:t>urd</a:t>
            </a:r>
            <a:r>
              <a:rPr sz="1338" spc="-59" baseline="-12345" dirty="0">
                <a:solidFill>
                  <a:srgbClr val="0072CB"/>
                </a:solidFill>
                <a:latin typeface="Arial"/>
                <a:cs typeface="Arial"/>
              </a:rPr>
              <a:t>*</a:t>
            </a:r>
            <a:r>
              <a:rPr sz="892" spc="-40" dirty="0">
                <a:solidFill>
                  <a:srgbClr val="CE6017"/>
                </a:solidFill>
                <a:latin typeface="Arial"/>
                <a:cs typeface="Arial"/>
              </a:rPr>
              <a:t>er </a:t>
            </a:r>
            <a:r>
              <a:rPr sz="1338" spc="30" baseline="-12345" dirty="0">
                <a:solidFill>
                  <a:srgbClr val="0072CB"/>
                </a:solidFill>
                <a:latin typeface="Arial"/>
                <a:cs typeface="Arial"/>
              </a:rPr>
              <a:t>* </a:t>
            </a:r>
            <a:r>
              <a:rPr sz="1338" spc="30" baseline="-30864" dirty="0">
                <a:solidFill>
                  <a:srgbClr val="0072CB"/>
                </a:solidFill>
                <a:latin typeface="Arial"/>
                <a:cs typeface="Arial"/>
              </a:rPr>
              <a:t>*</a:t>
            </a:r>
            <a:r>
              <a:rPr sz="1338" spc="87" baseline="-30864" dirty="0">
                <a:solidFill>
                  <a:srgbClr val="0072CB"/>
                </a:solidFill>
                <a:latin typeface="Arial"/>
                <a:cs typeface="Arial"/>
              </a:rPr>
              <a:t> </a:t>
            </a:r>
            <a:r>
              <a:rPr sz="892" spc="20" dirty="0">
                <a:solidFill>
                  <a:srgbClr val="0072CB"/>
                </a:solidFill>
                <a:latin typeface="Arial"/>
                <a:cs typeface="Arial"/>
              </a:rPr>
              <a:t>*</a:t>
            </a:r>
            <a:endParaRPr sz="892">
              <a:latin typeface="Arial"/>
              <a:cs typeface="Arial"/>
            </a:endParaRPr>
          </a:p>
        </p:txBody>
      </p:sp>
      <p:sp>
        <p:nvSpPr>
          <p:cNvPr id="91" name="object 91"/>
          <p:cNvSpPr txBox="1"/>
          <p:nvPr/>
        </p:nvSpPr>
        <p:spPr>
          <a:xfrm>
            <a:off x="8632089" y="4758662"/>
            <a:ext cx="534798" cy="169048"/>
          </a:xfrm>
          <a:prstGeom prst="rect">
            <a:avLst/>
          </a:prstGeom>
        </p:spPr>
        <p:txBody>
          <a:bodyPr vert="horz" wrap="square" lIns="0" tIns="31459" rIns="0" bIns="0" rtlCol="0">
            <a:spAutoFit/>
          </a:bodyPr>
          <a:lstStyle/>
          <a:p>
            <a:pPr marL="25168">
              <a:spcBef>
                <a:spcPts val="248"/>
              </a:spcBef>
            </a:pPr>
            <a:r>
              <a:rPr sz="1338" spc="30" baseline="24691" dirty="0">
                <a:solidFill>
                  <a:srgbClr val="0072CB"/>
                </a:solidFill>
                <a:latin typeface="Arial"/>
                <a:cs typeface="Arial"/>
              </a:rPr>
              <a:t>* </a:t>
            </a:r>
            <a:r>
              <a:rPr sz="1338" spc="30" baseline="6172" dirty="0">
                <a:solidFill>
                  <a:srgbClr val="0072CB"/>
                </a:solidFill>
                <a:latin typeface="Arial"/>
                <a:cs typeface="Arial"/>
              </a:rPr>
              <a:t>* </a:t>
            </a:r>
            <a:r>
              <a:rPr sz="892" spc="30" dirty="0">
                <a:solidFill>
                  <a:srgbClr val="CE6017"/>
                </a:solidFill>
                <a:latin typeface="Arial"/>
                <a:cs typeface="Arial"/>
              </a:rPr>
              <a:t>Assa</a:t>
            </a:r>
            <a:endParaRPr sz="892">
              <a:latin typeface="Arial"/>
              <a:cs typeface="Arial"/>
            </a:endParaRPr>
          </a:p>
        </p:txBody>
      </p:sp>
      <p:sp>
        <p:nvSpPr>
          <p:cNvPr id="92" name="object 92"/>
          <p:cNvSpPr txBox="1"/>
          <p:nvPr/>
        </p:nvSpPr>
        <p:spPr>
          <a:xfrm>
            <a:off x="7553858" y="3413823"/>
            <a:ext cx="586390" cy="169048"/>
          </a:xfrm>
          <a:prstGeom prst="rect">
            <a:avLst/>
          </a:prstGeom>
        </p:spPr>
        <p:txBody>
          <a:bodyPr vert="horz" wrap="square" lIns="0" tIns="31459" rIns="0" bIns="0" rtlCol="0">
            <a:spAutoFit/>
          </a:bodyPr>
          <a:lstStyle/>
          <a:p>
            <a:pPr marL="25168">
              <a:spcBef>
                <a:spcPts val="248"/>
              </a:spcBef>
            </a:pPr>
            <a:r>
              <a:rPr sz="892" spc="20" dirty="0">
                <a:solidFill>
                  <a:srgbClr val="CE6017"/>
                </a:solidFill>
                <a:latin typeface="Arial"/>
                <a:cs typeface="Arial"/>
              </a:rPr>
              <a:t>Urban</a:t>
            </a:r>
            <a:r>
              <a:rPr sz="892" spc="-20" dirty="0">
                <a:solidFill>
                  <a:srgbClr val="CE6017"/>
                </a:solidFill>
                <a:latin typeface="Arial"/>
                <a:cs typeface="Arial"/>
              </a:rPr>
              <a:t>P</a:t>
            </a:r>
            <a:r>
              <a:rPr sz="892" spc="30" dirty="0">
                <a:solidFill>
                  <a:srgbClr val="CE6017"/>
                </a:solidFill>
                <a:latin typeface="Arial"/>
                <a:cs typeface="Arial"/>
              </a:rPr>
              <a:t>op</a:t>
            </a:r>
            <a:endParaRPr sz="892">
              <a:latin typeface="Arial"/>
              <a:cs typeface="Arial"/>
            </a:endParaRPr>
          </a:p>
        </p:txBody>
      </p:sp>
      <p:sp>
        <p:nvSpPr>
          <p:cNvPr id="93" name="object 93"/>
          <p:cNvSpPr txBox="1"/>
          <p:nvPr/>
        </p:nvSpPr>
        <p:spPr>
          <a:xfrm>
            <a:off x="7657469" y="4413039"/>
            <a:ext cx="398897" cy="288247"/>
          </a:xfrm>
          <a:prstGeom prst="rect">
            <a:avLst/>
          </a:prstGeom>
        </p:spPr>
        <p:txBody>
          <a:bodyPr vert="horz" wrap="square" lIns="0" tIns="31459" rIns="0" bIns="0" rtlCol="0">
            <a:spAutoFit/>
          </a:bodyPr>
          <a:lstStyle/>
          <a:p>
            <a:pPr marL="85570">
              <a:lnSpc>
                <a:spcPts val="1001"/>
              </a:lnSpc>
              <a:spcBef>
                <a:spcPts val="248"/>
              </a:spcBef>
            </a:pPr>
            <a:r>
              <a:rPr sz="892" spc="30" dirty="0">
                <a:solidFill>
                  <a:srgbClr val="CE6017"/>
                </a:solidFill>
                <a:latin typeface="Arial"/>
                <a:cs typeface="Arial"/>
              </a:rPr>
              <a:t>Rape</a:t>
            </a:r>
            <a:endParaRPr sz="892">
              <a:latin typeface="Arial"/>
              <a:cs typeface="Arial"/>
            </a:endParaRPr>
          </a:p>
          <a:p>
            <a:pPr marL="25168">
              <a:lnSpc>
                <a:spcPts val="1001"/>
              </a:lnSpc>
            </a:pPr>
            <a:r>
              <a:rPr sz="892" spc="20" dirty="0">
                <a:solidFill>
                  <a:srgbClr val="0072CB"/>
                </a:solidFill>
                <a:latin typeface="Arial"/>
                <a:cs typeface="Arial"/>
              </a:rPr>
              <a:t>*</a:t>
            </a:r>
            <a:endParaRPr sz="892">
              <a:latin typeface="Arial"/>
              <a:cs typeface="Arial"/>
            </a:endParaRPr>
          </a:p>
        </p:txBody>
      </p:sp>
      <p:sp>
        <p:nvSpPr>
          <p:cNvPr id="94" name="object 94"/>
          <p:cNvSpPr/>
          <p:nvPr/>
        </p:nvSpPr>
        <p:spPr>
          <a:xfrm>
            <a:off x="7789897" y="4786159"/>
            <a:ext cx="44042" cy="46559"/>
          </a:xfrm>
          <a:custGeom>
            <a:avLst/>
            <a:gdLst/>
            <a:ahLst/>
            <a:cxnLst/>
            <a:rect l="l" t="t" r="r" b="b"/>
            <a:pathLst>
              <a:path w="22225" h="23494">
                <a:moveTo>
                  <a:pt x="0" y="0"/>
                </a:moveTo>
                <a:lnTo>
                  <a:pt x="21668" y="23287"/>
                </a:lnTo>
              </a:path>
            </a:pathLst>
          </a:custGeom>
          <a:ln w="3175">
            <a:solidFill>
              <a:srgbClr val="CE6017"/>
            </a:solidFill>
          </a:ln>
        </p:spPr>
        <p:txBody>
          <a:bodyPr wrap="square" lIns="0" tIns="0" rIns="0" bIns="0" rtlCol="0"/>
          <a:lstStyle/>
          <a:p>
            <a:endParaRPr sz="3567"/>
          </a:p>
        </p:txBody>
      </p:sp>
      <p:sp>
        <p:nvSpPr>
          <p:cNvPr id="95" name="object 95"/>
          <p:cNvSpPr/>
          <p:nvPr/>
        </p:nvSpPr>
        <p:spPr>
          <a:xfrm>
            <a:off x="7777721" y="4776064"/>
            <a:ext cx="55367" cy="56626"/>
          </a:xfrm>
          <a:custGeom>
            <a:avLst/>
            <a:gdLst/>
            <a:ahLst/>
            <a:cxnLst/>
            <a:rect l="l" t="t" r="r" b="b"/>
            <a:pathLst>
              <a:path w="27939" h="28575">
                <a:moveTo>
                  <a:pt x="0" y="19848"/>
                </a:moveTo>
                <a:lnTo>
                  <a:pt x="27811" y="28381"/>
                </a:lnTo>
                <a:lnTo>
                  <a:pt x="21304" y="0"/>
                </a:lnTo>
              </a:path>
            </a:pathLst>
          </a:custGeom>
          <a:ln w="3175">
            <a:solidFill>
              <a:srgbClr val="CE6017"/>
            </a:solidFill>
          </a:ln>
        </p:spPr>
        <p:txBody>
          <a:bodyPr wrap="square" lIns="0" tIns="0" rIns="0" bIns="0" rtlCol="0"/>
          <a:lstStyle/>
          <a:p>
            <a:endParaRPr sz="3567"/>
          </a:p>
        </p:txBody>
      </p:sp>
      <p:sp>
        <p:nvSpPr>
          <p:cNvPr id="96" name="object 96"/>
          <p:cNvSpPr/>
          <p:nvPr/>
        </p:nvSpPr>
        <p:spPr>
          <a:xfrm>
            <a:off x="7789897" y="4786159"/>
            <a:ext cx="1025554" cy="61659"/>
          </a:xfrm>
          <a:custGeom>
            <a:avLst/>
            <a:gdLst/>
            <a:ahLst/>
            <a:cxnLst/>
            <a:rect l="l" t="t" r="r" b="b"/>
            <a:pathLst>
              <a:path w="517525" h="31114">
                <a:moveTo>
                  <a:pt x="0" y="0"/>
                </a:moveTo>
                <a:lnTo>
                  <a:pt x="517291" y="30522"/>
                </a:lnTo>
              </a:path>
            </a:pathLst>
          </a:custGeom>
          <a:ln w="3175">
            <a:solidFill>
              <a:srgbClr val="CE6017"/>
            </a:solidFill>
          </a:ln>
        </p:spPr>
        <p:txBody>
          <a:bodyPr wrap="square" lIns="0" tIns="0" rIns="0" bIns="0" rtlCol="0"/>
          <a:lstStyle/>
          <a:p>
            <a:endParaRPr sz="3567"/>
          </a:p>
        </p:txBody>
      </p:sp>
      <p:sp>
        <p:nvSpPr>
          <p:cNvPr id="97" name="object 97"/>
          <p:cNvSpPr/>
          <p:nvPr/>
        </p:nvSpPr>
        <p:spPr>
          <a:xfrm>
            <a:off x="8763394" y="4814916"/>
            <a:ext cx="51590" cy="57882"/>
          </a:xfrm>
          <a:custGeom>
            <a:avLst/>
            <a:gdLst/>
            <a:ahLst/>
            <a:cxnLst/>
            <a:rect l="l" t="t" r="r" b="b"/>
            <a:pathLst>
              <a:path w="26035" h="29210">
                <a:moveTo>
                  <a:pt x="0" y="29072"/>
                </a:moveTo>
                <a:lnTo>
                  <a:pt x="26034" y="16009"/>
                </a:lnTo>
                <a:lnTo>
                  <a:pt x="1734" y="0"/>
                </a:lnTo>
              </a:path>
            </a:pathLst>
          </a:custGeom>
          <a:ln w="3175">
            <a:solidFill>
              <a:srgbClr val="CE6017"/>
            </a:solidFill>
          </a:ln>
        </p:spPr>
        <p:txBody>
          <a:bodyPr wrap="square" lIns="0" tIns="0" rIns="0" bIns="0" rtlCol="0"/>
          <a:lstStyle/>
          <a:p>
            <a:endParaRPr sz="3567"/>
          </a:p>
        </p:txBody>
      </p:sp>
      <p:sp>
        <p:nvSpPr>
          <p:cNvPr id="98" name="object 98"/>
          <p:cNvSpPr/>
          <p:nvPr/>
        </p:nvSpPr>
        <p:spPr>
          <a:xfrm>
            <a:off x="7789896" y="3779970"/>
            <a:ext cx="47817" cy="1006679"/>
          </a:xfrm>
          <a:custGeom>
            <a:avLst/>
            <a:gdLst/>
            <a:ahLst/>
            <a:cxnLst/>
            <a:rect l="l" t="t" r="r" b="b"/>
            <a:pathLst>
              <a:path w="24130" h="508000">
                <a:moveTo>
                  <a:pt x="0" y="507752"/>
                </a:moveTo>
                <a:lnTo>
                  <a:pt x="24093" y="0"/>
                </a:lnTo>
              </a:path>
            </a:pathLst>
          </a:custGeom>
          <a:ln w="3175">
            <a:solidFill>
              <a:srgbClr val="CE6017"/>
            </a:solidFill>
          </a:ln>
        </p:spPr>
        <p:txBody>
          <a:bodyPr wrap="square" lIns="0" tIns="0" rIns="0" bIns="0" rtlCol="0"/>
          <a:lstStyle/>
          <a:p>
            <a:endParaRPr sz="3567"/>
          </a:p>
        </p:txBody>
      </p:sp>
      <p:sp>
        <p:nvSpPr>
          <p:cNvPr id="99" name="object 99"/>
          <p:cNvSpPr/>
          <p:nvPr/>
        </p:nvSpPr>
        <p:spPr>
          <a:xfrm>
            <a:off x="7806479" y="3779970"/>
            <a:ext cx="57882" cy="51590"/>
          </a:xfrm>
          <a:custGeom>
            <a:avLst/>
            <a:gdLst/>
            <a:ahLst/>
            <a:cxnLst/>
            <a:rect l="l" t="t" r="r" b="b"/>
            <a:pathLst>
              <a:path w="29210" h="26035">
                <a:moveTo>
                  <a:pt x="29066" y="25876"/>
                </a:moveTo>
                <a:lnTo>
                  <a:pt x="15724" y="0"/>
                </a:lnTo>
                <a:lnTo>
                  <a:pt x="0" y="24500"/>
                </a:lnTo>
              </a:path>
            </a:pathLst>
          </a:custGeom>
          <a:ln w="3175">
            <a:solidFill>
              <a:srgbClr val="CE6017"/>
            </a:solidFill>
          </a:ln>
        </p:spPr>
        <p:txBody>
          <a:bodyPr wrap="square" lIns="0" tIns="0" rIns="0" bIns="0" rtlCol="0"/>
          <a:lstStyle/>
          <a:p>
            <a:endParaRPr sz="3567"/>
          </a:p>
        </p:txBody>
      </p:sp>
      <p:sp>
        <p:nvSpPr>
          <p:cNvPr id="100" name="object 100"/>
          <p:cNvSpPr/>
          <p:nvPr/>
        </p:nvSpPr>
        <p:spPr>
          <a:xfrm>
            <a:off x="7789896" y="4579373"/>
            <a:ext cx="78018" cy="207628"/>
          </a:xfrm>
          <a:custGeom>
            <a:avLst/>
            <a:gdLst/>
            <a:ahLst/>
            <a:cxnLst/>
            <a:rect l="l" t="t" r="r" b="b"/>
            <a:pathLst>
              <a:path w="39369" h="104775">
                <a:moveTo>
                  <a:pt x="0" y="104349"/>
                </a:moveTo>
                <a:lnTo>
                  <a:pt x="39054" y="0"/>
                </a:lnTo>
              </a:path>
            </a:pathLst>
          </a:custGeom>
          <a:ln w="3175">
            <a:solidFill>
              <a:srgbClr val="CE6017"/>
            </a:solidFill>
          </a:ln>
        </p:spPr>
        <p:txBody>
          <a:bodyPr wrap="square" lIns="0" tIns="0" rIns="0" bIns="0" rtlCol="0"/>
          <a:lstStyle/>
          <a:p>
            <a:endParaRPr sz="3567"/>
          </a:p>
        </p:txBody>
      </p:sp>
      <p:sp>
        <p:nvSpPr>
          <p:cNvPr id="101" name="object 101"/>
          <p:cNvSpPr/>
          <p:nvPr/>
        </p:nvSpPr>
        <p:spPr>
          <a:xfrm>
            <a:off x="7822824" y="4579373"/>
            <a:ext cx="54109" cy="57882"/>
          </a:xfrm>
          <a:custGeom>
            <a:avLst/>
            <a:gdLst/>
            <a:ahLst/>
            <a:cxnLst/>
            <a:rect l="l" t="t" r="r" b="b"/>
            <a:pathLst>
              <a:path w="27305" h="29210">
                <a:moveTo>
                  <a:pt x="27253" y="28745"/>
                </a:moveTo>
                <a:lnTo>
                  <a:pt x="22438" y="0"/>
                </a:lnTo>
                <a:lnTo>
                  <a:pt x="0" y="18520"/>
                </a:lnTo>
              </a:path>
            </a:pathLst>
          </a:custGeom>
          <a:ln w="3175">
            <a:solidFill>
              <a:srgbClr val="CE6017"/>
            </a:solidFill>
          </a:ln>
        </p:spPr>
        <p:txBody>
          <a:bodyPr wrap="square" lIns="0" tIns="0" rIns="0" bIns="0" rtlCol="0"/>
          <a:lstStyle/>
          <a:p>
            <a:endParaRPr sz="3567"/>
          </a:p>
        </p:txBody>
      </p:sp>
      <p:sp>
        <p:nvSpPr>
          <p:cNvPr id="102" name="object 102"/>
          <p:cNvSpPr/>
          <p:nvPr/>
        </p:nvSpPr>
        <p:spPr>
          <a:xfrm>
            <a:off x="6710486" y="4786158"/>
            <a:ext cx="2452521" cy="0"/>
          </a:xfrm>
          <a:custGeom>
            <a:avLst/>
            <a:gdLst/>
            <a:ahLst/>
            <a:cxnLst/>
            <a:rect l="l" t="t" r="r" b="b"/>
            <a:pathLst>
              <a:path w="1237614">
                <a:moveTo>
                  <a:pt x="0" y="0"/>
                </a:moveTo>
                <a:lnTo>
                  <a:pt x="1237132" y="0"/>
                </a:lnTo>
              </a:path>
            </a:pathLst>
          </a:custGeom>
          <a:ln w="3175">
            <a:solidFill>
              <a:srgbClr val="AEC0DA"/>
            </a:solidFill>
            <a:prstDash val="dot"/>
          </a:ln>
        </p:spPr>
        <p:txBody>
          <a:bodyPr wrap="square" lIns="0" tIns="0" rIns="0" bIns="0" rtlCol="0"/>
          <a:lstStyle/>
          <a:p>
            <a:endParaRPr sz="3567"/>
          </a:p>
        </p:txBody>
      </p:sp>
      <p:sp>
        <p:nvSpPr>
          <p:cNvPr id="103" name="object 103"/>
          <p:cNvSpPr/>
          <p:nvPr/>
        </p:nvSpPr>
        <p:spPr>
          <a:xfrm>
            <a:off x="7789896" y="3414002"/>
            <a:ext cx="0" cy="2452521"/>
          </a:xfrm>
          <a:custGeom>
            <a:avLst/>
            <a:gdLst/>
            <a:ahLst/>
            <a:cxnLst/>
            <a:rect l="l" t="t" r="r" b="b"/>
            <a:pathLst>
              <a:path h="1237614">
                <a:moveTo>
                  <a:pt x="0" y="1237133"/>
                </a:moveTo>
                <a:lnTo>
                  <a:pt x="0" y="0"/>
                </a:lnTo>
              </a:path>
            </a:pathLst>
          </a:custGeom>
          <a:ln w="3175">
            <a:solidFill>
              <a:srgbClr val="AEC0DA"/>
            </a:solidFill>
            <a:prstDash val="dot"/>
          </a:ln>
        </p:spPr>
        <p:txBody>
          <a:bodyPr wrap="square" lIns="0" tIns="0" rIns="0" bIns="0" rtlCol="0"/>
          <a:lstStyle/>
          <a:p>
            <a:endParaRPr sz="3567"/>
          </a:p>
        </p:txBody>
      </p:sp>
      <p:graphicFrame>
        <p:nvGraphicFramePr>
          <p:cNvPr id="104" name="object 104"/>
          <p:cNvGraphicFramePr>
            <a:graphicFrameLocks noGrp="1"/>
          </p:cNvGraphicFramePr>
          <p:nvPr/>
        </p:nvGraphicFramePr>
        <p:xfrm>
          <a:off x="3672001" y="2884973"/>
          <a:ext cx="5515338" cy="410221"/>
        </p:xfrm>
        <a:graphic>
          <a:graphicData uri="http://schemas.openxmlformats.org/drawingml/2006/table">
            <a:tbl>
              <a:tblPr firstRow="1" bandRow="1">
                <a:tableStyleId>{2D5ABB26-0587-4C30-8999-92F81FD0307C}</a:tableStyleId>
              </a:tblPr>
              <a:tblGrid>
                <a:gridCol w="424063"/>
                <a:gridCol w="771368"/>
                <a:gridCol w="1249540"/>
                <a:gridCol w="1332591"/>
                <a:gridCol w="843094"/>
                <a:gridCol w="461812"/>
                <a:gridCol w="432870"/>
              </a:tblGrid>
              <a:tr h="217694">
                <a:tc>
                  <a:txBody>
                    <a:bodyPr/>
                    <a:lstStyle/>
                    <a:p>
                      <a:pPr>
                        <a:lnSpc>
                          <a:spcPct val="100000"/>
                        </a:lnSpc>
                      </a:pPr>
                      <a:endParaRPr sz="1000">
                        <a:latin typeface="Times New Roman"/>
                        <a:cs typeface="Times New Roman"/>
                      </a:endParaRPr>
                    </a:p>
                  </a:txBody>
                  <a:tcPr marL="0" marR="0" marT="0" marB="0"/>
                </a:tc>
                <a:tc>
                  <a:txBody>
                    <a:bodyPr/>
                    <a:lstStyle/>
                    <a:p>
                      <a:pPr algn="ctr">
                        <a:lnSpc>
                          <a:spcPct val="100000"/>
                        </a:lnSpc>
                        <a:spcBef>
                          <a:spcPts val="5"/>
                        </a:spcBef>
                      </a:pPr>
                      <a:r>
                        <a:rPr sz="1100" spc="10" dirty="0">
                          <a:latin typeface="Arial"/>
                          <a:cs typeface="Arial"/>
                        </a:rPr>
                        <a:t>Scaled</a:t>
                      </a:r>
                      <a:endParaRPr sz="1100">
                        <a:latin typeface="Arial"/>
                        <a:cs typeface="Arial"/>
                      </a:endParaRPr>
                    </a:p>
                  </a:txBody>
                  <a:tcPr marL="0" marR="0" marT="1258" marB="0"/>
                </a:tc>
                <a:tc>
                  <a:txBody>
                    <a:bodyPr/>
                    <a:lstStyle/>
                    <a:p>
                      <a:pPr>
                        <a:lnSpc>
                          <a:spcPct val="100000"/>
                        </a:lnSpc>
                      </a:pPr>
                      <a:endParaRPr sz="1000">
                        <a:latin typeface="Times New Roman"/>
                        <a:cs typeface="Times New Roman"/>
                      </a:endParaRPr>
                    </a:p>
                  </a:txBody>
                  <a:tcPr marL="0" marR="0" marT="0" marB="0"/>
                </a:tc>
                <a:tc>
                  <a:txBody>
                    <a:bodyPr/>
                    <a:lstStyle/>
                    <a:p>
                      <a:pPr>
                        <a:lnSpc>
                          <a:spcPct val="100000"/>
                        </a:lnSpc>
                      </a:pPr>
                      <a:endParaRPr sz="1000">
                        <a:latin typeface="Times New Roman"/>
                        <a:cs typeface="Times New Roman"/>
                      </a:endParaRPr>
                    </a:p>
                  </a:txBody>
                  <a:tcPr marL="0" marR="0" marT="0" marB="0"/>
                </a:tc>
                <a:tc>
                  <a:txBody>
                    <a:bodyPr/>
                    <a:lstStyle/>
                    <a:p>
                      <a:pPr marL="93345">
                        <a:lnSpc>
                          <a:spcPct val="100000"/>
                        </a:lnSpc>
                        <a:spcBef>
                          <a:spcPts val="5"/>
                        </a:spcBef>
                      </a:pPr>
                      <a:r>
                        <a:rPr sz="1100" spc="10" dirty="0">
                          <a:latin typeface="Arial"/>
                          <a:cs typeface="Arial"/>
                        </a:rPr>
                        <a:t>Unscaled</a:t>
                      </a:r>
                      <a:endParaRPr sz="1100">
                        <a:latin typeface="Arial"/>
                        <a:cs typeface="Arial"/>
                      </a:endParaRPr>
                    </a:p>
                  </a:txBody>
                  <a:tcPr marL="0" marR="0" marT="1258" marB="0"/>
                </a:tc>
                <a:tc gridSpan="2">
                  <a:txBody>
                    <a:bodyPr/>
                    <a:lstStyle/>
                    <a:p>
                      <a:pPr>
                        <a:lnSpc>
                          <a:spcPct val="100000"/>
                        </a:lnSpc>
                      </a:pPr>
                      <a:endParaRPr sz="1000">
                        <a:latin typeface="Times New Roman"/>
                        <a:cs typeface="Times New Roman"/>
                      </a:endParaRPr>
                    </a:p>
                  </a:txBody>
                  <a:tcPr marL="0" marR="0" marT="0" marB="0"/>
                </a:tc>
                <a:tc hMerge="1">
                  <a:txBody>
                    <a:bodyPr/>
                    <a:lstStyle/>
                    <a:p>
                      <a:endParaRPr/>
                    </a:p>
                  </a:txBody>
                  <a:tcPr marL="0" marR="0" marT="0" marB="0"/>
                </a:tc>
              </a:tr>
              <a:tr h="192527">
                <a:tc>
                  <a:txBody>
                    <a:bodyPr/>
                    <a:lstStyle/>
                    <a:p>
                      <a:pPr marL="13970">
                        <a:lnSpc>
                          <a:spcPct val="100000"/>
                        </a:lnSpc>
                        <a:spcBef>
                          <a:spcPts val="100"/>
                        </a:spcBef>
                      </a:pPr>
                      <a:r>
                        <a:rPr sz="900" spc="10" dirty="0">
                          <a:latin typeface="Arial"/>
                          <a:cs typeface="Arial"/>
                        </a:rPr>
                        <a:t>−0.5</a:t>
                      </a:r>
                      <a:endParaRPr sz="900">
                        <a:latin typeface="Arial"/>
                        <a:cs typeface="Arial"/>
                      </a:endParaRPr>
                    </a:p>
                  </a:txBody>
                  <a:tcPr marL="0" marR="0" marT="25167" marB="0"/>
                </a:tc>
                <a:tc>
                  <a:txBody>
                    <a:bodyPr/>
                    <a:lstStyle/>
                    <a:p>
                      <a:pPr marR="2540" algn="ctr">
                        <a:lnSpc>
                          <a:spcPct val="100000"/>
                        </a:lnSpc>
                        <a:spcBef>
                          <a:spcPts val="100"/>
                        </a:spcBef>
                      </a:pPr>
                      <a:r>
                        <a:rPr sz="900" spc="10" dirty="0">
                          <a:latin typeface="Arial"/>
                          <a:cs typeface="Arial"/>
                        </a:rPr>
                        <a:t>0.0</a:t>
                      </a:r>
                      <a:endParaRPr sz="900">
                        <a:latin typeface="Arial"/>
                        <a:cs typeface="Arial"/>
                      </a:endParaRPr>
                    </a:p>
                  </a:txBody>
                  <a:tcPr marL="0" marR="0" marT="25167" marB="0"/>
                </a:tc>
                <a:tc>
                  <a:txBody>
                    <a:bodyPr/>
                    <a:lstStyle/>
                    <a:p>
                      <a:pPr marL="86995">
                        <a:lnSpc>
                          <a:spcPct val="100000"/>
                        </a:lnSpc>
                        <a:spcBef>
                          <a:spcPts val="100"/>
                        </a:spcBef>
                      </a:pPr>
                      <a:r>
                        <a:rPr sz="900" spc="10" dirty="0">
                          <a:latin typeface="Arial"/>
                          <a:cs typeface="Arial"/>
                        </a:rPr>
                        <a:t>0.5</a:t>
                      </a:r>
                      <a:endParaRPr sz="900">
                        <a:latin typeface="Arial"/>
                        <a:cs typeface="Arial"/>
                      </a:endParaRPr>
                    </a:p>
                  </a:txBody>
                  <a:tcPr marL="0" marR="0" marT="25167" marB="0"/>
                </a:tc>
                <a:tc>
                  <a:txBody>
                    <a:bodyPr/>
                    <a:lstStyle/>
                    <a:p>
                      <a:pPr marR="85090" algn="r">
                        <a:lnSpc>
                          <a:spcPct val="100000"/>
                        </a:lnSpc>
                        <a:spcBef>
                          <a:spcPts val="100"/>
                        </a:spcBef>
                      </a:pPr>
                      <a:r>
                        <a:rPr sz="900" dirty="0">
                          <a:latin typeface="Arial"/>
                          <a:cs typeface="Arial"/>
                        </a:rPr>
                        <a:t>−0.5</a:t>
                      </a:r>
                      <a:endParaRPr sz="900">
                        <a:latin typeface="Arial"/>
                        <a:cs typeface="Arial"/>
                      </a:endParaRPr>
                    </a:p>
                  </a:txBody>
                  <a:tcPr marL="0" marR="0" marT="25167" marB="0"/>
                </a:tc>
                <a:tc>
                  <a:txBody>
                    <a:bodyPr/>
                    <a:lstStyle/>
                    <a:p>
                      <a:pPr marL="129539">
                        <a:lnSpc>
                          <a:spcPct val="100000"/>
                        </a:lnSpc>
                        <a:spcBef>
                          <a:spcPts val="100"/>
                        </a:spcBef>
                      </a:pPr>
                      <a:r>
                        <a:rPr sz="900" spc="10" dirty="0">
                          <a:latin typeface="Arial"/>
                          <a:cs typeface="Arial"/>
                        </a:rPr>
                        <a:t>0.0</a:t>
                      </a:r>
                      <a:endParaRPr sz="900">
                        <a:latin typeface="Arial"/>
                        <a:cs typeface="Arial"/>
                      </a:endParaRPr>
                    </a:p>
                  </a:txBody>
                  <a:tcPr marL="0" marR="0" marT="25167" marB="0"/>
                </a:tc>
                <a:tc>
                  <a:txBody>
                    <a:bodyPr/>
                    <a:lstStyle/>
                    <a:p>
                      <a:pPr marL="28575">
                        <a:lnSpc>
                          <a:spcPct val="100000"/>
                        </a:lnSpc>
                        <a:spcBef>
                          <a:spcPts val="100"/>
                        </a:spcBef>
                      </a:pPr>
                      <a:r>
                        <a:rPr sz="900" spc="10" dirty="0">
                          <a:latin typeface="Arial"/>
                          <a:cs typeface="Arial"/>
                        </a:rPr>
                        <a:t>0.5</a:t>
                      </a:r>
                      <a:endParaRPr sz="900">
                        <a:latin typeface="Arial"/>
                        <a:cs typeface="Arial"/>
                      </a:endParaRPr>
                    </a:p>
                  </a:txBody>
                  <a:tcPr marL="0" marR="0" marT="25167" marB="0"/>
                </a:tc>
                <a:tc>
                  <a:txBody>
                    <a:bodyPr/>
                    <a:lstStyle/>
                    <a:p>
                      <a:pPr marL="120650">
                        <a:lnSpc>
                          <a:spcPct val="100000"/>
                        </a:lnSpc>
                        <a:spcBef>
                          <a:spcPts val="100"/>
                        </a:spcBef>
                      </a:pPr>
                      <a:r>
                        <a:rPr sz="900" dirty="0">
                          <a:latin typeface="Arial"/>
                          <a:cs typeface="Arial"/>
                        </a:rPr>
                        <a:t>1.0</a:t>
                      </a:r>
                      <a:endParaRPr sz="900">
                        <a:latin typeface="Arial"/>
                        <a:cs typeface="Arial"/>
                      </a:endParaRPr>
                    </a:p>
                  </a:txBody>
                  <a:tcPr marL="0" marR="0" marT="25167" marB="0"/>
                </a:tc>
              </a:tr>
            </a:tbl>
          </a:graphicData>
        </a:graphic>
      </p:graphicFrame>
    </p:spTree>
    <p:extLst>
      <p:ext uri="{BB962C8B-B14F-4D97-AF65-F5344CB8AC3E}">
        <p14:creationId xmlns:p14="http://schemas.microsoft.com/office/powerpoint/2010/main" val="171231380"/>
      </p:ext>
    </p:extLst>
  </p:cSld>
  <p:clrMapOvr>
    <a:masterClrMapping/>
  </p:clrMapOvr>
  <p:transition>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44464" y="86895"/>
            <a:ext cx="6869045" cy="711415"/>
          </a:xfrm>
          <a:prstGeom prst="rect">
            <a:avLst/>
          </a:prstGeom>
        </p:spPr>
        <p:txBody>
          <a:bodyPr vert="horz" wrap="square" lIns="0" tIns="33975" rIns="0" bIns="0" rtlCol="0" anchor="ctr">
            <a:spAutoFit/>
          </a:bodyPr>
          <a:lstStyle/>
          <a:p>
            <a:pPr marL="25168">
              <a:lnSpc>
                <a:spcPct val="100000"/>
              </a:lnSpc>
              <a:spcBef>
                <a:spcPts val="268"/>
              </a:spcBef>
            </a:pPr>
            <a:r>
              <a:rPr spc="-30" dirty="0"/>
              <a:t>Proportion </a:t>
            </a:r>
            <a:r>
              <a:rPr spc="-50" dirty="0"/>
              <a:t>Variance</a:t>
            </a:r>
            <a:r>
              <a:rPr spc="-109" dirty="0"/>
              <a:t> </a:t>
            </a:r>
            <a:r>
              <a:rPr spc="-30" dirty="0"/>
              <a:t>Explained</a:t>
            </a:r>
          </a:p>
        </p:txBody>
      </p:sp>
      <p:sp>
        <p:nvSpPr>
          <p:cNvPr id="3" name="object 3"/>
          <p:cNvSpPr txBox="1"/>
          <p:nvPr/>
        </p:nvSpPr>
        <p:spPr>
          <a:xfrm>
            <a:off x="1094704" y="1025023"/>
            <a:ext cx="9406244" cy="1460271"/>
          </a:xfrm>
          <a:prstGeom prst="rect">
            <a:avLst/>
          </a:prstGeom>
        </p:spPr>
        <p:txBody>
          <a:bodyPr vert="horz" wrap="square" lIns="0" tIns="13842" rIns="0" bIns="0" rtlCol="0">
            <a:spAutoFit/>
          </a:bodyPr>
          <a:lstStyle/>
          <a:p>
            <a:pPr marL="286911" marR="104445" indent="-261743">
              <a:lnSpc>
                <a:spcPct val="102600"/>
              </a:lnSpc>
              <a:spcBef>
                <a:spcPts val="109"/>
              </a:spcBef>
              <a:buClr>
                <a:srgbClr val="3333B2"/>
              </a:buClr>
              <a:buSzPct val="90909"/>
              <a:buFont typeface="DejaVu Sans"/>
              <a:buChar char="•"/>
              <a:tabLst>
                <a:tab pos="288169" algn="l"/>
              </a:tabLst>
            </a:pPr>
            <a:r>
              <a:rPr sz="2180" spc="10" dirty="0">
                <a:latin typeface="Times New Roman"/>
                <a:cs typeface="Times New Roman"/>
              </a:rPr>
              <a:t>To </a:t>
            </a:r>
            <a:r>
              <a:rPr sz="2180" spc="99" dirty="0">
                <a:latin typeface="Times New Roman"/>
                <a:cs typeface="Times New Roman"/>
              </a:rPr>
              <a:t>understand </a:t>
            </a:r>
            <a:r>
              <a:rPr sz="2180" spc="109" dirty="0">
                <a:latin typeface="Times New Roman"/>
                <a:cs typeface="Times New Roman"/>
              </a:rPr>
              <a:t>the </a:t>
            </a:r>
            <a:r>
              <a:rPr sz="2180" spc="89" dirty="0">
                <a:latin typeface="Times New Roman"/>
                <a:cs typeface="Times New Roman"/>
              </a:rPr>
              <a:t>strength </a:t>
            </a:r>
            <a:r>
              <a:rPr sz="2180" spc="-40" dirty="0">
                <a:latin typeface="Times New Roman"/>
                <a:cs typeface="Times New Roman"/>
              </a:rPr>
              <a:t>of </a:t>
            </a:r>
            <a:r>
              <a:rPr sz="2180" spc="30" dirty="0">
                <a:latin typeface="Times New Roman"/>
                <a:cs typeface="Times New Roman"/>
              </a:rPr>
              <a:t>each </a:t>
            </a:r>
            <a:r>
              <a:rPr sz="2180" spc="59" dirty="0">
                <a:latin typeface="Times New Roman"/>
                <a:cs typeface="Times New Roman"/>
              </a:rPr>
              <a:t>component, </a:t>
            </a:r>
            <a:r>
              <a:rPr sz="2180" spc="-50" dirty="0">
                <a:latin typeface="Times New Roman"/>
                <a:cs typeface="Times New Roman"/>
              </a:rPr>
              <a:t>we </a:t>
            </a:r>
            <a:r>
              <a:rPr sz="2180" spc="69" dirty="0">
                <a:latin typeface="Times New Roman"/>
                <a:cs typeface="Times New Roman"/>
              </a:rPr>
              <a:t>are  interested </a:t>
            </a:r>
            <a:r>
              <a:rPr sz="2180" spc="50" dirty="0">
                <a:latin typeface="Times New Roman"/>
                <a:cs typeface="Times New Roman"/>
              </a:rPr>
              <a:t>in </a:t>
            </a:r>
            <a:r>
              <a:rPr sz="2180" spc="20" dirty="0">
                <a:latin typeface="Times New Roman"/>
                <a:cs typeface="Times New Roman"/>
              </a:rPr>
              <a:t>knowing </a:t>
            </a:r>
            <a:r>
              <a:rPr sz="2180" spc="109" dirty="0">
                <a:latin typeface="Times New Roman"/>
                <a:cs typeface="Times New Roman"/>
              </a:rPr>
              <a:t>the </a:t>
            </a:r>
            <a:r>
              <a:rPr sz="2180" spc="79" dirty="0">
                <a:latin typeface="Times New Roman"/>
                <a:cs typeface="Times New Roman"/>
              </a:rPr>
              <a:t>proportion </a:t>
            </a:r>
            <a:r>
              <a:rPr sz="2180" spc="-40" dirty="0">
                <a:latin typeface="Times New Roman"/>
                <a:cs typeface="Times New Roman"/>
              </a:rPr>
              <a:t>of </a:t>
            </a:r>
            <a:r>
              <a:rPr sz="2180" spc="40" dirty="0">
                <a:latin typeface="Times New Roman"/>
                <a:cs typeface="Times New Roman"/>
              </a:rPr>
              <a:t>variance </a:t>
            </a:r>
            <a:r>
              <a:rPr sz="2180" spc="50" dirty="0">
                <a:latin typeface="Times New Roman"/>
                <a:cs typeface="Times New Roman"/>
              </a:rPr>
              <a:t>explained  </a:t>
            </a:r>
            <a:r>
              <a:rPr sz="2180" spc="129" dirty="0">
                <a:latin typeface="Times New Roman"/>
                <a:cs typeface="Times New Roman"/>
              </a:rPr>
              <a:t>(PVE) </a:t>
            </a:r>
            <a:r>
              <a:rPr sz="2180" spc="50" dirty="0">
                <a:latin typeface="Times New Roman"/>
                <a:cs typeface="Times New Roman"/>
              </a:rPr>
              <a:t>by </a:t>
            </a:r>
            <a:r>
              <a:rPr sz="2180" spc="30" dirty="0">
                <a:latin typeface="Times New Roman"/>
                <a:cs typeface="Times New Roman"/>
              </a:rPr>
              <a:t>each</a:t>
            </a:r>
            <a:r>
              <a:rPr sz="2180" spc="327" dirty="0">
                <a:latin typeface="Times New Roman"/>
                <a:cs typeface="Times New Roman"/>
              </a:rPr>
              <a:t> </a:t>
            </a:r>
            <a:r>
              <a:rPr sz="2180" spc="30" dirty="0">
                <a:latin typeface="Times New Roman"/>
                <a:cs typeface="Times New Roman"/>
              </a:rPr>
              <a:t>one.</a:t>
            </a:r>
            <a:endParaRPr sz="2180" dirty="0">
              <a:latin typeface="Times New Roman"/>
              <a:cs typeface="Times New Roman"/>
            </a:endParaRPr>
          </a:p>
          <a:p>
            <a:pPr marL="286911" marR="10067" indent="-261743">
              <a:lnSpc>
                <a:spcPct val="102699"/>
              </a:lnSpc>
              <a:spcBef>
                <a:spcPts val="454"/>
              </a:spcBef>
              <a:buClr>
                <a:srgbClr val="3333B2"/>
              </a:buClr>
              <a:buSzPct val="90909"/>
              <a:buFont typeface="DejaVu Sans"/>
              <a:buChar char="•"/>
              <a:tabLst>
                <a:tab pos="288169" algn="l"/>
              </a:tabLst>
            </a:pPr>
            <a:r>
              <a:rPr sz="2180" spc="109" dirty="0">
                <a:latin typeface="Times New Roman"/>
                <a:cs typeface="Times New Roman"/>
              </a:rPr>
              <a:t>The </a:t>
            </a:r>
            <a:r>
              <a:rPr sz="2180" i="1" spc="40" dirty="0">
                <a:solidFill>
                  <a:srgbClr val="009900"/>
                </a:solidFill>
                <a:latin typeface="Times New Roman"/>
                <a:cs typeface="Times New Roman"/>
              </a:rPr>
              <a:t>total </a:t>
            </a:r>
            <a:r>
              <a:rPr sz="2180" i="1" spc="20" dirty="0">
                <a:solidFill>
                  <a:srgbClr val="009900"/>
                </a:solidFill>
                <a:latin typeface="Times New Roman"/>
                <a:cs typeface="Times New Roman"/>
              </a:rPr>
              <a:t>variance </a:t>
            </a:r>
            <a:r>
              <a:rPr sz="2180" spc="69" dirty="0">
                <a:latin typeface="Times New Roman"/>
                <a:cs typeface="Times New Roman"/>
              </a:rPr>
              <a:t>present </a:t>
            </a:r>
            <a:r>
              <a:rPr sz="2180" spc="50" dirty="0">
                <a:latin typeface="Times New Roman"/>
                <a:cs typeface="Times New Roman"/>
              </a:rPr>
              <a:t>in </a:t>
            </a:r>
            <a:r>
              <a:rPr sz="2180" spc="109" dirty="0">
                <a:latin typeface="Times New Roman"/>
                <a:cs typeface="Times New Roman"/>
              </a:rPr>
              <a:t>a </a:t>
            </a:r>
            <a:r>
              <a:rPr sz="2180" spc="139" dirty="0">
                <a:latin typeface="Times New Roman"/>
                <a:cs typeface="Times New Roman"/>
              </a:rPr>
              <a:t>data </a:t>
            </a:r>
            <a:r>
              <a:rPr sz="2180" spc="69" dirty="0">
                <a:latin typeface="Times New Roman"/>
                <a:cs typeface="Times New Roman"/>
              </a:rPr>
              <a:t>set </a:t>
            </a:r>
            <a:r>
              <a:rPr sz="2180" spc="59" dirty="0">
                <a:latin typeface="Times New Roman"/>
                <a:cs typeface="Times New Roman"/>
              </a:rPr>
              <a:t>(assuming </a:t>
            </a:r>
            <a:r>
              <a:rPr sz="2180" spc="168" dirty="0">
                <a:latin typeface="Times New Roman"/>
                <a:cs typeface="Times New Roman"/>
              </a:rPr>
              <a:t>that </a:t>
            </a:r>
            <a:r>
              <a:rPr sz="2180" spc="109" dirty="0">
                <a:latin typeface="Times New Roman"/>
                <a:cs typeface="Times New Roman"/>
              </a:rPr>
              <a:t>the  </a:t>
            </a:r>
            <a:r>
              <a:rPr sz="2180" spc="40" dirty="0">
                <a:latin typeface="Times New Roman"/>
                <a:cs typeface="Times New Roman"/>
              </a:rPr>
              <a:t>variables </a:t>
            </a:r>
            <a:r>
              <a:rPr sz="2180" spc="30" dirty="0">
                <a:latin typeface="Times New Roman"/>
                <a:cs typeface="Times New Roman"/>
              </a:rPr>
              <a:t>have </a:t>
            </a:r>
            <a:r>
              <a:rPr sz="2180" spc="59" dirty="0">
                <a:latin typeface="Times New Roman"/>
                <a:cs typeface="Times New Roman"/>
              </a:rPr>
              <a:t>been </a:t>
            </a:r>
            <a:r>
              <a:rPr sz="2180" spc="50" dirty="0">
                <a:latin typeface="Times New Roman"/>
                <a:cs typeface="Times New Roman"/>
              </a:rPr>
              <a:t>centered </a:t>
            </a:r>
            <a:r>
              <a:rPr sz="2180" spc="109" dirty="0">
                <a:latin typeface="Times New Roman"/>
                <a:cs typeface="Times New Roman"/>
              </a:rPr>
              <a:t>to </a:t>
            </a:r>
            <a:r>
              <a:rPr sz="2180" spc="30" dirty="0">
                <a:latin typeface="Times New Roman"/>
                <a:cs typeface="Times New Roman"/>
              </a:rPr>
              <a:t>have </a:t>
            </a:r>
            <a:r>
              <a:rPr sz="2180" spc="79" dirty="0">
                <a:latin typeface="Times New Roman"/>
                <a:cs typeface="Times New Roman"/>
              </a:rPr>
              <a:t>mean </a:t>
            </a:r>
            <a:r>
              <a:rPr sz="2180" spc="40" dirty="0">
                <a:latin typeface="Times New Roman"/>
                <a:cs typeface="Times New Roman"/>
              </a:rPr>
              <a:t>zero) </a:t>
            </a:r>
            <a:r>
              <a:rPr sz="2180" spc="-10" dirty="0">
                <a:latin typeface="Times New Roman"/>
                <a:cs typeface="Times New Roman"/>
              </a:rPr>
              <a:t>is </a:t>
            </a:r>
            <a:r>
              <a:rPr sz="2180" spc="20" dirty="0" smtClean="0">
                <a:latin typeface="Times New Roman"/>
                <a:cs typeface="Times New Roman"/>
              </a:rPr>
              <a:t>defined</a:t>
            </a:r>
            <a:r>
              <a:rPr lang="en-US" sz="2180" spc="20" dirty="0" smtClean="0">
                <a:latin typeface="Times New Roman"/>
                <a:cs typeface="Times New Roman"/>
              </a:rPr>
              <a:t> as</a:t>
            </a:r>
            <a:endParaRPr sz="2180" dirty="0">
              <a:latin typeface="Times New Roman"/>
              <a:cs typeface="Times New Roman"/>
            </a:endParaRPr>
          </a:p>
        </p:txBody>
      </p:sp>
      <p:sp>
        <p:nvSpPr>
          <p:cNvPr id="15" name="object 15"/>
          <p:cNvSpPr txBox="1"/>
          <p:nvPr/>
        </p:nvSpPr>
        <p:spPr>
          <a:xfrm>
            <a:off x="1377267" y="3951753"/>
            <a:ext cx="8694012" cy="359521"/>
          </a:xfrm>
          <a:prstGeom prst="rect">
            <a:avLst/>
          </a:prstGeom>
        </p:spPr>
        <p:txBody>
          <a:bodyPr vert="horz" wrap="square" lIns="0" tIns="13842" rIns="0" bIns="0" rtlCol="0">
            <a:spAutoFit/>
          </a:bodyPr>
          <a:lstStyle/>
          <a:p>
            <a:pPr marL="25168" marR="10067">
              <a:lnSpc>
                <a:spcPct val="102600"/>
              </a:lnSpc>
              <a:spcBef>
                <a:spcPts val="109"/>
              </a:spcBef>
            </a:pPr>
            <a:r>
              <a:rPr sz="2180" spc="109" dirty="0">
                <a:latin typeface="Times New Roman"/>
                <a:cs typeface="Times New Roman"/>
              </a:rPr>
              <a:t>and the </a:t>
            </a:r>
            <a:r>
              <a:rPr sz="2180" spc="40" dirty="0">
                <a:latin typeface="Times New Roman"/>
                <a:cs typeface="Times New Roman"/>
              </a:rPr>
              <a:t>variance </a:t>
            </a:r>
            <a:r>
              <a:rPr sz="2180" spc="50" dirty="0">
                <a:latin typeface="Times New Roman"/>
                <a:cs typeface="Times New Roman"/>
              </a:rPr>
              <a:t>explained by </a:t>
            </a:r>
            <a:r>
              <a:rPr sz="2180" spc="109" dirty="0">
                <a:latin typeface="Times New Roman"/>
                <a:cs typeface="Times New Roman"/>
              </a:rPr>
              <a:t>the </a:t>
            </a:r>
            <a:r>
              <a:rPr sz="2180" i="1" spc="218" dirty="0">
                <a:latin typeface="Times New Roman"/>
                <a:cs typeface="Times New Roman"/>
              </a:rPr>
              <a:t>m</a:t>
            </a:r>
            <a:r>
              <a:rPr sz="2180" spc="218" dirty="0">
                <a:latin typeface="Times New Roman"/>
                <a:cs typeface="Times New Roman"/>
              </a:rPr>
              <a:t>th </a:t>
            </a:r>
            <a:r>
              <a:rPr sz="2180" spc="59" dirty="0">
                <a:latin typeface="Times New Roman"/>
                <a:cs typeface="Times New Roman"/>
              </a:rPr>
              <a:t>principal  </a:t>
            </a:r>
            <a:r>
              <a:rPr sz="2180" spc="69" dirty="0">
                <a:latin typeface="Times New Roman"/>
                <a:cs typeface="Times New Roman"/>
              </a:rPr>
              <a:t>component</a:t>
            </a:r>
            <a:r>
              <a:rPr sz="2180" spc="159" dirty="0">
                <a:latin typeface="Times New Roman"/>
                <a:cs typeface="Times New Roman"/>
              </a:rPr>
              <a:t> </a:t>
            </a:r>
            <a:r>
              <a:rPr sz="2180" spc="-10" dirty="0">
                <a:latin typeface="Times New Roman"/>
                <a:cs typeface="Times New Roman"/>
              </a:rPr>
              <a:t>is</a:t>
            </a:r>
            <a:endParaRPr sz="2180" dirty="0">
              <a:latin typeface="Times New Roman"/>
              <a:cs typeface="Times New Roman"/>
            </a:endParaRPr>
          </a:p>
        </p:txBody>
      </p:sp>
      <p:sp>
        <p:nvSpPr>
          <p:cNvPr id="25" name="object 25"/>
          <p:cNvSpPr txBox="1"/>
          <p:nvPr/>
        </p:nvSpPr>
        <p:spPr>
          <a:xfrm>
            <a:off x="2502886" y="5708471"/>
            <a:ext cx="2823734" cy="358348"/>
          </a:xfrm>
          <a:prstGeom prst="rect">
            <a:avLst/>
          </a:prstGeom>
        </p:spPr>
        <p:txBody>
          <a:bodyPr vert="horz" wrap="square" lIns="0" tIns="22650" rIns="0" bIns="0" rtlCol="0">
            <a:spAutoFit/>
          </a:bodyPr>
          <a:lstStyle/>
          <a:p>
            <a:pPr marL="286911" indent="-261743">
              <a:spcBef>
                <a:spcPts val="178"/>
              </a:spcBef>
              <a:buClr>
                <a:srgbClr val="3333B2"/>
              </a:buClr>
              <a:buSzPct val="90909"/>
              <a:buFont typeface="DejaVu Sans"/>
              <a:buChar char="•"/>
              <a:tabLst>
                <a:tab pos="288169" algn="l"/>
              </a:tabLst>
            </a:pPr>
            <a:r>
              <a:rPr sz="2180" spc="139" dirty="0">
                <a:latin typeface="Times New Roman"/>
                <a:cs typeface="Times New Roman"/>
              </a:rPr>
              <a:t>It </a:t>
            </a:r>
            <a:r>
              <a:rPr sz="2180" spc="69" dirty="0">
                <a:latin typeface="Times New Roman"/>
                <a:cs typeface="Times New Roman"/>
              </a:rPr>
              <a:t>can </a:t>
            </a:r>
            <a:r>
              <a:rPr sz="2180" spc="79" dirty="0">
                <a:latin typeface="Times New Roman"/>
                <a:cs typeface="Times New Roman"/>
              </a:rPr>
              <a:t>be </a:t>
            </a:r>
            <a:r>
              <a:rPr sz="2180" spc="20" dirty="0">
                <a:latin typeface="Times New Roman"/>
                <a:cs typeface="Times New Roman"/>
              </a:rPr>
              <a:t>shown</a:t>
            </a:r>
            <a:r>
              <a:rPr sz="2180" spc="268" dirty="0">
                <a:latin typeface="Times New Roman"/>
                <a:cs typeface="Times New Roman"/>
              </a:rPr>
              <a:t> </a:t>
            </a:r>
            <a:r>
              <a:rPr sz="2180" spc="168" dirty="0">
                <a:latin typeface="Times New Roman"/>
                <a:cs typeface="Times New Roman"/>
              </a:rPr>
              <a:t>that</a:t>
            </a:r>
            <a:endParaRPr sz="2180">
              <a:latin typeface="Times New Roman"/>
              <a:cs typeface="Times New Roman"/>
            </a:endParaRPr>
          </a:p>
        </p:txBody>
      </p:sp>
      <p:sp>
        <p:nvSpPr>
          <p:cNvPr id="33" name="object 33"/>
          <p:cNvSpPr txBox="1"/>
          <p:nvPr/>
        </p:nvSpPr>
        <p:spPr>
          <a:xfrm>
            <a:off x="2765528" y="6049457"/>
            <a:ext cx="2983545" cy="358348"/>
          </a:xfrm>
          <a:prstGeom prst="rect">
            <a:avLst/>
          </a:prstGeom>
        </p:spPr>
        <p:txBody>
          <a:bodyPr vert="horz" wrap="square" lIns="0" tIns="22650" rIns="0" bIns="0" rtlCol="0">
            <a:spAutoFit/>
          </a:bodyPr>
          <a:lstStyle/>
          <a:p>
            <a:pPr marL="25168">
              <a:spcBef>
                <a:spcPts val="178"/>
              </a:spcBef>
            </a:pPr>
            <a:r>
              <a:rPr sz="2180" spc="79" dirty="0">
                <a:latin typeface="Times New Roman"/>
                <a:cs typeface="Times New Roman"/>
              </a:rPr>
              <a:t>with</a:t>
            </a:r>
            <a:r>
              <a:rPr sz="2180" spc="149" dirty="0">
                <a:latin typeface="Times New Roman"/>
                <a:cs typeface="Times New Roman"/>
              </a:rPr>
              <a:t> </a:t>
            </a:r>
            <a:r>
              <a:rPr sz="2180" i="1" spc="277" dirty="0">
                <a:latin typeface="Times New Roman"/>
                <a:cs typeface="Times New Roman"/>
              </a:rPr>
              <a:t>M</a:t>
            </a:r>
            <a:r>
              <a:rPr sz="2180" i="1" spc="258" dirty="0">
                <a:latin typeface="Times New Roman"/>
                <a:cs typeface="Times New Roman"/>
              </a:rPr>
              <a:t> </a:t>
            </a:r>
            <a:r>
              <a:rPr sz="2180" spc="446" dirty="0">
                <a:latin typeface="Times New Roman"/>
                <a:cs typeface="Times New Roman"/>
              </a:rPr>
              <a:t>=</a:t>
            </a:r>
            <a:r>
              <a:rPr sz="2180" spc="30" dirty="0">
                <a:latin typeface="Times New Roman"/>
                <a:cs typeface="Times New Roman"/>
              </a:rPr>
              <a:t> </a:t>
            </a:r>
            <a:r>
              <a:rPr sz="2180" spc="99" dirty="0">
                <a:latin typeface="Times New Roman"/>
                <a:cs typeface="Times New Roman"/>
              </a:rPr>
              <a:t>min(</a:t>
            </a:r>
            <a:r>
              <a:rPr sz="2180" i="1" spc="99" dirty="0">
                <a:latin typeface="Times New Roman"/>
                <a:cs typeface="Times New Roman"/>
              </a:rPr>
              <a:t>n</a:t>
            </a:r>
            <a:r>
              <a:rPr sz="2180" i="1" spc="-89" dirty="0">
                <a:latin typeface="Times New Roman"/>
                <a:cs typeface="Times New Roman"/>
              </a:rPr>
              <a:t> </a:t>
            </a:r>
            <a:r>
              <a:rPr sz="2180" spc="-149" dirty="0">
                <a:latin typeface="DejaVu Sans"/>
                <a:cs typeface="DejaVu Sans"/>
              </a:rPr>
              <a:t>−</a:t>
            </a:r>
            <a:r>
              <a:rPr sz="2180" spc="-226" dirty="0">
                <a:latin typeface="DejaVu Sans"/>
                <a:cs typeface="DejaVu Sans"/>
              </a:rPr>
              <a:t> </a:t>
            </a:r>
            <a:r>
              <a:rPr sz="2180" spc="10" dirty="0">
                <a:latin typeface="Times New Roman"/>
                <a:cs typeface="Times New Roman"/>
              </a:rPr>
              <a:t>1</a:t>
            </a:r>
            <a:r>
              <a:rPr sz="2180" i="1" spc="10" dirty="0">
                <a:latin typeface="Times New Roman"/>
                <a:cs typeface="Times New Roman"/>
              </a:rPr>
              <a:t>,</a:t>
            </a:r>
            <a:r>
              <a:rPr sz="2180" i="1" spc="-208" dirty="0">
                <a:latin typeface="Times New Roman"/>
                <a:cs typeface="Times New Roman"/>
              </a:rPr>
              <a:t> </a:t>
            </a:r>
            <a:r>
              <a:rPr sz="2180" i="1" spc="50" dirty="0">
                <a:latin typeface="Times New Roman"/>
                <a:cs typeface="Times New Roman"/>
              </a:rPr>
              <a:t>p</a:t>
            </a:r>
            <a:r>
              <a:rPr sz="2180" spc="50" dirty="0">
                <a:latin typeface="Times New Roman"/>
                <a:cs typeface="Times New Roman"/>
              </a:rPr>
              <a:t>).</a:t>
            </a:r>
            <a:endParaRPr sz="2180">
              <a:latin typeface="Times New Roman"/>
              <a:cs typeface="Times New Roman"/>
            </a:endParaRPr>
          </a:p>
        </p:txBody>
      </p:sp>
      <p:pic>
        <p:nvPicPr>
          <p:cNvPr id="35" name="Picture 34"/>
          <p:cNvPicPr>
            <a:picLocks noChangeAspect="1"/>
          </p:cNvPicPr>
          <p:nvPr/>
        </p:nvPicPr>
        <p:blipFill>
          <a:blip r:embed="rId2"/>
          <a:stretch>
            <a:fillRect/>
          </a:stretch>
        </p:blipFill>
        <p:spPr>
          <a:xfrm>
            <a:off x="3648547" y="2729728"/>
            <a:ext cx="3880965" cy="1108847"/>
          </a:xfrm>
          <a:prstGeom prst="rect">
            <a:avLst/>
          </a:prstGeom>
        </p:spPr>
      </p:pic>
      <p:pic>
        <p:nvPicPr>
          <p:cNvPr id="36" name="Picture 35"/>
          <p:cNvPicPr>
            <a:picLocks noChangeAspect="1"/>
          </p:cNvPicPr>
          <p:nvPr/>
        </p:nvPicPr>
        <p:blipFill>
          <a:blip r:embed="rId3"/>
          <a:stretch>
            <a:fillRect/>
          </a:stretch>
        </p:blipFill>
        <p:spPr>
          <a:xfrm>
            <a:off x="3878711" y="4369646"/>
            <a:ext cx="2586483" cy="940539"/>
          </a:xfrm>
          <a:prstGeom prst="rect">
            <a:avLst/>
          </a:prstGeom>
        </p:spPr>
      </p:pic>
      <p:pic>
        <p:nvPicPr>
          <p:cNvPr id="37" name="Picture 36"/>
          <p:cNvPicPr>
            <a:picLocks noChangeAspect="1"/>
          </p:cNvPicPr>
          <p:nvPr/>
        </p:nvPicPr>
        <p:blipFill>
          <a:blip r:embed="rId4"/>
          <a:stretch>
            <a:fillRect/>
          </a:stretch>
        </p:blipFill>
        <p:spPr>
          <a:xfrm>
            <a:off x="5589029" y="5651171"/>
            <a:ext cx="3324225" cy="428625"/>
          </a:xfrm>
          <a:prstGeom prst="rect">
            <a:avLst/>
          </a:prstGeom>
        </p:spPr>
      </p:pic>
    </p:spTree>
    <p:extLst>
      <p:ext uri="{BB962C8B-B14F-4D97-AF65-F5344CB8AC3E}">
        <p14:creationId xmlns:p14="http://schemas.microsoft.com/office/powerpoint/2010/main" val="918281344"/>
      </p:ext>
    </p:extLst>
  </p:cSld>
  <p:clrMapOvr>
    <a:masterClrMapping/>
  </p:clrMapOvr>
  <p:transition>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45597" y="61751"/>
            <a:ext cx="10959921" cy="711415"/>
          </a:xfrm>
          <a:prstGeom prst="rect">
            <a:avLst/>
          </a:prstGeom>
        </p:spPr>
        <p:txBody>
          <a:bodyPr vert="horz" wrap="square" lIns="0" tIns="33975" rIns="0" bIns="0" rtlCol="0" anchor="ctr">
            <a:spAutoFit/>
          </a:bodyPr>
          <a:lstStyle/>
          <a:p>
            <a:pPr marL="25168">
              <a:lnSpc>
                <a:spcPct val="100000"/>
              </a:lnSpc>
              <a:spcBef>
                <a:spcPts val="268"/>
              </a:spcBef>
            </a:pPr>
            <a:r>
              <a:rPr spc="-30" dirty="0"/>
              <a:t>Proportion </a:t>
            </a:r>
            <a:r>
              <a:rPr spc="-50" dirty="0"/>
              <a:t>Variance </a:t>
            </a:r>
            <a:r>
              <a:rPr spc="-40" dirty="0"/>
              <a:t>Explained:</a:t>
            </a:r>
            <a:r>
              <a:rPr spc="-69" dirty="0"/>
              <a:t> continued</a:t>
            </a:r>
          </a:p>
        </p:txBody>
      </p:sp>
      <p:sp>
        <p:nvSpPr>
          <p:cNvPr id="3" name="object 3"/>
          <p:cNvSpPr txBox="1"/>
          <p:nvPr/>
        </p:nvSpPr>
        <p:spPr>
          <a:xfrm>
            <a:off x="1125605" y="881138"/>
            <a:ext cx="9092484" cy="693824"/>
          </a:xfrm>
          <a:prstGeom prst="rect">
            <a:avLst/>
          </a:prstGeom>
        </p:spPr>
        <p:txBody>
          <a:bodyPr vert="horz" wrap="square" lIns="0" tIns="22650" rIns="0" bIns="0" rtlCol="0">
            <a:spAutoFit/>
          </a:bodyPr>
          <a:lstStyle/>
          <a:p>
            <a:pPr marL="286911" indent="-261743">
              <a:spcBef>
                <a:spcPts val="178"/>
              </a:spcBef>
              <a:buClr>
                <a:srgbClr val="3333B2"/>
              </a:buClr>
              <a:buSzPct val="90909"/>
              <a:buFont typeface="DejaVu Sans"/>
              <a:buChar char="•"/>
              <a:tabLst>
                <a:tab pos="288169" algn="l"/>
              </a:tabLst>
            </a:pPr>
            <a:r>
              <a:rPr sz="2180" spc="50" dirty="0">
                <a:latin typeface="Times New Roman"/>
                <a:cs typeface="Times New Roman"/>
              </a:rPr>
              <a:t>Therefore, </a:t>
            </a:r>
            <a:r>
              <a:rPr sz="2180" spc="109" dirty="0">
                <a:latin typeface="Times New Roman"/>
                <a:cs typeface="Times New Roman"/>
              </a:rPr>
              <a:t>the </a:t>
            </a:r>
            <a:r>
              <a:rPr sz="2180" spc="139" dirty="0">
                <a:latin typeface="Times New Roman"/>
                <a:cs typeface="Times New Roman"/>
              </a:rPr>
              <a:t>PVE </a:t>
            </a:r>
            <a:r>
              <a:rPr sz="2180" spc="-40" dirty="0">
                <a:latin typeface="Times New Roman"/>
                <a:cs typeface="Times New Roman"/>
              </a:rPr>
              <a:t>of </a:t>
            </a:r>
            <a:r>
              <a:rPr sz="2180" spc="109" dirty="0">
                <a:latin typeface="Times New Roman"/>
                <a:cs typeface="Times New Roman"/>
              </a:rPr>
              <a:t>the </a:t>
            </a:r>
            <a:r>
              <a:rPr sz="2180" i="1" spc="218" dirty="0">
                <a:latin typeface="Times New Roman"/>
                <a:cs typeface="Times New Roman"/>
              </a:rPr>
              <a:t>m</a:t>
            </a:r>
            <a:r>
              <a:rPr sz="2180" spc="218" dirty="0">
                <a:latin typeface="Times New Roman"/>
                <a:cs typeface="Times New Roman"/>
              </a:rPr>
              <a:t>th </a:t>
            </a:r>
            <a:r>
              <a:rPr sz="2180" spc="59" dirty="0">
                <a:latin typeface="Times New Roman"/>
                <a:cs typeface="Times New Roman"/>
              </a:rPr>
              <a:t>principal </a:t>
            </a:r>
            <a:r>
              <a:rPr sz="2180" spc="69" dirty="0">
                <a:latin typeface="Times New Roman"/>
                <a:cs typeface="Times New Roman"/>
              </a:rPr>
              <a:t>component</a:t>
            </a:r>
            <a:r>
              <a:rPr sz="2180" spc="149" dirty="0">
                <a:latin typeface="Times New Roman"/>
                <a:cs typeface="Times New Roman"/>
              </a:rPr>
              <a:t> </a:t>
            </a:r>
            <a:r>
              <a:rPr sz="2180" spc="-10" dirty="0" smtClean="0">
                <a:latin typeface="Times New Roman"/>
                <a:cs typeface="Times New Roman"/>
              </a:rPr>
              <a:t>is</a:t>
            </a:r>
            <a:r>
              <a:rPr lang="en-US" sz="2180" spc="-10" dirty="0" smtClean="0">
                <a:latin typeface="Times New Roman"/>
                <a:cs typeface="Times New Roman"/>
              </a:rPr>
              <a:t> </a:t>
            </a:r>
            <a:r>
              <a:rPr lang="en-US" sz="2180" spc="10" dirty="0" smtClean="0">
                <a:latin typeface="Times New Roman"/>
                <a:cs typeface="Times New Roman"/>
              </a:rPr>
              <a:t>given </a:t>
            </a:r>
            <a:r>
              <a:rPr lang="en-US" sz="2180" spc="50" dirty="0" smtClean="0">
                <a:latin typeface="Times New Roman"/>
                <a:cs typeface="Times New Roman"/>
              </a:rPr>
              <a:t>by </a:t>
            </a:r>
            <a:r>
              <a:rPr lang="en-US" sz="2180" spc="109" dirty="0" smtClean="0">
                <a:latin typeface="Times New Roman"/>
                <a:cs typeface="Times New Roman"/>
              </a:rPr>
              <a:t>the </a:t>
            </a:r>
            <a:r>
              <a:rPr lang="en-US" sz="2180" spc="40" dirty="0" smtClean="0">
                <a:latin typeface="Times New Roman"/>
                <a:cs typeface="Times New Roman"/>
              </a:rPr>
              <a:t>positive </a:t>
            </a:r>
            <a:r>
              <a:rPr lang="en-US" sz="2180" spc="89" dirty="0" smtClean="0">
                <a:latin typeface="Times New Roman"/>
                <a:cs typeface="Times New Roman"/>
              </a:rPr>
              <a:t>quantity </a:t>
            </a:r>
            <a:r>
              <a:rPr lang="en-US" sz="2180" spc="40" dirty="0" smtClean="0">
                <a:latin typeface="Times New Roman"/>
                <a:cs typeface="Times New Roman"/>
              </a:rPr>
              <a:t>between </a:t>
            </a:r>
            <a:r>
              <a:rPr lang="en-US" sz="2180" spc="-10" dirty="0" smtClean="0">
                <a:latin typeface="Times New Roman"/>
                <a:cs typeface="Times New Roman"/>
              </a:rPr>
              <a:t>0 </a:t>
            </a:r>
            <a:r>
              <a:rPr lang="en-US" sz="2180" spc="109" dirty="0" smtClean="0">
                <a:latin typeface="Times New Roman"/>
                <a:cs typeface="Times New Roman"/>
              </a:rPr>
              <a:t>and</a:t>
            </a:r>
            <a:r>
              <a:rPr lang="en-US" sz="2180" spc="476" dirty="0" smtClean="0">
                <a:latin typeface="Times New Roman"/>
                <a:cs typeface="Times New Roman"/>
              </a:rPr>
              <a:t> </a:t>
            </a:r>
            <a:r>
              <a:rPr lang="en-US" sz="2180" spc="-10" dirty="0" smtClean="0">
                <a:latin typeface="Times New Roman"/>
                <a:cs typeface="Times New Roman"/>
              </a:rPr>
              <a:t>1</a:t>
            </a:r>
            <a:endParaRPr lang="en-US" sz="2180" dirty="0" smtClean="0">
              <a:latin typeface="Times New Roman"/>
              <a:cs typeface="Times New Roman"/>
            </a:endParaRPr>
          </a:p>
        </p:txBody>
      </p:sp>
      <p:sp>
        <p:nvSpPr>
          <p:cNvPr id="12" name="object 12"/>
          <p:cNvSpPr txBox="1"/>
          <p:nvPr/>
        </p:nvSpPr>
        <p:spPr>
          <a:xfrm>
            <a:off x="1154178" y="2991190"/>
            <a:ext cx="10220682" cy="417970"/>
          </a:xfrm>
          <a:prstGeom prst="rect">
            <a:avLst/>
          </a:prstGeom>
        </p:spPr>
        <p:txBody>
          <a:bodyPr vert="horz" wrap="square" lIns="0" tIns="71726" rIns="0" bIns="0" rtlCol="0">
            <a:spAutoFit/>
          </a:bodyPr>
          <a:lstStyle/>
          <a:p>
            <a:pPr marL="286911" marR="10067" indent="-261743">
              <a:lnSpc>
                <a:spcPct val="102600"/>
              </a:lnSpc>
              <a:spcBef>
                <a:spcPts val="426"/>
              </a:spcBef>
              <a:buClr>
                <a:srgbClr val="3333B2"/>
              </a:buClr>
              <a:buSzPct val="90909"/>
              <a:buFont typeface="DejaVu Sans"/>
              <a:buChar char="•"/>
              <a:tabLst>
                <a:tab pos="288169" algn="l"/>
              </a:tabLst>
            </a:pPr>
            <a:r>
              <a:rPr sz="2180" spc="109" dirty="0" smtClean="0">
                <a:latin typeface="Times New Roman"/>
                <a:cs typeface="Times New Roman"/>
              </a:rPr>
              <a:t>The </a:t>
            </a:r>
            <a:r>
              <a:rPr sz="2180" spc="109" dirty="0">
                <a:latin typeface="Times New Roman"/>
                <a:cs typeface="Times New Roman"/>
              </a:rPr>
              <a:t>PVEs </a:t>
            </a:r>
            <a:r>
              <a:rPr sz="2180" spc="69" dirty="0">
                <a:latin typeface="Times New Roman"/>
                <a:cs typeface="Times New Roman"/>
              </a:rPr>
              <a:t>sum </a:t>
            </a:r>
            <a:r>
              <a:rPr sz="2180" spc="109" dirty="0">
                <a:latin typeface="Times New Roman"/>
                <a:cs typeface="Times New Roman"/>
              </a:rPr>
              <a:t>to </a:t>
            </a:r>
            <a:r>
              <a:rPr sz="2180" spc="30" dirty="0">
                <a:latin typeface="Times New Roman"/>
                <a:cs typeface="Times New Roman"/>
              </a:rPr>
              <a:t>one. </a:t>
            </a:r>
            <a:r>
              <a:rPr sz="2180" spc="-20" dirty="0">
                <a:latin typeface="Times New Roman"/>
                <a:cs typeface="Times New Roman"/>
              </a:rPr>
              <a:t>We </a:t>
            </a:r>
            <a:r>
              <a:rPr sz="2180" spc="40" dirty="0">
                <a:latin typeface="Times New Roman"/>
                <a:cs typeface="Times New Roman"/>
              </a:rPr>
              <a:t>sometimes display </a:t>
            </a:r>
            <a:r>
              <a:rPr sz="2180" spc="109" dirty="0">
                <a:latin typeface="Times New Roman"/>
                <a:cs typeface="Times New Roman"/>
              </a:rPr>
              <a:t>the  </a:t>
            </a:r>
            <a:r>
              <a:rPr sz="2180" spc="50" dirty="0">
                <a:latin typeface="Times New Roman"/>
                <a:cs typeface="Times New Roman"/>
              </a:rPr>
              <a:t>cumulative</a:t>
            </a:r>
            <a:r>
              <a:rPr sz="2180" spc="159" dirty="0">
                <a:latin typeface="Times New Roman"/>
                <a:cs typeface="Times New Roman"/>
              </a:rPr>
              <a:t> </a:t>
            </a:r>
            <a:r>
              <a:rPr sz="2180" spc="99" dirty="0">
                <a:latin typeface="Times New Roman"/>
                <a:cs typeface="Times New Roman"/>
              </a:rPr>
              <a:t>PVEs.</a:t>
            </a:r>
            <a:endParaRPr sz="2180" dirty="0">
              <a:latin typeface="Times New Roman"/>
              <a:cs typeface="Times New Roman"/>
            </a:endParaRPr>
          </a:p>
        </p:txBody>
      </p:sp>
      <p:sp>
        <p:nvSpPr>
          <p:cNvPr id="13" name="object 13"/>
          <p:cNvSpPr/>
          <p:nvPr/>
        </p:nvSpPr>
        <p:spPr>
          <a:xfrm>
            <a:off x="3652419" y="4652783"/>
            <a:ext cx="49076" cy="49076"/>
          </a:xfrm>
          <a:custGeom>
            <a:avLst/>
            <a:gdLst/>
            <a:ahLst/>
            <a:cxnLst/>
            <a:rect l="l" t="t" r="r" b="b"/>
            <a:pathLst>
              <a:path w="24765" h="24764">
                <a:moveTo>
                  <a:pt x="24697" y="12349"/>
                </a:moveTo>
                <a:lnTo>
                  <a:pt x="24697" y="5530"/>
                </a:lnTo>
                <a:lnTo>
                  <a:pt x="19165" y="0"/>
                </a:lnTo>
                <a:lnTo>
                  <a:pt x="12347" y="0"/>
                </a:lnTo>
                <a:lnTo>
                  <a:pt x="5529" y="0"/>
                </a:lnTo>
                <a:lnTo>
                  <a:pt x="0" y="5530"/>
                </a:lnTo>
                <a:lnTo>
                  <a:pt x="0" y="12349"/>
                </a:lnTo>
                <a:lnTo>
                  <a:pt x="0" y="19168"/>
                </a:lnTo>
                <a:lnTo>
                  <a:pt x="5529" y="24699"/>
                </a:lnTo>
                <a:lnTo>
                  <a:pt x="12347" y="24699"/>
                </a:lnTo>
                <a:lnTo>
                  <a:pt x="19165" y="24699"/>
                </a:lnTo>
                <a:lnTo>
                  <a:pt x="24697" y="19168"/>
                </a:lnTo>
                <a:lnTo>
                  <a:pt x="24697" y="12349"/>
                </a:lnTo>
              </a:path>
            </a:pathLst>
          </a:custGeom>
          <a:ln w="3175">
            <a:solidFill>
              <a:srgbClr val="0000FF"/>
            </a:solidFill>
          </a:ln>
        </p:spPr>
        <p:txBody>
          <a:bodyPr wrap="square" lIns="0" tIns="0" rIns="0" bIns="0" rtlCol="0"/>
          <a:lstStyle/>
          <a:p>
            <a:endParaRPr sz="3567"/>
          </a:p>
        </p:txBody>
      </p:sp>
      <p:sp>
        <p:nvSpPr>
          <p:cNvPr id="14" name="object 14"/>
          <p:cNvSpPr/>
          <p:nvPr/>
        </p:nvSpPr>
        <p:spPr>
          <a:xfrm>
            <a:off x="4352156" y="5396408"/>
            <a:ext cx="49076" cy="49076"/>
          </a:xfrm>
          <a:custGeom>
            <a:avLst/>
            <a:gdLst/>
            <a:ahLst/>
            <a:cxnLst/>
            <a:rect l="l" t="t" r="r" b="b"/>
            <a:pathLst>
              <a:path w="24765" h="24764">
                <a:moveTo>
                  <a:pt x="24699" y="12349"/>
                </a:moveTo>
                <a:lnTo>
                  <a:pt x="24699" y="5536"/>
                </a:lnTo>
                <a:lnTo>
                  <a:pt x="19168" y="0"/>
                </a:lnTo>
                <a:lnTo>
                  <a:pt x="12349" y="0"/>
                </a:lnTo>
                <a:lnTo>
                  <a:pt x="5530" y="0"/>
                </a:lnTo>
                <a:lnTo>
                  <a:pt x="0" y="5536"/>
                </a:lnTo>
                <a:lnTo>
                  <a:pt x="0" y="12349"/>
                </a:lnTo>
                <a:lnTo>
                  <a:pt x="0" y="19168"/>
                </a:lnTo>
                <a:lnTo>
                  <a:pt x="5530" y="24699"/>
                </a:lnTo>
                <a:lnTo>
                  <a:pt x="12349" y="24699"/>
                </a:lnTo>
                <a:lnTo>
                  <a:pt x="19168" y="24699"/>
                </a:lnTo>
                <a:lnTo>
                  <a:pt x="24699" y="19168"/>
                </a:lnTo>
                <a:lnTo>
                  <a:pt x="24699" y="12349"/>
                </a:lnTo>
              </a:path>
            </a:pathLst>
          </a:custGeom>
          <a:ln w="3175">
            <a:solidFill>
              <a:srgbClr val="0000FF"/>
            </a:solidFill>
          </a:ln>
        </p:spPr>
        <p:txBody>
          <a:bodyPr wrap="square" lIns="0" tIns="0" rIns="0" bIns="0" rtlCol="0"/>
          <a:lstStyle/>
          <a:p>
            <a:endParaRPr sz="3567"/>
          </a:p>
        </p:txBody>
      </p:sp>
      <p:sp>
        <p:nvSpPr>
          <p:cNvPr id="15" name="object 15"/>
          <p:cNvSpPr/>
          <p:nvPr/>
        </p:nvSpPr>
        <p:spPr>
          <a:xfrm>
            <a:off x="5051974" y="5712374"/>
            <a:ext cx="49076" cy="49076"/>
          </a:xfrm>
          <a:custGeom>
            <a:avLst/>
            <a:gdLst/>
            <a:ahLst/>
            <a:cxnLst/>
            <a:rect l="l" t="t" r="r" b="b"/>
            <a:pathLst>
              <a:path w="24764" h="24764">
                <a:moveTo>
                  <a:pt x="24699" y="12347"/>
                </a:moveTo>
                <a:lnTo>
                  <a:pt x="24699" y="5529"/>
                </a:lnTo>
                <a:lnTo>
                  <a:pt x="19163" y="0"/>
                </a:lnTo>
                <a:lnTo>
                  <a:pt x="12349" y="0"/>
                </a:lnTo>
                <a:lnTo>
                  <a:pt x="5530" y="0"/>
                </a:lnTo>
                <a:lnTo>
                  <a:pt x="0" y="5529"/>
                </a:lnTo>
                <a:lnTo>
                  <a:pt x="0" y="12347"/>
                </a:lnTo>
                <a:lnTo>
                  <a:pt x="0" y="19165"/>
                </a:lnTo>
                <a:lnTo>
                  <a:pt x="5530" y="24697"/>
                </a:lnTo>
                <a:lnTo>
                  <a:pt x="12349" y="24697"/>
                </a:lnTo>
                <a:lnTo>
                  <a:pt x="19163" y="24697"/>
                </a:lnTo>
                <a:lnTo>
                  <a:pt x="24699" y="19165"/>
                </a:lnTo>
                <a:lnTo>
                  <a:pt x="24699" y="12347"/>
                </a:lnTo>
              </a:path>
            </a:pathLst>
          </a:custGeom>
          <a:ln w="3175">
            <a:solidFill>
              <a:srgbClr val="0000FF"/>
            </a:solidFill>
          </a:ln>
        </p:spPr>
        <p:txBody>
          <a:bodyPr wrap="square" lIns="0" tIns="0" rIns="0" bIns="0" rtlCol="0"/>
          <a:lstStyle/>
          <a:p>
            <a:endParaRPr sz="3567"/>
          </a:p>
        </p:txBody>
      </p:sp>
      <p:sp>
        <p:nvSpPr>
          <p:cNvPr id="16" name="object 16"/>
          <p:cNvSpPr/>
          <p:nvPr/>
        </p:nvSpPr>
        <p:spPr>
          <a:xfrm>
            <a:off x="5751707" y="5803735"/>
            <a:ext cx="49076" cy="49076"/>
          </a:xfrm>
          <a:custGeom>
            <a:avLst/>
            <a:gdLst/>
            <a:ahLst/>
            <a:cxnLst/>
            <a:rect l="l" t="t" r="r" b="b"/>
            <a:pathLst>
              <a:path w="24764" h="24764">
                <a:moveTo>
                  <a:pt x="24699" y="12347"/>
                </a:moveTo>
                <a:lnTo>
                  <a:pt x="24699" y="5529"/>
                </a:lnTo>
                <a:lnTo>
                  <a:pt x="19168" y="0"/>
                </a:lnTo>
                <a:lnTo>
                  <a:pt x="12349" y="0"/>
                </a:lnTo>
                <a:lnTo>
                  <a:pt x="5530" y="0"/>
                </a:lnTo>
                <a:lnTo>
                  <a:pt x="0" y="5529"/>
                </a:lnTo>
                <a:lnTo>
                  <a:pt x="0" y="12347"/>
                </a:lnTo>
                <a:lnTo>
                  <a:pt x="0" y="19165"/>
                </a:lnTo>
                <a:lnTo>
                  <a:pt x="5530" y="24697"/>
                </a:lnTo>
                <a:lnTo>
                  <a:pt x="12349" y="24697"/>
                </a:lnTo>
                <a:lnTo>
                  <a:pt x="19168" y="24697"/>
                </a:lnTo>
                <a:lnTo>
                  <a:pt x="24699" y="19165"/>
                </a:lnTo>
                <a:lnTo>
                  <a:pt x="24699" y="12347"/>
                </a:lnTo>
              </a:path>
            </a:pathLst>
          </a:custGeom>
          <a:ln w="3175">
            <a:solidFill>
              <a:srgbClr val="0000FF"/>
            </a:solidFill>
          </a:ln>
        </p:spPr>
        <p:txBody>
          <a:bodyPr wrap="square" lIns="0" tIns="0" rIns="0" bIns="0" rtlCol="0"/>
          <a:lstStyle/>
          <a:p>
            <a:endParaRPr sz="3567"/>
          </a:p>
        </p:txBody>
      </p:sp>
      <p:sp>
        <p:nvSpPr>
          <p:cNvPr id="17" name="object 17"/>
          <p:cNvSpPr/>
          <p:nvPr/>
        </p:nvSpPr>
        <p:spPr>
          <a:xfrm>
            <a:off x="3676888" y="5994535"/>
            <a:ext cx="2100184" cy="0"/>
          </a:xfrm>
          <a:custGeom>
            <a:avLst/>
            <a:gdLst/>
            <a:ahLst/>
            <a:cxnLst/>
            <a:rect l="l" t="t" r="r" b="b"/>
            <a:pathLst>
              <a:path w="1059814">
                <a:moveTo>
                  <a:pt x="0" y="0"/>
                </a:moveTo>
                <a:lnTo>
                  <a:pt x="1059364" y="0"/>
                </a:lnTo>
              </a:path>
            </a:pathLst>
          </a:custGeom>
          <a:ln w="3175">
            <a:solidFill>
              <a:srgbClr val="000000"/>
            </a:solidFill>
          </a:ln>
        </p:spPr>
        <p:txBody>
          <a:bodyPr wrap="square" lIns="0" tIns="0" rIns="0" bIns="0" rtlCol="0"/>
          <a:lstStyle/>
          <a:p>
            <a:endParaRPr sz="3567"/>
          </a:p>
        </p:txBody>
      </p:sp>
      <p:sp>
        <p:nvSpPr>
          <p:cNvPr id="18" name="object 18"/>
          <p:cNvSpPr/>
          <p:nvPr/>
        </p:nvSpPr>
        <p:spPr>
          <a:xfrm>
            <a:off x="3676887" y="5994535"/>
            <a:ext cx="0" cy="65434"/>
          </a:xfrm>
          <a:custGeom>
            <a:avLst/>
            <a:gdLst/>
            <a:ahLst/>
            <a:cxnLst/>
            <a:rect l="l" t="t" r="r" b="b"/>
            <a:pathLst>
              <a:path h="33019">
                <a:moveTo>
                  <a:pt x="0" y="0"/>
                </a:moveTo>
                <a:lnTo>
                  <a:pt x="0" y="32930"/>
                </a:lnTo>
              </a:path>
            </a:pathLst>
          </a:custGeom>
          <a:ln w="3175">
            <a:solidFill>
              <a:srgbClr val="000000"/>
            </a:solidFill>
          </a:ln>
        </p:spPr>
        <p:txBody>
          <a:bodyPr wrap="square" lIns="0" tIns="0" rIns="0" bIns="0" rtlCol="0"/>
          <a:lstStyle/>
          <a:p>
            <a:endParaRPr sz="3567"/>
          </a:p>
        </p:txBody>
      </p:sp>
      <p:sp>
        <p:nvSpPr>
          <p:cNvPr id="19" name="object 19"/>
          <p:cNvSpPr/>
          <p:nvPr/>
        </p:nvSpPr>
        <p:spPr>
          <a:xfrm>
            <a:off x="4026797" y="5994535"/>
            <a:ext cx="0" cy="65434"/>
          </a:xfrm>
          <a:custGeom>
            <a:avLst/>
            <a:gdLst/>
            <a:ahLst/>
            <a:cxnLst/>
            <a:rect l="l" t="t" r="r" b="b"/>
            <a:pathLst>
              <a:path h="33019">
                <a:moveTo>
                  <a:pt x="0" y="0"/>
                </a:moveTo>
                <a:lnTo>
                  <a:pt x="0" y="32930"/>
                </a:lnTo>
              </a:path>
            </a:pathLst>
          </a:custGeom>
          <a:ln w="3175">
            <a:solidFill>
              <a:srgbClr val="000000"/>
            </a:solidFill>
          </a:ln>
        </p:spPr>
        <p:txBody>
          <a:bodyPr wrap="square" lIns="0" tIns="0" rIns="0" bIns="0" rtlCol="0"/>
          <a:lstStyle/>
          <a:p>
            <a:endParaRPr sz="3567"/>
          </a:p>
        </p:txBody>
      </p:sp>
      <p:sp>
        <p:nvSpPr>
          <p:cNvPr id="20" name="object 20"/>
          <p:cNvSpPr/>
          <p:nvPr/>
        </p:nvSpPr>
        <p:spPr>
          <a:xfrm>
            <a:off x="4376628" y="5994535"/>
            <a:ext cx="0" cy="65434"/>
          </a:xfrm>
          <a:custGeom>
            <a:avLst/>
            <a:gdLst/>
            <a:ahLst/>
            <a:cxnLst/>
            <a:rect l="l" t="t" r="r" b="b"/>
            <a:pathLst>
              <a:path h="33019">
                <a:moveTo>
                  <a:pt x="0" y="0"/>
                </a:moveTo>
                <a:lnTo>
                  <a:pt x="0" y="32930"/>
                </a:lnTo>
              </a:path>
            </a:pathLst>
          </a:custGeom>
          <a:ln w="3175">
            <a:solidFill>
              <a:srgbClr val="000000"/>
            </a:solidFill>
          </a:ln>
        </p:spPr>
        <p:txBody>
          <a:bodyPr wrap="square" lIns="0" tIns="0" rIns="0" bIns="0" rtlCol="0"/>
          <a:lstStyle/>
          <a:p>
            <a:endParaRPr sz="3567"/>
          </a:p>
        </p:txBody>
      </p:sp>
      <p:sp>
        <p:nvSpPr>
          <p:cNvPr id="21" name="object 21"/>
          <p:cNvSpPr/>
          <p:nvPr/>
        </p:nvSpPr>
        <p:spPr>
          <a:xfrm>
            <a:off x="4726532" y="5994535"/>
            <a:ext cx="0" cy="65434"/>
          </a:xfrm>
          <a:custGeom>
            <a:avLst/>
            <a:gdLst/>
            <a:ahLst/>
            <a:cxnLst/>
            <a:rect l="l" t="t" r="r" b="b"/>
            <a:pathLst>
              <a:path h="33019">
                <a:moveTo>
                  <a:pt x="0" y="0"/>
                </a:moveTo>
                <a:lnTo>
                  <a:pt x="0" y="32930"/>
                </a:lnTo>
              </a:path>
            </a:pathLst>
          </a:custGeom>
          <a:ln w="3175">
            <a:solidFill>
              <a:srgbClr val="000000"/>
            </a:solidFill>
          </a:ln>
        </p:spPr>
        <p:txBody>
          <a:bodyPr wrap="square" lIns="0" tIns="0" rIns="0" bIns="0" rtlCol="0"/>
          <a:lstStyle/>
          <a:p>
            <a:endParaRPr sz="3567"/>
          </a:p>
        </p:txBody>
      </p:sp>
      <p:sp>
        <p:nvSpPr>
          <p:cNvPr id="22" name="object 22"/>
          <p:cNvSpPr/>
          <p:nvPr/>
        </p:nvSpPr>
        <p:spPr>
          <a:xfrm>
            <a:off x="5076446" y="5994535"/>
            <a:ext cx="0" cy="65434"/>
          </a:xfrm>
          <a:custGeom>
            <a:avLst/>
            <a:gdLst/>
            <a:ahLst/>
            <a:cxnLst/>
            <a:rect l="l" t="t" r="r" b="b"/>
            <a:pathLst>
              <a:path h="33019">
                <a:moveTo>
                  <a:pt x="0" y="0"/>
                </a:moveTo>
                <a:lnTo>
                  <a:pt x="0" y="32930"/>
                </a:lnTo>
              </a:path>
            </a:pathLst>
          </a:custGeom>
          <a:ln w="3175">
            <a:solidFill>
              <a:srgbClr val="000000"/>
            </a:solidFill>
          </a:ln>
        </p:spPr>
        <p:txBody>
          <a:bodyPr wrap="square" lIns="0" tIns="0" rIns="0" bIns="0" rtlCol="0"/>
          <a:lstStyle/>
          <a:p>
            <a:endParaRPr sz="3567"/>
          </a:p>
        </p:txBody>
      </p:sp>
      <p:sp>
        <p:nvSpPr>
          <p:cNvPr id="23" name="object 23"/>
          <p:cNvSpPr/>
          <p:nvPr/>
        </p:nvSpPr>
        <p:spPr>
          <a:xfrm>
            <a:off x="5426275" y="5994535"/>
            <a:ext cx="0" cy="65434"/>
          </a:xfrm>
          <a:custGeom>
            <a:avLst/>
            <a:gdLst/>
            <a:ahLst/>
            <a:cxnLst/>
            <a:rect l="l" t="t" r="r" b="b"/>
            <a:pathLst>
              <a:path h="33019">
                <a:moveTo>
                  <a:pt x="0" y="0"/>
                </a:moveTo>
                <a:lnTo>
                  <a:pt x="0" y="32930"/>
                </a:lnTo>
              </a:path>
            </a:pathLst>
          </a:custGeom>
          <a:ln w="3175">
            <a:solidFill>
              <a:srgbClr val="000000"/>
            </a:solidFill>
          </a:ln>
        </p:spPr>
        <p:txBody>
          <a:bodyPr wrap="square" lIns="0" tIns="0" rIns="0" bIns="0" rtlCol="0"/>
          <a:lstStyle/>
          <a:p>
            <a:endParaRPr sz="3567"/>
          </a:p>
        </p:txBody>
      </p:sp>
      <p:sp>
        <p:nvSpPr>
          <p:cNvPr id="24" name="object 24"/>
          <p:cNvSpPr/>
          <p:nvPr/>
        </p:nvSpPr>
        <p:spPr>
          <a:xfrm>
            <a:off x="5776177" y="5994535"/>
            <a:ext cx="0" cy="65434"/>
          </a:xfrm>
          <a:custGeom>
            <a:avLst/>
            <a:gdLst/>
            <a:ahLst/>
            <a:cxnLst/>
            <a:rect l="l" t="t" r="r" b="b"/>
            <a:pathLst>
              <a:path h="33019">
                <a:moveTo>
                  <a:pt x="0" y="0"/>
                </a:moveTo>
                <a:lnTo>
                  <a:pt x="0" y="32930"/>
                </a:lnTo>
              </a:path>
            </a:pathLst>
          </a:custGeom>
          <a:ln w="3175">
            <a:solidFill>
              <a:srgbClr val="000000"/>
            </a:solidFill>
          </a:ln>
        </p:spPr>
        <p:txBody>
          <a:bodyPr wrap="square" lIns="0" tIns="0" rIns="0" bIns="0" rtlCol="0"/>
          <a:lstStyle/>
          <a:p>
            <a:endParaRPr sz="3567"/>
          </a:p>
        </p:txBody>
      </p:sp>
      <p:sp>
        <p:nvSpPr>
          <p:cNvPr id="25" name="object 25"/>
          <p:cNvSpPr txBox="1"/>
          <p:nvPr/>
        </p:nvSpPr>
        <p:spPr>
          <a:xfrm>
            <a:off x="3576133" y="6095532"/>
            <a:ext cx="2301520" cy="155058"/>
          </a:xfrm>
          <a:prstGeom prst="rect">
            <a:avLst/>
          </a:prstGeom>
        </p:spPr>
        <p:txBody>
          <a:bodyPr vert="horz" wrap="square" lIns="0" tIns="32717" rIns="0" bIns="0" rtlCol="0">
            <a:spAutoFit/>
          </a:bodyPr>
          <a:lstStyle/>
          <a:p>
            <a:pPr marL="25168">
              <a:spcBef>
                <a:spcPts val="258"/>
              </a:spcBef>
            </a:pPr>
            <a:r>
              <a:rPr sz="793" spc="20" dirty="0">
                <a:latin typeface="Arial"/>
                <a:cs typeface="Arial"/>
              </a:rPr>
              <a:t>1.0 1.5 2.0 2.5 3.0 3.5</a:t>
            </a:r>
            <a:r>
              <a:rPr sz="793" spc="30" dirty="0">
                <a:latin typeface="Arial"/>
                <a:cs typeface="Arial"/>
              </a:rPr>
              <a:t> </a:t>
            </a:r>
            <a:r>
              <a:rPr sz="793" spc="20" dirty="0">
                <a:latin typeface="Arial"/>
                <a:cs typeface="Arial"/>
              </a:rPr>
              <a:t>4.0</a:t>
            </a:r>
            <a:endParaRPr sz="793">
              <a:latin typeface="Arial"/>
              <a:cs typeface="Arial"/>
            </a:endParaRPr>
          </a:p>
        </p:txBody>
      </p:sp>
      <p:sp>
        <p:nvSpPr>
          <p:cNvPr id="26" name="object 26"/>
          <p:cNvSpPr/>
          <p:nvPr/>
        </p:nvSpPr>
        <p:spPr>
          <a:xfrm>
            <a:off x="3592907" y="3919017"/>
            <a:ext cx="0" cy="1995741"/>
          </a:xfrm>
          <a:custGeom>
            <a:avLst/>
            <a:gdLst/>
            <a:ahLst/>
            <a:cxnLst/>
            <a:rect l="l" t="t" r="r" b="b"/>
            <a:pathLst>
              <a:path h="1007110">
                <a:moveTo>
                  <a:pt x="0" y="1007065"/>
                </a:moveTo>
                <a:lnTo>
                  <a:pt x="0" y="0"/>
                </a:lnTo>
              </a:path>
            </a:pathLst>
          </a:custGeom>
          <a:ln w="3175">
            <a:solidFill>
              <a:srgbClr val="000000"/>
            </a:solidFill>
          </a:ln>
        </p:spPr>
        <p:txBody>
          <a:bodyPr wrap="square" lIns="0" tIns="0" rIns="0" bIns="0" rtlCol="0"/>
          <a:lstStyle/>
          <a:p>
            <a:endParaRPr sz="3567"/>
          </a:p>
        </p:txBody>
      </p:sp>
      <p:sp>
        <p:nvSpPr>
          <p:cNvPr id="27" name="object 27"/>
          <p:cNvSpPr/>
          <p:nvPr/>
        </p:nvSpPr>
        <p:spPr>
          <a:xfrm>
            <a:off x="3527651" y="5914671"/>
            <a:ext cx="65434" cy="0"/>
          </a:xfrm>
          <a:custGeom>
            <a:avLst/>
            <a:gdLst/>
            <a:ahLst/>
            <a:cxnLst/>
            <a:rect l="l" t="t" r="r" b="b"/>
            <a:pathLst>
              <a:path w="33019">
                <a:moveTo>
                  <a:pt x="32930" y="0"/>
                </a:moveTo>
                <a:lnTo>
                  <a:pt x="0" y="0"/>
                </a:lnTo>
              </a:path>
            </a:pathLst>
          </a:custGeom>
          <a:ln w="3175">
            <a:solidFill>
              <a:srgbClr val="000000"/>
            </a:solidFill>
          </a:ln>
        </p:spPr>
        <p:txBody>
          <a:bodyPr wrap="square" lIns="0" tIns="0" rIns="0" bIns="0" rtlCol="0"/>
          <a:lstStyle/>
          <a:p>
            <a:endParaRPr sz="3567"/>
          </a:p>
        </p:txBody>
      </p:sp>
      <p:sp>
        <p:nvSpPr>
          <p:cNvPr id="28" name="object 28"/>
          <p:cNvSpPr/>
          <p:nvPr/>
        </p:nvSpPr>
        <p:spPr>
          <a:xfrm>
            <a:off x="3527651" y="5515588"/>
            <a:ext cx="65434" cy="0"/>
          </a:xfrm>
          <a:custGeom>
            <a:avLst/>
            <a:gdLst/>
            <a:ahLst/>
            <a:cxnLst/>
            <a:rect l="l" t="t" r="r" b="b"/>
            <a:pathLst>
              <a:path w="33019">
                <a:moveTo>
                  <a:pt x="32930" y="0"/>
                </a:moveTo>
                <a:lnTo>
                  <a:pt x="0" y="0"/>
                </a:lnTo>
              </a:path>
            </a:pathLst>
          </a:custGeom>
          <a:ln w="3175">
            <a:solidFill>
              <a:srgbClr val="000000"/>
            </a:solidFill>
          </a:ln>
        </p:spPr>
        <p:txBody>
          <a:bodyPr wrap="square" lIns="0" tIns="0" rIns="0" bIns="0" rtlCol="0"/>
          <a:lstStyle/>
          <a:p>
            <a:endParaRPr sz="3567"/>
          </a:p>
        </p:txBody>
      </p:sp>
      <p:sp>
        <p:nvSpPr>
          <p:cNvPr id="29" name="object 29"/>
          <p:cNvSpPr/>
          <p:nvPr/>
        </p:nvSpPr>
        <p:spPr>
          <a:xfrm>
            <a:off x="3527651" y="5116418"/>
            <a:ext cx="65434" cy="0"/>
          </a:xfrm>
          <a:custGeom>
            <a:avLst/>
            <a:gdLst/>
            <a:ahLst/>
            <a:cxnLst/>
            <a:rect l="l" t="t" r="r" b="b"/>
            <a:pathLst>
              <a:path w="33019">
                <a:moveTo>
                  <a:pt x="32930" y="0"/>
                </a:moveTo>
                <a:lnTo>
                  <a:pt x="0" y="0"/>
                </a:lnTo>
              </a:path>
            </a:pathLst>
          </a:custGeom>
          <a:ln w="3175">
            <a:solidFill>
              <a:srgbClr val="000000"/>
            </a:solidFill>
          </a:ln>
        </p:spPr>
        <p:txBody>
          <a:bodyPr wrap="square" lIns="0" tIns="0" rIns="0" bIns="0" rtlCol="0"/>
          <a:lstStyle/>
          <a:p>
            <a:endParaRPr sz="3567"/>
          </a:p>
        </p:txBody>
      </p:sp>
      <p:sp>
        <p:nvSpPr>
          <p:cNvPr id="30" name="object 30"/>
          <p:cNvSpPr/>
          <p:nvPr/>
        </p:nvSpPr>
        <p:spPr>
          <a:xfrm>
            <a:off x="3527651" y="4717260"/>
            <a:ext cx="65434" cy="0"/>
          </a:xfrm>
          <a:custGeom>
            <a:avLst/>
            <a:gdLst/>
            <a:ahLst/>
            <a:cxnLst/>
            <a:rect l="l" t="t" r="r" b="b"/>
            <a:pathLst>
              <a:path w="33019">
                <a:moveTo>
                  <a:pt x="32930" y="0"/>
                </a:moveTo>
                <a:lnTo>
                  <a:pt x="0" y="0"/>
                </a:lnTo>
              </a:path>
            </a:pathLst>
          </a:custGeom>
          <a:ln w="3175">
            <a:solidFill>
              <a:srgbClr val="000000"/>
            </a:solidFill>
          </a:ln>
        </p:spPr>
        <p:txBody>
          <a:bodyPr wrap="square" lIns="0" tIns="0" rIns="0" bIns="0" rtlCol="0"/>
          <a:lstStyle/>
          <a:p>
            <a:endParaRPr sz="3567"/>
          </a:p>
        </p:txBody>
      </p:sp>
      <p:sp>
        <p:nvSpPr>
          <p:cNvPr id="31" name="object 31"/>
          <p:cNvSpPr/>
          <p:nvPr/>
        </p:nvSpPr>
        <p:spPr>
          <a:xfrm>
            <a:off x="3527651" y="4318100"/>
            <a:ext cx="65434" cy="0"/>
          </a:xfrm>
          <a:custGeom>
            <a:avLst/>
            <a:gdLst/>
            <a:ahLst/>
            <a:cxnLst/>
            <a:rect l="l" t="t" r="r" b="b"/>
            <a:pathLst>
              <a:path w="33019">
                <a:moveTo>
                  <a:pt x="32930" y="0"/>
                </a:moveTo>
                <a:lnTo>
                  <a:pt x="0" y="0"/>
                </a:lnTo>
              </a:path>
            </a:pathLst>
          </a:custGeom>
          <a:ln w="3175">
            <a:solidFill>
              <a:srgbClr val="000000"/>
            </a:solidFill>
          </a:ln>
        </p:spPr>
        <p:txBody>
          <a:bodyPr wrap="square" lIns="0" tIns="0" rIns="0" bIns="0" rtlCol="0"/>
          <a:lstStyle/>
          <a:p>
            <a:endParaRPr sz="3567"/>
          </a:p>
        </p:txBody>
      </p:sp>
      <p:sp>
        <p:nvSpPr>
          <p:cNvPr id="32" name="object 32"/>
          <p:cNvSpPr/>
          <p:nvPr/>
        </p:nvSpPr>
        <p:spPr>
          <a:xfrm>
            <a:off x="3527651" y="3919017"/>
            <a:ext cx="65434" cy="0"/>
          </a:xfrm>
          <a:custGeom>
            <a:avLst/>
            <a:gdLst/>
            <a:ahLst/>
            <a:cxnLst/>
            <a:rect l="l" t="t" r="r" b="b"/>
            <a:pathLst>
              <a:path w="33019">
                <a:moveTo>
                  <a:pt x="32930" y="0"/>
                </a:moveTo>
                <a:lnTo>
                  <a:pt x="0" y="0"/>
                </a:lnTo>
              </a:path>
            </a:pathLst>
          </a:custGeom>
          <a:ln w="3175">
            <a:solidFill>
              <a:srgbClr val="000000"/>
            </a:solidFill>
          </a:ln>
        </p:spPr>
        <p:txBody>
          <a:bodyPr wrap="square" lIns="0" tIns="0" rIns="0" bIns="0" rtlCol="0"/>
          <a:lstStyle/>
          <a:p>
            <a:endParaRPr sz="3567"/>
          </a:p>
        </p:txBody>
      </p:sp>
      <p:sp>
        <p:nvSpPr>
          <p:cNvPr id="33" name="object 33"/>
          <p:cNvSpPr txBox="1"/>
          <p:nvPr/>
        </p:nvSpPr>
        <p:spPr>
          <a:xfrm>
            <a:off x="3327083" y="3818263"/>
            <a:ext cx="122021" cy="2198335"/>
          </a:xfrm>
          <a:prstGeom prst="rect">
            <a:avLst/>
          </a:prstGeom>
        </p:spPr>
        <p:txBody>
          <a:bodyPr vert="vert270" wrap="square" lIns="0" tIns="7550" rIns="0" bIns="0" rtlCol="0">
            <a:spAutoFit/>
          </a:bodyPr>
          <a:lstStyle/>
          <a:p>
            <a:pPr marL="25168">
              <a:spcBef>
                <a:spcPts val="59"/>
              </a:spcBef>
            </a:pPr>
            <a:r>
              <a:rPr sz="793" spc="20" dirty="0">
                <a:latin typeface="Arial"/>
                <a:cs typeface="Arial"/>
              </a:rPr>
              <a:t>0.0 0.2 0.4 0.6 0.8</a:t>
            </a:r>
            <a:r>
              <a:rPr sz="793" spc="129" dirty="0">
                <a:latin typeface="Arial"/>
                <a:cs typeface="Arial"/>
              </a:rPr>
              <a:t> </a:t>
            </a:r>
            <a:r>
              <a:rPr sz="793" spc="20" dirty="0">
                <a:latin typeface="Arial"/>
                <a:cs typeface="Arial"/>
              </a:rPr>
              <a:t>1.0</a:t>
            </a:r>
            <a:endParaRPr sz="793">
              <a:latin typeface="Arial"/>
              <a:cs typeface="Arial"/>
            </a:endParaRPr>
          </a:p>
        </p:txBody>
      </p:sp>
      <p:sp>
        <p:nvSpPr>
          <p:cNvPr id="34" name="object 34"/>
          <p:cNvSpPr/>
          <p:nvPr/>
        </p:nvSpPr>
        <p:spPr>
          <a:xfrm>
            <a:off x="3592907" y="3839157"/>
            <a:ext cx="2267544" cy="2155551"/>
          </a:xfrm>
          <a:custGeom>
            <a:avLst/>
            <a:gdLst/>
            <a:ahLst/>
            <a:cxnLst/>
            <a:rect l="l" t="t" r="r" b="b"/>
            <a:pathLst>
              <a:path w="1144270" h="1087755">
                <a:moveTo>
                  <a:pt x="0" y="1087667"/>
                </a:moveTo>
                <a:lnTo>
                  <a:pt x="1144123" y="1087667"/>
                </a:lnTo>
                <a:lnTo>
                  <a:pt x="1144123" y="0"/>
                </a:lnTo>
                <a:lnTo>
                  <a:pt x="0" y="0"/>
                </a:lnTo>
                <a:lnTo>
                  <a:pt x="0" y="1087667"/>
                </a:lnTo>
              </a:path>
            </a:pathLst>
          </a:custGeom>
          <a:ln w="3175">
            <a:solidFill>
              <a:srgbClr val="000000"/>
            </a:solidFill>
          </a:ln>
        </p:spPr>
        <p:txBody>
          <a:bodyPr wrap="square" lIns="0" tIns="0" rIns="0" bIns="0" rtlCol="0"/>
          <a:lstStyle/>
          <a:p>
            <a:endParaRPr sz="3567"/>
          </a:p>
        </p:txBody>
      </p:sp>
      <p:sp>
        <p:nvSpPr>
          <p:cNvPr id="35" name="object 35"/>
          <p:cNvSpPr txBox="1"/>
          <p:nvPr/>
        </p:nvSpPr>
        <p:spPr>
          <a:xfrm>
            <a:off x="4196623" y="6356564"/>
            <a:ext cx="1062046" cy="155058"/>
          </a:xfrm>
          <a:prstGeom prst="rect">
            <a:avLst/>
          </a:prstGeom>
        </p:spPr>
        <p:txBody>
          <a:bodyPr vert="horz" wrap="square" lIns="0" tIns="32717" rIns="0" bIns="0" rtlCol="0">
            <a:spAutoFit/>
          </a:bodyPr>
          <a:lstStyle/>
          <a:p>
            <a:pPr marL="25168">
              <a:spcBef>
                <a:spcPts val="258"/>
              </a:spcBef>
            </a:pPr>
            <a:r>
              <a:rPr sz="793" spc="20" dirty="0">
                <a:latin typeface="Arial"/>
                <a:cs typeface="Arial"/>
              </a:rPr>
              <a:t>Principal</a:t>
            </a:r>
            <a:r>
              <a:rPr sz="793" spc="-30" dirty="0">
                <a:latin typeface="Arial"/>
                <a:cs typeface="Arial"/>
              </a:rPr>
              <a:t> </a:t>
            </a:r>
            <a:r>
              <a:rPr sz="793" spc="30" dirty="0">
                <a:latin typeface="Arial"/>
                <a:cs typeface="Arial"/>
              </a:rPr>
              <a:t>Component</a:t>
            </a:r>
            <a:endParaRPr sz="793">
              <a:latin typeface="Arial"/>
              <a:cs typeface="Arial"/>
            </a:endParaRPr>
          </a:p>
        </p:txBody>
      </p:sp>
      <p:sp>
        <p:nvSpPr>
          <p:cNvPr id="36" name="object 36"/>
          <p:cNvSpPr txBox="1"/>
          <p:nvPr/>
        </p:nvSpPr>
        <p:spPr>
          <a:xfrm>
            <a:off x="3066051" y="4287874"/>
            <a:ext cx="122021" cy="1268415"/>
          </a:xfrm>
          <a:prstGeom prst="rect">
            <a:avLst/>
          </a:prstGeom>
        </p:spPr>
        <p:txBody>
          <a:bodyPr vert="vert270" wrap="square" lIns="0" tIns="7550" rIns="0" bIns="0" rtlCol="0">
            <a:spAutoFit/>
          </a:bodyPr>
          <a:lstStyle/>
          <a:p>
            <a:pPr marL="25168">
              <a:spcBef>
                <a:spcPts val="59"/>
              </a:spcBef>
            </a:pPr>
            <a:r>
              <a:rPr sz="793" spc="20" dirty="0">
                <a:latin typeface="Arial"/>
                <a:cs typeface="Arial"/>
              </a:rPr>
              <a:t>Prop. Variance</a:t>
            </a:r>
            <a:r>
              <a:rPr sz="793" spc="-99" dirty="0">
                <a:latin typeface="Arial"/>
                <a:cs typeface="Arial"/>
              </a:rPr>
              <a:t> </a:t>
            </a:r>
            <a:r>
              <a:rPr sz="793" spc="30" dirty="0">
                <a:latin typeface="Arial"/>
                <a:cs typeface="Arial"/>
              </a:rPr>
              <a:t>Explained</a:t>
            </a:r>
            <a:endParaRPr sz="793">
              <a:latin typeface="Arial"/>
              <a:cs typeface="Arial"/>
            </a:endParaRPr>
          </a:p>
        </p:txBody>
      </p:sp>
      <p:sp>
        <p:nvSpPr>
          <p:cNvPr id="37" name="object 37"/>
          <p:cNvSpPr/>
          <p:nvPr/>
        </p:nvSpPr>
        <p:spPr>
          <a:xfrm>
            <a:off x="3676888" y="4677255"/>
            <a:ext cx="2100184" cy="1151389"/>
          </a:xfrm>
          <a:custGeom>
            <a:avLst/>
            <a:gdLst/>
            <a:ahLst/>
            <a:cxnLst/>
            <a:rect l="l" t="t" r="r" b="b"/>
            <a:pathLst>
              <a:path w="1059814" h="581025">
                <a:moveTo>
                  <a:pt x="0" y="0"/>
                </a:moveTo>
                <a:lnTo>
                  <a:pt x="353109" y="375255"/>
                </a:lnTo>
                <a:lnTo>
                  <a:pt x="706258" y="534698"/>
                </a:lnTo>
                <a:lnTo>
                  <a:pt x="1059364" y="580802"/>
                </a:lnTo>
              </a:path>
            </a:pathLst>
          </a:custGeom>
          <a:ln w="3175">
            <a:solidFill>
              <a:srgbClr val="0000FF"/>
            </a:solidFill>
          </a:ln>
        </p:spPr>
        <p:txBody>
          <a:bodyPr wrap="square" lIns="0" tIns="0" rIns="0" bIns="0" rtlCol="0"/>
          <a:lstStyle/>
          <a:p>
            <a:endParaRPr sz="3567"/>
          </a:p>
        </p:txBody>
      </p:sp>
      <p:sp>
        <p:nvSpPr>
          <p:cNvPr id="38" name="object 38"/>
          <p:cNvSpPr/>
          <p:nvPr/>
        </p:nvSpPr>
        <p:spPr>
          <a:xfrm>
            <a:off x="6728875" y="4652783"/>
            <a:ext cx="49076" cy="49076"/>
          </a:xfrm>
          <a:custGeom>
            <a:avLst/>
            <a:gdLst/>
            <a:ahLst/>
            <a:cxnLst/>
            <a:rect l="l" t="t" r="r" b="b"/>
            <a:pathLst>
              <a:path w="24764" h="24764">
                <a:moveTo>
                  <a:pt x="24693" y="12349"/>
                </a:moveTo>
                <a:lnTo>
                  <a:pt x="24693" y="5530"/>
                </a:lnTo>
                <a:lnTo>
                  <a:pt x="19163" y="0"/>
                </a:lnTo>
                <a:lnTo>
                  <a:pt x="12344" y="0"/>
                </a:lnTo>
                <a:lnTo>
                  <a:pt x="5525" y="0"/>
                </a:lnTo>
                <a:lnTo>
                  <a:pt x="0" y="5530"/>
                </a:lnTo>
                <a:lnTo>
                  <a:pt x="0" y="12349"/>
                </a:lnTo>
                <a:lnTo>
                  <a:pt x="0" y="19168"/>
                </a:lnTo>
                <a:lnTo>
                  <a:pt x="5525" y="24699"/>
                </a:lnTo>
                <a:lnTo>
                  <a:pt x="12344" y="24699"/>
                </a:lnTo>
                <a:lnTo>
                  <a:pt x="19163" y="24699"/>
                </a:lnTo>
                <a:lnTo>
                  <a:pt x="24693" y="19168"/>
                </a:lnTo>
                <a:lnTo>
                  <a:pt x="24693" y="12349"/>
                </a:lnTo>
              </a:path>
            </a:pathLst>
          </a:custGeom>
          <a:ln w="3175">
            <a:solidFill>
              <a:srgbClr val="0000FF"/>
            </a:solidFill>
          </a:ln>
        </p:spPr>
        <p:txBody>
          <a:bodyPr wrap="square" lIns="0" tIns="0" rIns="0" bIns="0" rtlCol="0"/>
          <a:lstStyle/>
          <a:p>
            <a:endParaRPr sz="3567"/>
          </a:p>
        </p:txBody>
      </p:sp>
      <p:sp>
        <p:nvSpPr>
          <p:cNvPr id="39" name="object 39"/>
          <p:cNvSpPr/>
          <p:nvPr/>
        </p:nvSpPr>
        <p:spPr>
          <a:xfrm>
            <a:off x="7428608" y="4158916"/>
            <a:ext cx="49076" cy="49076"/>
          </a:xfrm>
          <a:custGeom>
            <a:avLst/>
            <a:gdLst/>
            <a:ahLst/>
            <a:cxnLst/>
            <a:rect l="l" t="t" r="r" b="b"/>
            <a:pathLst>
              <a:path w="24764" h="24764">
                <a:moveTo>
                  <a:pt x="24699" y="12349"/>
                </a:moveTo>
                <a:lnTo>
                  <a:pt x="24699" y="5530"/>
                </a:lnTo>
                <a:lnTo>
                  <a:pt x="19168" y="0"/>
                </a:lnTo>
                <a:lnTo>
                  <a:pt x="12349" y="0"/>
                </a:lnTo>
                <a:lnTo>
                  <a:pt x="5530" y="0"/>
                </a:lnTo>
                <a:lnTo>
                  <a:pt x="0" y="5530"/>
                </a:lnTo>
                <a:lnTo>
                  <a:pt x="0" y="12349"/>
                </a:lnTo>
                <a:lnTo>
                  <a:pt x="0" y="19168"/>
                </a:lnTo>
                <a:lnTo>
                  <a:pt x="5530" y="24699"/>
                </a:lnTo>
                <a:lnTo>
                  <a:pt x="12349" y="24699"/>
                </a:lnTo>
                <a:lnTo>
                  <a:pt x="19168" y="24699"/>
                </a:lnTo>
                <a:lnTo>
                  <a:pt x="24699" y="19168"/>
                </a:lnTo>
                <a:lnTo>
                  <a:pt x="24699" y="12349"/>
                </a:lnTo>
              </a:path>
            </a:pathLst>
          </a:custGeom>
          <a:ln w="3175">
            <a:solidFill>
              <a:srgbClr val="0000FF"/>
            </a:solidFill>
          </a:ln>
        </p:spPr>
        <p:txBody>
          <a:bodyPr wrap="square" lIns="0" tIns="0" rIns="0" bIns="0" rtlCol="0"/>
          <a:lstStyle/>
          <a:p>
            <a:endParaRPr sz="3567"/>
          </a:p>
        </p:txBody>
      </p:sp>
      <p:sp>
        <p:nvSpPr>
          <p:cNvPr id="40" name="object 40"/>
          <p:cNvSpPr/>
          <p:nvPr/>
        </p:nvSpPr>
        <p:spPr>
          <a:xfrm>
            <a:off x="8128424" y="3981018"/>
            <a:ext cx="49076" cy="49076"/>
          </a:xfrm>
          <a:custGeom>
            <a:avLst/>
            <a:gdLst/>
            <a:ahLst/>
            <a:cxnLst/>
            <a:rect l="l" t="t" r="r" b="b"/>
            <a:pathLst>
              <a:path w="24764" h="24764">
                <a:moveTo>
                  <a:pt x="24699" y="12344"/>
                </a:moveTo>
                <a:lnTo>
                  <a:pt x="24699" y="5530"/>
                </a:lnTo>
                <a:lnTo>
                  <a:pt x="19163" y="0"/>
                </a:lnTo>
                <a:lnTo>
                  <a:pt x="12349" y="0"/>
                </a:lnTo>
                <a:lnTo>
                  <a:pt x="5530" y="0"/>
                </a:lnTo>
                <a:lnTo>
                  <a:pt x="0" y="5530"/>
                </a:lnTo>
                <a:lnTo>
                  <a:pt x="0" y="12344"/>
                </a:lnTo>
                <a:lnTo>
                  <a:pt x="0" y="19163"/>
                </a:lnTo>
                <a:lnTo>
                  <a:pt x="5530" y="24693"/>
                </a:lnTo>
                <a:lnTo>
                  <a:pt x="12349" y="24693"/>
                </a:lnTo>
                <a:lnTo>
                  <a:pt x="19163" y="24693"/>
                </a:lnTo>
                <a:lnTo>
                  <a:pt x="24699" y="19163"/>
                </a:lnTo>
                <a:lnTo>
                  <a:pt x="24699" y="12344"/>
                </a:lnTo>
              </a:path>
            </a:pathLst>
          </a:custGeom>
          <a:ln w="3175">
            <a:solidFill>
              <a:srgbClr val="0000FF"/>
            </a:solidFill>
          </a:ln>
        </p:spPr>
        <p:txBody>
          <a:bodyPr wrap="square" lIns="0" tIns="0" rIns="0" bIns="0" rtlCol="0"/>
          <a:lstStyle/>
          <a:p>
            <a:endParaRPr sz="3567"/>
          </a:p>
        </p:txBody>
      </p:sp>
      <p:sp>
        <p:nvSpPr>
          <p:cNvPr id="41" name="object 41"/>
          <p:cNvSpPr/>
          <p:nvPr/>
        </p:nvSpPr>
        <p:spPr>
          <a:xfrm>
            <a:off x="8828157" y="3894544"/>
            <a:ext cx="49076" cy="49076"/>
          </a:xfrm>
          <a:custGeom>
            <a:avLst/>
            <a:gdLst/>
            <a:ahLst/>
            <a:cxnLst/>
            <a:rect l="l" t="t" r="r" b="b"/>
            <a:pathLst>
              <a:path w="24764" h="24764">
                <a:moveTo>
                  <a:pt x="24699" y="12349"/>
                </a:moveTo>
                <a:lnTo>
                  <a:pt x="24699" y="5530"/>
                </a:lnTo>
                <a:lnTo>
                  <a:pt x="19168" y="0"/>
                </a:lnTo>
                <a:lnTo>
                  <a:pt x="12349" y="0"/>
                </a:lnTo>
                <a:lnTo>
                  <a:pt x="5530" y="0"/>
                </a:lnTo>
                <a:lnTo>
                  <a:pt x="0" y="5530"/>
                </a:lnTo>
                <a:lnTo>
                  <a:pt x="0" y="12349"/>
                </a:lnTo>
                <a:lnTo>
                  <a:pt x="0" y="19168"/>
                </a:lnTo>
                <a:lnTo>
                  <a:pt x="5530" y="24699"/>
                </a:lnTo>
                <a:lnTo>
                  <a:pt x="12349" y="24699"/>
                </a:lnTo>
                <a:lnTo>
                  <a:pt x="19168" y="24699"/>
                </a:lnTo>
                <a:lnTo>
                  <a:pt x="24699" y="19168"/>
                </a:lnTo>
                <a:lnTo>
                  <a:pt x="24699" y="12349"/>
                </a:lnTo>
              </a:path>
            </a:pathLst>
          </a:custGeom>
          <a:ln w="3175">
            <a:solidFill>
              <a:srgbClr val="0000FF"/>
            </a:solidFill>
          </a:ln>
        </p:spPr>
        <p:txBody>
          <a:bodyPr wrap="square" lIns="0" tIns="0" rIns="0" bIns="0" rtlCol="0"/>
          <a:lstStyle/>
          <a:p>
            <a:endParaRPr sz="3567"/>
          </a:p>
        </p:txBody>
      </p:sp>
      <p:sp>
        <p:nvSpPr>
          <p:cNvPr id="42" name="object 42"/>
          <p:cNvSpPr/>
          <p:nvPr/>
        </p:nvSpPr>
        <p:spPr>
          <a:xfrm>
            <a:off x="6753336" y="5994535"/>
            <a:ext cx="2100184" cy="0"/>
          </a:xfrm>
          <a:custGeom>
            <a:avLst/>
            <a:gdLst/>
            <a:ahLst/>
            <a:cxnLst/>
            <a:rect l="l" t="t" r="r" b="b"/>
            <a:pathLst>
              <a:path w="1059814">
                <a:moveTo>
                  <a:pt x="0" y="0"/>
                </a:moveTo>
                <a:lnTo>
                  <a:pt x="1059365" y="0"/>
                </a:lnTo>
              </a:path>
            </a:pathLst>
          </a:custGeom>
          <a:ln w="3175">
            <a:solidFill>
              <a:srgbClr val="000000"/>
            </a:solidFill>
          </a:ln>
        </p:spPr>
        <p:txBody>
          <a:bodyPr wrap="square" lIns="0" tIns="0" rIns="0" bIns="0" rtlCol="0"/>
          <a:lstStyle/>
          <a:p>
            <a:endParaRPr sz="3567"/>
          </a:p>
        </p:txBody>
      </p:sp>
      <p:sp>
        <p:nvSpPr>
          <p:cNvPr id="43" name="object 43"/>
          <p:cNvSpPr/>
          <p:nvPr/>
        </p:nvSpPr>
        <p:spPr>
          <a:xfrm>
            <a:off x="6753336" y="5994535"/>
            <a:ext cx="0" cy="65434"/>
          </a:xfrm>
          <a:custGeom>
            <a:avLst/>
            <a:gdLst/>
            <a:ahLst/>
            <a:cxnLst/>
            <a:rect l="l" t="t" r="r" b="b"/>
            <a:pathLst>
              <a:path h="33019">
                <a:moveTo>
                  <a:pt x="0" y="0"/>
                </a:moveTo>
                <a:lnTo>
                  <a:pt x="0" y="32930"/>
                </a:lnTo>
              </a:path>
            </a:pathLst>
          </a:custGeom>
          <a:ln w="3175">
            <a:solidFill>
              <a:srgbClr val="000000"/>
            </a:solidFill>
          </a:ln>
        </p:spPr>
        <p:txBody>
          <a:bodyPr wrap="square" lIns="0" tIns="0" rIns="0" bIns="0" rtlCol="0"/>
          <a:lstStyle/>
          <a:p>
            <a:endParaRPr sz="3567"/>
          </a:p>
        </p:txBody>
      </p:sp>
      <p:sp>
        <p:nvSpPr>
          <p:cNvPr id="44" name="object 44"/>
          <p:cNvSpPr/>
          <p:nvPr/>
        </p:nvSpPr>
        <p:spPr>
          <a:xfrm>
            <a:off x="7103250" y="5994535"/>
            <a:ext cx="0" cy="65434"/>
          </a:xfrm>
          <a:custGeom>
            <a:avLst/>
            <a:gdLst/>
            <a:ahLst/>
            <a:cxnLst/>
            <a:rect l="l" t="t" r="r" b="b"/>
            <a:pathLst>
              <a:path h="33019">
                <a:moveTo>
                  <a:pt x="0" y="0"/>
                </a:moveTo>
                <a:lnTo>
                  <a:pt x="0" y="32930"/>
                </a:lnTo>
              </a:path>
            </a:pathLst>
          </a:custGeom>
          <a:ln w="3175">
            <a:solidFill>
              <a:srgbClr val="000000"/>
            </a:solidFill>
          </a:ln>
        </p:spPr>
        <p:txBody>
          <a:bodyPr wrap="square" lIns="0" tIns="0" rIns="0" bIns="0" rtlCol="0"/>
          <a:lstStyle/>
          <a:p>
            <a:endParaRPr sz="3567"/>
          </a:p>
        </p:txBody>
      </p:sp>
      <p:sp>
        <p:nvSpPr>
          <p:cNvPr id="45" name="object 45"/>
          <p:cNvSpPr/>
          <p:nvPr/>
        </p:nvSpPr>
        <p:spPr>
          <a:xfrm>
            <a:off x="7453078" y="5994535"/>
            <a:ext cx="0" cy="65434"/>
          </a:xfrm>
          <a:custGeom>
            <a:avLst/>
            <a:gdLst/>
            <a:ahLst/>
            <a:cxnLst/>
            <a:rect l="l" t="t" r="r" b="b"/>
            <a:pathLst>
              <a:path h="33019">
                <a:moveTo>
                  <a:pt x="0" y="0"/>
                </a:moveTo>
                <a:lnTo>
                  <a:pt x="0" y="32930"/>
                </a:lnTo>
              </a:path>
            </a:pathLst>
          </a:custGeom>
          <a:ln w="3175">
            <a:solidFill>
              <a:srgbClr val="000000"/>
            </a:solidFill>
          </a:ln>
        </p:spPr>
        <p:txBody>
          <a:bodyPr wrap="square" lIns="0" tIns="0" rIns="0" bIns="0" rtlCol="0"/>
          <a:lstStyle/>
          <a:p>
            <a:endParaRPr sz="3567"/>
          </a:p>
        </p:txBody>
      </p:sp>
      <p:sp>
        <p:nvSpPr>
          <p:cNvPr id="46" name="object 46"/>
          <p:cNvSpPr/>
          <p:nvPr/>
        </p:nvSpPr>
        <p:spPr>
          <a:xfrm>
            <a:off x="7802983" y="5994535"/>
            <a:ext cx="0" cy="65434"/>
          </a:xfrm>
          <a:custGeom>
            <a:avLst/>
            <a:gdLst/>
            <a:ahLst/>
            <a:cxnLst/>
            <a:rect l="l" t="t" r="r" b="b"/>
            <a:pathLst>
              <a:path h="33019">
                <a:moveTo>
                  <a:pt x="0" y="0"/>
                </a:moveTo>
                <a:lnTo>
                  <a:pt x="0" y="32930"/>
                </a:lnTo>
              </a:path>
            </a:pathLst>
          </a:custGeom>
          <a:ln w="3175">
            <a:solidFill>
              <a:srgbClr val="000000"/>
            </a:solidFill>
          </a:ln>
        </p:spPr>
        <p:txBody>
          <a:bodyPr wrap="square" lIns="0" tIns="0" rIns="0" bIns="0" rtlCol="0"/>
          <a:lstStyle/>
          <a:p>
            <a:endParaRPr sz="3567"/>
          </a:p>
        </p:txBody>
      </p:sp>
      <p:sp>
        <p:nvSpPr>
          <p:cNvPr id="47" name="object 47"/>
          <p:cNvSpPr/>
          <p:nvPr/>
        </p:nvSpPr>
        <p:spPr>
          <a:xfrm>
            <a:off x="8152897" y="5994535"/>
            <a:ext cx="0" cy="65434"/>
          </a:xfrm>
          <a:custGeom>
            <a:avLst/>
            <a:gdLst/>
            <a:ahLst/>
            <a:cxnLst/>
            <a:rect l="l" t="t" r="r" b="b"/>
            <a:pathLst>
              <a:path h="33019">
                <a:moveTo>
                  <a:pt x="0" y="0"/>
                </a:moveTo>
                <a:lnTo>
                  <a:pt x="0" y="32930"/>
                </a:lnTo>
              </a:path>
            </a:pathLst>
          </a:custGeom>
          <a:ln w="3175">
            <a:solidFill>
              <a:srgbClr val="000000"/>
            </a:solidFill>
          </a:ln>
        </p:spPr>
        <p:txBody>
          <a:bodyPr wrap="square" lIns="0" tIns="0" rIns="0" bIns="0" rtlCol="0"/>
          <a:lstStyle/>
          <a:p>
            <a:endParaRPr sz="3567"/>
          </a:p>
        </p:txBody>
      </p:sp>
      <p:sp>
        <p:nvSpPr>
          <p:cNvPr id="48" name="object 48"/>
          <p:cNvSpPr/>
          <p:nvPr/>
        </p:nvSpPr>
        <p:spPr>
          <a:xfrm>
            <a:off x="8502726" y="5994535"/>
            <a:ext cx="0" cy="65434"/>
          </a:xfrm>
          <a:custGeom>
            <a:avLst/>
            <a:gdLst/>
            <a:ahLst/>
            <a:cxnLst/>
            <a:rect l="l" t="t" r="r" b="b"/>
            <a:pathLst>
              <a:path h="33019">
                <a:moveTo>
                  <a:pt x="0" y="0"/>
                </a:moveTo>
                <a:lnTo>
                  <a:pt x="0" y="32930"/>
                </a:lnTo>
              </a:path>
            </a:pathLst>
          </a:custGeom>
          <a:ln w="3175">
            <a:solidFill>
              <a:srgbClr val="000000"/>
            </a:solidFill>
          </a:ln>
        </p:spPr>
        <p:txBody>
          <a:bodyPr wrap="square" lIns="0" tIns="0" rIns="0" bIns="0" rtlCol="0"/>
          <a:lstStyle/>
          <a:p>
            <a:endParaRPr sz="3567"/>
          </a:p>
        </p:txBody>
      </p:sp>
      <p:sp>
        <p:nvSpPr>
          <p:cNvPr id="49" name="object 49"/>
          <p:cNvSpPr/>
          <p:nvPr/>
        </p:nvSpPr>
        <p:spPr>
          <a:xfrm>
            <a:off x="8852630" y="5994535"/>
            <a:ext cx="0" cy="65434"/>
          </a:xfrm>
          <a:custGeom>
            <a:avLst/>
            <a:gdLst/>
            <a:ahLst/>
            <a:cxnLst/>
            <a:rect l="l" t="t" r="r" b="b"/>
            <a:pathLst>
              <a:path h="33019">
                <a:moveTo>
                  <a:pt x="0" y="0"/>
                </a:moveTo>
                <a:lnTo>
                  <a:pt x="0" y="32930"/>
                </a:lnTo>
              </a:path>
            </a:pathLst>
          </a:custGeom>
          <a:ln w="3175">
            <a:solidFill>
              <a:srgbClr val="000000"/>
            </a:solidFill>
          </a:ln>
        </p:spPr>
        <p:txBody>
          <a:bodyPr wrap="square" lIns="0" tIns="0" rIns="0" bIns="0" rtlCol="0"/>
          <a:lstStyle/>
          <a:p>
            <a:endParaRPr sz="3567"/>
          </a:p>
        </p:txBody>
      </p:sp>
      <p:sp>
        <p:nvSpPr>
          <p:cNvPr id="50" name="object 50"/>
          <p:cNvSpPr txBox="1"/>
          <p:nvPr/>
        </p:nvSpPr>
        <p:spPr>
          <a:xfrm>
            <a:off x="6652583" y="6095532"/>
            <a:ext cx="2301520" cy="155058"/>
          </a:xfrm>
          <a:prstGeom prst="rect">
            <a:avLst/>
          </a:prstGeom>
        </p:spPr>
        <p:txBody>
          <a:bodyPr vert="horz" wrap="square" lIns="0" tIns="32717" rIns="0" bIns="0" rtlCol="0">
            <a:spAutoFit/>
          </a:bodyPr>
          <a:lstStyle/>
          <a:p>
            <a:pPr marL="25168">
              <a:spcBef>
                <a:spcPts val="258"/>
              </a:spcBef>
            </a:pPr>
            <a:r>
              <a:rPr sz="793" spc="20" dirty="0">
                <a:latin typeface="Arial"/>
                <a:cs typeface="Arial"/>
              </a:rPr>
              <a:t>1.0 1.5 2.0 2.5 3.0 3.5</a:t>
            </a:r>
            <a:r>
              <a:rPr sz="793" spc="30" dirty="0">
                <a:latin typeface="Arial"/>
                <a:cs typeface="Arial"/>
              </a:rPr>
              <a:t> </a:t>
            </a:r>
            <a:r>
              <a:rPr sz="793" spc="20" dirty="0">
                <a:latin typeface="Arial"/>
                <a:cs typeface="Arial"/>
              </a:rPr>
              <a:t>4.0</a:t>
            </a:r>
            <a:endParaRPr sz="793">
              <a:latin typeface="Arial"/>
              <a:cs typeface="Arial"/>
            </a:endParaRPr>
          </a:p>
        </p:txBody>
      </p:sp>
      <p:sp>
        <p:nvSpPr>
          <p:cNvPr id="51" name="object 51"/>
          <p:cNvSpPr/>
          <p:nvPr/>
        </p:nvSpPr>
        <p:spPr>
          <a:xfrm>
            <a:off x="6669363" y="3919017"/>
            <a:ext cx="0" cy="1995741"/>
          </a:xfrm>
          <a:custGeom>
            <a:avLst/>
            <a:gdLst/>
            <a:ahLst/>
            <a:cxnLst/>
            <a:rect l="l" t="t" r="r" b="b"/>
            <a:pathLst>
              <a:path h="1007110">
                <a:moveTo>
                  <a:pt x="0" y="1007065"/>
                </a:moveTo>
                <a:lnTo>
                  <a:pt x="0" y="0"/>
                </a:lnTo>
              </a:path>
            </a:pathLst>
          </a:custGeom>
          <a:ln w="3175">
            <a:solidFill>
              <a:srgbClr val="000000"/>
            </a:solidFill>
          </a:ln>
        </p:spPr>
        <p:txBody>
          <a:bodyPr wrap="square" lIns="0" tIns="0" rIns="0" bIns="0" rtlCol="0"/>
          <a:lstStyle/>
          <a:p>
            <a:endParaRPr sz="3567"/>
          </a:p>
        </p:txBody>
      </p:sp>
      <p:sp>
        <p:nvSpPr>
          <p:cNvPr id="52" name="object 52"/>
          <p:cNvSpPr/>
          <p:nvPr/>
        </p:nvSpPr>
        <p:spPr>
          <a:xfrm>
            <a:off x="6604107" y="5914671"/>
            <a:ext cx="65434" cy="0"/>
          </a:xfrm>
          <a:custGeom>
            <a:avLst/>
            <a:gdLst/>
            <a:ahLst/>
            <a:cxnLst/>
            <a:rect l="l" t="t" r="r" b="b"/>
            <a:pathLst>
              <a:path w="33019">
                <a:moveTo>
                  <a:pt x="32930" y="0"/>
                </a:moveTo>
                <a:lnTo>
                  <a:pt x="0" y="0"/>
                </a:lnTo>
              </a:path>
            </a:pathLst>
          </a:custGeom>
          <a:ln w="3175">
            <a:solidFill>
              <a:srgbClr val="000000"/>
            </a:solidFill>
          </a:ln>
        </p:spPr>
        <p:txBody>
          <a:bodyPr wrap="square" lIns="0" tIns="0" rIns="0" bIns="0" rtlCol="0"/>
          <a:lstStyle/>
          <a:p>
            <a:endParaRPr sz="3567"/>
          </a:p>
        </p:txBody>
      </p:sp>
      <p:sp>
        <p:nvSpPr>
          <p:cNvPr id="53" name="object 53"/>
          <p:cNvSpPr/>
          <p:nvPr/>
        </p:nvSpPr>
        <p:spPr>
          <a:xfrm>
            <a:off x="6604107" y="5515588"/>
            <a:ext cx="65434" cy="0"/>
          </a:xfrm>
          <a:custGeom>
            <a:avLst/>
            <a:gdLst/>
            <a:ahLst/>
            <a:cxnLst/>
            <a:rect l="l" t="t" r="r" b="b"/>
            <a:pathLst>
              <a:path w="33019">
                <a:moveTo>
                  <a:pt x="32930" y="0"/>
                </a:moveTo>
                <a:lnTo>
                  <a:pt x="0" y="0"/>
                </a:lnTo>
              </a:path>
            </a:pathLst>
          </a:custGeom>
          <a:ln w="3175">
            <a:solidFill>
              <a:srgbClr val="000000"/>
            </a:solidFill>
          </a:ln>
        </p:spPr>
        <p:txBody>
          <a:bodyPr wrap="square" lIns="0" tIns="0" rIns="0" bIns="0" rtlCol="0"/>
          <a:lstStyle/>
          <a:p>
            <a:endParaRPr sz="3567"/>
          </a:p>
        </p:txBody>
      </p:sp>
      <p:sp>
        <p:nvSpPr>
          <p:cNvPr id="54" name="object 54"/>
          <p:cNvSpPr/>
          <p:nvPr/>
        </p:nvSpPr>
        <p:spPr>
          <a:xfrm>
            <a:off x="6604107" y="5116418"/>
            <a:ext cx="65434" cy="0"/>
          </a:xfrm>
          <a:custGeom>
            <a:avLst/>
            <a:gdLst/>
            <a:ahLst/>
            <a:cxnLst/>
            <a:rect l="l" t="t" r="r" b="b"/>
            <a:pathLst>
              <a:path w="33019">
                <a:moveTo>
                  <a:pt x="32930" y="0"/>
                </a:moveTo>
                <a:lnTo>
                  <a:pt x="0" y="0"/>
                </a:lnTo>
              </a:path>
            </a:pathLst>
          </a:custGeom>
          <a:ln w="3175">
            <a:solidFill>
              <a:srgbClr val="000000"/>
            </a:solidFill>
          </a:ln>
        </p:spPr>
        <p:txBody>
          <a:bodyPr wrap="square" lIns="0" tIns="0" rIns="0" bIns="0" rtlCol="0"/>
          <a:lstStyle/>
          <a:p>
            <a:endParaRPr sz="3567"/>
          </a:p>
        </p:txBody>
      </p:sp>
      <p:sp>
        <p:nvSpPr>
          <p:cNvPr id="55" name="object 55"/>
          <p:cNvSpPr/>
          <p:nvPr/>
        </p:nvSpPr>
        <p:spPr>
          <a:xfrm>
            <a:off x="6604107" y="4717260"/>
            <a:ext cx="65434" cy="0"/>
          </a:xfrm>
          <a:custGeom>
            <a:avLst/>
            <a:gdLst/>
            <a:ahLst/>
            <a:cxnLst/>
            <a:rect l="l" t="t" r="r" b="b"/>
            <a:pathLst>
              <a:path w="33019">
                <a:moveTo>
                  <a:pt x="32930" y="0"/>
                </a:moveTo>
                <a:lnTo>
                  <a:pt x="0" y="0"/>
                </a:lnTo>
              </a:path>
            </a:pathLst>
          </a:custGeom>
          <a:ln w="3175">
            <a:solidFill>
              <a:srgbClr val="000000"/>
            </a:solidFill>
          </a:ln>
        </p:spPr>
        <p:txBody>
          <a:bodyPr wrap="square" lIns="0" tIns="0" rIns="0" bIns="0" rtlCol="0"/>
          <a:lstStyle/>
          <a:p>
            <a:endParaRPr sz="3567"/>
          </a:p>
        </p:txBody>
      </p:sp>
      <p:sp>
        <p:nvSpPr>
          <p:cNvPr id="56" name="object 56"/>
          <p:cNvSpPr/>
          <p:nvPr/>
        </p:nvSpPr>
        <p:spPr>
          <a:xfrm>
            <a:off x="6604107" y="4318100"/>
            <a:ext cx="65434" cy="0"/>
          </a:xfrm>
          <a:custGeom>
            <a:avLst/>
            <a:gdLst/>
            <a:ahLst/>
            <a:cxnLst/>
            <a:rect l="l" t="t" r="r" b="b"/>
            <a:pathLst>
              <a:path w="33019">
                <a:moveTo>
                  <a:pt x="32930" y="0"/>
                </a:moveTo>
                <a:lnTo>
                  <a:pt x="0" y="0"/>
                </a:lnTo>
              </a:path>
            </a:pathLst>
          </a:custGeom>
          <a:ln w="3175">
            <a:solidFill>
              <a:srgbClr val="000000"/>
            </a:solidFill>
          </a:ln>
        </p:spPr>
        <p:txBody>
          <a:bodyPr wrap="square" lIns="0" tIns="0" rIns="0" bIns="0" rtlCol="0"/>
          <a:lstStyle/>
          <a:p>
            <a:endParaRPr sz="3567"/>
          </a:p>
        </p:txBody>
      </p:sp>
      <p:sp>
        <p:nvSpPr>
          <p:cNvPr id="57" name="object 57"/>
          <p:cNvSpPr/>
          <p:nvPr/>
        </p:nvSpPr>
        <p:spPr>
          <a:xfrm>
            <a:off x="6604107" y="3919017"/>
            <a:ext cx="65434" cy="0"/>
          </a:xfrm>
          <a:custGeom>
            <a:avLst/>
            <a:gdLst/>
            <a:ahLst/>
            <a:cxnLst/>
            <a:rect l="l" t="t" r="r" b="b"/>
            <a:pathLst>
              <a:path w="33019">
                <a:moveTo>
                  <a:pt x="32930" y="0"/>
                </a:moveTo>
                <a:lnTo>
                  <a:pt x="0" y="0"/>
                </a:lnTo>
              </a:path>
            </a:pathLst>
          </a:custGeom>
          <a:ln w="3175">
            <a:solidFill>
              <a:srgbClr val="000000"/>
            </a:solidFill>
          </a:ln>
        </p:spPr>
        <p:txBody>
          <a:bodyPr wrap="square" lIns="0" tIns="0" rIns="0" bIns="0" rtlCol="0"/>
          <a:lstStyle/>
          <a:p>
            <a:endParaRPr sz="3567"/>
          </a:p>
        </p:txBody>
      </p:sp>
      <p:sp>
        <p:nvSpPr>
          <p:cNvPr id="58" name="object 58"/>
          <p:cNvSpPr txBox="1"/>
          <p:nvPr/>
        </p:nvSpPr>
        <p:spPr>
          <a:xfrm>
            <a:off x="6403537" y="3818263"/>
            <a:ext cx="122021" cy="2198335"/>
          </a:xfrm>
          <a:prstGeom prst="rect">
            <a:avLst/>
          </a:prstGeom>
        </p:spPr>
        <p:txBody>
          <a:bodyPr vert="vert270" wrap="square" lIns="0" tIns="7550" rIns="0" bIns="0" rtlCol="0">
            <a:spAutoFit/>
          </a:bodyPr>
          <a:lstStyle/>
          <a:p>
            <a:pPr marL="25168">
              <a:spcBef>
                <a:spcPts val="59"/>
              </a:spcBef>
            </a:pPr>
            <a:r>
              <a:rPr sz="793" spc="20" dirty="0">
                <a:latin typeface="Arial"/>
                <a:cs typeface="Arial"/>
              </a:rPr>
              <a:t>0.0 0.2 0.4 0.6 0.8</a:t>
            </a:r>
            <a:r>
              <a:rPr sz="793" spc="129" dirty="0">
                <a:latin typeface="Arial"/>
                <a:cs typeface="Arial"/>
              </a:rPr>
              <a:t> </a:t>
            </a:r>
            <a:r>
              <a:rPr sz="793" spc="20" dirty="0">
                <a:latin typeface="Arial"/>
                <a:cs typeface="Arial"/>
              </a:rPr>
              <a:t>1.0</a:t>
            </a:r>
            <a:endParaRPr sz="793">
              <a:latin typeface="Arial"/>
              <a:cs typeface="Arial"/>
            </a:endParaRPr>
          </a:p>
        </p:txBody>
      </p:sp>
      <p:sp>
        <p:nvSpPr>
          <p:cNvPr id="59" name="object 59"/>
          <p:cNvSpPr/>
          <p:nvPr/>
        </p:nvSpPr>
        <p:spPr>
          <a:xfrm>
            <a:off x="6669363" y="3839157"/>
            <a:ext cx="2267544" cy="2155551"/>
          </a:xfrm>
          <a:custGeom>
            <a:avLst/>
            <a:gdLst/>
            <a:ahLst/>
            <a:cxnLst/>
            <a:rect l="l" t="t" r="r" b="b"/>
            <a:pathLst>
              <a:path w="1144270" h="1087755">
                <a:moveTo>
                  <a:pt x="0" y="1087667"/>
                </a:moveTo>
                <a:lnTo>
                  <a:pt x="1144120" y="1087667"/>
                </a:lnTo>
                <a:lnTo>
                  <a:pt x="1144120" y="0"/>
                </a:lnTo>
                <a:lnTo>
                  <a:pt x="0" y="0"/>
                </a:lnTo>
                <a:lnTo>
                  <a:pt x="0" y="1087667"/>
                </a:lnTo>
              </a:path>
            </a:pathLst>
          </a:custGeom>
          <a:ln w="3175">
            <a:solidFill>
              <a:srgbClr val="000000"/>
            </a:solidFill>
          </a:ln>
        </p:spPr>
        <p:txBody>
          <a:bodyPr wrap="square" lIns="0" tIns="0" rIns="0" bIns="0" rtlCol="0"/>
          <a:lstStyle/>
          <a:p>
            <a:endParaRPr sz="3567"/>
          </a:p>
        </p:txBody>
      </p:sp>
      <p:sp>
        <p:nvSpPr>
          <p:cNvPr id="60" name="object 60"/>
          <p:cNvSpPr txBox="1"/>
          <p:nvPr/>
        </p:nvSpPr>
        <p:spPr>
          <a:xfrm>
            <a:off x="7273075" y="6356564"/>
            <a:ext cx="1062046" cy="155058"/>
          </a:xfrm>
          <a:prstGeom prst="rect">
            <a:avLst/>
          </a:prstGeom>
        </p:spPr>
        <p:txBody>
          <a:bodyPr vert="horz" wrap="square" lIns="0" tIns="32717" rIns="0" bIns="0" rtlCol="0">
            <a:spAutoFit/>
          </a:bodyPr>
          <a:lstStyle/>
          <a:p>
            <a:pPr marL="25168">
              <a:spcBef>
                <a:spcPts val="258"/>
              </a:spcBef>
            </a:pPr>
            <a:r>
              <a:rPr sz="793" spc="20" dirty="0">
                <a:latin typeface="Arial"/>
                <a:cs typeface="Arial"/>
              </a:rPr>
              <a:t>Principal</a:t>
            </a:r>
            <a:r>
              <a:rPr sz="793" spc="-30" dirty="0">
                <a:latin typeface="Arial"/>
                <a:cs typeface="Arial"/>
              </a:rPr>
              <a:t> </a:t>
            </a:r>
            <a:r>
              <a:rPr sz="793" spc="30" dirty="0">
                <a:latin typeface="Arial"/>
                <a:cs typeface="Arial"/>
              </a:rPr>
              <a:t>Component</a:t>
            </a:r>
            <a:endParaRPr sz="793">
              <a:latin typeface="Arial"/>
              <a:cs typeface="Arial"/>
            </a:endParaRPr>
          </a:p>
        </p:txBody>
      </p:sp>
      <p:sp>
        <p:nvSpPr>
          <p:cNvPr id="61" name="object 61"/>
          <p:cNvSpPr txBox="1"/>
          <p:nvPr/>
        </p:nvSpPr>
        <p:spPr>
          <a:xfrm>
            <a:off x="6142498" y="4004576"/>
            <a:ext cx="122021" cy="1838447"/>
          </a:xfrm>
          <a:prstGeom prst="rect">
            <a:avLst/>
          </a:prstGeom>
        </p:spPr>
        <p:txBody>
          <a:bodyPr vert="vert270" wrap="square" lIns="0" tIns="7550" rIns="0" bIns="0" rtlCol="0">
            <a:spAutoFit/>
          </a:bodyPr>
          <a:lstStyle/>
          <a:p>
            <a:pPr marL="25168">
              <a:spcBef>
                <a:spcPts val="59"/>
              </a:spcBef>
            </a:pPr>
            <a:r>
              <a:rPr sz="793" spc="20" dirty="0">
                <a:latin typeface="Arial"/>
                <a:cs typeface="Arial"/>
              </a:rPr>
              <a:t>Cumulative Prop. Variance</a:t>
            </a:r>
            <a:r>
              <a:rPr sz="793" spc="-59" dirty="0">
                <a:latin typeface="Arial"/>
                <a:cs typeface="Arial"/>
              </a:rPr>
              <a:t> </a:t>
            </a:r>
            <a:r>
              <a:rPr sz="793" spc="30" dirty="0">
                <a:latin typeface="Arial"/>
                <a:cs typeface="Arial"/>
              </a:rPr>
              <a:t>Explained</a:t>
            </a:r>
            <a:endParaRPr sz="793">
              <a:latin typeface="Arial"/>
              <a:cs typeface="Arial"/>
            </a:endParaRPr>
          </a:p>
        </p:txBody>
      </p:sp>
      <p:sp>
        <p:nvSpPr>
          <p:cNvPr id="62" name="object 62"/>
          <p:cNvSpPr/>
          <p:nvPr/>
        </p:nvSpPr>
        <p:spPr>
          <a:xfrm>
            <a:off x="6753336" y="3919018"/>
            <a:ext cx="2100184" cy="758784"/>
          </a:xfrm>
          <a:custGeom>
            <a:avLst/>
            <a:gdLst/>
            <a:ahLst/>
            <a:cxnLst/>
            <a:rect l="l" t="t" r="r" b="b"/>
            <a:pathLst>
              <a:path w="1059814" h="382905">
                <a:moveTo>
                  <a:pt x="0" y="382629"/>
                </a:moveTo>
                <a:lnTo>
                  <a:pt x="353111" y="133409"/>
                </a:lnTo>
                <a:lnTo>
                  <a:pt x="706259" y="43630"/>
                </a:lnTo>
                <a:lnTo>
                  <a:pt x="1059365" y="0"/>
                </a:lnTo>
              </a:path>
            </a:pathLst>
          </a:custGeom>
          <a:ln w="3175">
            <a:solidFill>
              <a:srgbClr val="0000FF"/>
            </a:solidFill>
          </a:ln>
        </p:spPr>
        <p:txBody>
          <a:bodyPr wrap="square" lIns="0" tIns="0" rIns="0" bIns="0" rtlCol="0"/>
          <a:lstStyle/>
          <a:p>
            <a:endParaRPr sz="3567"/>
          </a:p>
        </p:txBody>
      </p:sp>
      <p:pic>
        <p:nvPicPr>
          <p:cNvPr id="64" name="Picture 63"/>
          <p:cNvPicPr>
            <a:picLocks noChangeAspect="1"/>
          </p:cNvPicPr>
          <p:nvPr/>
        </p:nvPicPr>
        <p:blipFill>
          <a:blip r:embed="rId2"/>
          <a:stretch>
            <a:fillRect/>
          </a:stretch>
        </p:blipFill>
        <p:spPr>
          <a:xfrm>
            <a:off x="4698562" y="1657708"/>
            <a:ext cx="2228831" cy="1008577"/>
          </a:xfrm>
          <a:prstGeom prst="rect">
            <a:avLst/>
          </a:prstGeom>
        </p:spPr>
      </p:pic>
    </p:spTree>
    <p:extLst>
      <p:ext uri="{BB962C8B-B14F-4D97-AF65-F5344CB8AC3E}">
        <p14:creationId xmlns:p14="http://schemas.microsoft.com/office/powerpoint/2010/main" val="1790981507"/>
      </p:ext>
    </p:extLst>
  </p:cSld>
  <p:clrMapOvr>
    <a:masterClrMapping/>
  </p:clrMapOvr>
  <p:transition>
    <p:cu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4799" y="356028"/>
            <a:ext cx="10911098" cy="711415"/>
          </a:xfrm>
          <a:prstGeom prst="rect">
            <a:avLst/>
          </a:prstGeom>
        </p:spPr>
        <p:txBody>
          <a:bodyPr vert="horz" wrap="square" lIns="0" tIns="33975" rIns="0" bIns="0" rtlCol="0" anchor="ctr">
            <a:spAutoFit/>
          </a:bodyPr>
          <a:lstStyle/>
          <a:p>
            <a:pPr marL="138422">
              <a:lnSpc>
                <a:spcPct val="100000"/>
              </a:lnSpc>
              <a:spcBef>
                <a:spcPts val="268"/>
              </a:spcBef>
            </a:pPr>
            <a:r>
              <a:rPr spc="-139" dirty="0"/>
              <a:t>How </a:t>
            </a:r>
            <a:r>
              <a:rPr spc="-59" dirty="0"/>
              <a:t>many </a:t>
            </a:r>
            <a:r>
              <a:rPr spc="-50" dirty="0"/>
              <a:t>principal </a:t>
            </a:r>
            <a:r>
              <a:rPr spc="-69" dirty="0"/>
              <a:t>components should</a:t>
            </a:r>
            <a:r>
              <a:rPr spc="-337" dirty="0"/>
              <a:t> </a:t>
            </a:r>
            <a:r>
              <a:rPr spc="-119" dirty="0"/>
              <a:t>we </a:t>
            </a:r>
            <a:r>
              <a:rPr spc="-69" dirty="0"/>
              <a:t>use?</a:t>
            </a:r>
          </a:p>
        </p:txBody>
      </p:sp>
      <p:sp>
        <p:nvSpPr>
          <p:cNvPr id="3" name="object 3"/>
          <p:cNvSpPr txBox="1"/>
          <p:nvPr/>
        </p:nvSpPr>
        <p:spPr>
          <a:xfrm>
            <a:off x="914400" y="1893661"/>
            <a:ext cx="10328856" cy="3425552"/>
          </a:xfrm>
          <a:prstGeom prst="rect">
            <a:avLst/>
          </a:prstGeom>
        </p:spPr>
        <p:txBody>
          <a:bodyPr vert="horz" wrap="square" lIns="0" tIns="13842" rIns="0" bIns="0" rtlCol="0">
            <a:spAutoFit/>
          </a:bodyPr>
          <a:lstStyle/>
          <a:p>
            <a:pPr marL="25168" marR="156039">
              <a:lnSpc>
                <a:spcPct val="102600"/>
              </a:lnSpc>
              <a:spcBef>
                <a:spcPts val="109"/>
              </a:spcBef>
            </a:pPr>
            <a:r>
              <a:rPr sz="2180" spc="-10" dirty="0">
                <a:latin typeface="Times New Roman"/>
                <a:cs typeface="Times New Roman"/>
              </a:rPr>
              <a:t>If </a:t>
            </a:r>
            <a:r>
              <a:rPr sz="2180" spc="-50" dirty="0">
                <a:latin typeface="Times New Roman"/>
                <a:cs typeface="Times New Roman"/>
              </a:rPr>
              <a:t>we </a:t>
            </a:r>
            <a:r>
              <a:rPr sz="2180" spc="30" dirty="0">
                <a:latin typeface="Times New Roman"/>
                <a:cs typeface="Times New Roman"/>
              </a:rPr>
              <a:t>use </a:t>
            </a:r>
            <a:r>
              <a:rPr sz="2180" spc="59" dirty="0">
                <a:latin typeface="Times New Roman"/>
                <a:cs typeface="Times New Roman"/>
              </a:rPr>
              <a:t>principal components </a:t>
            </a:r>
            <a:r>
              <a:rPr sz="2180" spc="50" dirty="0">
                <a:latin typeface="Times New Roman"/>
                <a:cs typeface="Times New Roman"/>
              </a:rPr>
              <a:t>as </a:t>
            </a:r>
            <a:r>
              <a:rPr sz="2180" spc="109" dirty="0">
                <a:latin typeface="Times New Roman"/>
                <a:cs typeface="Times New Roman"/>
              </a:rPr>
              <a:t>a </a:t>
            </a:r>
            <a:r>
              <a:rPr sz="2180" spc="79" dirty="0">
                <a:latin typeface="Times New Roman"/>
                <a:cs typeface="Times New Roman"/>
              </a:rPr>
              <a:t>summary </a:t>
            </a:r>
            <a:r>
              <a:rPr sz="2180" spc="-40" dirty="0">
                <a:latin typeface="Times New Roman"/>
                <a:cs typeface="Times New Roman"/>
              </a:rPr>
              <a:t>of </a:t>
            </a:r>
            <a:r>
              <a:rPr sz="2180" spc="69" dirty="0">
                <a:latin typeface="Times New Roman"/>
                <a:cs typeface="Times New Roman"/>
              </a:rPr>
              <a:t>our </a:t>
            </a:r>
            <a:r>
              <a:rPr sz="2180" spc="119" dirty="0">
                <a:latin typeface="Times New Roman"/>
                <a:cs typeface="Times New Roman"/>
              </a:rPr>
              <a:t>data, </a:t>
            </a:r>
            <a:r>
              <a:rPr sz="2180" dirty="0">
                <a:latin typeface="Times New Roman"/>
                <a:cs typeface="Times New Roman"/>
              </a:rPr>
              <a:t>how </a:t>
            </a:r>
            <a:r>
              <a:rPr sz="2180" spc="69" dirty="0" smtClean="0">
                <a:latin typeface="Times New Roman"/>
                <a:cs typeface="Times New Roman"/>
              </a:rPr>
              <a:t>many </a:t>
            </a:r>
            <a:r>
              <a:rPr sz="2180" spc="59" dirty="0">
                <a:latin typeface="Times New Roman"/>
                <a:cs typeface="Times New Roman"/>
              </a:rPr>
              <a:t>components </a:t>
            </a:r>
            <a:r>
              <a:rPr sz="2180" spc="69" dirty="0">
                <a:latin typeface="Times New Roman"/>
                <a:cs typeface="Times New Roman"/>
              </a:rPr>
              <a:t>are</a:t>
            </a:r>
            <a:r>
              <a:rPr sz="2180" spc="377" dirty="0">
                <a:latin typeface="Times New Roman"/>
                <a:cs typeface="Times New Roman"/>
              </a:rPr>
              <a:t> </a:t>
            </a:r>
            <a:r>
              <a:rPr sz="2180" spc="10" dirty="0">
                <a:latin typeface="Times New Roman"/>
                <a:cs typeface="Times New Roman"/>
              </a:rPr>
              <a:t>sufficient?</a:t>
            </a:r>
            <a:endParaRPr sz="2180" dirty="0">
              <a:latin typeface="Times New Roman"/>
              <a:cs typeface="Times New Roman"/>
            </a:endParaRPr>
          </a:p>
          <a:p>
            <a:pPr marL="573821" marR="10067" indent="-263001">
              <a:lnSpc>
                <a:spcPts val="2378"/>
              </a:lnSpc>
              <a:spcBef>
                <a:spcPts val="624"/>
              </a:spcBef>
              <a:buClr>
                <a:srgbClr val="3333B2"/>
              </a:buClr>
              <a:buSzPct val="90909"/>
              <a:buFont typeface="DejaVu Sans"/>
              <a:buChar char="•"/>
              <a:tabLst>
                <a:tab pos="575079" algn="l"/>
              </a:tabLst>
            </a:pPr>
            <a:r>
              <a:rPr sz="2180" spc="10" dirty="0">
                <a:latin typeface="Times New Roman"/>
                <a:cs typeface="Times New Roman"/>
              </a:rPr>
              <a:t>No </a:t>
            </a:r>
            <a:r>
              <a:rPr sz="2180" spc="30" dirty="0">
                <a:latin typeface="Times New Roman"/>
                <a:cs typeface="Times New Roman"/>
              </a:rPr>
              <a:t>simple </a:t>
            </a:r>
            <a:r>
              <a:rPr sz="2180" spc="40" dirty="0">
                <a:latin typeface="Times New Roman"/>
                <a:cs typeface="Times New Roman"/>
              </a:rPr>
              <a:t>answer </a:t>
            </a:r>
            <a:r>
              <a:rPr sz="2180" spc="109" dirty="0">
                <a:latin typeface="Times New Roman"/>
                <a:cs typeface="Times New Roman"/>
              </a:rPr>
              <a:t>to </a:t>
            </a:r>
            <a:r>
              <a:rPr sz="2180" spc="79" dirty="0">
                <a:latin typeface="Times New Roman"/>
                <a:cs typeface="Times New Roman"/>
              </a:rPr>
              <a:t>this </a:t>
            </a:r>
            <a:r>
              <a:rPr sz="2180" spc="59" dirty="0">
                <a:latin typeface="Times New Roman"/>
                <a:cs typeface="Times New Roman"/>
              </a:rPr>
              <a:t>question, </a:t>
            </a:r>
            <a:r>
              <a:rPr sz="2180" spc="50" dirty="0">
                <a:latin typeface="Times New Roman"/>
                <a:cs typeface="Times New Roman"/>
              </a:rPr>
              <a:t>as </a:t>
            </a:r>
            <a:r>
              <a:rPr sz="2180" spc="40" dirty="0">
                <a:latin typeface="Times New Roman"/>
                <a:cs typeface="Times New Roman"/>
              </a:rPr>
              <a:t>cross-validation </a:t>
            </a:r>
            <a:r>
              <a:rPr sz="2180" spc="-10" dirty="0">
                <a:latin typeface="Times New Roman"/>
                <a:cs typeface="Times New Roman"/>
              </a:rPr>
              <a:t>is </a:t>
            </a:r>
            <a:r>
              <a:rPr sz="2180" spc="109" dirty="0">
                <a:latin typeface="Times New Roman"/>
                <a:cs typeface="Times New Roman"/>
              </a:rPr>
              <a:t>not </a:t>
            </a:r>
            <a:r>
              <a:rPr sz="2180" spc="30" dirty="0" smtClean="0">
                <a:latin typeface="Times New Roman"/>
                <a:cs typeface="Times New Roman"/>
              </a:rPr>
              <a:t>available </a:t>
            </a:r>
            <a:r>
              <a:rPr sz="2180" spc="10" dirty="0">
                <a:latin typeface="Times New Roman"/>
                <a:cs typeface="Times New Roman"/>
              </a:rPr>
              <a:t>for </a:t>
            </a:r>
            <a:r>
              <a:rPr sz="2180" spc="79" dirty="0">
                <a:latin typeface="Times New Roman"/>
                <a:cs typeface="Times New Roman"/>
              </a:rPr>
              <a:t>this</a:t>
            </a:r>
            <a:r>
              <a:rPr sz="2180" spc="454" dirty="0">
                <a:latin typeface="Times New Roman"/>
                <a:cs typeface="Times New Roman"/>
              </a:rPr>
              <a:t> </a:t>
            </a:r>
            <a:r>
              <a:rPr sz="2180" spc="59" dirty="0">
                <a:latin typeface="Times New Roman"/>
                <a:cs typeface="Times New Roman"/>
              </a:rPr>
              <a:t>purpose.</a:t>
            </a:r>
            <a:endParaRPr sz="2180" dirty="0">
              <a:latin typeface="Times New Roman"/>
              <a:cs typeface="Times New Roman"/>
            </a:endParaRPr>
          </a:p>
          <a:p>
            <a:pPr marL="1122475" lvl="1" indent="-252934">
              <a:spcBef>
                <a:spcPts val="297"/>
              </a:spcBef>
              <a:buClr>
                <a:srgbClr val="3333B2"/>
              </a:buClr>
              <a:buSzPct val="90000"/>
              <a:buFont typeface="Arial"/>
              <a:buChar char="•"/>
              <a:tabLst>
                <a:tab pos="1123733" algn="l"/>
              </a:tabLst>
            </a:pPr>
            <a:r>
              <a:rPr sz="1982" i="1" spc="129" dirty="0">
                <a:solidFill>
                  <a:srgbClr val="009900"/>
                </a:solidFill>
                <a:latin typeface="Times New Roman"/>
                <a:cs typeface="Times New Roman"/>
              </a:rPr>
              <a:t>Why</a:t>
            </a:r>
            <a:r>
              <a:rPr sz="1982" i="1" spc="198" dirty="0">
                <a:solidFill>
                  <a:srgbClr val="009900"/>
                </a:solidFill>
                <a:latin typeface="Times New Roman"/>
                <a:cs typeface="Times New Roman"/>
              </a:rPr>
              <a:t> </a:t>
            </a:r>
            <a:r>
              <a:rPr sz="1982" i="1" spc="59" dirty="0">
                <a:solidFill>
                  <a:srgbClr val="009900"/>
                </a:solidFill>
                <a:latin typeface="Times New Roman"/>
                <a:cs typeface="Times New Roman"/>
              </a:rPr>
              <a:t>not</a:t>
            </a:r>
            <a:r>
              <a:rPr sz="1982" i="1" spc="59" dirty="0" smtClean="0">
                <a:solidFill>
                  <a:srgbClr val="009900"/>
                </a:solidFill>
                <a:latin typeface="Times New Roman"/>
                <a:cs typeface="Times New Roman"/>
              </a:rPr>
              <a:t>?</a:t>
            </a:r>
            <a:endParaRPr lang="en-US" sz="1982" i="1" spc="59" dirty="0" smtClean="0">
              <a:solidFill>
                <a:srgbClr val="009900"/>
              </a:solidFill>
              <a:latin typeface="Times New Roman"/>
              <a:cs typeface="Times New Roman"/>
            </a:endParaRPr>
          </a:p>
          <a:p>
            <a:pPr marL="1122475" lvl="1" indent="-252934">
              <a:spcBef>
                <a:spcPts val="297"/>
              </a:spcBef>
              <a:buClr>
                <a:srgbClr val="3333B2"/>
              </a:buClr>
              <a:buSzPct val="90000"/>
              <a:buFont typeface="Arial"/>
              <a:buChar char="•"/>
              <a:tabLst>
                <a:tab pos="1123733" algn="l"/>
              </a:tabLst>
            </a:pPr>
            <a:r>
              <a:rPr lang="en-US" sz="1982" spc="89" dirty="0" smtClean="0">
                <a:latin typeface="Times New Roman"/>
                <a:cs typeface="Times New Roman"/>
              </a:rPr>
              <a:t>When </a:t>
            </a:r>
            <a:r>
              <a:rPr lang="en-US" sz="1982" spc="40" dirty="0" smtClean="0">
                <a:latin typeface="Times New Roman"/>
                <a:cs typeface="Times New Roman"/>
              </a:rPr>
              <a:t>could </a:t>
            </a:r>
            <a:r>
              <a:rPr lang="en-US" sz="1982" spc="-40" dirty="0" smtClean="0">
                <a:latin typeface="Times New Roman"/>
                <a:cs typeface="Times New Roman"/>
              </a:rPr>
              <a:t>we </a:t>
            </a:r>
            <a:r>
              <a:rPr lang="en-US" sz="1982" spc="30" dirty="0" smtClean="0">
                <a:latin typeface="Times New Roman"/>
                <a:cs typeface="Times New Roman"/>
              </a:rPr>
              <a:t>use </a:t>
            </a:r>
            <a:r>
              <a:rPr lang="en-US" sz="1982" spc="40" dirty="0" smtClean="0">
                <a:latin typeface="Times New Roman"/>
                <a:cs typeface="Times New Roman"/>
              </a:rPr>
              <a:t>cross-validation </a:t>
            </a:r>
            <a:r>
              <a:rPr lang="en-US" sz="1982" spc="99" dirty="0" smtClean="0">
                <a:latin typeface="Times New Roman"/>
                <a:cs typeface="Times New Roman"/>
              </a:rPr>
              <a:t>to </a:t>
            </a:r>
            <a:r>
              <a:rPr lang="en-US" sz="1982" spc="30" dirty="0" smtClean="0">
                <a:latin typeface="Times New Roman"/>
                <a:cs typeface="Times New Roman"/>
              </a:rPr>
              <a:t>select </a:t>
            </a:r>
            <a:r>
              <a:rPr lang="en-US" sz="1982" spc="99" dirty="0" smtClean="0">
                <a:latin typeface="Times New Roman"/>
                <a:cs typeface="Times New Roman"/>
              </a:rPr>
              <a:t>the </a:t>
            </a:r>
            <a:r>
              <a:rPr lang="en-US" sz="1982" spc="69" dirty="0" smtClean="0">
                <a:latin typeface="Times New Roman"/>
                <a:cs typeface="Times New Roman"/>
              </a:rPr>
              <a:t>number </a:t>
            </a:r>
            <a:r>
              <a:rPr lang="en-US" sz="1982" spc="-40" dirty="0" smtClean="0">
                <a:latin typeface="Times New Roman"/>
                <a:cs typeface="Times New Roman"/>
              </a:rPr>
              <a:t>of  </a:t>
            </a:r>
            <a:r>
              <a:rPr lang="en-US" sz="1982" spc="59" dirty="0" smtClean="0">
                <a:latin typeface="Times New Roman"/>
                <a:cs typeface="Times New Roman"/>
              </a:rPr>
              <a:t>components?</a:t>
            </a:r>
          </a:p>
          <a:p>
            <a:pPr marL="1122475" lvl="1" indent="-252934">
              <a:spcBef>
                <a:spcPts val="297"/>
              </a:spcBef>
              <a:buClr>
                <a:srgbClr val="3333B2"/>
              </a:buClr>
              <a:buSzPct val="90000"/>
              <a:buFont typeface="Arial"/>
              <a:buChar char="•"/>
              <a:tabLst>
                <a:tab pos="1123733" algn="l"/>
              </a:tabLst>
            </a:pPr>
            <a:r>
              <a:rPr lang="en-US" sz="2000" spc="109" dirty="0">
                <a:latin typeface="Times New Roman"/>
                <a:cs typeface="Times New Roman"/>
              </a:rPr>
              <a:t>T</a:t>
            </a:r>
            <a:r>
              <a:rPr lang="en-US" sz="2000" spc="109" dirty="0" smtClean="0">
                <a:latin typeface="Times New Roman"/>
                <a:cs typeface="Times New Roman"/>
              </a:rPr>
              <a:t>he </a:t>
            </a:r>
            <a:r>
              <a:rPr lang="en-US" sz="2000" spc="30" dirty="0" smtClean="0">
                <a:latin typeface="Times New Roman"/>
                <a:cs typeface="Times New Roman"/>
              </a:rPr>
              <a:t>“scree </a:t>
            </a:r>
            <a:r>
              <a:rPr lang="en-US" sz="2000" spc="79" dirty="0" smtClean="0">
                <a:latin typeface="Times New Roman"/>
                <a:cs typeface="Times New Roman"/>
              </a:rPr>
              <a:t>plot” </a:t>
            </a:r>
            <a:r>
              <a:rPr lang="en-US" sz="2000" spc="50" dirty="0" smtClean="0">
                <a:latin typeface="Times New Roman"/>
                <a:cs typeface="Times New Roman"/>
              </a:rPr>
              <a:t>on </a:t>
            </a:r>
            <a:r>
              <a:rPr lang="en-US" sz="2000" spc="109" dirty="0" smtClean="0">
                <a:latin typeface="Times New Roman"/>
                <a:cs typeface="Times New Roman"/>
              </a:rPr>
              <a:t>the </a:t>
            </a:r>
            <a:r>
              <a:rPr lang="en-US" sz="2000" spc="40" dirty="0" smtClean="0">
                <a:latin typeface="Times New Roman"/>
                <a:cs typeface="Times New Roman"/>
              </a:rPr>
              <a:t>previous </a:t>
            </a:r>
            <a:r>
              <a:rPr lang="en-US" sz="2000" spc="10" dirty="0" smtClean="0">
                <a:latin typeface="Times New Roman"/>
                <a:cs typeface="Times New Roman"/>
              </a:rPr>
              <a:t>slide </a:t>
            </a:r>
            <a:r>
              <a:rPr lang="en-US" sz="2000" spc="69" dirty="0" smtClean="0">
                <a:latin typeface="Times New Roman"/>
                <a:cs typeface="Times New Roman"/>
              </a:rPr>
              <a:t>can </a:t>
            </a:r>
            <a:r>
              <a:rPr lang="en-US" sz="2000" spc="79" dirty="0" smtClean="0">
                <a:latin typeface="Times New Roman"/>
                <a:cs typeface="Times New Roman"/>
              </a:rPr>
              <a:t>be </a:t>
            </a:r>
            <a:r>
              <a:rPr lang="en-US" sz="2000" spc="50" dirty="0" smtClean="0">
                <a:latin typeface="Times New Roman"/>
                <a:cs typeface="Times New Roman"/>
              </a:rPr>
              <a:t>used as </a:t>
            </a:r>
            <a:r>
              <a:rPr lang="en-US" sz="2000" spc="109" dirty="0" smtClean="0">
                <a:latin typeface="Times New Roman"/>
                <a:cs typeface="Times New Roman"/>
              </a:rPr>
              <a:t>a  </a:t>
            </a:r>
            <a:r>
              <a:rPr lang="en-US" sz="2000" spc="30" dirty="0" smtClean="0">
                <a:latin typeface="Times New Roman"/>
                <a:cs typeface="Times New Roman"/>
              </a:rPr>
              <a:t>guide: </a:t>
            </a:r>
            <a:r>
              <a:rPr lang="en-US" sz="2000" spc="-50" dirty="0" smtClean="0">
                <a:latin typeface="Times New Roman"/>
                <a:cs typeface="Times New Roman"/>
              </a:rPr>
              <a:t>we </a:t>
            </a:r>
            <a:r>
              <a:rPr lang="en-US" sz="2000" spc="20" dirty="0" smtClean="0">
                <a:latin typeface="Times New Roman"/>
                <a:cs typeface="Times New Roman"/>
              </a:rPr>
              <a:t>look </a:t>
            </a:r>
            <a:r>
              <a:rPr lang="en-US" sz="2000" spc="10" dirty="0" smtClean="0">
                <a:latin typeface="Times New Roman"/>
                <a:cs typeface="Times New Roman"/>
              </a:rPr>
              <a:t>for </a:t>
            </a:r>
            <a:r>
              <a:rPr lang="en-US" sz="2000" spc="109" dirty="0" smtClean="0">
                <a:latin typeface="Times New Roman"/>
                <a:cs typeface="Times New Roman"/>
              </a:rPr>
              <a:t>an</a:t>
            </a:r>
            <a:r>
              <a:rPr lang="en-US" sz="2000" spc="-20" dirty="0" smtClean="0">
                <a:latin typeface="Times New Roman"/>
                <a:cs typeface="Times New Roman"/>
              </a:rPr>
              <a:t> </a:t>
            </a:r>
            <a:r>
              <a:rPr lang="en-US" sz="2000" spc="40" dirty="0" smtClean="0">
                <a:latin typeface="Times New Roman"/>
                <a:cs typeface="Times New Roman"/>
              </a:rPr>
              <a:t>“elbow”.</a:t>
            </a:r>
            <a:endParaRPr lang="en-US" sz="2000" dirty="0" smtClean="0">
              <a:latin typeface="Times New Roman"/>
              <a:cs typeface="Times New Roman"/>
            </a:endParaRPr>
          </a:p>
          <a:p>
            <a:pPr marL="1122475" lvl="1" indent="-252934">
              <a:spcBef>
                <a:spcPts val="297"/>
              </a:spcBef>
              <a:buClr>
                <a:srgbClr val="3333B2"/>
              </a:buClr>
              <a:buSzPct val="90000"/>
              <a:buFont typeface="Arial"/>
              <a:buChar char="•"/>
              <a:tabLst>
                <a:tab pos="1123733" algn="l"/>
              </a:tabLst>
            </a:pPr>
            <a:endParaRPr lang="en-US" sz="1982" dirty="0" smtClean="0">
              <a:latin typeface="Times New Roman"/>
              <a:cs typeface="Times New Roman"/>
            </a:endParaRPr>
          </a:p>
          <a:p>
            <a:pPr marL="1122475" lvl="1" indent="-252934">
              <a:spcBef>
                <a:spcPts val="297"/>
              </a:spcBef>
              <a:buClr>
                <a:srgbClr val="3333B2"/>
              </a:buClr>
              <a:buSzPct val="90000"/>
              <a:buFont typeface="Arial"/>
              <a:buChar char="•"/>
              <a:tabLst>
                <a:tab pos="1123733" algn="l"/>
              </a:tabLst>
            </a:pPr>
            <a:endParaRPr sz="1982" dirty="0">
              <a:latin typeface="Times New Roman"/>
              <a:cs typeface="Times New Roman"/>
            </a:endParaRPr>
          </a:p>
        </p:txBody>
      </p:sp>
    </p:spTree>
    <p:extLst>
      <p:ext uri="{BB962C8B-B14F-4D97-AF65-F5344CB8AC3E}">
        <p14:creationId xmlns:p14="http://schemas.microsoft.com/office/powerpoint/2010/main" val="4237007410"/>
      </p:ext>
    </p:extLst>
  </p:cSld>
  <p:clrMapOvr>
    <a:masterClrMapping/>
  </p:clrMapOvr>
  <p:transition>
    <p:cu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2154"/>
          </a:xfrm>
        </p:spPr>
        <p:txBody>
          <a:bodyPr>
            <a:normAutofit fontScale="90000"/>
          </a:bodyPr>
          <a:lstStyle/>
          <a:p>
            <a:r>
              <a:rPr lang="en-US" dirty="0" smtClean="0"/>
              <a:t>PCA in R</a:t>
            </a:r>
            <a:endParaRPr lang="en-US" dirty="0"/>
          </a:p>
        </p:txBody>
      </p:sp>
      <p:sp>
        <p:nvSpPr>
          <p:cNvPr id="3" name="Content Placeholder 2"/>
          <p:cNvSpPr>
            <a:spLocks noGrp="1"/>
          </p:cNvSpPr>
          <p:nvPr>
            <p:ph idx="1"/>
          </p:nvPr>
        </p:nvSpPr>
        <p:spPr>
          <a:xfrm>
            <a:off x="838200" y="927280"/>
            <a:ext cx="10515600" cy="5743975"/>
          </a:xfrm>
        </p:spPr>
        <p:txBody>
          <a:bodyPr>
            <a:normAutofit fontScale="62500" lnSpcReduction="20000"/>
          </a:bodyPr>
          <a:lstStyle/>
          <a:p>
            <a:r>
              <a:rPr lang="en-US" dirty="0" err="1" smtClean="0"/>
              <a:t>pr.out</a:t>
            </a:r>
            <a:r>
              <a:rPr lang="en-US" dirty="0" smtClean="0"/>
              <a:t>&lt;-</a:t>
            </a:r>
            <a:r>
              <a:rPr lang="en-US" dirty="0" err="1" smtClean="0"/>
              <a:t>prcomp</a:t>
            </a:r>
            <a:r>
              <a:rPr lang="en-US" dirty="0" smtClean="0"/>
              <a:t>(</a:t>
            </a:r>
            <a:r>
              <a:rPr lang="en-US" dirty="0" err="1" smtClean="0"/>
              <a:t>USArrests</a:t>
            </a:r>
            <a:r>
              <a:rPr lang="en-US" dirty="0" smtClean="0"/>
              <a:t>, scale=TRUE)</a:t>
            </a:r>
          </a:p>
          <a:p>
            <a:r>
              <a:rPr lang="en-US" dirty="0" smtClean="0"/>
              <a:t>names(</a:t>
            </a:r>
            <a:r>
              <a:rPr lang="en-US" dirty="0" err="1" smtClean="0"/>
              <a:t>pr.out</a:t>
            </a:r>
            <a:r>
              <a:rPr lang="en-US" dirty="0" smtClean="0"/>
              <a:t>)</a:t>
            </a:r>
          </a:p>
          <a:p>
            <a:r>
              <a:rPr lang="en-US" dirty="0" err="1" smtClean="0"/>
              <a:t>pr.out$center</a:t>
            </a:r>
            <a:endParaRPr lang="en-US" dirty="0" smtClean="0"/>
          </a:p>
          <a:p>
            <a:r>
              <a:rPr lang="en-US" dirty="0" err="1" smtClean="0"/>
              <a:t>pr.out$scale</a:t>
            </a:r>
            <a:endParaRPr lang="en-US" dirty="0" smtClean="0"/>
          </a:p>
          <a:p>
            <a:r>
              <a:rPr lang="en-US" dirty="0" err="1" smtClean="0"/>
              <a:t>pr.out$rotation</a:t>
            </a:r>
            <a:endParaRPr lang="en-US" dirty="0" smtClean="0"/>
          </a:p>
          <a:p>
            <a:r>
              <a:rPr lang="en-US" dirty="0" smtClean="0"/>
              <a:t>dim(</a:t>
            </a:r>
            <a:r>
              <a:rPr lang="en-US" dirty="0" err="1" smtClean="0"/>
              <a:t>pr.out$x</a:t>
            </a:r>
            <a:r>
              <a:rPr lang="en-US" dirty="0" smtClean="0"/>
              <a:t>)</a:t>
            </a:r>
          </a:p>
          <a:p>
            <a:r>
              <a:rPr lang="en-US" dirty="0" err="1" smtClean="0"/>
              <a:t>biplot</a:t>
            </a:r>
            <a:r>
              <a:rPr lang="en-US" dirty="0" smtClean="0"/>
              <a:t>(</a:t>
            </a:r>
            <a:r>
              <a:rPr lang="en-US" dirty="0" err="1" smtClean="0"/>
              <a:t>pr.out</a:t>
            </a:r>
            <a:r>
              <a:rPr lang="en-US" dirty="0" smtClean="0"/>
              <a:t>, scale=0)</a:t>
            </a:r>
          </a:p>
          <a:p>
            <a:r>
              <a:rPr lang="en-US" dirty="0" err="1" smtClean="0"/>
              <a:t>pr.out$rotation</a:t>
            </a:r>
            <a:r>
              <a:rPr lang="en-US" dirty="0" smtClean="0"/>
              <a:t>=-</a:t>
            </a:r>
            <a:r>
              <a:rPr lang="en-US" dirty="0" err="1" smtClean="0"/>
              <a:t>pr.out$rotation</a:t>
            </a:r>
            <a:endParaRPr lang="en-US" dirty="0" smtClean="0"/>
          </a:p>
          <a:p>
            <a:r>
              <a:rPr lang="en-US" dirty="0" err="1" smtClean="0"/>
              <a:t>pr.out$x</a:t>
            </a:r>
            <a:r>
              <a:rPr lang="en-US" dirty="0" smtClean="0"/>
              <a:t>=-</a:t>
            </a:r>
            <a:r>
              <a:rPr lang="en-US" dirty="0" err="1" smtClean="0"/>
              <a:t>pr.out$x</a:t>
            </a:r>
            <a:endParaRPr lang="en-US" dirty="0" smtClean="0"/>
          </a:p>
          <a:p>
            <a:r>
              <a:rPr lang="en-US" dirty="0" err="1" smtClean="0"/>
              <a:t>biplot</a:t>
            </a:r>
            <a:r>
              <a:rPr lang="en-US" dirty="0" smtClean="0"/>
              <a:t>(</a:t>
            </a:r>
            <a:r>
              <a:rPr lang="en-US" dirty="0" err="1" smtClean="0"/>
              <a:t>pr.out</a:t>
            </a:r>
            <a:r>
              <a:rPr lang="en-US" dirty="0" smtClean="0"/>
              <a:t>, scale=0)</a:t>
            </a:r>
          </a:p>
          <a:p>
            <a:r>
              <a:rPr lang="en-US" dirty="0" err="1" smtClean="0"/>
              <a:t>pr.out$sdev</a:t>
            </a:r>
            <a:endParaRPr lang="en-US" dirty="0" smtClean="0"/>
          </a:p>
          <a:p>
            <a:r>
              <a:rPr lang="en-US" dirty="0" err="1" smtClean="0"/>
              <a:t>pr.var</a:t>
            </a:r>
            <a:r>
              <a:rPr lang="en-US" dirty="0" smtClean="0"/>
              <a:t>=pr.out$sdev^2</a:t>
            </a:r>
          </a:p>
          <a:p>
            <a:r>
              <a:rPr lang="en-US" dirty="0" err="1" smtClean="0"/>
              <a:t>pr.var</a:t>
            </a:r>
            <a:endParaRPr lang="en-US" dirty="0" smtClean="0"/>
          </a:p>
          <a:p>
            <a:r>
              <a:rPr lang="en-US" dirty="0" err="1" smtClean="0"/>
              <a:t>pve</a:t>
            </a:r>
            <a:r>
              <a:rPr lang="en-US" dirty="0" smtClean="0"/>
              <a:t>=</a:t>
            </a:r>
            <a:r>
              <a:rPr lang="en-US" dirty="0" err="1" smtClean="0"/>
              <a:t>pr.var</a:t>
            </a:r>
            <a:r>
              <a:rPr lang="en-US" dirty="0" smtClean="0"/>
              <a:t>/sum(</a:t>
            </a:r>
            <a:r>
              <a:rPr lang="en-US" dirty="0" err="1" smtClean="0"/>
              <a:t>pr.var</a:t>
            </a:r>
            <a:r>
              <a:rPr lang="en-US" dirty="0" smtClean="0"/>
              <a:t>)</a:t>
            </a:r>
          </a:p>
          <a:p>
            <a:r>
              <a:rPr lang="en-US" dirty="0" err="1" smtClean="0"/>
              <a:t>pve</a:t>
            </a:r>
            <a:endParaRPr lang="en-US" dirty="0" smtClean="0"/>
          </a:p>
          <a:p>
            <a:r>
              <a:rPr lang="en-US" dirty="0" smtClean="0"/>
              <a:t>plot(</a:t>
            </a:r>
            <a:r>
              <a:rPr lang="en-US" dirty="0" err="1" smtClean="0"/>
              <a:t>pve</a:t>
            </a:r>
            <a:r>
              <a:rPr lang="en-US" dirty="0" smtClean="0"/>
              <a:t>, </a:t>
            </a:r>
            <a:r>
              <a:rPr lang="en-US" dirty="0" err="1" smtClean="0"/>
              <a:t>xlab</a:t>
            </a:r>
            <a:r>
              <a:rPr lang="en-US" dirty="0" smtClean="0"/>
              <a:t>="Principal Component", </a:t>
            </a:r>
            <a:r>
              <a:rPr lang="en-US" dirty="0" err="1" smtClean="0"/>
              <a:t>ylab</a:t>
            </a:r>
            <a:r>
              <a:rPr lang="en-US" dirty="0" smtClean="0"/>
              <a:t>="Proportion of Variance Explained", </a:t>
            </a:r>
            <a:r>
              <a:rPr lang="en-US" dirty="0" err="1" smtClean="0"/>
              <a:t>ylim</a:t>
            </a:r>
            <a:r>
              <a:rPr lang="en-US" dirty="0" smtClean="0"/>
              <a:t>=c(0,1),type='b')</a:t>
            </a:r>
          </a:p>
          <a:p>
            <a:r>
              <a:rPr lang="en-US" dirty="0" smtClean="0"/>
              <a:t>plot(</a:t>
            </a:r>
            <a:r>
              <a:rPr lang="en-US" dirty="0" err="1" smtClean="0"/>
              <a:t>cumsum</a:t>
            </a:r>
            <a:r>
              <a:rPr lang="en-US" dirty="0" smtClean="0"/>
              <a:t>(</a:t>
            </a:r>
            <a:r>
              <a:rPr lang="en-US" dirty="0" err="1" smtClean="0"/>
              <a:t>pve</a:t>
            </a:r>
            <a:r>
              <a:rPr lang="en-US" dirty="0" smtClean="0"/>
              <a:t>), </a:t>
            </a:r>
            <a:r>
              <a:rPr lang="en-US" dirty="0" err="1" smtClean="0"/>
              <a:t>xlab</a:t>
            </a:r>
            <a:r>
              <a:rPr lang="en-US" dirty="0" smtClean="0"/>
              <a:t>="Principal Component", </a:t>
            </a:r>
            <a:r>
              <a:rPr lang="en-US" dirty="0" err="1" smtClean="0"/>
              <a:t>ylab</a:t>
            </a:r>
            <a:r>
              <a:rPr lang="en-US" dirty="0" smtClean="0"/>
              <a:t>="Cumulative Proportion of Variance Explained", </a:t>
            </a:r>
            <a:r>
              <a:rPr lang="en-US" dirty="0" err="1" smtClean="0"/>
              <a:t>ylim</a:t>
            </a:r>
            <a:r>
              <a:rPr lang="en-US" dirty="0" smtClean="0"/>
              <a:t>=c(0,1),type='b')</a:t>
            </a:r>
            <a:endParaRPr lang="en-US" dirty="0"/>
          </a:p>
        </p:txBody>
      </p:sp>
    </p:spTree>
    <p:extLst>
      <p:ext uri="{BB962C8B-B14F-4D97-AF65-F5344CB8AC3E}">
        <p14:creationId xmlns:p14="http://schemas.microsoft.com/office/powerpoint/2010/main" val="41221892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 HW</a:t>
            </a:r>
            <a:endParaRPr lang="en-US" dirty="0"/>
          </a:p>
        </p:txBody>
      </p:sp>
      <p:sp>
        <p:nvSpPr>
          <p:cNvPr id="3" name="Content Placeholder 2"/>
          <p:cNvSpPr>
            <a:spLocks noGrp="1"/>
          </p:cNvSpPr>
          <p:nvPr>
            <p:ph idx="1"/>
          </p:nvPr>
        </p:nvSpPr>
        <p:spPr/>
        <p:txBody>
          <a:bodyPr/>
          <a:lstStyle/>
          <a:p>
            <a:r>
              <a:rPr lang="en-US" dirty="0" smtClean="0"/>
              <a:t>Load the Cars93 dataset in the MASS package in R</a:t>
            </a:r>
          </a:p>
          <a:p>
            <a:r>
              <a:rPr lang="en-US" dirty="0" smtClean="0"/>
              <a:t>Run a principal component analysis on columns 4 through 8 in the dataset</a:t>
            </a:r>
          </a:p>
          <a:p>
            <a:r>
              <a:rPr lang="en-US" dirty="0" smtClean="0"/>
              <a:t>Plot the </a:t>
            </a:r>
            <a:r>
              <a:rPr lang="en-US" dirty="0" err="1" smtClean="0"/>
              <a:t>biplot</a:t>
            </a:r>
            <a:endParaRPr lang="en-US" dirty="0" smtClean="0"/>
          </a:p>
          <a:p>
            <a:r>
              <a:rPr lang="en-US" dirty="0" smtClean="0"/>
              <a:t>Calculate the percent of variance explained</a:t>
            </a:r>
          </a:p>
          <a:p>
            <a:r>
              <a:rPr lang="en-US" dirty="0" smtClean="0"/>
              <a:t>Plot the percent of variance explained</a:t>
            </a:r>
          </a:p>
          <a:p>
            <a:r>
              <a:rPr lang="en-US" dirty="0" smtClean="0"/>
              <a:t>How much of the variance does the first two principal components explain?</a:t>
            </a:r>
            <a:endParaRPr lang="en-US" dirty="0"/>
          </a:p>
        </p:txBody>
      </p:sp>
    </p:spTree>
    <p:extLst>
      <p:ext uri="{BB962C8B-B14F-4D97-AF65-F5344CB8AC3E}">
        <p14:creationId xmlns:p14="http://schemas.microsoft.com/office/powerpoint/2010/main" val="21686910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Readings</a:t>
            </a:r>
            <a:endParaRPr lang="en-US" dirty="0"/>
          </a:p>
        </p:txBody>
      </p:sp>
      <p:sp>
        <p:nvSpPr>
          <p:cNvPr id="3" name="Content Placeholder 2"/>
          <p:cNvSpPr>
            <a:spLocks noGrp="1"/>
          </p:cNvSpPr>
          <p:nvPr>
            <p:ph idx="1"/>
          </p:nvPr>
        </p:nvSpPr>
        <p:spPr/>
        <p:txBody>
          <a:bodyPr/>
          <a:lstStyle/>
          <a:p>
            <a:r>
              <a:rPr lang="en-US" dirty="0"/>
              <a:t>A tutorial on Principal Components </a:t>
            </a:r>
            <a:r>
              <a:rPr lang="en-US" dirty="0" smtClean="0"/>
              <a:t>Analysis by Lindsay </a:t>
            </a:r>
            <a:r>
              <a:rPr lang="en-US" dirty="0"/>
              <a:t>I </a:t>
            </a:r>
            <a:r>
              <a:rPr lang="en-US" dirty="0" smtClean="0"/>
              <a:t>Smith.  PDF on Blackboard</a:t>
            </a:r>
          </a:p>
          <a:p>
            <a:r>
              <a:rPr lang="en-US" dirty="0" smtClean="0"/>
              <a:t>Chapter 10 pages 374 – 385, 401 - 404 in An Introduction to Statistical Learning by Gareth James et al.</a:t>
            </a:r>
          </a:p>
          <a:p>
            <a:endParaRPr lang="en-US" dirty="0"/>
          </a:p>
        </p:txBody>
      </p:sp>
    </p:spTree>
    <p:extLst>
      <p:ext uri="{BB962C8B-B14F-4D97-AF65-F5344CB8AC3E}">
        <p14:creationId xmlns:p14="http://schemas.microsoft.com/office/powerpoint/2010/main" val="1907022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143" y="199266"/>
            <a:ext cx="6755237" cy="6658734"/>
          </a:xfrm>
          <a:prstGeom prst="rect">
            <a:avLst/>
          </a:prstGeom>
        </p:spPr>
      </p:pic>
      <p:sp>
        <p:nvSpPr>
          <p:cNvPr id="6" name="Rectangle 5"/>
          <p:cNvSpPr/>
          <p:nvPr/>
        </p:nvSpPr>
        <p:spPr>
          <a:xfrm>
            <a:off x="7585657" y="432952"/>
            <a:ext cx="4082602" cy="5970865"/>
          </a:xfrm>
          <a:prstGeom prst="rect">
            <a:avLst/>
          </a:prstGeom>
        </p:spPr>
        <p:txBody>
          <a:bodyPr wrap="square">
            <a:spAutoFit/>
          </a:bodyPr>
          <a:lstStyle/>
          <a:p>
            <a:pPr marL="342900" indent="-342900">
              <a:buFont typeface="+mj-lt"/>
              <a:buAutoNum type="arabicPeriod"/>
            </a:pPr>
            <a:r>
              <a:rPr lang="en-US" sz="2000" dirty="0" smtClean="0"/>
              <a:t>Find the mean value of all data, and set it as the coordinate origin;</a:t>
            </a:r>
          </a:p>
          <a:p>
            <a:pPr marL="342900" indent="-342900">
              <a:buFont typeface="+mj-lt"/>
              <a:buAutoNum type="arabicPeriod"/>
            </a:pPr>
            <a:r>
              <a:rPr lang="en-US" sz="2000" dirty="0" smtClean="0"/>
              <a:t>Find the direction along which the data set has the largest variance. We call it "component 1".</a:t>
            </a:r>
          </a:p>
          <a:p>
            <a:pPr marL="342900" indent="-342900">
              <a:buFont typeface="+mj-lt"/>
              <a:buAutoNum type="arabicPeriod"/>
            </a:pPr>
            <a:r>
              <a:rPr lang="en-US" sz="2000" dirty="0" smtClean="0"/>
              <a:t>Find another direction that is orthogonal to all components already found, and along which the data has the largest possible variance. We call this direction "component 2". </a:t>
            </a:r>
          </a:p>
          <a:p>
            <a:pPr marL="342900" indent="-342900">
              <a:buFont typeface="+mj-lt"/>
              <a:buAutoNum type="arabicPeriod"/>
            </a:pPr>
            <a:r>
              <a:rPr lang="en-US" sz="2000" dirty="0" smtClean="0"/>
              <a:t>repeat step 3 until we get K principal components and no more component can be found. (step 1~4, see Figure C)</a:t>
            </a:r>
          </a:p>
          <a:p>
            <a:pPr marL="342900" indent="-342900">
              <a:buFont typeface="+mj-lt"/>
              <a:buAutoNum type="arabicPeriod"/>
            </a:pPr>
            <a:r>
              <a:rPr lang="en-US" sz="2000" dirty="0" smtClean="0"/>
              <a:t>Re-plot the data set under the new coordinate system defined by K principal components (see Figure D</a:t>
            </a:r>
            <a:r>
              <a:rPr lang="en-US" sz="2200" dirty="0" smtClean="0"/>
              <a:t>).</a:t>
            </a:r>
            <a:endParaRPr lang="en-US" sz="2200" dirty="0"/>
          </a:p>
        </p:txBody>
      </p:sp>
    </p:spTree>
    <p:extLst>
      <p:ext uri="{BB962C8B-B14F-4D97-AF65-F5344CB8AC3E}">
        <p14:creationId xmlns:p14="http://schemas.microsoft.com/office/powerpoint/2010/main" val="26010959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4"/>
          <p:cNvSpPr>
            <a:spLocks noGrp="1" noChangeArrowheads="1"/>
          </p:cNvSpPr>
          <p:nvPr>
            <p:ph type="title"/>
          </p:nvPr>
        </p:nvSpPr>
        <p:spPr>
          <a:xfrm>
            <a:off x="1981200" y="274638"/>
            <a:ext cx="8229600" cy="1143000"/>
          </a:xfrm>
          <a:noFill/>
          <a:ln/>
        </p:spPr>
        <p:txBody>
          <a:bodyPr>
            <a:normAutofit fontScale="90000"/>
          </a:bodyPr>
          <a:lstStyle/>
          <a:p>
            <a:r>
              <a:rPr lang="en-US" altLang="en-US" dirty="0"/>
              <a:t>PCA </a:t>
            </a:r>
            <a:r>
              <a:rPr lang="en-US" altLang="en-US" dirty="0" smtClean="0"/>
              <a:t>process (a simple Example)</a:t>
            </a:r>
            <a:br>
              <a:rPr lang="en-US" altLang="en-US" dirty="0" smtClean="0"/>
            </a:br>
            <a:r>
              <a:rPr lang="en-US" altLang="en-US" dirty="0" smtClean="0"/>
              <a:t>STEP </a:t>
            </a:r>
            <a:r>
              <a:rPr lang="en-US" altLang="en-US" dirty="0"/>
              <a:t>1</a:t>
            </a:r>
          </a:p>
        </p:txBody>
      </p:sp>
      <p:sp>
        <p:nvSpPr>
          <p:cNvPr id="55301" name="Rectangle 5"/>
          <p:cNvSpPr>
            <a:spLocks noGrp="1" noChangeArrowheads="1"/>
          </p:cNvSpPr>
          <p:nvPr>
            <p:ph type="body" idx="1"/>
          </p:nvPr>
        </p:nvSpPr>
        <p:spPr>
          <a:xfrm>
            <a:off x="1981200" y="1600201"/>
            <a:ext cx="8229600" cy="4525963"/>
          </a:xfrm>
          <a:noFill/>
          <a:ln/>
        </p:spPr>
        <p:txBody>
          <a:bodyPr/>
          <a:lstStyle/>
          <a:p>
            <a:r>
              <a:rPr lang="en-US" altLang="en-US" dirty="0"/>
              <a:t>Subtract the mean</a:t>
            </a:r>
          </a:p>
          <a:p>
            <a:pPr>
              <a:buFont typeface="Wingdings" panose="05000000000000000000" pitchFamily="2" charset="2"/>
              <a:buNone/>
            </a:pPr>
            <a:r>
              <a:rPr lang="en-US" altLang="en-US" dirty="0"/>
              <a:t>	from each of the data dimensions. All the x values have x subtracted and y values have y subtracted from them. This produces a data set whose mean is zero.</a:t>
            </a:r>
          </a:p>
          <a:p>
            <a:pPr>
              <a:buFont typeface="Wingdings" panose="05000000000000000000" pitchFamily="2" charset="2"/>
              <a:buNone/>
            </a:pPr>
            <a:r>
              <a:rPr lang="en-US" altLang="en-US" dirty="0"/>
              <a:t>	Subtracting the mean makes variance and covariance calculation easier by simplifying their equations. The variance and co-variance values are not affected by the mean value.</a:t>
            </a:r>
          </a:p>
        </p:txBody>
      </p:sp>
      <p:sp>
        <p:nvSpPr>
          <p:cNvPr id="55302" name="Line 6"/>
          <p:cNvSpPr>
            <a:spLocks noChangeShapeType="1"/>
          </p:cNvSpPr>
          <p:nvPr/>
        </p:nvSpPr>
        <p:spPr bwMode="auto">
          <a:xfrm>
            <a:off x="4419600" y="26670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03" name="Line 7"/>
          <p:cNvSpPr>
            <a:spLocks noChangeShapeType="1"/>
          </p:cNvSpPr>
          <p:nvPr/>
        </p:nvSpPr>
        <p:spPr bwMode="auto">
          <a:xfrm>
            <a:off x="3010437" y="2576848"/>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 name="Line 7"/>
          <p:cNvSpPr>
            <a:spLocks noChangeShapeType="1"/>
          </p:cNvSpPr>
          <p:nvPr/>
        </p:nvSpPr>
        <p:spPr bwMode="auto">
          <a:xfrm>
            <a:off x="7490138" y="2588654"/>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280983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4"/>
          <p:cNvSpPr>
            <a:spLocks noGrp="1" noChangeArrowheads="1"/>
          </p:cNvSpPr>
          <p:nvPr>
            <p:ph type="title"/>
          </p:nvPr>
        </p:nvSpPr>
        <p:spPr>
          <a:xfrm>
            <a:off x="1905000" y="76200"/>
            <a:ext cx="8229600" cy="1143000"/>
          </a:xfrm>
          <a:noFill/>
          <a:ln/>
        </p:spPr>
        <p:txBody>
          <a:bodyPr/>
          <a:lstStyle/>
          <a:p>
            <a:r>
              <a:rPr lang="en-US" altLang="en-US"/>
              <a:t>PCA process –STEP 1</a:t>
            </a:r>
          </a:p>
        </p:txBody>
      </p:sp>
      <p:sp>
        <p:nvSpPr>
          <p:cNvPr id="56325" name="Rectangle 5"/>
          <p:cNvSpPr>
            <a:spLocks noGrp="1" noChangeArrowheads="1"/>
          </p:cNvSpPr>
          <p:nvPr>
            <p:ph type="body" idx="1"/>
          </p:nvPr>
        </p:nvSpPr>
        <p:spPr>
          <a:xfrm>
            <a:off x="3086101" y="1222420"/>
            <a:ext cx="2286000" cy="5029200"/>
          </a:xfrm>
          <a:noFill/>
          <a:ln/>
        </p:spPr>
        <p:txBody>
          <a:bodyPr>
            <a:normAutofit lnSpcReduction="10000"/>
          </a:bodyPr>
          <a:lstStyle/>
          <a:p>
            <a:pPr>
              <a:buFont typeface="Wingdings" panose="05000000000000000000" pitchFamily="2" charset="2"/>
              <a:buNone/>
            </a:pPr>
            <a:r>
              <a:rPr lang="en-US" altLang="en-US" sz="2400" dirty="0"/>
              <a:t>DATA:</a:t>
            </a:r>
          </a:p>
          <a:p>
            <a:pPr>
              <a:buFont typeface="Wingdings" panose="05000000000000000000" pitchFamily="2" charset="2"/>
              <a:buNone/>
            </a:pPr>
            <a:r>
              <a:rPr lang="en-US" altLang="en-US" sz="2400" u="sng" dirty="0" smtClean="0"/>
              <a:t> x      </a:t>
            </a:r>
            <a:r>
              <a:rPr lang="en-US" altLang="en-US" sz="2400" u="sng" dirty="0"/>
              <a:t>	y</a:t>
            </a:r>
          </a:p>
          <a:p>
            <a:pPr>
              <a:buFont typeface="Wingdings" panose="05000000000000000000" pitchFamily="2" charset="2"/>
              <a:buNone/>
            </a:pPr>
            <a:r>
              <a:rPr lang="en-US" altLang="en-US" sz="2400" dirty="0"/>
              <a:t>2.5 	2.4</a:t>
            </a:r>
          </a:p>
          <a:p>
            <a:pPr>
              <a:buFont typeface="Wingdings" panose="05000000000000000000" pitchFamily="2" charset="2"/>
              <a:buNone/>
            </a:pPr>
            <a:r>
              <a:rPr lang="en-US" altLang="en-US" sz="2400" dirty="0"/>
              <a:t>0.5 	0.7</a:t>
            </a:r>
          </a:p>
          <a:p>
            <a:pPr>
              <a:buFont typeface="Wingdings" panose="05000000000000000000" pitchFamily="2" charset="2"/>
              <a:buNone/>
            </a:pPr>
            <a:r>
              <a:rPr lang="en-US" altLang="en-US" sz="2400" dirty="0"/>
              <a:t>2.2 	2.9</a:t>
            </a:r>
          </a:p>
          <a:p>
            <a:pPr>
              <a:buFont typeface="Wingdings" panose="05000000000000000000" pitchFamily="2" charset="2"/>
              <a:buNone/>
            </a:pPr>
            <a:r>
              <a:rPr lang="en-US" altLang="en-US" sz="2400" dirty="0"/>
              <a:t>1.9 	2.2</a:t>
            </a:r>
          </a:p>
          <a:p>
            <a:pPr>
              <a:buFont typeface="Wingdings" panose="05000000000000000000" pitchFamily="2" charset="2"/>
              <a:buNone/>
            </a:pPr>
            <a:r>
              <a:rPr lang="en-US" altLang="en-US" sz="2400" dirty="0"/>
              <a:t>3.1 	3.0</a:t>
            </a:r>
          </a:p>
          <a:p>
            <a:pPr>
              <a:buFont typeface="Wingdings" panose="05000000000000000000" pitchFamily="2" charset="2"/>
              <a:buNone/>
            </a:pPr>
            <a:r>
              <a:rPr lang="en-US" altLang="en-US" sz="2400" dirty="0"/>
              <a:t>2.3 	2.7</a:t>
            </a:r>
          </a:p>
          <a:p>
            <a:pPr>
              <a:buFont typeface="Wingdings" panose="05000000000000000000" pitchFamily="2" charset="2"/>
              <a:buNone/>
            </a:pPr>
            <a:r>
              <a:rPr lang="en-US" altLang="en-US" sz="2400" dirty="0"/>
              <a:t>2 		1.6</a:t>
            </a:r>
          </a:p>
          <a:p>
            <a:pPr>
              <a:buFont typeface="Wingdings" panose="05000000000000000000" pitchFamily="2" charset="2"/>
              <a:buNone/>
            </a:pPr>
            <a:r>
              <a:rPr lang="en-US" altLang="en-US" sz="2400" dirty="0"/>
              <a:t>1 		1.1</a:t>
            </a:r>
          </a:p>
          <a:p>
            <a:pPr>
              <a:buFont typeface="Wingdings" panose="05000000000000000000" pitchFamily="2" charset="2"/>
              <a:buNone/>
            </a:pPr>
            <a:r>
              <a:rPr lang="en-US" altLang="en-US" sz="2400" dirty="0"/>
              <a:t>1.5 	1.6</a:t>
            </a:r>
          </a:p>
          <a:p>
            <a:pPr>
              <a:buFont typeface="Wingdings" panose="05000000000000000000" pitchFamily="2" charset="2"/>
              <a:buNone/>
            </a:pPr>
            <a:r>
              <a:rPr lang="en-US" altLang="en-US" sz="2400" dirty="0"/>
              <a:t>1.1 	0.9</a:t>
            </a:r>
          </a:p>
        </p:txBody>
      </p:sp>
      <p:sp>
        <p:nvSpPr>
          <p:cNvPr id="56326" name="Rectangle 6"/>
          <p:cNvSpPr>
            <a:spLocks noChangeArrowheads="1"/>
          </p:cNvSpPr>
          <p:nvPr/>
        </p:nvSpPr>
        <p:spPr bwMode="auto">
          <a:xfrm>
            <a:off x="5943600" y="1222420"/>
            <a:ext cx="34290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nSpc>
                <a:spcPct val="90000"/>
              </a:lnSpc>
              <a:buFont typeface="Wingdings" panose="05000000000000000000" pitchFamily="2" charset="2"/>
              <a:buNone/>
            </a:pPr>
            <a:r>
              <a:rPr lang="en-US" altLang="en-US" sz="2400" dirty="0"/>
              <a:t>ZERO MEAN DATA:</a:t>
            </a:r>
          </a:p>
          <a:p>
            <a:pPr>
              <a:buFont typeface="Wingdings" panose="05000000000000000000" pitchFamily="2" charset="2"/>
              <a:buNone/>
            </a:pPr>
            <a:r>
              <a:rPr lang="en-US" altLang="en-US" sz="2400" u="sng" dirty="0"/>
              <a:t>x 			  y    </a:t>
            </a:r>
          </a:p>
          <a:p>
            <a:pPr>
              <a:buFont typeface="Wingdings" panose="05000000000000000000" pitchFamily="2" charset="2"/>
              <a:buNone/>
            </a:pPr>
            <a:r>
              <a:rPr lang="en-US" altLang="en-US" sz="2400" dirty="0"/>
              <a:t>.69 		.49</a:t>
            </a:r>
          </a:p>
          <a:p>
            <a:pPr>
              <a:buFont typeface="Wingdings" panose="05000000000000000000" pitchFamily="2" charset="2"/>
              <a:buNone/>
            </a:pPr>
            <a:r>
              <a:rPr lang="en-US" altLang="en-US" sz="2400" dirty="0"/>
              <a:t>-1.31 		-1.21</a:t>
            </a:r>
          </a:p>
          <a:p>
            <a:pPr>
              <a:buFont typeface="Wingdings" panose="05000000000000000000" pitchFamily="2" charset="2"/>
              <a:buNone/>
            </a:pPr>
            <a:r>
              <a:rPr lang="en-US" altLang="en-US" sz="2400" dirty="0"/>
              <a:t>.39 		.99</a:t>
            </a:r>
          </a:p>
          <a:p>
            <a:pPr>
              <a:buFont typeface="Wingdings" panose="05000000000000000000" pitchFamily="2" charset="2"/>
              <a:buNone/>
            </a:pPr>
            <a:r>
              <a:rPr lang="en-US" altLang="en-US" sz="2400" dirty="0"/>
              <a:t>.09 		.29</a:t>
            </a:r>
          </a:p>
          <a:p>
            <a:pPr>
              <a:buFont typeface="Wingdings" panose="05000000000000000000" pitchFamily="2" charset="2"/>
              <a:buNone/>
            </a:pPr>
            <a:r>
              <a:rPr lang="en-US" altLang="en-US" sz="2400" dirty="0"/>
              <a:t>1.29 		1.09</a:t>
            </a:r>
          </a:p>
          <a:p>
            <a:pPr>
              <a:buFont typeface="Wingdings" panose="05000000000000000000" pitchFamily="2" charset="2"/>
              <a:buNone/>
            </a:pPr>
            <a:r>
              <a:rPr lang="en-US" altLang="en-US" sz="2400" dirty="0"/>
              <a:t>.49 		.79</a:t>
            </a:r>
          </a:p>
          <a:p>
            <a:pPr>
              <a:buFont typeface="Wingdings" panose="05000000000000000000" pitchFamily="2" charset="2"/>
              <a:buNone/>
            </a:pPr>
            <a:r>
              <a:rPr lang="en-US" altLang="en-US" sz="2400" dirty="0"/>
              <a:t>.19 		-.31</a:t>
            </a:r>
          </a:p>
          <a:p>
            <a:pPr>
              <a:buFont typeface="Wingdings" panose="05000000000000000000" pitchFamily="2" charset="2"/>
              <a:buNone/>
            </a:pPr>
            <a:r>
              <a:rPr lang="en-US" altLang="en-US" sz="2400" dirty="0"/>
              <a:t>-.81 		-.81</a:t>
            </a:r>
          </a:p>
          <a:p>
            <a:pPr>
              <a:buFont typeface="Wingdings" panose="05000000000000000000" pitchFamily="2" charset="2"/>
              <a:buNone/>
            </a:pPr>
            <a:r>
              <a:rPr lang="en-US" altLang="en-US" sz="2400" dirty="0"/>
              <a:t>-.31 		-.31</a:t>
            </a:r>
          </a:p>
          <a:p>
            <a:pPr>
              <a:buFont typeface="Wingdings" panose="05000000000000000000" pitchFamily="2" charset="2"/>
              <a:buNone/>
            </a:pPr>
            <a:r>
              <a:rPr lang="en-US" altLang="en-US" sz="2400" dirty="0"/>
              <a:t>-.71 		-1.01</a:t>
            </a:r>
          </a:p>
        </p:txBody>
      </p:sp>
      <p:sp>
        <p:nvSpPr>
          <p:cNvPr id="56327" name="Line 7"/>
          <p:cNvSpPr>
            <a:spLocks noChangeShapeType="1"/>
          </p:cNvSpPr>
          <p:nvPr/>
        </p:nvSpPr>
        <p:spPr bwMode="auto">
          <a:xfrm>
            <a:off x="3771364" y="1981200"/>
            <a:ext cx="0" cy="441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28" name="Line 8"/>
          <p:cNvSpPr>
            <a:spLocks noChangeShapeType="1"/>
          </p:cNvSpPr>
          <p:nvPr/>
        </p:nvSpPr>
        <p:spPr bwMode="auto">
          <a:xfrm>
            <a:off x="7239000" y="1981200"/>
            <a:ext cx="0" cy="472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534069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4"/>
          <p:cNvSpPr>
            <a:spLocks noGrp="1" noChangeArrowheads="1"/>
          </p:cNvSpPr>
          <p:nvPr>
            <p:ph type="title"/>
          </p:nvPr>
        </p:nvSpPr>
        <p:spPr>
          <a:xfrm>
            <a:off x="1981200" y="76200"/>
            <a:ext cx="8229600" cy="1143000"/>
          </a:xfrm>
          <a:noFill/>
          <a:ln/>
        </p:spPr>
        <p:txBody>
          <a:bodyPr/>
          <a:lstStyle/>
          <a:p>
            <a:r>
              <a:rPr lang="en-US" altLang="en-US"/>
              <a:t>PCA process –STEP 1</a:t>
            </a:r>
          </a:p>
        </p:txBody>
      </p:sp>
      <p:pic>
        <p:nvPicPr>
          <p:cNvPr id="5734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9336" y="1101144"/>
            <a:ext cx="6553200" cy="542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3795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4"/>
          <p:cNvSpPr>
            <a:spLocks noGrp="1" noChangeArrowheads="1"/>
          </p:cNvSpPr>
          <p:nvPr>
            <p:ph type="title"/>
          </p:nvPr>
        </p:nvSpPr>
        <p:spPr>
          <a:xfrm>
            <a:off x="1981200" y="76200"/>
            <a:ext cx="8229600" cy="1143000"/>
          </a:xfrm>
          <a:noFill/>
          <a:ln/>
        </p:spPr>
        <p:txBody>
          <a:bodyPr/>
          <a:lstStyle/>
          <a:p>
            <a:r>
              <a:rPr lang="en-US" altLang="en-US"/>
              <a:t>PCA process –STEP 2</a:t>
            </a:r>
          </a:p>
        </p:txBody>
      </p:sp>
      <p:sp>
        <p:nvSpPr>
          <p:cNvPr id="58373" name="Rectangle 5"/>
          <p:cNvSpPr>
            <a:spLocks noGrp="1" noChangeArrowheads="1"/>
          </p:cNvSpPr>
          <p:nvPr>
            <p:ph type="body" idx="1"/>
          </p:nvPr>
        </p:nvSpPr>
        <p:spPr>
          <a:xfrm>
            <a:off x="154546" y="1219200"/>
            <a:ext cx="5613041" cy="4525963"/>
          </a:xfrm>
          <a:noFill/>
          <a:ln/>
        </p:spPr>
        <p:txBody>
          <a:bodyPr/>
          <a:lstStyle/>
          <a:p>
            <a:r>
              <a:rPr lang="en-US" altLang="en-US" dirty="0"/>
              <a:t>Calculate the covariance matrix</a:t>
            </a:r>
          </a:p>
          <a:p>
            <a:pPr>
              <a:buFont typeface="Wingdings" panose="05000000000000000000" pitchFamily="2" charset="2"/>
              <a:buNone/>
            </a:pPr>
            <a:r>
              <a:rPr lang="en-US" altLang="en-US" dirty="0"/>
              <a:t>	</a:t>
            </a:r>
            <a:r>
              <a:rPr lang="en-US" altLang="en-US" dirty="0" err="1"/>
              <a:t>cov</a:t>
            </a:r>
            <a:r>
              <a:rPr lang="en-US" altLang="en-US" dirty="0"/>
              <a:t> =   .616555556    .615444444</a:t>
            </a:r>
          </a:p>
          <a:p>
            <a:pPr>
              <a:buFont typeface="Wingdings" panose="05000000000000000000" pitchFamily="2" charset="2"/>
              <a:buNone/>
            </a:pPr>
            <a:r>
              <a:rPr lang="en-US" altLang="en-US" dirty="0"/>
              <a:t>		    </a:t>
            </a:r>
            <a:r>
              <a:rPr lang="en-US" altLang="en-US" dirty="0" smtClean="0"/>
              <a:t>.</a:t>
            </a:r>
            <a:r>
              <a:rPr lang="en-US" altLang="en-US" dirty="0"/>
              <a:t>615444444    .716555556</a:t>
            </a:r>
          </a:p>
          <a:p>
            <a:pPr>
              <a:buFont typeface="Wingdings" panose="05000000000000000000" pitchFamily="2" charset="2"/>
              <a:buNone/>
            </a:pPr>
            <a:endParaRPr lang="en-US" altLang="en-US" dirty="0"/>
          </a:p>
          <a:p>
            <a:r>
              <a:rPr lang="en-US" altLang="en-US" dirty="0"/>
              <a:t>since the non-diagonal elements in this covariance matrix are positive, we should expect that both the x and y variable increase together.</a:t>
            </a:r>
          </a:p>
          <a:p>
            <a:pPr>
              <a:buFont typeface="Wingdings" panose="05000000000000000000" pitchFamily="2" charset="2"/>
              <a:buNone/>
            </a:pPr>
            <a:endParaRPr lang="en-US" altLang="en-US" dirty="0"/>
          </a:p>
        </p:txBody>
      </p:sp>
      <p:sp>
        <p:nvSpPr>
          <p:cNvPr id="58374" name="AutoShape 6"/>
          <p:cNvSpPr>
            <a:spLocks noChangeArrowheads="1"/>
          </p:cNvSpPr>
          <p:nvPr/>
        </p:nvSpPr>
        <p:spPr bwMode="auto">
          <a:xfrm>
            <a:off x="1352282" y="1815921"/>
            <a:ext cx="3979572" cy="903088"/>
          </a:xfrm>
          <a:prstGeom prst="bracketPair">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Rectangle 5"/>
          <p:cNvSpPr txBox="1">
            <a:spLocks noChangeArrowheads="1"/>
          </p:cNvSpPr>
          <p:nvPr/>
        </p:nvSpPr>
        <p:spPr>
          <a:xfrm>
            <a:off x="6023713" y="1082794"/>
            <a:ext cx="6130345" cy="5254413"/>
          </a:xfrm>
          <a:prstGeom prst="rect">
            <a:avLst/>
          </a:prstGeom>
          <a:noFill/>
          <a:ln/>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smtClean="0"/>
              <a:t>Covariance matrix</a:t>
            </a:r>
          </a:p>
          <a:p>
            <a:r>
              <a:rPr lang="en-US" altLang="en-US" dirty="0" smtClean="0"/>
              <a:t>Representing Covariance between dimensions as a matrix e.g. for 3 dimensions:</a:t>
            </a:r>
          </a:p>
          <a:p>
            <a:pPr>
              <a:buFont typeface="Wingdings" panose="05000000000000000000" pitchFamily="2" charset="2"/>
              <a:buNone/>
            </a:pPr>
            <a:r>
              <a:rPr lang="en-US" altLang="en-US" dirty="0" smtClean="0"/>
              <a:t>			</a:t>
            </a:r>
            <a:r>
              <a:rPr lang="en-US" altLang="en-US" dirty="0" err="1" smtClean="0"/>
              <a:t>cov</a:t>
            </a:r>
            <a:r>
              <a:rPr lang="en-US" altLang="en-US" dirty="0" smtClean="0"/>
              <a:t>(</a:t>
            </a:r>
            <a:r>
              <a:rPr lang="en-US" altLang="en-US" dirty="0" err="1" smtClean="0"/>
              <a:t>x,x</a:t>
            </a:r>
            <a:r>
              <a:rPr lang="en-US" altLang="en-US" dirty="0" smtClean="0"/>
              <a:t>)  </a:t>
            </a:r>
            <a:r>
              <a:rPr lang="en-US" altLang="en-US" dirty="0" err="1" smtClean="0"/>
              <a:t>cov</a:t>
            </a:r>
            <a:r>
              <a:rPr lang="en-US" altLang="en-US" dirty="0" smtClean="0"/>
              <a:t>(</a:t>
            </a:r>
            <a:r>
              <a:rPr lang="en-US" altLang="en-US" dirty="0" err="1" smtClean="0"/>
              <a:t>x,y</a:t>
            </a:r>
            <a:r>
              <a:rPr lang="en-US" altLang="en-US" dirty="0" smtClean="0"/>
              <a:t>)  </a:t>
            </a:r>
            <a:r>
              <a:rPr lang="en-US" altLang="en-US" dirty="0" err="1" smtClean="0"/>
              <a:t>cov</a:t>
            </a:r>
            <a:r>
              <a:rPr lang="en-US" altLang="en-US" dirty="0" smtClean="0"/>
              <a:t>(</a:t>
            </a:r>
            <a:r>
              <a:rPr lang="en-US" altLang="en-US" dirty="0" err="1" smtClean="0"/>
              <a:t>x,z</a:t>
            </a:r>
            <a:r>
              <a:rPr lang="en-US" altLang="en-US" dirty="0" smtClean="0"/>
              <a:t>)</a:t>
            </a:r>
          </a:p>
          <a:p>
            <a:pPr>
              <a:buFont typeface="Wingdings" panose="05000000000000000000" pitchFamily="2" charset="2"/>
              <a:buNone/>
            </a:pPr>
            <a:r>
              <a:rPr lang="en-US" altLang="en-US" dirty="0" smtClean="0"/>
              <a:t>		C =       </a:t>
            </a:r>
            <a:r>
              <a:rPr lang="en-US" altLang="en-US" dirty="0" err="1" smtClean="0"/>
              <a:t>cov</a:t>
            </a:r>
            <a:r>
              <a:rPr lang="en-US" altLang="en-US" dirty="0" smtClean="0"/>
              <a:t>(</a:t>
            </a:r>
            <a:r>
              <a:rPr lang="en-US" altLang="en-US" dirty="0" err="1" smtClean="0"/>
              <a:t>y,x</a:t>
            </a:r>
            <a:r>
              <a:rPr lang="en-US" altLang="en-US" dirty="0" smtClean="0"/>
              <a:t>)  </a:t>
            </a:r>
            <a:r>
              <a:rPr lang="en-US" altLang="en-US" dirty="0" err="1" smtClean="0"/>
              <a:t>cov</a:t>
            </a:r>
            <a:r>
              <a:rPr lang="en-US" altLang="en-US" dirty="0" smtClean="0"/>
              <a:t>(</a:t>
            </a:r>
            <a:r>
              <a:rPr lang="en-US" altLang="en-US" dirty="0" err="1" smtClean="0"/>
              <a:t>y,y</a:t>
            </a:r>
            <a:r>
              <a:rPr lang="en-US" altLang="en-US" dirty="0" smtClean="0"/>
              <a:t>)  </a:t>
            </a:r>
            <a:r>
              <a:rPr lang="en-US" altLang="en-US" dirty="0" err="1" smtClean="0"/>
              <a:t>cov</a:t>
            </a:r>
            <a:r>
              <a:rPr lang="en-US" altLang="en-US" dirty="0" smtClean="0"/>
              <a:t>(</a:t>
            </a:r>
            <a:r>
              <a:rPr lang="en-US" altLang="en-US" dirty="0" err="1" smtClean="0"/>
              <a:t>y,z</a:t>
            </a:r>
            <a:r>
              <a:rPr lang="en-US" altLang="en-US" dirty="0" smtClean="0"/>
              <a:t>)</a:t>
            </a:r>
          </a:p>
          <a:p>
            <a:pPr>
              <a:buFont typeface="Wingdings" panose="05000000000000000000" pitchFamily="2" charset="2"/>
              <a:buNone/>
            </a:pPr>
            <a:r>
              <a:rPr lang="en-US" altLang="en-US" dirty="0" smtClean="0"/>
              <a:t>			</a:t>
            </a:r>
            <a:r>
              <a:rPr lang="en-US" altLang="en-US" dirty="0" err="1" smtClean="0"/>
              <a:t>cov</a:t>
            </a:r>
            <a:r>
              <a:rPr lang="en-US" altLang="en-US" dirty="0" smtClean="0"/>
              <a:t>(</a:t>
            </a:r>
            <a:r>
              <a:rPr lang="en-US" altLang="en-US" dirty="0" err="1" smtClean="0"/>
              <a:t>z,x</a:t>
            </a:r>
            <a:r>
              <a:rPr lang="en-US" altLang="en-US" dirty="0" smtClean="0"/>
              <a:t>)  </a:t>
            </a:r>
            <a:r>
              <a:rPr lang="en-US" altLang="en-US" dirty="0" err="1" smtClean="0"/>
              <a:t>cov</a:t>
            </a:r>
            <a:r>
              <a:rPr lang="en-US" altLang="en-US" dirty="0" smtClean="0"/>
              <a:t>(</a:t>
            </a:r>
            <a:r>
              <a:rPr lang="en-US" altLang="en-US" dirty="0" err="1" smtClean="0"/>
              <a:t>z,y</a:t>
            </a:r>
            <a:r>
              <a:rPr lang="en-US" altLang="en-US" dirty="0" smtClean="0"/>
              <a:t>)  </a:t>
            </a:r>
            <a:r>
              <a:rPr lang="en-US" altLang="en-US" dirty="0" err="1" smtClean="0"/>
              <a:t>cov</a:t>
            </a:r>
            <a:r>
              <a:rPr lang="en-US" altLang="en-US" dirty="0" smtClean="0"/>
              <a:t>(</a:t>
            </a:r>
            <a:r>
              <a:rPr lang="en-US" altLang="en-US" dirty="0" err="1" smtClean="0"/>
              <a:t>z,z</a:t>
            </a:r>
            <a:r>
              <a:rPr lang="en-US" altLang="en-US" dirty="0" smtClean="0"/>
              <a:t>)</a:t>
            </a:r>
          </a:p>
          <a:p>
            <a:endParaRPr lang="en-US" altLang="en-US" dirty="0" smtClean="0"/>
          </a:p>
          <a:p>
            <a:r>
              <a:rPr lang="en-US" altLang="en-US" dirty="0" smtClean="0"/>
              <a:t>Diagonal is the variances of x, y and z</a:t>
            </a:r>
          </a:p>
          <a:p>
            <a:r>
              <a:rPr lang="en-US" altLang="en-US" dirty="0" err="1" smtClean="0"/>
              <a:t>cov</a:t>
            </a:r>
            <a:r>
              <a:rPr lang="en-US" altLang="en-US" dirty="0" smtClean="0"/>
              <a:t>(</a:t>
            </a:r>
            <a:r>
              <a:rPr lang="en-US" altLang="en-US" dirty="0" err="1" smtClean="0"/>
              <a:t>x,y</a:t>
            </a:r>
            <a:r>
              <a:rPr lang="en-US" altLang="en-US" dirty="0" smtClean="0"/>
              <a:t>) = </a:t>
            </a:r>
            <a:r>
              <a:rPr lang="en-US" altLang="en-US" dirty="0" err="1" smtClean="0"/>
              <a:t>cov</a:t>
            </a:r>
            <a:r>
              <a:rPr lang="en-US" altLang="en-US" dirty="0" smtClean="0"/>
              <a:t>(</a:t>
            </a:r>
            <a:r>
              <a:rPr lang="en-US" altLang="en-US" dirty="0" err="1" smtClean="0"/>
              <a:t>y,x</a:t>
            </a:r>
            <a:r>
              <a:rPr lang="en-US" altLang="en-US" dirty="0" smtClean="0"/>
              <a:t>) hence matrix is symmetrical about the diagonal</a:t>
            </a:r>
          </a:p>
          <a:p>
            <a:r>
              <a:rPr lang="en-US" altLang="en-US" dirty="0" smtClean="0"/>
              <a:t>N-dimensional data will result in </a:t>
            </a:r>
            <a:r>
              <a:rPr lang="en-US" altLang="en-US" dirty="0" err="1" smtClean="0"/>
              <a:t>nxn</a:t>
            </a:r>
            <a:r>
              <a:rPr lang="en-US" altLang="en-US" dirty="0" smtClean="0"/>
              <a:t> covariance matrix</a:t>
            </a:r>
            <a:endParaRPr lang="en-US" altLang="en-US" dirty="0"/>
          </a:p>
        </p:txBody>
      </p:sp>
      <p:sp>
        <p:nvSpPr>
          <p:cNvPr id="7" name="AutoShape 6"/>
          <p:cNvSpPr>
            <a:spLocks/>
          </p:cNvSpPr>
          <p:nvPr/>
        </p:nvSpPr>
        <p:spPr bwMode="auto">
          <a:xfrm>
            <a:off x="7800221" y="2628856"/>
            <a:ext cx="160827" cy="1390606"/>
          </a:xfrm>
          <a:prstGeom prst="leftBracket">
            <a:avLst>
              <a:gd name="adj" fmla="val 58824"/>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AutoShape 7"/>
          <p:cNvSpPr>
            <a:spLocks/>
          </p:cNvSpPr>
          <p:nvPr/>
        </p:nvSpPr>
        <p:spPr bwMode="auto">
          <a:xfrm>
            <a:off x="11279725" y="2546080"/>
            <a:ext cx="170287" cy="1460136"/>
          </a:xfrm>
          <a:prstGeom prst="rightBracket">
            <a:avLst>
              <a:gd name="adj" fmla="val 58333"/>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3546144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2752</TotalTime>
  <Words>2866</Words>
  <Application>Microsoft Office PowerPoint</Application>
  <PresentationFormat>Widescreen</PresentationFormat>
  <Paragraphs>534</Paragraphs>
  <Slides>46</Slides>
  <Notes>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46</vt:i4>
      </vt:variant>
    </vt:vector>
  </HeadingPairs>
  <TitlesOfParts>
    <vt:vector size="59" baseType="lpstr">
      <vt:lpstr>Arial</vt:lpstr>
      <vt:lpstr>Calibri</vt:lpstr>
      <vt:lpstr>Calibri Light</vt:lpstr>
      <vt:lpstr>Courier New</vt:lpstr>
      <vt:lpstr>DejaVu Sans</vt:lpstr>
      <vt:lpstr>Georgia</vt:lpstr>
      <vt:lpstr>Symbol</vt:lpstr>
      <vt:lpstr>Times New Roman</vt:lpstr>
      <vt:lpstr>Verdana</vt:lpstr>
      <vt:lpstr>Wingdings</vt:lpstr>
      <vt:lpstr>Office Theme</vt:lpstr>
      <vt:lpstr>Chart</vt:lpstr>
      <vt:lpstr>Equation</vt:lpstr>
      <vt:lpstr>Machine Learning</vt:lpstr>
      <vt:lpstr>Principal Component Analysis (PCA)</vt:lpstr>
      <vt:lpstr>PowerPoint Presentation</vt:lpstr>
      <vt:lpstr>PowerPoint Presentation</vt:lpstr>
      <vt:lpstr>PowerPoint Presentation</vt:lpstr>
      <vt:lpstr>PCA process (a simple Example) STEP 1</vt:lpstr>
      <vt:lpstr>PCA process –STEP 1</vt:lpstr>
      <vt:lpstr>PCA process –STEP 1</vt:lpstr>
      <vt:lpstr>PCA process –STEP 2</vt:lpstr>
      <vt:lpstr>PCA process –STEP 3</vt:lpstr>
      <vt:lpstr>PCA process –STEP 3</vt:lpstr>
      <vt:lpstr>PCA process – STEP 4</vt:lpstr>
      <vt:lpstr>PCA process –STEP 4</vt:lpstr>
      <vt:lpstr>PCA process –STEP 5</vt:lpstr>
      <vt:lpstr>PCA process – STEP 5</vt:lpstr>
      <vt:lpstr>PowerPoint Presentation</vt:lpstr>
      <vt:lpstr>Reconstruction of original Data</vt:lpstr>
      <vt:lpstr>PowerPoint Presentation</vt:lpstr>
      <vt:lpstr>Limitations</vt:lpstr>
      <vt:lpstr>Application</vt:lpstr>
      <vt:lpstr>Example: PCA for face recognition </vt:lpstr>
      <vt:lpstr>PowerPoint Presentation</vt:lpstr>
      <vt:lpstr>PowerPoint Presentation</vt:lpstr>
      <vt:lpstr>PowerPoint Presentation</vt:lpstr>
      <vt:lpstr>PowerPoint Presentation</vt:lpstr>
      <vt:lpstr>PowerPoint Presentation</vt:lpstr>
      <vt:lpstr>Principal Components Analysis: mathematical details</vt:lpstr>
      <vt:lpstr>PCA: example</vt:lpstr>
      <vt:lpstr>Computation of Principal Components</vt:lpstr>
      <vt:lpstr>Computation: continued</vt:lpstr>
      <vt:lpstr>Geometry of PCA</vt:lpstr>
      <vt:lpstr>Further principal components</vt:lpstr>
      <vt:lpstr>Further principal components: continued</vt:lpstr>
      <vt:lpstr>Illustration</vt:lpstr>
      <vt:lpstr>USAarrests data: PCA plot</vt:lpstr>
      <vt:lpstr>Figure details</vt:lpstr>
      <vt:lpstr>PowerPoint Presentation</vt:lpstr>
      <vt:lpstr>Another Interpretation of Principal Components</vt:lpstr>
      <vt:lpstr>PCA find the hyperplane closest to the observations</vt:lpstr>
      <vt:lpstr>Scaling of the variables matters</vt:lpstr>
      <vt:lpstr>Proportion Variance Explained</vt:lpstr>
      <vt:lpstr>Proportion Variance Explained: continued</vt:lpstr>
      <vt:lpstr>How many principal components should we use?</vt:lpstr>
      <vt:lpstr>PCA in R</vt:lpstr>
      <vt:lpstr>Practice / HW</vt:lpstr>
      <vt:lpstr>Readings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Jayadhurganandh Jayaraman</dc:creator>
  <cp:lastModifiedBy>HILLARY NYAWATE</cp:lastModifiedBy>
  <cp:revision>34</cp:revision>
  <dcterms:created xsi:type="dcterms:W3CDTF">2018-01-18T22:06:53Z</dcterms:created>
  <dcterms:modified xsi:type="dcterms:W3CDTF">2020-02-18T06:52:29Z</dcterms:modified>
</cp:coreProperties>
</file>