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14" r:id="rId3"/>
    <p:sldId id="315" r:id="rId4"/>
    <p:sldId id="316" r:id="rId5"/>
    <p:sldId id="319" r:id="rId6"/>
    <p:sldId id="320" r:id="rId7"/>
    <p:sldId id="321" r:id="rId8"/>
    <p:sldId id="323" r:id="rId9"/>
    <p:sldId id="335" r:id="rId10"/>
    <p:sldId id="336" r:id="rId11"/>
    <p:sldId id="326" r:id="rId12"/>
    <p:sldId id="329" r:id="rId13"/>
    <p:sldId id="317" r:id="rId14"/>
    <p:sldId id="318" r:id="rId15"/>
    <p:sldId id="258" r:id="rId16"/>
    <p:sldId id="261" r:id="rId17"/>
    <p:sldId id="264" r:id="rId18"/>
    <p:sldId id="267" r:id="rId19"/>
    <p:sldId id="269" r:id="rId20"/>
    <p:sldId id="313" r:id="rId21"/>
    <p:sldId id="275" r:id="rId22"/>
    <p:sldId id="276" r:id="rId23"/>
    <p:sldId id="278" r:id="rId24"/>
    <p:sldId id="279" r:id="rId25"/>
    <p:sldId id="282" r:id="rId26"/>
    <p:sldId id="284" r:id="rId27"/>
    <p:sldId id="288" r:id="rId28"/>
    <p:sldId id="289" r:id="rId29"/>
    <p:sldId id="290" r:id="rId30"/>
    <p:sldId id="292" r:id="rId31"/>
    <p:sldId id="296" r:id="rId32"/>
    <p:sldId id="297" r:id="rId33"/>
    <p:sldId id="298" r:id="rId34"/>
    <p:sldId id="300" r:id="rId35"/>
    <p:sldId id="302" r:id="rId36"/>
    <p:sldId id="301" r:id="rId37"/>
    <p:sldId id="304" r:id="rId38"/>
    <p:sldId id="308" r:id="rId39"/>
    <p:sldId id="344" r:id="rId40"/>
    <p:sldId id="345" r:id="rId41"/>
    <p:sldId id="346" r:id="rId42"/>
    <p:sldId id="322" r:id="rId43"/>
    <p:sldId id="354" r:id="rId44"/>
    <p:sldId id="355" r:id="rId45"/>
    <p:sldId id="356" r:id="rId46"/>
    <p:sldId id="337" r:id="rId47"/>
    <p:sldId id="339" r:id="rId48"/>
    <p:sldId id="347" r:id="rId49"/>
    <p:sldId id="348" r:id="rId50"/>
    <p:sldId id="349" r:id="rId51"/>
    <p:sldId id="350" r:id="rId52"/>
    <p:sldId id="351" r:id="rId53"/>
    <p:sldId id="352" r:id="rId54"/>
    <p:sldId id="340" r:id="rId55"/>
    <p:sldId id="353" r:id="rId56"/>
    <p:sldId id="311" r:id="rId57"/>
    <p:sldId id="312" r:id="rId58"/>
    <p:sldId id="333" r:id="rId59"/>
    <p:sldId id="334" r:id="rId60"/>
    <p:sldId id="341" r:id="rId61"/>
    <p:sldId id="342" r:id="rId62"/>
    <p:sldId id="343" r:id="rId63"/>
    <p:sldId id="330" r:id="rId64"/>
    <p:sldId id="331" r:id="rId65"/>
    <p:sldId id="33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2AE90-2483-4C21-B5AE-4F4BE1313BF8}" type="datetimeFigureOut">
              <a:rPr lang="en-US" smtClean="0"/>
              <a:t>10/6/2019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46035-60AF-480D-8CA0-493EAD142C02}" type="slidenum">
              <a:rPr lang="en-US" smtClean="0"/>
              <a:t>‹#›</a:t>
            </a:fld>
            <a:endParaRPr lang="en-US"/>
          </a:p>
        </p:txBody>
      </p:sp>
    </p:spTree>
    <p:extLst>
      <p:ext uri="{BB962C8B-B14F-4D97-AF65-F5344CB8AC3E}">
        <p14:creationId xmlns:p14="http://schemas.microsoft.com/office/powerpoint/2010/main" val="3168341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A3238-2BEC-4247-B5FE-B0DED7CCE0C9}" type="slidenum">
              <a:rPr lang="en-US" altLang="en-US"/>
              <a:pPr/>
              <a:t>5</a:t>
            </a:fld>
            <a:endParaRPr lang="en-US" alt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96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C6BC8-72CB-42F6-B5AB-64CBDDF641C1}" type="slidenum">
              <a:rPr lang="en-US" altLang="en-US"/>
              <a:pPr/>
              <a:t>6</a:t>
            </a:fld>
            <a:endParaRPr lang="en-US"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257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82D64-7C32-406F-9DB7-EDC7ECAFA0B2}" type="slidenum">
              <a:rPr lang="en-US" altLang="en-US"/>
              <a:pPr/>
              <a:t>7</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764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24423-FFAB-48F9-BADF-8ED77DC64FD8}" type="slidenum">
              <a:rPr lang="en-US" altLang="en-US"/>
              <a:pPr/>
              <a:t>8</a:t>
            </a:fld>
            <a:endParaRPr lang="en-US" altLang="en-US"/>
          </a:p>
        </p:txBody>
      </p:sp>
      <p:sp>
        <p:nvSpPr>
          <p:cNvPr id="925698" name="Rectangle 2"/>
          <p:cNvSpPr>
            <a:spLocks noGrp="1" noRot="1" noChangeAspect="1" noChangeArrowheads="1" noTextEdit="1"/>
          </p:cNvSpPr>
          <p:nvPr>
            <p:ph type="sldImg"/>
          </p:nvPr>
        </p:nvSpPr>
        <p:spPr>
          <a:ln/>
        </p:spPr>
      </p:sp>
      <p:sp>
        <p:nvSpPr>
          <p:cNvPr id="925699" name="Rectangle 3"/>
          <p:cNvSpPr>
            <a:spLocks noGrp="1" noChangeArrowheads="1"/>
          </p:cNvSpPr>
          <p:nvPr>
            <p:ph type="body" idx="1"/>
          </p:nvPr>
        </p:nvSpPr>
        <p:spPr>
          <a:xfrm>
            <a:off x="912813" y="4343400"/>
            <a:ext cx="5032375" cy="4114800"/>
          </a:xfrm>
        </p:spPr>
        <p:txBody>
          <a:bodyPr/>
          <a:lstStyle/>
          <a:p>
            <a:endParaRPr lang="en-US" altLang="en-US"/>
          </a:p>
        </p:txBody>
      </p:sp>
    </p:spTree>
    <p:extLst>
      <p:ext uri="{BB962C8B-B14F-4D97-AF65-F5344CB8AC3E}">
        <p14:creationId xmlns:p14="http://schemas.microsoft.com/office/powerpoint/2010/main" val="373355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D33357-FCAD-431E-9CB4-1153D222105F}" type="slidenum">
              <a:rPr lang="en-US"/>
              <a:pPr eaLnBrk="1" hangingPunct="1"/>
              <a:t>39</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661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D33357-FCAD-431E-9CB4-1153D222105F}" type="slidenum">
              <a:rPr lang="en-US"/>
              <a:pPr eaLnBrk="1" hangingPunct="1"/>
              <a:t>40</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23389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D33357-FCAD-431E-9CB4-1153D222105F}" type="slidenum">
              <a:rPr lang="en-US"/>
              <a:pPr eaLnBrk="1" hangingPunct="1"/>
              <a:t>41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9983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C449E-73ED-4098-AD7E-7D794FFCF750}" type="slidenum">
              <a:rPr lang="en-US" altLang="en-US"/>
              <a:pPr/>
              <a:t>42</a:t>
            </a:fld>
            <a:endParaRPr lang="en-US"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393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41A529-6456-4809-8B8D-42CFABC202D0}"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84229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41A529-6456-4809-8B8D-42CFABC202D0}"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253427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41A529-6456-4809-8B8D-42CFABC202D0}"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346166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41A529-6456-4809-8B8D-42CFABC202D0}"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404621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41A529-6456-4809-8B8D-42CFABC202D0}"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422603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41A529-6456-4809-8B8D-42CFABC202D0}"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157824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41A529-6456-4809-8B8D-42CFABC202D0}" type="datetimeFigureOut">
              <a:rPr lang="en-US" smtClean="0"/>
              <a:t>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208319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41A529-6456-4809-8B8D-42CFABC202D0}" type="datetimeFigureOut">
              <a:rPr lang="en-US" smtClean="0"/>
              <a:t>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38080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1A529-6456-4809-8B8D-42CFABC202D0}" type="datetimeFigureOut">
              <a:rPr lang="en-US" smtClean="0"/>
              <a:t>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84697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41A529-6456-4809-8B8D-42CFABC202D0}"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402724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41A529-6456-4809-8B8D-42CFABC202D0}"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7F0DB-4358-48E5-A273-9D676BC60B77}" type="slidenum">
              <a:rPr lang="en-US" smtClean="0"/>
              <a:t>‹#›</a:t>
            </a:fld>
            <a:endParaRPr lang="en-US"/>
          </a:p>
        </p:txBody>
      </p:sp>
    </p:spTree>
    <p:extLst>
      <p:ext uri="{BB962C8B-B14F-4D97-AF65-F5344CB8AC3E}">
        <p14:creationId xmlns:p14="http://schemas.microsoft.com/office/powerpoint/2010/main" val="384402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1A529-6456-4809-8B8D-42CFABC202D0}" type="datetimeFigureOut">
              <a:rPr lang="en-US" smtClean="0"/>
              <a:t>10/6/2019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7F0DB-4358-48E5-A273-9D676BC60B77}" type="slidenum">
              <a:rPr lang="en-US" smtClean="0"/>
              <a:t>‹#›</a:t>
            </a:fld>
            <a:endParaRPr lang="en-US"/>
          </a:p>
        </p:txBody>
      </p:sp>
    </p:spTree>
    <p:extLst>
      <p:ext uri="{BB962C8B-B14F-4D97-AF65-F5344CB8AC3E}">
        <p14:creationId xmlns:p14="http://schemas.microsoft.com/office/powerpoint/2010/main" val="70729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g"/><Relationship Id="rId4" Type="http://schemas.openxmlformats.org/officeDocument/2006/relationships/image" Target="../media/image33.jpg"/></Relationships>
</file>

<file path=ppt/slides/_rels/slide47.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image" Target="../media/image37.jpg"/><Relationship Id="rId7" Type="http://schemas.openxmlformats.org/officeDocument/2006/relationships/image" Target="../media/image31.jpg"/><Relationship Id="rId2"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39.jpg"/><Relationship Id="rId10" Type="http://schemas.openxmlformats.org/officeDocument/2006/relationships/image" Target="../media/image43.jpg"/><Relationship Id="rId4" Type="http://schemas.openxmlformats.org/officeDocument/2006/relationships/image" Target="../media/image38.jpg"/><Relationship Id="rId9" Type="http://schemas.openxmlformats.org/officeDocument/2006/relationships/image" Target="../media/image42.jp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Ensemble Models</a:t>
            </a:r>
            <a:endParaRPr lang="en-US" dirty="0"/>
          </a:p>
        </p:txBody>
      </p:sp>
    </p:spTree>
    <p:extLst>
      <p:ext uri="{BB962C8B-B14F-4D97-AF65-F5344CB8AC3E}">
        <p14:creationId xmlns:p14="http://schemas.microsoft.com/office/powerpoint/2010/main" val="6836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1585" y="414912"/>
            <a:ext cx="3274359" cy="500232"/>
          </a:xfrm>
          <a:prstGeom prst="rect">
            <a:avLst/>
          </a:prstGeom>
        </p:spPr>
        <p:txBody>
          <a:bodyPr vert="horz" wrap="square" lIns="0" tIns="11206" rIns="0" bIns="0" rtlCol="0" anchor="ctr">
            <a:spAutoFit/>
          </a:bodyPr>
          <a:lstStyle/>
          <a:p>
            <a:pPr marL="11206">
              <a:lnSpc>
                <a:spcPct val="100000"/>
              </a:lnSpc>
              <a:spcBef>
                <a:spcPts val="88"/>
              </a:spcBef>
            </a:pPr>
            <a:r>
              <a:rPr sz="3177" spc="-4" dirty="0"/>
              <a:t>Boosting</a:t>
            </a:r>
            <a:r>
              <a:rPr sz="3177" spc="-53" dirty="0"/>
              <a:t> </a:t>
            </a:r>
            <a:r>
              <a:rPr sz="3177" dirty="0"/>
              <a:t>Example</a:t>
            </a:r>
          </a:p>
        </p:txBody>
      </p:sp>
      <p:sp>
        <p:nvSpPr>
          <p:cNvPr id="3" name="object 3"/>
          <p:cNvSpPr/>
          <p:nvPr/>
        </p:nvSpPr>
        <p:spPr>
          <a:xfrm>
            <a:off x="5201625" y="1740553"/>
            <a:ext cx="782171" cy="1024218"/>
          </a:xfrm>
          <a:custGeom>
            <a:avLst/>
            <a:gdLst/>
            <a:ahLst/>
            <a:cxnLst/>
            <a:rect l="l" t="t" r="r" b="b"/>
            <a:pathLst>
              <a:path w="886460" h="1160779">
                <a:moveTo>
                  <a:pt x="0" y="0"/>
                </a:moveTo>
                <a:lnTo>
                  <a:pt x="886460" y="0"/>
                </a:lnTo>
                <a:lnTo>
                  <a:pt x="886460" y="1160335"/>
                </a:lnTo>
                <a:lnTo>
                  <a:pt x="0" y="1160335"/>
                </a:lnTo>
                <a:lnTo>
                  <a:pt x="0" y="0"/>
                </a:lnTo>
                <a:close/>
              </a:path>
            </a:pathLst>
          </a:custGeom>
          <a:solidFill>
            <a:srgbClr val="FF9474">
              <a:alpha val="50199"/>
            </a:srgbClr>
          </a:solidFill>
        </p:spPr>
        <p:txBody>
          <a:bodyPr wrap="square" lIns="0" tIns="0" rIns="0" bIns="0" rtlCol="0"/>
          <a:lstStyle/>
          <a:p>
            <a:endParaRPr sz="1588"/>
          </a:p>
        </p:txBody>
      </p:sp>
      <p:sp>
        <p:nvSpPr>
          <p:cNvPr id="4" name="object 4"/>
          <p:cNvSpPr/>
          <p:nvPr/>
        </p:nvSpPr>
        <p:spPr>
          <a:xfrm>
            <a:off x="4968555" y="1740553"/>
            <a:ext cx="226359" cy="1029821"/>
          </a:xfrm>
          <a:custGeom>
            <a:avLst/>
            <a:gdLst/>
            <a:ahLst/>
            <a:cxnLst/>
            <a:rect l="l" t="t" r="r" b="b"/>
            <a:pathLst>
              <a:path w="256539" h="1167129">
                <a:moveTo>
                  <a:pt x="0" y="0"/>
                </a:moveTo>
                <a:lnTo>
                  <a:pt x="256044" y="0"/>
                </a:lnTo>
                <a:lnTo>
                  <a:pt x="256044" y="1166812"/>
                </a:lnTo>
                <a:lnTo>
                  <a:pt x="0" y="1166812"/>
                </a:lnTo>
                <a:lnTo>
                  <a:pt x="0" y="0"/>
                </a:lnTo>
                <a:close/>
              </a:path>
            </a:pathLst>
          </a:custGeom>
          <a:solidFill>
            <a:srgbClr val="78ACFF">
              <a:alpha val="50199"/>
            </a:srgbClr>
          </a:solidFill>
        </p:spPr>
        <p:txBody>
          <a:bodyPr wrap="square" lIns="0" tIns="0" rIns="0" bIns="0" rtlCol="0"/>
          <a:lstStyle/>
          <a:p>
            <a:endParaRPr sz="1588"/>
          </a:p>
        </p:txBody>
      </p:sp>
      <p:sp>
        <p:nvSpPr>
          <p:cNvPr id="5" name="object 5"/>
          <p:cNvSpPr/>
          <p:nvPr/>
        </p:nvSpPr>
        <p:spPr>
          <a:xfrm>
            <a:off x="4961405" y="1740553"/>
            <a:ext cx="1029821" cy="1029821"/>
          </a:xfrm>
          <a:custGeom>
            <a:avLst/>
            <a:gdLst/>
            <a:ahLst/>
            <a:cxnLst/>
            <a:rect l="l" t="t" r="r" b="b"/>
            <a:pathLst>
              <a:path w="1167129" h="1167129">
                <a:moveTo>
                  <a:pt x="0" y="0"/>
                </a:moveTo>
                <a:lnTo>
                  <a:pt x="1166809" y="0"/>
                </a:lnTo>
                <a:lnTo>
                  <a:pt x="1166809" y="1166809"/>
                </a:lnTo>
                <a:lnTo>
                  <a:pt x="0" y="1166809"/>
                </a:lnTo>
                <a:lnTo>
                  <a:pt x="0" y="0"/>
                </a:lnTo>
                <a:close/>
              </a:path>
            </a:pathLst>
          </a:custGeom>
          <a:ln w="25399">
            <a:solidFill>
              <a:srgbClr val="000000"/>
            </a:solidFill>
          </a:ln>
        </p:spPr>
        <p:txBody>
          <a:bodyPr wrap="square" lIns="0" tIns="0" rIns="0" bIns="0" rtlCol="0"/>
          <a:lstStyle/>
          <a:p>
            <a:endParaRPr sz="1588"/>
          </a:p>
        </p:txBody>
      </p:sp>
      <p:sp>
        <p:nvSpPr>
          <p:cNvPr id="6" name="object 6"/>
          <p:cNvSpPr/>
          <p:nvPr/>
        </p:nvSpPr>
        <p:spPr>
          <a:xfrm>
            <a:off x="5195911" y="1740559"/>
            <a:ext cx="0" cy="995643"/>
          </a:xfrm>
          <a:custGeom>
            <a:avLst/>
            <a:gdLst/>
            <a:ahLst/>
            <a:cxnLst/>
            <a:rect l="l" t="t" r="r" b="b"/>
            <a:pathLst>
              <a:path h="1128395">
                <a:moveTo>
                  <a:pt x="0" y="1127919"/>
                </a:moveTo>
                <a:lnTo>
                  <a:pt x="1" y="0"/>
                </a:lnTo>
              </a:path>
            </a:pathLst>
          </a:custGeom>
          <a:ln w="25399">
            <a:solidFill>
              <a:srgbClr val="000000"/>
            </a:solidFill>
          </a:ln>
        </p:spPr>
        <p:txBody>
          <a:bodyPr wrap="square" lIns="0" tIns="0" rIns="0" bIns="0" rtlCol="0"/>
          <a:lstStyle/>
          <a:p>
            <a:endParaRPr sz="1588"/>
          </a:p>
        </p:txBody>
      </p:sp>
      <p:sp>
        <p:nvSpPr>
          <p:cNvPr id="7" name="object 7"/>
          <p:cNvSpPr/>
          <p:nvPr/>
        </p:nvSpPr>
        <p:spPr>
          <a:xfrm>
            <a:off x="7653328" y="1740553"/>
            <a:ext cx="206187" cy="1024218"/>
          </a:xfrm>
          <a:custGeom>
            <a:avLst/>
            <a:gdLst/>
            <a:ahLst/>
            <a:cxnLst/>
            <a:rect l="l" t="t" r="r" b="b"/>
            <a:pathLst>
              <a:path w="233679" h="1160779">
                <a:moveTo>
                  <a:pt x="0" y="0"/>
                </a:moveTo>
                <a:lnTo>
                  <a:pt x="233362" y="0"/>
                </a:lnTo>
                <a:lnTo>
                  <a:pt x="233362" y="1160335"/>
                </a:lnTo>
                <a:lnTo>
                  <a:pt x="0" y="1160335"/>
                </a:lnTo>
                <a:lnTo>
                  <a:pt x="0" y="0"/>
                </a:lnTo>
                <a:close/>
              </a:path>
            </a:pathLst>
          </a:custGeom>
          <a:solidFill>
            <a:srgbClr val="FF9474">
              <a:alpha val="50199"/>
            </a:srgbClr>
          </a:solidFill>
        </p:spPr>
        <p:txBody>
          <a:bodyPr wrap="square" lIns="0" tIns="0" rIns="0" bIns="0" rtlCol="0"/>
          <a:lstStyle/>
          <a:p>
            <a:endParaRPr sz="1588"/>
          </a:p>
        </p:txBody>
      </p:sp>
      <p:sp>
        <p:nvSpPr>
          <p:cNvPr id="8" name="object 8"/>
          <p:cNvSpPr/>
          <p:nvPr/>
        </p:nvSpPr>
        <p:spPr>
          <a:xfrm>
            <a:off x="6858292" y="1740553"/>
            <a:ext cx="775447" cy="1029821"/>
          </a:xfrm>
          <a:custGeom>
            <a:avLst/>
            <a:gdLst/>
            <a:ahLst/>
            <a:cxnLst/>
            <a:rect l="l" t="t" r="r" b="b"/>
            <a:pathLst>
              <a:path w="878840" h="1167129">
                <a:moveTo>
                  <a:pt x="0" y="0"/>
                </a:moveTo>
                <a:lnTo>
                  <a:pt x="878344" y="0"/>
                </a:lnTo>
                <a:lnTo>
                  <a:pt x="878344" y="1166812"/>
                </a:lnTo>
                <a:lnTo>
                  <a:pt x="0" y="1166812"/>
                </a:lnTo>
                <a:lnTo>
                  <a:pt x="0" y="0"/>
                </a:lnTo>
                <a:close/>
              </a:path>
            </a:pathLst>
          </a:custGeom>
          <a:solidFill>
            <a:srgbClr val="78ACFF">
              <a:alpha val="50199"/>
            </a:srgbClr>
          </a:solidFill>
        </p:spPr>
        <p:txBody>
          <a:bodyPr wrap="square" lIns="0" tIns="0" rIns="0" bIns="0" rtlCol="0"/>
          <a:lstStyle/>
          <a:p>
            <a:endParaRPr sz="1588"/>
          </a:p>
        </p:txBody>
      </p:sp>
      <p:sp>
        <p:nvSpPr>
          <p:cNvPr id="9" name="object 9"/>
          <p:cNvSpPr/>
          <p:nvPr/>
        </p:nvSpPr>
        <p:spPr>
          <a:xfrm>
            <a:off x="6843993" y="1740553"/>
            <a:ext cx="1029821" cy="1029821"/>
          </a:xfrm>
          <a:custGeom>
            <a:avLst/>
            <a:gdLst/>
            <a:ahLst/>
            <a:cxnLst/>
            <a:rect l="l" t="t" r="r" b="b"/>
            <a:pathLst>
              <a:path w="1167129" h="1167129">
                <a:moveTo>
                  <a:pt x="0" y="0"/>
                </a:moveTo>
                <a:lnTo>
                  <a:pt x="1166809" y="0"/>
                </a:lnTo>
                <a:lnTo>
                  <a:pt x="1166809" y="1166809"/>
                </a:lnTo>
                <a:lnTo>
                  <a:pt x="0" y="1166809"/>
                </a:lnTo>
                <a:lnTo>
                  <a:pt x="0" y="0"/>
                </a:lnTo>
                <a:close/>
              </a:path>
            </a:pathLst>
          </a:custGeom>
          <a:ln w="25399">
            <a:solidFill>
              <a:srgbClr val="000000"/>
            </a:solidFill>
          </a:ln>
        </p:spPr>
        <p:txBody>
          <a:bodyPr wrap="square" lIns="0" tIns="0" rIns="0" bIns="0" rtlCol="0"/>
          <a:lstStyle/>
          <a:p>
            <a:endParaRPr sz="1588"/>
          </a:p>
        </p:txBody>
      </p:sp>
      <p:sp>
        <p:nvSpPr>
          <p:cNvPr id="10" name="object 10"/>
          <p:cNvSpPr/>
          <p:nvPr/>
        </p:nvSpPr>
        <p:spPr>
          <a:xfrm>
            <a:off x="7639745" y="1740559"/>
            <a:ext cx="1121" cy="995643"/>
          </a:xfrm>
          <a:custGeom>
            <a:avLst/>
            <a:gdLst/>
            <a:ahLst/>
            <a:cxnLst/>
            <a:rect l="l" t="t" r="r" b="b"/>
            <a:pathLst>
              <a:path w="1270" h="1128395">
                <a:moveTo>
                  <a:pt x="0" y="1127919"/>
                </a:moveTo>
                <a:lnTo>
                  <a:pt x="810" y="0"/>
                </a:lnTo>
              </a:path>
            </a:pathLst>
          </a:custGeom>
          <a:ln w="25399">
            <a:solidFill>
              <a:srgbClr val="000000"/>
            </a:solidFill>
          </a:ln>
        </p:spPr>
        <p:txBody>
          <a:bodyPr wrap="square" lIns="0" tIns="0" rIns="0" bIns="0" rtlCol="0"/>
          <a:lstStyle/>
          <a:p>
            <a:endParaRPr sz="1588"/>
          </a:p>
        </p:txBody>
      </p:sp>
      <p:sp>
        <p:nvSpPr>
          <p:cNvPr id="11" name="object 11"/>
          <p:cNvSpPr/>
          <p:nvPr/>
        </p:nvSpPr>
        <p:spPr>
          <a:xfrm>
            <a:off x="3071813" y="2145221"/>
            <a:ext cx="1029821" cy="618004"/>
          </a:xfrm>
          <a:custGeom>
            <a:avLst/>
            <a:gdLst/>
            <a:ahLst/>
            <a:cxnLst/>
            <a:rect l="l" t="t" r="r" b="b"/>
            <a:pathLst>
              <a:path w="1167130" h="700404">
                <a:moveTo>
                  <a:pt x="0" y="0"/>
                </a:moveTo>
                <a:lnTo>
                  <a:pt x="1166647" y="0"/>
                </a:lnTo>
                <a:lnTo>
                  <a:pt x="1166647" y="700087"/>
                </a:lnTo>
                <a:lnTo>
                  <a:pt x="0" y="700087"/>
                </a:lnTo>
                <a:lnTo>
                  <a:pt x="0" y="0"/>
                </a:lnTo>
                <a:close/>
              </a:path>
            </a:pathLst>
          </a:custGeom>
          <a:solidFill>
            <a:srgbClr val="FF9474">
              <a:alpha val="50199"/>
            </a:srgbClr>
          </a:solidFill>
        </p:spPr>
        <p:txBody>
          <a:bodyPr wrap="square" lIns="0" tIns="0" rIns="0" bIns="0" rtlCol="0"/>
          <a:lstStyle/>
          <a:p>
            <a:endParaRPr sz="1588"/>
          </a:p>
        </p:txBody>
      </p:sp>
      <p:sp>
        <p:nvSpPr>
          <p:cNvPr id="12" name="object 12"/>
          <p:cNvSpPr/>
          <p:nvPr/>
        </p:nvSpPr>
        <p:spPr>
          <a:xfrm>
            <a:off x="3071813" y="1747703"/>
            <a:ext cx="1029821" cy="377638"/>
          </a:xfrm>
          <a:custGeom>
            <a:avLst/>
            <a:gdLst/>
            <a:ahLst/>
            <a:cxnLst/>
            <a:rect l="l" t="t" r="r" b="b"/>
            <a:pathLst>
              <a:path w="1167130" h="427989">
                <a:moveTo>
                  <a:pt x="0" y="0"/>
                </a:moveTo>
                <a:lnTo>
                  <a:pt x="1166647" y="0"/>
                </a:lnTo>
                <a:lnTo>
                  <a:pt x="1166647" y="427837"/>
                </a:lnTo>
                <a:lnTo>
                  <a:pt x="0" y="427837"/>
                </a:lnTo>
                <a:lnTo>
                  <a:pt x="0" y="0"/>
                </a:lnTo>
                <a:close/>
              </a:path>
            </a:pathLst>
          </a:custGeom>
          <a:solidFill>
            <a:srgbClr val="78ACFF">
              <a:alpha val="50199"/>
            </a:srgbClr>
          </a:solidFill>
        </p:spPr>
        <p:txBody>
          <a:bodyPr wrap="square" lIns="0" tIns="0" rIns="0" bIns="0" rtlCol="0"/>
          <a:lstStyle/>
          <a:p>
            <a:endParaRPr sz="1588"/>
          </a:p>
        </p:txBody>
      </p:sp>
      <p:sp>
        <p:nvSpPr>
          <p:cNvPr id="13" name="object 13"/>
          <p:cNvSpPr/>
          <p:nvPr/>
        </p:nvSpPr>
        <p:spPr>
          <a:xfrm>
            <a:off x="3078962" y="1740553"/>
            <a:ext cx="1029821" cy="1029821"/>
          </a:xfrm>
          <a:custGeom>
            <a:avLst/>
            <a:gdLst/>
            <a:ahLst/>
            <a:cxnLst/>
            <a:rect l="l" t="t" r="r" b="b"/>
            <a:pathLst>
              <a:path w="1167130" h="1167129">
                <a:moveTo>
                  <a:pt x="0" y="0"/>
                </a:moveTo>
                <a:lnTo>
                  <a:pt x="1166649" y="0"/>
                </a:lnTo>
                <a:lnTo>
                  <a:pt x="1166649" y="1166809"/>
                </a:lnTo>
                <a:lnTo>
                  <a:pt x="0" y="1166809"/>
                </a:lnTo>
                <a:lnTo>
                  <a:pt x="0" y="0"/>
                </a:lnTo>
                <a:close/>
              </a:path>
            </a:pathLst>
          </a:custGeom>
          <a:ln w="25399">
            <a:solidFill>
              <a:srgbClr val="000000"/>
            </a:solidFill>
          </a:ln>
        </p:spPr>
        <p:txBody>
          <a:bodyPr wrap="square" lIns="0" tIns="0" rIns="0" bIns="0" rtlCol="0"/>
          <a:lstStyle/>
          <a:p>
            <a:endParaRPr sz="1588"/>
          </a:p>
        </p:txBody>
      </p:sp>
      <p:sp>
        <p:nvSpPr>
          <p:cNvPr id="14" name="object 14"/>
          <p:cNvSpPr/>
          <p:nvPr/>
        </p:nvSpPr>
        <p:spPr>
          <a:xfrm>
            <a:off x="3098977" y="2132355"/>
            <a:ext cx="995082" cy="0"/>
          </a:xfrm>
          <a:custGeom>
            <a:avLst/>
            <a:gdLst/>
            <a:ahLst/>
            <a:cxnLst/>
            <a:rect l="l" t="t" r="r" b="b"/>
            <a:pathLst>
              <a:path w="1127760">
                <a:moveTo>
                  <a:pt x="1127759" y="1"/>
                </a:moveTo>
                <a:lnTo>
                  <a:pt x="0" y="0"/>
                </a:lnTo>
              </a:path>
            </a:pathLst>
          </a:custGeom>
          <a:ln w="25399">
            <a:solidFill>
              <a:srgbClr val="000000"/>
            </a:solidFill>
          </a:ln>
        </p:spPr>
        <p:txBody>
          <a:bodyPr wrap="square" lIns="0" tIns="0" rIns="0" bIns="0" rtlCol="0"/>
          <a:lstStyle/>
          <a:p>
            <a:endParaRPr sz="1588"/>
          </a:p>
        </p:txBody>
      </p:sp>
      <p:sp>
        <p:nvSpPr>
          <p:cNvPr id="15" name="object 15"/>
          <p:cNvSpPr txBox="1"/>
          <p:nvPr/>
        </p:nvSpPr>
        <p:spPr>
          <a:xfrm>
            <a:off x="2536171" y="2105865"/>
            <a:ext cx="425824" cy="255678"/>
          </a:xfrm>
          <a:prstGeom prst="rect">
            <a:avLst/>
          </a:prstGeom>
        </p:spPr>
        <p:txBody>
          <a:bodyPr vert="horz" wrap="square" lIns="0" tIns="11206" rIns="0" bIns="0" rtlCol="0">
            <a:spAutoFit/>
          </a:bodyPr>
          <a:lstStyle/>
          <a:p>
            <a:pPr marL="11206">
              <a:spcBef>
                <a:spcPts val="88"/>
              </a:spcBef>
            </a:pPr>
            <a:r>
              <a:rPr sz="1588" b="1" dirty="0">
                <a:latin typeface="Times New Roman"/>
                <a:cs typeface="Times New Roman"/>
              </a:rPr>
              <a:t>.33</a:t>
            </a:r>
            <a:r>
              <a:rPr sz="1588" b="1" spc="-75" dirty="0">
                <a:latin typeface="Times New Roman"/>
                <a:cs typeface="Times New Roman"/>
              </a:rPr>
              <a:t> </a:t>
            </a:r>
            <a:r>
              <a:rPr sz="1588" b="1" dirty="0">
                <a:latin typeface="Times New Roman"/>
                <a:cs typeface="Times New Roman"/>
              </a:rPr>
              <a:t>*</a:t>
            </a:r>
            <a:endParaRPr sz="1588">
              <a:latin typeface="Times New Roman"/>
              <a:cs typeface="Times New Roman"/>
            </a:endParaRPr>
          </a:p>
        </p:txBody>
      </p:sp>
      <p:sp>
        <p:nvSpPr>
          <p:cNvPr id="16" name="object 16"/>
          <p:cNvSpPr txBox="1"/>
          <p:nvPr/>
        </p:nvSpPr>
        <p:spPr>
          <a:xfrm>
            <a:off x="4231061" y="2118472"/>
            <a:ext cx="642097" cy="255678"/>
          </a:xfrm>
          <a:prstGeom prst="rect">
            <a:avLst/>
          </a:prstGeom>
        </p:spPr>
        <p:txBody>
          <a:bodyPr vert="horz" wrap="square" lIns="0" tIns="11206" rIns="0" bIns="0" rtlCol="0">
            <a:spAutoFit/>
          </a:bodyPr>
          <a:lstStyle/>
          <a:p>
            <a:pPr marL="11206">
              <a:spcBef>
                <a:spcPts val="88"/>
              </a:spcBef>
            </a:pPr>
            <a:r>
              <a:rPr sz="1588" b="1" dirty="0">
                <a:latin typeface="Times New Roman"/>
                <a:cs typeface="Times New Roman"/>
              </a:rPr>
              <a:t>+ .57</a:t>
            </a:r>
            <a:r>
              <a:rPr sz="1588" b="1" spc="-84" dirty="0">
                <a:latin typeface="Times New Roman"/>
                <a:cs typeface="Times New Roman"/>
              </a:rPr>
              <a:t> </a:t>
            </a:r>
            <a:r>
              <a:rPr sz="1588" b="1" dirty="0">
                <a:latin typeface="Times New Roman"/>
                <a:cs typeface="Times New Roman"/>
              </a:rPr>
              <a:t>*</a:t>
            </a:r>
            <a:endParaRPr sz="1588">
              <a:latin typeface="Times New Roman"/>
              <a:cs typeface="Times New Roman"/>
            </a:endParaRPr>
          </a:p>
        </p:txBody>
      </p:sp>
      <p:sp>
        <p:nvSpPr>
          <p:cNvPr id="17" name="object 17"/>
          <p:cNvSpPr txBox="1"/>
          <p:nvPr/>
        </p:nvSpPr>
        <p:spPr>
          <a:xfrm>
            <a:off x="6127658" y="2105865"/>
            <a:ext cx="642097" cy="255678"/>
          </a:xfrm>
          <a:prstGeom prst="rect">
            <a:avLst/>
          </a:prstGeom>
        </p:spPr>
        <p:txBody>
          <a:bodyPr vert="horz" wrap="square" lIns="0" tIns="11206" rIns="0" bIns="0" rtlCol="0">
            <a:spAutoFit/>
          </a:bodyPr>
          <a:lstStyle/>
          <a:p>
            <a:pPr marL="11206">
              <a:spcBef>
                <a:spcPts val="88"/>
              </a:spcBef>
            </a:pPr>
            <a:r>
              <a:rPr sz="1588" b="1" dirty="0">
                <a:latin typeface="Times New Roman"/>
                <a:cs typeface="Times New Roman"/>
              </a:rPr>
              <a:t>+ .42</a:t>
            </a:r>
            <a:r>
              <a:rPr sz="1588" b="1" spc="-84" dirty="0">
                <a:latin typeface="Times New Roman"/>
                <a:cs typeface="Times New Roman"/>
              </a:rPr>
              <a:t> </a:t>
            </a:r>
            <a:r>
              <a:rPr sz="1588" b="1" dirty="0">
                <a:latin typeface="Times New Roman"/>
                <a:cs typeface="Times New Roman"/>
              </a:rPr>
              <a:t>*</a:t>
            </a:r>
            <a:endParaRPr sz="1588">
              <a:latin typeface="Times New Roman"/>
              <a:cs typeface="Times New Roman"/>
            </a:endParaRPr>
          </a:p>
        </p:txBody>
      </p:sp>
      <p:sp>
        <p:nvSpPr>
          <p:cNvPr id="18" name="object 18"/>
          <p:cNvSpPr txBox="1"/>
          <p:nvPr/>
        </p:nvSpPr>
        <p:spPr>
          <a:xfrm>
            <a:off x="8211952" y="1912564"/>
            <a:ext cx="252693" cy="500232"/>
          </a:xfrm>
          <a:prstGeom prst="rect">
            <a:avLst/>
          </a:prstGeom>
        </p:spPr>
        <p:txBody>
          <a:bodyPr vert="horz" wrap="square" lIns="0" tIns="11206" rIns="0" bIns="0" rtlCol="0">
            <a:spAutoFit/>
          </a:bodyPr>
          <a:lstStyle/>
          <a:p>
            <a:pPr marL="11206">
              <a:spcBef>
                <a:spcPts val="88"/>
              </a:spcBef>
            </a:pPr>
            <a:r>
              <a:rPr sz="3177" b="1" dirty="0">
                <a:latin typeface="Times New Roman"/>
                <a:cs typeface="Times New Roman"/>
              </a:rPr>
              <a:t>&gt;</a:t>
            </a:r>
            <a:endParaRPr sz="3177">
              <a:latin typeface="Times New Roman"/>
              <a:cs typeface="Times New Roman"/>
            </a:endParaRPr>
          </a:p>
        </p:txBody>
      </p:sp>
      <p:sp>
        <p:nvSpPr>
          <p:cNvPr id="19" name="object 19"/>
          <p:cNvSpPr txBox="1"/>
          <p:nvPr/>
        </p:nvSpPr>
        <p:spPr>
          <a:xfrm>
            <a:off x="8225959" y="2145086"/>
            <a:ext cx="252693" cy="500232"/>
          </a:xfrm>
          <a:prstGeom prst="rect">
            <a:avLst/>
          </a:prstGeom>
        </p:spPr>
        <p:txBody>
          <a:bodyPr vert="horz" wrap="square" lIns="0" tIns="11206" rIns="0" bIns="0" rtlCol="0">
            <a:spAutoFit/>
          </a:bodyPr>
          <a:lstStyle/>
          <a:p>
            <a:pPr marL="11206">
              <a:spcBef>
                <a:spcPts val="88"/>
              </a:spcBef>
            </a:pPr>
            <a:r>
              <a:rPr sz="3177" b="1" dirty="0">
                <a:latin typeface="Times New Roman"/>
                <a:cs typeface="Times New Roman"/>
              </a:rPr>
              <a:t>&lt;</a:t>
            </a:r>
            <a:endParaRPr sz="3177">
              <a:latin typeface="Times New Roman"/>
              <a:cs typeface="Times New Roman"/>
            </a:endParaRPr>
          </a:p>
        </p:txBody>
      </p:sp>
      <p:sp>
        <p:nvSpPr>
          <p:cNvPr id="20" name="object 20"/>
          <p:cNvSpPr txBox="1"/>
          <p:nvPr/>
        </p:nvSpPr>
        <p:spPr>
          <a:xfrm>
            <a:off x="8730224" y="2055439"/>
            <a:ext cx="179294" cy="391548"/>
          </a:xfrm>
          <a:prstGeom prst="rect">
            <a:avLst/>
          </a:prstGeom>
        </p:spPr>
        <p:txBody>
          <a:bodyPr vert="horz" wrap="square" lIns="0" tIns="11206" rIns="0" bIns="0" rtlCol="0">
            <a:spAutoFit/>
          </a:bodyPr>
          <a:lstStyle/>
          <a:p>
            <a:pPr marL="11206">
              <a:spcBef>
                <a:spcPts val="88"/>
              </a:spcBef>
            </a:pPr>
            <a:r>
              <a:rPr sz="2471" b="1" dirty="0">
                <a:latin typeface="Times New Roman"/>
                <a:cs typeface="Times New Roman"/>
              </a:rPr>
              <a:t>0</a:t>
            </a:r>
            <a:endParaRPr sz="2471">
              <a:latin typeface="Times New Roman"/>
              <a:cs typeface="Times New Roman"/>
            </a:endParaRPr>
          </a:p>
        </p:txBody>
      </p:sp>
      <p:sp>
        <p:nvSpPr>
          <p:cNvPr id="21" name="object 21"/>
          <p:cNvSpPr txBox="1"/>
          <p:nvPr/>
        </p:nvSpPr>
        <p:spPr>
          <a:xfrm>
            <a:off x="2592201" y="1286436"/>
            <a:ext cx="3598768" cy="255678"/>
          </a:xfrm>
          <a:prstGeom prst="rect">
            <a:avLst/>
          </a:prstGeom>
        </p:spPr>
        <p:txBody>
          <a:bodyPr vert="horz" wrap="square" lIns="0" tIns="11206" rIns="0" bIns="0" rtlCol="0">
            <a:spAutoFit/>
          </a:bodyPr>
          <a:lstStyle/>
          <a:p>
            <a:pPr marL="11206">
              <a:spcBef>
                <a:spcPts val="88"/>
              </a:spcBef>
            </a:pPr>
            <a:r>
              <a:rPr sz="1588" b="1" spc="-18" dirty="0">
                <a:latin typeface="Times New Roman"/>
                <a:cs typeface="Times New Roman"/>
              </a:rPr>
              <a:t>Weight </a:t>
            </a:r>
            <a:r>
              <a:rPr sz="1588" b="1" spc="-4" dirty="0">
                <a:latin typeface="Times New Roman"/>
                <a:cs typeface="Times New Roman"/>
              </a:rPr>
              <a:t>each classifier </a:t>
            </a:r>
            <a:r>
              <a:rPr sz="1588" b="1" dirty="0">
                <a:latin typeface="Times New Roman"/>
                <a:cs typeface="Times New Roman"/>
              </a:rPr>
              <a:t>and </a:t>
            </a:r>
            <a:r>
              <a:rPr sz="1588" b="1" spc="-4" dirty="0">
                <a:latin typeface="Times New Roman"/>
                <a:cs typeface="Times New Roman"/>
              </a:rPr>
              <a:t>combine</a:t>
            </a:r>
            <a:r>
              <a:rPr sz="1588" b="1" spc="-18" dirty="0">
                <a:latin typeface="Times New Roman"/>
                <a:cs typeface="Times New Roman"/>
              </a:rPr>
              <a:t> </a:t>
            </a:r>
            <a:r>
              <a:rPr sz="1588" b="1" spc="-4" dirty="0">
                <a:latin typeface="Times New Roman"/>
                <a:cs typeface="Times New Roman"/>
              </a:rPr>
              <a:t>them:</a:t>
            </a:r>
            <a:endParaRPr sz="1588">
              <a:latin typeface="Times New Roman"/>
              <a:cs typeface="Times New Roman"/>
            </a:endParaRPr>
          </a:p>
        </p:txBody>
      </p:sp>
      <p:sp>
        <p:nvSpPr>
          <p:cNvPr id="22" name="object 22"/>
          <p:cNvSpPr txBox="1"/>
          <p:nvPr/>
        </p:nvSpPr>
        <p:spPr>
          <a:xfrm>
            <a:off x="4474790" y="3269877"/>
            <a:ext cx="1731309" cy="255678"/>
          </a:xfrm>
          <a:prstGeom prst="rect">
            <a:avLst/>
          </a:prstGeom>
        </p:spPr>
        <p:txBody>
          <a:bodyPr vert="horz" wrap="square" lIns="0" tIns="11206" rIns="0" bIns="0" rtlCol="0">
            <a:spAutoFit/>
          </a:bodyPr>
          <a:lstStyle/>
          <a:p>
            <a:pPr marL="11206">
              <a:spcBef>
                <a:spcPts val="88"/>
              </a:spcBef>
            </a:pPr>
            <a:r>
              <a:rPr sz="1588" b="1" spc="-4" dirty="0">
                <a:latin typeface="Times New Roman"/>
                <a:cs typeface="Times New Roman"/>
              </a:rPr>
              <a:t>Combined</a:t>
            </a:r>
            <a:r>
              <a:rPr sz="1588" b="1" spc="-31" dirty="0">
                <a:latin typeface="Times New Roman"/>
                <a:cs typeface="Times New Roman"/>
              </a:rPr>
              <a:t> </a:t>
            </a:r>
            <a:r>
              <a:rPr sz="1588" b="1" spc="-4" dirty="0">
                <a:latin typeface="Times New Roman"/>
                <a:cs typeface="Times New Roman"/>
              </a:rPr>
              <a:t>classifier</a:t>
            </a:r>
            <a:endParaRPr sz="1588">
              <a:latin typeface="Times New Roman"/>
              <a:cs typeface="Times New Roman"/>
            </a:endParaRPr>
          </a:p>
        </p:txBody>
      </p:sp>
      <p:sp>
        <p:nvSpPr>
          <p:cNvPr id="24" name="object 24"/>
          <p:cNvSpPr/>
          <p:nvPr/>
        </p:nvSpPr>
        <p:spPr>
          <a:xfrm>
            <a:off x="5965733" y="3576918"/>
            <a:ext cx="0" cy="2084294"/>
          </a:xfrm>
          <a:custGeom>
            <a:avLst/>
            <a:gdLst/>
            <a:ahLst/>
            <a:cxnLst/>
            <a:rect l="l" t="t" r="r" b="b"/>
            <a:pathLst>
              <a:path h="2362200">
                <a:moveTo>
                  <a:pt x="0" y="0"/>
                </a:moveTo>
                <a:lnTo>
                  <a:pt x="1" y="2362198"/>
                </a:lnTo>
              </a:path>
            </a:pathLst>
          </a:custGeom>
          <a:ln w="25399">
            <a:solidFill>
              <a:srgbClr val="000000"/>
            </a:solidFill>
          </a:ln>
        </p:spPr>
        <p:txBody>
          <a:bodyPr wrap="square" lIns="0" tIns="0" rIns="0" bIns="0" rtlCol="0"/>
          <a:lstStyle/>
          <a:p>
            <a:endParaRPr sz="1588"/>
          </a:p>
        </p:txBody>
      </p:sp>
      <p:graphicFrame>
        <p:nvGraphicFramePr>
          <p:cNvPr id="25" name="object 25"/>
          <p:cNvGraphicFramePr>
            <a:graphicFrameLocks noGrp="1"/>
          </p:cNvGraphicFramePr>
          <p:nvPr>
            <p:extLst>
              <p:ext uri="{D42A27DB-BD31-4B8C-83A1-F6EECF244321}">
                <p14:modId xmlns:p14="http://schemas.microsoft.com/office/powerpoint/2010/main" val="3704451447"/>
              </p:ext>
            </p:extLst>
          </p:nvPr>
        </p:nvGraphicFramePr>
        <p:xfrm>
          <a:off x="4408114" y="3565712"/>
          <a:ext cx="2017059" cy="2615191"/>
        </p:xfrm>
        <a:graphic>
          <a:graphicData uri="http://schemas.openxmlformats.org/drawingml/2006/table">
            <a:tbl>
              <a:tblPr firstRow="1" bandRow="1">
                <a:tableStyleId>{2D5ABB26-0587-4C30-8999-92F81FD0307C}</a:tableStyleId>
              </a:tblPr>
              <a:tblGrid>
                <a:gridCol w="134471"/>
                <a:gridCol w="268941"/>
                <a:gridCol w="1143000"/>
                <a:gridCol w="470647"/>
              </a:tblGrid>
              <a:tr h="812987">
                <a:tc>
                  <a:txBody>
                    <a:bodyPr/>
                    <a:lstStyle/>
                    <a:p>
                      <a:pPr>
                        <a:lnSpc>
                          <a:spcPct val="100000"/>
                        </a:lnSpc>
                      </a:pPr>
                      <a:endParaRPr sz="1800">
                        <a:latin typeface="Times New Roman"/>
                        <a:cs typeface="Times New Roman"/>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solidFill>
                      <a:srgbClr val="78ACFF">
                        <a:alpha val="50199"/>
                      </a:srgbClr>
                    </a:solidFill>
                  </a:tcPr>
                </a:tc>
                <a:tc>
                  <a:txBody>
                    <a:bodyPr/>
                    <a:lstStyle/>
                    <a:p>
                      <a:pPr>
                        <a:lnSpc>
                          <a:spcPct val="100000"/>
                        </a:lnSpc>
                      </a:pPr>
                      <a:endParaRPr sz="1800">
                        <a:latin typeface="Times New Roman"/>
                        <a:cs typeface="Times New Roman"/>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solidFill>
                      <a:srgbClr val="78ACFF">
                        <a:alpha val="50199"/>
                      </a:srgbClr>
                    </a:solidFill>
                  </a:tcPr>
                </a:tc>
                <a:tc>
                  <a:txBody>
                    <a:bodyPr/>
                    <a:lstStyle/>
                    <a:p>
                      <a:pPr marL="256540">
                        <a:lnSpc>
                          <a:spcPct val="100000"/>
                        </a:lnSpc>
                        <a:spcBef>
                          <a:spcPts val="960"/>
                        </a:spcBef>
                        <a:tabLst>
                          <a:tab pos="1094105" algn="l"/>
                        </a:tabLst>
                      </a:pPr>
                      <a:r>
                        <a:rPr sz="2100" b="1" dirty="0">
                          <a:solidFill>
                            <a:srgbClr val="0000FF"/>
                          </a:solidFill>
                          <a:latin typeface="Courier New"/>
                          <a:cs typeface="Courier New"/>
                        </a:rPr>
                        <a:t>-	</a:t>
                      </a:r>
                      <a:r>
                        <a:rPr sz="3200" b="1" baseline="-13888" dirty="0">
                          <a:solidFill>
                            <a:srgbClr val="0000FF"/>
                          </a:solidFill>
                          <a:latin typeface="Courier New"/>
                          <a:cs typeface="Courier New"/>
                        </a:rPr>
                        <a:t>-</a:t>
                      </a:r>
                      <a:endParaRPr sz="3200" baseline="-13888">
                        <a:latin typeface="Courier New"/>
                        <a:cs typeface="Courier New"/>
                      </a:endParaRPr>
                    </a:p>
                    <a:p>
                      <a:pPr marL="789940">
                        <a:lnSpc>
                          <a:spcPct val="100000"/>
                        </a:lnSpc>
                        <a:spcBef>
                          <a:spcPts val="120"/>
                        </a:spcBef>
                      </a:pPr>
                      <a:r>
                        <a:rPr sz="2100" b="1" dirty="0">
                          <a:solidFill>
                            <a:srgbClr val="0000FF"/>
                          </a:solidFill>
                          <a:latin typeface="Courier New"/>
                          <a:cs typeface="Courier New"/>
                        </a:rPr>
                        <a:t>-</a:t>
                      </a:r>
                      <a:endParaRPr sz="2100">
                        <a:latin typeface="Courier New"/>
                        <a:cs typeface="Courier New"/>
                      </a:endParaRPr>
                    </a:p>
                  </a:txBody>
                  <a:tcPr marL="0" marR="0" marT="10757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78ACFF">
                        <a:alpha val="50199"/>
                      </a:srgbClr>
                    </a:solidFill>
                  </a:tcPr>
                </a:tc>
                <a:tc>
                  <a:txBody>
                    <a:bodyPr/>
                    <a:lstStyle/>
                    <a:p>
                      <a:pPr>
                        <a:lnSpc>
                          <a:spcPct val="100000"/>
                        </a:lnSpc>
                        <a:spcBef>
                          <a:spcPts val="15"/>
                        </a:spcBef>
                      </a:pPr>
                      <a:endParaRPr sz="3500">
                        <a:latin typeface="Times New Roman"/>
                        <a:cs typeface="Times New Roman"/>
                      </a:endParaRPr>
                    </a:p>
                    <a:p>
                      <a:pPr marL="27940">
                        <a:lnSpc>
                          <a:spcPts val="2540"/>
                        </a:lnSpc>
                      </a:pPr>
                      <a:r>
                        <a:rPr sz="2100" b="1" dirty="0">
                          <a:solidFill>
                            <a:srgbClr val="FF0000"/>
                          </a:solidFill>
                          <a:latin typeface="Courier New"/>
                          <a:cs typeface="Courier New"/>
                        </a:rPr>
                        <a:t>+</a:t>
                      </a:r>
                      <a:endParaRPr sz="2100">
                        <a:latin typeface="Courier New"/>
                        <a:cs typeface="Courier New"/>
                      </a:endParaRPr>
                    </a:p>
                  </a:txBody>
                  <a:tcPr marL="0" marR="0" marT="1681"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9474">
                        <a:alpha val="50199"/>
                      </a:srgbClr>
                    </a:solidFill>
                  </a:tcPr>
                </a:tc>
              </a:tr>
              <a:tr h="1209675">
                <a:tc gridSpan="2">
                  <a:txBody>
                    <a:bodyPr/>
                    <a:lstStyle/>
                    <a:p>
                      <a:pPr marL="104139">
                        <a:lnSpc>
                          <a:spcPts val="2039"/>
                        </a:lnSpc>
                      </a:pPr>
                      <a:r>
                        <a:rPr sz="2100" b="1" dirty="0">
                          <a:solidFill>
                            <a:srgbClr val="0000FF"/>
                          </a:solidFill>
                          <a:latin typeface="Courier New"/>
                          <a:cs typeface="Courier New"/>
                        </a:rPr>
                        <a:t>-</a:t>
                      </a:r>
                      <a:endParaRPr sz="2100">
                        <a:latin typeface="Courier New"/>
                        <a:cs typeface="Courier New"/>
                      </a:endParaRPr>
                    </a:p>
                    <a:p>
                      <a:pPr marL="256540">
                        <a:lnSpc>
                          <a:spcPct val="100000"/>
                        </a:lnSpc>
                        <a:spcBef>
                          <a:spcPts val="1320"/>
                        </a:spcBef>
                      </a:pPr>
                      <a:r>
                        <a:rPr sz="2100" b="1" dirty="0">
                          <a:solidFill>
                            <a:srgbClr val="0000FF"/>
                          </a:solidFill>
                          <a:latin typeface="Courier New"/>
                          <a:cs typeface="Courier New"/>
                        </a:rPr>
                        <a:t>-</a:t>
                      </a:r>
                      <a:endParaRPr sz="2100">
                        <a:latin typeface="Courier New"/>
                        <a:cs typeface="Courier New"/>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78ACFF">
                        <a:alpha val="50199"/>
                      </a:srgbClr>
                    </a:solidFill>
                  </a:tcPr>
                </a:tc>
                <a:tc hMerge="1">
                  <a:txBody>
                    <a:bodyPr/>
                    <a:lstStyle/>
                    <a:p>
                      <a:endParaRPr/>
                    </a:p>
                  </a:txBody>
                  <a:tcPr marL="0" marR="0" marT="0" marB="0"/>
                </a:tc>
                <a:tc>
                  <a:txBody>
                    <a:bodyPr/>
                    <a:lstStyle/>
                    <a:p>
                      <a:pPr marL="104139">
                        <a:lnSpc>
                          <a:spcPts val="2039"/>
                        </a:lnSpc>
                        <a:tabLst>
                          <a:tab pos="636905" algn="l"/>
                        </a:tabLst>
                      </a:pPr>
                      <a:r>
                        <a:rPr sz="2100" b="1" dirty="0">
                          <a:solidFill>
                            <a:srgbClr val="FF0000"/>
                          </a:solidFill>
                          <a:latin typeface="Courier New"/>
                          <a:cs typeface="Courier New"/>
                        </a:rPr>
                        <a:t>+	</a:t>
                      </a:r>
                      <a:r>
                        <a:rPr sz="3200" b="1" baseline="-41666" dirty="0">
                          <a:solidFill>
                            <a:srgbClr val="FF0000"/>
                          </a:solidFill>
                          <a:latin typeface="Courier New"/>
                          <a:cs typeface="Courier New"/>
                        </a:rPr>
                        <a:t>+</a:t>
                      </a:r>
                      <a:endParaRPr sz="3200" baseline="-41666">
                        <a:latin typeface="Courier New"/>
                        <a:cs typeface="Courier New"/>
                      </a:endParaRPr>
                    </a:p>
                    <a:p>
                      <a:pPr>
                        <a:lnSpc>
                          <a:spcPct val="100000"/>
                        </a:lnSpc>
                        <a:spcBef>
                          <a:spcPts val="30"/>
                        </a:spcBef>
                      </a:pPr>
                      <a:endParaRPr sz="3800">
                        <a:latin typeface="Times New Roman"/>
                        <a:cs typeface="Times New Roman"/>
                      </a:endParaRPr>
                    </a:p>
                    <a:p>
                      <a:pPr marL="104139">
                        <a:lnSpc>
                          <a:spcPct val="100000"/>
                        </a:lnSpc>
                      </a:pPr>
                      <a:r>
                        <a:rPr sz="2100" b="1" dirty="0">
                          <a:solidFill>
                            <a:srgbClr val="FF0000"/>
                          </a:solidFill>
                          <a:latin typeface="Courier New"/>
                          <a:cs typeface="Courier New"/>
                        </a:rPr>
                        <a:t>+</a:t>
                      </a:r>
                      <a:endParaRPr sz="2100">
                        <a:latin typeface="Courier New"/>
                        <a:cs typeface="Courier New"/>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9474">
                        <a:alpha val="50199"/>
                      </a:srgbClr>
                    </a:solidFill>
                  </a:tcPr>
                </a:tc>
                <a:tc>
                  <a:txBody>
                    <a:bodyPr/>
                    <a:lstStyle/>
                    <a:p>
                      <a:pPr>
                        <a:lnSpc>
                          <a:spcPct val="100000"/>
                        </a:lnSpc>
                        <a:spcBef>
                          <a:spcPts val="15"/>
                        </a:spcBef>
                      </a:pPr>
                      <a:endParaRPr sz="3500">
                        <a:latin typeface="Times New Roman"/>
                        <a:cs typeface="Times New Roman"/>
                      </a:endParaRPr>
                    </a:p>
                    <a:p>
                      <a:pPr>
                        <a:lnSpc>
                          <a:spcPct val="100000"/>
                        </a:lnSpc>
                      </a:pPr>
                      <a:r>
                        <a:rPr sz="2100" b="1" dirty="0">
                          <a:solidFill>
                            <a:srgbClr val="FF0000"/>
                          </a:solidFill>
                          <a:latin typeface="Courier New"/>
                          <a:cs typeface="Courier New"/>
                        </a:rPr>
                        <a:t>+</a:t>
                      </a:r>
                      <a:endParaRPr sz="2100">
                        <a:latin typeface="Courier New"/>
                        <a:cs typeface="Courier New"/>
                      </a:endParaRPr>
                    </a:p>
                  </a:txBody>
                  <a:tcPr marL="0" marR="0" marT="1681"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9474">
                        <a:alpha val="50199"/>
                      </a:srgbClr>
                    </a:solidFill>
                  </a:tcPr>
                </a:tc>
              </a:tr>
            </a:tbl>
          </a:graphicData>
        </a:graphic>
      </p:graphicFrame>
      <p:sp>
        <p:nvSpPr>
          <p:cNvPr id="26" name="object 26"/>
          <p:cNvSpPr txBox="1"/>
          <p:nvPr/>
        </p:nvSpPr>
        <p:spPr>
          <a:xfrm>
            <a:off x="7579380" y="3845860"/>
            <a:ext cx="2021541" cy="774953"/>
          </a:xfrm>
          <a:prstGeom prst="rect">
            <a:avLst/>
          </a:prstGeom>
          <a:ln w="25399">
            <a:solidFill>
              <a:srgbClr val="FF2600"/>
            </a:solidFill>
          </a:ln>
        </p:spPr>
        <p:txBody>
          <a:bodyPr vert="horz" wrap="square" lIns="0" tIns="41462" rIns="0" bIns="0" rtlCol="0">
            <a:spAutoFit/>
          </a:bodyPr>
          <a:lstStyle/>
          <a:p>
            <a:pPr marL="80687" marR="118789" indent="-25774" algn="ctr">
              <a:lnSpc>
                <a:spcPct val="99500"/>
              </a:lnSpc>
              <a:spcBef>
                <a:spcPts val="326"/>
              </a:spcBef>
            </a:pPr>
            <a:r>
              <a:rPr sz="1588" b="1" dirty="0">
                <a:latin typeface="Times New Roman"/>
                <a:cs typeface="Times New Roman"/>
              </a:rPr>
              <a:t>1-node </a:t>
            </a:r>
            <a:r>
              <a:rPr sz="1588" b="1" spc="-4" dirty="0">
                <a:latin typeface="Times New Roman"/>
                <a:cs typeface="Times New Roman"/>
              </a:rPr>
              <a:t>decision </a:t>
            </a:r>
            <a:r>
              <a:rPr sz="1588" b="1" spc="-9" dirty="0">
                <a:latin typeface="Times New Roman"/>
                <a:cs typeface="Times New Roman"/>
              </a:rPr>
              <a:t>trees  </a:t>
            </a:r>
            <a:r>
              <a:rPr sz="1588" b="1" spc="-4" dirty="0">
                <a:latin typeface="Arial"/>
                <a:cs typeface="Arial"/>
              </a:rPr>
              <a:t>“</a:t>
            </a:r>
            <a:r>
              <a:rPr sz="1588" b="1" spc="-4" dirty="0">
                <a:latin typeface="Times New Roman"/>
                <a:cs typeface="Times New Roman"/>
              </a:rPr>
              <a:t>decision stumps</a:t>
            </a:r>
            <a:r>
              <a:rPr sz="1588" b="1" spc="-4" dirty="0">
                <a:latin typeface="Arial"/>
                <a:cs typeface="Arial"/>
              </a:rPr>
              <a:t>”  </a:t>
            </a:r>
            <a:r>
              <a:rPr sz="1588" b="1" i="1" spc="-4" dirty="0">
                <a:latin typeface="Times New Roman"/>
                <a:cs typeface="Times New Roman"/>
              </a:rPr>
              <a:t>very simple</a:t>
            </a:r>
            <a:r>
              <a:rPr sz="1588" b="1" i="1" spc="-44" dirty="0">
                <a:latin typeface="Times New Roman"/>
                <a:cs typeface="Times New Roman"/>
              </a:rPr>
              <a:t> </a:t>
            </a:r>
            <a:r>
              <a:rPr sz="1588" b="1" i="1" spc="-4" dirty="0">
                <a:latin typeface="Times New Roman"/>
                <a:cs typeface="Times New Roman"/>
              </a:rPr>
              <a:t>classifiers</a:t>
            </a:r>
            <a:endParaRPr sz="1588">
              <a:latin typeface="Times New Roman"/>
              <a:cs typeface="Times New Roman"/>
            </a:endParaRPr>
          </a:p>
        </p:txBody>
      </p:sp>
    </p:spTree>
    <p:extLst>
      <p:ext uri="{BB962C8B-B14F-4D97-AF65-F5344CB8AC3E}">
        <p14:creationId xmlns:p14="http://schemas.microsoft.com/office/powerpoint/2010/main" val="179090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838200" y="158748"/>
            <a:ext cx="10515600" cy="624075"/>
          </a:xfrm>
        </p:spPr>
        <p:txBody>
          <a:bodyPr>
            <a:normAutofit fontScale="90000"/>
          </a:bodyPr>
          <a:lstStyle/>
          <a:p>
            <a:r>
              <a:rPr lang="en-US" altLang="en-US" dirty="0"/>
              <a:t>Adaptive Boosting</a:t>
            </a:r>
          </a:p>
        </p:txBody>
      </p:sp>
      <p:sp>
        <p:nvSpPr>
          <p:cNvPr id="964611" name="Rectangle 3"/>
          <p:cNvSpPr>
            <a:spLocks noGrp="1" noChangeArrowheads="1"/>
          </p:cNvSpPr>
          <p:nvPr>
            <p:ph type="body" idx="1"/>
          </p:nvPr>
        </p:nvSpPr>
        <p:spPr>
          <a:xfrm>
            <a:off x="510988" y="913839"/>
            <a:ext cx="5612466" cy="1748679"/>
          </a:xfrm>
        </p:spPr>
        <p:txBody>
          <a:bodyPr>
            <a:noAutofit/>
          </a:bodyPr>
          <a:lstStyle/>
          <a:p>
            <a:r>
              <a:rPr lang="en-US" altLang="en-US" sz="2200" dirty="0"/>
              <a:t>Each rectangle corresponds to an </a:t>
            </a:r>
            <a:r>
              <a:rPr lang="en-US" altLang="en-US" sz="2200" dirty="0" smtClean="0"/>
              <a:t>example, with </a:t>
            </a:r>
            <a:r>
              <a:rPr lang="en-US" altLang="en-US" sz="2200" dirty="0">
                <a:solidFill>
                  <a:srgbClr val="FF0000"/>
                </a:solidFill>
              </a:rPr>
              <a:t>weight proportional to its height</a:t>
            </a:r>
            <a:r>
              <a:rPr lang="en-US" altLang="en-US" sz="2200" dirty="0"/>
              <a:t>.</a:t>
            </a:r>
          </a:p>
          <a:p>
            <a:r>
              <a:rPr lang="en-US" altLang="en-US" sz="2200" dirty="0" smtClean="0"/>
              <a:t>Crosses </a:t>
            </a:r>
            <a:r>
              <a:rPr lang="en-US" altLang="en-US" sz="2200" dirty="0"/>
              <a:t>correspond to </a:t>
            </a:r>
            <a:r>
              <a:rPr lang="en-US" altLang="en-US" sz="2200" dirty="0">
                <a:solidFill>
                  <a:srgbClr val="FF0000"/>
                </a:solidFill>
              </a:rPr>
              <a:t>misclassified</a:t>
            </a:r>
            <a:r>
              <a:rPr lang="en-US" altLang="en-US" sz="2200" dirty="0"/>
              <a:t> examples.</a:t>
            </a:r>
          </a:p>
          <a:p>
            <a:r>
              <a:rPr lang="en-US" altLang="en-US" sz="2200" dirty="0" smtClean="0"/>
              <a:t>Size </a:t>
            </a:r>
            <a:r>
              <a:rPr lang="en-US" altLang="en-US" sz="2200" dirty="0"/>
              <a:t>of decision tree indicates </a:t>
            </a:r>
            <a:r>
              <a:rPr lang="en-US" altLang="en-US" sz="2200" dirty="0">
                <a:solidFill>
                  <a:srgbClr val="FF0000"/>
                </a:solidFill>
              </a:rPr>
              <a:t>the weight of that </a:t>
            </a:r>
            <a:r>
              <a:rPr lang="en-US" altLang="en-US" sz="2200" dirty="0" smtClean="0">
                <a:solidFill>
                  <a:srgbClr val="FF0000"/>
                </a:solidFill>
              </a:rPr>
              <a:t>classifier</a:t>
            </a:r>
            <a:r>
              <a:rPr lang="en-US" altLang="en-US" sz="2200" dirty="0" smtClean="0"/>
              <a:t> </a:t>
            </a:r>
            <a:r>
              <a:rPr lang="en-US" altLang="en-US" sz="2200" dirty="0"/>
              <a:t>in the final ensemble.</a:t>
            </a:r>
          </a:p>
        </p:txBody>
      </p:sp>
      <p:pic>
        <p:nvPicPr>
          <p:cNvPr id="964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118" y="664882"/>
            <a:ext cx="7715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964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892" y="707743"/>
            <a:ext cx="7429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9646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5092" y="707743"/>
            <a:ext cx="7429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9646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8043" y="707743"/>
            <a:ext cx="790575" cy="2057400"/>
          </a:xfrm>
          <a:prstGeom prst="rect">
            <a:avLst/>
          </a:prstGeom>
          <a:noFill/>
          <a:extLst>
            <a:ext uri="{909E8E84-426E-40DD-AFC4-6F175D3DCCD1}">
              <a14:hiddenFill xmlns:a14="http://schemas.microsoft.com/office/drawing/2010/main">
                <a:solidFill>
                  <a:srgbClr val="FFFFFF"/>
                </a:solidFill>
              </a14:hiddenFill>
            </a:ext>
          </a:extLst>
        </p:spPr>
      </p:pic>
      <p:grpSp>
        <p:nvGrpSpPr>
          <p:cNvPr id="964616" name="Group 8"/>
          <p:cNvGrpSpPr>
            <a:grpSpLocks/>
          </p:cNvGrpSpPr>
          <p:nvPr/>
        </p:nvGrpSpPr>
        <p:grpSpPr bwMode="auto">
          <a:xfrm>
            <a:off x="6329643" y="2231743"/>
            <a:ext cx="3419475" cy="1201738"/>
            <a:chOff x="3024" y="2496"/>
            <a:chExt cx="2154" cy="757"/>
          </a:xfrm>
        </p:grpSpPr>
        <p:pic>
          <p:nvPicPr>
            <p:cNvPr id="96461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928"/>
              <a:ext cx="1824" cy="325"/>
            </a:xfrm>
            <a:prstGeom prst="rect">
              <a:avLst/>
            </a:prstGeom>
            <a:noFill/>
            <a:extLst>
              <a:ext uri="{909E8E84-426E-40DD-AFC4-6F175D3DCCD1}">
                <a14:hiddenFill xmlns:a14="http://schemas.microsoft.com/office/drawing/2010/main">
                  <a:solidFill>
                    <a:srgbClr val="FFFFFF"/>
                  </a:solidFill>
                </a14:hiddenFill>
              </a:ext>
            </a:extLst>
          </p:spPr>
        </p:pic>
        <p:pic>
          <p:nvPicPr>
            <p:cNvPr id="9646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2592"/>
              <a:ext cx="264" cy="240"/>
            </a:xfrm>
            <a:prstGeom prst="rect">
              <a:avLst/>
            </a:prstGeom>
            <a:noFill/>
            <a:extLst>
              <a:ext uri="{909E8E84-426E-40DD-AFC4-6F175D3DCCD1}">
                <a14:hiddenFill xmlns:a14="http://schemas.microsoft.com/office/drawing/2010/main">
                  <a:solidFill>
                    <a:srgbClr val="FFFFFF"/>
                  </a:solidFill>
                </a14:hiddenFill>
              </a:ext>
            </a:extLst>
          </p:spPr>
        </p:pic>
        <p:pic>
          <p:nvPicPr>
            <p:cNvPr id="964619"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2496"/>
              <a:ext cx="342" cy="336"/>
            </a:xfrm>
            <a:prstGeom prst="rect">
              <a:avLst/>
            </a:prstGeom>
            <a:noFill/>
            <a:extLst>
              <a:ext uri="{909E8E84-426E-40DD-AFC4-6F175D3DCCD1}">
                <a14:hiddenFill xmlns:a14="http://schemas.microsoft.com/office/drawing/2010/main">
                  <a:solidFill>
                    <a:srgbClr val="FFFFFF"/>
                  </a:solidFill>
                </a14:hiddenFill>
              </a:ext>
            </a:extLst>
          </p:spPr>
        </p:pic>
        <p:pic>
          <p:nvPicPr>
            <p:cNvPr id="96462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0" y="2592"/>
              <a:ext cx="282" cy="234"/>
            </a:xfrm>
            <a:prstGeom prst="rect">
              <a:avLst/>
            </a:prstGeom>
            <a:noFill/>
            <a:extLst>
              <a:ext uri="{909E8E84-426E-40DD-AFC4-6F175D3DCCD1}">
                <a14:hiddenFill xmlns:a14="http://schemas.microsoft.com/office/drawing/2010/main">
                  <a:solidFill>
                    <a:srgbClr val="FFFFFF"/>
                  </a:solidFill>
                </a14:hiddenFill>
              </a:ext>
            </a:extLst>
          </p:spPr>
        </p:pic>
        <p:pic>
          <p:nvPicPr>
            <p:cNvPr id="964621"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2496"/>
              <a:ext cx="426" cy="468"/>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3"/>
          <p:cNvSpPr txBox="1">
            <a:spLocks noChangeArrowheads="1"/>
          </p:cNvSpPr>
          <p:nvPr/>
        </p:nvSpPr>
        <p:spPr>
          <a:xfrm>
            <a:off x="510988" y="3433481"/>
            <a:ext cx="5809130" cy="31779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smtClean="0">
                <a:ea typeface="MS PGothic" panose="020B0600070205080204" pitchFamily="34" charset="-128"/>
              </a:rPr>
              <a:t>Using Different Data Distribution </a:t>
            </a:r>
          </a:p>
          <a:p>
            <a:pPr lvl="1"/>
            <a:r>
              <a:rPr lang="en-US" altLang="ja-JP" dirty="0" smtClean="0">
                <a:ea typeface="MS PGothic" panose="020B0600070205080204" pitchFamily="34" charset="-128"/>
              </a:rPr>
              <a:t>Start with </a:t>
            </a:r>
            <a:r>
              <a:rPr lang="en-US" altLang="ja-JP" dirty="0" smtClean="0">
                <a:solidFill>
                  <a:srgbClr val="FF0000"/>
                </a:solidFill>
                <a:ea typeface="MS PGothic" panose="020B0600070205080204" pitchFamily="34" charset="-128"/>
              </a:rPr>
              <a:t>uniform weighting</a:t>
            </a:r>
          </a:p>
          <a:p>
            <a:pPr lvl="1"/>
            <a:r>
              <a:rPr lang="en-US" altLang="ja-JP" dirty="0" smtClean="0">
                <a:ea typeface="MS PGothic" panose="020B0600070205080204" pitchFamily="34" charset="-128"/>
              </a:rPr>
              <a:t>During each step of learning</a:t>
            </a:r>
          </a:p>
          <a:p>
            <a:pPr lvl="2"/>
            <a:r>
              <a:rPr lang="en-US" altLang="ja-JP" dirty="0" smtClean="0">
                <a:solidFill>
                  <a:srgbClr val="FF0000"/>
                </a:solidFill>
                <a:ea typeface="MS PGothic" panose="020B0600070205080204" pitchFamily="34" charset="-128"/>
              </a:rPr>
              <a:t>Increase weights</a:t>
            </a:r>
            <a:r>
              <a:rPr lang="en-US" altLang="ja-JP" dirty="0" smtClean="0">
                <a:ea typeface="MS PGothic" panose="020B0600070205080204" pitchFamily="34" charset="-128"/>
              </a:rPr>
              <a:t> of the examples which are </a:t>
            </a:r>
            <a:r>
              <a:rPr lang="en-US" altLang="ja-JP" dirty="0" smtClean="0">
                <a:solidFill>
                  <a:srgbClr val="FF0000"/>
                </a:solidFill>
                <a:ea typeface="MS PGothic" panose="020B0600070205080204" pitchFamily="34" charset="-128"/>
              </a:rPr>
              <a:t>not correctly learned</a:t>
            </a:r>
            <a:r>
              <a:rPr lang="en-US" altLang="ja-JP" dirty="0" smtClean="0">
                <a:ea typeface="MS PGothic" panose="020B0600070205080204" pitchFamily="34" charset="-128"/>
              </a:rPr>
              <a:t> by the weak learner</a:t>
            </a:r>
          </a:p>
          <a:p>
            <a:pPr lvl="2"/>
            <a:r>
              <a:rPr lang="en-US" altLang="ja-JP" dirty="0" smtClean="0">
                <a:solidFill>
                  <a:srgbClr val="FF0000"/>
                </a:solidFill>
                <a:ea typeface="MS PGothic" panose="020B0600070205080204" pitchFamily="34" charset="-128"/>
              </a:rPr>
              <a:t>Decrease weights</a:t>
            </a:r>
            <a:r>
              <a:rPr lang="en-US" altLang="ja-JP" dirty="0" smtClean="0">
                <a:ea typeface="MS PGothic" panose="020B0600070205080204" pitchFamily="34" charset="-128"/>
              </a:rPr>
              <a:t> of the examples which are </a:t>
            </a:r>
            <a:r>
              <a:rPr lang="en-US" altLang="ja-JP" dirty="0" smtClean="0">
                <a:solidFill>
                  <a:srgbClr val="FF0000"/>
                </a:solidFill>
                <a:ea typeface="MS PGothic" panose="020B0600070205080204" pitchFamily="34" charset="-128"/>
              </a:rPr>
              <a:t>correctly learned</a:t>
            </a:r>
            <a:r>
              <a:rPr lang="en-US" altLang="ja-JP" dirty="0" smtClean="0">
                <a:ea typeface="MS PGothic" panose="020B0600070205080204" pitchFamily="34" charset="-128"/>
              </a:rPr>
              <a:t> by the weak learner </a:t>
            </a:r>
          </a:p>
          <a:p>
            <a:r>
              <a:rPr lang="en-US" altLang="ja-JP" dirty="0" smtClean="0">
                <a:ea typeface="MS PGothic" panose="020B0600070205080204" pitchFamily="34" charset="-128"/>
              </a:rPr>
              <a:t>Idea</a:t>
            </a:r>
          </a:p>
          <a:p>
            <a:pPr lvl="1"/>
            <a:r>
              <a:rPr lang="en-US" altLang="ja-JP" dirty="0" smtClean="0">
                <a:ea typeface="MS PGothic" panose="020B0600070205080204" pitchFamily="34" charset="-128"/>
              </a:rPr>
              <a:t>Focus on difficult examples which are not correctly classified in the previous steps</a:t>
            </a:r>
            <a:endParaRPr lang="en-US" altLang="ja-JP" dirty="0">
              <a:ea typeface="MS PGothic" panose="020B0600070205080204" pitchFamily="34" charset="-128"/>
            </a:endParaRPr>
          </a:p>
        </p:txBody>
      </p:sp>
      <p:sp>
        <p:nvSpPr>
          <p:cNvPr id="2" name="Rectangle 1"/>
          <p:cNvSpPr/>
          <p:nvPr/>
        </p:nvSpPr>
        <p:spPr>
          <a:xfrm>
            <a:off x="6475319" y="3534191"/>
            <a:ext cx="5195047" cy="3170099"/>
          </a:xfrm>
          <a:prstGeom prst="rect">
            <a:avLst/>
          </a:prstGeom>
        </p:spPr>
        <p:txBody>
          <a:bodyPr wrap="square">
            <a:spAutoFit/>
          </a:bodyPr>
          <a:lstStyle/>
          <a:p>
            <a:pPr marL="285750" indent="-285750">
              <a:buFont typeface="Arial" panose="020B0604020202020204" pitchFamily="34" charset="0"/>
              <a:buChar char="•"/>
            </a:pPr>
            <a:r>
              <a:rPr lang="en-US" altLang="ja-JP" sz="2000" dirty="0">
                <a:ea typeface="MS PGothic" panose="020B0600070205080204" pitchFamily="34" charset="-128"/>
              </a:rPr>
              <a:t>Weighted Voting </a:t>
            </a:r>
          </a:p>
          <a:p>
            <a:pPr marL="742950" lvl="1" indent="-285750">
              <a:buFont typeface="Arial" panose="020B0604020202020204" pitchFamily="34" charset="0"/>
              <a:buChar char="•"/>
            </a:pPr>
            <a:r>
              <a:rPr lang="en-US" altLang="ja-JP" sz="2000" dirty="0">
                <a:ea typeface="MS PGothic" panose="020B0600070205080204" pitchFamily="34" charset="-128"/>
              </a:rPr>
              <a:t>Construct </a:t>
            </a:r>
            <a:r>
              <a:rPr lang="en-US" altLang="ja-JP" sz="2000" dirty="0">
                <a:solidFill>
                  <a:srgbClr val="FF0000"/>
                </a:solidFill>
                <a:ea typeface="MS PGothic" panose="020B0600070205080204" pitchFamily="34" charset="-128"/>
              </a:rPr>
              <a:t>strong classifier</a:t>
            </a:r>
            <a:r>
              <a:rPr lang="en-US" altLang="ja-JP" sz="2000" dirty="0">
                <a:ea typeface="MS PGothic" panose="020B0600070205080204" pitchFamily="34" charset="-128"/>
              </a:rPr>
              <a:t> by </a:t>
            </a:r>
            <a:r>
              <a:rPr lang="en-US" altLang="ja-JP" sz="2000" dirty="0">
                <a:solidFill>
                  <a:srgbClr val="FF0000"/>
                </a:solidFill>
                <a:ea typeface="MS PGothic" panose="020B0600070205080204" pitchFamily="34" charset="-128"/>
              </a:rPr>
              <a:t>weighted voting of the weak classifiers</a:t>
            </a:r>
          </a:p>
          <a:p>
            <a:pPr marL="285750" indent="-285750">
              <a:buFont typeface="Arial" panose="020B0604020202020204" pitchFamily="34" charset="0"/>
              <a:buChar char="•"/>
            </a:pPr>
            <a:r>
              <a:rPr lang="en-US" altLang="ja-JP" sz="2000" dirty="0">
                <a:ea typeface="MS PGothic" panose="020B0600070205080204" pitchFamily="34" charset="-128"/>
              </a:rPr>
              <a:t>Idea</a:t>
            </a:r>
          </a:p>
          <a:p>
            <a:pPr marL="742950" lvl="1" indent="-285750">
              <a:buFont typeface="Arial" panose="020B0604020202020204" pitchFamily="34" charset="0"/>
              <a:buChar char="•"/>
            </a:pPr>
            <a:r>
              <a:rPr lang="en-US" altLang="ja-JP" sz="2000" dirty="0">
                <a:ea typeface="MS PGothic" panose="020B0600070205080204" pitchFamily="34" charset="-128"/>
              </a:rPr>
              <a:t>Better weak classifier gets a larger weight</a:t>
            </a:r>
          </a:p>
          <a:p>
            <a:pPr marL="742950" lvl="1" indent="-285750">
              <a:buFont typeface="Arial" panose="020B0604020202020204" pitchFamily="34" charset="0"/>
              <a:buChar char="•"/>
            </a:pPr>
            <a:r>
              <a:rPr lang="en-US" altLang="ja-JP" sz="2000" dirty="0">
                <a:ea typeface="MS PGothic" panose="020B0600070205080204" pitchFamily="34" charset="-128"/>
              </a:rPr>
              <a:t>Iteratively add weak classifiers</a:t>
            </a:r>
          </a:p>
          <a:p>
            <a:pPr marL="1200150" lvl="2" indent="-285750">
              <a:buFont typeface="Arial" panose="020B0604020202020204" pitchFamily="34" charset="0"/>
              <a:buChar char="•"/>
            </a:pPr>
            <a:r>
              <a:rPr lang="en-US" altLang="ja-JP" sz="2000" dirty="0">
                <a:ea typeface="MS PGothic" panose="020B0600070205080204" pitchFamily="34" charset="-128"/>
              </a:rPr>
              <a:t>Increase accuracy of the combined classifier through minimization of a cost function</a:t>
            </a:r>
          </a:p>
        </p:txBody>
      </p:sp>
    </p:spTree>
    <p:extLst>
      <p:ext uri="{BB962C8B-B14F-4D97-AF65-F5344CB8AC3E}">
        <p14:creationId xmlns:p14="http://schemas.microsoft.com/office/powerpoint/2010/main" val="94810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46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46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46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646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4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838200" y="123080"/>
            <a:ext cx="10515600" cy="401358"/>
          </a:xfrm>
        </p:spPr>
        <p:txBody>
          <a:bodyPr>
            <a:normAutofit fontScale="90000"/>
          </a:bodyPr>
          <a:lstStyle/>
          <a:p>
            <a:r>
              <a:rPr lang="en-US" altLang="en-US" dirty="0"/>
              <a:t>Adaptive </a:t>
            </a:r>
            <a:r>
              <a:rPr lang="en-US" altLang="en-US" dirty="0" smtClean="0"/>
              <a:t>Boosting: High </a:t>
            </a:r>
            <a:r>
              <a:rPr lang="en-US" altLang="en-US" dirty="0"/>
              <a:t>Level Description</a:t>
            </a:r>
          </a:p>
        </p:txBody>
      </p:sp>
      <p:sp>
        <p:nvSpPr>
          <p:cNvPr id="870403" name="Rectangle 3"/>
          <p:cNvSpPr>
            <a:spLocks noGrp="1" noChangeArrowheads="1"/>
          </p:cNvSpPr>
          <p:nvPr>
            <p:ph type="body" idx="1"/>
          </p:nvPr>
        </p:nvSpPr>
        <p:spPr>
          <a:xfrm>
            <a:off x="618564" y="605120"/>
            <a:ext cx="10627659" cy="6252880"/>
          </a:xfrm>
        </p:spPr>
        <p:txBody>
          <a:bodyPr>
            <a:normAutofit/>
          </a:bodyPr>
          <a:lstStyle/>
          <a:p>
            <a:pPr>
              <a:lnSpc>
                <a:spcPct val="80000"/>
              </a:lnSpc>
            </a:pPr>
            <a:r>
              <a:rPr lang="en-US" altLang="en-US" sz="2400" dirty="0"/>
              <a:t>C =0; /* counter*/</a:t>
            </a:r>
          </a:p>
          <a:p>
            <a:pPr>
              <a:lnSpc>
                <a:spcPct val="80000"/>
              </a:lnSpc>
            </a:pPr>
            <a:r>
              <a:rPr lang="en-US" altLang="en-US" sz="2400" dirty="0"/>
              <a:t>M = m; /* number of </a:t>
            </a:r>
            <a:r>
              <a:rPr lang="en-US" altLang="en-US" sz="2400" dirty="0" smtClean="0"/>
              <a:t>classifiers </a:t>
            </a:r>
            <a:r>
              <a:rPr lang="en-US" altLang="en-US" sz="2400" dirty="0"/>
              <a:t>to generate*/</a:t>
            </a:r>
          </a:p>
          <a:p>
            <a:pPr>
              <a:lnSpc>
                <a:spcPct val="80000"/>
              </a:lnSpc>
            </a:pPr>
            <a:r>
              <a:rPr lang="en-US" altLang="en-US" sz="2400" dirty="0" smtClean="0"/>
              <a:t>1 </a:t>
            </a:r>
            <a:r>
              <a:rPr lang="en-US" altLang="en-US" sz="2400" dirty="0"/>
              <a:t>Set </a:t>
            </a:r>
            <a:r>
              <a:rPr lang="en-US" altLang="en-US" sz="2400" dirty="0" smtClean="0"/>
              <a:t>same </a:t>
            </a:r>
            <a:r>
              <a:rPr lang="en-US" altLang="en-US" sz="2400" dirty="0"/>
              <a:t>weight </a:t>
            </a:r>
            <a:r>
              <a:rPr lang="en-US" altLang="en-US" sz="2400" dirty="0" smtClean="0"/>
              <a:t>for </a:t>
            </a:r>
            <a:r>
              <a:rPr lang="en-US" altLang="en-US" sz="2400" dirty="0"/>
              <a:t>all the examples  (typically each example has weight = 1);</a:t>
            </a:r>
          </a:p>
          <a:p>
            <a:pPr>
              <a:lnSpc>
                <a:spcPct val="80000"/>
              </a:lnSpc>
            </a:pPr>
            <a:r>
              <a:rPr lang="en-US" altLang="en-US" sz="2400" dirty="0" smtClean="0"/>
              <a:t>2 </a:t>
            </a:r>
            <a:r>
              <a:rPr lang="en-US" altLang="en-US" sz="2400" dirty="0"/>
              <a:t>While (C &lt; M) </a:t>
            </a:r>
          </a:p>
          <a:p>
            <a:pPr>
              <a:lnSpc>
                <a:spcPct val="80000"/>
              </a:lnSpc>
            </a:pPr>
            <a:r>
              <a:rPr lang="en-US" altLang="en-US" sz="2400" dirty="0"/>
              <a:t>	2.1 Increase counter C by 1.</a:t>
            </a:r>
          </a:p>
          <a:p>
            <a:pPr>
              <a:lnSpc>
                <a:spcPct val="80000"/>
              </a:lnSpc>
            </a:pPr>
            <a:r>
              <a:rPr lang="en-US" altLang="en-US" sz="2400" dirty="0"/>
              <a:t>	2.2 G</a:t>
            </a:r>
            <a:r>
              <a:rPr lang="en-US" altLang="en-US" sz="2400" dirty="0">
                <a:sym typeface="Wingdings" panose="05000000000000000000" pitchFamily="2" charset="2"/>
              </a:rPr>
              <a:t>enerate </a:t>
            </a:r>
            <a:r>
              <a:rPr lang="en-US" altLang="en-US" sz="2400" dirty="0" smtClean="0">
                <a:sym typeface="Wingdings" panose="05000000000000000000" pitchFamily="2" charset="2"/>
              </a:rPr>
              <a:t>classifier (learner)  </a:t>
            </a:r>
            <a:r>
              <a:rPr lang="en-US" altLang="en-US" sz="2400" dirty="0" err="1">
                <a:sym typeface="Wingdings" panose="05000000000000000000" pitchFamily="2" charset="2"/>
              </a:rPr>
              <a:t>h</a:t>
            </a:r>
            <a:r>
              <a:rPr lang="en-US" altLang="en-US" sz="2400" baseline="-25000" dirty="0" err="1">
                <a:sym typeface="Wingdings" panose="05000000000000000000" pitchFamily="2" charset="2"/>
              </a:rPr>
              <a:t>C</a:t>
            </a:r>
            <a:r>
              <a:rPr lang="en-US" altLang="en-US" sz="2400" dirty="0">
                <a:sym typeface="Wingdings" panose="05000000000000000000" pitchFamily="2" charset="2"/>
              </a:rPr>
              <a:t> .</a:t>
            </a:r>
          </a:p>
          <a:p>
            <a:pPr>
              <a:lnSpc>
                <a:spcPct val="80000"/>
              </a:lnSpc>
            </a:pPr>
            <a:r>
              <a:rPr lang="en-US" altLang="en-US" sz="2400" dirty="0">
                <a:sym typeface="Wingdings" panose="05000000000000000000" pitchFamily="2" charset="2"/>
              </a:rPr>
              <a:t>	2.3 Increase the weight of the misclassified examples in  </a:t>
            </a:r>
            <a:r>
              <a:rPr lang="en-US" altLang="en-US" sz="2400" dirty="0" smtClean="0">
                <a:sym typeface="Wingdings" panose="05000000000000000000" pitchFamily="2" charset="2"/>
              </a:rPr>
              <a:t>classifier </a:t>
            </a:r>
            <a:r>
              <a:rPr lang="en-US" altLang="en-US" sz="2400" dirty="0" err="1">
                <a:sym typeface="Wingdings" panose="05000000000000000000" pitchFamily="2" charset="2"/>
              </a:rPr>
              <a:t>h</a:t>
            </a:r>
            <a:r>
              <a:rPr lang="en-US" altLang="en-US" sz="2400" baseline="-25000" dirty="0" err="1">
                <a:sym typeface="Wingdings" panose="05000000000000000000" pitchFamily="2" charset="2"/>
              </a:rPr>
              <a:t>C</a:t>
            </a:r>
            <a:r>
              <a:rPr lang="en-US" altLang="en-US" sz="2400" dirty="0">
                <a:sym typeface="Wingdings" panose="05000000000000000000" pitchFamily="2" charset="2"/>
              </a:rPr>
              <a:t> </a:t>
            </a:r>
          </a:p>
          <a:p>
            <a:pPr>
              <a:lnSpc>
                <a:spcPct val="80000"/>
              </a:lnSpc>
            </a:pPr>
            <a:r>
              <a:rPr lang="en-US" altLang="en-US" sz="2400" dirty="0">
                <a:sym typeface="Wingdings" panose="05000000000000000000" pitchFamily="2" charset="2"/>
              </a:rPr>
              <a:t>3 Weighted majority combination of all M </a:t>
            </a:r>
            <a:r>
              <a:rPr lang="en-US" altLang="en-US" sz="2400" dirty="0" smtClean="0">
                <a:sym typeface="Wingdings" panose="05000000000000000000" pitchFamily="2" charset="2"/>
              </a:rPr>
              <a:t>classifiers </a:t>
            </a:r>
            <a:r>
              <a:rPr lang="en-US" altLang="en-US" sz="2400" dirty="0">
                <a:sym typeface="Wingdings" panose="05000000000000000000" pitchFamily="2" charset="2"/>
              </a:rPr>
              <a:t>(weights according to how well it performed on the training set).</a:t>
            </a:r>
          </a:p>
          <a:p>
            <a:pPr>
              <a:lnSpc>
                <a:spcPct val="80000"/>
              </a:lnSpc>
            </a:pPr>
            <a:r>
              <a:rPr lang="en-US" altLang="en-US" sz="2400" dirty="0" smtClean="0">
                <a:solidFill>
                  <a:srgbClr val="FF0000"/>
                </a:solidFill>
              </a:rPr>
              <a:t>Many </a:t>
            </a:r>
            <a:r>
              <a:rPr lang="en-US" altLang="en-US" sz="2400" dirty="0">
                <a:solidFill>
                  <a:srgbClr val="FF0000"/>
                </a:solidFill>
              </a:rPr>
              <a:t>variants depending on how to set the weights and how to combine the </a:t>
            </a:r>
            <a:r>
              <a:rPr lang="en-US" altLang="en-US" sz="2400" dirty="0" smtClean="0">
                <a:solidFill>
                  <a:srgbClr val="FF0000"/>
                </a:solidFill>
              </a:rPr>
              <a:t>classifiers. </a:t>
            </a:r>
            <a:r>
              <a:rPr lang="en-US" altLang="en-US" sz="2400" dirty="0" err="1" smtClean="0">
                <a:solidFill>
                  <a:srgbClr val="FF0000"/>
                </a:solidFill>
              </a:rPr>
              <a:t>AdaBoost</a:t>
            </a:r>
            <a:r>
              <a:rPr lang="en-US" altLang="en-US" sz="2400" dirty="0" smtClean="0">
                <a:solidFill>
                  <a:srgbClr val="FF0000"/>
                </a:solidFill>
              </a:rPr>
              <a:t>, </a:t>
            </a:r>
            <a:r>
              <a:rPr lang="en-US" altLang="en-US" sz="2400" dirty="0" err="1" smtClean="0">
                <a:solidFill>
                  <a:srgbClr val="FF0000"/>
                </a:solidFill>
              </a:rPr>
              <a:t>XGBoost</a:t>
            </a:r>
            <a:r>
              <a:rPr lang="en-US" altLang="en-US" sz="2400" dirty="0" smtClean="0">
                <a:solidFill>
                  <a:srgbClr val="FF0000"/>
                </a:solidFill>
              </a:rPr>
              <a:t> </a:t>
            </a:r>
            <a:r>
              <a:rPr lang="en-US" altLang="en-US" sz="2400" dirty="0">
                <a:solidFill>
                  <a:srgbClr val="FF0000"/>
                </a:solidFill>
                <a:sym typeface="Wingdings" panose="05000000000000000000" pitchFamily="2" charset="2"/>
              </a:rPr>
              <a:t> </a:t>
            </a:r>
            <a:r>
              <a:rPr lang="en-US" altLang="en-US" sz="2400" dirty="0" smtClean="0">
                <a:solidFill>
                  <a:srgbClr val="FF0000"/>
                </a:solidFill>
                <a:sym typeface="Wingdings" panose="05000000000000000000" pitchFamily="2" charset="2"/>
              </a:rPr>
              <a:t>popular!!!!</a:t>
            </a:r>
          </a:p>
          <a:p>
            <a:r>
              <a:rPr lang="en-US" altLang="en-US" sz="2400" dirty="0" smtClean="0"/>
              <a:t>If </a:t>
            </a:r>
            <a:r>
              <a:rPr lang="en-US" altLang="en-US" sz="2400" dirty="0"/>
              <a:t>the </a:t>
            </a:r>
            <a:r>
              <a:rPr lang="en-US" altLang="en-US" sz="2400" dirty="0">
                <a:solidFill>
                  <a:srgbClr val="FF0000"/>
                </a:solidFill>
              </a:rPr>
              <a:t>input learning is a Weak Learner</a:t>
            </a:r>
            <a:r>
              <a:rPr lang="en-US" altLang="en-US" sz="2400" dirty="0"/>
              <a:t>, then </a:t>
            </a:r>
            <a:r>
              <a:rPr lang="en-US" altLang="en-US" sz="2400" dirty="0">
                <a:solidFill>
                  <a:srgbClr val="FF0000"/>
                </a:solidFill>
              </a:rPr>
              <a:t>ADABOOST will return a </a:t>
            </a:r>
            <a:r>
              <a:rPr lang="en-US" altLang="en-US" sz="2400" dirty="0" smtClean="0">
                <a:solidFill>
                  <a:srgbClr val="FF0000"/>
                </a:solidFill>
              </a:rPr>
              <a:t>hypothesis </a:t>
            </a:r>
            <a:r>
              <a:rPr lang="en-US" altLang="en-US" sz="2400" dirty="0">
                <a:solidFill>
                  <a:srgbClr val="FF0000"/>
                </a:solidFill>
              </a:rPr>
              <a:t>that classifies the training data perfectly for a large enough M, </a:t>
            </a:r>
            <a:r>
              <a:rPr lang="en-US" altLang="en-US" sz="2400" dirty="0" smtClean="0"/>
              <a:t>boosting </a:t>
            </a:r>
            <a:r>
              <a:rPr lang="en-US" altLang="en-US" sz="2400" dirty="0"/>
              <a:t>the accuracy of the original learning algorithm on the training </a:t>
            </a:r>
            <a:r>
              <a:rPr lang="en-US" altLang="en-US" sz="2400" dirty="0" smtClean="0"/>
              <a:t>data</a:t>
            </a:r>
            <a:r>
              <a:rPr lang="en-US" altLang="en-US" sz="2400" dirty="0"/>
              <a:t>. </a:t>
            </a:r>
          </a:p>
          <a:p>
            <a:r>
              <a:rPr lang="en-US" altLang="en-US" sz="2400" dirty="0" smtClean="0">
                <a:solidFill>
                  <a:srgbClr val="FF0000"/>
                </a:solidFill>
              </a:rPr>
              <a:t>Strong </a:t>
            </a:r>
            <a:r>
              <a:rPr lang="en-US" altLang="en-US" sz="2400" dirty="0">
                <a:solidFill>
                  <a:srgbClr val="FF0000"/>
                </a:solidFill>
              </a:rPr>
              <a:t>Classifier:</a:t>
            </a:r>
            <a:r>
              <a:rPr lang="en-US" altLang="en-US" sz="2400" dirty="0"/>
              <a:t> </a:t>
            </a:r>
            <a:r>
              <a:rPr lang="en-US" altLang="en-US" sz="2400" dirty="0" err="1"/>
              <a:t>thresholded</a:t>
            </a:r>
            <a:r>
              <a:rPr lang="en-US" altLang="en-US" sz="2400" dirty="0"/>
              <a:t> linear combination of weak learner outputs</a:t>
            </a:r>
            <a:r>
              <a:rPr lang="en-US" altLang="en-US" sz="2400" dirty="0" smtClean="0"/>
              <a:t>.</a:t>
            </a:r>
            <a:endParaRPr lang="en-US" altLang="en-US" sz="2400" dirty="0"/>
          </a:p>
        </p:txBody>
      </p:sp>
    </p:spTree>
    <p:extLst>
      <p:ext uri="{BB962C8B-B14F-4D97-AF65-F5344CB8AC3E}">
        <p14:creationId xmlns:p14="http://schemas.microsoft.com/office/powerpoint/2010/main" val="15020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143"/>
            <a:ext cx="10515600" cy="751258"/>
          </a:xfrm>
        </p:spPr>
        <p:txBody>
          <a:bodyPr/>
          <a:lstStyle/>
          <a:p>
            <a:r>
              <a:rPr lang="en-US" dirty="0" smtClean="0"/>
              <a:t>Model Stacking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117" y="2532782"/>
            <a:ext cx="5711930" cy="4325218"/>
          </a:xfrm>
        </p:spPr>
      </p:pic>
      <p:sp>
        <p:nvSpPr>
          <p:cNvPr id="5" name="Rectangle 4"/>
          <p:cNvSpPr/>
          <p:nvPr/>
        </p:nvSpPr>
        <p:spPr>
          <a:xfrm>
            <a:off x="434788" y="1000316"/>
            <a:ext cx="11322424" cy="1446550"/>
          </a:xfrm>
          <a:prstGeom prst="rect">
            <a:avLst/>
          </a:prstGeom>
        </p:spPr>
        <p:txBody>
          <a:bodyPr wrap="square">
            <a:spAutoFit/>
          </a:bodyPr>
          <a:lstStyle/>
          <a:p>
            <a:pPr marL="342900" indent="-342900">
              <a:buFont typeface="Arial" panose="020B0604020202020204" pitchFamily="34" charset="0"/>
              <a:buChar char="•"/>
            </a:pPr>
            <a:r>
              <a:rPr lang="en-US" sz="2200" dirty="0"/>
              <a:t>Model stacking is an efficient ensemble method in which the predictions, generated by using various machine learning algorithms, are used as inputs in a second-layer learning algorithm. </a:t>
            </a:r>
            <a:endParaRPr lang="en-US" sz="2200" dirty="0" smtClean="0"/>
          </a:p>
          <a:p>
            <a:pPr marL="342900" indent="-342900">
              <a:buFont typeface="Arial" panose="020B0604020202020204" pitchFamily="34" charset="0"/>
              <a:buChar char="•"/>
            </a:pPr>
            <a:r>
              <a:rPr lang="en-US" sz="2200" dirty="0" smtClean="0"/>
              <a:t>This </a:t>
            </a:r>
            <a:r>
              <a:rPr lang="en-US" sz="2200" dirty="0"/>
              <a:t>second-layer algorithm is trained to optimally combine the model predictions to form a new set of predictions</a:t>
            </a:r>
          </a:p>
        </p:txBody>
      </p:sp>
    </p:spTree>
    <p:extLst>
      <p:ext uri="{BB962C8B-B14F-4D97-AF65-F5344CB8AC3E}">
        <p14:creationId xmlns:p14="http://schemas.microsoft.com/office/powerpoint/2010/main" val="322362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11338"/>
            <a:ext cx="10515600" cy="643404"/>
          </a:xfrm>
        </p:spPr>
        <p:txBody>
          <a:bodyPr>
            <a:normAutofit fontScale="90000"/>
          </a:bodyPr>
          <a:lstStyle/>
          <a:p>
            <a:r>
              <a:rPr lang="en-US" dirty="0" smtClean="0"/>
              <a:t>Ensembles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257" y="1169894"/>
            <a:ext cx="9691483" cy="5114645"/>
          </a:xfrm>
        </p:spPr>
      </p:pic>
    </p:spTree>
    <p:extLst>
      <p:ext uri="{BB962C8B-B14F-4D97-AF65-F5344CB8AC3E}">
        <p14:creationId xmlns:p14="http://schemas.microsoft.com/office/powerpoint/2010/main" val="111650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5533" y="375733"/>
            <a:ext cx="7366726" cy="711415"/>
          </a:xfrm>
          <a:prstGeom prst="rect">
            <a:avLst/>
          </a:prstGeom>
        </p:spPr>
        <p:txBody>
          <a:bodyPr vert="horz" wrap="square" lIns="0" tIns="33975" rIns="0" bIns="0" rtlCol="0" anchor="ctr">
            <a:spAutoFit/>
          </a:bodyPr>
          <a:lstStyle/>
          <a:p>
            <a:pPr marL="25168">
              <a:lnSpc>
                <a:spcPct val="100000"/>
              </a:lnSpc>
              <a:spcBef>
                <a:spcPts val="268"/>
              </a:spcBef>
            </a:pPr>
            <a:r>
              <a:rPr spc="-59" dirty="0"/>
              <a:t>Tree-based</a:t>
            </a:r>
            <a:r>
              <a:rPr spc="109" dirty="0"/>
              <a:t> </a:t>
            </a:r>
            <a:r>
              <a:rPr spc="-40" dirty="0" smtClean="0"/>
              <a:t>Methods</a:t>
            </a:r>
            <a:r>
              <a:rPr lang="en-US" spc="-40" dirty="0" smtClean="0"/>
              <a:t>: A refresher</a:t>
            </a:r>
            <a:endParaRPr spc="-40" dirty="0"/>
          </a:p>
        </p:txBody>
      </p:sp>
      <p:sp>
        <p:nvSpPr>
          <p:cNvPr id="3" name="object 3"/>
          <p:cNvSpPr txBox="1">
            <a:spLocks noGrp="1"/>
          </p:cNvSpPr>
          <p:nvPr>
            <p:ph type="body" idx="1"/>
          </p:nvPr>
        </p:nvSpPr>
        <p:spPr>
          <a:xfrm>
            <a:off x="485771" y="954066"/>
            <a:ext cx="11169609" cy="3817951"/>
          </a:xfrm>
          <a:prstGeom prst="rect">
            <a:avLst/>
          </a:prstGeom>
        </p:spPr>
        <p:txBody>
          <a:bodyPr vert="horz" wrap="square" lIns="0" tIns="725915" rIns="0" bIns="0" rtlCol="0">
            <a:spAutoFit/>
          </a:bodyPr>
          <a:lstStyle/>
          <a:p>
            <a:pPr marL="515936" marR="554945" indent="-261743">
              <a:lnSpc>
                <a:spcPct val="102600"/>
              </a:lnSpc>
              <a:spcBef>
                <a:spcPts val="109"/>
              </a:spcBef>
              <a:buClr>
                <a:srgbClr val="3333B2"/>
              </a:buClr>
              <a:buSzPct val="90909"/>
              <a:buFont typeface="DejaVu Sans"/>
              <a:buChar char="•"/>
              <a:tabLst>
                <a:tab pos="517194" algn="l"/>
              </a:tabLst>
            </a:pPr>
            <a:r>
              <a:rPr sz="2180" spc="30" dirty="0"/>
              <a:t>Here </a:t>
            </a:r>
            <a:r>
              <a:rPr sz="2180" spc="-50" dirty="0"/>
              <a:t>we </a:t>
            </a:r>
            <a:r>
              <a:rPr sz="2180" spc="40" dirty="0"/>
              <a:t>describe </a:t>
            </a:r>
            <a:r>
              <a:rPr sz="2180" i="1" spc="-30" dirty="0">
                <a:solidFill>
                  <a:srgbClr val="009900"/>
                </a:solidFill>
                <a:latin typeface="Times New Roman"/>
                <a:cs typeface="Times New Roman"/>
              </a:rPr>
              <a:t>tree-based </a:t>
            </a:r>
            <a:r>
              <a:rPr sz="2180" spc="79" dirty="0"/>
              <a:t>methods </a:t>
            </a:r>
            <a:r>
              <a:rPr sz="2180" spc="10" dirty="0"/>
              <a:t>for </a:t>
            </a:r>
            <a:r>
              <a:rPr sz="2180" spc="30" dirty="0"/>
              <a:t>regression </a:t>
            </a:r>
            <a:r>
              <a:rPr sz="2180" spc="109" dirty="0"/>
              <a:t>and  </a:t>
            </a:r>
            <a:r>
              <a:rPr sz="2180" spc="30" dirty="0"/>
              <a:t>classification.</a:t>
            </a:r>
            <a:endParaRPr sz="2180" dirty="0">
              <a:latin typeface="Times New Roman"/>
              <a:cs typeface="Times New Roman"/>
            </a:endParaRPr>
          </a:p>
          <a:p>
            <a:pPr marL="515936" marR="106962" indent="-261743">
              <a:lnSpc>
                <a:spcPct val="102699"/>
              </a:lnSpc>
              <a:spcBef>
                <a:spcPts val="595"/>
              </a:spcBef>
              <a:buClr>
                <a:srgbClr val="3333B2"/>
              </a:buClr>
              <a:buSzPct val="90909"/>
              <a:buFont typeface="DejaVu Sans"/>
              <a:buChar char="•"/>
              <a:tabLst>
                <a:tab pos="517194" algn="l"/>
              </a:tabLst>
            </a:pPr>
            <a:r>
              <a:rPr sz="2180" spc="59" dirty="0"/>
              <a:t>These </a:t>
            </a:r>
            <a:r>
              <a:rPr sz="2180" spc="-10" dirty="0"/>
              <a:t>involve </a:t>
            </a:r>
            <a:r>
              <a:rPr sz="2180" i="1" spc="40" dirty="0">
                <a:solidFill>
                  <a:srgbClr val="009900"/>
                </a:solidFill>
                <a:latin typeface="Times New Roman"/>
                <a:cs typeface="Times New Roman"/>
              </a:rPr>
              <a:t>stratifying </a:t>
            </a:r>
            <a:r>
              <a:rPr sz="2180" spc="50" dirty="0"/>
              <a:t>or </a:t>
            </a:r>
            <a:r>
              <a:rPr sz="2180" i="1" spc="40" dirty="0">
                <a:solidFill>
                  <a:srgbClr val="009900"/>
                </a:solidFill>
                <a:latin typeface="Times New Roman"/>
                <a:cs typeface="Times New Roman"/>
              </a:rPr>
              <a:t>segmenting </a:t>
            </a:r>
            <a:r>
              <a:rPr sz="2180" spc="109" dirty="0"/>
              <a:t>the </a:t>
            </a:r>
            <a:r>
              <a:rPr sz="2180" spc="69" dirty="0"/>
              <a:t>predictor </a:t>
            </a:r>
            <a:r>
              <a:rPr sz="2180" spc="40" dirty="0"/>
              <a:t>space  </a:t>
            </a:r>
            <a:r>
              <a:rPr sz="2180" spc="59" dirty="0"/>
              <a:t>into </a:t>
            </a:r>
            <a:r>
              <a:rPr sz="2180" spc="109" dirty="0"/>
              <a:t>a </a:t>
            </a:r>
            <a:r>
              <a:rPr sz="2180" spc="79" dirty="0"/>
              <a:t>number </a:t>
            </a:r>
            <a:r>
              <a:rPr sz="2180" spc="-40" dirty="0"/>
              <a:t>of </a:t>
            </a:r>
            <a:r>
              <a:rPr sz="2180" spc="30" dirty="0"/>
              <a:t>simple</a:t>
            </a:r>
            <a:r>
              <a:rPr sz="2180" spc="109" dirty="0"/>
              <a:t> </a:t>
            </a:r>
            <a:r>
              <a:rPr sz="2180" spc="30" dirty="0"/>
              <a:t>regions.</a:t>
            </a:r>
            <a:endParaRPr sz="2180" dirty="0">
              <a:latin typeface="Times New Roman"/>
              <a:cs typeface="Times New Roman"/>
            </a:endParaRPr>
          </a:p>
          <a:p>
            <a:pPr marL="515936" marR="10067" indent="-261743">
              <a:lnSpc>
                <a:spcPct val="102600"/>
              </a:lnSpc>
              <a:spcBef>
                <a:spcPts val="595"/>
              </a:spcBef>
              <a:buClr>
                <a:srgbClr val="3333B2"/>
              </a:buClr>
              <a:buSzPct val="90909"/>
              <a:buFont typeface="DejaVu Sans"/>
              <a:buChar char="•"/>
              <a:tabLst>
                <a:tab pos="517194" algn="l"/>
              </a:tabLst>
            </a:pPr>
            <a:r>
              <a:rPr sz="2180" spc="10" dirty="0"/>
              <a:t>Since </a:t>
            </a:r>
            <a:r>
              <a:rPr sz="2180" spc="109" dirty="0"/>
              <a:t>the </a:t>
            </a:r>
            <a:r>
              <a:rPr sz="2180" spc="69" dirty="0"/>
              <a:t>set </a:t>
            </a:r>
            <a:r>
              <a:rPr sz="2180" spc="-40" dirty="0"/>
              <a:t>of </a:t>
            </a:r>
            <a:r>
              <a:rPr sz="2180" spc="69" dirty="0"/>
              <a:t>splitting </a:t>
            </a:r>
            <a:r>
              <a:rPr sz="2180" spc="40" dirty="0"/>
              <a:t>rules </a:t>
            </a:r>
            <a:r>
              <a:rPr sz="2180" spc="50" dirty="0"/>
              <a:t>used </a:t>
            </a:r>
            <a:r>
              <a:rPr sz="2180" spc="109" dirty="0"/>
              <a:t>to </a:t>
            </a:r>
            <a:r>
              <a:rPr sz="2180" spc="50" dirty="0"/>
              <a:t>segment </a:t>
            </a:r>
            <a:r>
              <a:rPr sz="2180" spc="109" dirty="0"/>
              <a:t>the  </a:t>
            </a:r>
            <a:r>
              <a:rPr sz="2180" spc="69" dirty="0"/>
              <a:t>predictor </a:t>
            </a:r>
            <a:r>
              <a:rPr sz="2180" spc="40" dirty="0"/>
              <a:t>space </a:t>
            </a:r>
            <a:r>
              <a:rPr sz="2180" spc="69" dirty="0"/>
              <a:t>can </a:t>
            </a:r>
            <a:r>
              <a:rPr sz="2180" spc="79" dirty="0"/>
              <a:t>be </a:t>
            </a:r>
            <a:r>
              <a:rPr sz="2180" spc="59" dirty="0"/>
              <a:t>summarized </a:t>
            </a:r>
            <a:r>
              <a:rPr sz="2180" spc="50" dirty="0"/>
              <a:t>in </a:t>
            </a:r>
            <a:r>
              <a:rPr sz="2180" spc="109" dirty="0"/>
              <a:t>a </a:t>
            </a:r>
            <a:r>
              <a:rPr sz="2180" spc="69" dirty="0"/>
              <a:t>tree, </a:t>
            </a:r>
            <a:r>
              <a:rPr sz="2180" spc="59" dirty="0"/>
              <a:t>these </a:t>
            </a:r>
            <a:r>
              <a:rPr sz="2180" spc="69" dirty="0"/>
              <a:t>types </a:t>
            </a:r>
            <a:r>
              <a:rPr sz="2180" spc="-40" dirty="0"/>
              <a:t>of  </a:t>
            </a:r>
            <a:r>
              <a:rPr sz="2180" spc="50" dirty="0"/>
              <a:t>approaches </a:t>
            </a:r>
            <a:r>
              <a:rPr sz="2180" spc="69" dirty="0"/>
              <a:t>are </a:t>
            </a:r>
            <a:r>
              <a:rPr sz="2180" spc="30" dirty="0"/>
              <a:t>known </a:t>
            </a:r>
            <a:r>
              <a:rPr sz="2180" spc="50" dirty="0"/>
              <a:t>as </a:t>
            </a:r>
            <a:r>
              <a:rPr sz="2180" i="1" spc="20" dirty="0">
                <a:solidFill>
                  <a:srgbClr val="009900"/>
                </a:solidFill>
                <a:latin typeface="Times New Roman"/>
                <a:cs typeface="Times New Roman"/>
              </a:rPr>
              <a:t>decision-tree</a:t>
            </a:r>
            <a:r>
              <a:rPr sz="2180" i="1" spc="99" dirty="0">
                <a:solidFill>
                  <a:srgbClr val="009900"/>
                </a:solidFill>
                <a:latin typeface="Times New Roman"/>
                <a:cs typeface="Times New Roman"/>
              </a:rPr>
              <a:t> </a:t>
            </a:r>
            <a:r>
              <a:rPr sz="2180" spc="79" dirty="0"/>
              <a:t>methods</a:t>
            </a:r>
            <a:r>
              <a:rPr sz="2180" spc="79" dirty="0" smtClean="0"/>
              <a:t>.</a:t>
            </a:r>
            <a:endParaRPr lang="en-US" sz="2180" spc="79" dirty="0" smtClean="0"/>
          </a:p>
          <a:p>
            <a:pPr marL="515936" marR="848148" indent="-261743">
              <a:lnSpc>
                <a:spcPct val="102600"/>
              </a:lnSpc>
              <a:spcBef>
                <a:spcPts val="109"/>
              </a:spcBef>
              <a:buClr>
                <a:srgbClr val="3333B2"/>
              </a:buClr>
              <a:buSzPct val="90909"/>
              <a:buFont typeface="DejaVu Sans"/>
              <a:buChar char="•"/>
              <a:tabLst>
                <a:tab pos="517194" algn="l"/>
              </a:tabLst>
            </a:pPr>
            <a:r>
              <a:rPr lang="en-US" sz="2180" spc="10" dirty="0"/>
              <a:t>Decision </a:t>
            </a:r>
            <a:r>
              <a:rPr lang="en-US" sz="2180" spc="59" dirty="0"/>
              <a:t>trees </a:t>
            </a:r>
            <a:r>
              <a:rPr lang="en-US" sz="2180" spc="69" dirty="0"/>
              <a:t>can </a:t>
            </a:r>
            <a:r>
              <a:rPr lang="en-US" sz="2180" spc="79" dirty="0"/>
              <a:t>be </a:t>
            </a:r>
            <a:r>
              <a:rPr lang="en-US" sz="2180" spc="59" dirty="0"/>
              <a:t>applied </a:t>
            </a:r>
            <a:r>
              <a:rPr lang="en-US" sz="2180" spc="109" dirty="0"/>
              <a:t>to </a:t>
            </a:r>
            <a:r>
              <a:rPr lang="en-US" sz="2180" spc="119" dirty="0"/>
              <a:t>both </a:t>
            </a:r>
            <a:r>
              <a:rPr lang="en-US" sz="2180" spc="30" dirty="0"/>
              <a:t>regression </a:t>
            </a:r>
            <a:r>
              <a:rPr lang="en-US" sz="2180" spc="109" dirty="0"/>
              <a:t>and  </a:t>
            </a:r>
            <a:r>
              <a:rPr lang="en-US" sz="2180" spc="20" dirty="0"/>
              <a:t>classification</a:t>
            </a:r>
            <a:r>
              <a:rPr lang="en-US" sz="2180" spc="159" dirty="0"/>
              <a:t> </a:t>
            </a:r>
            <a:r>
              <a:rPr lang="en-US" sz="2180" spc="50" dirty="0"/>
              <a:t>problems.</a:t>
            </a:r>
            <a:endParaRPr lang="en-US" sz="2180" dirty="0"/>
          </a:p>
          <a:p>
            <a:pPr marL="515936" marR="10067" indent="-261743">
              <a:lnSpc>
                <a:spcPct val="102699"/>
              </a:lnSpc>
              <a:spcBef>
                <a:spcPts val="595"/>
              </a:spcBef>
              <a:buClr>
                <a:srgbClr val="3333B2"/>
              </a:buClr>
              <a:buSzPct val="90909"/>
              <a:buFont typeface="DejaVu Sans"/>
              <a:buChar char="•"/>
              <a:tabLst>
                <a:tab pos="517194" algn="l"/>
              </a:tabLst>
            </a:pPr>
            <a:r>
              <a:rPr lang="en-US" sz="2180" spc="-20" dirty="0"/>
              <a:t>We </a:t>
            </a:r>
            <a:r>
              <a:rPr lang="en-US" sz="2180" spc="40" dirty="0"/>
              <a:t>first </a:t>
            </a:r>
            <a:r>
              <a:rPr lang="en-US" sz="2180" spc="30" dirty="0"/>
              <a:t>consider regression </a:t>
            </a:r>
            <a:r>
              <a:rPr lang="en-US" sz="2180" spc="50" dirty="0"/>
              <a:t>problems, </a:t>
            </a:r>
            <a:r>
              <a:rPr lang="en-US" sz="2180" spc="109" dirty="0"/>
              <a:t>and </a:t>
            </a:r>
            <a:r>
              <a:rPr lang="en-US" sz="2180" spc="99" dirty="0"/>
              <a:t>then </a:t>
            </a:r>
            <a:r>
              <a:rPr lang="en-US" sz="2180" dirty="0"/>
              <a:t>move </a:t>
            </a:r>
            <a:r>
              <a:rPr lang="en-US" sz="2180" spc="50" dirty="0"/>
              <a:t>on </a:t>
            </a:r>
            <a:r>
              <a:rPr lang="en-US" sz="2180" spc="109" dirty="0"/>
              <a:t>to  </a:t>
            </a:r>
            <a:r>
              <a:rPr lang="en-US" sz="2180" spc="30" dirty="0"/>
              <a:t>classification.</a:t>
            </a:r>
            <a:endParaRPr lang="en-US" sz="2180" dirty="0"/>
          </a:p>
          <a:p>
            <a:pPr marL="515936" marR="10067" indent="-261743">
              <a:lnSpc>
                <a:spcPct val="102600"/>
              </a:lnSpc>
              <a:spcBef>
                <a:spcPts val="595"/>
              </a:spcBef>
              <a:buClr>
                <a:srgbClr val="3333B2"/>
              </a:buClr>
              <a:buSzPct val="90909"/>
              <a:buFont typeface="DejaVu Sans"/>
              <a:buChar char="•"/>
              <a:tabLst>
                <a:tab pos="517194" algn="l"/>
              </a:tabLst>
            </a:pPr>
            <a:endParaRPr sz="2180" dirty="0">
              <a:latin typeface="Times New Roman"/>
              <a:cs typeface="Times New Roman"/>
            </a:endParaRPr>
          </a:p>
        </p:txBody>
      </p:sp>
    </p:spTree>
    <p:extLst>
      <p:ext uri="{BB962C8B-B14F-4D97-AF65-F5344CB8AC3E}">
        <p14:creationId xmlns:p14="http://schemas.microsoft.com/office/powerpoint/2010/main" val="420553664"/>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537" y="150062"/>
            <a:ext cx="11590985" cy="711415"/>
          </a:xfrm>
          <a:prstGeom prst="rect">
            <a:avLst/>
          </a:prstGeom>
        </p:spPr>
        <p:txBody>
          <a:bodyPr vert="horz" wrap="square" lIns="0" tIns="33975" rIns="0" bIns="0" rtlCol="0" anchor="ctr">
            <a:spAutoFit/>
          </a:bodyPr>
          <a:lstStyle/>
          <a:p>
            <a:pPr marL="25168">
              <a:lnSpc>
                <a:spcPct val="100000"/>
              </a:lnSpc>
              <a:spcBef>
                <a:spcPts val="268"/>
              </a:spcBef>
            </a:pPr>
            <a:r>
              <a:rPr spc="-20" dirty="0"/>
              <a:t>Baseball salary </a:t>
            </a:r>
            <a:r>
              <a:rPr spc="-10" dirty="0"/>
              <a:t>data: </a:t>
            </a:r>
            <a:r>
              <a:rPr spc="-99" dirty="0"/>
              <a:t>how </a:t>
            </a:r>
            <a:r>
              <a:rPr spc="-79" dirty="0"/>
              <a:t>would </a:t>
            </a:r>
            <a:r>
              <a:rPr spc="-50" dirty="0"/>
              <a:t>you </a:t>
            </a:r>
            <a:r>
              <a:rPr spc="10" dirty="0"/>
              <a:t>stratify</a:t>
            </a:r>
            <a:r>
              <a:rPr spc="-99" dirty="0"/>
              <a:t> </a:t>
            </a:r>
            <a:r>
              <a:rPr spc="20" dirty="0"/>
              <a:t>it?</a:t>
            </a:r>
          </a:p>
        </p:txBody>
      </p:sp>
      <p:sp>
        <p:nvSpPr>
          <p:cNvPr id="3" name="object 3"/>
          <p:cNvSpPr txBox="1"/>
          <p:nvPr/>
        </p:nvSpPr>
        <p:spPr>
          <a:xfrm>
            <a:off x="2216410" y="895111"/>
            <a:ext cx="7751428" cy="358348"/>
          </a:xfrm>
          <a:prstGeom prst="rect">
            <a:avLst/>
          </a:prstGeom>
        </p:spPr>
        <p:txBody>
          <a:bodyPr vert="horz" wrap="square" lIns="0" tIns="22650" rIns="0" bIns="0" rtlCol="0">
            <a:spAutoFit/>
          </a:bodyPr>
          <a:lstStyle/>
          <a:p>
            <a:pPr marL="25168">
              <a:spcBef>
                <a:spcPts val="178"/>
              </a:spcBef>
            </a:pPr>
            <a:r>
              <a:rPr sz="2180" spc="59" dirty="0">
                <a:latin typeface="Times New Roman"/>
                <a:cs typeface="Times New Roman"/>
              </a:rPr>
              <a:t>Salary </a:t>
            </a:r>
            <a:r>
              <a:rPr sz="2180" spc="-10" dirty="0">
                <a:latin typeface="Times New Roman"/>
                <a:cs typeface="Times New Roman"/>
              </a:rPr>
              <a:t>is </a:t>
            </a:r>
            <a:r>
              <a:rPr sz="2180" spc="20" dirty="0">
                <a:latin typeface="Times New Roman"/>
                <a:cs typeface="Times New Roman"/>
              </a:rPr>
              <a:t>color-coded </a:t>
            </a:r>
            <a:r>
              <a:rPr sz="2180" spc="30" dirty="0">
                <a:latin typeface="Times New Roman"/>
                <a:cs typeface="Times New Roman"/>
              </a:rPr>
              <a:t>from </a:t>
            </a:r>
            <a:r>
              <a:rPr sz="2180" spc="-30" dirty="0">
                <a:latin typeface="Times New Roman"/>
                <a:cs typeface="Times New Roman"/>
              </a:rPr>
              <a:t>low </a:t>
            </a:r>
            <a:r>
              <a:rPr sz="2180" spc="59" dirty="0">
                <a:latin typeface="Times New Roman"/>
                <a:cs typeface="Times New Roman"/>
              </a:rPr>
              <a:t>(blue, </a:t>
            </a:r>
            <a:r>
              <a:rPr sz="2180" spc="50" dirty="0">
                <a:latin typeface="Times New Roman"/>
                <a:cs typeface="Times New Roman"/>
              </a:rPr>
              <a:t>green) </a:t>
            </a:r>
            <a:r>
              <a:rPr sz="2180" spc="109" dirty="0">
                <a:latin typeface="Times New Roman"/>
                <a:cs typeface="Times New Roman"/>
              </a:rPr>
              <a:t>to </a:t>
            </a:r>
            <a:r>
              <a:rPr sz="2180" spc="50" dirty="0">
                <a:latin typeface="Times New Roman"/>
                <a:cs typeface="Times New Roman"/>
              </a:rPr>
              <a:t>high</a:t>
            </a:r>
            <a:r>
              <a:rPr sz="2180" spc="238" dirty="0">
                <a:latin typeface="Times New Roman"/>
                <a:cs typeface="Times New Roman"/>
              </a:rPr>
              <a:t> </a:t>
            </a:r>
            <a:r>
              <a:rPr sz="2180" spc="30" dirty="0">
                <a:latin typeface="Times New Roman"/>
                <a:cs typeface="Times New Roman"/>
              </a:rPr>
              <a:t>(yellow,red)</a:t>
            </a:r>
            <a:endParaRPr sz="2180">
              <a:latin typeface="Times New Roman"/>
              <a:cs typeface="Times New Roman"/>
            </a:endParaRPr>
          </a:p>
        </p:txBody>
      </p:sp>
      <p:sp>
        <p:nvSpPr>
          <p:cNvPr id="4" name="object 4"/>
          <p:cNvSpPr txBox="1"/>
          <p:nvPr/>
        </p:nvSpPr>
        <p:spPr>
          <a:xfrm>
            <a:off x="3316853" y="4578948"/>
            <a:ext cx="144710"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endParaRPr sz="694">
              <a:latin typeface="Wingdings"/>
              <a:cs typeface="Wingdings"/>
            </a:endParaRPr>
          </a:p>
        </p:txBody>
      </p:sp>
      <p:sp>
        <p:nvSpPr>
          <p:cNvPr id="5" name="object 5"/>
          <p:cNvSpPr txBox="1"/>
          <p:nvPr/>
        </p:nvSpPr>
        <p:spPr>
          <a:xfrm>
            <a:off x="3661322" y="2898922"/>
            <a:ext cx="144710"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endParaRPr sz="694">
              <a:latin typeface="Wingdings"/>
              <a:cs typeface="Wingdings"/>
            </a:endParaRPr>
          </a:p>
        </p:txBody>
      </p:sp>
      <p:sp>
        <p:nvSpPr>
          <p:cNvPr id="6" name="object 6"/>
          <p:cNvSpPr txBox="1"/>
          <p:nvPr/>
        </p:nvSpPr>
        <p:spPr>
          <a:xfrm>
            <a:off x="2455634" y="4739619"/>
            <a:ext cx="144710"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endParaRPr sz="694">
              <a:latin typeface="Wingdings"/>
              <a:cs typeface="Wingdings"/>
            </a:endParaRPr>
          </a:p>
        </p:txBody>
      </p:sp>
      <p:sp>
        <p:nvSpPr>
          <p:cNvPr id="7" name="object 7"/>
          <p:cNvSpPr txBox="1"/>
          <p:nvPr/>
        </p:nvSpPr>
        <p:spPr>
          <a:xfrm>
            <a:off x="4178073" y="2752859"/>
            <a:ext cx="144710"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endParaRPr sz="694">
              <a:latin typeface="Wingdings"/>
              <a:cs typeface="Wingdings"/>
            </a:endParaRPr>
          </a:p>
        </p:txBody>
      </p:sp>
      <p:sp>
        <p:nvSpPr>
          <p:cNvPr id="8" name="object 8"/>
          <p:cNvSpPr txBox="1"/>
          <p:nvPr/>
        </p:nvSpPr>
        <p:spPr>
          <a:xfrm>
            <a:off x="4005792" y="3731584"/>
            <a:ext cx="144710"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endParaRPr sz="694">
              <a:latin typeface="Wingdings"/>
              <a:cs typeface="Wingdings"/>
            </a:endParaRPr>
          </a:p>
        </p:txBody>
      </p:sp>
      <p:sp>
        <p:nvSpPr>
          <p:cNvPr id="9" name="object 9"/>
          <p:cNvSpPr txBox="1"/>
          <p:nvPr/>
        </p:nvSpPr>
        <p:spPr>
          <a:xfrm>
            <a:off x="4005792" y="4023809"/>
            <a:ext cx="144710" cy="137319"/>
          </a:xfrm>
          <a:prstGeom prst="rect">
            <a:avLst/>
          </a:prstGeom>
        </p:spPr>
        <p:txBody>
          <a:bodyPr vert="horz" wrap="square" lIns="0" tIns="30200" rIns="0" bIns="0" rtlCol="0">
            <a:spAutoFit/>
          </a:bodyPr>
          <a:lstStyle/>
          <a:p>
            <a:pPr marL="25168">
              <a:spcBef>
                <a:spcPts val="238"/>
              </a:spcBef>
            </a:pPr>
            <a:r>
              <a:rPr sz="694" spc="30" dirty="0">
                <a:solidFill>
                  <a:srgbClr val="66C2A5"/>
                </a:solidFill>
                <a:latin typeface="Wingdings"/>
                <a:cs typeface="Wingdings"/>
              </a:rPr>
              <a:t></a:t>
            </a:r>
            <a:endParaRPr sz="694">
              <a:latin typeface="Wingdings"/>
              <a:cs typeface="Wingdings"/>
            </a:endParaRPr>
          </a:p>
        </p:txBody>
      </p:sp>
      <p:sp>
        <p:nvSpPr>
          <p:cNvPr id="10" name="object 10"/>
          <p:cNvSpPr txBox="1"/>
          <p:nvPr/>
        </p:nvSpPr>
        <p:spPr>
          <a:xfrm>
            <a:off x="3833605" y="4608160"/>
            <a:ext cx="144710" cy="137319"/>
          </a:xfrm>
          <a:prstGeom prst="rect">
            <a:avLst/>
          </a:prstGeom>
        </p:spPr>
        <p:txBody>
          <a:bodyPr vert="horz" wrap="square" lIns="0" tIns="30200" rIns="0" bIns="0" rtlCol="0">
            <a:spAutoFit/>
          </a:bodyPr>
          <a:lstStyle/>
          <a:p>
            <a:pPr marL="25168">
              <a:spcBef>
                <a:spcPts val="238"/>
              </a:spcBef>
            </a:pPr>
            <a:r>
              <a:rPr sz="694" spc="30" dirty="0">
                <a:solidFill>
                  <a:srgbClr val="66C2A5"/>
                </a:solidFill>
                <a:latin typeface="Wingdings"/>
                <a:cs typeface="Wingdings"/>
              </a:rPr>
              <a:t></a:t>
            </a:r>
            <a:endParaRPr sz="694">
              <a:latin typeface="Wingdings"/>
              <a:cs typeface="Wingdings"/>
            </a:endParaRPr>
          </a:p>
        </p:txBody>
      </p:sp>
      <p:sp>
        <p:nvSpPr>
          <p:cNvPr id="11" name="object 11"/>
          <p:cNvSpPr txBox="1"/>
          <p:nvPr/>
        </p:nvSpPr>
        <p:spPr>
          <a:xfrm>
            <a:off x="2800104" y="3001167"/>
            <a:ext cx="144710" cy="137319"/>
          </a:xfrm>
          <a:prstGeom prst="rect">
            <a:avLst/>
          </a:prstGeom>
        </p:spPr>
        <p:txBody>
          <a:bodyPr vert="horz" wrap="square" lIns="0" tIns="30200" rIns="0" bIns="0" rtlCol="0">
            <a:spAutoFit/>
          </a:bodyPr>
          <a:lstStyle/>
          <a:p>
            <a:pPr marL="25168">
              <a:spcBef>
                <a:spcPts val="238"/>
              </a:spcBef>
            </a:pPr>
            <a:r>
              <a:rPr sz="694" spc="30" dirty="0">
                <a:solidFill>
                  <a:srgbClr val="9E0142"/>
                </a:solidFill>
                <a:latin typeface="Wingdings"/>
                <a:cs typeface="Wingdings"/>
              </a:rPr>
              <a:t></a:t>
            </a:r>
            <a:endParaRPr sz="694">
              <a:latin typeface="Wingdings"/>
              <a:cs typeface="Wingdings"/>
            </a:endParaRPr>
          </a:p>
        </p:txBody>
      </p:sp>
      <p:sp>
        <p:nvSpPr>
          <p:cNvPr id="12" name="object 12"/>
          <p:cNvSpPr txBox="1"/>
          <p:nvPr/>
        </p:nvSpPr>
        <p:spPr>
          <a:xfrm>
            <a:off x="3489134" y="2957349"/>
            <a:ext cx="144710"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endParaRPr sz="694">
              <a:latin typeface="Wingdings"/>
              <a:cs typeface="Wingdings"/>
            </a:endParaRPr>
          </a:p>
        </p:txBody>
      </p:sp>
      <p:sp>
        <p:nvSpPr>
          <p:cNvPr id="13" name="object 13"/>
          <p:cNvSpPr txBox="1"/>
          <p:nvPr/>
        </p:nvSpPr>
        <p:spPr>
          <a:xfrm>
            <a:off x="4522544" y="4082234"/>
            <a:ext cx="144710"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endParaRPr sz="694">
              <a:latin typeface="Wingdings"/>
              <a:cs typeface="Wingdings"/>
            </a:endParaRPr>
          </a:p>
        </p:txBody>
      </p:sp>
      <p:sp>
        <p:nvSpPr>
          <p:cNvPr id="14" name="object 14"/>
          <p:cNvSpPr txBox="1"/>
          <p:nvPr/>
        </p:nvSpPr>
        <p:spPr>
          <a:xfrm>
            <a:off x="2800103" y="3322605"/>
            <a:ext cx="317104"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r>
              <a:rPr sz="694" spc="129" dirty="0">
                <a:solidFill>
                  <a:srgbClr val="FFFFBF"/>
                </a:solidFill>
                <a:latin typeface="Times New Roman"/>
                <a:cs typeface="Times New Roman"/>
              </a:rPr>
              <a:t> </a:t>
            </a:r>
            <a:r>
              <a:rPr sz="1040" spc="44" baseline="-23809" dirty="0">
                <a:solidFill>
                  <a:srgbClr val="FFFFBF"/>
                </a:solidFill>
                <a:latin typeface="Wingdings"/>
                <a:cs typeface="Wingdings"/>
              </a:rPr>
              <a:t></a:t>
            </a:r>
            <a:endParaRPr sz="1040" baseline="-23809">
              <a:latin typeface="Wingdings"/>
              <a:cs typeface="Wingdings"/>
            </a:endParaRPr>
          </a:p>
        </p:txBody>
      </p:sp>
      <p:sp>
        <p:nvSpPr>
          <p:cNvPr id="15" name="object 15"/>
          <p:cNvSpPr txBox="1"/>
          <p:nvPr/>
        </p:nvSpPr>
        <p:spPr>
          <a:xfrm>
            <a:off x="2627821" y="4637373"/>
            <a:ext cx="144710"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endParaRPr sz="694">
              <a:latin typeface="Wingdings"/>
              <a:cs typeface="Wingdings"/>
            </a:endParaRPr>
          </a:p>
        </p:txBody>
      </p:sp>
      <p:sp>
        <p:nvSpPr>
          <p:cNvPr id="16" name="object 16"/>
          <p:cNvSpPr txBox="1"/>
          <p:nvPr/>
        </p:nvSpPr>
        <p:spPr>
          <a:xfrm>
            <a:off x="3489133" y="3624414"/>
            <a:ext cx="317104" cy="316921"/>
          </a:xfrm>
          <a:prstGeom prst="rect">
            <a:avLst/>
          </a:prstGeom>
        </p:spPr>
        <p:txBody>
          <a:bodyPr vert="horz" wrap="square" lIns="0" tIns="64174" rIns="0" bIns="0" rtlCol="0">
            <a:spAutoFit/>
          </a:bodyPr>
          <a:lstStyle/>
          <a:p>
            <a:pPr algn="ctr">
              <a:spcBef>
                <a:spcPts val="503"/>
              </a:spcBef>
            </a:pPr>
            <a:r>
              <a:rPr sz="694" spc="30" dirty="0">
                <a:solidFill>
                  <a:srgbClr val="FFFFBF"/>
                </a:solidFill>
                <a:latin typeface="Wingdings"/>
                <a:cs typeface="Wingdings"/>
              </a:rPr>
              <a:t></a:t>
            </a:r>
            <a:r>
              <a:rPr sz="694" spc="109" dirty="0">
                <a:solidFill>
                  <a:srgbClr val="FFFFBF"/>
                </a:solidFill>
                <a:latin typeface="Times New Roman"/>
                <a:cs typeface="Times New Roman"/>
              </a:rPr>
              <a:t> </a:t>
            </a:r>
            <a:r>
              <a:rPr sz="1040" spc="44" baseline="-23809" dirty="0">
                <a:solidFill>
                  <a:srgbClr val="ABDDA4"/>
                </a:solidFill>
                <a:latin typeface="Wingdings"/>
                <a:cs typeface="Wingdings"/>
              </a:rPr>
              <a:t></a:t>
            </a:r>
            <a:endParaRPr sz="1040" baseline="-23809">
              <a:latin typeface="Wingdings"/>
              <a:cs typeface="Wingdings"/>
            </a:endParaRPr>
          </a:p>
          <a:p>
            <a:pPr marL="171140" algn="ctr">
              <a:spcBef>
                <a:spcPts val="317"/>
              </a:spcBef>
            </a:pPr>
            <a:r>
              <a:rPr sz="694" spc="30" dirty="0">
                <a:solidFill>
                  <a:srgbClr val="FFFFBF"/>
                </a:solidFill>
                <a:latin typeface="Wingdings"/>
                <a:cs typeface="Wingdings"/>
              </a:rPr>
              <a:t></a:t>
            </a:r>
            <a:endParaRPr sz="694">
              <a:latin typeface="Wingdings"/>
              <a:cs typeface="Wingdings"/>
            </a:endParaRPr>
          </a:p>
        </p:txBody>
      </p:sp>
      <p:sp>
        <p:nvSpPr>
          <p:cNvPr id="17" name="object 17"/>
          <p:cNvSpPr txBox="1"/>
          <p:nvPr/>
        </p:nvSpPr>
        <p:spPr>
          <a:xfrm>
            <a:off x="3489134" y="4637373"/>
            <a:ext cx="144710" cy="137319"/>
          </a:xfrm>
          <a:prstGeom prst="rect">
            <a:avLst/>
          </a:prstGeom>
        </p:spPr>
        <p:txBody>
          <a:bodyPr vert="horz" wrap="square" lIns="0" tIns="30200" rIns="0" bIns="0" rtlCol="0">
            <a:spAutoFit/>
          </a:bodyPr>
          <a:lstStyle/>
          <a:p>
            <a:pPr marL="25168">
              <a:spcBef>
                <a:spcPts val="238"/>
              </a:spcBef>
            </a:pPr>
            <a:r>
              <a:rPr sz="694" spc="30" dirty="0">
                <a:solidFill>
                  <a:srgbClr val="66C2A5"/>
                </a:solidFill>
                <a:latin typeface="Wingdings"/>
                <a:cs typeface="Wingdings"/>
              </a:rPr>
              <a:t></a:t>
            </a:r>
            <a:endParaRPr sz="694">
              <a:latin typeface="Wingdings"/>
              <a:cs typeface="Wingdings"/>
            </a:endParaRPr>
          </a:p>
        </p:txBody>
      </p:sp>
      <p:sp>
        <p:nvSpPr>
          <p:cNvPr id="18" name="object 18"/>
          <p:cNvSpPr txBox="1"/>
          <p:nvPr/>
        </p:nvSpPr>
        <p:spPr>
          <a:xfrm>
            <a:off x="2627820" y="3833925"/>
            <a:ext cx="317104" cy="137319"/>
          </a:xfrm>
          <a:prstGeom prst="rect">
            <a:avLst/>
          </a:prstGeom>
        </p:spPr>
        <p:txBody>
          <a:bodyPr vert="horz" wrap="square" lIns="0" tIns="30200" rIns="0" bIns="0" rtlCol="0">
            <a:spAutoFit/>
          </a:bodyPr>
          <a:lstStyle/>
          <a:p>
            <a:pPr marL="25168">
              <a:spcBef>
                <a:spcPts val="238"/>
              </a:spcBef>
            </a:pPr>
            <a:r>
              <a:rPr sz="694" spc="30" dirty="0">
                <a:solidFill>
                  <a:srgbClr val="ABDDA4"/>
                </a:solidFill>
                <a:latin typeface="Wingdings"/>
                <a:cs typeface="Wingdings"/>
              </a:rPr>
              <a:t></a:t>
            </a:r>
            <a:r>
              <a:rPr sz="694" spc="129" dirty="0">
                <a:solidFill>
                  <a:srgbClr val="ABDDA4"/>
                </a:solidFill>
                <a:latin typeface="Times New Roman"/>
                <a:cs typeface="Times New Roman"/>
              </a:rPr>
              <a:t> </a:t>
            </a:r>
            <a:r>
              <a:rPr sz="1040" spc="44" baseline="7936" dirty="0">
                <a:solidFill>
                  <a:srgbClr val="5E4FA2"/>
                </a:solidFill>
                <a:latin typeface="Wingdings"/>
                <a:cs typeface="Wingdings"/>
              </a:rPr>
              <a:t></a:t>
            </a:r>
            <a:endParaRPr sz="1040" baseline="7936">
              <a:latin typeface="Wingdings"/>
              <a:cs typeface="Wingdings"/>
            </a:endParaRPr>
          </a:p>
        </p:txBody>
      </p:sp>
      <p:sp>
        <p:nvSpPr>
          <p:cNvPr id="19" name="object 19"/>
          <p:cNvSpPr txBox="1"/>
          <p:nvPr/>
        </p:nvSpPr>
        <p:spPr>
          <a:xfrm>
            <a:off x="2111165" y="2665220"/>
            <a:ext cx="144710" cy="137319"/>
          </a:xfrm>
          <a:prstGeom prst="rect">
            <a:avLst/>
          </a:prstGeom>
        </p:spPr>
        <p:txBody>
          <a:bodyPr vert="horz" wrap="square" lIns="0" tIns="30200" rIns="0" bIns="0" rtlCol="0">
            <a:spAutoFit/>
          </a:bodyPr>
          <a:lstStyle/>
          <a:p>
            <a:pPr marL="25168">
              <a:spcBef>
                <a:spcPts val="238"/>
              </a:spcBef>
            </a:pPr>
            <a:r>
              <a:rPr sz="694" spc="30" dirty="0">
                <a:solidFill>
                  <a:srgbClr val="E6F598"/>
                </a:solidFill>
                <a:latin typeface="Wingdings"/>
                <a:cs typeface="Wingdings"/>
              </a:rPr>
              <a:t></a:t>
            </a:r>
            <a:endParaRPr sz="694">
              <a:latin typeface="Wingdings"/>
              <a:cs typeface="Wingdings"/>
            </a:endParaRPr>
          </a:p>
        </p:txBody>
      </p:sp>
      <p:sp>
        <p:nvSpPr>
          <p:cNvPr id="20" name="object 20"/>
          <p:cNvSpPr txBox="1"/>
          <p:nvPr/>
        </p:nvSpPr>
        <p:spPr>
          <a:xfrm>
            <a:off x="1422132" y="4637374"/>
            <a:ext cx="317104" cy="137319"/>
          </a:xfrm>
          <a:prstGeom prst="rect">
            <a:avLst/>
          </a:prstGeom>
        </p:spPr>
        <p:txBody>
          <a:bodyPr vert="horz" wrap="square" lIns="0" tIns="30200" rIns="0" bIns="0" rtlCol="0">
            <a:spAutoFit/>
          </a:bodyPr>
          <a:lstStyle/>
          <a:p>
            <a:pPr marL="25168">
              <a:spcBef>
                <a:spcPts val="238"/>
              </a:spcBef>
            </a:pPr>
            <a:r>
              <a:rPr sz="1040" spc="44" baseline="-15873" dirty="0">
                <a:solidFill>
                  <a:srgbClr val="5E4FA2"/>
                </a:solidFill>
                <a:latin typeface="Wingdings"/>
                <a:cs typeface="Wingdings"/>
              </a:rPr>
              <a:t></a:t>
            </a:r>
            <a:r>
              <a:rPr sz="1040" spc="192" baseline="-15873" dirty="0">
                <a:solidFill>
                  <a:srgbClr val="5E4FA2"/>
                </a:solidFill>
                <a:latin typeface="Times New Roman"/>
                <a:cs typeface="Times New Roman"/>
              </a:rPr>
              <a:t> </a:t>
            </a:r>
            <a:r>
              <a:rPr sz="694" spc="30" dirty="0">
                <a:solidFill>
                  <a:srgbClr val="5E4FA2"/>
                </a:solidFill>
                <a:latin typeface="Wingdings"/>
                <a:cs typeface="Wingdings"/>
              </a:rPr>
              <a:t></a:t>
            </a:r>
            <a:endParaRPr sz="694">
              <a:latin typeface="Wingdings"/>
              <a:cs typeface="Wingdings"/>
            </a:endParaRPr>
          </a:p>
        </p:txBody>
      </p:sp>
      <p:sp>
        <p:nvSpPr>
          <p:cNvPr id="21" name="object 21"/>
          <p:cNvSpPr txBox="1"/>
          <p:nvPr/>
        </p:nvSpPr>
        <p:spPr>
          <a:xfrm>
            <a:off x="3316853" y="2285357"/>
            <a:ext cx="144710" cy="137319"/>
          </a:xfrm>
          <a:prstGeom prst="rect">
            <a:avLst/>
          </a:prstGeom>
        </p:spPr>
        <p:txBody>
          <a:bodyPr vert="horz" wrap="square" lIns="0" tIns="30200" rIns="0" bIns="0" rtlCol="0">
            <a:spAutoFit/>
          </a:bodyPr>
          <a:lstStyle/>
          <a:p>
            <a:pPr marL="25168">
              <a:spcBef>
                <a:spcPts val="238"/>
              </a:spcBef>
            </a:pPr>
            <a:r>
              <a:rPr sz="694" spc="30" dirty="0">
                <a:solidFill>
                  <a:srgbClr val="9E0142"/>
                </a:solidFill>
                <a:latin typeface="Wingdings"/>
                <a:cs typeface="Wingdings"/>
              </a:rPr>
              <a:t></a:t>
            </a:r>
            <a:endParaRPr sz="694">
              <a:latin typeface="Wingdings"/>
              <a:cs typeface="Wingdings"/>
            </a:endParaRPr>
          </a:p>
        </p:txBody>
      </p:sp>
      <p:sp>
        <p:nvSpPr>
          <p:cNvPr id="22" name="object 22"/>
          <p:cNvSpPr txBox="1"/>
          <p:nvPr/>
        </p:nvSpPr>
        <p:spPr>
          <a:xfrm>
            <a:off x="3489134" y="4242906"/>
            <a:ext cx="144710" cy="137319"/>
          </a:xfrm>
          <a:prstGeom prst="rect">
            <a:avLst/>
          </a:prstGeom>
        </p:spPr>
        <p:txBody>
          <a:bodyPr vert="horz" wrap="square" lIns="0" tIns="30200" rIns="0" bIns="0" rtlCol="0">
            <a:spAutoFit/>
          </a:bodyPr>
          <a:lstStyle/>
          <a:p>
            <a:pPr marL="25168">
              <a:spcBef>
                <a:spcPts val="238"/>
              </a:spcBef>
            </a:pPr>
            <a:r>
              <a:rPr sz="694" spc="30" dirty="0">
                <a:solidFill>
                  <a:srgbClr val="66C2A5"/>
                </a:solidFill>
                <a:latin typeface="Wingdings"/>
                <a:cs typeface="Wingdings"/>
              </a:rPr>
              <a:t></a:t>
            </a:r>
            <a:endParaRPr sz="694">
              <a:latin typeface="Wingdings"/>
              <a:cs typeface="Wingdings"/>
            </a:endParaRPr>
          </a:p>
        </p:txBody>
      </p:sp>
      <p:sp>
        <p:nvSpPr>
          <p:cNvPr id="23" name="object 23"/>
          <p:cNvSpPr txBox="1"/>
          <p:nvPr/>
        </p:nvSpPr>
        <p:spPr>
          <a:xfrm>
            <a:off x="3316853" y="3877743"/>
            <a:ext cx="144710"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endParaRPr sz="694">
              <a:latin typeface="Wingdings"/>
              <a:cs typeface="Wingdings"/>
            </a:endParaRPr>
          </a:p>
        </p:txBody>
      </p:sp>
      <p:sp>
        <p:nvSpPr>
          <p:cNvPr id="24" name="object 24"/>
          <p:cNvSpPr txBox="1"/>
          <p:nvPr/>
        </p:nvSpPr>
        <p:spPr>
          <a:xfrm>
            <a:off x="1594414" y="1730218"/>
            <a:ext cx="488237" cy="363791"/>
          </a:xfrm>
          <a:prstGeom prst="rect">
            <a:avLst/>
          </a:prstGeom>
        </p:spPr>
        <p:txBody>
          <a:bodyPr vert="horz" wrap="square" lIns="0" tIns="30200" rIns="0" bIns="0" rtlCol="0">
            <a:spAutoFit/>
          </a:bodyPr>
          <a:lstStyle/>
          <a:p>
            <a:pPr marR="10067" algn="r">
              <a:spcBef>
                <a:spcPts val="238"/>
              </a:spcBef>
            </a:pPr>
            <a:r>
              <a:rPr sz="694" spc="30" dirty="0">
                <a:solidFill>
                  <a:srgbClr val="D53E4F"/>
                </a:solidFill>
                <a:latin typeface="Wingdings"/>
                <a:cs typeface="Wingdings"/>
              </a:rPr>
              <a:t></a:t>
            </a:r>
            <a:endParaRPr sz="694">
              <a:latin typeface="Wingdings"/>
              <a:cs typeface="Wingdings"/>
            </a:endParaRPr>
          </a:p>
          <a:p>
            <a:pPr>
              <a:spcBef>
                <a:spcPts val="89"/>
              </a:spcBef>
            </a:pPr>
            <a:endParaRPr sz="694">
              <a:latin typeface="Times New Roman"/>
              <a:cs typeface="Times New Roman"/>
            </a:endParaRPr>
          </a:p>
          <a:p>
            <a:pPr marL="25168">
              <a:spcBef>
                <a:spcPts val="10"/>
              </a:spcBef>
            </a:pPr>
            <a:r>
              <a:rPr sz="694" spc="30" dirty="0">
                <a:solidFill>
                  <a:srgbClr val="66C2A5"/>
                </a:solidFill>
                <a:latin typeface="Wingdings"/>
                <a:cs typeface="Wingdings"/>
              </a:rPr>
              <a:t></a:t>
            </a:r>
            <a:endParaRPr sz="694">
              <a:latin typeface="Wingdings"/>
              <a:cs typeface="Wingdings"/>
            </a:endParaRPr>
          </a:p>
        </p:txBody>
      </p:sp>
      <p:sp>
        <p:nvSpPr>
          <p:cNvPr id="25" name="object 25"/>
          <p:cNvSpPr txBox="1"/>
          <p:nvPr/>
        </p:nvSpPr>
        <p:spPr>
          <a:xfrm>
            <a:off x="1249945" y="4272117"/>
            <a:ext cx="144710"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endParaRPr sz="694">
              <a:latin typeface="Wingdings"/>
              <a:cs typeface="Wingdings"/>
            </a:endParaRPr>
          </a:p>
        </p:txBody>
      </p:sp>
      <p:sp>
        <p:nvSpPr>
          <p:cNvPr id="26" name="object 26"/>
          <p:cNvSpPr txBox="1"/>
          <p:nvPr/>
        </p:nvSpPr>
        <p:spPr>
          <a:xfrm>
            <a:off x="3661322" y="3147326"/>
            <a:ext cx="144710" cy="137319"/>
          </a:xfrm>
          <a:prstGeom prst="rect">
            <a:avLst/>
          </a:prstGeom>
        </p:spPr>
        <p:txBody>
          <a:bodyPr vert="horz" wrap="square" lIns="0" tIns="30200" rIns="0" bIns="0" rtlCol="0">
            <a:spAutoFit/>
          </a:bodyPr>
          <a:lstStyle/>
          <a:p>
            <a:pPr marL="25168">
              <a:spcBef>
                <a:spcPts val="238"/>
              </a:spcBef>
            </a:pPr>
            <a:r>
              <a:rPr sz="694" spc="30" dirty="0">
                <a:solidFill>
                  <a:srgbClr val="ABDDA4"/>
                </a:solidFill>
                <a:latin typeface="Wingdings"/>
                <a:cs typeface="Wingdings"/>
              </a:rPr>
              <a:t></a:t>
            </a:r>
            <a:endParaRPr sz="694">
              <a:latin typeface="Wingdings"/>
              <a:cs typeface="Wingdings"/>
            </a:endParaRPr>
          </a:p>
        </p:txBody>
      </p:sp>
      <p:sp>
        <p:nvSpPr>
          <p:cNvPr id="27" name="object 27"/>
          <p:cNvSpPr txBox="1"/>
          <p:nvPr/>
        </p:nvSpPr>
        <p:spPr>
          <a:xfrm>
            <a:off x="2627820" y="3994595"/>
            <a:ext cx="317104" cy="137319"/>
          </a:xfrm>
          <a:prstGeom prst="rect">
            <a:avLst/>
          </a:prstGeom>
        </p:spPr>
        <p:txBody>
          <a:bodyPr vert="horz" wrap="square" lIns="0" tIns="30200" rIns="0" bIns="0" rtlCol="0">
            <a:spAutoFit/>
          </a:bodyPr>
          <a:lstStyle/>
          <a:p>
            <a:pPr marL="25168">
              <a:spcBef>
                <a:spcPts val="238"/>
              </a:spcBef>
            </a:pPr>
            <a:r>
              <a:rPr sz="694" spc="30" dirty="0">
                <a:solidFill>
                  <a:srgbClr val="E6F598"/>
                </a:solidFill>
                <a:latin typeface="Wingdings"/>
                <a:cs typeface="Wingdings"/>
              </a:rPr>
              <a:t></a:t>
            </a:r>
            <a:r>
              <a:rPr sz="694" spc="129" dirty="0">
                <a:solidFill>
                  <a:srgbClr val="E6F598"/>
                </a:solidFill>
                <a:latin typeface="Times New Roman"/>
                <a:cs typeface="Times New Roman"/>
              </a:rPr>
              <a:t> </a:t>
            </a:r>
            <a:r>
              <a:rPr sz="1040" spc="44" baseline="7936" dirty="0">
                <a:solidFill>
                  <a:srgbClr val="FFFFBF"/>
                </a:solidFill>
                <a:latin typeface="Wingdings"/>
                <a:cs typeface="Wingdings"/>
              </a:rPr>
              <a:t></a:t>
            </a:r>
            <a:endParaRPr sz="1040" baseline="7936">
              <a:latin typeface="Wingdings"/>
              <a:cs typeface="Wingdings"/>
            </a:endParaRPr>
          </a:p>
        </p:txBody>
      </p:sp>
      <p:sp>
        <p:nvSpPr>
          <p:cNvPr id="28" name="object 28"/>
          <p:cNvSpPr txBox="1"/>
          <p:nvPr/>
        </p:nvSpPr>
        <p:spPr>
          <a:xfrm>
            <a:off x="3316854" y="3186316"/>
            <a:ext cx="488237" cy="288852"/>
          </a:xfrm>
          <a:prstGeom prst="rect">
            <a:avLst/>
          </a:prstGeom>
        </p:spPr>
        <p:txBody>
          <a:bodyPr vert="horz" wrap="square" lIns="0" tIns="49076" rIns="0" bIns="0" rtlCol="0">
            <a:spAutoFit/>
          </a:bodyPr>
          <a:lstStyle/>
          <a:p>
            <a:pPr marL="196307">
              <a:spcBef>
                <a:spcPts val="386"/>
              </a:spcBef>
            </a:pPr>
            <a:r>
              <a:rPr sz="694" spc="30" dirty="0">
                <a:solidFill>
                  <a:srgbClr val="FFFFBF"/>
                </a:solidFill>
                <a:latin typeface="Wingdings"/>
                <a:cs typeface="Wingdings"/>
              </a:rPr>
              <a:t></a:t>
            </a:r>
            <a:r>
              <a:rPr sz="694" spc="129" dirty="0">
                <a:solidFill>
                  <a:srgbClr val="FFFFBF"/>
                </a:solidFill>
                <a:latin typeface="Times New Roman"/>
                <a:cs typeface="Times New Roman"/>
              </a:rPr>
              <a:t> </a:t>
            </a:r>
            <a:r>
              <a:rPr sz="694" spc="30" dirty="0">
                <a:solidFill>
                  <a:srgbClr val="FFFFBF"/>
                </a:solidFill>
                <a:latin typeface="Wingdings"/>
                <a:cs typeface="Wingdings"/>
              </a:rPr>
              <a:t></a:t>
            </a:r>
            <a:endParaRPr sz="694">
              <a:latin typeface="Wingdings"/>
              <a:cs typeface="Wingdings"/>
            </a:endParaRPr>
          </a:p>
          <a:p>
            <a:pPr marL="25168">
              <a:spcBef>
                <a:spcPts val="208"/>
              </a:spcBef>
            </a:pPr>
            <a:r>
              <a:rPr sz="694" spc="30" dirty="0">
                <a:solidFill>
                  <a:srgbClr val="E6F598"/>
                </a:solidFill>
                <a:latin typeface="Wingdings"/>
                <a:cs typeface="Wingdings"/>
              </a:rPr>
              <a:t></a:t>
            </a:r>
            <a:r>
              <a:rPr sz="694" spc="188" dirty="0">
                <a:solidFill>
                  <a:srgbClr val="E6F598"/>
                </a:solidFill>
                <a:latin typeface="Times New Roman"/>
                <a:cs typeface="Times New Roman"/>
              </a:rPr>
              <a:t> </a:t>
            </a:r>
            <a:r>
              <a:rPr sz="694" spc="30" dirty="0">
                <a:solidFill>
                  <a:srgbClr val="F46D43"/>
                </a:solidFill>
                <a:latin typeface="Wingdings"/>
                <a:cs typeface="Wingdings"/>
              </a:rPr>
              <a:t></a:t>
            </a:r>
            <a:endParaRPr sz="694">
              <a:latin typeface="Wingdings"/>
              <a:cs typeface="Wingdings"/>
            </a:endParaRPr>
          </a:p>
        </p:txBody>
      </p:sp>
      <p:sp>
        <p:nvSpPr>
          <p:cNvPr id="29" name="object 29"/>
          <p:cNvSpPr txBox="1"/>
          <p:nvPr/>
        </p:nvSpPr>
        <p:spPr>
          <a:xfrm>
            <a:off x="3316852" y="3015774"/>
            <a:ext cx="317104" cy="137319"/>
          </a:xfrm>
          <a:prstGeom prst="rect">
            <a:avLst/>
          </a:prstGeom>
        </p:spPr>
        <p:txBody>
          <a:bodyPr vert="horz" wrap="square" lIns="0" tIns="30200" rIns="0" bIns="0" rtlCol="0">
            <a:spAutoFit/>
          </a:bodyPr>
          <a:lstStyle/>
          <a:p>
            <a:pPr marL="25168">
              <a:spcBef>
                <a:spcPts val="238"/>
              </a:spcBef>
            </a:pPr>
            <a:r>
              <a:rPr sz="1040" spc="44" baseline="-15873" dirty="0">
                <a:solidFill>
                  <a:srgbClr val="E6F598"/>
                </a:solidFill>
                <a:latin typeface="Wingdings"/>
                <a:cs typeface="Wingdings"/>
              </a:rPr>
              <a:t></a:t>
            </a:r>
            <a:r>
              <a:rPr sz="1040" spc="192" baseline="-15873" dirty="0">
                <a:solidFill>
                  <a:srgbClr val="E6F598"/>
                </a:solidFill>
                <a:latin typeface="Times New Roman"/>
                <a:cs typeface="Times New Roman"/>
              </a:rPr>
              <a:t> </a:t>
            </a:r>
            <a:r>
              <a:rPr sz="694" spc="30" dirty="0">
                <a:solidFill>
                  <a:srgbClr val="FEE08B"/>
                </a:solidFill>
                <a:latin typeface="Wingdings"/>
                <a:cs typeface="Wingdings"/>
              </a:rPr>
              <a:t></a:t>
            </a:r>
            <a:endParaRPr sz="694">
              <a:latin typeface="Wingdings"/>
              <a:cs typeface="Wingdings"/>
            </a:endParaRPr>
          </a:p>
        </p:txBody>
      </p:sp>
      <p:sp>
        <p:nvSpPr>
          <p:cNvPr id="30" name="object 30"/>
          <p:cNvSpPr txBox="1"/>
          <p:nvPr/>
        </p:nvSpPr>
        <p:spPr>
          <a:xfrm>
            <a:off x="1422133" y="3307999"/>
            <a:ext cx="1005421" cy="137319"/>
          </a:xfrm>
          <a:prstGeom prst="rect">
            <a:avLst/>
          </a:prstGeom>
        </p:spPr>
        <p:txBody>
          <a:bodyPr vert="horz" wrap="square" lIns="0" tIns="30200" rIns="0" bIns="0" rtlCol="0">
            <a:spAutoFit/>
          </a:bodyPr>
          <a:lstStyle/>
          <a:p>
            <a:pPr marL="25168">
              <a:spcBef>
                <a:spcPts val="238"/>
              </a:spcBef>
              <a:tabLst>
                <a:tab pos="713501" algn="l"/>
              </a:tabLst>
            </a:pPr>
            <a:r>
              <a:rPr sz="1040" spc="44" baseline="-23809" dirty="0">
                <a:solidFill>
                  <a:srgbClr val="3288BD"/>
                </a:solidFill>
                <a:latin typeface="Wingdings"/>
                <a:cs typeface="Wingdings"/>
              </a:rPr>
              <a:t></a:t>
            </a:r>
            <a:r>
              <a:rPr sz="1040" spc="44" baseline="-23809" dirty="0">
                <a:solidFill>
                  <a:srgbClr val="3288BD"/>
                </a:solidFill>
                <a:latin typeface="Times New Roman"/>
                <a:cs typeface="Times New Roman"/>
              </a:rPr>
              <a:t>   </a:t>
            </a:r>
            <a:r>
              <a:rPr sz="1040" spc="-371" baseline="15873" dirty="0">
                <a:solidFill>
                  <a:srgbClr val="3288BD"/>
                </a:solidFill>
                <a:latin typeface="Wingdings"/>
                <a:cs typeface="Wingdings"/>
              </a:rPr>
              <a:t></a:t>
            </a:r>
            <a:r>
              <a:rPr sz="694" spc="-248" dirty="0">
                <a:solidFill>
                  <a:srgbClr val="ABDDA4"/>
                </a:solidFill>
                <a:latin typeface="Wingdings"/>
                <a:cs typeface="Wingdings"/>
              </a:rPr>
              <a:t></a:t>
            </a:r>
            <a:r>
              <a:rPr sz="694" spc="-248" dirty="0">
                <a:solidFill>
                  <a:srgbClr val="ABDDA4"/>
                </a:solidFill>
                <a:latin typeface="Times New Roman"/>
                <a:cs typeface="Times New Roman"/>
              </a:rPr>
              <a:t>	</a:t>
            </a:r>
            <a:r>
              <a:rPr sz="1040" spc="44" baseline="7936" dirty="0">
                <a:solidFill>
                  <a:srgbClr val="E6F598"/>
                </a:solidFill>
                <a:latin typeface="Wingdings"/>
                <a:cs typeface="Wingdings"/>
              </a:rPr>
              <a:t></a:t>
            </a:r>
            <a:r>
              <a:rPr sz="1040" spc="206" baseline="7936" dirty="0">
                <a:solidFill>
                  <a:srgbClr val="E6F598"/>
                </a:solidFill>
                <a:latin typeface="Times New Roman"/>
                <a:cs typeface="Times New Roman"/>
              </a:rPr>
              <a:t> </a:t>
            </a:r>
            <a:r>
              <a:rPr sz="1040" spc="44" baseline="7936" dirty="0">
                <a:solidFill>
                  <a:srgbClr val="FFFFBF"/>
                </a:solidFill>
                <a:latin typeface="Wingdings"/>
                <a:cs typeface="Wingdings"/>
              </a:rPr>
              <a:t></a:t>
            </a:r>
            <a:endParaRPr sz="1040" baseline="7936">
              <a:latin typeface="Wingdings"/>
              <a:cs typeface="Wingdings"/>
            </a:endParaRPr>
          </a:p>
        </p:txBody>
      </p:sp>
      <p:sp>
        <p:nvSpPr>
          <p:cNvPr id="31" name="object 31"/>
          <p:cNvSpPr txBox="1"/>
          <p:nvPr/>
        </p:nvSpPr>
        <p:spPr>
          <a:xfrm>
            <a:off x="1422132" y="4578949"/>
            <a:ext cx="317104" cy="137319"/>
          </a:xfrm>
          <a:prstGeom prst="rect">
            <a:avLst/>
          </a:prstGeom>
        </p:spPr>
        <p:txBody>
          <a:bodyPr vert="horz" wrap="square" lIns="0" tIns="30200" rIns="0" bIns="0" rtlCol="0">
            <a:spAutoFit/>
          </a:bodyPr>
          <a:lstStyle/>
          <a:p>
            <a:pPr marL="25168">
              <a:spcBef>
                <a:spcPts val="238"/>
              </a:spcBef>
            </a:pPr>
            <a:r>
              <a:rPr sz="1040" spc="44" baseline="-15873" dirty="0">
                <a:solidFill>
                  <a:srgbClr val="5E4FA2"/>
                </a:solidFill>
                <a:latin typeface="Wingdings"/>
                <a:cs typeface="Wingdings"/>
              </a:rPr>
              <a:t></a:t>
            </a:r>
            <a:r>
              <a:rPr sz="1040" spc="192" baseline="-15873" dirty="0">
                <a:solidFill>
                  <a:srgbClr val="5E4FA2"/>
                </a:solidFill>
                <a:latin typeface="Times New Roman"/>
                <a:cs typeface="Times New Roman"/>
              </a:rPr>
              <a:t> </a:t>
            </a:r>
            <a:r>
              <a:rPr sz="694" spc="30" dirty="0">
                <a:solidFill>
                  <a:srgbClr val="5E4FA2"/>
                </a:solidFill>
                <a:latin typeface="Wingdings"/>
                <a:cs typeface="Wingdings"/>
              </a:rPr>
              <a:t></a:t>
            </a:r>
            <a:endParaRPr sz="694">
              <a:latin typeface="Wingdings"/>
              <a:cs typeface="Wingdings"/>
            </a:endParaRPr>
          </a:p>
        </p:txBody>
      </p:sp>
      <p:sp>
        <p:nvSpPr>
          <p:cNvPr id="32" name="object 32"/>
          <p:cNvSpPr txBox="1"/>
          <p:nvPr/>
        </p:nvSpPr>
        <p:spPr>
          <a:xfrm>
            <a:off x="1594414" y="2825890"/>
            <a:ext cx="660633"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r>
              <a:rPr sz="694" spc="30" dirty="0">
                <a:solidFill>
                  <a:srgbClr val="3288BD"/>
                </a:solidFill>
                <a:latin typeface="Times New Roman"/>
                <a:cs typeface="Times New Roman"/>
              </a:rPr>
              <a:t> </a:t>
            </a:r>
            <a:r>
              <a:rPr sz="694" spc="30" dirty="0">
                <a:solidFill>
                  <a:srgbClr val="FFFFBF"/>
                </a:solidFill>
                <a:latin typeface="Wingdings"/>
                <a:cs typeface="Wingdings"/>
              </a:rPr>
              <a:t></a:t>
            </a:r>
            <a:r>
              <a:rPr sz="694" spc="30" dirty="0">
                <a:solidFill>
                  <a:srgbClr val="FFFFBF"/>
                </a:solidFill>
                <a:latin typeface="Times New Roman"/>
                <a:cs typeface="Times New Roman"/>
              </a:rPr>
              <a:t> </a:t>
            </a:r>
            <a:r>
              <a:rPr sz="694" spc="30" dirty="0">
                <a:solidFill>
                  <a:srgbClr val="FFFFBF"/>
                </a:solidFill>
                <a:latin typeface="Wingdings"/>
                <a:cs typeface="Wingdings"/>
              </a:rPr>
              <a:t></a:t>
            </a:r>
            <a:endParaRPr sz="694">
              <a:latin typeface="Wingdings"/>
              <a:cs typeface="Wingdings"/>
            </a:endParaRPr>
          </a:p>
        </p:txBody>
      </p:sp>
      <p:sp>
        <p:nvSpPr>
          <p:cNvPr id="33" name="object 33"/>
          <p:cNvSpPr txBox="1"/>
          <p:nvPr/>
        </p:nvSpPr>
        <p:spPr>
          <a:xfrm>
            <a:off x="3489134" y="3994595"/>
            <a:ext cx="144710" cy="137319"/>
          </a:xfrm>
          <a:prstGeom prst="rect">
            <a:avLst/>
          </a:prstGeom>
        </p:spPr>
        <p:txBody>
          <a:bodyPr vert="horz" wrap="square" lIns="0" tIns="30200" rIns="0" bIns="0" rtlCol="0">
            <a:spAutoFit/>
          </a:bodyPr>
          <a:lstStyle/>
          <a:p>
            <a:pPr marL="25168">
              <a:spcBef>
                <a:spcPts val="238"/>
              </a:spcBef>
            </a:pPr>
            <a:r>
              <a:rPr sz="694" spc="30" dirty="0">
                <a:solidFill>
                  <a:srgbClr val="ABDDA4"/>
                </a:solidFill>
                <a:latin typeface="Wingdings"/>
                <a:cs typeface="Wingdings"/>
              </a:rPr>
              <a:t></a:t>
            </a:r>
            <a:endParaRPr sz="694">
              <a:latin typeface="Wingdings"/>
              <a:cs typeface="Wingdings"/>
            </a:endParaRPr>
          </a:p>
        </p:txBody>
      </p:sp>
      <p:sp>
        <p:nvSpPr>
          <p:cNvPr id="34" name="object 34"/>
          <p:cNvSpPr txBox="1"/>
          <p:nvPr/>
        </p:nvSpPr>
        <p:spPr>
          <a:xfrm>
            <a:off x="1249945" y="3234965"/>
            <a:ext cx="144710"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endParaRPr sz="694">
              <a:latin typeface="Wingdings"/>
              <a:cs typeface="Wingdings"/>
            </a:endParaRPr>
          </a:p>
        </p:txBody>
      </p:sp>
      <p:sp>
        <p:nvSpPr>
          <p:cNvPr id="35" name="object 35"/>
          <p:cNvSpPr txBox="1"/>
          <p:nvPr/>
        </p:nvSpPr>
        <p:spPr>
          <a:xfrm>
            <a:off x="5211576" y="4447490"/>
            <a:ext cx="144710"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endParaRPr sz="694">
              <a:latin typeface="Wingdings"/>
              <a:cs typeface="Wingdings"/>
            </a:endParaRPr>
          </a:p>
        </p:txBody>
      </p:sp>
      <p:sp>
        <p:nvSpPr>
          <p:cNvPr id="36" name="object 36"/>
          <p:cNvSpPr txBox="1"/>
          <p:nvPr/>
        </p:nvSpPr>
        <p:spPr>
          <a:xfrm>
            <a:off x="1249945" y="4447490"/>
            <a:ext cx="1005421" cy="137319"/>
          </a:xfrm>
          <a:prstGeom prst="rect">
            <a:avLst/>
          </a:prstGeom>
        </p:spPr>
        <p:txBody>
          <a:bodyPr vert="horz" wrap="square" lIns="0" tIns="30200" rIns="0" bIns="0" rtlCol="0">
            <a:spAutoFit/>
          </a:bodyPr>
          <a:lstStyle/>
          <a:p>
            <a:pPr marL="25168">
              <a:spcBef>
                <a:spcPts val="238"/>
              </a:spcBef>
            </a:pPr>
            <a:r>
              <a:rPr sz="1040" spc="44" baseline="15873" dirty="0">
                <a:solidFill>
                  <a:srgbClr val="5E4FA2"/>
                </a:solidFill>
                <a:latin typeface="Wingdings"/>
                <a:cs typeface="Wingdings"/>
              </a:rPr>
              <a:t></a:t>
            </a:r>
            <a:r>
              <a:rPr sz="1040" spc="44" baseline="15873" dirty="0">
                <a:solidFill>
                  <a:srgbClr val="5E4FA2"/>
                </a:solidFill>
                <a:latin typeface="Times New Roman"/>
                <a:cs typeface="Times New Roman"/>
              </a:rPr>
              <a:t> </a:t>
            </a:r>
            <a:r>
              <a:rPr sz="1040" spc="44" baseline="39682" dirty="0">
                <a:solidFill>
                  <a:srgbClr val="5E4FA2"/>
                </a:solidFill>
                <a:latin typeface="Wingdings"/>
                <a:cs typeface="Wingdings"/>
              </a:rPr>
              <a:t></a:t>
            </a:r>
            <a:r>
              <a:rPr sz="1040" spc="44" baseline="39682" dirty="0">
                <a:solidFill>
                  <a:srgbClr val="5E4FA2"/>
                </a:solidFill>
                <a:latin typeface="Times New Roman"/>
                <a:cs typeface="Times New Roman"/>
              </a:rPr>
              <a:t> </a:t>
            </a:r>
            <a:r>
              <a:rPr sz="1040" spc="44" baseline="7936" dirty="0">
                <a:solidFill>
                  <a:srgbClr val="5E4FA2"/>
                </a:solidFill>
                <a:latin typeface="Wingdings"/>
                <a:cs typeface="Wingdings"/>
              </a:rPr>
              <a:t></a:t>
            </a:r>
            <a:r>
              <a:rPr sz="1040" spc="44" baseline="7936" dirty="0">
                <a:solidFill>
                  <a:srgbClr val="5E4FA2"/>
                </a:solidFill>
                <a:latin typeface="Times New Roman"/>
                <a:cs typeface="Times New Roman"/>
              </a:rPr>
              <a:t> </a:t>
            </a:r>
            <a:r>
              <a:rPr sz="1040" spc="44" baseline="7936" dirty="0">
                <a:solidFill>
                  <a:srgbClr val="3288BD"/>
                </a:solidFill>
                <a:latin typeface="Wingdings"/>
                <a:cs typeface="Wingdings"/>
              </a:rPr>
              <a:t></a:t>
            </a:r>
            <a:r>
              <a:rPr sz="1040" spc="44" baseline="7936" dirty="0">
                <a:solidFill>
                  <a:srgbClr val="3288BD"/>
                </a:solidFill>
                <a:latin typeface="Times New Roman"/>
                <a:cs typeface="Times New Roman"/>
              </a:rPr>
              <a:t> </a:t>
            </a:r>
            <a:r>
              <a:rPr sz="1040" spc="44" baseline="39682" dirty="0">
                <a:solidFill>
                  <a:srgbClr val="3288BD"/>
                </a:solidFill>
                <a:latin typeface="Wingdings"/>
                <a:cs typeface="Wingdings"/>
              </a:rPr>
              <a:t></a:t>
            </a:r>
            <a:r>
              <a:rPr sz="1040" spc="176" baseline="39682" dirty="0">
                <a:solidFill>
                  <a:srgbClr val="3288BD"/>
                </a:solidFill>
                <a:latin typeface="Times New Roman"/>
                <a:cs typeface="Times New Roman"/>
              </a:rPr>
              <a:t> </a:t>
            </a:r>
            <a:r>
              <a:rPr sz="694" spc="30" dirty="0">
                <a:solidFill>
                  <a:srgbClr val="66C2A5"/>
                </a:solidFill>
                <a:latin typeface="Wingdings"/>
                <a:cs typeface="Wingdings"/>
              </a:rPr>
              <a:t></a:t>
            </a:r>
            <a:endParaRPr sz="694">
              <a:latin typeface="Wingdings"/>
              <a:cs typeface="Wingdings"/>
            </a:endParaRPr>
          </a:p>
        </p:txBody>
      </p:sp>
      <p:sp>
        <p:nvSpPr>
          <p:cNvPr id="37" name="object 37"/>
          <p:cNvSpPr txBox="1"/>
          <p:nvPr/>
        </p:nvSpPr>
        <p:spPr>
          <a:xfrm>
            <a:off x="3144573" y="4082234"/>
            <a:ext cx="144710" cy="235679"/>
          </a:xfrm>
          <a:prstGeom prst="rect">
            <a:avLst/>
          </a:prstGeom>
        </p:spPr>
        <p:txBody>
          <a:bodyPr vert="horz" wrap="square" lIns="0" tIns="30200" rIns="0" bIns="0" rtlCol="0">
            <a:spAutoFit/>
          </a:bodyPr>
          <a:lstStyle/>
          <a:p>
            <a:pPr marL="25168">
              <a:lnSpc>
                <a:spcPts val="822"/>
              </a:lnSpc>
              <a:spcBef>
                <a:spcPts val="238"/>
              </a:spcBef>
            </a:pPr>
            <a:r>
              <a:rPr sz="694" spc="30" dirty="0">
                <a:solidFill>
                  <a:srgbClr val="ABDDA4"/>
                </a:solidFill>
                <a:latin typeface="Wingdings"/>
                <a:cs typeface="Wingdings"/>
              </a:rPr>
              <a:t></a:t>
            </a:r>
            <a:endParaRPr sz="694">
              <a:latin typeface="Wingdings"/>
              <a:cs typeface="Wingdings"/>
            </a:endParaRPr>
          </a:p>
          <a:p>
            <a:pPr marL="25168">
              <a:lnSpc>
                <a:spcPts val="822"/>
              </a:lnSpc>
            </a:pPr>
            <a:r>
              <a:rPr sz="694" spc="30" dirty="0">
                <a:solidFill>
                  <a:srgbClr val="3288BD"/>
                </a:solidFill>
                <a:latin typeface="Wingdings"/>
                <a:cs typeface="Wingdings"/>
              </a:rPr>
              <a:t></a:t>
            </a:r>
            <a:endParaRPr sz="694">
              <a:latin typeface="Wingdings"/>
              <a:cs typeface="Wingdings"/>
            </a:endParaRPr>
          </a:p>
        </p:txBody>
      </p:sp>
      <p:sp>
        <p:nvSpPr>
          <p:cNvPr id="38" name="object 38"/>
          <p:cNvSpPr txBox="1"/>
          <p:nvPr/>
        </p:nvSpPr>
        <p:spPr>
          <a:xfrm>
            <a:off x="3144573" y="4389063"/>
            <a:ext cx="144710" cy="137319"/>
          </a:xfrm>
          <a:prstGeom prst="rect">
            <a:avLst/>
          </a:prstGeom>
        </p:spPr>
        <p:txBody>
          <a:bodyPr vert="horz" wrap="square" lIns="0" tIns="30200" rIns="0" bIns="0" rtlCol="0">
            <a:spAutoFit/>
          </a:bodyPr>
          <a:lstStyle/>
          <a:p>
            <a:pPr marL="25168">
              <a:spcBef>
                <a:spcPts val="238"/>
              </a:spcBef>
            </a:pPr>
            <a:r>
              <a:rPr sz="694" spc="30" dirty="0">
                <a:solidFill>
                  <a:srgbClr val="66C2A5"/>
                </a:solidFill>
                <a:latin typeface="Wingdings"/>
                <a:cs typeface="Wingdings"/>
              </a:rPr>
              <a:t></a:t>
            </a:r>
            <a:endParaRPr sz="694">
              <a:latin typeface="Wingdings"/>
              <a:cs typeface="Wingdings"/>
            </a:endParaRPr>
          </a:p>
        </p:txBody>
      </p:sp>
      <p:sp>
        <p:nvSpPr>
          <p:cNvPr id="39" name="object 39"/>
          <p:cNvSpPr txBox="1"/>
          <p:nvPr/>
        </p:nvSpPr>
        <p:spPr>
          <a:xfrm>
            <a:off x="3661321" y="4082234"/>
            <a:ext cx="317104" cy="235679"/>
          </a:xfrm>
          <a:prstGeom prst="rect">
            <a:avLst/>
          </a:prstGeom>
        </p:spPr>
        <p:txBody>
          <a:bodyPr vert="horz" wrap="square" lIns="0" tIns="30200" rIns="0" bIns="0" rtlCol="0">
            <a:spAutoFit/>
          </a:bodyPr>
          <a:lstStyle/>
          <a:p>
            <a:pPr marL="171140" algn="ctr">
              <a:lnSpc>
                <a:spcPts val="822"/>
              </a:lnSpc>
              <a:spcBef>
                <a:spcPts val="238"/>
              </a:spcBef>
            </a:pPr>
            <a:r>
              <a:rPr sz="694" spc="30" dirty="0">
                <a:solidFill>
                  <a:srgbClr val="E6F598"/>
                </a:solidFill>
                <a:latin typeface="Wingdings"/>
                <a:cs typeface="Wingdings"/>
              </a:rPr>
              <a:t></a:t>
            </a:r>
            <a:endParaRPr sz="694">
              <a:latin typeface="Wingdings"/>
              <a:cs typeface="Wingdings"/>
            </a:endParaRPr>
          </a:p>
          <a:p>
            <a:pPr algn="ctr">
              <a:lnSpc>
                <a:spcPts val="822"/>
              </a:lnSpc>
            </a:pPr>
            <a:r>
              <a:rPr sz="694" spc="30" dirty="0">
                <a:solidFill>
                  <a:srgbClr val="66C2A5"/>
                </a:solidFill>
                <a:latin typeface="Wingdings"/>
                <a:cs typeface="Wingdings"/>
              </a:rPr>
              <a:t></a:t>
            </a:r>
            <a:r>
              <a:rPr sz="694" spc="109" dirty="0">
                <a:solidFill>
                  <a:srgbClr val="66C2A5"/>
                </a:solidFill>
                <a:latin typeface="Times New Roman"/>
                <a:cs typeface="Times New Roman"/>
              </a:rPr>
              <a:t> </a:t>
            </a:r>
            <a:r>
              <a:rPr sz="694" spc="30" dirty="0">
                <a:solidFill>
                  <a:srgbClr val="FEE08B"/>
                </a:solidFill>
                <a:latin typeface="Wingdings"/>
                <a:cs typeface="Wingdings"/>
              </a:rPr>
              <a:t></a:t>
            </a:r>
            <a:endParaRPr sz="694">
              <a:latin typeface="Wingdings"/>
              <a:cs typeface="Wingdings"/>
            </a:endParaRPr>
          </a:p>
        </p:txBody>
      </p:sp>
      <p:sp>
        <p:nvSpPr>
          <p:cNvPr id="40" name="object 40"/>
          <p:cNvSpPr txBox="1"/>
          <p:nvPr/>
        </p:nvSpPr>
        <p:spPr>
          <a:xfrm>
            <a:off x="4178073" y="4213692"/>
            <a:ext cx="144710" cy="137319"/>
          </a:xfrm>
          <a:prstGeom prst="rect">
            <a:avLst/>
          </a:prstGeom>
        </p:spPr>
        <p:txBody>
          <a:bodyPr vert="horz" wrap="square" lIns="0" tIns="30200" rIns="0" bIns="0" rtlCol="0">
            <a:spAutoFit/>
          </a:bodyPr>
          <a:lstStyle/>
          <a:p>
            <a:pPr marL="25168">
              <a:spcBef>
                <a:spcPts val="238"/>
              </a:spcBef>
            </a:pPr>
            <a:r>
              <a:rPr sz="694" spc="30" dirty="0">
                <a:solidFill>
                  <a:srgbClr val="ABDDA4"/>
                </a:solidFill>
                <a:latin typeface="Wingdings"/>
                <a:cs typeface="Wingdings"/>
              </a:rPr>
              <a:t></a:t>
            </a:r>
            <a:endParaRPr sz="694">
              <a:latin typeface="Wingdings"/>
              <a:cs typeface="Wingdings"/>
            </a:endParaRPr>
          </a:p>
        </p:txBody>
      </p:sp>
      <p:sp>
        <p:nvSpPr>
          <p:cNvPr id="41" name="object 41"/>
          <p:cNvSpPr txBox="1"/>
          <p:nvPr/>
        </p:nvSpPr>
        <p:spPr>
          <a:xfrm>
            <a:off x="2627821" y="3600128"/>
            <a:ext cx="144710" cy="137319"/>
          </a:xfrm>
          <a:prstGeom prst="rect">
            <a:avLst/>
          </a:prstGeom>
        </p:spPr>
        <p:txBody>
          <a:bodyPr vert="horz" wrap="square" lIns="0" tIns="30200" rIns="0" bIns="0" rtlCol="0">
            <a:spAutoFit/>
          </a:bodyPr>
          <a:lstStyle/>
          <a:p>
            <a:pPr marL="25168">
              <a:spcBef>
                <a:spcPts val="238"/>
              </a:spcBef>
            </a:pPr>
            <a:r>
              <a:rPr sz="694" spc="30" dirty="0">
                <a:solidFill>
                  <a:srgbClr val="E6F598"/>
                </a:solidFill>
                <a:latin typeface="Wingdings"/>
                <a:cs typeface="Wingdings"/>
              </a:rPr>
              <a:t></a:t>
            </a:r>
            <a:endParaRPr sz="694">
              <a:latin typeface="Wingdings"/>
              <a:cs typeface="Wingdings"/>
            </a:endParaRPr>
          </a:p>
        </p:txBody>
      </p:sp>
      <p:sp>
        <p:nvSpPr>
          <p:cNvPr id="42" name="object 42"/>
          <p:cNvSpPr txBox="1"/>
          <p:nvPr/>
        </p:nvSpPr>
        <p:spPr>
          <a:xfrm>
            <a:off x="2455634" y="2884316"/>
            <a:ext cx="488237" cy="137319"/>
          </a:xfrm>
          <a:prstGeom prst="rect">
            <a:avLst/>
          </a:prstGeom>
        </p:spPr>
        <p:txBody>
          <a:bodyPr vert="horz" wrap="square" lIns="0" tIns="30200" rIns="0" bIns="0" rtlCol="0">
            <a:spAutoFit/>
          </a:bodyPr>
          <a:lstStyle/>
          <a:p>
            <a:pPr marL="25168">
              <a:spcBef>
                <a:spcPts val="238"/>
              </a:spcBef>
            </a:pPr>
            <a:r>
              <a:rPr sz="1040" spc="44" baseline="7936" dirty="0">
                <a:solidFill>
                  <a:srgbClr val="F46D43"/>
                </a:solidFill>
                <a:latin typeface="Wingdings"/>
                <a:cs typeface="Wingdings"/>
              </a:rPr>
              <a:t></a:t>
            </a:r>
            <a:r>
              <a:rPr sz="1040" spc="44" baseline="7936" dirty="0">
                <a:solidFill>
                  <a:srgbClr val="F46D43"/>
                </a:solidFill>
                <a:latin typeface="Times New Roman"/>
                <a:cs typeface="Times New Roman"/>
              </a:rPr>
              <a:t> </a:t>
            </a:r>
            <a:r>
              <a:rPr sz="694" spc="30" dirty="0">
                <a:solidFill>
                  <a:srgbClr val="FEE08B"/>
                </a:solidFill>
                <a:latin typeface="Wingdings"/>
                <a:cs typeface="Wingdings"/>
              </a:rPr>
              <a:t></a:t>
            </a:r>
            <a:r>
              <a:rPr sz="694" spc="119" dirty="0">
                <a:solidFill>
                  <a:srgbClr val="FEE08B"/>
                </a:solidFill>
                <a:latin typeface="Times New Roman"/>
                <a:cs typeface="Times New Roman"/>
              </a:rPr>
              <a:t> </a:t>
            </a:r>
            <a:r>
              <a:rPr sz="1040" spc="44" baseline="-15873" dirty="0">
                <a:solidFill>
                  <a:srgbClr val="ABDDA4"/>
                </a:solidFill>
                <a:latin typeface="Wingdings"/>
                <a:cs typeface="Wingdings"/>
              </a:rPr>
              <a:t></a:t>
            </a:r>
            <a:endParaRPr sz="1040" baseline="-15873">
              <a:latin typeface="Wingdings"/>
              <a:cs typeface="Wingdings"/>
            </a:endParaRPr>
          </a:p>
        </p:txBody>
      </p:sp>
      <p:sp>
        <p:nvSpPr>
          <p:cNvPr id="43" name="object 43"/>
          <p:cNvSpPr txBox="1"/>
          <p:nvPr/>
        </p:nvSpPr>
        <p:spPr>
          <a:xfrm>
            <a:off x="4522544" y="3731584"/>
            <a:ext cx="144710" cy="137319"/>
          </a:xfrm>
          <a:prstGeom prst="rect">
            <a:avLst/>
          </a:prstGeom>
        </p:spPr>
        <p:txBody>
          <a:bodyPr vert="horz" wrap="square" lIns="0" tIns="30200" rIns="0" bIns="0" rtlCol="0">
            <a:spAutoFit/>
          </a:bodyPr>
          <a:lstStyle/>
          <a:p>
            <a:pPr marL="25168">
              <a:spcBef>
                <a:spcPts val="238"/>
              </a:spcBef>
            </a:pPr>
            <a:r>
              <a:rPr sz="694" spc="30" dirty="0">
                <a:solidFill>
                  <a:srgbClr val="ABDDA4"/>
                </a:solidFill>
                <a:latin typeface="Wingdings"/>
                <a:cs typeface="Wingdings"/>
              </a:rPr>
              <a:t></a:t>
            </a:r>
            <a:endParaRPr sz="694">
              <a:latin typeface="Wingdings"/>
              <a:cs typeface="Wingdings"/>
            </a:endParaRPr>
          </a:p>
        </p:txBody>
      </p:sp>
      <p:sp>
        <p:nvSpPr>
          <p:cNvPr id="44" name="object 44"/>
          <p:cNvSpPr txBox="1"/>
          <p:nvPr/>
        </p:nvSpPr>
        <p:spPr>
          <a:xfrm>
            <a:off x="2972384" y="4447490"/>
            <a:ext cx="317104" cy="210031"/>
          </a:xfrm>
          <a:prstGeom prst="rect">
            <a:avLst/>
          </a:prstGeom>
        </p:spPr>
        <p:txBody>
          <a:bodyPr vert="horz" wrap="square" lIns="0" tIns="30200" rIns="0" bIns="0" rtlCol="0">
            <a:spAutoFit/>
          </a:bodyPr>
          <a:lstStyle/>
          <a:p>
            <a:pPr marL="196307">
              <a:lnSpc>
                <a:spcPts val="704"/>
              </a:lnSpc>
              <a:spcBef>
                <a:spcPts val="238"/>
              </a:spcBef>
            </a:pPr>
            <a:r>
              <a:rPr sz="694" spc="30" dirty="0">
                <a:solidFill>
                  <a:srgbClr val="ABDDA4"/>
                </a:solidFill>
                <a:latin typeface="Wingdings"/>
                <a:cs typeface="Wingdings"/>
              </a:rPr>
              <a:t></a:t>
            </a:r>
            <a:endParaRPr sz="694">
              <a:latin typeface="Wingdings"/>
              <a:cs typeface="Wingdings"/>
            </a:endParaRPr>
          </a:p>
          <a:p>
            <a:pPr marL="25168">
              <a:lnSpc>
                <a:spcPts val="704"/>
              </a:lnSpc>
            </a:pPr>
            <a:r>
              <a:rPr sz="694" spc="30" dirty="0">
                <a:solidFill>
                  <a:srgbClr val="ABDDA4"/>
                </a:solidFill>
                <a:latin typeface="Wingdings"/>
                <a:cs typeface="Wingdings"/>
              </a:rPr>
              <a:t></a:t>
            </a:r>
            <a:endParaRPr sz="694">
              <a:latin typeface="Wingdings"/>
              <a:cs typeface="Wingdings"/>
            </a:endParaRPr>
          </a:p>
        </p:txBody>
      </p:sp>
      <p:sp>
        <p:nvSpPr>
          <p:cNvPr id="45" name="object 45"/>
          <p:cNvSpPr txBox="1"/>
          <p:nvPr/>
        </p:nvSpPr>
        <p:spPr>
          <a:xfrm>
            <a:off x="2800104" y="3892350"/>
            <a:ext cx="144710" cy="137319"/>
          </a:xfrm>
          <a:prstGeom prst="rect">
            <a:avLst/>
          </a:prstGeom>
        </p:spPr>
        <p:txBody>
          <a:bodyPr vert="horz" wrap="square" lIns="0" tIns="30200" rIns="0" bIns="0" rtlCol="0">
            <a:spAutoFit/>
          </a:bodyPr>
          <a:lstStyle/>
          <a:p>
            <a:pPr marL="25168">
              <a:spcBef>
                <a:spcPts val="238"/>
              </a:spcBef>
            </a:pPr>
            <a:r>
              <a:rPr sz="694" spc="30" dirty="0">
                <a:solidFill>
                  <a:srgbClr val="ABDDA4"/>
                </a:solidFill>
                <a:latin typeface="Wingdings"/>
                <a:cs typeface="Wingdings"/>
              </a:rPr>
              <a:t></a:t>
            </a:r>
            <a:endParaRPr sz="694">
              <a:latin typeface="Wingdings"/>
              <a:cs typeface="Wingdings"/>
            </a:endParaRPr>
          </a:p>
        </p:txBody>
      </p:sp>
      <p:sp>
        <p:nvSpPr>
          <p:cNvPr id="46" name="object 46"/>
          <p:cNvSpPr txBox="1"/>
          <p:nvPr/>
        </p:nvSpPr>
        <p:spPr>
          <a:xfrm>
            <a:off x="1766602" y="4812650"/>
            <a:ext cx="144710"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endParaRPr sz="694">
              <a:latin typeface="Wingdings"/>
              <a:cs typeface="Wingdings"/>
            </a:endParaRPr>
          </a:p>
        </p:txBody>
      </p:sp>
      <p:sp>
        <p:nvSpPr>
          <p:cNvPr id="47" name="object 47"/>
          <p:cNvSpPr txBox="1"/>
          <p:nvPr/>
        </p:nvSpPr>
        <p:spPr>
          <a:xfrm>
            <a:off x="1938881" y="2606793"/>
            <a:ext cx="317104" cy="137319"/>
          </a:xfrm>
          <a:prstGeom prst="rect">
            <a:avLst/>
          </a:prstGeom>
        </p:spPr>
        <p:txBody>
          <a:bodyPr vert="horz" wrap="square" lIns="0" tIns="30200" rIns="0" bIns="0" rtlCol="0">
            <a:spAutoFit/>
          </a:bodyPr>
          <a:lstStyle/>
          <a:p>
            <a:pPr marL="25168">
              <a:spcBef>
                <a:spcPts val="238"/>
              </a:spcBef>
            </a:pPr>
            <a:r>
              <a:rPr sz="1040" spc="44" baseline="7936" dirty="0">
                <a:solidFill>
                  <a:srgbClr val="E6F598"/>
                </a:solidFill>
                <a:latin typeface="Wingdings"/>
                <a:cs typeface="Wingdings"/>
              </a:rPr>
              <a:t></a:t>
            </a:r>
            <a:r>
              <a:rPr sz="1040" spc="192" baseline="7936" dirty="0">
                <a:solidFill>
                  <a:srgbClr val="E6F598"/>
                </a:solidFill>
                <a:latin typeface="Times New Roman"/>
                <a:cs typeface="Times New Roman"/>
              </a:rPr>
              <a:t> </a:t>
            </a:r>
            <a:r>
              <a:rPr sz="694" spc="30" dirty="0">
                <a:solidFill>
                  <a:srgbClr val="FFFFBF"/>
                </a:solidFill>
                <a:latin typeface="Wingdings"/>
                <a:cs typeface="Wingdings"/>
              </a:rPr>
              <a:t></a:t>
            </a:r>
            <a:endParaRPr sz="694">
              <a:latin typeface="Wingdings"/>
              <a:cs typeface="Wingdings"/>
            </a:endParaRPr>
          </a:p>
        </p:txBody>
      </p:sp>
      <p:sp>
        <p:nvSpPr>
          <p:cNvPr id="48" name="object 48"/>
          <p:cNvSpPr txBox="1"/>
          <p:nvPr/>
        </p:nvSpPr>
        <p:spPr>
          <a:xfrm>
            <a:off x="1249945" y="3950777"/>
            <a:ext cx="1350208"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r>
              <a:rPr sz="694" spc="30" dirty="0">
                <a:solidFill>
                  <a:srgbClr val="5E4FA2"/>
                </a:solidFill>
                <a:latin typeface="Times New Roman"/>
                <a:cs typeface="Times New Roman"/>
              </a:rPr>
              <a:t> </a:t>
            </a:r>
            <a:r>
              <a:rPr sz="1040" spc="44" baseline="7936" dirty="0">
                <a:solidFill>
                  <a:srgbClr val="5E4FA2"/>
                </a:solidFill>
                <a:latin typeface="Wingdings"/>
                <a:cs typeface="Wingdings"/>
              </a:rPr>
              <a:t></a:t>
            </a:r>
            <a:r>
              <a:rPr sz="1040" spc="44" baseline="7936" dirty="0">
                <a:solidFill>
                  <a:srgbClr val="5E4FA2"/>
                </a:solidFill>
                <a:latin typeface="Times New Roman"/>
                <a:cs typeface="Times New Roman"/>
              </a:rPr>
              <a:t> </a:t>
            </a:r>
            <a:r>
              <a:rPr sz="694" spc="30" dirty="0">
                <a:solidFill>
                  <a:srgbClr val="66C2A5"/>
                </a:solidFill>
                <a:latin typeface="Wingdings"/>
                <a:cs typeface="Wingdings"/>
              </a:rPr>
              <a:t></a:t>
            </a:r>
            <a:r>
              <a:rPr sz="694" spc="30" dirty="0">
                <a:solidFill>
                  <a:srgbClr val="66C2A5"/>
                </a:solidFill>
                <a:latin typeface="Times New Roman"/>
                <a:cs typeface="Times New Roman"/>
              </a:rPr>
              <a:t> </a:t>
            </a:r>
            <a:r>
              <a:rPr sz="1040" spc="44" baseline="-15873" dirty="0">
                <a:solidFill>
                  <a:srgbClr val="ABDDA4"/>
                </a:solidFill>
                <a:latin typeface="Wingdings"/>
                <a:cs typeface="Wingdings"/>
              </a:rPr>
              <a:t></a:t>
            </a:r>
            <a:r>
              <a:rPr sz="1040" spc="44" baseline="-15873" dirty="0">
                <a:solidFill>
                  <a:srgbClr val="ABDDA4"/>
                </a:solidFill>
                <a:latin typeface="Times New Roman"/>
                <a:cs typeface="Times New Roman"/>
              </a:rPr>
              <a:t> </a:t>
            </a:r>
            <a:r>
              <a:rPr sz="1040" spc="44" baseline="-7936" dirty="0">
                <a:solidFill>
                  <a:srgbClr val="66C2A5"/>
                </a:solidFill>
                <a:latin typeface="Wingdings"/>
                <a:cs typeface="Wingdings"/>
              </a:rPr>
              <a:t></a:t>
            </a:r>
            <a:r>
              <a:rPr sz="1040" spc="268" baseline="-7936" dirty="0">
                <a:solidFill>
                  <a:srgbClr val="66C2A5"/>
                </a:solidFill>
                <a:latin typeface="Times New Roman"/>
                <a:cs typeface="Times New Roman"/>
              </a:rPr>
              <a:t> </a:t>
            </a:r>
            <a:r>
              <a:rPr sz="1040" spc="44" baseline="-7936" dirty="0">
                <a:solidFill>
                  <a:srgbClr val="66C2A5"/>
                </a:solidFill>
                <a:latin typeface="Wingdings"/>
                <a:cs typeface="Wingdings"/>
              </a:rPr>
              <a:t></a:t>
            </a:r>
            <a:endParaRPr sz="1040" baseline="-7936">
              <a:latin typeface="Wingdings"/>
              <a:cs typeface="Wingdings"/>
            </a:endParaRPr>
          </a:p>
        </p:txBody>
      </p:sp>
      <p:sp>
        <p:nvSpPr>
          <p:cNvPr id="49" name="object 49"/>
          <p:cNvSpPr txBox="1"/>
          <p:nvPr/>
        </p:nvSpPr>
        <p:spPr>
          <a:xfrm>
            <a:off x="1249945" y="4374458"/>
            <a:ext cx="1005421" cy="137319"/>
          </a:xfrm>
          <a:prstGeom prst="rect">
            <a:avLst/>
          </a:prstGeom>
        </p:spPr>
        <p:txBody>
          <a:bodyPr vert="horz" wrap="square" lIns="0" tIns="30200" rIns="0" bIns="0" rtlCol="0">
            <a:spAutoFit/>
          </a:bodyPr>
          <a:lstStyle/>
          <a:p>
            <a:pPr marL="25168">
              <a:spcBef>
                <a:spcPts val="238"/>
              </a:spcBef>
            </a:pPr>
            <a:r>
              <a:rPr sz="1040" spc="44" baseline="7936" dirty="0">
                <a:solidFill>
                  <a:srgbClr val="5E4FA2"/>
                </a:solidFill>
                <a:latin typeface="Wingdings"/>
                <a:cs typeface="Wingdings"/>
              </a:rPr>
              <a:t></a:t>
            </a:r>
            <a:r>
              <a:rPr sz="1040" spc="44" baseline="7936" dirty="0">
                <a:solidFill>
                  <a:srgbClr val="5E4FA2"/>
                </a:solidFill>
                <a:latin typeface="Times New Roman"/>
                <a:cs typeface="Times New Roman"/>
              </a:rPr>
              <a:t> </a:t>
            </a:r>
            <a:r>
              <a:rPr sz="1040" spc="44" baseline="23809" dirty="0">
                <a:solidFill>
                  <a:srgbClr val="5E4FA2"/>
                </a:solidFill>
                <a:latin typeface="Wingdings"/>
                <a:cs typeface="Wingdings"/>
              </a:rPr>
              <a:t></a:t>
            </a:r>
            <a:r>
              <a:rPr sz="1040" spc="44" baseline="23809" dirty="0">
                <a:solidFill>
                  <a:srgbClr val="5E4FA2"/>
                </a:solidFill>
                <a:latin typeface="Times New Roman"/>
                <a:cs typeface="Times New Roman"/>
              </a:rPr>
              <a:t> </a:t>
            </a:r>
            <a:r>
              <a:rPr sz="694" spc="30" dirty="0">
                <a:solidFill>
                  <a:srgbClr val="5E4FA2"/>
                </a:solidFill>
                <a:latin typeface="Wingdings"/>
                <a:cs typeface="Wingdings"/>
              </a:rPr>
              <a:t></a:t>
            </a:r>
            <a:r>
              <a:rPr sz="694" spc="30" dirty="0">
                <a:solidFill>
                  <a:srgbClr val="5E4FA2"/>
                </a:solidFill>
                <a:latin typeface="Times New Roman"/>
                <a:cs typeface="Times New Roman"/>
              </a:rPr>
              <a:t> </a:t>
            </a:r>
            <a:r>
              <a:rPr sz="1040" spc="44" baseline="7936" dirty="0">
                <a:solidFill>
                  <a:srgbClr val="66C2A5"/>
                </a:solidFill>
                <a:latin typeface="Wingdings"/>
                <a:cs typeface="Wingdings"/>
              </a:rPr>
              <a:t></a:t>
            </a:r>
            <a:r>
              <a:rPr sz="1040" spc="44" baseline="7936" dirty="0">
                <a:solidFill>
                  <a:srgbClr val="66C2A5"/>
                </a:solidFill>
                <a:latin typeface="Times New Roman"/>
                <a:cs typeface="Times New Roman"/>
              </a:rPr>
              <a:t> </a:t>
            </a:r>
            <a:r>
              <a:rPr sz="694" spc="30" dirty="0">
                <a:solidFill>
                  <a:srgbClr val="66C2A5"/>
                </a:solidFill>
                <a:latin typeface="Wingdings"/>
                <a:cs typeface="Wingdings"/>
              </a:rPr>
              <a:t></a:t>
            </a:r>
            <a:r>
              <a:rPr sz="694" spc="119" dirty="0">
                <a:solidFill>
                  <a:srgbClr val="66C2A5"/>
                </a:solidFill>
                <a:latin typeface="Times New Roman"/>
                <a:cs typeface="Times New Roman"/>
              </a:rPr>
              <a:t> </a:t>
            </a:r>
            <a:r>
              <a:rPr sz="1040" spc="44" baseline="23809" dirty="0">
                <a:solidFill>
                  <a:srgbClr val="E6F598"/>
                </a:solidFill>
                <a:latin typeface="Wingdings"/>
                <a:cs typeface="Wingdings"/>
              </a:rPr>
              <a:t></a:t>
            </a:r>
            <a:endParaRPr sz="1040" baseline="23809">
              <a:latin typeface="Wingdings"/>
              <a:cs typeface="Wingdings"/>
            </a:endParaRPr>
          </a:p>
        </p:txBody>
      </p:sp>
      <p:sp>
        <p:nvSpPr>
          <p:cNvPr id="50" name="object 50"/>
          <p:cNvSpPr txBox="1"/>
          <p:nvPr/>
        </p:nvSpPr>
        <p:spPr>
          <a:xfrm>
            <a:off x="1249945" y="3731584"/>
            <a:ext cx="1005421"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r>
              <a:rPr sz="694" spc="30" dirty="0">
                <a:solidFill>
                  <a:srgbClr val="5E4FA2"/>
                </a:solidFill>
                <a:latin typeface="Times New Roman"/>
                <a:cs typeface="Times New Roman"/>
              </a:rPr>
              <a:t> </a:t>
            </a:r>
            <a:r>
              <a:rPr sz="694" spc="30" dirty="0">
                <a:solidFill>
                  <a:srgbClr val="3288BD"/>
                </a:solidFill>
                <a:latin typeface="Wingdings"/>
                <a:cs typeface="Wingdings"/>
              </a:rPr>
              <a:t></a:t>
            </a:r>
            <a:r>
              <a:rPr sz="694" spc="30" dirty="0">
                <a:solidFill>
                  <a:srgbClr val="3288BD"/>
                </a:solidFill>
                <a:latin typeface="Times New Roman"/>
                <a:cs typeface="Times New Roman"/>
              </a:rPr>
              <a:t> </a:t>
            </a:r>
            <a:r>
              <a:rPr sz="1040" spc="44" baseline="-15873" dirty="0">
                <a:solidFill>
                  <a:srgbClr val="5E4FA2"/>
                </a:solidFill>
                <a:latin typeface="Wingdings"/>
                <a:cs typeface="Wingdings"/>
              </a:rPr>
              <a:t></a:t>
            </a:r>
            <a:r>
              <a:rPr sz="1040" spc="44" baseline="-15873" dirty="0">
                <a:solidFill>
                  <a:srgbClr val="5E4FA2"/>
                </a:solidFill>
                <a:latin typeface="Times New Roman"/>
                <a:cs typeface="Times New Roman"/>
              </a:rPr>
              <a:t> </a:t>
            </a:r>
            <a:r>
              <a:rPr sz="1040" spc="44" baseline="7936" dirty="0">
                <a:solidFill>
                  <a:srgbClr val="5E4FA2"/>
                </a:solidFill>
                <a:latin typeface="Wingdings"/>
                <a:cs typeface="Wingdings"/>
              </a:rPr>
              <a:t></a:t>
            </a:r>
            <a:r>
              <a:rPr sz="1040" spc="59" baseline="7936" dirty="0">
                <a:solidFill>
                  <a:srgbClr val="5E4FA2"/>
                </a:solidFill>
                <a:latin typeface="Times New Roman"/>
                <a:cs typeface="Times New Roman"/>
              </a:rPr>
              <a:t> </a:t>
            </a:r>
            <a:r>
              <a:rPr sz="1040" spc="44" baseline="7936" dirty="0">
                <a:solidFill>
                  <a:srgbClr val="ABDDA4"/>
                </a:solidFill>
                <a:latin typeface="Wingdings"/>
                <a:cs typeface="Wingdings"/>
              </a:rPr>
              <a:t></a:t>
            </a:r>
            <a:endParaRPr sz="1040" baseline="7936">
              <a:latin typeface="Wingdings"/>
              <a:cs typeface="Wingdings"/>
            </a:endParaRPr>
          </a:p>
        </p:txBody>
      </p:sp>
      <p:sp>
        <p:nvSpPr>
          <p:cNvPr id="51" name="object 51"/>
          <p:cNvSpPr txBox="1"/>
          <p:nvPr/>
        </p:nvSpPr>
        <p:spPr>
          <a:xfrm>
            <a:off x="3144573" y="3468669"/>
            <a:ext cx="144710" cy="416242"/>
          </a:xfrm>
          <a:prstGeom prst="rect">
            <a:avLst/>
          </a:prstGeom>
        </p:spPr>
        <p:txBody>
          <a:bodyPr vert="horz" wrap="square" lIns="0" tIns="30200" rIns="0" bIns="0" rtlCol="0">
            <a:spAutoFit/>
          </a:bodyPr>
          <a:lstStyle/>
          <a:p>
            <a:pPr marL="25168">
              <a:lnSpc>
                <a:spcPts val="763"/>
              </a:lnSpc>
              <a:spcBef>
                <a:spcPts val="238"/>
              </a:spcBef>
            </a:pPr>
            <a:r>
              <a:rPr sz="694" spc="30" dirty="0">
                <a:solidFill>
                  <a:srgbClr val="E6F598"/>
                </a:solidFill>
                <a:latin typeface="Wingdings"/>
                <a:cs typeface="Wingdings"/>
              </a:rPr>
              <a:t></a:t>
            </a:r>
            <a:endParaRPr sz="694">
              <a:latin typeface="Wingdings"/>
              <a:cs typeface="Wingdings"/>
            </a:endParaRPr>
          </a:p>
          <a:p>
            <a:pPr marL="25168">
              <a:lnSpc>
                <a:spcPts val="763"/>
              </a:lnSpc>
            </a:pPr>
            <a:r>
              <a:rPr sz="694" spc="30" dirty="0">
                <a:solidFill>
                  <a:srgbClr val="FFFFBF"/>
                </a:solidFill>
                <a:latin typeface="Wingdings"/>
                <a:cs typeface="Wingdings"/>
              </a:rPr>
              <a:t></a:t>
            </a:r>
            <a:endParaRPr sz="694">
              <a:latin typeface="Wingdings"/>
              <a:cs typeface="Wingdings"/>
            </a:endParaRPr>
          </a:p>
          <a:p>
            <a:pPr>
              <a:spcBef>
                <a:spcPts val="89"/>
              </a:spcBef>
            </a:pPr>
            <a:endParaRPr sz="396">
              <a:latin typeface="Times New Roman"/>
              <a:cs typeface="Times New Roman"/>
            </a:endParaRPr>
          </a:p>
          <a:p>
            <a:pPr marL="25168"/>
            <a:r>
              <a:rPr sz="694" spc="30" dirty="0">
                <a:solidFill>
                  <a:srgbClr val="E6F598"/>
                </a:solidFill>
                <a:latin typeface="Wingdings"/>
                <a:cs typeface="Wingdings"/>
              </a:rPr>
              <a:t></a:t>
            </a:r>
            <a:endParaRPr sz="694">
              <a:latin typeface="Wingdings"/>
              <a:cs typeface="Wingdings"/>
            </a:endParaRPr>
          </a:p>
        </p:txBody>
      </p:sp>
      <p:sp>
        <p:nvSpPr>
          <p:cNvPr id="52" name="object 52"/>
          <p:cNvSpPr txBox="1"/>
          <p:nvPr/>
        </p:nvSpPr>
        <p:spPr>
          <a:xfrm>
            <a:off x="2627820" y="4194161"/>
            <a:ext cx="317104" cy="384620"/>
          </a:xfrm>
          <a:prstGeom prst="rect">
            <a:avLst/>
          </a:prstGeom>
        </p:spPr>
        <p:txBody>
          <a:bodyPr vert="horz" wrap="square" lIns="0" tIns="93118" rIns="0" bIns="0" rtlCol="0">
            <a:spAutoFit/>
          </a:bodyPr>
          <a:lstStyle/>
          <a:p>
            <a:pPr marL="25168">
              <a:spcBef>
                <a:spcPts val="733"/>
              </a:spcBef>
            </a:pPr>
            <a:r>
              <a:rPr sz="694" spc="30" dirty="0">
                <a:solidFill>
                  <a:srgbClr val="E6F598"/>
                </a:solidFill>
                <a:latin typeface="Wingdings"/>
                <a:cs typeface="Wingdings"/>
              </a:rPr>
              <a:t></a:t>
            </a:r>
            <a:r>
              <a:rPr sz="694" spc="129" dirty="0">
                <a:solidFill>
                  <a:srgbClr val="E6F598"/>
                </a:solidFill>
                <a:latin typeface="Times New Roman"/>
                <a:cs typeface="Times New Roman"/>
              </a:rPr>
              <a:t> </a:t>
            </a:r>
            <a:r>
              <a:rPr sz="1040" spc="44" baseline="-15873" dirty="0">
                <a:solidFill>
                  <a:srgbClr val="66C2A5"/>
                </a:solidFill>
                <a:latin typeface="Wingdings"/>
                <a:cs typeface="Wingdings"/>
              </a:rPr>
              <a:t></a:t>
            </a:r>
            <a:endParaRPr sz="1040" baseline="-15873">
              <a:latin typeface="Wingdings"/>
              <a:cs typeface="Wingdings"/>
            </a:endParaRPr>
          </a:p>
          <a:p>
            <a:pPr marL="25168">
              <a:spcBef>
                <a:spcPts val="555"/>
              </a:spcBef>
            </a:pPr>
            <a:r>
              <a:rPr sz="694" spc="30" dirty="0">
                <a:solidFill>
                  <a:srgbClr val="ABDDA4"/>
                </a:solidFill>
                <a:latin typeface="Wingdings"/>
                <a:cs typeface="Wingdings"/>
              </a:rPr>
              <a:t></a:t>
            </a:r>
            <a:endParaRPr sz="694">
              <a:latin typeface="Wingdings"/>
              <a:cs typeface="Wingdings"/>
            </a:endParaRPr>
          </a:p>
        </p:txBody>
      </p:sp>
      <p:sp>
        <p:nvSpPr>
          <p:cNvPr id="53" name="object 53"/>
          <p:cNvSpPr txBox="1"/>
          <p:nvPr/>
        </p:nvSpPr>
        <p:spPr>
          <a:xfrm>
            <a:off x="3316852" y="2616568"/>
            <a:ext cx="317104" cy="344995"/>
          </a:xfrm>
          <a:prstGeom prst="rect">
            <a:avLst/>
          </a:prstGeom>
        </p:spPr>
        <p:txBody>
          <a:bodyPr vert="horz" wrap="square" lIns="0" tIns="79276" rIns="0" bIns="0" rtlCol="0">
            <a:spAutoFit/>
          </a:bodyPr>
          <a:lstStyle/>
          <a:p>
            <a:pPr marL="25168">
              <a:spcBef>
                <a:spcPts val="624"/>
              </a:spcBef>
            </a:pPr>
            <a:r>
              <a:rPr sz="1040" spc="44" baseline="-23809" dirty="0">
                <a:solidFill>
                  <a:srgbClr val="D53E4F"/>
                </a:solidFill>
                <a:latin typeface="Wingdings"/>
                <a:cs typeface="Wingdings"/>
              </a:rPr>
              <a:t></a:t>
            </a:r>
            <a:r>
              <a:rPr sz="1040" spc="192" baseline="-23809" dirty="0">
                <a:solidFill>
                  <a:srgbClr val="D53E4F"/>
                </a:solidFill>
                <a:latin typeface="Times New Roman"/>
                <a:cs typeface="Times New Roman"/>
              </a:rPr>
              <a:t> </a:t>
            </a:r>
            <a:r>
              <a:rPr sz="694" spc="30" dirty="0">
                <a:solidFill>
                  <a:srgbClr val="FEE08B"/>
                </a:solidFill>
                <a:latin typeface="Wingdings"/>
                <a:cs typeface="Wingdings"/>
              </a:rPr>
              <a:t></a:t>
            </a:r>
            <a:endParaRPr sz="694">
              <a:latin typeface="Wingdings"/>
              <a:cs typeface="Wingdings"/>
            </a:endParaRPr>
          </a:p>
          <a:p>
            <a:pPr marL="25168">
              <a:spcBef>
                <a:spcPts val="426"/>
              </a:spcBef>
            </a:pPr>
            <a:r>
              <a:rPr sz="694" spc="30" dirty="0">
                <a:solidFill>
                  <a:srgbClr val="FEE08B"/>
                </a:solidFill>
                <a:latin typeface="Wingdings"/>
                <a:cs typeface="Wingdings"/>
              </a:rPr>
              <a:t></a:t>
            </a:r>
            <a:endParaRPr sz="694">
              <a:latin typeface="Wingdings"/>
              <a:cs typeface="Wingdings"/>
            </a:endParaRPr>
          </a:p>
        </p:txBody>
      </p:sp>
      <p:sp>
        <p:nvSpPr>
          <p:cNvPr id="54" name="object 54"/>
          <p:cNvSpPr txBox="1"/>
          <p:nvPr/>
        </p:nvSpPr>
        <p:spPr>
          <a:xfrm>
            <a:off x="1594414" y="4242906"/>
            <a:ext cx="144710"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endParaRPr sz="694">
              <a:latin typeface="Wingdings"/>
              <a:cs typeface="Wingdings"/>
            </a:endParaRPr>
          </a:p>
        </p:txBody>
      </p:sp>
      <p:sp>
        <p:nvSpPr>
          <p:cNvPr id="55" name="object 55"/>
          <p:cNvSpPr txBox="1"/>
          <p:nvPr/>
        </p:nvSpPr>
        <p:spPr>
          <a:xfrm>
            <a:off x="1249944" y="3570914"/>
            <a:ext cx="317104" cy="137319"/>
          </a:xfrm>
          <a:prstGeom prst="rect">
            <a:avLst/>
          </a:prstGeom>
        </p:spPr>
        <p:txBody>
          <a:bodyPr vert="horz" wrap="square" lIns="0" tIns="30200" rIns="0" bIns="0" rtlCol="0">
            <a:spAutoFit/>
          </a:bodyPr>
          <a:lstStyle/>
          <a:p>
            <a:pPr marL="25168">
              <a:spcBef>
                <a:spcPts val="238"/>
              </a:spcBef>
            </a:pPr>
            <a:r>
              <a:rPr sz="1040" spc="44" baseline="7936" dirty="0">
                <a:solidFill>
                  <a:srgbClr val="5E4FA2"/>
                </a:solidFill>
                <a:latin typeface="Wingdings"/>
                <a:cs typeface="Wingdings"/>
              </a:rPr>
              <a:t></a:t>
            </a:r>
            <a:r>
              <a:rPr sz="1040" spc="192" baseline="7936" dirty="0">
                <a:solidFill>
                  <a:srgbClr val="5E4FA2"/>
                </a:solidFill>
                <a:latin typeface="Times New Roman"/>
                <a:cs typeface="Times New Roman"/>
              </a:rPr>
              <a:t> </a:t>
            </a:r>
            <a:r>
              <a:rPr sz="694" spc="30" dirty="0">
                <a:solidFill>
                  <a:srgbClr val="5E4FA2"/>
                </a:solidFill>
                <a:latin typeface="Wingdings"/>
                <a:cs typeface="Wingdings"/>
              </a:rPr>
              <a:t></a:t>
            </a:r>
            <a:endParaRPr sz="694">
              <a:latin typeface="Wingdings"/>
              <a:cs typeface="Wingdings"/>
            </a:endParaRPr>
          </a:p>
        </p:txBody>
      </p:sp>
      <p:sp>
        <p:nvSpPr>
          <p:cNvPr id="56" name="object 56"/>
          <p:cNvSpPr txBox="1"/>
          <p:nvPr/>
        </p:nvSpPr>
        <p:spPr>
          <a:xfrm>
            <a:off x="1249944" y="3030381"/>
            <a:ext cx="317104"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r>
              <a:rPr sz="694" spc="129" dirty="0">
                <a:solidFill>
                  <a:srgbClr val="5E4FA2"/>
                </a:solidFill>
                <a:latin typeface="Times New Roman"/>
                <a:cs typeface="Times New Roman"/>
              </a:rPr>
              <a:t> </a:t>
            </a:r>
            <a:r>
              <a:rPr sz="1040" spc="44" baseline="-39682" dirty="0">
                <a:solidFill>
                  <a:srgbClr val="3288BD"/>
                </a:solidFill>
                <a:latin typeface="Wingdings"/>
                <a:cs typeface="Wingdings"/>
              </a:rPr>
              <a:t></a:t>
            </a:r>
            <a:endParaRPr sz="1040" baseline="-39682">
              <a:latin typeface="Wingdings"/>
              <a:cs typeface="Wingdings"/>
            </a:endParaRPr>
          </a:p>
        </p:txBody>
      </p:sp>
      <p:sp>
        <p:nvSpPr>
          <p:cNvPr id="57" name="object 57"/>
          <p:cNvSpPr txBox="1"/>
          <p:nvPr/>
        </p:nvSpPr>
        <p:spPr>
          <a:xfrm>
            <a:off x="1766602" y="2913529"/>
            <a:ext cx="488237" cy="137319"/>
          </a:xfrm>
          <a:prstGeom prst="rect">
            <a:avLst/>
          </a:prstGeom>
        </p:spPr>
        <p:txBody>
          <a:bodyPr vert="horz" wrap="square" lIns="0" tIns="30200" rIns="0" bIns="0" rtlCol="0">
            <a:spAutoFit/>
          </a:bodyPr>
          <a:lstStyle/>
          <a:p>
            <a:pPr marL="25168">
              <a:spcBef>
                <a:spcPts val="238"/>
              </a:spcBef>
            </a:pPr>
            <a:r>
              <a:rPr sz="694" spc="30" dirty="0">
                <a:solidFill>
                  <a:srgbClr val="E6F598"/>
                </a:solidFill>
                <a:latin typeface="Wingdings"/>
                <a:cs typeface="Wingdings"/>
              </a:rPr>
              <a:t></a:t>
            </a:r>
            <a:r>
              <a:rPr sz="694" spc="30" dirty="0">
                <a:solidFill>
                  <a:srgbClr val="E6F598"/>
                </a:solidFill>
                <a:latin typeface="Times New Roman"/>
                <a:cs typeface="Times New Roman"/>
              </a:rPr>
              <a:t> </a:t>
            </a:r>
            <a:r>
              <a:rPr sz="1040" spc="44" baseline="7936" dirty="0">
                <a:solidFill>
                  <a:srgbClr val="E6F598"/>
                </a:solidFill>
                <a:latin typeface="Wingdings"/>
                <a:cs typeface="Wingdings"/>
              </a:rPr>
              <a:t></a:t>
            </a:r>
            <a:r>
              <a:rPr sz="1040" spc="176" baseline="7936" dirty="0">
                <a:solidFill>
                  <a:srgbClr val="E6F598"/>
                </a:solidFill>
                <a:latin typeface="Times New Roman"/>
                <a:cs typeface="Times New Roman"/>
              </a:rPr>
              <a:t> </a:t>
            </a:r>
            <a:r>
              <a:rPr sz="1040" spc="44" baseline="15873" dirty="0">
                <a:solidFill>
                  <a:srgbClr val="ABDDA4"/>
                </a:solidFill>
                <a:latin typeface="Wingdings"/>
                <a:cs typeface="Wingdings"/>
              </a:rPr>
              <a:t></a:t>
            </a:r>
            <a:endParaRPr sz="1040" baseline="15873">
              <a:latin typeface="Wingdings"/>
              <a:cs typeface="Wingdings"/>
            </a:endParaRPr>
          </a:p>
        </p:txBody>
      </p:sp>
      <p:sp>
        <p:nvSpPr>
          <p:cNvPr id="58" name="object 58"/>
          <p:cNvSpPr txBox="1"/>
          <p:nvPr/>
        </p:nvSpPr>
        <p:spPr>
          <a:xfrm>
            <a:off x="4005791" y="3113096"/>
            <a:ext cx="317104" cy="446972"/>
          </a:xfrm>
          <a:prstGeom prst="rect">
            <a:avLst/>
          </a:prstGeom>
        </p:spPr>
        <p:txBody>
          <a:bodyPr vert="horz" wrap="square" lIns="0" tIns="49076" rIns="0" bIns="0" rtlCol="0">
            <a:spAutoFit/>
          </a:bodyPr>
          <a:lstStyle/>
          <a:p>
            <a:pPr algn="ctr">
              <a:spcBef>
                <a:spcPts val="386"/>
              </a:spcBef>
            </a:pPr>
            <a:r>
              <a:rPr sz="1040" spc="44" baseline="-23809" dirty="0">
                <a:solidFill>
                  <a:srgbClr val="FEE08B"/>
                </a:solidFill>
                <a:latin typeface="Wingdings"/>
                <a:cs typeface="Wingdings"/>
              </a:rPr>
              <a:t></a:t>
            </a:r>
            <a:r>
              <a:rPr sz="1040" spc="162" baseline="-23809" dirty="0">
                <a:solidFill>
                  <a:srgbClr val="FEE08B"/>
                </a:solidFill>
                <a:latin typeface="Times New Roman"/>
                <a:cs typeface="Times New Roman"/>
              </a:rPr>
              <a:t> </a:t>
            </a:r>
            <a:r>
              <a:rPr sz="694" spc="30" dirty="0">
                <a:solidFill>
                  <a:srgbClr val="FDAE61"/>
                </a:solidFill>
                <a:latin typeface="Wingdings"/>
                <a:cs typeface="Wingdings"/>
              </a:rPr>
              <a:t></a:t>
            </a:r>
            <a:endParaRPr sz="694">
              <a:latin typeface="Wingdings"/>
              <a:cs typeface="Wingdings"/>
            </a:endParaRPr>
          </a:p>
          <a:p>
            <a:pPr marL="25168">
              <a:spcBef>
                <a:spcPts val="208"/>
              </a:spcBef>
            </a:pPr>
            <a:r>
              <a:rPr sz="694" spc="30" dirty="0">
                <a:solidFill>
                  <a:srgbClr val="FFFFBF"/>
                </a:solidFill>
                <a:latin typeface="Wingdings"/>
                <a:cs typeface="Wingdings"/>
              </a:rPr>
              <a:t></a:t>
            </a:r>
            <a:endParaRPr sz="694">
              <a:latin typeface="Wingdings"/>
              <a:cs typeface="Wingdings"/>
            </a:endParaRPr>
          </a:p>
          <a:p>
            <a:pPr marL="171140" algn="ctr">
              <a:spcBef>
                <a:spcPts val="434"/>
              </a:spcBef>
            </a:pPr>
            <a:r>
              <a:rPr sz="694" spc="30" dirty="0">
                <a:solidFill>
                  <a:srgbClr val="ABDDA4"/>
                </a:solidFill>
                <a:latin typeface="Wingdings"/>
                <a:cs typeface="Wingdings"/>
              </a:rPr>
              <a:t></a:t>
            </a:r>
            <a:endParaRPr sz="694">
              <a:latin typeface="Wingdings"/>
              <a:cs typeface="Wingdings"/>
            </a:endParaRPr>
          </a:p>
        </p:txBody>
      </p:sp>
      <p:sp>
        <p:nvSpPr>
          <p:cNvPr id="59" name="object 59"/>
          <p:cNvSpPr txBox="1"/>
          <p:nvPr/>
        </p:nvSpPr>
        <p:spPr>
          <a:xfrm>
            <a:off x="1249945" y="3863136"/>
            <a:ext cx="1177814"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r>
              <a:rPr sz="694" spc="30" dirty="0">
                <a:solidFill>
                  <a:srgbClr val="5E4FA2"/>
                </a:solidFill>
                <a:latin typeface="Times New Roman"/>
                <a:cs typeface="Times New Roman"/>
              </a:rPr>
              <a:t> </a:t>
            </a:r>
            <a:r>
              <a:rPr sz="1040" spc="44" baseline="7936" dirty="0">
                <a:solidFill>
                  <a:srgbClr val="3288BD"/>
                </a:solidFill>
                <a:latin typeface="Wingdings"/>
                <a:cs typeface="Wingdings"/>
              </a:rPr>
              <a:t></a:t>
            </a:r>
            <a:r>
              <a:rPr sz="1040" spc="44" baseline="7936" dirty="0">
                <a:solidFill>
                  <a:srgbClr val="3288BD"/>
                </a:solidFill>
                <a:latin typeface="Times New Roman"/>
                <a:cs typeface="Times New Roman"/>
              </a:rPr>
              <a:t> </a:t>
            </a:r>
            <a:r>
              <a:rPr sz="694" spc="30" dirty="0">
                <a:solidFill>
                  <a:srgbClr val="3288BD"/>
                </a:solidFill>
                <a:latin typeface="Wingdings"/>
                <a:cs typeface="Wingdings"/>
              </a:rPr>
              <a:t></a:t>
            </a:r>
            <a:r>
              <a:rPr sz="694" spc="30" dirty="0">
                <a:solidFill>
                  <a:srgbClr val="3288BD"/>
                </a:solidFill>
                <a:latin typeface="Times New Roman"/>
                <a:cs typeface="Times New Roman"/>
              </a:rPr>
              <a:t> </a:t>
            </a:r>
            <a:r>
              <a:rPr sz="1040" spc="44" baseline="39682" dirty="0">
                <a:solidFill>
                  <a:srgbClr val="3288BD"/>
                </a:solidFill>
                <a:latin typeface="Wingdings"/>
                <a:cs typeface="Wingdings"/>
              </a:rPr>
              <a:t></a:t>
            </a:r>
            <a:r>
              <a:rPr sz="1040" spc="44" baseline="39682" dirty="0">
                <a:solidFill>
                  <a:srgbClr val="3288BD"/>
                </a:solidFill>
                <a:latin typeface="Times New Roman"/>
                <a:cs typeface="Times New Roman"/>
              </a:rPr>
              <a:t> </a:t>
            </a:r>
            <a:r>
              <a:rPr sz="1040" spc="44" baseline="39682" dirty="0">
                <a:solidFill>
                  <a:srgbClr val="66C2A5"/>
                </a:solidFill>
                <a:latin typeface="Wingdings"/>
                <a:cs typeface="Wingdings"/>
              </a:rPr>
              <a:t></a:t>
            </a:r>
            <a:r>
              <a:rPr sz="1040" spc="44" baseline="39682" dirty="0">
                <a:solidFill>
                  <a:srgbClr val="66C2A5"/>
                </a:solidFill>
                <a:latin typeface="Times New Roman"/>
                <a:cs typeface="Times New Roman"/>
              </a:rPr>
              <a:t> </a:t>
            </a:r>
            <a:r>
              <a:rPr sz="694" spc="30" dirty="0">
                <a:solidFill>
                  <a:srgbClr val="66C2A5"/>
                </a:solidFill>
                <a:latin typeface="Wingdings"/>
                <a:cs typeface="Wingdings"/>
              </a:rPr>
              <a:t></a:t>
            </a:r>
            <a:r>
              <a:rPr sz="694" spc="129" dirty="0">
                <a:solidFill>
                  <a:srgbClr val="66C2A5"/>
                </a:solidFill>
                <a:latin typeface="Times New Roman"/>
                <a:cs typeface="Times New Roman"/>
              </a:rPr>
              <a:t> </a:t>
            </a:r>
            <a:r>
              <a:rPr sz="1040" spc="44" baseline="15873" dirty="0">
                <a:solidFill>
                  <a:srgbClr val="FFFFBF"/>
                </a:solidFill>
                <a:latin typeface="Wingdings"/>
                <a:cs typeface="Wingdings"/>
              </a:rPr>
              <a:t></a:t>
            </a:r>
            <a:endParaRPr sz="1040" baseline="15873">
              <a:latin typeface="Wingdings"/>
              <a:cs typeface="Wingdings"/>
            </a:endParaRPr>
          </a:p>
        </p:txBody>
      </p:sp>
      <p:sp>
        <p:nvSpPr>
          <p:cNvPr id="60" name="object 60"/>
          <p:cNvSpPr txBox="1"/>
          <p:nvPr/>
        </p:nvSpPr>
        <p:spPr>
          <a:xfrm>
            <a:off x="1249946" y="3629339"/>
            <a:ext cx="488237" cy="210031"/>
          </a:xfrm>
          <a:prstGeom prst="rect">
            <a:avLst/>
          </a:prstGeom>
        </p:spPr>
        <p:txBody>
          <a:bodyPr vert="horz" wrap="square" lIns="0" tIns="30200" rIns="0" bIns="0" rtlCol="0">
            <a:spAutoFit/>
          </a:bodyPr>
          <a:lstStyle/>
          <a:p>
            <a:pPr algn="ctr">
              <a:lnSpc>
                <a:spcPts val="704"/>
              </a:lnSpc>
              <a:spcBef>
                <a:spcPts val="238"/>
              </a:spcBef>
            </a:pPr>
            <a:r>
              <a:rPr sz="1040" spc="44" baseline="7936" dirty="0">
                <a:solidFill>
                  <a:srgbClr val="5E4FA2"/>
                </a:solidFill>
                <a:latin typeface="Wingdings"/>
                <a:cs typeface="Wingdings"/>
              </a:rPr>
              <a:t></a:t>
            </a:r>
            <a:r>
              <a:rPr sz="1040" spc="311" baseline="7936" dirty="0">
                <a:solidFill>
                  <a:srgbClr val="5E4FA2"/>
                </a:solidFill>
                <a:latin typeface="Times New Roman"/>
                <a:cs typeface="Times New Roman"/>
              </a:rPr>
              <a:t> </a:t>
            </a:r>
            <a:r>
              <a:rPr sz="694" spc="30" dirty="0">
                <a:solidFill>
                  <a:srgbClr val="3288BD"/>
                </a:solidFill>
                <a:latin typeface="Wingdings"/>
                <a:cs typeface="Wingdings"/>
              </a:rPr>
              <a:t></a:t>
            </a:r>
            <a:endParaRPr sz="694">
              <a:latin typeface="Wingdings"/>
              <a:cs typeface="Wingdings"/>
            </a:endParaRPr>
          </a:p>
          <a:p>
            <a:pPr algn="ctr">
              <a:lnSpc>
                <a:spcPts val="704"/>
              </a:lnSpc>
            </a:pPr>
            <a:r>
              <a:rPr sz="694" spc="30" dirty="0">
                <a:solidFill>
                  <a:srgbClr val="5E4FA2"/>
                </a:solidFill>
                <a:latin typeface="Wingdings"/>
                <a:cs typeface="Wingdings"/>
              </a:rPr>
              <a:t></a:t>
            </a:r>
            <a:endParaRPr sz="694">
              <a:latin typeface="Wingdings"/>
              <a:cs typeface="Wingdings"/>
            </a:endParaRPr>
          </a:p>
        </p:txBody>
      </p:sp>
      <p:sp>
        <p:nvSpPr>
          <p:cNvPr id="61" name="object 61"/>
          <p:cNvSpPr txBox="1"/>
          <p:nvPr/>
        </p:nvSpPr>
        <p:spPr>
          <a:xfrm>
            <a:off x="1766601" y="2738252"/>
            <a:ext cx="1005421" cy="137319"/>
          </a:xfrm>
          <a:prstGeom prst="rect">
            <a:avLst/>
          </a:prstGeom>
        </p:spPr>
        <p:txBody>
          <a:bodyPr vert="horz" wrap="square" lIns="0" tIns="30200" rIns="0" bIns="0" rtlCol="0">
            <a:spAutoFit/>
          </a:bodyPr>
          <a:lstStyle/>
          <a:p>
            <a:pPr marL="25168">
              <a:spcBef>
                <a:spcPts val="238"/>
              </a:spcBef>
            </a:pPr>
            <a:r>
              <a:rPr sz="1040" spc="44" baseline="-15873" dirty="0">
                <a:solidFill>
                  <a:srgbClr val="3288BD"/>
                </a:solidFill>
                <a:latin typeface="Wingdings"/>
                <a:cs typeface="Wingdings"/>
              </a:rPr>
              <a:t></a:t>
            </a:r>
            <a:r>
              <a:rPr sz="1040" spc="44" baseline="-15873" dirty="0">
                <a:solidFill>
                  <a:srgbClr val="3288BD"/>
                </a:solidFill>
                <a:latin typeface="Times New Roman"/>
                <a:cs typeface="Times New Roman"/>
              </a:rPr>
              <a:t> </a:t>
            </a:r>
            <a:r>
              <a:rPr sz="1040" spc="44" baseline="-7936" dirty="0">
                <a:solidFill>
                  <a:srgbClr val="E6F598"/>
                </a:solidFill>
                <a:latin typeface="Wingdings"/>
                <a:cs typeface="Wingdings"/>
              </a:rPr>
              <a:t></a:t>
            </a:r>
            <a:r>
              <a:rPr sz="1040" spc="44" baseline="-7936" dirty="0">
                <a:solidFill>
                  <a:srgbClr val="E6F598"/>
                </a:solidFill>
                <a:latin typeface="Times New Roman"/>
                <a:cs typeface="Times New Roman"/>
              </a:rPr>
              <a:t> </a:t>
            </a:r>
            <a:r>
              <a:rPr sz="1040" spc="44" baseline="7936" dirty="0">
                <a:solidFill>
                  <a:srgbClr val="FDAE61"/>
                </a:solidFill>
                <a:latin typeface="Wingdings"/>
                <a:cs typeface="Wingdings"/>
              </a:rPr>
              <a:t></a:t>
            </a:r>
            <a:r>
              <a:rPr sz="1040" spc="44" baseline="7936" dirty="0">
                <a:solidFill>
                  <a:srgbClr val="FDAE61"/>
                </a:solidFill>
                <a:latin typeface="Times New Roman"/>
                <a:cs typeface="Times New Roman"/>
              </a:rPr>
              <a:t> </a:t>
            </a:r>
            <a:r>
              <a:rPr sz="694" spc="30" dirty="0">
                <a:solidFill>
                  <a:srgbClr val="FEE08B"/>
                </a:solidFill>
                <a:latin typeface="Wingdings"/>
                <a:cs typeface="Wingdings"/>
              </a:rPr>
              <a:t></a:t>
            </a:r>
            <a:r>
              <a:rPr sz="694" spc="30" dirty="0">
                <a:solidFill>
                  <a:srgbClr val="FEE08B"/>
                </a:solidFill>
                <a:latin typeface="Times New Roman"/>
                <a:cs typeface="Times New Roman"/>
              </a:rPr>
              <a:t> </a:t>
            </a:r>
            <a:r>
              <a:rPr sz="694" spc="30" dirty="0">
                <a:solidFill>
                  <a:srgbClr val="ABDDA4"/>
                </a:solidFill>
                <a:latin typeface="Wingdings"/>
                <a:cs typeface="Wingdings"/>
              </a:rPr>
              <a:t></a:t>
            </a:r>
            <a:r>
              <a:rPr sz="694" spc="119" dirty="0">
                <a:solidFill>
                  <a:srgbClr val="ABDDA4"/>
                </a:solidFill>
                <a:latin typeface="Times New Roman"/>
                <a:cs typeface="Times New Roman"/>
              </a:rPr>
              <a:t> </a:t>
            </a:r>
            <a:r>
              <a:rPr sz="1040" spc="44" baseline="-7936" dirty="0">
                <a:solidFill>
                  <a:srgbClr val="FDAE61"/>
                </a:solidFill>
                <a:latin typeface="Wingdings"/>
                <a:cs typeface="Wingdings"/>
              </a:rPr>
              <a:t></a:t>
            </a:r>
            <a:endParaRPr sz="1040" baseline="-7936">
              <a:latin typeface="Wingdings"/>
              <a:cs typeface="Wingdings"/>
            </a:endParaRPr>
          </a:p>
        </p:txBody>
      </p:sp>
      <p:sp>
        <p:nvSpPr>
          <p:cNvPr id="62" name="object 62"/>
          <p:cNvSpPr txBox="1"/>
          <p:nvPr/>
        </p:nvSpPr>
        <p:spPr>
          <a:xfrm>
            <a:off x="1594414" y="4111447"/>
            <a:ext cx="1350208"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r>
              <a:rPr sz="694" spc="30" dirty="0">
                <a:solidFill>
                  <a:srgbClr val="5E4FA2"/>
                </a:solidFill>
                <a:latin typeface="Times New Roman"/>
                <a:cs typeface="Times New Roman"/>
              </a:rPr>
              <a:t> </a:t>
            </a:r>
            <a:r>
              <a:rPr sz="1040" spc="44" baseline="7936" dirty="0">
                <a:solidFill>
                  <a:srgbClr val="3288BD"/>
                </a:solidFill>
                <a:latin typeface="Wingdings"/>
                <a:cs typeface="Wingdings"/>
              </a:rPr>
              <a:t></a:t>
            </a:r>
            <a:r>
              <a:rPr sz="1040" spc="44" baseline="7936" dirty="0">
                <a:solidFill>
                  <a:srgbClr val="3288BD"/>
                </a:solidFill>
                <a:latin typeface="Times New Roman"/>
                <a:cs typeface="Times New Roman"/>
              </a:rPr>
              <a:t> </a:t>
            </a:r>
            <a:r>
              <a:rPr sz="1040" spc="44" baseline="23809" dirty="0">
                <a:solidFill>
                  <a:srgbClr val="ABDDA4"/>
                </a:solidFill>
                <a:latin typeface="Wingdings"/>
                <a:cs typeface="Wingdings"/>
              </a:rPr>
              <a:t></a:t>
            </a:r>
            <a:r>
              <a:rPr sz="1040" spc="44" baseline="23809" dirty="0">
                <a:solidFill>
                  <a:srgbClr val="ABDDA4"/>
                </a:solidFill>
                <a:latin typeface="Times New Roman"/>
                <a:cs typeface="Times New Roman"/>
              </a:rPr>
              <a:t> </a:t>
            </a:r>
            <a:r>
              <a:rPr sz="1040" spc="44" baseline="7936" dirty="0">
                <a:solidFill>
                  <a:srgbClr val="66C2A5"/>
                </a:solidFill>
                <a:latin typeface="Wingdings"/>
                <a:cs typeface="Wingdings"/>
              </a:rPr>
              <a:t></a:t>
            </a:r>
            <a:r>
              <a:rPr sz="1040" spc="44" baseline="7936" dirty="0">
                <a:solidFill>
                  <a:srgbClr val="66C2A5"/>
                </a:solidFill>
                <a:latin typeface="Times New Roman"/>
                <a:cs typeface="Times New Roman"/>
              </a:rPr>
              <a:t> </a:t>
            </a:r>
            <a:r>
              <a:rPr sz="1040" spc="44" baseline="-15873" dirty="0">
                <a:solidFill>
                  <a:srgbClr val="E6F598"/>
                </a:solidFill>
                <a:latin typeface="Wingdings"/>
                <a:cs typeface="Wingdings"/>
              </a:rPr>
              <a:t></a:t>
            </a:r>
            <a:r>
              <a:rPr sz="1040" spc="44" baseline="-15873" dirty="0">
                <a:solidFill>
                  <a:srgbClr val="E6F598"/>
                </a:solidFill>
                <a:latin typeface="Times New Roman"/>
                <a:cs typeface="Times New Roman"/>
              </a:rPr>
              <a:t> </a:t>
            </a:r>
            <a:r>
              <a:rPr sz="1040" spc="44" baseline="7936" dirty="0">
                <a:solidFill>
                  <a:srgbClr val="66C2A5"/>
                </a:solidFill>
                <a:latin typeface="Wingdings"/>
                <a:cs typeface="Wingdings"/>
              </a:rPr>
              <a:t></a:t>
            </a:r>
            <a:r>
              <a:rPr sz="1040" spc="73" baseline="7936" dirty="0">
                <a:solidFill>
                  <a:srgbClr val="66C2A5"/>
                </a:solidFill>
                <a:latin typeface="Times New Roman"/>
                <a:cs typeface="Times New Roman"/>
              </a:rPr>
              <a:t> </a:t>
            </a:r>
            <a:r>
              <a:rPr sz="1040" spc="44" baseline="-7936" dirty="0">
                <a:solidFill>
                  <a:srgbClr val="FFFFBF"/>
                </a:solidFill>
                <a:latin typeface="Wingdings"/>
                <a:cs typeface="Wingdings"/>
              </a:rPr>
              <a:t></a:t>
            </a:r>
            <a:endParaRPr sz="1040" baseline="-7936">
              <a:latin typeface="Wingdings"/>
              <a:cs typeface="Wingdings"/>
            </a:endParaRPr>
          </a:p>
        </p:txBody>
      </p:sp>
      <p:sp>
        <p:nvSpPr>
          <p:cNvPr id="63" name="object 63"/>
          <p:cNvSpPr txBox="1"/>
          <p:nvPr/>
        </p:nvSpPr>
        <p:spPr>
          <a:xfrm>
            <a:off x="1422132" y="2986561"/>
            <a:ext cx="833027"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r>
              <a:rPr sz="694" spc="30" dirty="0">
                <a:solidFill>
                  <a:srgbClr val="3288BD"/>
                </a:solidFill>
                <a:latin typeface="Times New Roman"/>
                <a:cs typeface="Times New Roman"/>
              </a:rPr>
              <a:t> </a:t>
            </a:r>
            <a:r>
              <a:rPr sz="694" spc="30" dirty="0">
                <a:solidFill>
                  <a:srgbClr val="3288BD"/>
                </a:solidFill>
                <a:latin typeface="Wingdings"/>
                <a:cs typeface="Wingdings"/>
              </a:rPr>
              <a:t></a:t>
            </a:r>
            <a:r>
              <a:rPr sz="694" spc="30" dirty="0">
                <a:solidFill>
                  <a:srgbClr val="3288BD"/>
                </a:solidFill>
                <a:latin typeface="Times New Roman"/>
                <a:cs typeface="Times New Roman"/>
              </a:rPr>
              <a:t> </a:t>
            </a:r>
            <a:r>
              <a:rPr sz="694" spc="30" dirty="0">
                <a:solidFill>
                  <a:srgbClr val="E6F598"/>
                </a:solidFill>
                <a:latin typeface="Wingdings"/>
                <a:cs typeface="Wingdings"/>
              </a:rPr>
              <a:t></a:t>
            </a:r>
            <a:r>
              <a:rPr sz="694" spc="40" dirty="0">
                <a:solidFill>
                  <a:srgbClr val="E6F598"/>
                </a:solidFill>
                <a:latin typeface="Times New Roman"/>
                <a:cs typeface="Times New Roman"/>
              </a:rPr>
              <a:t> </a:t>
            </a:r>
            <a:r>
              <a:rPr sz="694" spc="30" dirty="0">
                <a:solidFill>
                  <a:srgbClr val="FFFFBF"/>
                </a:solidFill>
                <a:latin typeface="Wingdings"/>
                <a:cs typeface="Wingdings"/>
              </a:rPr>
              <a:t></a:t>
            </a:r>
            <a:endParaRPr sz="694">
              <a:latin typeface="Wingdings"/>
              <a:cs typeface="Wingdings"/>
            </a:endParaRPr>
          </a:p>
        </p:txBody>
      </p:sp>
      <p:sp>
        <p:nvSpPr>
          <p:cNvPr id="64" name="object 64"/>
          <p:cNvSpPr txBox="1"/>
          <p:nvPr/>
        </p:nvSpPr>
        <p:spPr>
          <a:xfrm>
            <a:off x="2111165" y="3702373"/>
            <a:ext cx="488237" cy="137319"/>
          </a:xfrm>
          <a:prstGeom prst="rect">
            <a:avLst/>
          </a:prstGeom>
        </p:spPr>
        <p:txBody>
          <a:bodyPr vert="horz" wrap="square" lIns="0" tIns="30200" rIns="0" bIns="0" rtlCol="0">
            <a:spAutoFit/>
          </a:bodyPr>
          <a:lstStyle/>
          <a:p>
            <a:pPr marL="25168">
              <a:spcBef>
                <a:spcPts val="238"/>
              </a:spcBef>
            </a:pPr>
            <a:r>
              <a:rPr sz="694" spc="30" dirty="0">
                <a:solidFill>
                  <a:srgbClr val="66C2A5"/>
                </a:solidFill>
                <a:latin typeface="Wingdings"/>
                <a:cs typeface="Wingdings"/>
              </a:rPr>
              <a:t></a:t>
            </a:r>
            <a:r>
              <a:rPr sz="694" spc="30" dirty="0">
                <a:solidFill>
                  <a:srgbClr val="66C2A5"/>
                </a:solidFill>
                <a:latin typeface="Times New Roman"/>
                <a:cs typeface="Times New Roman"/>
              </a:rPr>
              <a:t> </a:t>
            </a:r>
            <a:r>
              <a:rPr sz="1040" spc="44" baseline="7936" dirty="0">
                <a:solidFill>
                  <a:srgbClr val="FFFFBF"/>
                </a:solidFill>
                <a:latin typeface="Wingdings"/>
                <a:cs typeface="Wingdings"/>
              </a:rPr>
              <a:t></a:t>
            </a:r>
            <a:r>
              <a:rPr sz="1040" spc="176" baseline="7936" dirty="0">
                <a:solidFill>
                  <a:srgbClr val="FFFFBF"/>
                </a:solidFill>
                <a:latin typeface="Times New Roman"/>
                <a:cs typeface="Times New Roman"/>
              </a:rPr>
              <a:t> </a:t>
            </a:r>
            <a:r>
              <a:rPr sz="694" spc="30" dirty="0">
                <a:solidFill>
                  <a:srgbClr val="66C2A5"/>
                </a:solidFill>
                <a:latin typeface="Wingdings"/>
                <a:cs typeface="Wingdings"/>
              </a:rPr>
              <a:t></a:t>
            </a:r>
            <a:endParaRPr sz="694">
              <a:latin typeface="Wingdings"/>
              <a:cs typeface="Wingdings"/>
            </a:endParaRPr>
          </a:p>
        </p:txBody>
      </p:sp>
      <p:sp>
        <p:nvSpPr>
          <p:cNvPr id="65" name="object 65"/>
          <p:cNvSpPr txBox="1"/>
          <p:nvPr/>
        </p:nvSpPr>
        <p:spPr>
          <a:xfrm>
            <a:off x="1766602" y="2139294"/>
            <a:ext cx="488237" cy="137319"/>
          </a:xfrm>
          <a:prstGeom prst="rect">
            <a:avLst/>
          </a:prstGeom>
        </p:spPr>
        <p:txBody>
          <a:bodyPr vert="horz" wrap="square" lIns="0" tIns="30200" rIns="0" bIns="0" rtlCol="0">
            <a:spAutoFit/>
          </a:bodyPr>
          <a:lstStyle/>
          <a:p>
            <a:pPr marL="25168">
              <a:spcBef>
                <a:spcPts val="238"/>
              </a:spcBef>
            </a:pPr>
            <a:r>
              <a:rPr sz="1040" spc="44" baseline="23809" dirty="0">
                <a:solidFill>
                  <a:srgbClr val="66C2A5"/>
                </a:solidFill>
                <a:latin typeface="Wingdings"/>
                <a:cs typeface="Wingdings"/>
              </a:rPr>
              <a:t></a:t>
            </a:r>
            <a:r>
              <a:rPr sz="1040" spc="44" baseline="23809" dirty="0">
                <a:solidFill>
                  <a:srgbClr val="66C2A5"/>
                </a:solidFill>
                <a:latin typeface="Times New Roman"/>
                <a:cs typeface="Times New Roman"/>
              </a:rPr>
              <a:t> </a:t>
            </a:r>
            <a:r>
              <a:rPr sz="1040" spc="44" baseline="7936" dirty="0">
                <a:solidFill>
                  <a:srgbClr val="FFFFBF"/>
                </a:solidFill>
                <a:latin typeface="Wingdings"/>
                <a:cs typeface="Wingdings"/>
              </a:rPr>
              <a:t></a:t>
            </a:r>
            <a:r>
              <a:rPr sz="1040" spc="176" baseline="7936" dirty="0">
                <a:solidFill>
                  <a:srgbClr val="FFFFBF"/>
                </a:solidFill>
                <a:latin typeface="Times New Roman"/>
                <a:cs typeface="Times New Roman"/>
              </a:rPr>
              <a:t> </a:t>
            </a:r>
            <a:r>
              <a:rPr sz="694" spc="30" dirty="0">
                <a:solidFill>
                  <a:srgbClr val="5E4FA2"/>
                </a:solidFill>
                <a:latin typeface="Wingdings"/>
                <a:cs typeface="Wingdings"/>
              </a:rPr>
              <a:t></a:t>
            </a:r>
            <a:endParaRPr sz="694">
              <a:latin typeface="Wingdings"/>
              <a:cs typeface="Wingdings"/>
            </a:endParaRPr>
          </a:p>
        </p:txBody>
      </p:sp>
      <p:sp>
        <p:nvSpPr>
          <p:cNvPr id="66" name="object 66"/>
          <p:cNvSpPr txBox="1"/>
          <p:nvPr/>
        </p:nvSpPr>
        <p:spPr>
          <a:xfrm>
            <a:off x="1594413" y="3468669"/>
            <a:ext cx="1177814" cy="184383"/>
          </a:xfrm>
          <a:prstGeom prst="rect">
            <a:avLst/>
          </a:prstGeom>
        </p:spPr>
        <p:txBody>
          <a:bodyPr vert="horz" wrap="square" lIns="0" tIns="30200" rIns="0" bIns="0" rtlCol="0">
            <a:spAutoFit/>
          </a:bodyPr>
          <a:lstStyle/>
          <a:p>
            <a:pPr marL="25168">
              <a:lnSpc>
                <a:spcPts val="644"/>
              </a:lnSpc>
              <a:spcBef>
                <a:spcPts val="238"/>
              </a:spcBef>
            </a:pPr>
            <a:r>
              <a:rPr sz="1040" spc="44" baseline="7936" dirty="0">
                <a:solidFill>
                  <a:srgbClr val="3288BD"/>
                </a:solidFill>
                <a:latin typeface="Wingdings"/>
                <a:cs typeface="Wingdings"/>
              </a:rPr>
              <a:t></a:t>
            </a:r>
            <a:r>
              <a:rPr sz="1040" spc="44" baseline="7936" dirty="0">
                <a:solidFill>
                  <a:srgbClr val="3288BD"/>
                </a:solidFill>
                <a:latin typeface="Times New Roman"/>
                <a:cs typeface="Times New Roman"/>
              </a:rPr>
              <a:t> </a:t>
            </a:r>
            <a:r>
              <a:rPr sz="1040" spc="-371" baseline="-7936" dirty="0">
                <a:solidFill>
                  <a:srgbClr val="3288BD"/>
                </a:solidFill>
                <a:latin typeface="Wingdings"/>
                <a:cs typeface="Wingdings"/>
              </a:rPr>
              <a:t></a:t>
            </a:r>
            <a:r>
              <a:rPr sz="1040" spc="-371" baseline="7936" dirty="0">
                <a:solidFill>
                  <a:srgbClr val="3288BD"/>
                </a:solidFill>
                <a:latin typeface="Wingdings"/>
                <a:cs typeface="Wingdings"/>
              </a:rPr>
              <a:t></a:t>
            </a:r>
            <a:r>
              <a:rPr sz="1040" spc="2600" baseline="7936" dirty="0">
                <a:solidFill>
                  <a:srgbClr val="3288BD"/>
                </a:solidFill>
                <a:latin typeface="Times New Roman"/>
                <a:cs typeface="Times New Roman"/>
              </a:rPr>
              <a:t> </a:t>
            </a:r>
            <a:r>
              <a:rPr sz="1040" spc="44" baseline="-15873" dirty="0">
                <a:solidFill>
                  <a:srgbClr val="5E4FA2"/>
                </a:solidFill>
                <a:latin typeface="Wingdings"/>
                <a:cs typeface="Wingdings"/>
              </a:rPr>
              <a:t></a:t>
            </a:r>
            <a:r>
              <a:rPr sz="1040" spc="44" baseline="-15873" dirty="0">
                <a:solidFill>
                  <a:srgbClr val="5E4FA2"/>
                </a:solidFill>
                <a:latin typeface="Times New Roman"/>
                <a:cs typeface="Times New Roman"/>
              </a:rPr>
              <a:t> </a:t>
            </a:r>
            <a:r>
              <a:rPr sz="694" spc="30" dirty="0">
                <a:solidFill>
                  <a:srgbClr val="FFFFBF"/>
                </a:solidFill>
                <a:latin typeface="Wingdings"/>
                <a:cs typeface="Wingdings"/>
              </a:rPr>
              <a:t></a:t>
            </a:r>
            <a:r>
              <a:rPr sz="694" spc="30" dirty="0">
                <a:solidFill>
                  <a:srgbClr val="FFFFBF"/>
                </a:solidFill>
                <a:latin typeface="Times New Roman"/>
                <a:cs typeface="Times New Roman"/>
              </a:rPr>
              <a:t> </a:t>
            </a:r>
            <a:r>
              <a:rPr sz="1040" spc="44" baseline="-7936" dirty="0">
                <a:solidFill>
                  <a:srgbClr val="FDAE61"/>
                </a:solidFill>
                <a:latin typeface="Wingdings"/>
                <a:cs typeface="Wingdings"/>
              </a:rPr>
              <a:t></a:t>
            </a:r>
            <a:r>
              <a:rPr sz="1040" spc="268" baseline="-7936" dirty="0">
                <a:solidFill>
                  <a:srgbClr val="FDAE61"/>
                </a:solidFill>
                <a:latin typeface="Times New Roman"/>
                <a:cs typeface="Times New Roman"/>
              </a:rPr>
              <a:t> </a:t>
            </a:r>
            <a:r>
              <a:rPr sz="694" spc="30" dirty="0">
                <a:solidFill>
                  <a:srgbClr val="FFFFBF"/>
                </a:solidFill>
                <a:latin typeface="Wingdings"/>
                <a:cs typeface="Wingdings"/>
              </a:rPr>
              <a:t></a:t>
            </a:r>
            <a:endParaRPr sz="694">
              <a:latin typeface="Wingdings"/>
              <a:cs typeface="Wingdings"/>
            </a:endParaRPr>
          </a:p>
          <a:p>
            <a:pPr marL="25168">
              <a:lnSpc>
                <a:spcPts val="644"/>
              </a:lnSpc>
            </a:pPr>
            <a:r>
              <a:rPr sz="694" spc="30" dirty="0">
                <a:solidFill>
                  <a:srgbClr val="66C2A5"/>
                </a:solidFill>
                <a:latin typeface="Wingdings"/>
                <a:cs typeface="Wingdings"/>
              </a:rPr>
              <a:t></a:t>
            </a:r>
            <a:endParaRPr sz="694">
              <a:latin typeface="Wingdings"/>
              <a:cs typeface="Wingdings"/>
            </a:endParaRPr>
          </a:p>
        </p:txBody>
      </p:sp>
      <p:sp>
        <p:nvSpPr>
          <p:cNvPr id="67" name="object 67"/>
          <p:cNvSpPr txBox="1"/>
          <p:nvPr/>
        </p:nvSpPr>
        <p:spPr>
          <a:xfrm>
            <a:off x="1249944" y="5148693"/>
            <a:ext cx="317104"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r>
              <a:rPr sz="694" spc="129" dirty="0">
                <a:solidFill>
                  <a:srgbClr val="FFFFBF"/>
                </a:solidFill>
                <a:latin typeface="Times New Roman"/>
                <a:cs typeface="Times New Roman"/>
              </a:rPr>
              <a:t> </a:t>
            </a:r>
            <a:r>
              <a:rPr sz="1040" spc="44" baseline="-23809" dirty="0">
                <a:solidFill>
                  <a:srgbClr val="9E0142"/>
                </a:solidFill>
                <a:latin typeface="Wingdings"/>
                <a:cs typeface="Wingdings"/>
              </a:rPr>
              <a:t></a:t>
            </a:r>
            <a:endParaRPr sz="1040" baseline="-23809">
              <a:latin typeface="Wingdings"/>
              <a:cs typeface="Wingdings"/>
            </a:endParaRPr>
          </a:p>
        </p:txBody>
      </p:sp>
      <p:sp>
        <p:nvSpPr>
          <p:cNvPr id="68" name="object 68"/>
          <p:cNvSpPr txBox="1"/>
          <p:nvPr/>
        </p:nvSpPr>
        <p:spPr>
          <a:xfrm>
            <a:off x="2283353" y="4578948"/>
            <a:ext cx="144710" cy="137319"/>
          </a:xfrm>
          <a:prstGeom prst="rect">
            <a:avLst/>
          </a:prstGeom>
        </p:spPr>
        <p:txBody>
          <a:bodyPr vert="horz" wrap="square" lIns="0" tIns="30200" rIns="0" bIns="0" rtlCol="0">
            <a:spAutoFit/>
          </a:bodyPr>
          <a:lstStyle/>
          <a:p>
            <a:pPr marL="25168">
              <a:spcBef>
                <a:spcPts val="238"/>
              </a:spcBef>
            </a:pPr>
            <a:r>
              <a:rPr sz="694" spc="30" dirty="0">
                <a:solidFill>
                  <a:srgbClr val="66C2A5"/>
                </a:solidFill>
                <a:latin typeface="Wingdings"/>
                <a:cs typeface="Wingdings"/>
              </a:rPr>
              <a:t></a:t>
            </a:r>
            <a:endParaRPr sz="694">
              <a:latin typeface="Wingdings"/>
              <a:cs typeface="Wingdings"/>
            </a:endParaRPr>
          </a:p>
        </p:txBody>
      </p:sp>
      <p:sp>
        <p:nvSpPr>
          <p:cNvPr id="69" name="object 69"/>
          <p:cNvSpPr txBox="1"/>
          <p:nvPr/>
        </p:nvSpPr>
        <p:spPr>
          <a:xfrm>
            <a:off x="1766600" y="4535128"/>
            <a:ext cx="833027"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r>
              <a:rPr sz="694" spc="30" dirty="0">
                <a:solidFill>
                  <a:srgbClr val="3288BD"/>
                </a:solidFill>
                <a:latin typeface="Times New Roman"/>
                <a:cs typeface="Times New Roman"/>
              </a:rPr>
              <a:t> </a:t>
            </a:r>
            <a:r>
              <a:rPr sz="694" spc="30" dirty="0">
                <a:solidFill>
                  <a:srgbClr val="3288BD"/>
                </a:solidFill>
                <a:latin typeface="Wingdings"/>
                <a:cs typeface="Wingdings"/>
              </a:rPr>
              <a:t></a:t>
            </a:r>
            <a:r>
              <a:rPr sz="694" spc="30" dirty="0">
                <a:solidFill>
                  <a:srgbClr val="3288BD"/>
                </a:solidFill>
                <a:latin typeface="Times New Roman"/>
                <a:cs typeface="Times New Roman"/>
              </a:rPr>
              <a:t> </a:t>
            </a:r>
            <a:r>
              <a:rPr sz="1040" spc="44" baseline="7936" dirty="0">
                <a:solidFill>
                  <a:srgbClr val="3288BD"/>
                </a:solidFill>
                <a:latin typeface="Wingdings"/>
                <a:cs typeface="Wingdings"/>
              </a:rPr>
              <a:t></a:t>
            </a:r>
            <a:r>
              <a:rPr sz="1040" spc="44" baseline="7936" dirty="0">
                <a:solidFill>
                  <a:srgbClr val="3288BD"/>
                </a:solidFill>
                <a:latin typeface="Times New Roman"/>
                <a:cs typeface="Times New Roman"/>
              </a:rPr>
              <a:t> </a:t>
            </a:r>
            <a:r>
              <a:rPr sz="1040" spc="44" baseline="23809" dirty="0">
                <a:solidFill>
                  <a:srgbClr val="66C2A5"/>
                </a:solidFill>
                <a:latin typeface="Wingdings"/>
                <a:cs typeface="Wingdings"/>
              </a:rPr>
              <a:t></a:t>
            </a:r>
            <a:r>
              <a:rPr sz="1040" spc="176" baseline="23809" dirty="0">
                <a:solidFill>
                  <a:srgbClr val="66C2A5"/>
                </a:solidFill>
                <a:latin typeface="Times New Roman"/>
                <a:cs typeface="Times New Roman"/>
              </a:rPr>
              <a:t> </a:t>
            </a:r>
            <a:r>
              <a:rPr sz="1040" spc="44" baseline="23809" dirty="0">
                <a:solidFill>
                  <a:srgbClr val="66C2A5"/>
                </a:solidFill>
                <a:latin typeface="Wingdings"/>
                <a:cs typeface="Wingdings"/>
              </a:rPr>
              <a:t></a:t>
            </a:r>
            <a:endParaRPr sz="1040" baseline="23809">
              <a:latin typeface="Wingdings"/>
              <a:cs typeface="Wingdings"/>
            </a:endParaRPr>
          </a:p>
        </p:txBody>
      </p:sp>
      <p:sp>
        <p:nvSpPr>
          <p:cNvPr id="70" name="object 70"/>
          <p:cNvSpPr txBox="1"/>
          <p:nvPr/>
        </p:nvSpPr>
        <p:spPr>
          <a:xfrm>
            <a:off x="4005792" y="4315938"/>
            <a:ext cx="144710"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endParaRPr sz="694">
              <a:latin typeface="Wingdings"/>
              <a:cs typeface="Wingdings"/>
            </a:endParaRPr>
          </a:p>
        </p:txBody>
      </p:sp>
      <p:sp>
        <p:nvSpPr>
          <p:cNvPr id="71" name="object 71"/>
          <p:cNvSpPr txBox="1"/>
          <p:nvPr/>
        </p:nvSpPr>
        <p:spPr>
          <a:xfrm>
            <a:off x="1766600" y="3556307"/>
            <a:ext cx="317104" cy="137319"/>
          </a:xfrm>
          <a:prstGeom prst="rect">
            <a:avLst/>
          </a:prstGeom>
        </p:spPr>
        <p:txBody>
          <a:bodyPr vert="horz" wrap="square" lIns="0" tIns="30200" rIns="0" bIns="0" rtlCol="0">
            <a:spAutoFit/>
          </a:bodyPr>
          <a:lstStyle/>
          <a:p>
            <a:pPr marL="25168">
              <a:spcBef>
                <a:spcPts val="238"/>
              </a:spcBef>
            </a:pPr>
            <a:r>
              <a:rPr sz="1040" spc="44" baseline="7936" dirty="0">
                <a:solidFill>
                  <a:srgbClr val="ABDDA4"/>
                </a:solidFill>
                <a:latin typeface="Wingdings"/>
                <a:cs typeface="Wingdings"/>
              </a:rPr>
              <a:t></a:t>
            </a:r>
            <a:r>
              <a:rPr sz="1040" spc="192" baseline="7936" dirty="0">
                <a:solidFill>
                  <a:srgbClr val="ABDDA4"/>
                </a:solidFill>
                <a:latin typeface="Times New Roman"/>
                <a:cs typeface="Times New Roman"/>
              </a:rPr>
              <a:t> </a:t>
            </a:r>
            <a:r>
              <a:rPr sz="694" spc="30" dirty="0">
                <a:solidFill>
                  <a:srgbClr val="ABDDA4"/>
                </a:solidFill>
                <a:latin typeface="Wingdings"/>
                <a:cs typeface="Wingdings"/>
              </a:rPr>
              <a:t></a:t>
            </a:r>
            <a:endParaRPr sz="694">
              <a:latin typeface="Wingdings"/>
              <a:cs typeface="Wingdings"/>
            </a:endParaRPr>
          </a:p>
        </p:txBody>
      </p:sp>
      <p:sp>
        <p:nvSpPr>
          <p:cNvPr id="72" name="object 72"/>
          <p:cNvSpPr txBox="1"/>
          <p:nvPr/>
        </p:nvSpPr>
        <p:spPr>
          <a:xfrm>
            <a:off x="2800104" y="4593553"/>
            <a:ext cx="144710"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endParaRPr sz="694">
              <a:latin typeface="Wingdings"/>
              <a:cs typeface="Wingdings"/>
            </a:endParaRPr>
          </a:p>
        </p:txBody>
      </p:sp>
      <p:sp>
        <p:nvSpPr>
          <p:cNvPr id="73" name="object 73"/>
          <p:cNvSpPr txBox="1"/>
          <p:nvPr/>
        </p:nvSpPr>
        <p:spPr>
          <a:xfrm>
            <a:off x="4350356" y="4739619"/>
            <a:ext cx="144710" cy="137319"/>
          </a:xfrm>
          <a:prstGeom prst="rect">
            <a:avLst/>
          </a:prstGeom>
        </p:spPr>
        <p:txBody>
          <a:bodyPr vert="horz" wrap="square" lIns="0" tIns="30200" rIns="0" bIns="0" rtlCol="0">
            <a:spAutoFit/>
          </a:bodyPr>
          <a:lstStyle/>
          <a:p>
            <a:pPr marL="25168">
              <a:spcBef>
                <a:spcPts val="238"/>
              </a:spcBef>
            </a:pPr>
            <a:r>
              <a:rPr sz="694" spc="30" dirty="0">
                <a:solidFill>
                  <a:srgbClr val="ABDDA4"/>
                </a:solidFill>
                <a:latin typeface="Wingdings"/>
                <a:cs typeface="Wingdings"/>
              </a:rPr>
              <a:t></a:t>
            </a:r>
            <a:endParaRPr sz="694">
              <a:latin typeface="Wingdings"/>
              <a:cs typeface="Wingdings"/>
            </a:endParaRPr>
          </a:p>
        </p:txBody>
      </p:sp>
      <p:sp>
        <p:nvSpPr>
          <p:cNvPr id="74" name="object 74"/>
          <p:cNvSpPr txBox="1"/>
          <p:nvPr/>
        </p:nvSpPr>
        <p:spPr>
          <a:xfrm>
            <a:off x="1249945" y="4213692"/>
            <a:ext cx="1177814"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r>
              <a:rPr sz="694" spc="30" dirty="0">
                <a:solidFill>
                  <a:srgbClr val="5E4FA2"/>
                </a:solidFill>
                <a:latin typeface="Times New Roman"/>
                <a:cs typeface="Times New Roman"/>
              </a:rPr>
              <a:t> </a:t>
            </a:r>
            <a:r>
              <a:rPr sz="1040" spc="44" baseline="23809" dirty="0">
                <a:solidFill>
                  <a:srgbClr val="5E4FA2"/>
                </a:solidFill>
                <a:latin typeface="Wingdings"/>
                <a:cs typeface="Wingdings"/>
              </a:rPr>
              <a:t></a:t>
            </a:r>
            <a:r>
              <a:rPr sz="1040" spc="44" baseline="23809" dirty="0">
                <a:solidFill>
                  <a:srgbClr val="5E4FA2"/>
                </a:solidFill>
                <a:latin typeface="Times New Roman"/>
                <a:cs typeface="Times New Roman"/>
              </a:rPr>
              <a:t> </a:t>
            </a:r>
            <a:r>
              <a:rPr sz="1040" spc="44" baseline="7936" dirty="0">
                <a:solidFill>
                  <a:srgbClr val="66C2A5"/>
                </a:solidFill>
                <a:latin typeface="Wingdings"/>
                <a:cs typeface="Wingdings"/>
              </a:rPr>
              <a:t></a:t>
            </a:r>
            <a:r>
              <a:rPr sz="1040" spc="44" baseline="7936" dirty="0">
                <a:solidFill>
                  <a:srgbClr val="66C2A5"/>
                </a:solidFill>
                <a:latin typeface="Times New Roman"/>
                <a:cs typeface="Times New Roman"/>
              </a:rPr>
              <a:t> </a:t>
            </a:r>
            <a:r>
              <a:rPr sz="1040" spc="44" baseline="39682" dirty="0">
                <a:solidFill>
                  <a:srgbClr val="5E4FA2"/>
                </a:solidFill>
                <a:latin typeface="Wingdings"/>
                <a:cs typeface="Wingdings"/>
              </a:rPr>
              <a:t></a:t>
            </a:r>
            <a:r>
              <a:rPr sz="1040" spc="44" baseline="39682" dirty="0">
                <a:solidFill>
                  <a:srgbClr val="5E4FA2"/>
                </a:solidFill>
                <a:latin typeface="Times New Roman"/>
                <a:cs typeface="Times New Roman"/>
              </a:rPr>
              <a:t> </a:t>
            </a:r>
            <a:r>
              <a:rPr sz="694" spc="30" dirty="0">
                <a:solidFill>
                  <a:srgbClr val="3288BD"/>
                </a:solidFill>
                <a:latin typeface="Wingdings"/>
                <a:cs typeface="Wingdings"/>
              </a:rPr>
              <a:t></a:t>
            </a:r>
            <a:r>
              <a:rPr sz="694" spc="50" dirty="0">
                <a:solidFill>
                  <a:srgbClr val="3288BD"/>
                </a:solidFill>
                <a:latin typeface="Times New Roman"/>
                <a:cs typeface="Times New Roman"/>
              </a:rPr>
              <a:t> </a:t>
            </a:r>
            <a:r>
              <a:rPr sz="694" spc="30" dirty="0">
                <a:solidFill>
                  <a:srgbClr val="ABDDA4"/>
                </a:solidFill>
                <a:latin typeface="Wingdings"/>
                <a:cs typeface="Wingdings"/>
              </a:rPr>
              <a:t></a:t>
            </a:r>
            <a:endParaRPr sz="694">
              <a:latin typeface="Wingdings"/>
              <a:cs typeface="Wingdings"/>
            </a:endParaRPr>
          </a:p>
        </p:txBody>
      </p:sp>
      <p:sp>
        <p:nvSpPr>
          <p:cNvPr id="75" name="object 75"/>
          <p:cNvSpPr txBox="1"/>
          <p:nvPr/>
        </p:nvSpPr>
        <p:spPr>
          <a:xfrm>
            <a:off x="2283353" y="3570914"/>
            <a:ext cx="144710" cy="137319"/>
          </a:xfrm>
          <a:prstGeom prst="rect">
            <a:avLst/>
          </a:prstGeom>
        </p:spPr>
        <p:txBody>
          <a:bodyPr vert="horz" wrap="square" lIns="0" tIns="30200" rIns="0" bIns="0" rtlCol="0">
            <a:spAutoFit/>
          </a:bodyPr>
          <a:lstStyle/>
          <a:p>
            <a:pPr marL="25168">
              <a:spcBef>
                <a:spcPts val="238"/>
              </a:spcBef>
            </a:pPr>
            <a:r>
              <a:rPr sz="694" spc="30" dirty="0">
                <a:solidFill>
                  <a:srgbClr val="FFFFBF"/>
                </a:solidFill>
                <a:latin typeface="Wingdings"/>
                <a:cs typeface="Wingdings"/>
              </a:rPr>
              <a:t></a:t>
            </a:r>
            <a:endParaRPr sz="694">
              <a:latin typeface="Wingdings"/>
              <a:cs typeface="Wingdings"/>
            </a:endParaRPr>
          </a:p>
        </p:txBody>
      </p:sp>
      <p:sp>
        <p:nvSpPr>
          <p:cNvPr id="76" name="object 76"/>
          <p:cNvSpPr txBox="1"/>
          <p:nvPr/>
        </p:nvSpPr>
        <p:spPr>
          <a:xfrm>
            <a:off x="1422133" y="3191147"/>
            <a:ext cx="660633" cy="137319"/>
          </a:xfrm>
          <a:prstGeom prst="rect">
            <a:avLst/>
          </a:prstGeom>
        </p:spPr>
        <p:txBody>
          <a:bodyPr vert="horz" wrap="square" lIns="0" tIns="30200" rIns="0" bIns="0" rtlCol="0">
            <a:spAutoFit/>
          </a:bodyPr>
          <a:lstStyle/>
          <a:p>
            <a:pPr marL="25168">
              <a:spcBef>
                <a:spcPts val="238"/>
              </a:spcBef>
            </a:pPr>
            <a:r>
              <a:rPr sz="1040" spc="44" baseline="7936" dirty="0">
                <a:solidFill>
                  <a:srgbClr val="3288BD"/>
                </a:solidFill>
                <a:latin typeface="Wingdings"/>
                <a:cs typeface="Wingdings"/>
              </a:rPr>
              <a:t></a:t>
            </a:r>
            <a:r>
              <a:rPr sz="1040" spc="44" baseline="7936" dirty="0">
                <a:solidFill>
                  <a:srgbClr val="3288BD"/>
                </a:solidFill>
                <a:latin typeface="Times New Roman"/>
                <a:cs typeface="Times New Roman"/>
              </a:rPr>
              <a:t> </a:t>
            </a:r>
            <a:r>
              <a:rPr sz="694" spc="30" dirty="0">
                <a:solidFill>
                  <a:srgbClr val="3288BD"/>
                </a:solidFill>
                <a:latin typeface="Wingdings"/>
                <a:cs typeface="Wingdings"/>
              </a:rPr>
              <a:t></a:t>
            </a:r>
            <a:r>
              <a:rPr sz="694" spc="30" dirty="0">
                <a:solidFill>
                  <a:srgbClr val="3288BD"/>
                </a:solidFill>
                <a:latin typeface="Times New Roman"/>
                <a:cs typeface="Times New Roman"/>
              </a:rPr>
              <a:t> </a:t>
            </a:r>
            <a:r>
              <a:rPr sz="1040" spc="44" baseline="15873" dirty="0">
                <a:solidFill>
                  <a:srgbClr val="3288BD"/>
                </a:solidFill>
                <a:latin typeface="Wingdings"/>
                <a:cs typeface="Wingdings"/>
              </a:rPr>
              <a:t></a:t>
            </a:r>
            <a:r>
              <a:rPr sz="1040" spc="176" baseline="15873" dirty="0">
                <a:solidFill>
                  <a:srgbClr val="3288BD"/>
                </a:solidFill>
                <a:latin typeface="Times New Roman"/>
                <a:cs typeface="Times New Roman"/>
              </a:rPr>
              <a:t> </a:t>
            </a:r>
            <a:r>
              <a:rPr sz="1040" spc="44" baseline="7936" dirty="0">
                <a:solidFill>
                  <a:srgbClr val="ABDDA4"/>
                </a:solidFill>
                <a:latin typeface="Wingdings"/>
                <a:cs typeface="Wingdings"/>
              </a:rPr>
              <a:t></a:t>
            </a:r>
            <a:endParaRPr sz="1040" baseline="7936">
              <a:latin typeface="Wingdings"/>
              <a:cs typeface="Wingdings"/>
            </a:endParaRPr>
          </a:p>
        </p:txBody>
      </p:sp>
      <p:sp>
        <p:nvSpPr>
          <p:cNvPr id="77" name="object 77"/>
          <p:cNvSpPr txBox="1"/>
          <p:nvPr/>
        </p:nvSpPr>
        <p:spPr>
          <a:xfrm>
            <a:off x="1249945" y="4023809"/>
            <a:ext cx="1177814" cy="137319"/>
          </a:xfrm>
          <a:prstGeom prst="rect">
            <a:avLst/>
          </a:prstGeom>
        </p:spPr>
        <p:txBody>
          <a:bodyPr vert="horz" wrap="square" lIns="0" tIns="30200" rIns="0" bIns="0" rtlCol="0">
            <a:spAutoFit/>
          </a:bodyPr>
          <a:lstStyle/>
          <a:p>
            <a:pPr marL="25168">
              <a:spcBef>
                <a:spcPts val="238"/>
              </a:spcBef>
              <a:tabLst>
                <a:tab pos="713501" algn="l"/>
              </a:tabLst>
            </a:pPr>
            <a:r>
              <a:rPr sz="1040" spc="44" baseline="-23809" dirty="0">
                <a:solidFill>
                  <a:srgbClr val="5E4FA2"/>
                </a:solidFill>
                <a:latin typeface="Wingdings"/>
                <a:cs typeface="Wingdings"/>
              </a:rPr>
              <a:t></a:t>
            </a:r>
            <a:r>
              <a:rPr sz="1040" spc="44" baseline="-23809" dirty="0">
                <a:solidFill>
                  <a:srgbClr val="5E4FA2"/>
                </a:solidFill>
                <a:latin typeface="Times New Roman"/>
                <a:cs typeface="Times New Roman"/>
              </a:rPr>
              <a:t>   </a:t>
            </a:r>
            <a:r>
              <a:rPr sz="1040" spc="44" baseline="7936" dirty="0">
                <a:solidFill>
                  <a:srgbClr val="5E4FA2"/>
                </a:solidFill>
                <a:latin typeface="Wingdings"/>
                <a:cs typeface="Wingdings"/>
              </a:rPr>
              <a:t></a:t>
            </a:r>
            <a:r>
              <a:rPr sz="1040" spc="44" baseline="7936" dirty="0">
                <a:solidFill>
                  <a:srgbClr val="5E4FA2"/>
                </a:solidFill>
                <a:latin typeface="Times New Roman"/>
                <a:cs typeface="Times New Roman"/>
              </a:rPr>
              <a:t>	</a:t>
            </a:r>
            <a:r>
              <a:rPr sz="1040" spc="44" baseline="7936" dirty="0">
                <a:solidFill>
                  <a:srgbClr val="ABDDA4"/>
                </a:solidFill>
                <a:latin typeface="Wingdings"/>
                <a:cs typeface="Wingdings"/>
              </a:rPr>
              <a:t></a:t>
            </a:r>
            <a:r>
              <a:rPr sz="1040" spc="44" baseline="7936" dirty="0">
                <a:solidFill>
                  <a:srgbClr val="ABDDA4"/>
                </a:solidFill>
                <a:latin typeface="Times New Roman"/>
                <a:cs typeface="Times New Roman"/>
              </a:rPr>
              <a:t>  </a:t>
            </a:r>
            <a:r>
              <a:rPr sz="694" spc="30" dirty="0">
                <a:solidFill>
                  <a:srgbClr val="ABDDA4"/>
                </a:solidFill>
                <a:latin typeface="Wingdings"/>
                <a:cs typeface="Wingdings"/>
              </a:rPr>
              <a:t></a:t>
            </a:r>
            <a:endParaRPr sz="694">
              <a:latin typeface="Wingdings"/>
              <a:cs typeface="Wingdings"/>
            </a:endParaRPr>
          </a:p>
        </p:txBody>
      </p:sp>
      <p:sp>
        <p:nvSpPr>
          <p:cNvPr id="78" name="object 78"/>
          <p:cNvSpPr txBox="1"/>
          <p:nvPr/>
        </p:nvSpPr>
        <p:spPr>
          <a:xfrm>
            <a:off x="2283353" y="3410244"/>
            <a:ext cx="488237" cy="137319"/>
          </a:xfrm>
          <a:prstGeom prst="rect">
            <a:avLst/>
          </a:prstGeom>
        </p:spPr>
        <p:txBody>
          <a:bodyPr vert="horz" wrap="square" lIns="0" tIns="30200" rIns="0" bIns="0" rtlCol="0">
            <a:spAutoFit/>
          </a:bodyPr>
          <a:lstStyle/>
          <a:p>
            <a:pPr marL="25168">
              <a:spcBef>
                <a:spcPts val="238"/>
              </a:spcBef>
            </a:pPr>
            <a:r>
              <a:rPr sz="1040" spc="44" baseline="7936" dirty="0">
                <a:solidFill>
                  <a:srgbClr val="E6F598"/>
                </a:solidFill>
                <a:latin typeface="Wingdings"/>
                <a:cs typeface="Wingdings"/>
              </a:rPr>
              <a:t></a:t>
            </a:r>
            <a:r>
              <a:rPr sz="1040" spc="44" baseline="7936" dirty="0">
                <a:solidFill>
                  <a:srgbClr val="E6F598"/>
                </a:solidFill>
                <a:latin typeface="Times New Roman"/>
                <a:cs typeface="Times New Roman"/>
              </a:rPr>
              <a:t> </a:t>
            </a:r>
            <a:r>
              <a:rPr sz="1040" spc="44" baseline="-23809" dirty="0">
                <a:solidFill>
                  <a:srgbClr val="E6F598"/>
                </a:solidFill>
                <a:latin typeface="Wingdings"/>
                <a:cs typeface="Wingdings"/>
              </a:rPr>
              <a:t></a:t>
            </a:r>
            <a:r>
              <a:rPr sz="1040" spc="176" baseline="-23809" dirty="0">
                <a:solidFill>
                  <a:srgbClr val="E6F598"/>
                </a:solidFill>
                <a:latin typeface="Times New Roman"/>
                <a:cs typeface="Times New Roman"/>
              </a:rPr>
              <a:t> </a:t>
            </a:r>
            <a:r>
              <a:rPr sz="694" spc="30" dirty="0">
                <a:solidFill>
                  <a:srgbClr val="FDAE61"/>
                </a:solidFill>
                <a:latin typeface="Wingdings"/>
                <a:cs typeface="Wingdings"/>
              </a:rPr>
              <a:t></a:t>
            </a:r>
            <a:endParaRPr sz="694">
              <a:latin typeface="Wingdings"/>
              <a:cs typeface="Wingdings"/>
            </a:endParaRPr>
          </a:p>
        </p:txBody>
      </p:sp>
      <p:sp>
        <p:nvSpPr>
          <p:cNvPr id="79" name="object 79"/>
          <p:cNvSpPr txBox="1"/>
          <p:nvPr/>
        </p:nvSpPr>
        <p:spPr>
          <a:xfrm>
            <a:off x="1766602" y="2183111"/>
            <a:ext cx="488237" cy="445096"/>
          </a:xfrm>
          <a:prstGeom prst="rect">
            <a:avLst/>
          </a:prstGeom>
        </p:spPr>
        <p:txBody>
          <a:bodyPr vert="horz" wrap="square" lIns="0" tIns="30200" rIns="0" bIns="0" rtlCol="0">
            <a:spAutoFit/>
          </a:bodyPr>
          <a:lstStyle/>
          <a:p>
            <a:pPr algn="ctr">
              <a:lnSpc>
                <a:spcPts val="822"/>
              </a:lnSpc>
              <a:spcBef>
                <a:spcPts val="238"/>
              </a:spcBef>
            </a:pPr>
            <a:r>
              <a:rPr sz="694" spc="30" dirty="0">
                <a:solidFill>
                  <a:srgbClr val="F46D43"/>
                </a:solidFill>
                <a:latin typeface="Wingdings"/>
                <a:cs typeface="Wingdings"/>
              </a:rPr>
              <a:t></a:t>
            </a:r>
            <a:endParaRPr sz="694">
              <a:latin typeface="Wingdings"/>
              <a:cs typeface="Wingdings"/>
            </a:endParaRPr>
          </a:p>
          <a:p>
            <a:pPr marR="156039" algn="ctr">
              <a:lnSpc>
                <a:spcPts val="822"/>
              </a:lnSpc>
            </a:pPr>
            <a:r>
              <a:rPr sz="694" spc="30" dirty="0">
                <a:solidFill>
                  <a:srgbClr val="66C2A5"/>
                </a:solidFill>
                <a:latin typeface="Wingdings"/>
                <a:cs typeface="Wingdings"/>
              </a:rPr>
              <a:t></a:t>
            </a:r>
            <a:r>
              <a:rPr sz="694" spc="119" dirty="0">
                <a:solidFill>
                  <a:srgbClr val="66C2A5"/>
                </a:solidFill>
                <a:latin typeface="Times New Roman"/>
                <a:cs typeface="Times New Roman"/>
              </a:rPr>
              <a:t> </a:t>
            </a:r>
            <a:r>
              <a:rPr sz="1040" spc="44" baseline="-15873" dirty="0">
                <a:solidFill>
                  <a:srgbClr val="FEE08B"/>
                </a:solidFill>
                <a:latin typeface="Wingdings"/>
                <a:cs typeface="Wingdings"/>
              </a:rPr>
              <a:t></a:t>
            </a:r>
            <a:endParaRPr sz="1040" baseline="-15873">
              <a:latin typeface="Wingdings"/>
              <a:cs typeface="Wingdings"/>
            </a:endParaRPr>
          </a:p>
          <a:p>
            <a:pPr marL="171140" algn="ctr">
              <a:spcBef>
                <a:spcPts val="773"/>
              </a:spcBef>
            </a:pPr>
            <a:r>
              <a:rPr sz="1040" spc="44" baseline="-15873" dirty="0">
                <a:solidFill>
                  <a:srgbClr val="E6F598"/>
                </a:solidFill>
                <a:latin typeface="Wingdings"/>
                <a:cs typeface="Wingdings"/>
              </a:rPr>
              <a:t></a:t>
            </a:r>
            <a:r>
              <a:rPr sz="1040" spc="162" baseline="-15873" dirty="0">
                <a:solidFill>
                  <a:srgbClr val="E6F598"/>
                </a:solidFill>
                <a:latin typeface="Times New Roman"/>
                <a:cs typeface="Times New Roman"/>
              </a:rPr>
              <a:t> </a:t>
            </a:r>
            <a:r>
              <a:rPr sz="694" spc="30" dirty="0">
                <a:solidFill>
                  <a:srgbClr val="FDAE61"/>
                </a:solidFill>
                <a:latin typeface="Wingdings"/>
                <a:cs typeface="Wingdings"/>
              </a:rPr>
              <a:t></a:t>
            </a:r>
            <a:endParaRPr sz="694">
              <a:latin typeface="Wingdings"/>
              <a:cs typeface="Wingdings"/>
            </a:endParaRPr>
          </a:p>
        </p:txBody>
      </p:sp>
      <p:sp>
        <p:nvSpPr>
          <p:cNvPr id="80" name="object 80"/>
          <p:cNvSpPr txBox="1"/>
          <p:nvPr/>
        </p:nvSpPr>
        <p:spPr>
          <a:xfrm>
            <a:off x="1249945" y="3497882"/>
            <a:ext cx="144710" cy="137319"/>
          </a:xfrm>
          <a:prstGeom prst="rect">
            <a:avLst/>
          </a:prstGeom>
        </p:spPr>
        <p:txBody>
          <a:bodyPr vert="horz" wrap="square" lIns="0" tIns="30200" rIns="0" bIns="0" rtlCol="0">
            <a:spAutoFit/>
          </a:bodyPr>
          <a:lstStyle/>
          <a:p>
            <a:pPr marL="25168">
              <a:spcBef>
                <a:spcPts val="238"/>
              </a:spcBef>
            </a:pPr>
            <a:r>
              <a:rPr sz="694" spc="30" dirty="0">
                <a:solidFill>
                  <a:srgbClr val="5E4FA2"/>
                </a:solidFill>
                <a:latin typeface="Wingdings"/>
                <a:cs typeface="Wingdings"/>
              </a:rPr>
              <a:t></a:t>
            </a:r>
            <a:endParaRPr sz="694">
              <a:latin typeface="Wingdings"/>
              <a:cs typeface="Wingdings"/>
            </a:endParaRPr>
          </a:p>
        </p:txBody>
      </p:sp>
      <p:sp>
        <p:nvSpPr>
          <p:cNvPr id="81" name="object 81"/>
          <p:cNvSpPr txBox="1"/>
          <p:nvPr/>
        </p:nvSpPr>
        <p:spPr>
          <a:xfrm>
            <a:off x="1249945" y="2694432"/>
            <a:ext cx="144710" cy="137319"/>
          </a:xfrm>
          <a:prstGeom prst="rect">
            <a:avLst/>
          </a:prstGeom>
        </p:spPr>
        <p:txBody>
          <a:bodyPr vert="horz" wrap="square" lIns="0" tIns="30200" rIns="0" bIns="0" rtlCol="0">
            <a:spAutoFit/>
          </a:bodyPr>
          <a:lstStyle/>
          <a:p>
            <a:pPr marL="25168">
              <a:spcBef>
                <a:spcPts val="238"/>
              </a:spcBef>
            </a:pPr>
            <a:r>
              <a:rPr sz="694" spc="30" dirty="0">
                <a:solidFill>
                  <a:srgbClr val="3288BD"/>
                </a:solidFill>
                <a:latin typeface="Wingdings"/>
                <a:cs typeface="Wingdings"/>
              </a:rPr>
              <a:t></a:t>
            </a:r>
            <a:endParaRPr sz="694">
              <a:latin typeface="Wingdings"/>
              <a:cs typeface="Wingdings"/>
            </a:endParaRPr>
          </a:p>
        </p:txBody>
      </p:sp>
      <p:sp>
        <p:nvSpPr>
          <p:cNvPr id="82" name="object 82"/>
          <p:cNvSpPr txBox="1"/>
          <p:nvPr/>
        </p:nvSpPr>
        <p:spPr>
          <a:xfrm>
            <a:off x="2455633" y="3147325"/>
            <a:ext cx="833027" cy="235679"/>
          </a:xfrm>
          <a:prstGeom prst="rect">
            <a:avLst/>
          </a:prstGeom>
        </p:spPr>
        <p:txBody>
          <a:bodyPr vert="horz" wrap="square" lIns="0" tIns="30200" rIns="0" bIns="0" rtlCol="0">
            <a:spAutoFit/>
          </a:bodyPr>
          <a:lstStyle/>
          <a:p>
            <a:pPr marL="25168">
              <a:lnSpc>
                <a:spcPts val="763"/>
              </a:lnSpc>
              <a:spcBef>
                <a:spcPts val="238"/>
              </a:spcBef>
              <a:tabLst>
                <a:tab pos="541103" algn="l"/>
              </a:tabLst>
            </a:pPr>
            <a:r>
              <a:rPr sz="694" spc="30" dirty="0">
                <a:solidFill>
                  <a:srgbClr val="FFFFBF"/>
                </a:solidFill>
                <a:latin typeface="Wingdings"/>
                <a:cs typeface="Wingdings"/>
              </a:rPr>
              <a:t></a:t>
            </a:r>
            <a:r>
              <a:rPr sz="694" spc="30" dirty="0">
                <a:solidFill>
                  <a:srgbClr val="FFFFBF"/>
                </a:solidFill>
                <a:latin typeface="Times New Roman"/>
                <a:cs typeface="Times New Roman"/>
              </a:rPr>
              <a:t>	</a:t>
            </a:r>
            <a:r>
              <a:rPr sz="694" spc="30" dirty="0">
                <a:solidFill>
                  <a:srgbClr val="ABDDA4"/>
                </a:solidFill>
                <a:latin typeface="Wingdings"/>
                <a:cs typeface="Wingdings"/>
              </a:rPr>
              <a:t></a:t>
            </a:r>
            <a:endParaRPr sz="694">
              <a:latin typeface="Wingdings"/>
              <a:cs typeface="Wingdings"/>
            </a:endParaRPr>
          </a:p>
          <a:p>
            <a:pPr marL="196307">
              <a:lnSpc>
                <a:spcPts val="763"/>
              </a:lnSpc>
            </a:pPr>
            <a:r>
              <a:rPr sz="694" spc="30" dirty="0">
                <a:solidFill>
                  <a:srgbClr val="FFFFBF"/>
                </a:solidFill>
                <a:latin typeface="Wingdings"/>
                <a:cs typeface="Wingdings"/>
              </a:rPr>
              <a:t></a:t>
            </a:r>
            <a:r>
              <a:rPr sz="694" spc="30" dirty="0">
                <a:solidFill>
                  <a:srgbClr val="FFFFBF"/>
                </a:solidFill>
                <a:latin typeface="Times New Roman"/>
                <a:cs typeface="Times New Roman"/>
              </a:rPr>
              <a:t> </a:t>
            </a:r>
            <a:r>
              <a:rPr sz="1040" spc="44" baseline="7936" dirty="0">
                <a:solidFill>
                  <a:srgbClr val="E6F598"/>
                </a:solidFill>
                <a:latin typeface="Wingdings"/>
                <a:cs typeface="Wingdings"/>
              </a:rPr>
              <a:t></a:t>
            </a:r>
            <a:r>
              <a:rPr sz="1040" spc="44" baseline="7936" dirty="0">
                <a:solidFill>
                  <a:srgbClr val="E6F598"/>
                </a:solidFill>
                <a:latin typeface="Times New Roman"/>
                <a:cs typeface="Times New Roman"/>
              </a:rPr>
              <a:t> </a:t>
            </a:r>
            <a:r>
              <a:rPr sz="1040" spc="44" baseline="7936" dirty="0">
                <a:solidFill>
                  <a:srgbClr val="FFFFBF"/>
                </a:solidFill>
                <a:latin typeface="Wingdings"/>
                <a:cs typeface="Wingdings"/>
              </a:rPr>
              <a:t></a:t>
            </a:r>
            <a:r>
              <a:rPr sz="1040" spc="176" baseline="7936" dirty="0">
                <a:solidFill>
                  <a:srgbClr val="FFFFBF"/>
                </a:solidFill>
                <a:latin typeface="Times New Roman"/>
                <a:cs typeface="Times New Roman"/>
              </a:rPr>
              <a:t> </a:t>
            </a:r>
            <a:r>
              <a:rPr sz="1040" spc="44" baseline="7936" dirty="0">
                <a:solidFill>
                  <a:srgbClr val="FFFFBF"/>
                </a:solidFill>
                <a:latin typeface="Wingdings"/>
                <a:cs typeface="Wingdings"/>
              </a:rPr>
              <a:t></a:t>
            </a:r>
            <a:endParaRPr sz="1040" baseline="7936">
              <a:latin typeface="Wingdings"/>
              <a:cs typeface="Wingdings"/>
            </a:endParaRPr>
          </a:p>
        </p:txBody>
      </p:sp>
      <p:sp>
        <p:nvSpPr>
          <p:cNvPr id="83" name="object 83"/>
          <p:cNvSpPr txBox="1"/>
          <p:nvPr/>
        </p:nvSpPr>
        <p:spPr>
          <a:xfrm>
            <a:off x="1938883" y="3366424"/>
            <a:ext cx="488237" cy="137319"/>
          </a:xfrm>
          <a:prstGeom prst="rect">
            <a:avLst/>
          </a:prstGeom>
        </p:spPr>
        <p:txBody>
          <a:bodyPr vert="horz" wrap="square" lIns="0" tIns="30200" rIns="0" bIns="0" rtlCol="0">
            <a:spAutoFit/>
          </a:bodyPr>
          <a:lstStyle/>
          <a:p>
            <a:pPr marL="25168">
              <a:spcBef>
                <a:spcPts val="238"/>
              </a:spcBef>
            </a:pPr>
            <a:r>
              <a:rPr sz="1040" spc="44" baseline="7936" dirty="0">
                <a:solidFill>
                  <a:srgbClr val="E6F598"/>
                </a:solidFill>
                <a:latin typeface="Wingdings"/>
                <a:cs typeface="Wingdings"/>
              </a:rPr>
              <a:t></a:t>
            </a:r>
            <a:r>
              <a:rPr sz="1040" spc="44" baseline="7936" dirty="0">
                <a:solidFill>
                  <a:srgbClr val="E6F598"/>
                </a:solidFill>
                <a:latin typeface="Times New Roman"/>
                <a:cs typeface="Times New Roman"/>
              </a:rPr>
              <a:t> </a:t>
            </a:r>
            <a:r>
              <a:rPr sz="694" spc="30" dirty="0">
                <a:solidFill>
                  <a:srgbClr val="ABDDA4"/>
                </a:solidFill>
                <a:latin typeface="Wingdings"/>
                <a:cs typeface="Wingdings"/>
              </a:rPr>
              <a:t></a:t>
            </a:r>
            <a:r>
              <a:rPr sz="694" spc="119" dirty="0">
                <a:solidFill>
                  <a:srgbClr val="ABDDA4"/>
                </a:solidFill>
                <a:latin typeface="Times New Roman"/>
                <a:cs typeface="Times New Roman"/>
              </a:rPr>
              <a:t> </a:t>
            </a:r>
            <a:r>
              <a:rPr sz="1040" spc="44" baseline="7936" dirty="0">
                <a:solidFill>
                  <a:srgbClr val="FEE08B"/>
                </a:solidFill>
                <a:latin typeface="Wingdings"/>
                <a:cs typeface="Wingdings"/>
              </a:rPr>
              <a:t></a:t>
            </a:r>
            <a:endParaRPr sz="1040" baseline="7936">
              <a:latin typeface="Wingdings"/>
              <a:cs typeface="Wingdings"/>
            </a:endParaRPr>
          </a:p>
        </p:txBody>
      </p:sp>
      <p:sp>
        <p:nvSpPr>
          <p:cNvPr id="84" name="object 84"/>
          <p:cNvSpPr txBox="1"/>
          <p:nvPr/>
        </p:nvSpPr>
        <p:spPr>
          <a:xfrm>
            <a:off x="2111165" y="3059595"/>
            <a:ext cx="1005421" cy="137319"/>
          </a:xfrm>
          <a:prstGeom prst="rect">
            <a:avLst/>
          </a:prstGeom>
        </p:spPr>
        <p:txBody>
          <a:bodyPr vert="horz" wrap="square" lIns="0" tIns="30200" rIns="0" bIns="0" rtlCol="0">
            <a:spAutoFit/>
          </a:bodyPr>
          <a:lstStyle/>
          <a:p>
            <a:pPr marL="25168">
              <a:spcBef>
                <a:spcPts val="238"/>
              </a:spcBef>
            </a:pPr>
            <a:r>
              <a:rPr sz="694" spc="30" dirty="0">
                <a:solidFill>
                  <a:srgbClr val="FDAE61"/>
                </a:solidFill>
                <a:latin typeface="Wingdings"/>
                <a:cs typeface="Wingdings"/>
              </a:rPr>
              <a:t></a:t>
            </a:r>
            <a:r>
              <a:rPr sz="694" spc="30" dirty="0">
                <a:solidFill>
                  <a:srgbClr val="FDAE61"/>
                </a:solidFill>
                <a:latin typeface="Times New Roman"/>
                <a:cs typeface="Times New Roman"/>
              </a:rPr>
              <a:t> </a:t>
            </a:r>
            <a:r>
              <a:rPr sz="694" spc="30" dirty="0">
                <a:solidFill>
                  <a:srgbClr val="FEE08B"/>
                </a:solidFill>
                <a:latin typeface="Wingdings"/>
                <a:cs typeface="Wingdings"/>
              </a:rPr>
              <a:t></a:t>
            </a:r>
            <a:r>
              <a:rPr sz="694" spc="30" dirty="0">
                <a:solidFill>
                  <a:srgbClr val="FEE08B"/>
                </a:solidFill>
                <a:latin typeface="Times New Roman"/>
                <a:cs typeface="Times New Roman"/>
              </a:rPr>
              <a:t> </a:t>
            </a:r>
            <a:r>
              <a:rPr sz="1040" spc="44" baseline="-23809" dirty="0">
                <a:solidFill>
                  <a:srgbClr val="FEE08B"/>
                </a:solidFill>
                <a:latin typeface="Wingdings"/>
                <a:cs typeface="Wingdings"/>
              </a:rPr>
              <a:t></a:t>
            </a:r>
            <a:r>
              <a:rPr sz="1040" spc="44" baseline="-23809" dirty="0">
                <a:solidFill>
                  <a:srgbClr val="FEE08B"/>
                </a:solidFill>
                <a:latin typeface="Times New Roman"/>
                <a:cs typeface="Times New Roman"/>
              </a:rPr>
              <a:t> </a:t>
            </a:r>
            <a:r>
              <a:rPr sz="1040" spc="44" baseline="-23809" dirty="0">
                <a:solidFill>
                  <a:srgbClr val="D53E4F"/>
                </a:solidFill>
                <a:latin typeface="Wingdings"/>
                <a:cs typeface="Wingdings"/>
              </a:rPr>
              <a:t></a:t>
            </a:r>
            <a:r>
              <a:rPr sz="1040" spc="44" baseline="-23809" dirty="0">
                <a:solidFill>
                  <a:srgbClr val="D53E4F"/>
                </a:solidFill>
                <a:latin typeface="Times New Roman"/>
                <a:cs typeface="Times New Roman"/>
              </a:rPr>
              <a:t> </a:t>
            </a:r>
            <a:r>
              <a:rPr sz="694" spc="30" dirty="0">
                <a:solidFill>
                  <a:srgbClr val="66C2A5"/>
                </a:solidFill>
                <a:latin typeface="Wingdings"/>
                <a:cs typeface="Wingdings"/>
              </a:rPr>
              <a:t></a:t>
            </a:r>
            <a:r>
              <a:rPr sz="694" spc="119" dirty="0">
                <a:solidFill>
                  <a:srgbClr val="66C2A5"/>
                </a:solidFill>
                <a:latin typeface="Times New Roman"/>
                <a:cs typeface="Times New Roman"/>
              </a:rPr>
              <a:t> </a:t>
            </a:r>
            <a:r>
              <a:rPr sz="1040" spc="44" baseline="-15873" dirty="0">
                <a:solidFill>
                  <a:srgbClr val="ABDDA4"/>
                </a:solidFill>
                <a:latin typeface="Wingdings"/>
                <a:cs typeface="Wingdings"/>
              </a:rPr>
              <a:t></a:t>
            </a:r>
            <a:endParaRPr sz="1040" baseline="-15873">
              <a:latin typeface="Wingdings"/>
              <a:cs typeface="Wingdings"/>
            </a:endParaRPr>
          </a:p>
        </p:txBody>
      </p:sp>
      <p:sp>
        <p:nvSpPr>
          <p:cNvPr id="85" name="object 85"/>
          <p:cNvSpPr txBox="1"/>
          <p:nvPr/>
        </p:nvSpPr>
        <p:spPr>
          <a:xfrm>
            <a:off x="2972385" y="2723645"/>
            <a:ext cx="144710" cy="235679"/>
          </a:xfrm>
          <a:prstGeom prst="rect">
            <a:avLst/>
          </a:prstGeom>
        </p:spPr>
        <p:txBody>
          <a:bodyPr vert="horz" wrap="square" lIns="0" tIns="30200" rIns="0" bIns="0" rtlCol="0">
            <a:spAutoFit/>
          </a:bodyPr>
          <a:lstStyle/>
          <a:p>
            <a:pPr marL="25168">
              <a:lnSpc>
                <a:spcPts val="822"/>
              </a:lnSpc>
              <a:spcBef>
                <a:spcPts val="238"/>
              </a:spcBef>
            </a:pPr>
            <a:r>
              <a:rPr sz="694" spc="30" dirty="0">
                <a:solidFill>
                  <a:srgbClr val="FEE08B"/>
                </a:solidFill>
                <a:latin typeface="Wingdings"/>
                <a:cs typeface="Wingdings"/>
              </a:rPr>
              <a:t></a:t>
            </a:r>
            <a:endParaRPr sz="694">
              <a:latin typeface="Wingdings"/>
              <a:cs typeface="Wingdings"/>
            </a:endParaRPr>
          </a:p>
          <a:p>
            <a:pPr marL="25168">
              <a:lnSpc>
                <a:spcPts val="822"/>
              </a:lnSpc>
            </a:pPr>
            <a:r>
              <a:rPr sz="694" spc="30" dirty="0">
                <a:solidFill>
                  <a:srgbClr val="D53E4F"/>
                </a:solidFill>
                <a:latin typeface="Wingdings"/>
                <a:cs typeface="Wingdings"/>
              </a:rPr>
              <a:t></a:t>
            </a:r>
            <a:endParaRPr sz="694">
              <a:latin typeface="Wingdings"/>
              <a:cs typeface="Wingdings"/>
            </a:endParaRPr>
          </a:p>
        </p:txBody>
      </p:sp>
      <p:sp>
        <p:nvSpPr>
          <p:cNvPr id="86" name="object 86"/>
          <p:cNvSpPr/>
          <p:nvPr/>
        </p:nvSpPr>
        <p:spPr>
          <a:xfrm>
            <a:off x="2001034" y="5417113"/>
            <a:ext cx="2584648" cy="0"/>
          </a:xfrm>
          <a:custGeom>
            <a:avLst/>
            <a:gdLst/>
            <a:ahLst/>
            <a:cxnLst/>
            <a:rect l="l" t="t" r="r" b="b"/>
            <a:pathLst>
              <a:path w="1304289">
                <a:moveTo>
                  <a:pt x="0" y="0"/>
                </a:moveTo>
                <a:lnTo>
                  <a:pt x="1303791" y="0"/>
                </a:lnTo>
              </a:path>
            </a:pathLst>
          </a:custGeom>
          <a:ln w="3543">
            <a:solidFill>
              <a:srgbClr val="000000"/>
            </a:solidFill>
          </a:ln>
        </p:spPr>
        <p:txBody>
          <a:bodyPr wrap="square" lIns="0" tIns="0" rIns="0" bIns="0" rtlCol="0"/>
          <a:lstStyle/>
          <a:p>
            <a:endParaRPr sz="3567"/>
          </a:p>
        </p:txBody>
      </p:sp>
      <p:sp>
        <p:nvSpPr>
          <p:cNvPr id="87" name="object 87"/>
          <p:cNvSpPr/>
          <p:nvPr/>
        </p:nvSpPr>
        <p:spPr>
          <a:xfrm>
            <a:off x="2001034" y="5417113"/>
            <a:ext cx="0" cy="90601"/>
          </a:xfrm>
          <a:custGeom>
            <a:avLst/>
            <a:gdLst/>
            <a:ahLst/>
            <a:cxnLst/>
            <a:rect l="l" t="t" r="r" b="b"/>
            <a:pathLst>
              <a:path h="45719">
                <a:moveTo>
                  <a:pt x="0" y="0"/>
                </a:moveTo>
                <a:lnTo>
                  <a:pt x="0" y="45359"/>
                </a:lnTo>
              </a:path>
            </a:pathLst>
          </a:custGeom>
          <a:ln w="3543">
            <a:solidFill>
              <a:srgbClr val="000000"/>
            </a:solidFill>
          </a:ln>
        </p:spPr>
        <p:txBody>
          <a:bodyPr wrap="square" lIns="0" tIns="0" rIns="0" bIns="0" rtlCol="0"/>
          <a:lstStyle/>
          <a:p>
            <a:endParaRPr sz="3567"/>
          </a:p>
        </p:txBody>
      </p:sp>
      <p:sp>
        <p:nvSpPr>
          <p:cNvPr id="88" name="object 88"/>
          <p:cNvSpPr/>
          <p:nvPr/>
        </p:nvSpPr>
        <p:spPr>
          <a:xfrm>
            <a:off x="2862254" y="5417113"/>
            <a:ext cx="0" cy="90601"/>
          </a:xfrm>
          <a:custGeom>
            <a:avLst/>
            <a:gdLst/>
            <a:ahLst/>
            <a:cxnLst/>
            <a:rect l="l" t="t" r="r" b="b"/>
            <a:pathLst>
              <a:path h="45719">
                <a:moveTo>
                  <a:pt x="0" y="0"/>
                </a:moveTo>
                <a:lnTo>
                  <a:pt x="0" y="45359"/>
                </a:lnTo>
              </a:path>
            </a:pathLst>
          </a:custGeom>
          <a:ln w="3543">
            <a:solidFill>
              <a:srgbClr val="000000"/>
            </a:solidFill>
          </a:ln>
        </p:spPr>
        <p:txBody>
          <a:bodyPr wrap="square" lIns="0" tIns="0" rIns="0" bIns="0" rtlCol="0"/>
          <a:lstStyle/>
          <a:p>
            <a:endParaRPr sz="3567"/>
          </a:p>
        </p:txBody>
      </p:sp>
      <p:sp>
        <p:nvSpPr>
          <p:cNvPr id="89" name="object 89"/>
          <p:cNvSpPr/>
          <p:nvPr/>
        </p:nvSpPr>
        <p:spPr>
          <a:xfrm>
            <a:off x="3723473" y="5417113"/>
            <a:ext cx="0" cy="90601"/>
          </a:xfrm>
          <a:custGeom>
            <a:avLst/>
            <a:gdLst/>
            <a:ahLst/>
            <a:cxnLst/>
            <a:rect l="l" t="t" r="r" b="b"/>
            <a:pathLst>
              <a:path h="45719">
                <a:moveTo>
                  <a:pt x="0" y="0"/>
                </a:moveTo>
                <a:lnTo>
                  <a:pt x="0" y="45359"/>
                </a:lnTo>
              </a:path>
            </a:pathLst>
          </a:custGeom>
          <a:ln w="3543">
            <a:solidFill>
              <a:srgbClr val="000000"/>
            </a:solidFill>
          </a:ln>
        </p:spPr>
        <p:txBody>
          <a:bodyPr wrap="square" lIns="0" tIns="0" rIns="0" bIns="0" rtlCol="0"/>
          <a:lstStyle/>
          <a:p>
            <a:endParaRPr sz="3567"/>
          </a:p>
        </p:txBody>
      </p:sp>
      <p:sp>
        <p:nvSpPr>
          <p:cNvPr id="90" name="object 90"/>
          <p:cNvSpPr/>
          <p:nvPr/>
        </p:nvSpPr>
        <p:spPr>
          <a:xfrm>
            <a:off x="4584693" y="5417113"/>
            <a:ext cx="0" cy="90601"/>
          </a:xfrm>
          <a:custGeom>
            <a:avLst/>
            <a:gdLst/>
            <a:ahLst/>
            <a:cxnLst/>
            <a:rect l="l" t="t" r="r" b="b"/>
            <a:pathLst>
              <a:path h="45719">
                <a:moveTo>
                  <a:pt x="0" y="0"/>
                </a:moveTo>
                <a:lnTo>
                  <a:pt x="0" y="45359"/>
                </a:lnTo>
              </a:path>
            </a:pathLst>
          </a:custGeom>
          <a:ln w="3543">
            <a:solidFill>
              <a:srgbClr val="000000"/>
            </a:solidFill>
          </a:ln>
        </p:spPr>
        <p:txBody>
          <a:bodyPr wrap="square" lIns="0" tIns="0" rIns="0" bIns="0" rtlCol="0"/>
          <a:lstStyle/>
          <a:p>
            <a:endParaRPr sz="3567"/>
          </a:p>
        </p:txBody>
      </p:sp>
      <p:sp>
        <p:nvSpPr>
          <p:cNvPr id="91" name="object 91"/>
          <p:cNvSpPr txBox="1"/>
          <p:nvPr/>
        </p:nvSpPr>
        <p:spPr>
          <a:xfrm>
            <a:off x="1934202" y="5565727"/>
            <a:ext cx="134643" cy="207141"/>
          </a:xfrm>
          <a:prstGeom prst="rect">
            <a:avLst/>
          </a:prstGeom>
        </p:spPr>
        <p:txBody>
          <a:bodyPr vert="horz" wrap="square" lIns="0" tIns="23909" rIns="0" bIns="0" rtlCol="0">
            <a:spAutoFit/>
          </a:bodyPr>
          <a:lstStyle/>
          <a:p>
            <a:pPr marL="25168">
              <a:spcBef>
                <a:spcPts val="188"/>
              </a:spcBef>
            </a:pPr>
            <a:r>
              <a:rPr sz="1189" spc="-10" dirty="0">
                <a:latin typeface="Arial"/>
                <a:cs typeface="Arial"/>
              </a:rPr>
              <a:t>5</a:t>
            </a:r>
            <a:endParaRPr sz="1189">
              <a:latin typeface="Arial"/>
              <a:cs typeface="Arial"/>
            </a:endParaRPr>
          </a:p>
        </p:txBody>
      </p:sp>
      <p:sp>
        <p:nvSpPr>
          <p:cNvPr id="92" name="object 92"/>
          <p:cNvSpPr txBox="1"/>
          <p:nvPr/>
        </p:nvSpPr>
        <p:spPr>
          <a:xfrm>
            <a:off x="2753755" y="5565727"/>
            <a:ext cx="217694" cy="207141"/>
          </a:xfrm>
          <a:prstGeom prst="rect">
            <a:avLst/>
          </a:prstGeom>
        </p:spPr>
        <p:txBody>
          <a:bodyPr vert="horz" wrap="square" lIns="0" tIns="23909" rIns="0" bIns="0" rtlCol="0">
            <a:spAutoFit/>
          </a:bodyPr>
          <a:lstStyle/>
          <a:p>
            <a:pPr marL="25168">
              <a:spcBef>
                <a:spcPts val="188"/>
              </a:spcBef>
            </a:pPr>
            <a:r>
              <a:rPr sz="1189" spc="-10" dirty="0">
                <a:latin typeface="Arial"/>
                <a:cs typeface="Arial"/>
              </a:rPr>
              <a:t>10</a:t>
            </a:r>
            <a:endParaRPr sz="1189">
              <a:latin typeface="Arial"/>
              <a:cs typeface="Arial"/>
            </a:endParaRPr>
          </a:p>
        </p:txBody>
      </p:sp>
      <p:sp>
        <p:nvSpPr>
          <p:cNvPr id="93" name="object 93"/>
          <p:cNvSpPr txBox="1"/>
          <p:nvPr/>
        </p:nvSpPr>
        <p:spPr>
          <a:xfrm>
            <a:off x="3614975" y="5565727"/>
            <a:ext cx="217694" cy="207141"/>
          </a:xfrm>
          <a:prstGeom prst="rect">
            <a:avLst/>
          </a:prstGeom>
        </p:spPr>
        <p:txBody>
          <a:bodyPr vert="horz" wrap="square" lIns="0" tIns="23909" rIns="0" bIns="0" rtlCol="0">
            <a:spAutoFit/>
          </a:bodyPr>
          <a:lstStyle/>
          <a:p>
            <a:pPr marL="25168">
              <a:spcBef>
                <a:spcPts val="188"/>
              </a:spcBef>
            </a:pPr>
            <a:r>
              <a:rPr sz="1189" spc="-10" dirty="0">
                <a:latin typeface="Arial"/>
                <a:cs typeface="Arial"/>
              </a:rPr>
              <a:t>15</a:t>
            </a:r>
            <a:endParaRPr sz="1189">
              <a:latin typeface="Arial"/>
              <a:cs typeface="Arial"/>
            </a:endParaRPr>
          </a:p>
        </p:txBody>
      </p:sp>
      <p:sp>
        <p:nvSpPr>
          <p:cNvPr id="94" name="object 94"/>
          <p:cNvSpPr txBox="1"/>
          <p:nvPr/>
        </p:nvSpPr>
        <p:spPr>
          <a:xfrm>
            <a:off x="4476290" y="5565727"/>
            <a:ext cx="217694" cy="207141"/>
          </a:xfrm>
          <a:prstGeom prst="rect">
            <a:avLst/>
          </a:prstGeom>
        </p:spPr>
        <p:txBody>
          <a:bodyPr vert="horz" wrap="square" lIns="0" tIns="23909" rIns="0" bIns="0" rtlCol="0">
            <a:spAutoFit/>
          </a:bodyPr>
          <a:lstStyle/>
          <a:p>
            <a:pPr marL="25168">
              <a:spcBef>
                <a:spcPts val="188"/>
              </a:spcBef>
            </a:pPr>
            <a:r>
              <a:rPr sz="1189" spc="-10" dirty="0">
                <a:latin typeface="Arial"/>
                <a:cs typeface="Arial"/>
              </a:rPr>
              <a:t>20</a:t>
            </a:r>
            <a:endParaRPr sz="1189">
              <a:latin typeface="Arial"/>
              <a:cs typeface="Arial"/>
            </a:endParaRPr>
          </a:p>
        </p:txBody>
      </p:sp>
      <p:sp>
        <p:nvSpPr>
          <p:cNvPr id="95" name="object 95"/>
          <p:cNvSpPr/>
          <p:nvPr/>
        </p:nvSpPr>
        <p:spPr>
          <a:xfrm>
            <a:off x="1153577" y="2371477"/>
            <a:ext cx="0" cy="2921886"/>
          </a:xfrm>
          <a:custGeom>
            <a:avLst/>
            <a:gdLst/>
            <a:ahLst/>
            <a:cxnLst/>
            <a:rect l="l" t="t" r="r" b="b"/>
            <a:pathLst>
              <a:path h="1474470">
                <a:moveTo>
                  <a:pt x="0" y="1474407"/>
                </a:moveTo>
                <a:lnTo>
                  <a:pt x="0" y="0"/>
                </a:lnTo>
              </a:path>
            </a:pathLst>
          </a:custGeom>
          <a:ln w="3543">
            <a:solidFill>
              <a:srgbClr val="000000"/>
            </a:solidFill>
          </a:ln>
        </p:spPr>
        <p:txBody>
          <a:bodyPr wrap="square" lIns="0" tIns="0" rIns="0" bIns="0" rtlCol="0"/>
          <a:lstStyle/>
          <a:p>
            <a:endParaRPr sz="3567"/>
          </a:p>
        </p:txBody>
      </p:sp>
      <p:sp>
        <p:nvSpPr>
          <p:cNvPr id="96" name="object 96"/>
          <p:cNvSpPr/>
          <p:nvPr/>
        </p:nvSpPr>
        <p:spPr>
          <a:xfrm>
            <a:off x="1063691" y="5293240"/>
            <a:ext cx="90601" cy="0"/>
          </a:xfrm>
          <a:custGeom>
            <a:avLst/>
            <a:gdLst/>
            <a:ahLst/>
            <a:cxnLst/>
            <a:rect l="l" t="t" r="r" b="b"/>
            <a:pathLst>
              <a:path w="45719">
                <a:moveTo>
                  <a:pt x="45359" y="0"/>
                </a:moveTo>
                <a:lnTo>
                  <a:pt x="0" y="0"/>
                </a:lnTo>
              </a:path>
            </a:pathLst>
          </a:custGeom>
          <a:ln w="3543">
            <a:solidFill>
              <a:srgbClr val="000000"/>
            </a:solidFill>
          </a:ln>
        </p:spPr>
        <p:txBody>
          <a:bodyPr wrap="square" lIns="0" tIns="0" rIns="0" bIns="0" rtlCol="0"/>
          <a:lstStyle/>
          <a:p>
            <a:endParaRPr sz="3567"/>
          </a:p>
        </p:txBody>
      </p:sp>
      <p:sp>
        <p:nvSpPr>
          <p:cNvPr id="97" name="object 97"/>
          <p:cNvSpPr/>
          <p:nvPr/>
        </p:nvSpPr>
        <p:spPr>
          <a:xfrm>
            <a:off x="1063691" y="4562823"/>
            <a:ext cx="90601" cy="0"/>
          </a:xfrm>
          <a:custGeom>
            <a:avLst/>
            <a:gdLst/>
            <a:ahLst/>
            <a:cxnLst/>
            <a:rect l="l" t="t" r="r" b="b"/>
            <a:pathLst>
              <a:path w="45719">
                <a:moveTo>
                  <a:pt x="45359" y="0"/>
                </a:moveTo>
                <a:lnTo>
                  <a:pt x="0" y="0"/>
                </a:lnTo>
              </a:path>
            </a:pathLst>
          </a:custGeom>
          <a:ln w="3543">
            <a:solidFill>
              <a:srgbClr val="000000"/>
            </a:solidFill>
          </a:ln>
        </p:spPr>
        <p:txBody>
          <a:bodyPr wrap="square" lIns="0" tIns="0" rIns="0" bIns="0" rtlCol="0"/>
          <a:lstStyle/>
          <a:p>
            <a:endParaRPr sz="3567"/>
          </a:p>
        </p:txBody>
      </p:sp>
      <p:sp>
        <p:nvSpPr>
          <p:cNvPr id="98" name="object 98"/>
          <p:cNvSpPr/>
          <p:nvPr/>
        </p:nvSpPr>
        <p:spPr>
          <a:xfrm>
            <a:off x="1063691" y="3832311"/>
            <a:ext cx="90601" cy="0"/>
          </a:xfrm>
          <a:custGeom>
            <a:avLst/>
            <a:gdLst/>
            <a:ahLst/>
            <a:cxnLst/>
            <a:rect l="l" t="t" r="r" b="b"/>
            <a:pathLst>
              <a:path w="45719">
                <a:moveTo>
                  <a:pt x="45359" y="0"/>
                </a:moveTo>
                <a:lnTo>
                  <a:pt x="0" y="0"/>
                </a:lnTo>
              </a:path>
            </a:pathLst>
          </a:custGeom>
          <a:ln w="3543">
            <a:solidFill>
              <a:srgbClr val="000000"/>
            </a:solidFill>
          </a:ln>
        </p:spPr>
        <p:txBody>
          <a:bodyPr wrap="square" lIns="0" tIns="0" rIns="0" bIns="0" rtlCol="0"/>
          <a:lstStyle/>
          <a:p>
            <a:endParaRPr sz="3567"/>
          </a:p>
        </p:txBody>
      </p:sp>
      <p:sp>
        <p:nvSpPr>
          <p:cNvPr id="99" name="object 99"/>
          <p:cNvSpPr/>
          <p:nvPr/>
        </p:nvSpPr>
        <p:spPr>
          <a:xfrm>
            <a:off x="1063691" y="3101894"/>
            <a:ext cx="90601" cy="0"/>
          </a:xfrm>
          <a:custGeom>
            <a:avLst/>
            <a:gdLst/>
            <a:ahLst/>
            <a:cxnLst/>
            <a:rect l="l" t="t" r="r" b="b"/>
            <a:pathLst>
              <a:path w="45719">
                <a:moveTo>
                  <a:pt x="45359" y="0"/>
                </a:moveTo>
                <a:lnTo>
                  <a:pt x="0" y="0"/>
                </a:lnTo>
              </a:path>
            </a:pathLst>
          </a:custGeom>
          <a:ln w="3543">
            <a:solidFill>
              <a:srgbClr val="000000"/>
            </a:solidFill>
          </a:ln>
        </p:spPr>
        <p:txBody>
          <a:bodyPr wrap="square" lIns="0" tIns="0" rIns="0" bIns="0" rtlCol="0"/>
          <a:lstStyle/>
          <a:p>
            <a:endParaRPr sz="3567"/>
          </a:p>
        </p:txBody>
      </p:sp>
      <p:sp>
        <p:nvSpPr>
          <p:cNvPr id="100" name="object 100"/>
          <p:cNvSpPr/>
          <p:nvPr/>
        </p:nvSpPr>
        <p:spPr>
          <a:xfrm>
            <a:off x="1063691" y="2371477"/>
            <a:ext cx="90601" cy="0"/>
          </a:xfrm>
          <a:custGeom>
            <a:avLst/>
            <a:gdLst/>
            <a:ahLst/>
            <a:cxnLst/>
            <a:rect l="l" t="t" r="r" b="b"/>
            <a:pathLst>
              <a:path w="45719">
                <a:moveTo>
                  <a:pt x="45359" y="0"/>
                </a:moveTo>
                <a:lnTo>
                  <a:pt x="0" y="0"/>
                </a:lnTo>
              </a:path>
            </a:pathLst>
          </a:custGeom>
          <a:ln w="3543">
            <a:solidFill>
              <a:srgbClr val="000000"/>
            </a:solidFill>
          </a:ln>
        </p:spPr>
        <p:txBody>
          <a:bodyPr wrap="square" lIns="0" tIns="0" rIns="0" bIns="0" rtlCol="0"/>
          <a:lstStyle/>
          <a:p>
            <a:endParaRPr sz="3567"/>
          </a:p>
        </p:txBody>
      </p:sp>
      <p:sp>
        <p:nvSpPr>
          <p:cNvPr id="101" name="object 101"/>
          <p:cNvSpPr txBox="1"/>
          <p:nvPr/>
        </p:nvSpPr>
        <p:spPr>
          <a:xfrm>
            <a:off x="777066" y="5226422"/>
            <a:ext cx="182999" cy="134643"/>
          </a:xfrm>
          <a:prstGeom prst="rect">
            <a:avLst/>
          </a:prstGeom>
        </p:spPr>
        <p:txBody>
          <a:bodyPr vert="vert270" wrap="square" lIns="0" tIns="8808" rIns="0" bIns="0" rtlCol="0">
            <a:spAutoFit/>
          </a:bodyPr>
          <a:lstStyle/>
          <a:p>
            <a:pPr marL="25168">
              <a:spcBef>
                <a:spcPts val="69"/>
              </a:spcBef>
            </a:pPr>
            <a:r>
              <a:rPr sz="1189" dirty="0">
                <a:latin typeface="Arial"/>
                <a:cs typeface="Arial"/>
              </a:rPr>
              <a:t>0</a:t>
            </a:r>
            <a:endParaRPr sz="1189">
              <a:latin typeface="Arial"/>
              <a:cs typeface="Arial"/>
            </a:endParaRPr>
          </a:p>
        </p:txBody>
      </p:sp>
      <p:sp>
        <p:nvSpPr>
          <p:cNvPr id="102" name="object 102"/>
          <p:cNvSpPr txBox="1"/>
          <p:nvPr/>
        </p:nvSpPr>
        <p:spPr>
          <a:xfrm>
            <a:off x="777065" y="4454261"/>
            <a:ext cx="182999" cy="217694"/>
          </a:xfrm>
          <a:prstGeom prst="rect">
            <a:avLst/>
          </a:prstGeom>
        </p:spPr>
        <p:txBody>
          <a:bodyPr vert="vert270" wrap="square" lIns="0" tIns="8808" rIns="0" bIns="0" rtlCol="0">
            <a:spAutoFit/>
          </a:bodyPr>
          <a:lstStyle/>
          <a:p>
            <a:pPr marL="25168">
              <a:spcBef>
                <a:spcPts val="69"/>
              </a:spcBef>
            </a:pPr>
            <a:r>
              <a:rPr sz="1189" dirty="0">
                <a:latin typeface="Arial"/>
                <a:cs typeface="Arial"/>
              </a:rPr>
              <a:t>50</a:t>
            </a:r>
            <a:endParaRPr sz="1189">
              <a:latin typeface="Arial"/>
              <a:cs typeface="Arial"/>
            </a:endParaRPr>
          </a:p>
        </p:txBody>
      </p:sp>
      <p:sp>
        <p:nvSpPr>
          <p:cNvPr id="103" name="object 103"/>
          <p:cNvSpPr txBox="1"/>
          <p:nvPr/>
        </p:nvSpPr>
        <p:spPr>
          <a:xfrm>
            <a:off x="777065" y="3682192"/>
            <a:ext cx="182999" cy="300745"/>
          </a:xfrm>
          <a:prstGeom prst="rect">
            <a:avLst/>
          </a:prstGeom>
        </p:spPr>
        <p:txBody>
          <a:bodyPr vert="vert270" wrap="square" lIns="0" tIns="8808" rIns="0" bIns="0" rtlCol="0">
            <a:spAutoFit/>
          </a:bodyPr>
          <a:lstStyle/>
          <a:p>
            <a:pPr marL="25168">
              <a:spcBef>
                <a:spcPts val="69"/>
              </a:spcBef>
            </a:pPr>
            <a:r>
              <a:rPr sz="1189" dirty="0">
                <a:latin typeface="Arial"/>
                <a:cs typeface="Arial"/>
              </a:rPr>
              <a:t>100</a:t>
            </a:r>
            <a:endParaRPr sz="1189">
              <a:latin typeface="Arial"/>
              <a:cs typeface="Arial"/>
            </a:endParaRPr>
          </a:p>
        </p:txBody>
      </p:sp>
      <p:sp>
        <p:nvSpPr>
          <p:cNvPr id="104" name="object 104"/>
          <p:cNvSpPr txBox="1"/>
          <p:nvPr/>
        </p:nvSpPr>
        <p:spPr>
          <a:xfrm>
            <a:off x="777065" y="2951775"/>
            <a:ext cx="182999" cy="300745"/>
          </a:xfrm>
          <a:prstGeom prst="rect">
            <a:avLst/>
          </a:prstGeom>
        </p:spPr>
        <p:txBody>
          <a:bodyPr vert="vert270" wrap="square" lIns="0" tIns="8808" rIns="0" bIns="0" rtlCol="0">
            <a:spAutoFit/>
          </a:bodyPr>
          <a:lstStyle/>
          <a:p>
            <a:pPr marL="25168">
              <a:spcBef>
                <a:spcPts val="69"/>
              </a:spcBef>
            </a:pPr>
            <a:r>
              <a:rPr sz="1189" dirty="0">
                <a:latin typeface="Arial"/>
                <a:cs typeface="Arial"/>
              </a:rPr>
              <a:t>150</a:t>
            </a:r>
            <a:endParaRPr sz="1189">
              <a:latin typeface="Arial"/>
              <a:cs typeface="Arial"/>
            </a:endParaRPr>
          </a:p>
        </p:txBody>
      </p:sp>
      <p:sp>
        <p:nvSpPr>
          <p:cNvPr id="105" name="object 105"/>
          <p:cNvSpPr txBox="1"/>
          <p:nvPr/>
        </p:nvSpPr>
        <p:spPr>
          <a:xfrm>
            <a:off x="777065" y="2221265"/>
            <a:ext cx="182999" cy="300745"/>
          </a:xfrm>
          <a:prstGeom prst="rect">
            <a:avLst/>
          </a:prstGeom>
        </p:spPr>
        <p:txBody>
          <a:bodyPr vert="vert270" wrap="square" lIns="0" tIns="8808" rIns="0" bIns="0" rtlCol="0">
            <a:spAutoFit/>
          </a:bodyPr>
          <a:lstStyle/>
          <a:p>
            <a:pPr marL="25168">
              <a:spcBef>
                <a:spcPts val="69"/>
              </a:spcBef>
            </a:pPr>
            <a:r>
              <a:rPr sz="1189" dirty="0">
                <a:latin typeface="Arial"/>
                <a:cs typeface="Arial"/>
              </a:rPr>
              <a:t>200</a:t>
            </a:r>
            <a:endParaRPr sz="1189">
              <a:latin typeface="Arial"/>
              <a:cs typeface="Arial"/>
            </a:endParaRPr>
          </a:p>
        </p:txBody>
      </p:sp>
      <p:sp>
        <p:nvSpPr>
          <p:cNvPr id="106" name="object 106"/>
          <p:cNvSpPr/>
          <p:nvPr/>
        </p:nvSpPr>
        <p:spPr>
          <a:xfrm>
            <a:off x="1153578" y="1677858"/>
            <a:ext cx="4279644" cy="3739812"/>
          </a:xfrm>
          <a:custGeom>
            <a:avLst/>
            <a:gdLst/>
            <a:ahLst/>
            <a:cxnLst/>
            <a:rect l="l" t="t" r="r" b="b"/>
            <a:pathLst>
              <a:path w="2159635" h="1887220">
                <a:moveTo>
                  <a:pt x="0" y="1886939"/>
                </a:moveTo>
                <a:lnTo>
                  <a:pt x="2159093" y="1886939"/>
                </a:lnTo>
                <a:lnTo>
                  <a:pt x="2159093" y="0"/>
                </a:lnTo>
                <a:lnTo>
                  <a:pt x="0" y="0"/>
                </a:lnTo>
                <a:lnTo>
                  <a:pt x="0" y="1886939"/>
                </a:lnTo>
              </a:path>
            </a:pathLst>
          </a:custGeom>
          <a:ln w="3543">
            <a:solidFill>
              <a:srgbClr val="000000"/>
            </a:solidFill>
          </a:ln>
        </p:spPr>
        <p:txBody>
          <a:bodyPr wrap="square" lIns="0" tIns="0" rIns="0" bIns="0" rtlCol="0"/>
          <a:lstStyle/>
          <a:p>
            <a:endParaRPr sz="3567"/>
          </a:p>
        </p:txBody>
      </p:sp>
      <p:sp>
        <p:nvSpPr>
          <p:cNvPr id="107" name="object 107"/>
          <p:cNvSpPr txBox="1"/>
          <p:nvPr/>
        </p:nvSpPr>
        <p:spPr>
          <a:xfrm>
            <a:off x="3082495" y="5925271"/>
            <a:ext cx="421547" cy="207141"/>
          </a:xfrm>
          <a:prstGeom prst="rect">
            <a:avLst/>
          </a:prstGeom>
        </p:spPr>
        <p:txBody>
          <a:bodyPr vert="horz" wrap="square" lIns="0" tIns="23909" rIns="0" bIns="0" rtlCol="0">
            <a:spAutoFit/>
          </a:bodyPr>
          <a:lstStyle/>
          <a:p>
            <a:pPr marL="25168">
              <a:spcBef>
                <a:spcPts val="188"/>
              </a:spcBef>
            </a:pPr>
            <a:r>
              <a:rPr sz="1189" spc="-178" dirty="0">
                <a:latin typeface="Arial"/>
                <a:cs typeface="Arial"/>
              </a:rPr>
              <a:t>Y</a:t>
            </a:r>
            <a:r>
              <a:rPr sz="1189" spc="-10" dirty="0">
                <a:latin typeface="Arial"/>
                <a:cs typeface="Arial"/>
              </a:rPr>
              <a:t>ears</a:t>
            </a:r>
            <a:endParaRPr sz="1189">
              <a:latin typeface="Arial"/>
              <a:cs typeface="Arial"/>
            </a:endParaRPr>
          </a:p>
        </p:txBody>
      </p:sp>
      <p:sp>
        <p:nvSpPr>
          <p:cNvPr id="108" name="object 108"/>
          <p:cNvSpPr txBox="1"/>
          <p:nvPr/>
        </p:nvSpPr>
        <p:spPr>
          <a:xfrm>
            <a:off x="417522" y="3393345"/>
            <a:ext cx="182999" cy="309554"/>
          </a:xfrm>
          <a:prstGeom prst="rect">
            <a:avLst/>
          </a:prstGeom>
        </p:spPr>
        <p:txBody>
          <a:bodyPr vert="vert270" wrap="square" lIns="0" tIns="8808" rIns="0" bIns="0" rtlCol="0">
            <a:spAutoFit/>
          </a:bodyPr>
          <a:lstStyle/>
          <a:p>
            <a:pPr marL="25168">
              <a:spcBef>
                <a:spcPts val="69"/>
              </a:spcBef>
            </a:pPr>
            <a:r>
              <a:rPr sz="1189" dirty="0">
                <a:latin typeface="Arial"/>
                <a:cs typeface="Arial"/>
              </a:rPr>
              <a:t>Hits</a:t>
            </a:r>
            <a:endParaRPr sz="1189">
              <a:latin typeface="Arial"/>
              <a:cs typeface="Arial"/>
            </a:endParaRPr>
          </a:p>
        </p:txBody>
      </p:sp>
      <p:sp>
        <p:nvSpPr>
          <p:cNvPr id="110" name="object 3"/>
          <p:cNvSpPr txBox="1"/>
          <p:nvPr/>
        </p:nvSpPr>
        <p:spPr>
          <a:xfrm>
            <a:off x="8687423" y="1527390"/>
            <a:ext cx="98151" cy="241411"/>
          </a:xfrm>
          <a:prstGeom prst="rect">
            <a:avLst/>
          </a:prstGeom>
        </p:spPr>
        <p:txBody>
          <a:bodyPr vert="horz" wrap="square" lIns="0" tIns="27684" rIns="0" bIns="0" rtlCol="0">
            <a:spAutoFit/>
          </a:bodyPr>
          <a:lstStyle/>
          <a:p>
            <a:pPr marL="25168">
              <a:spcBef>
                <a:spcPts val="218"/>
              </a:spcBef>
            </a:pPr>
            <a:r>
              <a:rPr sz="1387" dirty="0">
                <a:solidFill>
                  <a:srgbClr val="00650C"/>
                </a:solidFill>
                <a:latin typeface="Arial"/>
                <a:cs typeface="Arial"/>
              </a:rPr>
              <a:t>|</a:t>
            </a:r>
            <a:endParaRPr sz="1387">
              <a:latin typeface="Arial"/>
              <a:cs typeface="Arial"/>
            </a:endParaRPr>
          </a:p>
        </p:txBody>
      </p:sp>
      <p:sp>
        <p:nvSpPr>
          <p:cNvPr id="111" name="object 4"/>
          <p:cNvSpPr txBox="1"/>
          <p:nvPr/>
        </p:nvSpPr>
        <p:spPr>
          <a:xfrm>
            <a:off x="8249410" y="1433045"/>
            <a:ext cx="948795" cy="241411"/>
          </a:xfrm>
          <a:prstGeom prst="rect">
            <a:avLst/>
          </a:prstGeom>
        </p:spPr>
        <p:txBody>
          <a:bodyPr vert="horz" wrap="square" lIns="0" tIns="27684" rIns="0" bIns="0" rtlCol="0">
            <a:spAutoFit/>
          </a:bodyPr>
          <a:lstStyle/>
          <a:p>
            <a:pPr marL="25168">
              <a:spcBef>
                <a:spcPts val="218"/>
              </a:spcBef>
            </a:pPr>
            <a:r>
              <a:rPr sz="1387" spc="-30" dirty="0">
                <a:latin typeface="Arial"/>
                <a:cs typeface="Arial"/>
              </a:rPr>
              <a:t>Years </a:t>
            </a:r>
            <a:r>
              <a:rPr sz="1387" spc="10" dirty="0">
                <a:latin typeface="Arial"/>
                <a:cs typeface="Arial"/>
              </a:rPr>
              <a:t>&lt;</a:t>
            </a:r>
            <a:r>
              <a:rPr sz="1387" spc="-109" dirty="0">
                <a:latin typeface="Arial"/>
                <a:cs typeface="Arial"/>
              </a:rPr>
              <a:t> </a:t>
            </a:r>
            <a:r>
              <a:rPr sz="1387" spc="10" dirty="0">
                <a:latin typeface="Arial"/>
                <a:cs typeface="Arial"/>
              </a:rPr>
              <a:t>4.5</a:t>
            </a:r>
            <a:endParaRPr sz="1387">
              <a:latin typeface="Arial"/>
              <a:cs typeface="Arial"/>
            </a:endParaRPr>
          </a:p>
        </p:txBody>
      </p:sp>
      <p:graphicFrame>
        <p:nvGraphicFramePr>
          <p:cNvPr id="112" name="object 5"/>
          <p:cNvGraphicFramePr>
            <a:graphicFrameLocks noGrp="1"/>
          </p:cNvGraphicFramePr>
          <p:nvPr>
            <p:extLst>
              <p:ext uri="{D42A27DB-BD31-4B8C-83A1-F6EECF244321}">
                <p14:modId xmlns:p14="http://schemas.microsoft.com/office/powerpoint/2010/main" val="897374899"/>
              </p:ext>
            </p:extLst>
          </p:nvPr>
        </p:nvGraphicFramePr>
        <p:xfrm>
          <a:off x="7278374" y="1677858"/>
          <a:ext cx="3871939" cy="3968832"/>
        </p:xfrm>
        <a:graphic>
          <a:graphicData uri="http://schemas.openxmlformats.org/drawingml/2006/table">
            <a:tbl>
              <a:tblPr firstRow="1" bandRow="1">
                <a:tableStyleId>{2D5ABB26-0587-4C30-8999-92F81FD0307C}</a:tableStyleId>
              </a:tblPr>
              <a:tblGrid>
                <a:gridCol w="1936599"/>
                <a:gridCol w="967670"/>
                <a:gridCol w="967670"/>
              </a:tblGrid>
              <a:tr h="3176072">
                <a:tc gridSpan="2">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30"/>
                        </a:spcBef>
                      </a:pPr>
                      <a:endParaRPr sz="1500">
                        <a:latin typeface="Times New Roman"/>
                        <a:cs typeface="Times New Roman"/>
                      </a:endParaRPr>
                    </a:p>
                    <a:p>
                      <a:pPr algn="r">
                        <a:lnSpc>
                          <a:spcPts val="780"/>
                        </a:lnSpc>
                        <a:spcBef>
                          <a:spcPts val="5"/>
                        </a:spcBef>
                      </a:pPr>
                      <a:r>
                        <a:rPr sz="1400" spc="5" dirty="0">
                          <a:latin typeface="Arial"/>
                          <a:cs typeface="Arial"/>
                        </a:rPr>
                        <a:t>Hits</a:t>
                      </a:r>
                      <a:r>
                        <a:rPr sz="1400" spc="-95" dirty="0">
                          <a:latin typeface="Arial"/>
                          <a:cs typeface="Arial"/>
                        </a:rPr>
                        <a:t> </a:t>
                      </a:r>
                      <a:r>
                        <a:rPr sz="1400" spc="5" dirty="0">
                          <a:latin typeface="Arial"/>
                          <a:cs typeface="Arial"/>
                        </a:rPr>
                        <a:t>&lt;</a:t>
                      </a:r>
                      <a:endParaRPr sz="1400">
                        <a:latin typeface="Arial"/>
                        <a:cs typeface="Arial"/>
                      </a:endParaRPr>
                    </a:p>
                  </a:txBody>
                  <a:tcPr marL="0" marR="0" marT="0" marB="0">
                    <a:lnL w="6350">
                      <a:solidFill>
                        <a:srgbClr val="00650C"/>
                      </a:solidFill>
                      <a:prstDash val="solid"/>
                    </a:lnL>
                    <a:lnR w="6350">
                      <a:solidFill>
                        <a:srgbClr val="00650C"/>
                      </a:solidFill>
                      <a:prstDash val="solid"/>
                    </a:lnR>
                    <a:lnT w="6350">
                      <a:solidFill>
                        <a:srgbClr val="00650C"/>
                      </a:solidFill>
                      <a:prstDash val="solid"/>
                    </a:lnT>
                  </a:tcPr>
                </a:tc>
                <a:tc hMerge="1">
                  <a:txBody>
                    <a:bodyPr/>
                    <a:lstStyle/>
                    <a:p>
                      <a:endParaRPr/>
                    </a:p>
                  </a:txBody>
                  <a:tcPr marL="0" marR="0" marT="0" marB="0"/>
                </a:tc>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30"/>
                        </a:spcBef>
                      </a:pPr>
                      <a:endParaRPr sz="1500">
                        <a:latin typeface="Times New Roman"/>
                        <a:cs typeface="Times New Roman"/>
                      </a:endParaRPr>
                    </a:p>
                    <a:p>
                      <a:pPr marL="19050">
                        <a:lnSpc>
                          <a:spcPts val="780"/>
                        </a:lnSpc>
                        <a:spcBef>
                          <a:spcPts val="5"/>
                        </a:spcBef>
                      </a:pPr>
                      <a:r>
                        <a:rPr sz="1400" spc="5" dirty="0">
                          <a:latin typeface="Arial"/>
                          <a:cs typeface="Arial"/>
                        </a:rPr>
                        <a:t>117.5</a:t>
                      </a:r>
                      <a:endParaRPr sz="1400">
                        <a:latin typeface="Arial"/>
                        <a:cs typeface="Arial"/>
                      </a:endParaRPr>
                    </a:p>
                  </a:txBody>
                  <a:tcPr marL="0" marR="0" marT="0" marB="0">
                    <a:lnL w="6350">
                      <a:solidFill>
                        <a:srgbClr val="00650C"/>
                      </a:solidFill>
                      <a:prstDash val="solid"/>
                    </a:lnL>
                    <a:lnB w="6350">
                      <a:solidFill>
                        <a:srgbClr val="00650C"/>
                      </a:solidFill>
                      <a:prstDash val="solid"/>
                    </a:lnB>
                  </a:tcPr>
                </a:tc>
              </a:tr>
              <a:tr h="792760">
                <a:tc>
                  <a:txBody>
                    <a:bodyPr/>
                    <a:lstStyle/>
                    <a:p>
                      <a:pPr>
                        <a:lnSpc>
                          <a:spcPts val="810"/>
                        </a:lnSpc>
                      </a:pPr>
                      <a:r>
                        <a:rPr sz="1400" spc="5" dirty="0">
                          <a:latin typeface="Arial"/>
                          <a:cs typeface="Arial"/>
                        </a:rPr>
                        <a:t>11</a:t>
                      </a:r>
                      <a:endParaRPr sz="1400">
                        <a:latin typeface="Arial"/>
                        <a:cs typeface="Arial"/>
                      </a:endParaRPr>
                    </a:p>
                  </a:txBody>
                  <a:tcPr marL="0" marR="0" marT="0" marB="0">
                    <a:lnR w="6350">
                      <a:solidFill>
                        <a:srgbClr val="00650C"/>
                      </a:solidFill>
                      <a:prstDash val="solid"/>
                    </a:lnR>
                  </a:tcPr>
                </a:tc>
                <a:tc gridSpan="2">
                  <a:txBody>
                    <a:bodyPr/>
                    <a:lstStyle/>
                    <a:p>
                      <a:pPr>
                        <a:lnSpc>
                          <a:spcPct val="100000"/>
                        </a:lnSpc>
                      </a:pPr>
                      <a:endParaRPr sz="1800">
                        <a:latin typeface="Times New Roman"/>
                        <a:cs typeface="Times New Roman"/>
                      </a:endParaRPr>
                    </a:p>
                  </a:txBody>
                  <a:tcPr marL="0" marR="0" marT="0" marB="0">
                    <a:lnL w="6350">
                      <a:solidFill>
                        <a:srgbClr val="00650C"/>
                      </a:solidFill>
                      <a:prstDash val="solid"/>
                    </a:lnL>
                    <a:lnR w="6350">
                      <a:solidFill>
                        <a:srgbClr val="00650C"/>
                      </a:solidFill>
                      <a:prstDash val="solid"/>
                    </a:lnR>
                    <a:lnT w="6350">
                      <a:solidFill>
                        <a:srgbClr val="00650C"/>
                      </a:solidFill>
                      <a:prstDash val="solid"/>
                    </a:lnT>
                  </a:tcPr>
                </a:tc>
                <a:tc hMerge="1">
                  <a:txBody>
                    <a:bodyPr/>
                    <a:lstStyle/>
                    <a:p>
                      <a:endParaRPr/>
                    </a:p>
                  </a:txBody>
                  <a:tcPr marL="0" marR="0" marT="0" marB="0"/>
                </a:tc>
              </a:tr>
            </a:tbl>
          </a:graphicData>
        </a:graphic>
      </p:graphicFrame>
      <p:sp>
        <p:nvSpPr>
          <p:cNvPr id="113" name="object 6"/>
          <p:cNvSpPr txBox="1"/>
          <p:nvPr/>
        </p:nvSpPr>
        <p:spPr>
          <a:xfrm>
            <a:off x="7083402" y="4727310"/>
            <a:ext cx="200077" cy="241411"/>
          </a:xfrm>
          <a:prstGeom prst="rect">
            <a:avLst/>
          </a:prstGeom>
        </p:spPr>
        <p:txBody>
          <a:bodyPr vert="horz" wrap="square" lIns="0" tIns="27684" rIns="0" bIns="0" rtlCol="0">
            <a:spAutoFit/>
          </a:bodyPr>
          <a:lstStyle/>
          <a:p>
            <a:pPr marL="25168">
              <a:spcBef>
                <a:spcPts val="218"/>
              </a:spcBef>
            </a:pPr>
            <a:r>
              <a:rPr sz="1387" spc="10" dirty="0">
                <a:latin typeface="Arial"/>
                <a:cs typeface="Arial"/>
              </a:rPr>
              <a:t>5</a:t>
            </a:r>
            <a:r>
              <a:rPr sz="1387" dirty="0">
                <a:latin typeface="Arial"/>
                <a:cs typeface="Arial"/>
              </a:rPr>
              <a:t>.</a:t>
            </a:r>
            <a:endParaRPr sz="1387">
              <a:latin typeface="Arial"/>
              <a:cs typeface="Arial"/>
            </a:endParaRPr>
          </a:p>
        </p:txBody>
      </p:sp>
      <p:sp>
        <p:nvSpPr>
          <p:cNvPr id="114" name="object 7"/>
          <p:cNvSpPr txBox="1"/>
          <p:nvPr/>
        </p:nvSpPr>
        <p:spPr>
          <a:xfrm>
            <a:off x="9020427" y="5521169"/>
            <a:ext cx="400155" cy="241411"/>
          </a:xfrm>
          <a:prstGeom prst="rect">
            <a:avLst/>
          </a:prstGeom>
        </p:spPr>
        <p:txBody>
          <a:bodyPr vert="horz" wrap="square" lIns="0" tIns="27684" rIns="0" bIns="0" rtlCol="0">
            <a:spAutoFit/>
          </a:bodyPr>
          <a:lstStyle/>
          <a:p>
            <a:pPr marL="25168">
              <a:spcBef>
                <a:spcPts val="218"/>
              </a:spcBef>
            </a:pPr>
            <a:r>
              <a:rPr sz="1387" spc="10" dirty="0">
                <a:latin typeface="Arial"/>
                <a:cs typeface="Arial"/>
              </a:rPr>
              <a:t>6.00</a:t>
            </a:r>
            <a:endParaRPr sz="1387">
              <a:latin typeface="Arial"/>
              <a:cs typeface="Arial"/>
            </a:endParaRPr>
          </a:p>
        </p:txBody>
      </p:sp>
      <p:sp>
        <p:nvSpPr>
          <p:cNvPr id="115" name="object 8"/>
          <p:cNvSpPr txBox="1"/>
          <p:nvPr/>
        </p:nvSpPr>
        <p:spPr>
          <a:xfrm>
            <a:off x="10957454" y="5521169"/>
            <a:ext cx="400155" cy="241411"/>
          </a:xfrm>
          <a:prstGeom prst="rect">
            <a:avLst/>
          </a:prstGeom>
        </p:spPr>
        <p:txBody>
          <a:bodyPr vert="horz" wrap="square" lIns="0" tIns="27684" rIns="0" bIns="0" rtlCol="0">
            <a:spAutoFit/>
          </a:bodyPr>
          <a:lstStyle/>
          <a:p>
            <a:pPr marL="25168">
              <a:spcBef>
                <a:spcPts val="218"/>
              </a:spcBef>
            </a:pPr>
            <a:r>
              <a:rPr sz="1387" spc="10" dirty="0">
                <a:latin typeface="Arial"/>
                <a:cs typeface="Arial"/>
              </a:rPr>
              <a:t>6.74</a:t>
            </a:r>
            <a:endParaRPr sz="1387">
              <a:latin typeface="Arial"/>
              <a:cs typeface="Arial"/>
            </a:endParaRPr>
          </a:p>
        </p:txBody>
      </p:sp>
    </p:spTree>
    <p:extLst>
      <p:ext uri="{BB962C8B-B14F-4D97-AF65-F5344CB8AC3E}">
        <p14:creationId xmlns:p14="http://schemas.microsoft.com/office/powerpoint/2010/main" val="1531333714"/>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3869" y="109731"/>
            <a:ext cx="2948827" cy="711415"/>
          </a:xfrm>
          <a:prstGeom prst="rect">
            <a:avLst/>
          </a:prstGeom>
        </p:spPr>
        <p:txBody>
          <a:bodyPr vert="horz" wrap="square" lIns="0" tIns="33975" rIns="0" bIns="0" rtlCol="0" anchor="ctr">
            <a:spAutoFit/>
          </a:bodyPr>
          <a:lstStyle/>
          <a:p>
            <a:pPr marL="25168">
              <a:lnSpc>
                <a:spcPct val="100000"/>
              </a:lnSpc>
              <a:spcBef>
                <a:spcPts val="268"/>
              </a:spcBef>
            </a:pPr>
            <a:r>
              <a:rPr spc="-30" dirty="0"/>
              <a:t>Results</a:t>
            </a:r>
          </a:p>
        </p:txBody>
      </p:sp>
      <p:sp>
        <p:nvSpPr>
          <p:cNvPr id="3" name="object 3"/>
          <p:cNvSpPr txBox="1"/>
          <p:nvPr/>
        </p:nvSpPr>
        <p:spPr>
          <a:xfrm>
            <a:off x="2662978" y="5562425"/>
            <a:ext cx="412736" cy="200775"/>
          </a:xfrm>
          <a:prstGeom prst="rect">
            <a:avLst/>
          </a:prstGeom>
        </p:spPr>
        <p:txBody>
          <a:bodyPr vert="horz" wrap="square" lIns="0" tIns="32717" rIns="0" bIns="0" rtlCol="0">
            <a:spAutoFit/>
          </a:bodyPr>
          <a:lstStyle/>
          <a:p>
            <a:pPr marL="25168">
              <a:spcBef>
                <a:spcPts val="258"/>
              </a:spcBef>
            </a:pPr>
            <a:r>
              <a:rPr sz="1090" spc="-129" dirty="0">
                <a:latin typeface="Arial"/>
                <a:cs typeface="Arial"/>
              </a:rPr>
              <a:t>Y</a:t>
            </a:r>
            <a:r>
              <a:rPr sz="1090" spc="30" dirty="0">
                <a:latin typeface="Arial"/>
                <a:cs typeface="Arial"/>
              </a:rPr>
              <a:t>ears</a:t>
            </a:r>
            <a:endParaRPr sz="1090">
              <a:latin typeface="Arial"/>
              <a:cs typeface="Arial"/>
            </a:endParaRPr>
          </a:p>
        </p:txBody>
      </p:sp>
      <p:sp>
        <p:nvSpPr>
          <p:cNvPr id="4" name="object 4"/>
          <p:cNvSpPr txBox="1"/>
          <p:nvPr/>
        </p:nvSpPr>
        <p:spPr>
          <a:xfrm>
            <a:off x="809306" y="3728110"/>
            <a:ext cx="167738" cy="303262"/>
          </a:xfrm>
          <a:prstGeom prst="rect">
            <a:avLst/>
          </a:prstGeom>
        </p:spPr>
        <p:txBody>
          <a:bodyPr vert="vert270" wrap="square" lIns="0" tIns="28942" rIns="0" bIns="0" rtlCol="0">
            <a:spAutoFit/>
          </a:bodyPr>
          <a:lstStyle/>
          <a:p>
            <a:pPr marL="25168">
              <a:spcBef>
                <a:spcPts val="228"/>
              </a:spcBef>
            </a:pPr>
            <a:r>
              <a:rPr sz="1090" dirty="0">
                <a:latin typeface="Arial"/>
                <a:cs typeface="Arial"/>
              </a:rPr>
              <a:t>Hits</a:t>
            </a:r>
            <a:endParaRPr sz="1090">
              <a:latin typeface="Arial"/>
              <a:cs typeface="Arial"/>
            </a:endParaRPr>
          </a:p>
        </p:txBody>
      </p:sp>
      <p:sp>
        <p:nvSpPr>
          <p:cNvPr id="5" name="object 5"/>
          <p:cNvSpPr/>
          <p:nvPr/>
        </p:nvSpPr>
        <p:spPr>
          <a:xfrm>
            <a:off x="1143131" y="2285510"/>
            <a:ext cx="3472755" cy="3187813"/>
          </a:xfrm>
          <a:prstGeom prst="rect">
            <a:avLst/>
          </a:prstGeom>
          <a:blipFill>
            <a:blip r:embed="rId2" cstate="print"/>
            <a:stretch>
              <a:fillRect/>
            </a:stretch>
          </a:blipFill>
        </p:spPr>
        <p:txBody>
          <a:bodyPr wrap="square" lIns="0" tIns="0" rIns="0" bIns="0" rtlCol="0"/>
          <a:lstStyle/>
          <a:p>
            <a:endParaRPr sz="3567"/>
          </a:p>
        </p:txBody>
      </p:sp>
      <p:sp>
        <p:nvSpPr>
          <p:cNvPr id="6" name="object 6"/>
          <p:cNvSpPr txBox="1"/>
          <p:nvPr/>
        </p:nvSpPr>
        <p:spPr>
          <a:xfrm>
            <a:off x="4722197" y="5312462"/>
            <a:ext cx="106960" cy="147434"/>
          </a:xfrm>
          <a:prstGeom prst="rect">
            <a:avLst/>
          </a:prstGeom>
        </p:spPr>
        <p:txBody>
          <a:bodyPr vert="horz" wrap="square" lIns="0" tIns="25167" rIns="0" bIns="0" rtlCol="0">
            <a:spAutoFit/>
          </a:bodyPr>
          <a:lstStyle/>
          <a:p>
            <a:pPr marL="25168">
              <a:spcBef>
                <a:spcPts val="198"/>
              </a:spcBef>
            </a:pPr>
            <a:r>
              <a:rPr sz="793" spc="-10" dirty="0">
                <a:latin typeface="Arial"/>
                <a:cs typeface="Arial"/>
              </a:rPr>
              <a:t>1</a:t>
            </a:r>
            <a:endParaRPr sz="793">
              <a:latin typeface="Arial"/>
              <a:cs typeface="Arial"/>
            </a:endParaRPr>
          </a:p>
        </p:txBody>
      </p:sp>
      <p:sp>
        <p:nvSpPr>
          <p:cNvPr id="7" name="object 7"/>
          <p:cNvSpPr txBox="1"/>
          <p:nvPr/>
        </p:nvSpPr>
        <p:spPr>
          <a:xfrm>
            <a:off x="4722197" y="3815427"/>
            <a:ext cx="303262" cy="147434"/>
          </a:xfrm>
          <a:prstGeom prst="rect">
            <a:avLst/>
          </a:prstGeom>
        </p:spPr>
        <p:txBody>
          <a:bodyPr vert="horz" wrap="square" lIns="0" tIns="25167" rIns="0" bIns="0" rtlCol="0">
            <a:spAutoFit/>
          </a:bodyPr>
          <a:lstStyle/>
          <a:p>
            <a:pPr marL="25168">
              <a:spcBef>
                <a:spcPts val="198"/>
              </a:spcBef>
            </a:pPr>
            <a:r>
              <a:rPr sz="793" dirty="0">
                <a:latin typeface="Arial"/>
                <a:cs typeface="Arial"/>
              </a:rPr>
              <a:t>117.5</a:t>
            </a:r>
            <a:endParaRPr sz="793">
              <a:latin typeface="Arial"/>
              <a:cs typeface="Arial"/>
            </a:endParaRPr>
          </a:p>
        </p:txBody>
      </p:sp>
      <p:sp>
        <p:nvSpPr>
          <p:cNvPr id="8" name="object 8"/>
          <p:cNvSpPr txBox="1"/>
          <p:nvPr/>
        </p:nvSpPr>
        <p:spPr>
          <a:xfrm>
            <a:off x="206062" y="1030309"/>
            <a:ext cx="11861442" cy="717888"/>
          </a:xfrm>
          <a:prstGeom prst="rect">
            <a:avLst/>
          </a:prstGeom>
        </p:spPr>
        <p:txBody>
          <a:bodyPr vert="horz" wrap="square" lIns="0" tIns="13842" rIns="0" bIns="0" rtlCol="0">
            <a:spAutoFit/>
          </a:bodyPr>
          <a:lstStyle/>
          <a:p>
            <a:pPr marL="286911" marR="10067" indent="-261743">
              <a:lnSpc>
                <a:spcPct val="102600"/>
              </a:lnSpc>
              <a:spcBef>
                <a:spcPts val="109"/>
              </a:spcBef>
              <a:buClr>
                <a:srgbClr val="3333B2"/>
              </a:buClr>
              <a:buSzPct val="90909"/>
              <a:buFont typeface="DejaVu Sans"/>
              <a:buChar char="•"/>
              <a:tabLst>
                <a:tab pos="288169" algn="l"/>
              </a:tabLst>
            </a:pPr>
            <a:r>
              <a:rPr sz="2180" spc="40" dirty="0">
                <a:latin typeface="Times New Roman"/>
                <a:cs typeface="Times New Roman"/>
              </a:rPr>
              <a:t>Overall, </a:t>
            </a:r>
            <a:r>
              <a:rPr sz="2180" spc="109" dirty="0">
                <a:latin typeface="Times New Roman"/>
                <a:cs typeface="Times New Roman"/>
              </a:rPr>
              <a:t>the </a:t>
            </a:r>
            <a:r>
              <a:rPr sz="2180" spc="79" dirty="0">
                <a:latin typeface="Times New Roman"/>
                <a:cs typeface="Times New Roman"/>
              </a:rPr>
              <a:t>tree </a:t>
            </a:r>
            <a:r>
              <a:rPr sz="2180" spc="50" dirty="0">
                <a:latin typeface="Times New Roman"/>
                <a:cs typeface="Times New Roman"/>
              </a:rPr>
              <a:t>stratifies or </a:t>
            </a:r>
            <a:r>
              <a:rPr sz="2180" spc="40" dirty="0">
                <a:latin typeface="Times New Roman"/>
                <a:cs typeface="Times New Roman"/>
              </a:rPr>
              <a:t>segments </a:t>
            </a:r>
            <a:r>
              <a:rPr sz="2180" spc="99" dirty="0">
                <a:latin typeface="Times New Roman"/>
                <a:cs typeface="Times New Roman"/>
              </a:rPr>
              <a:t>the </a:t>
            </a:r>
            <a:r>
              <a:rPr sz="2180" spc="30" dirty="0">
                <a:latin typeface="Times New Roman"/>
                <a:cs typeface="Times New Roman"/>
              </a:rPr>
              <a:t>players </a:t>
            </a:r>
            <a:r>
              <a:rPr sz="2180" spc="59" dirty="0">
                <a:latin typeface="Times New Roman"/>
                <a:cs typeface="Times New Roman"/>
              </a:rPr>
              <a:t>into  </a:t>
            </a:r>
            <a:r>
              <a:rPr sz="2180" spc="89" dirty="0">
                <a:latin typeface="Times New Roman"/>
                <a:cs typeface="Times New Roman"/>
              </a:rPr>
              <a:t>three </a:t>
            </a:r>
            <a:r>
              <a:rPr sz="2180" spc="20" dirty="0">
                <a:latin typeface="Times New Roman"/>
                <a:cs typeface="Times New Roman"/>
              </a:rPr>
              <a:t>regions </a:t>
            </a:r>
            <a:r>
              <a:rPr sz="2180" spc="-40" dirty="0">
                <a:latin typeface="Times New Roman"/>
                <a:cs typeface="Times New Roman"/>
              </a:rPr>
              <a:t>of </a:t>
            </a:r>
            <a:r>
              <a:rPr sz="2180" spc="69" dirty="0">
                <a:latin typeface="Times New Roman"/>
                <a:cs typeface="Times New Roman"/>
              </a:rPr>
              <a:t>predictor </a:t>
            </a:r>
            <a:r>
              <a:rPr sz="2180" spc="30" dirty="0">
                <a:latin typeface="Times New Roman"/>
                <a:cs typeface="Times New Roman"/>
              </a:rPr>
              <a:t>space: </a:t>
            </a:r>
            <a:endParaRPr lang="en-US" sz="2180" spc="30" dirty="0" smtClean="0">
              <a:latin typeface="Times New Roman"/>
              <a:cs typeface="Times New Roman"/>
            </a:endParaRPr>
          </a:p>
          <a:p>
            <a:pPr marL="286911" marR="10067" indent="-261743">
              <a:lnSpc>
                <a:spcPct val="102600"/>
              </a:lnSpc>
              <a:spcBef>
                <a:spcPts val="109"/>
              </a:spcBef>
              <a:buClr>
                <a:srgbClr val="3333B2"/>
              </a:buClr>
              <a:buSzPct val="90909"/>
              <a:buFont typeface="DejaVu Sans"/>
              <a:buChar char="•"/>
              <a:tabLst>
                <a:tab pos="288169" algn="l"/>
              </a:tabLst>
            </a:pPr>
            <a:r>
              <a:rPr sz="2180" i="1" spc="129" dirty="0" smtClean="0">
                <a:latin typeface="Times New Roman"/>
                <a:cs typeface="Times New Roman"/>
              </a:rPr>
              <a:t>R</a:t>
            </a:r>
            <a:r>
              <a:rPr sz="2378" spc="192" baseline="-10416" dirty="0" smtClean="0">
                <a:latin typeface="Arial"/>
                <a:cs typeface="Arial"/>
              </a:rPr>
              <a:t>1 </a:t>
            </a:r>
            <a:r>
              <a:rPr sz="2180" spc="59" dirty="0">
                <a:latin typeface="Times New Roman"/>
                <a:cs typeface="Times New Roman"/>
              </a:rPr>
              <a:t>=</a:t>
            </a:r>
            <a:r>
              <a:rPr sz="2180" spc="59" dirty="0">
                <a:latin typeface="DejaVu Sans"/>
                <a:cs typeface="DejaVu Sans"/>
              </a:rPr>
              <a:t>{</a:t>
            </a:r>
            <a:r>
              <a:rPr sz="2180" spc="59" dirty="0">
                <a:latin typeface="Times New Roman"/>
                <a:cs typeface="Times New Roman"/>
              </a:rPr>
              <a:t>X </a:t>
            </a:r>
            <a:r>
              <a:rPr sz="2180" spc="-139" dirty="0">
                <a:latin typeface="DejaVu Sans"/>
                <a:cs typeface="DejaVu Sans"/>
              </a:rPr>
              <a:t>| </a:t>
            </a:r>
            <a:r>
              <a:rPr sz="1982" spc="119" dirty="0">
                <a:solidFill>
                  <a:srgbClr val="BF7F3F"/>
                </a:solidFill>
                <a:latin typeface="Times New Roman"/>
                <a:cs typeface="Times New Roman"/>
              </a:rPr>
              <a:t>Years</a:t>
            </a:r>
            <a:r>
              <a:rPr sz="2180" i="1" spc="119" dirty="0">
                <a:latin typeface="Times New Roman"/>
                <a:cs typeface="Times New Roman"/>
              </a:rPr>
              <a:t>&lt; </a:t>
            </a:r>
            <a:r>
              <a:rPr sz="2180" spc="-50" dirty="0">
                <a:latin typeface="Times New Roman"/>
                <a:cs typeface="Times New Roman"/>
              </a:rPr>
              <a:t>4</a:t>
            </a:r>
            <a:r>
              <a:rPr sz="2180" i="1" spc="-50" dirty="0">
                <a:latin typeface="Times New Roman"/>
                <a:cs typeface="Times New Roman"/>
              </a:rPr>
              <a:t>.</a:t>
            </a:r>
            <a:r>
              <a:rPr sz="2180" spc="-50" dirty="0">
                <a:latin typeface="Times New Roman"/>
                <a:cs typeface="Times New Roman"/>
              </a:rPr>
              <a:t>5</a:t>
            </a:r>
            <a:r>
              <a:rPr sz="2180" spc="-50" dirty="0">
                <a:latin typeface="DejaVu Sans"/>
                <a:cs typeface="DejaVu Sans"/>
              </a:rPr>
              <a:t>}</a:t>
            </a:r>
            <a:r>
              <a:rPr sz="2180" spc="-50" dirty="0">
                <a:latin typeface="Times New Roman"/>
                <a:cs typeface="Times New Roman"/>
              </a:rPr>
              <a:t>,  </a:t>
            </a:r>
            <a:r>
              <a:rPr sz="2180" i="1" spc="129" dirty="0">
                <a:latin typeface="Times New Roman"/>
                <a:cs typeface="Times New Roman"/>
              </a:rPr>
              <a:t>R</a:t>
            </a:r>
            <a:r>
              <a:rPr sz="2378" spc="192" baseline="-10416" dirty="0">
                <a:latin typeface="Arial"/>
                <a:cs typeface="Arial"/>
              </a:rPr>
              <a:t>2 </a:t>
            </a:r>
            <a:r>
              <a:rPr sz="2180" spc="59" dirty="0">
                <a:latin typeface="Times New Roman"/>
                <a:cs typeface="Times New Roman"/>
              </a:rPr>
              <a:t>=</a:t>
            </a:r>
            <a:r>
              <a:rPr sz="2180" spc="59" dirty="0">
                <a:latin typeface="DejaVu Sans"/>
                <a:cs typeface="DejaVu Sans"/>
              </a:rPr>
              <a:t>{</a:t>
            </a:r>
            <a:r>
              <a:rPr sz="2180" spc="59" dirty="0">
                <a:latin typeface="Times New Roman"/>
                <a:cs typeface="Times New Roman"/>
              </a:rPr>
              <a:t>X </a:t>
            </a:r>
            <a:r>
              <a:rPr sz="2180" spc="-139" dirty="0">
                <a:latin typeface="DejaVu Sans"/>
                <a:cs typeface="DejaVu Sans"/>
              </a:rPr>
              <a:t>| </a:t>
            </a:r>
            <a:r>
              <a:rPr sz="1982" spc="109" dirty="0">
                <a:solidFill>
                  <a:srgbClr val="BF7F3F"/>
                </a:solidFill>
                <a:latin typeface="Times New Roman"/>
                <a:cs typeface="Times New Roman"/>
              </a:rPr>
              <a:t>Years</a:t>
            </a:r>
            <a:r>
              <a:rPr sz="2180" i="1" spc="109" dirty="0">
                <a:latin typeface="Times New Roman"/>
                <a:cs typeface="Times New Roman"/>
              </a:rPr>
              <a:t>&gt;</a:t>
            </a:r>
            <a:r>
              <a:rPr sz="2180" spc="109" dirty="0">
                <a:latin typeface="Times New Roman"/>
                <a:cs typeface="Times New Roman"/>
              </a:rPr>
              <a:t>=4.5, </a:t>
            </a:r>
            <a:r>
              <a:rPr sz="1982" spc="59" dirty="0">
                <a:solidFill>
                  <a:srgbClr val="BF7F3F"/>
                </a:solidFill>
                <a:latin typeface="Times New Roman"/>
                <a:cs typeface="Times New Roman"/>
              </a:rPr>
              <a:t>Hits</a:t>
            </a:r>
            <a:r>
              <a:rPr sz="2180" i="1" spc="59" dirty="0">
                <a:latin typeface="Times New Roman"/>
                <a:cs typeface="Times New Roman"/>
              </a:rPr>
              <a:t>&lt;</a:t>
            </a:r>
            <a:r>
              <a:rPr sz="2180" spc="59" dirty="0">
                <a:latin typeface="Times New Roman"/>
                <a:cs typeface="Times New Roman"/>
              </a:rPr>
              <a:t>117.5</a:t>
            </a:r>
            <a:r>
              <a:rPr sz="2180" spc="59" dirty="0">
                <a:latin typeface="DejaVu Sans"/>
                <a:cs typeface="DejaVu Sans"/>
              </a:rPr>
              <a:t>}</a:t>
            </a:r>
            <a:r>
              <a:rPr sz="2180" spc="59" dirty="0">
                <a:latin typeface="Times New Roman"/>
                <a:cs typeface="Times New Roman"/>
              </a:rPr>
              <a:t>, </a:t>
            </a:r>
            <a:r>
              <a:rPr sz="2180" spc="109" dirty="0">
                <a:latin typeface="Times New Roman"/>
                <a:cs typeface="Times New Roman"/>
              </a:rPr>
              <a:t>and </a:t>
            </a:r>
            <a:r>
              <a:rPr sz="2180" i="1" spc="129" dirty="0">
                <a:latin typeface="Times New Roman"/>
                <a:cs typeface="Times New Roman"/>
              </a:rPr>
              <a:t>R</a:t>
            </a:r>
            <a:r>
              <a:rPr sz="2378" spc="192" baseline="-10416" dirty="0">
                <a:latin typeface="Arial"/>
                <a:cs typeface="Arial"/>
              </a:rPr>
              <a:t>3 </a:t>
            </a:r>
            <a:r>
              <a:rPr sz="2180" spc="59" dirty="0">
                <a:latin typeface="Times New Roman"/>
                <a:cs typeface="Times New Roman"/>
              </a:rPr>
              <a:t>=</a:t>
            </a:r>
            <a:r>
              <a:rPr sz="2180" spc="59" dirty="0">
                <a:latin typeface="DejaVu Sans"/>
                <a:cs typeface="DejaVu Sans"/>
              </a:rPr>
              <a:t>{</a:t>
            </a:r>
            <a:r>
              <a:rPr sz="2180" spc="59" dirty="0">
                <a:latin typeface="Times New Roman"/>
                <a:cs typeface="Times New Roman"/>
              </a:rPr>
              <a:t>X </a:t>
            </a:r>
            <a:r>
              <a:rPr sz="2180" spc="-139" dirty="0">
                <a:latin typeface="DejaVu Sans"/>
                <a:cs typeface="DejaVu Sans"/>
              </a:rPr>
              <a:t>| </a:t>
            </a:r>
            <a:r>
              <a:rPr sz="2180" spc="-139" dirty="0">
                <a:solidFill>
                  <a:srgbClr val="BF7F3F"/>
                </a:solidFill>
                <a:latin typeface="DejaVu Sans"/>
                <a:cs typeface="DejaVu Sans"/>
              </a:rPr>
              <a:t> </a:t>
            </a:r>
            <a:r>
              <a:rPr sz="1982" spc="109" dirty="0">
                <a:solidFill>
                  <a:srgbClr val="BF7F3F"/>
                </a:solidFill>
                <a:latin typeface="Times New Roman"/>
                <a:cs typeface="Times New Roman"/>
              </a:rPr>
              <a:t>Years</a:t>
            </a:r>
            <a:r>
              <a:rPr sz="2180" i="1" spc="109" dirty="0">
                <a:latin typeface="Times New Roman"/>
                <a:cs typeface="Times New Roman"/>
              </a:rPr>
              <a:t>&gt;</a:t>
            </a:r>
            <a:r>
              <a:rPr sz="2180" spc="109" dirty="0">
                <a:latin typeface="Times New Roman"/>
                <a:cs typeface="Times New Roman"/>
              </a:rPr>
              <a:t>=</a:t>
            </a:r>
            <a:r>
              <a:rPr sz="2180" spc="109" dirty="0" smtClean="0">
                <a:latin typeface="Times New Roman"/>
                <a:cs typeface="Times New Roman"/>
              </a:rPr>
              <a:t>4.5,</a:t>
            </a:r>
            <a:r>
              <a:rPr lang="en-US" sz="2180" spc="109" dirty="0" smtClean="0">
                <a:latin typeface="Times New Roman"/>
                <a:cs typeface="Times New Roman"/>
              </a:rPr>
              <a:t> </a:t>
            </a:r>
            <a:r>
              <a:rPr sz="1982" spc="89" dirty="0" smtClean="0">
                <a:solidFill>
                  <a:srgbClr val="BF7F3F"/>
                </a:solidFill>
                <a:latin typeface="Times New Roman"/>
                <a:cs typeface="Times New Roman"/>
              </a:rPr>
              <a:t>Hits</a:t>
            </a:r>
            <a:r>
              <a:rPr sz="2180" i="1" spc="89" dirty="0">
                <a:latin typeface="Times New Roman"/>
                <a:cs typeface="Times New Roman"/>
              </a:rPr>
              <a:t>&gt;</a:t>
            </a:r>
            <a:r>
              <a:rPr sz="2180" spc="89" dirty="0">
                <a:latin typeface="Times New Roman"/>
                <a:cs typeface="Times New Roman"/>
              </a:rPr>
              <a:t>=117.5</a:t>
            </a:r>
            <a:r>
              <a:rPr sz="2180" spc="89" dirty="0" smtClean="0">
                <a:latin typeface="DejaVu Sans"/>
                <a:cs typeface="DejaVu Sans"/>
              </a:rPr>
              <a:t>}</a:t>
            </a:r>
            <a:endParaRPr sz="2180" dirty="0">
              <a:latin typeface="Times New Roman"/>
              <a:cs typeface="Times New Roman"/>
            </a:endParaRPr>
          </a:p>
        </p:txBody>
      </p:sp>
      <p:sp>
        <p:nvSpPr>
          <p:cNvPr id="9" name="object 9"/>
          <p:cNvSpPr txBox="1"/>
          <p:nvPr/>
        </p:nvSpPr>
        <p:spPr>
          <a:xfrm>
            <a:off x="1230086" y="5414099"/>
            <a:ext cx="117026" cy="167777"/>
          </a:xfrm>
          <a:prstGeom prst="rect">
            <a:avLst/>
          </a:prstGeom>
        </p:spPr>
        <p:txBody>
          <a:bodyPr vert="horz" wrap="square" lIns="0" tIns="30200" rIns="0" bIns="0" rtlCol="0">
            <a:spAutoFit/>
          </a:bodyPr>
          <a:lstStyle/>
          <a:p>
            <a:pPr marL="25168">
              <a:spcBef>
                <a:spcPts val="238"/>
              </a:spcBef>
            </a:pPr>
            <a:r>
              <a:rPr sz="892" spc="20" dirty="0">
                <a:latin typeface="Arial"/>
                <a:cs typeface="Arial"/>
              </a:rPr>
              <a:t>1</a:t>
            </a:r>
            <a:endParaRPr sz="892">
              <a:latin typeface="Arial"/>
              <a:cs typeface="Arial"/>
            </a:endParaRPr>
          </a:p>
        </p:txBody>
      </p:sp>
      <p:sp>
        <p:nvSpPr>
          <p:cNvPr id="10" name="object 10"/>
          <p:cNvSpPr txBox="1"/>
          <p:nvPr/>
        </p:nvSpPr>
        <p:spPr>
          <a:xfrm>
            <a:off x="1664720" y="5414099"/>
            <a:ext cx="216436" cy="167777"/>
          </a:xfrm>
          <a:prstGeom prst="rect">
            <a:avLst/>
          </a:prstGeom>
        </p:spPr>
        <p:txBody>
          <a:bodyPr vert="horz" wrap="square" lIns="0" tIns="30200" rIns="0" bIns="0" rtlCol="0">
            <a:spAutoFit/>
          </a:bodyPr>
          <a:lstStyle/>
          <a:p>
            <a:pPr marL="25168">
              <a:spcBef>
                <a:spcPts val="238"/>
              </a:spcBef>
            </a:pPr>
            <a:r>
              <a:rPr sz="892" spc="20" dirty="0">
                <a:latin typeface="Arial"/>
                <a:cs typeface="Arial"/>
              </a:rPr>
              <a:t>4.5</a:t>
            </a:r>
            <a:endParaRPr sz="892">
              <a:latin typeface="Arial"/>
              <a:cs typeface="Arial"/>
            </a:endParaRPr>
          </a:p>
        </p:txBody>
      </p:sp>
      <p:sp>
        <p:nvSpPr>
          <p:cNvPr id="11" name="object 11"/>
          <p:cNvSpPr txBox="1"/>
          <p:nvPr/>
        </p:nvSpPr>
        <p:spPr>
          <a:xfrm>
            <a:off x="4379315" y="5414099"/>
            <a:ext cx="183719" cy="167777"/>
          </a:xfrm>
          <a:prstGeom prst="rect">
            <a:avLst/>
          </a:prstGeom>
        </p:spPr>
        <p:txBody>
          <a:bodyPr vert="horz" wrap="square" lIns="0" tIns="30200" rIns="0" bIns="0" rtlCol="0">
            <a:spAutoFit/>
          </a:bodyPr>
          <a:lstStyle/>
          <a:p>
            <a:pPr marL="25168">
              <a:spcBef>
                <a:spcPts val="238"/>
              </a:spcBef>
            </a:pPr>
            <a:r>
              <a:rPr sz="892" spc="20" dirty="0">
                <a:latin typeface="Arial"/>
                <a:cs typeface="Arial"/>
              </a:rPr>
              <a:t>24</a:t>
            </a:r>
            <a:endParaRPr sz="892">
              <a:latin typeface="Arial"/>
              <a:cs typeface="Arial"/>
            </a:endParaRPr>
          </a:p>
        </p:txBody>
      </p:sp>
      <p:sp>
        <p:nvSpPr>
          <p:cNvPr id="12" name="object 12"/>
          <p:cNvSpPr txBox="1"/>
          <p:nvPr/>
        </p:nvSpPr>
        <p:spPr>
          <a:xfrm>
            <a:off x="1305666" y="3752528"/>
            <a:ext cx="242861" cy="236328"/>
          </a:xfrm>
          <a:prstGeom prst="rect">
            <a:avLst/>
          </a:prstGeom>
        </p:spPr>
        <p:txBody>
          <a:bodyPr vert="horz" wrap="square" lIns="0" tIns="22650" rIns="0" bIns="0" rtlCol="0">
            <a:spAutoFit/>
          </a:bodyPr>
          <a:lstStyle/>
          <a:p>
            <a:pPr marL="25168">
              <a:spcBef>
                <a:spcPts val="178"/>
              </a:spcBef>
            </a:pPr>
            <a:r>
              <a:rPr sz="1387" spc="-20" dirty="0">
                <a:latin typeface="Arial"/>
                <a:cs typeface="Arial"/>
              </a:rPr>
              <a:t>R</a:t>
            </a:r>
            <a:r>
              <a:rPr sz="1338" spc="30" baseline="-18518" dirty="0">
                <a:latin typeface="Arial"/>
                <a:cs typeface="Arial"/>
              </a:rPr>
              <a:t>1</a:t>
            </a:r>
            <a:endParaRPr sz="1338" baseline="-18518">
              <a:latin typeface="Arial"/>
              <a:cs typeface="Arial"/>
            </a:endParaRPr>
          </a:p>
        </p:txBody>
      </p:sp>
      <p:sp>
        <p:nvSpPr>
          <p:cNvPr id="13" name="object 13"/>
          <p:cNvSpPr txBox="1"/>
          <p:nvPr/>
        </p:nvSpPr>
        <p:spPr>
          <a:xfrm>
            <a:off x="2689257" y="3012433"/>
            <a:ext cx="242861" cy="236328"/>
          </a:xfrm>
          <a:prstGeom prst="rect">
            <a:avLst/>
          </a:prstGeom>
        </p:spPr>
        <p:txBody>
          <a:bodyPr vert="horz" wrap="square" lIns="0" tIns="22650" rIns="0" bIns="0" rtlCol="0">
            <a:spAutoFit/>
          </a:bodyPr>
          <a:lstStyle/>
          <a:p>
            <a:pPr marL="25168">
              <a:spcBef>
                <a:spcPts val="178"/>
              </a:spcBef>
            </a:pPr>
            <a:r>
              <a:rPr sz="1387" spc="-20" dirty="0">
                <a:latin typeface="Arial"/>
                <a:cs typeface="Arial"/>
              </a:rPr>
              <a:t>R</a:t>
            </a:r>
            <a:r>
              <a:rPr sz="1338" spc="30" baseline="-18518" dirty="0">
                <a:latin typeface="Arial"/>
                <a:cs typeface="Arial"/>
              </a:rPr>
              <a:t>3</a:t>
            </a:r>
            <a:endParaRPr sz="1338" baseline="-18518">
              <a:latin typeface="Arial"/>
              <a:cs typeface="Arial"/>
            </a:endParaRPr>
          </a:p>
        </p:txBody>
      </p:sp>
      <p:sp>
        <p:nvSpPr>
          <p:cNvPr id="14" name="object 14"/>
          <p:cNvSpPr txBox="1"/>
          <p:nvPr/>
        </p:nvSpPr>
        <p:spPr>
          <a:xfrm>
            <a:off x="2689257" y="4619982"/>
            <a:ext cx="242861" cy="236328"/>
          </a:xfrm>
          <a:prstGeom prst="rect">
            <a:avLst/>
          </a:prstGeom>
        </p:spPr>
        <p:txBody>
          <a:bodyPr vert="horz" wrap="square" lIns="0" tIns="22650" rIns="0" bIns="0" rtlCol="0">
            <a:spAutoFit/>
          </a:bodyPr>
          <a:lstStyle/>
          <a:p>
            <a:pPr marL="25168">
              <a:spcBef>
                <a:spcPts val="178"/>
              </a:spcBef>
            </a:pPr>
            <a:r>
              <a:rPr sz="1387" spc="-20" dirty="0">
                <a:latin typeface="Arial"/>
                <a:cs typeface="Arial"/>
              </a:rPr>
              <a:t>R</a:t>
            </a:r>
            <a:r>
              <a:rPr sz="1338" spc="30" baseline="-18518" dirty="0">
                <a:latin typeface="Arial"/>
                <a:cs typeface="Arial"/>
              </a:rPr>
              <a:t>2</a:t>
            </a:r>
            <a:endParaRPr sz="1338" baseline="-18518">
              <a:latin typeface="Arial"/>
              <a:cs typeface="Arial"/>
            </a:endParaRPr>
          </a:p>
        </p:txBody>
      </p:sp>
      <p:sp>
        <p:nvSpPr>
          <p:cNvPr id="16" name="object 3"/>
          <p:cNvSpPr txBox="1"/>
          <p:nvPr/>
        </p:nvSpPr>
        <p:spPr>
          <a:xfrm>
            <a:off x="5397708" y="2185491"/>
            <a:ext cx="6548201" cy="3343460"/>
          </a:xfrm>
          <a:prstGeom prst="rect">
            <a:avLst/>
          </a:prstGeom>
        </p:spPr>
        <p:txBody>
          <a:bodyPr vert="horz" wrap="square" lIns="0" tIns="22650" rIns="0" bIns="0" rtlCol="0">
            <a:spAutoFit/>
          </a:bodyPr>
          <a:lstStyle/>
          <a:p>
            <a:pPr marL="286911" indent="-261743">
              <a:spcBef>
                <a:spcPts val="178"/>
              </a:spcBef>
              <a:buClr>
                <a:srgbClr val="3333B2"/>
              </a:buClr>
              <a:buSzPct val="90909"/>
              <a:buFont typeface="DejaVu Sans"/>
              <a:buChar char="•"/>
              <a:tabLst>
                <a:tab pos="288169" algn="l"/>
              </a:tabLst>
            </a:pPr>
            <a:r>
              <a:rPr sz="2180" spc="79" dirty="0">
                <a:latin typeface="Times New Roman"/>
                <a:cs typeface="Times New Roman"/>
              </a:rPr>
              <a:t>In </a:t>
            </a:r>
            <a:r>
              <a:rPr sz="2180" spc="20" dirty="0">
                <a:latin typeface="Times New Roman"/>
                <a:cs typeface="Times New Roman"/>
              </a:rPr>
              <a:t>keeping </a:t>
            </a:r>
            <a:r>
              <a:rPr sz="2180" spc="79" dirty="0">
                <a:latin typeface="Times New Roman"/>
                <a:cs typeface="Times New Roman"/>
              </a:rPr>
              <a:t>with </a:t>
            </a:r>
            <a:r>
              <a:rPr sz="2180" spc="109" dirty="0">
                <a:latin typeface="Times New Roman"/>
                <a:cs typeface="Times New Roman"/>
              </a:rPr>
              <a:t>the </a:t>
            </a:r>
            <a:r>
              <a:rPr sz="2180" i="1" spc="-10" dirty="0">
                <a:solidFill>
                  <a:srgbClr val="009900"/>
                </a:solidFill>
                <a:latin typeface="Times New Roman"/>
                <a:cs typeface="Times New Roman"/>
              </a:rPr>
              <a:t>tree </a:t>
            </a:r>
            <a:r>
              <a:rPr sz="2180" spc="20" dirty="0">
                <a:latin typeface="Times New Roman"/>
                <a:cs typeface="Times New Roman"/>
              </a:rPr>
              <a:t>analogy, </a:t>
            </a:r>
            <a:r>
              <a:rPr sz="2180" spc="109" dirty="0">
                <a:latin typeface="Times New Roman"/>
                <a:cs typeface="Times New Roman"/>
              </a:rPr>
              <a:t>the </a:t>
            </a:r>
            <a:r>
              <a:rPr sz="2180" spc="20" dirty="0">
                <a:latin typeface="Times New Roman"/>
                <a:cs typeface="Times New Roman"/>
              </a:rPr>
              <a:t>regions </a:t>
            </a:r>
            <a:r>
              <a:rPr sz="2180" i="1" spc="139" dirty="0">
                <a:latin typeface="Times New Roman"/>
                <a:cs typeface="Times New Roman"/>
              </a:rPr>
              <a:t>R</a:t>
            </a:r>
            <a:r>
              <a:rPr sz="2378" spc="206" baseline="-10416" dirty="0">
                <a:latin typeface="Arial"/>
                <a:cs typeface="Arial"/>
              </a:rPr>
              <a:t>1</a:t>
            </a:r>
            <a:r>
              <a:rPr sz="2180" spc="139" dirty="0">
                <a:latin typeface="Times New Roman"/>
                <a:cs typeface="Times New Roman"/>
              </a:rPr>
              <a:t>, </a:t>
            </a:r>
            <a:r>
              <a:rPr sz="2180" i="1" spc="139" dirty="0">
                <a:latin typeface="Times New Roman"/>
                <a:cs typeface="Times New Roman"/>
              </a:rPr>
              <a:t>R</a:t>
            </a:r>
            <a:r>
              <a:rPr sz="2378" spc="206" baseline="-10416" dirty="0">
                <a:latin typeface="Arial"/>
                <a:cs typeface="Arial"/>
              </a:rPr>
              <a:t>2</a:t>
            </a:r>
            <a:r>
              <a:rPr sz="2180" spc="139" dirty="0">
                <a:latin typeface="Times New Roman"/>
                <a:cs typeface="Times New Roman"/>
              </a:rPr>
              <a:t>,</a:t>
            </a:r>
            <a:r>
              <a:rPr sz="2180" spc="624" dirty="0">
                <a:latin typeface="Times New Roman"/>
                <a:cs typeface="Times New Roman"/>
              </a:rPr>
              <a:t> </a:t>
            </a:r>
            <a:r>
              <a:rPr sz="2180" spc="109" dirty="0" smtClean="0">
                <a:latin typeface="Times New Roman"/>
                <a:cs typeface="Times New Roman"/>
              </a:rPr>
              <a:t>and</a:t>
            </a:r>
            <a:r>
              <a:rPr lang="en-US" sz="2180" spc="109" dirty="0" smtClean="0">
                <a:latin typeface="Times New Roman"/>
                <a:cs typeface="Times New Roman"/>
              </a:rPr>
              <a:t> </a:t>
            </a:r>
            <a:r>
              <a:rPr sz="2180" i="1" spc="129" dirty="0" smtClean="0">
                <a:latin typeface="Times New Roman"/>
                <a:cs typeface="Times New Roman"/>
              </a:rPr>
              <a:t>R</a:t>
            </a:r>
            <a:r>
              <a:rPr sz="2378" spc="192" baseline="-10416" dirty="0" smtClean="0">
                <a:latin typeface="Arial"/>
                <a:cs typeface="Arial"/>
              </a:rPr>
              <a:t>3 </a:t>
            </a:r>
            <a:r>
              <a:rPr sz="2180" spc="69" dirty="0">
                <a:latin typeface="Times New Roman"/>
                <a:cs typeface="Times New Roman"/>
              </a:rPr>
              <a:t>are </a:t>
            </a:r>
            <a:r>
              <a:rPr sz="2180" spc="30" dirty="0">
                <a:latin typeface="Times New Roman"/>
                <a:cs typeface="Times New Roman"/>
              </a:rPr>
              <a:t>known </a:t>
            </a:r>
            <a:r>
              <a:rPr sz="2180" spc="50" dirty="0">
                <a:latin typeface="Times New Roman"/>
                <a:cs typeface="Times New Roman"/>
              </a:rPr>
              <a:t>as </a:t>
            </a:r>
            <a:r>
              <a:rPr sz="2180" i="1" spc="59" dirty="0">
                <a:solidFill>
                  <a:srgbClr val="009900"/>
                </a:solidFill>
                <a:latin typeface="Times New Roman"/>
                <a:cs typeface="Times New Roman"/>
              </a:rPr>
              <a:t>terminal</a:t>
            </a:r>
            <a:r>
              <a:rPr sz="2180" i="1" spc="248" dirty="0">
                <a:solidFill>
                  <a:srgbClr val="009900"/>
                </a:solidFill>
                <a:latin typeface="Times New Roman"/>
                <a:cs typeface="Times New Roman"/>
              </a:rPr>
              <a:t> </a:t>
            </a:r>
            <a:r>
              <a:rPr sz="2180" i="1" spc="10" dirty="0">
                <a:solidFill>
                  <a:srgbClr val="009900"/>
                </a:solidFill>
                <a:latin typeface="Times New Roman"/>
                <a:cs typeface="Times New Roman"/>
              </a:rPr>
              <a:t>nodes</a:t>
            </a:r>
            <a:endParaRPr sz="2180" dirty="0">
              <a:latin typeface="Times New Roman"/>
              <a:cs typeface="Times New Roman"/>
            </a:endParaRPr>
          </a:p>
          <a:p>
            <a:pPr marL="286911" marR="624156" indent="-261743">
              <a:lnSpc>
                <a:spcPct val="102600"/>
              </a:lnSpc>
              <a:spcBef>
                <a:spcPts val="595"/>
              </a:spcBef>
              <a:buClr>
                <a:srgbClr val="3333B2"/>
              </a:buClr>
              <a:buSzPct val="90909"/>
              <a:buFont typeface="DejaVu Sans"/>
              <a:buChar char="•"/>
              <a:tabLst>
                <a:tab pos="288169" algn="l"/>
              </a:tabLst>
            </a:pPr>
            <a:r>
              <a:rPr sz="2180" spc="10" dirty="0">
                <a:latin typeface="Times New Roman"/>
                <a:cs typeface="Times New Roman"/>
              </a:rPr>
              <a:t>Decision </a:t>
            </a:r>
            <a:r>
              <a:rPr sz="2180" spc="59" dirty="0">
                <a:latin typeface="Times New Roman"/>
                <a:cs typeface="Times New Roman"/>
              </a:rPr>
              <a:t>trees </a:t>
            </a:r>
            <a:r>
              <a:rPr sz="2180" spc="69" dirty="0">
                <a:latin typeface="Times New Roman"/>
                <a:cs typeface="Times New Roman"/>
              </a:rPr>
              <a:t>are </a:t>
            </a:r>
            <a:r>
              <a:rPr sz="2180" spc="50" dirty="0">
                <a:latin typeface="Times New Roman"/>
                <a:cs typeface="Times New Roman"/>
              </a:rPr>
              <a:t>typically </a:t>
            </a:r>
            <a:r>
              <a:rPr sz="2180" spc="69" dirty="0">
                <a:latin typeface="Times New Roman"/>
                <a:cs typeface="Times New Roman"/>
              </a:rPr>
              <a:t>drawn </a:t>
            </a:r>
            <a:r>
              <a:rPr sz="2180" i="1" spc="30" dirty="0">
                <a:solidFill>
                  <a:srgbClr val="009900"/>
                </a:solidFill>
                <a:latin typeface="Times New Roman"/>
                <a:cs typeface="Times New Roman"/>
              </a:rPr>
              <a:t>upside down</a:t>
            </a:r>
            <a:r>
              <a:rPr sz="2180" spc="30" dirty="0">
                <a:latin typeface="Times New Roman"/>
                <a:cs typeface="Times New Roman"/>
              </a:rPr>
              <a:t>, </a:t>
            </a:r>
            <a:r>
              <a:rPr sz="2180" spc="50" dirty="0">
                <a:latin typeface="Times New Roman"/>
                <a:cs typeface="Times New Roman"/>
              </a:rPr>
              <a:t>in </a:t>
            </a:r>
            <a:r>
              <a:rPr sz="2180" spc="109" dirty="0">
                <a:latin typeface="Times New Roman"/>
                <a:cs typeface="Times New Roman"/>
              </a:rPr>
              <a:t>the  </a:t>
            </a:r>
            <a:r>
              <a:rPr sz="2180" spc="20" dirty="0">
                <a:latin typeface="Times New Roman"/>
                <a:cs typeface="Times New Roman"/>
              </a:rPr>
              <a:t>sense </a:t>
            </a:r>
            <a:r>
              <a:rPr sz="2180" spc="168" dirty="0">
                <a:latin typeface="Times New Roman"/>
                <a:cs typeface="Times New Roman"/>
              </a:rPr>
              <a:t>that </a:t>
            </a:r>
            <a:r>
              <a:rPr sz="2180" spc="109" dirty="0">
                <a:latin typeface="Times New Roman"/>
                <a:cs typeface="Times New Roman"/>
              </a:rPr>
              <a:t>the </a:t>
            </a:r>
            <a:r>
              <a:rPr sz="2180" dirty="0">
                <a:latin typeface="Times New Roman"/>
                <a:cs typeface="Times New Roman"/>
              </a:rPr>
              <a:t>leaves </a:t>
            </a:r>
            <a:r>
              <a:rPr sz="2180" spc="69" dirty="0">
                <a:latin typeface="Times New Roman"/>
                <a:cs typeface="Times New Roman"/>
              </a:rPr>
              <a:t>are </a:t>
            </a:r>
            <a:r>
              <a:rPr sz="2180" spc="168" dirty="0">
                <a:latin typeface="Times New Roman"/>
                <a:cs typeface="Times New Roman"/>
              </a:rPr>
              <a:t>at </a:t>
            </a:r>
            <a:r>
              <a:rPr sz="2180" spc="109" dirty="0">
                <a:latin typeface="Times New Roman"/>
                <a:cs typeface="Times New Roman"/>
              </a:rPr>
              <a:t>the </a:t>
            </a:r>
            <a:r>
              <a:rPr sz="2180" spc="119" dirty="0">
                <a:latin typeface="Times New Roman"/>
                <a:cs typeface="Times New Roman"/>
              </a:rPr>
              <a:t>bottom </a:t>
            </a:r>
            <a:r>
              <a:rPr sz="2180" spc="-40" dirty="0">
                <a:latin typeface="Times New Roman"/>
                <a:cs typeface="Times New Roman"/>
              </a:rPr>
              <a:t>of </a:t>
            </a:r>
            <a:r>
              <a:rPr sz="2180" spc="109" dirty="0">
                <a:latin typeface="Times New Roman"/>
                <a:cs typeface="Times New Roman"/>
              </a:rPr>
              <a:t>the</a:t>
            </a:r>
            <a:r>
              <a:rPr sz="2180" spc="-109" dirty="0">
                <a:latin typeface="Times New Roman"/>
                <a:cs typeface="Times New Roman"/>
              </a:rPr>
              <a:t> </a:t>
            </a:r>
            <a:r>
              <a:rPr sz="2180" spc="69" dirty="0">
                <a:latin typeface="Times New Roman"/>
                <a:cs typeface="Times New Roman"/>
              </a:rPr>
              <a:t>tree.</a:t>
            </a:r>
            <a:endParaRPr sz="218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sz="2180" spc="109" dirty="0">
                <a:latin typeface="Times New Roman"/>
                <a:cs typeface="Times New Roman"/>
              </a:rPr>
              <a:t>The </a:t>
            </a:r>
            <a:r>
              <a:rPr sz="2180" spc="69" dirty="0">
                <a:latin typeface="Times New Roman"/>
                <a:cs typeface="Times New Roman"/>
              </a:rPr>
              <a:t>points </a:t>
            </a:r>
            <a:r>
              <a:rPr sz="2180" spc="40" dirty="0">
                <a:latin typeface="Times New Roman"/>
                <a:cs typeface="Times New Roman"/>
              </a:rPr>
              <a:t>along </a:t>
            </a:r>
            <a:r>
              <a:rPr sz="2180" spc="109" dirty="0">
                <a:latin typeface="Times New Roman"/>
                <a:cs typeface="Times New Roman"/>
              </a:rPr>
              <a:t>the </a:t>
            </a:r>
            <a:r>
              <a:rPr sz="2180" spc="79" dirty="0">
                <a:latin typeface="Times New Roman"/>
                <a:cs typeface="Times New Roman"/>
              </a:rPr>
              <a:t>tree </a:t>
            </a:r>
            <a:r>
              <a:rPr sz="2180" spc="40" dirty="0">
                <a:latin typeface="Times New Roman"/>
                <a:cs typeface="Times New Roman"/>
              </a:rPr>
              <a:t>where </a:t>
            </a:r>
            <a:r>
              <a:rPr sz="2180" spc="109" dirty="0">
                <a:latin typeface="Times New Roman"/>
                <a:cs typeface="Times New Roman"/>
              </a:rPr>
              <a:t>the </a:t>
            </a:r>
            <a:r>
              <a:rPr sz="2180" spc="69" dirty="0">
                <a:latin typeface="Times New Roman"/>
                <a:cs typeface="Times New Roman"/>
              </a:rPr>
              <a:t>predictor </a:t>
            </a:r>
            <a:r>
              <a:rPr sz="2180" spc="40" dirty="0">
                <a:latin typeface="Times New Roman"/>
                <a:cs typeface="Times New Roman"/>
              </a:rPr>
              <a:t>space </a:t>
            </a:r>
            <a:r>
              <a:rPr sz="2180" spc="-10" dirty="0">
                <a:latin typeface="Times New Roman"/>
                <a:cs typeface="Times New Roman"/>
              </a:rPr>
              <a:t>is </a:t>
            </a:r>
            <a:r>
              <a:rPr sz="2180" spc="59" dirty="0">
                <a:latin typeface="Times New Roman"/>
                <a:cs typeface="Times New Roman"/>
              </a:rPr>
              <a:t>split </a:t>
            </a:r>
            <a:r>
              <a:rPr sz="2180" spc="69" dirty="0" smtClean="0">
                <a:latin typeface="Times New Roman"/>
                <a:cs typeface="Times New Roman"/>
              </a:rPr>
              <a:t>are </a:t>
            </a:r>
            <a:r>
              <a:rPr sz="2180" spc="40" dirty="0">
                <a:latin typeface="Times New Roman"/>
                <a:cs typeface="Times New Roman"/>
              </a:rPr>
              <a:t>referred </a:t>
            </a:r>
            <a:r>
              <a:rPr sz="2180" spc="109" dirty="0">
                <a:latin typeface="Times New Roman"/>
                <a:cs typeface="Times New Roman"/>
              </a:rPr>
              <a:t>to </a:t>
            </a:r>
            <a:r>
              <a:rPr sz="2180" spc="50" dirty="0">
                <a:latin typeface="Times New Roman"/>
                <a:cs typeface="Times New Roman"/>
              </a:rPr>
              <a:t>as </a:t>
            </a:r>
            <a:r>
              <a:rPr sz="2180" i="1" spc="50" dirty="0">
                <a:solidFill>
                  <a:srgbClr val="009900"/>
                </a:solidFill>
                <a:latin typeface="Times New Roman"/>
                <a:cs typeface="Times New Roman"/>
              </a:rPr>
              <a:t>internal </a:t>
            </a:r>
            <a:r>
              <a:rPr sz="2180" i="1" spc="10" dirty="0">
                <a:solidFill>
                  <a:srgbClr val="009900"/>
                </a:solidFill>
                <a:latin typeface="Times New Roman"/>
                <a:cs typeface="Times New Roman"/>
              </a:rPr>
              <a:t>nodes</a:t>
            </a:r>
            <a:endParaRPr sz="2180" dirty="0">
              <a:latin typeface="Times New Roman"/>
              <a:cs typeface="Times New Roman"/>
            </a:endParaRPr>
          </a:p>
          <a:p>
            <a:pPr marL="286911" marR="94378" indent="-261743">
              <a:lnSpc>
                <a:spcPct val="102699"/>
              </a:lnSpc>
              <a:spcBef>
                <a:spcPts val="585"/>
              </a:spcBef>
              <a:buClr>
                <a:srgbClr val="3333B2"/>
              </a:buClr>
              <a:buSzPct val="90909"/>
              <a:buFont typeface="DejaVu Sans"/>
              <a:buChar char="•"/>
              <a:tabLst>
                <a:tab pos="288169" algn="l"/>
              </a:tabLst>
            </a:pPr>
            <a:r>
              <a:rPr sz="2180" spc="79" dirty="0">
                <a:latin typeface="Times New Roman"/>
                <a:cs typeface="Times New Roman"/>
              </a:rPr>
              <a:t>In </a:t>
            </a:r>
            <a:r>
              <a:rPr sz="2180" spc="109" dirty="0">
                <a:latin typeface="Times New Roman"/>
                <a:cs typeface="Times New Roman"/>
              </a:rPr>
              <a:t>the </a:t>
            </a:r>
            <a:r>
              <a:rPr sz="2180" spc="89" dirty="0">
                <a:latin typeface="Times New Roman"/>
                <a:cs typeface="Times New Roman"/>
              </a:rPr>
              <a:t>hitters </a:t>
            </a:r>
            <a:r>
              <a:rPr sz="2180" spc="69" dirty="0">
                <a:latin typeface="Times New Roman"/>
                <a:cs typeface="Times New Roman"/>
              </a:rPr>
              <a:t>tree, </a:t>
            </a:r>
            <a:r>
              <a:rPr sz="2180" spc="109" dirty="0">
                <a:latin typeface="Times New Roman"/>
                <a:cs typeface="Times New Roman"/>
              </a:rPr>
              <a:t>the </a:t>
            </a:r>
            <a:r>
              <a:rPr sz="2180" spc="20" dirty="0">
                <a:latin typeface="Times New Roman"/>
                <a:cs typeface="Times New Roman"/>
              </a:rPr>
              <a:t>two </a:t>
            </a:r>
            <a:r>
              <a:rPr sz="2180" spc="69" dirty="0">
                <a:latin typeface="Times New Roman"/>
                <a:cs typeface="Times New Roman"/>
              </a:rPr>
              <a:t>internal </a:t>
            </a:r>
            <a:r>
              <a:rPr sz="2180" spc="50" dirty="0">
                <a:latin typeface="Times New Roman"/>
                <a:cs typeface="Times New Roman"/>
              </a:rPr>
              <a:t>nodes </a:t>
            </a:r>
            <a:r>
              <a:rPr sz="2180" spc="69" dirty="0">
                <a:latin typeface="Times New Roman"/>
                <a:cs typeface="Times New Roman"/>
              </a:rPr>
              <a:t>are indicated </a:t>
            </a:r>
            <a:r>
              <a:rPr sz="2180" spc="50" dirty="0">
                <a:latin typeface="Times New Roman"/>
                <a:cs typeface="Times New Roman"/>
              </a:rPr>
              <a:t>by  </a:t>
            </a:r>
            <a:r>
              <a:rPr sz="2180" spc="109" dirty="0">
                <a:latin typeface="Times New Roman"/>
                <a:cs typeface="Times New Roman"/>
              </a:rPr>
              <a:t>the </a:t>
            </a:r>
            <a:r>
              <a:rPr sz="2180" spc="119" dirty="0">
                <a:latin typeface="Times New Roman"/>
                <a:cs typeface="Times New Roman"/>
              </a:rPr>
              <a:t>text </a:t>
            </a:r>
            <a:r>
              <a:rPr sz="1982" spc="89" dirty="0">
                <a:solidFill>
                  <a:srgbClr val="BF7F3F"/>
                </a:solidFill>
                <a:latin typeface="Times New Roman"/>
                <a:cs typeface="Times New Roman"/>
              </a:rPr>
              <a:t>Years</a:t>
            </a:r>
            <a:r>
              <a:rPr sz="2180" i="1" spc="89" dirty="0">
                <a:latin typeface="Times New Roman"/>
                <a:cs typeface="Times New Roman"/>
              </a:rPr>
              <a:t>&lt;</a:t>
            </a:r>
            <a:r>
              <a:rPr sz="2180" spc="89" dirty="0">
                <a:latin typeface="Times New Roman"/>
                <a:cs typeface="Times New Roman"/>
              </a:rPr>
              <a:t>4.5 </a:t>
            </a:r>
            <a:r>
              <a:rPr sz="2180" spc="109" dirty="0">
                <a:latin typeface="Times New Roman"/>
                <a:cs typeface="Times New Roman"/>
              </a:rPr>
              <a:t>and</a:t>
            </a:r>
            <a:r>
              <a:rPr sz="2180" spc="347" dirty="0">
                <a:latin typeface="Times New Roman"/>
                <a:cs typeface="Times New Roman"/>
              </a:rPr>
              <a:t> </a:t>
            </a:r>
            <a:r>
              <a:rPr sz="1982" spc="99" dirty="0">
                <a:solidFill>
                  <a:srgbClr val="BF7F3F"/>
                </a:solidFill>
                <a:latin typeface="Times New Roman"/>
                <a:cs typeface="Times New Roman"/>
              </a:rPr>
              <a:t>Hits</a:t>
            </a:r>
            <a:r>
              <a:rPr sz="2180" i="1" spc="99" dirty="0">
                <a:latin typeface="Times New Roman"/>
                <a:cs typeface="Times New Roman"/>
              </a:rPr>
              <a:t>&lt;</a:t>
            </a:r>
            <a:r>
              <a:rPr sz="2180" spc="99" dirty="0">
                <a:latin typeface="Times New Roman"/>
                <a:cs typeface="Times New Roman"/>
              </a:rPr>
              <a:t>117.5.</a:t>
            </a:r>
            <a:endParaRPr sz="2180" dirty="0">
              <a:latin typeface="Times New Roman"/>
              <a:cs typeface="Times New Roman"/>
            </a:endParaRPr>
          </a:p>
        </p:txBody>
      </p:sp>
    </p:spTree>
    <p:extLst>
      <p:ext uri="{BB962C8B-B14F-4D97-AF65-F5344CB8AC3E}">
        <p14:creationId xmlns:p14="http://schemas.microsoft.com/office/powerpoint/2010/main" val="3834788292"/>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4558" y="188515"/>
            <a:ext cx="7919935" cy="711415"/>
          </a:xfrm>
          <a:prstGeom prst="rect">
            <a:avLst/>
          </a:prstGeom>
        </p:spPr>
        <p:txBody>
          <a:bodyPr vert="horz" wrap="square" lIns="0" tIns="33975" rIns="0" bIns="0" rtlCol="0" anchor="ctr">
            <a:spAutoFit/>
          </a:bodyPr>
          <a:lstStyle/>
          <a:p>
            <a:pPr marL="25168">
              <a:lnSpc>
                <a:spcPct val="100000"/>
              </a:lnSpc>
              <a:spcBef>
                <a:spcPts val="268"/>
              </a:spcBef>
            </a:pPr>
            <a:r>
              <a:rPr spc="-20" dirty="0"/>
              <a:t>Details </a:t>
            </a:r>
            <a:r>
              <a:rPr spc="-79" dirty="0"/>
              <a:t>of </a:t>
            </a:r>
            <a:r>
              <a:rPr spc="-20" dirty="0"/>
              <a:t>the </a:t>
            </a:r>
            <a:r>
              <a:rPr spc="-50" dirty="0"/>
              <a:t>tree-building</a:t>
            </a:r>
            <a:r>
              <a:rPr spc="486" dirty="0"/>
              <a:t> </a:t>
            </a:r>
            <a:r>
              <a:rPr spc="-69" dirty="0"/>
              <a:t>process</a:t>
            </a:r>
          </a:p>
        </p:txBody>
      </p:sp>
      <p:sp>
        <p:nvSpPr>
          <p:cNvPr id="3" name="object 3"/>
          <p:cNvSpPr txBox="1"/>
          <p:nvPr/>
        </p:nvSpPr>
        <p:spPr>
          <a:xfrm>
            <a:off x="894992" y="1085834"/>
            <a:ext cx="10695993" cy="3367524"/>
          </a:xfrm>
          <a:prstGeom prst="rect">
            <a:avLst/>
          </a:prstGeom>
        </p:spPr>
        <p:txBody>
          <a:bodyPr vert="horz" wrap="square" lIns="0" tIns="13842" rIns="0" bIns="0" rtlCol="0">
            <a:spAutoFit/>
          </a:bodyPr>
          <a:lstStyle/>
          <a:p>
            <a:pPr marL="342900" marR="98154" indent="-342900">
              <a:lnSpc>
                <a:spcPct val="102699"/>
              </a:lnSpc>
              <a:spcBef>
                <a:spcPts val="109"/>
              </a:spcBef>
              <a:buClr>
                <a:srgbClr val="3333B2"/>
              </a:buClr>
              <a:buSzPct val="90909"/>
              <a:buFont typeface="Arial" panose="020B0604020202020204" pitchFamily="34" charset="0"/>
              <a:buChar char="•"/>
              <a:tabLst>
                <a:tab pos="240350" algn="l"/>
              </a:tabLst>
            </a:pPr>
            <a:r>
              <a:rPr sz="2180" spc="-20" dirty="0">
                <a:latin typeface="Times New Roman"/>
                <a:cs typeface="Times New Roman"/>
              </a:rPr>
              <a:t>We </a:t>
            </a:r>
            <a:r>
              <a:rPr sz="2180" spc="40" dirty="0">
                <a:latin typeface="Times New Roman"/>
                <a:cs typeface="Times New Roman"/>
              </a:rPr>
              <a:t>divide </a:t>
            </a:r>
            <a:r>
              <a:rPr sz="2180" spc="109" dirty="0">
                <a:latin typeface="Times New Roman"/>
                <a:cs typeface="Times New Roman"/>
              </a:rPr>
              <a:t>the </a:t>
            </a:r>
            <a:r>
              <a:rPr sz="2180" spc="69" dirty="0">
                <a:latin typeface="Times New Roman"/>
                <a:cs typeface="Times New Roman"/>
              </a:rPr>
              <a:t>predictor </a:t>
            </a:r>
            <a:r>
              <a:rPr sz="2180" spc="40" dirty="0">
                <a:latin typeface="Times New Roman"/>
                <a:cs typeface="Times New Roman"/>
              </a:rPr>
              <a:t>space </a:t>
            </a:r>
            <a:r>
              <a:rPr sz="2180" spc="-20" dirty="0">
                <a:latin typeface="Times New Roman"/>
                <a:cs typeface="Times New Roman"/>
              </a:rPr>
              <a:t>— </a:t>
            </a:r>
            <a:r>
              <a:rPr sz="2180" spc="168" dirty="0">
                <a:latin typeface="Times New Roman"/>
                <a:cs typeface="Times New Roman"/>
              </a:rPr>
              <a:t>that </a:t>
            </a:r>
            <a:r>
              <a:rPr sz="2180" spc="10" dirty="0">
                <a:latin typeface="Times New Roman"/>
                <a:cs typeface="Times New Roman"/>
              </a:rPr>
              <a:t>is, </a:t>
            </a:r>
            <a:r>
              <a:rPr sz="2180" spc="109" dirty="0">
                <a:latin typeface="Times New Roman"/>
                <a:cs typeface="Times New Roman"/>
              </a:rPr>
              <a:t>the </a:t>
            </a:r>
            <a:r>
              <a:rPr sz="2180" spc="69" dirty="0">
                <a:latin typeface="Times New Roman"/>
                <a:cs typeface="Times New Roman"/>
              </a:rPr>
              <a:t>set </a:t>
            </a:r>
            <a:r>
              <a:rPr sz="2180" spc="-40" dirty="0">
                <a:latin typeface="Times New Roman"/>
                <a:cs typeface="Times New Roman"/>
              </a:rPr>
              <a:t>of </a:t>
            </a:r>
            <a:r>
              <a:rPr sz="2180" spc="30" dirty="0">
                <a:latin typeface="Times New Roman"/>
                <a:cs typeface="Times New Roman"/>
              </a:rPr>
              <a:t>possible  </a:t>
            </a:r>
            <a:r>
              <a:rPr sz="2180" spc="20" dirty="0">
                <a:latin typeface="Times New Roman"/>
                <a:cs typeface="Times New Roman"/>
              </a:rPr>
              <a:t>values</a:t>
            </a:r>
            <a:r>
              <a:rPr sz="2180" spc="159" dirty="0">
                <a:latin typeface="Times New Roman"/>
                <a:cs typeface="Times New Roman"/>
              </a:rPr>
              <a:t> </a:t>
            </a:r>
            <a:r>
              <a:rPr sz="2180" spc="10" dirty="0">
                <a:latin typeface="Times New Roman"/>
                <a:cs typeface="Times New Roman"/>
              </a:rPr>
              <a:t>for</a:t>
            </a:r>
            <a:r>
              <a:rPr sz="2180" spc="178" dirty="0">
                <a:latin typeface="Times New Roman"/>
                <a:cs typeface="Times New Roman"/>
              </a:rPr>
              <a:t> </a:t>
            </a:r>
            <a:r>
              <a:rPr sz="2180" i="1" spc="188" dirty="0">
                <a:latin typeface="Times New Roman"/>
                <a:cs typeface="Times New Roman"/>
              </a:rPr>
              <a:t>X</a:t>
            </a:r>
            <a:r>
              <a:rPr sz="2378" spc="281" baseline="-10416" dirty="0">
                <a:latin typeface="Arial"/>
                <a:cs typeface="Arial"/>
              </a:rPr>
              <a:t>1</a:t>
            </a:r>
            <a:r>
              <a:rPr sz="2180" i="1" spc="188" dirty="0">
                <a:latin typeface="Times New Roman"/>
                <a:cs typeface="Times New Roman"/>
              </a:rPr>
              <a:t>,</a:t>
            </a:r>
            <a:r>
              <a:rPr sz="2180" i="1" spc="-188" dirty="0">
                <a:latin typeface="Times New Roman"/>
                <a:cs typeface="Times New Roman"/>
              </a:rPr>
              <a:t> </a:t>
            </a:r>
            <a:r>
              <a:rPr sz="2180" i="1" spc="188" dirty="0">
                <a:latin typeface="Times New Roman"/>
                <a:cs typeface="Times New Roman"/>
              </a:rPr>
              <a:t>X</a:t>
            </a:r>
            <a:r>
              <a:rPr sz="2378" spc="281" baseline="-10416" dirty="0">
                <a:latin typeface="Arial"/>
                <a:cs typeface="Arial"/>
              </a:rPr>
              <a:t>2</a:t>
            </a:r>
            <a:r>
              <a:rPr sz="2180" i="1" spc="188"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9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248" dirty="0" err="1">
                <a:latin typeface="Times New Roman"/>
                <a:cs typeface="Times New Roman"/>
              </a:rPr>
              <a:t>X</a:t>
            </a:r>
            <a:r>
              <a:rPr sz="2378" i="1" spc="371" baseline="-10416" dirty="0" err="1">
                <a:latin typeface="Times New Roman"/>
                <a:cs typeface="Times New Roman"/>
              </a:rPr>
              <a:t>p</a:t>
            </a:r>
            <a:r>
              <a:rPr sz="2378" i="1" spc="624" baseline="-10416" dirty="0">
                <a:latin typeface="Times New Roman"/>
                <a:cs typeface="Times New Roman"/>
              </a:rPr>
              <a:t> </a:t>
            </a:r>
            <a:r>
              <a:rPr sz="2180" spc="59" dirty="0" smtClean="0">
                <a:latin typeface="Times New Roman"/>
                <a:cs typeface="Times New Roman"/>
              </a:rPr>
              <a:t>into</a:t>
            </a:r>
            <a:r>
              <a:rPr sz="2180" spc="168" dirty="0" smtClean="0">
                <a:latin typeface="Times New Roman"/>
                <a:cs typeface="Times New Roman"/>
              </a:rPr>
              <a:t> </a:t>
            </a:r>
            <a:r>
              <a:rPr sz="2180" i="1" spc="226" dirty="0">
                <a:latin typeface="Times New Roman"/>
                <a:cs typeface="Times New Roman"/>
              </a:rPr>
              <a:t>J</a:t>
            </a:r>
            <a:r>
              <a:rPr sz="2180" i="1" spc="367" dirty="0">
                <a:latin typeface="Times New Roman"/>
                <a:cs typeface="Times New Roman"/>
              </a:rPr>
              <a:t> </a:t>
            </a:r>
            <a:r>
              <a:rPr sz="2180" spc="79" dirty="0">
                <a:latin typeface="Times New Roman"/>
                <a:cs typeface="Times New Roman"/>
              </a:rPr>
              <a:t>distinct</a:t>
            </a:r>
            <a:r>
              <a:rPr sz="2180" spc="168" dirty="0">
                <a:latin typeface="Times New Roman"/>
                <a:cs typeface="Times New Roman"/>
              </a:rPr>
              <a:t> </a:t>
            </a:r>
            <a:r>
              <a:rPr sz="2180" spc="109" dirty="0" smtClean="0">
                <a:latin typeface="Times New Roman"/>
                <a:cs typeface="Times New Roman"/>
              </a:rPr>
              <a:t>and</a:t>
            </a:r>
            <a:r>
              <a:rPr lang="en-US" sz="2180" spc="109" dirty="0" smtClean="0">
                <a:latin typeface="Times New Roman"/>
                <a:cs typeface="Times New Roman"/>
              </a:rPr>
              <a:t> </a:t>
            </a:r>
            <a:r>
              <a:rPr sz="2180" spc="40" dirty="0" smtClean="0">
                <a:latin typeface="Times New Roman"/>
                <a:cs typeface="Times New Roman"/>
              </a:rPr>
              <a:t>non-overlapping</a:t>
            </a:r>
            <a:r>
              <a:rPr sz="2180" spc="159" dirty="0" smtClean="0">
                <a:latin typeface="Times New Roman"/>
                <a:cs typeface="Times New Roman"/>
              </a:rPr>
              <a:t> </a:t>
            </a:r>
            <a:r>
              <a:rPr sz="2180" spc="20" dirty="0">
                <a:latin typeface="Times New Roman"/>
                <a:cs typeface="Times New Roman"/>
              </a:rPr>
              <a:t>regions,</a:t>
            </a:r>
            <a:r>
              <a:rPr sz="2180" spc="168" dirty="0">
                <a:latin typeface="Times New Roman"/>
                <a:cs typeface="Times New Roman"/>
              </a:rPr>
              <a:t> </a:t>
            </a:r>
            <a:r>
              <a:rPr sz="2180" i="1" spc="139" dirty="0">
                <a:latin typeface="Times New Roman"/>
                <a:cs typeface="Times New Roman"/>
              </a:rPr>
              <a:t>R</a:t>
            </a:r>
            <a:r>
              <a:rPr sz="2378" spc="206" baseline="-10416" dirty="0">
                <a:latin typeface="Arial"/>
                <a:cs typeface="Arial"/>
              </a:rPr>
              <a:t>1</a:t>
            </a:r>
            <a:r>
              <a:rPr sz="2180" i="1" spc="139" dirty="0">
                <a:latin typeface="Times New Roman"/>
                <a:cs typeface="Times New Roman"/>
              </a:rPr>
              <a:t>,</a:t>
            </a:r>
            <a:r>
              <a:rPr sz="2180" i="1" spc="-188" dirty="0">
                <a:latin typeface="Times New Roman"/>
                <a:cs typeface="Times New Roman"/>
              </a:rPr>
              <a:t> </a:t>
            </a:r>
            <a:r>
              <a:rPr sz="2180" i="1" spc="139" dirty="0">
                <a:latin typeface="Times New Roman"/>
                <a:cs typeface="Times New Roman"/>
              </a:rPr>
              <a:t>R</a:t>
            </a:r>
            <a:r>
              <a:rPr sz="2378" spc="206" baseline="-10416" dirty="0">
                <a:latin typeface="Arial"/>
                <a:cs typeface="Arial"/>
              </a:rPr>
              <a:t>2</a:t>
            </a:r>
            <a:r>
              <a:rPr sz="2180" i="1" spc="139"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258" dirty="0">
                <a:latin typeface="Times New Roman"/>
                <a:cs typeface="Times New Roman"/>
              </a:rPr>
              <a:t>R</a:t>
            </a:r>
            <a:r>
              <a:rPr sz="2378" i="1" spc="386" baseline="-10416" dirty="0">
                <a:latin typeface="Times New Roman"/>
                <a:cs typeface="Times New Roman"/>
              </a:rPr>
              <a:t>J</a:t>
            </a:r>
            <a:r>
              <a:rPr sz="2378" i="1" spc="-238" baseline="-10416" dirty="0">
                <a:latin typeface="Times New Roman"/>
                <a:cs typeface="Times New Roman"/>
              </a:rPr>
              <a:t> </a:t>
            </a:r>
            <a:r>
              <a:rPr sz="2180" spc="50" dirty="0">
                <a:latin typeface="Times New Roman"/>
                <a:cs typeface="Times New Roman"/>
              </a:rPr>
              <a:t>.</a:t>
            </a:r>
            <a:endParaRPr sz="2180" dirty="0">
              <a:latin typeface="Times New Roman"/>
              <a:cs typeface="Times New Roman"/>
            </a:endParaRPr>
          </a:p>
          <a:p>
            <a:pPr marL="342900" marR="10067" indent="-342900">
              <a:lnSpc>
                <a:spcPct val="102600"/>
              </a:lnSpc>
              <a:spcBef>
                <a:spcPts val="595"/>
              </a:spcBef>
              <a:buClr>
                <a:srgbClr val="3333B2"/>
              </a:buClr>
              <a:buSzPct val="90909"/>
              <a:buFont typeface="Arial" panose="020B0604020202020204" pitchFamily="34" charset="0"/>
              <a:buChar char="•"/>
              <a:tabLst>
                <a:tab pos="240350" algn="l"/>
              </a:tabLst>
            </a:pPr>
            <a:r>
              <a:rPr sz="2180" spc="40" dirty="0">
                <a:latin typeface="Times New Roman"/>
                <a:cs typeface="Times New Roman"/>
              </a:rPr>
              <a:t>For </a:t>
            </a:r>
            <a:r>
              <a:rPr sz="2180" spc="20" dirty="0">
                <a:latin typeface="Times New Roman"/>
                <a:cs typeface="Times New Roman"/>
              </a:rPr>
              <a:t>every </a:t>
            </a:r>
            <a:r>
              <a:rPr sz="2180" spc="50" dirty="0">
                <a:latin typeface="Times New Roman"/>
                <a:cs typeface="Times New Roman"/>
              </a:rPr>
              <a:t>observation </a:t>
            </a:r>
            <a:r>
              <a:rPr sz="2180" spc="168" dirty="0">
                <a:latin typeface="Times New Roman"/>
                <a:cs typeface="Times New Roman"/>
              </a:rPr>
              <a:t>that </a:t>
            </a:r>
            <a:r>
              <a:rPr sz="2180" dirty="0">
                <a:latin typeface="Times New Roman"/>
                <a:cs typeface="Times New Roman"/>
              </a:rPr>
              <a:t>falls </a:t>
            </a:r>
            <a:r>
              <a:rPr sz="2180" spc="59" dirty="0">
                <a:latin typeface="Times New Roman"/>
                <a:cs typeface="Times New Roman"/>
              </a:rPr>
              <a:t>into </a:t>
            </a:r>
            <a:r>
              <a:rPr sz="2180" spc="109" dirty="0">
                <a:latin typeface="Times New Roman"/>
                <a:cs typeface="Times New Roman"/>
              </a:rPr>
              <a:t>the </a:t>
            </a:r>
            <a:r>
              <a:rPr sz="2180" spc="30" dirty="0">
                <a:latin typeface="Times New Roman"/>
                <a:cs typeface="Times New Roman"/>
              </a:rPr>
              <a:t>region </a:t>
            </a:r>
            <a:r>
              <a:rPr sz="2180" i="1" spc="268" dirty="0" err="1" smtClean="0">
                <a:latin typeface="Times New Roman"/>
                <a:cs typeface="Times New Roman"/>
              </a:rPr>
              <a:t>R</a:t>
            </a:r>
            <a:r>
              <a:rPr sz="2378" i="1" spc="400" baseline="-10416" dirty="0" err="1" smtClean="0">
                <a:latin typeface="Times New Roman"/>
                <a:cs typeface="Times New Roman"/>
              </a:rPr>
              <a:t>j</a:t>
            </a:r>
            <a:r>
              <a:rPr sz="2180" spc="50" dirty="0" smtClean="0">
                <a:latin typeface="Times New Roman"/>
                <a:cs typeface="Times New Roman"/>
              </a:rPr>
              <a:t>, </a:t>
            </a:r>
            <a:r>
              <a:rPr sz="2180" spc="-50" dirty="0">
                <a:latin typeface="Times New Roman"/>
                <a:cs typeface="Times New Roman"/>
              </a:rPr>
              <a:t>we  </a:t>
            </a:r>
            <a:r>
              <a:rPr sz="2180" spc="40" dirty="0">
                <a:latin typeface="Times New Roman"/>
                <a:cs typeface="Times New Roman"/>
              </a:rPr>
              <a:t>make </a:t>
            </a:r>
            <a:r>
              <a:rPr sz="2180" spc="109" dirty="0">
                <a:latin typeface="Times New Roman"/>
                <a:cs typeface="Times New Roman"/>
              </a:rPr>
              <a:t>the </a:t>
            </a:r>
            <a:r>
              <a:rPr sz="2180" spc="50" dirty="0">
                <a:latin typeface="Times New Roman"/>
                <a:cs typeface="Times New Roman"/>
              </a:rPr>
              <a:t>same </a:t>
            </a:r>
            <a:r>
              <a:rPr sz="2180" spc="59" dirty="0">
                <a:latin typeface="Times New Roman"/>
                <a:cs typeface="Times New Roman"/>
              </a:rPr>
              <a:t>prediction, </a:t>
            </a:r>
            <a:r>
              <a:rPr sz="2180" spc="20" dirty="0">
                <a:latin typeface="Times New Roman"/>
                <a:cs typeface="Times New Roman"/>
              </a:rPr>
              <a:t>which </a:t>
            </a:r>
            <a:r>
              <a:rPr sz="2180" spc="-10" dirty="0">
                <a:latin typeface="Times New Roman"/>
                <a:cs typeface="Times New Roman"/>
              </a:rPr>
              <a:t>is </a:t>
            </a:r>
            <a:r>
              <a:rPr sz="2180" spc="40" dirty="0">
                <a:latin typeface="Times New Roman"/>
                <a:cs typeface="Times New Roman"/>
              </a:rPr>
              <a:t>simply </a:t>
            </a:r>
            <a:r>
              <a:rPr sz="2180" spc="109" dirty="0">
                <a:latin typeface="Times New Roman"/>
                <a:cs typeface="Times New Roman"/>
              </a:rPr>
              <a:t>the </a:t>
            </a:r>
            <a:r>
              <a:rPr sz="2180" spc="79" dirty="0">
                <a:latin typeface="Times New Roman"/>
                <a:cs typeface="Times New Roman"/>
              </a:rPr>
              <a:t>mean </a:t>
            </a:r>
            <a:r>
              <a:rPr sz="2180" spc="-40" dirty="0">
                <a:latin typeface="Times New Roman"/>
                <a:cs typeface="Times New Roman"/>
              </a:rPr>
              <a:t>of </a:t>
            </a:r>
            <a:r>
              <a:rPr sz="2180" spc="109" dirty="0">
                <a:latin typeface="Times New Roman"/>
                <a:cs typeface="Times New Roman"/>
              </a:rPr>
              <a:t>the </a:t>
            </a:r>
            <a:r>
              <a:rPr sz="2180" spc="40" dirty="0" smtClean="0">
                <a:latin typeface="Times New Roman"/>
                <a:cs typeface="Times New Roman"/>
              </a:rPr>
              <a:t>response </a:t>
            </a:r>
            <a:r>
              <a:rPr sz="2180" spc="20" dirty="0">
                <a:latin typeface="Times New Roman"/>
                <a:cs typeface="Times New Roman"/>
              </a:rPr>
              <a:t>values </a:t>
            </a:r>
            <a:r>
              <a:rPr sz="2180" spc="10" dirty="0">
                <a:latin typeface="Times New Roman"/>
                <a:cs typeface="Times New Roman"/>
              </a:rPr>
              <a:t>for </a:t>
            </a:r>
            <a:r>
              <a:rPr sz="2180" spc="109" dirty="0">
                <a:latin typeface="Times New Roman"/>
                <a:cs typeface="Times New Roman"/>
              </a:rPr>
              <a:t>the </a:t>
            </a:r>
            <a:r>
              <a:rPr sz="2180" spc="79" dirty="0">
                <a:latin typeface="Times New Roman"/>
                <a:cs typeface="Times New Roman"/>
              </a:rPr>
              <a:t>training </a:t>
            </a:r>
            <a:r>
              <a:rPr sz="2180" spc="40" dirty="0">
                <a:latin typeface="Times New Roman"/>
                <a:cs typeface="Times New Roman"/>
              </a:rPr>
              <a:t>observations </a:t>
            </a:r>
            <a:r>
              <a:rPr sz="2180" spc="50" dirty="0">
                <a:latin typeface="Times New Roman"/>
                <a:cs typeface="Times New Roman"/>
              </a:rPr>
              <a:t>in</a:t>
            </a:r>
            <a:r>
              <a:rPr sz="2180" spc="466" dirty="0">
                <a:latin typeface="Times New Roman"/>
                <a:cs typeface="Times New Roman"/>
              </a:rPr>
              <a:t> </a:t>
            </a:r>
            <a:r>
              <a:rPr sz="2180" i="1" spc="268" dirty="0" err="1">
                <a:latin typeface="Times New Roman"/>
                <a:cs typeface="Times New Roman"/>
              </a:rPr>
              <a:t>R</a:t>
            </a:r>
            <a:r>
              <a:rPr sz="2378" i="1" spc="400" baseline="-10416" dirty="0" err="1">
                <a:latin typeface="Times New Roman"/>
                <a:cs typeface="Times New Roman"/>
              </a:rPr>
              <a:t>j</a:t>
            </a:r>
            <a:r>
              <a:rPr sz="2378" i="1" spc="400" baseline="-10416" dirty="0">
                <a:latin typeface="Times New Roman"/>
                <a:cs typeface="Times New Roman"/>
              </a:rPr>
              <a:t> </a:t>
            </a:r>
            <a:r>
              <a:rPr sz="2180" spc="50" dirty="0" smtClean="0">
                <a:latin typeface="Times New Roman"/>
                <a:cs typeface="Times New Roman"/>
              </a:rPr>
              <a:t>.</a:t>
            </a:r>
            <a:endParaRPr lang="en-US" sz="2180" spc="50" dirty="0" smtClean="0">
              <a:latin typeface="Times New Roman"/>
              <a:cs typeface="Times New Roman"/>
            </a:endParaRPr>
          </a:p>
          <a:p>
            <a:pPr marL="286911" marR="10067" indent="-261743">
              <a:lnSpc>
                <a:spcPct val="102600"/>
              </a:lnSpc>
              <a:spcBef>
                <a:spcPts val="109"/>
              </a:spcBef>
              <a:buClr>
                <a:srgbClr val="3333B2"/>
              </a:buClr>
              <a:buSzPct val="90909"/>
              <a:buFont typeface="DejaVu Sans"/>
              <a:buChar char="•"/>
              <a:tabLst>
                <a:tab pos="288169" algn="l"/>
              </a:tabLst>
            </a:pPr>
            <a:r>
              <a:rPr lang="en-US" sz="2180" spc="79" dirty="0">
                <a:latin typeface="Times New Roman"/>
                <a:cs typeface="Times New Roman"/>
              </a:rPr>
              <a:t>In </a:t>
            </a:r>
            <a:r>
              <a:rPr lang="en-US" sz="2180" spc="50" dirty="0">
                <a:latin typeface="Times New Roman"/>
                <a:cs typeface="Times New Roman"/>
              </a:rPr>
              <a:t>theory, </a:t>
            </a:r>
            <a:r>
              <a:rPr lang="en-US" sz="2180" spc="109" dirty="0">
                <a:latin typeface="Times New Roman"/>
                <a:cs typeface="Times New Roman"/>
              </a:rPr>
              <a:t>the </a:t>
            </a:r>
            <a:r>
              <a:rPr lang="en-US" sz="2180" spc="20" dirty="0">
                <a:latin typeface="Times New Roman"/>
                <a:cs typeface="Times New Roman"/>
              </a:rPr>
              <a:t>regions </a:t>
            </a:r>
            <a:r>
              <a:rPr lang="en-US" sz="2180" spc="30" dirty="0">
                <a:latin typeface="Times New Roman"/>
                <a:cs typeface="Times New Roman"/>
              </a:rPr>
              <a:t>could have </a:t>
            </a:r>
            <a:r>
              <a:rPr lang="en-US" sz="2180" spc="59" dirty="0">
                <a:latin typeface="Times New Roman"/>
                <a:cs typeface="Times New Roman"/>
              </a:rPr>
              <a:t>any </a:t>
            </a:r>
            <a:r>
              <a:rPr lang="en-US" sz="2180" spc="69" dirty="0">
                <a:latin typeface="Times New Roman"/>
                <a:cs typeface="Times New Roman"/>
              </a:rPr>
              <a:t>shape. </a:t>
            </a:r>
            <a:r>
              <a:rPr lang="en-US" sz="2180" dirty="0">
                <a:latin typeface="Times New Roman"/>
                <a:cs typeface="Times New Roman"/>
              </a:rPr>
              <a:t>However, </a:t>
            </a:r>
            <a:r>
              <a:rPr lang="en-US" sz="2180" spc="-50" dirty="0">
                <a:latin typeface="Times New Roman"/>
                <a:cs typeface="Times New Roman"/>
              </a:rPr>
              <a:t>we  </a:t>
            </a:r>
            <a:r>
              <a:rPr lang="en-US" sz="2180" spc="10" dirty="0">
                <a:latin typeface="Times New Roman"/>
                <a:cs typeface="Times New Roman"/>
              </a:rPr>
              <a:t>choose </a:t>
            </a:r>
            <a:r>
              <a:rPr lang="en-US" sz="2180" spc="109" dirty="0">
                <a:latin typeface="Times New Roman"/>
                <a:cs typeface="Times New Roman"/>
              </a:rPr>
              <a:t>to </a:t>
            </a:r>
            <a:r>
              <a:rPr lang="en-US" sz="2180" spc="40" dirty="0">
                <a:latin typeface="Times New Roman"/>
                <a:cs typeface="Times New Roman"/>
              </a:rPr>
              <a:t>divide </a:t>
            </a:r>
            <a:r>
              <a:rPr lang="en-US" sz="2180" spc="109" dirty="0">
                <a:latin typeface="Times New Roman"/>
                <a:cs typeface="Times New Roman"/>
              </a:rPr>
              <a:t>the </a:t>
            </a:r>
            <a:r>
              <a:rPr lang="en-US" sz="2180" spc="69" dirty="0">
                <a:latin typeface="Times New Roman"/>
                <a:cs typeface="Times New Roman"/>
              </a:rPr>
              <a:t>predictor </a:t>
            </a:r>
            <a:r>
              <a:rPr lang="en-US" sz="2180" spc="40" dirty="0">
                <a:latin typeface="Times New Roman"/>
                <a:cs typeface="Times New Roman"/>
              </a:rPr>
              <a:t>space </a:t>
            </a:r>
            <a:r>
              <a:rPr lang="en-US" sz="2180" spc="59" dirty="0">
                <a:latin typeface="Times New Roman"/>
                <a:cs typeface="Times New Roman"/>
              </a:rPr>
              <a:t>into </a:t>
            </a:r>
            <a:r>
              <a:rPr lang="en-US" sz="2180" spc="40" dirty="0">
                <a:latin typeface="Times New Roman"/>
                <a:cs typeface="Times New Roman"/>
              </a:rPr>
              <a:t>high-dimensional  </a:t>
            </a:r>
            <a:r>
              <a:rPr lang="en-US" sz="2180" spc="50" dirty="0">
                <a:latin typeface="Times New Roman"/>
                <a:cs typeface="Times New Roman"/>
              </a:rPr>
              <a:t>rectangles, or </a:t>
            </a:r>
            <a:r>
              <a:rPr lang="en-US" sz="2180" i="1" spc="-10" dirty="0">
                <a:solidFill>
                  <a:srgbClr val="009900"/>
                </a:solidFill>
                <a:latin typeface="Times New Roman"/>
                <a:cs typeface="Times New Roman"/>
              </a:rPr>
              <a:t>boxes</a:t>
            </a:r>
            <a:r>
              <a:rPr lang="en-US" sz="2180" spc="-10" dirty="0">
                <a:latin typeface="Times New Roman"/>
                <a:cs typeface="Times New Roman"/>
              </a:rPr>
              <a:t>, </a:t>
            </a:r>
            <a:r>
              <a:rPr lang="en-US" sz="2180" spc="10" dirty="0">
                <a:latin typeface="Times New Roman"/>
                <a:cs typeface="Times New Roman"/>
              </a:rPr>
              <a:t>for </a:t>
            </a:r>
            <a:r>
              <a:rPr lang="en-US" sz="2180" spc="40" dirty="0">
                <a:latin typeface="Times New Roman"/>
                <a:cs typeface="Times New Roman"/>
              </a:rPr>
              <a:t>simplicity </a:t>
            </a:r>
            <a:r>
              <a:rPr lang="en-US" sz="2180" spc="109" dirty="0">
                <a:latin typeface="Times New Roman"/>
                <a:cs typeface="Times New Roman"/>
              </a:rPr>
              <a:t>and </a:t>
            </a:r>
            <a:r>
              <a:rPr lang="en-US" sz="2180" spc="10" dirty="0">
                <a:latin typeface="Times New Roman"/>
                <a:cs typeface="Times New Roman"/>
              </a:rPr>
              <a:t>for </a:t>
            </a:r>
            <a:r>
              <a:rPr lang="en-US" sz="2180" spc="20" dirty="0">
                <a:latin typeface="Times New Roman"/>
                <a:cs typeface="Times New Roman"/>
              </a:rPr>
              <a:t>ease </a:t>
            </a:r>
            <a:r>
              <a:rPr lang="en-US" sz="2180" spc="-40" dirty="0">
                <a:latin typeface="Times New Roman"/>
                <a:cs typeface="Times New Roman"/>
              </a:rPr>
              <a:t>of  </a:t>
            </a:r>
            <a:r>
              <a:rPr lang="en-US" sz="2180" spc="89" dirty="0">
                <a:latin typeface="Times New Roman"/>
                <a:cs typeface="Times New Roman"/>
              </a:rPr>
              <a:t>interpretation </a:t>
            </a:r>
            <a:r>
              <a:rPr lang="en-US" sz="2180" spc="-40" dirty="0">
                <a:latin typeface="Times New Roman"/>
                <a:cs typeface="Times New Roman"/>
              </a:rPr>
              <a:t>of </a:t>
            </a:r>
            <a:r>
              <a:rPr lang="en-US" sz="2180" spc="109" dirty="0">
                <a:latin typeface="Times New Roman"/>
                <a:cs typeface="Times New Roman"/>
              </a:rPr>
              <a:t>the </a:t>
            </a:r>
            <a:r>
              <a:rPr lang="en-US" sz="2180" spc="59" dirty="0">
                <a:latin typeface="Times New Roman"/>
                <a:cs typeface="Times New Roman"/>
              </a:rPr>
              <a:t>resulting </a:t>
            </a:r>
            <a:r>
              <a:rPr lang="en-US" sz="2180" spc="50" dirty="0">
                <a:latin typeface="Times New Roman"/>
                <a:cs typeface="Times New Roman"/>
              </a:rPr>
              <a:t>predictive</a:t>
            </a:r>
            <a:r>
              <a:rPr lang="en-US" sz="2180" spc="99" dirty="0">
                <a:latin typeface="Times New Roman"/>
                <a:cs typeface="Times New Roman"/>
              </a:rPr>
              <a:t> </a:t>
            </a:r>
            <a:r>
              <a:rPr lang="en-US" sz="2180" spc="40" dirty="0">
                <a:latin typeface="Times New Roman"/>
                <a:cs typeface="Times New Roman"/>
              </a:rPr>
              <a:t>model.</a:t>
            </a:r>
            <a:endParaRPr lang="en-US" sz="2180" dirty="0">
              <a:latin typeface="Times New Roman"/>
              <a:cs typeface="Times New Roman"/>
            </a:endParaRPr>
          </a:p>
          <a:p>
            <a:pPr marL="286911" marR="405198" indent="-261743">
              <a:lnSpc>
                <a:spcPct val="102699"/>
              </a:lnSpc>
              <a:spcBef>
                <a:spcPts val="595"/>
              </a:spcBef>
              <a:buClr>
                <a:srgbClr val="3333B2"/>
              </a:buClr>
              <a:buSzPct val="90909"/>
              <a:buFont typeface="DejaVu Sans"/>
              <a:buChar char="•"/>
              <a:tabLst>
                <a:tab pos="288169" algn="l"/>
              </a:tabLst>
            </a:pPr>
            <a:r>
              <a:rPr lang="en-US" sz="2180" spc="109" dirty="0">
                <a:latin typeface="Times New Roman"/>
                <a:cs typeface="Times New Roman"/>
              </a:rPr>
              <a:t>The </a:t>
            </a:r>
            <a:r>
              <a:rPr lang="en-US" sz="2180" spc="20" dirty="0">
                <a:latin typeface="Times New Roman"/>
                <a:cs typeface="Times New Roman"/>
              </a:rPr>
              <a:t>goal </a:t>
            </a:r>
            <a:r>
              <a:rPr lang="en-US" sz="2180" spc="-10" dirty="0">
                <a:latin typeface="Times New Roman"/>
                <a:cs typeface="Times New Roman"/>
              </a:rPr>
              <a:t>is </a:t>
            </a:r>
            <a:r>
              <a:rPr lang="en-US" sz="2180" spc="109" dirty="0">
                <a:latin typeface="Times New Roman"/>
                <a:cs typeface="Times New Roman"/>
              </a:rPr>
              <a:t>to </a:t>
            </a:r>
            <a:r>
              <a:rPr lang="en-US" sz="2180" spc="20" dirty="0">
                <a:latin typeface="Times New Roman"/>
                <a:cs typeface="Times New Roman"/>
              </a:rPr>
              <a:t>find boxes </a:t>
            </a:r>
            <a:r>
              <a:rPr lang="en-US" sz="2180" i="1" spc="139" dirty="0">
                <a:latin typeface="Times New Roman"/>
                <a:cs typeface="Times New Roman"/>
              </a:rPr>
              <a:t>R</a:t>
            </a:r>
            <a:r>
              <a:rPr lang="en-US" sz="2378" spc="206" baseline="-10416" dirty="0">
                <a:latin typeface="Arial"/>
                <a:cs typeface="Arial"/>
              </a:rPr>
              <a:t>1</a:t>
            </a:r>
            <a:r>
              <a:rPr lang="en-US" sz="2180" i="1" spc="139" dirty="0">
                <a:latin typeface="Times New Roman"/>
                <a:cs typeface="Times New Roman"/>
              </a:rPr>
              <a:t>, </a:t>
            </a:r>
            <a:r>
              <a:rPr lang="en-US" sz="2180" i="1" spc="50" dirty="0">
                <a:latin typeface="Times New Roman"/>
                <a:cs typeface="Times New Roman"/>
              </a:rPr>
              <a:t>. . . , </a:t>
            </a:r>
            <a:r>
              <a:rPr lang="en-US" sz="2180" i="1" spc="258" dirty="0">
                <a:latin typeface="Times New Roman"/>
                <a:cs typeface="Times New Roman"/>
              </a:rPr>
              <a:t>R</a:t>
            </a:r>
            <a:r>
              <a:rPr lang="en-US" sz="2378" i="1" spc="386" baseline="-10416" dirty="0">
                <a:latin typeface="Times New Roman"/>
                <a:cs typeface="Times New Roman"/>
              </a:rPr>
              <a:t>J </a:t>
            </a:r>
            <a:r>
              <a:rPr lang="en-US" sz="2180" spc="168" dirty="0">
                <a:latin typeface="Times New Roman"/>
                <a:cs typeface="Times New Roman"/>
              </a:rPr>
              <a:t>that </a:t>
            </a:r>
            <a:r>
              <a:rPr lang="en-US" sz="2180" spc="30" dirty="0">
                <a:latin typeface="Times New Roman"/>
                <a:cs typeface="Times New Roman"/>
              </a:rPr>
              <a:t>minimize </a:t>
            </a:r>
            <a:r>
              <a:rPr lang="en-US" sz="2180" spc="109" dirty="0">
                <a:latin typeface="Times New Roman"/>
                <a:cs typeface="Times New Roman"/>
              </a:rPr>
              <a:t>the  </a:t>
            </a:r>
            <a:r>
              <a:rPr lang="en-US" sz="2180" spc="40" dirty="0">
                <a:latin typeface="Times New Roman"/>
                <a:cs typeface="Times New Roman"/>
              </a:rPr>
              <a:t>RSS, </a:t>
            </a:r>
            <a:r>
              <a:rPr lang="en-US" sz="2180" spc="10" dirty="0">
                <a:latin typeface="Times New Roman"/>
                <a:cs typeface="Times New Roman"/>
              </a:rPr>
              <a:t>given</a:t>
            </a:r>
            <a:r>
              <a:rPr lang="en-US" sz="2180" spc="287" dirty="0">
                <a:latin typeface="Times New Roman"/>
                <a:cs typeface="Times New Roman"/>
              </a:rPr>
              <a:t> </a:t>
            </a:r>
            <a:r>
              <a:rPr lang="en-US" sz="2180" spc="50" dirty="0">
                <a:latin typeface="Times New Roman"/>
                <a:cs typeface="Times New Roman"/>
              </a:rPr>
              <a:t>by</a:t>
            </a:r>
            <a:endParaRPr lang="en-US" sz="2180" dirty="0">
              <a:latin typeface="Times New Roman"/>
              <a:cs typeface="Times New Roman"/>
            </a:endParaRPr>
          </a:p>
          <a:p>
            <a:pPr marL="240350" marR="10067" indent="-240350">
              <a:lnSpc>
                <a:spcPct val="102600"/>
              </a:lnSpc>
              <a:spcBef>
                <a:spcPts val="595"/>
              </a:spcBef>
              <a:buClr>
                <a:srgbClr val="3333B2"/>
              </a:buClr>
              <a:buSzPct val="90909"/>
              <a:buAutoNum type="arabicPeriod" startAt="2"/>
              <a:tabLst>
                <a:tab pos="240350" algn="l"/>
              </a:tabLst>
            </a:pPr>
            <a:endParaRPr sz="2180" dirty="0">
              <a:latin typeface="Times New Roman"/>
              <a:cs typeface="Times New Roman"/>
            </a:endParaRPr>
          </a:p>
        </p:txBody>
      </p:sp>
      <p:pic>
        <p:nvPicPr>
          <p:cNvPr id="5" name="Picture 4"/>
          <p:cNvPicPr>
            <a:picLocks noChangeAspect="1"/>
          </p:cNvPicPr>
          <p:nvPr/>
        </p:nvPicPr>
        <p:blipFill>
          <a:blip r:embed="rId2"/>
          <a:stretch>
            <a:fillRect/>
          </a:stretch>
        </p:blipFill>
        <p:spPr>
          <a:xfrm>
            <a:off x="3892840" y="4053308"/>
            <a:ext cx="1933575" cy="800100"/>
          </a:xfrm>
          <a:prstGeom prst="rect">
            <a:avLst/>
          </a:prstGeom>
        </p:spPr>
      </p:pic>
      <p:sp>
        <p:nvSpPr>
          <p:cNvPr id="6" name="object 10"/>
          <p:cNvSpPr txBox="1"/>
          <p:nvPr/>
        </p:nvSpPr>
        <p:spPr>
          <a:xfrm>
            <a:off x="228600" y="4761620"/>
            <a:ext cx="11833411" cy="2296293"/>
          </a:xfrm>
          <a:prstGeom prst="rect">
            <a:avLst/>
          </a:prstGeom>
        </p:spPr>
        <p:txBody>
          <a:bodyPr vert="horz" wrap="square" lIns="0" tIns="134643" rIns="0" bIns="0" rtlCol="0">
            <a:spAutoFit/>
          </a:bodyPr>
          <a:lstStyle/>
          <a:p>
            <a:pPr marL="25168" marR="10067">
              <a:lnSpc>
                <a:spcPct val="102600"/>
              </a:lnSpc>
              <a:spcBef>
                <a:spcPts val="1100"/>
              </a:spcBef>
            </a:pPr>
            <a:r>
              <a:rPr sz="2180" spc="40" dirty="0" smtClean="0">
                <a:latin typeface="Times New Roman"/>
                <a:cs typeface="Times New Roman"/>
              </a:rPr>
              <a:t>where </a:t>
            </a:r>
            <a:r>
              <a:rPr sz="2180" i="1" spc="-20" dirty="0">
                <a:latin typeface="Times New Roman"/>
                <a:cs typeface="Times New Roman"/>
              </a:rPr>
              <a:t>y</a:t>
            </a:r>
            <a:r>
              <a:rPr sz="2180" spc="-20" dirty="0">
                <a:latin typeface="Times New Roman"/>
                <a:cs typeface="Times New Roman"/>
              </a:rPr>
              <a:t>ˆ</a:t>
            </a:r>
            <a:r>
              <a:rPr sz="1784" i="1" spc="-30" baseline="-13888" dirty="0">
                <a:latin typeface="Arial"/>
                <a:cs typeface="Arial"/>
              </a:rPr>
              <a:t>R</a:t>
            </a:r>
            <a:r>
              <a:rPr sz="1784" i="1" spc="-30" baseline="-32407" dirty="0">
                <a:latin typeface="Arial"/>
                <a:cs typeface="Arial"/>
              </a:rPr>
              <a:t>j</a:t>
            </a:r>
            <a:r>
              <a:rPr sz="1784" i="1" spc="430" baseline="-32407" dirty="0">
                <a:latin typeface="Arial"/>
                <a:cs typeface="Arial"/>
              </a:rPr>
              <a:t> </a:t>
            </a:r>
            <a:r>
              <a:rPr sz="2180" spc="-10" dirty="0">
                <a:latin typeface="Times New Roman"/>
                <a:cs typeface="Times New Roman"/>
              </a:rPr>
              <a:t>is </a:t>
            </a:r>
            <a:r>
              <a:rPr sz="2180" spc="109" dirty="0">
                <a:latin typeface="Times New Roman"/>
                <a:cs typeface="Times New Roman"/>
              </a:rPr>
              <a:t>the </a:t>
            </a:r>
            <a:r>
              <a:rPr sz="2180" spc="79" dirty="0">
                <a:latin typeface="Times New Roman"/>
                <a:cs typeface="Times New Roman"/>
              </a:rPr>
              <a:t>mean </a:t>
            </a:r>
            <a:r>
              <a:rPr sz="2180" spc="40" dirty="0">
                <a:latin typeface="Times New Roman"/>
                <a:cs typeface="Times New Roman"/>
              </a:rPr>
              <a:t>response </a:t>
            </a:r>
            <a:r>
              <a:rPr sz="2180" spc="10" dirty="0">
                <a:latin typeface="Times New Roman"/>
                <a:cs typeface="Times New Roman"/>
              </a:rPr>
              <a:t>for </a:t>
            </a:r>
            <a:r>
              <a:rPr sz="2180" spc="109" dirty="0">
                <a:latin typeface="Times New Roman"/>
                <a:cs typeface="Times New Roman"/>
              </a:rPr>
              <a:t>the </a:t>
            </a:r>
            <a:r>
              <a:rPr sz="2180" spc="79" dirty="0">
                <a:latin typeface="Times New Roman"/>
                <a:cs typeface="Times New Roman"/>
              </a:rPr>
              <a:t>training </a:t>
            </a:r>
            <a:r>
              <a:rPr sz="2180" spc="40" dirty="0" smtClean="0">
                <a:latin typeface="Times New Roman"/>
                <a:cs typeface="Times New Roman"/>
              </a:rPr>
              <a:t>observations </a:t>
            </a:r>
            <a:r>
              <a:rPr sz="2180" spc="69" dirty="0">
                <a:latin typeface="Times New Roman"/>
                <a:cs typeface="Times New Roman"/>
              </a:rPr>
              <a:t>within </a:t>
            </a:r>
            <a:r>
              <a:rPr sz="2180" spc="109" dirty="0">
                <a:latin typeface="Times New Roman"/>
                <a:cs typeface="Times New Roman"/>
              </a:rPr>
              <a:t>the </a:t>
            </a:r>
            <a:r>
              <a:rPr sz="2180" i="1" spc="248" dirty="0" err="1" smtClean="0">
                <a:latin typeface="Times New Roman"/>
                <a:cs typeface="Times New Roman"/>
              </a:rPr>
              <a:t>j</a:t>
            </a:r>
            <a:r>
              <a:rPr sz="2180" spc="248" dirty="0" err="1" smtClean="0">
                <a:latin typeface="Times New Roman"/>
                <a:cs typeface="Times New Roman"/>
              </a:rPr>
              <a:t>th</a:t>
            </a:r>
            <a:r>
              <a:rPr sz="2180" spc="40" dirty="0" err="1" smtClean="0">
                <a:latin typeface="Times New Roman"/>
                <a:cs typeface="Times New Roman"/>
              </a:rPr>
              <a:t>box</a:t>
            </a:r>
            <a:r>
              <a:rPr sz="2180" spc="40" dirty="0" smtClean="0">
                <a:latin typeface="Times New Roman"/>
                <a:cs typeface="Times New Roman"/>
              </a:rPr>
              <a:t>.</a:t>
            </a:r>
            <a:endParaRPr lang="en-US" sz="2180" spc="40" dirty="0" smtClean="0">
              <a:latin typeface="Times New Roman"/>
              <a:cs typeface="Times New Roman"/>
            </a:endParaRPr>
          </a:p>
          <a:p>
            <a:pPr marL="368068" marR="10067" indent="-342900">
              <a:lnSpc>
                <a:spcPct val="102600"/>
              </a:lnSpc>
              <a:spcBef>
                <a:spcPts val="1100"/>
              </a:spcBef>
              <a:buFont typeface="Arial" panose="020B0604020202020204" pitchFamily="34" charset="0"/>
              <a:buChar char="•"/>
            </a:pPr>
            <a:r>
              <a:rPr lang="en-US" sz="2200" spc="59" dirty="0">
                <a:latin typeface="Times New Roman" panose="02020603050405020304" pitchFamily="18" charset="0"/>
                <a:cs typeface="Times New Roman" panose="02020603050405020304" pitchFamily="18" charset="0"/>
              </a:rPr>
              <a:t>Unfortunately, </a:t>
            </a:r>
            <a:r>
              <a:rPr lang="en-US" sz="2200" spc="109" dirty="0">
                <a:latin typeface="Times New Roman" panose="02020603050405020304" pitchFamily="18" charset="0"/>
                <a:cs typeface="Times New Roman" panose="02020603050405020304" pitchFamily="18" charset="0"/>
              </a:rPr>
              <a:t>it </a:t>
            </a:r>
            <a:r>
              <a:rPr lang="en-US" sz="2200" spc="-10" dirty="0">
                <a:latin typeface="Times New Roman" panose="02020603050405020304" pitchFamily="18" charset="0"/>
                <a:cs typeface="Times New Roman" panose="02020603050405020304" pitchFamily="18" charset="0"/>
              </a:rPr>
              <a:t>is </a:t>
            </a:r>
            <a:r>
              <a:rPr lang="en-US" sz="2200" spc="69" dirty="0">
                <a:latin typeface="Times New Roman" panose="02020603050405020304" pitchFamily="18" charset="0"/>
                <a:cs typeface="Times New Roman" panose="02020603050405020304" pitchFamily="18" charset="0"/>
              </a:rPr>
              <a:t>computationally </a:t>
            </a:r>
            <a:r>
              <a:rPr lang="en-US" sz="2200" spc="20" dirty="0">
                <a:latin typeface="Times New Roman" panose="02020603050405020304" pitchFamily="18" charset="0"/>
                <a:cs typeface="Times New Roman" panose="02020603050405020304" pitchFamily="18" charset="0"/>
              </a:rPr>
              <a:t>infeasible </a:t>
            </a:r>
            <a:r>
              <a:rPr lang="en-US" sz="2200" spc="109" dirty="0">
                <a:latin typeface="Times New Roman" panose="02020603050405020304" pitchFamily="18" charset="0"/>
                <a:cs typeface="Times New Roman" panose="02020603050405020304" pitchFamily="18" charset="0"/>
              </a:rPr>
              <a:t>to </a:t>
            </a:r>
            <a:r>
              <a:rPr lang="en-US" sz="2200" spc="30" dirty="0">
                <a:latin typeface="Times New Roman" panose="02020603050405020304" pitchFamily="18" charset="0"/>
                <a:cs typeface="Times New Roman" panose="02020603050405020304" pitchFamily="18" charset="0"/>
              </a:rPr>
              <a:t>consider  </a:t>
            </a:r>
            <a:r>
              <a:rPr lang="en-US" sz="2200" spc="20" dirty="0">
                <a:latin typeface="Times New Roman" panose="02020603050405020304" pitchFamily="18" charset="0"/>
                <a:cs typeface="Times New Roman" panose="02020603050405020304" pitchFamily="18" charset="0"/>
              </a:rPr>
              <a:t>every </a:t>
            </a:r>
            <a:r>
              <a:rPr lang="en-US" sz="2200" spc="30" dirty="0">
                <a:latin typeface="Times New Roman" panose="02020603050405020304" pitchFamily="18" charset="0"/>
                <a:cs typeface="Times New Roman" panose="02020603050405020304" pitchFamily="18" charset="0"/>
              </a:rPr>
              <a:t>possible </a:t>
            </a:r>
            <a:r>
              <a:rPr lang="en-US" sz="2200" spc="99" dirty="0">
                <a:latin typeface="Times New Roman" panose="02020603050405020304" pitchFamily="18" charset="0"/>
                <a:cs typeface="Times New Roman" panose="02020603050405020304" pitchFamily="18" charset="0"/>
              </a:rPr>
              <a:t>partition </a:t>
            </a:r>
            <a:r>
              <a:rPr lang="en-US" sz="2200" spc="-40" dirty="0">
                <a:latin typeface="Times New Roman" panose="02020603050405020304" pitchFamily="18" charset="0"/>
                <a:cs typeface="Times New Roman" panose="02020603050405020304" pitchFamily="18" charset="0"/>
              </a:rPr>
              <a:t>of </a:t>
            </a:r>
            <a:r>
              <a:rPr lang="en-US" sz="2200" spc="109" dirty="0">
                <a:latin typeface="Times New Roman" panose="02020603050405020304" pitchFamily="18" charset="0"/>
                <a:cs typeface="Times New Roman" panose="02020603050405020304" pitchFamily="18" charset="0"/>
              </a:rPr>
              <a:t>the </a:t>
            </a:r>
            <a:r>
              <a:rPr lang="en-US" sz="2200" spc="69" dirty="0">
                <a:latin typeface="Times New Roman" panose="02020603050405020304" pitchFamily="18" charset="0"/>
                <a:cs typeface="Times New Roman" panose="02020603050405020304" pitchFamily="18" charset="0"/>
              </a:rPr>
              <a:t>feature </a:t>
            </a:r>
            <a:r>
              <a:rPr lang="en-US" sz="2200" spc="40" dirty="0">
                <a:latin typeface="Times New Roman" panose="02020603050405020304" pitchFamily="18" charset="0"/>
                <a:cs typeface="Times New Roman" panose="02020603050405020304" pitchFamily="18" charset="0"/>
              </a:rPr>
              <a:t>space </a:t>
            </a:r>
            <a:r>
              <a:rPr lang="en-US" sz="2200" spc="59" dirty="0">
                <a:latin typeface="Times New Roman" panose="02020603050405020304" pitchFamily="18" charset="0"/>
                <a:cs typeface="Times New Roman" panose="02020603050405020304" pitchFamily="18" charset="0"/>
              </a:rPr>
              <a:t>into </a:t>
            </a:r>
            <a:r>
              <a:rPr lang="en-US" sz="2200" i="1" spc="226" dirty="0">
                <a:latin typeface="Times New Roman" panose="02020603050405020304" pitchFamily="18" charset="0"/>
                <a:cs typeface="Times New Roman" panose="02020603050405020304" pitchFamily="18" charset="0"/>
              </a:rPr>
              <a:t>J</a:t>
            </a:r>
            <a:r>
              <a:rPr lang="en-US" sz="2200" i="1" spc="783" dirty="0">
                <a:latin typeface="Times New Roman" panose="02020603050405020304" pitchFamily="18" charset="0"/>
                <a:cs typeface="Times New Roman" panose="02020603050405020304" pitchFamily="18" charset="0"/>
              </a:rPr>
              <a:t> </a:t>
            </a:r>
            <a:r>
              <a:rPr lang="en-US" sz="2200" spc="30" dirty="0">
                <a:latin typeface="Times New Roman" panose="02020603050405020304" pitchFamily="18" charset="0"/>
                <a:cs typeface="Times New Roman" panose="02020603050405020304" pitchFamily="18" charset="0"/>
              </a:rPr>
              <a:t>boxes</a:t>
            </a:r>
            <a:r>
              <a:rPr lang="en-US" sz="2200" spc="30" dirty="0" smtClean="0">
                <a:latin typeface="Times New Roman" panose="02020603050405020304" pitchFamily="18" charset="0"/>
                <a:cs typeface="Times New Roman" panose="02020603050405020304" pitchFamily="18" charset="0"/>
              </a:rPr>
              <a:t>.</a:t>
            </a:r>
          </a:p>
          <a:p>
            <a:pPr marL="368068" marR="10067" indent="-342900">
              <a:lnSpc>
                <a:spcPct val="102600"/>
              </a:lnSpc>
              <a:spcBef>
                <a:spcPts val="1100"/>
              </a:spcBef>
              <a:buFont typeface="Arial" panose="020B0604020202020204" pitchFamily="34" charset="0"/>
              <a:buChar char="•"/>
            </a:pPr>
            <a:r>
              <a:rPr lang="en-US" sz="2200" spc="40" dirty="0">
                <a:latin typeface="Times New Roman" panose="02020603050405020304" pitchFamily="18" charset="0"/>
                <a:cs typeface="Times New Roman" panose="02020603050405020304" pitchFamily="18" charset="0"/>
              </a:rPr>
              <a:t>For </a:t>
            </a:r>
            <a:r>
              <a:rPr lang="en-US" sz="2200" spc="79" dirty="0">
                <a:latin typeface="Times New Roman" panose="02020603050405020304" pitchFamily="18" charset="0"/>
                <a:cs typeface="Times New Roman" panose="02020603050405020304" pitchFamily="18" charset="0"/>
              </a:rPr>
              <a:t>this </a:t>
            </a:r>
            <a:r>
              <a:rPr lang="en-US" sz="2200" spc="50" dirty="0">
                <a:latin typeface="Times New Roman" panose="02020603050405020304" pitchFamily="18" charset="0"/>
                <a:cs typeface="Times New Roman" panose="02020603050405020304" pitchFamily="18" charset="0"/>
              </a:rPr>
              <a:t>reason, </a:t>
            </a:r>
            <a:r>
              <a:rPr lang="en-US" sz="2200" spc="-50" dirty="0">
                <a:latin typeface="Times New Roman" panose="02020603050405020304" pitchFamily="18" charset="0"/>
                <a:cs typeface="Times New Roman" panose="02020603050405020304" pitchFamily="18" charset="0"/>
              </a:rPr>
              <a:t>we </a:t>
            </a:r>
            <a:r>
              <a:rPr lang="en-US" sz="2200" spc="79" dirty="0">
                <a:latin typeface="Times New Roman" panose="02020603050405020304" pitchFamily="18" charset="0"/>
                <a:cs typeface="Times New Roman" panose="02020603050405020304" pitchFamily="18" charset="0"/>
              </a:rPr>
              <a:t>take </a:t>
            </a:r>
            <a:r>
              <a:rPr lang="en-US" sz="2200" spc="109" dirty="0">
                <a:latin typeface="Times New Roman" panose="02020603050405020304" pitchFamily="18" charset="0"/>
                <a:cs typeface="Times New Roman" panose="02020603050405020304" pitchFamily="18" charset="0"/>
              </a:rPr>
              <a:t>a </a:t>
            </a:r>
            <a:r>
              <a:rPr lang="en-US" sz="2200" i="1" spc="40" dirty="0">
                <a:solidFill>
                  <a:srgbClr val="009900"/>
                </a:solidFill>
                <a:latin typeface="Times New Roman" panose="02020603050405020304" pitchFamily="18" charset="0"/>
                <a:cs typeface="Times New Roman" panose="02020603050405020304" pitchFamily="18" charset="0"/>
              </a:rPr>
              <a:t>top-down</a:t>
            </a:r>
            <a:r>
              <a:rPr lang="en-US" sz="2200" spc="40" dirty="0">
                <a:latin typeface="Times New Roman" panose="02020603050405020304" pitchFamily="18" charset="0"/>
                <a:cs typeface="Times New Roman" panose="02020603050405020304" pitchFamily="18" charset="0"/>
              </a:rPr>
              <a:t>, </a:t>
            </a:r>
            <a:r>
              <a:rPr lang="en-US" sz="2200" i="1" spc="-50" dirty="0">
                <a:solidFill>
                  <a:srgbClr val="009900"/>
                </a:solidFill>
                <a:latin typeface="Times New Roman" panose="02020603050405020304" pitchFamily="18" charset="0"/>
                <a:cs typeface="Times New Roman" panose="02020603050405020304" pitchFamily="18" charset="0"/>
              </a:rPr>
              <a:t>greedy </a:t>
            </a:r>
            <a:r>
              <a:rPr lang="en-US" sz="2200" spc="69" dirty="0">
                <a:latin typeface="Times New Roman" panose="02020603050405020304" pitchFamily="18" charset="0"/>
                <a:cs typeface="Times New Roman" panose="02020603050405020304" pitchFamily="18" charset="0"/>
              </a:rPr>
              <a:t>approach </a:t>
            </a:r>
            <a:r>
              <a:rPr lang="en-US" sz="2200" spc="168" dirty="0">
                <a:latin typeface="Times New Roman" panose="02020603050405020304" pitchFamily="18" charset="0"/>
                <a:cs typeface="Times New Roman" panose="02020603050405020304" pitchFamily="18" charset="0"/>
              </a:rPr>
              <a:t>that </a:t>
            </a:r>
            <a:r>
              <a:rPr lang="en-US" sz="2200" spc="-10" dirty="0">
                <a:latin typeface="Times New Roman" panose="02020603050405020304" pitchFamily="18" charset="0"/>
                <a:cs typeface="Times New Roman" panose="02020603050405020304" pitchFamily="18" charset="0"/>
              </a:rPr>
              <a:t>is </a:t>
            </a:r>
            <a:r>
              <a:rPr lang="en-US" sz="2200" spc="30" dirty="0">
                <a:latin typeface="Times New Roman" panose="02020603050405020304" pitchFamily="18" charset="0"/>
                <a:cs typeface="Times New Roman" panose="02020603050405020304" pitchFamily="18" charset="0"/>
              </a:rPr>
              <a:t>known </a:t>
            </a:r>
            <a:r>
              <a:rPr lang="en-US" sz="2200" spc="50" dirty="0">
                <a:latin typeface="Times New Roman" panose="02020603050405020304" pitchFamily="18" charset="0"/>
                <a:cs typeface="Times New Roman" panose="02020603050405020304" pitchFamily="18" charset="0"/>
              </a:rPr>
              <a:t>as </a:t>
            </a:r>
            <a:r>
              <a:rPr lang="en-US" sz="2200" spc="30" dirty="0">
                <a:latin typeface="Times New Roman" panose="02020603050405020304" pitchFamily="18" charset="0"/>
                <a:cs typeface="Times New Roman" panose="02020603050405020304" pitchFamily="18" charset="0"/>
              </a:rPr>
              <a:t>recursive </a:t>
            </a:r>
            <a:r>
              <a:rPr lang="en-US" sz="2200" spc="79" dirty="0" smtClean="0">
                <a:latin typeface="Times New Roman" panose="02020603050405020304" pitchFamily="18" charset="0"/>
                <a:cs typeface="Times New Roman" panose="02020603050405020304" pitchFamily="18" charset="0"/>
              </a:rPr>
              <a:t>binary</a:t>
            </a:r>
            <a:r>
              <a:rPr lang="en-US" sz="2200" spc="198" dirty="0" smtClean="0">
                <a:latin typeface="Times New Roman" panose="02020603050405020304" pitchFamily="18" charset="0"/>
                <a:cs typeface="Times New Roman" panose="02020603050405020304" pitchFamily="18" charset="0"/>
              </a:rPr>
              <a:t> </a:t>
            </a:r>
            <a:r>
              <a:rPr lang="en-US" sz="2200" spc="69" dirty="0" smtClean="0">
                <a:latin typeface="Times New Roman" panose="02020603050405020304" pitchFamily="18" charset="0"/>
                <a:cs typeface="Times New Roman" panose="02020603050405020304" pitchFamily="18" charset="0"/>
              </a:rPr>
              <a:t>splitting.</a:t>
            </a:r>
            <a:endParaRPr lang="en-US" sz="2200" dirty="0">
              <a:latin typeface="Times New Roman" panose="02020603050405020304" pitchFamily="18" charset="0"/>
              <a:cs typeface="Times New Roman" panose="02020603050405020304" pitchFamily="18" charset="0"/>
            </a:endParaRPr>
          </a:p>
          <a:p>
            <a:pPr marL="25168" marR="10067">
              <a:lnSpc>
                <a:spcPct val="102600"/>
              </a:lnSpc>
              <a:spcBef>
                <a:spcPts val="1100"/>
              </a:spcBef>
            </a:pPr>
            <a:endParaRPr sz="2180" dirty="0">
              <a:latin typeface="Times New Roman"/>
              <a:cs typeface="Times New Roman"/>
            </a:endParaRPr>
          </a:p>
        </p:txBody>
      </p:sp>
    </p:spTree>
    <p:extLst>
      <p:ext uri="{BB962C8B-B14F-4D97-AF65-F5344CB8AC3E}">
        <p14:creationId xmlns:p14="http://schemas.microsoft.com/office/powerpoint/2010/main" val="2989319064"/>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0779" y="15388"/>
            <a:ext cx="10444659" cy="495972"/>
          </a:xfrm>
          <a:prstGeom prst="rect">
            <a:avLst/>
          </a:prstGeom>
        </p:spPr>
        <p:txBody>
          <a:bodyPr vert="horz" wrap="square" lIns="0" tIns="33975" rIns="0" bIns="0" rtlCol="0" anchor="ctr">
            <a:spAutoFit/>
          </a:bodyPr>
          <a:lstStyle/>
          <a:p>
            <a:pPr marL="25168">
              <a:lnSpc>
                <a:spcPct val="100000"/>
              </a:lnSpc>
              <a:spcBef>
                <a:spcPts val="268"/>
              </a:spcBef>
            </a:pPr>
            <a:r>
              <a:rPr sz="3000" spc="-79" dirty="0"/>
              <a:t>More </a:t>
            </a:r>
            <a:r>
              <a:rPr sz="3000" spc="-30" dirty="0"/>
              <a:t>details </a:t>
            </a:r>
            <a:r>
              <a:rPr sz="3000" spc="-79" dirty="0"/>
              <a:t>of </a:t>
            </a:r>
            <a:r>
              <a:rPr sz="3000" spc="-20" dirty="0"/>
              <a:t>the </a:t>
            </a:r>
            <a:r>
              <a:rPr sz="3000" spc="-50" dirty="0"/>
              <a:t>tree-building</a:t>
            </a:r>
            <a:r>
              <a:rPr sz="3000" spc="238" dirty="0"/>
              <a:t> </a:t>
            </a:r>
            <a:r>
              <a:rPr sz="3000" spc="-69" dirty="0"/>
              <a:t>process</a:t>
            </a:r>
          </a:p>
        </p:txBody>
      </p:sp>
      <p:sp>
        <p:nvSpPr>
          <p:cNvPr id="3" name="object 3"/>
          <p:cNvSpPr txBox="1">
            <a:spLocks noGrp="1"/>
          </p:cNvSpPr>
          <p:nvPr>
            <p:ph type="body" idx="1"/>
          </p:nvPr>
        </p:nvSpPr>
        <p:spPr>
          <a:xfrm>
            <a:off x="412229" y="541567"/>
            <a:ext cx="11526486" cy="6035241"/>
          </a:xfrm>
          <a:prstGeom prst="rect">
            <a:avLst/>
          </a:prstGeom>
        </p:spPr>
        <p:txBody>
          <a:bodyPr vert="horz" wrap="square" lIns="0" tIns="13842" rIns="0" bIns="0" rtlCol="0">
            <a:spAutoFit/>
          </a:bodyPr>
          <a:lstStyle/>
          <a:p>
            <a:pPr marR="225248">
              <a:lnSpc>
                <a:spcPct val="102600"/>
              </a:lnSpc>
              <a:spcBef>
                <a:spcPts val="595"/>
              </a:spcBef>
              <a:buClr>
                <a:srgbClr val="3333B2"/>
              </a:buClr>
              <a:buSzPct val="90909"/>
            </a:pPr>
            <a:r>
              <a:rPr sz="2100" spc="109" dirty="0" smtClean="0">
                <a:latin typeface="Times New Roman" panose="02020603050405020304" pitchFamily="18" charset="0"/>
                <a:cs typeface="Times New Roman" panose="02020603050405020304" pitchFamily="18" charset="0"/>
              </a:rPr>
              <a:t>The </a:t>
            </a:r>
            <a:r>
              <a:rPr sz="2100" spc="69" dirty="0">
                <a:latin typeface="Times New Roman" panose="02020603050405020304" pitchFamily="18" charset="0"/>
                <a:cs typeface="Times New Roman" panose="02020603050405020304" pitchFamily="18" charset="0"/>
              </a:rPr>
              <a:t>approach </a:t>
            </a:r>
            <a:r>
              <a:rPr sz="2100" spc="-10" dirty="0">
                <a:latin typeface="Times New Roman" panose="02020603050405020304" pitchFamily="18" charset="0"/>
                <a:cs typeface="Times New Roman" panose="02020603050405020304" pitchFamily="18" charset="0"/>
              </a:rPr>
              <a:t>is </a:t>
            </a:r>
            <a:r>
              <a:rPr sz="2100" i="1" spc="40" dirty="0">
                <a:solidFill>
                  <a:srgbClr val="009900"/>
                </a:solidFill>
                <a:latin typeface="Times New Roman" panose="02020603050405020304" pitchFamily="18" charset="0"/>
                <a:cs typeface="Times New Roman" panose="02020603050405020304" pitchFamily="18" charset="0"/>
              </a:rPr>
              <a:t>top-down </a:t>
            </a:r>
            <a:r>
              <a:rPr sz="2100" spc="50" dirty="0">
                <a:latin typeface="Times New Roman" panose="02020603050405020304" pitchFamily="18" charset="0"/>
                <a:cs typeface="Times New Roman" panose="02020603050405020304" pitchFamily="18" charset="0"/>
              </a:rPr>
              <a:t>because </a:t>
            </a:r>
            <a:r>
              <a:rPr sz="2100" spc="109" dirty="0">
                <a:latin typeface="Times New Roman" panose="02020603050405020304" pitchFamily="18" charset="0"/>
                <a:cs typeface="Times New Roman" panose="02020603050405020304" pitchFamily="18" charset="0"/>
              </a:rPr>
              <a:t>it </a:t>
            </a:r>
            <a:r>
              <a:rPr sz="2100" spc="40" dirty="0">
                <a:latin typeface="Times New Roman" panose="02020603050405020304" pitchFamily="18" charset="0"/>
                <a:cs typeface="Times New Roman" panose="02020603050405020304" pitchFamily="18" charset="0"/>
              </a:rPr>
              <a:t>begins </a:t>
            </a:r>
            <a:r>
              <a:rPr sz="2100" spc="168" dirty="0">
                <a:latin typeface="Times New Roman" panose="02020603050405020304" pitchFamily="18" charset="0"/>
                <a:cs typeface="Times New Roman" panose="02020603050405020304" pitchFamily="18" charset="0"/>
              </a:rPr>
              <a:t>at </a:t>
            </a:r>
            <a:r>
              <a:rPr sz="2100" spc="109" dirty="0">
                <a:latin typeface="Times New Roman" panose="02020603050405020304" pitchFamily="18" charset="0"/>
                <a:cs typeface="Times New Roman" panose="02020603050405020304" pitchFamily="18" charset="0"/>
              </a:rPr>
              <a:t>the top </a:t>
            </a:r>
            <a:r>
              <a:rPr sz="2100" spc="-40" dirty="0">
                <a:latin typeface="Times New Roman" panose="02020603050405020304" pitchFamily="18" charset="0"/>
                <a:cs typeface="Times New Roman" panose="02020603050405020304" pitchFamily="18" charset="0"/>
              </a:rPr>
              <a:t>of  </a:t>
            </a:r>
            <a:r>
              <a:rPr sz="2100" spc="109" dirty="0">
                <a:latin typeface="Times New Roman" panose="02020603050405020304" pitchFamily="18" charset="0"/>
                <a:cs typeface="Times New Roman" panose="02020603050405020304" pitchFamily="18" charset="0"/>
              </a:rPr>
              <a:t>the </a:t>
            </a:r>
            <a:r>
              <a:rPr sz="2100" spc="79" dirty="0">
                <a:latin typeface="Times New Roman" panose="02020603050405020304" pitchFamily="18" charset="0"/>
                <a:cs typeface="Times New Roman" panose="02020603050405020304" pitchFamily="18" charset="0"/>
              </a:rPr>
              <a:t>tree </a:t>
            </a:r>
            <a:r>
              <a:rPr sz="2100" spc="109" dirty="0">
                <a:latin typeface="Times New Roman" panose="02020603050405020304" pitchFamily="18" charset="0"/>
                <a:cs typeface="Times New Roman" panose="02020603050405020304" pitchFamily="18" charset="0"/>
              </a:rPr>
              <a:t>and then </a:t>
            </a:r>
            <a:r>
              <a:rPr sz="2100" dirty="0">
                <a:latin typeface="Times New Roman" panose="02020603050405020304" pitchFamily="18" charset="0"/>
                <a:cs typeface="Times New Roman" panose="02020603050405020304" pitchFamily="18" charset="0"/>
              </a:rPr>
              <a:t>successively </a:t>
            </a:r>
            <a:r>
              <a:rPr sz="2100" spc="50" dirty="0">
                <a:latin typeface="Times New Roman" panose="02020603050405020304" pitchFamily="18" charset="0"/>
                <a:cs typeface="Times New Roman" panose="02020603050405020304" pitchFamily="18" charset="0"/>
              </a:rPr>
              <a:t>splits </a:t>
            </a:r>
            <a:r>
              <a:rPr sz="2100" spc="109" dirty="0">
                <a:latin typeface="Times New Roman" panose="02020603050405020304" pitchFamily="18" charset="0"/>
                <a:cs typeface="Times New Roman" panose="02020603050405020304" pitchFamily="18" charset="0"/>
              </a:rPr>
              <a:t>the </a:t>
            </a:r>
            <a:r>
              <a:rPr sz="2100" spc="69" dirty="0">
                <a:latin typeface="Times New Roman" panose="02020603050405020304" pitchFamily="18" charset="0"/>
                <a:cs typeface="Times New Roman" panose="02020603050405020304" pitchFamily="18" charset="0"/>
              </a:rPr>
              <a:t>predictor </a:t>
            </a:r>
            <a:r>
              <a:rPr sz="2100" spc="30" dirty="0">
                <a:latin typeface="Times New Roman" panose="02020603050405020304" pitchFamily="18" charset="0"/>
                <a:cs typeface="Times New Roman" panose="02020603050405020304" pitchFamily="18" charset="0"/>
              </a:rPr>
              <a:t>space;  each </a:t>
            </a:r>
            <a:r>
              <a:rPr sz="2100" spc="59" dirty="0">
                <a:latin typeface="Times New Roman" panose="02020603050405020304" pitchFamily="18" charset="0"/>
                <a:cs typeface="Times New Roman" panose="02020603050405020304" pitchFamily="18" charset="0"/>
              </a:rPr>
              <a:t>split </a:t>
            </a:r>
            <a:r>
              <a:rPr sz="2100" spc="-10" dirty="0">
                <a:latin typeface="Times New Roman" panose="02020603050405020304" pitchFamily="18" charset="0"/>
                <a:cs typeface="Times New Roman" panose="02020603050405020304" pitchFamily="18" charset="0"/>
              </a:rPr>
              <a:t>is </a:t>
            </a:r>
            <a:r>
              <a:rPr sz="2100" spc="69" dirty="0">
                <a:latin typeface="Times New Roman" panose="02020603050405020304" pitchFamily="18" charset="0"/>
                <a:cs typeface="Times New Roman" panose="02020603050405020304" pitchFamily="18" charset="0"/>
              </a:rPr>
              <a:t>indicated </a:t>
            </a:r>
            <a:r>
              <a:rPr sz="2100" spc="50" dirty="0">
                <a:latin typeface="Times New Roman" panose="02020603050405020304" pitchFamily="18" charset="0"/>
                <a:cs typeface="Times New Roman" panose="02020603050405020304" pitchFamily="18" charset="0"/>
              </a:rPr>
              <a:t>via </a:t>
            </a:r>
            <a:r>
              <a:rPr sz="2100" spc="20" dirty="0">
                <a:latin typeface="Times New Roman" panose="02020603050405020304" pitchFamily="18" charset="0"/>
                <a:cs typeface="Times New Roman" panose="02020603050405020304" pitchFamily="18" charset="0"/>
              </a:rPr>
              <a:t>two new </a:t>
            </a:r>
            <a:r>
              <a:rPr sz="2100" spc="59" dirty="0">
                <a:latin typeface="Times New Roman" panose="02020603050405020304" pitchFamily="18" charset="0"/>
                <a:cs typeface="Times New Roman" panose="02020603050405020304" pitchFamily="18" charset="0"/>
              </a:rPr>
              <a:t>branches </a:t>
            </a:r>
            <a:r>
              <a:rPr sz="2100" spc="79" dirty="0">
                <a:latin typeface="Times New Roman" panose="02020603050405020304" pitchFamily="18" charset="0"/>
                <a:cs typeface="Times New Roman" panose="02020603050405020304" pitchFamily="18" charset="0"/>
              </a:rPr>
              <a:t>further </a:t>
            </a:r>
            <a:r>
              <a:rPr sz="2100" spc="30" dirty="0">
                <a:latin typeface="Times New Roman" panose="02020603050405020304" pitchFamily="18" charset="0"/>
                <a:cs typeface="Times New Roman" panose="02020603050405020304" pitchFamily="18" charset="0"/>
              </a:rPr>
              <a:t>down  </a:t>
            </a:r>
            <a:r>
              <a:rPr sz="2100" spc="50" dirty="0">
                <a:latin typeface="Times New Roman" panose="02020603050405020304" pitchFamily="18" charset="0"/>
                <a:cs typeface="Times New Roman" panose="02020603050405020304" pitchFamily="18" charset="0"/>
              </a:rPr>
              <a:t>on </a:t>
            </a:r>
            <a:r>
              <a:rPr sz="2100" spc="109" dirty="0">
                <a:latin typeface="Times New Roman" panose="02020603050405020304" pitchFamily="18" charset="0"/>
                <a:cs typeface="Times New Roman" panose="02020603050405020304" pitchFamily="18" charset="0"/>
              </a:rPr>
              <a:t>the</a:t>
            </a:r>
            <a:r>
              <a:rPr sz="2100" spc="287" dirty="0">
                <a:latin typeface="Times New Roman" panose="02020603050405020304" pitchFamily="18" charset="0"/>
                <a:cs typeface="Times New Roman" panose="02020603050405020304" pitchFamily="18" charset="0"/>
              </a:rPr>
              <a:t> </a:t>
            </a:r>
            <a:r>
              <a:rPr sz="2100" spc="69" dirty="0">
                <a:latin typeface="Times New Roman" panose="02020603050405020304" pitchFamily="18" charset="0"/>
                <a:cs typeface="Times New Roman" panose="02020603050405020304" pitchFamily="18" charset="0"/>
              </a:rPr>
              <a:t>tree.</a:t>
            </a:r>
            <a:endParaRPr sz="2100" dirty="0">
              <a:latin typeface="Times New Roman" panose="02020603050405020304" pitchFamily="18" charset="0"/>
              <a:cs typeface="Times New Roman" panose="02020603050405020304" pitchFamily="18" charset="0"/>
            </a:endParaRPr>
          </a:p>
          <a:p>
            <a:pPr marR="10067">
              <a:lnSpc>
                <a:spcPct val="102600"/>
              </a:lnSpc>
              <a:spcBef>
                <a:spcPts val="585"/>
              </a:spcBef>
              <a:buClr>
                <a:srgbClr val="3333B2"/>
              </a:buClr>
              <a:buSzPct val="90909"/>
            </a:pPr>
            <a:r>
              <a:rPr sz="2100" spc="139" dirty="0">
                <a:latin typeface="Times New Roman" panose="02020603050405020304" pitchFamily="18" charset="0"/>
                <a:cs typeface="Times New Roman" panose="02020603050405020304" pitchFamily="18" charset="0"/>
              </a:rPr>
              <a:t>It </a:t>
            </a:r>
            <a:r>
              <a:rPr sz="2100" spc="-10" dirty="0">
                <a:latin typeface="Times New Roman" panose="02020603050405020304" pitchFamily="18" charset="0"/>
                <a:cs typeface="Times New Roman" panose="02020603050405020304" pitchFamily="18" charset="0"/>
              </a:rPr>
              <a:t>is </a:t>
            </a:r>
            <a:r>
              <a:rPr sz="2100" i="1" spc="-50" dirty="0">
                <a:solidFill>
                  <a:srgbClr val="009900"/>
                </a:solidFill>
                <a:latin typeface="Times New Roman" panose="02020603050405020304" pitchFamily="18" charset="0"/>
                <a:cs typeface="Times New Roman" panose="02020603050405020304" pitchFamily="18" charset="0"/>
              </a:rPr>
              <a:t>greedy </a:t>
            </a:r>
            <a:r>
              <a:rPr sz="2100" spc="50" dirty="0">
                <a:latin typeface="Times New Roman" panose="02020603050405020304" pitchFamily="18" charset="0"/>
                <a:cs typeface="Times New Roman" panose="02020603050405020304" pitchFamily="18" charset="0"/>
              </a:rPr>
              <a:t>because </a:t>
            </a:r>
            <a:r>
              <a:rPr sz="2100" spc="168" dirty="0">
                <a:latin typeface="Times New Roman" panose="02020603050405020304" pitchFamily="18" charset="0"/>
                <a:cs typeface="Times New Roman" panose="02020603050405020304" pitchFamily="18" charset="0"/>
              </a:rPr>
              <a:t>at </a:t>
            </a:r>
            <a:r>
              <a:rPr sz="2100" spc="30" dirty="0">
                <a:latin typeface="Times New Roman" panose="02020603050405020304" pitchFamily="18" charset="0"/>
                <a:cs typeface="Times New Roman" panose="02020603050405020304" pitchFamily="18" charset="0"/>
              </a:rPr>
              <a:t>each </a:t>
            </a:r>
            <a:r>
              <a:rPr sz="2100" spc="79" dirty="0">
                <a:latin typeface="Times New Roman" panose="02020603050405020304" pitchFamily="18" charset="0"/>
                <a:cs typeface="Times New Roman" panose="02020603050405020304" pitchFamily="18" charset="0"/>
              </a:rPr>
              <a:t>step </a:t>
            </a:r>
            <a:r>
              <a:rPr sz="2100" spc="-40" dirty="0">
                <a:latin typeface="Times New Roman" panose="02020603050405020304" pitchFamily="18" charset="0"/>
                <a:cs typeface="Times New Roman" panose="02020603050405020304" pitchFamily="18" charset="0"/>
              </a:rPr>
              <a:t>of </a:t>
            </a:r>
            <a:r>
              <a:rPr sz="2100" spc="109" dirty="0">
                <a:latin typeface="Times New Roman" panose="02020603050405020304" pitchFamily="18" charset="0"/>
                <a:cs typeface="Times New Roman" panose="02020603050405020304" pitchFamily="18" charset="0"/>
              </a:rPr>
              <a:t>the </a:t>
            </a:r>
            <a:r>
              <a:rPr sz="2100" spc="50" dirty="0">
                <a:latin typeface="Times New Roman" panose="02020603050405020304" pitchFamily="18" charset="0"/>
                <a:cs typeface="Times New Roman" panose="02020603050405020304" pitchFamily="18" charset="0"/>
              </a:rPr>
              <a:t>tree-building  </a:t>
            </a:r>
            <a:r>
              <a:rPr sz="2100" spc="40" dirty="0">
                <a:latin typeface="Times New Roman" panose="02020603050405020304" pitchFamily="18" charset="0"/>
                <a:cs typeface="Times New Roman" panose="02020603050405020304" pitchFamily="18" charset="0"/>
              </a:rPr>
              <a:t>process, </a:t>
            </a:r>
            <a:r>
              <a:rPr sz="2100" spc="109" dirty="0">
                <a:latin typeface="Times New Roman" panose="02020603050405020304" pitchFamily="18" charset="0"/>
                <a:cs typeface="Times New Roman" panose="02020603050405020304" pitchFamily="18" charset="0"/>
              </a:rPr>
              <a:t>the </a:t>
            </a:r>
            <a:r>
              <a:rPr sz="2100" i="1" spc="-20" dirty="0">
                <a:solidFill>
                  <a:srgbClr val="009900"/>
                </a:solidFill>
                <a:latin typeface="Times New Roman" panose="02020603050405020304" pitchFamily="18" charset="0"/>
                <a:cs typeface="Times New Roman" panose="02020603050405020304" pitchFamily="18" charset="0"/>
              </a:rPr>
              <a:t>best </a:t>
            </a:r>
            <a:r>
              <a:rPr sz="2100" spc="59" dirty="0">
                <a:latin typeface="Times New Roman" panose="02020603050405020304" pitchFamily="18" charset="0"/>
                <a:cs typeface="Times New Roman" panose="02020603050405020304" pitchFamily="18" charset="0"/>
              </a:rPr>
              <a:t>split </a:t>
            </a:r>
            <a:r>
              <a:rPr sz="2100" spc="-10" dirty="0">
                <a:latin typeface="Times New Roman" panose="02020603050405020304" pitchFamily="18" charset="0"/>
                <a:cs typeface="Times New Roman" panose="02020603050405020304" pitchFamily="18" charset="0"/>
              </a:rPr>
              <a:t>is </a:t>
            </a:r>
            <a:r>
              <a:rPr sz="2100" spc="79" dirty="0">
                <a:latin typeface="Times New Roman" panose="02020603050405020304" pitchFamily="18" charset="0"/>
                <a:cs typeface="Times New Roman" panose="02020603050405020304" pitchFamily="18" charset="0"/>
              </a:rPr>
              <a:t>made </a:t>
            </a:r>
            <a:r>
              <a:rPr sz="2100" spc="168" dirty="0">
                <a:latin typeface="Times New Roman" panose="02020603050405020304" pitchFamily="18" charset="0"/>
                <a:cs typeface="Times New Roman" panose="02020603050405020304" pitchFamily="18" charset="0"/>
              </a:rPr>
              <a:t>at that </a:t>
            </a:r>
            <a:r>
              <a:rPr sz="2100" spc="79" dirty="0">
                <a:latin typeface="Times New Roman" panose="02020603050405020304" pitchFamily="18" charset="0"/>
                <a:cs typeface="Times New Roman" panose="02020603050405020304" pitchFamily="18" charset="0"/>
              </a:rPr>
              <a:t>particular </a:t>
            </a:r>
            <a:r>
              <a:rPr sz="2100" spc="69" dirty="0">
                <a:latin typeface="Times New Roman" panose="02020603050405020304" pitchFamily="18" charset="0"/>
                <a:cs typeface="Times New Roman" panose="02020603050405020304" pitchFamily="18" charset="0"/>
              </a:rPr>
              <a:t>step,  </a:t>
            </a:r>
            <a:r>
              <a:rPr sz="2100" spc="109" dirty="0">
                <a:latin typeface="Times New Roman" panose="02020603050405020304" pitchFamily="18" charset="0"/>
                <a:cs typeface="Times New Roman" panose="02020603050405020304" pitchFamily="18" charset="0"/>
              </a:rPr>
              <a:t>rather </a:t>
            </a:r>
            <a:r>
              <a:rPr sz="2100" spc="139" dirty="0">
                <a:latin typeface="Times New Roman" panose="02020603050405020304" pitchFamily="18" charset="0"/>
                <a:cs typeface="Times New Roman" panose="02020603050405020304" pitchFamily="18" charset="0"/>
              </a:rPr>
              <a:t>than </a:t>
            </a:r>
            <a:r>
              <a:rPr sz="2100" spc="20" dirty="0">
                <a:latin typeface="Times New Roman" panose="02020603050405020304" pitchFamily="18" charset="0"/>
                <a:cs typeface="Times New Roman" panose="02020603050405020304" pitchFamily="18" charset="0"/>
              </a:rPr>
              <a:t>looking </a:t>
            </a:r>
            <a:r>
              <a:rPr sz="2100" spc="79" dirty="0">
                <a:latin typeface="Times New Roman" panose="02020603050405020304" pitchFamily="18" charset="0"/>
                <a:cs typeface="Times New Roman" panose="02020603050405020304" pitchFamily="18" charset="0"/>
              </a:rPr>
              <a:t>ahead </a:t>
            </a:r>
            <a:r>
              <a:rPr sz="2100" spc="109" dirty="0">
                <a:latin typeface="Times New Roman" panose="02020603050405020304" pitchFamily="18" charset="0"/>
                <a:cs typeface="Times New Roman" panose="02020603050405020304" pitchFamily="18" charset="0"/>
              </a:rPr>
              <a:t>and </a:t>
            </a:r>
            <a:r>
              <a:rPr sz="2100" spc="20" dirty="0">
                <a:latin typeface="Times New Roman" panose="02020603050405020304" pitchFamily="18" charset="0"/>
                <a:cs typeface="Times New Roman" panose="02020603050405020304" pitchFamily="18" charset="0"/>
              </a:rPr>
              <a:t>picking </a:t>
            </a:r>
            <a:r>
              <a:rPr sz="2100" spc="109" dirty="0">
                <a:latin typeface="Times New Roman" panose="02020603050405020304" pitchFamily="18" charset="0"/>
                <a:cs typeface="Times New Roman" panose="02020603050405020304" pitchFamily="18" charset="0"/>
              </a:rPr>
              <a:t>a </a:t>
            </a:r>
            <a:r>
              <a:rPr sz="2100" spc="59" dirty="0">
                <a:latin typeface="Times New Roman" panose="02020603050405020304" pitchFamily="18" charset="0"/>
                <a:cs typeface="Times New Roman" panose="02020603050405020304" pitchFamily="18" charset="0"/>
              </a:rPr>
              <a:t>split </a:t>
            </a:r>
            <a:r>
              <a:rPr sz="2100" spc="168" dirty="0">
                <a:latin typeface="Times New Roman" panose="02020603050405020304" pitchFamily="18" charset="0"/>
                <a:cs typeface="Times New Roman" panose="02020603050405020304" pitchFamily="18" charset="0"/>
              </a:rPr>
              <a:t>that </a:t>
            </a:r>
            <a:r>
              <a:rPr sz="2100" spc="-10" dirty="0">
                <a:latin typeface="Times New Roman" panose="02020603050405020304" pitchFamily="18" charset="0"/>
                <a:cs typeface="Times New Roman" panose="02020603050405020304" pitchFamily="18" charset="0"/>
              </a:rPr>
              <a:t>will </a:t>
            </a:r>
            <a:r>
              <a:rPr sz="2100" spc="50" dirty="0">
                <a:latin typeface="Times New Roman" panose="02020603050405020304" pitchFamily="18" charset="0"/>
                <a:cs typeface="Times New Roman" panose="02020603050405020304" pitchFamily="18" charset="0"/>
              </a:rPr>
              <a:t>lead  </a:t>
            </a:r>
            <a:r>
              <a:rPr sz="2100" spc="109" dirty="0">
                <a:latin typeface="Times New Roman" panose="02020603050405020304" pitchFamily="18" charset="0"/>
                <a:cs typeface="Times New Roman" panose="02020603050405020304" pitchFamily="18" charset="0"/>
              </a:rPr>
              <a:t>to a </a:t>
            </a:r>
            <a:r>
              <a:rPr sz="2100" spc="119" dirty="0">
                <a:latin typeface="Times New Roman" panose="02020603050405020304" pitchFamily="18" charset="0"/>
                <a:cs typeface="Times New Roman" panose="02020603050405020304" pitchFamily="18" charset="0"/>
              </a:rPr>
              <a:t>better </a:t>
            </a:r>
            <a:r>
              <a:rPr sz="2100" spc="79" dirty="0">
                <a:latin typeface="Times New Roman" panose="02020603050405020304" pitchFamily="18" charset="0"/>
                <a:cs typeface="Times New Roman" panose="02020603050405020304" pitchFamily="18" charset="0"/>
              </a:rPr>
              <a:t>tree </a:t>
            </a:r>
            <a:r>
              <a:rPr sz="2100" spc="50" dirty="0">
                <a:latin typeface="Times New Roman" panose="02020603050405020304" pitchFamily="18" charset="0"/>
                <a:cs typeface="Times New Roman" panose="02020603050405020304" pitchFamily="18" charset="0"/>
              </a:rPr>
              <a:t>in </a:t>
            </a:r>
            <a:r>
              <a:rPr sz="2100" spc="20" dirty="0">
                <a:latin typeface="Times New Roman" panose="02020603050405020304" pitchFamily="18" charset="0"/>
                <a:cs typeface="Times New Roman" panose="02020603050405020304" pitchFamily="18" charset="0"/>
              </a:rPr>
              <a:t>some </a:t>
            </a:r>
            <a:r>
              <a:rPr sz="2100" spc="79" dirty="0">
                <a:latin typeface="Times New Roman" panose="02020603050405020304" pitchFamily="18" charset="0"/>
                <a:cs typeface="Times New Roman" panose="02020603050405020304" pitchFamily="18" charset="0"/>
              </a:rPr>
              <a:t>future</a:t>
            </a:r>
            <a:r>
              <a:rPr sz="2100" spc="674" dirty="0">
                <a:latin typeface="Times New Roman" panose="02020603050405020304" pitchFamily="18" charset="0"/>
                <a:cs typeface="Times New Roman" panose="02020603050405020304" pitchFamily="18" charset="0"/>
              </a:rPr>
              <a:t> </a:t>
            </a:r>
            <a:r>
              <a:rPr sz="2100" spc="69" dirty="0">
                <a:latin typeface="Times New Roman" panose="02020603050405020304" pitchFamily="18" charset="0"/>
                <a:cs typeface="Times New Roman" panose="02020603050405020304" pitchFamily="18" charset="0"/>
              </a:rPr>
              <a:t>step</a:t>
            </a:r>
            <a:r>
              <a:rPr sz="2100" spc="69" dirty="0" smtClean="0">
                <a:latin typeface="Times New Roman" panose="02020603050405020304" pitchFamily="18" charset="0"/>
                <a:cs typeface="Times New Roman" panose="02020603050405020304" pitchFamily="18" charset="0"/>
              </a:rPr>
              <a:t>.</a:t>
            </a:r>
            <a:endParaRPr lang="en-US" sz="2100" spc="69" dirty="0" smtClean="0">
              <a:latin typeface="Times New Roman" panose="02020603050405020304" pitchFamily="18" charset="0"/>
              <a:cs typeface="Times New Roman" panose="02020603050405020304" pitchFamily="18" charset="0"/>
            </a:endParaRPr>
          </a:p>
          <a:p>
            <a:pPr marR="436658" indent="-204788">
              <a:lnSpc>
                <a:spcPct val="102600"/>
              </a:lnSpc>
              <a:spcBef>
                <a:spcPts val="109"/>
              </a:spcBef>
              <a:buClr>
                <a:srgbClr val="3333B2"/>
              </a:buClr>
              <a:buSzPct val="90909"/>
              <a:tabLst>
                <a:tab pos="228600" algn="l"/>
              </a:tabLst>
            </a:pPr>
            <a:r>
              <a:rPr lang="en-US" sz="2100" spc="-20" dirty="0">
                <a:latin typeface="Times New Roman"/>
                <a:cs typeface="Times New Roman"/>
              </a:rPr>
              <a:t>We </a:t>
            </a:r>
            <a:r>
              <a:rPr lang="en-US" sz="2100" spc="40" dirty="0">
                <a:latin typeface="Times New Roman"/>
                <a:cs typeface="Times New Roman"/>
              </a:rPr>
              <a:t>first </a:t>
            </a:r>
            <a:r>
              <a:rPr lang="en-US" sz="2100" spc="30" dirty="0">
                <a:latin typeface="Times New Roman"/>
                <a:cs typeface="Times New Roman"/>
              </a:rPr>
              <a:t>select </a:t>
            </a:r>
            <a:r>
              <a:rPr lang="en-US" sz="2100" spc="109" dirty="0">
                <a:latin typeface="Times New Roman"/>
                <a:cs typeface="Times New Roman"/>
              </a:rPr>
              <a:t>the </a:t>
            </a:r>
            <a:r>
              <a:rPr lang="en-US" sz="2100" spc="69" dirty="0">
                <a:latin typeface="Times New Roman"/>
                <a:cs typeface="Times New Roman"/>
              </a:rPr>
              <a:t>predictor </a:t>
            </a:r>
            <a:r>
              <a:rPr lang="en-US" sz="2100" i="1" spc="347" dirty="0" err="1">
                <a:latin typeface="Times New Roman"/>
                <a:cs typeface="Times New Roman"/>
              </a:rPr>
              <a:t>X</a:t>
            </a:r>
            <a:r>
              <a:rPr lang="en-US" sz="2100" i="1" spc="519" baseline="-10416" dirty="0" err="1">
                <a:latin typeface="Times New Roman"/>
                <a:cs typeface="Times New Roman"/>
              </a:rPr>
              <a:t>j</a:t>
            </a:r>
            <a:r>
              <a:rPr lang="en-US" sz="2100" i="1" spc="519" baseline="-10416" dirty="0">
                <a:latin typeface="Times New Roman"/>
                <a:cs typeface="Times New Roman"/>
              </a:rPr>
              <a:t> </a:t>
            </a:r>
            <a:r>
              <a:rPr lang="en-US" sz="2100" spc="109" dirty="0">
                <a:latin typeface="Times New Roman"/>
                <a:cs typeface="Times New Roman"/>
              </a:rPr>
              <a:t>and the </a:t>
            </a:r>
            <a:r>
              <a:rPr lang="en-US" sz="2100" spc="89" dirty="0" err="1">
                <a:latin typeface="Times New Roman"/>
                <a:cs typeface="Times New Roman"/>
              </a:rPr>
              <a:t>cutpoint</a:t>
            </a:r>
            <a:r>
              <a:rPr lang="en-US" sz="2100" spc="89" dirty="0">
                <a:latin typeface="Times New Roman"/>
                <a:cs typeface="Times New Roman"/>
              </a:rPr>
              <a:t> </a:t>
            </a:r>
            <a:r>
              <a:rPr lang="en-US" sz="2100" i="1" spc="159" dirty="0">
                <a:latin typeface="Times New Roman"/>
                <a:cs typeface="Times New Roman"/>
              </a:rPr>
              <a:t>s </a:t>
            </a:r>
            <a:r>
              <a:rPr lang="en-US" sz="2100" spc="30" dirty="0">
                <a:latin typeface="Times New Roman"/>
                <a:cs typeface="Times New Roman"/>
              </a:rPr>
              <a:t>such  </a:t>
            </a:r>
            <a:r>
              <a:rPr lang="en-US" sz="2100" spc="168" dirty="0">
                <a:latin typeface="Times New Roman"/>
                <a:cs typeface="Times New Roman"/>
              </a:rPr>
              <a:t>that </a:t>
            </a:r>
            <a:r>
              <a:rPr lang="en-US" sz="2100" spc="69" dirty="0">
                <a:latin typeface="Times New Roman"/>
                <a:cs typeface="Times New Roman"/>
              </a:rPr>
              <a:t>splitting </a:t>
            </a:r>
            <a:r>
              <a:rPr lang="en-US" sz="2100" spc="109" dirty="0">
                <a:latin typeface="Times New Roman"/>
                <a:cs typeface="Times New Roman"/>
              </a:rPr>
              <a:t>the </a:t>
            </a:r>
            <a:r>
              <a:rPr lang="en-US" sz="2100" spc="69" dirty="0">
                <a:latin typeface="Times New Roman"/>
                <a:cs typeface="Times New Roman"/>
              </a:rPr>
              <a:t>predictor </a:t>
            </a:r>
            <a:r>
              <a:rPr lang="en-US" sz="2100" spc="40" dirty="0">
                <a:latin typeface="Times New Roman"/>
                <a:cs typeface="Times New Roman"/>
              </a:rPr>
              <a:t>space </a:t>
            </a:r>
            <a:r>
              <a:rPr lang="en-US" sz="2100" spc="59" dirty="0">
                <a:latin typeface="Times New Roman"/>
                <a:cs typeface="Times New Roman"/>
              </a:rPr>
              <a:t>into </a:t>
            </a:r>
            <a:r>
              <a:rPr lang="en-US" sz="2100" spc="109" dirty="0">
                <a:latin typeface="Times New Roman"/>
                <a:cs typeface="Times New Roman"/>
              </a:rPr>
              <a:t>the</a:t>
            </a:r>
            <a:r>
              <a:rPr lang="en-US" sz="2100" spc="674" dirty="0">
                <a:latin typeface="Times New Roman"/>
                <a:cs typeface="Times New Roman"/>
              </a:rPr>
              <a:t> </a:t>
            </a:r>
            <a:r>
              <a:rPr lang="en-US" sz="2100" spc="20" dirty="0">
                <a:latin typeface="Times New Roman"/>
                <a:cs typeface="Times New Roman"/>
              </a:rPr>
              <a:t>regions </a:t>
            </a:r>
            <a:r>
              <a:rPr lang="en-US" sz="2100" spc="168" dirty="0">
                <a:latin typeface="DejaVu Sans"/>
                <a:cs typeface="DejaVu Sans"/>
              </a:rPr>
              <a:t>{</a:t>
            </a:r>
            <a:r>
              <a:rPr lang="en-US" sz="2100" i="1" spc="168" dirty="0" err="1">
                <a:latin typeface="Times New Roman"/>
                <a:cs typeface="Times New Roman"/>
              </a:rPr>
              <a:t>X</a:t>
            </a:r>
            <a:r>
              <a:rPr lang="en-US" sz="2100" spc="168" dirty="0" err="1">
                <a:latin typeface="DejaVu Sans"/>
                <a:cs typeface="DejaVu Sans"/>
              </a:rPr>
              <a:t>|</a:t>
            </a:r>
            <a:r>
              <a:rPr lang="en-US" sz="2100" i="1" spc="168" dirty="0" err="1">
                <a:latin typeface="Times New Roman"/>
                <a:cs typeface="Times New Roman"/>
              </a:rPr>
              <a:t>X</a:t>
            </a:r>
            <a:r>
              <a:rPr lang="en-US" sz="2100" i="1" spc="252" baseline="-10416" dirty="0" err="1">
                <a:latin typeface="Times New Roman"/>
                <a:cs typeface="Times New Roman"/>
              </a:rPr>
              <a:t>j</a:t>
            </a:r>
            <a:r>
              <a:rPr lang="en-US" sz="2100" i="1" spc="252" baseline="-10416" dirty="0">
                <a:latin typeface="Times New Roman"/>
                <a:cs typeface="Times New Roman"/>
              </a:rPr>
              <a:t> </a:t>
            </a:r>
            <a:r>
              <a:rPr lang="en-US" sz="2100" i="1" spc="208" dirty="0">
                <a:latin typeface="Times New Roman"/>
                <a:cs typeface="Times New Roman"/>
              </a:rPr>
              <a:t>&lt; </a:t>
            </a:r>
            <a:r>
              <a:rPr lang="en-US" sz="2100" i="1" spc="-79" dirty="0">
                <a:latin typeface="Times New Roman"/>
                <a:cs typeface="Times New Roman"/>
              </a:rPr>
              <a:t>s</a:t>
            </a:r>
            <a:r>
              <a:rPr lang="en-US" sz="2100" spc="-79" dirty="0">
                <a:latin typeface="DejaVu Sans"/>
                <a:cs typeface="DejaVu Sans"/>
              </a:rPr>
              <a:t>} </a:t>
            </a:r>
            <a:r>
              <a:rPr lang="en-US" sz="2100" spc="109" dirty="0">
                <a:latin typeface="Times New Roman"/>
                <a:cs typeface="Times New Roman"/>
              </a:rPr>
              <a:t>and </a:t>
            </a:r>
            <a:r>
              <a:rPr lang="en-US" sz="2100" spc="168" dirty="0">
                <a:latin typeface="DejaVu Sans"/>
                <a:cs typeface="DejaVu Sans"/>
              </a:rPr>
              <a:t>{</a:t>
            </a:r>
            <a:r>
              <a:rPr lang="en-US" sz="2100" i="1" spc="168" dirty="0" err="1">
                <a:latin typeface="Times New Roman"/>
                <a:cs typeface="Times New Roman"/>
              </a:rPr>
              <a:t>X</a:t>
            </a:r>
            <a:r>
              <a:rPr lang="en-US" sz="2100" spc="168" dirty="0" err="1">
                <a:latin typeface="DejaVu Sans"/>
                <a:cs typeface="DejaVu Sans"/>
              </a:rPr>
              <a:t>|</a:t>
            </a:r>
            <a:r>
              <a:rPr lang="en-US" sz="2100" i="1" spc="168" dirty="0" err="1">
                <a:latin typeface="Times New Roman"/>
                <a:cs typeface="Times New Roman"/>
              </a:rPr>
              <a:t>X</a:t>
            </a:r>
            <a:r>
              <a:rPr lang="en-US" sz="2100" i="1" spc="252" baseline="-10416" dirty="0" err="1">
                <a:latin typeface="Times New Roman"/>
                <a:cs typeface="Times New Roman"/>
              </a:rPr>
              <a:t>j</a:t>
            </a:r>
            <a:r>
              <a:rPr lang="en-US" sz="2100" i="1" spc="252" baseline="-10416" dirty="0">
                <a:latin typeface="Times New Roman"/>
                <a:cs typeface="Times New Roman"/>
              </a:rPr>
              <a:t> </a:t>
            </a:r>
            <a:r>
              <a:rPr lang="en-US" sz="2100" spc="-149" dirty="0">
                <a:latin typeface="DejaVu Sans"/>
                <a:cs typeface="DejaVu Sans"/>
              </a:rPr>
              <a:t>≥ </a:t>
            </a:r>
            <a:r>
              <a:rPr lang="en-US" sz="2100" i="1" spc="-79" dirty="0">
                <a:latin typeface="Times New Roman"/>
                <a:cs typeface="Times New Roman"/>
              </a:rPr>
              <a:t>s</a:t>
            </a:r>
            <a:r>
              <a:rPr lang="en-US" sz="2100" spc="-79" dirty="0">
                <a:latin typeface="DejaVu Sans"/>
                <a:cs typeface="DejaVu Sans"/>
              </a:rPr>
              <a:t>} </a:t>
            </a:r>
            <a:r>
              <a:rPr lang="en-US" sz="2100" spc="40" dirty="0">
                <a:latin typeface="Times New Roman"/>
                <a:cs typeface="Times New Roman"/>
              </a:rPr>
              <a:t>leads </a:t>
            </a:r>
            <a:r>
              <a:rPr lang="en-US" sz="2100" spc="109" dirty="0">
                <a:latin typeface="Times New Roman"/>
                <a:cs typeface="Times New Roman"/>
              </a:rPr>
              <a:t>to the </a:t>
            </a:r>
            <a:r>
              <a:rPr lang="en-US" sz="2100" spc="79" dirty="0">
                <a:latin typeface="Times New Roman"/>
                <a:cs typeface="Times New Roman"/>
              </a:rPr>
              <a:t>greatest </a:t>
            </a:r>
            <a:r>
              <a:rPr lang="en-US" sz="2100" spc="30" dirty="0">
                <a:latin typeface="Times New Roman"/>
                <a:cs typeface="Times New Roman"/>
              </a:rPr>
              <a:t>possible  </a:t>
            </a:r>
            <a:r>
              <a:rPr lang="en-US" sz="2100" spc="69" dirty="0">
                <a:latin typeface="Times New Roman"/>
                <a:cs typeface="Times New Roman"/>
              </a:rPr>
              <a:t>reduction </a:t>
            </a:r>
            <a:r>
              <a:rPr lang="en-US" sz="2100" spc="50" dirty="0">
                <a:latin typeface="Times New Roman"/>
                <a:cs typeface="Times New Roman"/>
              </a:rPr>
              <a:t>in</a:t>
            </a:r>
            <a:r>
              <a:rPr lang="en-US" sz="2100" spc="258" dirty="0">
                <a:latin typeface="Times New Roman"/>
                <a:cs typeface="Times New Roman"/>
              </a:rPr>
              <a:t> </a:t>
            </a:r>
            <a:r>
              <a:rPr lang="en-US" sz="2100" spc="40" dirty="0">
                <a:latin typeface="Times New Roman"/>
                <a:cs typeface="Times New Roman"/>
              </a:rPr>
              <a:t>RSS.</a:t>
            </a:r>
            <a:endParaRPr lang="en-US" sz="2100" dirty="0">
              <a:latin typeface="Times New Roman"/>
              <a:cs typeface="Times New Roman"/>
            </a:endParaRPr>
          </a:p>
          <a:p>
            <a:pPr marR="10067" indent="-204788">
              <a:lnSpc>
                <a:spcPct val="102600"/>
              </a:lnSpc>
              <a:spcBef>
                <a:spcPts val="595"/>
              </a:spcBef>
              <a:buClr>
                <a:srgbClr val="3333B2"/>
              </a:buClr>
              <a:buSzPct val="90909"/>
              <a:tabLst>
                <a:tab pos="228600" algn="l"/>
              </a:tabLst>
            </a:pPr>
            <a:r>
              <a:rPr lang="en-US" sz="2100" spc="69" dirty="0">
                <a:latin typeface="Times New Roman"/>
                <a:cs typeface="Times New Roman"/>
              </a:rPr>
              <a:t>Next, </a:t>
            </a:r>
            <a:r>
              <a:rPr lang="en-US" sz="2100" spc="-50" dirty="0">
                <a:latin typeface="Times New Roman"/>
                <a:cs typeface="Times New Roman"/>
              </a:rPr>
              <a:t>we </a:t>
            </a:r>
            <a:r>
              <a:rPr lang="en-US" sz="2100" spc="99" dirty="0">
                <a:latin typeface="Times New Roman"/>
                <a:cs typeface="Times New Roman"/>
              </a:rPr>
              <a:t>repeat </a:t>
            </a:r>
            <a:r>
              <a:rPr lang="en-US" sz="2100" spc="109" dirty="0">
                <a:latin typeface="Times New Roman"/>
                <a:cs typeface="Times New Roman"/>
              </a:rPr>
              <a:t>the </a:t>
            </a:r>
            <a:r>
              <a:rPr lang="en-US" sz="2100" spc="40" dirty="0">
                <a:latin typeface="Times New Roman"/>
                <a:cs typeface="Times New Roman"/>
              </a:rPr>
              <a:t>process, </a:t>
            </a:r>
            <a:r>
              <a:rPr lang="en-US" sz="2100" spc="20" dirty="0">
                <a:latin typeface="Times New Roman"/>
                <a:cs typeface="Times New Roman"/>
              </a:rPr>
              <a:t>looking </a:t>
            </a:r>
            <a:r>
              <a:rPr lang="en-US" sz="2100" spc="10" dirty="0">
                <a:latin typeface="Times New Roman"/>
                <a:cs typeface="Times New Roman"/>
              </a:rPr>
              <a:t>for </a:t>
            </a:r>
            <a:r>
              <a:rPr lang="en-US" sz="2100" spc="109" dirty="0">
                <a:latin typeface="Times New Roman"/>
                <a:cs typeface="Times New Roman"/>
              </a:rPr>
              <a:t>the </a:t>
            </a:r>
            <a:r>
              <a:rPr lang="en-US" sz="2100" spc="99" dirty="0">
                <a:latin typeface="Times New Roman"/>
                <a:cs typeface="Times New Roman"/>
              </a:rPr>
              <a:t>best </a:t>
            </a:r>
            <a:r>
              <a:rPr lang="en-US" sz="2100" spc="69" dirty="0">
                <a:latin typeface="Times New Roman"/>
                <a:cs typeface="Times New Roman"/>
              </a:rPr>
              <a:t>predictor  </a:t>
            </a:r>
            <a:r>
              <a:rPr lang="en-US" sz="2100" spc="109" dirty="0">
                <a:latin typeface="Times New Roman"/>
                <a:cs typeface="Times New Roman"/>
              </a:rPr>
              <a:t>and </a:t>
            </a:r>
            <a:r>
              <a:rPr lang="en-US" sz="2100" spc="99" dirty="0">
                <a:latin typeface="Times New Roman"/>
                <a:cs typeface="Times New Roman"/>
              </a:rPr>
              <a:t>best </a:t>
            </a:r>
            <a:r>
              <a:rPr lang="en-US" sz="2100" spc="89" dirty="0" err="1">
                <a:latin typeface="Times New Roman"/>
                <a:cs typeface="Times New Roman"/>
              </a:rPr>
              <a:t>cutpoint</a:t>
            </a:r>
            <a:r>
              <a:rPr lang="en-US" sz="2100" spc="89" dirty="0">
                <a:latin typeface="Times New Roman"/>
                <a:cs typeface="Times New Roman"/>
              </a:rPr>
              <a:t> </a:t>
            </a:r>
            <a:r>
              <a:rPr lang="en-US" sz="2100" spc="50" dirty="0">
                <a:latin typeface="Times New Roman"/>
                <a:cs typeface="Times New Roman"/>
              </a:rPr>
              <a:t>in </a:t>
            </a:r>
            <a:r>
              <a:rPr lang="en-US" sz="2100" spc="59" dirty="0">
                <a:latin typeface="Times New Roman"/>
                <a:cs typeface="Times New Roman"/>
              </a:rPr>
              <a:t>order </a:t>
            </a:r>
            <a:r>
              <a:rPr lang="en-US" sz="2100" spc="109" dirty="0">
                <a:latin typeface="Times New Roman"/>
                <a:cs typeface="Times New Roman"/>
              </a:rPr>
              <a:t>to </a:t>
            </a:r>
            <a:r>
              <a:rPr lang="en-US" sz="2100" spc="59" dirty="0">
                <a:latin typeface="Times New Roman"/>
                <a:cs typeface="Times New Roman"/>
              </a:rPr>
              <a:t>split </a:t>
            </a:r>
            <a:r>
              <a:rPr lang="en-US" sz="2100" spc="109" dirty="0">
                <a:latin typeface="Times New Roman"/>
                <a:cs typeface="Times New Roman"/>
              </a:rPr>
              <a:t>the </a:t>
            </a:r>
            <a:r>
              <a:rPr lang="en-US" sz="2100" spc="139" dirty="0">
                <a:latin typeface="Times New Roman"/>
                <a:cs typeface="Times New Roman"/>
              </a:rPr>
              <a:t>data </a:t>
            </a:r>
            <a:r>
              <a:rPr lang="en-US" sz="2100" spc="79" dirty="0">
                <a:latin typeface="Times New Roman"/>
                <a:cs typeface="Times New Roman"/>
              </a:rPr>
              <a:t>further </a:t>
            </a:r>
            <a:r>
              <a:rPr lang="en-US" sz="2100" spc="-10" dirty="0">
                <a:latin typeface="Times New Roman"/>
                <a:cs typeface="Times New Roman"/>
              </a:rPr>
              <a:t>so </a:t>
            </a:r>
            <a:r>
              <a:rPr lang="en-US" sz="2100" spc="50" dirty="0">
                <a:latin typeface="Times New Roman"/>
                <a:cs typeface="Times New Roman"/>
              </a:rPr>
              <a:t>as </a:t>
            </a:r>
            <a:r>
              <a:rPr lang="en-US" sz="2100" spc="109" dirty="0">
                <a:latin typeface="Times New Roman"/>
                <a:cs typeface="Times New Roman"/>
              </a:rPr>
              <a:t>to </a:t>
            </a:r>
            <a:r>
              <a:rPr lang="en-US" sz="2100" spc="30" dirty="0">
                <a:latin typeface="Times New Roman"/>
                <a:cs typeface="Times New Roman"/>
              </a:rPr>
              <a:t>minimize </a:t>
            </a:r>
            <a:r>
              <a:rPr lang="en-US" sz="2100" spc="109" dirty="0">
                <a:latin typeface="Times New Roman"/>
                <a:cs typeface="Times New Roman"/>
              </a:rPr>
              <a:t>the </a:t>
            </a:r>
            <a:r>
              <a:rPr lang="en-US" sz="2100" spc="30" dirty="0">
                <a:latin typeface="Times New Roman"/>
                <a:cs typeface="Times New Roman"/>
              </a:rPr>
              <a:t>RSS </a:t>
            </a:r>
            <a:r>
              <a:rPr lang="en-US" sz="2100" spc="69" dirty="0">
                <a:latin typeface="Times New Roman"/>
                <a:cs typeface="Times New Roman"/>
              </a:rPr>
              <a:t>within </a:t>
            </a:r>
            <a:r>
              <a:rPr lang="en-US" sz="2100" spc="30" dirty="0">
                <a:latin typeface="Times New Roman"/>
                <a:cs typeface="Times New Roman"/>
              </a:rPr>
              <a:t>each </a:t>
            </a:r>
            <a:r>
              <a:rPr lang="en-US" sz="2100" spc="-40" dirty="0">
                <a:latin typeface="Times New Roman"/>
                <a:cs typeface="Times New Roman"/>
              </a:rPr>
              <a:t>of </a:t>
            </a:r>
            <a:r>
              <a:rPr lang="en-US" sz="2100" spc="109" dirty="0">
                <a:latin typeface="Times New Roman"/>
                <a:cs typeface="Times New Roman"/>
              </a:rPr>
              <a:t>the </a:t>
            </a:r>
            <a:r>
              <a:rPr lang="en-US" sz="2100" spc="59" dirty="0">
                <a:latin typeface="Times New Roman"/>
                <a:cs typeface="Times New Roman"/>
              </a:rPr>
              <a:t>resulting</a:t>
            </a:r>
            <a:r>
              <a:rPr lang="en-US" sz="2100" spc="503" dirty="0">
                <a:latin typeface="Times New Roman"/>
                <a:cs typeface="Times New Roman"/>
              </a:rPr>
              <a:t> </a:t>
            </a:r>
            <a:r>
              <a:rPr lang="en-US" sz="2100" spc="30" dirty="0">
                <a:latin typeface="Times New Roman"/>
                <a:cs typeface="Times New Roman"/>
              </a:rPr>
              <a:t>regions.</a:t>
            </a:r>
            <a:endParaRPr lang="en-US" sz="2100" dirty="0">
              <a:latin typeface="Times New Roman"/>
              <a:cs typeface="Times New Roman"/>
            </a:endParaRPr>
          </a:p>
          <a:p>
            <a:pPr marR="62919" indent="-204788">
              <a:lnSpc>
                <a:spcPct val="102600"/>
              </a:lnSpc>
              <a:spcBef>
                <a:spcPts val="595"/>
              </a:spcBef>
              <a:buClr>
                <a:srgbClr val="3333B2"/>
              </a:buClr>
              <a:buSzPct val="90909"/>
              <a:tabLst>
                <a:tab pos="228600" algn="l"/>
              </a:tabLst>
            </a:pPr>
            <a:r>
              <a:rPr lang="en-US" sz="2100" dirty="0">
                <a:latin typeface="Times New Roman"/>
                <a:cs typeface="Times New Roman"/>
              </a:rPr>
              <a:t>However, </a:t>
            </a:r>
            <a:r>
              <a:rPr lang="en-US" sz="2100" spc="79" dirty="0">
                <a:latin typeface="Times New Roman"/>
                <a:cs typeface="Times New Roman"/>
              </a:rPr>
              <a:t>this </a:t>
            </a:r>
            <a:r>
              <a:rPr lang="en-US" sz="2100" spc="69" dirty="0">
                <a:latin typeface="Times New Roman"/>
                <a:cs typeface="Times New Roman"/>
              </a:rPr>
              <a:t>time, </a:t>
            </a:r>
            <a:r>
              <a:rPr lang="en-US" sz="2100" spc="79" dirty="0">
                <a:latin typeface="Times New Roman"/>
                <a:cs typeface="Times New Roman"/>
              </a:rPr>
              <a:t>instead </a:t>
            </a:r>
            <a:r>
              <a:rPr lang="en-US" sz="2100" spc="-40" dirty="0">
                <a:latin typeface="Times New Roman"/>
                <a:cs typeface="Times New Roman"/>
              </a:rPr>
              <a:t>of </a:t>
            </a:r>
            <a:r>
              <a:rPr lang="en-US" sz="2100" spc="69" dirty="0">
                <a:latin typeface="Times New Roman"/>
                <a:cs typeface="Times New Roman"/>
              </a:rPr>
              <a:t>splitting </a:t>
            </a:r>
            <a:r>
              <a:rPr lang="en-US" sz="2100" spc="109" dirty="0">
                <a:latin typeface="Times New Roman"/>
                <a:cs typeface="Times New Roman"/>
              </a:rPr>
              <a:t>the </a:t>
            </a:r>
            <a:r>
              <a:rPr lang="en-US" sz="2100" spc="59" dirty="0">
                <a:latin typeface="Times New Roman"/>
                <a:cs typeface="Times New Roman"/>
              </a:rPr>
              <a:t>entire </a:t>
            </a:r>
            <a:r>
              <a:rPr lang="en-US" sz="2100" spc="69" dirty="0">
                <a:latin typeface="Times New Roman"/>
                <a:cs typeface="Times New Roman"/>
              </a:rPr>
              <a:t>predictor  </a:t>
            </a:r>
            <a:r>
              <a:rPr lang="en-US" sz="2100" spc="40" dirty="0">
                <a:latin typeface="Times New Roman"/>
                <a:cs typeface="Times New Roman"/>
              </a:rPr>
              <a:t>space, </a:t>
            </a:r>
            <a:r>
              <a:rPr lang="en-US" sz="2100" spc="-50" dirty="0">
                <a:latin typeface="Times New Roman"/>
                <a:cs typeface="Times New Roman"/>
              </a:rPr>
              <a:t>we </a:t>
            </a:r>
            <a:r>
              <a:rPr lang="en-US" sz="2100" spc="59" dirty="0">
                <a:latin typeface="Times New Roman"/>
                <a:cs typeface="Times New Roman"/>
              </a:rPr>
              <a:t>split </a:t>
            </a:r>
            <a:r>
              <a:rPr lang="en-US" sz="2100" spc="30" dirty="0">
                <a:latin typeface="Times New Roman"/>
                <a:cs typeface="Times New Roman"/>
              </a:rPr>
              <a:t>one </a:t>
            </a:r>
            <a:r>
              <a:rPr lang="en-US" sz="2100" spc="-40" dirty="0">
                <a:latin typeface="Times New Roman"/>
                <a:cs typeface="Times New Roman"/>
              </a:rPr>
              <a:t>of </a:t>
            </a:r>
            <a:r>
              <a:rPr lang="en-US" sz="2100" spc="109" dirty="0">
                <a:latin typeface="Times New Roman"/>
                <a:cs typeface="Times New Roman"/>
              </a:rPr>
              <a:t>the </a:t>
            </a:r>
            <a:r>
              <a:rPr lang="en-US" sz="2100" spc="30" dirty="0">
                <a:latin typeface="Times New Roman"/>
                <a:cs typeface="Times New Roman"/>
              </a:rPr>
              <a:t>two </a:t>
            </a:r>
            <a:r>
              <a:rPr lang="en-US" sz="2100" spc="40" dirty="0">
                <a:latin typeface="Times New Roman"/>
                <a:cs typeface="Times New Roman"/>
              </a:rPr>
              <a:t>previously </a:t>
            </a:r>
            <a:r>
              <a:rPr lang="en-US" sz="2100" spc="30" dirty="0">
                <a:latin typeface="Times New Roman"/>
                <a:cs typeface="Times New Roman"/>
              </a:rPr>
              <a:t>identified regions.  </a:t>
            </a:r>
            <a:r>
              <a:rPr lang="en-US" sz="2100" spc="-20" dirty="0">
                <a:latin typeface="Times New Roman"/>
                <a:cs typeface="Times New Roman"/>
              </a:rPr>
              <a:t>We </a:t>
            </a:r>
            <a:r>
              <a:rPr lang="en-US" sz="2100" dirty="0">
                <a:latin typeface="Times New Roman"/>
                <a:cs typeface="Times New Roman"/>
              </a:rPr>
              <a:t>now </a:t>
            </a:r>
            <a:r>
              <a:rPr lang="en-US" sz="2100" spc="30" dirty="0">
                <a:latin typeface="Times New Roman"/>
                <a:cs typeface="Times New Roman"/>
              </a:rPr>
              <a:t>have </a:t>
            </a:r>
            <a:r>
              <a:rPr lang="en-US" sz="2100" spc="89" dirty="0">
                <a:latin typeface="Times New Roman"/>
                <a:cs typeface="Times New Roman"/>
              </a:rPr>
              <a:t>three</a:t>
            </a:r>
            <a:r>
              <a:rPr lang="en-US" sz="2100" spc="654" dirty="0">
                <a:latin typeface="Times New Roman"/>
                <a:cs typeface="Times New Roman"/>
              </a:rPr>
              <a:t> </a:t>
            </a:r>
            <a:r>
              <a:rPr lang="en-US" sz="2100" spc="30" dirty="0">
                <a:latin typeface="Times New Roman"/>
                <a:cs typeface="Times New Roman"/>
              </a:rPr>
              <a:t>regions.</a:t>
            </a:r>
            <a:endParaRPr lang="en-US" sz="2100" dirty="0">
              <a:latin typeface="Times New Roman"/>
              <a:cs typeface="Times New Roman"/>
            </a:endParaRPr>
          </a:p>
          <a:p>
            <a:pPr marR="16359" indent="-204788">
              <a:lnSpc>
                <a:spcPct val="102600"/>
              </a:lnSpc>
              <a:spcBef>
                <a:spcPts val="595"/>
              </a:spcBef>
              <a:buClr>
                <a:srgbClr val="3333B2"/>
              </a:buClr>
              <a:buSzPct val="90909"/>
              <a:tabLst>
                <a:tab pos="228600" algn="l"/>
              </a:tabLst>
            </a:pPr>
            <a:r>
              <a:rPr lang="en-US" sz="2100" spc="50" dirty="0">
                <a:latin typeface="Times New Roman"/>
                <a:cs typeface="Times New Roman"/>
              </a:rPr>
              <a:t>Again, </a:t>
            </a:r>
            <a:r>
              <a:rPr lang="en-US" sz="2100" spc="-50" dirty="0">
                <a:latin typeface="Times New Roman"/>
                <a:cs typeface="Times New Roman"/>
              </a:rPr>
              <a:t>we </a:t>
            </a:r>
            <a:r>
              <a:rPr lang="en-US" sz="2100" spc="20" dirty="0">
                <a:latin typeface="Times New Roman"/>
                <a:cs typeface="Times New Roman"/>
              </a:rPr>
              <a:t>look </a:t>
            </a:r>
            <a:r>
              <a:rPr lang="en-US" sz="2100" spc="109" dirty="0">
                <a:latin typeface="Times New Roman"/>
                <a:cs typeface="Times New Roman"/>
              </a:rPr>
              <a:t>to </a:t>
            </a:r>
            <a:r>
              <a:rPr lang="en-US" sz="2100" spc="59" dirty="0">
                <a:latin typeface="Times New Roman"/>
                <a:cs typeface="Times New Roman"/>
              </a:rPr>
              <a:t>split </a:t>
            </a:r>
            <a:r>
              <a:rPr lang="en-US" sz="2100" spc="20" dirty="0">
                <a:latin typeface="Times New Roman"/>
                <a:cs typeface="Times New Roman"/>
              </a:rPr>
              <a:t>one </a:t>
            </a:r>
            <a:r>
              <a:rPr lang="en-US" sz="2100" spc="-40" dirty="0">
                <a:latin typeface="Times New Roman"/>
                <a:cs typeface="Times New Roman"/>
              </a:rPr>
              <a:t>of </a:t>
            </a:r>
            <a:r>
              <a:rPr lang="en-US" sz="2100" spc="59" dirty="0">
                <a:latin typeface="Times New Roman"/>
                <a:cs typeface="Times New Roman"/>
              </a:rPr>
              <a:t>these </a:t>
            </a:r>
            <a:r>
              <a:rPr lang="en-US" sz="2100" spc="79" dirty="0">
                <a:latin typeface="Times New Roman"/>
                <a:cs typeface="Times New Roman"/>
              </a:rPr>
              <a:t>three </a:t>
            </a:r>
            <a:r>
              <a:rPr lang="en-US" sz="2100" spc="20" dirty="0">
                <a:latin typeface="Times New Roman"/>
                <a:cs typeface="Times New Roman"/>
              </a:rPr>
              <a:t>regions </a:t>
            </a:r>
            <a:r>
              <a:rPr lang="en-US" sz="2100" spc="79" dirty="0">
                <a:latin typeface="Times New Roman"/>
                <a:cs typeface="Times New Roman"/>
              </a:rPr>
              <a:t>further, </a:t>
            </a:r>
            <a:r>
              <a:rPr lang="en-US" sz="2100" spc="-10" dirty="0">
                <a:latin typeface="Times New Roman"/>
                <a:cs typeface="Times New Roman"/>
              </a:rPr>
              <a:t>so </a:t>
            </a:r>
            <a:r>
              <a:rPr lang="en-US" sz="2100" spc="50" dirty="0">
                <a:latin typeface="Times New Roman"/>
                <a:cs typeface="Times New Roman"/>
              </a:rPr>
              <a:t>as </a:t>
            </a:r>
            <a:r>
              <a:rPr lang="en-US" sz="2100" spc="109" dirty="0">
                <a:latin typeface="Times New Roman"/>
                <a:cs typeface="Times New Roman"/>
              </a:rPr>
              <a:t>to </a:t>
            </a:r>
            <a:r>
              <a:rPr lang="en-US" sz="2100" spc="30" dirty="0">
                <a:latin typeface="Times New Roman"/>
                <a:cs typeface="Times New Roman"/>
              </a:rPr>
              <a:t>minimize </a:t>
            </a:r>
            <a:r>
              <a:rPr lang="en-US" sz="2100" spc="109" dirty="0">
                <a:latin typeface="Times New Roman"/>
                <a:cs typeface="Times New Roman"/>
              </a:rPr>
              <a:t>the </a:t>
            </a:r>
            <a:r>
              <a:rPr lang="en-US" sz="2100" spc="40" dirty="0">
                <a:latin typeface="Times New Roman"/>
                <a:cs typeface="Times New Roman"/>
              </a:rPr>
              <a:t>RSS. </a:t>
            </a:r>
            <a:r>
              <a:rPr lang="en-US" sz="2100" spc="109" dirty="0">
                <a:latin typeface="Times New Roman"/>
                <a:cs typeface="Times New Roman"/>
              </a:rPr>
              <a:t>The </a:t>
            </a:r>
            <a:r>
              <a:rPr lang="en-US" sz="2100" spc="30" dirty="0">
                <a:latin typeface="Times New Roman"/>
                <a:cs typeface="Times New Roman"/>
              </a:rPr>
              <a:t>process </a:t>
            </a:r>
            <a:r>
              <a:rPr lang="en-US" sz="2100" spc="40" dirty="0">
                <a:latin typeface="Times New Roman"/>
                <a:cs typeface="Times New Roman"/>
              </a:rPr>
              <a:t>continues </a:t>
            </a:r>
            <a:r>
              <a:rPr lang="en-US" sz="2100" spc="69" dirty="0">
                <a:latin typeface="Times New Roman"/>
                <a:cs typeface="Times New Roman"/>
              </a:rPr>
              <a:t>until </a:t>
            </a:r>
            <a:r>
              <a:rPr lang="en-US" sz="2100" spc="109" dirty="0">
                <a:latin typeface="Times New Roman"/>
                <a:cs typeface="Times New Roman"/>
              </a:rPr>
              <a:t>a  </a:t>
            </a:r>
            <a:r>
              <a:rPr lang="en-US" sz="2100" spc="59" dirty="0">
                <a:latin typeface="Times New Roman"/>
                <a:cs typeface="Times New Roman"/>
              </a:rPr>
              <a:t>stopping criterion </a:t>
            </a:r>
            <a:r>
              <a:rPr lang="en-US" sz="2100" spc="-10" dirty="0">
                <a:latin typeface="Times New Roman"/>
                <a:cs typeface="Times New Roman"/>
              </a:rPr>
              <a:t>is </a:t>
            </a:r>
            <a:r>
              <a:rPr lang="en-US" sz="2100" spc="40" dirty="0">
                <a:latin typeface="Times New Roman"/>
                <a:cs typeface="Times New Roman"/>
              </a:rPr>
              <a:t>reached; </a:t>
            </a:r>
            <a:r>
              <a:rPr lang="en-US" sz="2100" spc="10" dirty="0">
                <a:latin typeface="Times New Roman"/>
                <a:cs typeface="Times New Roman"/>
              </a:rPr>
              <a:t>for </a:t>
            </a:r>
            <a:r>
              <a:rPr lang="en-US" sz="2100" spc="59" dirty="0">
                <a:latin typeface="Times New Roman"/>
                <a:cs typeface="Times New Roman"/>
              </a:rPr>
              <a:t>instance, </a:t>
            </a:r>
            <a:r>
              <a:rPr lang="en-US" sz="2100" spc="-50" dirty="0">
                <a:latin typeface="Times New Roman"/>
                <a:cs typeface="Times New Roman"/>
              </a:rPr>
              <a:t>we </a:t>
            </a:r>
            <a:r>
              <a:rPr lang="en-US" sz="2100" spc="59" dirty="0">
                <a:latin typeface="Times New Roman"/>
                <a:cs typeface="Times New Roman"/>
              </a:rPr>
              <a:t>may </a:t>
            </a:r>
            <a:r>
              <a:rPr lang="en-US" sz="2100" spc="40" dirty="0">
                <a:latin typeface="Times New Roman"/>
                <a:cs typeface="Times New Roman"/>
              </a:rPr>
              <a:t>continue  </a:t>
            </a:r>
            <a:r>
              <a:rPr lang="en-US" sz="2100" spc="69" dirty="0">
                <a:latin typeface="Times New Roman"/>
                <a:cs typeface="Times New Roman"/>
              </a:rPr>
              <a:t>until </a:t>
            </a:r>
            <a:r>
              <a:rPr lang="en-US" sz="2100" spc="50" dirty="0">
                <a:latin typeface="Times New Roman"/>
                <a:cs typeface="Times New Roman"/>
              </a:rPr>
              <a:t>no </a:t>
            </a:r>
            <a:r>
              <a:rPr lang="en-US" sz="2100" spc="30" dirty="0">
                <a:latin typeface="Times New Roman"/>
                <a:cs typeface="Times New Roman"/>
              </a:rPr>
              <a:t>region </a:t>
            </a:r>
            <a:r>
              <a:rPr lang="en-US" sz="2100" spc="59" dirty="0">
                <a:latin typeface="Times New Roman"/>
                <a:cs typeface="Times New Roman"/>
              </a:rPr>
              <a:t>contains </a:t>
            </a:r>
            <a:r>
              <a:rPr lang="en-US" sz="2100" spc="50" dirty="0">
                <a:latin typeface="Times New Roman"/>
                <a:cs typeface="Times New Roman"/>
              </a:rPr>
              <a:t>more </a:t>
            </a:r>
            <a:r>
              <a:rPr lang="en-US" sz="2100" spc="139" dirty="0">
                <a:latin typeface="Times New Roman"/>
                <a:cs typeface="Times New Roman"/>
              </a:rPr>
              <a:t>than </a:t>
            </a:r>
            <a:r>
              <a:rPr lang="en-US" sz="2100" spc="-40" dirty="0">
                <a:latin typeface="Times New Roman"/>
                <a:cs typeface="Times New Roman"/>
              </a:rPr>
              <a:t>five</a:t>
            </a:r>
            <a:r>
              <a:rPr lang="en-US" sz="2100" spc="277" dirty="0">
                <a:latin typeface="Times New Roman"/>
                <a:cs typeface="Times New Roman"/>
              </a:rPr>
              <a:t> </a:t>
            </a:r>
            <a:r>
              <a:rPr lang="en-US" sz="2100" spc="40" dirty="0">
                <a:latin typeface="Times New Roman"/>
                <a:cs typeface="Times New Roman"/>
              </a:rPr>
              <a:t>observations</a:t>
            </a:r>
            <a:r>
              <a:rPr lang="en-US" sz="2100" spc="40" dirty="0" smtClean="0">
                <a:latin typeface="Times New Roman"/>
                <a:cs typeface="Times New Roman"/>
              </a:rPr>
              <a:t>.</a:t>
            </a:r>
          </a:p>
          <a:p>
            <a:pPr marR="192532">
              <a:lnSpc>
                <a:spcPct val="102600"/>
              </a:lnSpc>
              <a:spcBef>
                <a:spcPts val="109"/>
              </a:spcBef>
              <a:buClr>
                <a:srgbClr val="3333B2"/>
              </a:buClr>
              <a:buSzPct val="90909"/>
              <a:buFont typeface="DejaVu Sans"/>
              <a:buChar char="•"/>
            </a:pPr>
            <a:r>
              <a:rPr lang="en-US" sz="2100" spc="50" dirty="0">
                <a:latin typeface="Times New Roman"/>
                <a:cs typeface="Times New Roman"/>
              </a:rPr>
              <a:t>We predict the response for a given test observation using  the mean of the training observations in the region to  which that test observation belongs.</a:t>
            </a:r>
          </a:p>
          <a:p>
            <a:pPr marR="10067">
              <a:lnSpc>
                <a:spcPct val="102600"/>
              </a:lnSpc>
              <a:spcBef>
                <a:spcPts val="595"/>
              </a:spcBef>
              <a:buClr>
                <a:srgbClr val="3333B2"/>
              </a:buClr>
              <a:buSzPct val="90909"/>
              <a:buFont typeface="DejaVu Sans"/>
              <a:buChar char="•"/>
            </a:pPr>
            <a:r>
              <a:rPr lang="en-US" sz="2100" spc="50" dirty="0">
                <a:latin typeface="Times New Roman"/>
                <a:cs typeface="Times New Roman"/>
              </a:rPr>
              <a:t>A five-region example of this approach is shown in the next  slide.</a:t>
            </a:r>
          </a:p>
        </p:txBody>
      </p:sp>
    </p:spTree>
    <p:extLst>
      <p:ext uri="{BB962C8B-B14F-4D97-AF65-F5344CB8AC3E}">
        <p14:creationId xmlns:p14="http://schemas.microsoft.com/office/powerpoint/2010/main" val="709600443"/>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819997" y="245269"/>
            <a:ext cx="10515600" cy="688976"/>
          </a:xfrm>
        </p:spPr>
        <p:txBody>
          <a:bodyPr>
            <a:normAutofit fontScale="90000"/>
          </a:bodyPr>
          <a:lstStyle/>
          <a:p>
            <a:r>
              <a:rPr lang="en-US" altLang="en-US" dirty="0"/>
              <a:t>Learning Ensembles</a:t>
            </a:r>
          </a:p>
        </p:txBody>
      </p:sp>
      <p:sp>
        <p:nvSpPr>
          <p:cNvPr id="276483" name="Rectangle 3"/>
          <p:cNvSpPr>
            <a:spLocks noGrp="1" noChangeArrowheads="1"/>
          </p:cNvSpPr>
          <p:nvPr>
            <p:ph type="body" idx="1"/>
          </p:nvPr>
        </p:nvSpPr>
        <p:spPr>
          <a:xfrm>
            <a:off x="1229846" y="1131128"/>
            <a:ext cx="9332258" cy="1320004"/>
          </a:xfrm>
        </p:spPr>
        <p:txBody>
          <a:bodyPr/>
          <a:lstStyle/>
          <a:p>
            <a:pPr>
              <a:lnSpc>
                <a:spcPct val="90000"/>
              </a:lnSpc>
            </a:pPr>
            <a:r>
              <a:rPr lang="en-US" altLang="en-US" sz="2400" dirty="0"/>
              <a:t>Learn multiple alternative definitions of a concept using different training data or different learning algorithms.</a:t>
            </a:r>
          </a:p>
          <a:p>
            <a:pPr>
              <a:lnSpc>
                <a:spcPct val="90000"/>
              </a:lnSpc>
            </a:pPr>
            <a:r>
              <a:rPr lang="en-US" altLang="en-US" sz="2400" dirty="0"/>
              <a:t>Combine decisions of multiple definitions, e.g. using weighted voting.</a:t>
            </a:r>
          </a:p>
        </p:txBody>
      </p:sp>
      <p:grpSp>
        <p:nvGrpSpPr>
          <p:cNvPr id="2" name="Group 1"/>
          <p:cNvGrpSpPr/>
          <p:nvPr/>
        </p:nvGrpSpPr>
        <p:grpSpPr>
          <a:xfrm>
            <a:off x="173319" y="2781958"/>
            <a:ext cx="6291263" cy="3743322"/>
            <a:chOff x="3225801" y="2741616"/>
            <a:chExt cx="6291263" cy="3743322"/>
          </a:xfrm>
        </p:grpSpPr>
        <p:sp>
          <p:nvSpPr>
            <p:cNvPr id="276485" name="Text Box 5"/>
            <p:cNvSpPr txBox="1">
              <a:spLocks noChangeArrowheads="1"/>
            </p:cNvSpPr>
            <p:nvPr/>
          </p:nvSpPr>
          <p:spPr bwMode="auto">
            <a:xfrm>
              <a:off x="5895975" y="2938464"/>
              <a:ext cx="18182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ltLang="en-US"/>
            </a:p>
          </p:txBody>
        </p:sp>
        <p:grpSp>
          <p:nvGrpSpPr>
            <p:cNvPr id="276500" name="Group 20"/>
            <p:cNvGrpSpPr>
              <a:grpSpLocks/>
            </p:cNvGrpSpPr>
            <p:nvPr/>
          </p:nvGrpSpPr>
          <p:grpSpPr bwMode="auto">
            <a:xfrm>
              <a:off x="5022851" y="2741616"/>
              <a:ext cx="1579563" cy="522288"/>
              <a:chOff x="2265" y="2188"/>
              <a:chExt cx="995" cy="329"/>
            </a:xfrm>
          </p:grpSpPr>
          <p:sp>
            <p:nvSpPr>
              <p:cNvPr id="276486" name="Text Box 6"/>
              <p:cNvSpPr txBox="1">
                <a:spLocks noChangeArrowheads="1"/>
              </p:cNvSpPr>
              <p:nvPr/>
            </p:nvSpPr>
            <p:spPr bwMode="auto">
              <a:xfrm>
                <a:off x="2370" y="2229"/>
                <a:ext cx="89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Training Data</a:t>
                </a:r>
              </a:p>
            </p:txBody>
          </p:sp>
          <p:sp>
            <p:nvSpPr>
              <p:cNvPr id="276488" name="Oval 8"/>
              <p:cNvSpPr>
                <a:spLocks noChangeArrowheads="1"/>
              </p:cNvSpPr>
              <p:nvPr/>
            </p:nvSpPr>
            <p:spPr bwMode="auto">
              <a:xfrm>
                <a:off x="2265" y="2188"/>
                <a:ext cx="161"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pSp>
        <p:grpSp>
          <p:nvGrpSpPr>
            <p:cNvPr id="276548" name="Group 68"/>
            <p:cNvGrpSpPr>
              <a:grpSpLocks/>
            </p:cNvGrpSpPr>
            <p:nvPr/>
          </p:nvGrpSpPr>
          <p:grpSpPr bwMode="auto">
            <a:xfrm>
              <a:off x="3260725" y="3187700"/>
              <a:ext cx="5437188" cy="857249"/>
              <a:chOff x="1094" y="2008"/>
              <a:chExt cx="3425" cy="540"/>
            </a:xfrm>
          </p:grpSpPr>
          <p:grpSp>
            <p:nvGrpSpPr>
              <p:cNvPr id="276490" name="Group 10"/>
              <p:cNvGrpSpPr>
                <a:grpSpLocks/>
              </p:cNvGrpSpPr>
              <p:nvPr/>
            </p:nvGrpSpPr>
            <p:grpSpPr bwMode="auto">
              <a:xfrm>
                <a:off x="1094" y="2219"/>
                <a:ext cx="660" cy="329"/>
                <a:chOff x="1140" y="2654"/>
                <a:chExt cx="660" cy="329"/>
              </a:xfrm>
            </p:grpSpPr>
            <p:sp>
              <p:nvSpPr>
                <p:cNvPr id="276487" name="Text Box 7"/>
                <p:cNvSpPr txBox="1">
                  <a:spLocks noChangeArrowheads="1"/>
                </p:cNvSpPr>
                <p:nvPr/>
              </p:nvSpPr>
              <p:spPr bwMode="auto">
                <a:xfrm>
                  <a:off x="1218" y="2674"/>
                  <a:ext cx="46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Data1</a:t>
                  </a:r>
                </a:p>
              </p:txBody>
            </p:sp>
            <p:sp>
              <p:nvSpPr>
                <p:cNvPr id="276489" name="Oval 9"/>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grpSp>
          <p:grpSp>
            <p:nvGrpSpPr>
              <p:cNvPr id="276494" name="Group 14"/>
              <p:cNvGrpSpPr>
                <a:grpSpLocks/>
              </p:cNvGrpSpPr>
              <p:nvPr/>
            </p:nvGrpSpPr>
            <p:grpSpPr bwMode="auto">
              <a:xfrm>
                <a:off x="3859" y="2219"/>
                <a:ext cx="660" cy="329"/>
                <a:chOff x="1140" y="2654"/>
                <a:chExt cx="660" cy="329"/>
              </a:xfrm>
            </p:grpSpPr>
            <p:sp>
              <p:nvSpPr>
                <p:cNvPr id="276495" name="Text Box 15"/>
                <p:cNvSpPr txBox="1">
                  <a:spLocks noChangeArrowheads="1"/>
                </p:cNvSpPr>
                <p:nvPr/>
              </p:nvSpPr>
              <p:spPr bwMode="auto">
                <a:xfrm>
                  <a:off x="1218" y="2674"/>
                  <a:ext cx="539"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Data m</a:t>
                  </a:r>
                </a:p>
              </p:txBody>
            </p:sp>
            <p:sp>
              <p:nvSpPr>
                <p:cNvPr id="276496" name="Oval 16"/>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grpSp>
          <p:grpSp>
            <p:nvGrpSpPr>
              <p:cNvPr id="276497" name="Group 17"/>
              <p:cNvGrpSpPr>
                <a:grpSpLocks/>
              </p:cNvGrpSpPr>
              <p:nvPr/>
            </p:nvGrpSpPr>
            <p:grpSpPr bwMode="auto">
              <a:xfrm>
                <a:off x="1973" y="2219"/>
                <a:ext cx="660" cy="329"/>
                <a:chOff x="1140" y="2654"/>
                <a:chExt cx="660" cy="329"/>
              </a:xfrm>
            </p:grpSpPr>
            <p:sp>
              <p:nvSpPr>
                <p:cNvPr id="276498" name="Text Box 18"/>
                <p:cNvSpPr txBox="1">
                  <a:spLocks noChangeArrowheads="1"/>
                </p:cNvSpPr>
                <p:nvPr/>
              </p:nvSpPr>
              <p:spPr bwMode="auto">
                <a:xfrm>
                  <a:off x="1218" y="2674"/>
                  <a:ext cx="46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Data2</a:t>
                  </a:r>
                </a:p>
              </p:txBody>
            </p:sp>
            <p:sp>
              <p:nvSpPr>
                <p:cNvPr id="276499" name="Oval 19"/>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grpSp>
          <p:sp>
            <p:nvSpPr>
              <p:cNvPr id="276501" name="Text Box 21"/>
              <p:cNvSpPr txBox="1">
                <a:spLocks noChangeArrowheads="1"/>
              </p:cNvSpPr>
              <p:nvPr/>
            </p:nvSpPr>
            <p:spPr bwMode="auto">
              <a:xfrm>
                <a:off x="2692" y="2115"/>
                <a:ext cx="110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3200">
                    <a:sym typeface="Symbol" panose="05050102010706020507" pitchFamily="18" charset="2"/>
                  </a:rPr>
                  <a:t>        </a:t>
                </a:r>
              </a:p>
            </p:txBody>
          </p:sp>
          <p:cxnSp>
            <p:nvCxnSpPr>
              <p:cNvPr id="276506" name="AutoShape 26"/>
              <p:cNvCxnSpPr>
                <a:cxnSpLocks noChangeShapeType="1"/>
                <a:stCxn id="276488" idx="3"/>
                <a:endCxn id="276489" idx="7"/>
              </p:cNvCxnSpPr>
              <p:nvPr/>
            </p:nvCxnSpPr>
            <p:spPr bwMode="auto">
              <a:xfrm flipH="1">
                <a:off x="1657" y="2008"/>
                <a:ext cx="570" cy="25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07" name="AutoShape 27"/>
              <p:cNvCxnSpPr>
                <a:cxnSpLocks noChangeShapeType="1"/>
                <a:stCxn id="276488" idx="4"/>
                <a:endCxn id="276499" idx="7"/>
              </p:cNvCxnSpPr>
              <p:nvPr/>
            </p:nvCxnSpPr>
            <p:spPr bwMode="auto">
              <a:xfrm>
                <a:off x="2285" y="2056"/>
                <a:ext cx="252" cy="21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09" name="AutoShape 29"/>
              <p:cNvCxnSpPr>
                <a:cxnSpLocks noChangeShapeType="1"/>
                <a:stCxn id="276488" idx="5"/>
                <a:endCxn id="276496" idx="1"/>
              </p:cNvCxnSpPr>
              <p:nvPr/>
            </p:nvCxnSpPr>
            <p:spPr bwMode="auto">
              <a:xfrm>
                <a:off x="2341" y="2008"/>
                <a:ext cx="1614" cy="25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6549" name="Group 69"/>
            <p:cNvGrpSpPr>
              <a:grpSpLocks/>
            </p:cNvGrpSpPr>
            <p:nvPr/>
          </p:nvGrpSpPr>
          <p:grpSpPr bwMode="auto">
            <a:xfrm>
              <a:off x="3225801" y="4044952"/>
              <a:ext cx="5457825" cy="858838"/>
              <a:chOff x="1072" y="2548"/>
              <a:chExt cx="3438" cy="541"/>
            </a:xfrm>
          </p:grpSpPr>
          <p:sp>
            <p:nvSpPr>
              <p:cNvPr id="276502" name="Text Box 22"/>
              <p:cNvSpPr txBox="1">
                <a:spLocks noChangeArrowheads="1"/>
              </p:cNvSpPr>
              <p:nvPr/>
            </p:nvSpPr>
            <p:spPr bwMode="auto">
              <a:xfrm>
                <a:off x="1072" y="2805"/>
                <a:ext cx="643" cy="23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Learner1</a:t>
                </a:r>
              </a:p>
            </p:txBody>
          </p:sp>
          <p:sp>
            <p:nvSpPr>
              <p:cNvPr id="276503" name="Text Box 23"/>
              <p:cNvSpPr txBox="1">
                <a:spLocks noChangeArrowheads="1"/>
              </p:cNvSpPr>
              <p:nvPr/>
            </p:nvSpPr>
            <p:spPr bwMode="auto">
              <a:xfrm>
                <a:off x="1952" y="2793"/>
                <a:ext cx="643" cy="23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Learner2</a:t>
                </a:r>
              </a:p>
            </p:txBody>
          </p:sp>
          <p:sp>
            <p:nvSpPr>
              <p:cNvPr id="276504" name="Text Box 24"/>
              <p:cNvSpPr txBox="1">
                <a:spLocks noChangeArrowheads="1"/>
              </p:cNvSpPr>
              <p:nvPr/>
            </p:nvSpPr>
            <p:spPr bwMode="auto">
              <a:xfrm>
                <a:off x="3792" y="2774"/>
                <a:ext cx="718" cy="23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Learner m</a:t>
                </a:r>
              </a:p>
            </p:txBody>
          </p:sp>
          <p:cxnSp>
            <p:nvCxnSpPr>
              <p:cNvPr id="276510" name="AutoShape 30"/>
              <p:cNvCxnSpPr>
                <a:cxnSpLocks noChangeShapeType="1"/>
                <a:stCxn id="276489" idx="4"/>
                <a:endCxn id="276502" idx="0"/>
              </p:cNvCxnSpPr>
              <p:nvPr/>
            </p:nvCxnSpPr>
            <p:spPr bwMode="auto">
              <a:xfrm flipH="1">
                <a:off x="1394" y="2548"/>
                <a:ext cx="30" cy="25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11" name="AutoShape 31"/>
              <p:cNvCxnSpPr>
                <a:cxnSpLocks noChangeShapeType="1"/>
                <a:stCxn id="276499" idx="4"/>
                <a:endCxn id="276503" idx="0"/>
              </p:cNvCxnSpPr>
              <p:nvPr/>
            </p:nvCxnSpPr>
            <p:spPr bwMode="auto">
              <a:xfrm flipH="1">
                <a:off x="2274" y="2548"/>
                <a:ext cx="29" cy="24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12" name="AutoShape 32"/>
              <p:cNvCxnSpPr>
                <a:cxnSpLocks noChangeShapeType="1"/>
                <a:stCxn id="276496" idx="4"/>
                <a:endCxn id="276504" idx="0"/>
              </p:cNvCxnSpPr>
              <p:nvPr/>
            </p:nvCxnSpPr>
            <p:spPr bwMode="auto">
              <a:xfrm flipH="1">
                <a:off x="4151" y="2548"/>
                <a:ext cx="38" cy="22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32" name="Text Box 52"/>
              <p:cNvSpPr txBox="1">
                <a:spLocks noChangeArrowheads="1"/>
              </p:cNvSpPr>
              <p:nvPr/>
            </p:nvSpPr>
            <p:spPr bwMode="auto">
              <a:xfrm>
                <a:off x="2657" y="2719"/>
                <a:ext cx="110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3200">
                    <a:sym typeface="Symbol" panose="05050102010706020507" pitchFamily="18" charset="2"/>
                  </a:rPr>
                  <a:t>        </a:t>
                </a:r>
              </a:p>
            </p:txBody>
          </p:sp>
        </p:grpSp>
        <p:grpSp>
          <p:nvGrpSpPr>
            <p:cNvPr id="276550" name="Group 70"/>
            <p:cNvGrpSpPr>
              <a:grpSpLocks/>
            </p:cNvGrpSpPr>
            <p:nvPr/>
          </p:nvGrpSpPr>
          <p:grpSpPr bwMode="auto">
            <a:xfrm>
              <a:off x="3278188" y="4775206"/>
              <a:ext cx="5554662" cy="922339"/>
              <a:chOff x="1105" y="3008"/>
              <a:chExt cx="3499" cy="581"/>
            </a:xfrm>
          </p:grpSpPr>
          <p:grpSp>
            <p:nvGrpSpPr>
              <p:cNvPr id="276534" name="Group 54"/>
              <p:cNvGrpSpPr>
                <a:grpSpLocks/>
              </p:cNvGrpSpPr>
              <p:nvPr/>
            </p:nvGrpSpPr>
            <p:grpSpPr bwMode="auto">
              <a:xfrm>
                <a:off x="1105" y="3260"/>
                <a:ext cx="660" cy="329"/>
                <a:chOff x="1105" y="3383"/>
                <a:chExt cx="660" cy="329"/>
              </a:xfrm>
            </p:grpSpPr>
            <p:sp>
              <p:nvSpPr>
                <p:cNvPr id="276514" name="Text Box 34"/>
                <p:cNvSpPr txBox="1">
                  <a:spLocks noChangeArrowheads="1"/>
                </p:cNvSpPr>
                <p:nvPr/>
              </p:nvSpPr>
              <p:spPr bwMode="auto">
                <a:xfrm>
                  <a:off x="1144" y="3403"/>
                  <a:ext cx="5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Model1</a:t>
                  </a:r>
                </a:p>
              </p:txBody>
            </p:sp>
            <p:sp>
              <p:nvSpPr>
                <p:cNvPr id="276515" name="Oval 35"/>
                <p:cNvSpPr>
                  <a:spLocks noChangeArrowheads="1"/>
                </p:cNvSpPr>
                <p:nvPr/>
              </p:nvSpPr>
              <p:spPr bwMode="auto">
                <a:xfrm>
                  <a:off x="110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grpSp>
          <p:grpSp>
            <p:nvGrpSpPr>
              <p:cNvPr id="276535" name="Group 55"/>
              <p:cNvGrpSpPr>
                <a:grpSpLocks/>
              </p:cNvGrpSpPr>
              <p:nvPr/>
            </p:nvGrpSpPr>
            <p:grpSpPr bwMode="auto">
              <a:xfrm>
                <a:off x="1977" y="3260"/>
                <a:ext cx="660" cy="329"/>
                <a:chOff x="1977" y="3383"/>
                <a:chExt cx="660" cy="329"/>
              </a:xfrm>
            </p:grpSpPr>
            <p:sp>
              <p:nvSpPr>
                <p:cNvPr id="276524" name="Text Box 44"/>
                <p:cNvSpPr txBox="1">
                  <a:spLocks noChangeArrowheads="1"/>
                </p:cNvSpPr>
                <p:nvPr/>
              </p:nvSpPr>
              <p:spPr bwMode="auto">
                <a:xfrm>
                  <a:off x="2016" y="3403"/>
                  <a:ext cx="5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Model2</a:t>
                  </a:r>
                </a:p>
              </p:txBody>
            </p:sp>
            <p:sp>
              <p:nvSpPr>
                <p:cNvPr id="276525" name="Oval 45"/>
                <p:cNvSpPr>
                  <a:spLocks noChangeArrowheads="1"/>
                </p:cNvSpPr>
                <p:nvPr/>
              </p:nvSpPr>
              <p:spPr bwMode="auto">
                <a:xfrm>
                  <a:off x="1977"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grpSp>
          <p:grpSp>
            <p:nvGrpSpPr>
              <p:cNvPr id="276536" name="Group 56"/>
              <p:cNvGrpSpPr>
                <a:grpSpLocks/>
              </p:cNvGrpSpPr>
              <p:nvPr/>
            </p:nvGrpSpPr>
            <p:grpSpPr bwMode="auto">
              <a:xfrm>
                <a:off x="3855" y="3260"/>
                <a:ext cx="749" cy="329"/>
                <a:chOff x="3855" y="3383"/>
                <a:chExt cx="660" cy="329"/>
              </a:xfrm>
            </p:grpSpPr>
            <p:sp>
              <p:nvSpPr>
                <p:cNvPr id="276527" name="Text Box 47"/>
                <p:cNvSpPr txBox="1">
                  <a:spLocks noChangeArrowheads="1"/>
                </p:cNvSpPr>
                <p:nvPr/>
              </p:nvSpPr>
              <p:spPr bwMode="auto">
                <a:xfrm>
                  <a:off x="3894" y="3403"/>
                  <a:ext cx="57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Model m</a:t>
                  </a:r>
                </a:p>
              </p:txBody>
            </p:sp>
            <p:sp>
              <p:nvSpPr>
                <p:cNvPr id="276528" name="Oval 48"/>
                <p:cNvSpPr>
                  <a:spLocks noChangeArrowheads="1"/>
                </p:cNvSpPr>
                <p:nvPr/>
              </p:nvSpPr>
              <p:spPr bwMode="auto">
                <a:xfrm>
                  <a:off x="385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grpSp>
          <p:cxnSp>
            <p:nvCxnSpPr>
              <p:cNvPr id="276529" name="AutoShape 49"/>
              <p:cNvCxnSpPr>
                <a:cxnSpLocks noChangeShapeType="1"/>
                <a:stCxn id="276502" idx="2"/>
                <a:endCxn id="276515" idx="0"/>
              </p:cNvCxnSpPr>
              <p:nvPr/>
            </p:nvCxnSpPr>
            <p:spPr bwMode="auto">
              <a:xfrm>
                <a:off x="1394" y="3039"/>
                <a:ext cx="41" cy="22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30" name="AutoShape 50"/>
              <p:cNvCxnSpPr>
                <a:cxnSpLocks noChangeShapeType="1"/>
                <a:stCxn id="276503" idx="2"/>
                <a:endCxn id="276525" idx="0"/>
              </p:cNvCxnSpPr>
              <p:nvPr/>
            </p:nvCxnSpPr>
            <p:spPr bwMode="auto">
              <a:xfrm>
                <a:off x="2274" y="3027"/>
                <a:ext cx="33" cy="23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31" name="AutoShape 51"/>
              <p:cNvCxnSpPr>
                <a:cxnSpLocks noChangeShapeType="1"/>
                <a:stCxn id="276504" idx="2"/>
                <a:endCxn id="276528" idx="0"/>
              </p:cNvCxnSpPr>
              <p:nvPr/>
            </p:nvCxnSpPr>
            <p:spPr bwMode="auto">
              <a:xfrm>
                <a:off x="4151" y="3008"/>
                <a:ext cx="79" cy="25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33" name="Text Box 53"/>
              <p:cNvSpPr txBox="1">
                <a:spLocks noChangeArrowheads="1"/>
              </p:cNvSpPr>
              <p:nvPr/>
            </p:nvSpPr>
            <p:spPr bwMode="auto">
              <a:xfrm>
                <a:off x="2660" y="3169"/>
                <a:ext cx="110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3200">
                    <a:sym typeface="Symbol" panose="05050102010706020507" pitchFamily="18" charset="2"/>
                  </a:rPr>
                  <a:t>        </a:t>
                </a:r>
              </a:p>
            </p:txBody>
          </p:sp>
        </p:grpSp>
        <p:grpSp>
          <p:nvGrpSpPr>
            <p:cNvPr id="276551" name="Group 71"/>
            <p:cNvGrpSpPr>
              <a:grpSpLocks/>
            </p:cNvGrpSpPr>
            <p:nvPr/>
          </p:nvGrpSpPr>
          <p:grpSpPr bwMode="auto">
            <a:xfrm>
              <a:off x="3802063" y="5697539"/>
              <a:ext cx="4437062" cy="687387"/>
              <a:chOff x="1435" y="3589"/>
              <a:chExt cx="2795" cy="433"/>
            </a:xfrm>
          </p:grpSpPr>
          <p:sp>
            <p:nvSpPr>
              <p:cNvPr id="276537" name="Text Box 57"/>
              <p:cNvSpPr txBox="1">
                <a:spLocks noChangeArrowheads="1"/>
              </p:cNvSpPr>
              <p:nvPr/>
            </p:nvSpPr>
            <p:spPr bwMode="auto">
              <a:xfrm>
                <a:off x="2016" y="3788"/>
                <a:ext cx="1112" cy="234"/>
              </a:xfrm>
              <a:prstGeom prst="rect">
                <a:avLst/>
              </a:prstGeom>
              <a:noFill/>
              <a:ln w="38100">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Model Combiner</a:t>
                </a:r>
              </a:p>
            </p:txBody>
          </p:sp>
          <p:cxnSp>
            <p:nvCxnSpPr>
              <p:cNvPr id="276539" name="AutoShape 59"/>
              <p:cNvCxnSpPr>
                <a:cxnSpLocks noChangeShapeType="1"/>
                <a:stCxn id="276515" idx="4"/>
                <a:endCxn id="276537" idx="0"/>
              </p:cNvCxnSpPr>
              <p:nvPr/>
            </p:nvCxnSpPr>
            <p:spPr bwMode="auto">
              <a:xfrm>
                <a:off x="1435" y="3589"/>
                <a:ext cx="1137" cy="19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40" name="AutoShape 60"/>
              <p:cNvCxnSpPr>
                <a:cxnSpLocks noChangeShapeType="1"/>
                <a:stCxn id="276525" idx="4"/>
                <a:endCxn id="276537" idx="0"/>
              </p:cNvCxnSpPr>
              <p:nvPr/>
            </p:nvCxnSpPr>
            <p:spPr bwMode="auto">
              <a:xfrm>
                <a:off x="2307" y="3589"/>
                <a:ext cx="265" cy="19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41" name="AutoShape 61"/>
              <p:cNvCxnSpPr>
                <a:cxnSpLocks noChangeShapeType="1"/>
                <a:stCxn id="276528" idx="4"/>
                <a:endCxn id="276537" idx="0"/>
              </p:cNvCxnSpPr>
              <p:nvPr/>
            </p:nvCxnSpPr>
            <p:spPr bwMode="auto">
              <a:xfrm flipH="1">
                <a:off x="2572" y="3589"/>
                <a:ext cx="1658" cy="19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6552" name="Group 72"/>
            <p:cNvGrpSpPr>
              <a:grpSpLocks/>
            </p:cNvGrpSpPr>
            <p:nvPr/>
          </p:nvGrpSpPr>
          <p:grpSpPr bwMode="auto">
            <a:xfrm>
              <a:off x="6489701" y="5962650"/>
              <a:ext cx="3027363" cy="522288"/>
              <a:chOff x="3128" y="3756"/>
              <a:chExt cx="1907" cy="329"/>
            </a:xfrm>
          </p:grpSpPr>
          <p:grpSp>
            <p:nvGrpSpPr>
              <p:cNvPr id="276544" name="Group 64"/>
              <p:cNvGrpSpPr>
                <a:grpSpLocks/>
              </p:cNvGrpSpPr>
              <p:nvPr/>
            </p:nvGrpSpPr>
            <p:grpSpPr bwMode="auto">
              <a:xfrm>
                <a:off x="3830" y="3756"/>
                <a:ext cx="1205" cy="329"/>
                <a:chOff x="3855" y="3383"/>
                <a:chExt cx="660" cy="329"/>
              </a:xfrm>
            </p:grpSpPr>
            <p:sp>
              <p:nvSpPr>
                <p:cNvPr id="276545" name="Text Box 65"/>
                <p:cNvSpPr txBox="1">
                  <a:spLocks noChangeArrowheads="1"/>
                </p:cNvSpPr>
                <p:nvPr/>
              </p:nvSpPr>
              <p:spPr bwMode="auto">
                <a:xfrm>
                  <a:off x="3894" y="3403"/>
                  <a:ext cx="52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en-US"/>
                    <a:t> Final Model</a:t>
                  </a:r>
                </a:p>
              </p:txBody>
            </p:sp>
            <p:sp>
              <p:nvSpPr>
                <p:cNvPr id="276546" name="Oval 66"/>
                <p:cNvSpPr>
                  <a:spLocks noChangeArrowheads="1"/>
                </p:cNvSpPr>
                <p:nvPr/>
              </p:nvSpPr>
              <p:spPr bwMode="auto">
                <a:xfrm>
                  <a:off x="385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grpSp>
          <p:cxnSp>
            <p:nvCxnSpPr>
              <p:cNvPr id="276547" name="AutoShape 67"/>
              <p:cNvCxnSpPr>
                <a:cxnSpLocks noChangeShapeType="1"/>
                <a:stCxn id="276537" idx="3"/>
                <a:endCxn id="276546" idx="2"/>
              </p:cNvCxnSpPr>
              <p:nvPr/>
            </p:nvCxnSpPr>
            <p:spPr bwMode="auto">
              <a:xfrm>
                <a:off x="3128" y="3905"/>
                <a:ext cx="702" cy="1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 name="Picture 2"/>
          <p:cNvPicPr>
            <a:picLocks noChangeAspect="1"/>
          </p:cNvPicPr>
          <p:nvPr/>
        </p:nvPicPr>
        <p:blipFill>
          <a:blip r:embed="rId2"/>
          <a:stretch>
            <a:fillRect/>
          </a:stretch>
        </p:blipFill>
        <p:spPr>
          <a:xfrm>
            <a:off x="6570009" y="2648015"/>
            <a:ext cx="5602843" cy="4209985"/>
          </a:xfrm>
          <a:prstGeom prst="rect">
            <a:avLst/>
          </a:prstGeom>
        </p:spPr>
      </p:pic>
    </p:spTree>
    <p:extLst>
      <p:ext uri="{BB962C8B-B14F-4D97-AF65-F5344CB8AC3E}">
        <p14:creationId xmlns:p14="http://schemas.microsoft.com/office/powerpoint/2010/main" val="617793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19934" y="1"/>
            <a:ext cx="5793760" cy="6731654"/>
          </a:xfrm>
          <a:prstGeom prst="rect">
            <a:avLst/>
          </a:prstGeom>
        </p:spPr>
      </p:pic>
    </p:spTree>
    <p:extLst>
      <p:ext uri="{BB962C8B-B14F-4D97-AF65-F5344CB8AC3E}">
        <p14:creationId xmlns:p14="http://schemas.microsoft.com/office/powerpoint/2010/main" val="392076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3777" y="117317"/>
            <a:ext cx="5196842" cy="711415"/>
          </a:xfrm>
          <a:prstGeom prst="rect">
            <a:avLst/>
          </a:prstGeom>
        </p:spPr>
        <p:txBody>
          <a:bodyPr vert="horz" wrap="square" lIns="0" tIns="33975" rIns="0" bIns="0" rtlCol="0" anchor="ctr">
            <a:spAutoFit/>
          </a:bodyPr>
          <a:lstStyle/>
          <a:p>
            <a:pPr marL="25168">
              <a:lnSpc>
                <a:spcPct val="100000"/>
              </a:lnSpc>
              <a:spcBef>
                <a:spcPts val="268"/>
              </a:spcBef>
            </a:pPr>
            <a:r>
              <a:rPr spc="-30" dirty="0"/>
              <a:t>Pruning </a:t>
            </a:r>
            <a:r>
              <a:rPr spc="-10" dirty="0"/>
              <a:t>a</a:t>
            </a:r>
            <a:r>
              <a:rPr spc="-218" dirty="0"/>
              <a:t> </a:t>
            </a:r>
            <a:r>
              <a:rPr spc="-40" dirty="0"/>
              <a:t>tree</a:t>
            </a:r>
          </a:p>
        </p:txBody>
      </p:sp>
      <p:sp>
        <p:nvSpPr>
          <p:cNvPr id="3" name="object 3"/>
          <p:cNvSpPr txBox="1"/>
          <p:nvPr/>
        </p:nvSpPr>
        <p:spPr>
          <a:xfrm>
            <a:off x="336176" y="1317991"/>
            <a:ext cx="11577918" cy="4340996"/>
          </a:xfrm>
          <a:prstGeom prst="rect">
            <a:avLst/>
          </a:prstGeom>
        </p:spPr>
        <p:txBody>
          <a:bodyPr vert="horz" wrap="square" lIns="0" tIns="13842" rIns="0" bIns="0" rtlCol="0">
            <a:spAutoFit/>
          </a:bodyPr>
          <a:lstStyle/>
          <a:p>
            <a:pPr marL="286911" marR="10067" indent="-261743" algn="just">
              <a:lnSpc>
                <a:spcPct val="102600"/>
              </a:lnSpc>
              <a:spcBef>
                <a:spcPts val="109"/>
              </a:spcBef>
              <a:buClr>
                <a:srgbClr val="3333B2"/>
              </a:buClr>
              <a:buSzPct val="90909"/>
              <a:buFont typeface="DejaVu Sans"/>
              <a:buChar char="•"/>
              <a:tabLst>
                <a:tab pos="288169" algn="l"/>
              </a:tabLst>
            </a:pPr>
            <a:r>
              <a:rPr sz="2600" spc="109" dirty="0">
                <a:latin typeface="Times New Roman"/>
                <a:cs typeface="Times New Roman"/>
              </a:rPr>
              <a:t>The </a:t>
            </a:r>
            <a:r>
              <a:rPr sz="2600" spc="30" dirty="0">
                <a:latin typeface="Times New Roman"/>
                <a:cs typeface="Times New Roman"/>
              </a:rPr>
              <a:t>process </a:t>
            </a:r>
            <a:r>
              <a:rPr sz="2600" spc="50" dirty="0">
                <a:latin typeface="Times New Roman"/>
                <a:cs typeface="Times New Roman"/>
              </a:rPr>
              <a:t>described </a:t>
            </a:r>
            <a:r>
              <a:rPr sz="2600" spc="30" dirty="0">
                <a:latin typeface="Times New Roman"/>
                <a:cs typeface="Times New Roman"/>
              </a:rPr>
              <a:t>above </a:t>
            </a:r>
            <a:r>
              <a:rPr sz="2600" spc="59" dirty="0">
                <a:latin typeface="Times New Roman"/>
                <a:cs typeface="Times New Roman"/>
              </a:rPr>
              <a:t>may produce </a:t>
            </a:r>
            <a:r>
              <a:rPr sz="2600" spc="40" dirty="0">
                <a:latin typeface="Times New Roman"/>
                <a:cs typeface="Times New Roman"/>
              </a:rPr>
              <a:t>good </a:t>
            </a:r>
            <a:r>
              <a:rPr sz="2600" spc="50" dirty="0">
                <a:latin typeface="Times New Roman"/>
                <a:cs typeface="Times New Roman"/>
              </a:rPr>
              <a:t>predictions  on </a:t>
            </a:r>
            <a:r>
              <a:rPr sz="2600" spc="109" dirty="0">
                <a:latin typeface="Times New Roman"/>
                <a:cs typeface="Times New Roman"/>
              </a:rPr>
              <a:t>the </a:t>
            </a:r>
            <a:r>
              <a:rPr sz="2600" spc="79" dirty="0">
                <a:latin typeface="Times New Roman"/>
                <a:cs typeface="Times New Roman"/>
              </a:rPr>
              <a:t>training </a:t>
            </a:r>
            <a:r>
              <a:rPr sz="2600" spc="69" dirty="0">
                <a:latin typeface="Times New Roman"/>
                <a:cs typeface="Times New Roman"/>
              </a:rPr>
              <a:t>set, </a:t>
            </a:r>
            <a:r>
              <a:rPr sz="2600" spc="149" dirty="0">
                <a:latin typeface="Times New Roman"/>
                <a:cs typeface="Times New Roman"/>
              </a:rPr>
              <a:t>but </a:t>
            </a:r>
            <a:r>
              <a:rPr sz="2600" spc="-10" dirty="0">
                <a:latin typeface="Times New Roman"/>
                <a:cs typeface="Times New Roman"/>
              </a:rPr>
              <a:t>is </a:t>
            </a:r>
            <a:r>
              <a:rPr sz="2600" dirty="0">
                <a:latin typeface="Times New Roman"/>
                <a:cs typeface="Times New Roman"/>
              </a:rPr>
              <a:t>likely </a:t>
            </a:r>
            <a:r>
              <a:rPr sz="2600" spc="109" dirty="0">
                <a:latin typeface="Times New Roman"/>
                <a:cs typeface="Times New Roman"/>
              </a:rPr>
              <a:t>to </a:t>
            </a:r>
            <a:r>
              <a:rPr sz="2600" i="1" spc="30" dirty="0">
                <a:solidFill>
                  <a:srgbClr val="009900"/>
                </a:solidFill>
                <a:latin typeface="Times New Roman"/>
                <a:cs typeface="Times New Roman"/>
              </a:rPr>
              <a:t>overfit </a:t>
            </a:r>
            <a:r>
              <a:rPr sz="2600" spc="109" dirty="0">
                <a:latin typeface="Times New Roman"/>
                <a:cs typeface="Times New Roman"/>
              </a:rPr>
              <a:t>the </a:t>
            </a:r>
            <a:r>
              <a:rPr sz="2600" spc="119" dirty="0">
                <a:latin typeface="Times New Roman"/>
                <a:cs typeface="Times New Roman"/>
              </a:rPr>
              <a:t>data, </a:t>
            </a:r>
            <a:r>
              <a:rPr sz="2600" spc="40" dirty="0">
                <a:latin typeface="Times New Roman"/>
                <a:cs typeface="Times New Roman"/>
              </a:rPr>
              <a:t>leading  </a:t>
            </a:r>
            <a:r>
              <a:rPr sz="2600" spc="109" dirty="0">
                <a:latin typeface="Times New Roman"/>
                <a:cs typeface="Times New Roman"/>
              </a:rPr>
              <a:t>to </a:t>
            </a:r>
            <a:r>
              <a:rPr sz="2600" spc="79" dirty="0">
                <a:latin typeface="Times New Roman"/>
                <a:cs typeface="Times New Roman"/>
              </a:rPr>
              <a:t>poor </a:t>
            </a:r>
            <a:r>
              <a:rPr sz="2600" spc="109" dirty="0">
                <a:latin typeface="Times New Roman"/>
                <a:cs typeface="Times New Roman"/>
              </a:rPr>
              <a:t>test </a:t>
            </a:r>
            <a:r>
              <a:rPr sz="2600" spc="69" dirty="0">
                <a:latin typeface="Times New Roman"/>
                <a:cs typeface="Times New Roman"/>
              </a:rPr>
              <a:t>set</a:t>
            </a:r>
            <a:r>
              <a:rPr sz="2600" spc="367" dirty="0">
                <a:latin typeface="Times New Roman"/>
                <a:cs typeface="Times New Roman"/>
              </a:rPr>
              <a:t> </a:t>
            </a:r>
            <a:r>
              <a:rPr sz="2600" spc="69" dirty="0" smtClean="0">
                <a:latin typeface="Times New Roman"/>
                <a:cs typeface="Times New Roman"/>
              </a:rPr>
              <a:t>performance</a:t>
            </a:r>
            <a:r>
              <a:rPr lang="en-US" sz="2600" spc="69" dirty="0" smtClean="0">
                <a:latin typeface="Times New Roman"/>
                <a:cs typeface="Times New Roman"/>
              </a:rPr>
              <a:t>.</a:t>
            </a:r>
            <a:endParaRPr sz="2600" dirty="0">
              <a:latin typeface="Times New Roman"/>
              <a:cs typeface="Times New Roman"/>
            </a:endParaRPr>
          </a:p>
          <a:p>
            <a:pPr marL="286911" marR="678267" indent="-261743">
              <a:lnSpc>
                <a:spcPct val="102600"/>
              </a:lnSpc>
              <a:spcBef>
                <a:spcPts val="595"/>
              </a:spcBef>
              <a:buClr>
                <a:srgbClr val="3333B2"/>
              </a:buClr>
              <a:buSzPct val="90909"/>
              <a:buFont typeface="DejaVu Sans"/>
              <a:buChar char="•"/>
              <a:tabLst>
                <a:tab pos="288169" algn="l"/>
              </a:tabLst>
            </a:pPr>
            <a:r>
              <a:rPr sz="2600" spc="40" dirty="0">
                <a:latin typeface="Times New Roman"/>
                <a:cs typeface="Times New Roman"/>
              </a:rPr>
              <a:t>A smaller </a:t>
            </a:r>
            <a:r>
              <a:rPr sz="2600" spc="79" dirty="0">
                <a:latin typeface="Times New Roman"/>
                <a:cs typeface="Times New Roman"/>
              </a:rPr>
              <a:t>tree with </a:t>
            </a:r>
            <a:r>
              <a:rPr sz="2600" spc="-10" dirty="0">
                <a:latin typeface="Times New Roman"/>
                <a:cs typeface="Times New Roman"/>
              </a:rPr>
              <a:t>fewer </a:t>
            </a:r>
            <a:r>
              <a:rPr sz="2600" spc="50" dirty="0">
                <a:latin typeface="Times New Roman"/>
                <a:cs typeface="Times New Roman"/>
              </a:rPr>
              <a:t>splits </a:t>
            </a:r>
            <a:r>
              <a:rPr sz="2600" spc="159" dirty="0">
                <a:latin typeface="Times New Roman"/>
                <a:cs typeface="Times New Roman"/>
              </a:rPr>
              <a:t>(that </a:t>
            </a:r>
            <a:r>
              <a:rPr sz="2600" spc="10" dirty="0">
                <a:latin typeface="Times New Roman"/>
                <a:cs typeface="Times New Roman"/>
              </a:rPr>
              <a:t>is, </a:t>
            </a:r>
            <a:r>
              <a:rPr sz="2600" spc="-10" dirty="0">
                <a:latin typeface="Times New Roman"/>
                <a:cs typeface="Times New Roman"/>
              </a:rPr>
              <a:t>fewer </a:t>
            </a:r>
            <a:r>
              <a:rPr sz="2600" spc="20" dirty="0">
                <a:latin typeface="Times New Roman"/>
                <a:cs typeface="Times New Roman"/>
              </a:rPr>
              <a:t>regions  </a:t>
            </a:r>
            <a:r>
              <a:rPr sz="2600" i="1" spc="139" dirty="0">
                <a:latin typeface="Times New Roman"/>
                <a:cs typeface="Times New Roman"/>
              </a:rPr>
              <a:t>R</a:t>
            </a:r>
            <a:r>
              <a:rPr sz="2600" spc="206" baseline="-10416" dirty="0">
                <a:latin typeface="Arial"/>
                <a:cs typeface="Arial"/>
              </a:rPr>
              <a:t>1</a:t>
            </a:r>
            <a:r>
              <a:rPr sz="2600" i="1" spc="139" dirty="0">
                <a:latin typeface="Times New Roman"/>
                <a:cs typeface="Times New Roman"/>
              </a:rPr>
              <a:t>, </a:t>
            </a:r>
            <a:r>
              <a:rPr sz="2600" i="1" spc="50" dirty="0">
                <a:latin typeface="Times New Roman"/>
                <a:cs typeface="Times New Roman"/>
              </a:rPr>
              <a:t>. . . , </a:t>
            </a:r>
            <a:r>
              <a:rPr sz="2600" i="1" spc="258" dirty="0">
                <a:latin typeface="Times New Roman"/>
                <a:cs typeface="Times New Roman"/>
              </a:rPr>
              <a:t>R</a:t>
            </a:r>
            <a:r>
              <a:rPr sz="2600" i="1" spc="386" baseline="-10416" dirty="0">
                <a:latin typeface="Times New Roman"/>
                <a:cs typeface="Times New Roman"/>
              </a:rPr>
              <a:t>J </a:t>
            </a:r>
            <a:r>
              <a:rPr sz="2600" spc="109" dirty="0">
                <a:latin typeface="Times New Roman"/>
                <a:cs typeface="Times New Roman"/>
              </a:rPr>
              <a:t>) </a:t>
            </a:r>
            <a:r>
              <a:rPr sz="2600" spc="69" dirty="0">
                <a:latin typeface="Times New Roman"/>
                <a:cs typeface="Times New Roman"/>
              </a:rPr>
              <a:t>might </a:t>
            </a:r>
            <a:r>
              <a:rPr sz="2600" spc="50" dirty="0">
                <a:latin typeface="Times New Roman"/>
                <a:cs typeface="Times New Roman"/>
              </a:rPr>
              <a:t>lead </a:t>
            </a:r>
            <a:r>
              <a:rPr sz="2600" spc="109" dirty="0">
                <a:latin typeface="Times New Roman"/>
                <a:cs typeface="Times New Roman"/>
              </a:rPr>
              <a:t>to </a:t>
            </a:r>
            <a:r>
              <a:rPr sz="2600" spc="-10" dirty="0">
                <a:latin typeface="Times New Roman"/>
                <a:cs typeface="Times New Roman"/>
              </a:rPr>
              <a:t>lower </a:t>
            </a:r>
            <a:r>
              <a:rPr sz="2600" spc="40" dirty="0">
                <a:latin typeface="Times New Roman"/>
                <a:cs typeface="Times New Roman"/>
              </a:rPr>
              <a:t>variance </a:t>
            </a:r>
            <a:r>
              <a:rPr sz="2600" spc="109" dirty="0">
                <a:latin typeface="Times New Roman"/>
                <a:cs typeface="Times New Roman"/>
              </a:rPr>
              <a:t>and </a:t>
            </a:r>
            <a:r>
              <a:rPr sz="2600" spc="119" dirty="0">
                <a:latin typeface="Times New Roman"/>
                <a:cs typeface="Times New Roman"/>
              </a:rPr>
              <a:t>better  </a:t>
            </a:r>
            <a:r>
              <a:rPr sz="2600" spc="89" dirty="0">
                <a:latin typeface="Times New Roman"/>
                <a:cs typeface="Times New Roman"/>
              </a:rPr>
              <a:t>interpretation </a:t>
            </a:r>
            <a:r>
              <a:rPr sz="2600" spc="168" dirty="0">
                <a:latin typeface="Times New Roman"/>
                <a:cs typeface="Times New Roman"/>
              </a:rPr>
              <a:t>at </a:t>
            </a:r>
            <a:r>
              <a:rPr sz="2600" spc="109" dirty="0">
                <a:latin typeface="Times New Roman"/>
                <a:cs typeface="Times New Roman"/>
              </a:rPr>
              <a:t>the </a:t>
            </a:r>
            <a:r>
              <a:rPr sz="2600" spc="50" dirty="0">
                <a:latin typeface="Times New Roman"/>
                <a:cs typeface="Times New Roman"/>
              </a:rPr>
              <a:t>cost </a:t>
            </a:r>
            <a:r>
              <a:rPr sz="2600" spc="-40" dirty="0">
                <a:latin typeface="Times New Roman"/>
                <a:cs typeface="Times New Roman"/>
              </a:rPr>
              <a:t>of </a:t>
            </a:r>
            <a:r>
              <a:rPr sz="2600" spc="109" dirty="0">
                <a:latin typeface="Times New Roman"/>
                <a:cs typeface="Times New Roman"/>
              </a:rPr>
              <a:t>a </a:t>
            </a:r>
            <a:r>
              <a:rPr sz="2600" spc="69" dirty="0">
                <a:latin typeface="Times New Roman"/>
                <a:cs typeface="Times New Roman"/>
              </a:rPr>
              <a:t>little</a:t>
            </a:r>
            <a:r>
              <a:rPr sz="2600" spc="168" dirty="0">
                <a:latin typeface="Times New Roman"/>
                <a:cs typeface="Times New Roman"/>
              </a:rPr>
              <a:t> </a:t>
            </a:r>
            <a:r>
              <a:rPr sz="2600" spc="50" dirty="0">
                <a:latin typeface="Times New Roman"/>
                <a:cs typeface="Times New Roman"/>
              </a:rPr>
              <a:t>bias.</a:t>
            </a:r>
            <a:endParaRPr sz="2600" dirty="0">
              <a:latin typeface="Times New Roman"/>
              <a:cs typeface="Times New Roman"/>
            </a:endParaRPr>
          </a:p>
          <a:p>
            <a:pPr marL="286911" marR="222733" indent="-261743">
              <a:lnSpc>
                <a:spcPct val="102600"/>
              </a:lnSpc>
              <a:spcBef>
                <a:spcPts val="595"/>
              </a:spcBef>
              <a:buClr>
                <a:srgbClr val="3333B2"/>
              </a:buClr>
              <a:buSzPct val="90909"/>
              <a:buFont typeface="DejaVu Sans"/>
              <a:buChar char="•"/>
              <a:tabLst>
                <a:tab pos="288169" algn="l"/>
              </a:tabLst>
            </a:pPr>
            <a:r>
              <a:rPr sz="2600" spc="59" dirty="0">
                <a:latin typeface="Times New Roman"/>
                <a:cs typeface="Times New Roman"/>
              </a:rPr>
              <a:t>One </a:t>
            </a:r>
            <a:r>
              <a:rPr sz="2600" spc="30" dirty="0">
                <a:latin typeface="Times New Roman"/>
                <a:cs typeface="Times New Roman"/>
              </a:rPr>
              <a:t>possible </a:t>
            </a:r>
            <a:r>
              <a:rPr sz="2600" spc="79" dirty="0">
                <a:latin typeface="Times New Roman"/>
                <a:cs typeface="Times New Roman"/>
              </a:rPr>
              <a:t>alternative </a:t>
            </a:r>
            <a:r>
              <a:rPr sz="2600" spc="109" dirty="0">
                <a:latin typeface="Times New Roman"/>
                <a:cs typeface="Times New Roman"/>
              </a:rPr>
              <a:t>to the </a:t>
            </a:r>
            <a:r>
              <a:rPr sz="2600" spc="30" dirty="0">
                <a:latin typeface="Times New Roman"/>
                <a:cs typeface="Times New Roman"/>
              </a:rPr>
              <a:t>process </a:t>
            </a:r>
            <a:r>
              <a:rPr sz="2600" spc="50" dirty="0">
                <a:latin typeface="Times New Roman"/>
                <a:cs typeface="Times New Roman"/>
              </a:rPr>
              <a:t>described </a:t>
            </a:r>
            <a:r>
              <a:rPr sz="2600" spc="30" dirty="0">
                <a:latin typeface="Times New Roman"/>
                <a:cs typeface="Times New Roman"/>
              </a:rPr>
              <a:t>above </a:t>
            </a:r>
            <a:r>
              <a:rPr sz="2600" spc="-10" dirty="0">
                <a:latin typeface="Times New Roman"/>
                <a:cs typeface="Times New Roman"/>
              </a:rPr>
              <a:t>is  </a:t>
            </a:r>
            <a:r>
              <a:rPr sz="2600" spc="109" dirty="0">
                <a:latin typeface="Times New Roman"/>
                <a:cs typeface="Times New Roman"/>
              </a:rPr>
              <a:t>to </a:t>
            </a:r>
            <a:r>
              <a:rPr sz="2600" dirty="0">
                <a:latin typeface="Times New Roman"/>
                <a:cs typeface="Times New Roman"/>
              </a:rPr>
              <a:t>grow </a:t>
            </a:r>
            <a:r>
              <a:rPr sz="2600" spc="109" dirty="0">
                <a:latin typeface="Times New Roman"/>
                <a:cs typeface="Times New Roman"/>
              </a:rPr>
              <a:t>the </a:t>
            </a:r>
            <a:r>
              <a:rPr sz="2600" spc="79" dirty="0">
                <a:latin typeface="Times New Roman"/>
                <a:cs typeface="Times New Roman"/>
              </a:rPr>
              <a:t>tree </a:t>
            </a:r>
            <a:r>
              <a:rPr sz="2600" spc="30" dirty="0">
                <a:latin typeface="Times New Roman"/>
                <a:cs typeface="Times New Roman"/>
              </a:rPr>
              <a:t>only </a:t>
            </a:r>
            <a:r>
              <a:rPr sz="2600" spc="-10" dirty="0">
                <a:latin typeface="Times New Roman"/>
                <a:cs typeface="Times New Roman"/>
              </a:rPr>
              <a:t>so </a:t>
            </a:r>
            <a:r>
              <a:rPr sz="2600" spc="20" dirty="0">
                <a:latin typeface="Times New Roman"/>
                <a:cs typeface="Times New Roman"/>
              </a:rPr>
              <a:t>long </a:t>
            </a:r>
            <a:r>
              <a:rPr sz="2600" spc="50" dirty="0">
                <a:latin typeface="Times New Roman"/>
                <a:cs typeface="Times New Roman"/>
              </a:rPr>
              <a:t>as </a:t>
            </a:r>
            <a:r>
              <a:rPr sz="2600" spc="109" dirty="0">
                <a:latin typeface="Times New Roman"/>
                <a:cs typeface="Times New Roman"/>
              </a:rPr>
              <a:t>the </a:t>
            </a:r>
            <a:r>
              <a:rPr sz="2600" spc="30" dirty="0">
                <a:latin typeface="Times New Roman"/>
                <a:cs typeface="Times New Roman"/>
              </a:rPr>
              <a:t>decrease </a:t>
            </a:r>
            <a:r>
              <a:rPr sz="2600" spc="50" dirty="0">
                <a:latin typeface="Times New Roman"/>
                <a:cs typeface="Times New Roman"/>
              </a:rPr>
              <a:t>in </a:t>
            </a:r>
            <a:r>
              <a:rPr sz="2600" spc="109" dirty="0">
                <a:latin typeface="Times New Roman"/>
                <a:cs typeface="Times New Roman"/>
              </a:rPr>
              <a:t>the </a:t>
            </a:r>
            <a:r>
              <a:rPr sz="2600" spc="30" dirty="0">
                <a:latin typeface="Times New Roman"/>
                <a:cs typeface="Times New Roman"/>
              </a:rPr>
              <a:t>RSS  </a:t>
            </a:r>
            <a:r>
              <a:rPr sz="2600" spc="69" dirty="0">
                <a:latin typeface="Times New Roman"/>
                <a:cs typeface="Times New Roman"/>
              </a:rPr>
              <a:t>due </a:t>
            </a:r>
            <a:r>
              <a:rPr sz="2600" spc="109" dirty="0">
                <a:latin typeface="Times New Roman"/>
                <a:cs typeface="Times New Roman"/>
              </a:rPr>
              <a:t>to </a:t>
            </a:r>
            <a:r>
              <a:rPr sz="2600" spc="30" dirty="0">
                <a:latin typeface="Times New Roman"/>
                <a:cs typeface="Times New Roman"/>
              </a:rPr>
              <a:t>each </a:t>
            </a:r>
            <a:r>
              <a:rPr sz="2600" spc="59" dirty="0">
                <a:latin typeface="Times New Roman"/>
                <a:cs typeface="Times New Roman"/>
              </a:rPr>
              <a:t>split </a:t>
            </a:r>
            <a:r>
              <a:rPr sz="2600" spc="10" dirty="0">
                <a:latin typeface="Times New Roman"/>
                <a:cs typeface="Times New Roman"/>
              </a:rPr>
              <a:t>exceeds </a:t>
            </a:r>
            <a:r>
              <a:rPr sz="2600" spc="20" dirty="0">
                <a:latin typeface="Times New Roman"/>
                <a:cs typeface="Times New Roman"/>
              </a:rPr>
              <a:t>some </a:t>
            </a:r>
            <a:r>
              <a:rPr sz="2600" spc="69" dirty="0">
                <a:latin typeface="Times New Roman"/>
                <a:cs typeface="Times New Roman"/>
              </a:rPr>
              <a:t>(high)</a:t>
            </a:r>
            <a:r>
              <a:rPr sz="2600" spc="268" dirty="0">
                <a:latin typeface="Times New Roman"/>
                <a:cs typeface="Times New Roman"/>
              </a:rPr>
              <a:t> </a:t>
            </a:r>
            <a:r>
              <a:rPr sz="2600" spc="69" dirty="0">
                <a:latin typeface="Times New Roman"/>
                <a:cs typeface="Times New Roman"/>
              </a:rPr>
              <a:t>threshold.</a:t>
            </a:r>
            <a:endParaRPr sz="2600" dirty="0">
              <a:latin typeface="Times New Roman"/>
              <a:cs typeface="Times New Roman"/>
            </a:endParaRPr>
          </a:p>
          <a:p>
            <a:pPr marL="286911" marR="376255" indent="-261743">
              <a:lnSpc>
                <a:spcPct val="102600"/>
              </a:lnSpc>
              <a:spcBef>
                <a:spcPts val="595"/>
              </a:spcBef>
              <a:buClr>
                <a:srgbClr val="3333B2"/>
              </a:buClr>
              <a:buSzPct val="90909"/>
              <a:buFont typeface="DejaVu Sans"/>
              <a:buChar char="•"/>
              <a:tabLst>
                <a:tab pos="288169" algn="l"/>
              </a:tabLst>
            </a:pPr>
            <a:r>
              <a:rPr sz="2600" spc="79" dirty="0">
                <a:latin typeface="Times New Roman"/>
                <a:cs typeface="Times New Roman"/>
              </a:rPr>
              <a:t>This </a:t>
            </a:r>
            <a:r>
              <a:rPr sz="2600" spc="89" dirty="0">
                <a:latin typeface="Times New Roman"/>
                <a:cs typeface="Times New Roman"/>
              </a:rPr>
              <a:t>strategy </a:t>
            </a:r>
            <a:r>
              <a:rPr sz="2600" spc="-10" dirty="0">
                <a:latin typeface="Times New Roman"/>
                <a:cs typeface="Times New Roman"/>
              </a:rPr>
              <a:t>will </a:t>
            </a:r>
            <a:r>
              <a:rPr sz="2600" spc="69" dirty="0">
                <a:latin typeface="Times New Roman"/>
                <a:cs typeface="Times New Roman"/>
              </a:rPr>
              <a:t>result </a:t>
            </a:r>
            <a:r>
              <a:rPr sz="2600" spc="50" dirty="0">
                <a:latin typeface="Times New Roman"/>
                <a:cs typeface="Times New Roman"/>
              </a:rPr>
              <a:t>in </a:t>
            </a:r>
            <a:r>
              <a:rPr sz="2600" spc="40" dirty="0">
                <a:latin typeface="Times New Roman"/>
                <a:cs typeface="Times New Roman"/>
              </a:rPr>
              <a:t>smaller </a:t>
            </a:r>
            <a:r>
              <a:rPr sz="2600" spc="59" dirty="0">
                <a:latin typeface="Times New Roman"/>
                <a:cs typeface="Times New Roman"/>
              </a:rPr>
              <a:t>trees, </a:t>
            </a:r>
            <a:r>
              <a:rPr sz="2600" spc="149" dirty="0">
                <a:latin typeface="Times New Roman"/>
                <a:cs typeface="Times New Roman"/>
              </a:rPr>
              <a:t>but </a:t>
            </a:r>
            <a:r>
              <a:rPr sz="2600" spc="-10" dirty="0">
                <a:latin typeface="Times New Roman"/>
                <a:cs typeface="Times New Roman"/>
              </a:rPr>
              <a:t>is </a:t>
            </a:r>
            <a:r>
              <a:rPr sz="2600" spc="89" dirty="0">
                <a:latin typeface="Times New Roman"/>
                <a:cs typeface="Times New Roman"/>
              </a:rPr>
              <a:t>too </a:t>
            </a:r>
            <a:r>
              <a:rPr sz="2600" spc="89" dirty="0">
                <a:solidFill>
                  <a:srgbClr val="009900"/>
                </a:solidFill>
                <a:latin typeface="Times New Roman"/>
                <a:cs typeface="Times New Roman"/>
              </a:rPr>
              <a:t> </a:t>
            </a:r>
            <a:r>
              <a:rPr sz="2600" i="1" spc="10" dirty="0">
                <a:solidFill>
                  <a:srgbClr val="009900"/>
                </a:solidFill>
                <a:latin typeface="Times New Roman"/>
                <a:cs typeface="Times New Roman"/>
              </a:rPr>
              <a:t>short-sighted: </a:t>
            </a:r>
            <a:r>
              <a:rPr sz="2600" spc="109" dirty="0">
                <a:latin typeface="Times New Roman"/>
                <a:cs typeface="Times New Roman"/>
              </a:rPr>
              <a:t>a </a:t>
            </a:r>
            <a:r>
              <a:rPr sz="2600" spc="20" dirty="0">
                <a:latin typeface="Times New Roman"/>
                <a:cs typeface="Times New Roman"/>
              </a:rPr>
              <a:t>seemingly </a:t>
            </a:r>
            <a:r>
              <a:rPr sz="2600" spc="40" dirty="0">
                <a:latin typeface="Times New Roman"/>
                <a:cs typeface="Times New Roman"/>
              </a:rPr>
              <a:t>worthless </a:t>
            </a:r>
            <a:r>
              <a:rPr sz="2600" spc="59" dirty="0">
                <a:latin typeface="Times New Roman"/>
                <a:cs typeface="Times New Roman"/>
              </a:rPr>
              <a:t>split </a:t>
            </a:r>
            <a:r>
              <a:rPr sz="2600" spc="50" dirty="0">
                <a:latin typeface="Times New Roman"/>
                <a:cs typeface="Times New Roman"/>
              </a:rPr>
              <a:t>early on in </a:t>
            </a:r>
            <a:r>
              <a:rPr sz="2600" spc="109" dirty="0">
                <a:latin typeface="Times New Roman"/>
                <a:cs typeface="Times New Roman"/>
              </a:rPr>
              <a:t>the </a:t>
            </a:r>
            <a:r>
              <a:rPr sz="2600" spc="79" dirty="0" smtClean="0">
                <a:latin typeface="Times New Roman"/>
                <a:cs typeface="Times New Roman"/>
              </a:rPr>
              <a:t>tree </a:t>
            </a:r>
            <a:r>
              <a:rPr sz="2600" spc="69" dirty="0">
                <a:latin typeface="Times New Roman"/>
                <a:cs typeface="Times New Roman"/>
              </a:rPr>
              <a:t>might </a:t>
            </a:r>
            <a:r>
              <a:rPr sz="2600" spc="79" dirty="0">
                <a:latin typeface="Times New Roman"/>
                <a:cs typeface="Times New Roman"/>
              </a:rPr>
              <a:t>be </a:t>
            </a:r>
            <a:r>
              <a:rPr sz="2600" spc="-20" dirty="0">
                <a:latin typeface="Times New Roman"/>
                <a:cs typeface="Times New Roman"/>
              </a:rPr>
              <a:t>followed </a:t>
            </a:r>
            <a:r>
              <a:rPr sz="2600" spc="50" dirty="0">
                <a:latin typeface="Times New Roman"/>
                <a:cs typeface="Times New Roman"/>
              </a:rPr>
              <a:t>by </a:t>
            </a:r>
            <a:r>
              <a:rPr sz="2600" spc="109" dirty="0">
                <a:latin typeface="Times New Roman"/>
                <a:cs typeface="Times New Roman"/>
              </a:rPr>
              <a:t>a </a:t>
            </a:r>
            <a:r>
              <a:rPr sz="2600" spc="30" dirty="0">
                <a:latin typeface="Times New Roman"/>
                <a:cs typeface="Times New Roman"/>
              </a:rPr>
              <a:t>very </a:t>
            </a:r>
            <a:r>
              <a:rPr sz="2600" spc="50" dirty="0">
                <a:latin typeface="Times New Roman"/>
                <a:cs typeface="Times New Roman"/>
              </a:rPr>
              <a:t>good </a:t>
            </a:r>
            <a:r>
              <a:rPr sz="2600" spc="59" dirty="0">
                <a:latin typeface="Times New Roman"/>
                <a:cs typeface="Times New Roman"/>
              </a:rPr>
              <a:t>split </a:t>
            </a:r>
            <a:r>
              <a:rPr sz="2600" spc="-20" dirty="0">
                <a:latin typeface="Times New Roman"/>
                <a:cs typeface="Times New Roman"/>
              </a:rPr>
              <a:t>— </a:t>
            </a:r>
            <a:r>
              <a:rPr sz="2600" spc="168" dirty="0">
                <a:latin typeface="Times New Roman"/>
                <a:cs typeface="Times New Roman"/>
              </a:rPr>
              <a:t>that </a:t>
            </a:r>
            <a:r>
              <a:rPr sz="2600" spc="10" dirty="0">
                <a:latin typeface="Times New Roman"/>
                <a:cs typeface="Times New Roman"/>
              </a:rPr>
              <a:t>is, </a:t>
            </a:r>
            <a:r>
              <a:rPr sz="2600" spc="109" dirty="0">
                <a:latin typeface="Times New Roman"/>
                <a:cs typeface="Times New Roman"/>
              </a:rPr>
              <a:t>a </a:t>
            </a:r>
            <a:r>
              <a:rPr sz="2600" spc="59" dirty="0" smtClean="0">
                <a:latin typeface="Times New Roman"/>
                <a:cs typeface="Times New Roman"/>
              </a:rPr>
              <a:t>split</a:t>
            </a:r>
            <a:r>
              <a:rPr sz="2600" spc="159" dirty="0" smtClean="0">
                <a:latin typeface="Times New Roman"/>
                <a:cs typeface="Times New Roman"/>
              </a:rPr>
              <a:t> </a:t>
            </a:r>
            <a:r>
              <a:rPr sz="2600" spc="168" dirty="0">
                <a:latin typeface="Times New Roman"/>
                <a:cs typeface="Times New Roman"/>
              </a:rPr>
              <a:t>that</a:t>
            </a:r>
            <a:r>
              <a:rPr sz="2600" spc="178" dirty="0">
                <a:latin typeface="Times New Roman"/>
                <a:cs typeface="Times New Roman"/>
              </a:rPr>
              <a:t> </a:t>
            </a:r>
            <a:r>
              <a:rPr sz="2600" spc="40" dirty="0">
                <a:latin typeface="Times New Roman"/>
                <a:cs typeface="Times New Roman"/>
              </a:rPr>
              <a:t>leads</a:t>
            </a:r>
            <a:r>
              <a:rPr sz="2600" spc="159" dirty="0">
                <a:latin typeface="Times New Roman"/>
                <a:cs typeface="Times New Roman"/>
              </a:rPr>
              <a:t> </a:t>
            </a:r>
            <a:r>
              <a:rPr sz="2600" spc="109" dirty="0">
                <a:latin typeface="Times New Roman"/>
                <a:cs typeface="Times New Roman"/>
              </a:rPr>
              <a:t>to</a:t>
            </a:r>
            <a:r>
              <a:rPr sz="2600" spc="168" dirty="0">
                <a:latin typeface="Times New Roman"/>
                <a:cs typeface="Times New Roman"/>
              </a:rPr>
              <a:t> </a:t>
            </a:r>
            <a:r>
              <a:rPr sz="2600" spc="109" dirty="0">
                <a:latin typeface="Times New Roman"/>
                <a:cs typeface="Times New Roman"/>
              </a:rPr>
              <a:t>a</a:t>
            </a:r>
            <a:r>
              <a:rPr sz="2600" spc="168" dirty="0">
                <a:latin typeface="Times New Roman"/>
                <a:cs typeface="Times New Roman"/>
              </a:rPr>
              <a:t> </a:t>
            </a:r>
            <a:r>
              <a:rPr sz="2600" spc="40" dirty="0">
                <a:latin typeface="Times New Roman"/>
                <a:cs typeface="Times New Roman"/>
              </a:rPr>
              <a:t>large</a:t>
            </a:r>
            <a:r>
              <a:rPr sz="2600" spc="159" dirty="0">
                <a:latin typeface="Times New Roman"/>
                <a:cs typeface="Times New Roman"/>
              </a:rPr>
              <a:t> </a:t>
            </a:r>
            <a:r>
              <a:rPr sz="2600" spc="69" dirty="0">
                <a:latin typeface="Times New Roman"/>
                <a:cs typeface="Times New Roman"/>
              </a:rPr>
              <a:t>reduction</a:t>
            </a:r>
            <a:r>
              <a:rPr sz="2600" spc="168" dirty="0">
                <a:latin typeface="Times New Roman"/>
                <a:cs typeface="Times New Roman"/>
              </a:rPr>
              <a:t> </a:t>
            </a:r>
            <a:r>
              <a:rPr sz="2600" spc="50" dirty="0">
                <a:latin typeface="Times New Roman"/>
                <a:cs typeface="Times New Roman"/>
              </a:rPr>
              <a:t>in</a:t>
            </a:r>
            <a:r>
              <a:rPr sz="2600" spc="168" dirty="0">
                <a:latin typeface="Times New Roman"/>
                <a:cs typeface="Times New Roman"/>
              </a:rPr>
              <a:t> </a:t>
            </a:r>
            <a:r>
              <a:rPr sz="2600" spc="30" dirty="0">
                <a:latin typeface="Times New Roman"/>
                <a:cs typeface="Times New Roman"/>
              </a:rPr>
              <a:t>RSS</a:t>
            </a:r>
            <a:r>
              <a:rPr sz="2600" spc="159" dirty="0">
                <a:latin typeface="Times New Roman"/>
                <a:cs typeface="Times New Roman"/>
              </a:rPr>
              <a:t> </a:t>
            </a:r>
            <a:r>
              <a:rPr sz="2600" spc="89" dirty="0">
                <a:latin typeface="Times New Roman"/>
                <a:cs typeface="Times New Roman"/>
              </a:rPr>
              <a:t>later</a:t>
            </a:r>
            <a:r>
              <a:rPr sz="2600" spc="168" dirty="0">
                <a:latin typeface="Times New Roman"/>
                <a:cs typeface="Times New Roman"/>
              </a:rPr>
              <a:t> </a:t>
            </a:r>
            <a:r>
              <a:rPr sz="2600" spc="50" dirty="0">
                <a:latin typeface="Times New Roman"/>
                <a:cs typeface="Times New Roman"/>
              </a:rPr>
              <a:t>on.</a:t>
            </a:r>
            <a:endParaRPr sz="2600" dirty="0">
              <a:latin typeface="Times New Roman"/>
              <a:cs typeface="Times New Roman"/>
            </a:endParaRPr>
          </a:p>
        </p:txBody>
      </p:sp>
    </p:spTree>
    <p:extLst>
      <p:ext uri="{BB962C8B-B14F-4D97-AF65-F5344CB8AC3E}">
        <p14:creationId xmlns:p14="http://schemas.microsoft.com/office/powerpoint/2010/main" val="2010591122"/>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3227" y="100319"/>
            <a:ext cx="6648523" cy="711415"/>
          </a:xfrm>
          <a:prstGeom prst="rect">
            <a:avLst/>
          </a:prstGeom>
        </p:spPr>
        <p:txBody>
          <a:bodyPr vert="horz" wrap="square" lIns="0" tIns="33975" rIns="0" bIns="0" rtlCol="0" anchor="ctr">
            <a:spAutoFit/>
          </a:bodyPr>
          <a:lstStyle/>
          <a:p>
            <a:pPr marL="25168">
              <a:lnSpc>
                <a:spcPct val="100000"/>
              </a:lnSpc>
              <a:spcBef>
                <a:spcPts val="268"/>
              </a:spcBef>
            </a:pPr>
            <a:r>
              <a:rPr spc="-30" dirty="0"/>
              <a:t>Pruning </a:t>
            </a:r>
            <a:r>
              <a:rPr spc="-10" dirty="0"/>
              <a:t>a </a:t>
            </a:r>
            <a:r>
              <a:rPr spc="50" dirty="0"/>
              <a:t>tree—</a:t>
            </a:r>
            <a:r>
              <a:rPr spc="59" dirty="0"/>
              <a:t> </a:t>
            </a:r>
            <a:r>
              <a:rPr spc="-69" dirty="0"/>
              <a:t>continued</a:t>
            </a:r>
          </a:p>
        </p:txBody>
      </p:sp>
      <p:sp>
        <p:nvSpPr>
          <p:cNvPr id="3" name="object 3"/>
          <p:cNvSpPr txBox="1"/>
          <p:nvPr/>
        </p:nvSpPr>
        <p:spPr>
          <a:xfrm>
            <a:off x="810712" y="828469"/>
            <a:ext cx="10273552" cy="2145632"/>
          </a:xfrm>
          <a:prstGeom prst="rect">
            <a:avLst/>
          </a:prstGeom>
        </p:spPr>
        <p:txBody>
          <a:bodyPr vert="horz" wrap="square" lIns="0" tIns="22650" rIns="0" bIns="0" rtlCol="0">
            <a:spAutoFit/>
          </a:bodyPr>
          <a:lstStyle/>
          <a:p>
            <a:pPr marL="286911" indent="-261743">
              <a:spcBef>
                <a:spcPts val="178"/>
              </a:spcBef>
              <a:buClr>
                <a:srgbClr val="3333B2"/>
              </a:buClr>
              <a:buSzPct val="90909"/>
              <a:buFont typeface="DejaVu Sans"/>
              <a:buChar char="•"/>
              <a:tabLst>
                <a:tab pos="288169" algn="l"/>
              </a:tabLst>
            </a:pPr>
            <a:r>
              <a:rPr sz="2180" spc="40" dirty="0">
                <a:latin typeface="Times New Roman"/>
                <a:cs typeface="Times New Roman"/>
              </a:rPr>
              <a:t>A </a:t>
            </a:r>
            <a:r>
              <a:rPr sz="2180" spc="119" dirty="0">
                <a:latin typeface="Times New Roman"/>
                <a:cs typeface="Times New Roman"/>
              </a:rPr>
              <a:t>better </a:t>
            </a:r>
            <a:r>
              <a:rPr sz="2180" spc="89" dirty="0">
                <a:latin typeface="Times New Roman"/>
                <a:cs typeface="Times New Roman"/>
              </a:rPr>
              <a:t>strategy </a:t>
            </a:r>
            <a:r>
              <a:rPr sz="2180" spc="-10" dirty="0">
                <a:latin typeface="Times New Roman"/>
                <a:cs typeface="Times New Roman"/>
              </a:rPr>
              <a:t>is </a:t>
            </a:r>
            <a:r>
              <a:rPr sz="2180" spc="109" dirty="0">
                <a:latin typeface="Times New Roman"/>
                <a:cs typeface="Times New Roman"/>
              </a:rPr>
              <a:t>to </a:t>
            </a:r>
            <a:r>
              <a:rPr sz="2180" dirty="0">
                <a:latin typeface="Times New Roman"/>
                <a:cs typeface="Times New Roman"/>
              </a:rPr>
              <a:t>grow </a:t>
            </a:r>
            <a:r>
              <a:rPr sz="2180" spc="109" dirty="0">
                <a:latin typeface="Times New Roman"/>
                <a:cs typeface="Times New Roman"/>
              </a:rPr>
              <a:t>a </a:t>
            </a:r>
            <a:r>
              <a:rPr sz="2180" spc="30" dirty="0">
                <a:latin typeface="Times New Roman"/>
                <a:cs typeface="Times New Roman"/>
              </a:rPr>
              <a:t>very </a:t>
            </a:r>
            <a:r>
              <a:rPr sz="2180" spc="40" dirty="0">
                <a:latin typeface="Times New Roman"/>
                <a:cs typeface="Times New Roman"/>
              </a:rPr>
              <a:t>large </a:t>
            </a:r>
            <a:r>
              <a:rPr sz="2180" spc="79" dirty="0">
                <a:latin typeface="Times New Roman"/>
                <a:cs typeface="Times New Roman"/>
              </a:rPr>
              <a:t>tree </a:t>
            </a:r>
            <a:r>
              <a:rPr sz="2180" i="1" spc="50" dirty="0">
                <a:latin typeface="Times New Roman"/>
                <a:cs typeface="Times New Roman"/>
              </a:rPr>
              <a:t>T</a:t>
            </a:r>
            <a:r>
              <a:rPr sz="2378" spc="73" baseline="-10416" dirty="0">
                <a:latin typeface="Arial"/>
                <a:cs typeface="Arial"/>
              </a:rPr>
              <a:t>0</a:t>
            </a:r>
            <a:r>
              <a:rPr sz="2180" spc="50" dirty="0">
                <a:latin typeface="Times New Roman"/>
                <a:cs typeface="Times New Roman"/>
              </a:rPr>
              <a:t>, </a:t>
            </a:r>
            <a:r>
              <a:rPr sz="2180" spc="109" dirty="0">
                <a:latin typeface="Times New Roman"/>
                <a:cs typeface="Times New Roman"/>
              </a:rPr>
              <a:t>and</a:t>
            </a:r>
            <a:r>
              <a:rPr sz="2180" spc="287" dirty="0">
                <a:latin typeface="Times New Roman"/>
                <a:cs typeface="Times New Roman"/>
              </a:rPr>
              <a:t> </a:t>
            </a:r>
            <a:r>
              <a:rPr sz="2180" spc="109" dirty="0">
                <a:latin typeface="Times New Roman"/>
                <a:cs typeface="Times New Roman"/>
              </a:rPr>
              <a:t>then</a:t>
            </a:r>
            <a:endParaRPr sz="2180" dirty="0">
              <a:latin typeface="Times New Roman"/>
              <a:cs typeface="Times New Roman"/>
            </a:endParaRPr>
          </a:p>
          <a:p>
            <a:pPr marL="286911">
              <a:spcBef>
                <a:spcPts val="69"/>
              </a:spcBef>
            </a:pPr>
            <a:r>
              <a:rPr sz="2180" i="1" spc="59" dirty="0">
                <a:solidFill>
                  <a:srgbClr val="009900"/>
                </a:solidFill>
                <a:latin typeface="Times New Roman"/>
                <a:cs typeface="Times New Roman"/>
              </a:rPr>
              <a:t>prune </a:t>
            </a:r>
            <a:r>
              <a:rPr sz="2180" spc="109" dirty="0">
                <a:latin typeface="Times New Roman"/>
                <a:cs typeface="Times New Roman"/>
              </a:rPr>
              <a:t>it </a:t>
            </a:r>
            <a:r>
              <a:rPr sz="2180" spc="50" dirty="0">
                <a:latin typeface="Times New Roman"/>
                <a:cs typeface="Times New Roman"/>
              </a:rPr>
              <a:t>back in </a:t>
            </a:r>
            <a:r>
              <a:rPr sz="2180" spc="59" dirty="0">
                <a:latin typeface="Times New Roman"/>
                <a:cs typeface="Times New Roman"/>
              </a:rPr>
              <a:t>order </a:t>
            </a:r>
            <a:r>
              <a:rPr sz="2180" spc="109" dirty="0">
                <a:latin typeface="Times New Roman"/>
                <a:cs typeface="Times New Roman"/>
              </a:rPr>
              <a:t>to </a:t>
            </a:r>
            <a:r>
              <a:rPr sz="2180" spc="89" dirty="0">
                <a:latin typeface="Times New Roman"/>
                <a:cs typeface="Times New Roman"/>
              </a:rPr>
              <a:t>obtain </a:t>
            </a:r>
            <a:r>
              <a:rPr sz="2180" spc="109" dirty="0">
                <a:latin typeface="Times New Roman"/>
                <a:cs typeface="Times New Roman"/>
              </a:rPr>
              <a:t>a</a:t>
            </a:r>
            <a:r>
              <a:rPr sz="2180" spc="178" dirty="0">
                <a:latin typeface="Times New Roman"/>
                <a:cs typeface="Times New Roman"/>
              </a:rPr>
              <a:t> </a:t>
            </a:r>
            <a:r>
              <a:rPr sz="2180" i="1" dirty="0">
                <a:solidFill>
                  <a:srgbClr val="009900"/>
                </a:solidFill>
                <a:latin typeface="Times New Roman"/>
                <a:cs typeface="Times New Roman"/>
              </a:rPr>
              <a:t>subtree</a:t>
            </a:r>
            <a:endParaRPr sz="2180" dirty="0">
              <a:latin typeface="Times New Roman"/>
              <a:cs typeface="Times New Roman"/>
            </a:endParaRPr>
          </a:p>
          <a:p>
            <a:pPr marL="286911" marR="481957" indent="-261743">
              <a:lnSpc>
                <a:spcPct val="102600"/>
              </a:lnSpc>
              <a:spcBef>
                <a:spcPts val="277"/>
              </a:spcBef>
              <a:buClr>
                <a:srgbClr val="3333B2"/>
              </a:buClr>
              <a:buSzPct val="90909"/>
              <a:buFont typeface="DejaVu Sans"/>
              <a:buChar char="•"/>
              <a:tabLst>
                <a:tab pos="288169" algn="l"/>
              </a:tabLst>
            </a:pPr>
            <a:r>
              <a:rPr sz="2180" i="1" spc="59" dirty="0">
                <a:solidFill>
                  <a:srgbClr val="009900"/>
                </a:solidFill>
                <a:latin typeface="Times New Roman"/>
                <a:cs typeface="Times New Roman"/>
              </a:rPr>
              <a:t>Cost </a:t>
            </a:r>
            <a:r>
              <a:rPr sz="2180" i="1" spc="30" dirty="0">
                <a:solidFill>
                  <a:srgbClr val="009900"/>
                </a:solidFill>
                <a:latin typeface="Times New Roman"/>
                <a:cs typeface="Times New Roman"/>
              </a:rPr>
              <a:t>complexity </a:t>
            </a:r>
            <a:r>
              <a:rPr sz="2180" i="1" spc="50" dirty="0">
                <a:solidFill>
                  <a:srgbClr val="009900"/>
                </a:solidFill>
                <a:latin typeface="Times New Roman"/>
                <a:cs typeface="Times New Roman"/>
              </a:rPr>
              <a:t>pruning </a:t>
            </a:r>
            <a:r>
              <a:rPr sz="2180" spc="-20" dirty="0">
                <a:latin typeface="Times New Roman"/>
                <a:cs typeface="Times New Roman"/>
              </a:rPr>
              <a:t>— </a:t>
            </a:r>
            <a:r>
              <a:rPr sz="2180" spc="20" dirty="0">
                <a:latin typeface="Times New Roman"/>
                <a:cs typeface="Times New Roman"/>
              </a:rPr>
              <a:t>also </a:t>
            </a:r>
            <a:r>
              <a:rPr sz="2180" spc="30" dirty="0">
                <a:latin typeface="Times New Roman"/>
                <a:cs typeface="Times New Roman"/>
              </a:rPr>
              <a:t>known </a:t>
            </a:r>
            <a:r>
              <a:rPr sz="2180" spc="50" dirty="0">
                <a:latin typeface="Times New Roman"/>
                <a:cs typeface="Times New Roman"/>
              </a:rPr>
              <a:t>as </a:t>
            </a:r>
            <a:r>
              <a:rPr sz="2180" i="1" spc="10" dirty="0">
                <a:solidFill>
                  <a:srgbClr val="009900"/>
                </a:solidFill>
                <a:latin typeface="Times New Roman"/>
                <a:cs typeface="Times New Roman"/>
              </a:rPr>
              <a:t>weakest </a:t>
            </a:r>
            <a:r>
              <a:rPr sz="2180" i="1" spc="30" dirty="0">
                <a:solidFill>
                  <a:srgbClr val="009900"/>
                </a:solidFill>
                <a:latin typeface="Times New Roman"/>
                <a:cs typeface="Times New Roman"/>
              </a:rPr>
              <a:t>link  </a:t>
            </a:r>
            <a:r>
              <a:rPr sz="2180" i="1" spc="50" dirty="0">
                <a:solidFill>
                  <a:srgbClr val="009900"/>
                </a:solidFill>
                <a:latin typeface="Times New Roman"/>
                <a:cs typeface="Times New Roman"/>
              </a:rPr>
              <a:t>pruning </a:t>
            </a:r>
            <a:r>
              <a:rPr sz="2180" spc="-20" dirty="0">
                <a:latin typeface="Times New Roman"/>
                <a:cs typeface="Times New Roman"/>
              </a:rPr>
              <a:t>— </a:t>
            </a:r>
            <a:r>
              <a:rPr sz="2180" spc="-10" dirty="0">
                <a:latin typeface="Times New Roman"/>
                <a:cs typeface="Times New Roman"/>
              </a:rPr>
              <a:t>is </a:t>
            </a:r>
            <a:r>
              <a:rPr sz="2180" spc="50" dirty="0">
                <a:latin typeface="Times New Roman"/>
                <a:cs typeface="Times New Roman"/>
              </a:rPr>
              <a:t>used </a:t>
            </a:r>
            <a:r>
              <a:rPr sz="2180" spc="109" dirty="0">
                <a:latin typeface="Times New Roman"/>
                <a:cs typeface="Times New Roman"/>
              </a:rPr>
              <a:t>to </a:t>
            </a:r>
            <a:r>
              <a:rPr sz="2180" spc="50" dirty="0">
                <a:latin typeface="Times New Roman"/>
                <a:cs typeface="Times New Roman"/>
              </a:rPr>
              <a:t>do</a:t>
            </a:r>
            <a:r>
              <a:rPr sz="2180" spc="-218" dirty="0">
                <a:latin typeface="Times New Roman"/>
                <a:cs typeface="Times New Roman"/>
              </a:rPr>
              <a:t> </a:t>
            </a:r>
            <a:r>
              <a:rPr sz="2180" spc="79" dirty="0">
                <a:latin typeface="Times New Roman"/>
                <a:cs typeface="Times New Roman"/>
              </a:rPr>
              <a:t>this</a:t>
            </a:r>
            <a:endParaRPr sz="2180" dirty="0">
              <a:latin typeface="Times New Roman"/>
              <a:cs typeface="Times New Roman"/>
            </a:endParaRPr>
          </a:p>
          <a:p>
            <a:pPr marL="286911" indent="-261743">
              <a:spcBef>
                <a:spcPts val="337"/>
              </a:spcBef>
              <a:buClr>
                <a:srgbClr val="3333B2"/>
              </a:buClr>
              <a:buSzPct val="90909"/>
              <a:buFont typeface="DejaVu Sans"/>
              <a:buChar char="•"/>
              <a:tabLst>
                <a:tab pos="288169" algn="l"/>
              </a:tabLst>
            </a:pPr>
            <a:r>
              <a:rPr sz="2180" spc="-50" dirty="0">
                <a:latin typeface="Times New Roman"/>
                <a:cs typeface="Times New Roman"/>
              </a:rPr>
              <a:t>we </a:t>
            </a:r>
            <a:r>
              <a:rPr sz="2180" spc="30" dirty="0">
                <a:latin typeface="Times New Roman"/>
                <a:cs typeface="Times New Roman"/>
              </a:rPr>
              <a:t>consider </a:t>
            </a:r>
            <a:r>
              <a:rPr sz="2180" spc="109" dirty="0">
                <a:latin typeface="Times New Roman"/>
                <a:cs typeface="Times New Roman"/>
              </a:rPr>
              <a:t>a </a:t>
            </a:r>
            <a:r>
              <a:rPr sz="2180" spc="30" dirty="0">
                <a:latin typeface="Times New Roman"/>
                <a:cs typeface="Times New Roman"/>
              </a:rPr>
              <a:t>sequence </a:t>
            </a:r>
            <a:r>
              <a:rPr sz="2180" spc="-40" dirty="0">
                <a:latin typeface="Times New Roman"/>
                <a:cs typeface="Times New Roman"/>
              </a:rPr>
              <a:t>of </a:t>
            </a:r>
            <a:r>
              <a:rPr sz="2180" spc="59" dirty="0">
                <a:latin typeface="Times New Roman"/>
                <a:cs typeface="Times New Roman"/>
              </a:rPr>
              <a:t>trees </a:t>
            </a:r>
            <a:r>
              <a:rPr sz="2180" spc="50" dirty="0">
                <a:latin typeface="Times New Roman"/>
                <a:cs typeface="Times New Roman"/>
              </a:rPr>
              <a:t>indexed by </a:t>
            </a:r>
            <a:r>
              <a:rPr sz="2180" spc="109" dirty="0">
                <a:latin typeface="Times New Roman"/>
                <a:cs typeface="Times New Roman"/>
              </a:rPr>
              <a:t>a</a:t>
            </a:r>
            <a:r>
              <a:rPr sz="2180" spc="307" dirty="0">
                <a:latin typeface="Times New Roman"/>
                <a:cs typeface="Times New Roman"/>
              </a:rPr>
              <a:t> </a:t>
            </a:r>
            <a:r>
              <a:rPr sz="2180" spc="50" dirty="0" smtClean="0">
                <a:latin typeface="Times New Roman"/>
                <a:cs typeface="Times New Roman"/>
              </a:rPr>
              <a:t>nonnegative</a:t>
            </a:r>
            <a:r>
              <a:rPr lang="en-US" sz="2180" spc="50" dirty="0" smtClean="0">
                <a:latin typeface="Times New Roman"/>
                <a:cs typeface="Times New Roman"/>
              </a:rPr>
              <a:t> </a:t>
            </a:r>
            <a:r>
              <a:rPr lang="en-US" sz="2180" spc="89" dirty="0">
                <a:latin typeface="Times New Roman"/>
                <a:cs typeface="Times New Roman"/>
              </a:rPr>
              <a:t>tuning </a:t>
            </a:r>
            <a:r>
              <a:rPr lang="en-US" sz="2180" spc="99" dirty="0">
                <a:latin typeface="Times New Roman"/>
                <a:cs typeface="Times New Roman"/>
              </a:rPr>
              <a:t>parameter </a:t>
            </a:r>
            <a:r>
              <a:rPr lang="en-US" sz="2180" i="1" spc="139" dirty="0">
                <a:latin typeface="Times New Roman"/>
                <a:cs typeface="Times New Roman"/>
              </a:rPr>
              <a:t>α</a:t>
            </a:r>
            <a:r>
              <a:rPr lang="en-US" sz="2180" spc="139" dirty="0">
                <a:latin typeface="Times New Roman"/>
                <a:cs typeface="Times New Roman"/>
              </a:rPr>
              <a:t>. </a:t>
            </a:r>
            <a:r>
              <a:rPr lang="en-US" sz="2180" spc="40" dirty="0">
                <a:latin typeface="Times New Roman"/>
                <a:cs typeface="Times New Roman"/>
              </a:rPr>
              <a:t>For </a:t>
            </a:r>
            <a:r>
              <a:rPr lang="en-US" sz="2180" spc="30" dirty="0">
                <a:latin typeface="Times New Roman"/>
                <a:cs typeface="Times New Roman"/>
              </a:rPr>
              <a:t>each </a:t>
            </a:r>
            <a:r>
              <a:rPr lang="en-US" sz="2180" spc="20" dirty="0">
                <a:latin typeface="Times New Roman"/>
                <a:cs typeface="Times New Roman"/>
              </a:rPr>
              <a:t>value </a:t>
            </a:r>
            <a:r>
              <a:rPr lang="en-US" sz="2180" spc="-40" dirty="0">
                <a:latin typeface="Times New Roman"/>
                <a:cs typeface="Times New Roman"/>
              </a:rPr>
              <a:t>of </a:t>
            </a:r>
            <a:r>
              <a:rPr lang="en-US" sz="2180" i="1" spc="226" dirty="0">
                <a:latin typeface="Times New Roman"/>
                <a:cs typeface="Times New Roman"/>
              </a:rPr>
              <a:t>α </a:t>
            </a:r>
            <a:r>
              <a:rPr lang="en-US" sz="2180" spc="89" dirty="0">
                <a:latin typeface="Times New Roman"/>
                <a:cs typeface="Times New Roman"/>
              </a:rPr>
              <a:t>there </a:t>
            </a:r>
            <a:r>
              <a:rPr lang="en-US" sz="2180" spc="50" dirty="0">
                <a:latin typeface="Times New Roman"/>
                <a:cs typeface="Times New Roman"/>
              </a:rPr>
              <a:t>corresponds  </a:t>
            </a:r>
            <a:r>
              <a:rPr lang="en-US" sz="2180" spc="109" dirty="0">
                <a:latin typeface="Times New Roman"/>
                <a:cs typeface="Times New Roman"/>
              </a:rPr>
              <a:t>a </a:t>
            </a:r>
            <a:r>
              <a:rPr lang="en-US" sz="2180" spc="79" dirty="0">
                <a:latin typeface="Times New Roman"/>
                <a:cs typeface="Times New Roman"/>
              </a:rPr>
              <a:t>subtree </a:t>
            </a:r>
            <a:r>
              <a:rPr lang="en-US" sz="2180" i="1" spc="50" dirty="0">
                <a:latin typeface="Times New Roman"/>
                <a:cs typeface="Times New Roman"/>
              </a:rPr>
              <a:t>T </a:t>
            </a:r>
            <a:r>
              <a:rPr lang="en-US" sz="2180" spc="-149" dirty="0">
                <a:latin typeface="DejaVu Sans"/>
                <a:cs typeface="DejaVu Sans"/>
              </a:rPr>
              <a:t>⊂ </a:t>
            </a:r>
            <a:r>
              <a:rPr lang="en-US" sz="2180" i="1" dirty="0">
                <a:latin typeface="Times New Roman"/>
                <a:cs typeface="Times New Roman"/>
              </a:rPr>
              <a:t>T</a:t>
            </a:r>
            <a:r>
              <a:rPr lang="en-US" sz="2378" baseline="-10416" dirty="0">
                <a:latin typeface="Arial"/>
                <a:cs typeface="Arial"/>
              </a:rPr>
              <a:t>0 </a:t>
            </a:r>
            <a:r>
              <a:rPr lang="en-US" sz="2180" spc="30" dirty="0">
                <a:latin typeface="Times New Roman"/>
                <a:cs typeface="Times New Roman"/>
              </a:rPr>
              <a:t>such</a:t>
            </a:r>
            <a:r>
              <a:rPr lang="en-US" sz="2180" spc="10" dirty="0">
                <a:latin typeface="Times New Roman"/>
                <a:cs typeface="Times New Roman"/>
              </a:rPr>
              <a:t> </a:t>
            </a:r>
            <a:r>
              <a:rPr lang="en-US" sz="2180" spc="168" dirty="0" smtClean="0">
                <a:latin typeface="Times New Roman"/>
                <a:cs typeface="Times New Roman"/>
              </a:rPr>
              <a:t>that</a:t>
            </a:r>
            <a:endParaRPr sz="2180" dirty="0">
              <a:latin typeface="Times New Roman"/>
              <a:cs typeface="Times New Roman"/>
            </a:endParaRPr>
          </a:p>
        </p:txBody>
      </p:sp>
      <p:sp>
        <p:nvSpPr>
          <p:cNvPr id="8" name="object 8"/>
          <p:cNvSpPr txBox="1"/>
          <p:nvPr/>
        </p:nvSpPr>
        <p:spPr>
          <a:xfrm>
            <a:off x="972076" y="4036096"/>
            <a:ext cx="10112188" cy="3208926"/>
          </a:xfrm>
          <a:prstGeom prst="rect">
            <a:avLst/>
          </a:prstGeom>
        </p:spPr>
        <p:txBody>
          <a:bodyPr vert="horz" wrap="square" lIns="0" tIns="147227" rIns="0" bIns="0" rtlCol="0">
            <a:spAutoFit/>
          </a:bodyPr>
          <a:lstStyle/>
          <a:p>
            <a:pPr marL="25168">
              <a:spcBef>
                <a:spcPts val="1318"/>
              </a:spcBef>
            </a:pPr>
            <a:r>
              <a:rPr sz="2180" spc="-10" dirty="0" smtClean="0">
                <a:latin typeface="Times New Roman"/>
                <a:cs typeface="Times New Roman"/>
              </a:rPr>
              <a:t>is </a:t>
            </a:r>
            <a:r>
              <a:rPr sz="2180" spc="50" dirty="0">
                <a:latin typeface="Times New Roman"/>
                <a:cs typeface="Times New Roman"/>
              </a:rPr>
              <a:t>as </a:t>
            </a:r>
            <a:r>
              <a:rPr sz="2180" spc="40" dirty="0">
                <a:latin typeface="Times New Roman"/>
                <a:cs typeface="Times New Roman"/>
              </a:rPr>
              <a:t>small </a:t>
            </a:r>
            <a:r>
              <a:rPr sz="2180" spc="50" dirty="0">
                <a:latin typeface="Times New Roman"/>
                <a:cs typeface="Times New Roman"/>
              </a:rPr>
              <a:t>as </a:t>
            </a:r>
            <a:r>
              <a:rPr sz="2180" spc="30" dirty="0">
                <a:latin typeface="Times New Roman"/>
                <a:cs typeface="Times New Roman"/>
              </a:rPr>
              <a:t>possible. Here </a:t>
            </a:r>
            <a:r>
              <a:rPr sz="2180" spc="-50" dirty="0">
                <a:latin typeface="DejaVu Sans"/>
                <a:cs typeface="DejaVu Sans"/>
              </a:rPr>
              <a:t>|</a:t>
            </a:r>
            <a:r>
              <a:rPr sz="2180" i="1" spc="-50" dirty="0">
                <a:latin typeface="Times New Roman"/>
                <a:cs typeface="Times New Roman"/>
              </a:rPr>
              <a:t>T </a:t>
            </a:r>
            <a:r>
              <a:rPr sz="2180" spc="-139" dirty="0">
                <a:latin typeface="DejaVu Sans"/>
                <a:cs typeface="DejaVu Sans"/>
              </a:rPr>
              <a:t>| </a:t>
            </a:r>
            <a:r>
              <a:rPr sz="2180" spc="59" dirty="0">
                <a:latin typeface="Times New Roman"/>
                <a:cs typeface="Times New Roman"/>
              </a:rPr>
              <a:t>indicates </a:t>
            </a:r>
            <a:r>
              <a:rPr sz="2180" spc="109" dirty="0">
                <a:latin typeface="Times New Roman"/>
                <a:cs typeface="Times New Roman"/>
              </a:rPr>
              <a:t>the </a:t>
            </a:r>
            <a:r>
              <a:rPr sz="2180" spc="79" dirty="0">
                <a:latin typeface="Times New Roman"/>
                <a:cs typeface="Times New Roman"/>
              </a:rPr>
              <a:t>number</a:t>
            </a:r>
            <a:r>
              <a:rPr sz="2180" spc="268" dirty="0">
                <a:latin typeface="Times New Roman"/>
                <a:cs typeface="Times New Roman"/>
              </a:rPr>
              <a:t> </a:t>
            </a:r>
            <a:r>
              <a:rPr sz="2180" spc="-40" dirty="0" smtClean="0">
                <a:latin typeface="Times New Roman"/>
                <a:cs typeface="Times New Roman"/>
              </a:rPr>
              <a:t>of</a:t>
            </a:r>
            <a:r>
              <a:rPr lang="en-US" sz="2180" spc="-40" dirty="0" smtClean="0">
                <a:latin typeface="Times New Roman"/>
                <a:cs typeface="Times New Roman"/>
              </a:rPr>
              <a:t> </a:t>
            </a:r>
            <a:r>
              <a:rPr lang="en-US" sz="2180" spc="79" dirty="0">
                <a:latin typeface="Times New Roman"/>
                <a:cs typeface="Times New Roman"/>
              </a:rPr>
              <a:t>terminal </a:t>
            </a:r>
            <a:r>
              <a:rPr lang="en-US" sz="2180" spc="50" dirty="0">
                <a:latin typeface="Times New Roman"/>
                <a:cs typeface="Times New Roman"/>
              </a:rPr>
              <a:t>nodes </a:t>
            </a:r>
            <a:r>
              <a:rPr lang="en-US" sz="2180" spc="-40" dirty="0">
                <a:latin typeface="Times New Roman"/>
                <a:cs typeface="Times New Roman"/>
              </a:rPr>
              <a:t>of </a:t>
            </a:r>
            <a:r>
              <a:rPr lang="en-US" sz="2180" spc="109" dirty="0">
                <a:latin typeface="Times New Roman"/>
                <a:cs typeface="Times New Roman"/>
              </a:rPr>
              <a:t>the </a:t>
            </a:r>
            <a:r>
              <a:rPr lang="en-US" sz="2180" spc="79" dirty="0">
                <a:latin typeface="Times New Roman"/>
                <a:cs typeface="Times New Roman"/>
              </a:rPr>
              <a:t>tree </a:t>
            </a:r>
            <a:r>
              <a:rPr lang="en-US" sz="2180" i="1" spc="50" dirty="0">
                <a:latin typeface="Times New Roman"/>
                <a:cs typeface="Times New Roman"/>
              </a:rPr>
              <a:t>T </a:t>
            </a:r>
            <a:r>
              <a:rPr lang="en-US" sz="2180" spc="50" dirty="0">
                <a:latin typeface="Times New Roman"/>
                <a:cs typeface="Times New Roman"/>
              </a:rPr>
              <a:t>, </a:t>
            </a:r>
            <a:r>
              <a:rPr lang="en-US" sz="2180" i="1" spc="317" dirty="0">
                <a:latin typeface="Times New Roman"/>
                <a:cs typeface="Times New Roman"/>
              </a:rPr>
              <a:t>R</a:t>
            </a:r>
            <a:r>
              <a:rPr lang="en-US" sz="2378" i="1" spc="476" baseline="-10416" dirty="0">
                <a:latin typeface="Times New Roman"/>
                <a:cs typeface="Times New Roman"/>
              </a:rPr>
              <a:t>m </a:t>
            </a:r>
            <a:r>
              <a:rPr lang="en-US" sz="2180" spc="-10" dirty="0">
                <a:latin typeface="Times New Roman"/>
                <a:cs typeface="Times New Roman"/>
              </a:rPr>
              <a:t>is </a:t>
            </a:r>
            <a:r>
              <a:rPr lang="en-US" sz="2180" spc="109" dirty="0">
                <a:latin typeface="Times New Roman"/>
                <a:cs typeface="Times New Roman"/>
              </a:rPr>
              <a:t>the </a:t>
            </a:r>
            <a:r>
              <a:rPr lang="en-US" sz="2180" spc="59" dirty="0">
                <a:latin typeface="Times New Roman"/>
                <a:cs typeface="Times New Roman"/>
              </a:rPr>
              <a:t>rectangle </a:t>
            </a:r>
            <a:r>
              <a:rPr lang="en-US" sz="2180" spc="40" dirty="0">
                <a:latin typeface="Times New Roman"/>
                <a:cs typeface="Times New Roman"/>
              </a:rPr>
              <a:t>(i.e. </a:t>
            </a:r>
            <a:r>
              <a:rPr lang="en-US" sz="2180" spc="109" dirty="0">
                <a:latin typeface="Times New Roman"/>
                <a:cs typeface="Times New Roman"/>
              </a:rPr>
              <a:t>the  </a:t>
            </a:r>
            <a:r>
              <a:rPr lang="en-US" sz="2180" spc="69" dirty="0">
                <a:latin typeface="Times New Roman"/>
                <a:cs typeface="Times New Roman"/>
              </a:rPr>
              <a:t>subset </a:t>
            </a:r>
            <a:r>
              <a:rPr lang="en-US" sz="2180" spc="-40" dirty="0">
                <a:latin typeface="Times New Roman"/>
                <a:cs typeface="Times New Roman"/>
              </a:rPr>
              <a:t>of </a:t>
            </a:r>
            <a:r>
              <a:rPr lang="en-US" sz="2180" spc="69" dirty="0">
                <a:latin typeface="Times New Roman"/>
                <a:cs typeface="Times New Roman"/>
              </a:rPr>
              <a:t>predictor </a:t>
            </a:r>
            <a:r>
              <a:rPr lang="en-US" sz="2180" spc="50" dirty="0">
                <a:latin typeface="Times New Roman"/>
                <a:cs typeface="Times New Roman"/>
              </a:rPr>
              <a:t>space) corresponding </a:t>
            </a:r>
            <a:r>
              <a:rPr lang="en-US" sz="2180" spc="109" dirty="0">
                <a:latin typeface="Times New Roman"/>
                <a:cs typeface="Times New Roman"/>
              </a:rPr>
              <a:t>to the </a:t>
            </a:r>
            <a:r>
              <a:rPr lang="en-US" sz="2180" i="1" spc="218" dirty="0" err="1">
                <a:latin typeface="Times New Roman"/>
                <a:cs typeface="Times New Roman"/>
              </a:rPr>
              <a:t>m</a:t>
            </a:r>
            <a:r>
              <a:rPr lang="en-US" sz="2180" spc="218" dirty="0" err="1">
                <a:latin typeface="Times New Roman"/>
                <a:cs typeface="Times New Roman"/>
              </a:rPr>
              <a:t>th</a:t>
            </a:r>
            <a:r>
              <a:rPr lang="en-US" sz="2180" spc="218" dirty="0">
                <a:latin typeface="Times New Roman"/>
                <a:cs typeface="Times New Roman"/>
              </a:rPr>
              <a:t>  </a:t>
            </a:r>
            <a:r>
              <a:rPr lang="en-US" sz="2180" spc="79" dirty="0">
                <a:latin typeface="Times New Roman"/>
                <a:cs typeface="Times New Roman"/>
              </a:rPr>
              <a:t>terminal </a:t>
            </a:r>
            <a:r>
              <a:rPr lang="en-US" sz="2180" spc="59" dirty="0">
                <a:latin typeface="Times New Roman"/>
                <a:cs typeface="Times New Roman"/>
              </a:rPr>
              <a:t>node, </a:t>
            </a:r>
            <a:r>
              <a:rPr lang="en-US" sz="2180" spc="109" dirty="0">
                <a:latin typeface="Times New Roman"/>
                <a:cs typeface="Times New Roman"/>
              </a:rPr>
              <a:t>and </a:t>
            </a:r>
            <a:r>
              <a:rPr lang="en-US" sz="2180" i="1" spc="-30" dirty="0" err="1">
                <a:latin typeface="Times New Roman"/>
                <a:cs typeface="Times New Roman"/>
              </a:rPr>
              <a:t>y</a:t>
            </a:r>
            <a:r>
              <a:rPr lang="en-US" sz="2180" spc="-30" dirty="0" err="1">
                <a:latin typeface="Times New Roman"/>
                <a:cs typeface="Times New Roman"/>
              </a:rPr>
              <a:t>ˆ</a:t>
            </a:r>
            <a:r>
              <a:rPr lang="en-US" sz="1784" i="1" spc="-44" baseline="-13888" dirty="0" err="1">
                <a:latin typeface="Arial"/>
                <a:cs typeface="Arial"/>
              </a:rPr>
              <a:t>R</a:t>
            </a:r>
            <a:r>
              <a:rPr lang="en-US" sz="1784" i="1" spc="-44" baseline="-23148" dirty="0" err="1">
                <a:latin typeface="Arial"/>
                <a:cs typeface="Arial"/>
              </a:rPr>
              <a:t>m</a:t>
            </a:r>
            <a:r>
              <a:rPr lang="en-US" sz="1784" i="1" spc="-44" baseline="-23148" dirty="0">
                <a:latin typeface="Arial"/>
                <a:cs typeface="Arial"/>
              </a:rPr>
              <a:t> </a:t>
            </a:r>
            <a:r>
              <a:rPr lang="en-US" sz="2180" spc="-10" dirty="0">
                <a:latin typeface="Times New Roman"/>
                <a:cs typeface="Times New Roman"/>
              </a:rPr>
              <a:t>is </a:t>
            </a:r>
            <a:r>
              <a:rPr lang="en-US" sz="2180" spc="109" dirty="0">
                <a:latin typeface="Times New Roman"/>
                <a:cs typeface="Times New Roman"/>
              </a:rPr>
              <a:t>the </a:t>
            </a:r>
            <a:r>
              <a:rPr lang="en-US" sz="2180" spc="79" dirty="0">
                <a:latin typeface="Times New Roman"/>
                <a:cs typeface="Times New Roman"/>
              </a:rPr>
              <a:t>mean </a:t>
            </a:r>
            <a:r>
              <a:rPr lang="en-US" sz="2180" spc="-40" dirty="0">
                <a:latin typeface="Times New Roman"/>
                <a:cs typeface="Times New Roman"/>
              </a:rPr>
              <a:t>of </a:t>
            </a:r>
            <a:r>
              <a:rPr lang="en-US" sz="2180" spc="109" dirty="0">
                <a:latin typeface="Times New Roman"/>
                <a:cs typeface="Times New Roman"/>
              </a:rPr>
              <a:t>the </a:t>
            </a:r>
            <a:r>
              <a:rPr lang="en-US" sz="2180" spc="79" dirty="0">
                <a:latin typeface="Times New Roman"/>
                <a:cs typeface="Times New Roman"/>
              </a:rPr>
              <a:t>training  </a:t>
            </a:r>
            <a:r>
              <a:rPr lang="en-US" sz="2180" spc="40" dirty="0">
                <a:latin typeface="Times New Roman"/>
                <a:cs typeface="Times New Roman"/>
              </a:rPr>
              <a:t>observations </a:t>
            </a:r>
            <a:r>
              <a:rPr lang="en-US" sz="2180" spc="50" dirty="0">
                <a:latin typeface="Times New Roman"/>
                <a:cs typeface="Times New Roman"/>
              </a:rPr>
              <a:t>in</a:t>
            </a:r>
            <a:r>
              <a:rPr lang="en-US" sz="2180" spc="307" dirty="0">
                <a:latin typeface="Times New Roman"/>
                <a:cs typeface="Times New Roman"/>
              </a:rPr>
              <a:t> </a:t>
            </a:r>
            <a:r>
              <a:rPr lang="en-US" sz="2180" i="1" spc="258" dirty="0">
                <a:latin typeface="Times New Roman"/>
                <a:cs typeface="Times New Roman"/>
              </a:rPr>
              <a:t>R</a:t>
            </a:r>
            <a:r>
              <a:rPr lang="en-US" sz="2378" i="1" spc="386" baseline="-10416" dirty="0">
                <a:latin typeface="Times New Roman"/>
                <a:cs typeface="Times New Roman"/>
              </a:rPr>
              <a:t>m</a:t>
            </a:r>
            <a:r>
              <a:rPr lang="en-US" sz="2180" spc="258" dirty="0" smtClean="0">
                <a:latin typeface="Times New Roman"/>
                <a:cs typeface="Times New Roman"/>
              </a:rPr>
              <a:t>.</a:t>
            </a:r>
          </a:p>
          <a:p>
            <a:pPr marL="286911" marR="197566" indent="-261743">
              <a:lnSpc>
                <a:spcPct val="102600"/>
              </a:lnSpc>
              <a:spcBef>
                <a:spcPts val="109"/>
              </a:spcBef>
              <a:buClr>
                <a:srgbClr val="3333B2"/>
              </a:buClr>
              <a:buSzPct val="90909"/>
              <a:buFont typeface="DejaVu Sans"/>
              <a:buChar char="•"/>
              <a:tabLst>
                <a:tab pos="288169" algn="l"/>
              </a:tabLst>
            </a:pPr>
            <a:r>
              <a:rPr lang="en-US" sz="2180" spc="109" dirty="0">
                <a:latin typeface="Times New Roman"/>
                <a:cs typeface="Times New Roman"/>
              </a:rPr>
              <a:t>The </a:t>
            </a:r>
            <a:r>
              <a:rPr lang="en-US" sz="2180" spc="89" dirty="0">
                <a:latin typeface="Times New Roman"/>
                <a:cs typeface="Times New Roman"/>
              </a:rPr>
              <a:t>tuning parameter </a:t>
            </a:r>
            <a:r>
              <a:rPr lang="en-US" sz="2180" i="1" spc="226" dirty="0">
                <a:latin typeface="Times New Roman"/>
                <a:cs typeface="Times New Roman"/>
              </a:rPr>
              <a:t>α </a:t>
            </a:r>
            <a:r>
              <a:rPr lang="en-US" sz="2180" spc="40" dirty="0">
                <a:latin typeface="Times New Roman"/>
                <a:cs typeface="Times New Roman"/>
              </a:rPr>
              <a:t>controls </a:t>
            </a:r>
            <a:r>
              <a:rPr lang="en-US" sz="2180" spc="109" dirty="0">
                <a:latin typeface="Times New Roman"/>
                <a:cs typeface="Times New Roman"/>
              </a:rPr>
              <a:t>a </a:t>
            </a:r>
            <a:r>
              <a:rPr lang="en-US" sz="2180" spc="40" dirty="0">
                <a:latin typeface="Times New Roman"/>
                <a:cs typeface="Times New Roman"/>
              </a:rPr>
              <a:t>trade-off between </a:t>
            </a:r>
            <a:r>
              <a:rPr lang="en-US" sz="2180" spc="109" dirty="0">
                <a:latin typeface="Times New Roman"/>
                <a:cs typeface="Times New Roman"/>
              </a:rPr>
              <a:t>the  </a:t>
            </a:r>
            <a:r>
              <a:rPr lang="en-US" sz="2180" spc="40" dirty="0">
                <a:latin typeface="Times New Roman"/>
                <a:cs typeface="Times New Roman"/>
              </a:rPr>
              <a:t>subtree’s complexity </a:t>
            </a:r>
            <a:r>
              <a:rPr lang="en-US" sz="2180" spc="109" dirty="0">
                <a:latin typeface="Times New Roman"/>
                <a:cs typeface="Times New Roman"/>
              </a:rPr>
              <a:t>and </a:t>
            </a:r>
            <a:r>
              <a:rPr lang="en-US" sz="2180" spc="69" dirty="0">
                <a:latin typeface="Times New Roman"/>
                <a:cs typeface="Times New Roman"/>
              </a:rPr>
              <a:t>its </a:t>
            </a:r>
            <a:r>
              <a:rPr lang="en-US" sz="2180" spc="30" dirty="0">
                <a:latin typeface="Times New Roman"/>
                <a:cs typeface="Times New Roman"/>
              </a:rPr>
              <a:t>fit </a:t>
            </a:r>
            <a:r>
              <a:rPr lang="en-US" sz="2180" spc="109" dirty="0">
                <a:latin typeface="Times New Roman"/>
                <a:cs typeface="Times New Roman"/>
              </a:rPr>
              <a:t>to the </a:t>
            </a:r>
            <a:r>
              <a:rPr lang="en-US" sz="2180" spc="79" dirty="0">
                <a:latin typeface="Times New Roman"/>
                <a:cs typeface="Times New Roman"/>
              </a:rPr>
              <a:t>training</a:t>
            </a:r>
            <a:r>
              <a:rPr lang="en-US" sz="2180" spc="258" dirty="0">
                <a:latin typeface="Times New Roman"/>
                <a:cs typeface="Times New Roman"/>
              </a:rPr>
              <a:t> </a:t>
            </a:r>
            <a:r>
              <a:rPr lang="en-US" sz="2180" spc="119" dirty="0">
                <a:latin typeface="Times New Roman"/>
                <a:cs typeface="Times New Roman"/>
              </a:rPr>
              <a:t>data.</a:t>
            </a:r>
            <a:endParaRPr lang="en-US" sz="2180" dirty="0">
              <a:latin typeface="Times New Roman"/>
              <a:cs typeface="Times New Roman"/>
            </a:endParaRPr>
          </a:p>
          <a:p>
            <a:pPr marL="286911" indent="-261743">
              <a:spcBef>
                <a:spcPts val="664"/>
              </a:spcBef>
              <a:buClr>
                <a:srgbClr val="3333B2"/>
              </a:buClr>
              <a:buSzPct val="90909"/>
              <a:buFont typeface="DejaVu Sans"/>
              <a:buChar char="•"/>
              <a:tabLst>
                <a:tab pos="288169" algn="l"/>
              </a:tabLst>
            </a:pPr>
            <a:r>
              <a:rPr lang="en-US" sz="2180" spc="-20" dirty="0">
                <a:latin typeface="Times New Roman"/>
                <a:cs typeface="Times New Roman"/>
              </a:rPr>
              <a:t>We </a:t>
            </a:r>
            <a:r>
              <a:rPr lang="en-US" sz="2180" spc="30" dirty="0">
                <a:latin typeface="Times New Roman"/>
                <a:cs typeface="Times New Roman"/>
              </a:rPr>
              <a:t>select </a:t>
            </a:r>
            <a:r>
              <a:rPr lang="en-US" sz="2180" spc="109" dirty="0">
                <a:latin typeface="Times New Roman"/>
                <a:cs typeface="Times New Roman"/>
              </a:rPr>
              <a:t>an </a:t>
            </a:r>
            <a:r>
              <a:rPr lang="en-US" sz="2180" spc="69" dirty="0">
                <a:latin typeface="Times New Roman"/>
                <a:cs typeface="Times New Roman"/>
              </a:rPr>
              <a:t>optimal </a:t>
            </a:r>
            <a:r>
              <a:rPr lang="en-US" sz="2180" spc="20" dirty="0">
                <a:latin typeface="Times New Roman"/>
                <a:cs typeface="Times New Roman"/>
              </a:rPr>
              <a:t>value </a:t>
            </a:r>
            <a:r>
              <a:rPr lang="en-US" sz="2180" i="1" spc="-307" dirty="0">
                <a:latin typeface="Times New Roman"/>
                <a:cs typeface="Times New Roman"/>
              </a:rPr>
              <a:t>α</a:t>
            </a:r>
            <a:r>
              <a:rPr lang="en-US" sz="2180" spc="-307" dirty="0">
                <a:latin typeface="Times New Roman"/>
                <a:cs typeface="Times New Roman"/>
              </a:rPr>
              <a:t>ˆ </a:t>
            </a:r>
            <a:r>
              <a:rPr lang="en-US" sz="2180" spc="40" dirty="0">
                <a:latin typeface="Times New Roman"/>
                <a:cs typeface="Times New Roman"/>
              </a:rPr>
              <a:t>using</a:t>
            </a:r>
            <a:r>
              <a:rPr lang="en-US" sz="2180" spc="119" dirty="0">
                <a:latin typeface="Times New Roman"/>
                <a:cs typeface="Times New Roman"/>
              </a:rPr>
              <a:t> </a:t>
            </a:r>
            <a:r>
              <a:rPr lang="en-US" sz="2180" spc="40" dirty="0">
                <a:latin typeface="Times New Roman"/>
                <a:cs typeface="Times New Roman"/>
              </a:rPr>
              <a:t>cross-validation.</a:t>
            </a:r>
            <a:endParaRPr lang="en-US" sz="218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lang="en-US" sz="2180" spc="-20" dirty="0">
                <a:latin typeface="Times New Roman"/>
                <a:cs typeface="Times New Roman"/>
              </a:rPr>
              <a:t>We </a:t>
            </a:r>
            <a:r>
              <a:rPr lang="en-US" sz="2180" spc="109" dirty="0">
                <a:latin typeface="Times New Roman"/>
                <a:cs typeface="Times New Roman"/>
              </a:rPr>
              <a:t>then return to the </a:t>
            </a:r>
            <a:r>
              <a:rPr lang="en-US" sz="2180" dirty="0">
                <a:latin typeface="Times New Roman"/>
                <a:cs typeface="Times New Roman"/>
              </a:rPr>
              <a:t>full </a:t>
            </a:r>
            <a:r>
              <a:rPr lang="en-US" sz="2180" spc="139" dirty="0">
                <a:latin typeface="Times New Roman"/>
                <a:cs typeface="Times New Roman"/>
              </a:rPr>
              <a:t>data </a:t>
            </a:r>
            <a:r>
              <a:rPr lang="en-US" sz="2180" spc="69" dirty="0">
                <a:latin typeface="Times New Roman"/>
                <a:cs typeface="Times New Roman"/>
              </a:rPr>
              <a:t>set </a:t>
            </a:r>
            <a:r>
              <a:rPr lang="en-US" sz="2180" spc="109" dirty="0">
                <a:latin typeface="Times New Roman"/>
                <a:cs typeface="Times New Roman"/>
              </a:rPr>
              <a:t>and </a:t>
            </a:r>
            <a:r>
              <a:rPr lang="en-US" sz="2180" spc="89" dirty="0">
                <a:latin typeface="Times New Roman"/>
                <a:cs typeface="Times New Roman"/>
              </a:rPr>
              <a:t>obtain </a:t>
            </a:r>
            <a:r>
              <a:rPr lang="en-US" sz="2180" spc="99" dirty="0">
                <a:latin typeface="Times New Roman"/>
                <a:cs typeface="Times New Roman"/>
              </a:rPr>
              <a:t>the </a:t>
            </a:r>
            <a:r>
              <a:rPr lang="en-US" sz="2180" spc="79" dirty="0">
                <a:latin typeface="Times New Roman"/>
                <a:cs typeface="Times New Roman"/>
              </a:rPr>
              <a:t>subtree  </a:t>
            </a:r>
            <a:r>
              <a:rPr lang="en-US" sz="2180" spc="50" dirty="0">
                <a:latin typeface="Times New Roman"/>
                <a:cs typeface="Times New Roman"/>
              </a:rPr>
              <a:t>corresponding </a:t>
            </a:r>
            <a:r>
              <a:rPr lang="en-US" sz="2180" spc="109" dirty="0">
                <a:latin typeface="Times New Roman"/>
                <a:cs typeface="Times New Roman"/>
              </a:rPr>
              <a:t>to</a:t>
            </a:r>
            <a:r>
              <a:rPr lang="en-US" sz="2180" spc="287" dirty="0">
                <a:latin typeface="Times New Roman"/>
                <a:cs typeface="Times New Roman"/>
              </a:rPr>
              <a:t> </a:t>
            </a:r>
            <a:r>
              <a:rPr lang="en-US" sz="2180" i="1" spc="-149" dirty="0">
                <a:latin typeface="Times New Roman"/>
                <a:cs typeface="Times New Roman"/>
              </a:rPr>
              <a:t>α</a:t>
            </a:r>
            <a:r>
              <a:rPr lang="en-US" sz="2180" spc="-149" dirty="0">
                <a:latin typeface="Times New Roman"/>
                <a:cs typeface="Times New Roman"/>
              </a:rPr>
              <a:t>ˆ.</a:t>
            </a:r>
            <a:endParaRPr lang="en-US" sz="2180" dirty="0">
              <a:latin typeface="Times New Roman"/>
              <a:cs typeface="Times New Roman"/>
            </a:endParaRPr>
          </a:p>
          <a:p>
            <a:pPr marL="25168">
              <a:spcBef>
                <a:spcPts val="1318"/>
              </a:spcBef>
            </a:pPr>
            <a:endParaRPr lang="en-US" sz="2180" dirty="0">
              <a:latin typeface="Times New Roman"/>
              <a:cs typeface="Times New Roman"/>
            </a:endParaRPr>
          </a:p>
        </p:txBody>
      </p:sp>
      <p:pic>
        <p:nvPicPr>
          <p:cNvPr id="11" name="Picture 10"/>
          <p:cNvPicPr>
            <a:picLocks noChangeAspect="1"/>
          </p:cNvPicPr>
          <p:nvPr/>
        </p:nvPicPr>
        <p:blipFill>
          <a:blip r:embed="rId2"/>
          <a:stretch>
            <a:fillRect/>
          </a:stretch>
        </p:blipFill>
        <p:spPr>
          <a:xfrm>
            <a:off x="3891409" y="2974101"/>
            <a:ext cx="3393501" cy="1061995"/>
          </a:xfrm>
          <a:prstGeom prst="rect">
            <a:avLst/>
          </a:prstGeom>
        </p:spPr>
      </p:pic>
    </p:spTree>
    <p:extLst>
      <p:ext uri="{BB962C8B-B14F-4D97-AF65-F5344CB8AC3E}">
        <p14:creationId xmlns:p14="http://schemas.microsoft.com/office/powerpoint/2010/main" val="3919957219"/>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6741" y="89417"/>
            <a:ext cx="6138972" cy="711415"/>
          </a:xfrm>
          <a:prstGeom prst="rect">
            <a:avLst/>
          </a:prstGeom>
        </p:spPr>
        <p:txBody>
          <a:bodyPr vert="horz" wrap="square" lIns="0" tIns="33975" rIns="0" bIns="0" rtlCol="0" anchor="ctr">
            <a:spAutoFit/>
          </a:bodyPr>
          <a:lstStyle/>
          <a:p>
            <a:pPr marL="25168">
              <a:lnSpc>
                <a:spcPct val="100000"/>
              </a:lnSpc>
              <a:spcBef>
                <a:spcPts val="268"/>
              </a:spcBef>
            </a:pPr>
            <a:r>
              <a:rPr spc="-50" dirty="0"/>
              <a:t>Summary: </a:t>
            </a:r>
            <a:r>
              <a:rPr spc="-40" dirty="0"/>
              <a:t>tree</a:t>
            </a:r>
            <a:r>
              <a:rPr spc="129" dirty="0"/>
              <a:t> </a:t>
            </a:r>
            <a:r>
              <a:rPr spc="-40" dirty="0"/>
              <a:t>algorithm</a:t>
            </a:r>
          </a:p>
        </p:txBody>
      </p:sp>
      <p:sp>
        <p:nvSpPr>
          <p:cNvPr id="3" name="object 3"/>
          <p:cNvSpPr txBox="1"/>
          <p:nvPr/>
        </p:nvSpPr>
        <p:spPr>
          <a:xfrm>
            <a:off x="2414701" y="1122696"/>
            <a:ext cx="7385248" cy="2498312"/>
          </a:xfrm>
          <a:prstGeom prst="rect">
            <a:avLst/>
          </a:prstGeom>
        </p:spPr>
        <p:txBody>
          <a:bodyPr vert="horz" wrap="square" lIns="0" tIns="13842" rIns="0" bIns="0" rtlCol="0">
            <a:spAutoFit/>
          </a:bodyPr>
          <a:lstStyle/>
          <a:p>
            <a:pPr marL="240350" marR="39010" indent="-240350">
              <a:lnSpc>
                <a:spcPct val="102600"/>
              </a:lnSpc>
              <a:spcBef>
                <a:spcPts val="109"/>
              </a:spcBef>
              <a:buClr>
                <a:srgbClr val="3333B2"/>
              </a:buClr>
              <a:buSzPct val="90909"/>
              <a:buAutoNum type="arabicPeriod"/>
              <a:tabLst>
                <a:tab pos="240350" algn="l"/>
              </a:tabLst>
            </a:pPr>
            <a:r>
              <a:rPr sz="2180" spc="10" dirty="0">
                <a:latin typeface="Times New Roman"/>
                <a:cs typeface="Times New Roman"/>
              </a:rPr>
              <a:t>Use </a:t>
            </a:r>
            <a:r>
              <a:rPr sz="2180" spc="30" dirty="0">
                <a:latin typeface="Times New Roman"/>
                <a:cs typeface="Times New Roman"/>
              </a:rPr>
              <a:t>recursive </a:t>
            </a:r>
            <a:r>
              <a:rPr sz="2180" spc="79" dirty="0">
                <a:latin typeface="Times New Roman"/>
                <a:cs typeface="Times New Roman"/>
              </a:rPr>
              <a:t>binary </a:t>
            </a:r>
            <a:r>
              <a:rPr sz="2180" spc="69" dirty="0">
                <a:latin typeface="Times New Roman"/>
                <a:cs typeface="Times New Roman"/>
              </a:rPr>
              <a:t>splitting </a:t>
            </a:r>
            <a:r>
              <a:rPr sz="2180" spc="109" dirty="0">
                <a:latin typeface="Times New Roman"/>
                <a:cs typeface="Times New Roman"/>
              </a:rPr>
              <a:t>to </a:t>
            </a:r>
            <a:r>
              <a:rPr sz="2180" dirty="0">
                <a:latin typeface="Times New Roman"/>
                <a:cs typeface="Times New Roman"/>
              </a:rPr>
              <a:t>grow </a:t>
            </a:r>
            <a:r>
              <a:rPr sz="2180" spc="109" dirty="0">
                <a:latin typeface="Times New Roman"/>
                <a:cs typeface="Times New Roman"/>
              </a:rPr>
              <a:t>a </a:t>
            </a:r>
            <a:r>
              <a:rPr sz="2180" spc="40" dirty="0">
                <a:latin typeface="Times New Roman"/>
                <a:cs typeface="Times New Roman"/>
              </a:rPr>
              <a:t>large </a:t>
            </a:r>
            <a:r>
              <a:rPr sz="2180" spc="79" dirty="0">
                <a:latin typeface="Times New Roman"/>
                <a:cs typeface="Times New Roman"/>
              </a:rPr>
              <a:t>tree </a:t>
            </a:r>
            <a:r>
              <a:rPr sz="2180" spc="50" dirty="0">
                <a:latin typeface="Times New Roman"/>
                <a:cs typeface="Times New Roman"/>
              </a:rPr>
              <a:t>on </a:t>
            </a:r>
            <a:r>
              <a:rPr sz="2180" spc="109" dirty="0">
                <a:latin typeface="Times New Roman"/>
                <a:cs typeface="Times New Roman"/>
              </a:rPr>
              <a:t>the  </a:t>
            </a:r>
            <a:r>
              <a:rPr sz="2180" spc="79" dirty="0">
                <a:latin typeface="Times New Roman"/>
                <a:cs typeface="Times New Roman"/>
              </a:rPr>
              <a:t>training </a:t>
            </a:r>
            <a:r>
              <a:rPr sz="2180" spc="119" dirty="0">
                <a:latin typeface="Times New Roman"/>
                <a:cs typeface="Times New Roman"/>
              </a:rPr>
              <a:t>data, </a:t>
            </a:r>
            <a:r>
              <a:rPr sz="2180" spc="59" dirty="0">
                <a:latin typeface="Times New Roman"/>
                <a:cs typeface="Times New Roman"/>
              </a:rPr>
              <a:t>stopping </a:t>
            </a:r>
            <a:r>
              <a:rPr sz="2180" spc="30" dirty="0">
                <a:latin typeface="Times New Roman"/>
                <a:cs typeface="Times New Roman"/>
              </a:rPr>
              <a:t>only </a:t>
            </a:r>
            <a:r>
              <a:rPr sz="2180" spc="50" dirty="0">
                <a:latin typeface="Times New Roman"/>
                <a:cs typeface="Times New Roman"/>
              </a:rPr>
              <a:t>when </a:t>
            </a:r>
            <a:r>
              <a:rPr sz="2180" spc="30" dirty="0">
                <a:latin typeface="Times New Roman"/>
                <a:cs typeface="Times New Roman"/>
              </a:rPr>
              <a:t>each </a:t>
            </a:r>
            <a:r>
              <a:rPr sz="2180" spc="79" dirty="0">
                <a:latin typeface="Times New Roman"/>
                <a:cs typeface="Times New Roman"/>
              </a:rPr>
              <a:t>terminal </a:t>
            </a:r>
            <a:r>
              <a:rPr sz="2180" spc="59" dirty="0">
                <a:latin typeface="Times New Roman"/>
                <a:cs typeface="Times New Roman"/>
              </a:rPr>
              <a:t>node </a:t>
            </a:r>
            <a:r>
              <a:rPr sz="2180" spc="69" dirty="0">
                <a:latin typeface="Times New Roman"/>
                <a:cs typeface="Times New Roman"/>
              </a:rPr>
              <a:t>has  </a:t>
            </a:r>
            <a:r>
              <a:rPr sz="2180" spc="-10" dirty="0">
                <a:latin typeface="Times New Roman"/>
                <a:cs typeface="Times New Roman"/>
              </a:rPr>
              <a:t>fewer </a:t>
            </a:r>
            <a:r>
              <a:rPr sz="2180" spc="139" dirty="0">
                <a:latin typeface="Times New Roman"/>
                <a:cs typeface="Times New Roman"/>
              </a:rPr>
              <a:t>than </a:t>
            </a:r>
            <a:r>
              <a:rPr sz="2180" spc="20" dirty="0">
                <a:latin typeface="Times New Roman"/>
                <a:cs typeface="Times New Roman"/>
              </a:rPr>
              <a:t>some </a:t>
            </a:r>
            <a:r>
              <a:rPr sz="2180" spc="59" dirty="0">
                <a:latin typeface="Times New Roman"/>
                <a:cs typeface="Times New Roman"/>
              </a:rPr>
              <a:t>minimum </a:t>
            </a:r>
            <a:r>
              <a:rPr sz="2180" spc="79" dirty="0">
                <a:latin typeface="Times New Roman"/>
                <a:cs typeface="Times New Roman"/>
              </a:rPr>
              <a:t>number </a:t>
            </a:r>
            <a:r>
              <a:rPr sz="2180" spc="-40" dirty="0">
                <a:latin typeface="Times New Roman"/>
                <a:cs typeface="Times New Roman"/>
              </a:rPr>
              <a:t>of</a:t>
            </a:r>
            <a:r>
              <a:rPr sz="2180" spc="198" dirty="0">
                <a:latin typeface="Times New Roman"/>
                <a:cs typeface="Times New Roman"/>
              </a:rPr>
              <a:t> </a:t>
            </a:r>
            <a:r>
              <a:rPr sz="2180" spc="40" dirty="0">
                <a:latin typeface="Times New Roman"/>
                <a:cs typeface="Times New Roman"/>
              </a:rPr>
              <a:t>observations.</a:t>
            </a:r>
            <a:endParaRPr sz="2180" dirty="0">
              <a:latin typeface="Times New Roman"/>
              <a:cs typeface="Times New Roman"/>
            </a:endParaRPr>
          </a:p>
          <a:p>
            <a:pPr marL="240350" marR="10067" indent="-240350">
              <a:lnSpc>
                <a:spcPct val="102600"/>
              </a:lnSpc>
              <a:spcBef>
                <a:spcPts val="595"/>
              </a:spcBef>
              <a:buClr>
                <a:srgbClr val="3333B2"/>
              </a:buClr>
              <a:buSzPct val="90909"/>
              <a:buAutoNum type="arabicPeriod"/>
              <a:tabLst>
                <a:tab pos="240350" algn="l"/>
              </a:tabLst>
            </a:pPr>
            <a:r>
              <a:rPr sz="2180" spc="59" dirty="0">
                <a:latin typeface="Times New Roman"/>
                <a:cs typeface="Times New Roman"/>
              </a:rPr>
              <a:t>Apply </a:t>
            </a:r>
            <a:r>
              <a:rPr sz="2180" spc="50" dirty="0">
                <a:latin typeface="Times New Roman"/>
                <a:cs typeface="Times New Roman"/>
              </a:rPr>
              <a:t>cost </a:t>
            </a:r>
            <a:r>
              <a:rPr sz="2180" spc="40" dirty="0">
                <a:latin typeface="Times New Roman"/>
                <a:cs typeface="Times New Roman"/>
              </a:rPr>
              <a:t>complexity </a:t>
            </a:r>
            <a:r>
              <a:rPr sz="2180" spc="69" dirty="0">
                <a:latin typeface="Times New Roman"/>
                <a:cs typeface="Times New Roman"/>
              </a:rPr>
              <a:t>pruning </a:t>
            </a:r>
            <a:r>
              <a:rPr sz="2180" spc="109" dirty="0">
                <a:latin typeface="Times New Roman"/>
                <a:cs typeface="Times New Roman"/>
              </a:rPr>
              <a:t>to the </a:t>
            </a:r>
            <a:r>
              <a:rPr sz="2180" spc="40" dirty="0">
                <a:latin typeface="Times New Roman"/>
                <a:cs typeface="Times New Roman"/>
              </a:rPr>
              <a:t>large </a:t>
            </a:r>
            <a:r>
              <a:rPr sz="2180" spc="79" dirty="0">
                <a:latin typeface="Times New Roman"/>
                <a:cs typeface="Times New Roman"/>
              </a:rPr>
              <a:t>tree </a:t>
            </a:r>
            <a:r>
              <a:rPr sz="2180" spc="50" dirty="0">
                <a:latin typeface="Times New Roman"/>
                <a:cs typeface="Times New Roman"/>
              </a:rPr>
              <a:t>in </a:t>
            </a:r>
            <a:r>
              <a:rPr sz="2180" spc="59" dirty="0">
                <a:latin typeface="Times New Roman"/>
                <a:cs typeface="Times New Roman"/>
              </a:rPr>
              <a:t>order </a:t>
            </a:r>
            <a:r>
              <a:rPr sz="2180" spc="109" dirty="0">
                <a:latin typeface="Times New Roman"/>
                <a:cs typeface="Times New Roman"/>
              </a:rPr>
              <a:t>to  </a:t>
            </a:r>
            <a:r>
              <a:rPr sz="2180" spc="89" dirty="0">
                <a:latin typeface="Times New Roman"/>
                <a:cs typeface="Times New Roman"/>
              </a:rPr>
              <a:t>obtain </a:t>
            </a:r>
            <a:r>
              <a:rPr sz="2180" spc="109" dirty="0">
                <a:latin typeface="Times New Roman"/>
                <a:cs typeface="Times New Roman"/>
              </a:rPr>
              <a:t>a </a:t>
            </a:r>
            <a:r>
              <a:rPr sz="2180" spc="30" dirty="0">
                <a:latin typeface="Times New Roman"/>
                <a:cs typeface="Times New Roman"/>
              </a:rPr>
              <a:t>sequence </a:t>
            </a:r>
            <a:r>
              <a:rPr sz="2180" spc="-40" dirty="0">
                <a:latin typeface="Times New Roman"/>
                <a:cs typeface="Times New Roman"/>
              </a:rPr>
              <a:t>of </a:t>
            </a:r>
            <a:r>
              <a:rPr sz="2180" spc="99" dirty="0">
                <a:latin typeface="Times New Roman"/>
                <a:cs typeface="Times New Roman"/>
              </a:rPr>
              <a:t>best </a:t>
            </a:r>
            <a:r>
              <a:rPr sz="2180" spc="59" dirty="0">
                <a:latin typeface="Times New Roman"/>
                <a:cs typeface="Times New Roman"/>
              </a:rPr>
              <a:t>subtrees, </a:t>
            </a:r>
            <a:r>
              <a:rPr sz="2180" spc="50" dirty="0">
                <a:latin typeface="Times New Roman"/>
                <a:cs typeface="Times New Roman"/>
              </a:rPr>
              <a:t>as </a:t>
            </a:r>
            <a:r>
              <a:rPr sz="2180" spc="109" dirty="0">
                <a:latin typeface="Times New Roman"/>
                <a:cs typeface="Times New Roman"/>
              </a:rPr>
              <a:t>a </a:t>
            </a:r>
            <a:r>
              <a:rPr sz="2180" spc="50" dirty="0">
                <a:latin typeface="Times New Roman"/>
                <a:cs typeface="Times New Roman"/>
              </a:rPr>
              <a:t>function </a:t>
            </a:r>
            <a:r>
              <a:rPr sz="2180" spc="-40" dirty="0">
                <a:latin typeface="Times New Roman"/>
                <a:cs typeface="Times New Roman"/>
              </a:rPr>
              <a:t>of</a:t>
            </a:r>
            <a:r>
              <a:rPr sz="2180" spc="159" dirty="0">
                <a:latin typeface="Times New Roman"/>
                <a:cs typeface="Times New Roman"/>
              </a:rPr>
              <a:t> </a:t>
            </a:r>
            <a:r>
              <a:rPr sz="2180" i="1" spc="139" dirty="0">
                <a:latin typeface="Times New Roman"/>
                <a:cs typeface="Times New Roman"/>
              </a:rPr>
              <a:t>α</a:t>
            </a:r>
            <a:r>
              <a:rPr sz="2180" spc="139" dirty="0">
                <a:latin typeface="Times New Roman"/>
                <a:cs typeface="Times New Roman"/>
              </a:rPr>
              <a:t>.</a:t>
            </a:r>
            <a:endParaRPr sz="2180" dirty="0">
              <a:latin typeface="Times New Roman"/>
              <a:cs typeface="Times New Roman"/>
            </a:endParaRPr>
          </a:p>
          <a:p>
            <a:pPr marL="240350" indent="-240350">
              <a:lnSpc>
                <a:spcPts val="2497"/>
              </a:lnSpc>
              <a:spcBef>
                <a:spcPts val="347"/>
              </a:spcBef>
              <a:buClr>
                <a:srgbClr val="3333B2"/>
              </a:buClr>
              <a:buSzPct val="90909"/>
              <a:buAutoNum type="arabicPeriod"/>
              <a:tabLst>
                <a:tab pos="240350" algn="l"/>
              </a:tabLst>
            </a:pPr>
            <a:r>
              <a:rPr sz="2180" spc="10" dirty="0">
                <a:latin typeface="Times New Roman"/>
                <a:cs typeface="Times New Roman"/>
              </a:rPr>
              <a:t>Use </a:t>
            </a:r>
            <a:r>
              <a:rPr sz="2180" spc="20" dirty="0">
                <a:latin typeface="Times New Roman"/>
                <a:cs typeface="Times New Roman"/>
              </a:rPr>
              <a:t>K-fold </a:t>
            </a:r>
            <a:r>
              <a:rPr sz="2180" spc="40" dirty="0">
                <a:latin typeface="Times New Roman"/>
                <a:cs typeface="Times New Roman"/>
              </a:rPr>
              <a:t>cross-validation </a:t>
            </a:r>
            <a:r>
              <a:rPr sz="2180" spc="109" dirty="0">
                <a:latin typeface="Times New Roman"/>
                <a:cs typeface="Times New Roman"/>
              </a:rPr>
              <a:t>to </a:t>
            </a:r>
            <a:r>
              <a:rPr sz="2180" spc="10" dirty="0">
                <a:latin typeface="Times New Roman"/>
                <a:cs typeface="Times New Roman"/>
              </a:rPr>
              <a:t>choose</a:t>
            </a:r>
            <a:r>
              <a:rPr sz="2180" spc="565" dirty="0">
                <a:latin typeface="Times New Roman"/>
                <a:cs typeface="Times New Roman"/>
              </a:rPr>
              <a:t> </a:t>
            </a:r>
            <a:r>
              <a:rPr sz="2180" i="1" spc="139" dirty="0">
                <a:latin typeface="Times New Roman"/>
                <a:cs typeface="Times New Roman"/>
              </a:rPr>
              <a:t>α</a:t>
            </a:r>
            <a:r>
              <a:rPr sz="2180" spc="139" dirty="0">
                <a:latin typeface="Times New Roman"/>
                <a:cs typeface="Times New Roman"/>
              </a:rPr>
              <a:t>. </a:t>
            </a:r>
            <a:r>
              <a:rPr sz="2180" spc="40" dirty="0">
                <a:latin typeface="Times New Roman"/>
                <a:cs typeface="Times New Roman"/>
              </a:rPr>
              <a:t>For</a:t>
            </a:r>
            <a:r>
              <a:rPr sz="2180" spc="386" dirty="0">
                <a:latin typeface="Times New Roman"/>
                <a:cs typeface="Times New Roman"/>
              </a:rPr>
              <a:t> </a:t>
            </a:r>
            <a:r>
              <a:rPr sz="2180" spc="30" dirty="0">
                <a:latin typeface="Times New Roman"/>
                <a:cs typeface="Times New Roman"/>
              </a:rPr>
              <a:t>each</a:t>
            </a:r>
            <a:endParaRPr sz="2180" dirty="0">
              <a:latin typeface="Times New Roman"/>
              <a:cs typeface="Times New Roman"/>
            </a:endParaRPr>
          </a:p>
          <a:p>
            <a:pPr marL="374997">
              <a:lnSpc>
                <a:spcPts val="2497"/>
              </a:lnSpc>
            </a:pPr>
            <a:r>
              <a:rPr sz="2180" i="1" spc="149" dirty="0">
                <a:latin typeface="Times New Roman"/>
                <a:cs typeface="Times New Roman"/>
              </a:rPr>
              <a:t>k</a:t>
            </a:r>
            <a:r>
              <a:rPr sz="2180" i="1" spc="109" dirty="0">
                <a:latin typeface="Times New Roman"/>
                <a:cs typeface="Times New Roman"/>
              </a:rPr>
              <a:t> </a:t>
            </a:r>
            <a:r>
              <a:rPr sz="2180" spc="446" dirty="0">
                <a:latin typeface="Times New Roman"/>
                <a:cs typeface="Times New Roman"/>
              </a:rPr>
              <a:t>=</a:t>
            </a:r>
            <a:r>
              <a:rPr sz="2180" spc="50" dirty="0">
                <a:latin typeface="Times New Roman"/>
                <a:cs typeface="Times New Roman"/>
              </a:rPr>
              <a:t> </a:t>
            </a:r>
            <a:r>
              <a:rPr sz="2180" spc="10" dirty="0">
                <a:latin typeface="Times New Roman"/>
                <a:cs typeface="Times New Roman"/>
              </a:rPr>
              <a:t>1</a:t>
            </a:r>
            <a:r>
              <a:rPr sz="2180" i="1" spc="1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258" dirty="0">
                <a:latin typeface="Times New Roman"/>
                <a:cs typeface="Times New Roman"/>
              </a:rPr>
              <a:t>K</a:t>
            </a:r>
            <a:r>
              <a:rPr sz="2180" spc="258" dirty="0">
                <a:latin typeface="Times New Roman"/>
                <a:cs typeface="Times New Roman"/>
              </a:rPr>
              <a:t>:</a:t>
            </a:r>
            <a:endParaRPr sz="2180" dirty="0">
              <a:latin typeface="Times New Roman"/>
              <a:cs typeface="Times New Roman"/>
            </a:endParaRPr>
          </a:p>
        </p:txBody>
      </p:sp>
      <p:sp>
        <p:nvSpPr>
          <p:cNvPr id="4" name="object 4"/>
          <p:cNvSpPr txBox="1"/>
          <p:nvPr/>
        </p:nvSpPr>
        <p:spPr>
          <a:xfrm>
            <a:off x="6688632" y="3775378"/>
            <a:ext cx="218951" cy="237599"/>
          </a:xfrm>
          <a:prstGeom prst="rect">
            <a:avLst/>
          </a:prstGeom>
        </p:spPr>
        <p:txBody>
          <a:bodyPr vert="horz" wrap="square" lIns="0" tIns="23909" rIns="0" bIns="0" rtlCol="0">
            <a:spAutoFit/>
          </a:bodyPr>
          <a:lstStyle/>
          <a:p>
            <a:pPr marL="25168">
              <a:spcBef>
                <a:spcPts val="188"/>
              </a:spcBef>
            </a:pPr>
            <a:r>
              <a:rPr sz="1387" i="1" spc="396" dirty="0">
                <a:latin typeface="Arial"/>
                <a:cs typeface="Arial"/>
              </a:rPr>
              <a:t>K</a:t>
            </a:r>
            <a:endParaRPr sz="1387">
              <a:latin typeface="Arial"/>
              <a:cs typeface="Arial"/>
            </a:endParaRPr>
          </a:p>
        </p:txBody>
      </p:sp>
      <p:sp>
        <p:nvSpPr>
          <p:cNvPr id="5" name="object 5"/>
          <p:cNvSpPr txBox="1"/>
          <p:nvPr/>
        </p:nvSpPr>
        <p:spPr>
          <a:xfrm>
            <a:off x="2856959" y="3613710"/>
            <a:ext cx="7051786" cy="329162"/>
          </a:xfrm>
          <a:prstGeom prst="rect">
            <a:avLst/>
          </a:prstGeom>
        </p:spPr>
        <p:txBody>
          <a:bodyPr vert="horz" wrap="square" lIns="0" tIns="23909" rIns="0" bIns="0" rtlCol="0">
            <a:spAutoFit/>
          </a:bodyPr>
          <a:lstStyle/>
          <a:p>
            <a:pPr marL="25168">
              <a:spcBef>
                <a:spcPts val="188"/>
              </a:spcBef>
              <a:tabLst>
                <a:tab pos="3727320" algn="l"/>
              </a:tabLst>
            </a:pPr>
            <a:r>
              <a:rPr sz="1982" spc="69" dirty="0">
                <a:solidFill>
                  <a:srgbClr val="3333B2"/>
                </a:solidFill>
                <a:latin typeface="Times New Roman"/>
                <a:cs typeface="Times New Roman"/>
              </a:rPr>
              <a:t>3.1</a:t>
            </a:r>
            <a:r>
              <a:rPr sz="1982" spc="69" dirty="0">
                <a:latin typeface="Times New Roman"/>
                <a:cs typeface="Times New Roman"/>
              </a:rPr>
              <a:t>Repeat </a:t>
            </a:r>
            <a:r>
              <a:rPr sz="1982" spc="59" dirty="0">
                <a:latin typeface="Times New Roman"/>
                <a:cs typeface="Times New Roman"/>
              </a:rPr>
              <a:t>Steps </a:t>
            </a:r>
            <a:r>
              <a:rPr sz="1982" spc="-10" dirty="0">
                <a:latin typeface="Times New Roman"/>
                <a:cs typeface="Times New Roman"/>
              </a:rPr>
              <a:t>1  </a:t>
            </a:r>
            <a:r>
              <a:rPr sz="1982" spc="99" dirty="0">
                <a:latin typeface="Times New Roman"/>
                <a:cs typeface="Times New Roman"/>
              </a:rPr>
              <a:t>and </a:t>
            </a:r>
            <a:r>
              <a:rPr sz="1982" spc="-10" dirty="0">
                <a:latin typeface="Times New Roman"/>
                <a:cs typeface="Times New Roman"/>
              </a:rPr>
              <a:t>2</a:t>
            </a:r>
            <a:r>
              <a:rPr sz="1982" spc="149" dirty="0">
                <a:latin typeface="Times New Roman"/>
                <a:cs typeface="Times New Roman"/>
              </a:rPr>
              <a:t> </a:t>
            </a:r>
            <a:r>
              <a:rPr sz="1982" spc="50" dirty="0">
                <a:latin typeface="Times New Roman"/>
                <a:cs typeface="Times New Roman"/>
              </a:rPr>
              <a:t>on</a:t>
            </a:r>
            <a:r>
              <a:rPr sz="1982" spc="168" dirty="0">
                <a:latin typeface="Times New Roman"/>
                <a:cs typeface="Times New Roman"/>
              </a:rPr>
              <a:t> </a:t>
            </a:r>
            <a:r>
              <a:rPr sz="1982" spc="99" dirty="0">
                <a:latin typeface="Times New Roman"/>
                <a:cs typeface="Times New Roman"/>
              </a:rPr>
              <a:t>the	</a:t>
            </a:r>
            <a:r>
              <a:rPr sz="2081" i="1" u="sng" spc="460" baseline="31746" dirty="0">
                <a:uFill>
                  <a:solidFill>
                    <a:srgbClr val="000000"/>
                  </a:solidFill>
                </a:uFill>
                <a:latin typeface="Arial"/>
                <a:cs typeface="Arial"/>
              </a:rPr>
              <a:t>K−</a:t>
            </a:r>
            <a:r>
              <a:rPr sz="2081" u="sng" spc="460" baseline="31746" dirty="0">
                <a:uFill>
                  <a:solidFill>
                    <a:srgbClr val="000000"/>
                  </a:solidFill>
                </a:uFill>
                <a:latin typeface="Arial"/>
                <a:cs typeface="Arial"/>
              </a:rPr>
              <a:t>1</a:t>
            </a:r>
            <a:r>
              <a:rPr sz="2081" spc="460" baseline="31746" dirty="0">
                <a:latin typeface="Arial"/>
                <a:cs typeface="Arial"/>
              </a:rPr>
              <a:t> </a:t>
            </a:r>
            <a:r>
              <a:rPr sz="1982" spc="159" dirty="0">
                <a:latin typeface="Times New Roman"/>
                <a:cs typeface="Times New Roman"/>
              </a:rPr>
              <a:t>th </a:t>
            </a:r>
            <a:r>
              <a:rPr sz="1982" spc="50" dirty="0">
                <a:latin typeface="Times New Roman"/>
                <a:cs typeface="Times New Roman"/>
              </a:rPr>
              <a:t>fraction </a:t>
            </a:r>
            <a:r>
              <a:rPr sz="1982" spc="-40" dirty="0">
                <a:latin typeface="Times New Roman"/>
                <a:cs typeface="Times New Roman"/>
              </a:rPr>
              <a:t>of </a:t>
            </a:r>
            <a:r>
              <a:rPr sz="1982" spc="99" dirty="0">
                <a:latin typeface="Times New Roman"/>
                <a:cs typeface="Times New Roman"/>
              </a:rPr>
              <a:t>the</a:t>
            </a:r>
            <a:r>
              <a:rPr sz="1982" spc="-59" dirty="0">
                <a:latin typeface="Times New Roman"/>
                <a:cs typeface="Times New Roman"/>
              </a:rPr>
              <a:t> </a:t>
            </a:r>
            <a:r>
              <a:rPr sz="1982" spc="79" dirty="0">
                <a:latin typeface="Times New Roman"/>
                <a:cs typeface="Times New Roman"/>
              </a:rPr>
              <a:t>training</a:t>
            </a:r>
            <a:endParaRPr sz="1982">
              <a:latin typeface="Times New Roman"/>
              <a:cs typeface="Times New Roman"/>
            </a:endParaRPr>
          </a:p>
        </p:txBody>
      </p:sp>
      <p:sp>
        <p:nvSpPr>
          <p:cNvPr id="6" name="object 6"/>
          <p:cNvSpPr txBox="1"/>
          <p:nvPr/>
        </p:nvSpPr>
        <p:spPr>
          <a:xfrm>
            <a:off x="2414700" y="3914581"/>
            <a:ext cx="7243055" cy="2457886"/>
          </a:xfrm>
          <a:prstGeom prst="rect">
            <a:avLst/>
          </a:prstGeom>
        </p:spPr>
        <p:txBody>
          <a:bodyPr vert="horz" wrap="square" lIns="0" tIns="23909" rIns="0" bIns="0" rtlCol="0">
            <a:spAutoFit/>
          </a:bodyPr>
          <a:lstStyle/>
          <a:p>
            <a:pPr marL="924909">
              <a:lnSpc>
                <a:spcPts val="2378"/>
              </a:lnSpc>
              <a:spcBef>
                <a:spcPts val="188"/>
              </a:spcBef>
            </a:pPr>
            <a:r>
              <a:rPr sz="1982" spc="109" dirty="0">
                <a:latin typeface="Times New Roman"/>
                <a:cs typeface="Times New Roman"/>
              </a:rPr>
              <a:t>data, </a:t>
            </a:r>
            <a:r>
              <a:rPr sz="1982" spc="30" dirty="0">
                <a:latin typeface="Times New Roman"/>
                <a:cs typeface="Times New Roman"/>
              </a:rPr>
              <a:t>excluding </a:t>
            </a:r>
            <a:r>
              <a:rPr sz="1982" spc="99" dirty="0">
                <a:latin typeface="Times New Roman"/>
                <a:cs typeface="Times New Roman"/>
              </a:rPr>
              <a:t>the </a:t>
            </a:r>
            <a:r>
              <a:rPr sz="1982" i="1" spc="168" dirty="0">
                <a:latin typeface="Times New Roman"/>
                <a:cs typeface="Times New Roman"/>
              </a:rPr>
              <a:t>k</a:t>
            </a:r>
            <a:r>
              <a:rPr sz="1982" spc="168" dirty="0">
                <a:latin typeface="Times New Roman"/>
                <a:cs typeface="Times New Roman"/>
              </a:rPr>
              <a:t>th</a:t>
            </a:r>
            <a:r>
              <a:rPr sz="1982" spc="386" dirty="0">
                <a:latin typeface="Times New Roman"/>
                <a:cs typeface="Times New Roman"/>
              </a:rPr>
              <a:t> </a:t>
            </a:r>
            <a:r>
              <a:rPr sz="1982" spc="10" dirty="0">
                <a:latin typeface="Times New Roman"/>
                <a:cs typeface="Times New Roman"/>
              </a:rPr>
              <a:t>fold.</a:t>
            </a:r>
            <a:endParaRPr sz="1982">
              <a:latin typeface="Times New Roman"/>
              <a:cs typeface="Times New Roman"/>
            </a:endParaRPr>
          </a:p>
          <a:p>
            <a:pPr marL="924909" marR="10067" indent="-458050">
              <a:lnSpc>
                <a:spcPts val="2378"/>
              </a:lnSpc>
              <a:spcBef>
                <a:spcPts val="79"/>
              </a:spcBef>
            </a:pPr>
            <a:r>
              <a:rPr sz="1982" spc="50" dirty="0">
                <a:solidFill>
                  <a:srgbClr val="3333B2"/>
                </a:solidFill>
                <a:latin typeface="Times New Roman"/>
                <a:cs typeface="Times New Roman"/>
              </a:rPr>
              <a:t>3.2</a:t>
            </a:r>
            <a:r>
              <a:rPr sz="1982" spc="50" dirty="0">
                <a:latin typeface="Times New Roman"/>
                <a:cs typeface="Times New Roman"/>
              </a:rPr>
              <a:t>Evaluate </a:t>
            </a:r>
            <a:r>
              <a:rPr sz="1982" spc="99" dirty="0">
                <a:latin typeface="Times New Roman"/>
                <a:cs typeface="Times New Roman"/>
              </a:rPr>
              <a:t>the </a:t>
            </a:r>
            <a:r>
              <a:rPr sz="1982" spc="69" dirty="0">
                <a:latin typeface="Times New Roman"/>
                <a:cs typeface="Times New Roman"/>
              </a:rPr>
              <a:t>mean </a:t>
            </a:r>
            <a:r>
              <a:rPr sz="1982" spc="59" dirty="0">
                <a:latin typeface="Times New Roman"/>
                <a:cs typeface="Times New Roman"/>
              </a:rPr>
              <a:t>squared prediction error </a:t>
            </a:r>
            <a:r>
              <a:rPr sz="1982" spc="50" dirty="0">
                <a:latin typeface="Times New Roman"/>
                <a:cs typeface="Times New Roman"/>
              </a:rPr>
              <a:t>on </a:t>
            </a:r>
            <a:r>
              <a:rPr sz="1982" spc="99" dirty="0">
                <a:latin typeface="Times New Roman"/>
                <a:cs typeface="Times New Roman"/>
              </a:rPr>
              <a:t>the </a:t>
            </a:r>
            <a:r>
              <a:rPr sz="1982" spc="129" dirty="0">
                <a:latin typeface="Times New Roman"/>
                <a:cs typeface="Times New Roman"/>
              </a:rPr>
              <a:t>data </a:t>
            </a:r>
            <a:r>
              <a:rPr sz="1982" spc="50" dirty="0">
                <a:latin typeface="Times New Roman"/>
                <a:cs typeface="Times New Roman"/>
              </a:rPr>
              <a:t>in  </a:t>
            </a:r>
            <a:r>
              <a:rPr sz="1982" spc="99" dirty="0">
                <a:latin typeface="Times New Roman"/>
                <a:cs typeface="Times New Roman"/>
              </a:rPr>
              <a:t>the </a:t>
            </a:r>
            <a:r>
              <a:rPr sz="1982" spc="50" dirty="0">
                <a:latin typeface="Times New Roman"/>
                <a:cs typeface="Times New Roman"/>
              </a:rPr>
              <a:t>left-out </a:t>
            </a:r>
            <a:r>
              <a:rPr sz="1982" i="1" spc="168" dirty="0">
                <a:latin typeface="Times New Roman"/>
                <a:cs typeface="Times New Roman"/>
              </a:rPr>
              <a:t>k</a:t>
            </a:r>
            <a:r>
              <a:rPr sz="1982" spc="168" dirty="0">
                <a:latin typeface="Times New Roman"/>
                <a:cs typeface="Times New Roman"/>
              </a:rPr>
              <a:t>th </a:t>
            </a:r>
            <a:r>
              <a:rPr sz="1982" spc="10" dirty="0">
                <a:latin typeface="Times New Roman"/>
                <a:cs typeface="Times New Roman"/>
              </a:rPr>
              <a:t>fold, </a:t>
            </a:r>
            <a:r>
              <a:rPr sz="1982" spc="50" dirty="0">
                <a:latin typeface="Times New Roman"/>
                <a:cs typeface="Times New Roman"/>
              </a:rPr>
              <a:t>as </a:t>
            </a:r>
            <a:r>
              <a:rPr sz="1982" spc="99" dirty="0">
                <a:latin typeface="Times New Roman"/>
                <a:cs typeface="Times New Roman"/>
              </a:rPr>
              <a:t>a </a:t>
            </a:r>
            <a:r>
              <a:rPr sz="1982" spc="50" dirty="0">
                <a:latin typeface="Times New Roman"/>
                <a:cs typeface="Times New Roman"/>
              </a:rPr>
              <a:t>function </a:t>
            </a:r>
            <a:r>
              <a:rPr sz="1982" spc="-40" dirty="0">
                <a:latin typeface="Times New Roman"/>
                <a:cs typeface="Times New Roman"/>
              </a:rPr>
              <a:t>of</a:t>
            </a:r>
            <a:r>
              <a:rPr sz="1982" spc="297" dirty="0">
                <a:latin typeface="Times New Roman"/>
                <a:cs typeface="Times New Roman"/>
              </a:rPr>
              <a:t> </a:t>
            </a:r>
            <a:r>
              <a:rPr sz="1982" i="1" spc="129" dirty="0">
                <a:latin typeface="Times New Roman"/>
                <a:cs typeface="Times New Roman"/>
              </a:rPr>
              <a:t>α</a:t>
            </a:r>
            <a:r>
              <a:rPr sz="1982" spc="129" dirty="0">
                <a:latin typeface="Times New Roman"/>
                <a:cs typeface="Times New Roman"/>
              </a:rPr>
              <a:t>.</a:t>
            </a:r>
            <a:endParaRPr sz="1982">
              <a:latin typeface="Times New Roman"/>
              <a:cs typeface="Times New Roman"/>
            </a:endParaRPr>
          </a:p>
          <a:p>
            <a:pPr marL="374997" marR="110737">
              <a:lnSpc>
                <a:spcPct val="102600"/>
              </a:lnSpc>
              <a:spcBef>
                <a:spcPts val="347"/>
              </a:spcBef>
            </a:pPr>
            <a:r>
              <a:rPr sz="2180" spc="30" dirty="0">
                <a:latin typeface="Times New Roman"/>
                <a:cs typeface="Times New Roman"/>
              </a:rPr>
              <a:t>Average </a:t>
            </a:r>
            <a:r>
              <a:rPr sz="2180" spc="109" dirty="0">
                <a:latin typeface="Times New Roman"/>
                <a:cs typeface="Times New Roman"/>
              </a:rPr>
              <a:t>the </a:t>
            </a:r>
            <a:r>
              <a:rPr sz="2180" spc="59" dirty="0">
                <a:latin typeface="Times New Roman"/>
                <a:cs typeface="Times New Roman"/>
              </a:rPr>
              <a:t>results, </a:t>
            </a:r>
            <a:r>
              <a:rPr sz="2180" spc="109" dirty="0">
                <a:latin typeface="Times New Roman"/>
                <a:cs typeface="Times New Roman"/>
              </a:rPr>
              <a:t>and </a:t>
            </a:r>
            <a:r>
              <a:rPr sz="2180" spc="20" dirty="0">
                <a:latin typeface="Times New Roman"/>
                <a:cs typeface="Times New Roman"/>
              </a:rPr>
              <a:t>pick </a:t>
            </a:r>
            <a:r>
              <a:rPr sz="2180" i="1" spc="226" dirty="0">
                <a:latin typeface="Times New Roman"/>
                <a:cs typeface="Times New Roman"/>
              </a:rPr>
              <a:t>α </a:t>
            </a:r>
            <a:r>
              <a:rPr sz="2180" spc="109" dirty="0">
                <a:latin typeface="Times New Roman"/>
                <a:cs typeface="Times New Roman"/>
              </a:rPr>
              <a:t>to </a:t>
            </a:r>
            <a:r>
              <a:rPr sz="2180" spc="30" dirty="0">
                <a:latin typeface="Times New Roman"/>
                <a:cs typeface="Times New Roman"/>
              </a:rPr>
              <a:t>minimize </a:t>
            </a:r>
            <a:r>
              <a:rPr sz="2180" spc="109" dirty="0">
                <a:latin typeface="Times New Roman"/>
                <a:cs typeface="Times New Roman"/>
              </a:rPr>
              <a:t>the </a:t>
            </a:r>
            <a:r>
              <a:rPr sz="2180" spc="30" dirty="0">
                <a:latin typeface="Times New Roman"/>
                <a:cs typeface="Times New Roman"/>
              </a:rPr>
              <a:t>average  </a:t>
            </a:r>
            <a:r>
              <a:rPr sz="2180" spc="59" dirty="0">
                <a:latin typeface="Times New Roman"/>
                <a:cs typeface="Times New Roman"/>
              </a:rPr>
              <a:t>error.</a:t>
            </a:r>
            <a:endParaRPr sz="2180">
              <a:latin typeface="Times New Roman"/>
              <a:cs typeface="Times New Roman"/>
            </a:endParaRPr>
          </a:p>
          <a:p>
            <a:pPr marL="374997" marR="295719" indent="-351088">
              <a:lnSpc>
                <a:spcPct val="102600"/>
              </a:lnSpc>
              <a:spcBef>
                <a:spcPts val="585"/>
              </a:spcBef>
            </a:pPr>
            <a:r>
              <a:rPr sz="2180" spc="89" dirty="0">
                <a:solidFill>
                  <a:srgbClr val="3333B2"/>
                </a:solidFill>
                <a:latin typeface="Times New Roman"/>
                <a:cs typeface="Times New Roman"/>
              </a:rPr>
              <a:t>4.</a:t>
            </a:r>
            <a:r>
              <a:rPr sz="2180" spc="89" dirty="0">
                <a:latin typeface="Times New Roman"/>
                <a:cs typeface="Times New Roman"/>
              </a:rPr>
              <a:t>Return </a:t>
            </a:r>
            <a:r>
              <a:rPr sz="2180" spc="109" dirty="0">
                <a:latin typeface="Times New Roman"/>
                <a:cs typeface="Times New Roman"/>
              </a:rPr>
              <a:t>the </a:t>
            </a:r>
            <a:r>
              <a:rPr sz="2180" spc="79" dirty="0">
                <a:latin typeface="Times New Roman"/>
                <a:cs typeface="Times New Roman"/>
              </a:rPr>
              <a:t>subtree </a:t>
            </a:r>
            <a:r>
              <a:rPr sz="2180" spc="30" dirty="0">
                <a:latin typeface="Times New Roman"/>
                <a:cs typeface="Times New Roman"/>
              </a:rPr>
              <a:t>from </a:t>
            </a:r>
            <a:r>
              <a:rPr sz="2180" spc="79" dirty="0">
                <a:latin typeface="Times New Roman"/>
                <a:cs typeface="Times New Roman"/>
              </a:rPr>
              <a:t>Step </a:t>
            </a:r>
            <a:r>
              <a:rPr sz="2180" spc="-10" dirty="0">
                <a:latin typeface="Times New Roman"/>
                <a:cs typeface="Times New Roman"/>
              </a:rPr>
              <a:t>2 </a:t>
            </a:r>
            <a:r>
              <a:rPr sz="2180" spc="168" dirty="0">
                <a:latin typeface="Times New Roman"/>
                <a:cs typeface="Times New Roman"/>
              </a:rPr>
              <a:t>that </a:t>
            </a:r>
            <a:r>
              <a:rPr sz="2180" spc="50" dirty="0">
                <a:latin typeface="Times New Roman"/>
                <a:cs typeface="Times New Roman"/>
              </a:rPr>
              <a:t>corresponds </a:t>
            </a:r>
            <a:r>
              <a:rPr sz="2180" spc="109" dirty="0">
                <a:latin typeface="Times New Roman"/>
                <a:cs typeface="Times New Roman"/>
              </a:rPr>
              <a:t>to </a:t>
            </a:r>
            <a:r>
              <a:rPr sz="2180" spc="99" dirty="0">
                <a:latin typeface="Times New Roman"/>
                <a:cs typeface="Times New Roman"/>
              </a:rPr>
              <a:t>the  </a:t>
            </a:r>
            <a:r>
              <a:rPr sz="2180" spc="20" dirty="0">
                <a:latin typeface="Times New Roman"/>
                <a:cs typeface="Times New Roman"/>
              </a:rPr>
              <a:t>chosen value </a:t>
            </a:r>
            <a:r>
              <a:rPr sz="2180" spc="-40" dirty="0">
                <a:latin typeface="Times New Roman"/>
                <a:cs typeface="Times New Roman"/>
              </a:rPr>
              <a:t>of</a:t>
            </a:r>
            <a:r>
              <a:rPr sz="2180" spc="-30" dirty="0">
                <a:latin typeface="Times New Roman"/>
                <a:cs typeface="Times New Roman"/>
              </a:rPr>
              <a:t> </a:t>
            </a:r>
            <a:r>
              <a:rPr sz="2180" i="1" spc="139" dirty="0">
                <a:latin typeface="Times New Roman"/>
                <a:cs typeface="Times New Roman"/>
              </a:rPr>
              <a:t>α</a:t>
            </a:r>
            <a:r>
              <a:rPr sz="2180" spc="139" dirty="0">
                <a:latin typeface="Times New Roman"/>
                <a:cs typeface="Times New Roman"/>
              </a:rPr>
              <a:t>.</a:t>
            </a:r>
            <a:endParaRPr sz="2180">
              <a:latin typeface="Times New Roman"/>
              <a:cs typeface="Times New Roman"/>
            </a:endParaRPr>
          </a:p>
        </p:txBody>
      </p:sp>
    </p:spTree>
    <p:extLst>
      <p:ext uri="{BB962C8B-B14F-4D97-AF65-F5344CB8AC3E}">
        <p14:creationId xmlns:p14="http://schemas.microsoft.com/office/powerpoint/2010/main" val="180078744"/>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2176" y="76944"/>
            <a:ext cx="7522509" cy="557527"/>
          </a:xfrm>
          <a:prstGeom prst="rect">
            <a:avLst/>
          </a:prstGeom>
        </p:spPr>
        <p:txBody>
          <a:bodyPr vert="horz" wrap="square" lIns="0" tIns="33975" rIns="0" bIns="0" rtlCol="0" anchor="ctr">
            <a:spAutoFit/>
          </a:bodyPr>
          <a:lstStyle/>
          <a:p>
            <a:pPr marL="25168">
              <a:lnSpc>
                <a:spcPct val="100000"/>
              </a:lnSpc>
              <a:spcBef>
                <a:spcPts val="268"/>
              </a:spcBef>
            </a:pPr>
            <a:r>
              <a:rPr sz="3400" spc="-20" dirty="0"/>
              <a:t>Baseball </a:t>
            </a:r>
            <a:r>
              <a:rPr sz="3400" spc="-50" dirty="0"/>
              <a:t>example</a:t>
            </a:r>
            <a:r>
              <a:rPr sz="3400" spc="-238" dirty="0"/>
              <a:t> </a:t>
            </a:r>
            <a:r>
              <a:rPr sz="3400" spc="-69" dirty="0"/>
              <a:t>continued</a:t>
            </a:r>
          </a:p>
        </p:txBody>
      </p:sp>
      <p:sp>
        <p:nvSpPr>
          <p:cNvPr id="3" name="object 3"/>
          <p:cNvSpPr txBox="1"/>
          <p:nvPr/>
        </p:nvSpPr>
        <p:spPr>
          <a:xfrm>
            <a:off x="232012" y="711415"/>
            <a:ext cx="6894930" cy="3084305"/>
          </a:xfrm>
          <a:prstGeom prst="rect">
            <a:avLst/>
          </a:prstGeom>
        </p:spPr>
        <p:txBody>
          <a:bodyPr vert="horz" wrap="square" lIns="0" tIns="13842" rIns="0" bIns="0" rtlCol="0">
            <a:spAutoFit/>
          </a:bodyPr>
          <a:lstStyle/>
          <a:p>
            <a:pPr marL="286911" marR="10067" indent="-261743">
              <a:lnSpc>
                <a:spcPct val="102600"/>
              </a:lnSpc>
              <a:spcBef>
                <a:spcPts val="109"/>
              </a:spcBef>
              <a:buClr>
                <a:srgbClr val="3333B2"/>
              </a:buClr>
              <a:buSzPct val="90909"/>
              <a:buFont typeface="DejaVu Sans"/>
              <a:buChar char="•"/>
              <a:tabLst>
                <a:tab pos="288169" algn="l"/>
              </a:tabLst>
            </a:pPr>
            <a:r>
              <a:rPr sz="2000" spc="99" dirty="0">
                <a:latin typeface="Times New Roman"/>
                <a:cs typeface="Times New Roman"/>
              </a:rPr>
              <a:t>First, </a:t>
            </a:r>
            <a:r>
              <a:rPr sz="2000" spc="-50" dirty="0">
                <a:latin typeface="Times New Roman"/>
                <a:cs typeface="Times New Roman"/>
              </a:rPr>
              <a:t>we </a:t>
            </a:r>
            <a:r>
              <a:rPr sz="2000" spc="69" dirty="0">
                <a:latin typeface="Times New Roman"/>
                <a:cs typeface="Times New Roman"/>
              </a:rPr>
              <a:t>randomly </a:t>
            </a:r>
            <a:r>
              <a:rPr sz="2000" spc="50" dirty="0">
                <a:latin typeface="Times New Roman"/>
                <a:cs typeface="Times New Roman"/>
              </a:rPr>
              <a:t>divided </a:t>
            </a:r>
            <a:r>
              <a:rPr sz="2000" spc="109" dirty="0">
                <a:latin typeface="Times New Roman"/>
                <a:cs typeface="Times New Roman"/>
              </a:rPr>
              <a:t>the </a:t>
            </a:r>
            <a:r>
              <a:rPr sz="2000" spc="139" dirty="0">
                <a:latin typeface="Times New Roman"/>
                <a:cs typeface="Times New Roman"/>
              </a:rPr>
              <a:t>data </a:t>
            </a:r>
            <a:r>
              <a:rPr sz="2000" spc="69" dirty="0">
                <a:latin typeface="Times New Roman"/>
                <a:cs typeface="Times New Roman"/>
              </a:rPr>
              <a:t>set </a:t>
            </a:r>
            <a:r>
              <a:rPr sz="2000" spc="50" dirty="0">
                <a:latin typeface="Times New Roman"/>
                <a:cs typeface="Times New Roman"/>
              </a:rPr>
              <a:t>in </a:t>
            </a:r>
            <a:r>
              <a:rPr sz="2000" spc="30" dirty="0">
                <a:latin typeface="Times New Roman"/>
                <a:cs typeface="Times New Roman"/>
              </a:rPr>
              <a:t>half, </a:t>
            </a:r>
            <a:r>
              <a:rPr sz="2000" spc="20" dirty="0">
                <a:latin typeface="Times New Roman"/>
                <a:cs typeface="Times New Roman"/>
              </a:rPr>
              <a:t>yielding </a:t>
            </a:r>
            <a:r>
              <a:rPr sz="2000" spc="-10" dirty="0" smtClean="0">
                <a:latin typeface="Times New Roman"/>
                <a:cs typeface="Times New Roman"/>
              </a:rPr>
              <a:t>132 </a:t>
            </a:r>
            <a:r>
              <a:rPr sz="2000" spc="40" dirty="0">
                <a:latin typeface="Times New Roman"/>
                <a:cs typeface="Times New Roman"/>
              </a:rPr>
              <a:t>observations </a:t>
            </a:r>
            <a:r>
              <a:rPr sz="2000" spc="50" dirty="0">
                <a:latin typeface="Times New Roman"/>
                <a:cs typeface="Times New Roman"/>
              </a:rPr>
              <a:t>in </a:t>
            </a:r>
            <a:r>
              <a:rPr sz="2000" spc="109" dirty="0">
                <a:latin typeface="Times New Roman"/>
                <a:cs typeface="Times New Roman"/>
              </a:rPr>
              <a:t>the </a:t>
            </a:r>
            <a:r>
              <a:rPr sz="2000" spc="79" dirty="0">
                <a:latin typeface="Times New Roman"/>
                <a:cs typeface="Times New Roman"/>
              </a:rPr>
              <a:t>training </a:t>
            </a:r>
            <a:r>
              <a:rPr sz="2000" spc="69" dirty="0">
                <a:latin typeface="Times New Roman"/>
                <a:cs typeface="Times New Roman"/>
              </a:rPr>
              <a:t>set </a:t>
            </a:r>
            <a:r>
              <a:rPr sz="2000" spc="109" dirty="0">
                <a:latin typeface="Times New Roman"/>
                <a:cs typeface="Times New Roman"/>
              </a:rPr>
              <a:t>and </a:t>
            </a:r>
            <a:r>
              <a:rPr sz="2000" spc="-10" dirty="0">
                <a:latin typeface="Times New Roman"/>
                <a:cs typeface="Times New Roman"/>
              </a:rPr>
              <a:t>131 </a:t>
            </a:r>
            <a:r>
              <a:rPr sz="2000" spc="40" dirty="0">
                <a:latin typeface="Times New Roman"/>
                <a:cs typeface="Times New Roman"/>
              </a:rPr>
              <a:t>observations </a:t>
            </a:r>
            <a:r>
              <a:rPr sz="2000" spc="50" dirty="0">
                <a:latin typeface="Times New Roman"/>
                <a:cs typeface="Times New Roman"/>
              </a:rPr>
              <a:t>in </a:t>
            </a:r>
            <a:r>
              <a:rPr sz="2000" spc="109" dirty="0" smtClean="0">
                <a:latin typeface="Times New Roman"/>
                <a:cs typeface="Times New Roman"/>
              </a:rPr>
              <a:t>the </a:t>
            </a:r>
            <a:r>
              <a:rPr sz="2000" spc="109" dirty="0">
                <a:latin typeface="Times New Roman"/>
                <a:cs typeface="Times New Roman"/>
              </a:rPr>
              <a:t>test</a:t>
            </a:r>
            <a:r>
              <a:rPr sz="2000" spc="226" dirty="0">
                <a:latin typeface="Times New Roman"/>
                <a:cs typeface="Times New Roman"/>
              </a:rPr>
              <a:t> </a:t>
            </a:r>
            <a:r>
              <a:rPr sz="2000" spc="69" dirty="0">
                <a:latin typeface="Times New Roman"/>
                <a:cs typeface="Times New Roman"/>
              </a:rPr>
              <a:t>set.</a:t>
            </a:r>
            <a:endParaRPr sz="2000" dirty="0">
              <a:latin typeface="Times New Roman"/>
              <a:cs typeface="Times New Roman"/>
            </a:endParaRPr>
          </a:p>
          <a:p>
            <a:pPr marL="286911" marR="259226" indent="-261743">
              <a:lnSpc>
                <a:spcPct val="102600"/>
              </a:lnSpc>
              <a:spcBef>
                <a:spcPts val="595"/>
              </a:spcBef>
              <a:buClr>
                <a:srgbClr val="3333B2"/>
              </a:buClr>
              <a:buSzPct val="90909"/>
              <a:buFont typeface="DejaVu Sans"/>
              <a:buChar char="•"/>
              <a:tabLst>
                <a:tab pos="288169" algn="l"/>
              </a:tabLst>
            </a:pPr>
            <a:r>
              <a:rPr sz="2000" spc="-20" dirty="0">
                <a:latin typeface="Times New Roman"/>
                <a:cs typeface="Times New Roman"/>
              </a:rPr>
              <a:t>We </a:t>
            </a:r>
            <a:r>
              <a:rPr sz="2000" spc="109" dirty="0">
                <a:latin typeface="Times New Roman"/>
                <a:cs typeface="Times New Roman"/>
              </a:rPr>
              <a:t>then </a:t>
            </a:r>
            <a:r>
              <a:rPr sz="2000" spc="79" dirty="0">
                <a:latin typeface="Times New Roman"/>
                <a:cs typeface="Times New Roman"/>
              </a:rPr>
              <a:t>built </a:t>
            </a:r>
            <a:r>
              <a:rPr sz="2000" spc="109" dirty="0">
                <a:latin typeface="Times New Roman"/>
                <a:cs typeface="Times New Roman"/>
              </a:rPr>
              <a:t>a </a:t>
            </a:r>
            <a:r>
              <a:rPr sz="2000" spc="40" dirty="0">
                <a:latin typeface="Times New Roman"/>
                <a:cs typeface="Times New Roman"/>
              </a:rPr>
              <a:t>large </a:t>
            </a:r>
            <a:r>
              <a:rPr sz="2000" spc="30" dirty="0">
                <a:latin typeface="Times New Roman"/>
                <a:cs typeface="Times New Roman"/>
              </a:rPr>
              <a:t>regression </a:t>
            </a:r>
            <a:r>
              <a:rPr sz="2000" spc="79" dirty="0">
                <a:latin typeface="Times New Roman"/>
                <a:cs typeface="Times New Roman"/>
              </a:rPr>
              <a:t>tree </a:t>
            </a:r>
            <a:r>
              <a:rPr sz="2000" spc="50" dirty="0">
                <a:latin typeface="Times New Roman"/>
                <a:cs typeface="Times New Roman"/>
              </a:rPr>
              <a:t>on </a:t>
            </a:r>
            <a:r>
              <a:rPr sz="2000" spc="109" dirty="0">
                <a:latin typeface="Times New Roman"/>
                <a:cs typeface="Times New Roman"/>
              </a:rPr>
              <a:t>the </a:t>
            </a:r>
            <a:r>
              <a:rPr sz="2000" spc="79" dirty="0">
                <a:latin typeface="Times New Roman"/>
                <a:cs typeface="Times New Roman"/>
              </a:rPr>
              <a:t>training </a:t>
            </a:r>
            <a:r>
              <a:rPr sz="2000" spc="139" dirty="0">
                <a:latin typeface="Times New Roman"/>
                <a:cs typeface="Times New Roman"/>
              </a:rPr>
              <a:t>data  </a:t>
            </a:r>
            <a:r>
              <a:rPr sz="2000" spc="109" dirty="0">
                <a:latin typeface="Times New Roman"/>
                <a:cs typeface="Times New Roman"/>
              </a:rPr>
              <a:t>and </a:t>
            </a:r>
            <a:r>
              <a:rPr sz="2000" spc="40" dirty="0">
                <a:latin typeface="Times New Roman"/>
                <a:cs typeface="Times New Roman"/>
              </a:rPr>
              <a:t>varied </a:t>
            </a:r>
            <a:r>
              <a:rPr sz="2000" i="1" spc="226" dirty="0">
                <a:latin typeface="Times New Roman"/>
                <a:cs typeface="Times New Roman"/>
              </a:rPr>
              <a:t>α </a:t>
            </a:r>
            <a:r>
              <a:rPr sz="2000" spc="50" dirty="0">
                <a:latin typeface="Times New Roman"/>
                <a:cs typeface="Times New Roman"/>
              </a:rPr>
              <a:t>in in </a:t>
            </a:r>
            <a:r>
              <a:rPr sz="2000" spc="59" dirty="0">
                <a:latin typeface="Times New Roman"/>
                <a:cs typeface="Times New Roman"/>
              </a:rPr>
              <a:t>order </a:t>
            </a:r>
            <a:r>
              <a:rPr sz="2000" spc="109" dirty="0">
                <a:latin typeface="Times New Roman"/>
                <a:cs typeface="Times New Roman"/>
              </a:rPr>
              <a:t>to </a:t>
            </a:r>
            <a:r>
              <a:rPr sz="2000" spc="69" dirty="0">
                <a:latin typeface="Times New Roman"/>
                <a:cs typeface="Times New Roman"/>
              </a:rPr>
              <a:t>create </a:t>
            </a:r>
            <a:r>
              <a:rPr sz="2000" spc="59" dirty="0">
                <a:latin typeface="Times New Roman"/>
                <a:cs typeface="Times New Roman"/>
              </a:rPr>
              <a:t>subtrees </a:t>
            </a:r>
            <a:r>
              <a:rPr sz="2000" spc="79" dirty="0">
                <a:latin typeface="Times New Roman"/>
                <a:cs typeface="Times New Roman"/>
              </a:rPr>
              <a:t>with </a:t>
            </a:r>
            <a:r>
              <a:rPr sz="2000" spc="30" dirty="0">
                <a:latin typeface="Times New Roman"/>
                <a:cs typeface="Times New Roman"/>
              </a:rPr>
              <a:t>different  </a:t>
            </a:r>
            <a:r>
              <a:rPr sz="2000" spc="69" dirty="0">
                <a:latin typeface="Times New Roman"/>
                <a:cs typeface="Times New Roman"/>
              </a:rPr>
              <a:t>numbers </a:t>
            </a:r>
            <a:r>
              <a:rPr sz="2000" spc="-40" dirty="0">
                <a:latin typeface="Times New Roman"/>
                <a:cs typeface="Times New Roman"/>
              </a:rPr>
              <a:t>of </a:t>
            </a:r>
            <a:r>
              <a:rPr sz="2000" spc="79" dirty="0">
                <a:latin typeface="Times New Roman"/>
                <a:cs typeface="Times New Roman"/>
              </a:rPr>
              <a:t>terminal</a:t>
            </a:r>
            <a:r>
              <a:rPr sz="2000" spc="-40" dirty="0">
                <a:latin typeface="Times New Roman"/>
                <a:cs typeface="Times New Roman"/>
              </a:rPr>
              <a:t> </a:t>
            </a:r>
            <a:r>
              <a:rPr sz="2000" spc="50" dirty="0">
                <a:latin typeface="Times New Roman"/>
                <a:cs typeface="Times New Roman"/>
              </a:rPr>
              <a:t>nodes.</a:t>
            </a:r>
            <a:endParaRPr sz="2000" dirty="0">
              <a:latin typeface="Times New Roman"/>
              <a:cs typeface="Times New Roman"/>
            </a:endParaRPr>
          </a:p>
          <a:p>
            <a:pPr marL="286911" marR="57883" indent="-261743">
              <a:lnSpc>
                <a:spcPct val="102600"/>
              </a:lnSpc>
              <a:spcBef>
                <a:spcPts val="595"/>
              </a:spcBef>
              <a:buClr>
                <a:srgbClr val="3333B2"/>
              </a:buClr>
              <a:buSzPct val="90909"/>
              <a:buFont typeface="DejaVu Sans"/>
              <a:buChar char="•"/>
              <a:tabLst>
                <a:tab pos="288169" algn="l"/>
              </a:tabLst>
            </a:pPr>
            <a:r>
              <a:rPr sz="2000" spc="30" dirty="0">
                <a:latin typeface="Times New Roman"/>
                <a:cs typeface="Times New Roman"/>
              </a:rPr>
              <a:t>Finally, </a:t>
            </a:r>
            <a:r>
              <a:rPr sz="2000" spc="-50" dirty="0">
                <a:latin typeface="Times New Roman"/>
                <a:cs typeface="Times New Roman"/>
              </a:rPr>
              <a:t>we </a:t>
            </a:r>
            <a:r>
              <a:rPr sz="2000" spc="50" dirty="0">
                <a:latin typeface="Times New Roman"/>
                <a:cs typeface="Times New Roman"/>
              </a:rPr>
              <a:t>performed </a:t>
            </a:r>
            <a:r>
              <a:rPr sz="2000" dirty="0">
                <a:latin typeface="Times New Roman"/>
                <a:cs typeface="Times New Roman"/>
              </a:rPr>
              <a:t>six-fold </a:t>
            </a:r>
            <a:r>
              <a:rPr sz="2000" spc="40" dirty="0">
                <a:latin typeface="Times New Roman"/>
                <a:cs typeface="Times New Roman"/>
              </a:rPr>
              <a:t>cross-validation </a:t>
            </a:r>
            <a:r>
              <a:rPr sz="2000" spc="50" dirty="0">
                <a:latin typeface="Times New Roman"/>
                <a:cs typeface="Times New Roman"/>
              </a:rPr>
              <a:t>in </a:t>
            </a:r>
            <a:r>
              <a:rPr sz="2000" spc="59" dirty="0">
                <a:latin typeface="Times New Roman"/>
                <a:cs typeface="Times New Roman"/>
              </a:rPr>
              <a:t>order </a:t>
            </a:r>
            <a:r>
              <a:rPr sz="2000" spc="109" dirty="0">
                <a:latin typeface="Times New Roman"/>
                <a:cs typeface="Times New Roman"/>
              </a:rPr>
              <a:t>to  </a:t>
            </a:r>
            <a:r>
              <a:rPr sz="2000" spc="79" dirty="0">
                <a:latin typeface="Times New Roman"/>
                <a:cs typeface="Times New Roman"/>
              </a:rPr>
              <a:t>estimate </a:t>
            </a:r>
            <a:r>
              <a:rPr sz="2000" spc="109" dirty="0">
                <a:latin typeface="Times New Roman"/>
                <a:cs typeface="Times New Roman"/>
              </a:rPr>
              <a:t>the </a:t>
            </a:r>
            <a:r>
              <a:rPr sz="2000" spc="40" dirty="0">
                <a:latin typeface="Times New Roman"/>
                <a:cs typeface="Times New Roman"/>
              </a:rPr>
              <a:t>cross-validated </a:t>
            </a:r>
            <a:r>
              <a:rPr sz="2000" spc="50" dirty="0">
                <a:latin typeface="Times New Roman"/>
                <a:cs typeface="Times New Roman"/>
              </a:rPr>
              <a:t>MSE </a:t>
            </a:r>
            <a:r>
              <a:rPr sz="2000" spc="-40" dirty="0">
                <a:latin typeface="Times New Roman"/>
                <a:cs typeface="Times New Roman"/>
              </a:rPr>
              <a:t>of </a:t>
            </a:r>
            <a:r>
              <a:rPr sz="2000" spc="109" dirty="0">
                <a:latin typeface="Times New Roman"/>
                <a:cs typeface="Times New Roman"/>
              </a:rPr>
              <a:t>the </a:t>
            </a:r>
            <a:r>
              <a:rPr sz="2000" spc="59" dirty="0">
                <a:latin typeface="Times New Roman"/>
                <a:cs typeface="Times New Roman"/>
              </a:rPr>
              <a:t>trees </a:t>
            </a:r>
            <a:r>
              <a:rPr sz="2000" spc="50" dirty="0">
                <a:latin typeface="Times New Roman"/>
                <a:cs typeface="Times New Roman"/>
              </a:rPr>
              <a:t>as </a:t>
            </a:r>
            <a:r>
              <a:rPr sz="2000" spc="109" dirty="0">
                <a:latin typeface="Times New Roman"/>
                <a:cs typeface="Times New Roman"/>
              </a:rPr>
              <a:t>a </a:t>
            </a:r>
            <a:r>
              <a:rPr sz="2000" spc="50" dirty="0">
                <a:latin typeface="Times New Roman"/>
                <a:cs typeface="Times New Roman"/>
              </a:rPr>
              <a:t>function </a:t>
            </a:r>
            <a:r>
              <a:rPr sz="2200" spc="-40" dirty="0" smtClean="0">
                <a:latin typeface="Times New Roman"/>
                <a:cs typeface="Times New Roman"/>
              </a:rPr>
              <a:t>of</a:t>
            </a:r>
            <a:r>
              <a:rPr sz="2200" spc="159" dirty="0" smtClean="0">
                <a:latin typeface="Times New Roman"/>
                <a:cs typeface="Times New Roman"/>
              </a:rPr>
              <a:t> </a:t>
            </a:r>
            <a:r>
              <a:rPr sz="2200" i="1" spc="139" dirty="0">
                <a:latin typeface="Times New Roman"/>
                <a:cs typeface="Times New Roman"/>
              </a:rPr>
              <a:t>α</a:t>
            </a:r>
            <a:r>
              <a:rPr sz="2200" spc="139" dirty="0">
                <a:latin typeface="Times New Roman"/>
                <a:cs typeface="Times New Roman"/>
              </a:rPr>
              <a:t>.</a:t>
            </a:r>
            <a:endParaRPr sz="2200" dirty="0">
              <a:latin typeface="Times New Roman"/>
              <a:cs typeface="Times New Roman"/>
            </a:endParaRPr>
          </a:p>
        </p:txBody>
      </p:sp>
      <p:pic>
        <p:nvPicPr>
          <p:cNvPr id="5" name="Picture 4"/>
          <p:cNvPicPr>
            <a:picLocks noChangeAspect="1"/>
          </p:cNvPicPr>
          <p:nvPr/>
        </p:nvPicPr>
        <p:blipFill>
          <a:blip r:embed="rId2"/>
          <a:stretch>
            <a:fillRect/>
          </a:stretch>
        </p:blipFill>
        <p:spPr>
          <a:xfrm>
            <a:off x="6872360" y="1537838"/>
            <a:ext cx="5319640" cy="4669652"/>
          </a:xfrm>
          <a:prstGeom prst="rect">
            <a:avLst/>
          </a:prstGeom>
        </p:spPr>
      </p:pic>
      <p:pic>
        <p:nvPicPr>
          <p:cNvPr id="6" name="Picture 5"/>
          <p:cNvPicPr>
            <a:picLocks noChangeAspect="1"/>
          </p:cNvPicPr>
          <p:nvPr/>
        </p:nvPicPr>
        <p:blipFill>
          <a:blip r:embed="rId3"/>
          <a:stretch>
            <a:fillRect/>
          </a:stretch>
        </p:blipFill>
        <p:spPr>
          <a:xfrm>
            <a:off x="1358153" y="3502213"/>
            <a:ext cx="4979945" cy="3209126"/>
          </a:xfrm>
          <a:prstGeom prst="rect">
            <a:avLst/>
          </a:prstGeom>
        </p:spPr>
      </p:pic>
    </p:spTree>
    <p:extLst>
      <p:ext uri="{BB962C8B-B14F-4D97-AF65-F5344CB8AC3E}">
        <p14:creationId xmlns:p14="http://schemas.microsoft.com/office/powerpoint/2010/main" val="63845301"/>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5230" y="0"/>
            <a:ext cx="5780616" cy="711415"/>
          </a:xfrm>
          <a:prstGeom prst="rect">
            <a:avLst/>
          </a:prstGeom>
        </p:spPr>
        <p:txBody>
          <a:bodyPr vert="horz" wrap="square" lIns="0" tIns="33975" rIns="0" bIns="0" rtlCol="0" anchor="ctr">
            <a:spAutoFit/>
          </a:bodyPr>
          <a:lstStyle/>
          <a:p>
            <a:pPr marL="25168">
              <a:lnSpc>
                <a:spcPct val="100000"/>
              </a:lnSpc>
              <a:spcBef>
                <a:spcPts val="268"/>
              </a:spcBef>
            </a:pPr>
            <a:r>
              <a:rPr spc="-30" dirty="0"/>
              <a:t>Classification</a:t>
            </a:r>
            <a:r>
              <a:rPr spc="159" dirty="0"/>
              <a:t> </a:t>
            </a:r>
            <a:r>
              <a:rPr spc="-69" dirty="0"/>
              <a:t>Trees</a:t>
            </a:r>
          </a:p>
        </p:txBody>
      </p:sp>
      <p:sp>
        <p:nvSpPr>
          <p:cNvPr id="3" name="object 3"/>
          <p:cNvSpPr txBox="1"/>
          <p:nvPr/>
        </p:nvSpPr>
        <p:spPr>
          <a:xfrm>
            <a:off x="268941" y="867197"/>
            <a:ext cx="11793071" cy="3444468"/>
          </a:xfrm>
          <a:prstGeom prst="rect">
            <a:avLst/>
          </a:prstGeom>
        </p:spPr>
        <p:txBody>
          <a:bodyPr vert="horz" wrap="square" lIns="0" tIns="13842" rIns="0" bIns="0" rtlCol="0">
            <a:spAutoFit/>
          </a:bodyPr>
          <a:lstStyle/>
          <a:p>
            <a:pPr marL="286911" marR="10067" indent="-261743">
              <a:lnSpc>
                <a:spcPct val="102600"/>
              </a:lnSpc>
              <a:spcBef>
                <a:spcPts val="109"/>
              </a:spcBef>
              <a:buClr>
                <a:srgbClr val="3333B2"/>
              </a:buClr>
              <a:buSzPct val="90909"/>
              <a:buFont typeface="DejaVu Sans"/>
              <a:buChar char="•"/>
              <a:tabLst>
                <a:tab pos="288169" algn="l"/>
              </a:tabLst>
            </a:pPr>
            <a:r>
              <a:rPr sz="2180" dirty="0">
                <a:latin typeface="Times New Roman"/>
                <a:cs typeface="Times New Roman"/>
              </a:rPr>
              <a:t>Very </a:t>
            </a:r>
            <a:r>
              <a:rPr sz="2180" spc="40" dirty="0">
                <a:latin typeface="Times New Roman"/>
                <a:cs typeface="Times New Roman"/>
              </a:rPr>
              <a:t>similar </a:t>
            </a:r>
            <a:r>
              <a:rPr sz="2180" spc="109" dirty="0">
                <a:latin typeface="Times New Roman"/>
                <a:cs typeface="Times New Roman"/>
              </a:rPr>
              <a:t>to a </a:t>
            </a:r>
            <a:r>
              <a:rPr sz="2180" spc="30" dirty="0">
                <a:latin typeface="Times New Roman"/>
                <a:cs typeface="Times New Roman"/>
              </a:rPr>
              <a:t>regression </a:t>
            </a:r>
            <a:r>
              <a:rPr sz="2180" spc="69" dirty="0">
                <a:latin typeface="Times New Roman"/>
                <a:cs typeface="Times New Roman"/>
              </a:rPr>
              <a:t>tree, </a:t>
            </a:r>
            <a:r>
              <a:rPr sz="2180" spc="59" dirty="0">
                <a:latin typeface="Times New Roman"/>
                <a:cs typeface="Times New Roman"/>
              </a:rPr>
              <a:t>except </a:t>
            </a:r>
            <a:r>
              <a:rPr sz="2180" spc="168" dirty="0">
                <a:latin typeface="Times New Roman"/>
                <a:cs typeface="Times New Roman"/>
              </a:rPr>
              <a:t>that </a:t>
            </a:r>
            <a:r>
              <a:rPr sz="2180" spc="109" dirty="0">
                <a:latin typeface="Times New Roman"/>
                <a:cs typeface="Times New Roman"/>
              </a:rPr>
              <a:t>it </a:t>
            </a:r>
            <a:r>
              <a:rPr sz="2180" spc="-10" dirty="0">
                <a:latin typeface="Times New Roman"/>
                <a:cs typeface="Times New Roman"/>
              </a:rPr>
              <a:t>is </a:t>
            </a:r>
            <a:r>
              <a:rPr sz="2180" spc="50" dirty="0">
                <a:latin typeface="Times New Roman"/>
                <a:cs typeface="Times New Roman"/>
              </a:rPr>
              <a:t>used </a:t>
            </a:r>
            <a:r>
              <a:rPr sz="2180" spc="109" dirty="0">
                <a:latin typeface="Times New Roman"/>
                <a:cs typeface="Times New Roman"/>
              </a:rPr>
              <a:t>to  </a:t>
            </a:r>
            <a:r>
              <a:rPr sz="2180" spc="69" dirty="0">
                <a:latin typeface="Times New Roman"/>
                <a:cs typeface="Times New Roman"/>
              </a:rPr>
              <a:t>predict </a:t>
            </a:r>
            <a:r>
              <a:rPr sz="2180" spc="109" dirty="0">
                <a:latin typeface="Times New Roman"/>
                <a:cs typeface="Times New Roman"/>
              </a:rPr>
              <a:t>a </a:t>
            </a:r>
            <a:r>
              <a:rPr sz="2180" spc="69" dirty="0">
                <a:latin typeface="Times New Roman"/>
                <a:cs typeface="Times New Roman"/>
              </a:rPr>
              <a:t>qualitative </a:t>
            </a:r>
            <a:r>
              <a:rPr sz="2180" spc="40" dirty="0">
                <a:latin typeface="Times New Roman"/>
                <a:cs typeface="Times New Roman"/>
              </a:rPr>
              <a:t>response </a:t>
            </a:r>
            <a:r>
              <a:rPr sz="2180" spc="109" dirty="0">
                <a:latin typeface="Times New Roman"/>
                <a:cs typeface="Times New Roman"/>
              </a:rPr>
              <a:t>rather </a:t>
            </a:r>
            <a:r>
              <a:rPr sz="2180" spc="139" dirty="0">
                <a:latin typeface="Times New Roman"/>
                <a:cs typeface="Times New Roman"/>
              </a:rPr>
              <a:t>than </a:t>
            </a:r>
            <a:r>
              <a:rPr sz="2180" spc="109" dirty="0">
                <a:latin typeface="Times New Roman"/>
                <a:cs typeface="Times New Roman"/>
              </a:rPr>
              <a:t>a </a:t>
            </a:r>
            <a:r>
              <a:rPr sz="2180" spc="89" dirty="0">
                <a:latin typeface="Times New Roman"/>
                <a:cs typeface="Times New Roman"/>
              </a:rPr>
              <a:t>quantitative  </a:t>
            </a:r>
            <a:r>
              <a:rPr sz="2180" spc="30" dirty="0">
                <a:latin typeface="Times New Roman"/>
                <a:cs typeface="Times New Roman"/>
              </a:rPr>
              <a:t>one.</a:t>
            </a:r>
            <a:endParaRPr sz="2180" dirty="0">
              <a:latin typeface="Times New Roman"/>
              <a:cs typeface="Times New Roman"/>
            </a:endParaRPr>
          </a:p>
          <a:p>
            <a:pPr marL="286911" marR="23909" indent="-261743" algn="just">
              <a:lnSpc>
                <a:spcPct val="102600"/>
              </a:lnSpc>
              <a:spcBef>
                <a:spcPts val="595"/>
              </a:spcBef>
              <a:buClr>
                <a:srgbClr val="3333B2"/>
              </a:buClr>
              <a:buSzPct val="90909"/>
              <a:buFont typeface="DejaVu Sans"/>
              <a:buChar char="•"/>
              <a:tabLst>
                <a:tab pos="288169" algn="l"/>
              </a:tabLst>
            </a:pPr>
            <a:r>
              <a:rPr sz="2180" spc="40" dirty="0">
                <a:latin typeface="Times New Roman"/>
                <a:cs typeface="Times New Roman"/>
              </a:rPr>
              <a:t>For </a:t>
            </a:r>
            <a:r>
              <a:rPr sz="2180" spc="109" dirty="0">
                <a:latin typeface="Times New Roman"/>
                <a:cs typeface="Times New Roman"/>
              </a:rPr>
              <a:t>a </a:t>
            </a:r>
            <a:r>
              <a:rPr sz="2180" spc="20" dirty="0">
                <a:latin typeface="Times New Roman"/>
                <a:cs typeface="Times New Roman"/>
              </a:rPr>
              <a:t>classification </a:t>
            </a:r>
            <a:r>
              <a:rPr sz="2180" spc="69" dirty="0">
                <a:latin typeface="Times New Roman"/>
                <a:cs typeface="Times New Roman"/>
              </a:rPr>
              <a:t>tree, </a:t>
            </a:r>
            <a:r>
              <a:rPr sz="2180" spc="-50" dirty="0">
                <a:latin typeface="Times New Roman"/>
                <a:cs typeface="Times New Roman"/>
              </a:rPr>
              <a:t>we </a:t>
            </a:r>
            <a:r>
              <a:rPr sz="2180" spc="69" dirty="0">
                <a:latin typeface="Times New Roman"/>
                <a:cs typeface="Times New Roman"/>
              </a:rPr>
              <a:t>predict </a:t>
            </a:r>
            <a:r>
              <a:rPr sz="2180" spc="168" dirty="0">
                <a:latin typeface="Times New Roman"/>
                <a:cs typeface="Times New Roman"/>
              </a:rPr>
              <a:t>that </a:t>
            </a:r>
            <a:r>
              <a:rPr sz="2180" spc="30" dirty="0">
                <a:latin typeface="Times New Roman"/>
                <a:cs typeface="Times New Roman"/>
              </a:rPr>
              <a:t>each </a:t>
            </a:r>
            <a:r>
              <a:rPr sz="2180" spc="50" dirty="0">
                <a:latin typeface="Times New Roman"/>
                <a:cs typeface="Times New Roman"/>
              </a:rPr>
              <a:t>observation  </a:t>
            </a:r>
            <a:r>
              <a:rPr sz="2180" spc="30" dirty="0">
                <a:latin typeface="Times New Roman"/>
                <a:cs typeface="Times New Roman"/>
              </a:rPr>
              <a:t>belongs </a:t>
            </a:r>
            <a:r>
              <a:rPr sz="2180" spc="109" dirty="0">
                <a:latin typeface="Times New Roman"/>
                <a:cs typeface="Times New Roman"/>
              </a:rPr>
              <a:t>to the </a:t>
            </a:r>
            <a:r>
              <a:rPr sz="2180" i="1" spc="79" dirty="0">
                <a:solidFill>
                  <a:srgbClr val="009900"/>
                </a:solidFill>
                <a:latin typeface="Times New Roman"/>
                <a:cs typeface="Times New Roman"/>
              </a:rPr>
              <a:t>most </a:t>
            </a:r>
            <a:r>
              <a:rPr sz="2180" i="1" spc="50" dirty="0">
                <a:solidFill>
                  <a:srgbClr val="009900"/>
                </a:solidFill>
                <a:latin typeface="Times New Roman"/>
                <a:cs typeface="Times New Roman"/>
              </a:rPr>
              <a:t>commonly </a:t>
            </a:r>
            <a:r>
              <a:rPr sz="2180" i="1" spc="10" dirty="0">
                <a:solidFill>
                  <a:srgbClr val="009900"/>
                </a:solidFill>
                <a:latin typeface="Times New Roman"/>
                <a:cs typeface="Times New Roman"/>
              </a:rPr>
              <a:t>occurring class </a:t>
            </a:r>
            <a:r>
              <a:rPr sz="2180" spc="-40" dirty="0">
                <a:latin typeface="Times New Roman"/>
                <a:cs typeface="Times New Roman"/>
              </a:rPr>
              <a:t>of </a:t>
            </a:r>
            <a:r>
              <a:rPr sz="2180" spc="79" dirty="0">
                <a:latin typeface="Times New Roman"/>
                <a:cs typeface="Times New Roman"/>
              </a:rPr>
              <a:t>training </a:t>
            </a:r>
            <a:r>
              <a:rPr sz="2180" spc="40" dirty="0" smtClean="0">
                <a:latin typeface="Times New Roman"/>
                <a:cs typeface="Times New Roman"/>
              </a:rPr>
              <a:t>observations </a:t>
            </a:r>
            <a:r>
              <a:rPr sz="2180" spc="50" dirty="0">
                <a:latin typeface="Times New Roman"/>
                <a:cs typeface="Times New Roman"/>
              </a:rPr>
              <a:t>in </a:t>
            </a:r>
            <a:r>
              <a:rPr sz="2180" spc="109" dirty="0">
                <a:latin typeface="Times New Roman"/>
                <a:cs typeface="Times New Roman"/>
              </a:rPr>
              <a:t>the </a:t>
            </a:r>
            <a:r>
              <a:rPr sz="2180" spc="30" dirty="0">
                <a:latin typeface="Times New Roman"/>
                <a:cs typeface="Times New Roman"/>
              </a:rPr>
              <a:t>region </a:t>
            </a:r>
            <a:r>
              <a:rPr sz="2180" spc="109" dirty="0">
                <a:latin typeface="Times New Roman"/>
                <a:cs typeface="Times New Roman"/>
              </a:rPr>
              <a:t>to </a:t>
            </a:r>
            <a:r>
              <a:rPr sz="2180" spc="20" dirty="0">
                <a:latin typeface="Times New Roman"/>
                <a:cs typeface="Times New Roman"/>
              </a:rPr>
              <a:t>which </a:t>
            </a:r>
            <a:r>
              <a:rPr sz="2180" spc="109" dirty="0">
                <a:latin typeface="Times New Roman"/>
                <a:cs typeface="Times New Roman"/>
              </a:rPr>
              <a:t>it</a:t>
            </a:r>
            <a:r>
              <a:rPr sz="2180" spc="198" dirty="0">
                <a:latin typeface="Times New Roman"/>
                <a:cs typeface="Times New Roman"/>
              </a:rPr>
              <a:t> </a:t>
            </a:r>
            <a:r>
              <a:rPr sz="2180" spc="30" dirty="0">
                <a:latin typeface="Times New Roman"/>
                <a:cs typeface="Times New Roman"/>
              </a:rPr>
              <a:t>belongs</a:t>
            </a:r>
            <a:r>
              <a:rPr sz="2180" spc="30" dirty="0" smtClean="0">
                <a:latin typeface="Times New Roman"/>
                <a:cs typeface="Times New Roman"/>
              </a:rPr>
              <a:t>.</a:t>
            </a:r>
            <a:endParaRPr lang="en-US" sz="2180" spc="30" dirty="0" smtClean="0">
              <a:latin typeface="Times New Roman"/>
              <a:cs typeface="Times New Roman"/>
            </a:endParaRPr>
          </a:p>
          <a:p>
            <a:pPr marL="286911" marR="388839" indent="-261743">
              <a:lnSpc>
                <a:spcPct val="102600"/>
              </a:lnSpc>
              <a:spcBef>
                <a:spcPts val="109"/>
              </a:spcBef>
              <a:buClr>
                <a:srgbClr val="3333B2"/>
              </a:buClr>
              <a:buSzPct val="90909"/>
              <a:buFont typeface="DejaVu Sans"/>
              <a:buChar char="•"/>
              <a:tabLst>
                <a:tab pos="288169" algn="l"/>
              </a:tabLst>
            </a:pPr>
            <a:r>
              <a:rPr lang="en-US" sz="2180" spc="149" dirty="0">
                <a:latin typeface="Times New Roman"/>
                <a:cs typeface="Times New Roman"/>
              </a:rPr>
              <a:t>Just </a:t>
            </a:r>
            <a:r>
              <a:rPr lang="en-US" sz="2180" spc="50" dirty="0">
                <a:latin typeface="Times New Roman"/>
                <a:cs typeface="Times New Roman"/>
              </a:rPr>
              <a:t>as in </a:t>
            </a:r>
            <a:r>
              <a:rPr lang="en-US" sz="2180" spc="109" dirty="0">
                <a:latin typeface="Times New Roman"/>
                <a:cs typeface="Times New Roman"/>
              </a:rPr>
              <a:t>the </a:t>
            </a:r>
            <a:r>
              <a:rPr lang="en-US" sz="2180" spc="30" dirty="0">
                <a:latin typeface="Times New Roman"/>
                <a:cs typeface="Times New Roman"/>
              </a:rPr>
              <a:t>regression </a:t>
            </a:r>
            <a:r>
              <a:rPr lang="en-US" sz="2180" spc="69" dirty="0">
                <a:latin typeface="Times New Roman"/>
                <a:cs typeface="Times New Roman"/>
              </a:rPr>
              <a:t>setting, </a:t>
            </a:r>
            <a:r>
              <a:rPr lang="en-US" sz="2180" spc="-50" dirty="0">
                <a:latin typeface="Times New Roman"/>
                <a:cs typeface="Times New Roman"/>
              </a:rPr>
              <a:t>we </a:t>
            </a:r>
            <a:r>
              <a:rPr lang="en-US" sz="2180" spc="30" dirty="0">
                <a:latin typeface="Times New Roman"/>
                <a:cs typeface="Times New Roman"/>
              </a:rPr>
              <a:t>use recursive </a:t>
            </a:r>
            <a:r>
              <a:rPr lang="en-US" sz="2180" spc="79" dirty="0">
                <a:latin typeface="Times New Roman"/>
                <a:cs typeface="Times New Roman"/>
              </a:rPr>
              <a:t>binary </a:t>
            </a:r>
            <a:r>
              <a:rPr lang="en-US" sz="2180" spc="69" dirty="0" smtClean="0">
                <a:latin typeface="Times New Roman"/>
                <a:cs typeface="Times New Roman"/>
              </a:rPr>
              <a:t>splitting </a:t>
            </a:r>
            <a:r>
              <a:rPr lang="en-US" sz="2180" spc="109" dirty="0">
                <a:latin typeface="Times New Roman"/>
                <a:cs typeface="Times New Roman"/>
              </a:rPr>
              <a:t>to </a:t>
            </a:r>
            <a:r>
              <a:rPr lang="en-US" sz="2180" dirty="0">
                <a:latin typeface="Times New Roman"/>
                <a:cs typeface="Times New Roman"/>
              </a:rPr>
              <a:t>grow </a:t>
            </a:r>
            <a:r>
              <a:rPr lang="en-US" sz="2180" spc="109" dirty="0">
                <a:latin typeface="Times New Roman"/>
                <a:cs typeface="Times New Roman"/>
              </a:rPr>
              <a:t>a </a:t>
            </a:r>
            <a:r>
              <a:rPr lang="en-US" sz="2180" spc="20" dirty="0">
                <a:latin typeface="Times New Roman"/>
                <a:cs typeface="Times New Roman"/>
              </a:rPr>
              <a:t>classification </a:t>
            </a:r>
            <a:r>
              <a:rPr lang="en-US" sz="2180" spc="69" dirty="0">
                <a:latin typeface="Times New Roman"/>
                <a:cs typeface="Times New Roman"/>
              </a:rPr>
              <a:t>tree.</a:t>
            </a:r>
            <a:endParaRPr lang="en-US" sz="2180" dirty="0">
              <a:latin typeface="Times New Roman"/>
              <a:cs typeface="Times New Roman"/>
            </a:endParaRPr>
          </a:p>
          <a:p>
            <a:pPr marL="286911" marR="794037" indent="-261743">
              <a:lnSpc>
                <a:spcPct val="102600"/>
              </a:lnSpc>
              <a:spcBef>
                <a:spcPts val="595"/>
              </a:spcBef>
              <a:buClr>
                <a:srgbClr val="3333B2"/>
              </a:buClr>
              <a:buSzPct val="90909"/>
              <a:buFont typeface="DejaVu Sans"/>
              <a:buChar char="•"/>
              <a:tabLst>
                <a:tab pos="288169" algn="l"/>
              </a:tabLst>
            </a:pPr>
            <a:r>
              <a:rPr lang="en-US" sz="2180" spc="79" dirty="0">
                <a:latin typeface="Times New Roman"/>
                <a:cs typeface="Times New Roman"/>
              </a:rPr>
              <a:t>In </a:t>
            </a:r>
            <a:r>
              <a:rPr lang="en-US" sz="2180" spc="109" dirty="0">
                <a:latin typeface="Times New Roman"/>
                <a:cs typeface="Times New Roman"/>
              </a:rPr>
              <a:t>the </a:t>
            </a:r>
            <a:r>
              <a:rPr lang="en-US" sz="2180" spc="20" dirty="0">
                <a:latin typeface="Times New Roman"/>
                <a:cs typeface="Times New Roman"/>
              </a:rPr>
              <a:t>classification </a:t>
            </a:r>
            <a:r>
              <a:rPr lang="en-US" sz="2180" spc="69" dirty="0">
                <a:latin typeface="Times New Roman"/>
                <a:cs typeface="Times New Roman"/>
              </a:rPr>
              <a:t>setting, </a:t>
            </a:r>
            <a:r>
              <a:rPr lang="en-US" sz="2180" spc="30" dirty="0">
                <a:latin typeface="Times New Roman"/>
                <a:cs typeface="Times New Roman"/>
              </a:rPr>
              <a:t>RSS </a:t>
            </a:r>
            <a:r>
              <a:rPr lang="en-US" sz="2180" spc="89" dirty="0">
                <a:latin typeface="Times New Roman"/>
                <a:cs typeface="Times New Roman"/>
              </a:rPr>
              <a:t>cannot </a:t>
            </a:r>
            <a:r>
              <a:rPr lang="en-US" sz="2180" spc="79" dirty="0">
                <a:latin typeface="Times New Roman"/>
                <a:cs typeface="Times New Roman"/>
              </a:rPr>
              <a:t>be </a:t>
            </a:r>
            <a:r>
              <a:rPr lang="en-US" sz="2180" spc="50" dirty="0">
                <a:latin typeface="Times New Roman"/>
                <a:cs typeface="Times New Roman"/>
              </a:rPr>
              <a:t>used as </a:t>
            </a:r>
            <a:r>
              <a:rPr lang="en-US" sz="2180" spc="109" dirty="0">
                <a:latin typeface="Times New Roman"/>
                <a:cs typeface="Times New Roman"/>
              </a:rPr>
              <a:t>a </a:t>
            </a:r>
            <a:r>
              <a:rPr lang="en-US" sz="2180" spc="59" dirty="0" smtClean="0">
                <a:latin typeface="Times New Roman"/>
                <a:cs typeface="Times New Roman"/>
              </a:rPr>
              <a:t>criterion </a:t>
            </a:r>
            <a:r>
              <a:rPr lang="en-US" sz="2180" spc="10" dirty="0">
                <a:latin typeface="Times New Roman"/>
                <a:cs typeface="Times New Roman"/>
              </a:rPr>
              <a:t>for </a:t>
            </a:r>
            <a:r>
              <a:rPr lang="en-US" sz="2180" spc="50" dirty="0">
                <a:latin typeface="Times New Roman"/>
                <a:cs typeface="Times New Roman"/>
              </a:rPr>
              <a:t>making </a:t>
            </a:r>
            <a:r>
              <a:rPr lang="en-US" sz="2180" spc="109" dirty="0">
                <a:latin typeface="Times New Roman"/>
                <a:cs typeface="Times New Roman"/>
              </a:rPr>
              <a:t>the </a:t>
            </a:r>
            <a:r>
              <a:rPr lang="en-US" sz="2180" spc="79" dirty="0" smtClean="0">
                <a:latin typeface="Times New Roman"/>
                <a:cs typeface="Times New Roman"/>
              </a:rPr>
              <a:t>binary </a:t>
            </a:r>
            <a:r>
              <a:rPr lang="en-US" sz="2180" spc="50" dirty="0" smtClean="0">
                <a:latin typeface="Times New Roman"/>
                <a:cs typeface="Times New Roman"/>
              </a:rPr>
              <a:t>splits</a:t>
            </a:r>
            <a:endParaRPr lang="en-US" sz="218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lang="en-US" sz="2180" spc="40" dirty="0">
                <a:latin typeface="Times New Roman"/>
                <a:cs typeface="Times New Roman"/>
              </a:rPr>
              <a:t>A </a:t>
            </a:r>
            <a:r>
              <a:rPr lang="en-US" sz="2180" spc="109" dirty="0">
                <a:latin typeface="Times New Roman"/>
                <a:cs typeface="Times New Roman"/>
              </a:rPr>
              <a:t>natural </a:t>
            </a:r>
            <a:r>
              <a:rPr lang="en-US" sz="2180" spc="79" dirty="0">
                <a:latin typeface="Times New Roman"/>
                <a:cs typeface="Times New Roman"/>
              </a:rPr>
              <a:t>alternative </a:t>
            </a:r>
            <a:r>
              <a:rPr lang="en-US" sz="2180" spc="109" dirty="0">
                <a:latin typeface="Times New Roman"/>
                <a:cs typeface="Times New Roman"/>
              </a:rPr>
              <a:t>to </a:t>
            </a:r>
            <a:r>
              <a:rPr lang="en-US" sz="2180" spc="30" dirty="0">
                <a:latin typeface="Times New Roman"/>
                <a:cs typeface="Times New Roman"/>
              </a:rPr>
              <a:t>RSS </a:t>
            </a:r>
            <a:r>
              <a:rPr lang="en-US" sz="2180" spc="-10" dirty="0">
                <a:latin typeface="Times New Roman"/>
                <a:cs typeface="Times New Roman"/>
              </a:rPr>
              <a:t>is </a:t>
            </a:r>
            <a:r>
              <a:rPr lang="en-US" sz="2180" spc="109" dirty="0">
                <a:latin typeface="Times New Roman"/>
                <a:cs typeface="Times New Roman"/>
              </a:rPr>
              <a:t>the </a:t>
            </a:r>
            <a:r>
              <a:rPr lang="en-US" sz="2180" i="1" spc="20" dirty="0">
                <a:solidFill>
                  <a:srgbClr val="009900"/>
                </a:solidFill>
                <a:latin typeface="Times New Roman"/>
                <a:cs typeface="Times New Roman"/>
              </a:rPr>
              <a:t>classification error </a:t>
            </a:r>
            <a:r>
              <a:rPr lang="en-US" sz="2180" i="1" spc="30" dirty="0">
                <a:solidFill>
                  <a:srgbClr val="009900"/>
                </a:solidFill>
                <a:latin typeface="Times New Roman"/>
                <a:cs typeface="Times New Roman"/>
              </a:rPr>
              <a:t>rate</a:t>
            </a:r>
            <a:r>
              <a:rPr lang="en-US" sz="2180" spc="30" dirty="0">
                <a:latin typeface="Times New Roman"/>
                <a:cs typeface="Times New Roman"/>
              </a:rPr>
              <a:t>.  </a:t>
            </a:r>
            <a:r>
              <a:rPr lang="en-US" sz="2180" spc="79" dirty="0">
                <a:latin typeface="Times New Roman"/>
                <a:cs typeface="Times New Roman"/>
              </a:rPr>
              <a:t>this </a:t>
            </a:r>
            <a:r>
              <a:rPr lang="en-US" sz="2180" spc="-10" dirty="0">
                <a:latin typeface="Times New Roman"/>
                <a:cs typeface="Times New Roman"/>
              </a:rPr>
              <a:t>is </a:t>
            </a:r>
            <a:r>
              <a:rPr lang="en-US" sz="2180" spc="40" dirty="0">
                <a:latin typeface="Times New Roman"/>
                <a:cs typeface="Times New Roman"/>
              </a:rPr>
              <a:t>simply </a:t>
            </a:r>
            <a:r>
              <a:rPr lang="en-US" sz="2180" spc="109" dirty="0">
                <a:latin typeface="Times New Roman"/>
                <a:cs typeface="Times New Roman"/>
              </a:rPr>
              <a:t>the </a:t>
            </a:r>
            <a:r>
              <a:rPr lang="en-US" sz="2180" spc="59" dirty="0">
                <a:latin typeface="Times New Roman"/>
                <a:cs typeface="Times New Roman"/>
              </a:rPr>
              <a:t>fraction </a:t>
            </a:r>
            <a:r>
              <a:rPr lang="en-US" sz="2180" spc="-40" dirty="0">
                <a:latin typeface="Times New Roman"/>
                <a:cs typeface="Times New Roman"/>
              </a:rPr>
              <a:t>of </a:t>
            </a:r>
            <a:r>
              <a:rPr lang="en-US" sz="2180" spc="109" dirty="0">
                <a:latin typeface="Times New Roman"/>
                <a:cs typeface="Times New Roman"/>
              </a:rPr>
              <a:t>the </a:t>
            </a:r>
            <a:r>
              <a:rPr lang="en-US" sz="2180" spc="79" dirty="0">
                <a:latin typeface="Times New Roman"/>
                <a:cs typeface="Times New Roman"/>
              </a:rPr>
              <a:t>training </a:t>
            </a:r>
            <a:r>
              <a:rPr lang="en-US" sz="2180" spc="40" dirty="0">
                <a:latin typeface="Times New Roman"/>
                <a:cs typeface="Times New Roman"/>
              </a:rPr>
              <a:t>observations </a:t>
            </a:r>
            <a:r>
              <a:rPr lang="en-US" sz="2180" spc="50" dirty="0">
                <a:latin typeface="Times New Roman"/>
                <a:cs typeface="Times New Roman"/>
              </a:rPr>
              <a:t>in  </a:t>
            </a:r>
            <a:r>
              <a:rPr lang="en-US" sz="2180" spc="168" dirty="0">
                <a:latin typeface="Times New Roman"/>
                <a:cs typeface="Times New Roman"/>
              </a:rPr>
              <a:t>that </a:t>
            </a:r>
            <a:r>
              <a:rPr lang="en-US" sz="2180" spc="30" dirty="0">
                <a:latin typeface="Times New Roman"/>
                <a:cs typeface="Times New Roman"/>
              </a:rPr>
              <a:t>region </a:t>
            </a:r>
            <a:r>
              <a:rPr lang="en-US" sz="2180" spc="168" dirty="0">
                <a:latin typeface="Times New Roman"/>
                <a:cs typeface="Times New Roman"/>
              </a:rPr>
              <a:t>that </a:t>
            </a:r>
            <a:r>
              <a:rPr lang="en-US" sz="2180" spc="50" dirty="0">
                <a:latin typeface="Times New Roman"/>
                <a:cs typeface="Times New Roman"/>
              </a:rPr>
              <a:t>do </a:t>
            </a:r>
            <a:r>
              <a:rPr lang="en-US" sz="2180" spc="109" dirty="0">
                <a:latin typeface="Times New Roman"/>
                <a:cs typeface="Times New Roman"/>
              </a:rPr>
              <a:t>not </a:t>
            </a:r>
            <a:r>
              <a:rPr lang="en-US" sz="2180" spc="40" dirty="0">
                <a:latin typeface="Times New Roman"/>
                <a:cs typeface="Times New Roman"/>
              </a:rPr>
              <a:t>belong </a:t>
            </a:r>
            <a:r>
              <a:rPr lang="en-US" sz="2180" spc="109" dirty="0">
                <a:latin typeface="Times New Roman"/>
                <a:cs typeface="Times New Roman"/>
              </a:rPr>
              <a:t>to the </a:t>
            </a:r>
            <a:r>
              <a:rPr lang="en-US" sz="2180" spc="79" dirty="0">
                <a:latin typeface="Times New Roman"/>
                <a:cs typeface="Times New Roman"/>
              </a:rPr>
              <a:t>most </a:t>
            </a:r>
            <a:r>
              <a:rPr lang="en-US" sz="2180" spc="40" dirty="0">
                <a:latin typeface="Times New Roman"/>
                <a:cs typeface="Times New Roman"/>
              </a:rPr>
              <a:t>common</a:t>
            </a:r>
            <a:r>
              <a:rPr lang="en-US" sz="2180" spc="238" dirty="0">
                <a:latin typeface="Times New Roman"/>
                <a:cs typeface="Times New Roman"/>
              </a:rPr>
              <a:t> </a:t>
            </a:r>
            <a:r>
              <a:rPr lang="en-US" sz="2180" spc="10" dirty="0">
                <a:latin typeface="Times New Roman"/>
                <a:cs typeface="Times New Roman"/>
              </a:rPr>
              <a:t>class:</a:t>
            </a:r>
            <a:endParaRPr lang="en-US" sz="2180" dirty="0">
              <a:latin typeface="Times New Roman"/>
              <a:cs typeface="Times New Roman"/>
            </a:endParaRPr>
          </a:p>
          <a:p>
            <a:pPr marL="286911" marR="23909" indent="-261743" algn="just">
              <a:lnSpc>
                <a:spcPct val="102600"/>
              </a:lnSpc>
              <a:spcBef>
                <a:spcPts val="595"/>
              </a:spcBef>
              <a:buClr>
                <a:srgbClr val="3333B2"/>
              </a:buClr>
              <a:buSzPct val="90909"/>
              <a:buFont typeface="DejaVu Sans"/>
              <a:buChar char="•"/>
              <a:tabLst>
                <a:tab pos="288169" algn="l"/>
              </a:tabLst>
            </a:pPr>
            <a:endParaRPr sz="2180" dirty="0">
              <a:latin typeface="Times New Roman"/>
              <a:cs typeface="Times New Roman"/>
            </a:endParaRPr>
          </a:p>
        </p:txBody>
      </p:sp>
      <p:pic>
        <p:nvPicPr>
          <p:cNvPr id="5" name="Picture 4"/>
          <p:cNvPicPr>
            <a:picLocks noChangeAspect="1"/>
          </p:cNvPicPr>
          <p:nvPr/>
        </p:nvPicPr>
        <p:blipFill>
          <a:blip r:embed="rId2"/>
          <a:stretch>
            <a:fillRect/>
          </a:stretch>
        </p:blipFill>
        <p:spPr>
          <a:xfrm>
            <a:off x="4498320" y="3977563"/>
            <a:ext cx="2601727" cy="668203"/>
          </a:xfrm>
          <a:prstGeom prst="rect">
            <a:avLst/>
          </a:prstGeom>
        </p:spPr>
      </p:pic>
      <p:sp>
        <p:nvSpPr>
          <p:cNvPr id="6" name="Rectangle 5"/>
          <p:cNvSpPr/>
          <p:nvPr/>
        </p:nvSpPr>
        <p:spPr>
          <a:xfrm>
            <a:off x="268941" y="4645766"/>
            <a:ext cx="11221570" cy="1543051"/>
          </a:xfrm>
          <a:prstGeom prst="rect">
            <a:avLst/>
          </a:prstGeom>
        </p:spPr>
        <p:txBody>
          <a:bodyPr wrap="square">
            <a:spAutoFit/>
          </a:bodyPr>
          <a:lstStyle/>
          <a:p>
            <a:pPr marL="286911" marR="10067">
              <a:lnSpc>
                <a:spcPct val="102699"/>
              </a:lnSpc>
              <a:spcBef>
                <a:spcPts val="109"/>
              </a:spcBef>
            </a:pPr>
            <a:r>
              <a:rPr lang="en-US" sz="2200" spc="30" dirty="0">
                <a:latin typeface="Times New Roman"/>
                <a:cs typeface="Times New Roman"/>
              </a:rPr>
              <a:t>Here </a:t>
            </a:r>
            <a:r>
              <a:rPr lang="en-US" sz="2200" i="1" spc="-59" dirty="0" err="1">
                <a:latin typeface="Times New Roman"/>
                <a:cs typeface="Times New Roman"/>
              </a:rPr>
              <a:t>p</a:t>
            </a:r>
            <a:r>
              <a:rPr lang="en-US" sz="2200" spc="-59" dirty="0" err="1">
                <a:latin typeface="Times New Roman"/>
                <a:cs typeface="Times New Roman"/>
              </a:rPr>
              <a:t>ˆ</a:t>
            </a:r>
            <a:r>
              <a:rPr lang="en-US" sz="2200" i="1" spc="-87" baseline="-13888" dirty="0" err="1">
                <a:latin typeface="Times New Roman"/>
                <a:cs typeface="Times New Roman"/>
              </a:rPr>
              <a:t>mk</a:t>
            </a:r>
            <a:r>
              <a:rPr lang="en-US" sz="2200" i="1" spc="-87" baseline="-13888" dirty="0">
                <a:latin typeface="Times New Roman"/>
                <a:cs typeface="Times New Roman"/>
              </a:rPr>
              <a:t> </a:t>
            </a:r>
            <a:r>
              <a:rPr lang="en-US" sz="2200" spc="59" dirty="0">
                <a:latin typeface="Times New Roman"/>
                <a:cs typeface="Times New Roman"/>
              </a:rPr>
              <a:t>represents </a:t>
            </a:r>
            <a:r>
              <a:rPr lang="en-US" sz="2200" spc="109" dirty="0">
                <a:latin typeface="Times New Roman"/>
                <a:cs typeface="Times New Roman"/>
              </a:rPr>
              <a:t>the </a:t>
            </a:r>
            <a:r>
              <a:rPr lang="en-US" sz="2200" spc="79" dirty="0">
                <a:latin typeface="Times New Roman"/>
                <a:cs typeface="Times New Roman"/>
              </a:rPr>
              <a:t>proportion </a:t>
            </a:r>
            <a:r>
              <a:rPr lang="en-US" sz="2200" spc="-40" dirty="0">
                <a:latin typeface="Times New Roman"/>
                <a:cs typeface="Times New Roman"/>
              </a:rPr>
              <a:t>of </a:t>
            </a:r>
            <a:r>
              <a:rPr lang="en-US" sz="2200" spc="79" dirty="0">
                <a:latin typeface="Times New Roman"/>
                <a:cs typeface="Times New Roman"/>
              </a:rPr>
              <a:t>training </a:t>
            </a:r>
            <a:r>
              <a:rPr lang="en-US" sz="2200" spc="40" dirty="0">
                <a:latin typeface="Times New Roman"/>
                <a:cs typeface="Times New Roman"/>
              </a:rPr>
              <a:t>observations  </a:t>
            </a:r>
            <a:r>
              <a:rPr lang="en-US" sz="2200" spc="50" dirty="0">
                <a:latin typeface="Times New Roman"/>
                <a:cs typeface="Times New Roman"/>
              </a:rPr>
              <a:t>in </a:t>
            </a:r>
            <a:r>
              <a:rPr lang="en-US" sz="2200" spc="109" dirty="0">
                <a:latin typeface="Times New Roman"/>
                <a:cs typeface="Times New Roman"/>
              </a:rPr>
              <a:t>the </a:t>
            </a:r>
            <a:r>
              <a:rPr lang="en-US" sz="2200" i="1" spc="218" dirty="0" err="1">
                <a:latin typeface="Times New Roman"/>
                <a:cs typeface="Times New Roman"/>
              </a:rPr>
              <a:t>m</a:t>
            </a:r>
            <a:r>
              <a:rPr lang="en-US" sz="2200" spc="218" dirty="0" err="1">
                <a:latin typeface="Times New Roman"/>
                <a:cs typeface="Times New Roman"/>
              </a:rPr>
              <a:t>th</a:t>
            </a:r>
            <a:r>
              <a:rPr lang="en-US" sz="2200" spc="218" dirty="0">
                <a:latin typeface="Times New Roman"/>
                <a:cs typeface="Times New Roman"/>
              </a:rPr>
              <a:t> </a:t>
            </a:r>
            <a:r>
              <a:rPr lang="en-US" sz="2200" spc="30" dirty="0">
                <a:latin typeface="Times New Roman"/>
                <a:cs typeface="Times New Roman"/>
              </a:rPr>
              <a:t>region </a:t>
            </a:r>
            <a:r>
              <a:rPr lang="en-US" sz="2200" spc="168" dirty="0">
                <a:latin typeface="Times New Roman"/>
                <a:cs typeface="Times New Roman"/>
              </a:rPr>
              <a:t>that </a:t>
            </a:r>
            <a:r>
              <a:rPr lang="en-US" sz="2200" spc="69" dirty="0">
                <a:latin typeface="Times New Roman"/>
                <a:cs typeface="Times New Roman"/>
              </a:rPr>
              <a:t>are </a:t>
            </a:r>
            <a:r>
              <a:rPr lang="en-US" sz="2200" spc="30" dirty="0">
                <a:latin typeface="Times New Roman"/>
                <a:cs typeface="Times New Roman"/>
              </a:rPr>
              <a:t>from </a:t>
            </a:r>
            <a:r>
              <a:rPr lang="en-US" sz="2200" spc="109" dirty="0">
                <a:latin typeface="Times New Roman"/>
                <a:cs typeface="Times New Roman"/>
              </a:rPr>
              <a:t>the </a:t>
            </a:r>
            <a:r>
              <a:rPr lang="en-US" sz="2200" i="1" spc="178" dirty="0">
                <a:latin typeface="Times New Roman"/>
                <a:cs typeface="Times New Roman"/>
              </a:rPr>
              <a:t>k</a:t>
            </a:r>
            <a:r>
              <a:rPr lang="en-US" sz="2200" spc="178" dirty="0">
                <a:latin typeface="Times New Roman"/>
                <a:cs typeface="Times New Roman"/>
              </a:rPr>
              <a:t>th</a:t>
            </a:r>
            <a:r>
              <a:rPr lang="en-US" sz="2200" spc="733" dirty="0">
                <a:latin typeface="Times New Roman"/>
                <a:cs typeface="Times New Roman"/>
              </a:rPr>
              <a:t> </a:t>
            </a:r>
            <a:r>
              <a:rPr lang="en-US" sz="2200" spc="20" dirty="0">
                <a:latin typeface="Times New Roman"/>
                <a:cs typeface="Times New Roman"/>
              </a:rPr>
              <a:t>class.</a:t>
            </a:r>
            <a:endParaRPr lang="en-US" sz="2200" dirty="0">
              <a:latin typeface="Times New Roman"/>
              <a:cs typeface="Times New Roman"/>
            </a:endParaRPr>
          </a:p>
          <a:p>
            <a:pPr marL="286911" marR="211408" indent="-261743">
              <a:lnSpc>
                <a:spcPct val="102600"/>
              </a:lnSpc>
              <a:spcBef>
                <a:spcPts val="595"/>
              </a:spcBef>
              <a:buClr>
                <a:srgbClr val="3333B2"/>
              </a:buClr>
              <a:buSzPct val="90909"/>
              <a:buFont typeface="DejaVu Sans"/>
              <a:buChar char="•"/>
              <a:tabLst>
                <a:tab pos="288169" algn="l"/>
              </a:tabLst>
            </a:pPr>
            <a:r>
              <a:rPr lang="en-US" sz="2200" spc="-10" dirty="0">
                <a:latin typeface="Times New Roman"/>
                <a:cs typeface="Times New Roman"/>
              </a:rPr>
              <a:t>However </a:t>
            </a:r>
            <a:r>
              <a:rPr lang="en-US" sz="2200" spc="20" dirty="0">
                <a:latin typeface="Times New Roman"/>
                <a:cs typeface="Times New Roman"/>
              </a:rPr>
              <a:t>classification </a:t>
            </a:r>
            <a:r>
              <a:rPr lang="en-US" sz="2200" spc="59" dirty="0">
                <a:latin typeface="Times New Roman"/>
                <a:cs typeface="Times New Roman"/>
              </a:rPr>
              <a:t>error </a:t>
            </a:r>
            <a:r>
              <a:rPr lang="en-US" sz="2200" spc="-10" dirty="0">
                <a:latin typeface="Times New Roman"/>
                <a:cs typeface="Times New Roman"/>
              </a:rPr>
              <a:t>is </a:t>
            </a:r>
            <a:r>
              <a:rPr lang="en-US" sz="2200" spc="109" dirty="0">
                <a:latin typeface="Times New Roman"/>
                <a:cs typeface="Times New Roman"/>
              </a:rPr>
              <a:t>not </a:t>
            </a:r>
            <a:r>
              <a:rPr lang="en-US" sz="2200" spc="10" dirty="0">
                <a:latin typeface="Times New Roman"/>
                <a:cs typeface="Times New Roman"/>
              </a:rPr>
              <a:t>sufficiently </a:t>
            </a:r>
            <a:r>
              <a:rPr lang="en-US" sz="2200" spc="30" dirty="0">
                <a:latin typeface="Times New Roman"/>
                <a:cs typeface="Times New Roman"/>
              </a:rPr>
              <a:t>sensitive </a:t>
            </a:r>
            <a:r>
              <a:rPr lang="en-US" sz="2200" spc="10" dirty="0">
                <a:latin typeface="Times New Roman"/>
                <a:cs typeface="Times New Roman"/>
              </a:rPr>
              <a:t>for </a:t>
            </a:r>
            <a:r>
              <a:rPr lang="en-US" sz="2200" spc="565" dirty="0">
                <a:latin typeface="Times New Roman"/>
                <a:cs typeface="Times New Roman"/>
              </a:rPr>
              <a:t> </a:t>
            </a:r>
            <a:r>
              <a:rPr lang="en-US" sz="2200" spc="30" dirty="0">
                <a:latin typeface="Times New Roman"/>
                <a:cs typeface="Times New Roman"/>
              </a:rPr>
              <a:t>tree-growing, </a:t>
            </a:r>
            <a:r>
              <a:rPr lang="en-US" sz="2200" spc="99" dirty="0">
                <a:latin typeface="Times New Roman"/>
                <a:cs typeface="Times New Roman"/>
              </a:rPr>
              <a:t>and </a:t>
            </a:r>
            <a:r>
              <a:rPr lang="en-US" sz="2200" spc="50" dirty="0">
                <a:latin typeface="Times New Roman"/>
                <a:cs typeface="Times New Roman"/>
              </a:rPr>
              <a:t>in </a:t>
            </a:r>
            <a:r>
              <a:rPr lang="en-US" sz="2200" spc="59" dirty="0">
                <a:latin typeface="Times New Roman"/>
                <a:cs typeface="Times New Roman"/>
              </a:rPr>
              <a:t>practice </a:t>
            </a:r>
            <a:r>
              <a:rPr lang="en-US" sz="2200" spc="20" dirty="0">
                <a:latin typeface="Times New Roman"/>
                <a:cs typeface="Times New Roman"/>
              </a:rPr>
              <a:t>two </a:t>
            </a:r>
            <a:r>
              <a:rPr lang="en-US" sz="2200" spc="89" dirty="0">
                <a:latin typeface="Times New Roman"/>
                <a:cs typeface="Times New Roman"/>
              </a:rPr>
              <a:t>other </a:t>
            </a:r>
            <a:r>
              <a:rPr lang="en-US" sz="2200" spc="50" dirty="0">
                <a:latin typeface="Times New Roman"/>
                <a:cs typeface="Times New Roman"/>
              </a:rPr>
              <a:t>measures </a:t>
            </a:r>
            <a:r>
              <a:rPr lang="en-US" sz="2200" spc="69" dirty="0">
                <a:latin typeface="Times New Roman"/>
                <a:cs typeface="Times New Roman"/>
              </a:rPr>
              <a:t>are  </a:t>
            </a:r>
            <a:r>
              <a:rPr lang="en-US" sz="2200" spc="40" dirty="0">
                <a:latin typeface="Times New Roman"/>
                <a:cs typeface="Times New Roman"/>
              </a:rPr>
              <a:t>preferable.</a:t>
            </a:r>
            <a:endParaRPr lang="en-US" sz="2200" dirty="0">
              <a:latin typeface="Times New Roman"/>
              <a:cs typeface="Times New Roman"/>
            </a:endParaRPr>
          </a:p>
        </p:txBody>
      </p:sp>
    </p:spTree>
    <p:extLst>
      <p:ext uri="{BB962C8B-B14F-4D97-AF65-F5344CB8AC3E}">
        <p14:creationId xmlns:p14="http://schemas.microsoft.com/office/powerpoint/2010/main" val="3085458588"/>
      </p:ext>
    </p:ext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147" y="91921"/>
            <a:ext cx="20838253" cy="711415"/>
          </a:xfrm>
          <a:prstGeom prst="rect">
            <a:avLst/>
          </a:prstGeom>
        </p:spPr>
        <p:txBody>
          <a:bodyPr vert="horz" wrap="square" lIns="0" tIns="33975" rIns="0" bIns="0" rtlCol="0" anchor="ctr">
            <a:spAutoFit/>
          </a:bodyPr>
          <a:lstStyle/>
          <a:p>
            <a:pPr marL="25168">
              <a:lnSpc>
                <a:spcPct val="100000"/>
              </a:lnSpc>
              <a:spcBef>
                <a:spcPts val="268"/>
              </a:spcBef>
            </a:pPr>
            <a:r>
              <a:rPr spc="-10" dirty="0"/>
              <a:t>Gini </a:t>
            </a:r>
            <a:r>
              <a:rPr spc="-50" dirty="0"/>
              <a:t>index </a:t>
            </a:r>
            <a:r>
              <a:rPr spc="-59" dirty="0"/>
              <a:t>and</a:t>
            </a:r>
            <a:r>
              <a:rPr spc="168" dirty="0"/>
              <a:t> </a:t>
            </a:r>
            <a:r>
              <a:rPr spc="-40" dirty="0"/>
              <a:t>Deviance</a:t>
            </a:r>
          </a:p>
        </p:txBody>
      </p:sp>
      <p:sp>
        <p:nvSpPr>
          <p:cNvPr id="3" name="object 3"/>
          <p:cNvSpPr txBox="1"/>
          <p:nvPr/>
        </p:nvSpPr>
        <p:spPr>
          <a:xfrm>
            <a:off x="2502885" y="803336"/>
            <a:ext cx="4038591" cy="514636"/>
          </a:xfrm>
          <a:prstGeom prst="rect">
            <a:avLst/>
          </a:prstGeom>
        </p:spPr>
        <p:txBody>
          <a:bodyPr vert="horz" wrap="square" lIns="0" tIns="177427" rIns="0" bIns="0" rtlCol="0">
            <a:spAutoFit/>
          </a:bodyPr>
          <a:lstStyle/>
          <a:p>
            <a:pPr marL="286911" indent="-261743">
              <a:spcBef>
                <a:spcPts val="1397"/>
              </a:spcBef>
              <a:buClr>
                <a:srgbClr val="3333B2"/>
              </a:buClr>
              <a:buSzPct val="90909"/>
              <a:buFont typeface="DejaVu Sans"/>
              <a:buChar char="•"/>
              <a:tabLst>
                <a:tab pos="288169" algn="l"/>
              </a:tabLst>
            </a:pPr>
            <a:r>
              <a:rPr sz="2180" spc="109" dirty="0">
                <a:latin typeface="Times New Roman"/>
                <a:cs typeface="Times New Roman"/>
              </a:rPr>
              <a:t>The </a:t>
            </a:r>
            <a:r>
              <a:rPr sz="2180" i="1" spc="79" dirty="0">
                <a:solidFill>
                  <a:srgbClr val="009900"/>
                </a:solidFill>
                <a:latin typeface="Times New Roman"/>
                <a:cs typeface="Times New Roman"/>
              </a:rPr>
              <a:t>Gini </a:t>
            </a:r>
            <a:r>
              <a:rPr sz="2180" i="1" spc="50" dirty="0">
                <a:solidFill>
                  <a:srgbClr val="009900"/>
                </a:solidFill>
                <a:latin typeface="Times New Roman"/>
                <a:cs typeface="Times New Roman"/>
              </a:rPr>
              <a:t>index </a:t>
            </a:r>
            <a:r>
              <a:rPr sz="2180" spc="-10" dirty="0">
                <a:latin typeface="Times New Roman"/>
                <a:cs typeface="Times New Roman"/>
              </a:rPr>
              <a:t>is </a:t>
            </a:r>
            <a:r>
              <a:rPr sz="2180" spc="20" dirty="0">
                <a:latin typeface="Times New Roman"/>
                <a:cs typeface="Times New Roman"/>
              </a:rPr>
              <a:t>defined</a:t>
            </a:r>
            <a:r>
              <a:rPr sz="2180" spc="575" dirty="0">
                <a:latin typeface="Times New Roman"/>
                <a:cs typeface="Times New Roman"/>
              </a:rPr>
              <a:t> </a:t>
            </a:r>
            <a:r>
              <a:rPr sz="2180" spc="50" dirty="0" smtClean="0">
                <a:latin typeface="Times New Roman"/>
                <a:cs typeface="Times New Roman"/>
              </a:rPr>
              <a:t>by</a:t>
            </a:r>
            <a:endParaRPr sz="2180" dirty="0">
              <a:latin typeface="Times New Roman"/>
              <a:cs typeface="Times New Roman"/>
            </a:endParaRPr>
          </a:p>
        </p:txBody>
      </p:sp>
      <p:sp>
        <p:nvSpPr>
          <p:cNvPr id="7" name="object 7"/>
          <p:cNvSpPr txBox="1"/>
          <p:nvPr/>
        </p:nvSpPr>
        <p:spPr>
          <a:xfrm>
            <a:off x="267286" y="2367012"/>
            <a:ext cx="11450810" cy="1791248"/>
          </a:xfrm>
          <a:prstGeom prst="rect">
            <a:avLst/>
          </a:prstGeom>
        </p:spPr>
        <p:txBody>
          <a:bodyPr vert="horz" wrap="square" lIns="0" tIns="62917" rIns="0" bIns="0" rtlCol="0">
            <a:spAutoFit/>
          </a:bodyPr>
          <a:lstStyle/>
          <a:p>
            <a:pPr marL="286911" marR="128353" algn="just">
              <a:lnSpc>
                <a:spcPct val="102600"/>
              </a:lnSpc>
              <a:spcBef>
                <a:spcPts val="337"/>
              </a:spcBef>
            </a:pPr>
            <a:r>
              <a:rPr sz="2180" spc="109" dirty="0" smtClean="0">
                <a:latin typeface="Times New Roman"/>
                <a:cs typeface="Times New Roman"/>
              </a:rPr>
              <a:t>a </a:t>
            </a:r>
            <a:r>
              <a:rPr sz="2180" spc="59" dirty="0">
                <a:latin typeface="Times New Roman"/>
                <a:cs typeface="Times New Roman"/>
              </a:rPr>
              <a:t>measure </a:t>
            </a:r>
            <a:r>
              <a:rPr sz="2180" spc="-40" dirty="0">
                <a:latin typeface="Times New Roman"/>
                <a:cs typeface="Times New Roman"/>
              </a:rPr>
              <a:t>of </a:t>
            </a:r>
            <a:r>
              <a:rPr sz="2180" spc="109" dirty="0">
                <a:latin typeface="Times New Roman"/>
                <a:cs typeface="Times New Roman"/>
              </a:rPr>
              <a:t>total </a:t>
            </a:r>
            <a:r>
              <a:rPr sz="2180" spc="40" dirty="0">
                <a:latin typeface="Times New Roman"/>
                <a:cs typeface="Times New Roman"/>
              </a:rPr>
              <a:t>variance </a:t>
            </a:r>
            <a:r>
              <a:rPr sz="2180" spc="30" dirty="0">
                <a:latin typeface="Times New Roman"/>
                <a:cs typeface="Times New Roman"/>
              </a:rPr>
              <a:t>across </a:t>
            </a:r>
            <a:r>
              <a:rPr sz="2180" spc="109" dirty="0">
                <a:latin typeface="Times New Roman"/>
                <a:cs typeface="Times New Roman"/>
              </a:rPr>
              <a:t>the </a:t>
            </a:r>
            <a:r>
              <a:rPr sz="2180" i="1" spc="377" dirty="0">
                <a:latin typeface="Times New Roman"/>
                <a:cs typeface="Times New Roman"/>
              </a:rPr>
              <a:t>K </a:t>
            </a:r>
            <a:r>
              <a:rPr sz="2180" spc="10" dirty="0">
                <a:latin typeface="Times New Roman"/>
                <a:cs typeface="Times New Roman"/>
              </a:rPr>
              <a:t>classes. </a:t>
            </a:r>
            <a:r>
              <a:rPr sz="2180" spc="109" dirty="0">
                <a:latin typeface="Times New Roman"/>
                <a:cs typeface="Times New Roman"/>
              </a:rPr>
              <a:t>The </a:t>
            </a:r>
            <a:r>
              <a:rPr sz="2180" spc="50" dirty="0">
                <a:latin typeface="Times New Roman"/>
                <a:cs typeface="Times New Roman"/>
              </a:rPr>
              <a:t>Gini </a:t>
            </a:r>
            <a:r>
              <a:rPr sz="2180" spc="50" dirty="0" smtClean="0">
                <a:latin typeface="Times New Roman"/>
                <a:cs typeface="Times New Roman"/>
              </a:rPr>
              <a:t>index </a:t>
            </a:r>
            <a:r>
              <a:rPr sz="2180" spc="59" dirty="0">
                <a:latin typeface="Times New Roman"/>
                <a:cs typeface="Times New Roman"/>
              </a:rPr>
              <a:t>takes </a:t>
            </a:r>
            <a:r>
              <a:rPr sz="2180" spc="50" dirty="0">
                <a:latin typeface="Times New Roman"/>
                <a:cs typeface="Times New Roman"/>
              </a:rPr>
              <a:t>on </a:t>
            </a:r>
            <a:r>
              <a:rPr sz="2180" spc="109" dirty="0">
                <a:latin typeface="Times New Roman"/>
                <a:cs typeface="Times New Roman"/>
              </a:rPr>
              <a:t>a </a:t>
            </a:r>
            <a:r>
              <a:rPr sz="2180" spc="40" dirty="0">
                <a:latin typeface="Times New Roman"/>
                <a:cs typeface="Times New Roman"/>
              </a:rPr>
              <a:t>small </a:t>
            </a:r>
            <a:r>
              <a:rPr sz="2180" spc="20" dirty="0">
                <a:latin typeface="Times New Roman"/>
                <a:cs typeface="Times New Roman"/>
              </a:rPr>
              <a:t>value </a:t>
            </a:r>
            <a:r>
              <a:rPr sz="2180" spc="-40" dirty="0">
                <a:latin typeface="Times New Roman"/>
                <a:cs typeface="Times New Roman"/>
              </a:rPr>
              <a:t>if </a:t>
            </a:r>
            <a:r>
              <a:rPr sz="2180" spc="30" dirty="0">
                <a:latin typeface="Times New Roman"/>
                <a:cs typeface="Times New Roman"/>
              </a:rPr>
              <a:t>all </a:t>
            </a:r>
            <a:r>
              <a:rPr sz="2180" spc="-40" dirty="0">
                <a:latin typeface="Times New Roman"/>
                <a:cs typeface="Times New Roman"/>
              </a:rPr>
              <a:t>of </a:t>
            </a:r>
            <a:r>
              <a:rPr sz="2180" spc="109" dirty="0">
                <a:latin typeface="Times New Roman"/>
                <a:cs typeface="Times New Roman"/>
              </a:rPr>
              <a:t>the </a:t>
            </a:r>
            <a:r>
              <a:rPr sz="2180" i="1" spc="-40" dirty="0">
                <a:latin typeface="Times New Roman"/>
                <a:cs typeface="Times New Roman"/>
              </a:rPr>
              <a:t>p</a:t>
            </a:r>
            <a:r>
              <a:rPr sz="2180" spc="-40" dirty="0">
                <a:latin typeface="Times New Roman"/>
                <a:cs typeface="Times New Roman"/>
              </a:rPr>
              <a:t>ˆ</a:t>
            </a:r>
            <a:r>
              <a:rPr sz="2378" i="1" spc="-59" baseline="-13888" dirty="0">
                <a:latin typeface="Times New Roman"/>
                <a:cs typeface="Times New Roman"/>
              </a:rPr>
              <a:t>mk</a:t>
            </a:r>
            <a:r>
              <a:rPr sz="2180" spc="-40" dirty="0">
                <a:latin typeface="Times New Roman"/>
                <a:cs typeface="Times New Roman"/>
              </a:rPr>
              <a:t>’s </a:t>
            </a:r>
            <a:r>
              <a:rPr sz="2180" spc="69" dirty="0">
                <a:latin typeface="Times New Roman"/>
                <a:cs typeface="Times New Roman"/>
              </a:rPr>
              <a:t>are </a:t>
            </a:r>
            <a:r>
              <a:rPr sz="2180" spc="-10" dirty="0">
                <a:latin typeface="Times New Roman"/>
                <a:cs typeface="Times New Roman"/>
              </a:rPr>
              <a:t>close </a:t>
            </a:r>
            <a:r>
              <a:rPr sz="2180" spc="109" dirty="0">
                <a:latin typeface="Times New Roman"/>
                <a:cs typeface="Times New Roman"/>
              </a:rPr>
              <a:t>to  </a:t>
            </a:r>
            <a:r>
              <a:rPr sz="2180" spc="20" dirty="0">
                <a:latin typeface="Times New Roman"/>
                <a:cs typeface="Times New Roman"/>
              </a:rPr>
              <a:t>zero </a:t>
            </a:r>
            <a:r>
              <a:rPr sz="2180" spc="50" dirty="0">
                <a:latin typeface="Times New Roman"/>
                <a:cs typeface="Times New Roman"/>
              </a:rPr>
              <a:t>or</a:t>
            </a:r>
            <a:r>
              <a:rPr sz="2180" spc="307" dirty="0">
                <a:latin typeface="Times New Roman"/>
                <a:cs typeface="Times New Roman"/>
              </a:rPr>
              <a:t> </a:t>
            </a:r>
            <a:r>
              <a:rPr sz="2180" spc="30" dirty="0">
                <a:latin typeface="Times New Roman"/>
                <a:cs typeface="Times New Roman"/>
              </a:rPr>
              <a:t>one.</a:t>
            </a:r>
            <a:endParaRPr sz="2180" dirty="0">
              <a:latin typeface="Times New Roman"/>
              <a:cs typeface="Times New Roman"/>
            </a:endParaRPr>
          </a:p>
          <a:p>
            <a:pPr marL="286911" marR="10067" indent="-261743" algn="just">
              <a:lnSpc>
                <a:spcPct val="102600"/>
              </a:lnSpc>
              <a:spcBef>
                <a:spcPts val="10"/>
              </a:spcBef>
              <a:buClr>
                <a:srgbClr val="3333B2"/>
              </a:buClr>
              <a:buSzPct val="90909"/>
              <a:buFont typeface="DejaVu Sans"/>
              <a:buChar char="•"/>
              <a:tabLst>
                <a:tab pos="288169" algn="l"/>
              </a:tabLst>
            </a:pPr>
            <a:r>
              <a:rPr sz="2180" spc="40" dirty="0">
                <a:latin typeface="Times New Roman"/>
                <a:cs typeface="Times New Roman"/>
              </a:rPr>
              <a:t>For </a:t>
            </a:r>
            <a:r>
              <a:rPr sz="2180" spc="79" dirty="0">
                <a:latin typeface="Times New Roman"/>
                <a:cs typeface="Times New Roman"/>
              </a:rPr>
              <a:t>this </a:t>
            </a:r>
            <a:r>
              <a:rPr sz="2180" spc="50" dirty="0">
                <a:latin typeface="Times New Roman"/>
                <a:cs typeface="Times New Roman"/>
              </a:rPr>
              <a:t>reason </a:t>
            </a:r>
            <a:r>
              <a:rPr sz="2180" spc="109" dirty="0">
                <a:latin typeface="Times New Roman"/>
                <a:cs typeface="Times New Roman"/>
              </a:rPr>
              <a:t>the </a:t>
            </a:r>
            <a:r>
              <a:rPr sz="2180" spc="50" dirty="0">
                <a:latin typeface="Times New Roman"/>
                <a:cs typeface="Times New Roman"/>
              </a:rPr>
              <a:t>Gini index </a:t>
            </a:r>
            <a:r>
              <a:rPr sz="2180" spc="-10" dirty="0">
                <a:latin typeface="Times New Roman"/>
                <a:cs typeface="Times New Roman"/>
              </a:rPr>
              <a:t>is </a:t>
            </a:r>
            <a:r>
              <a:rPr sz="2180" spc="40" dirty="0">
                <a:latin typeface="Times New Roman"/>
                <a:cs typeface="Times New Roman"/>
              </a:rPr>
              <a:t>referred </a:t>
            </a:r>
            <a:r>
              <a:rPr sz="2180" spc="109" dirty="0">
                <a:latin typeface="Times New Roman"/>
                <a:cs typeface="Times New Roman"/>
              </a:rPr>
              <a:t>to </a:t>
            </a:r>
            <a:r>
              <a:rPr sz="2180" spc="50" dirty="0">
                <a:latin typeface="Times New Roman"/>
                <a:cs typeface="Times New Roman"/>
              </a:rPr>
              <a:t>as </a:t>
            </a:r>
            <a:r>
              <a:rPr sz="2180" spc="109" dirty="0">
                <a:latin typeface="Times New Roman"/>
                <a:cs typeface="Times New Roman"/>
              </a:rPr>
              <a:t>a </a:t>
            </a:r>
            <a:r>
              <a:rPr sz="2180" spc="59" dirty="0">
                <a:latin typeface="Times New Roman"/>
                <a:cs typeface="Times New Roman"/>
              </a:rPr>
              <a:t>measure </a:t>
            </a:r>
            <a:r>
              <a:rPr sz="2180" spc="-40" dirty="0">
                <a:latin typeface="Times New Roman"/>
                <a:cs typeface="Times New Roman"/>
              </a:rPr>
              <a:t>of </a:t>
            </a:r>
            <a:r>
              <a:rPr sz="2180" spc="59" dirty="0" smtClean="0">
                <a:latin typeface="Times New Roman"/>
                <a:cs typeface="Times New Roman"/>
              </a:rPr>
              <a:t>node </a:t>
            </a:r>
            <a:r>
              <a:rPr sz="2180" i="1" spc="59" dirty="0">
                <a:solidFill>
                  <a:srgbClr val="009900"/>
                </a:solidFill>
                <a:latin typeface="Times New Roman"/>
                <a:cs typeface="Times New Roman"/>
              </a:rPr>
              <a:t>purity </a:t>
            </a:r>
            <a:r>
              <a:rPr sz="2180" spc="-20" dirty="0">
                <a:latin typeface="Times New Roman"/>
                <a:cs typeface="Times New Roman"/>
              </a:rPr>
              <a:t>— </a:t>
            </a:r>
            <a:r>
              <a:rPr sz="2180" spc="109" dirty="0">
                <a:latin typeface="Times New Roman"/>
                <a:cs typeface="Times New Roman"/>
              </a:rPr>
              <a:t>a </a:t>
            </a:r>
            <a:r>
              <a:rPr sz="2180" spc="40" dirty="0">
                <a:latin typeface="Times New Roman"/>
                <a:cs typeface="Times New Roman"/>
              </a:rPr>
              <a:t>small </a:t>
            </a:r>
            <a:r>
              <a:rPr sz="2180" spc="20" dirty="0">
                <a:latin typeface="Times New Roman"/>
                <a:cs typeface="Times New Roman"/>
              </a:rPr>
              <a:t>value </a:t>
            </a:r>
            <a:r>
              <a:rPr sz="2180" spc="59" dirty="0">
                <a:latin typeface="Times New Roman"/>
                <a:cs typeface="Times New Roman"/>
              </a:rPr>
              <a:t>indicates </a:t>
            </a:r>
            <a:r>
              <a:rPr sz="2180" spc="168" dirty="0">
                <a:latin typeface="Times New Roman"/>
                <a:cs typeface="Times New Roman"/>
              </a:rPr>
              <a:t>that </a:t>
            </a:r>
            <a:r>
              <a:rPr sz="2180" spc="109" dirty="0">
                <a:latin typeface="Times New Roman"/>
                <a:cs typeface="Times New Roman"/>
              </a:rPr>
              <a:t>a </a:t>
            </a:r>
            <a:r>
              <a:rPr sz="2180" spc="59" dirty="0">
                <a:latin typeface="Times New Roman"/>
                <a:cs typeface="Times New Roman"/>
              </a:rPr>
              <a:t>node contains  </a:t>
            </a:r>
            <a:r>
              <a:rPr sz="2180" spc="69" dirty="0">
                <a:latin typeface="Times New Roman"/>
                <a:cs typeface="Times New Roman"/>
              </a:rPr>
              <a:t>predominantly </a:t>
            </a:r>
            <a:r>
              <a:rPr sz="2180" spc="40" dirty="0">
                <a:latin typeface="Times New Roman"/>
                <a:cs typeface="Times New Roman"/>
              </a:rPr>
              <a:t>observations </a:t>
            </a:r>
            <a:r>
              <a:rPr sz="2180" spc="30" dirty="0">
                <a:latin typeface="Times New Roman"/>
                <a:cs typeface="Times New Roman"/>
              </a:rPr>
              <a:t>from </a:t>
            </a:r>
            <a:r>
              <a:rPr sz="2180" spc="109" dirty="0">
                <a:latin typeface="Times New Roman"/>
                <a:cs typeface="Times New Roman"/>
              </a:rPr>
              <a:t>a </a:t>
            </a:r>
            <a:r>
              <a:rPr sz="2180" spc="10" dirty="0">
                <a:latin typeface="Times New Roman"/>
                <a:cs typeface="Times New Roman"/>
              </a:rPr>
              <a:t>single</a:t>
            </a:r>
            <a:r>
              <a:rPr sz="2180" spc="50" dirty="0">
                <a:latin typeface="Times New Roman"/>
                <a:cs typeface="Times New Roman"/>
              </a:rPr>
              <a:t> </a:t>
            </a:r>
            <a:r>
              <a:rPr sz="2180" spc="20" dirty="0" smtClean="0">
                <a:latin typeface="Times New Roman"/>
                <a:cs typeface="Times New Roman"/>
              </a:rPr>
              <a:t>class</a:t>
            </a:r>
            <a:endParaRPr lang="en-US" sz="2180" spc="20" dirty="0" smtClean="0">
              <a:latin typeface="Times New Roman"/>
              <a:cs typeface="Times New Roman"/>
            </a:endParaRPr>
          </a:p>
          <a:p>
            <a:pPr marL="286911" marR="10067" indent="-261743" algn="just">
              <a:lnSpc>
                <a:spcPct val="102600"/>
              </a:lnSpc>
              <a:spcBef>
                <a:spcPts val="10"/>
              </a:spcBef>
              <a:buClr>
                <a:srgbClr val="3333B2"/>
              </a:buClr>
              <a:buSzPct val="90909"/>
              <a:buFont typeface="DejaVu Sans"/>
              <a:buChar char="•"/>
              <a:tabLst>
                <a:tab pos="288169" algn="l"/>
              </a:tabLst>
            </a:pPr>
            <a:r>
              <a:rPr lang="en-US" sz="2180" spc="69" dirty="0">
                <a:latin typeface="Times New Roman"/>
                <a:cs typeface="Times New Roman"/>
              </a:rPr>
              <a:t>An </a:t>
            </a:r>
            <a:r>
              <a:rPr lang="en-US" sz="2180" spc="79" dirty="0">
                <a:latin typeface="Times New Roman"/>
                <a:cs typeface="Times New Roman"/>
              </a:rPr>
              <a:t>alternative </a:t>
            </a:r>
            <a:r>
              <a:rPr lang="en-US" sz="2180" spc="109" dirty="0">
                <a:latin typeface="Times New Roman"/>
                <a:cs typeface="Times New Roman"/>
              </a:rPr>
              <a:t>to the </a:t>
            </a:r>
            <a:r>
              <a:rPr lang="en-US" sz="2180" spc="50" dirty="0">
                <a:latin typeface="Times New Roman"/>
                <a:cs typeface="Times New Roman"/>
              </a:rPr>
              <a:t>Gini index </a:t>
            </a:r>
            <a:r>
              <a:rPr lang="en-US" sz="2180" spc="-10" dirty="0">
                <a:latin typeface="Times New Roman"/>
                <a:cs typeface="Times New Roman"/>
              </a:rPr>
              <a:t>is </a:t>
            </a:r>
            <a:r>
              <a:rPr lang="en-US" sz="2180" i="1" spc="30" dirty="0">
                <a:solidFill>
                  <a:srgbClr val="009900"/>
                </a:solidFill>
                <a:latin typeface="Times New Roman"/>
                <a:cs typeface="Times New Roman"/>
              </a:rPr>
              <a:t>cross-entropy</a:t>
            </a:r>
            <a:r>
              <a:rPr lang="en-US" sz="2180" spc="30" dirty="0">
                <a:latin typeface="Times New Roman"/>
                <a:cs typeface="Times New Roman"/>
              </a:rPr>
              <a:t>, </a:t>
            </a:r>
            <a:r>
              <a:rPr lang="en-US" sz="2180" spc="10" dirty="0">
                <a:latin typeface="Times New Roman"/>
                <a:cs typeface="Times New Roman"/>
              </a:rPr>
              <a:t>given</a:t>
            </a:r>
            <a:r>
              <a:rPr lang="en-US" sz="2180" spc="476" dirty="0">
                <a:latin typeface="Times New Roman"/>
                <a:cs typeface="Times New Roman"/>
              </a:rPr>
              <a:t> </a:t>
            </a:r>
            <a:r>
              <a:rPr lang="en-US" sz="2180" spc="50" dirty="0" smtClean="0">
                <a:latin typeface="Times New Roman"/>
                <a:cs typeface="Times New Roman"/>
              </a:rPr>
              <a:t>by</a:t>
            </a:r>
            <a:endParaRPr sz="2180" dirty="0">
              <a:latin typeface="Times New Roman"/>
              <a:cs typeface="Times New Roman"/>
            </a:endParaRPr>
          </a:p>
        </p:txBody>
      </p:sp>
      <p:pic>
        <p:nvPicPr>
          <p:cNvPr id="9" name="Picture 8"/>
          <p:cNvPicPr>
            <a:picLocks noChangeAspect="1"/>
          </p:cNvPicPr>
          <p:nvPr/>
        </p:nvPicPr>
        <p:blipFill>
          <a:blip r:embed="rId2"/>
          <a:stretch>
            <a:fillRect/>
          </a:stretch>
        </p:blipFill>
        <p:spPr>
          <a:xfrm>
            <a:off x="4836722" y="1287705"/>
            <a:ext cx="2591020" cy="1001682"/>
          </a:xfrm>
          <a:prstGeom prst="rect">
            <a:avLst/>
          </a:prstGeom>
        </p:spPr>
      </p:pic>
      <p:pic>
        <p:nvPicPr>
          <p:cNvPr id="10" name="Picture 9"/>
          <p:cNvPicPr>
            <a:picLocks noChangeAspect="1"/>
          </p:cNvPicPr>
          <p:nvPr/>
        </p:nvPicPr>
        <p:blipFill>
          <a:blip r:embed="rId3"/>
          <a:stretch>
            <a:fillRect/>
          </a:stretch>
        </p:blipFill>
        <p:spPr>
          <a:xfrm>
            <a:off x="4836722" y="4235885"/>
            <a:ext cx="2385500" cy="971415"/>
          </a:xfrm>
          <a:prstGeom prst="rect">
            <a:avLst/>
          </a:prstGeom>
        </p:spPr>
      </p:pic>
      <p:sp>
        <p:nvSpPr>
          <p:cNvPr id="11" name="Rectangle 10"/>
          <p:cNvSpPr/>
          <p:nvPr/>
        </p:nvSpPr>
        <p:spPr>
          <a:xfrm>
            <a:off x="304067" y="5284925"/>
            <a:ext cx="11450810" cy="420051"/>
          </a:xfrm>
          <a:prstGeom prst="rect">
            <a:avLst/>
          </a:prstGeom>
        </p:spPr>
        <p:txBody>
          <a:bodyPr wrap="square">
            <a:spAutoFit/>
          </a:bodyPr>
          <a:lstStyle/>
          <a:p>
            <a:pPr marL="286911" marR="10067" indent="-261743">
              <a:lnSpc>
                <a:spcPct val="102600"/>
              </a:lnSpc>
              <a:spcBef>
                <a:spcPts val="337"/>
              </a:spcBef>
              <a:buClr>
                <a:srgbClr val="3333B2"/>
              </a:buClr>
              <a:buSzPct val="90909"/>
              <a:buFont typeface="DejaVu Sans"/>
              <a:buChar char="•"/>
              <a:tabLst>
                <a:tab pos="288169" algn="l"/>
              </a:tabLst>
            </a:pPr>
            <a:r>
              <a:rPr lang="en-US" sz="2200" spc="139" dirty="0">
                <a:latin typeface="Times New Roman"/>
                <a:cs typeface="Times New Roman"/>
              </a:rPr>
              <a:t>It </a:t>
            </a:r>
            <a:r>
              <a:rPr lang="en-US" sz="2200" spc="109" dirty="0">
                <a:latin typeface="Times New Roman"/>
                <a:cs typeface="Times New Roman"/>
              </a:rPr>
              <a:t>turns out </a:t>
            </a:r>
            <a:r>
              <a:rPr lang="en-US" sz="2200" spc="168" dirty="0">
                <a:latin typeface="Times New Roman"/>
                <a:cs typeface="Times New Roman"/>
              </a:rPr>
              <a:t>that </a:t>
            </a:r>
            <a:r>
              <a:rPr lang="en-US" sz="2200" spc="109" dirty="0">
                <a:latin typeface="Times New Roman"/>
                <a:cs typeface="Times New Roman"/>
              </a:rPr>
              <a:t>the </a:t>
            </a:r>
            <a:r>
              <a:rPr lang="en-US" sz="2200" spc="50" dirty="0">
                <a:latin typeface="Times New Roman"/>
                <a:cs typeface="Times New Roman"/>
              </a:rPr>
              <a:t>Gini index </a:t>
            </a:r>
            <a:r>
              <a:rPr lang="en-US" sz="2200" spc="109" dirty="0">
                <a:latin typeface="Times New Roman"/>
                <a:cs typeface="Times New Roman"/>
              </a:rPr>
              <a:t>and the </a:t>
            </a:r>
            <a:r>
              <a:rPr lang="en-US" sz="2200" spc="40" dirty="0">
                <a:latin typeface="Times New Roman"/>
                <a:cs typeface="Times New Roman"/>
              </a:rPr>
              <a:t>cross-entropy </a:t>
            </a:r>
            <a:r>
              <a:rPr lang="en-US" sz="2200" spc="69" dirty="0">
                <a:latin typeface="Times New Roman"/>
                <a:cs typeface="Times New Roman"/>
              </a:rPr>
              <a:t>are  </a:t>
            </a:r>
            <a:r>
              <a:rPr lang="en-US" sz="2200" spc="30" dirty="0">
                <a:latin typeface="Times New Roman"/>
                <a:cs typeface="Times New Roman"/>
              </a:rPr>
              <a:t>very </a:t>
            </a:r>
            <a:r>
              <a:rPr lang="en-US" sz="2200" spc="40" dirty="0">
                <a:latin typeface="Times New Roman"/>
                <a:cs typeface="Times New Roman"/>
              </a:rPr>
              <a:t>similar</a:t>
            </a:r>
            <a:r>
              <a:rPr lang="en-US" sz="2200" spc="297" dirty="0">
                <a:latin typeface="Times New Roman"/>
                <a:cs typeface="Times New Roman"/>
              </a:rPr>
              <a:t> </a:t>
            </a:r>
            <a:r>
              <a:rPr lang="en-US" sz="2200" spc="30" dirty="0">
                <a:latin typeface="Times New Roman"/>
                <a:cs typeface="Times New Roman"/>
              </a:rPr>
              <a:t>numerically.</a:t>
            </a:r>
            <a:endParaRPr lang="en-US" sz="2200" dirty="0">
              <a:latin typeface="Times New Roman"/>
              <a:cs typeface="Times New Roman"/>
            </a:endParaRPr>
          </a:p>
        </p:txBody>
      </p:sp>
    </p:spTree>
    <p:extLst>
      <p:ext uri="{BB962C8B-B14F-4D97-AF65-F5344CB8AC3E}">
        <p14:creationId xmlns:p14="http://schemas.microsoft.com/office/powerpoint/2010/main" val="1957252774"/>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9757" y="35617"/>
            <a:ext cx="7114736" cy="711415"/>
          </a:xfrm>
          <a:prstGeom prst="rect">
            <a:avLst/>
          </a:prstGeom>
        </p:spPr>
        <p:txBody>
          <a:bodyPr vert="horz" wrap="square" lIns="0" tIns="33975" rIns="0" bIns="0" rtlCol="0" anchor="ctr">
            <a:spAutoFit/>
          </a:bodyPr>
          <a:lstStyle/>
          <a:p>
            <a:pPr marL="25168">
              <a:lnSpc>
                <a:spcPct val="100000"/>
              </a:lnSpc>
              <a:spcBef>
                <a:spcPts val="268"/>
              </a:spcBef>
            </a:pPr>
            <a:r>
              <a:rPr spc="-69" dirty="0"/>
              <a:t>Trees Versus </a:t>
            </a:r>
            <a:r>
              <a:rPr spc="-50" dirty="0"/>
              <a:t>Linear</a:t>
            </a:r>
            <a:r>
              <a:rPr spc="-386" dirty="0"/>
              <a:t> </a:t>
            </a:r>
            <a:r>
              <a:rPr spc="-59" dirty="0"/>
              <a:t>Models</a:t>
            </a:r>
          </a:p>
        </p:txBody>
      </p:sp>
      <p:grpSp>
        <p:nvGrpSpPr>
          <p:cNvPr id="117" name="Group 116"/>
          <p:cNvGrpSpPr/>
          <p:nvPr/>
        </p:nvGrpSpPr>
        <p:grpSpPr>
          <a:xfrm>
            <a:off x="3976085" y="1208673"/>
            <a:ext cx="4172720" cy="3870120"/>
            <a:chOff x="3976085" y="1208673"/>
            <a:chExt cx="4172720" cy="3870120"/>
          </a:xfrm>
        </p:grpSpPr>
        <p:sp>
          <p:nvSpPr>
            <p:cNvPr id="3" name="object 3"/>
            <p:cNvSpPr/>
            <p:nvPr/>
          </p:nvSpPr>
          <p:spPr>
            <a:xfrm>
              <a:off x="4489870" y="2760454"/>
              <a:ext cx="1484851" cy="0"/>
            </a:xfrm>
            <a:custGeom>
              <a:avLst/>
              <a:gdLst/>
              <a:ahLst/>
              <a:cxnLst/>
              <a:rect l="l" t="t" r="r" b="b"/>
              <a:pathLst>
                <a:path w="749300">
                  <a:moveTo>
                    <a:pt x="0" y="0"/>
                  </a:moveTo>
                  <a:lnTo>
                    <a:pt x="749016" y="0"/>
                  </a:lnTo>
                </a:path>
              </a:pathLst>
            </a:custGeom>
            <a:ln w="3175">
              <a:solidFill>
                <a:srgbClr val="000000"/>
              </a:solidFill>
            </a:ln>
          </p:spPr>
          <p:txBody>
            <a:bodyPr wrap="square" lIns="0" tIns="0" rIns="0" bIns="0" rtlCol="0"/>
            <a:lstStyle/>
            <a:p>
              <a:endParaRPr sz="3567"/>
            </a:p>
          </p:txBody>
        </p:sp>
        <p:sp>
          <p:nvSpPr>
            <p:cNvPr id="4" name="object 4"/>
            <p:cNvSpPr/>
            <p:nvPr/>
          </p:nvSpPr>
          <p:spPr>
            <a:xfrm>
              <a:off x="4489870"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5" name="object 5"/>
            <p:cNvSpPr/>
            <p:nvPr/>
          </p:nvSpPr>
          <p:spPr>
            <a:xfrm>
              <a:off x="4860960"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6" name="object 6"/>
            <p:cNvSpPr/>
            <p:nvPr/>
          </p:nvSpPr>
          <p:spPr>
            <a:xfrm>
              <a:off x="5232050"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7" name="object 7"/>
            <p:cNvSpPr/>
            <p:nvPr/>
          </p:nvSpPr>
          <p:spPr>
            <a:xfrm>
              <a:off x="5603068"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8" name="object 8"/>
            <p:cNvSpPr/>
            <p:nvPr/>
          </p:nvSpPr>
          <p:spPr>
            <a:xfrm>
              <a:off x="5974158"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9" name="object 9"/>
            <p:cNvSpPr txBox="1"/>
            <p:nvPr/>
          </p:nvSpPr>
          <p:spPr>
            <a:xfrm>
              <a:off x="4414470" y="2831494"/>
              <a:ext cx="151002" cy="132237"/>
            </a:xfrm>
            <a:prstGeom prst="rect">
              <a:avLst/>
            </a:prstGeom>
          </p:spPr>
          <p:txBody>
            <a:bodyPr vert="horz" wrap="square" lIns="0" tIns="25167" rIns="0" bIns="0" rtlCol="0">
              <a:spAutoFit/>
            </a:bodyPr>
            <a:lstStyle/>
            <a:p>
              <a:pPr marL="25168">
                <a:spcBef>
                  <a:spcPts val="198"/>
                </a:spcBef>
              </a:pPr>
              <a:r>
                <a:rPr sz="694" dirty="0">
                  <a:latin typeface="Arial"/>
                  <a:cs typeface="Arial"/>
                </a:rPr>
                <a:t>−2</a:t>
              </a:r>
              <a:endParaRPr sz="694">
                <a:latin typeface="Arial"/>
                <a:cs typeface="Arial"/>
              </a:endParaRPr>
            </a:p>
          </p:txBody>
        </p:sp>
        <p:sp>
          <p:nvSpPr>
            <p:cNvPr id="10" name="object 10"/>
            <p:cNvSpPr txBox="1"/>
            <p:nvPr/>
          </p:nvSpPr>
          <p:spPr>
            <a:xfrm>
              <a:off x="4785560" y="2831494"/>
              <a:ext cx="151002" cy="132237"/>
            </a:xfrm>
            <a:prstGeom prst="rect">
              <a:avLst/>
            </a:prstGeom>
          </p:spPr>
          <p:txBody>
            <a:bodyPr vert="horz" wrap="square" lIns="0" tIns="25167" rIns="0" bIns="0" rtlCol="0">
              <a:spAutoFit/>
            </a:bodyPr>
            <a:lstStyle/>
            <a:p>
              <a:pPr marL="25168">
                <a:spcBef>
                  <a:spcPts val="198"/>
                </a:spcBef>
              </a:pPr>
              <a:r>
                <a:rPr sz="694" dirty="0">
                  <a:latin typeface="Arial"/>
                  <a:cs typeface="Arial"/>
                </a:rPr>
                <a:t>−1</a:t>
              </a:r>
              <a:endParaRPr sz="694">
                <a:latin typeface="Arial"/>
                <a:cs typeface="Arial"/>
              </a:endParaRPr>
            </a:p>
          </p:txBody>
        </p:sp>
        <p:sp>
          <p:nvSpPr>
            <p:cNvPr id="11" name="object 11"/>
            <p:cNvSpPr txBox="1"/>
            <p:nvPr/>
          </p:nvSpPr>
          <p:spPr>
            <a:xfrm>
              <a:off x="5182384" y="2831494"/>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0</a:t>
              </a:r>
              <a:endParaRPr sz="694">
                <a:latin typeface="Arial"/>
                <a:cs typeface="Arial"/>
              </a:endParaRPr>
            </a:p>
          </p:txBody>
        </p:sp>
        <p:sp>
          <p:nvSpPr>
            <p:cNvPr id="12" name="object 12"/>
            <p:cNvSpPr txBox="1"/>
            <p:nvPr/>
          </p:nvSpPr>
          <p:spPr>
            <a:xfrm>
              <a:off x="5553401" y="2831494"/>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1</a:t>
              </a:r>
              <a:endParaRPr sz="694">
                <a:latin typeface="Arial"/>
                <a:cs typeface="Arial"/>
              </a:endParaRPr>
            </a:p>
          </p:txBody>
        </p:sp>
        <p:sp>
          <p:nvSpPr>
            <p:cNvPr id="13" name="object 13"/>
            <p:cNvSpPr txBox="1"/>
            <p:nvPr/>
          </p:nvSpPr>
          <p:spPr>
            <a:xfrm>
              <a:off x="5924493" y="2831494"/>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2</a:t>
              </a:r>
              <a:endParaRPr sz="694">
                <a:latin typeface="Arial"/>
                <a:cs typeface="Arial"/>
              </a:endParaRPr>
            </a:p>
          </p:txBody>
        </p:sp>
        <p:sp>
          <p:nvSpPr>
            <p:cNvPr id="14" name="object 14"/>
            <p:cNvSpPr/>
            <p:nvPr/>
          </p:nvSpPr>
          <p:spPr>
            <a:xfrm>
              <a:off x="4430529" y="1266103"/>
              <a:ext cx="0" cy="1437034"/>
            </a:xfrm>
            <a:custGeom>
              <a:avLst/>
              <a:gdLst/>
              <a:ahLst/>
              <a:cxnLst/>
              <a:rect l="l" t="t" r="r" b="b"/>
              <a:pathLst>
                <a:path h="725169">
                  <a:moveTo>
                    <a:pt x="0" y="725113"/>
                  </a:moveTo>
                  <a:lnTo>
                    <a:pt x="0" y="0"/>
                  </a:lnTo>
                </a:path>
              </a:pathLst>
            </a:custGeom>
            <a:ln w="3175">
              <a:solidFill>
                <a:srgbClr val="000000"/>
              </a:solidFill>
            </a:ln>
          </p:spPr>
          <p:txBody>
            <a:bodyPr wrap="square" lIns="0" tIns="0" rIns="0" bIns="0" rtlCol="0"/>
            <a:lstStyle/>
            <a:p>
              <a:endParaRPr sz="3567"/>
            </a:p>
          </p:txBody>
        </p:sp>
        <p:sp>
          <p:nvSpPr>
            <p:cNvPr id="15" name="object 15"/>
            <p:cNvSpPr/>
            <p:nvPr/>
          </p:nvSpPr>
          <p:spPr>
            <a:xfrm>
              <a:off x="4379268" y="2703024"/>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16" name="object 16"/>
            <p:cNvSpPr/>
            <p:nvPr/>
          </p:nvSpPr>
          <p:spPr>
            <a:xfrm>
              <a:off x="4379268" y="2343757"/>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17" name="object 17"/>
            <p:cNvSpPr/>
            <p:nvPr/>
          </p:nvSpPr>
          <p:spPr>
            <a:xfrm>
              <a:off x="4379268" y="1984564"/>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18" name="object 18"/>
            <p:cNvSpPr/>
            <p:nvPr/>
          </p:nvSpPr>
          <p:spPr>
            <a:xfrm>
              <a:off x="4379268" y="1625370"/>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19" name="object 19"/>
            <p:cNvSpPr/>
            <p:nvPr/>
          </p:nvSpPr>
          <p:spPr>
            <a:xfrm>
              <a:off x="4379268" y="1266103"/>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20" name="object 20"/>
            <p:cNvSpPr txBox="1"/>
            <p:nvPr/>
          </p:nvSpPr>
          <p:spPr>
            <a:xfrm>
              <a:off x="4196989" y="2627624"/>
              <a:ext cx="106824" cy="151002"/>
            </a:xfrm>
            <a:prstGeom prst="rect">
              <a:avLst/>
            </a:prstGeom>
          </p:spPr>
          <p:txBody>
            <a:bodyPr vert="vert270" wrap="square" lIns="0" tIns="22650" rIns="0" bIns="0" rtlCol="0">
              <a:spAutoFit/>
            </a:bodyPr>
            <a:lstStyle/>
            <a:p>
              <a:pPr marL="25168">
                <a:spcBef>
                  <a:spcPts val="178"/>
                </a:spcBef>
              </a:pPr>
              <a:r>
                <a:rPr sz="694" dirty="0">
                  <a:latin typeface="Arial"/>
                  <a:cs typeface="Arial"/>
                </a:rPr>
                <a:t>−2</a:t>
              </a:r>
              <a:endParaRPr sz="694">
                <a:latin typeface="Arial"/>
                <a:cs typeface="Arial"/>
              </a:endParaRPr>
            </a:p>
          </p:txBody>
        </p:sp>
        <p:sp>
          <p:nvSpPr>
            <p:cNvPr id="21" name="object 21"/>
            <p:cNvSpPr txBox="1"/>
            <p:nvPr/>
          </p:nvSpPr>
          <p:spPr>
            <a:xfrm>
              <a:off x="4196989" y="2268359"/>
              <a:ext cx="106824" cy="151002"/>
            </a:xfrm>
            <a:prstGeom prst="rect">
              <a:avLst/>
            </a:prstGeom>
          </p:spPr>
          <p:txBody>
            <a:bodyPr vert="vert270" wrap="square" lIns="0" tIns="22650" rIns="0" bIns="0" rtlCol="0">
              <a:spAutoFit/>
            </a:bodyPr>
            <a:lstStyle/>
            <a:p>
              <a:pPr marL="25168">
                <a:spcBef>
                  <a:spcPts val="178"/>
                </a:spcBef>
              </a:pPr>
              <a:r>
                <a:rPr sz="694" dirty="0">
                  <a:latin typeface="Arial"/>
                  <a:cs typeface="Arial"/>
                </a:rPr>
                <a:t>−1</a:t>
              </a:r>
              <a:endParaRPr sz="694">
                <a:latin typeface="Arial"/>
                <a:cs typeface="Arial"/>
              </a:endParaRPr>
            </a:p>
          </p:txBody>
        </p:sp>
        <p:sp>
          <p:nvSpPr>
            <p:cNvPr id="22" name="object 22"/>
            <p:cNvSpPr txBox="1"/>
            <p:nvPr/>
          </p:nvSpPr>
          <p:spPr>
            <a:xfrm>
              <a:off x="4196989" y="1575707"/>
              <a:ext cx="106824" cy="459297"/>
            </a:xfrm>
            <a:prstGeom prst="rect">
              <a:avLst/>
            </a:prstGeom>
          </p:spPr>
          <p:txBody>
            <a:bodyPr vert="vert270" wrap="square" lIns="0" tIns="22650" rIns="0" bIns="0" rtlCol="0">
              <a:spAutoFit/>
            </a:bodyPr>
            <a:lstStyle/>
            <a:p>
              <a:pPr marL="25168">
                <a:spcBef>
                  <a:spcPts val="178"/>
                </a:spcBef>
                <a:tabLst>
                  <a:tab pos="383806" algn="l"/>
                </a:tabLst>
              </a:pPr>
              <a:r>
                <a:rPr sz="694" dirty="0">
                  <a:latin typeface="Arial"/>
                  <a:cs typeface="Arial"/>
                </a:rPr>
                <a:t>0	1</a:t>
              </a:r>
              <a:endParaRPr sz="694">
                <a:latin typeface="Arial"/>
                <a:cs typeface="Arial"/>
              </a:endParaRPr>
            </a:p>
          </p:txBody>
        </p:sp>
        <p:sp>
          <p:nvSpPr>
            <p:cNvPr id="23" name="object 23"/>
            <p:cNvSpPr txBox="1"/>
            <p:nvPr/>
          </p:nvSpPr>
          <p:spPr>
            <a:xfrm>
              <a:off x="4196989" y="1216437"/>
              <a:ext cx="106824" cy="99410"/>
            </a:xfrm>
            <a:prstGeom prst="rect">
              <a:avLst/>
            </a:prstGeom>
          </p:spPr>
          <p:txBody>
            <a:bodyPr vert="vert270" wrap="square" lIns="0" tIns="22650" rIns="0" bIns="0" rtlCol="0">
              <a:spAutoFit/>
            </a:bodyPr>
            <a:lstStyle/>
            <a:p>
              <a:pPr marL="25168">
                <a:spcBef>
                  <a:spcPts val="178"/>
                </a:spcBef>
              </a:pPr>
              <a:r>
                <a:rPr sz="694" dirty="0">
                  <a:latin typeface="Arial"/>
                  <a:cs typeface="Arial"/>
                </a:rPr>
                <a:t>2</a:t>
              </a:r>
              <a:endParaRPr sz="694">
                <a:latin typeface="Arial"/>
                <a:cs typeface="Arial"/>
              </a:endParaRPr>
            </a:p>
          </p:txBody>
        </p:sp>
        <p:sp>
          <p:nvSpPr>
            <p:cNvPr id="24" name="object 24"/>
            <p:cNvSpPr/>
            <p:nvPr/>
          </p:nvSpPr>
          <p:spPr>
            <a:xfrm>
              <a:off x="4430529" y="1208673"/>
              <a:ext cx="1603136" cy="1552802"/>
            </a:xfrm>
            <a:custGeom>
              <a:avLst/>
              <a:gdLst/>
              <a:ahLst/>
              <a:cxnLst/>
              <a:rect l="l" t="t" r="r" b="b"/>
              <a:pathLst>
                <a:path w="808989" h="783590">
                  <a:moveTo>
                    <a:pt x="0" y="783075"/>
                  </a:moveTo>
                  <a:lnTo>
                    <a:pt x="808942" y="783075"/>
                  </a:lnTo>
                  <a:lnTo>
                    <a:pt x="808942" y="0"/>
                  </a:lnTo>
                  <a:lnTo>
                    <a:pt x="0" y="0"/>
                  </a:lnTo>
                  <a:lnTo>
                    <a:pt x="0" y="783075"/>
                  </a:lnTo>
                </a:path>
              </a:pathLst>
            </a:custGeom>
            <a:ln w="3175">
              <a:solidFill>
                <a:srgbClr val="000000"/>
              </a:solidFill>
            </a:ln>
          </p:spPr>
          <p:txBody>
            <a:bodyPr wrap="square" lIns="0" tIns="0" rIns="0" bIns="0" rtlCol="0"/>
            <a:lstStyle/>
            <a:p>
              <a:endParaRPr sz="3567"/>
            </a:p>
          </p:txBody>
        </p:sp>
        <p:sp>
          <p:nvSpPr>
            <p:cNvPr id="25" name="object 25"/>
            <p:cNvSpPr txBox="1"/>
            <p:nvPr/>
          </p:nvSpPr>
          <p:spPr>
            <a:xfrm>
              <a:off x="5161131" y="3036318"/>
              <a:ext cx="142193" cy="132109"/>
            </a:xfrm>
            <a:prstGeom prst="rect">
              <a:avLst/>
            </a:prstGeom>
          </p:spPr>
          <p:txBody>
            <a:bodyPr vert="horz" wrap="square" lIns="0" tIns="25167" rIns="0" bIns="0" rtlCol="0">
              <a:spAutoFit/>
            </a:bodyPr>
            <a:lstStyle/>
            <a:p>
              <a:pPr marL="25168">
                <a:spcBef>
                  <a:spcPts val="198"/>
                </a:spcBef>
              </a:pPr>
              <a:r>
                <a:rPr sz="1040" spc="-14" baseline="7936" dirty="0">
                  <a:latin typeface="Arial"/>
                  <a:cs typeface="Arial"/>
                </a:rPr>
                <a:t>X</a:t>
              </a:r>
              <a:r>
                <a:rPr sz="396" spc="30" dirty="0">
                  <a:latin typeface="Arial"/>
                  <a:cs typeface="Arial"/>
                </a:rPr>
                <a:t>1</a:t>
              </a:r>
              <a:endParaRPr sz="396">
                <a:latin typeface="Arial"/>
                <a:cs typeface="Arial"/>
              </a:endParaRPr>
            </a:p>
          </p:txBody>
        </p:sp>
        <p:sp>
          <p:nvSpPr>
            <p:cNvPr id="26" name="object 26"/>
            <p:cNvSpPr txBox="1"/>
            <p:nvPr/>
          </p:nvSpPr>
          <p:spPr>
            <a:xfrm>
              <a:off x="3976085" y="1913658"/>
              <a:ext cx="167610" cy="142193"/>
            </a:xfrm>
            <a:prstGeom prst="rect">
              <a:avLst/>
            </a:prstGeom>
          </p:spPr>
          <p:txBody>
            <a:bodyPr vert="vert270" wrap="square" lIns="0" tIns="37750" rIns="0" bIns="0" rtlCol="0">
              <a:spAutoFit/>
            </a:bodyPr>
            <a:lstStyle/>
            <a:p>
              <a:pPr marL="25168">
                <a:spcBef>
                  <a:spcPts val="297"/>
                </a:spcBef>
              </a:pPr>
              <a:r>
                <a:rPr sz="1040" baseline="7936" dirty="0">
                  <a:latin typeface="Arial"/>
                  <a:cs typeface="Arial"/>
                </a:rPr>
                <a:t>X</a:t>
              </a:r>
              <a:r>
                <a:rPr sz="396" dirty="0">
                  <a:latin typeface="Arial"/>
                  <a:cs typeface="Arial"/>
                </a:rPr>
                <a:t>2</a:t>
              </a:r>
              <a:endParaRPr sz="396">
                <a:latin typeface="Arial"/>
                <a:cs typeface="Arial"/>
              </a:endParaRPr>
            </a:p>
          </p:txBody>
        </p:sp>
        <p:sp>
          <p:nvSpPr>
            <p:cNvPr id="27" name="object 27"/>
            <p:cNvSpPr/>
            <p:nvPr/>
          </p:nvSpPr>
          <p:spPr>
            <a:xfrm>
              <a:off x="4430529" y="1208673"/>
              <a:ext cx="1603136" cy="1343916"/>
            </a:xfrm>
            <a:custGeom>
              <a:avLst/>
              <a:gdLst/>
              <a:ahLst/>
              <a:cxnLst/>
              <a:rect l="l" t="t" r="r" b="b"/>
              <a:pathLst>
                <a:path w="808989" h="678180">
                  <a:moveTo>
                    <a:pt x="808942" y="0"/>
                  </a:moveTo>
                  <a:lnTo>
                    <a:pt x="0" y="0"/>
                  </a:lnTo>
                  <a:lnTo>
                    <a:pt x="0" y="677947"/>
                  </a:lnTo>
                  <a:lnTo>
                    <a:pt x="808942" y="286406"/>
                  </a:lnTo>
                  <a:lnTo>
                    <a:pt x="808942" y="0"/>
                  </a:lnTo>
                  <a:close/>
                </a:path>
              </a:pathLst>
            </a:custGeom>
            <a:solidFill>
              <a:srgbClr val="7CFFB5"/>
            </a:solidFill>
          </p:spPr>
          <p:txBody>
            <a:bodyPr wrap="square" lIns="0" tIns="0" rIns="0" bIns="0" rtlCol="0"/>
            <a:lstStyle/>
            <a:p>
              <a:endParaRPr sz="3567"/>
            </a:p>
          </p:txBody>
        </p:sp>
        <p:sp>
          <p:nvSpPr>
            <p:cNvPr id="28" name="object 28"/>
            <p:cNvSpPr/>
            <p:nvPr/>
          </p:nvSpPr>
          <p:spPr>
            <a:xfrm>
              <a:off x="4430529" y="1776230"/>
              <a:ext cx="1603136" cy="776401"/>
            </a:xfrm>
            <a:custGeom>
              <a:avLst/>
              <a:gdLst/>
              <a:ahLst/>
              <a:cxnLst/>
              <a:rect l="l" t="t" r="r" b="b"/>
              <a:pathLst>
                <a:path w="808989" h="391794">
                  <a:moveTo>
                    <a:pt x="0" y="391541"/>
                  </a:moveTo>
                  <a:lnTo>
                    <a:pt x="808942" y="0"/>
                  </a:lnTo>
                </a:path>
              </a:pathLst>
            </a:custGeom>
            <a:ln w="3175">
              <a:solidFill>
                <a:srgbClr val="7CFFB5"/>
              </a:solidFill>
            </a:ln>
          </p:spPr>
          <p:txBody>
            <a:bodyPr wrap="square" lIns="0" tIns="0" rIns="0" bIns="0" rtlCol="0"/>
            <a:lstStyle/>
            <a:p>
              <a:endParaRPr sz="3567"/>
            </a:p>
          </p:txBody>
        </p:sp>
        <p:sp>
          <p:nvSpPr>
            <p:cNvPr id="29" name="object 29"/>
            <p:cNvSpPr/>
            <p:nvPr/>
          </p:nvSpPr>
          <p:spPr>
            <a:xfrm>
              <a:off x="4430529" y="1776230"/>
              <a:ext cx="1603136" cy="985287"/>
            </a:xfrm>
            <a:custGeom>
              <a:avLst/>
              <a:gdLst/>
              <a:ahLst/>
              <a:cxnLst/>
              <a:rect l="l" t="t" r="r" b="b"/>
              <a:pathLst>
                <a:path w="808989" h="497205">
                  <a:moveTo>
                    <a:pt x="808942" y="0"/>
                  </a:moveTo>
                  <a:lnTo>
                    <a:pt x="0" y="391541"/>
                  </a:lnTo>
                  <a:lnTo>
                    <a:pt x="0" y="496669"/>
                  </a:lnTo>
                  <a:lnTo>
                    <a:pt x="808942" y="496669"/>
                  </a:lnTo>
                  <a:lnTo>
                    <a:pt x="808942" y="0"/>
                  </a:lnTo>
                  <a:close/>
                </a:path>
              </a:pathLst>
            </a:custGeom>
            <a:solidFill>
              <a:srgbClr val="EEEFA5"/>
            </a:solidFill>
          </p:spPr>
          <p:txBody>
            <a:bodyPr wrap="square" lIns="0" tIns="0" rIns="0" bIns="0" rtlCol="0"/>
            <a:lstStyle/>
            <a:p>
              <a:endParaRPr sz="3567"/>
            </a:p>
          </p:txBody>
        </p:sp>
        <p:sp>
          <p:nvSpPr>
            <p:cNvPr id="30" name="object 30"/>
            <p:cNvSpPr/>
            <p:nvPr/>
          </p:nvSpPr>
          <p:spPr>
            <a:xfrm>
              <a:off x="4430529" y="1776230"/>
              <a:ext cx="1603136" cy="776401"/>
            </a:xfrm>
            <a:custGeom>
              <a:avLst/>
              <a:gdLst/>
              <a:ahLst/>
              <a:cxnLst/>
              <a:rect l="l" t="t" r="r" b="b"/>
              <a:pathLst>
                <a:path w="808989" h="391794">
                  <a:moveTo>
                    <a:pt x="808942" y="0"/>
                  </a:moveTo>
                  <a:lnTo>
                    <a:pt x="0" y="391541"/>
                  </a:lnTo>
                </a:path>
              </a:pathLst>
            </a:custGeom>
            <a:ln w="3175">
              <a:solidFill>
                <a:srgbClr val="EEEFA5"/>
              </a:solidFill>
            </a:ln>
          </p:spPr>
          <p:txBody>
            <a:bodyPr wrap="square" lIns="0" tIns="0" rIns="0" bIns="0" rtlCol="0"/>
            <a:lstStyle/>
            <a:p>
              <a:endParaRPr sz="3567"/>
            </a:p>
          </p:txBody>
        </p:sp>
        <p:sp>
          <p:nvSpPr>
            <p:cNvPr id="31" name="object 31"/>
            <p:cNvSpPr/>
            <p:nvPr/>
          </p:nvSpPr>
          <p:spPr>
            <a:xfrm>
              <a:off x="4430529" y="1776217"/>
              <a:ext cx="1603136" cy="776401"/>
            </a:xfrm>
            <a:custGeom>
              <a:avLst/>
              <a:gdLst/>
              <a:ahLst/>
              <a:cxnLst/>
              <a:rect l="l" t="t" r="r" b="b"/>
              <a:pathLst>
                <a:path w="808989" h="391794">
                  <a:moveTo>
                    <a:pt x="0" y="391537"/>
                  </a:moveTo>
                  <a:lnTo>
                    <a:pt x="808942" y="0"/>
                  </a:lnTo>
                </a:path>
              </a:pathLst>
            </a:custGeom>
            <a:ln w="8338">
              <a:solidFill>
                <a:srgbClr val="000000"/>
              </a:solidFill>
            </a:ln>
          </p:spPr>
          <p:txBody>
            <a:bodyPr wrap="square" lIns="0" tIns="0" rIns="0" bIns="0" rtlCol="0"/>
            <a:lstStyle/>
            <a:p>
              <a:endParaRPr sz="3567"/>
            </a:p>
          </p:txBody>
        </p:sp>
        <p:sp>
          <p:nvSpPr>
            <p:cNvPr id="32" name="object 32"/>
            <p:cNvSpPr/>
            <p:nvPr/>
          </p:nvSpPr>
          <p:spPr>
            <a:xfrm>
              <a:off x="6604932" y="2760454"/>
              <a:ext cx="1484851" cy="0"/>
            </a:xfrm>
            <a:custGeom>
              <a:avLst/>
              <a:gdLst/>
              <a:ahLst/>
              <a:cxnLst/>
              <a:rect l="l" t="t" r="r" b="b"/>
              <a:pathLst>
                <a:path w="749300">
                  <a:moveTo>
                    <a:pt x="0" y="0"/>
                  </a:moveTo>
                  <a:lnTo>
                    <a:pt x="749017" y="0"/>
                  </a:lnTo>
                </a:path>
              </a:pathLst>
            </a:custGeom>
            <a:ln w="3175">
              <a:solidFill>
                <a:srgbClr val="000000"/>
              </a:solidFill>
            </a:ln>
          </p:spPr>
          <p:txBody>
            <a:bodyPr wrap="square" lIns="0" tIns="0" rIns="0" bIns="0" rtlCol="0"/>
            <a:lstStyle/>
            <a:p>
              <a:endParaRPr sz="3567"/>
            </a:p>
          </p:txBody>
        </p:sp>
        <p:sp>
          <p:nvSpPr>
            <p:cNvPr id="33" name="object 33"/>
            <p:cNvSpPr/>
            <p:nvPr/>
          </p:nvSpPr>
          <p:spPr>
            <a:xfrm>
              <a:off x="6604932"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34" name="object 34"/>
            <p:cNvSpPr/>
            <p:nvPr/>
          </p:nvSpPr>
          <p:spPr>
            <a:xfrm>
              <a:off x="6976024"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35" name="object 35"/>
            <p:cNvSpPr/>
            <p:nvPr/>
          </p:nvSpPr>
          <p:spPr>
            <a:xfrm>
              <a:off x="7347114"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36" name="object 36"/>
            <p:cNvSpPr/>
            <p:nvPr/>
          </p:nvSpPr>
          <p:spPr>
            <a:xfrm>
              <a:off x="7718132"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37" name="object 37"/>
            <p:cNvSpPr/>
            <p:nvPr/>
          </p:nvSpPr>
          <p:spPr>
            <a:xfrm>
              <a:off x="8089222" y="2760454"/>
              <a:ext cx="0" cy="51590"/>
            </a:xfrm>
            <a:custGeom>
              <a:avLst/>
              <a:gdLst/>
              <a:ahLst/>
              <a:cxnLst/>
              <a:rect l="l" t="t" r="r" b="b"/>
              <a:pathLst>
                <a:path h="26034">
                  <a:moveTo>
                    <a:pt x="0" y="0"/>
                  </a:moveTo>
                  <a:lnTo>
                    <a:pt x="0" y="25867"/>
                  </a:lnTo>
                </a:path>
              </a:pathLst>
            </a:custGeom>
            <a:ln w="3175">
              <a:solidFill>
                <a:srgbClr val="000000"/>
              </a:solidFill>
            </a:ln>
          </p:spPr>
          <p:txBody>
            <a:bodyPr wrap="square" lIns="0" tIns="0" rIns="0" bIns="0" rtlCol="0"/>
            <a:lstStyle/>
            <a:p>
              <a:endParaRPr sz="3567"/>
            </a:p>
          </p:txBody>
        </p:sp>
        <p:sp>
          <p:nvSpPr>
            <p:cNvPr id="38" name="object 38"/>
            <p:cNvSpPr txBox="1"/>
            <p:nvPr/>
          </p:nvSpPr>
          <p:spPr>
            <a:xfrm>
              <a:off x="6529532" y="2831494"/>
              <a:ext cx="151002" cy="132237"/>
            </a:xfrm>
            <a:prstGeom prst="rect">
              <a:avLst/>
            </a:prstGeom>
          </p:spPr>
          <p:txBody>
            <a:bodyPr vert="horz" wrap="square" lIns="0" tIns="25167" rIns="0" bIns="0" rtlCol="0">
              <a:spAutoFit/>
            </a:bodyPr>
            <a:lstStyle/>
            <a:p>
              <a:pPr marL="25168">
                <a:spcBef>
                  <a:spcPts val="198"/>
                </a:spcBef>
              </a:pPr>
              <a:r>
                <a:rPr sz="694" dirty="0">
                  <a:latin typeface="Arial"/>
                  <a:cs typeface="Arial"/>
                </a:rPr>
                <a:t>−2</a:t>
              </a:r>
              <a:endParaRPr sz="694">
                <a:latin typeface="Arial"/>
                <a:cs typeface="Arial"/>
              </a:endParaRPr>
            </a:p>
          </p:txBody>
        </p:sp>
        <p:sp>
          <p:nvSpPr>
            <p:cNvPr id="39" name="object 39"/>
            <p:cNvSpPr txBox="1"/>
            <p:nvPr/>
          </p:nvSpPr>
          <p:spPr>
            <a:xfrm>
              <a:off x="6900622" y="2831494"/>
              <a:ext cx="151002" cy="132237"/>
            </a:xfrm>
            <a:prstGeom prst="rect">
              <a:avLst/>
            </a:prstGeom>
          </p:spPr>
          <p:txBody>
            <a:bodyPr vert="horz" wrap="square" lIns="0" tIns="25167" rIns="0" bIns="0" rtlCol="0">
              <a:spAutoFit/>
            </a:bodyPr>
            <a:lstStyle/>
            <a:p>
              <a:pPr marL="25168">
                <a:spcBef>
                  <a:spcPts val="198"/>
                </a:spcBef>
              </a:pPr>
              <a:r>
                <a:rPr sz="694" dirty="0">
                  <a:latin typeface="Arial"/>
                  <a:cs typeface="Arial"/>
                </a:rPr>
                <a:t>−1</a:t>
              </a:r>
              <a:endParaRPr sz="694">
                <a:latin typeface="Arial"/>
                <a:cs typeface="Arial"/>
              </a:endParaRPr>
            </a:p>
          </p:txBody>
        </p:sp>
        <p:sp>
          <p:nvSpPr>
            <p:cNvPr id="40" name="object 40"/>
            <p:cNvSpPr txBox="1"/>
            <p:nvPr/>
          </p:nvSpPr>
          <p:spPr>
            <a:xfrm>
              <a:off x="7297446" y="2831494"/>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0</a:t>
              </a:r>
              <a:endParaRPr sz="694">
                <a:latin typeface="Arial"/>
                <a:cs typeface="Arial"/>
              </a:endParaRPr>
            </a:p>
          </p:txBody>
        </p:sp>
        <p:sp>
          <p:nvSpPr>
            <p:cNvPr id="41" name="object 41"/>
            <p:cNvSpPr txBox="1"/>
            <p:nvPr/>
          </p:nvSpPr>
          <p:spPr>
            <a:xfrm>
              <a:off x="7668463" y="2831494"/>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1</a:t>
              </a:r>
              <a:endParaRPr sz="694">
                <a:latin typeface="Arial"/>
                <a:cs typeface="Arial"/>
              </a:endParaRPr>
            </a:p>
          </p:txBody>
        </p:sp>
        <p:sp>
          <p:nvSpPr>
            <p:cNvPr id="42" name="object 42"/>
            <p:cNvSpPr txBox="1"/>
            <p:nvPr/>
          </p:nvSpPr>
          <p:spPr>
            <a:xfrm>
              <a:off x="8039555" y="2831494"/>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2</a:t>
              </a:r>
              <a:endParaRPr sz="694">
                <a:latin typeface="Arial"/>
                <a:cs typeface="Arial"/>
              </a:endParaRPr>
            </a:p>
          </p:txBody>
        </p:sp>
        <p:sp>
          <p:nvSpPr>
            <p:cNvPr id="43" name="object 43"/>
            <p:cNvSpPr/>
            <p:nvPr/>
          </p:nvSpPr>
          <p:spPr>
            <a:xfrm>
              <a:off x="6545593" y="1266103"/>
              <a:ext cx="0" cy="1437034"/>
            </a:xfrm>
            <a:custGeom>
              <a:avLst/>
              <a:gdLst/>
              <a:ahLst/>
              <a:cxnLst/>
              <a:rect l="l" t="t" r="r" b="b"/>
              <a:pathLst>
                <a:path h="725169">
                  <a:moveTo>
                    <a:pt x="0" y="725113"/>
                  </a:moveTo>
                  <a:lnTo>
                    <a:pt x="0" y="0"/>
                  </a:lnTo>
                </a:path>
              </a:pathLst>
            </a:custGeom>
            <a:ln w="3175">
              <a:solidFill>
                <a:srgbClr val="000000"/>
              </a:solidFill>
            </a:ln>
          </p:spPr>
          <p:txBody>
            <a:bodyPr wrap="square" lIns="0" tIns="0" rIns="0" bIns="0" rtlCol="0"/>
            <a:lstStyle/>
            <a:p>
              <a:endParaRPr sz="3567"/>
            </a:p>
          </p:txBody>
        </p:sp>
        <p:sp>
          <p:nvSpPr>
            <p:cNvPr id="44" name="object 44"/>
            <p:cNvSpPr/>
            <p:nvPr/>
          </p:nvSpPr>
          <p:spPr>
            <a:xfrm>
              <a:off x="6494332" y="2703024"/>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45" name="object 45"/>
            <p:cNvSpPr/>
            <p:nvPr/>
          </p:nvSpPr>
          <p:spPr>
            <a:xfrm>
              <a:off x="6494332" y="2343757"/>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46" name="object 46"/>
            <p:cNvSpPr/>
            <p:nvPr/>
          </p:nvSpPr>
          <p:spPr>
            <a:xfrm>
              <a:off x="6494332" y="1984564"/>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47" name="object 47"/>
            <p:cNvSpPr/>
            <p:nvPr/>
          </p:nvSpPr>
          <p:spPr>
            <a:xfrm>
              <a:off x="6494332" y="1625370"/>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48" name="object 48"/>
            <p:cNvSpPr/>
            <p:nvPr/>
          </p:nvSpPr>
          <p:spPr>
            <a:xfrm>
              <a:off x="6494332" y="1266103"/>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49" name="object 49"/>
            <p:cNvSpPr/>
            <p:nvPr/>
          </p:nvSpPr>
          <p:spPr>
            <a:xfrm>
              <a:off x="6545593" y="1208673"/>
              <a:ext cx="1603136" cy="1552802"/>
            </a:xfrm>
            <a:custGeom>
              <a:avLst/>
              <a:gdLst/>
              <a:ahLst/>
              <a:cxnLst/>
              <a:rect l="l" t="t" r="r" b="b"/>
              <a:pathLst>
                <a:path w="808989" h="783590">
                  <a:moveTo>
                    <a:pt x="0" y="783075"/>
                  </a:moveTo>
                  <a:lnTo>
                    <a:pt x="808942" y="783075"/>
                  </a:lnTo>
                  <a:lnTo>
                    <a:pt x="808942" y="0"/>
                  </a:lnTo>
                  <a:lnTo>
                    <a:pt x="0" y="0"/>
                  </a:lnTo>
                  <a:lnTo>
                    <a:pt x="0" y="783075"/>
                  </a:lnTo>
                </a:path>
              </a:pathLst>
            </a:custGeom>
            <a:ln w="3175">
              <a:solidFill>
                <a:srgbClr val="000000"/>
              </a:solidFill>
            </a:ln>
          </p:spPr>
          <p:txBody>
            <a:bodyPr wrap="square" lIns="0" tIns="0" rIns="0" bIns="0" rtlCol="0"/>
            <a:lstStyle/>
            <a:p>
              <a:endParaRPr sz="3567"/>
            </a:p>
          </p:txBody>
        </p:sp>
        <p:sp>
          <p:nvSpPr>
            <p:cNvPr id="50" name="object 50"/>
            <p:cNvSpPr txBox="1"/>
            <p:nvPr/>
          </p:nvSpPr>
          <p:spPr>
            <a:xfrm>
              <a:off x="7276195" y="3036318"/>
              <a:ext cx="142193" cy="132109"/>
            </a:xfrm>
            <a:prstGeom prst="rect">
              <a:avLst/>
            </a:prstGeom>
          </p:spPr>
          <p:txBody>
            <a:bodyPr vert="horz" wrap="square" lIns="0" tIns="25167" rIns="0" bIns="0" rtlCol="0">
              <a:spAutoFit/>
            </a:bodyPr>
            <a:lstStyle/>
            <a:p>
              <a:pPr marL="25168">
                <a:spcBef>
                  <a:spcPts val="198"/>
                </a:spcBef>
              </a:pPr>
              <a:r>
                <a:rPr sz="1040" spc="-14" baseline="7936" dirty="0">
                  <a:latin typeface="Arial"/>
                  <a:cs typeface="Arial"/>
                </a:rPr>
                <a:t>X</a:t>
              </a:r>
              <a:r>
                <a:rPr sz="396" spc="30" dirty="0">
                  <a:latin typeface="Arial"/>
                  <a:cs typeface="Arial"/>
                </a:rPr>
                <a:t>1</a:t>
              </a:r>
              <a:endParaRPr sz="396">
                <a:latin typeface="Arial"/>
                <a:cs typeface="Arial"/>
              </a:endParaRPr>
            </a:p>
          </p:txBody>
        </p:sp>
        <p:sp>
          <p:nvSpPr>
            <p:cNvPr id="51" name="object 51"/>
            <p:cNvSpPr txBox="1"/>
            <p:nvPr/>
          </p:nvSpPr>
          <p:spPr>
            <a:xfrm>
              <a:off x="6091149" y="1913658"/>
              <a:ext cx="167610" cy="142193"/>
            </a:xfrm>
            <a:prstGeom prst="rect">
              <a:avLst/>
            </a:prstGeom>
          </p:spPr>
          <p:txBody>
            <a:bodyPr vert="vert270" wrap="square" lIns="0" tIns="37750" rIns="0" bIns="0" rtlCol="0">
              <a:spAutoFit/>
            </a:bodyPr>
            <a:lstStyle/>
            <a:p>
              <a:pPr marL="25168">
                <a:spcBef>
                  <a:spcPts val="297"/>
                </a:spcBef>
              </a:pPr>
              <a:r>
                <a:rPr sz="1040" baseline="7936" dirty="0">
                  <a:latin typeface="Arial"/>
                  <a:cs typeface="Arial"/>
                </a:rPr>
                <a:t>X</a:t>
              </a:r>
              <a:r>
                <a:rPr sz="396" dirty="0">
                  <a:latin typeface="Arial"/>
                  <a:cs typeface="Arial"/>
                </a:rPr>
                <a:t>2</a:t>
              </a:r>
              <a:endParaRPr sz="396">
                <a:latin typeface="Arial"/>
                <a:cs typeface="Arial"/>
              </a:endParaRPr>
            </a:p>
          </p:txBody>
        </p:sp>
        <p:sp>
          <p:nvSpPr>
            <p:cNvPr id="52" name="object 52"/>
            <p:cNvSpPr/>
            <p:nvPr/>
          </p:nvSpPr>
          <p:spPr>
            <a:xfrm>
              <a:off x="6545593" y="1208673"/>
              <a:ext cx="1603136" cy="1343916"/>
            </a:xfrm>
            <a:custGeom>
              <a:avLst/>
              <a:gdLst/>
              <a:ahLst/>
              <a:cxnLst/>
              <a:rect l="l" t="t" r="r" b="b"/>
              <a:pathLst>
                <a:path w="808989" h="678180">
                  <a:moveTo>
                    <a:pt x="808942" y="0"/>
                  </a:moveTo>
                  <a:lnTo>
                    <a:pt x="0" y="0"/>
                  </a:lnTo>
                  <a:lnTo>
                    <a:pt x="0" y="677947"/>
                  </a:lnTo>
                  <a:lnTo>
                    <a:pt x="808942" y="286406"/>
                  </a:lnTo>
                  <a:lnTo>
                    <a:pt x="808942" y="0"/>
                  </a:lnTo>
                  <a:close/>
                </a:path>
              </a:pathLst>
            </a:custGeom>
            <a:solidFill>
              <a:srgbClr val="7CFFB5"/>
            </a:solidFill>
          </p:spPr>
          <p:txBody>
            <a:bodyPr wrap="square" lIns="0" tIns="0" rIns="0" bIns="0" rtlCol="0"/>
            <a:lstStyle/>
            <a:p>
              <a:endParaRPr sz="3567"/>
            </a:p>
          </p:txBody>
        </p:sp>
        <p:sp>
          <p:nvSpPr>
            <p:cNvPr id="53" name="object 53"/>
            <p:cNvSpPr/>
            <p:nvPr/>
          </p:nvSpPr>
          <p:spPr>
            <a:xfrm>
              <a:off x="6545593" y="1776230"/>
              <a:ext cx="1603136" cy="776401"/>
            </a:xfrm>
            <a:custGeom>
              <a:avLst/>
              <a:gdLst/>
              <a:ahLst/>
              <a:cxnLst/>
              <a:rect l="l" t="t" r="r" b="b"/>
              <a:pathLst>
                <a:path w="808989" h="391794">
                  <a:moveTo>
                    <a:pt x="0" y="391541"/>
                  </a:moveTo>
                  <a:lnTo>
                    <a:pt x="808942" y="0"/>
                  </a:lnTo>
                </a:path>
              </a:pathLst>
            </a:custGeom>
            <a:ln w="3175">
              <a:solidFill>
                <a:srgbClr val="7CFFB5"/>
              </a:solidFill>
            </a:ln>
          </p:spPr>
          <p:txBody>
            <a:bodyPr wrap="square" lIns="0" tIns="0" rIns="0" bIns="0" rtlCol="0"/>
            <a:lstStyle/>
            <a:p>
              <a:endParaRPr sz="3567"/>
            </a:p>
          </p:txBody>
        </p:sp>
        <p:sp>
          <p:nvSpPr>
            <p:cNvPr id="54" name="object 54"/>
            <p:cNvSpPr/>
            <p:nvPr/>
          </p:nvSpPr>
          <p:spPr>
            <a:xfrm>
              <a:off x="6545593" y="1776230"/>
              <a:ext cx="1603136" cy="985287"/>
            </a:xfrm>
            <a:custGeom>
              <a:avLst/>
              <a:gdLst/>
              <a:ahLst/>
              <a:cxnLst/>
              <a:rect l="l" t="t" r="r" b="b"/>
              <a:pathLst>
                <a:path w="808989" h="497205">
                  <a:moveTo>
                    <a:pt x="808942" y="0"/>
                  </a:moveTo>
                  <a:lnTo>
                    <a:pt x="0" y="391541"/>
                  </a:lnTo>
                  <a:lnTo>
                    <a:pt x="0" y="496669"/>
                  </a:lnTo>
                  <a:lnTo>
                    <a:pt x="808942" y="496669"/>
                  </a:lnTo>
                  <a:lnTo>
                    <a:pt x="808942" y="0"/>
                  </a:lnTo>
                  <a:close/>
                </a:path>
              </a:pathLst>
            </a:custGeom>
            <a:solidFill>
              <a:srgbClr val="EEEFA5"/>
            </a:solidFill>
          </p:spPr>
          <p:txBody>
            <a:bodyPr wrap="square" lIns="0" tIns="0" rIns="0" bIns="0" rtlCol="0"/>
            <a:lstStyle/>
            <a:p>
              <a:endParaRPr sz="3567"/>
            </a:p>
          </p:txBody>
        </p:sp>
        <p:sp>
          <p:nvSpPr>
            <p:cNvPr id="55" name="object 55"/>
            <p:cNvSpPr/>
            <p:nvPr/>
          </p:nvSpPr>
          <p:spPr>
            <a:xfrm>
              <a:off x="6545593" y="1776230"/>
              <a:ext cx="1603136" cy="776401"/>
            </a:xfrm>
            <a:custGeom>
              <a:avLst/>
              <a:gdLst/>
              <a:ahLst/>
              <a:cxnLst/>
              <a:rect l="l" t="t" r="r" b="b"/>
              <a:pathLst>
                <a:path w="808989" h="391794">
                  <a:moveTo>
                    <a:pt x="808942" y="0"/>
                  </a:moveTo>
                  <a:lnTo>
                    <a:pt x="0" y="391541"/>
                  </a:lnTo>
                </a:path>
              </a:pathLst>
            </a:custGeom>
            <a:ln w="3175">
              <a:solidFill>
                <a:srgbClr val="EEEFA5"/>
              </a:solidFill>
            </a:ln>
          </p:spPr>
          <p:txBody>
            <a:bodyPr wrap="square" lIns="0" tIns="0" rIns="0" bIns="0" rtlCol="0"/>
            <a:lstStyle/>
            <a:p>
              <a:endParaRPr sz="3567"/>
            </a:p>
          </p:txBody>
        </p:sp>
        <p:sp>
          <p:nvSpPr>
            <p:cNvPr id="56" name="object 56"/>
            <p:cNvSpPr/>
            <p:nvPr/>
          </p:nvSpPr>
          <p:spPr>
            <a:xfrm>
              <a:off x="6545593" y="2124318"/>
              <a:ext cx="1603136" cy="0"/>
            </a:xfrm>
            <a:custGeom>
              <a:avLst/>
              <a:gdLst/>
              <a:ahLst/>
              <a:cxnLst/>
              <a:rect l="l" t="t" r="r" b="b"/>
              <a:pathLst>
                <a:path w="808989">
                  <a:moveTo>
                    <a:pt x="0" y="0"/>
                  </a:moveTo>
                  <a:lnTo>
                    <a:pt x="808942" y="0"/>
                  </a:lnTo>
                </a:path>
              </a:pathLst>
            </a:custGeom>
            <a:ln w="8338">
              <a:solidFill>
                <a:srgbClr val="000000"/>
              </a:solidFill>
            </a:ln>
          </p:spPr>
          <p:txBody>
            <a:bodyPr wrap="square" lIns="0" tIns="0" rIns="0" bIns="0" rtlCol="0"/>
            <a:lstStyle/>
            <a:p>
              <a:endParaRPr sz="3567"/>
            </a:p>
          </p:txBody>
        </p:sp>
        <p:sp>
          <p:nvSpPr>
            <p:cNvPr id="57" name="object 57"/>
            <p:cNvSpPr/>
            <p:nvPr/>
          </p:nvSpPr>
          <p:spPr>
            <a:xfrm>
              <a:off x="7057614" y="2124319"/>
              <a:ext cx="0" cy="636724"/>
            </a:xfrm>
            <a:custGeom>
              <a:avLst/>
              <a:gdLst/>
              <a:ahLst/>
              <a:cxnLst/>
              <a:rect l="l" t="t" r="r" b="b"/>
              <a:pathLst>
                <a:path h="321309">
                  <a:moveTo>
                    <a:pt x="0" y="0"/>
                  </a:moveTo>
                  <a:lnTo>
                    <a:pt x="0" y="321012"/>
                  </a:lnTo>
                </a:path>
              </a:pathLst>
            </a:custGeom>
            <a:ln w="8338">
              <a:solidFill>
                <a:srgbClr val="000000"/>
              </a:solidFill>
            </a:ln>
          </p:spPr>
          <p:txBody>
            <a:bodyPr wrap="square" lIns="0" tIns="0" rIns="0" bIns="0" rtlCol="0"/>
            <a:lstStyle/>
            <a:p>
              <a:endParaRPr sz="3567"/>
            </a:p>
          </p:txBody>
        </p:sp>
        <p:sp>
          <p:nvSpPr>
            <p:cNvPr id="58" name="object 58"/>
            <p:cNvSpPr/>
            <p:nvPr/>
          </p:nvSpPr>
          <p:spPr>
            <a:xfrm>
              <a:off x="6545594" y="2451566"/>
              <a:ext cx="512148" cy="0"/>
            </a:xfrm>
            <a:custGeom>
              <a:avLst/>
              <a:gdLst/>
              <a:ahLst/>
              <a:cxnLst/>
              <a:rect l="l" t="t" r="r" b="b"/>
              <a:pathLst>
                <a:path w="258444">
                  <a:moveTo>
                    <a:pt x="0" y="0"/>
                  </a:moveTo>
                  <a:lnTo>
                    <a:pt x="258381" y="0"/>
                  </a:lnTo>
                </a:path>
              </a:pathLst>
            </a:custGeom>
            <a:ln w="8338">
              <a:solidFill>
                <a:srgbClr val="000000"/>
              </a:solidFill>
            </a:ln>
          </p:spPr>
          <p:txBody>
            <a:bodyPr wrap="square" lIns="0" tIns="0" rIns="0" bIns="0" rtlCol="0"/>
            <a:lstStyle/>
            <a:p>
              <a:endParaRPr sz="3567"/>
            </a:p>
          </p:txBody>
        </p:sp>
        <p:sp>
          <p:nvSpPr>
            <p:cNvPr id="59" name="object 59"/>
            <p:cNvSpPr/>
            <p:nvPr/>
          </p:nvSpPr>
          <p:spPr>
            <a:xfrm>
              <a:off x="6545593" y="1876828"/>
              <a:ext cx="1603136" cy="0"/>
            </a:xfrm>
            <a:custGeom>
              <a:avLst/>
              <a:gdLst/>
              <a:ahLst/>
              <a:cxnLst/>
              <a:rect l="l" t="t" r="r" b="b"/>
              <a:pathLst>
                <a:path w="808989">
                  <a:moveTo>
                    <a:pt x="0" y="0"/>
                  </a:moveTo>
                  <a:lnTo>
                    <a:pt x="808942" y="0"/>
                  </a:lnTo>
                </a:path>
              </a:pathLst>
            </a:custGeom>
            <a:ln w="8338">
              <a:solidFill>
                <a:srgbClr val="000000"/>
              </a:solidFill>
            </a:ln>
          </p:spPr>
          <p:txBody>
            <a:bodyPr wrap="square" lIns="0" tIns="0" rIns="0" bIns="0" rtlCol="0"/>
            <a:lstStyle/>
            <a:p>
              <a:endParaRPr sz="3567"/>
            </a:p>
          </p:txBody>
        </p:sp>
        <p:sp>
          <p:nvSpPr>
            <p:cNvPr id="60" name="object 60"/>
            <p:cNvSpPr/>
            <p:nvPr/>
          </p:nvSpPr>
          <p:spPr>
            <a:xfrm>
              <a:off x="7692208" y="1876829"/>
              <a:ext cx="0" cy="247895"/>
            </a:xfrm>
            <a:custGeom>
              <a:avLst/>
              <a:gdLst/>
              <a:ahLst/>
              <a:cxnLst/>
              <a:rect l="l" t="t" r="r" b="b"/>
              <a:pathLst>
                <a:path h="125094">
                  <a:moveTo>
                    <a:pt x="0" y="124891"/>
                  </a:moveTo>
                  <a:lnTo>
                    <a:pt x="0" y="0"/>
                  </a:lnTo>
                </a:path>
              </a:pathLst>
            </a:custGeom>
            <a:ln w="8338">
              <a:solidFill>
                <a:srgbClr val="000000"/>
              </a:solidFill>
            </a:ln>
          </p:spPr>
          <p:txBody>
            <a:bodyPr wrap="square" lIns="0" tIns="0" rIns="0" bIns="0" rtlCol="0"/>
            <a:lstStyle/>
            <a:p>
              <a:endParaRPr sz="3567"/>
            </a:p>
          </p:txBody>
        </p:sp>
        <p:sp>
          <p:nvSpPr>
            <p:cNvPr id="61" name="object 61"/>
            <p:cNvSpPr/>
            <p:nvPr/>
          </p:nvSpPr>
          <p:spPr>
            <a:xfrm>
              <a:off x="4489870" y="4875518"/>
              <a:ext cx="1484851" cy="0"/>
            </a:xfrm>
            <a:custGeom>
              <a:avLst/>
              <a:gdLst/>
              <a:ahLst/>
              <a:cxnLst/>
              <a:rect l="l" t="t" r="r" b="b"/>
              <a:pathLst>
                <a:path w="749300">
                  <a:moveTo>
                    <a:pt x="0" y="0"/>
                  </a:moveTo>
                  <a:lnTo>
                    <a:pt x="749016" y="0"/>
                  </a:lnTo>
                </a:path>
              </a:pathLst>
            </a:custGeom>
            <a:ln w="3175">
              <a:solidFill>
                <a:srgbClr val="000000"/>
              </a:solidFill>
            </a:ln>
          </p:spPr>
          <p:txBody>
            <a:bodyPr wrap="square" lIns="0" tIns="0" rIns="0" bIns="0" rtlCol="0"/>
            <a:lstStyle/>
            <a:p>
              <a:endParaRPr sz="3567"/>
            </a:p>
          </p:txBody>
        </p:sp>
        <p:sp>
          <p:nvSpPr>
            <p:cNvPr id="62" name="object 62"/>
            <p:cNvSpPr/>
            <p:nvPr/>
          </p:nvSpPr>
          <p:spPr>
            <a:xfrm>
              <a:off x="4489870"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63" name="object 63"/>
            <p:cNvSpPr/>
            <p:nvPr/>
          </p:nvSpPr>
          <p:spPr>
            <a:xfrm>
              <a:off x="4860960"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64" name="object 64"/>
            <p:cNvSpPr/>
            <p:nvPr/>
          </p:nvSpPr>
          <p:spPr>
            <a:xfrm>
              <a:off x="5232050"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65" name="object 65"/>
            <p:cNvSpPr/>
            <p:nvPr/>
          </p:nvSpPr>
          <p:spPr>
            <a:xfrm>
              <a:off x="5603068"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66" name="object 66"/>
            <p:cNvSpPr/>
            <p:nvPr/>
          </p:nvSpPr>
          <p:spPr>
            <a:xfrm>
              <a:off x="5974158"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67" name="object 67"/>
            <p:cNvSpPr txBox="1"/>
            <p:nvPr/>
          </p:nvSpPr>
          <p:spPr>
            <a:xfrm>
              <a:off x="4414470" y="4946556"/>
              <a:ext cx="151002" cy="132237"/>
            </a:xfrm>
            <a:prstGeom prst="rect">
              <a:avLst/>
            </a:prstGeom>
          </p:spPr>
          <p:txBody>
            <a:bodyPr vert="horz" wrap="square" lIns="0" tIns="25167" rIns="0" bIns="0" rtlCol="0">
              <a:spAutoFit/>
            </a:bodyPr>
            <a:lstStyle/>
            <a:p>
              <a:pPr marL="25168">
                <a:spcBef>
                  <a:spcPts val="198"/>
                </a:spcBef>
              </a:pPr>
              <a:r>
                <a:rPr sz="694" dirty="0">
                  <a:latin typeface="Arial"/>
                  <a:cs typeface="Arial"/>
                </a:rPr>
                <a:t>−2</a:t>
              </a:r>
              <a:endParaRPr sz="694">
                <a:latin typeface="Arial"/>
                <a:cs typeface="Arial"/>
              </a:endParaRPr>
            </a:p>
          </p:txBody>
        </p:sp>
        <p:sp>
          <p:nvSpPr>
            <p:cNvPr id="68" name="object 68"/>
            <p:cNvSpPr txBox="1"/>
            <p:nvPr/>
          </p:nvSpPr>
          <p:spPr>
            <a:xfrm>
              <a:off x="4785560" y="4946556"/>
              <a:ext cx="151002" cy="132237"/>
            </a:xfrm>
            <a:prstGeom prst="rect">
              <a:avLst/>
            </a:prstGeom>
          </p:spPr>
          <p:txBody>
            <a:bodyPr vert="horz" wrap="square" lIns="0" tIns="25167" rIns="0" bIns="0" rtlCol="0">
              <a:spAutoFit/>
            </a:bodyPr>
            <a:lstStyle/>
            <a:p>
              <a:pPr marL="25168">
                <a:spcBef>
                  <a:spcPts val="198"/>
                </a:spcBef>
              </a:pPr>
              <a:r>
                <a:rPr sz="694" dirty="0">
                  <a:latin typeface="Arial"/>
                  <a:cs typeface="Arial"/>
                </a:rPr>
                <a:t>−1</a:t>
              </a:r>
              <a:endParaRPr sz="694">
                <a:latin typeface="Arial"/>
                <a:cs typeface="Arial"/>
              </a:endParaRPr>
            </a:p>
          </p:txBody>
        </p:sp>
        <p:sp>
          <p:nvSpPr>
            <p:cNvPr id="69" name="object 69"/>
            <p:cNvSpPr txBox="1"/>
            <p:nvPr/>
          </p:nvSpPr>
          <p:spPr>
            <a:xfrm>
              <a:off x="5182384" y="4946556"/>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0</a:t>
              </a:r>
              <a:endParaRPr sz="694">
                <a:latin typeface="Arial"/>
                <a:cs typeface="Arial"/>
              </a:endParaRPr>
            </a:p>
          </p:txBody>
        </p:sp>
        <p:sp>
          <p:nvSpPr>
            <p:cNvPr id="70" name="object 70"/>
            <p:cNvSpPr txBox="1"/>
            <p:nvPr/>
          </p:nvSpPr>
          <p:spPr>
            <a:xfrm>
              <a:off x="5553401" y="4946556"/>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1</a:t>
              </a:r>
              <a:endParaRPr sz="694">
                <a:latin typeface="Arial"/>
                <a:cs typeface="Arial"/>
              </a:endParaRPr>
            </a:p>
          </p:txBody>
        </p:sp>
        <p:sp>
          <p:nvSpPr>
            <p:cNvPr id="71" name="object 71"/>
            <p:cNvSpPr txBox="1"/>
            <p:nvPr/>
          </p:nvSpPr>
          <p:spPr>
            <a:xfrm>
              <a:off x="5924493" y="4946556"/>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2</a:t>
              </a:r>
              <a:endParaRPr sz="694">
                <a:latin typeface="Arial"/>
                <a:cs typeface="Arial"/>
              </a:endParaRPr>
            </a:p>
          </p:txBody>
        </p:sp>
        <p:sp>
          <p:nvSpPr>
            <p:cNvPr id="72" name="object 72"/>
            <p:cNvSpPr/>
            <p:nvPr/>
          </p:nvSpPr>
          <p:spPr>
            <a:xfrm>
              <a:off x="4430529" y="3381167"/>
              <a:ext cx="0" cy="1437034"/>
            </a:xfrm>
            <a:custGeom>
              <a:avLst/>
              <a:gdLst/>
              <a:ahLst/>
              <a:cxnLst/>
              <a:rect l="l" t="t" r="r" b="b"/>
              <a:pathLst>
                <a:path h="725169">
                  <a:moveTo>
                    <a:pt x="0" y="725113"/>
                  </a:moveTo>
                  <a:lnTo>
                    <a:pt x="0" y="0"/>
                  </a:lnTo>
                </a:path>
              </a:pathLst>
            </a:custGeom>
            <a:ln w="3175">
              <a:solidFill>
                <a:srgbClr val="000000"/>
              </a:solidFill>
            </a:ln>
          </p:spPr>
          <p:txBody>
            <a:bodyPr wrap="square" lIns="0" tIns="0" rIns="0" bIns="0" rtlCol="0"/>
            <a:lstStyle/>
            <a:p>
              <a:endParaRPr sz="3567"/>
            </a:p>
          </p:txBody>
        </p:sp>
        <p:sp>
          <p:nvSpPr>
            <p:cNvPr id="73" name="object 73"/>
            <p:cNvSpPr/>
            <p:nvPr/>
          </p:nvSpPr>
          <p:spPr>
            <a:xfrm>
              <a:off x="4379268" y="4818090"/>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74" name="object 74"/>
            <p:cNvSpPr/>
            <p:nvPr/>
          </p:nvSpPr>
          <p:spPr>
            <a:xfrm>
              <a:off x="4379268" y="4458823"/>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75" name="object 75"/>
            <p:cNvSpPr/>
            <p:nvPr/>
          </p:nvSpPr>
          <p:spPr>
            <a:xfrm>
              <a:off x="4379268" y="4099628"/>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76" name="object 76"/>
            <p:cNvSpPr/>
            <p:nvPr/>
          </p:nvSpPr>
          <p:spPr>
            <a:xfrm>
              <a:off x="4379268" y="3740434"/>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77" name="object 77"/>
            <p:cNvSpPr/>
            <p:nvPr/>
          </p:nvSpPr>
          <p:spPr>
            <a:xfrm>
              <a:off x="4379268" y="3381167"/>
              <a:ext cx="51590" cy="0"/>
            </a:xfrm>
            <a:custGeom>
              <a:avLst/>
              <a:gdLst/>
              <a:ahLst/>
              <a:cxnLst/>
              <a:rect l="l" t="t" r="r" b="b"/>
              <a:pathLst>
                <a:path w="26034">
                  <a:moveTo>
                    <a:pt x="25868" y="0"/>
                  </a:moveTo>
                  <a:lnTo>
                    <a:pt x="0" y="0"/>
                  </a:lnTo>
                </a:path>
              </a:pathLst>
            </a:custGeom>
            <a:ln w="3175">
              <a:solidFill>
                <a:srgbClr val="000000"/>
              </a:solidFill>
            </a:ln>
          </p:spPr>
          <p:txBody>
            <a:bodyPr wrap="square" lIns="0" tIns="0" rIns="0" bIns="0" rtlCol="0"/>
            <a:lstStyle/>
            <a:p>
              <a:endParaRPr sz="3567"/>
            </a:p>
          </p:txBody>
        </p:sp>
        <p:sp>
          <p:nvSpPr>
            <p:cNvPr id="78" name="object 78"/>
            <p:cNvSpPr txBox="1"/>
            <p:nvPr/>
          </p:nvSpPr>
          <p:spPr>
            <a:xfrm>
              <a:off x="4196990" y="4049960"/>
              <a:ext cx="106824" cy="844350"/>
            </a:xfrm>
            <a:prstGeom prst="rect">
              <a:avLst/>
            </a:prstGeom>
          </p:spPr>
          <p:txBody>
            <a:bodyPr vert="vert270" wrap="square" lIns="0" tIns="22650" rIns="0" bIns="0" rtlCol="0">
              <a:spAutoFit/>
            </a:bodyPr>
            <a:lstStyle/>
            <a:p>
              <a:pPr marL="25168">
                <a:spcBef>
                  <a:spcPts val="178"/>
                </a:spcBef>
                <a:tabLst>
                  <a:tab pos="383806" algn="l"/>
                  <a:tab pos="768870" algn="l"/>
                </a:tabLst>
              </a:pPr>
              <a:r>
                <a:rPr sz="694" dirty="0">
                  <a:latin typeface="Arial"/>
                  <a:cs typeface="Arial"/>
                </a:rPr>
                <a:t>−2	−1	0</a:t>
              </a:r>
              <a:endParaRPr sz="694">
                <a:latin typeface="Arial"/>
                <a:cs typeface="Arial"/>
              </a:endParaRPr>
            </a:p>
          </p:txBody>
        </p:sp>
        <p:sp>
          <p:nvSpPr>
            <p:cNvPr id="79" name="object 79"/>
            <p:cNvSpPr txBox="1"/>
            <p:nvPr/>
          </p:nvSpPr>
          <p:spPr>
            <a:xfrm>
              <a:off x="4196989" y="3690769"/>
              <a:ext cx="106824" cy="99410"/>
            </a:xfrm>
            <a:prstGeom prst="rect">
              <a:avLst/>
            </a:prstGeom>
          </p:spPr>
          <p:txBody>
            <a:bodyPr vert="vert270" wrap="square" lIns="0" tIns="22650" rIns="0" bIns="0" rtlCol="0">
              <a:spAutoFit/>
            </a:bodyPr>
            <a:lstStyle/>
            <a:p>
              <a:pPr marL="25168">
                <a:spcBef>
                  <a:spcPts val="178"/>
                </a:spcBef>
              </a:pPr>
              <a:r>
                <a:rPr sz="694" dirty="0">
                  <a:latin typeface="Arial"/>
                  <a:cs typeface="Arial"/>
                </a:rPr>
                <a:t>1</a:t>
              </a:r>
              <a:endParaRPr sz="694">
                <a:latin typeface="Arial"/>
                <a:cs typeface="Arial"/>
              </a:endParaRPr>
            </a:p>
          </p:txBody>
        </p:sp>
        <p:sp>
          <p:nvSpPr>
            <p:cNvPr id="80" name="object 80"/>
            <p:cNvSpPr txBox="1"/>
            <p:nvPr/>
          </p:nvSpPr>
          <p:spPr>
            <a:xfrm>
              <a:off x="4196989" y="3331500"/>
              <a:ext cx="106824" cy="99410"/>
            </a:xfrm>
            <a:prstGeom prst="rect">
              <a:avLst/>
            </a:prstGeom>
          </p:spPr>
          <p:txBody>
            <a:bodyPr vert="vert270" wrap="square" lIns="0" tIns="22650" rIns="0" bIns="0" rtlCol="0">
              <a:spAutoFit/>
            </a:bodyPr>
            <a:lstStyle/>
            <a:p>
              <a:pPr marL="25168">
                <a:spcBef>
                  <a:spcPts val="178"/>
                </a:spcBef>
              </a:pPr>
              <a:r>
                <a:rPr sz="694" dirty="0">
                  <a:latin typeface="Arial"/>
                  <a:cs typeface="Arial"/>
                </a:rPr>
                <a:t>2</a:t>
              </a:r>
              <a:endParaRPr sz="694">
                <a:latin typeface="Arial"/>
                <a:cs typeface="Arial"/>
              </a:endParaRPr>
            </a:p>
          </p:txBody>
        </p:sp>
        <p:sp>
          <p:nvSpPr>
            <p:cNvPr id="81" name="object 81"/>
            <p:cNvSpPr/>
            <p:nvPr/>
          </p:nvSpPr>
          <p:spPr>
            <a:xfrm>
              <a:off x="4430529" y="3323737"/>
              <a:ext cx="1603136" cy="1552802"/>
            </a:xfrm>
            <a:custGeom>
              <a:avLst/>
              <a:gdLst/>
              <a:ahLst/>
              <a:cxnLst/>
              <a:rect l="l" t="t" r="r" b="b"/>
              <a:pathLst>
                <a:path w="808989" h="783589">
                  <a:moveTo>
                    <a:pt x="0" y="783074"/>
                  </a:moveTo>
                  <a:lnTo>
                    <a:pt x="808942" y="783074"/>
                  </a:lnTo>
                  <a:lnTo>
                    <a:pt x="808942" y="0"/>
                  </a:lnTo>
                  <a:lnTo>
                    <a:pt x="0" y="0"/>
                  </a:lnTo>
                  <a:lnTo>
                    <a:pt x="0" y="783074"/>
                  </a:lnTo>
                </a:path>
              </a:pathLst>
            </a:custGeom>
            <a:ln w="3175">
              <a:solidFill>
                <a:srgbClr val="000000"/>
              </a:solidFill>
            </a:ln>
          </p:spPr>
          <p:txBody>
            <a:bodyPr wrap="square" lIns="0" tIns="0" rIns="0" bIns="0" rtlCol="0"/>
            <a:lstStyle/>
            <a:p>
              <a:endParaRPr sz="3567"/>
            </a:p>
          </p:txBody>
        </p:sp>
        <p:sp>
          <p:nvSpPr>
            <p:cNvPr id="82" name="object 82"/>
            <p:cNvSpPr txBox="1"/>
            <p:nvPr/>
          </p:nvSpPr>
          <p:spPr>
            <a:xfrm>
              <a:off x="3976085" y="4028722"/>
              <a:ext cx="167610" cy="142193"/>
            </a:xfrm>
            <a:prstGeom prst="rect">
              <a:avLst/>
            </a:prstGeom>
          </p:spPr>
          <p:txBody>
            <a:bodyPr vert="vert270" wrap="square" lIns="0" tIns="37750" rIns="0" bIns="0" rtlCol="0">
              <a:spAutoFit/>
            </a:bodyPr>
            <a:lstStyle/>
            <a:p>
              <a:pPr marL="25168">
                <a:spcBef>
                  <a:spcPts val="297"/>
                </a:spcBef>
              </a:pPr>
              <a:r>
                <a:rPr sz="1040" baseline="7936" dirty="0">
                  <a:latin typeface="Arial"/>
                  <a:cs typeface="Arial"/>
                </a:rPr>
                <a:t>X</a:t>
              </a:r>
              <a:r>
                <a:rPr sz="396" dirty="0">
                  <a:latin typeface="Arial"/>
                  <a:cs typeface="Arial"/>
                </a:rPr>
                <a:t>2</a:t>
              </a:r>
              <a:endParaRPr sz="396">
                <a:latin typeface="Arial"/>
                <a:cs typeface="Arial"/>
              </a:endParaRPr>
            </a:p>
          </p:txBody>
        </p:sp>
        <p:sp>
          <p:nvSpPr>
            <p:cNvPr id="83" name="object 83"/>
            <p:cNvSpPr/>
            <p:nvPr/>
          </p:nvSpPr>
          <p:spPr>
            <a:xfrm>
              <a:off x="4430529" y="3739509"/>
              <a:ext cx="431612" cy="1135030"/>
            </a:xfrm>
            <a:custGeom>
              <a:avLst/>
              <a:gdLst/>
              <a:ahLst/>
              <a:cxnLst/>
              <a:rect l="l" t="t" r="r" b="b"/>
              <a:pathLst>
                <a:path w="217805" h="572769">
                  <a:moveTo>
                    <a:pt x="0" y="572770"/>
                  </a:moveTo>
                  <a:lnTo>
                    <a:pt x="217207" y="572770"/>
                  </a:lnTo>
                  <a:lnTo>
                    <a:pt x="217207" y="0"/>
                  </a:lnTo>
                  <a:lnTo>
                    <a:pt x="0" y="0"/>
                  </a:lnTo>
                  <a:lnTo>
                    <a:pt x="0" y="572770"/>
                  </a:lnTo>
                  <a:close/>
                </a:path>
              </a:pathLst>
            </a:custGeom>
            <a:solidFill>
              <a:srgbClr val="7CFFB5"/>
            </a:solidFill>
          </p:spPr>
          <p:txBody>
            <a:bodyPr wrap="square" lIns="0" tIns="0" rIns="0" bIns="0" rtlCol="0"/>
            <a:lstStyle/>
            <a:p>
              <a:endParaRPr sz="3567"/>
            </a:p>
          </p:txBody>
        </p:sp>
        <p:sp>
          <p:nvSpPr>
            <p:cNvPr id="84" name="object 84"/>
            <p:cNvSpPr/>
            <p:nvPr/>
          </p:nvSpPr>
          <p:spPr>
            <a:xfrm>
              <a:off x="4430529" y="3324254"/>
              <a:ext cx="1603136" cy="415255"/>
            </a:xfrm>
            <a:custGeom>
              <a:avLst/>
              <a:gdLst/>
              <a:ahLst/>
              <a:cxnLst/>
              <a:rect l="l" t="t" r="r" b="b"/>
              <a:pathLst>
                <a:path w="808989" h="209550">
                  <a:moveTo>
                    <a:pt x="0" y="209550"/>
                  </a:moveTo>
                  <a:lnTo>
                    <a:pt x="808942" y="209550"/>
                  </a:lnTo>
                  <a:lnTo>
                    <a:pt x="808942" y="0"/>
                  </a:lnTo>
                  <a:lnTo>
                    <a:pt x="0" y="0"/>
                  </a:lnTo>
                  <a:lnTo>
                    <a:pt x="0" y="209550"/>
                  </a:lnTo>
                  <a:close/>
                </a:path>
              </a:pathLst>
            </a:custGeom>
            <a:solidFill>
              <a:srgbClr val="7CFFB5"/>
            </a:solidFill>
          </p:spPr>
          <p:txBody>
            <a:bodyPr wrap="square" lIns="0" tIns="0" rIns="0" bIns="0" rtlCol="0"/>
            <a:lstStyle/>
            <a:p>
              <a:endParaRPr sz="3567"/>
            </a:p>
          </p:txBody>
        </p:sp>
        <p:sp>
          <p:nvSpPr>
            <p:cNvPr id="85" name="object 85"/>
            <p:cNvSpPr/>
            <p:nvPr/>
          </p:nvSpPr>
          <p:spPr>
            <a:xfrm>
              <a:off x="4860960" y="3740435"/>
              <a:ext cx="1172781" cy="1136289"/>
            </a:xfrm>
            <a:custGeom>
              <a:avLst/>
              <a:gdLst/>
              <a:ahLst/>
              <a:cxnLst/>
              <a:rect l="l" t="t" r="r" b="b"/>
              <a:pathLst>
                <a:path w="591819" h="573405">
                  <a:moveTo>
                    <a:pt x="0" y="572796"/>
                  </a:moveTo>
                  <a:lnTo>
                    <a:pt x="0" y="0"/>
                  </a:lnTo>
                  <a:lnTo>
                    <a:pt x="591735" y="0"/>
                  </a:lnTo>
                </a:path>
              </a:pathLst>
            </a:custGeom>
            <a:ln w="3175">
              <a:solidFill>
                <a:srgbClr val="7CFFB5"/>
              </a:solidFill>
            </a:ln>
          </p:spPr>
          <p:txBody>
            <a:bodyPr wrap="square" lIns="0" tIns="0" rIns="0" bIns="0" rtlCol="0"/>
            <a:lstStyle/>
            <a:p>
              <a:endParaRPr sz="3567"/>
            </a:p>
          </p:txBody>
        </p:sp>
        <p:sp>
          <p:nvSpPr>
            <p:cNvPr id="86" name="object 86"/>
            <p:cNvSpPr/>
            <p:nvPr/>
          </p:nvSpPr>
          <p:spPr>
            <a:xfrm>
              <a:off x="4860960" y="3740435"/>
              <a:ext cx="1172781" cy="1136289"/>
            </a:xfrm>
            <a:custGeom>
              <a:avLst/>
              <a:gdLst/>
              <a:ahLst/>
              <a:cxnLst/>
              <a:rect l="l" t="t" r="r" b="b"/>
              <a:pathLst>
                <a:path w="591819" h="573405">
                  <a:moveTo>
                    <a:pt x="591735" y="0"/>
                  </a:moveTo>
                  <a:lnTo>
                    <a:pt x="0" y="0"/>
                  </a:lnTo>
                  <a:lnTo>
                    <a:pt x="0" y="572797"/>
                  </a:lnTo>
                  <a:lnTo>
                    <a:pt x="591735" y="572797"/>
                  </a:lnTo>
                  <a:lnTo>
                    <a:pt x="591735" y="0"/>
                  </a:lnTo>
                  <a:close/>
                </a:path>
              </a:pathLst>
            </a:custGeom>
            <a:solidFill>
              <a:srgbClr val="EEEFA5"/>
            </a:solidFill>
          </p:spPr>
          <p:txBody>
            <a:bodyPr wrap="square" lIns="0" tIns="0" rIns="0" bIns="0" rtlCol="0"/>
            <a:lstStyle/>
            <a:p>
              <a:endParaRPr sz="3567"/>
            </a:p>
          </p:txBody>
        </p:sp>
        <p:sp>
          <p:nvSpPr>
            <p:cNvPr id="87" name="object 87"/>
            <p:cNvSpPr/>
            <p:nvPr/>
          </p:nvSpPr>
          <p:spPr>
            <a:xfrm>
              <a:off x="4860960" y="3740435"/>
              <a:ext cx="1172781" cy="1136289"/>
            </a:xfrm>
            <a:custGeom>
              <a:avLst/>
              <a:gdLst/>
              <a:ahLst/>
              <a:cxnLst/>
              <a:rect l="l" t="t" r="r" b="b"/>
              <a:pathLst>
                <a:path w="591819" h="573405">
                  <a:moveTo>
                    <a:pt x="591735" y="0"/>
                  </a:moveTo>
                  <a:lnTo>
                    <a:pt x="0" y="0"/>
                  </a:lnTo>
                  <a:lnTo>
                    <a:pt x="0" y="572796"/>
                  </a:lnTo>
                </a:path>
              </a:pathLst>
            </a:custGeom>
            <a:ln w="3175">
              <a:solidFill>
                <a:srgbClr val="EEEFA5"/>
              </a:solidFill>
            </a:ln>
          </p:spPr>
          <p:txBody>
            <a:bodyPr wrap="square" lIns="0" tIns="0" rIns="0" bIns="0" rtlCol="0"/>
            <a:lstStyle/>
            <a:p>
              <a:endParaRPr sz="3567"/>
            </a:p>
          </p:txBody>
        </p:sp>
        <p:sp>
          <p:nvSpPr>
            <p:cNvPr id="88" name="object 88"/>
            <p:cNvSpPr/>
            <p:nvPr/>
          </p:nvSpPr>
          <p:spPr>
            <a:xfrm>
              <a:off x="4430530" y="3323738"/>
              <a:ext cx="1576711" cy="1526377"/>
            </a:xfrm>
            <a:custGeom>
              <a:avLst/>
              <a:gdLst/>
              <a:ahLst/>
              <a:cxnLst/>
              <a:rect l="l" t="t" r="r" b="b"/>
              <a:pathLst>
                <a:path w="795655" h="770255">
                  <a:moveTo>
                    <a:pt x="0" y="769882"/>
                  </a:moveTo>
                  <a:lnTo>
                    <a:pt x="795275" y="0"/>
                  </a:lnTo>
                </a:path>
              </a:pathLst>
            </a:custGeom>
            <a:ln w="8338">
              <a:solidFill>
                <a:srgbClr val="000000"/>
              </a:solidFill>
            </a:ln>
          </p:spPr>
          <p:txBody>
            <a:bodyPr wrap="square" lIns="0" tIns="0" rIns="0" bIns="0" rtlCol="0"/>
            <a:lstStyle/>
            <a:p>
              <a:endParaRPr sz="3567"/>
            </a:p>
          </p:txBody>
        </p:sp>
        <p:sp>
          <p:nvSpPr>
            <p:cNvPr id="89" name="object 89"/>
            <p:cNvSpPr/>
            <p:nvPr/>
          </p:nvSpPr>
          <p:spPr>
            <a:xfrm>
              <a:off x="6604932" y="4875518"/>
              <a:ext cx="1484851" cy="0"/>
            </a:xfrm>
            <a:custGeom>
              <a:avLst/>
              <a:gdLst/>
              <a:ahLst/>
              <a:cxnLst/>
              <a:rect l="l" t="t" r="r" b="b"/>
              <a:pathLst>
                <a:path w="749300">
                  <a:moveTo>
                    <a:pt x="0" y="0"/>
                  </a:moveTo>
                  <a:lnTo>
                    <a:pt x="749017" y="0"/>
                  </a:lnTo>
                </a:path>
              </a:pathLst>
            </a:custGeom>
            <a:ln w="3175">
              <a:solidFill>
                <a:srgbClr val="000000"/>
              </a:solidFill>
            </a:ln>
          </p:spPr>
          <p:txBody>
            <a:bodyPr wrap="square" lIns="0" tIns="0" rIns="0" bIns="0" rtlCol="0"/>
            <a:lstStyle/>
            <a:p>
              <a:endParaRPr sz="3567"/>
            </a:p>
          </p:txBody>
        </p:sp>
        <p:sp>
          <p:nvSpPr>
            <p:cNvPr id="90" name="object 90"/>
            <p:cNvSpPr/>
            <p:nvPr/>
          </p:nvSpPr>
          <p:spPr>
            <a:xfrm>
              <a:off x="6604932"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91" name="object 91"/>
            <p:cNvSpPr/>
            <p:nvPr/>
          </p:nvSpPr>
          <p:spPr>
            <a:xfrm>
              <a:off x="6976024"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92" name="object 92"/>
            <p:cNvSpPr/>
            <p:nvPr/>
          </p:nvSpPr>
          <p:spPr>
            <a:xfrm>
              <a:off x="7347114"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93" name="object 93"/>
            <p:cNvSpPr/>
            <p:nvPr/>
          </p:nvSpPr>
          <p:spPr>
            <a:xfrm>
              <a:off x="7718132"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94" name="object 94"/>
            <p:cNvSpPr/>
            <p:nvPr/>
          </p:nvSpPr>
          <p:spPr>
            <a:xfrm>
              <a:off x="8089222" y="4875518"/>
              <a:ext cx="0" cy="51590"/>
            </a:xfrm>
            <a:custGeom>
              <a:avLst/>
              <a:gdLst/>
              <a:ahLst/>
              <a:cxnLst/>
              <a:rect l="l" t="t" r="r" b="b"/>
              <a:pathLst>
                <a:path h="26035">
                  <a:moveTo>
                    <a:pt x="0" y="0"/>
                  </a:moveTo>
                  <a:lnTo>
                    <a:pt x="0" y="25868"/>
                  </a:lnTo>
                </a:path>
              </a:pathLst>
            </a:custGeom>
            <a:ln w="3175">
              <a:solidFill>
                <a:srgbClr val="000000"/>
              </a:solidFill>
            </a:ln>
          </p:spPr>
          <p:txBody>
            <a:bodyPr wrap="square" lIns="0" tIns="0" rIns="0" bIns="0" rtlCol="0"/>
            <a:lstStyle/>
            <a:p>
              <a:endParaRPr sz="3567"/>
            </a:p>
          </p:txBody>
        </p:sp>
        <p:sp>
          <p:nvSpPr>
            <p:cNvPr id="95" name="object 95"/>
            <p:cNvSpPr txBox="1"/>
            <p:nvPr/>
          </p:nvSpPr>
          <p:spPr>
            <a:xfrm>
              <a:off x="6529532" y="4946556"/>
              <a:ext cx="151002" cy="132237"/>
            </a:xfrm>
            <a:prstGeom prst="rect">
              <a:avLst/>
            </a:prstGeom>
          </p:spPr>
          <p:txBody>
            <a:bodyPr vert="horz" wrap="square" lIns="0" tIns="25167" rIns="0" bIns="0" rtlCol="0">
              <a:spAutoFit/>
            </a:bodyPr>
            <a:lstStyle/>
            <a:p>
              <a:pPr marL="25168">
                <a:spcBef>
                  <a:spcPts val="198"/>
                </a:spcBef>
              </a:pPr>
              <a:r>
                <a:rPr sz="694" dirty="0">
                  <a:latin typeface="Arial"/>
                  <a:cs typeface="Arial"/>
                </a:rPr>
                <a:t>−2</a:t>
              </a:r>
              <a:endParaRPr sz="694">
                <a:latin typeface="Arial"/>
                <a:cs typeface="Arial"/>
              </a:endParaRPr>
            </a:p>
          </p:txBody>
        </p:sp>
        <p:sp>
          <p:nvSpPr>
            <p:cNvPr id="96" name="object 96"/>
            <p:cNvSpPr txBox="1"/>
            <p:nvPr/>
          </p:nvSpPr>
          <p:spPr>
            <a:xfrm>
              <a:off x="6900622" y="4946556"/>
              <a:ext cx="151002" cy="132237"/>
            </a:xfrm>
            <a:prstGeom prst="rect">
              <a:avLst/>
            </a:prstGeom>
          </p:spPr>
          <p:txBody>
            <a:bodyPr vert="horz" wrap="square" lIns="0" tIns="25167" rIns="0" bIns="0" rtlCol="0">
              <a:spAutoFit/>
            </a:bodyPr>
            <a:lstStyle/>
            <a:p>
              <a:pPr marL="25168">
                <a:spcBef>
                  <a:spcPts val="198"/>
                </a:spcBef>
              </a:pPr>
              <a:r>
                <a:rPr sz="694" dirty="0">
                  <a:latin typeface="Arial"/>
                  <a:cs typeface="Arial"/>
                </a:rPr>
                <a:t>−1</a:t>
              </a:r>
              <a:endParaRPr sz="694">
                <a:latin typeface="Arial"/>
                <a:cs typeface="Arial"/>
              </a:endParaRPr>
            </a:p>
          </p:txBody>
        </p:sp>
        <p:sp>
          <p:nvSpPr>
            <p:cNvPr id="97" name="object 97"/>
            <p:cNvSpPr txBox="1"/>
            <p:nvPr/>
          </p:nvSpPr>
          <p:spPr>
            <a:xfrm>
              <a:off x="7297446" y="4946556"/>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0</a:t>
              </a:r>
              <a:endParaRPr sz="694">
                <a:latin typeface="Arial"/>
                <a:cs typeface="Arial"/>
              </a:endParaRPr>
            </a:p>
          </p:txBody>
        </p:sp>
        <p:sp>
          <p:nvSpPr>
            <p:cNvPr id="98" name="object 98"/>
            <p:cNvSpPr txBox="1"/>
            <p:nvPr/>
          </p:nvSpPr>
          <p:spPr>
            <a:xfrm>
              <a:off x="7668463" y="4946556"/>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1</a:t>
              </a:r>
              <a:endParaRPr sz="694">
                <a:latin typeface="Arial"/>
                <a:cs typeface="Arial"/>
              </a:endParaRPr>
            </a:p>
          </p:txBody>
        </p:sp>
        <p:sp>
          <p:nvSpPr>
            <p:cNvPr id="99" name="object 99"/>
            <p:cNvSpPr txBox="1"/>
            <p:nvPr/>
          </p:nvSpPr>
          <p:spPr>
            <a:xfrm>
              <a:off x="8039555" y="4946556"/>
              <a:ext cx="99410" cy="132237"/>
            </a:xfrm>
            <a:prstGeom prst="rect">
              <a:avLst/>
            </a:prstGeom>
          </p:spPr>
          <p:txBody>
            <a:bodyPr vert="horz" wrap="square" lIns="0" tIns="25167" rIns="0" bIns="0" rtlCol="0">
              <a:spAutoFit/>
            </a:bodyPr>
            <a:lstStyle/>
            <a:p>
              <a:pPr marL="25168">
                <a:spcBef>
                  <a:spcPts val="198"/>
                </a:spcBef>
              </a:pPr>
              <a:r>
                <a:rPr sz="694" spc="-10" dirty="0">
                  <a:latin typeface="Arial"/>
                  <a:cs typeface="Arial"/>
                </a:rPr>
                <a:t>2</a:t>
              </a:r>
              <a:endParaRPr sz="694">
                <a:latin typeface="Arial"/>
                <a:cs typeface="Arial"/>
              </a:endParaRPr>
            </a:p>
          </p:txBody>
        </p:sp>
        <p:sp>
          <p:nvSpPr>
            <p:cNvPr id="100" name="object 100"/>
            <p:cNvSpPr/>
            <p:nvPr/>
          </p:nvSpPr>
          <p:spPr>
            <a:xfrm>
              <a:off x="6545593" y="3381167"/>
              <a:ext cx="0" cy="1437034"/>
            </a:xfrm>
            <a:custGeom>
              <a:avLst/>
              <a:gdLst/>
              <a:ahLst/>
              <a:cxnLst/>
              <a:rect l="l" t="t" r="r" b="b"/>
              <a:pathLst>
                <a:path h="725169">
                  <a:moveTo>
                    <a:pt x="0" y="725113"/>
                  </a:moveTo>
                  <a:lnTo>
                    <a:pt x="0" y="0"/>
                  </a:lnTo>
                </a:path>
              </a:pathLst>
            </a:custGeom>
            <a:ln w="3175">
              <a:solidFill>
                <a:srgbClr val="000000"/>
              </a:solidFill>
            </a:ln>
          </p:spPr>
          <p:txBody>
            <a:bodyPr wrap="square" lIns="0" tIns="0" rIns="0" bIns="0" rtlCol="0"/>
            <a:lstStyle/>
            <a:p>
              <a:endParaRPr sz="3567"/>
            </a:p>
          </p:txBody>
        </p:sp>
        <p:sp>
          <p:nvSpPr>
            <p:cNvPr id="101" name="object 101"/>
            <p:cNvSpPr/>
            <p:nvPr/>
          </p:nvSpPr>
          <p:spPr>
            <a:xfrm>
              <a:off x="6494332" y="4818090"/>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102" name="object 102"/>
            <p:cNvSpPr/>
            <p:nvPr/>
          </p:nvSpPr>
          <p:spPr>
            <a:xfrm>
              <a:off x="6494332" y="4458823"/>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103" name="object 103"/>
            <p:cNvSpPr/>
            <p:nvPr/>
          </p:nvSpPr>
          <p:spPr>
            <a:xfrm>
              <a:off x="6494332" y="4099628"/>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104" name="object 104"/>
            <p:cNvSpPr/>
            <p:nvPr/>
          </p:nvSpPr>
          <p:spPr>
            <a:xfrm>
              <a:off x="6494332" y="3740434"/>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105" name="object 105"/>
            <p:cNvSpPr/>
            <p:nvPr/>
          </p:nvSpPr>
          <p:spPr>
            <a:xfrm>
              <a:off x="6494332" y="3381167"/>
              <a:ext cx="51590" cy="0"/>
            </a:xfrm>
            <a:custGeom>
              <a:avLst/>
              <a:gdLst/>
              <a:ahLst/>
              <a:cxnLst/>
              <a:rect l="l" t="t" r="r" b="b"/>
              <a:pathLst>
                <a:path w="26035">
                  <a:moveTo>
                    <a:pt x="25867" y="0"/>
                  </a:moveTo>
                  <a:lnTo>
                    <a:pt x="0" y="0"/>
                  </a:lnTo>
                </a:path>
              </a:pathLst>
            </a:custGeom>
            <a:ln w="3175">
              <a:solidFill>
                <a:srgbClr val="000000"/>
              </a:solidFill>
            </a:ln>
          </p:spPr>
          <p:txBody>
            <a:bodyPr wrap="square" lIns="0" tIns="0" rIns="0" bIns="0" rtlCol="0"/>
            <a:lstStyle/>
            <a:p>
              <a:endParaRPr sz="3567"/>
            </a:p>
          </p:txBody>
        </p:sp>
        <p:sp>
          <p:nvSpPr>
            <p:cNvPr id="106" name="object 106"/>
            <p:cNvSpPr txBox="1"/>
            <p:nvPr/>
          </p:nvSpPr>
          <p:spPr>
            <a:xfrm>
              <a:off x="6312055" y="1216438"/>
              <a:ext cx="106824" cy="3678153"/>
            </a:xfrm>
            <a:prstGeom prst="rect">
              <a:avLst/>
            </a:prstGeom>
          </p:spPr>
          <p:txBody>
            <a:bodyPr vert="vert270" wrap="square" lIns="0" tIns="22650" rIns="0" bIns="0" rtlCol="0">
              <a:spAutoFit/>
            </a:bodyPr>
            <a:lstStyle/>
            <a:p>
              <a:pPr marL="25168">
                <a:spcBef>
                  <a:spcPts val="178"/>
                </a:spcBef>
                <a:tabLst>
                  <a:tab pos="383806" algn="l"/>
                  <a:tab pos="768870" algn="l"/>
                  <a:tab pos="1127508" algn="l"/>
                  <a:tab pos="1487405" algn="l"/>
                  <a:tab pos="2139245" algn="l"/>
                  <a:tab pos="2499142" algn="l"/>
                  <a:tab pos="2884206" algn="l"/>
                  <a:tab pos="3242844" algn="l"/>
                  <a:tab pos="3602741" algn="l"/>
                </a:tabLst>
              </a:pPr>
              <a:r>
                <a:rPr sz="694" dirty="0">
                  <a:latin typeface="Arial"/>
                  <a:cs typeface="Arial"/>
                </a:rPr>
                <a:t>−2	−1	0	1	2	−2	−1	0	1	2</a:t>
              </a:r>
              <a:endParaRPr sz="694">
                <a:latin typeface="Arial"/>
                <a:cs typeface="Arial"/>
              </a:endParaRPr>
            </a:p>
          </p:txBody>
        </p:sp>
        <p:sp>
          <p:nvSpPr>
            <p:cNvPr id="107" name="object 107"/>
            <p:cNvSpPr/>
            <p:nvPr/>
          </p:nvSpPr>
          <p:spPr>
            <a:xfrm>
              <a:off x="6545593" y="3323737"/>
              <a:ext cx="1603136" cy="1552802"/>
            </a:xfrm>
            <a:custGeom>
              <a:avLst/>
              <a:gdLst/>
              <a:ahLst/>
              <a:cxnLst/>
              <a:rect l="l" t="t" r="r" b="b"/>
              <a:pathLst>
                <a:path w="808989" h="783589">
                  <a:moveTo>
                    <a:pt x="0" y="783074"/>
                  </a:moveTo>
                  <a:lnTo>
                    <a:pt x="808942" y="783074"/>
                  </a:lnTo>
                  <a:lnTo>
                    <a:pt x="808942" y="0"/>
                  </a:lnTo>
                  <a:lnTo>
                    <a:pt x="0" y="0"/>
                  </a:lnTo>
                  <a:lnTo>
                    <a:pt x="0" y="783074"/>
                  </a:lnTo>
                </a:path>
              </a:pathLst>
            </a:custGeom>
            <a:ln w="3175">
              <a:solidFill>
                <a:srgbClr val="000000"/>
              </a:solidFill>
            </a:ln>
          </p:spPr>
          <p:txBody>
            <a:bodyPr wrap="square" lIns="0" tIns="0" rIns="0" bIns="0" rtlCol="0"/>
            <a:lstStyle/>
            <a:p>
              <a:endParaRPr sz="3567"/>
            </a:p>
          </p:txBody>
        </p:sp>
        <p:sp>
          <p:nvSpPr>
            <p:cNvPr id="108" name="object 108"/>
            <p:cNvSpPr txBox="1"/>
            <p:nvPr/>
          </p:nvSpPr>
          <p:spPr>
            <a:xfrm>
              <a:off x="6091149" y="4028722"/>
              <a:ext cx="167610" cy="142193"/>
            </a:xfrm>
            <a:prstGeom prst="rect">
              <a:avLst/>
            </a:prstGeom>
          </p:spPr>
          <p:txBody>
            <a:bodyPr vert="vert270" wrap="square" lIns="0" tIns="37750" rIns="0" bIns="0" rtlCol="0">
              <a:spAutoFit/>
            </a:bodyPr>
            <a:lstStyle/>
            <a:p>
              <a:pPr marL="25168">
                <a:spcBef>
                  <a:spcPts val="297"/>
                </a:spcBef>
              </a:pPr>
              <a:r>
                <a:rPr sz="1040" baseline="7936" dirty="0">
                  <a:latin typeface="Arial"/>
                  <a:cs typeface="Arial"/>
                </a:rPr>
                <a:t>X</a:t>
              </a:r>
              <a:r>
                <a:rPr sz="396" dirty="0">
                  <a:latin typeface="Arial"/>
                  <a:cs typeface="Arial"/>
                </a:rPr>
                <a:t>2</a:t>
              </a:r>
              <a:endParaRPr sz="396">
                <a:latin typeface="Arial"/>
                <a:cs typeface="Arial"/>
              </a:endParaRPr>
            </a:p>
          </p:txBody>
        </p:sp>
        <p:sp>
          <p:nvSpPr>
            <p:cNvPr id="109" name="object 109"/>
            <p:cNvSpPr/>
            <p:nvPr/>
          </p:nvSpPr>
          <p:spPr>
            <a:xfrm>
              <a:off x="6545593" y="3739509"/>
              <a:ext cx="431612" cy="1135030"/>
            </a:xfrm>
            <a:custGeom>
              <a:avLst/>
              <a:gdLst/>
              <a:ahLst/>
              <a:cxnLst/>
              <a:rect l="l" t="t" r="r" b="b"/>
              <a:pathLst>
                <a:path w="217805" h="572769">
                  <a:moveTo>
                    <a:pt x="0" y="572770"/>
                  </a:moveTo>
                  <a:lnTo>
                    <a:pt x="217207" y="572770"/>
                  </a:lnTo>
                  <a:lnTo>
                    <a:pt x="217207" y="0"/>
                  </a:lnTo>
                  <a:lnTo>
                    <a:pt x="0" y="0"/>
                  </a:lnTo>
                  <a:lnTo>
                    <a:pt x="0" y="572770"/>
                  </a:lnTo>
                  <a:close/>
                </a:path>
              </a:pathLst>
            </a:custGeom>
            <a:solidFill>
              <a:srgbClr val="7CFFB5"/>
            </a:solidFill>
          </p:spPr>
          <p:txBody>
            <a:bodyPr wrap="square" lIns="0" tIns="0" rIns="0" bIns="0" rtlCol="0"/>
            <a:lstStyle/>
            <a:p>
              <a:endParaRPr sz="3567"/>
            </a:p>
          </p:txBody>
        </p:sp>
        <p:sp>
          <p:nvSpPr>
            <p:cNvPr id="110" name="object 110"/>
            <p:cNvSpPr/>
            <p:nvPr/>
          </p:nvSpPr>
          <p:spPr>
            <a:xfrm>
              <a:off x="6545593" y="3324254"/>
              <a:ext cx="1603136" cy="415255"/>
            </a:xfrm>
            <a:custGeom>
              <a:avLst/>
              <a:gdLst/>
              <a:ahLst/>
              <a:cxnLst/>
              <a:rect l="l" t="t" r="r" b="b"/>
              <a:pathLst>
                <a:path w="808989" h="209550">
                  <a:moveTo>
                    <a:pt x="0" y="209550"/>
                  </a:moveTo>
                  <a:lnTo>
                    <a:pt x="808942" y="209550"/>
                  </a:lnTo>
                  <a:lnTo>
                    <a:pt x="808942" y="0"/>
                  </a:lnTo>
                  <a:lnTo>
                    <a:pt x="0" y="0"/>
                  </a:lnTo>
                  <a:lnTo>
                    <a:pt x="0" y="209550"/>
                  </a:lnTo>
                  <a:close/>
                </a:path>
              </a:pathLst>
            </a:custGeom>
            <a:solidFill>
              <a:srgbClr val="7CFFB5"/>
            </a:solidFill>
          </p:spPr>
          <p:txBody>
            <a:bodyPr wrap="square" lIns="0" tIns="0" rIns="0" bIns="0" rtlCol="0"/>
            <a:lstStyle/>
            <a:p>
              <a:endParaRPr sz="3567"/>
            </a:p>
          </p:txBody>
        </p:sp>
        <p:sp>
          <p:nvSpPr>
            <p:cNvPr id="111" name="object 111"/>
            <p:cNvSpPr/>
            <p:nvPr/>
          </p:nvSpPr>
          <p:spPr>
            <a:xfrm>
              <a:off x="6976024" y="3740435"/>
              <a:ext cx="1172781" cy="1136289"/>
            </a:xfrm>
            <a:custGeom>
              <a:avLst/>
              <a:gdLst/>
              <a:ahLst/>
              <a:cxnLst/>
              <a:rect l="l" t="t" r="r" b="b"/>
              <a:pathLst>
                <a:path w="591820" h="573405">
                  <a:moveTo>
                    <a:pt x="0" y="572796"/>
                  </a:moveTo>
                  <a:lnTo>
                    <a:pt x="0" y="0"/>
                  </a:lnTo>
                  <a:lnTo>
                    <a:pt x="591735" y="0"/>
                  </a:lnTo>
                </a:path>
              </a:pathLst>
            </a:custGeom>
            <a:ln w="3175">
              <a:solidFill>
                <a:srgbClr val="7CFFB5"/>
              </a:solidFill>
            </a:ln>
          </p:spPr>
          <p:txBody>
            <a:bodyPr wrap="square" lIns="0" tIns="0" rIns="0" bIns="0" rtlCol="0"/>
            <a:lstStyle/>
            <a:p>
              <a:endParaRPr sz="3567"/>
            </a:p>
          </p:txBody>
        </p:sp>
        <p:sp>
          <p:nvSpPr>
            <p:cNvPr id="112" name="object 112"/>
            <p:cNvSpPr/>
            <p:nvPr/>
          </p:nvSpPr>
          <p:spPr>
            <a:xfrm>
              <a:off x="6976024" y="3740435"/>
              <a:ext cx="1172781" cy="1136289"/>
            </a:xfrm>
            <a:custGeom>
              <a:avLst/>
              <a:gdLst/>
              <a:ahLst/>
              <a:cxnLst/>
              <a:rect l="l" t="t" r="r" b="b"/>
              <a:pathLst>
                <a:path w="591820" h="573405">
                  <a:moveTo>
                    <a:pt x="591735" y="0"/>
                  </a:moveTo>
                  <a:lnTo>
                    <a:pt x="0" y="0"/>
                  </a:lnTo>
                  <a:lnTo>
                    <a:pt x="0" y="572797"/>
                  </a:lnTo>
                  <a:lnTo>
                    <a:pt x="591735" y="572797"/>
                  </a:lnTo>
                  <a:lnTo>
                    <a:pt x="591735" y="0"/>
                  </a:lnTo>
                  <a:close/>
                </a:path>
              </a:pathLst>
            </a:custGeom>
            <a:solidFill>
              <a:srgbClr val="EEEFA5"/>
            </a:solidFill>
          </p:spPr>
          <p:txBody>
            <a:bodyPr wrap="square" lIns="0" tIns="0" rIns="0" bIns="0" rtlCol="0"/>
            <a:lstStyle/>
            <a:p>
              <a:endParaRPr sz="3567"/>
            </a:p>
          </p:txBody>
        </p:sp>
        <p:sp>
          <p:nvSpPr>
            <p:cNvPr id="113" name="object 113"/>
            <p:cNvSpPr/>
            <p:nvPr/>
          </p:nvSpPr>
          <p:spPr>
            <a:xfrm>
              <a:off x="6976024" y="3740435"/>
              <a:ext cx="1172781" cy="1136289"/>
            </a:xfrm>
            <a:custGeom>
              <a:avLst/>
              <a:gdLst/>
              <a:ahLst/>
              <a:cxnLst/>
              <a:rect l="l" t="t" r="r" b="b"/>
              <a:pathLst>
                <a:path w="591820" h="573405">
                  <a:moveTo>
                    <a:pt x="591735" y="0"/>
                  </a:moveTo>
                  <a:lnTo>
                    <a:pt x="0" y="0"/>
                  </a:lnTo>
                  <a:lnTo>
                    <a:pt x="0" y="572796"/>
                  </a:lnTo>
                </a:path>
              </a:pathLst>
            </a:custGeom>
            <a:ln w="3175">
              <a:solidFill>
                <a:srgbClr val="EEEFA5"/>
              </a:solidFill>
            </a:ln>
          </p:spPr>
          <p:txBody>
            <a:bodyPr wrap="square" lIns="0" tIns="0" rIns="0" bIns="0" rtlCol="0"/>
            <a:lstStyle/>
            <a:p>
              <a:endParaRPr sz="3567"/>
            </a:p>
          </p:txBody>
        </p:sp>
        <p:sp>
          <p:nvSpPr>
            <p:cNvPr id="114" name="object 114"/>
            <p:cNvSpPr/>
            <p:nvPr/>
          </p:nvSpPr>
          <p:spPr>
            <a:xfrm>
              <a:off x="6976024" y="3323737"/>
              <a:ext cx="0" cy="1552802"/>
            </a:xfrm>
            <a:custGeom>
              <a:avLst/>
              <a:gdLst/>
              <a:ahLst/>
              <a:cxnLst/>
              <a:rect l="l" t="t" r="r" b="b"/>
              <a:pathLst>
                <a:path h="783589">
                  <a:moveTo>
                    <a:pt x="0" y="783074"/>
                  </a:moveTo>
                  <a:lnTo>
                    <a:pt x="0" y="0"/>
                  </a:lnTo>
                </a:path>
              </a:pathLst>
            </a:custGeom>
            <a:ln w="8338">
              <a:solidFill>
                <a:srgbClr val="000000"/>
              </a:solidFill>
            </a:ln>
          </p:spPr>
          <p:txBody>
            <a:bodyPr wrap="square" lIns="0" tIns="0" rIns="0" bIns="0" rtlCol="0"/>
            <a:lstStyle/>
            <a:p>
              <a:endParaRPr sz="3567"/>
            </a:p>
          </p:txBody>
        </p:sp>
        <p:sp>
          <p:nvSpPr>
            <p:cNvPr id="115" name="object 115"/>
            <p:cNvSpPr/>
            <p:nvPr/>
          </p:nvSpPr>
          <p:spPr>
            <a:xfrm>
              <a:off x="6976024" y="3740434"/>
              <a:ext cx="1172781" cy="0"/>
            </a:xfrm>
            <a:custGeom>
              <a:avLst/>
              <a:gdLst/>
              <a:ahLst/>
              <a:cxnLst/>
              <a:rect l="l" t="t" r="r" b="b"/>
              <a:pathLst>
                <a:path w="591820">
                  <a:moveTo>
                    <a:pt x="0" y="0"/>
                  </a:moveTo>
                  <a:lnTo>
                    <a:pt x="591735" y="0"/>
                  </a:lnTo>
                </a:path>
              </a:pathLst>
            </a:custGeom>
            <a:ln w="8338">
              <a:solidFill>
                <a:srgbClr val="000000"/>
              </a:solidFill>
            </a:ln>
          </p:spPr>
          <p:txBody>
            <a:bodyPr wrap="square" lIns="0" tIns="0" rIns="0" bIns="0" rtlCol="0"/>
            <a:lstStyle/>
            <a:p>
              <a:endParaRPr sz="3567"/>
            </a:p>
          </p:txBody>
        </p:sp>
      </p:grpSp>
      <p:sp>
        <p:nvSpPr>
          <p:cNvPr id="116" name="object 116"/>
          <p:cNvSpPr txBox="1"/>
          <p:nvPr/>
        </p:nvSpPr>
        <p:spPr>
          <a:xfrm>
            <a:off x="2216409" y="5130241"/>
            <a:ext cx="7828544" cy="866341"/>
          </a:xfrm>
          <a:prstGeom prst="rect">
            <a:avLst/>
          </a:prstGeom>
        </p:spPr>
        <p:txBody>
          <a:bodyPr vert="horz" wrap="square" lIns="0" tIns="46559" rIns="0" bIns="0" rtlCol="0">
            <a:spAutoFit/>
          </a:bodyPr>
          <a:lstStyle/>
          <a:p>
            <a:pPr marL="2969776">
              <a:spcBef>
                <a:spcPts val="367"/>
              </a:spcBef>
              <a:tabLst>
                <a:tab pos="5083853" algn="l"/>
              </a:tabLst>
            </a:pPr>
            <a:r>
              <a:rPr sz="1040" spc="14" baseline="7936" dirty="0">
                <a:latin typeface="Arial"/>
                <a:cs typeface="Arial"/>
              </a:rPr>
              <a:t>X</a:t>
            </a:r>
            <a:r>
              <a:rPr sz="396" spc="10" dirty="0">
                <a:latin typeface="Arial"/>
                <a:cs typeface="Arial"/>
              </a:rPr>
              <a:t>1	</a:t>
            </a:r>
            <a:r>
              <a:rPr sz="1040" spc="14" baseline="7936" dirty="0">
                <a:latin typeface="Arial"/>
                <a:cs typeface="Arial"/>
              </a:rPr>
              <a:t>X</a:t>
            </a:r>
            <a:r>
              <a:rPr sz="396" spc="10" dirty="0">
                <a:latin typeface="Arial"/>
                <a:cs typeface="Arial"/>
              </a:rPr>
              <a:t>1</a:t>
            </a:r>
            <a:endParaRPr sz="396" dirty="0">
              <a:latin typeface="Arial"/>
              <a:cs typeface="Arial"/>
            </a:endParaRPr>
          </a:p>
          <a:p>
            <a:pPr marL="25168" marR="10067">
              <a:spcBef>
                <a:spcPts val="464"/>
              </a:spcBef>
            </a:pPr>
            <a:r>
              <a:rPr sz="1982" spc="40" dirty="0">
                <a:latin typeface="Times New Roman"/>
                <a:cs typeface="Times New Roman"/>
              </a:rPr>
              <a:t>Top </a:t>
            </a:r>
            <a:r>
              <a:rPr sz="1982" spc="10" dirty="0">
                <a:latin typeface="Times New Roman"/>
                <a:cs typeface="Times New Roman"/>
              </a:rPr>
              <a:t>Row: </a:t>
            </a:r>
            <a:r>
              <a:rPr sz="1982" spc="59" dirty="0">
                <a:latin typeface="Times New Roman"/>
                <a:cs typeface="Times New Roman"/>
              </a:rPr>
              <a:t>True </a:t>
            </a:r>
            <a:r>
              <a:rPr sz="1982" spc="50" dirty="0">
                <a:latin typeface="Times New Roman"/>
                <a:cs typeface="Times New Roman"/>
              </a:rPr>
              <a:t>linear </a:t>
            </a:r>
            <a:r>
              <a:rPr sz="1982" spc="79" dirty="0">
                <a:latin typeface="Times New Roman"/>
                <a:cs typeface="Times New Roman"/>
              </a:rPr>
              <a:t>boundary; </a:t>
            </a:r>
            <a:r>
              <a:rPr sz="1982" spc="99" dirty="0">
                <a:latin typeface="Times New Roman"/>
                <a:cs typeface="Times New Roman"/>
              </a:rPr>
              <a:t>Bottom </a:t>
            </a:r>
            <a:r>
              <a:rPr sz="1982" spc="10" dirty="0">
                <a:latin typeface="Times New Roman"/>
                <a:cs typeface="Times New Roman"/>
              </a:rPr>
              <a:t>row: </a:t>
            </a:r>
            <a:r>
              <a:rPr sz="1982" spc="99" dirty="0">
                <a:latin typeface="Times New Roman"/>
                <a:cs typeface="Times New Roman"/>
              </a:rPr>
              <a:t>true </a:t>
            </a:r>
            <a:r>
              <a:rPr sz="1982" spc="50" dirty="0">
                <a:latin typeface="Times New Roman"/>
                <a:cs typeface="Times New Roman"/>
              </a:rPr>
              <a:t>non-linear </a:t>
            </a:r>
            <a:r>
              <a:rPr sz="1982" spc="59" dirty="0" smtClean="0">
                <a:latin typeface="Times New Roman"/>
                <a:cs typeface="Times New Roman"/>
              </a:rPr>
              <a:t>boundary</a:t>
            </a:r>
            <a:r>
              <a:rPr sz="1982" spc="59" dirty="0">
                <a:latin typeface="Times New Roman"/>
                <a:cs typeface="Times New Roman"/>
              </a:rPr>
              <a:t>.</a:t>
            </a:r>
            <a:endParaRPr sz="1982" dirty="0">
              <a:latin typeface="Times New Roman"/>
              <a:cs typeface="Times New Roman"/>
            </a:endParaRPr>
          </a:p>
          <a:p>
            <a:pPr marL="25168">
              <a:spcBef>
                <a:spcPts val="297"/>
              </a:spcBef>
            </a:pPr>
            <a:r>
              <a:rPr sz="1982" spc="40" dirty="0">
                <a:latin typeface="Times New Roman"/>
                <a:cs typeface="Times New Roman"/>
              </a:rPr>
              <a:t>Left column: </a:t>
            </a:r>
            <a:r>
              <a:rPr sz="1982" spc="50" dirty="0">
                <a:latin typeface="Times New Roman"/>
                <a:cs typeface="Times New Roman"/>
              </a:rPr>
              <a:t>linear </a:t>
            </a:r>
            <a:r>
              <a:rPr sz="1982" spc="40" dirty="0">
                <a:latin typeface="Times New Roman"/>
                <a:cs typeface="Times New Roman"/>
              </a:rPr>
              <a:t>model; </a:t>
            </a:r>
            <a:r>
              <a:rPr sz="1982" spc="69" dirty="0">
                <a:latin typeface="Times New Roman"/>
                <a:cs typeface="Times New Roman"/>
              </a:rPr>
              <a:t>Right </a:t>
            </a:r>
            <a:r>
              <a:rPr sz="1982" spc="40" dirty="0">
                <a:latin typeface="Times New Roman"/>
                <a:cs typeface="Times New Roman"/>
              </a:rPr>
              <a:t>column: </a:t>
            </a:r>
            <a:r>
              <a:rPr sz="1982" spc="59" dirty="0">
                <a:latin typeface="Times New Roman"/>
                <a:cs typeface="Times New Roman"/>
              </a:rPr>
              <a:t>tree-based</a:t>
            </a:r>
            <a:r>
              <a:rPr sz="1982" spc="208" dirty="0">
                <a:latin typeface="Times New Roman"/>
                <a:cs typeface="Times New Roman"/>
              </a:rPr>
              <a:t> </a:t>
            </a:r>
            <a:r>
              <a:rPr sz="1982" spc="40" dirty="0">
                <a:latin typeface="Times New Roman"/>
                <a:cs typeface="Times New Roman"/>
              </a:rPr>
              <a:t>model</a:t>
            </a:r>
            <a:endParaRPr sz="1982" dirty="0">
              <a:latin typeface="Times New Roman"/>
              <a:cs typeface="Times New Roman"/>
            </a:endParaRPr>
          </a:p>
        </p:txBody>
      </p:sp>
    </p:spTree>
    <p:extLst>
      <p:ext uri="{BB962C8B-B14F-4D97-AF65-F5344CB8AC3E}">
        <p14:creationId xmlns:p14="http://schemas.microsoft.com/office/powerpoint/2010/main" val="3959647843"/>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8494" y="0"/>
            <a:ext cx="9722224" cy="711415"/>
          </a:xfrm>
          <a:prstGeom prst="rect">
            <a:avLst/>
          </a:prstGeom>
        </p:spPr>
        <p:txBody>
          <a:bodyPr vert="horz" wrap="square" lIns="0" tIns="33975" rIns="0" bIns="0" rtlCol="0" anchor="ctr">
            <a:spAutoFit/>
          </a:bodyPr>
          <a:lstStyle/>
          <a:p>
            <a:pPr marL="25168">
              <a:lnSpc>
                <a:spcPct val="100000"/>
              </a:lnSpc>
              <a:spcBef>
                <a:spcPts val="268"/>
              </a:spcBef>
            </a:pPr>
            <a:r>
              <a:rPr spc="-20" dirty="0"/>
              <a:t>Advantages </a:t>
            </a:r>
            <a:r>
              <a:rPr spc="-59" dirty="0"/>
              <a:t>and </a:t>
            </a:r>
            <a:r>
              <a:rPr spc="-50" dirty="0"/>
              <a:t>Disadvantages </a:t>
            </a:r>
            <a:r>
              <a:rPr spc="-79" dirty="0"/>
              <a:t>of </a:t>
            </a:r>
            <a:r>
              <a:rPr spc="-69" dirty="0"/>
              <a:t>Trees</a:t>
            </a:r>
          </a:p>
        </p:txBody>
      </p:sp>
      <p:sp>
        <p:nvSpPr>
          <p:cNvPr id="3" name="object 3"/>
          <p:cNvSpPr txBox="1"/>
          <p:nvPr/>
        </p:nvSpPr>
        <p:spPr>
          <a:xfrm>
            <a:off x="1169894" y="968724"/>
            <a:ext cx="9789459" cy="5338192"/>
          </a:xfrm>
          <a:prstGeom prst="rect">
            <a:avLst/>
          </a:prstGeom>
        </p:spPr>
        <p:txBody>
          <a:bodyPr vert="horz" wrap="square" lIns="0" tIns="13842" rIns="0" bIns="0" rtlCol="0">
            <a:spAutoFit/>
          </a:bodyPr>
          <a:lstStyle/>
          <a:p>
            <a:pPr marL="573821" marR="231540" indent="-382547">
              <a:lnSpc>
                <a:spcPct val="102600"/>
              </a:lnSpc>
              <a:spcBef>
                <a:spcPts val="109"/>
              </a:spcBef>
              <a:buFont typeface="Arial" panose="020B0604020202020204" pitchFamily="34" charset="0"/>
              <a:buChar char="•"/>
            </a:pPr>
            <a:r>
              <a:rPr sz="2180" spc="30" dirty="0" smtClean="0">
                <a:latin typeface="Times New Roman"/>
                <a:cs typeface="Times New Roman"/>
              </a:rPr>
              <a:t>Trees </a:t>
            </a:r>
            <a:r>
              <a:rPr sz="2180" spc="69" dirty="0">
                <a:latin typeface="Times New Roman"/>
                <a:cs typeface="Times New Roman"/>
              </a:rPr>
              <a:t>are </a:t>
            </a:r>
            <a:r>
              <a:rPr sz="2180" spc="30" dirty="0">
                <a:latin typeface="Times New Roman"/>
                <a:cs typeface="Times New Roman"/>
              </a:rPr>
              <a:t>very </a:t>
            </a:r>
            <a:r>
              <a:rPr sz="2180" spc="40" dirty="0">
                <a:latin typeface="Times New Roman"/>
                <a:cs typeface="Times New Roman"/>
              </a:rPr>
              <a:t>easy </a:t>
            </a:r>
            <a:r>
              <a:rPr sz="2180" spc="109" dirty="0">
                <a:latin typeface="Times New Roman"/>
                <a:cs typeface="Times New Roman"/>
              </a:rPr>
              <a:t>to </a:t>
            </a:r>
            <a:r>
              <a:rPr sz="2180" spc="50" dirty="0">
                <a:latin typeface="Times New Roman"/>
                <a:cs typeface="Times New Roman"/>
              </a:rPr>
              <a:t>explain </a:t>
            </a:r>
            <a:r>
              <a:rPr sz="2180" spc="109" dirty="0">
                <a:latin typeface="Times New Roman"/>
                <a:cs typeface="Times New Roman"/>
              </a:rPr>
              <a:t>to </a:t>
            </a:r>
            <a:r>
              <a:rPr sz="2180" spc="40" dirty="0">
                <a:latin typeface="Times New Roman"/>
                <a:cs typeface="Times New Roman"/>
              </a:rPr>
              <a:t>people. </a:t>
            </a:r>
            <a:r>
              <a:rPr sz="2180" spc="79" dirty="0">
                <a:latin typeface="Times New Roman"/>
                <a:cs typeface="Times New Roman"/>
              </a:rPr>
              <a:t>In </a:t>
            </a:r>
            <a:r>
              <a:rPr sz="2180" spc="59" dirty="0">
                <a:latin typeface="Times New Roman"/>
                <a:cs typeface="Times New Roman"/>
              </a:rPr>
              <a:t>fact, </a:t>
            </a:r>
            <a:r>
              <a:rPr sz="2180" spc="89" dirty="0">
                <a:latin typeface="Times New Roman"/>
                <a:cs typeface="Times New Roman"/>
              </a:rPr>
              <a:t>they </a:t>
            </a:r>
            <a:r>
              <a:rPr sz="2180" spc="69" dirty="0">
                <a:latin typeface="Times New Roman"/>
                <a:cs typeface="Times New Roman"/>
              </a:rPr>
              <a:t>are  </a:t>
            </a:r>
            <a:r>
              <a:rPr sz="2180" spc="10" dirty="0">
                <a:latin typeface="Times New Roman"/>
                <a:cs typeface="Times New Roman"/>
              </a:rPr>
              <a:t>even </a:t>
            </a:r>
            <a:r>
              <a:rPr sz="2180" spc="30" dirty="0">
                <a:latin typeface="Times New Roman"/>
                <a:cs typeface="Times New Roman"/>
              </a:rPr>
              <a:t>easier </a:t>
            </a:r>
            <a:r>
              <a:rPr sz="2180" spc="109" dirty="0">
                <a:latin typeface="Times New Roman"/>
                <a:cs typeface="Times New Roman"/>
              </a:rPr>
              <a:t>to </a:t>
            </a:r>
            <a:r>
              <a:rPr sz="2180" spc="50" dirty="0">
                <a:latin typeface="Times New Roman"/>
                <a:cs typeface="Times New Roman"/>
              </a:rPr>
              <a:t>explain </a:t>
            </a:r>
            <a:r>
              <a:rPr sz="2180" spc="139" dirty="0">
                <a:latin typeface="Times New Roman"/>
                <a:cs typeface="Times New Roman"/>
              </a:rPr>
              <a:t>than </a:t>
            </a:r>
            <a:r>
              <a:rPr sz="2180" spc="50" dirty="0">
                <a:latin typeface="Times New Roman"/>
                <a:cs typeface="Times New Roman"/>
              </a:rPr>
              <a:t>linear</a:t>
            </a:r>
            <a:r>
              <a:rPr sz="2180" spc="69" dirty="0">
                <a:latin typeface="Times New Roman"/>
                <a:cs typeface="Times New Roman"/>
              </a:rPr>
              <a:t> </a:t>
            </a:r>
            <a:r>
              <a:rPr sz="2180" spc="10" dirty="0">
                <a:latin typeface="Times New Roman"/>
                <a:cs typeface="Times New Roman"/>
              </a:rPr>
              <a:t>regression!</a:t>
            </a:r>
            <a:endParaRPr sz="2180" dirty="0">
              <a:latin typeface="Times New Roman"/>
              <a:cs typeface="Times New Roman"/>
            </a:endParaRPr>
          </a:p>
          <a:p>
            <a:pPr marL="573821" marR="37751" indent="-382547">
              <a:lnSpc>
                <a:spcPct val="102600"/>
              </a:lnSpc>
              <a:spcBef>
                <a:spcPts val="79"/>
              </a:spcBef>
              <a:buFont typeface="Arial" panose="020B0604020202020204" pitchFamily="34" charset="0"/>
              <a:buChar char="•"/>
            </a:pPr>
            <a:r>
              <a:rPr sz="2180" spc="10" dirty="0" smtClean="0">
                <a:latin typeface="Times New Roman"/>
                <a:cs typeface="Times New Roman"/>
              </a:rPr>
              <a:t>Some </a:t>
            </a:r>
            <a:r>
              <a:rPr sz="2180" spc="40" dirty="0">
                <a:latin typeface="Times New Roman"/>
                <a:cs typeface="Times New Roman"/>
              </a:rPr>
              <a:t>people </a:t>
            </a:r>
            <a:r>
              <a:rPr sz="2180" spc="10" dirty="0">
                <a:latin typeface="Times New Roman"/>
                <a:cs typeface="Times New Roman"/>
              </a:rPr>
              <a:t>believe </a:t>
            </a:r>
            <a:r>
              <a:rPr sz="2180" spc="168" dirty="0">
                <a:latin typeface="Times New Roman"/>
                <a:cs typeface="Times New Roman"/>
              </a:rPr>
              <a:t>that </a:t>
            </a:r>
            <a:r>
              <a:rPr sz="2180" spc="20" dirty="0">
                <a:latin typeface="Times New Roman"/>
                <a:cs typeface="Times New Roman"/>
              </a:rPr>
              <a:t>decision </a:t>
            </a:r>
            <a:r>
              <a:rPr sz="2180" spc="59" dirty="0">
                <a:latin typeface="Times New Roman"/>
                <a:cs typeface="Times New Roman"/>
              </a:rPr>
              <a:t>trees </a:t>
            </a:r>
            <a:r>
              <a:rPr sz="2180" spc="50" dirty="0">
                <a:latin typeface="Times New Roman"/>
                <a:cs typeface="Times New Roman"/>
              </a:rPr>
              <a:t>more </a:t>
            </a:r>
            <a:r>
              <a:rPr sz="2180" dirty="0">
                <a:latin typeface="Times New Roman"/>
                <a:cs typeface="Times New Roman"/>
              </a:rPr>
              <a:t>closely </a:t>
            </a:r>
            <a:r>
              <a:rPr sz="2180" spc="69" dirty="0">
                <a:latin typeface="Times New Roman"/>
                <a:cs typeface="Times New Roman"/>
              </a:rPr>
              <a:t>mirror  </a:t>
            </a:r>
            <a:r>
              <a:rPr sz="2180" spc="89" dirty="0">
                <a:latin typeface="Times New Roman"/>
                <a:cs typeface="Times New Roman"/>
              </a:rPr>
              <a:t>human </a:t>
            </a:r>
            <a:r>
              <a:rPr sz="2180" spc="30" dirty="0">
                <a:latin typeface="Times New Roman"/>
                <a:cs typeface="Times New Roman"/>
              </a:rPr>
              <a:t>decision-making </a:t>
            </a:r>
            <a:r>
              <a:rPr sz="2180" spc="139" dirty="0">
                <a:latin typeface="Times New Roman"/>
                <a:cs typeface="Times New Roman"/>
              </a:rPr>
              <a:t>than </a:t>
            </a:r>
            <a:r>
              <a:rPr sz="2180" spc="50" dirty="0">
                <a:latin typeface="Times New Roman"/>
                <a:cs typeface="Times New Roman"/>
              </a:rPr>
              <a:t>do </a:t>
            </a:r>
            <a:r>
              <a:rPr sz="2180" spc="109" dirty="0">
                <a:latin typeface="Times New Roman"/>
                <a:cs typeface="Times New Roman"/>
              </a:rPr>
              <a:t>the </a:t>
            </a:r>
            <a:r>
              <a:rPr sz="2180" spc="30" dirty="0">
                <a:latin typeface="Times New Roman"/>
                <a:cs typeface="Times New Roman"/>
              </a:rPr>
              <a:t>regression </a:t>
            </a:r>
            <a:r>
              <a:rPr sz="2180" spc="109" dirty="0">
                <a:latin typeface="Times New Roman"/>
                <a:cs typeface="Times New Roman"/>
              </a:rPr>
              <a:t>and  </a:t>
            </a:r>
            <a:r>
              <a:rPr sz="2180" spc="20" dirty="0">
                <a:latin typeface="Times New Roman"/>
                <a:cs typeface="Times New Roman"/>
              </a:rPr>
              <a:t>classification </a:t>
            </a:r>
            <a:r>
              <a:rPr sz="2180" spc="50" dirty="0">
                <a:latin typeface="Times New Roman"/>
                <a:cs typeface="Times New Roman"/>
              </a:rPr>
              <a:t>approaches </a:t>
            </a:r>
            <a:r>
              <a:rPr sz="2180" spc="20" dirty="0">
                <a:latin typeface="Times New Roman"/>
                <a:cs typeface="Times New Roman"/>
              </a:rPr>
              <a:t>seen </a:t>
            </a:r>
            <a:r>
              <a:rPr sz="2180" spc="50" dirty="0">
                <a:latin typeface="Times New Roman"/>
                <a:cs typeface="Times New Roman"/>
              </a:rPr>
              <a:t>in </a:t>
            </a:r>
            <a:r>
              <a:rPr sz="2180" spc="40" dirty="0">
                <a:latin typeface="Times New Roman"/>
                <a:cs typeface="Times New Roman"/>
              </a:rPr>
              <a:t>previous</a:t>
            </a:r>
            <a:r>
              <a:rPr sz="2180" spc="178" dirty="0">
                <a:latin typeface="Times New Roman"/>
                <a:cs typeface="Times New Roman"/>
              </a:rPr>
              <a:t> </a:t>
            </a:r>
            <a:r>
              <a:rPr sz="2180" spc="69" dirty="0">
                <a:latin typeface="Times New Roman"/>
                <a:cs typeface="Times New Roman"/>
              </a:rPr>
              <a:t>chapters.</a:t>
            </a:r>
            <a:endParaRPr sz="2180" dirty="0">
              <a:latin typeface="Times New Roman"/>
              <a:cs typeface="Times New Roman"/>
            </a:endParaRPr>
          </a:p>
          <a:p>
            <a:pPr marL="573821" marR="544878" indent="-382547">
              <a:lnSpc>
                <a:spcPct val="102600"/>
              </a:lnSpc>
              <a:spcBef>
                <a:spcPts val="69"/>
              </a:spcBef>
              <a:buFont typeface="Arial" panose="020B0604020202020204" pitchFamily="34" charset="0"/>
              <a:buChar char="•"/>
            </a:pPr>
            <a:r>
              <a:rPr sz="2180" spc="30" dirty="0" smtClean="0">
                <a:latin typeface="Times New Roman"/>
                <a:cs typeface="Times New Roman"/>
              </a:rPr>
              <a:t>Trees </a:t>
            </a:r>
            <a:r>
              <a:rPr sz="2180" spc="69" dirty="0">
                <a:latin typeface="Times New Roman"/>
                <a:cs typeface="Times New Roman"/>
              </a:rPr>
              <a:t>can </a:t>
            </a:r>
            <a:r>
              <a:rPr sz="2180" spc="79" dirty="0">
                <a:latin typeface="Times New Roman"/>
                <a:cs typeface="Times New Roman"/>
              </a:rPr>
              <a:t>be </a:t>
            </a:r>
            <a:r>
              <a:rPr sz="2180" spc="30" dirty="0">
                <a:latin typeface="Times New Roman"/>
                <a:cs typeface="Times New Roman"/>
              </a:rPr>
              <a:t>displayed graphically, </a:t>
            </a:r>
            <a:r>
              <a:rPr sz="2180" spc="109" dirty="0">
                <a:latin typeface="Times New Roman"/>
                <a:cs typeface="Times New Roman"/>
              </a:rPr>
              <a:t>and </a:t>
            </a:r>
            <a:r>
              <a:rPr sz="2180" spc="69" dirty="0">
                <a:latin typeface="Times New Roman"/>
                <a:cs typeface="Times New Roman"/>
              </a:rPr>
              <a:t>are </a:t>
            </a:r>
            <a:r>
              <a:rPr sz="2180" spc="20" dirty="0">
                <a:latin typeface="Times New Roman"/>
                <a:cs typeface="Times New Roman"/>
              </a:rPr>
              <a:t>easily  </a:t>
            </a:r>
            <a:r>
              <a:rPr sz="2180" spc="79" dirty="0">
                <a:latin typeface="Times New Roman"/>
                <a:cs typeface="Times New Roman"/>
              </a:rPr>
              <a:t>interpreted </a:t>
            </a:r>
            <a:r>
              <a:rPr sz="2180" spc="20" dirty="0">
                <a:latin typeface="Times New Roman"/>
                <a:cs typeface="Times New Roman"/>
              </a:rPr>
              <a:t>even </a:t>
            </a:r>
            <a:r>
              <a:rPr sz="2180" spc="50" dirty="0">
                <a:latin typeface="Times New Roman"/>
                <a:cs typeface="Times New Roman"/>
              </a:rPr>
              <a:t>by </a:t>
            </a:r>
            <a:r>
              <a:rPr sz="2180" spc="109" dirty="0">
                <a:latin typeface="Times New Roman"/>
                <a:cs typeface="Times New Roman"/>
              </a:rPr>
              <a:t>a </a:t>
            </a:r>
            <a:r>
              <a:rPr sz="2180" spc="69" dirty="0">
                <a:latin typeface="Times New Roman"/>
                <a:cs typeface="Times New Roman"/>
              </a:rPr>
              <a:t>non-expert </a:t>
            </a:r>
            <a:r>
              <a:rPr sz="2180" spc="30" dirty="0">
                <a:latin typeface="Times New Roman"/>
                <a:cs typeface="Times New Roman"/>
              </a:rPr>
              <a:t>(especially </a:t>
            </a:r>
            <a:r>
              <a:rPr sz="2180" spc="-40" dirty="0">
                <a:latin typeface="Times New Roman"/>
                <a:cs typeface="Times New Roman"/>
              </a:rPr>
              <a:t>if </a:t>
            </a:r>
            <a:r>
              <a:rPr sz="2180" spc="89" dirty="0">
                <a:latin typeface="Times New Roman"/>
                <a:cs typeface="Times New Roman"/>
              </a:rPr>
              <a:t>they </a:t>
            </a:r>
            <a:r>
              <a:rPr sz="2180" spc="69" dirty="0">
                <a:latin typeface="Times New Roman"/>
                <a:cs typeface="Times New Roman"/>
              </a:rPr>
              <a:t>are  </a:t>
            </a:r>
            <a:r>
              <a:rPr sz="2180" spc="50" dirty="0">
                <a:latin typeface="Times New Roman"/>
                <a:cs typeface="Times New Roman"/>
              </a:rPr>
              <a:t>small).</a:t>
            </a:r>
            <a:endParaRPr sz="2180" dirty="0">
              <a:latin typeface="Times New Roman"/>
              <a:cs typeface="Times New Roman"/>
            </a:endParaRPr>
          </a:p>
          <a:p>
            <a:pPr marL="573821" marR="237832" indent="-382547">
              <a:lnSpc>
                <a:spcPct val="102600"/>
              </a:lnSpc>
              <a:spcBef>
                <a:spcPts val="79"/>
              </a:spcBef>
              <a:buFont typeface="Arial" panose="020B0604020202020204" pitchFamily="34" charset="0"/>
              <a:buChar char="•"/>
            </a:pPr>
            <a:r>
              <a:rPr sz="2180" spc="30" dirty="0" smtClean="0">
                <a:latin typeface="Times New Roman"/>
                <a:cs typeface="Times New Roman"/>
              </a:rPr>
              <a:t>Trees </a:t>
            </a:r>
            <a:r>
              <a:rPr sz="2180" spc="69" dirty="0">
                <a:latin typeface="Times New Roman"/>
                <a:cs typeface="Times New Roman"/>
              </a:rPr>
              <a:t>can </a:t>
            </a:r>
            <a:r>
              <a:rPr sz="2180" spc="20" dirty="0">
                <a:latin typeface="Times New Roman"/>
                <a:cs typeface="Times New Roman"/>
              </a:rPr>
              <a:t>easily </a:t>
            </a:r>
            <a:r>
              <a:rPr sz="2180" spc="69" dirty="0">
                <a:latin typeface="Times New Roman"/>
                <a:cs typeface="Times New Roman"/>
              </a:rPr>
              <a:t>handle qualitative </a:t>
            </a:r>
            <a:r>
              <a:rPr sz="2180" spc="59" dirty="0">
                <a:latin typeface="Times New Roman"/>
                <a:cs typeface="Times New Roman"/>
              </a:rPr>
              <a:t>predictors </a:t>
            </a:r>
            <a:r>
              <a:rPr sz="2180" spc="89" dirty="0">
                <a:latin typeface="Times New Roman"/>
                <a:cs typeface="Times New Roman"/>
              </a:rPr>
              <a:t>without </a:t>
            </a:r>
            <a:r>
              <a:rPr sz="2180" spc="109" dirty="0">
                <a:latin typeface="Times New Roman"/>
                <a:cs typeface="Times New Roman"/>
              </a:rPr>
              <a:t>the  </a:t>
            </a:r>
            <a:r>
              <a:rPr sz="2180" spc="50" dirty="0">
                <a:latin typeface="Times New Roman"/>
                <a:cs typeface="Times New Roman"/>
              </a:rPr>
              <a:t>need </a:t>
            </a:r>
            <a:r>
              <a:rPr sz="2180" spc="109" dirty="0">
                <a:latin typeface="Times New Roman"/>
                <a:cs typeface="Times New Roman"/>
              </a:rPr>
              <a:t>to </a:t>
            </a:r>
            <a:r>
              <a:rPr sz="2180" spc="69" dirty="0">
                <a:latin typeface="Times New Roman"/>
                <a:cs typeface="Times New Roman"/>
              </a:rPr>
              <a:t>create </a:t>
            </a:r>
            <a:r>
              <a:rPr sz="2180" spc="79" dirty="0">
                <a:latin typeface="Times New Roman"/>
                <a:cs typeface="Times New Roman"/>
              </a:rPr>
              <a:t>dummy</a:t>
            </a:r>
            <a:r>
              <a:rPr sz="2180" spc="446" dirty="0">
                <a:latin typeface="Times New Roman"/>
                <a:cs typeface="Times New Roman"/>
              </a:rPr>
              <a:t> </a:t>
            </a:r>
            <a:r>
              <a:rPr sz="2180" spc="40" dirty="0">
                <a:latin typeface="Times New Roman"/>
                <a:cs typeface="Times New Roman"/>
              </a:rPr>
              <a:t>variables.</a:t>
            </a:r>
            <a:endParaRPr sz="2180" dirty="0">
              <a:latin typeface="Times New Roman"/>
              <a:cs typeface="Times New Roman"/>
            </a:endParaRPr>
          </a:p>
          <a:p>
            <a:pPr marL="573821" marR="10067" indent="-382547">
              <a:lnSpc>
                <a:spcPct val="102600"/>
              </a:lnSpc>
              <a:spcBef>
                <a:spcPts val="69"/>
              </a:spcBef>
              <a:buFont typeface="Arial" panose="020B0604020202020204" pitchFamily="34" charset="0"/>
              <a:buChar char="•"/>
            </a:pPr>
            <a:r>
              <a:rPr sz="2180" spc="59" dirty="0" smtClean="0">
                <a:latin typeface="Times New Roman"/>
                <a:cs typeface="Times New Roman"/>
              </a:rPr>
              <a:t>Unfortunately</a:t>
            </a:r>
            <a:r>
              <a:rPr sz="2180" spc="59" dirty="0">
                <a:latin typeface="Times New Roman"/>
                <a:cs typeface="Times New Roman"/>
              </a:rPr>
              <a:t>, trees </a:t>
            </a:r>
            <a:r>
              <a:rPr sz="2180" spc="30" dirty="0">
                <a:latin typeface="Times New Roman"/>
                <a:cs typeface="Times New Roman"/>
              </a:rPr>
              <a:t>generally </a:t>
            </a:r>
            <a:r>
              <a:rPr sz="2180" spc="50" dirty="0">
                <a:latin typeface="Times New Roman"/>
                <a:cs typeface="Times New Roman"/>
              </a:rPr>
              <a:t>do </a:t>
            </a:r>
            <a:r>
              <a:rPr sz="2180" spc="99" dirty="0">
                <a:latin typeface="Times New Roman"/>
                <a:cs typeface="Times New Roman"/>
              </a:rPr>
              <a:t>not </a:t>
            </a:r>
            <a:r>
              <a:rPr sz="2180" spc="30" dirty="0">
                <a:latin typeface="Times New Roman"/>
                <a:cs typeface="Times New Roman"/>
              </a:rPr>
              <a:t>have </a:t>
            </a:r>
            <a:r>
              <a:rPr sz="2180" spc="99" dirty="0">
                <a:latin typeface="Times New Roman"/>
                <a:cs typeface="Times New Roman"/>
              </a:rPr>
              <a:t>the </a:t>
            </a:r>
            <a:r>
              <a:rPr sz="2180" spc="50" dirty="0">
                <a:latin typeface="Times New Roman"/>
                <a:cs typeface="Times New Roman"/>
              </a:rPr>
              <a:t>same </a:t>
            </a:r>
            <a:r>
              <a:rPr sz="2180" spc="-10" dirty="0">
                <a:latin typeface="Times New Roman"/>
                <a:cs typeface="Times New Roman"/>
              </a:rPr>
              <a:t>level </a:t>
            </a:r>
            <a:r>
              <a:rPr sz="2180" spc="-40" dirty="0">
                <a:latin typeface="Times New Roman"/>
                <a:cs typeface="Times New Roman"/>
              </a:rPr>
              <a:t>of  </a:t>
            </a:r>
            <a:r>
              <a:rPr sz="2180" spc="50" dirty="0">
                <a:latin typeface="Times New Roman"/>
                <a:cs typeface="Times New Roman"/>
              </a:rPr>
              <a:t>predictive accuracy as </a:t>
            </a:r>
            <a:r>
              <a:rPr sz="2180" spc="20" dirty="0">
                <a:latin typeface="Times New Roman"/>
                <a:cs typeface="Times New Roman"/>
              </a:rPr>
              <a:t>some </a:t>
            </a:r>
            <a:r>
              <a:rPr sz="2180" spc="-40" dirty="0">
                <a:latin typeface="Times New Roman"/>
                <a:cs typeface="Times New Roman"/>
              </a:rPr>
              <a:t>of </a:t>
            </a:r>
            <a:r>
              <a:rPr sz="2180" spc="109" dirty="0">
                <a:latin typeface="Times New Roman"/>
                <a:cs typeface="Times New Roman"/>
              </a:rPr>
              <a:t>the </a:t>
            </a:r>
            <a:r>
              <a:rPr sz="2180" spc="89" dirty="0">
                <a:latin typeface="Times New Roman"/>
                <a:cs typeface="Times New Roman"/>
              </a:rPr>
              <a:t>other </a:t>
            </a:r>
            <a:r>
              <a:rPr sz="2180" spc="30" dirty="0">
                <a:latin typeface="Times New Roman"/>
                <a:cs typeface="Times New Roman"/>
              </a:rPr>
              <a:t>regression </a:t>
            </a:r>
            <a:r>
              <a:rPr sz="2180" spc="109" dirty="0">
                <a:latin typeface="Times New Roman"/>
                <a:cs typeface="Times New Roman"/>
              </a:rPr>
              <a:t>and  </a:t>
            </a:r>
            <a:r>
              <a:rPr sz="2180" spc="20" dirty="0">
                <a:latin typeface="Times New Roman"/>
                <a:cs typeface="Times New Roman"/>
              </a:rPr>
              <a:t>classification </a:t>
            </a:r>
            <a:r>
              <a:rPr sz="2180" spc="50" dirty="0" smtClean="0">
                <a:latin typeface="Times New Roman"/>
                <a:cs typeface="Times New Roman"/>
              </a:rPr>
              <a:t>approaches</a:t>
            </a:r>
            <a:r>
              <a:rPr sz="2180" spc="59" dirty="0" smtClean="0">
                <a:latin typeface="Times New Roman"/>
                <a:cs typeface="Times New Roman"/>
              </a:rPr>
              <a:t>.</a:t>
            </a:r>
            <a:endParaRPr lang="en-US" sz="2180" spc="59" dirty="0">
              <a:latin typeface="Times New Roman"/>
              <a:cs typeface="Times New Roman"/>
            </a:endParaRPr>
          </a:p>
          <a:p>
            <a:pPr marL="573821" marR="10067" indent="-382547">
              <a:lnSpc>
                <a:spcPct val="102600"/>
              </a:lnSpc>
              <a:spcBef>
                <a:spcPts val="69"/>
              </a:spcBef>
              <a:buFont typeface="Arial" panose="020B0604020202020204" pitchFamily="34" charset="0"/>
              <a:buChar char="•"/>
            </a:pPr>
            <a:r>
              <a:rPr lang="en-US" sz="2180" spc="59" dirty="0" smtClean="0">
                <a:latin typeface="Times New Roman"/>
                <a:cs typeface="Times New Roman"/>
              </a:rPr>
              <a:t>Additionally</a:t>
            </a:r>
            <a:r>
              <a:rPr lang="en-US" sz="2180" spc="59" dirty="0">
                <a:latin typeface="Times New Roman"/>
                <a:cs typeface="Times New Roman"/>
              </a:rPr>
              <a:t>, trees can be very non-robust. In other words, a </a:t>
            </a:r>
            <a:r>
              <a:rPr lang="en-US" sz="2180" spc="59" dirty="0" smtClean="0">
                <a:latin typeface="Times New Roman"/>
                <a:cs typeface="Times New Roman"/>
              </a:rPr>
              <a:t>small change </a:t>
            </a:r>
            <a:r>
              <a:rPr lang="en-US" sz="2180" spc="59" dirty="0">
                <a:latin typeface="Times New Roman"/>
                <a:cs typeface="Times New Roman"/>
              </a:rPr>
              <a:t>in the data can cause a large change in the final </a:t>
            </a:r>
            <a:r>
              <a:rPr lang="en-US" sz="2180" spc="59" dirty="0" smtClean="0">
                <a:latin typeface="Times New Roman"/>
                <a:cs typeface="Times New Roman"/>
              </a:rPr>
              <a:t>estimated tree</a:t>
            </a:r>
            <a:r>
              <a:rPr lang="en-US" sz="2180" spc="59" dirty="0">
                <a:latin typeface="Times New Roman"/>
                <a:cs typeface="Times New Roman"/>
              </a:rPr>
              <a:t>.</a:t>
            </a:r>
            <a:endParaRPr sz="2180" spc="59" dirty="0">
              <a:latin typeface="Times New Roman"/>
              <a:cs typeface="Times New Roman"/>
            </a:endParaRPr>
          </a:p>
          <a:p>
            <a:pPr marL="25168" marR="499577">
              <a:lnSpc>
                <a:spcPct val="102600"/>
              </a:lnSpc>
              <a:spcBef>
                <a:spcPts val="585"/>
              </a:spcBef>
            </a:pPr>
            <a:r>
              <a:rPr sz="2180" spc="59" dirty="0">
                <a:latin typeface="Times New Roman"/>
                <a:cs typeface="Times New Roman"/>
              </a:rPr>
              <a:t>However, by </a:t>
            </a:r>
            <a:r>
              <a:rPr sz="2180" spc="50" dirty="0">
                <a:latin typeface="Times New Roman"/>
                <a:cs typeface="Times New Roman"/>
              </a:rPr>
              <a:t>aggregating </a:t>
            </a:r>
            <a:r>
              <a:rPr sz="2180" spc="69" dirty="0">
                <a:latin typeface="Times New Roman"/>
                <a:cs typeface="Times New Roman"/>
              </a:rPr>
              <a:t>many </a:t>
            </a:r>
            <a:r>
              <a:rPr sz="2180" spc="20" dirty="0">
                <a:latin typeface="Times New Roman"/>
                <a:cs typeface="Times New Roman"/>
              </a:rPr>
              <a:t>decision </a:t>
            </a:r>
            <a:r>
              <a:rPr sz="2180" spc="59" dirty="0">
                <a:latin typeface="Times New Roman"/>
                <a:cs typeface="Times New Roman"/>
              </a:rPr>
              <a:t>trees, </a:t>
            </a:r>
            <a:r>
              <a:rPr sz="2180" spc="109" dirty="0">
                <a:latin typeface="Times New Roman"/>
                <a:cs typeface="Times New Roman"/>
              </a:rPr>
              <a:t>the </a:t>
            </a:r>
            <a:r>
              <a:rPr sz="2180" spc="50" dirty="0">
                <a:latin typeface="Times New Roman"/>
                <a:cs typeface="Times New Roman"/>
              </a:rPr>
              <a:t>predictive  performance </a:t>
            </a:r>
            <a:r>
              <a:rPr sz="2180" spc="-40" dirty="0">
                <a:latin typeface="Times New Roman"/>
                <a:cs typeface="Times New Roman"/>
              </a:rPr>
              <a:t>of </a:t>
            </a:r>
            <a:r>
              <a:rPr sz="2180" spc="59" dirty="0">
                <a:latin typeface="Times New Roman"/>
                <a:cs typeface="Times New Roman"/>
              </a:rPr>
              <a:t>trees </a:t>
            </a:r>
            <a:r>
              <a:rPr sz="2180" spc="69" dirty="0">
                <a:latin typeface="Times New Roman"/>
                <a:cs typeface="Times New Roman"/>
              </a:rPr>
              <a:t>can </a:t>
            </a:r>
            <a:r>
              <a:rPr sz="2180" spc="79" dirty="0">
                <a:latin typeface="Times New Roman"/>
                <a:cs typeface="Times New Roman"/>
              </a:rPr>
              <a:t>be </a:t>
            </a:r>
            <a:r>
              <a:rPr sz="2180" spc="69" dirty="0">
                <a:latin typeface="Times New Roman"/>
                <a:cs typeface="Times New Roman"/>
              </a:rPr>
              <a:t>substantially </a:t>
            </a:r>
            <a:r>
              <a:rPr sz="2180" spc="40" dirty="0">
                <a:latin typeface="Times New Roman"/>
                <a:cs typeface="Times New Roman"/>
              </a:rPr>
              <a:t>improved. </a:t>
            </a:r>
            <a:r>
              <a:rPr sz="2180" spc="-20" dirty="0">
                <a:latin typeface="Times New Roman"/>
                <a:cs typeface="Times New Roman"/>
              </a:rPr>
              <a:t>We  </a:t>
            </a:r>
            <a:r>
              <a:rPr sz="2180" spc="69" dirty="0">
                <a:latin typeface="Times New Roman"/>
                <a:cs typeface="Times New Roman"/>
              </a:rPr>
              <a:t>introduce </a:t>
            </a:r>
            <a:r>
              <a:rPr sz="2180" spc="59" dirty="0">
                <a:latin typeface="Times New Roman"/>
                <a:cs typeface="Times New Roman"/>
              </a:rPr>
              <a:t>these </a:t>
            </a:r>
            <a:r>
              <a:rPr sz="2180" spc="50" dirty="0">
                <a:latin typeface="Times New Roman"/>
                <a:cs typeface="Times New Roman"/>
              </a:rPr>
              <a:t>concepts</a:t>
            </a:r>
            <a:r>
              <a:rPr sz="2180" spc="377" dirty="0">
                <a:latin typeface="Times New Roman"/>
                <a:cs typeface="Times New Roman"/>
              </a:rPr>
              <a:t> </a:t>
            </a:r>
            <a:r>
              <a:rPr sz="2180" spc="79" dirty="0">
                <a:latin typeface="Times New Roman"/>
                <a:cs typeface="Times New Roman"/>
              </a:rPr>
              <a:t>next.</a:t>
            </a:r>
            <a:endParaRPr sz="2180" dirty="0">
              <a:latin typeface="Times New Roman"/>
              <a:cs typeface="Times New Roman"/>
            </a:endParaRPr>
          </a:p>
        </p:txBody>
      </p:sp>
    </p:spTree>
    <p:extLst>
      <p:ext uri="{BB962C8B-B14F-4D97-AF65-F5344CB8AC3E}">
        <p14:creationId xmlns:p14="http://schemas.microsoft.com/office/powerpoint/2010/main" val="2663866285"/>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6392" y="108344"/>
            <a:ext cx="3321285" cy="588305"/>
          </a:xfrm>
          <a:prstGeom prst="rect">
            <a:avLst/>
          </a:prstGeom>
        </p:spPr>
        <p:txBody>
          <a:bodyPr vert="horz" wrap="square" lIns="0" tIns="33975" rIns="0" bIns="0" rtlCol="0" anchor="ctr">
            <a:spAutoFit/>
          </a:bodyPr>
          <a:lstStyle/>
          <a:p>
            <a:pPr marL="25168">
              <a:lnSpc>
                <a:spcPct val="100000"/>
              </a:lnSpc>
              <a:spcBef>
                <a:spcPts val="268"/>
              </a:spcBef>
            </a:pPr>
            <a:r>
              <a:rPr sz="3600" spc="-10" dirty="0"/>
              <a:t>Bagging</a:t>
            </a:r>
          </a:p>
        </p:txBody>
      </p:sp>
      <p:sp>
        <p:nvSpPr>
          <p:cNvPr id="3" name="object 3"/>
          <p:cNvSpPr txBox="1"/>
          <p:nvPr/>
        </p:nvSpPr>
        <p:spPr>
          <a:xfrm>
            <a:off x="394287" y="665871"/>
            <a:ext cx="11685494" cy="4656723"/>
          </a:xfrm>
          <a:prstGeom prst="rect">
            <a:avLst/>
          </a:prstGeom>
        </p:spPr>
        <p:txBody>
          <a:bodyPr vert="horz" wrap="square" lIns="0" tIns="13842" rIns="0" bIns="0" rtlCol="0">
            <a:spAutoFit/>
          </a:bodyPr>
          <a:lstStyle/>
          <a:p>
            <a:pPr marL="286911" marR="49077" indent="-261743">
              <a:lnSpc>
                <a:spcPct val="102600"/>
              </a:lnSpc>
              <a:spcBef>
                <a:spcPts val="109"/>
              </a:spcBef>
              <a:buClr>
                <a:srgbClr val="3333B2"/>
              </a:buClr>
              <a:buSzPct val="90909"/>
              <a:buFont typeface="DejaVu Sans"/>
              <a:buChar char="•"/>
              <a:tabLst>
                <a:tab pos="288169" algn="l"/>
              </a:tabLst>
            </a:pPr>
            <a:r>
              <a:rPr sz="2180" i="1" spc="30" dirty="0">
                <a:solidFill>
                  <a:srgbClr val="009900"/>
                </a:solidFill>
                <a:latin typeface="Times New Roman"/>
                <a:cs typeface="Times New Roman"/>
              </a:rPr>
              <a:t>Bootstrap </a:t>
            </a:r>
            <a:r>
              <a:rPr sz="2180" i="1" spc="-10" dirty="0">
                <a:solidFill>
                  <a:srgbClr val="009900"/>
                </a:solidFill>
                <a:latin typeface="Times New Roman"/>
                <a:cs typeface="Times New Roman"/>
              </a:rPr>
              <a:t>aggregation</a:t>
            </a:r>
            <a:r>
              <a:rPr sz="2180" spc="-10" dirty="0">
                <a:latin typeface="Times New Roman"/>
                <a:cs typeface="Times New Roman"/>
              </a:rPr>
              <a:t>, </a:t>
            </a:r>
            <a:r>
              <a:rPr sz="2180" spc="50" dirty="0">
                <a:latin typeface="Times New Roman"/>
                <a:cs typeface="Times New Roman"/>
              </a:rPr>
              <a:t>or </a:t>
            </a:r>
            <a:r>
              <a:rPr sz="2180" i="1" spc="-40" dirty="0">
                <a:solidFill>
                  <a:srgbClr val="009900"/>
                </a:solidFill>
                <a:latin typeface="Times New Roman"/>
                <a:cs typeface="Times New Roman"/>
              </a:rPr>
              <a:t>bagging</a:t>
            </a:r>
            <a:r>
              <a:rPr sz="2180" spc="-40" dirty="0">
                <a:latin typeface="Times New Roman"/>
                <a:cs typeface="Times New Roman"/>
              </a:rPr>
              <a:t>, </a:t>
            </a:r>
            <a:r>
              <a:rPr sz="2180" spc="-10" dirty="0">
                <a:latin typeface="Times New Roman"/>
                <a:cs typeface="Times New Roman"/>
              </a:rPr>
              <a:t>is </a:t>
            </a:r>
            <a:r>
              <a:rPr sz="2180" spc="109" dirty="0">
                <a:latin typeface="Times New Roman"/>
                <a:cs typeface="Times New Roman"/>
              </a:rPr>
              <a:t>a </a:t>
            </a:r>
            <a:r>
              <a:rPr sz="2180" spc="50" dirty="0">
                <a:latin typeface="Times New Roman"/>
                <a:cs typeface="Times New Roman"/>
              </a:rPr>
              <a:t>general-purpose  </a:t>
            </a:r>
            <a:r>
              <a:rPr sz="2180" spc="59" dirty="0">
                <a:latin typeface="Times New Roman"/>
                <a:cs typeface="Times New Roman"/>
              </a:rPr>
              <a:t>procedure </a:t>
            </a:r>
            <a:r>
              <a:rPr sz="2180" spc="10" dirty="0">
                <a:latin typeface="Times New Roman"/>
                <a:cs typeface="Times New Roman"/>
              </a:rPr>
              <a:t>for </a:t>
            </a:r>
            <a:r>
              <a:rPr sz="2180" spc="50" dirty="0">
                <a:latin typeface="Times New Roman"/>
                <a:cs typeface="Times New Roman"/>
              </a:rPr>
              <a:t>reducing </a:t>
            </a:r>
            <a:r>
              <a:rPr sz="2180" spc="99" dirty="0">
                <a:latin typeface="Times New Roman"/>
                <a:cs typeface="Times New Roman"/>
              </a:rPr>
              <a:t>the </a:t>
            </a:r>
            <a:r>
              <a:rPr sz="2180" spc="40" dirty="0">
                <a:latin typeface="Times New Roman"/>
                <a:cs typeface="Times New Roman"/>
              </a:rPr>
              <a:t>variance </a:t>
            </a:r>
            <a:r>
              <a:rPr sz="2180" spc="-40" dirty="0">
                <a:latin typeface="Times New Roman"/>
                <a:cs typeface="Times New Roman"/>
              </a:rPr>
              <a:t>of </a:t>
            </a:r>
            <a:r>
              <a:rPr sz="2180" spc="109" dirty="0">
                <a:latin typeface="Times New Roman"/>
                <a:cs typeface="Times New Roman"/>
              </a:rPr>
              <a:t>a </a:t>
            </a:r>
            <a:r>
              <a:rPr sz="2180" spc="79" dirty="0">
                <a:latin typeface="Times New Roman"/>
                <a:cs typeface="Times New Roman"/>
              </a:rPr>
              <a:t>statistical </a:t>
            </a:r>
            <a:r>
              <a:rPr sz="2180" spc="50" dirty="0">
                <a:latin typeface="Times New Roman"/>
                <a:cs typeface="Times New Roman"/>
              </a:rPr>
              <a:t>learning  </a:t>
            </a:r>
            <a:r>
              <a:rPr sz="2180" spc="79" dirty="0">
                <a:latin typeface="Times New Roman"/>
                <a:cs typeface="Times New Roman"/>
              </a:rPr>
              <a:t>method; </a:t>
            </a:r>
            <a:r>
              <a:rPr lang="en-US" sz="2180" spc="79" dirty="0" smtClean="0">
                <a:latin typeface="Times New Roman"/>
                <a:cs typeface="Times New Roman"/>
              </a:rPr>
              <a:t>I</a:t>
            </a:r>
            <a:r>
              <a:rPr sz="2180" spc="109" dirty="0" smtClean="0">
                <a:latin typeface="Times New Roman"/>
                <a:cs typeface="Times New Roman"/>
              </a:rPr>
              <a:t>t </a:t>
            </a:r>
            <a:r>
              <a:rPr sz="2180" spc="-10" dirty="0">
                <a:latin typeface="Times New Roman"/>
                <a:cs typeface="Times New Roman"/>
              </a:rPr>
              <a:t>is </a:t>
            </a:r>
            <a:r>
              <a:rPr sz="2180" spc="69" dirty="0">
                <a:latin typeface="Times New Roman"/>
                <a:cs typeface="Times New Roman"/>
              </a:rPr>
              <a:t>particularly  </a:t>
            </a:r>
            <a:r>
              <a:rPr sz="2180" spc="20" dirty="0">
                <a:latin typeface="Times New Roman"/>
                <a:cs typeface="Times New Roman"/>
              </a:rPr>
              <a:t>useful </a:t>
            </a:r>
            <a:r>
              <a:rPr sz="2180" spc="109" dirty="0">
                <a:latin typeface="Times New Roman"/>
                <a:cs typeface="Times New Roman"/>
              </a:rPr>
              <a:t>and </a:t>
            </a:r>
            <a:r>
              <a:rPr sz="2180" spc="50" dirty="0">
                <a:latin typeface="Times New Roman"/>
                <a:cs typeface="Times New Roman"/>
              </a:rPr>
              <a:t>frequently used in </a:t>
            </a:r>
            <a:r>
              <a:rPr sz="2180" spc="99" dirty="0">
                <a:latin typeface="Times New Roman"/>
                <a:cs typeface="Times New Roman"/>
              </a:rPr>
              <a:t>the </a:t>
            </a:r>
            <a:r>
              <a:rPr sz="2180" spc="69" dirty="0">
                <a:latin typeface="Times New Roman"/>
                <a:cs typeface="Times New Roman"/>
              </a:rPr>
              <a:t>context </a:t>
            </a:r>
            <a:r>
              <a:rPr sz="2180" spc="-40" dirty="0">
                <a:latin typeface="Times New Roman"/>
                <a:cs typeface="Times New Roman"/>
              </a:rPr>
              <a:t>of </a:t>
            </a:r>
            <a:r>
              <a:rPr sz="2180" spc="20" dirty="0">
                <a:latin typeface="Times New Roman"/>
                <a:cs typeface="Times New Roman"/>
              </a:rPr>
              <a:t>decision</a:t>
            </a:r>
            <a:r>
              <a:rPr sz="2180" spc="79" dirty="0">
                <a:latin typeface="Times New Roman"/>
                <a:cs typeface="Times New Roman"/>
              </a:rPr>
              <a:t> </a:t>
            </a:r>
            <a:r>
              <a:rPr sz="2180" spc="59" dirty="0">
                <a:latin typeface="Times New Roman"/>
                <a:cs typeface="Times New Roman"/>
              </a:rPr>
              <a:t>trees.</a:t>
            </a:r>
            <a:endParaRPr sz="2180" dirty="0">
              <a:latin typeface="Times New Roman"/>
              <a:cs typeface="Times New Roman"/>
            </a:endParaRPr>
          </a:p>
          <a:p>
            <a:pPr>
              <a:spcBef>
                <a:spcPts val="109"/>
              </a:spcBef>
              <a:buClr>
                <a:srgbClr val="3333B2"/>
              </a:buClr>
              <a:buFont typeface="DejaVu Sans"/>
              <a:buChar char="•"/>
            </a:pPr>
            <a:endParaRPr sz="1684" dirty="0">
              <a:latin typeface="Times New Roman"/>
              <a:cs typeface="Times New Roman"/>
            </a:endParaRPr>
          </a:p>
          <a:p>
            <a:pPr marL="286911" indent="-261743">
              <a:buClr>
                <a:srgbClr val="3333B2"/>
              </a:buClr>
              <a:buSzPct val="90909"/>
              <a:buFont typeface="DejaVu Sans"/>
              <a:buChar char="•"/>
              <a:tabLst>
                <a:tab pos="288169" algn="l"/>
              </a:tabLst>
            </a:pPr>
            <a:r>
              <a:rPr sz="2180" spc="30" dirty="0">
                <a:latin typeface="Times New Roman"/>
                <a:cs typeface="Times New Roman"/>
              </a:rPr>
              <a:t>Recall </a:t>
            </a:r>
            <a:r>
              <a:rPr sz="2180" spc="168" dirty="0">
                <a:latin typeface="Times New Roman"/>
                <a:cs typeface="Times New Roman"/>
              </a:rPr>
              <a:t>that </a:t>
            </a:r>
            <a:r>
              <a:rPr sz="2180" spc="10" dirty="0">
                <a:latin typeface="Times New Roman"/>
                <a:cs typeface="Times New Roman"/>
              </a:rPr>
              <a:t>given </a:t>
            </a:r>
            <a:r>
              <a:rPr sz="2180" spc="109" dirty="0">
                <a:latin typeface="Times New Roman"/>
                <a:cs typeface="Times New Roman"/>
              </a:rPr>
              <a:t>a </a:t>
            </a:r>
            <a:r>
              <a:rPr sz="2180" spc="69" dirty="0">
                <a:latin typeface="Times New Roman"/>
                <a:cs typeface="Times New Roman"/>
              </a:rPr>
              <a:t>set </a:t>
            </a:r>
            <a:r>
              <a:rPr sz="2180" spc="-40" dirty="0">
                <a:latin typeface="Times New Roman"/>
                <a:cs typeface="Times New Roman"/>
              </a:rPr>
              <a:t>of </a:t>
            </a:r>
            <a:r>
              <a:rPr sz="2180" i="1" spc="198" dirty="0">
                <a:latin typeface="Times New Roman"/>
                <a:cs typeface="Times New Roman"/>
              </a:rPr>
              <a:t>n </a:t>
            </a:r>
            <a:r>
              <a:rPr sz="2180" spc="69" dirty="0">
                <a:latin typeface="Times New Roman"/>
                <a:cs typeface="Times New Roman"/>
              </a:rPr>
              <a:t>independent</a:t>
            </a:r>
            <a:r>
              <a:rPr sz="2180" spc="367" dirty="0">
                <a:latin typeface="Times New Roman"/>
                <a:cs typeface="Times New Roman"/>
              </a:rPr>
              <a:t> </a:t>
            </a:r>
            <a:r>
              <a:rPr sz="2180" spc="40" dirty="0" smtClean="0">
                <a:latin typeface="Times New Roman"/>
                <a:cs typeface="Times New Roman"/>
              </a:rPr>
              <a:t>observations</a:t>
            </a:r>
            <a:r>
              <a:rPr lang="en-US" sz="2180" spc="40" dirty="0" smtClean="0">
                <a:latin typeface="Times New Roman"/>
                <a:cs typeface="Times New Roman"/>
              </a:rPr>
              <a:t> </a:t>
            </a:r>
            <a:r>
              <a:rPr sz="2180" i="1" spc="119" dirty="0" smtClean="0">
                <a:latin typeface="Times New Roman"/>
                <a:cs typeface="Times New Roman"/>
              </a:rPr>
              <a:t>Z</a:t>
            </a:r>
            <a:r>
              <a:rPr sz="2378" spc="176" baseline="-10416" dirty="0" smtClean="0">
                <a:latin typeface="Arial"/>
                <a:cs typeface="Arial"/>
              </a:rPr>
              <a:t>1</a:t>
            </a:r>
            <a:r>
              <a:rPr sz="2180" i="1" spc="119" dirty="0">
                <a:latin typeface="Times New Roman"/>
                <a:cs typeface="Times New Roman"/>
              </a:rPr>
              <a:t>, </a:t>
            </a:r>
            <a:r>
              <a:rPr sz="2180" i="1" spc="50" dirty="0">
                <a:latin typeface="Times New Roman"/>
                <a:cs typeface="Times New Roman"/>
              </a:rPr>
              <a:t>. . . , </a:t>
            </a:r>
            <a:r>
              <a:rPr sz="2180" i="1" spc="208" dirty="0">
                <a:latin typeface="Times New Roman"/>
                <a:cs typeface="Times New Roman"/>
              </a:rPr>
              <a:t>Z</a:t>
            </a:r>
            <a:r>
              <a:rPr sz="2378" i="1" spc="311" baseline="-10416" dirty="0">
                <a:latin typeface="Times New Roman"/>
                <a:cs typeface="Times New Roman"/>
              </a:rPr>
              <a:t>n</a:t>
            </a:r>
            <a:r>
              <a:rPr sz="2180" spc="208" dirty="0">
                <a:latin typeface="Times New Roman"/>
                <a:cs typeface="Times New Roman"/>
              </a:rPr>
              <a:t>, </a:t>
            </a:r>
            <a:r>
              <a:rPr sz="2180" spc="30" dirty="0">
                <a:latin typeface="Times New Roman"/>
                <a:cs typeface="Times New Roman"/>
              </a:rPr>
              <a:t>each </a:t>
            </a:r>
            <a:r>
              <a:rPr sz="2180" spc="79" dirty="0">
                <a:latin typeface="Times New Roman"/>
                <a:cs typeface="Times New Roman"/>
              </a:rPr>
              <a:t>with </a:t>
            </a:r>
            <a:r>
              <a:rPr sz="2180" spc="40" dirty="0">
                <a:latin typeface="Times New Roman"/>
                <a:cs typeface="Times New Roman"/>
              </a:rPr>
              <a:t>variance </a:t>
            </a:r>
            <a:r>
              <a:rPr sz="2180" i="1" spc="109" dirty="0">
                <a:latin typeface="Times New Roman"/>
                <a:cs typeface="Times New Roman"/>
              </a:rPr>
              <a:t>σ</a:t>
            </a:r>
            <a:r>
              <a:rPr sz="2378" spc="162" baseline="27777" dirty="0">
                <a:latin typeface="Arial"/>
                <a:cs typeface="Arial"/>
              </a:rPr>
              <a:t>2</a:t>
            </a:r>
            <a:r>
              <a:rPr sz="2180" spc="109" dirty="0">
                <a:latin typeface="Times New Roman"/>
                <a:cs typeface="Times New Roman"/>
              </a:rPr>
              <a:t>, the </a:t>
            </a:r>
            <a:r>
              <a:rPr sz="2180" spc="40" dirty="0">
                <a:latin typeface="Times New Roman"/>
                <a:cs typeface="Times New Roman"/>
              </a:rPr>
              <a:t>variance </a:t>
            </a:r>
            <a:r>
              <a:rPr sz="2180" spc="-40" dirty="0">
                <a:latin typeface="Times New Roman"/>
                <a:cs typeface="Times New Roman"/>
              </a:rPr>
              <a:t>of </a:t>
            </a:r>
            <a:r>
              <a:rPr sz="2180" spc="109" dirty="0">
                <a:latin typeface="Times New Roman"/>
                <a:cs typeface="Times New Roman"/>
              </a:rPr>
              <a:t>the</a:t>
            </a:r>
            <a:r>
              <a:rPr sz="2180" spc="-317" dirty="0">
                <a:latin typeface="Times New Roman"/>
                <a:cs typeface="Times New Roman"/>
              </a:rPr>
              <a:t> </a:t>
            </a:r>
            <a:r>
              <a:rPr sz="2180" spc="79" dirty="0" smtClean="0">
                <a:latin typeface="Times New Roman"/>
                <a:cs typeface="Times New Roman"/>
              </a:rPr>
              <a:t>mean</a:t>
            </a:r>
            <a:r>
              <a:rPr lang="en-US" sz="2180" spc="79" dirty="0" smtClean="0">
                <a:latin typeface="Times New Roman"/>
                <a:cs typeface="Times New Roman"/>
              </a:rPr>
              <a:t> </a:t>
            </a:r>
            <a:r>
              <a:rPr sz="2180" i="1" spc="-386" dirty="0" smtClean="0">
                <a:latin typeface="Times New Roman"/>
                <a:cs typeface="Times New Roman"/>
              </a:rPr>
              <a:t>Z</a:t>
            </a:r>
            <a:r>
              <a:rPr sz="3270" spc="-579" baseline="15151" dirty="0">
                <a:latin typeface="Times New Roman"/>
                <a:cs typeface="Times New Roman"/>
              </a:rPr>
              <a:t>¯ </a:t>
            </a:r>
            <a:r>
              <a:rPr sz="2180" spc="-40" dirty="0">
                <a:latin typeface="Times New Roman"/>
                <a:cs typeface="Times New Roman"/>
              </a:rPr>
              <a:t>of </a:t>
            </a:r>
            <a:r>
              <a:rPr sz="2180" spc="109" dirty="0">
                <a:latin typeface="Times New Roman"/>
                <a:cs typeface="Times New Roman"/>
              </a:rPr>
              <a:t>the </a:t>
            </a:r>
            <a:r>
              <a:rPr sz="2180" spc="40" dirty="0">
                <a:latin typeface="Times New Roman"/>
                <a:cs typeface="Times New Roman"/>
              </a:rPr>
              <a:t>observations </a:t>
            </a:r>
            <a:r>
              <a:rPr sz="2180" spc="-10" dirty="0">
                <a:latin typeface="Times New Roman"/>
                <a:cs typeface="Times New Roman"/>
              </a:rPr>
              <a:t>is </a:t>
            </a:r>
            <a:r>
              <a:rPr sz="2180" spc="10" dirty="0">
                <a:latin typeface="Times New Roman"/>
                <a:cs typeface="Times New Roman"/>
              </a:rPr>
              <a:t>given </a:t>
            </a:r>
            <a:r>
              <a:rPr sz="2180" spc="50" dirty="0">
                <a:latin typeface="Times New Roman"/>
                <a:cs typeface="Times New Roman"/>
              </a:rPr>
              <a:t>by</a:t>
            </a:r>
            <a:r>
              <a:rPr sz="2180" spc="-89" dirty="0">
                <a:latin typeface="Times New Roman"/>
                <a:cs typeface="Times New Roman"/>
              </a:rPr>
              <a:t> </a:t>
            </a:r>
            <a:r>
              <a:rPr sz="2180" i="1" spc="198" dirty="0">
                <a:latin typeface="Times New Roman"/>
                <a:cs typeface="Times New Roman"/>
              </a:rPr>
              <a:t>σ</a:t>
            </a:r>
            <a:r>
              <a:rPr sz="2378" spc="297" baseline="27777" dirty="0">
                <a:latin typeface="Arial"/>
                <a:cs typeface="Arial"/>
              </a:rPr>
              <a:t>2</a:t>
            </a:r>
            <a:r>
              <a:rPr sz="2180" i="1" spc="198" dirty="0">
                <a:latin typeface="Times New Roman"/>
                <a:cs typeface="Times New Roman"/>
              </a:rPr>
              <a:t>/n</a:t>
            </a:r>
            <a:r>
              <a:rPr sz="2180" spc="198" dirty="0">
                <a:latin typeface="Times New Roman"/>
                <a:cs typeface="Times New Roman"/>
              </a:rPr>
              <a:t>.</a:t>
            </a:r>
            <a:endParaRPr sz="2180" dirty="0">
              <a:latin typeface="Times New Roman"/>
              <a:cs typeface="Times New Roman"/>
            </a:endParaRPr>
          </a:p>
          <a:p>
            <a:pPr marL="286911" marR="606539" indent="-261743">
              <a:lnSpc>
                <a:spcPct val="102600"/>
              </a:lnSpc>
              <a:spcBef>
                <a:spcPts val="1970"/>
              </a:spcBef>
              <a:buClr>
                <a:srgbClr val="3333B2"/>
              </a:buClr>
              <a:buSzPct val="90909"/>
              <a:buFont typeface="DejaVu Sans"/>
              <a:buChar char="•"/>
              <a:tabLst>
                <a:tab pos="288169" algn="l"/>
              </a:tabLst>
            </a:pPr>
            <a:r>
              <a:rPr sz="2180" spc="79" dirty="0">
                <a:latin typeface="Times New Roman"/>
                <a:cs typeface="Times New Roman"/>
              </a:rPr>
              <a:t>In </a:t>
            </a:r>
            <a:r>
              <a:rPr sz="2180" spc="89" dirty="0">
                <a:latin typeface="Times New Roman"/>
                <a:cs typeface="Times New Roman"/>
              </a:rPr>
              <a:t>other </a:t>
            </a:r>
            <a:r>
              <a:rPr sz="2180" spc="30" dirty="0">
                <a:latin typeface="Times New Roman"/>
                <a:cs typeface="Times New Roman"/>
              </a:rPr>
              <a:t>words, </a:t>
            </a:r>
            <a:r>
              <a:rPr sz="2180" i="1" dirty="0">
                <a:solidFill>
                  <a:srgbClr val="009900"/>
                </a:solidFill>
                <a:latin typeface="Times New Roman"/>
                <a:cs typeface="Times New Roman"/>
              </a:rPr>
              <a:t>averaging </a:t>
            </a:r>
            <a:r>
              <a:rPr sz="2180" i="1" spc="10" dirty="0">
                <a:solidFill>
                  <a:srgbClr val="009900"/>
                </a:solidFill>
                <a:latin typeface="Times New Roman"/>
                <a:cs typeface="Times New Roman"/>
              </a:rPr>
              <a:t>a </a:t>
            </a:r>
            <a:r>
              <a:rPr sz="2180" i="1" spc="50" dirty="0">
                <a:solidFill>
                  <a:srgbClr val="009900"/>
                </a:solidFill>
                <a:latin typeface="Times New Roman"/>
                <a:cs typeface="Times New Roman"/>
              </a:rPr>
              <a:t>set </a:t>
            </a:r>
            <a:r>
              <a:rPr sz="2180" i="1" spc="30" dirty="0">
                <a:solidFill>
                  <a:srgbClr val="009900"/>
                </a:solidFill>
                <a:latin typeface="Times New Roman"/>
                <a:cs typeface="Times New Roman"/>
              </a:rPr>
              <a:t>of observations </a:t>
            </a:r>
            <a:r>
              <a:rPr sz="2180" i="1" spc="-20" dirty="0">
                <a:solidFill>
                  <a:srgbClr val="009900"/>
                </a:solidFill>
                <a:latin typeface="Times New Roman"/>
                <a:cs typeface="Times New Roman"/>
              </a:rPr>
              <a:t>reduces  </a:t>
            </a:r>
            <a:r>
              <a:rPr sz="2180" i="1" spc="30" dirty="0">
                <a:solidFill>
                  <a:srgbClr val="009900"/>
                </a:solidFill>
                <a:latin typeface="Times New Roman"/>
                <a:cs typeface="Times New Roman"/>
              </a:rPr>
              <a:t>variance</a:t>
            </a:r>
            <a:r>
              <a:rPr sz="2180" spc="30" dirty="0">
                <a:latin typeface="Times New Roman"/>
                <a:cs typeface="Times New Roman"/>
              </a:rPr>
              <a:t>. </a:t>
            </a:r>
            <a:r>
              <a:rPr sz="2180" spc="10" dirty="0">
                <a:latin typeface="Times New Roman"/>
                <a:cs typeface="Times New Roman"/>
              </a:rPr>
              <a:t>Of </a:t>
            </a:r>
            <a:r>
              <a:rPr sz="2180" spc="30" dirty="0">
                <a:latin typeface="Times New Roman"/>
                <a:cs typeface="Times New Roman"/>
              </a:rPr>
              <a:t>course, </a:t>
            </a:r>
            <a:r>
              <a:rPr sz="2180" spc="79" dirty="0">
                <a:latin typeface="Times New Roman"/>
                <a:cs typeface="Times New Roman"/>
              </a:rPr>
              <a:t>this </a:t>
            </a:r>
            <a:r>
              <a:rPr sz="2180" spc="-10" dirty="0">
                <a:latin typeface="Times New Roman"/>
                <a:cs typeface="Times New Roman"/>
              </a:rPr>
              <a:t>is </a:t>
            </a:r>
            <a:r>
              <a:rPr sz="2180" spc="109" dirty="0" smtClean="0">
                <a:latin typeface="Times New Roman"/>
                <a:cs typeface="Times New Roman"/>
              </a:rPr>
              <a:t>not</a:t>
            </a:r>
            <a:r>
              <a:rPr lang="en-US" sz="2180" spc="109" dirty="0" smtClean="0">
                <a:latin typeface="Times New Roman"/>
                <a:cs typeface="Times New Roman"/>
              </a:rPr>
              <a:t> </a:t>
            </a:r>
            <a:r>
              <a:rPr sz="2180" spc="69" dirty="0" smtClean="0">
                <a:latin typeface="Times New Roman"/>
                <a:cs typeface="Times New Roman"/>
              </a:rPr>
              <a:t>practical </a:t>
            </a:r>
            <a:r>
              <a:rPr sz="2180" spc="50" dirty="0">
                <a:latin typeface="Times New Roman"/>
                <a:cs typeface="Times New Roman"/>
              </a:rPr>
              <a:t>because </a:t>
            </a:r>
            <a:r>
              <a:rPr sz="2180" spc="-50" dirty="0">
                <a:latin typeface="Times New Roman"/>
                <a:cs typeface="Times New Roman"/>
              </a:rPr>
              <a:t>we  </a:t>
            </a:r>
            <a:r>
              <a:rPr sz="2180" spc="30" dirty="0">
                <a:latin typeface="Times New Roman"/>
                <a:cs typeface="Times New Roman"/>
              </a:rPr>
              <a:t>generally </a:t>
            </a:r>
            <a:r>
              <a:rPr sz="2180" spc="50" dirty="0">
                <a:latin typeface="Times New Roman"/>
                <a:cs typeface="Times New Roman"/>
              </a:rPr>
              <a:t>do </a:t>
            </a:r>
            <a:r>
              <a:rPr sz="2180" spc="109" dirty="0">
                <a:latin typeface="Times New Roman"/>
                <a:cs typeface="Times New Roman"/>
              </a:rPr>
              <a:t>not </a:t>
            </a:r>
            <a:r>
              <a:rPr sz="2180" spc="30" dirty="0">
                <a:latin typeface="Times New Roman"/>
                <a:cs typeface="Times New Roman"/>
              </a:rPr>
              <a:t>have </a:t>
            </a:r>
            <a:r>
              <a:rPr sz="2180" spc="10" dirty="0">
                <a:latin typeface="Times New Roman"/>
                <a:cs typeface="Times New Roman"/>
              </a:rPr>
              <a:t>access </a:t>
            </a:r>
            <a:r>
              <a:rPr sz="2180" spc="109" dirty="0">
                <a:latin typeface="Times New Roman"/>
                <a:cs typeface="Times New Roman"/>
              </a:rPr>
              <a:t>to </a:t>
            </a:r>
            <a:r>
              <a:rPr sz="2180" spc="50" dirty="0">
                <a:latin typeface="Times New Roman"/>
                <a:cs typeface="Times New Roman"/>
              </a:rPr>
              <a:t>multiple </a:t>
            </a:r>
            <a:r>
              <a:rPr sz="2180" spc="79" dirty="0">
                <a:latin typeface="Times New Roman"/>
                <a:cs typeface="Times New Roman"/>
              </a:rPr>
              <a:t>training</a:t>
            </a:r>
            <a:r>
              <a:rPr sz="2180" spc="503" dirty="0">
                <a:latin typeface="Times New Roman"/>
                <a:cs typeface="Times New Roman"/>
              </a:rPr>
              <a:t> </a:t>
            </a:r>
            <a:r>
              <a:rPr sz="2180" spc="50" dirty="0" smtClean="0">
                <a:latin typeface="Times New Roman"/>
                <a:cs typeface="Times New Roman"/>
              </a:rPr>
              <a:t>sets.</a:t>
            </a:r>
            <a:endParaRPr lang="en-US" sz="2180" spc="50" dirty="0">
              <a:latin typeface="Times New Roman"/>
              <a:cs typeface="Times New Roman"/>
            </a:endParaRPr>
          </a:p>
          <a:p>
            <a:pPr marL="286911" marR="606539" indent="-261743">
              <a:lnSpc>
                <a:spcPct val="102600"/>
              </a:lnSpc>
              <a:spcBef>
                <a:spcPts val="1970"/>
              </a:spcBef>
              <a:buClr>
                <a:srgbClr val="3333B2"/>
              </a:buClr>
              <a:buSzPct val="90909"/>
              <a:buFont typeface="DejaVu Sans"/>
              <a:buChar char="•"/>
              <a:tabLst>
                <a:tab pos="288169" algn="l"/>
              </a:tabLst>
            </a:pPr>
            <a:r>
              <a:rPr lang="en-US" sz="2180" spc="79" dirty="0">
                <a:latin typeface="Times New Roman"/>
                <a:cs typeface="Times New Roman"/>
              </a:rPr>
              <a:t>Instead, we can bootstrap, by taking repeated samples  from the (single) training data set.</a:t>
            </a:r>
          </a:p>
          <a:p>
            <a:pPr marL="228600" marR="10067" indent="-228600">
              <a:lnSpc>
                <a:spcPct val="102600"/>
              </a:lnSpc>
              <a:spcBef>
                <a:spcPts val="595"/>
              </a:spcBef>
              <a:buClr>
                <a:srgbClr val="3333B2"/>
              </a:buClr>
              <a:buSzPct val="90909"/>
              <a:buFont typeface="DejaVu Sans"/>
              <a:buChar char="•"/>
              <a:tabLst>
                <a:tab pos="228600" algn="l"/>
              </a:tabLst>
            </a:pPr>
            <a:r>
              <a:rPr lang="en-US" sz="2180" spc="79" dirty="0">
                <a:latin typeface="Times New Roman"/>
                <a:cs typeface="Times New Roman"/>
              </a:rPr>
              <a:t>In this approach we generate B different bootstrapped  training data sets. We then train our method on the </a:t>
            </a:r>
            <a:r>
              <a:rPr lang="en-US" sz="2180" spc="79" dirty="0" err="1">
                <a:latin typeface="Times New Roman"/>
                <a:cs typeface="Times New Roman"/>
              </a:rPr>
              <a:t>b</a:t>
            </a:r>
            <a:r>
              <a:rPr lang="en-US" sz="2180" spc="79" baseline="30000" dirty="0" err="1">
                <a:latin typeface="Times New Roman"/>
                <a:cs typeface="Times New Roman"/>
              </a:rPr>
              <a:t>th</a:t>
            </a:r>
            <a:r>
              <a:rPr lang="en-US" sz="2180" spc="79" dirty="0">
                <a:latin typeface="Times New Roman"/>
                <a:cs typeface="Times New Roman"/>
              </a:rPr>
              <a:t>  bootstrapped training set in order to get fˆ</a:t>
            </a:r>
            <a:r>
              <a:rPr lang="en-US" sz="2180" spc="79" baseline="30000" dirty="0">
                <a:latin typeface="Times New Roman"/>
                <a:cs typeface="Times New Roman"/>
              </a:rPr>
              <a:t>∗</a:t>
            </a:r>
            <a:r>
              <a:rPr lang="en-US" sz="2180" spc="79" dirty="0">
                <a:latin typeface="Times New Roman"/>
                <a:cs typeface="Times New Roman"/>
              </a:rPr>
              <a:t>b(x), the  prediction at a point x. We then average all the predictions  to obtain</a:t>
            </a:r>
          </a:p>
        </p:txBody>
      </p:sp>
      <p:pic>
        <p:nvPicPr>
          <p:cNvPr id="5" name="Picture 4"/>
          <p:cNvPicPr>
            <a:picLocks noChangeAspect="1"/>
          </p:cNvPicPr>
          <p:nvPr/>
        </p:nvPicPr>
        <p:blipFill>
          <a:blip r:embed="rId2"/>
          <a:stretch>
            <a:fillRect/>
          </a:stretch>
        </p:blipFill>
        <p:spPr>
          <a:xfrm>
            <a:off x="4693303" y="5353102"/>
            <a:ext cx="2633892" cy="992481"/>
          </a:xfrm>
          <a:prstGeom prst="rect">
            <a:avLst/>
          </a:prstGeom>
        </p:spPr>
      </p:pic>
      <p:sp>
        <p:nvSpPr>
          <p:cNvPr id="6" name="object 14"/>
          <p:cNvSpPr txBox="1"/>
          <p:nvPr/>
        </p:nvSpPr>
        <p:spPr>
          <a:xfrm>
            <a:off x="4576392" y="6376091"/>
            <a:ext cx="2677766" cy="358348"/>
          </a:xfrm>
          <a:prstGeom prst="rect">
            <a:avLst/>
          </a:prstGeom>
        </p:spPr>
        <p:txBody>
          <a:bodyPr vert="horz" wrap="square" lIns="0" tIns="22650" rIns="0" bIns="0" rtlCol="0">
            <a:spAutoFit/>
          </a:bodyPr>
          <a:lstStyle/>
          <a:p>
            <a:pPr marL="25168">
              <a:spcBef>
                <a:spcPts val="178"/>
              </a:spcBef>
            </a:pPr>
            <a:r>
              <a:rPr sz="2180" spc="79" dirty="0">
                <a:latin typeface="Times New Roman"/>
                <a:cs typeface="Times New Roman"/>
              </a:rPr>
              <a:t>This </a:t>
            </a:r>
            <a:r>
              <a:rPr sz="2180" spc="-10" dirty="0">
                <a:latin typeface="Times New Roman"/>
                <a:cs typeface="Times New Roman"/>
              </a:rPr>
              <a:t>is </a:t>
            </a:r>
            <a:r>
              <a:rPr sz="2180" spc="30" dirty="0">
                <a:latin typeface="Times New Roman"/>
                <a:cs typeface="Times New Roman"/>
              </a:rPr>
              <a:t>called</a:t>
            </a:r>
            <a:r>
              <a:rPr sz="2180" spc="-159" dirty="0">
                <a:latin typeface="Times New Roman"/>
                <a:cs typeface="Times New Roman"/>
              </a:rPr>
              <a:t> </a:t>
            </a:r>
            <a:r>
              <a:rPr sz="2180" i="1" spc="-40" dirty="0">
                <a:solidFill>
                  <a:srgbClr val="009900"/>
                </a:solidFill>
                <a:latin typeface="Times New Roman"/>
                <a:cs typeface="Times New Roman"/>
              </a:rPr>
              <a:t>bagging</a:t>
            </a:r>
            <a:r>
              <a:rPr sz="2180" spc="-40" dirty="0">
                <a:latin typeface="Times New Roman"/>
                <a:cs typeface="Times New Roman"/>
              </a:rPr>
              <a:t>.</a:t>
            </a:r>
            <a:endParaRPr sz="2180" dirty="0">
              <a:latin typeface="Times New Roman"/>
              <a:cs typeface="Times New Roman"/>
            </a:endParaRPr>
          </a:p>
        </p:txBody>
      </p:sp>
    </p:spTree>
    <p:extLst>
      <p:ext uri="{BB962C8B-B14F-4D97-AF65-F5344CB8AC3E}">
        <p14:creationId xmlns:p14="http://schemas.microsoft.com/office/powerpoint/2010/main" val="4094769194"/>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838200" y="257548"/>
            <a:ext cx="10515600" cy="293781"/>
          </a:xfrm>
        </p:spPr>
        <p:txBody>
          <a:bodyPr>
            <a:normAutofit fontScale="90000"/>
          </a:bodyPr>
          <a:lstStyle/>
          <a:p>
            <a:r>
              <a:rPr lang="en-US" altLang="en-US" dirty="0"/>
              <a:t>Value of Ensembles</a:t>
            </a:r>
          </a:p>
        </p:txBody>
      </p:sp>
      <p:sp>
        <p:nvSpPr>
          <p:cNvPr id="279555" name="Rectangle 3"/>
          <p:cNvSpPr>
            <a:spLocks noGrp="1" noChangeArrowheads="1"/>
          </p:cNvSpPr>
          <p:nvPr>
            <p:ph type="body" idx="1"/>
          </p:nvPr>
        </p:nvSpPr>
        <p:spPr>
          <a:xfrm>
            <a:off x="838200" y="806823"/>
            <a:ext cx="10515600" cy="5836023"/>
          </a:xfrm>
        </p:spPr>
        <p:txBody>
          <a:bodyPr>
            <a:normAutofit fontScale="85000" lnSpcReduction="20000"/>
          </a:bodyPr>
          <a:lstStyle/>
          <a:p>
            <a:pPr>
              <a:lnSpc>
                <a:spcPct val="90000"/>
              </a:lnSpc>
            </a:pPr>
            <a:r>
              <a:rPr lang="en-US" altLang="en-US" dirty="0"/>
              <a:t>When combing multiple </a:t>
            </a:r>
            <a:r>
              <a:rPr lang="en-US" altLang="en-US" b="1" i="1" dirty="0"/>
              <a:t>independent </a:t>
            </a:r>
            <a:r>
              <a:rPr lang="en-US" altLang="en-US" dirty="0"/>
              <a:t>and</a:t>
            </a:r>
            <a:r>
              <a:rPr lang="en-US" altLang="en-US" b="1" i="1" dirty="0"/>
              <a:t> diverse </a:t>
            </a:r>
            <a:r>
              <a:rPr lang="en-US" altLang="en-US" dirty="0"/>
              <a:t>decisions each of which is at least more accurate than random guessing, random errors cancel each other out, correct decisions are reinforced.</a:t>
            </a:r>
          </a:p>
          <a:p>
            <a:pPr>
              <a:lnSpc>
                <a:spcPct val="90000"/>
              </a:lnSpc>
            </a:pPr>
            <a:r>
              <a:rPr lang="en-US" altLang="en-US" dirty="0"/>
              <a:t>Human ensembles are demonstrably better</a:t>
            </a:r>
          </a:p>
          <a:p>
            <a:pPr lvl="1">
              <a:lnSpc>
                <a:spcPct val="90000"/>
              </a:lnSpc>
            </a:pPr>
            <a:r>
              <a:rPr lang="en-US" altLang="en-US" dirty="0"/>
              <a:t>How many jelly beans in the jar?: Individual estimates vs. group average.</a:t>
            </a:r>
          </a:p>
          <a:p>
            <a:pPr lvl="1">
              <a:lnSpc>
                <a:spcPct val="90000"/>
              </a:lnSpc>
            </a:pPr>
            <a:r>
              <a:rPr lang="en-US" altLang="en-US" dirty="0"/>
              <a:t>Who Wants to be a Millionaire: Expert friend vs. audience vote.</a:t>
            </a:r>
          </a:p>
          <a:p>
            <a:r>
              <a:rPr lang="en-US" altLang="en-US" dirty="0"/>
              <a:t>The key of designing ensembles is diversity and not necessarily high accuracy of the base classifiers: Members of the ensemble should vary in the examples they misclassify. Therefore, most ensemble </a:t>
            </a:r>
            <a:r>
              <a:rPr lang="en-US" altLang="en-US" dirty="0" smtClean="0"/>
              <a:t>approaches </a:t>
            </a:r>
            <a:r>
              <a:rPr lang="en-US" altLang="en-US" dirty="0"/>
              <a:t>seek to promote diversity among the models they combine</a:t>
            </a:r>
            <a:r>
              <a:rPr lang="en-US" altLang="en-US" dirty="0" smtClean="0"/>
              <a:t>.</a:t>
            </a:r>
          </a:p>
          <a:p>
            <a:r>
              <a:rPr lang="tr-TR" dirty="0"/>
              <a:t>Generate a group of base-learners which when combined has higher accuracy</a:t>
            </a:r>
          </a:p>
          <a:p>
            <a:r>
              <a:rPr lang="tr-TR" dirty="0"/>
              <a:t>Different learners use different</a:t>
            </a:r>
          </a:p>
          <a:p>
            <a:pPr lvl="1"/>
            <a:r>
              <a:rPr lang="tr-TR" sz="2800" dirty="0"/>
              <a:t>Algorithms</a:t>
            </a:r>
          </a:p>
          <a:p>
            <a:pPr lvl="1"/>
            <a:r>
              <a:rPr lang="tr-TR" sz="2800" dirty="0"/>
              <a:t>Hyperparameters</a:t>
            </a:r>
          </a:p>
          <a:p>
            <a:pPr lvl="1"/>
            <a:r>
              <a:rPr lang="tr-TR" sz="2800" dirty="0"/>
              <a:t>Representations /Modalities/Views</a:t>
            </a:r>
          </a:p>
          <a:p>
            <a:pPr lvl="1"/>
            <a:r>
              <a:rPr lang="tr-TR" sz="2800" dirty="0"/>
              <a:t>Training sets</a:t>
            </a:r>
          </a:p>
          <a:p>
            <a:pPr lvl="1"/>
            <a:r>
              <a:rPr lang="tr-TR" sz="2800" dirty="0"/>
              <a:t>Subproblems</a:t>
            </a:r>
          </a:p>
          <a:p>
            <a:r>
              <a:rPr lang="tr-TR" dirty="0"/>
              <a:t>Diversity vs accuracy</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483888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6187" y="145234"/>
            <a:ext cx="6330237" cy="526749"/>
          </a:xfrm>
          <a:prstGeom prst="rect">
            <a:avLst/>
          </a:prstGeom>
        </p:spPr>
        <p:txBody>
          <a:bodyPr vert="horz" wrap="square" lIns="0" tIns="33975" rIns="0" bIns="0" rtlCol="0" anchor="ctr">
            <a:spAutoFit/>
          </a:bodyPr>
          <a:lstStyle/>
          <a:p>
            <a:pPr marL="25168">
              <a:lnSpc>
                <a:spcPct val="100000"/>
              </a:lnSpc>
              <a:spcBef>
                <a:spcPts val="268"/>
              </a:spcBef>
            </a:pPr>
            <a:r>
              <a:rPr sz="3200" spc="-10" dirty="0" smtClean="0"/>
              <a:t>Bagging </a:t>
            </a:r>
            <a:r>
              <a:rPr sz="3200" spc="-50" dirty="0" smtClean="0"/>
              <a:t>classification</a:t>
            </a:r>
            <a:r>
              <a:rPr sz="3200" spc="-238" dirty="0" smtClean="0"/>
              <a:t> </a:t>
            </a:r>
            <a:r>
              <a:rPr sz="3200" spc="-50" dirty="0" smtClean="0"/>
              <a:t>trees</a:t>
            </a:r>
            <a:endParaRPr sz="3200" spc="-50" dirty="0"/>
          </a:p>
        </p:txBody>
      </p:sp>
      <p:sp>
        <p:nvSpPr>
          <p:cNvPr id="3" name="object 3"/>
          <p:cNvSpPr txBox="1"/>
          <p:nvPr/>
        </p:nvSpPr>
        <p:spPr>
          <a:xfrm>
            <a:off x="416859" y="653549"/>
            <a:ext cx="10905565" cy="1126334"/>
          </a:xfrm>
          <a:prstGeom prst="rect">
            <a:avLst/>
          </a:prstGeom>
        </p:spPr>
        <p:txBody>
          <a:bodyPr vert="horz" wrap="square" lIns="0" tIns="109474" rIns="0" bIns="0" rtlCol="0">
            <a:spAutoFit/>
          </a:bodyPr>
          <a:lstStyle/>
          <a:p>
            <a:pPr marL="286911" marR="10067" indent="-261743">
              <a:lnSpc>
                <a:spcPct val="102600"/>
              </a:lnSpc>
              <a:spcBef>
                <a:spcPts val="595"/>
              </a:spcBef>
              <a:buClr>
                <a:srgbClr val="3333B2"/>
              </a:buClr>
              <a:buSzPct val="90909"/>
              <a:buFont typeface="DejaVu Sans"/>
              <a:buChar char="•"/>
              <a:tabLst>
                <a:tab pos="288169" algn="l"/>
              </a:tabLst>
            </a:pPr>
            <a:r>
              <a:rPr sz="2180" spc="40" dirty="0" smtClean="0">
                <a:latin typeface="Times New Roman"/>
                <a:cs typeface="Times New Roman"/>
              </a:rPr>
              <a:t>For </a:t>
            </a:r>
            <a:r>
              <a:rPr sz="2180" spc="20" dirty="0">
                <a:latin typeface="Times New Roman"/>
                <a:cs typeface="Times New Roman"/>
              </a:rPr>
              <a:t>classification </a:t>
            </a:r>
            <a:r>
              <a:rPr sz="2180" spc="50" dirty="0">
                <a:latin typeface="Times New Roman"/>
                <a:cs typeface="Times New Roman"/>
              </a:rPr>
              <a:t>trees: </a:t>
            </a:r>
            <a:r>
              <a:rPr sz="2180" spc="10" dirty="0">
                <a:latin typeface="Times New Roman"/>
                <a:cs typeface="Times New Roman"/>
              </a:rPr>
              <a:t>for </a:t>
            </a:r>
            <a:r>
              <a:rPr sz="2180" spc="30" dirty="0">
                <a:latin typeface="Times New Roman"/>
                <a:cs typeface="Times New Roman"/>
              </a:rPr>
              <a:t>each </a:t>
            </a:r>
            <a:r>
              <a:rPr sz="2180" spc="109" dirty="0">
                <a:latin typeface="Times New Roman"/>
                <a:cs typeface="Times New Roman"/>
              </a:rPr>
              <a:t>test </a:t>
            </a:r>
            <a:r>
              <a:rPr sz="2180" spc="50" dirty="0">
                <a:latin typeface="Times New Roman"/>
                <a:cs typeface="Times New Roman"/>
              </a:rPr>
              <a:t>observation, </a:t>
            </a:r>
            <a:r>
              <a:rPr sz="2180" spc="-50" dirty="0">
                <a:latin typeface="Times New Roman"/>
                <a:cs typeface="Times New Roman"/>
              </a:rPr>
              <a:t>we </a:t>
            </a:r>
            <a:r>
              <a:rPr sz="2180" spc="50" dirty="0">
                <a:latin typeface="Times New Roman"/>
                <a:cs typeface="Times New Roman"/>
              </a:rPr>
              <a:t>record  </a:t>
            </a:r>
            <a:r>
              <a:rPr sz="2180" spc="109" dirty="0">
                <a:latin typeface="Times New Roman"/>
                <a:cs typeface="Times New Roman"/>
              </a:rPr>
              <a:t>the </a:t>
            </a:r>
            <a:r>
              <a:rPr sz="2180" spc="20" dirty="0">
                <a:latin typeface="Times New Roman"/>
                <a:cs typeface="Times New Roman"/>
              </a:rPr>
              <a:t>class </a:t>
            </a:r>
            <a:r>
              <a:rPr sz="2180" spc="69" dirty="0">
                <a:latin typeface="Times New Roman"/>
                <a:cs typeface="Times New Roman"/>
              </a:rPr>
              <a:t>predicted </a:t>
            </a:r>
            <a:r>
              <a:rPr sz="2180" spc="50" dirty="0">
                <a:latin typeface="Times New Roman"/>
                <a:cs typeface="Times New Roman"/>
              </a:rPr>
              <a:t>by </a:t>
            </a:r>
            <a:r>
              <a:rPr sz="2180" spc="30" dirty="0">
                <a:latin typeface="Times New Roman"/>
                <a:cs typeface="Times New Roman"/>
              </a:rPr>
              <a:t>each </a:t>
            </a:r>
            <a:r>
              <a:rPr sz="2180" spc="-40" dirty="0">
                <a:latin typeface="Times New Roman"/>
                <a:cs typeface="Times New Roman"/>
              </a:rPr>
              <a:t>of </a:t>
            </a:r>
            <a:r>
              <a:rPr sz="2180" spc="109" dirty="0">
                <a:latin typeface="Times New Roman"/>
                <a:cs typeface="Times New Roman"/>
              </a:rPr>
              <a:t>the </a:t>
            </a:r>
            <a:r>
              <a:rPr sz="2180" i="1" spc="307" dirty="0">
                <a:latin typeface="Times New Roman"/>
                <a:cs typeface="Times New Roman"/>
              </a:rPr>
              <a:t>B </a:t>
            </a:r>
            <a:r>
              <a:rPr sz="2180" spc="59" dirty="0">
                <a:latin typeface="Times New Roman"/>
                <a:cs typeface="Times New Roman"/>
              </a:rPr>
              <a:t>trees, </a:t>
            </a:r>
            <a:r>
              <a:rPr sz="2180" spc="109" dirty="0">
                <a:latin typeface="Times New Roman"/>
                <a:cs typeface="Times New Roman"/>
              </a:rPr>
              <a:t>and </a:t>
            </a:r>
            <a:r>
              <a:rPr sz="2180" spc="79" dirty="0">
                <a:latin typeface="Times New Roman"/>
                <a:cs typeface="Times New Roman"/>
              </a:rPr>
              <a:t>take </a:t>
            </a:r>
            <a:r>
              <a:rPr sz="2180" spc="109" dirty="0">
                <a:latin typeface="Times New Roman"/>
                <a:cs typeface="Times New Roman"/>
              </a:rPr>
              <a:t>a </a:t>
            </a:r>
            <a:r>
              <a:rPr sz="2180" spc="109" dirty="0">
                <a:solidFill>
                  <a:srgbClr val="009900"/>
                </a:solidFill>
                <a:latin typeface="Times New Roman"/>
                <a:cs typeface="Times New Roman"/>
              </a:rPr>
              <a:t> </a:t>
            </a:r>
            <a:r>
              <a:rPr sz="2180" i="1" spc="69" dirty="0">
                <a:solidFill>
                  <a:srgbClr val="009900"/>
                </a:solidFill>
                <a:latin typeface="Times New Roman"/>
                <a:cs typeface="Times New Roman"/>
              </a:rPr>
              <a:t>majority </a:t>
            </a:r>
            <a:r>
              <a:rPr sz="2180" i="1" spc="30" dirty="0">
                <a:solidFill>
                  <a:srgbClr val="009900"/>
                </a:solidFill>
                <a:latin typeface="Times New Roman"/>
                <a:cs typeface="Times New Roman"/>
              </a:rPr>
              <a:t>vote</a:t>
            </a:r>
            <a:r>
              <a:rPr sz="2180" spc="30" dirty="0">
                <a:latin typeface="Times New Roman"/>
                <a:cs typeface="Times New Roman"/>
              </a:rPr>
              <a:t>: </a:t>
            </a:r>
            <a:r>
              <a:rPr sz="2180" spc="109" dirty="0">
                <a:latin typeface="Times New Roman"/>
                <a:cs typeface="Times New Roman"/>
              </a:rPr>
              <a:t>the </a:t>
            </a:r>
            <a:r>
              <a:rPr sz="2180" spc="10" dirty="0">
                <a:latin typeface="Times New Roman"/>
                <a:cs typeface="Times New Roman"/>
              </a:rPr>
              <a:t>overall </a:t>
            </a:r>
            <a:r>
              <a:rPr sz="2180" spc="59" dirty="0">
                <a:latin typeface="Times New Roman"/>
                <a:cs typeface="Times New Roman"/>
              </a:rPr>
              <a:t>prediction </a:t>
            </a:r>
            <a:r>
              <a:rPr sz="2180" spc="-10" dirty="0">
                <a:latin typeface="Times New Roman"/>
                <a:cs typeface="Times New Roman"/>
              </a:rPr>
              <a:t>is </a:t>
            </a:r>
            <a:r>
              <a:rPr sz="2180" spc="109" dirty="0">
                <a:latin typeface="Times New Roman"/>
                <a:cs typeface="Times New Roman"/>
              </a:rPr>
              <a:t>the </a:t>
            </a:r>
            <a:r>
              <a:rPr sz="2180" spc="79" dirty="0">
                <a:latin typeface="Times New Roman"/>
                <a:cs typeface="Times New Roman"/>
              </a:rPr>
              <a:t>most </a:t>
            </a:r>
            <a:r>
              <a:rPr sz="2180" spc="40" dirty="0">
                <a:latin typeface="Times New Roman"/>
                <a:cs typeface="Times New Roman"/>
              </a:rPr>
              <a:t>commonly  </a:t>
            </a:r>
            <a:r>
              <a:rPr sz="2180" spc="50" dirty="0">
                <a:latin typeface="Times New Roman"/>
                <a:cs typeface="Times New Roman"/>
              </a:rPr>
              <a:t>occurring </a:t>
            </a:r>
            <a:r>
              <a:rPr sz="2180" spc="20" dirty="0">
                <a:latin typeface="Times New Roman"/>
                <a:cs typeface="Times New Roman"/>
              </a:rPr>
              <a:t>class </a:t>
            </a:r>
            <a:r>
              <a:rPr sz="2180" spc="59" dirty="0">
                <a:latin typeface="Times New Roman"/>
                <a:cs typeface="Times New Roman"/>
              </a:rPr>
              <a:t>among </a:t>
            </a:r>
            <a:r>
              <a:rPr sz="2180" spc="109" dirty="0">
                <a:latin typeface="Times New Roman"/>
                <a:cs typeface="Times New Roman"/>
              </a:rPr>
              <a:t>the </a:t>
            </a:r>
            <a:r>
              <a:rPr sz="2180" i="1" spc="307" dirty="0">
                <a:latin typeface="Times New Roman"/>
                <a:cs typeface="Times New Roman"/>
              </a:rPr>
              <a:t>B</a:t>
            </a:r>
            <a:r>
              <a:rPr sz="2180" i="1" spc="713" dirty="0">
                <a:latin typeface="Times New Roman"/>
                <a:cs typeface="Times New Roman"/>
              </a:rPr>
              <a:t> </a:t>
            </a:r>
            <a:r>
              <a:rPr sz="2180" spc="50" dirty="0">
                <a:latin typeface="Times New Roman"/>
                <a:cs typeface="Times New Roman"/>
              </a:rPr>
              <a:t>predictions.</a:t>
            </a:r>
            <a:endParaRPr sz="2180" dirty="0">
              <a:latin typeface="Times New Roman"/>
              <a:cs typeface="Times New Roman"/>
            </a:endParaRPr>
          </a:p>
        </p:txBody>
      </p:sp>
      <p:sp>
        <p:nvSpPr>
          <p:cNvPr id="5" name="object 2"/>
          <p:cNvSpPr txBox="1">
            <a:spLocks/>
          </p:cNvSpPr>
          <p:nvPr/>
        </p:nvSpPr>
        <p:spPr>
          <a:xfrm>
            <a:off x="3056187" y="1806777"/>
            <a:ext cx="7356877" cy="526749"/>
          </a:xfrm>
          <a:prstGeom prst="rect">
            <a:avLst/>
          </a:prstGeom>
        </p:spPr>
        <p:txBody>
          <a:bodyPr vert="horz" wrap="square" lIns="0" tIns="3397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5168">
              <a:lnSpc>
                <a:spcPct val="100000"/>
              </a:lnSpc>
              <a:spcBef>
                <a:spcPts val="268"/>
              </a:spcBef>
            </a:pPr>
            <a:r>
              <a:rPr lang="en-US" sz="3200" spc="-10" dirty="0" smtClean="0"/>
              <a:t>Out-of-Bag </a:t>
            </a:r>
            <a:r>
              <a:rPr lang="en-US" sz="3200" spc="-40" dirty="0" smtClean="0"/>
              <a:t>Error</a:t>
            </a:r>
            <a:r>
              <a:rPr lang="en-US" sz="3200" spc="-218" dirty="0" smtClean="0"/>
              <a:t> </a:t>
            </a:r>
            <a:r>
              <a:rPr lang="en-US" sz="3200" spc="-30" dirty="0" smtClean="0"/>
              <a:t>Estimation</a:t>
            </a:r>
            <a:endParaRPr lang="en-US" sz="3200" spc="-30" dirty="0"/>
          </a:p>
        </p:txBody>
      </p:sp>
      <p:sp>
        <p:nvSpPr>
          <p:cNvPr id="6" name="object 3"/>
          <p:cNvSpPr txBox="1"/>
          <p:nvPr/>
        </p:nvSpPr>
        <p:spPr>
          <a:xfrm>
            <a:off x="416859" y="2412175"/>
            <a:ext cx="11376212" cy="4416977"/>
          </a:xfrm>
          <a:prstGeom prst="rect">
            <a:avLst/>
          </a:prstGeom>
        </p:spPr>
        <p:txBody>
          <a:bodyPr vert="horz" wrap="square" lIns="0" tIns="13842" rIns="0" bIns="0" rtlCol="0">
            <a:spAutoFit/>
          </a:bodyPr>
          <a:lstStyle/>
          <a:p>
            <a:pPr marL="286911" marR="517194" indent="-261743">
              <a:lnSpc>
                <a:spcPct val="102600"/>
              </a:lnSpc>
              <a:spcBef>
                <a:spcPts val="109"/>
              </a:spcBef>
              <a:buClr>
                <a:srgbClr val="3333B2"/>
              </a:buClr>
              <a:buSzPct val="90909"/>
              <a:buFont typeface="DejaVu Sans"/>
              <a:buChar char="•"/>
              <a:tabLst>
                <a:tab pos="288169" algn="l"/>
              </a:tabLst>
            </a:pPr>
            <a:r>
              <a:rPr sz="2180" spc="139" dirty="0">
                <a:latin typeface="Times New Roman"/>
                <a:cs typeface="Times New Roman"/>
              </a:rPr>
              <a:t>It </a:t>
            </a:r>
            <a:r>
              <a:rPr sz="2180" spc="109" dirty="0">
                <a:latin typeface="Times New Roman"/>
                <a:cs typeface="Times New Roman"/>
              </a:rPr>
              <a:t>turns out </a:t>
            </a:r>
            <a:r>
              <a:rPr sz="2180" spc="168" dirty="0">
                <a:latin typeface="Times New Roman"/>
                <a:cs typeface="Times New Roman"/>
              </a:rPr>
              <a:t>that </a:t>
            </a:r>
            <a:r>
              <a:rPr sz="2180" spc="89" dirty="0">
                <a:latin typeface="Times New Roman"/>
                <a:cs typeface="Times New Roman"/>
              </a:rPr>
              <a:t>there </a:t>
            </a:r>
            <a:r>
              <a:rPr sz="2180" spc="-10" dirty="0">
                <a:latin typeface="Times New Roman"/>
                <a:cs typeface="Times New Roman"/>
              </a:rPr>
              <a:t>is </a:t>
            </a:r>
            <a:r>
              <a:rPr sz="2180" spc="109" dirty="0">
                <a:latin typeface="Times New Roman"/>
                <a:cs typeface="Times New Roman"/>
              </a:rPr>
              <a:t>a </a:t>
            </a:r>
            <a:r>
              <a:rPr sz="2180" spc="30" dirty="0">
                <a:latin typeface="Times New Roman"/>
                <a:cs typeface="Times New Roman"/>
              </a:rPr>
              <a:t>very </a:t>
            </a:r>
            <a:r>
              <a:rPr sz="2180" spc="69" dirty="0">
                <a:latin typeface="Times New Roman"/>
                <a:cs typeface="Times New Roman"/>
              </a:rPr>
              <a:t>straightforward </a:t>
            </a:r>
            <a:r>
              <a:rPr sz="2180" dirty="0">
                <a:latin typeface="Times New Roman"/>
                <a:cs typeface="Times New Roman"/>
              </a:rPr>
              <a:t>way </a:t>
            </a:r>
            <a:r>
              <a:rPr sz="2180" spc="109" dirty="0">
                <a:latin typeface="Times New Roman"/>
                <a:cs typeface="Times New Roman"/>
              </a:rPr>
              <a:t>to  </a:t>
            </a:r>
            <a:r>
              <a:rPr sz="2180" spc="79" dirty="0">
                <a:latin typeface="Times New Roman"/>
                <a:cs typeface="Times New Roman"/>
              </a:rPr>
              <a:t>estimate </a:t>
            </a:r>
            <a:r>
              <a:rPr sz="2180" spc="109" dirty="0">
                <a:latin typeface="Times New Roman"/>
                <a:cs typeface="Times New Roman"/>
              </a:rPr>
              <a:t>the test </a:t>
            </a:r>
            <a:r>
              <a:rPr sz="2180" spc="59" dirty="0">
                <a:latin typeface="Times New Roman"/>
                <a:cs typeface="Times New Roman"/>
              </a:rPr>
              <a:t>error </a:t>
            </a:r>
            <a:r>
              <a:rPr sz="2180" spc="-40" dirty="0">
                <a:latin typeface="Times New Roman"/>
                <a:cs typeface="Times New Roman"/>
              </a:rPr>
              <a:t>of </a:t>
            </a:r>
            <a:r>
              <a:rPr sz="2180" spc="109" dirty="0">
                <a:latin typeface="Times New Roman"/>
                <a:cs typeface="Times New Roman"/>
              </a:rPr>
              <a:t>a </a:t>
            </a:r>
            <a:r>
              <a:rPr sz="2180" spc="50" dirty="0">
                <a:latin typeface="Times New Roman"/>
                <a:cs typeface="Times New Roman"/>
              </a:rPr>
              <a:t>bagged</a:t>
            </a:r>
            <a:r>
              <a:rPr sz="2180" spc="238" dirty="0">
                <a:latin typeface="Times New Roman"/>
                <a:cs typeface="Times New Roman"/>
              </a:rPr>
              <a:t> </a:t>
            </a:r>
            <a:r>
              <a:rPr sz="2180" spc="50" dirty="0">
                <a:latin typeface="Times New Roman"/>
                <a:cs typeface="Times New Roman"/>
              </a:rPr>
              <a:t>model.</a:t>
            </a:r>
            <a:endParaRPr sz="2180" dirty="0">
              <a:latin typeface="Times New Roman"/>
              <a:cs typeface="Times New Roman"/>
            </a:endParaRPr>
          </a:p>
          <a:p>
            <a:pPr marL="286911" marR="172398" indent="-261743">
              <a:lnSpc>
                <a:spcPct val="102600"/>
              </a:lnSpc>
              <a:spcBef>
                <a:spcPts val="495"/>
              </a:spcBef>
              <a:buClr>
                <a:srgbClr val="3333B2"/>
              </a:buClr>
              <a:buSzPct val="90909"/>
              <a:buFont typeface="DejaVu Sans"/>
              <a:buChar char="•"/>
              <a:tabLst>
                <a:tab pos="288169" algn="l"/>
              </a:tabLst>
            </a:pPr>
            <a:r>
              <a:rPr sz="2180" spc="30" dirty="0">
                <a:latin typeface="Times New Roman"/>
                <a:cs typeface="Times New Roman"/>
              </a:rPr>
              <a:t>Recall </a:t>
            </a:r>
            <a:r>
              <a:rPr sz="2180" spc="168" dirty="0">
                <a:latin typeface="Times New Roman"/>
                <a:cs typeface="Times New Roman"/>
              </a:rPr>
              <a:t>that </a:t>
            </a:r>
            <a:r>
              <a:rPr sz="2180" spc="109" dirty="0">
                <a:latin typeface="Times New Roman"/>
                <a:cs typeface="Times New Roman"/>
              </a:rPr>
              <a:t>the </a:t>
            </a:r>
            <a:r>
              <a:rPr sz="2180" spc="10" dirty="0">
                <a:latin typeface="Times New Roman"/>
                <a:cs typeface="Times New Roman"/>
              </a:rPr>
              <a:t>key </a:t>
            </a:r>
            <a:r>
              <a:rPr sz="2180" spc="109" dirty="0">
                <a:latin typeface="Times New Roman"/>
                <a:cs typeface="Times New Roman"/>
              </a:rPr>
              <a:t>to </a:t>
            </a:r>
            <a:r>
              <a:rPr sz="2180" spc="40" dirty="0">
                <a:latin typeface="Times New Roman"/>
                <a:cs typeface="Times New Roman"/>
              </a:rPr>
              <a:t>bagging </a:t>
            </a:r>
            <a:r>
              <a:rPr sz="2180" spc="-10" dirty="0">
                <a:latin typeface="Times New Roman"/>
                <a:cs typeface="Times New Roman"/>
              </a:rPr>
              <a:t>is </a:t>
            </a:r>
            <a:r>
              <a:rPr sz="2180" spc="168" dirty="0">
                <a:latin typeface="Times New Roman"/>
                <a:cs typeface="Times New Roman"/>
              </a:rPr>
              <a:t>that </a:t>
            </a:r>
            <a:r>
              <a:rPr sz="2180" spc="59" dirty="0">
                <a:latin typeface="Times New Roman"/>
                <a:cs typeface="Times New Roman"/>
              </a:rPr>
              <a:t>trees </a:t>
            </a:r>
            <a:r>
              <a:rPr sz="2180" spc="69" dirty="0">
                <a:latin typeface="Times New Roman"/>
                <a:cs typeface="Times New Roman"/>
              </a:rPr>
              <a:t>are repeatedly  </a:t>
            </a:r>
            <a:r>
              <a:rPr sz="2180" spc="30" dirty="0">
                <a:latin typeface="Times New Roman"/>
                <a:cs typeface="Times New Roman"/>
              </a:rPr>
              <a:t>fit </a:t>
            </a:r>
            <a:r>
              <a:rPr sz="2180" spc="109" dirty="0">
                <a:latin typeface="Times New Roman"/>
                <a:cs typeface="Times New Roman"/>
              </a:rPr>
              <a:t>to </a:t>
            </a:r>
            <a:r>
              <a:rPr sz="2180" spc="99" dirty="0">
                <a:latin typeface="Times New Roman"/>
                <a:cs typeface="Times New Roman"/>
              </a:rPr>
              <a:t>bootstrapped </a:t>
            </a:r>
            <a:r>
              <a:rPr sz="2180" spc="59" dirty="0">
                <a:latin typeface="Times New Roman"/>
                <a:cs typeface="Times New Roman"/>
              </a:rPr>
              <a:t>subsets </a:t>
            </a:r>
            <a:r>
              <a:rPr sz="2180" spc="-40" dirty="0">
                <a:latin typeface="Times New Roman"/>
                <a:cs typeface="Times New Roman"/>
              </a:rPr>
              <a:t>of </a:t>
            </a:r>
            <a:r>
              <a:rPr sz="2180" spc="109" dirty="0">
                <a:latin typeface="Times New Roman"/>
                <a:cs typeface="Times New Roman"/>
              </a:rPr>
              <a:t>the </a:t>
            </a:r>
            <a:r>
              <a:rPr sz="2180" spc="50" dirty="0">
                <a:latin typeface="Times New Roman"/>
                <a:cs typeface="Times New Roman"/>
              </a:rPr>
              <a:t>observations. </a:t>
            </a:r>
            <a:r>
              <a:rPr sz="2180" spc="59" dirty="0">
                <a:latin typeface="Times New Roman"/>
                <a:cs typeface="Times New Roman"/>
              </a:rPr>
              <a:t>One </a:t>
            </a:r>
            <a:r>
              <a:rPr sz="2180" spc="69" dirty="0">
                <a:latin typeface="Times New Roman"/>
                <a:cs typeface="Times New Roman"/>
              </a:rPr>
              <a:t>can  </a:t>
            </a:r>
            <a:r>
              <a:rPr sz="2180" dirty="0">
                <a:latin typeface="Times New Roman"/>
                <a:cs typeface="Times New Roman"/>
              </a:rPr>
              <a:t>show </a:t>
            </a:r>
            <a:r>
              <a:rPr sz="2180" spc="168" dirty="0">
                <a:latin typeface="Times New Roman"/>
                <a:cs typeface="Times New Roman"/>
              </a:rPr>
              <a:t>that </a:t>
            </a:r>
            <a:r>
              <a:rPr sz="2180" spc="50" dirty="0">
                <a:latin typeface="Times New Roman"/>
                <a:cs typeface="Times New Roman"/>
              </a:rPr>
              <a:t>on </a:t>
            </a:r>
            <a:r>
              <a:rPr sz="2180" spc="30" dirty="0">
                <a:latin typeface="Times New Roman"/>
                <a:cs typeface="Times New Roman"/>
              </a:rPr>
              <a:t>average, each </a:t>
            </a:r>
            <a:r>
              <a:rPr sz="2180" spc="50" dirty="0">
                <a:latin typeface="Times New Roman"/>
                <a:cs typeface="Times New Roman"/>
              </a:rPr>
              <a:t>bagged </a:t>
            </a:r>
            <a:r>
              <a:rPr sz="2180" spc="79" dirty="0">
                <a:latin typeface="Times New Roman"/>
                <a:cs typeface="Times New Roman"/>
              </a:rPr>
              <a:t>tree </a:t>
            </a:r>
            <a:r>
              <a:rPr sz="2180" spc="30" dirty="0">
                <a:latin typeface="Times New Roman"/>
                <a:cs typeface="Times New Roman"/>
              </a:rPr>
              <a:t>makes use </a:t>
            </a:r>
            <a:r>
              <a:rPr sz="2180" spc="-40" dirty="0">
                <a:latin typeface="Times New Roman"/>
                <a:cs typeface="Times New Roman"/>
              </a:rPr>
              <a:t>of  </a:t>
            </a:r>
            <a:r>
              <a:rPr sz="2180" spc="89" dirty="0">
                <a:latin typeface="Times New Roman"/>
                <a:cs typeface="Times New Roman"/>
              </a:rPr>
              <a:t>around </a:t>
            </a:r>
            <a:r>
              <a:rPr sz="2180" spc="59" dirty="0">
                <a:latin typeface="Times New Roman"/>
                <a:cs typeface="Times New Roman"/>
              </a:rPr>
              <a:t>two-thirds </a:t>
            </a:r>
            <a:r>
              <a:rPr sz="2180" spc="-40" dirty="0">
                <a:latin typeface="Times New Roman"/>
                <a:cs typeface="Times New Roman"/>
              </a:rPr>
              <a:t>of </a:t>
            </a:r>
            <a:r>
              <a:rPr sz="2180" spc="109" dirty="0">
                <a:latin typeface="Times New Roman"/>
                <a:cs typeface="Times New Roman"/>
              </a:rPr>
              <a:t>the</a:t>
            </a:r>
            <a:r>
              <a:rPr sz="2180" spc="59" dirty="0">
                <a:latin typeface="Times New Roman"/>
                <a:cs typeface="Times New Roman"/>
              </a:rPr>
              <a:t> </a:t>
            </a:r>
            <a:r>
              <a:rPr sz="2180" spc="40" dirty="0">
                <a:latin typeface="Times New Roman"/>
                <a:cs typeface="Times New Roman"/>
              </a:rPr>
              <a:t>observations.</a:t>
            </a:r>
            <a:endParaRPr sz="2180" dirty="0">
              <a:latin typeface="Times New Roman"/>
              <a:cs typeface="Times New Roman"/>
            </a:endParaRPr>
          </a:p>
          <a:p>
            <a:pPr marL="286911" marR="10067" indent="-261743" algn="just">
              <a:lnSpc>
                <a:spcPct val="102600"/>
              </a:lnSpc>
              <a:spcBef>
                <a:spcPts val="503"/>
              </a:spcBef>
              <a:buClr>
                <a:srgbClr val="3333B2"/>
              </a:buClr>
              <a:buSzPct val="90909"/>
              <a:buFont typeface="DejaVu Sans"/>
              <a:buChar char="•"/>
              <a:tabLst>
                <a:tab pos="288169" algn="l"/>
              </a:tabLst>
            </a:pPr>
            <a:r>
              <a:rPr sz="2180" spc="109" dirty="0">
                <a:latin typeface="Times New Roman"/>
                <a:cs typeface="Times New Roman"/>
              </a:rPr>
              <a:t>The </a:t>
            </a:r>
            <a:r>
              <a:rPr sz="2180" spc="50" dirty="0">
                <a:latin typeface="Times New Roman"/>
                <a:cs typeface="Times New Roman"/>
              </a:rPr>
              <a:t>remaining </a:t>
            </a:r>
            <a:r>
              <a:rPr sz="2180" spc="69" dirty="0">
                <a:latin typeface="Times New Roman"/>
                <a:cs typeface="Times New Roman"/>
              </a:rPr>
              <a:t>one-third </a:t>
            </a:r>
            <a:r>
              <a:rPr sz="2180" spc="-40" dirty="0">
                <a:latin typeface="Times New Roman"/>
                <a:cs typeface="Times New Roman"/>
              </a:rPr>
              <a:t>of </a:t>
            </a:r>
            <a:r>
              <a:rPr sz="2180" spc="109" dirty="0">
                <a:latin typeface="Times New Roman"/>
                <a:cs typeface="Times New Roman"/>
              </a:rPr>
              <a:t>the </a:t>
            </a:r>
            <a:r>
              <a:rPr sz="2180" spc="40" dirty="0">
                <a:latin typeface="Times New Roman"/>
                <a:cs typeface="Times New Roman"/>
              </a:rPr>
              <a:t>observations </a:t>
            </a:r>
            <a:r>
              <a:rPr sz="2180" spc="109" dirty="0">
                <a:latin typeface="Times New Roman"/>
                <a:cs typeface="Times New Roman"/>
              </a:rPr>
              <a:t>not </a:t>
            </a:r>
            <a:r>
              <a:rPr sz="2180" spc="50" dirty="0">
                <a:latin typeface="Times New Roman"/>
                <a:cs typeface="Times New Roman"/>
              </a:rPr>
              <a:t>used </a:t>
            </a:r>
            <a:r>
              <a:rPr sz="2180" spc="109" dirty="0">
                <a:latin typeface="Times New Roman"/>
                <a:cs typeface="Times New Roman"/>
              </a:rPr>
              <a:t>to </a:t>
            </a:r>
            <a:r>
              <a:rPr sz="2180" spc="30" dirty="0">
                <a:latin typeface="Times New Roman"/>
                <a:cs typeface="Times New Roman"/>
              </a:rPr>
              <a:t>fit  </a:t>
            </a:r>
            <a:r>
              <a:rPr sz="2180" spc="109" dirty="0">
                <a:latin typeface="Times New Roman"/>
                <a:cs typeface="Times New Roman"/>
              </a:rPr>
              <a:t>a </a:t>
            </a:r>
            <a:r>
              <a:rPr sz="2180" spc="10" dirty="0">
                <a:latin typeface="Times New Roman"/>
                <a:cs typeface="Times New Roman"/>
              </a:rPr>
              <a:t>given </a:t>
            </a:r>
            <a:r>
              <a:rPr sz="2180" spc="50" dirty="0">
                <a:latin typeface="Times New Roman"/>
                <a:cs typeface="Times New Roman"/>
              </a:rPr>
              <a:t>bagged </a:t>
            </a:r>
            <a:r>
              <a:rPr sz="2180" spc="79" dirty="0">
                <a:latin typeface="Times New Roman"/>
                <a:cs typeface="Times New Roman"/>
              </a:rPr>
              <a:t>tree </a:t>
            </a:r>
            <a:r>
              <a:rPr sz="2180" spc="69" dirty="0">
                <a:latin typeface="Times New Roman"/>
                <a:cs typeface="Times New Roman"/>
              </a:rPr>
              <a:t>are </a:t>
            </a:r>
            <a:r>
              <a:rPr sz="2180" spc="40" dirty="0">
                <a:latin typeface="Times New Roman"/>
                <a:cs typeface="Times New Roman"/>
              </a:rPr>
              <a:t>referred </a:t>
            </a:r>
            <a:r>
              <a:rPr sz="2180" spc="109" dirty="0">
                <a:latin typeface="Times New Roman"/>
                <a:cs typeface="Times New Roman"/>
              </a:rPr>
              <a:t>to </a:t>
            </a:r>
            <a:r>
              <a:rPr sz="2180" spc="50" dirty="0">
                <a:latin typeface="Times New Roman"/>
                <a:cs typeface="Times New Roman"/>
              </a:rPr>
              <a:t>as </a:t>
            </a:r>
            <a:r>
              <a:rPr sz="2180" spc="109" dirty="0">
                <a:latin typeface="Times New Roman"/>
                <a:cs typeface="Times New Roman"/>
              </a:rPr>
              <a:t>the </a:t>
            </a:r>
            <a:r>
              <a:rPr sz="2180" i="1" dirty="0">
                <a:solidFill>
                  <a:srgbClr val="009900"/>
                </a:solidFill>
                <a:latin typeface="Times New Roman"/>
                <a:cs typeface="Times New Roman"/>
              </a:rPr>
              <a:t>out-of-bag </a:t>
            </a:r>
            <a:r>
              <a:rPr sz="2180" spc="99" dirty="0">
                <a:latin typeface="Times New Roman"/>
                <a:cs typeface="Times New Roman"/>
              </a:rPr>
              <a:t>(OOB)  </a:t>
            </a:r>
            <a:r>
              <a:rPr sz="2180" spc="40" dirty="0">
                <a:latin typeface="Times New Roman"/>
                <a:cs typeface="Times New Roman"/>
              </a:rPr>
              <a:t>observations.</a:t>
            </a:r>
            <a:endParaRPr sz="2180" dirty="0">
              <a:latin typeface="Times New Roman"/>
              <a:cs typeface="Times New Roman"/>
            </a:endParaRPr>
          </a:p>
          <a:p>
            <a:pPr marL="286911" marR="89345" indent="-261743">
              <a:lnSpc>
                <a:spcPct val="102600"/>
              </a:lnSpc>
              <a:spcBef>
                <a:spcPts val="495"/>
              </a:spcBef>
              <a:buClr>
                <a:srgbClr val="3333B2"/>
              </a:buClr>
              <a:buSzPct val="90909"/>
              <a:buFont typeface="DejaVu Sans"/>
              <a:buChar char="•"/>
              <a:tabLst>
                <a:tab pos="288169" algn="l"/>
              </a:tabLst>
            </a:pPr>
            <a:r>
              <a:rPr sz="2180" spc="-20" dirty="0">
                <a:latin typeface="Times New Roman"/>
                <a:cs typeface="Times New Roman"/>
              </a:rPr>
              <a:t>We </a:t>
            </a:r>
            <a:r>
              <a:rPr sz="2180" spc="69" dirty="0">
                <a:latin typeface="Times New Roman"/>
                <a:cs typeface="Times New Roman"/>
              </a:rPr>
              <a:t>can predict </a:t>
            </a:r>
            <a:r>
              <a:rPr sz="2180" spc="109" dirty="0">
                <a:latin typeface="Times New Roman"/>
                <a:cs typeface="Times New Roman"/>
              </a:rPr>
              <a:t>the </a:t>
            </a:r>
            <a:r>
              <a:rPr sz="2180" spc="40" dirty="0">
                <a:latin typeface="Times New Roman"/>
                <a:cs typeface="Times New Roman"/>
              </a:rPr>
              <a:t>response </a:t>
            </a:r>
            <a:r>
              <a:rPr sz="2180" spc="10" dirty="0">
                <a:latin typeface="Times New Roman"/>
                <a:cs typeface="Times New Roman"/>
              </a:rPr>
              <a:t>for </a:t>
            </a:r>
            <a:r>
              <a:rPr sz="2180" spc="109" dirty="0">
                <a:latin typeface="Times New Roman"/>
                <a:cs typeface="Times New Roman"/>
              </a:rPr>
              <a:t>the </a:t>
            </a:r>
            <a:r>
              <a:rPr sz="2180" i="1" spc="159" dirty="0">
                <a:latin typeface="Times New Roman"/>
                <a:cs typeface="Times New Roman"/>
              </a:rPr>
              <a:t>i</a:t>
            </a:r>
            <a:r>
              <a:rPr sz="2180" spc="159" dirty="0">
                <a:latin typeface="Times New Roman"/>
                <a:cs typeface="Times New Roman"/>
              </a:rPr>
              <a:t>th </a:t>
            </a:r>
            <a:r>
              <a:rPr sz="2180" spc="50" dirty="0">
                <a:latin typeface="Times New Roman"/>
                <a:cs typeface="Times New Roman"/>
              </a:rPr>
              <a:t>observation </a:t>
            </a:r>
            <a:r>
              <a:rPr sz="2180" spc="40" dirty="0">
                <a:latin typeface="Times New Roman"/>
                <a:cs typeface="Times New Roman"/>
              </a:rPr>
              <a:t>using  </a:t>
            </a:r>
            <a:r>
              <a:rPr sz="2180" spc="30" dirty="0">
                <a:latin typeface="Times New Roman"/>
                <a:cs typeface="Times New Roman"/>
              </a:rPr>
              <a:t>each </a:t>
            </a:r>
            <a:r>
              <a:rPr sz="2180" spc="-40" dirty="0">
                <a:latin typeface="Times New Roman"/>
                <a:cs typeface="Times New Roman"/>
              </a:rPr>
              <a:t>of </a:t>
            </a:r>
            <a:r>
              <a:rPr sz="2180" spc="109" dirty="0">
                <a:latin typeface="Times New Roman"/>
                <a:cs typeface="Times New Roman"/>
              </a:rPr>
              <a:t>the </a:t>
            </a:r>
            <a:r>
              <a:rPr sz="2180" spc="59" dirty="0">
                <a:latin typeface="Times New Roman"/>
                <a:cs typeface="Times New Roman"/>
              </a:rPr>
              <a:t>trees </a:t>
            </a:r>
            <a:r>
              <a:rPr sz="2180" spc="50" dirty="0">
                <a:latin typeface="Times New Roman"/>
                <a:cs typeface="Times New Roman"/>
              </a:rPr>
              <a:t>in </a:t>
            </a:r>
            <a:r>
              <a:rPr sz="2180" spc="20" dirty="0">
                <a:latin typeface="Times New Roman"/>
                <a:cs typeface="Times New Roman"/>
              </a:rPr>
              <a:t>which </a:t>
            </a:r>
            <a:r>
              <a:rPr sz="2180" spc="168" dirty="0">
                <a:latin typeface="Times New Roman"/>
                <a:cs typeface="Times New Roman"/>
              </a:rPr>
              <a:t>that </a:t>
            </a:r>
            <a:r>
              <a:rPr sz="2180" spc="50" dirty="0">
                <a:latin typeface="Times New Roman"/>
                <a:cs typeface="Times New Roman"/>
              </a:rPr>
              <a:t>observation </a:t>
            </a:r>
            <a:r>
              <a:rPr sz="2180" spc="10" dirty="0">
                <a:latin typeface="Times New Roman"/>
                <a:cs typeface="Times New Roman"/>
              </a:rPr>
              <a:t>was </a:t>
            </a:r>
            <a:r>
              <a:rPr sz="2180" spc="79" dirty="0">
                <a:latin typeface="Times New Roman"/>
                <a:cs typeface="Times New Roman"/>
              </a:rPr>
              <a:t>OOB. This  </a:t>
            </a:r>
            <a:r>
              <a:rPr sz="2180" spc="-10" dirty="0">
                <a:latin typeface="Times New Roman"/>
                <a:cs typeface="Times New Roman"/>
              </a:rPr>
              <a:t>will </a:t>
            </a:r>
            <a:r>
              <a:rPr sz="2180" spc="20" dirty="0">
                <a:latin typeface="Times New Roman"/>
                <a:cs typeface="Times New Roman"/>
              </a:rPr>
              <a:t>yield </a:t>
            </a:r>
            <a:r>
              <a:rPr sz="2180" spc="89" dirty="0">
                <a:latin typeface="Times New Roman"/>
                <a:cs typeface="Times New Roman"/>
              </a:rPr>
              <a:t>around </a:t>
            </a:r>
            <a:r>
              <a:rPr sz="2180" i="1" spc="287" dirty="0">
                <a:latin typeface="Times New Roman"/>
                <a:cs typeface="Times New Roman"/>
              </a:rPr>
              <a:t>B/</a:t>
            </a:r>
            <a:r>
              <a:rPr sz="2180" spc="287" dirty="0">
                <a:latin typeface="Times New Roman"/>
                <a:cs typeface="Times New Roman"/>
              </a:rPr>
              <a:t>3 </a:t>
            </a:r>
            <a:r>
              <a:rPr sz="2180" spc="50" dirty="0">
                <a:latin typeface="Times New Roman"/>
                <a:cs typeface="Times New Roman"/>
              </a:rPr>
              <a:t>predictions </a:t>
            </a:r>
            <a:r>
              <a:rPr sz="2180" spc="10" dirty="0">
                <a:latin typeface="Times New Roman"/>
                <a:cs typeface="Times New Roman"/>
              </a:rPr>
              <a:t>for </a:t>
            </a:r>
            <a:r>
              <a:rPr sz="2180" spc="109" dirty="0">
                <a:latin typeface="Times New Roman"/>
                <a:cs typeface="Times New Roman"/>
              </a:rPr>
              <a:t>the </a:t>
            </a:r>
            <a:r>
              <a:rPr sz="2180" i="1" spc="159" dirty="0">
                <a:latin typeface="Times New Roman"/>
                <a:cs typeface="Times New Roman"/>
              </a:rPr>
              <a:t>i</a:t>
            </a:r>
            <a:r>
              <a:rPr sz="2180" spc="159" dirty="0">
                <a:latin typeface="Times New Roman"/>
                <a:cs typeface="Times New Roman"/>
              </a:rPr>
              <a:t>th </a:t>
            </a:r>
            <a:r>
              <a:rPr sz="2180" spc="50" dirty="0">
                <a:latin typeface="Times New Roman"/>
                <a:cs typeface="Times New Roman"/>
              </a:rPr>
              <a:t>observation,  </a:t>
            </a:r>
            <a:r>
              <a:rPr sz="2180" spc="20" dirty="0">
                <a:latin typeface="Times New Roman"/>
                <a:cs typeface="Times New Roman"/>
              </a:rPr>
              <a:t>which </a:t>
            </a:r>
            <a:r>
              <a:rPr sz="2180" spc="-50" dirty="0">
                <a:latin typeface="Times New Roman"/>
                <a:cs typeface="Times New Roman"/>
              </a:rPr>
              <a:t>we</a:t>
            </a:r>
            <a:r>
              <a:rPr sz="2180" spc="307" dirty="0">
                <a:latin typeface="Times New Roman"/>
                <a:cs typeface="Times New Roman"/>
              </a:rPr>
              <a:t> </a:t>
            </a:r>
            <a:r>
              <a:rPr sz="2180" spc="30" dirty="0">
                <a:latin typeface="Times New Roman"/>
                <a:cs typeface="Times New Roman"/>
              </a:rPr>
              <a:t>average.</a:t>
            </a:r>
            <a:endParaRPr sz="2180" dirty="0">
              <a:latin typeface="Times New Roman"/>
              <a:cs typeface="Times New Roman"/>
            </a:endParaRPr>
          </a:p>
          <a:p>
            <a:pPr marL="286911" marR="152264" indent="-261743">
              <a:lnSpc>
                <a:spcPct val="102600"/>
              </a:lnSpc>
              <a:spcBef>
                <a:spcPts val="495"/>
              </a:spcBef>
              <a:buClr>
                <a:srgbClr val="3333B2"/>
              </a:buClr>
              <a:buSzPct val="90909"/>
              <a:buFont typeface="DejaVu Sans"/>
              <a:buChar char="•"/>
              <a:tabLst>
                <a:tab pos="288169" algn="l"/>
              </a:tabLst>
            </a:pPr>
            <a:r>
              <a:rPr sz="2180" spc="79" dirty="0">
                <a:latin typeface="Times New Roman"/>
                <a:cs typeface="Times New Roman"/>
              </a:rPr>
              <a:t>This estimate </a:t>
            </a:r>
            <a:r>
              <a:rPr sz="2180" spc="-10" dirty="0">
                <a:latin typeface="Times New Roman"/>
                <a:cs typeface="Times New Roman"/>
              </a:rPr>
              <a:t>is </a:t>
            </a:r>
            <a:r>
              <a:rPr sz="2180" spc="30" dirty="0">
                <a:latin typeface="Times New Roman"/>
                <a:cs typeface="Times New Roman"/>
              </a:rPr>
              <a:t>essentially </a:t>
            </a:r>
            <a:r>
              <a:rPr sz="2180" spc="109" dirty="0">
                <a:latin typeface="Times New Roman"/>
                <a:cs typeface="Times New Roman"/>
              </a:rPr>
              <a:t>the </a:t>
            </a:r>
            <a:r>
              <a:rPr lang="en-US" sz="2180" spc="109" dirty="0" smtClean="0">
                <a:latin typeface="Times New Roman"/>
                <a:cs typeface="Times New Roman"/>
              </a:rPr>
              <a:t>Leave One Out (</a:t>
            </a:r>
            <a:r>
              <a:rPr sz="2180" spc="69" dirty="0" smtClean="0">
                <a:latin typeface="Times New Roman"/>
                <a:cs typeface="Times New Roman"/>
              </a:rPr>
              <a:t>LOO</a:t>
            </a:r>
            <a:r>
              <a:rPr lang="en-US" sz="2180" spc="69" dirty="0" smtClean="0">
                <a:latin typeface="Times New Roman"/>
                <a:cs typeface="Times New Roman"/>
              </a:rPr>
              <a:t>)</a:t>
            </a:r>
            <a:r>
              <a:rPr sz="2180" spc="69" dirty="0" smtClean="0">
                <a:latin typeface="Times New Roman"/>
                <a:cs typeface="Times New Roman"/>
              </a:rPr>
              <a:t> </a:t>
            </a:r>
            <a:r>
              <a:rPr sz="2180" spc="40" dirty="0">
                <a:latin typeface="Times New Roman"/>
                <a:cs typeface="Times New Roman"/>
              </a:rPr>
              <a:t>cross-validation </a:t>
            </a:r>
            <a:r>
              <a:rPr sz="2180" spc="59" dirty="0">
                <a:latin typeface="Times New Roman"/>
                <a:cs typeface="Times New Roman"/>
              </a:rPr>
              <a:t>error  </a:t>
            </a:r>
            <a:r>
              <a:rPr sz="2180" spc="10" dirty="0">
                <a:latin typeface="Times New Roman"/>
                <a:cs typeface="Times New Roman"/>
              </a:rPr>
              <a:t>for </a:t>
            </a:r>
            <a:r>
              <a:rPr sz="2180" spc="40" dirty="0">
                <a:latin typeface="Times New Roman"/>
                <a:cs typeface="Times New Roman"/>
              </a:rPr>
              <a:t>bagging, </a:t>
            </a:r>
            <a:r>
              <a:rPr sz="2180" spc="-40" dirty="0">
                <a:latin typeface="Times New Roman"/>
                <a:cs typeface="Times New Roman"/>
              </a:rPr>
              <a:t>if </a:t>
            </a:r>
            <a:r>
              <a:rPr sz="2180" i="1" spc="307" dirty="0">
                <a:latin typeface="Times New Roman"/>
                <a:cs typeface="Times New Roman"/>
              </a:rPr>
              <a:t>B </a:t>
            </a:r>
            <a:r>
              <a:rPr sz="2180" spc="-10" dirty="0">
                <a:latin typeface="Times New Roman"/>
                <a:cs typeface="Times New Roman"/>
              </a:rPr>
              <a:t>is</a:t>
            </a:r>
            <a:r>
              <a:rPr sz="2180" spc="109" dirty="0">
                <a:latin typeface="Times New Roman"/>
                <a:cs typeface="Times New Roman"/>
              </a:rPr>
              <a:t> </a:t>
            </a:r>
            <a:r>
              <a:rPr sz="2180" spc="40" dirty="0">
                <a:latin typeface="Times New Roman"/>
                <a:cs typeface="Times New Roman"/>
              </a:rPr>
              <a:t>large.</a:t>
            </a:r>
            <a:endParaRPr sz="2180" dirty="0">
              <a:latin typeface="Times New Roman"/>
              <a:cs typeface="Times New Roman"/>
            </a:endParaRPr>
          </a:p>
        </p:txBody>
      </p:sp>
    </p:spTree>
    <p:extLst>
      <p:ext uri="{BB962C8B-B14F-4D97-AF65-F5344CB8AC3E}">
        <p14:creationId xmlns:p14="http://schemas.microsoft.com/office/powerpoint/2010/main" val="640484072"/>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4152" y="99109"/>
            <a:ext cx="4536925" cy="711415"/>
          </a:xfrm>
          <a:prstGeom prst="rect">
            <a:avLst/>
          </a:prstGeom>
        </p:spPr>
        <p:txBody>
          <a:bodyPr vert="horz" wrap="square" lIns="0" tIns="33975" rIns="0" bIns="0" rtlCol="0" anchor="ctr">
            <a:spAutoFit/>
          </a:bodyPr>
          <a:lstStyle/>
          <a:p>
            <a:pPr marL="25168">
              <a:lnSpc>
                <a:spcPct val="100000"/>
              </a:lnSpc>
              <a:spcBef>
                <a:spcPts val="268"/>
              </a:spcBef>
            </a:pPr>
            <a:r>
              <a:rPr spc="-50" dirty="0"/>
              <a:t>Random</a:t>
            </a:r>
            <a:r>
              <a:rPr spc="149" dirty="0"/>
              <a:t> </a:t>
            </a:r>
            <a:r>
              <a:rPr spc="-69" dirty="0"/>
              <a:t>Forests</a:t>
            </a:r>
          </a:p>
        </p:txBody>
      </p:sp>
      <p:sp>
        <p:nvSpPr>
          <p:cNvPr id="3" name="object 3"/>
          <p:cNvSpPr/>
          <p:nvPr/>
        </p:nvSpPr>
        <p:spPr>
          <a:xfrm>
            <a:off x="6022788" y="4934237"/>
            <a:ext cx="138418" cy="0"/>
          </a:xfrm>
          <a:custGeom>
            <a:avLst/>
            <a:gdLst/>
            <a:ahLst/>
            <a:cxnLst/>
            <a:rect l="l" t="t" r="r" b="b"/>
            <a:pathLst>
              <a:path w="69850">
                <a:moveTo>
                  <a:pt x="0" y="0"/>
                </a:moveTo>
                <a:lnTo>
                  <a:pt x="69710" y="0"/>
                </a:lnTo>
              </a:path>
            </a:pathLst>
          </a:custGeom>
          <a:ln w="5537">
            <a:solidFill>
              <a:srgbClr val="000000"/>
            </a:solidFill>
          </a:ln>
        </p:spPr>
        <p:txBody>
          <a:bodyPr wrap="square" lIns="0" tIns="0" rIns="0" bIns="0" rtlCol="0"/>
          <a:lstStyle/>
          <a:p>
            <a:endParaRPr sz="3567"/>
          </a:p>
        </p:txBody>
      </p:sp>
      <mc:AlternateContent xmlns:mc="http://schemas.openxmlformats.org/markup-compatibility/2006" xmlns:a14="http://schemas.microsoft.com/office/drawing/2010/main">
        <mc:Choice Requires="a14">
          <p:sp>
            <p:nvSpPr>
              <p:cNvPr id="4" name="object 4"/>
              <p:cNvSpPr txBox="1"/>
              <p:nvPr/>
            </p:nvSpPr>
            <p:spPr>
              <a:xfrm>
                <a:off x="748012" y="1027553"/>
                <a:ext cx="10977823" cy="3726084"/>
              </a:xfrm>
              <a:prstGeom prst="rect">
                <a:avLst/>
              </a:prstGeom>
            </p:spPr>
            <p:txBody>
              <a:bodyPr vert="horz" wrap="square" lIns="0" tIns="13842" rIns="0" bIns="0" rtlCol="0">
                <a:spAutoFit/>
              </a:bodyPr>
              <a:lstStyle/>
              <a:p>
                <a:pPr marL="286911" marR="91862" indent="-261743">
                  <a:lnSpc>
                    <a:spcPct val="102600"/>
                  </a:lnSpc>
                  <a:spcBef>
                    <a:spcPts val="109"/>
                  </a:spcBef>
                  <a:buClr>
                    <a:srgbClr val="3333B2"/>
                  </a:buClr>
                  <a:buSzPct val="90909"/>
                  <a:buFont typeface="DejaVu Sans"/>
                  <a:buChar char="•"/>
                  <a:tabLst>
                    <a:tab pos="288169" algn="l"/>
                  </a:tabLst>
                </a:pPr>
                <a:r>
                  <a:rPr lang="en-US" sz="2180" i="1" spc="79" dirty="0" smtClean="0">
                    <a:solidFill>
                      <a:srgbClr val="009900"/>
                    </a:solidFill>
                    <a:latin typeface="Times New Roman"/>
                    <a:cs typeface="Times New Roman"/>
                  </a:rPr>
                  <a:t>Random </a:t>
                </a:r>
                <a:r>
                  <a:rPr lang="en-US" sz="2180" i="1" spc="30" dirty="0">
                    <a:solidFill>
                      <a:srgbClr val="009900"/>
                    </a:solidFill>
                    <a:latin typeface="Times New Roman"/>
                    <a:cs typeface="Times New Roman"/>
                  </a:rPr>
                  <a:t>forests </a:t>
                </a:r>
                <a:r>
                  <a:rPr lang="en-US" sz="2180" spc="40" dirty="0">
                    <a:latin typeface="Times New Roman"/>
                    <a:cs typeface="Times New Roman"/>
                  </a:rPr>
                  <a:t>provide </a:t>
                </a:r>
                <a:r>
                  <a:rPr lang="en-US" sz="2180" spc="109" dirty="0">
                    <a:latin typeface="Times New Roman"/>
                    <a:cs typeface="Times New Roman"/>
                  </a:rPr>
                  <a:t>an </a:t>
                </a:r>
                <a:r>
                  <a:rPr lang="en-US" sz="2180" spc="50" dirty="0">
                    <a:latin typeface="Times New Roman"/>
                    <a:cs typeface="Times New Roman"/>
                  </a:rPr>
                  <a:t>improvement </a:t>
                </a:r>
                <a:r>
                  <a:rPr lang="en-US" sz="2180" dirty="0">
                    <a:latin typeface="Times New Roman"/>
                    <a:cs typeface="Times New Roman"/>
                  </a:rPr>
                  <a:t>over </a:t>
                </a:r>
                <a:r>
                  <a:rPr lang="en-US" sz="2180" spc="50" dirty="0">
                    <a:latin typeface="Times New Roman"/>
                    <a:cs typeface="Times New Roman"/>
                  </a:rPr>
                  <a:t>bagged </a:t>
                </a:r>
                <a:r>
                  <a:rPr lang="en-US" sz="2180" spc="59" dirty="0">
                    <a:latin typeface="Times New Roman"/>
                    <a:cs typeface="Times New Roman"/>
                  </a:rPr>
                  <a:t>trees  </a:t>
                </a:r>
                <a:r>
                  <a:rPr lang="en-US" sz="2180" spc="50" dirty="0">
                    <a:latin typeface="Times New Roman"/>
                    <a:cs typeface="Times New Roman"/>
                  </a:rPr>
                  <a:t>by </a:t>
                </a:r>
                <a:r>
                  <a:rPr lang="en-US" sz="2180" dirty="0">
                    <a:latin typeface="Times New Roman"/>
                    <a:cs typeface="Times New Roman"/>
                  </a:rPr>
                  <a:t>way </a:t>
                </a:r>
                <a:r>
                  <a:rPr lang="en-US" sz="2180" spc="-40" dirty="0">
                    <a:latin typeface="Times New Roman"/>
                    <a:cs typeface="Times New Roman"/>
                  </a:rPr>
                  <a:t>of </a:t>
                </a:r>
                <a:r>
                  <a:rPr lang="en-US" sz="2180" spc="109" dirty="0">
                    <a:latin typeface="Times New Roman"/>
                    <a:cs typeface="Times New Roman"/>
                  </a:rPr>
                  <a:t>a </a:t>
                </a:r>
                <a:r>
                  <a:rPr lang="en-US" sz="2180" spc="40" dirty="0">
                    <a:latin typeface="Times New Roman"/>
                    <a:cs typeface="Times New Roman"/>
                  </a:rPr>
                  <a:t>small </a:t>
                </a:r>
                <a:r>
                  <a:rPr lang="en-US" sz="2180" spc="50" dirty="0">
                    <a:latin typeface="Times New Roman"/>
                    <a:cs typeface="Times New Roman"/>
                  </a:rPr>
                  <a:t>tweak </a:t>
                </a:r>
                <a:r>
                  <a:rPr lang="en-US" sz="2180" spc="168" dirty="0">
                    <a:latin typeface="Times New Roman"/>
                    <a:cs typeface="Times New Roman"/>
                  </a:rPr>
                  <a:t>that </a:t>
                </a:r>
                <a:r>
                  <a:rPr lang="en-US" sz="2180" i="1" dirty="0">
                    <a:solidFill>
                      <a:srgbClr val="009900"/>
                    </a:solidFill>
                    <a:latin typeface="Times New Roman"/>
                    <a:cs typeface="Times New Roman"/>
                  </a:rPr>
                  <a:t>decorrelates </a:t>
                </a:r>
                <a:r>
                  <a:rPr lang="en-US" sz="2180" spc="109" dirty="0">
                    <a:latin typeface="Times New Roman"/>
                    <a:cs typeface="Times New Roman"/>
                  </a:rPr>
                  <a:t>the </a:t>
                </a:r>
                <a:r>
                  <a:rPr lang="en-US" sz="2180" spc="59" dirty="0">
                    <a:latin typeface="Times New Roman"/>
                    <a:cs typeface="Times New Roman"/>
                  </a:rPr>
                  <a:t>trees. </a:t>
                </a:r>
                <a:r>
                  <a:rPr lang="en-US" sz="2180" spc="79" dirty="0">
                    <a:latin typeface="Times New Roman"/>
                    <a:cs typeface="Times New Roman"/>
                  </a:rPr>
                  <a:t>This  </a:t>
                </a:r>
                <a:r>
                  <a:rPr lang="en-US" sz="2180" spc="40" dirty="0">
                    <a:latin typeface="Times New Roman"/>
                    <a:cs typeface="Times New Roman"/>
                  </a:rPr>
                  <a:t>reduces </a:t>
                </a:r>
                <a:r>
                  <a:rPr lang="en-US" sz="2180" spc="109" dirty="0">
                    <a:latin typeface="Times New Roman"/>
                    <a:cs typeface="Times New Roman"/>
                  </a:rPr>
                  <a:t>the </a:t>
                </a:r>
                <a:r>
                  <a:rPr lang="en-US" sz="2180" spc="40" dirty="0">
                    <a:latin typeface="Times New Roman"/>
                    <a:cs typeface="Times New Roman"/>
                  </a:rPr>
                  <a:t>variance </a:t>
                </a:r>
                <a:r>
                  <a:rPr lang="en-US" sz="2180" spc="50" dirty="0">
                    <a:latin typeface="Times New Roman"/>
                    <a:cs typeface="Times New Roman"/>
                  </a:rPr>
                  <a:t>when </a:t>
                </a:r>
                <a:r>
                  <a:rPr lang="en-US" sz="2180" spc="-50" dirty="0">
                    <a:latin typeface="Times New Roman"/>
                    <a:cs typeface="Times New Roman"/>
                  </a:rPr>
                  <a:t>we </a:t>
                </a:r>
                <a:r>
                  <a:rPr lang="en-US" sz="2180" spc="30" dirty="0">
                    <a:latin typeface="Times New Roman"/>
                    <a:cs typeface="Times New Roman"/>
                  </a:rPr>
                  <a:t>average </a:t>
                </a:r>
                <a:r>
                  <a:rPr lang="en-US" sz="2180" spc="109" dirty="0">
                    <a:latin typeface="Times New Roman"/>
                    <a:cs typeface="Times New Roman"/>
                  </a:rPr>
                  <a:t>the</a:t>
                </a:r>
                <a:r>
                  <a:rPr lang="en-US" sz="2180" spc="476" dirty="0">
                    <a:latin typeface="Times New Roman"/>
                    <a:cs typeface="Times New Roman"/>
                  </a:rPr>
                  <a:t> </a:t>
                </a:r>
                <a:r>
                  <a:rPr lang="en-US" sz="2180" spc="59" dirty="0">
                    <a:latin typeface="Times New Roman"/>
                    <a:cs typeface="Times New Roman"/>
                  </a:rPr>
                  <a:t>trees.</a:t>
                </a:r>
                <a:endParaRPr lang="en-US" sz="2180" dirty="0">
                  <a:latin typeface="Times New Roman"/>
                  <a:cs typeface="Times New Roman"/>
                </a:endParaRPr>
              </a:p>
              <a:p>
                <a:pPr marL="286911" marR="669458" indent="-261743">
                  <a:lnSpc>
                    <a:spcPct val="102600"/>
                  </a:lnSpc>
                  <a:spcBef>
                    <a:spcPts val="595"/>
                  </a:spcBef>
                  <a:buClr>
                    <a:srgbClr val="3333B2"/>
                  </a:buClr>
                  <a:buSzPct val="90909"/>
                  <a:buFont typeface="DejaVu Sans"/>
                  <a:buChar char="•"/>
                  <a:tabLst>
                    <a:tab pos="288169" algn="l"/>
                  </a:tabLst>
                </a:pPr>
                <a:r>
                  <a:rPr lang="en-US" sz="2180" spc="20" dirty="0">
                    <a:latin typeface="Times New Roman"/>
                    <a:cs typeface="Times New Roman"/>
                  </a:rPr>
                  <a:t>As </a:t>
                </a:r>
                <a:r>
                  <a:rPr lang="en-US" sz="2180" spc="50" dirty="0">
                    <a:latin typeface="Times New Roman"/>
                    <a:cs typeface="Times New Roman"/>
                  </a:rPr>
                  <a:t>in </a:t>
                </a:r>
                <a:r>
                  <a:rPr lang="en-US" sz="2180" spc="40" dirty="0">
                    <a:latin typeface="Times New Roman"/>
                    <a:cs typeface="Times New Roman"/>
                  </a:rPr>
                  <a:t>bagging, </a:t>
                </a:r>
                <a:r>
                  <a:rPr lang="en-US" sz="2180" spc="-50" dirty="0">
                    <a:latin typeface="Times New Roman"/>
                    <a:cs typeface="Times New Roman"/>
                  </a:rPr>
                  <a:t>we </a:t>
                </a:r>
                <a:r>
                  <a:rPr lang="en-US" sz="2180" spc="59" dirty="0">
                    <a:latin typeface="Times New Roman"/>
                    <a:cs typeface="Times New Roman"/>
                  </a:rPr>
                  <a:t>build </a:t>
                </a:r>
                <a:r>
                  <a:rPr lang="en-US" sz="2180" spc="109" dirty="0">
                    <a:latin typeface="Times New Roman"/>
                    <a:cs typeface="Times New Roman"/>
                  </a:rPr>
                  <a:t>a </a:t>
                </a:r>
                <a:r>
                  <a:rPr lang="en-US" sz="2180" spc="79" dirty="0">
                    <a:latin typeface="Times New Roman"/>
                    <a:cs typeface="Times New Roman"/>
                  </a:rPr>
                  <a:t>number </a:t>
                </a:r>
                <a:r>
                  <a:rPr lang="en-US" sz="2180" spc="-40" dirty="0">
                    <a:latin typeface="Times New Roman"/>
                    <a:cs typeface="Times New Roman"/>
                  </a:rPr>
                  <a:t>of </a:t>
                </a:r>
                <a:r>
                  <a:rPr lang="en-US" sz="2180" spc="20" dirty="0">
                    <a:latin typeface="Times New Roman"/>
                    <a:cs typeface="Times New Roman"/>
                  </a:rPr>
                  <a:t>decision </a:t>
                </a:r>
                <a:r>
                  <a:rPr lang="en-US" sz="2180" spc="59" dirty="0">
                    <a:latin typeface="Times New Roman"/>
                    <a:cs typeface="Times New Roman"/>
                  </a:rPr>
                  <a:t>trees </a:t>
                </a:r>
                <a:r>
                  <a:rPr lang="en-US" sz="2180" spc="50" dirty="0">
                    <a:latin typeface="Times New Roman"/>
                    <a:cs typeface="Times New Roman"/>
                  </a:rPr>
                  <a:t>on  </a:t>
                </a:r>
                <a:r>
                  <a:rPr lang="en-US" sz="2180" spc="99" dirty="0">
                    <a:latin typeface="Times New Roman"/>
                    <a:cs typeface="Times New Roman"/>
                  </a:rPr>
                  <a:t>bootstrapped </a:t>
                </a:r>
                <a:r>
                  <a:rPr lang="en-US" sz="2180" spc="79" dirty="0">
                    <a:latin typeface="Times New Roman"/>
                    <a:cs typeface="Times New Roman"/>
                  </a:rPr>
                  <a:t>training</a:t>
                </a:r>
                <a:r>
                  <a:rPr lang="en-US" sz="2180" spc="238" dirty="0">
                    <a:latin typeface="Times New Roman"/>
                    <a:cs typeface="Times New Roman"/>
                  </a:rPr>
                  <a:t> </a:t>
                </a:r>
                <a:r>
                  <a:rPr lang="en-US" sz="2180" spc="40" dirty="0">
                    <a:latin typeface="Times New Roman"/>
                    <a:cs typeface="Times New Roman"/>
                  </a:rPr>
                  <a:t>samples.</a:t>
                </a:r>
                <a:endParaRPr lang="en-US" sz="218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lang="en-US" sz="2180" spc="139" dirty="0">
                    <a:latin typeface="Times New Roman"/>
                    <a:cs typeface="Times New Roman"/>
                  </a:rPr>
                  <a:t>But </a:t>
                </a:r>
                <a:r>
                  <a:rPr lang="en-US" sz="2180" spc="50" dirty="0">
                    <a:latin typeface="Times New Roman"/>
                    <a:cs typeface="Times New Roman"/>
                  </a:rPr>
                  <a:t>when building </a:t>
                </a:r>
                <a:r>
                  <a:rPr lang="en-US" sz="2180" spc="59" dirty="0">
                    <a:latin typeface="Times New Roman"/>
                    <a:cs typeface="Times New Roman"/>
                  </a:rPr>
                  <a:t>these </a:t>
                </a:r>
                <a:r>
                  <a:rPr lang="en-US" sz="2180" spc="20" dirty="0">
                    <a:latin typeface="Times New Roman"/>
                    <a:cs typeface="Times New Roman"/>
                  </a:rPr>
                  <a:t>decision </a:t>
                </a:r>
                <a:r>
                  <a:rPr lang="en-US" sz="2180" spc="59" dirty="0">
                    <a:latin typeface="Times New Roman"/>
                    <a:cs typeface="Times New Roman"/>
                  </a:rPr>
                  <a:t>trees, </a:t>
                </a:r>
                <a:r>
                  <a:rPr lang="en-US" sz="2180" spc="30" dirty="0">
                    <a:latin typeface="Times New Roman"/>
                    <a:cs typeface="Times New Roman"/>
                  </a:rPr>
                  <a:t>each </a:t>
                </a:r>
                <a:r>
                  <a:rPr lang="en-US" sz="2180" spc="79" dirty="0">
                    <a:latin typeface="Times New Roman"/>
                    <a:cs typeface="Times New Roman"/>
                  </a:rPr>
                  <a:t>time </a:t>
                </a:r>
                <a:r>
                  <a:rPr lang="en-US" sz="2180" spc="109" dirty="0">
                    <a:latin typeface="Times New Roman"/>
                    <a:cs typeface="Times New Roman"/>
                  </a:rPr>
                  <a:t>a </a:t>
                </a:r>
                <a:r>
                  <a:rPr lang="en-US" sz="2180" spc="59" dirty="0">
                    <a:latin typeface="Times New Roman"/>
                    <a:cs typeface="Times New Roman"/>
                  </a:rPr>
                  <a:t>split </a:t>
                </a:r>
                <a:r>
                  <a:rPr lang="en-US" sz="2180" spc="50" dirty="0">
                    <a:latin typeface="Times New Roman"/>
                    <a:cs typeface="Times New Roman"/>
                  </a:rPr>
                  <a:t>in  </a:t>
                </a:r>
                <a:r>
                  <a:rPr lang="en-US" sz="2180" spc="109" dirty="0">
                    <a:latin typeface="Times New Roman"/>
                    <a:cs typeface="Times New Roman"/>
                  </a:rPr>
                  <a:t>a </a:t>
                </a:r>
                <a:r>
                  <a:rPr lang="en-US" sz="2180" spc="79" dirty="0">
                    <a:latin typeface="Times New Roman"/>
                    <a:cs typeface="Times New Roman"/>
                  </a:rPr>
                  <a:t>tree </a:t>
                </a:r>
                <a:r>
                  <a:rPr lang="en-US" sz="2180" spc="-10" dirty="0">
                    <a:latin typeface="Times New Roman"/>
                    <a:cs typeface="Times New Roman"/>
                  </a:rPr>
                  <a:t>is </a:t>
                </a:r>
                <a:r>
                  <a:rPr lang="en-US" sz="2180" spc="40" dirty="0">
                    <a:latin typeface="Times New Roman"/>
                    <a:cs typeface="Times New Roman"/>
                  </a:rPr>
                  <a:t>considered, </a:t>
                </a:r>
                <a:r>
                  <a:rPr lang="en-US" sz="2180" i="1" spc="10" dirty="0">
                    <a:solidFill>
                      <a:srgbClr val="009900"/>
                    </a:solidFill>
                    <a:latin typeface="Times New Roman"/>
                    <a:cs typeface="Times New Roman"/>
                  </a:rPr>
                  <a:t>a </a:t>
                </a:r>
                <a:r>
                  <a:rPr lang="en-US" sz="2180" i="1" spc="50" dirty="0">
                    <a:solidFill>
                      <a:srgbClr val="009900"/>
                    </a:solidFill>
                    <a:latin typeface="Times New Roman"/>
                    <a:cs typeface="Times New Roman"/>
                  </a:rPr>
                  <a:t>random </a:t>
                </a:r>
                <a:r>
                  <a:rPr lang="en-US" sz="2180" i="1" spc="20" dirty="0">
                    <a:solidFill>
                      <a:srgbClr val="009900"/>
                    </a:solidFill>
                    <a:latin typeface="Times New Roman"/>
                    <a:cs typeface="Times New Roman"/>
                  </a:rPr>
                  <a:t>selection </a:t>
                </a:r>
                <a:r>
                  <a:rPr lang="en-US" sz="2180" i="1" spc="30" dirty="0">
                    <a:solidFill>
                      <a:srgbClr val="009900"/>
                    </a:solidFill>
                    <a:latin typeface="Times New Roman"/>
                    <a:cs typeface="Times New Roman"/>
                  </a:rPr>
                  <a:t>of </a:t>
                </a:r>
                <a:r>
                  <a:rPr lang="en-US" sz="2180" i="1" spc="317" dirty="0">
                    <a:solidFill>
                      <a:srgbClr val="009900"/>
                    </a:solidFill>
                    <a:latin typeface="Times New Roman"/>
                    <a:cs typeface="Times New Roman"/>
                  </a:rPr>
                  <a:t>m </a:t>
                </a:r>
                <a:r>
                  <a:rPr lang="en-US" sz="2180" i="1" spc="10" dirty="0">
                    <a:solidFill>
                      <a:srgbClr val="009900"/>
                    </a:solidFill>
                    <a:latin typeface="Times New Roman"/>
                    <a:cs typeface="Times New Roman"/>
                  </a:rPr>
                  <a:t>predictors </a:t>
                </a:r>
                <a:r>
                  <a:rPr lang="en-US" sz="2180" spc="-10" dirty="0">
                    <a:latin typeface="Times New Roman"/>
                    <a:cs typeface="Times New Roman"/>
                  </a:rPr>
                  <a:t>is  </a:t>
                </a:r>
                <a:r>
                  <a:rPr lang="en-US" sz="2180" spc="20" dirty="0">
                    <a:latin typeface="Times New Roman"/>
                    <a:cs typeface="Times New Roman"/>
                  </a:rPr>
                  <a:t>chosen </a:t>
                </a:r>
                <a:r>
                  <a:rPr lang="en-US" sz="2180" spc="50" dirty="0">
                    <a:latin typeface="Times New Roman"/>
                    <a:cs typeface="Times New Roman"/>
                  </a:rPr>
                  <a:t>as </a:t>
                </a:r>
                <a:r>
                  <a:rPr lang="en-US" sz="2180" spc="59" dirty="0">
                    <a:latin typeface="Times New Roman"/>
                    <a:cs typeface="Times New Roman"/>
                  </a:rPr>
                  <a:t>split </a:t>
                </a:r>
                <a:r>
                  <a:rPr lang="en-US" sz="2180" spc="69" dirty="0">
                    <a:latin typeface="Times New Roman"/>
                    <a:cs typeface="Times New Roman"/>
                  </a:rPr>
                  <a:t>candidates </a:t>
                </a:r>
                <a:r>
                  <a:rPr lang="en-US" sz="2180" spc="30" dirty="0">
                    <a:latin typeface="Times New Roman"/>
                    <a:cs typeface="Times New Roman"/>
                  </a:rPr>
                  <a:t>from </a:t>
                </a:r>
                <a:r>
                  <a:rPr lang="en-US" sz="2180" spc="109" dirty="0">
                    <a:latin typeface="Times New Roman"/>
                    <a:cs typeface="Times New Roman"/>
                  </a:rPr>
                  <a:t>the </a:t>
                </a:r>
                <a:r>
                  <a:rPr lang="en-US" sz="2180" dirty="0">
                    <a:latin typeface="Times New Roman"/>
                    <a:cs typeface="Times New Roman"/>
                  </a:rPr>
                  <a:t>full </a:t>
                </a:r>
                <a:r>
                  <a:rPr lang="en-US" sz="2180" spc="69" dirty="0">
                    <a:latin typeface="Times New Roman"/>
                    <a:cs typeface="Times New Roman"/>
                  </a:rPr>
                  <a:t>set </a:t>
                </a:r>
                <a:r>
                  <a:rPr lang="en-US" sz="2180" spc="-40" dirty="0">
                    <a:latin typeface="Times New Roman"/>
                    <a:cs typeface="Times New Roman"/>
                  </a:rPr>
                  <a:t>of </a:t>
                </a:r>
                <a:r>
                  <a:rPr lang="en-US" sz="2180" i="1" spc="-10" dirty="0">
                    <a:latin typeface="Times New Roman"/>
                    <a:cs typeface="Times New Roman"/>
                  </a:rPr>
                  <a:t>p </a:t>
                </a:r>
                <a:r>
                  <a:rPr lang="en-US" sz="2180" spc="59" dirty="0">
                    <a:latin typeface="Times New Roman"/>
                    <a:cs typeface="Times New Roman"/>
                  </a:rPr>
                  <a:t>predictors.  </a:t>
                </a:r>
                <a:r>
                  <a:rPr lang="en-US" sz="2180" spc="109" dirty="0">
                    <a:latin typeface="Times New Roman"/>
                    <a:cs typeface="Times New Roman"/>
                  </a:rPr>
                  <a:t>The </a:t>
                </a:r>
                <a:r>
                  <a:rPr lang="en-US" sz="2180" spc="59" dirty="0">
                    <a:latin typeface="Times New Roman"/>
                    <a:cs typeface="Times New Roman"/>
                  </a:rPr>
                  <a:t>split </a:t>
                </a:r>
                <a:r>
                  <a:rPr lang="en-US" sz="2180" spc="-10" dirty="0">
                    <a:latin typeface="Times New Roman"/>
                    <a:cs typeface="Times New Roman"/>
                  </a:rPr>
                  <a:t>is </a:t>
                </a:r>
                <a:r>
                  <a:rPr lang="en-US" sz="2180" dirty="0">
                    <a:latin typeface="Times New Roman"/>
                    <a:cs typeface="Times New Roman"/>
                  </a:rPr>
                  <a:t>allowed </a:t>
                </a:r>
                <a:r>
                  <a:rPr lang="en-US" sz="2180" spc="109" dirty="0">
                    <a:latin typeface="Times New Roman"/>
                    <a:cs typeface="Times New Roman"/>
                  </a:rPr>
                  <a:t>to </a:t>
                </a:r>
                <a:r>
                  <a:rPr lang="en-US" sz="2180" spc="30" dirty="0">
                    <a:latin typeface="Times New Roman"/>
                    <a:cs typeface="Times New Roman"/>
                  </a:rPr>
                  <a:t>use only one </a:t>
                </a:r>
                <a:r>
                  <a:rPr lang="en-US" sz="2180" spc="-40" dirty="0">
                    <a:latin typeface="Times New Roman"/>
                    <a:cs typeface="Times New Roman"/>
                  </a:rPr>
                  <a:t>of </a:t>
                </a:r>
                <a:r>
                  <a:rPr lang="en-US" sz="2180" spc="59" dirty="0">
                    <a:latin typeface="Times New Roman"/>
                    <a:cs typeface="Times New Roman"/>
                  </a:rPr>
                  <a:t>those </a:t>
                </a:r>
                <a:r>
                  <a:rPr lang="en-US" sz="2180" i="1" spc="317" dirty="0">
                    <a:latin typeface="Times New Roman"/>
                    <a:cs typeface="Times New Roman"/>
                  </a:rPr>
                  <a:t>m</a:t>
                </a:r>
                <a:r>
                  <a:rPr lang="en-US" sz="2180" i="1" spc="-50" dirty="0">
                    <a:latin typeface="Times New Roman"/>
                    <a:cs typeface="Times New Roman"/>
                  </a:rPr>
                  <a:t> </a:t>
                </a:r>
                <a:r>
                  <a:rPr lang="en-US" sz="2180" spc="59" dirty="0">
                    <a:latin typeface="Times New Roman"/>
                    <a:cs typeface="Times New Roman"/>
                  </a:rPr>
                  <a:t>predictors.</a:t>
                </a:r>
                <a:endParaRPr lang="en-US" sz="2180" dirty="0">
                  <a:latin typeface="Times New Roman"/>
                  <a:cs typeface="Times New Roman"/>
                </a:endParaRPr>
              </a:p>
              <a:p>
                <a:pPr marL="286911" marR="13842" indent="-261743">
                  <a:lnSpc>
                    <a:spcPct val="102600"/>
                  </a:lnSpc>
                  <a:spcBef>
                    <a:spcPts val="595"/>
                  </a:spcBef>
                  <a:buClr>
                    <a:srgbClr val="3333B2"/>
                  </a:buClr>
                  <a:buSzPct val="90909"/>
                  <a:buFont typeface="DejaVu Sans"/>
                  <a:buChar char="•"/>
                  <a:tabLst>
                    <a:tab pos="288169" algn="l"/>
                  </a:tabLst>
                </a:pPr>
                <a:r>
                  <a:rPr lang="en-US" sz="2180" spc="40" dirty="0" smtClean="0">
                    <a:latin typeface="Times New Roman"/>
                    <a:cs typeface="Times New Roman"/>
                  </a:rPr>
                  <a:t>A </a:t>
                </a:r>
                <a:r>
                  <a:rPr lang="en-US" sz="2180" spc="30" dirty="0" smtClean="0">
                    <a:latin typeface="Times New Roman"/>
                    <a:cs typeface="Times New Roman"/>
                  </a:rPr>
                  <a:t>fresh selection </a:t>
                </a:r>
                <a:r>
                  <a:rPr lang="en-US" sz="2180" spc="-40" dirty="0" smtClean="0">
                    <a:latin typeface="Times New Roman"/>
                    <a:cs typeface="Times New Roman"/>
                  </a:rPr>
                  <a:t>of </a:t>
                </a:r>
                <a:r>
                  <a:rPr lang="en-US" sz="2180" i="1" spc="317" dirty="0" smtClean="0">
                    <a:latin typeface="Times New Roman"/>
                    <a:cs typeface="Times New Roman"/>
                  </a:rPr>
                  <a:t>m </a:t>
                </a:r>
                <a:r>
                  <a:rPr lang="en-US" sz="2180" spc="59" dirty="0" smtClean="0">
                    <a:latin typeface="Times New Roman"/>
                    <a:cs typeface="Times New Roman"/>
                  </a:rPr>
                  <a:t>predictors </a:t>
                </a:r>
                <a:r>
                  <a:rPr lang="en-US" sz="2180" spc="-10" dirty="0" smtClean="0">
                    <a:latin typeface="Times New Roman"/>
                    <a:cs typeface="Times New Roman"/>
                  </a:rPr>
                  <a:t>is </a:t>
                </a:r>
                <a:r>
                  <a:rPr lang="en-US" sz="2180" spc="79" dirty="0" smtClean="0">
                    <a:latin typeface="Times New Roman"/>
                    <a:cs typeface="Times New Roman"/>
                  </a:rPr>
                  <a:t>taken </a:t>
                </a:r>
                <a:r>
                  <a:rPr lang="en-US" sz="2180" spc="168" dirty="0" smtClean="0">
                    <a:latin typeface="Times New Roman"/>
                    <a:cs typeface="Times New Roman"/>
                  </a:rPr>
                  <a:t>at </a:t>
                </a:r>
                <a:r>
                  <a:rPr lang="en-US" sz="2180" spc="30" dirty="0" smtClean="0">
                    <a:latin typeface="Times New Roman"/>
                    <a:cs typeface="Times New Roman"/>
                  </a:rPr>
                  <a:t>each </a:t>
                </a:r>
                <a:r>
                  <a:rPr lang="en-US" sz="2180" spc="59" dirty="0" smtClean="0">
                    <a:latin typeface="Times New Roman"/>
                    <a:cs typeface="Times New Roman"/>
                  </a:rPr>
                  <a:t>split, </a:t>
                </a:r>
                <a:r>
                  <a:rPr lang="en-US" sz="2180" spc="109" dirty="0" smtClean="0">
                    <a:latin typeface="Times New Roman"/>
                    <a:cs typeface="Times New Roman"/>
                  </a:rPr>
                  <a:t>and  </a:t>
                </a:r>
                <a:r>
                  <a:rPr lang="en-US" sz="2180" spc="50" dirty="0" smtClean="0">
                    <a:latin typeface="Times New Roman"/>
                    <a:cs typeface="Times New Roman"/>
                  </a:rPr>
                  <a:t>typically </a:t>
                </a:r>
                <a:r>
                  <a:rPr lang="en-US" sz="2180" spc="-50" dirty="0" smtClean="0">
                    <a:latin typeface="Times New Roman"/>
                    <a:cs typeface="Times New Roman"/>
                  </a:rPr>
                  <a:t>we </a:t>
                </a:r>
                <a:r>
                  <a:rPr lang="en-US" sz="2180" spc="10" dirty="0" smtClean="0">
                    <a:latin typeface="Times New Roman"/>
                    <a:cs typeface="Times New Roman"/>
                  </a:rPr>
                  <a:t>choose </a:t>
                </a:r>
                <a:r>
                  <a:rPr lang="en-US" sz="2180" i="1" spc="317" dirty="0" smtClean="0">
                    <a:latin typeface="Times New Roman"/>
                    <a:cs typeface="Times New Roman"/>
                  </a:rPr>
                  <a:t>m </a:t>
                </a:r>
                <a:r>
                  <a:rPr lang="en-US" sz="2180" spc="-149" dirty="0" smtClean="0">
                    <a:latin typeface="DejaVu Sans"/>
                    <a:cs typeface="DejaVu Sans"/>
                  </a:rPr>
                  <a:t>≈ </a:t>
                </a:r>
                <a14:m>
                  <m:oMath xmlns:m="http://schemas.openxmlformats.org/officeDocument/2006/math">
                    <m:rad>
                      <m:radPr>
                        <m:degHide m:val="on"/>
                        <m:ctrlPr>
                          <a:rPr lang="ar-AE" sz="2180" i="1" spc="-149" smtClean="0">
                            <a:latin typeface="Cambria Math" panose="02040503050406030204" pitchFamily="18" charset="0"/>
                          </a:rPr>
                        </m:ctrlPr>
                      </m:radPr>
                      <m:deg/>
                      <m:e>
                        <m:r>
                          <a:rPr lang="ar-AE" sz="2180" b="0" i="1" spc="-149" smtClean="0">
                            <a:latin typeface="Cambria Math" panose="02040503050406030204" pitchFamily="18" charset="0"/>
                          </a:rPr>
                          <m:t>𝑝</m:t>
                        </m:r>
                      </m:e>
                    </m:rad>
                  </m:oMath>
                </a14:m>
                <a:r>
                  <a:rPr lang="en-US" sz="2180" spc="-20" dirty="0" smtClean="0">
                    <a:latin typeface="Times New Roman"/>
                    <a:cs typeface="Times New Roman"/>
                  </a:rPr>
                  <a:t> </a:t>
                </a:r>
                <a:r>
                  <a:rPr lang="en-US" sz="2180" spc="168" dirty="0">
                    <a:latin typeface="Times New Roman"/>
                    <a:cs typeface="Times New Roman"/>
                  </a:rPr>
                  <a:t>that </a:t>
                </a:r>
                <a:r>
                  <a:rPr lang="en-US" sz="2180" spc="10" dirty="0">
                    <a:latin typeface="Times New Roman"/>
                    <a:cs typeface="Times New Roman"/>
                  </a:rPr>
                  <a:t>is, </a:t>
                </a:r>
                <a:r>
                  <a:rPr lang="en-US" sz="2180" spc="109" dirty="0">
                    <a:latin typeface="Times New Roman"/>
                    <a:cs typeface="Times New Roman"/>
                  </a:rPr>
                  <a:t>the </a:t>
                </a:r>
                <a:r>
                  <a:rPr lang="en-US" sz="2180" spc="79" dirty="0">
                    <a:latin typeface="Times New Roman"/>
                    <a:cs typeface="Times New Roman"/>
                  </a:rPr>
                  <a:t>number </a:t>
                </a:r>
                <a:r>
                  <a:rPr lang="en-US" sz="2180" spc="-40" dirty="0">
                    <a:latin typeface="Times New Roman"/>
                    <a:cs typeface="Times New Roman"/>
                  </a:rPr>
                  <a:t>of  </a:t>
                </a:r>
                <a:r>
                  <a:rPr lang="en-US" sz="2180" spc="59" dirty="0">
                    <a:latin typeface="Times New Roman"/>
                    <a:cs typeface="Times New Roman"/>
                  </a:rPr>
                  <a:t>predictors </a:t>
                </a:r>
                <a:r>
                  <a:rPr lang="en-US" sz="2180" spc="40" dirty="0">
                    <a:latin typeface="Times New Roman"/>
                    <a:cs typeface="Times New Roman"/>
                  </a:rPr>
                  <a:t>considered </a:t>
                </a:r>
                <a:r>
                  <a:rPr lang="en-US" sz="2180" spc="168" dirty="0">
                    <a:latin typeface="Times New Roman"/>
                    <a:cs typeface="Times New Roman"/>
                  </a:rPr>
                  <a:t>at </a:t>
                </a:r>
                <a:r>
                  <a:rPr lang="en-US" sz="2180" spc="30" dirty="0">
                    <a:latin typeface="Times New Roman"/>
                    <a:cs typeface="Times New Roman"/>
                  </a:rPr>
                  <a:t>each </a:t>
                </a:r>
                <a:r>
                  <a:rPr lang="en-US" sz="2180" spc="59" dirty="0">
                    <a:latin typeface="Times New Roman"/>
                    <a:cs typeface="Times New Roman"/>
                  </a:rPr>
                  <a:t>split </a:t>
                </a:r>
                <a:r>
                  <a:rPr lang="en-US" sz="2180" spc="-10" dirty="0">
                    <a:latin typeface="Times New Roman"/>
                    <a:cs typeface="Times New Roman"/>
                  </a:rPr>
                  <a:t>is </a:t>
                </a:r>
                <a:r>
                  <a:rPr lang="en-US" sz="2180" spc="69" dirty="0">
                    <a:latin typeface="Times New Roman"/>
                    <a:cs typeface="Times New Roman"/>
                  </a:rPr>
                  <a:t>approximately </a:t>
                </a:r>
                <a:r>
                  <a:rPr lang="en-US" sz="2180" spc="50" dirty="0">
                    <a:latin typeface="Times New Roman"/>
                    <a:cs typeface="Times New Roman"/>
                  </a:rPr>
                  <a:t>equal  </a:t>
                </a:r>
                <a:r>
                  <a:rPr lang="en-US" sz="2180" spc="109" dirty="0">
                    <a:latin typeface="Times New Roman"/>
                    <a:cs typeface="Times New Roman"/>
                  </a:rPr>
                  <a:t>to the </a:t>
                </a:r>
                <a:r>
                  <a:rPr lang="en-US" sz="2180" spc="59" dirty="0">
                    <a:latin typeface="Times New Roman"/>
                    <a:cs typeface="Times New Roman"/>
                  </a:rPr>
                  <a:t>square </a:t>
                </a:r>
                <a:r>
                  <a:rPr lang="en-US" sz="2180" spc="89" dirty="0">
                    <a:latin typeface="Times New Roman"/>
                    <a:cs typeface="Times New Roman"/>
                  </a:rPr>
                  <a:t>root </a:t>
                </a:r>
                <a:r>
                  <a:rPr lang="en-US" sz="2180" spc="-40" dirty="0">
                    <a:latin typeface="Times New Roman"/>
                    <a:cs typeface="Times New Roman"/>
                  </a:rPr>
                  <a:t>of </a:t>
                </a:r>
                <a:r>
                  <a:rPr lang="en-US" sz="2180" spc="109" dirty="0">
                    <a:latin typeface="Times New Roman"/>
                    <a:cs typeface="Times New Roman"/>
                  </a:rPr>
                  <a:t>the total </a:t>
                </a:r>
                <a:r>
                  <a:rPr lang="en-US" sz="2180" spc="79" dirty="0">
                    <a:latin typeface="Times New Roman"/>
                    <a:cs typeface="Times New Roman"/>
                  </a:rPr>
                  <a:t>number </a:t>
                </a:r>
                <a:r>
                  <a:rPr lang="en-US" sz="2180" spc="-40" dirty="0">
                    <a:latin typeface="Times New Roman"/>
                    <a:cs typeface="Times New Roman"/>
                  </a:rPr>
                  <a:t>of </a:t>
                </a:r>
                <a:r>
                  <a:rPr lang="en-US" sz="2180" spc="59" dirty="0">
                    <a:latin typeface="Times New Roman"/>
                    <a:cs typeface="Times New Roman"/>
                  </a:rPr>
                  <a:t>predictors </a:t>
                </a:r>
                <a:r>
                  <a:rPr lang="en-US" sz="2180" spc="50" dirty="0">
                    <a:latin typeface="Times New Roman"/>
                    <a:cs typeface="Times New Roman"/>
                  </a:rPr>
                  <a:t>(4 </a:t>
                </a:r>
                <a:r>
                  <a:rPr lang="en-US" sz="2180" spc="109" dirty="0">
                    <a:latin typeface="Times New Roman"/>
                    <a:cs typeface="Times New Roman"/>
                  </a:rPr>
                  <a:t>out  </a:t>
                </a:r>
                <a:r>
                  <a:rPr lang="en-US" sz="2180" spc="-40" dirty="0">
                    <a:latin typeface="Times New Roman"/>
                    <a:cs typeface="Times New Roman"/>
                  </a:rPr>
                  <a:t>of </a:t>
                </a:r>
                <a:r>
                  <a:rPr lang="en-US" sz="2180" spc="109" dirty="0">
                    <a:latin typeface="Times New Roman"/>
                    <a:cs typeface="Times New Roman"/>
                  </a:rPr>
                  <a:t>the </a:t>
                </a:r>
                <a:r>
                  <a:rPr lang="en-US" sz="2180" spc="-10" dirty="0">
                    <a:latin typeface="Times New Roman"/>
                    <a:cs typeface="Times New Roman"/>
                  </a:rPr>
                  <a:t>13 </a:t>
                </a:r>
                <a:r>
                  <a:rPr lang="en-US" sz="2180" spc="10" dirty="0">
                    <a:latin typeface="Times New Roman"/>
                    <a:cs typeface="Times New Roman"/>
                  </a:rPr>
                  <a:t>for </a:t>
                </a:r>
                <a:r>
                  <a:rPr lang="en-US" sz="2180" spc="109" dirty="0">
                    <a:latin typeface="Times New Roman"/>
                    <a:cs typeface="Times New Roman"/>
                  </a:rPr>
                  <a:t>the </a:t>
                </a:r>
                <a:r>
                  <a:rPr lang="en-US" sz="2180" spc="99" dirty="0">
                    <a:latin typeface="Times New Roman"/>
                    <a:cs typeface="Times New Roman"/>
                  </a:rPr>
                  <a:t>Heart</a:t>
                </a:r>
                <a:r>
                  <a:rPr lang="en-US" sz="2180" spc="-218" dirty="0">
                    <a:latin typeface="Times New Roman"/>
                    <a:cs typeface="Times New Roman"/>
                  </a:rPr>
                  <a:t> </a:t>
                </a:r>
                <a:r>
                  <a:rPr lang="en-US" sz="2180" spc="119" dirty="0">
                    <a:latin typeface="Times New Roman"/>
                    <a:cs typeface="Times New Roman"/>
                  </a:rPr>
                  <a:t>data).</a:t>
                </a:r>
                <a:endParaRPr sz="2180" dirty="0">
                  <a:latin typeface="Times New Roman"/>
                  <a:cs typeface="Times New Roman"/>
                </a:endParaRPr>
              </a:p>
            </p:txBody>
          </p:sp>
        </mc:Choice>
        <mc:Fallback xmlns="">
          <p:sp>
            <p:nvSpPr>
              <p:cNvPr id="4" name="object 4"/>
              <p:cNvSpPr txBox="1">
                <a:spLocks noRot="1" noChangeAspect="1" noMove="1" noResize="1" noEditPoints="1" noAdjustHandles="1" noChangeArrowheads="1" noChangeShapeType="1" noTextEdit="1"/>
              </p:cNvSpPr>
              <p:nvPr/>
            </p:nvSpPr>
            <p:spPr>
              <a:xfrm>
                <a:off x="748012" y="1027553"/>
                <a:ext cx="10977823" cy="3726084"/>
              </a:xfrm>
              <a:prstGeom prst="rect">
                <a:avLst/>
              </a:prstGeom>
              <a:blipFill rotWithShape="0">
                <a:blip r:embed="rId2"/>
                <a:stretch>
                  <a:fillRect l="-1110" t="-2128" r="-1999" b="-2455"/>
                </a:stretch>
              </a:blipFill>
            </p:spPr>
            <p:txBody>
              <a:bodyPr/>
              <a:lstStyle/>
              <a:p>
                <a:r>
                  <a:rPr lang="en-US">
                    <a:noFill/>
                  </a:rPr>
                  <a:t> </a:t>
                </a:r>
              </a:p>
            </p:txBody>
          </p:sp>
        </mc:Fallback>
      </mc:AlternateContent>
    </p:spTree>
    <p:extLst>
      <p:ext uri="{BB962C8B-B14F-4D97-AF65-F5344CB8AC3E}">
        <p14:creationId xmlns:p14="http://schemas.microsoft.com/office/powerpoint/2010/main" val="1416589507"/>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9788" y="128083"/>
            <a:ext cx="6889591" cy="711415"/>
          </a:xfrm>
          <a:prstGeom prst="rect">
            <a:avLst/>
          </a:prstGeom>
        </p:spPr>
        <p:txBody>
          <a:bodyPr vert="horz" wrap="square" lIns="0" tIns="33975" rIns="0" bIns="0" rtlCol="0" anchor="ctr">
            <a:spAutoFit/>
          </a:bodyPr>
          <a:lstStyle/>
          <a:p>
            <a:pPr marL="25168">
              <a:lnSpc>
                <a:spcPct val="100000"/>
              </a:lnSpc>
              <a:spcBef>
                <a:spcPts val="268"/>
              </a:spcBef>
            </a:pPr>
            <a:r>
              <a:rPr spc="-40" dirty="0"/>
              <a:t>Example: </a:t>
            </a:r>
            <a:r>
              <a:rPr spc="-89" dirty="0"/>
              <a:t>gene </a:t>
            </a:r>
            <a:r>
              <a:rPr spc="-69" dirty="0"/>
              <a:t>expression</a:t>
            </a:r>
            <a:r>
              <a:rPr spc="-79" dirty="0"/>
              <a:t> </a:t>
            </a:r>
            <a:r>
              <a:rPr spc="10" dirty="0"/>
              <a:t>data</a:t>
            </a:r>
          </a:p>
        </p:txBody>
      </p:sp>
      <p:sp>
        <p:nvSpPr>
          <p:cNvPr id="3" name="object 3"/>
          <p:cNvSpPr txBox="1"/>
          <p:nvPr/>
        </p:nvSpPr>
        <p:spPr>
          <a:xfrm>
            <a:off x="793377" y="1138039"/>
            <a:ext cx="10254832" cy="4813817"/>
          </a:xfrm>
          <a:prstGeom prst="rect">
            <a:avLst/>
          </a:prstGeom>
        </p:spPr>
        <p:txBody>
          <a:bodyPr vert="horz" wrap="square" lIns="0" tIns="13842" rIns="0" bIns="0" rtlCol="0">
            <a:spAutoFit/>
          </a:bodyPr>
          <a:lstStyle/>
          <a:p>
            <a:pPr marL="286911" marR="42785" indent="-261743">
              <a:lnSpc>
                <a:spcPct val="102600"/>
              </a:lnSpc>
              <a:spcBef>
                <a:spcPts val="109"/>
              </a:spcBef>
              <a:buClr>
                <a:srgbClr val="3333B2"/>
              </a:buClr>
              <a:buSzPct val="90909"/>
              <a:buFont typeface="DejaVu Sans"/>
              <a:buChar char="•"/>
              <a:tabLst>
                <a:tab pos="288169" algn="l"/>
              </a:tabLst>
            </a:pPr>
            <a:r>
              <a:rPr sz="2180" spc="-20" dirty="0">
                <a:latin typeface="Times New Roman"/>
                <a:cs typeface="Times New Roman"/>
              </a:rPr>
              <a:t>We </a:t>
            </a:r>
            <a:r>
              <a:rPr sz="2180" spc="59" dirty="0">
                <a:latin typeface="Times New Roman"/>
                <a:cs typeface="Times New Roman"/>
              </a:rPr>
              <a:t>applied </a:t>
            </a:r>
            <a:r>
              <a:rPr sz="2180" spc="89" dirty="0">
                <a:latin typeface="Times New Roman"/>
                <a:cs typeface="Times New Roman"/>
              </a:rPr>
              <a:t>random </a:t>
            </a:r>
            <a:r>
              <a:rPr sz="2180" spc="30" dirty="0">
                <a:latin typeface="Times New Roman"/>
                <a:cs typeface="Times New Roman"/>
              </a:rPr>
              <a:t>forests </a:t>
            </a:r>
            <a:r>
              <a:rPr sz="2180" spc="109" dirty="0">
                <a:latin typeface="Times New Roman"/>
                <a:cs typeface="Times New Roman"/>
              </a:rPr>
              <a:t>to a </a:t>
            </a:r>
            <a:r>
              <a:rPr sz="2180" spc="40" dirty="0">
                <a:latin typeface="Times New Roman"/>
                <a:cs typeface="Times New Roman"/>
              </a:rPr>
              <a:t>high-dimensional </a:t>
            </a:r>
            <a:r>
              <a:rPr sz="2180" spc="10" dirty="0">
                <a:latin typeface="Times New Roman"/>
                <a:cs typeface="Times New Roman"/>
              </a:rPr>
              <a:t>biological  </a:t>
            </a:r>
            <a:r>
              <a:rPr sz="2180" spc="139" dirty="0">
                <a:latin typeface="Times New Roman"/>
                <a:cs typeface="Times New Roman"/>
              </a:rPr>
              <a:t>data </a:t>
            </a:r>
            <a:r>
              <a:rPr sz="2180" spc="69" dirty="0">
                <a:latin typeface="Times New Roman"/>
                <a:cs typeface="Times New Roman"/>
              </a:rPr>
              <a:t>set </a:t>
            </a:r>
            <a:r>
              <a:rPr sz="2180" spc="40" dirty="0">
                <a:latin typeface="Times New Roman"/>
                <a:cs typeface="Times New Roman"/>
              </a:rPr>
              <a:t>consisting </a:t>
            </a:r>
            <a:r>
              <a:rPr sz="2180" spc="-40" dirty="0">
                <a:latin typeface="Times New Roman"/>
                <a:cs typeface="Times New Roman"/>
              </a:rPr>
              <a:t>of </a:t>
            </a:r>
            <a:r>
              <a:rPr sz="2180" spc="30" dirty="0">
                <a:latin typeface="Times New Roman"/>
                <a:cs typeface="Times New Roman"/>
              </a:rPr>
              <a:t>expression </a:t>
            </a:r>
            <a:r>
              <a:rPr sz="2180" spc="59" dirty="0">
                <a:latin typeface="Times New Roman"/>
                <a:cs typeface="Times New Roman"/>
              </a:rPr>
              <a:t>measurements </a:t>
            </a:r>
            <a:r>
              <a:rPr sz="2180" spc="-40" dirty="0">
                <a:latin typeface="Times New Roman"/>
                <a:cs typeface="Times New Roman"/>
              </a:rPr>
              <a:t>of </a:t>
            </a:r>
            <a:r>
              <a:rPr sz="2180" dirty="0">
                <a:latin typeface="Times New Roman"/>
                <a:cs typeface="Times New Roman"/>
              </a:rPr>
              <a:t>4,718  </a:t>
            </a:r>
            <a:r>
              <a:rPr sz="2180" spc="10" dirty="0">
                <a:latin typeface="Times New Roman"/>
                <a:cs typeface="Times New Roman"/>
              </a:rPr>
              <a:t>genes </a:t>
            </a:r>
            <a:r>
              <a:rPr sz="2180" spc="59" dirty="0">
                <a:latin typeface="Times New Roman"/>
                <a:cs typeface="Times New Roman"/>
              </a:rPr>
              <a:t>measured </a:t>
            </a:r>
            <a:r>
              <a:rPr sz="2180" spc="50" dirty="0">
                <a:latin typeface="Times New Roman"/>
                <a:cs typeface="Times New Roman"/>
              </a:rPr>
              <a:t>on tissue </a:t>
            </a:r>
            <a:r>
              <a:rPr sz="2180" spc="40" dirty="0">
                <a:latin typeface="Times New Roman"/>
                <a:cs typeface="Times New Roman"/>
              </a:rPr>
              <a:t>samples </a:t>
            </a:r>
            <a:r>
              <a:rPr sz="2180" spc="30" dirty="0">
                <a:latin typeface="Times New Roman"/>
                <a:cs typeface="Times New Roman"/>
              </a:rPr>
              <a:t>from</a:t>
            </a:r>
            <a:r>
              <a:rPr sz="2180" spc="476" dirty="0">
                <a:latin typeface="Times New Roman"/>
                <a:cs typeface="Times New Roman"/>
              </a:rPr>
              <a:t> </a:t>
            </a:r>
            <a:r>
              <a:rPr sz="2180" spc="-10" dirty="0">
                <a:latin typeface="Times New Roman"/>
                <a:cs typeface="Times New Roman"/>
              </a:rPr>
              <a:t>349 </a:t>
            </a:r>
            <a:r>
              <a:rPr sz="2180" spc="79" dirty="0">
                <a:latin typeface="Times New Roman"/>
                <a:cs typeface="Times New Roman"/>
              </a:rPr>
              <a:t>patients.</a:t>
            </a:r>
            <a:endParaRPr sz="2180" dirty="0">
              <a:latin typeface="Times New Roman"/>
              <a:cs typeface="Times New Roman"/>
            </a:endParaRPr>
          </a:p>
          <a:p>
            <a:pPr marL="286911" marR="251676" indent="-261743">
              <a:lnSpc>
                <a:spcPct val="102600"/>
              </a:lnSpc>
              <a:spcBef>
                <a:spcPts val="595"/>
              </a:spcBef>
              <a:buClr>
                <a:srgbClr val="3333B2"/>
              </a:buClr>
              <a:buSzPct val="90909"/>
              <a:buFont typeface="DejaVu Sans"/>
              <a:buChar char="•"/>
              <a:tabLst>
                <a:tab pos="288169" algn="l"/>
              </a:tabLst>
            </a:pPr>
            <a:r>
              <a:rPr sz="2180" spc="79" dirty="0">
                <a:latin typeface="Times New Roman"/>
                <a:cs typeface="Times New Roman"/>
              </a:rPr>
              <a:t>There </a:t>
            </a:r>
            <a:r>
              <a:rPr sz="2180" spc="69" dirty="0">
                <a:latin typeface="Times New Roman"/>
                <a:cs typeface="Times New Roman"/>
              </a:rPr>
              <a:t>are </a:t>
            </a:r>
            <a:r>
              <a:rPr sz="2180" spc="89" dirty="0">
                <a:latin typeface="Times New Roman"/>
                <a:cs typeface="Times New Roman"/>
              </a:rPr>
              <a:t>around </a:t>
            </a:r>
            <a:r>
              <a:rPr sz="2180" dirty="0">
                <a:latin typeface="Times New Roman"/>
                <a:cs typeface="Times New Roman"/>
              </a:rPr>
              <a:t>20,000 </a:t>
            </a:r>
            <a:r>
              <a:rPr sz="2180" spc="10" dirty="0">
                <a:latin typeface="Times New Roman"/>
                <a:cs typeface="Times New Roman"/>
              </a:rPr>
              <a:t>genes </a:t>
            </a:r>
            <a:r>
              <a:rPr sz="2180" spc="50" dirty="0">
                <a:latin typeface="Times New Roman"/>
                <a:cs typeface="Times New Roman"/>
              </a:rPr>
              <a:t>in </a:t>
            </a:r>
            <a:r>
              <a:rPr sz="2180" spc="69" dirty="0">
                <a:latin typeface="Times New Roman"/>
                <a:cs typeface="Times New Roman"/>
              </a:rPr>
              <a:t>humans, </a:t>
            </a:r>
            <a:r>
              <a:rPr sz="2180" spc="109" dirty="0">
                <a:latin typeface="Times New Roman"/>
                <a:cs typeface="Times New Roman"/>
              </a:rPr>
              <a:t>and </a:t>
            </a:r>
            <a:r>
              <a:rPr sz="2180" spc="50" dirty="0">
                <a:latin typeface="Times New Roman"/>
                <a:cs typeface="Times New Roman"/>
              </a:rPr>
              <a:t>individual  </a:t>
            </a:r>
            <a:r>
              <a:rPr sz="2180" spc="10" dirty="0">
                <a:latin typeface="Times New Roman"/>
                <a:cs typeface="Times New Roman"/>
              </a:rPr>
              <a:t>genes </a:t>
            </a:r>
            <a:r>
              <a:rPr sz="2180" spc="30" dirty="0">
                <a:latin typeface="Times New Roman"/>
                <a:cs typeface="Times New Roman"/>
              </a:rPr>
              <a:t>have different </a:t>
            </a:r>
            <a:r>
              <a:rPr sz="2180" spc="-10" dirty="0">
                <a:latin typeface="Times New Roman"/>
                <a:cs typeface="Times New Roman"/>
              </a:rPr>
              <a:t>levels </a:t>
            </a:r>
            <a:r>
              <a:rPr sz="2180" spc="-40" dirty="0">
                <a:latin typeface="Times New Roman"/>
                <a:cs typeface="Times New Roman"/>
              </a:rPr>
              <a:t>of </a:t>
            </a:r>
            <a:r>
              <a:rPr sz="2180" spc="50" dirty="0">
                <a:latin typeface="Times New Roman"/>
                <a:cs typeface="Times New Roman"/>
              </a:rPr>
              <a:t>activity, or </a:t>
            </a:r>
            <a:r>
              <a:rPr sz="2180" spc="30" dirty="0">
                <a:latin typeface="Times New Roman"/>
                <a:cs typeface="Times New Roman"/>
              </a:rPr>
              <a:t>expression, </a:t>
            </a:r>
            <a:r>
              <a:rPr sz="2180" spc="50" dirty="0">
                <a:latin typeface="Times New Roman"/>
                <a:cs typeface="Times New Roman"/>
              </a:rPr>
              <a:t>in  </a:t>
            </a:r>
            <a:r>
              <a:rPr sz="2180" spc="89" dirty="0">
                <a:latin typeface="Times New Roman"/>
                <a:cs typeface="Times New Roman"/>
              </a:rPr>
              <a:t>particular </a:t>
            </a:r>
            <a:r>
              <a:rPr sz="2180" dirty="0">
                <a:latin typeface="Times New Roman"/>
                <a:cs typeface="Times New Roman"/>
              </a:rPr>
              <a:t>cells, </a:t>
            </a:r>
            <a:r>
              <a:rPr sz="2180" spc="40" dirty="0">
                <a:latin typeface="Times New Roman"/>
                <a:cs typeface="Times New Roman"/>
              </a:rPr>
              <a:t>tissues, </a:t>
            </a:r>
            <a:r>
              <a:rPr sz="2180" spc="109" dirty="0">
                <a:latin typeface="Times New Roman"/>
                <a:cs typeface="Times New Roman"/>
              </a:rPr>
              <a:t>and </a:t>
            </a:r>
            <a:r>
              <a:rPr sz="2180" spc="10" dirty="0">
                <a:latin typeface="Times New Roman"/>
                <a:cs typeface="Times New Roman"/>
              </a:rPr>
              <a:t>biological</a:t>
            </a:r>
            <a:r>
              <a:rPr sz="2180" spc="59" dirty="0">
                <a:latin typeface="Times New Roman"/>
                <a:cs typeface="Times New Roman"/>
              </a:rPr>
              <a:t> </a:t>
            </a:r>
            <a:r>
              <a:rPr sz="2180" spc="50" dirty="0">
                <a:latin typeface="Times New Roman"/>
                <a:cs typeface="Times New Roman"/>
              </a:rPr>
              <a:t>conditions.</a:t>
            </a:r>
            <a:endParaRPr sz="2180" dirty="0">
              <a:latin typeface="Times New Roman"/>
              <a:cs typeface="Times New Roman"/>
            </a:endParaRPr>
          </a:p>
          <a:p>
            <a:pPr marL="286911" marR="10067" indent="-261743" algn="just">
              <a:lnSpc>
                <a:spcPct val="102600"/>
              </a:lnSpc>
              <a:spcBef>
                <a:spcPts val="595"/>
              </a:spcBef>
              <a:buClr>
                <a:srgbClr val="3333B2"/>
              </a:buClr>
              <a:buSzPct val="90909"/>
              <a:buFont typeface="DejaVu Sans"/>
              <a:buChar char="•"/>
              <a:tabLst>
                <a:tab pos="288169" algn="l"/>
              </a:tabLst>
            </a:pPr>
            <a:r>
              <a:rPr sz="2180" spc="69" dirty="0">
                <a:latin typeface="Times New Roman"/>
                <a:cs typeface="Times New Roman"/>
              </a:rPr>
              <a:t>Each </a:t>
            </a:r>
            <a:r>
              <a:rPr sz="2180" spc="-40" dirty="0">
                <a:latin typeface="Times New Roman"/>
                <a:cs typeface="Times New Roman"/>
              </a:rPr>
              <a:t>of </a:t>
            </a:r>
            <a:r>
              <a:rPr sz="2180" spc="109" dirty="0">
                <a:latin typeface="Times New Roman"/>
                <a:cs typeface="Times New Roman"/>
              </a:rPr>
              <a:t>the </a:t>
            </a:r>
            <a:r>
              <a:rPr sz="2180" spc="99" dirty="0">
                <a:latin typeface="Times New Roman"/>
                <a:cs typeface="Times New Roman"/>
              </a:rPr>
              <a:t>patient </a:t>
            </a:r>
            <a:r>
              <a:rPr sz="2180" spc="40" dirty="0">
                <a:latin typeface="Times New Roman"/>
                <a:cs typeface="Times New Roman"/>
              </a:rPr>
              <a:t>samples </a:t>
            </a:r>
            <a:r>
              <a:rPr sz="2180" spc="69" dirty="0">
                <a:latin typeface="Times New Roman"/>
                <a:cs typeface="Times New Roman"/>
              </a:rPr>
              <a:t>has </a:t>
            </a:r>
            <a:r>
              <a:rPr sz="2180" spc="109" dirty="0">
                <a:latin typeface="Times New Roman"/>
                <a:cs typeface="Times New Roman"/>
              </a:rPr>
              <a:t>a </a:t>
            </a:r>
            <a:r>
              <a:rPr sz="2180" spc="69" dirty="0">
                <a:latin typeface="Times New Roman"/>
                <a:cs typeface="Times New Roman"/>
              </a:rPr>
              <a:t>qualitative </a:t>
            </a:r>
            <a:r>
              <a:rPr sz="2180" spc="50" dirty="0">
                <a:latin typeface="Times New Roman"/>
                <a:cs typeface="Times New Roman"/>
              </a:rPr>
              <a:t>label </a:t>
            </a:r>
            <a:r>
              <a:rPr sz="2180" spc="79" dirty="0">
                <a:latin typeface="Times New Roman"/>
                <a:cs typeface="Times New Roman"/>
              </a:rPr>
              <a:t>with </a:t>
            </a:r>
            <a:r>
              <a:rPr sz="2180" spc="-10" dirty="0">
                <a:latin typeface="Times New Roman"/>
                <a:cs typeface="Times New Roman"/>
              </a:rPr>
              <a:t>15  </a:t>
            </a:r>
            <a:r>
              <a:rPr sz="2180" spc="30" dirty="0">
                <a:latin typeface="Times New Roman"/>
                <a:cs typeface="Times New Roman"/>
              </a:rPr>
              <a:t>different </a:t>
            </a:r>
            <a:r>
              <a:rPr sz="2180" spc="-10" dirty="0">
                <a:latin typeface="Times New Roman"/>
                <a:cs typeface="Times New Roman"/>
              </a:rPr>
              <a:t>levels: </a:t>
            </a:r>
            <a:r>
              <a:rPr sz="2180" spc="69" dirty="0">
                <a:latin typeface="Times New Roman"/>
                <a:cs typeface="Times New Roman"/>
              </a:rPr>
              <a:t>either normal </a:t>
            </a:r>
            <a:r>
              <a:rPr sz="2180" spc="50" dirty="0">
                <a:latin typeface="Times New Roman"/>
                <a:cs typeface="Times New Roman"/>
              </a:rPr>
              <a:t>or </a:t>
            </a:r>
            <a:r>
              <a:rPr sz="2180" spc="30" dirty="0">
                <a:latin typeface="Times New Roman"/>
                <a:cs typeface="Times New Roman"/>
              </a:rPr>
              <a:t>one </a:t>
            </a:r>
            <a:r>
              <a:rPr sz="2180" spc="-40" dirty="0">
                <a:latin typeface="Times New Roman"/>
                <a:cs typeface="Times New Roman"/>
              </a:rPr>
              <a:t>of </a:t>
            </a:r>
            <a:r>
              <a:rPr sz="2180" spc="-10" dirty="0">
                <a:latin typeface="Times New Roman"/>
                <a:cs typeface="Times New Roman"/>
              </a:rPr>
              <a:t>14 </a:t>
            </a:r>
            <a:r>
              <a:rPr sz="2180" spc="30" dirty="0">
                <a:latin typeface="Times New Roman"/>
                <a:cs typeface="Times New Roman"/>
              </a:rPr>
              <a:t>different </a:t>
            </a:r>
            <a:r>
              <a:rPr sz="2180" spc="69" dirty="0">
                <a:latin typeface="Times New Roman"/>
                <a:cs typeface="Times New Roman"/>
              </a:rPr>
              <a:t>types </a:t>
            </a:r>
            <a:r>
              <a:rPr sz="2180" spc="-40" dirty="0">
                <a:latin typeface="Times New Roman"/>
                <a:cs typeface="Times New Roman"/>
              </a:rPr>
              <a:t>of  </a:t>
            </a:r>
            <a:r>
              <a:rPr sz="2180" spc="50" dirty="0">
                <a:latin typeface="Times New Roman"/>
                <a:cs typeface="Times New Roman"/>
              </a:rPr>
              <a:t>cancer.</a:t>
            </a:r>
            <a:endParaRPr sz="2180" dirty="0">
              <a:latin typeface="Times New Roman"/>
              <a:cs typeface="Times New Roman"/>
            </a:endParaRPr>
          </a:p>
          <a:p>
            <a:pPr marL="286911" marR="18876" indent="-261743">
              <a:lnSpc>
                <a:spcPct val="102699"/>
              </a:lnSpc>
              <a:spcBef>
                <a:spcPts val="585"/>
              </a:spcBef>
              <a:buClr>
                <a:srgbClr val="3333B2"/>
              </a:buClr>
              <a:buSzPct val="90909"/>
              <a:buFont typeface="DejaVu Sans"/>
              <a:buChar char="•"/>
              <a:tabLst>
                <a:tab pos="288169" algn="l"/>
              </a:tabLst>
            </a:pPr>
            <a:r>
              <a:rPr sz="2180" spc="-20" dirty="0">
                <a:latin typeface="Times New Roman"/>
                <a:cs typeface="Times New Roman"/>
              </a:rPr>
              <a:t>We </a:t>
            </a:r>
            <a:r>
              <a:rPr sz="2180" spc="30" dirty="0">
                <a:latin typeface="Times New Roman"/>
                <a:cs typeface="Times New Roman"/>
              </a:rPr>
              <a:t>use </a:t>
            </a:r>
            <a:r>
              <a:rPr sz="2180" spc="89" dirty="0">
                <a:latin typeface="Times New Roman"/>
                <a:cs typeface="Times New Roman"/>
              </a:rPr>
              <a:t>random </a:t>
            </a:r>
            <a:r>
              <a:rPr sz="2180" spc="30" dirty="0">
                <a:latin typeface="Times New Roman"/>
                <a:cs typeface="Times New Roman"/>
              </a:rPr>
              <a:t>forests </a:t>
            </a:r>
            <a:r>
              <a:rPr sz="2180" spc="109" dirty="0">
                <a:latin typeface="Times New Roman"/>
                <a:cs typeface="Times New Roman"/>
              </a:rPr>
              <a:t>to </a:t>
            </a:r>
            <a:r>
              <a:rPr sz="2180" spc="69" dirty="0">
                <a:latin typeface="Times New Roman"/>
                <a:cs typeface="Times New Roman"/>
              </a:rPr>
              <a:t>predict </a:t>
            </a:r>
            <a:r>
              <a:rPr sz="2180" spc="50" dirty="0">
                <a:latin typeface="Times New Roman"/>
                <a:cs typeface="Times New Roman"/>
              </a:rPr>
              <a:t>cancer </a:t>
            </a:r>
            <a:r>
              <a:rPr sz="2180" spc="89" dirty="0">
                <a:latin typeface="Times New Roman"/>
                <a:cs typeface="Times New Roman"/>
              </a:rPr>
              <a:t>type </a:t>
            </a:r>
            <a:r>
              <a:rPr sz="2180" spc="59" dirty="0">
                <a:latin typeface="Times New Roman"/>
                <a:cs typeface="Times New Roman"/>
              </a:rPr>
              <a:t>based </a:t>
            </a:r>
            <a:r>
              <a:rPr sz="2180" spc="50" dirty="0">
                <a:latin typeface="Times New Roman"/>
                <a:cs typeface="Times New Roman"/>
              </a:rPr>
              <a:t>on </a:t>
            </a:r>
            <a:r>
              <a:rPr sz="2180" spc="109" dirty="0">
                <a:latin typeface="Times New Roman"/>
                <a:cs typeface="Times New Roman"/>
              </a:rPr>
              <a:t>the  </a:t>
            </a:r>
            <a:r>
              <a:rPr sz="2180" spc="-10" dirty="0">
                <a:latin typeface="Times New Roman"/>
                <a:cs typeface="Times New Roman"/>
              </a:rPr>
              <a:t>500 </a:t>
            </a:r>
            <a:r>
              <a:rPr sz="2180" spc="10" dirty="0">
                <a:latin typeface="Times New Roman"/>
                <a:cs typeface="Times New Roman"/>
              </a:rPr>
              <a:t>genes </a:t>
            </a:r>
            <a:r>
              <a:rPr sz="2180" spc="168" dirty="0">
                <a:latin typeface="Times New Roman"/>
                <a:cs typeface="Times New Roman"/>
              </a:rPr>
              <a:t>that </a:t>
            </a:r>
            <a:r>
              <a:rPr sz="2180" spc="30" dirty="0">
                <a:latin typeface="Times New Roman"/>
                <a:cs typeface="Times New Roman"/>
              </a:rPr>
              <a:t>have </a:t>
            </a:r>
            <a:r>
              <a:rPr sz="2180" spc="109" dirty="0">
                <a:latin typeface="Times New Roman"/>
                <a:cs typeface="Times New Roman"/>
              </a:rPr>
              <a:t>the </a:t>
            </a:r>
            <a:r>
              <a:rPr sz="2180" spc="59" dirty="0">
                <a:latin typeface="Times New Roman"/>
                <a:cs typeface="Times New Roman"/>
              </a:rPr>
              <a:t>largest </a:t>
            </a:r>
            <a:r>
              <a:rPr sz="2180" spc="40" dirty="0">
                <a:latin typeface="Times New Roman"/>
                <a:cs typeface="Times New Roman"/>
              </a:rPr>
              <a:t>variance </a:t>
            </a:r>
            <a:r>
              <a:rPr sz="2180" spc="50" dirty="0">
                <a:latin typeface="Times New Roman"/>
                <a:cs typeface="Times New Roman"/>
              </a:rPr>
              <a:t>in </a:t>
            </a:r>
            <a:r>
              <a:rPr sz="2180" spc="109" dirty="0">
                <a:latin typeface="Times New Roman"/>
                <a:cs typeface="Times New Roman"/>
              </a:rPr>
              <a:t>the </a:t>
            </a:r>
            <a:r>
              <a:rPr sz="2180" spc="79" dirty="0">
                <a:latin typeface="Times New Roman"/>
                <a:cs typeface="Times New Roman"/>
              </a:rPr>
              <a:t>training</a:t>
            </a:r>
            <a:r>
              <a:rPr sz="2180" spc="604" dirty="0">
                <a:latin typeface="Times New Roman"/>
                <a:cs typeface="Times New Roman"/>
              </a:rPr>
              <a:t> </a:t>
            </a:r>
            <a:r>
              <a:rPr sz="2180" spc="69" dirty="0">
                <a:latin typeface="Times New Roman"/>
                <a:cs typeface="Times New Roman"/>
              </a:rPr>
              <a:t>set.</a:t>
            </a:r>
            <a:endParaRPr sz="218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sz="2180" spc="-20" dirty="0">
                <a:latin typeface="Times New Roman"/>
                <a:cs typeface="Times New Roman"/>
              </a:rPr>
              <a:t>We </a:t>
            </a:r>
            <a:r>
              <a:rPr sz="2180" spc="69" dirty="0">
                <a:latin typeface="Times New Roman"/>
                <a:cs typeface="Times New Roman"/>
              </a:rPr>
              <a:t>randomly </a:t>
            </a:r>
            <a:r>
              <a:rPr sz="2180" spc="50" dirty="0">
                <a:latin typeface="Times New Roman"/>
                <a:cs typeface="Times New Roman"/>
              </a:rPr>
              <a:t>divided </a:t>
            </a:r>
            <a:r>
              <a:rPr sz="2180" spc="109" dirty="0">
                <a:latin typeface="Times New Roman"/>
                <a:cs typeface="Times New Roman"/>
              </a:rPr>
              <a:t>the </a:t>
            </a:r>
            <a:r>
              <a:rPr sz="2180" spc="40" dirty="0">
                <a:latin typeface="Times New Roman"/>
                <a:cs typeface="Times New Roman"/>
              </a:rPr>
              <a:t>observations </a:t>
            </a:r>
            <a:r>
              <a:rPr sz="2180" spc="59" dirty="0">
                <a:latin typeface="Times New Roman"/>
                <a:cs typeface="Times New Roman"/>
              </a:rPr>
              <a:t>into </a:t>
            </a:r>
            <a:r>
              <a:rPr sz="2180" spc="109" dirty="0">
                <a:latin typeface="Times New Roman"/>
                <a:cs typeface="Times New Roman"/>
              </a:rPr>
              <a:t>a </a:t>
            </a:r>
            <a:r>
              <a:rPr sz="2180" spc="79" dirty="0">
                <a:latin typeface="Times New Roman"/>
                <a:cs typeface="Times New Roman"/>
              </a:rPr>
              <a:t>training </a:t>
            </a:r>
            <a:r>
              <a:rPr sz="2180" spc="109" dirty="0">
                <a:latin typeface="Times New Roman"/>
                <a:cs typeface="Times New Roman"/>
              </a:rPr>
              <a:t>and a  test </a:t>
            </a:r>
            <a:r>
              <a:rPr sz="2180" spc="69" dirty="0">
                <a:latin typeface="Times New Roman"/>
                <a:cs typeface="Times New Roman"/>
              </a:rPr>
              <a:t>set, </a:t>
            </a:r>
            <a:r>
              <a:rPr sz="2180" spc="109" dirty="0">
                <a:latin typeface="Times New Roman"/>
                <a:cs typeface="Times New Roman"/>
              </a:rPr>
              <a:t>and </a:t>
            </a:r>
            <a:r>
              <a:rPr sz="2180" spc="59" dirty="0">
                <a:latin typeface="Times New Roman"/>
                <a:cs typeface="Times New Roman"/>
              </a:rPr>
              <a:t>applied </a:t>
            </a:r>
            <a:r>
              <a:rPr sz="2180" spc="89" dirty="0">
                <a:latin typeface="Times New Roman"/>
                <a:cs typeface="Times New Roman"/>
              </a:rPr>
              <a:t>random </a:t>
            </a:r>
            <a:r>
              <a:rPr sz="2180" spc="30" dirty="0">
                <a:latin typeface="Times New Roman"/>
                <a:cs typeface="Times New Roman"/>
              </a:rPr>
              <a:t>forests </a:t>
            </a:r>
            <a:r>
              <a:rPr sz="2180" spc="109" dirty="0">
                <a:latin typeface="Times New Roman"/>
                <a:cs typeface="Times New Roman"/>
              </a:rPr>
              <a:t>to the </a:t>
            </a:r>
            <a:r>
              <a:rPr sz="2180" spc="79" dirty="0">
                <a:latin typeface="Times New Roman"/>
                <a:cs typeface="Times New Roman"/>
              </a:rPr>
              <a:t>training </a:t>
            </a:r>
            <a:r>
              <a:rPr sz="2180" spc="69" dirty="0">
                <a:latin typeface="Times New Roman"/>
                <a:cs typeface="Times New Roman"/>
              </a:rPr>
              <a:t>set </a:t>
            </a:r>
            <a:r>
              <a:rPr sz="2180" spc="10" dirty="0">
                <a:latin typeface="Times New Roman"/>
                <a:cs typeface="Times New Roman"/>
              </a:rPr>
              <a:t>for  </a:t>
            </a:r>
            <a:r>
              <a:rPr sz="2180" spc="89" dirty="0">
                <a:latin typeface="Times New Roman"/>
                <a:cs typeface="Times New Roman"/>
              </a:rPr>
              <a:t>three </a:t>
            </a:r>
            <a:r>
              <a:rPr sz="2180" spc="30" dirty="0">
                <a:latin typeface="Times New Roman"/>
                <a:cs typeface="Times New Roman"/>
              </a:rPr>
              <a:t>different </a:t>
            </a:r>
            <a:r>
              <a:rPr sz="2180" spc="20" dirty="0">
                <a:latin typeface="Times New Roman"/>
                <a:cs typeface="Times New Roman"/>
              </a:rPr>
              <a:t>values </a:t>
            </a:r>
            <a:r>
              <a:rPr sz="2180" spc="-40" dirty="0">
                <a:latin typeface="Times New Roman"/>
                <a:cs typeface="Times New Roman"/>
              </a:rPr>
              <a:t>of </a:t>
            </a:r>
            <a:r>
              <a:rPr sz="2180" spc="109" dirty="0">
                <a:latin typeface="Times New Roman"/>
                <a:cs typeface="Times New Roman"/>
              </a:rPr>
              <a:t>the </a:t>
            </a:r>
            <a:r>
              <a:rPr sz="2180" spc="79" dirty="0">
                <a:latin typeface="Times New Roman"/>
                <a:cs typeface="Times New Roman"/>
              </a:rPr>
              <a:t>number </a:t>
            </a:r>
            <a:r>
              <a:rPr sz="2180" spc="-40" dirty="0">
                <a:latin typeface="Times New Roman"/>
                <a:cs typeface="Times New Roman"/>
              </a:rPr>
              <a:t>of </a:t>
            </a:r>
            <a:r>
              <a:rPr sz="2180" spc="69" dirty="0">
                <a:latin typeface="Times New Roman"/>
                <a:cs typeface="Times New Roman"/>
              </a:rPr>
              <a:t>splitting </a:t>
            </a:r>
            <a:r>
              <a:rPr sz="2180" spc="40" dirty="0">
                <a:latin typeface="Times New Roman"/>
                <a:cs typeface="Times New Roman"/>
              </a:rPr>
              <a:t>variables</a:t>
            </a:r>
            <a:r>
              <a:rPr sz="2180" spc="495" dirty="0">
                <a:latin typeface="Times New Roman"/>
                <a:cs typeface="Times New Roman"/>
              </a:rPr>
              <a:t> </a:t>
            </a:r>
            <a:r>
              <a:rPr sz="2180" i="1" spc="188" dirty="0">
                <a:latin typeface="Times New Roman"/>
                <a:cs typeface="Times New Roman"/>
              </a:rPr>
              <a:t>m</a:t>
            </a:r>
            <a:r>
              <a:rPr sz="2180" spc="188" dirty="0">
                <a:latin typeface="Times New Roman"/>
                <a:cs typeface="Times New Roman"/>
              </a:rPr>
              <a:t>.</a:t>
            </a:r>
            <a:endParaRPr sz="2180" dirty="0">
              <a:latin typeface="Times New Roman"/>
              <a:cs typeface="Times New Roman"/>
            </a:endParaRPr>
          </a:p>
        </p:txBody>
      </p:sp>
    </p:spTree>
    <p:extLst>
      <p:ext uri="{BB962C8B-B14F-4D97-AF65-F5344CB8AC3E}">
        <p14:creationId xmlns:p14="http://schemas.microsoft.com/office/powerpoint/2010/main" val="3800291349"/>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79228" y="419050"/>
            <a:ext cx="4629465" cy="461219"/>
          </a:xfrm>
          <a:prstGeom prst="rect">
            <a:avLst/>
          </a:prstGeom>
        </p:spPr>
        <p:txBody>
          <a:bodyPr vert="horz" wrap="square" lIns="0" tIns="33975" rIns="0" bIns="0" rtlCol="0">
            <a:spAutoFit/>
          </a:bodyPr>
          <a:lstStyle/>
          <a:p>
            <a:pPr marL="25168">
              <a:spcBef>
                <a:spcPts val="268"/>
              </a:spcBef>
            </a:pPr>
            <a:r>
              <a:rPr sz="2774" spc="-40" dirty="0">
                <a:solidFill>
                  <a:srgbClr val="3333B2"/>
                </a:solidFill>
                <a:latin typeface="Georgia"/>
                <a:cs typeface="Georgia"/>
              </a:rPr>
              <a:t>Results: </a:t>
            </a:r>
            <a:r>
              <a:rPr sz="2774" spc="-89" dirty="0">
                <a:solidFill>
                  <a:srgbClr val="3333B2"/>
                </a:solidFill>
                <a:latin typeface="Georgia"/>
                <a:cs typeface="Georgia"/>
              </a:rPr>
              <a:t>gene </a:t>
            </a:r>
            <a:r>
              <a:rPr sz="2774" spc="-69" dirty="0">
                <a:solidFill>
                  <a:srgbClr val="3333B2"/>
                </a:solidFill>
                <a:latin typeface="Georgia"/>
                <a:cs typeface="Georgia"/>
              </a:rPr>
              <a:t>expression</a:t>
            </a:r>
            <a:r>
              <a:rPr sz="2774" spc="-89" dirty="0">
                <a:solidFill>
                  <a:srgbClr val="3333B2"/>
                </a:solidFill>
                <a:latin typeface="Georgia"/>
                <a:cs typeface="Georgia"/>
              </a:rPr>
              <a:t> </a:t>
            </a:r>
            <a:r>
              <a:rPr sz="2774" spc="10" dirty="0">
                <a:solidFill>
                  <a:srgbClr val="3333B2"/>
                </a:solidFill>
                <a:latin typeface="Georgia"/>
                <a:cs typeface="Georgia"/>
              </a:rPr>
              <a:t>data</a:t>
            </a:r>
            <a:endParaRPr sz="2774">
              <a:latin typeface="Georgia"/>
              <a:cs typeface="Georgia"/>
            </a:endParaRPr>
          </a:p>
        </p:txBody>
      </p:sp>
      <p:sp>
        <p:nvSpPr>
          <p:cNvPr id="3" name="object 3"/>
          <p:cNvSpPr/>
          <p:nvPr/>
        </p:nvSpPr>
        <p:spPr>
          <a:xfrm>
            <a:off x="1303556" y="4618769"/>
            <a:ext cx="3963798" cy="0"/>
          </a:xfrm>
          <a:custGeom>
            <a:avLst/>
            <a:gdLst/>
            <a:ahLst/>
            <a:cxnLst/>
            <a:rect l="l" t="t" r="r" b="b"/>
            <a:pathLst>
              <a:path w="2000250">
                <a:moveTo>
                  <a:pt x="0" y="0"/>
                </a:moveTo>
                <a:lnTo>
                  <a:pt x="1999697" y="0"/>
                </a:lnTo>
              </a:path>
            </a:pathLst>
          </a:custGeom>
          <a:ln w="4042">
            <a:solidFill>
              <a:srgbClr val="000000"/>
            </a:solidFill>
          </a:ln>
        </p:spPr>
        <p:txBody>
          <a:bodyPr wrap="square" lIns="0" tIns="0" rIns="0" bIns="0" rtlCol="0"/>
          <a:lstStyle/>
          <a:p>
            <a:endParaRPr sz="3567"/>
          </a:p>
        </p:txBody>
      </p:sp>
      <p:sp>
        <p:nvSpPr>
          <p:cNvPr id="4" name="object 4"/>
          <p:cNvSpPr/>
          <p:nvPr/>
        </p:nvSpPr>
        <p:spPr>
          <a:xfrm>
            <a:off x="1303556" y="4618769"/>
            <a:ext cx="0" cy="90601"/>
          </a:xfrm>
          <a:custGeom>
            <a:avLst/>
            <a:gdLst/>
            <a:ahLst/>
            <a:cxnLst/>
            <a:rect l="l" t="t" r="r" b="b"/>
            <a:pathLst>
              <a:path h="45719">
                <a:moveTo>
                  <a:pt x="0" y="0"/>
                </a:moveTo>
                <a:lnTo>
                  <a:pt x="0" y="45281"/>
                </a:lnTo>
              </a:path>
            </a:pathLst>
          </a:custGeom>
          <a:ln w="4042">
            <a:solidFill>
              <a:srgbClr val="000000"/>
            </a:solidFill>
          </a:ln>
        </p:spPr>
        <p:txBody>
          <a:bodyPr wrap="square" lIns="0" tIns="0" rIns="0" bIns="0" rtlCol="0"/>
          <a:lstStyle/>
          <a:p>
            <a:endParaRPr sz="3567"/>
          </a:p>
        </p:txBody>
      </p:sp>
      <p:sp>
        <p:nvSpPr>
          <p:cNvPr id="5" name="object 5"/>
          <p:cNvSpPr/>
          <p:nvPr/>
        </p:nvSpPr>
        <p:spPr>
          <a:xfrm>
            <a:off x="2096082" y="4618769"/>
            <a:ext cx="0" cy="90601"/>
          </a:xfrm>
          <a:custGeom>
            <a:avLst/>
            <a:gdLst/>
            <a:ahLst/>
            <a:cxnLst/>
            <a:rect l="l" t="t" r="r" b="b"/>
            <a:pathLst>
              <a:path h="45719">
                <a:moveTo>
                  <a:pt x="0" y="0"/>
                </a:moveTo>
                <a:lnTo>
                  <a:pt x="0" y="45281"/>
                </a:lnTo>
              </a:path>
            </a:pathLst>
          </a:custGeom>
          <a:ln w="4042">
            <a:solidFill>
              <a:srgbClr val="000000"/>
            </a:solidFill>
          </a:ln>
        </p:spPr>
        <p:txBody>
          <a:bodyPr wrap="square" lIns="0" tIns="0" rIns="0" bIns="0" rtlCol="0"/>
          <a:lstStyle/>
          <a:p>
            <a:endParaRPr sz="3567"/>
          </a:p>
        </p:txBody>
      </p:sp>
      <p:sp>
        <p:nvSpPr>
          <p:cNvPr id="6" name="object 6"/>
          <p:cNvSpPr/>
          <p:nvPr/>
        </p:nvSpPr>
        <p:spPr>
          <a:xfrm>
            <a:off x="2888595" y="4618769"/>
            <a:ext cx="0" cy="90601"/>
          </a:xfrm>
          <a:custGeom>
            <a:avLst/>
            <a:gdLst/>
            <a:ahLst/>
            <a:cxnLst/>
            <a:rect l="l" t="t" r="r" b="b"/>
            <a:pathLst>
              <a:path h="45719">
                <a:moveTo>
                  <a:pt x="0" y="0"/>
                </a:moveTo>
                <a:lnTo>
                  <a:pt x="0" y="45281"/>
                </a:lnTo>
              </a:path>
            </a:pathLst>
          </a:custGeom>
          <a:ln w="4042">
            <a:solidFill>
              <a:srgbClr val="000000"/>
            </a:solidFill>
          </a:ln>
        </p:spPr>
        <p:txBody>
          <a:bodyPr wrap="square" lIns="0" tIns="0" rIns="0" bIns="0" rtlCol="0"/>
          <a:lstStyle/>
          <a:p>
            <a:endParaRPr sz="3567"/>
          </a:p>
        </p:txBody>
      </p:sp>
      <p:sp>
        <p:nvSpPr>
          <p:cNvPr id="7" name="object 7"/>
          <p:cNvSpPr/>
          <p:nvPr/>
        </p:nvSpPr>
        <p:spPr>
          <a:xfrm>
            <a:off x="3681222" y="4618769"/>
            <a:ext cx="0" cy="90601"/>
          </a:xfrm>
          <a:custGeom>
            <a:avLst/>
            <a:gdLst/>
            <a:ahLst/>
            <a:cxnLst/>
            <a:rect l="l" t="t" r="r" b="b"/>
            <a:pathLst>
              <a:path h="45719">
                <a:moveTo>
                  <a:pt x="0" y="0"/>
                </a:moveTo>
                <a:lnTo>
                  <a:pt x="0" y="45281"/>
                </a:lnTo>
              </a:path>
            </a:pathLst>
          </a:custGeom>
          <a:ln w="4042">
            <a:solidFill>
              <a:srgbClr val="000000"/>
            </a:solidFill>
          </a:ln>
        </p:spPr>
        <p:txBody>
          <a:bodyPr wrap="square" lIns="0" tIns="0" rIns="0" bIns="0" rtlCol="0"/>
          <a:lstStyle/>
          <a:p>
            <a:endParaRPr sz="3567"/>
          </a:p>
        </p:txBody>
      </p:sp>
      <p:sp>
        <p:nvSpPr>
          <p:cNvPr id="8" name="object 8"/>
          <p:cNvSpPr/>
          <p:nvPr/>
        </p:nvSpPr>
        <p:spPr>
          <a:xfrm>
            <a:off x="4473746" y="4618769"/>
            <a:ext cx="0" cy="90601"/>
          </a:xfrm>
          <a:custGeom>
            <a:avLst/>
            <a:gdLst/>
            <a:ahLst/>
            <a:cxnLst/>
            <a:rect l="l" t="t" r="r" b="b"/>
            <a:pathLst>
              <a:path h="45719">
                <a:moveTo>
                  <a:pt x="0" y="0"/>
                </a:moveTo>
                <a:lnTo>
                  <a:pt x="0" y="45281"/>
                </a:lnTo>
              </a:path>
            </a:pathLst>
          </a:custGeom>
          <a:ln w="4042">
            <a:solidFill>
              <a:srgbClr val="000000"/>
            </a:solidFill>
          </a:ln>
        </p:spPr>
        <p:txBody>
          <a:bodyPr wrap="square" lIns="0" tIns="0" rIns="0" bIns="0" rtlCol="0"/>
          <a:lstStyle/>
          <a:p>
            <a:endParaRPr sz="3567"/>
          </a:p>
        </p:txBody>
      </p:sp>
      <p:sp>
        <p:nvSpPr>
          <p:cNvPr id="9" name="object 9"/>
          <p:cNvSpPr/>
          <p:nvPr/>
        </p:nvSpPr>
        <p:spPr>
          <a:xfrm>
            <a:off x="5266260" y="4618769"/>
            <a:ext cx="0" cy="90601"/>
          </a:xfrm>
          <a:custGeom>
            <a:avLst/>
            <a:gdLst/>
            <a:ahLst/>
            <a:cxnLst/>
            <a:rect l="l" t="t" r="r" b="b"/>
            <a:pathLst>
              <a:path h="45719">
                <a:moveTo>
                  <a:pt x="0" y="0"/>
                </a:moveTo>
                <a:lnTo>
                  <a:pt x="0" y="45281"/>
                </a:lnTo>
              </a:path>
            </a:pathLst>
          </a:custGeom>
          <a:ln w="4042">
            <a:solidFill>
              <a:srgbClr val="000000"/>
            </a:solidFill>
          </a:ln>
        </p:spPr>
        <p:txBody>
          <a:bodyPr wrap="square" lIns="0" tIns="0" rIns="0" bIns="0" rtlCol="0"/>
          <a:lstStyle/>
          <a:p>
            <a:endParaRPr sz="3567"/>
          </a:p>
        </p:txBody>
      </p:sp>
      <p:sp>
        <p:nvSpPr>
          <p:cNvPr id="10" name="object 10"/>
          <p:cNvSpPr txBox="1"/>
          <p:nvPr/>
        </p:nvSpPr>
        <p:spPr>
          <a:xfrm>
            <a:off x="1236819" y="4767084"/>
            <a:ext cx="134643" cy="207141"/>
          </a:xfrm>
          <a:prstGeom prst="rect">
            <a:avLst/>
          </a:prstGeom>
        </p:spPr>
        <p:txBody>
          <a:bodyPr vert="horz" wrap="square" lIns="0" tIns="23909" rIns="0" bIns="0" rtlCol="0">
            <a:spAutoFit/>
          </a:bodyPr>
          <a:lstStyle/>
          <a:p>
            <a:pPr marL="25168">
              <a:spcBef>
                <a:spcPts val="188"/>
              </a:spcBef>
            </a:pPr>
            <a:r>
              <a:rPr sz="1189" spc="-10" dirty="0">
                <a:latin typeface="Arial"/>
                <a:cs typeface="Arial"/>
              </a:rPr>
              <a:t>0</a:t>
            </a:r>
            <a:endParaRPr sz="1189">
              <a:latin typeface="Arial"/>
              <a:cs typeface="Arial"/>
            </a:endParaRPr>
          </a:p>
        </p:txBody>
      </p:sp>
      <p:sp>
        <p:nvSpPr>
          <p:cNvPr id="11" name="object 11"/>
          <p:cNvSpPr txBox="1"/>
          <p:nvPr/>
        </p:nvSpPr>
        <p:spPr>
          <a:xfrm>
            <a:off x="1946189" y="4767085"/>
            <a:ext cx="300745" cy="207141"/>
          </a:xfrm>
          <a:prstGeom prst="rect">
            <a:avLst/>
          </a:prstGeom>
        </p:spPr>
        <p:txBody>
          <a:bodyPr vert="horz" wrap="square" lIns="0" tIns="23909" rIns="0" bIns="0" rtlCol="0">
            <a:spAutoFit/>
          </a:bodyPr>
          <a:lstStyle/>
          <a:p>
            <a:pPr marL="25168">
              <a:spcBef>
                <a:spcPts val="188"/>
              </a:spcBef>
            </a:pPr>
            <a:r>
              <a:rPr sz="1189" spc="-10" dirty="0">
                <a:latin typeface="Arial"/>
                <a:cs typeface="Arial"/>
              </a:rPr>
              <a:t>100</a:t>
            </a:r>
            <a:endParaRPr sz="1189">
              <a:latin typeface="Arial"/>
              <a:cs typeface="Arial"/>
            </a:endParaRPr>
          </a:p>
        </p:txBody>
      </p:sp>
      <p:sp>
        <p:nvSpPr>
          <p:cNvPr id="12" name="object 12"/>
          <p:cNvSpPr txBox="1"/>
          <p:nvPr/>
        </p:nvSpPr>
        <p:spPr>
          <a:xfrm>
            <a:off x="4323855" y="4767085"/>
            <a:ext cx="300745" cy="207141"/>
          </a:xfrm>
          <a:prstGeom prst="rect">
            <a:avLst/>
          </a:prstGeom>
        </p:spPr>
        <p:txBody>
          <a:bodyPr vert="horz" wrap="square" lIns="0" tIns="23909" rIns="0" bIns="0" rtlCol="0">
            <a:spAutoFit/>
          </a:bodyPr>
          <a:lstStyle/>
          <a:p>
            <a:pPr marL="25168">
              <a:spcBef>
                <a:spcPts val="188"/>
              </a:spcBef>
            </a:pPr>
            <a:r>
              <a:rPr sz="1189" spc="-10" dirty="0">
                <a:latin typeface="Arial"/>
                <a:cs typeface="Arial"/>
              </a:rPr>
              <a:t>400</a:t>
            </a:r>
            <a:endParaRPr sz="1189">
              <a:latin typeface="Arial"/>
              <a:cs typeface="Arial"/>
            </a:endParaRPr>
          </a:p>
        </p:txBody>
      </p:sp>
      <p:sp>
        <p:nvSpPr>
          <p:cNvPr id="13" name="object 13"/>
          <p:cNvSpPr txBox="1"/>
          <p:nvPr/>
        </p:nvSpPr>
        <p:spPr>
          <a:xfrm>
            <a:off x="5116373" y="4767085"/>
            <a:ext cx="300745" cy="207141"/>
          </a:xfrm>
          <a:prstGeom prst="rect">
            <a:avLst/>
          </a:prstGeom>
        </p:spPr>
        <p:txBody>
          <a:bodyPr vert="horz" wrap="square" lIns="0" tIns="23909" rIns="0" bIns="0" rtlCol="0">
            <a:spAutoFit/>
          </a:bodyPr>
          <a:lstStyle/>
          <a:p>
            <a:pPr marL="25168">
              <a:spcBef>
                <a:spcPts val="188"/>
              </a:spcBef>
            </a:pPr>
            <a:r>
              <a:rPr sz="1189" spc="-10" dirty="0">
                <a:latin typeface="Arial"/>
                <a:cs typeface="Arial"/>
              </a:rPr>
              <a:t>500</a:t>
            </a:r>
            <a:endParaRPr sz="1189">
              <a:latin typeface="Arial"/>
              <a:cs typeface="Arial"/>
            </a:endParaRPr>
          </a:p>
        </p:txBody>
      </p:sp>
      <p:sp>
        <p:nvSpPr>
          <p:cNvPr id="14" name="object 14"/>
          <p:cNvSpPr/>
          <p:nvPr/>
        </p:nvSpPr>
        <p:spPr>
          <a:xfrm>
            <a:off x="1153255" y="2107890"/>
            <a:ext cx="0" cy="2058658"/>
          </a:xfrm>
          <a:custGeom>
            <a:avLst/>
            <a:gdLst/>
            <a:ahLst/>
            <a:cxnLst/>
            <a:rect l="l" t="t" r="r" b="b"/>
            <a:pathLst>
              <a:path h="1038860">
                <a:moveTo>
                  <a:pt x="0" y="1038554"/>
                </a:moveTo>
                <a:lnTo>
                  <a:pt x="0" y="0"/>
                </a:lnTo>
              </a:path>
            </a:pathLst>
          </a:custGeom>
          <a:ln w="4042">
            <a:solidFill>
              <a:srgbClr val="000000"/>
            </a:solidFill>
          </a:ln>
        </p:spPr>
        <p:txBody>
          <a:bodyPr wrap="square" lIns="0" tIns="0" rIns="0" bIns="0" rtlCol="0"/>
          <a:lstStyle/>
          <a:p>
            <a:endParaRPr sz="3567"/>
          </a:p>
        </p:txBody>
      </p:sp>
      <p:sp>
        <p:nvSpPr>
          <p:cNvPr id="15" name="object 15"/>
          <p:cNvSpPr/>
          <p:nvPr/>
        </p:nvSpPr>
        <p:spPr>
          <a:xfrm>
            <a:off x="1063524" y="4165944"/>
            <a:ext cx="90601" cy="0"/>
          </a:xfrm>
          <a:custGeom>
            <a:avLst/>
            <a:gdLst/>
            <a:ahLst/>
            <a:cxnLst/>
            <a:rect l="l" t="t" r="r" b="b"/>
            <a:pathLst>
              <a:path w="45719">
                <a:moveTo>
                  <a:pt x="45281" y="0"/>
                </a:moveTo>
                <a:lnTo>
                  <a:pt x="0" y="0"/>
                </a:lnTo>
              </a:path>
            </a:pathLst>
          </a:custGeom>
          <a:ln w="4042">
            <a:solidFill>
              <a:srgbClr val="000000"/>
            </a:solidFill>
          </a:ln>
        </p:spPr>
        <p:txBody>
          <a:bodyPr wrap="square" lIns="0" tIns="0" rIns="0" bIns="0" rtlCol="0"/>
          <a:lstStyle/>
          <a:p>
            <a:endParaRPr sz="3567"/>
          </a:p>
        </p:txBody>
      </p:sp>
      <p:sp>
        <p:nvSpPr>
          <p:cNvPr id="16" name="object 16"/>
          <p:cNvSpPr/>
          <p:nvPr/>
        </p:nvSpPr>
        <p:spPr>
          <a:xfrm>
            <a:off x="1063524" y="3479930"/>
            <a:ext cx="90601" cy="0"/>
          </a:xfrm>
          <a:custGeom>
            <a:avLst/>
            <a:gdLst/>
            <a:ahLst/>
            <a:cxnLst/>
            <a:rect l="l" t="t" r="r" b="b"/>
            <a:pathLst>
              <a:path w="45719">
                <a:moveTo>
                  <a:pt x="45281" y="0"/>
                </a:moveTo>
                <a:lnTo>
                  <a:pt x="0" y="0"/>
                </a:lnTo>
              </a:path>
            </a:pathLst>
          </a:custGeom>
          <a:ln w="4042">
            <a:solidFill>
              <a:srgbClr val="000000"/>
            </a:solidFill>
          </a:ln>
        </p:spPr>
        <p:txBody>
          <a:bodyPr wrap="square" lIns="0" tIns="0" rIns="0" bIns="0" rtlCol="0"/>
          <a:lstStyle/>
          <a:p>
            <a:endParaRPr sz="3567"/>
          </a:p>
        </p:txBody>
      </p:sp>
      <p:sp>
        <p:nvSpPr>
          <p:cNvPr id="17" name="object 17"/>
          <p:cNvSpPr/>
          <p:nvPr/>
        </p:nvSpPr>
        <p:spPr>
          <a:xfrm>
            <a:off x="1063524" y="2793914"/>
            <a:ext cx="90601" cy="0"/>
          </a:xfrm>
          <a:custGeom>
            <a:avLst/>
            <a:gdLst/>
            <a:ahLst/>
            <a:cxnLst/>
            <a:rect l="l" t="t" r="r" b="b"/>
            <a:pathLst>
              <a:path w="45719">
                <a:moveTo>
                  <a:pt x="45281" y="0"/>
                </a:moveTo>
                <a:lnTo>
                  <a:pt x="0" y="0"/>
                </a:lnTo>
              </a:path>
            </a:pathLst>
          </a:custGeom>
          <a:ln w="4042">
            <a:solidFill>
              <a:srgbClr val="000000"/>
            </a:solidFill>
          </a:ln>
        </p:spPr>
        <p:txBody>
          <a:bodyPr wrap="square" lIns="0" tIns="0" rIns="0" bIns="0" rtlCol="0"/>
          <a:lstStyle/>
          <a:p>
            <a:endParaRPr sz="3567"/>
          </a:p>
        </p:txBody>
      </p:sp>
      <p:sp>
        <p:nvSpPr>
          <p:cNvPr id="18" name="object 18"/>
          <p:cNvSpPr/>
          <p:nvPr/>
        </p:nvSpPr>
        <p:spPr>
          <a:xfrm>
            <a:off x="1063524" y="2107890"/>
            <a:ext cx="90601" cy="0"/>
          </a:xfrm>
          <a:custGeom>
            <a:avLst/>
            <a:gdLst/>
            <a:ahLst/>
            <a:cxnLst/>
            <a:rect l="l" t="t" r="r" b="b"/>
            <a:pathLst>
              <a:path w="45719">
                <a:moveTo>
                  <a:pt x="45281" y="0"/>
                </a:moveTo>
                <a:lnTo>
                  <a:pt x="0" y="0"/>
                </a:lnTo>
              </a:path>
            </a:pathLst>
          </a:custGeom>
          <a:ln w="4042">
            <a:solidFill>
              <a:srgbClr val="000000"/>
            </a:solidFill>
          </a:ln>
        </p:spPr>
        <p:txBody>
          <a:bodyPr wrap="square" lIns="0" tIns="0" rIns="0" bIns="0" rtlCol="0"/>
          <a:lstStyle/>
          <a:p>
            <a:endParaRPr sz="3567"/>
          </a:p>
        </p:txBody>
      </p:sp>
      <p:sp>
        <p:nvSpPr>
          <p:cNvPr id="19" name="object 19"/>
          <p:cNvSpPr txBox="1"/>
          <p:nvPr/>
        </p:nvSpPr>
        <p:spPr>
          <a:xfrm>
            <a:off x="797182" y="4036838"/>
            <a:ext cx="166712" cy="259220"/>
          </a:xfrm>
          <a:prstGeom prst="rect">
            <a:avLst/>
          </a:prstGeom>
        </p:spPr>
        <p:txBody>
          <a:bodyPr vert="vert270" wrap="square" lIns="0" tIns="0" rIns="0" bIns="0" rtlCol="0">
            <a:spAutoFit/>
          </a:bodyPr>
          <a:lstStyle/>
          <a:p>
            <a:pPr marL="25168">
              <a:lnSpc>
                <a:spcPts val="1348"/>
              </a:lnSpc>
            </a:pPr>
            <a:r>
              <a:rPr sz="1189" dirty="0">
                <a:latin typeface="Arial"/>
                <a:cs typeface="Arial"/>
              </a:rPr>
              <a:t>0.2</a:t>
            </a:r>
            <a:endParaRPr sz="1189">
              <a:latin typeface="Arial"/>
              <a:cs typeface="Arial"/>
            </a:endParaRPr>
          </a:p>
        </p:txBody>
      </p:sp>
      <p:sp>
        <p:nvSpPr>
          <p:cNvPr id="20" name="object 20"/>
          <p:cNvSpPr txBox="1"/>
          <p:nvPr/>
        </p:nvSpPr>
        <p:spPr>
          <a:xfrm>
            <a:off x="797182" y="3350823"/>
            <a:ext cx="166712" cy="259220"/>
          </a:xfrm>
          <a:prstGeom prst="rect">
            <a:avLst/>
          </a:prstGeom>
        </p:spPr>
        <p:txBody>
          <a:bodyPr vert="vert270" wrap="square" lIns="0" tIns="0" rIns="0" bIns="0" rtlCol="0">
            <a:spAutoFit/>
          </a:bodyPr>
          <a:lstStyle/>
          <a:p>
            <a:pPr marL="25168">
              <a:lnSpc>
                <a:spcPts val="1348"/>
              </a:lnSpc>
            </a:pPr>
            <a:r>
              <a:rPr sz="1189" dirty="0">
                <a:latin typeface="Arial"/>
                <a:cs typeface="Arial"/>
              </a:rPr>
              <a:t>0.3</a:t>
            </a:r>
            <a:endParaRPr sz="1189">
              <a:latin typeface="Arial"/>
              <a:cs typeface="Arial"/>
            </a:endParaRPr>
          </a:p>
        </p:txBody>
      </p:sp>
      <p:sp>
        <p:nvSpPr>
          <p:cNvPr id="21" name="object 21"/>
          <p:cNvSpPr txBox="1"/>
          <p:nvPr/>
        </p:nvSpPr>
        <p:spPr>
          <a:xfrm>
            <a:off x="797182" y="2664804"/>
            <a:ext cx="166712" cy="259220"/>
          </a:xfrm>
          <a:prstGeom prst="rect">
            <a:avLst/>
          </a:prstGeom>
        </p:spPr>
        <p:txBody>
          <a:bodyPr vert="vert270" wrap="square" lIns="0" tIns="0" rIns="0" bIns="0" rtlCol="0">
            <a:spAutoFit/>
          </a:bodyPr>
          <a:lstStyle/>
          <a:p>
            <a:pPr marL="25168">
              <a:lnSpc>
                <a:spcPts val="1348"/>
              </a:lnSpc>
            </a:pPr>
            <a:r>
              <a:rPr sz="1189" dirty="0">
                <a:latin typeface="Arial"/>
                <a:cs typeface="Arial"/>
              </a:rPr>
              <a:t>0.4</a:t>
            </a:r>
            <a:endParaRPr sz="1189">
              <a:latin typeface="Arial"/>
              <a:cs typeface="Arial"/>
            </a:endParaRPr>
          </a:p>
        </p:txBody>
      </p:sp>
      <p:sp>
        <p:nvSpPr>
          <p:cNvPr id="22" name="object 22"/>
          <p:cNvSpPr txBox="1"/>
          <p:nvPr/>
        </p:nvSpPr>
        <p:spPr>
          <a:xfrm>
            <a:off x="797182" y="1978788"/>
            <a:ext cx="166712" cy="259220"/>
          </a:xfrm>
          <a:prstGeom prst="rect">
            <a:avLst/>
          </a:prstGeom>
        </p:spPr>
        <p:txBody>
          <a:bodyPr vert="vert270" wrap="square" lIns="0" tIns="0" rIns="0" bIns="0" rtlCol="0">
            <a:spAutoFit/>
          </a:bodyPr>
          <a:lstStyle/>
          <a:p>
            <a:pPr marL="25168">
              <a:lnSpc>
                <a:spcPts val="1348"/>
              </a:lnSpc>
            </a:pPr>
            <a:r>
              <a:rPr sz="1189" dirty="0">
                <a:latin typeface="Arial"/>
                <a:cs typeface="Arial"/>
              </a:rPr>
              <a:t>0.5</a:t>
            </a:r>
            <a:endParaRPr sz="1189">
              <a:latin typeface="Arial"/>
              <a:cs typeface="Arial"/>
            </a:endParaRPr>
          </a:p>
        </p:txBody>
      </p:sp>
      <p:sp>
        <p:nvSpPr>
          <p:cNvPr id="23" name="object 23"/>
          <p:cNvSpPr/>
          <p:nvPr/>
        </p:nvSpPr>
        <p:spPr>
          <a:xfrm>
            <a:off x="1153256" y="1655075"/>
            <a:ext cx="4272094" cy="2964669"/>
          </a:xfrm>
          <a:custGeom>
            <a:avLst/>
            <a:gdLst/>
            <a:ahLst/>
            <a:cxnLst/>
            <a:rect l="l" t="t" r="r" b="b"/>
            <a:pathLst>
              <a:path w="2155825" h="1496060">
                <a:moveTo>
                  <a:pt x="0" y="1495568"/>
                </a:moveTo>
                <a:lnTo>
                  <a:pt x="2155380" y="1495568"/>
                </a:lnTo>
                <a:lnTo>
                  <a:pt x="2155380" y="0"/>
                </a:lnTo>
                <a:lnTo>
                  <a:pt x="0" y="0"/>
                </a:lnTo>
                <a:lnTo>
                  <a:pt x="0" y="1495568"/>
                </a:lnTo>
              </a:path>
            </a:pathLst>
          </a:custGeom>
          <a:ln w="4042">
            <a:solidFill>
              <a:srgbClr val="000000"/>
            </a:solidFill>
          </a:ln>
        </p:spPr>
        <p:txBody>
          <a:bodyPr wrap="square" lIns="0" tIns="0" rIns="0" bIns="0" rtlCol="0"/>
          <a:lstStyle/>
          <a:p>
            <a:endParaRPr sz="3567"/>
          </a:p>
        </p:txBody>
      </p:sp>
      <p:sp>
        <p:nvSpPr>
          <p:cNvPr id="24" name="object 24"/>
          <p:cNvSpPr txBox="1"/>
          <p:nvPr/>
        </p:nvSpPr>
        <p:spPr>
          <a:xfrm>
            <a:off x="2702772" y="4767084"/>
            <a:ext cx="1155164" cy="573139"/>
          </a:xfrm>
          <a:prstGeom prst="rect">
            <a:avLst/>
          </a:prstGeom>
        </p:spPr>
        <p:txBody>
          <a:bodyPr vert="horz" wrap="square" lIns="0" tIns="23909" rIns="0" bIns="0" rtlCol="0">
            <a:spAutoFit/>
          </a:bodyPr>
          <a:lstStyle/>
          <a:p>
            <a:pPr marL="60402">
              <a:spcBef>
                <a:spcPts val="188"/>
              </a:spcBef>
              <a:tabLst>
                <a:tab pos="853181" algn="l"/>
              </a:tabLst>
            </a:pPr>
            <a:r>
              <a:rPr sz="1189" spc="-10" dirty="0">
                <a:latin typeface="Arial"/>
                <a:cs typeface="Arial"/>
              </a:rPr>
              <a:t>200	300</a:t>
            </a:r>
            <a:endParaRPr sz="1189">
              <a:latin typeface="Arial"/>
              <a:cs typeface="Arial"/>
            </a:endParaRPr>
          </a:p>
          <a:p>
            <a:pPr>
              <a:spcBef>
                <a:spcPts val="30"/>
              </a:spcBef>
            </a:pPr>
            <a:endParaRPr sz="1189">
              <a:latin typeface="Times New Roman"/>
              <a:cs typeface="Times New Roman"/>
            </a:endParaRPr>
          </a:p>
          <a:p>
            <a:pPr marL="25168"/>
            <a:r>
              <a:rPr sz="1189" spc="-10" dirty="0">
                <a:latin typeface="Arial"/>
                <a:cs typeface="Arial"/>
              </a:rPr>
              <a:t>Number of</a:t>
            </a:r>
            <a:r>
              <a:rPr sz="1189" spc="-168" dirty="0">
                <a:latin typeface="Arial"/>
                <a:cs typeface="Arial"/>
              </a:rPr>
              <a:t> </a:t>
            </a:r>
            <a:r>
              <a:rPr sz="1189" spc="-40" dirty="0">
                <a:latin typeface="Arial"/>
                <a:cs typeface="Arial"/>
              </a:rPr>
              <a:t>Trees</a:t>
            </a:r>
            <a:endParaRPr sz="1189">
              <a:latin typeface="Arial"/>
              <a:cs typeface="Arial"/>
            </a:endParaRPr>
          </a:p>
        </p:txBody>
      </p:sp>
      <p:sp>
        <p:nvSpPr>
          <p:cNvPr id="25" name="object 25"/>
          <p:cNvSpPr txBox="1"/>
          <p:nvPr/>
        </p:nvSpPr>
        <p:spPr>
          <a:xfrm>
            <a:off x="438255" y="2336095"/>
            <a:ext cx="166712" cy="1620753"/>
          </a:xfrm>
          <a:prstGeom prst="rect">
            <a:avLst/>
          </a:prstGeom>
        </p:spPr>
        <p:txBody>
          <a:bodyPr vert="vert270" wrap="square" lIns="0" tIns="0" rIns="0" bIns="0" rtlCol="0">
            <a:spAutoFit/>
          </a:bodyPr>
          <a:lstStyle/>
          <a:p>
            <a:pPr marL="25168">
              <a:lnSpc>
                <a:spcPts val="1348"/>
              </a:lnSpc>
            </a:pPr>
            <a:r>
              <a:rPr sz="1189" spc="-50" dirty="0">
                <a:latin typeface="Arial"/>
                <a:cs typeface="Arial"/>
              </a:rPr>
              <a:t>Test </a:t>
            </a:r>
            <a:r>
              <a:rPr sz="1189" spc="-10" dirty="0">
                <a:latin typeface="Arial"/>
                <a:cs typeface="Arial"/>
              </a:rPr>
              <a:t>Classification</a:t>
            </a:r>
            <a:r>
              <a:rPr sz="1189" spc="-30" dirty="0">
                <a:latin typeface="Arial"/>
                <a:cs typeface="Arial"/>
              </a:rPr>
              <a:t> </a:t>
            </a:r>
            <a:r>
              <a:rPr sz="1189" spc="-10" dirty="0">
                <a:latin typeface="Arial"/>
                <a:cs typeface="Arial"/>
              </a:rPr>
              <a:t>Error</a:t>
            </a:r>
            <a:endParaRPr sz="1189">
              <a:latin typeface="Arial"/>
              <a:cs typeface="Arial"/>
            </a:endParaRPr>
          </a:p>
        </p:txBody>
      </p:sp>
      <p:sp>
        <p:nvSpPr>
          <p:cNvPr id="26" name="object 26"/>
          <p:cNvSpPr/>
          <p:nvPr/>
        </p:nvSpPr>
        <p:spPr>
          <a:xfrm>
            <a:off x="1311461" y="2284260"/>
            <a:ext cx="3954990" cy="1647178"/>
          </a:xfrm>
          <a:custGeom>
            <a:avLst/>
            <a:gdLst/>
            <a:ahLst/>
            <a:cxnLst/>
            <a:rect l="l" t="t" r="r" b="b"/>
            <a:pathLst>
              <a:path w="1995804" h="831214">
                <a:moveTo>
                  <a:pt x="0" y="0"/>
                </a:moveTo>
                <a:lnTo>
                  <a:pt x="36009" y="553938"/>
                </a:lnTo>
                <a:lnTo>
                  <a:pt x="76007" y="613289"/>
                </a:lnTo>
                <a:lnTo>
                  <a:pt x="115954" y="633072"/>
                </a:lnTo>
                <a:lnTo>
                  <a:pt x="155952" y="672641"/>
                </a:lnTo>
                <a:lnTo>
                  <a:pt x="195950" y="731987"/>
                </a:lnTo>
                <a:lnTo>
                  <a:pt x="235948" y="731987"/>
                </a:lnTo>
                <a:lnTo>
                  <a:pt x="275942" y="771504"/>
                </a:lnTo>
                <a:lnTo>
                  <a:pt x="315945" y="811069"/>
                </a:lnTo>
                <a:lnTo>
                  <a:pt x="355943" y="791287"/>
                </a:lnTo>
                <a:lnTo>
                  <a:pt x="395942" y="811069"/>
                </a:lnTo>
                <a:lnTo>
                  <a:pt x="435940" y="771504"/>
                </a:lnTo>
                <a:lnTo>
                  <a:pt x="475933" y="791287"/>
                </a:lnTo>
                <a:lnTo>
                  <a:pt x="515936" y="771504"/>
                </a:lnTo>
                <a:lnTo>
                  <a:pt x="555935" y="791287"/>
                </a:lnTo>
                <a:lnTo>
                  <a:pt x="675873" y="791287"/>
                </a:lnTo>
                <a:lnTo>
                  <a:pt x="715871" y="731987"/>
                </a:lnTo>
                <a:lnTo>
                  <a:pt x="755870" y="751717"/>
                </a:lnTo>
                <a:lnTo>
                  <a:pt x="795868" y="771504"/>
                </a:lnTo>
                <a:lnTo>
                  <a:pt x="835866" y="771504"/>
                </a:lnTo>
                <a:lnTo>
                  <a:pt x="875865" y="791287"/>
                </a:lnTo>
                <a:lnTo>
                  <a:pt x="955861" y="791287"/>
                </a:lnTo>
                <a:lnTo>
                  <a:pt x="995859" y="771504"/>
                </a:lnTo>
                <a:lnTo>
                  <a:pt x="1035858" y="791287"/>
                </a:lnTo>
                <a:lnTo>
                  <a:pt x="1075856" y="811069"/>
                </a:lnTo>
                <a:lnTo>
                  <a:pt x="1115854" y="791287"/>
                </a:lnTo>
                <a:lnTo>
                  <a:pt x="1155853" y="811069"/>
                </a:lnTo>
                <a:lnTo>
                  <a:pt x="1195851" y="811069"/>
                </a:lnTo>
                <a:lnTo>
                  <a:pt x="1235797" y="830856"/>
                </a:lnTo>
                <a:lnTo>
                  <a:pt x="1435789" y="830856"/>
                </a:lnTo>
                <a:lnTo>
                  <a:pt x="1475787" y="811069"/>
                </a:lnTo>
                <a:lnTo>
                  <a:pt x="1515785" y="830856"/>
                </a:lnTo>
                <a:lnTo>
                  <a:pt x="1555784" y="811069"/>
                </a:lnTo>
                <a:lnTo>
                  <a:pt x="1595782" y="811069"/>
                </a:lnTo>
                <a:lnTo>
                  <a:pt x="1635780" y="791287"/>
                </a:lnTo>
                <a:lnTo>
                  <a:pt x="1675779" y="791287"/>
                </a:lnTo>
                <a:lnTo>
                  <a:pt x="1715777" y="811069"/>
                </a:lnTo>
                <a:lnTo>
                  <a:pt x="1755775" y="791287"/>
                </a:lnTo>
                <a:lnTo>
                  <a:pt x="1875713" y="791287"/>
                </a:lnTo>
                <a:lnTo>
                  <a:pt x="1915712" y="811069"/>
                </a:lnTo>
                <a:lnTo>
                  <a:pt x="1995708" y="811069"/>
                </a:lnTo>
              </a:path>
            </a:pathLst>
          </a:custGeom>
          <a:ln w="8085">
            <a:solidFill>
              <a:srgbClr val="DBA123"/>
            </a:solidFill>
          </a:ln>
        </p:spPr>
        <p:txBody>
          <a:bodyPr wrap="square" lIns="0" tIns="0" rIns="0" bIns="0" rtlCol="0"/>
          <a:lstStyle/>
          <a:p>
            <a:endParaRPr sz="3567"/>
          </a:p>
        </p:txBody>
      </p:sp>
      <p:sp>
        <p:nvSpPr>
          <p:cNvPr id="27" name="object 27"/>
          <p:cNvSpPr/>
          <p:nvPr/>
        </p:nvSpPr>
        <p:spPr>
          <a:xfrm>
            <a:off x="1311461" y="2009831"/>
            <a:ext cx="3954990" cy="1843481"/>
          </a:xfrm>
          <a:custGeom>
            <a:avLst/>
            <a:gdLst/>
            <a:ahLst/>
            <a:cxnLst/>
            <a:rect l="l" t="t" r="r" b="b"/>
            <a:pathLst>
              <a:path w="1995804" h="930275">
                <a:moveTo>
                  <a:pt x="0" y="0"/>
                </a:moveTo>
                <a:lnTo>
                  <a:pt x="36009" y="791343"/>
                </a:lnTo>
                <a:lnTo>
                  <a:pt x="76007" y="811125"/>
                </a:lnTo>
                <a:lnTo>
                  <a:pt x="115954" y="791343"/>
                </a:lnTo>
                <a:lnTo>
                  <a:pt x="155952" y="890202"/>
                </a:lnTo>
                <a:lnTo>
                  <a:pt x="195950" y="929771"/>
                </a:lnTo>
                <a:lnTo>
                  <a:pt x="235948" y="929771"/>
                </a:lnTo>
                <a:lnTo>
                  <a:pt x="275942" y="850690"/>
                </a:lnTo>
                <a:lnTo>
                  <a:pt x="315945" y="850690"/>
                </a:lnTo>
                <a:lnTo>
                  <a:pt x="355943" y="909989"/>
                </a:lnTo>
                <a:lnTo>
                  <a:pt x="395942" y="850690"/>
                </a:lnTo>
                <a:lnTo>
                  <a:pt x="435940" y="909989"/>
                </a:lnTo>
                <a:lnTo>
                  <a:pt x="635931" y="909989"/>
                </a:lnTo>
                <a:lnTo>
                  <a:pt x="675873" y="929771"/>
                </a:lnTo>
                <a:lnTo>
                  <a:pt x="795868" y="929771"/>
                </a:lnTo>
                <a:lnTo>
                  <a:pt x="835866" y="909989"/>
                </a:lnTo>
                <a:lnTo>
                  <a:pt x="875865" y="909989"/>
                </a:lnTo>
                <a:lnTo>
                  <a:pt x="915863" y="929771"/>
                </a:lnTo>
                <a:lnTo>
                  <a:pt x="955861" y="929771"/>
                </a:lnTo>
                <a:lnTo>
                  <a:pt x="995859" y="909989"/>
                </a:lnTo>
                <a:lnTo>
                  <a:pt x="1155853" y="909989"/>
                </a:lnTo>
                <a:lnTo>
                  <a:pt x="1195851" y="890202"/>
                </a:lnTo>
                <a:lnTo>
                  <a:pt x="1395790" y="890202"/>
                </a:lnTo>
                <a:lnTo>
                  <a:pt x="1435789" y="909989"/>
                </a:lnTo>
                <a:lnTo>
                  <a:pt x="1475787" y="890202"/>
                </a:lnTo>
                <a:lnTo>
                  <a:pt x="1515785" y="890202"/>
                </a:lnTo>
                <a:lnTo>
                  <a:pt x="1555784" y="870472"/>
                </a:lnTo>
                <a:lnTo>
                  <a:pt x="1595782" y="890202"/>
                </a:lnTo>
                <a:lnTo>
                  <a:pt x="1715777" y="890202"/>
                </a:lnTo>
                <a:lnTo>
                  <a:pt x="1755775" y="909989"/>
                </a:lnTo>
                <a:lnTo>
                  <a:pt x="1795717" y="909989"/>
                </a:lnTo>
                <a:lnTo>
                  <a:pt x="1835715" y="929771"/>
                </a:lnTo>
                <a:lnTo>
                  <a:pt x="1875713" y="909989"/>
                </a:lnTo>
                <a:lnTo>
                  <a:pt x="1995708" y="909989"/>
                </a:lnTo>
              </a:path>
            </a:pathLst>
          </a:custGeom>
          <a:ln w="8085">
            <a:solidFill>
              <a:srgbClr val="31B5FF"/>
            </a:solidFill>
          </a:ln>
        </p:spPr>
        <p:txBody>
          <a:bodyPr wrap="square" lIns="0" tIns="0" rIns="0" bIns="0" rtlCol="0"/>
          <a:lstStyle/>
          <a:p>
            <a:endParaRPr sz="3567"/>
          </a:p>
        </p:txBody>
      </p:sp>
      <p:sp>
        <p:nvSpPr>
          <p:cNvPr id="28" name="object 28"/>
          <p:cNvSpPr/>
          <p:nvPr/>
        </p:nvSpPr>
        <p:spPr>
          <a:xfrm>
            <a:off x="1321586" y="1655075"/>
            <a:ext cx="3944923" cy="2511664"/>
          </a:xfrm>
          <a:custGeom>
            <a:avLst/>
            <a:gdLst/>
            <a:ahLst/>
            <a:cxnLst/>
            <a:rect l="l" t="t" r="r" b="b"/>
            <a:pathLst>
              <a:path w="1990725" h="1267460">
                <a:moveTo>
                  <a:pt x="0" y="0"/>
                </a:moveTo>
                <a:lnTo>
                  <a:pt x="30901" y="831874"/>
                </a:lnTo>
                <a:lnTo>
                  <a:pt x="70899" y="970364"/>
                </a:lnTo>
                <a:lnTo>
                  <a:pt x="110845" y="1049493"/>
                </a:lnTo>
                <a:lnTo>
                  <a:pt x="150844" y="1108792"/>
                </a:lnTo>
                <a:lnTo>
                  <a:pt x="190842" y="1108792"/>
                </a:lnTo>
                <a:lnTo>
                  <a:pt x="230840" y="1148361"/>
                </a:lnTo>
                <a:lnTo>
                  <a:pt x="270834" y="1247277"/>
                </a:lnTo>
                <a:lnTo>
                  <a:pt x="310837" y="1168143"/>
                </a:lnTo>
                <a:lnTo>
                  <a:pt x="350835" y="1187925"/>
                </a:lnTo>
                <a:lnTo>
                  <a:pt x="390833" y="1148361"/>
                </a:lnTo>
                <a:lnTo>
                  <a:pt x="430832" y="1187925"/>
                </a:lnTo>
                <a:lnTo>
                  <a:pt x="470825" y="1168143"/>
                </a:lnTo>
                <a:lnTo>
                  <a:pt x="550826" y="1168143"/>
                </a:lnTo>
                <a:lnTo>
                  <a:pt x="590825" y="1207707"/>
                </a:lnTo>
                <a:lnTo>
                  <a:pt x="630823" y="1207707"/>
                </a:lnTo>
                <a:lnTo>
                  <a:pt x="670765" y="1187925"/>
                </a:lnTo>
                <a:lnTo>
                  <a:pt x="710763" y="1168143"/>
                </a:lnTo>
                <a:lnTo>
                  <a:pt x="750761" y="1187925"/>
                </a:lnTo>
                <a:lnTo>
                  <a:pt x="790760" y="1207707"/>
                </a:lnTo>
                <a:lnTo>
                  <a:pt x="830758" y="1227494"/>
                </a:lnTo>
                <a:lnTo>
                  <a:pt x="870756" y="1247277"/>
                </a:lnTo>
                <a:lnTo>
                  <a:pt x="910755" y="1227494"/>
                </a:lnTo>
                <a:lnTo>
                  <a:pt x="950753" y="1247277"/>
                </a:lnTo>
                <a:lnTo>
                  <a:pt x="990751" y="1247277"/>
                </a:lnTo>
                <a:lnTo>
                  <a:pt x="1030749" y="1227494"/>
                </a:lnTo>
                <a:lnTo>
                  <a:pt x="1070748" y="1187925"/>
                </a:lnTo>
                <a:lnTo>
                  <a:pt x="1110746" y="1207707"/>
                </a:lnTo>
                <a:lnTo>
                  <a:pt x="1150744" y="1247277"/>
                </a:lnTo>
                <a:lnTo>
                  <a:pt x="1190743" y="1247277"/>
                </a:lnTo>
                <a:lnTo>
                  <a:pt x="1230689" y="1267059"/>
                </a:lnTo>
                <a:lnTo>
                  <a:pt x="1270687" y="1207707"/>
                </a:lnTo>
                <a:lnTo>
                  <a:pt x="1310686" y="1267059"/>
                </a:lnTo>
                <a:lnTo>
                  <a:pt x="1350684" y="1247277"/>
                </a:lnTo>
                <a:lnTo>
                  <a:pt x="1470679" y="1247277"/>
                </a:lnTo>
                <a:lnTo>
                  <a:pt x="1510677" y="1227494"/>
                </a:lnTo>
                <a:lnTo>
                  <a:pt x="1550675" y="1247277"/>
                </a:lnTo>
                <a:lnTo>
                  <a:pt x="1590674" y="1207707"/>
                </a:lnTo>
                <a:lnTo>
                  <a:pt x="1630672" y="1227494"/>
                </a:lnTo>
                <a:lnTo>
                  <a:pt x="1670670" y="1207707"/>
                </a:lnTo>
                <a:lnTo>
                  <a:pt x="1710669" y="1227494"/>
                </a:lnTo>
                <a:lnTo>
                  <a:pt x="1950602" y="1227494"/>
                </a:lnTo>
                <a:lnTo>
                  <a:pt x="1990600" y="1247277"/>
                </a:lnTo>
              </a:path>
            </a:pathLst>
          </a:custGeom>
          <a:ln w="8085">
            <a:solidFill>
              <a:srgbClr val="009F86"/>
            </a:solidFill>
          </a:ln>
        </p:spPr>
        <p:txBody>
          <a:bodyPr wrap="square" lIns="0" tIns="0" rIns="0" bIns="0" rtlCol="0"/>
          <a:lstStyle/>
          <a:p>
            <a:endParaRPr sz="3567"/>
          </a:p>
        </p:txBody>
      </p:sp>
      <p:sp>
        <p:nvSpPr>
          <p:cNvPr id="29" name="object 29"/>
          <p:cNvSpPr/>
          <p:nvPr/>
        </p:nvSpPr>
        <p:spPr>
          <a:xfrm>
            <a:off x="4398972" y="1655076"/>
            <a:ext cx="1025554" cy="718517"/>
          </a:xfrm>
          <a:custGeom>
            <a:avLst/>
            <a:gdLst/>
            <a:ahLst/>
            <a:cxnLst/>
            <a:rect l="l" t="t" r="r" b="b"/>
            <a:pathLst>
              <a:path w="517525" h="362584">
                <a:moveTo>
                  <a:pt x="0" y="362248"/>
                </a:moveTo>
                <a:lnTo>
                  <a:pt x="517496" y="362248"/>
                </a:lnTo>
                <a:lnTo>
                  <a:pt x="517496" y="0"/>
                </a:lnTo>
                <a:lnTo>
                  <a:pt x="0" y="0"/>
                </a:lnTo>
                <a:lnTo>
                  <a:pt x="0" y="362248"/>
                </a:lnTo>
                <a:close/>
              </a:path>
            </a:pathLst>
          </a:custGeom>
          <a:ln w="4042">
            <a:solidFill>
              <a:srgbClr val="000000"/>
            </a:solidFill>
          </a:ln>
        </p:spPr>
        <p:txBody>
          <a:bodyPr wrap="square" lIns="0" tIns="0" rIns="0" bIns="0" rtlCol="0"/>
          <a:lstStyle/>
          <a:p>
            <a:endParaRPr sz="3567"/>
          </a:p>
        </p:txBody>
      </p:sp>
      <p:sp>
        <p:nvSpPr>
          <p:cNvPr id="30" name="object 30"/>
          <p:cNvSpPr/>
          <p:nvPr/>
        </p:nvSpPr>
        <p:spPr>
          <a:xfrm>
            <a:off x="4533566" y="2193462"/>
            <a:ext cx="269287" cy="0"/>
          </a:xfrm>
          <a:custGeom>
            <a:avLst/>
            <a:gdLst/>
            <a:ahLst/>
            <a:cxnLst/>
            <a:rect l="l" t="t" r="r" b="b"/>
            <a:pathLst>
              <a:path w="135889">
                <a:moveTo>
                  <a:pt x="0" y="0"/>
                </a:moveTo>
                <a:lnTo>
                  <a:pt x="135843" y="0"/>
                </a:lnTo>
              </a:path>
            </a:pathLst>
          </a:custGeom>
          <a:ln w="4042">
            <a:solidFill>
              <a:srgbClr val="009F86"/>
            </a:solidFill>
          </a:ln>
        </p:spPr>
        <p:txBody>
          <a:bodyPr wrap="square" lIns="0" tIns="0" rIns="0" bIns="0" rtlCol="0"/>
          <a:lstStyle/>
          <a:p>
            <a:endParaRPr sz="3567"/>
          </a:p>
        </p:txBody>
      </p:sp>
      <p:sp>
        <p:nvSpPr>
          <p:cNvPr id="31" name="object 31"/>
          <p:cNvSpPr/>
          <p:nvPr/>
        </p:nvSpPr>
        <p:spPr>
          <a:xfrm>
            <a:off x="5149293" y="2122099"/>
            <a:ext cx="171135" cy="143452"/>
          </a:xfrm>
          <a:custGeom>
            <a:avLst/>
            <a:gdLst/>
            <a:ahLst/>
            <a:cxnLst/>
            <a:rect l="l" t="t" r="r" b="b"/>
            <a:pathLst>
              <a:path w="86360" h="72390">
                <a:moveTo>
                  <a:pt x="0" y="46413"/>
                </a:moveTo>
                <a:lnTo>
                  <a:pt x="9759" y="43880"/>
                </a:lnTo>
                <a:lnTo>
                  <a:pt x="19513" y="72020"/>
                </a:lnTo>
                <a:lnTo>
                  <a:pt x="32503" y="0"/>
                </a:lnTo>
                <a:lnTo>
                  <a:pt x="85873" y="0"/>
                </a:lnTo>
              </a:path>
            </a:pathLst>
          </a:custGeom>
          <a:ln w="4042">
            <a:solidFill>
              <a:srgbClr val="000000"/>
            </a:solidFill>
          </a:ln>
        </p:spPr>
        <p:txBody>
          <a:bodyPr wrap="square" lIns="0" tIns="0" rIns="0" bIns="0" rtlCol="0"/>
          <a:lstStyle/>
          <a:p>
            <a:endParaRPr sz="3567"/>
          </a:p>
        </p:txBody>
      </p:sp>
      <p:sp>
        <p:nvSpPr>
          <p:cNvPr id="32" name="object 32"/>
          <p:cNvSpPr txBox="1"/>
          <p:nvPr/>
        </p:nvSpPr>
        <p:spPr>
          <a:xfrm>
            <a:off x="4508400" y="1669747"/>
            <a:ext cx="874552" cy="593014"/>
          </a:xfrm>
          <a:prstGeom prst="rect">
            <a:avLst/>
          </a:prstGeom>
        </p:spPr>
        <p:txBody>
          <a:bodyPr vert="horz" wrap="square" lIns="0" tIns="37750" rIns="0" bIns="0" rtlCol="0">
            <a:spAutoFit/>
          </a:bodyPr>
          <a:lstStyle/>
          <a:p>
            <a:pPr marL="25168">
              <a:spcBef>
                <a:spcPts val="297"/>
              </a:spcBef>
              <a:tabLst>
                <a:tab pos="332212" algn="l"/>
              </a:tabLst>
            </a:pPr>
            <a:r>
              <a:rPr sz="1189" u="sng" spc="-10" dirty="0">
                <a:uFill>
                  <a:solidFill>
                    <a:srgbClr val="DBA123"/>
                  </a:solidFill>
                </a:uFill>
                <a:latin typeface="Arial"/>
                <a:cs typeface="Arial"/>
              </a:rPr>
              <a:t> 	</a:t>
            </a:r>
            <a:r>
              <a:rPr sz="1189" spc="-10" dirty="0">
                <a:latin typeface="Arial"/>
                <a:cs typeface="Arial"/>
              </a:rPr>
              <a:t> </a:t>
            </a:r>
            <a:r>
              <a:rPr sz="1189" spc="89" dirty="0">
                <a:latin typeface="Arial"/>
                <a:cs typeface="Arial"/>
              </a:rPr>
              <a:t> </a:t>
            </a:r>
            <a:r>
              <a:rPr sz="1189" spc="-10" dirty="0">
                <a:latin typeface="Arial"/>
                <a:cs typeface="Arial"/>
              </a:rPr>
              <a:t>m=p</a:t>
            </a:r>
            <a:endParaRPr sz="1189">
              <a:latin typeface="Arial"/>
              <a:cs typeface="Arial"/>
            </a:endParaRPr>
          </a:p>
          <a:p>
            <a:pPr marL="25168">
              <a:lnSpc>
                <a:spcPts val="1427"/>
              </a:lnSpc>
              <a:spcBef>
                <a:spcPts val="109"/>
              </a:spcBef>
              <a:tabLst>
                <a:tab pos="332212" algn="l"/>
              </a:tabLst>
            </a:pPr>
            <a:r>
              <a:rPr sz="1189" u="sng" spc="-10" dirty="0">
                <a:uFill>
                  <a:solidFill>
                    <a:srgbClr val="31B5FF"/>
                  </a:solidFill>
                </a:uFill>
                <a:latin typeface="Arial"/>
                <a:cs typeface="Arial"/>
              </a:rPr>
              <a:t> 	</a:t>
            </a:r>
            <a:r>
              <a:rPr sz="1189" spc="-10" dirty="0">
                <a:latin typeface="Arial"/>
                <a:cs typeface="Arial"/>
              </a:rPr>
              <a:t> </a:t>
            </a:r>
            <a:r>
              <a:rPr sz="1189" spc="89" dirty="0">
                <a:latin typeface="Arial"/>
                <a:cs typeface="Arial"/>
              </a:rPr>
              <a:t> </a:t>
            </a:r>
            <a:r>
              <a:rPr sz="1189" spc="-10" dirty="0">
                <a:latin typeface="Arial"/>
                <a:cs typeface="Arial"/>
              </a:rPr>
              <a:t>m=p/2</a:t>
            </a:r>
            <a:endParaRPr sz="1189">
              <a:latin typeface="Arial"/>
              <a:cs typeface="Arial"/>
            </a:endParaRPr>
          </a:p>
          <a:p>
            <a:pPr marL="427849">
              <a:lnSpc>
                <a:spcPts val="1427"/>
              </a:lnSpc>
            </a:pPr>
            <a:r>
              <a:rPr sz="1189" spc="-10" dirty="0">
                <a:latin typeface="Arial"/>
                <a:cs typeface="Arial"/>
              </a:rPr>
              <a:t>m=</a:t>
            </a:r>
            <a:r>
              <a:rPr sz="1189" spc="109" dirty="0">
                <a:latin typeface="Arial"/>
                <a:cs typeface="Arial"/>
              </a:rPr>
              <a:t> </a:t>
            </a:r>
            <a:r>
              <a:rPr sz="1189" spc="-10" dirty="0">
                <a:latin typeface="Arial"/>
                <a:cs typeface="Arial"/>
              </a:rPr>
              <a:t>p</a:t>
            </a:r>
            <a:endParaRPr sz="1189">
              <a:latin typeface="Arial"/>
              <a:cs typeface="Arial"/>
            </a:endParaRPr>
          </a:p>
        </p:txBody>
      </p:sp>
      <p:sp>
        <p:nvSpPr>
          <p:cNvPr id="34" name="object 3"/>
          <p:cNvSpPr txBox="1"/>
          <p:nvPr/>
        </p:nvSpPr>
        <p:spPr>
          <a:xfrm>
            <a:off x="6029359" y="1603598"/>
            <a:ext cx="5872953" cy="3968842"/>
          </a:xfrm>
          <a:prstGeom prst="rect">
            <a:avLst/>
          </a:prstGeom>
        </p:spPr>
        <p:txBody>
          <a:bodyPr vert="horz" wrap="square" lIns="0" tIns="13842" rIns="0" bIns="0" rtlCol="0">
            <a:spAutoFit/>
          </a:bodyPr>
          <a:lstStyle/>
          <a:p>
            <a:pPr marL="286911" marR="665683" indent="-261743">
              <a:lnSpc>
                <a:spcPct val="102600"/>
              </a:lnSpc>
              <a:spcBef>
                <a:spcPts val="109"/>
              </a:spcBef>
              <a:buClr>
                <a:srgbClr val="3333B2"/>
              </a:buClr>
              <a:buSzPct val="90909"/>
              <a:buFont typeface="DejaVu Sans"/>
              <a:buChar char="•"/>
              <a:tabLst>
                <a:tab pos="288169" algn="l"/>
              </a:tabLst>
            </a:pPr>
            <a:r>
              <a:rPr sz="2180" spc="59" dirty="0">
                <a:latin typeface="Times New Roman"/>
                <a:cs typeface="Times New Roman"/>
              </a:rPr>
              <a:t>Results </a:t>
            </a:r>
            <a:r>
              <a:rPr sz="2180" spc="30" dirty="0">
                <a:latin typeface="Times New Roman"/>
                <a:cs typeface="Times New Roman"/>
              </a:rPr>
              <a:t>from </a:t>
            </a:r>
            <a:r>
              <a:rPr sz="2180" spc="89" dirty="0">
                <a:latin typeface="Times New Roman"/>
                <a:cs typeface="Times New Roman"/>
              </a:rPr>
              <a:t>random </a:t>
            </a:r>
            <a:r>
              <a:rPr sz="2180" spc="30" dirty="0">
                <a:latin typeface="Times New Roman"/>
                <a:cs typeface="Times New Roman"/>
              </a:rPr>
              <a:t>forests </a:t>
            </a:r>
            <a:r>
              <a:rPr sz="2180" spc="10" dirty="0">
                <a:latin typeface="Times New Roman"/>
                <a:cs typeface="Times New Roman"/>
              </a:rPr>
              <a:t>for </a:t>
            </a:r>
            <a:r>
              <a:rPr sz="2180" spc="109" dirty="0">
                <a:latin typeface="Times New Roman"/>
                <a:cs typeface="Times New Roman"/>
              </a:rPr>
              <a:t>the </a:t>
            </a:r>
            <a:r>
              <a:rPr sz="2180" spc="10" dirty="0">
                <a:latin typeface="Times New Roman"/>
                <a:cs typeface="Times New Roman"/>
              </a:rPr>
              <a:t>fifteen-class </a:t>
            </a:r>
            <a:r>
              <a:rPr sz="2180" spc="20" dirty="0">
                <a:latin typeface="Times New Roman"/>
                <a:cs typeface="Times New Roman"/>
              </a:rPr>
              <a:t>gene  </a:t>
            </a:r>
            <a:r>
              <a:rPr sz="2180" spc="30" dirty="0">
                <a:latin typeface="Times New Roman"/>
                <a:cs typeface="Times New Roman"/>
              </a:rPr>
              <a:t>expression </a:t>
            </a:r>
            <a:r>
              <a:rPr sz="2180" spc="139" dirty="0">
                <a:latin typeface="Times New Roman"/>
                <a:cs typeface="Times New Roman"/>
              </a:rPr>
              <a:t>data </a:t>
            </a:r>
            <a:r>
              <a:rPr sz="2180" spc="69" dirty="0">
                <a:latin typeface="Times New Roman"/>
                <a:cs typeface="Times New Roman"/>
              </a:rPr>
              <a:t>set </a:t>
            </a:r>
            <a:r>
              <a:rPr sz="2180" spc="79" dirty="0">
                <a:latin typeface="Times New Roman"/>
                <a:cs typeface="Times New Roman"/>
              </a:rPr>
              <a:t>with </a:t>
            </a:r>
            <a:r>
              <a:rPr sz="2180" i="1" spc="-10" dirty="0">
                <a:latin typeface="Times New Roman"/>
                <a:cs typeface="Times New Roman"/>
              </a:rPr>
              <a:t>p </a:t>
            </a:r>
            <a:r>
              <a:rPr sz="2180" spc="446" dirty="0">
                <a:latin typeface="Times New Roman"/>
                <a:cs typeface="Times New Roman"/>
              </a:rPr>
              <a:t>= </a:t>
            </a:r>
            <a:r>
              <a:rPr sz="2180" spc="-10" dirty="0">
                <a:latin typeface="Times New Roman"/>
                <a:cs typeface="Times New Roman"/>
              </a:rPr>
              <a:t>500</a:t>
            </a:r>
            <a:r>
              <a:rPr sz="2180" spc="198" dirty="0">
                <a:latin typeface="Times New Roman"/>
                <a:cs typeface="Times New Roman"/>
              </a:rPr>
              <a:t> </a:t>
            </a:r>
            <a:r>
              <a:rPr sz="2180" spc="59" dirty="0">
                <a:latin typeface="Times New Roman"/>
                <a:cs typeface="Times New Roman"/>
              </a:rPr>
              <a:t>predictors.</a:t>
            </a:r>
            <a:endParaRPr sz="2180" dirty="0">
              <a:latin typeface="Times New Roman"/>
              <a:cs typeface="Times New Roman"/>
            </a:endParaRPr>
          </a:p>
          <a:p>
            <a:pPr marL="286911" marR="60402" indent="-261743">
              <a:lnSpc>
                <a:spcPct val="102600"/>
              </a:lnSpc>
              <a:spcBef>
                <a:spcPts val="595"/>
              </a:spcBef>
              <a:buClr>
                <a:srgbClr val="3333B2"/>
              </a:buClr>
              <a:buSzPct val="90909"/>
              <a:buFont typeface="DejaVu Sans"/>
              <a:buChar char="•"/>
              <a:tabLst>
                <a:tab pos="288169" algn="l"/>
              </a:tabLst>
            </a:pPr>
            <a:r>
              <a:rPr sz="2180" spc="109" dirty="0">
                <a:latin typeface="Times New Roman"/>
                <a:cs typeface="Times New Roman"/>
              </a:rPr>
              <a:t>The test </a:t>
            </a:r>
            <a:r>
              <a:rPr sz="2180" spc="59" dirty="0">
                <a:latin typeface="Times New Roman"/>
                <a:cs typeface="Times New Roman"/>
              </a:rPr>
              <a:t>error </a:t>
            </a:r>
            <a:r>
              <a:rPr sz="2180" spc="-10" dirty="0">
                <a:latin typeface="Times New Roman"/>
                <a:cs typeface="Times New Roman"/>
              </a:rPr>
              <a:t>is </a:t>
            </a:r>
            <a:r>
              <a:rPr sz="2180" spc="30" dirty="0">
                <a:latin typeface="Times New Roman"/>
                <a:cs typeface="Times New Roman"/>
              </a:rPr>
              <a:t>displayed </a:t>
            </a:r>
            <a:r>
              <a:rPr sz="2180" spc="50" dirty="0">
                <a:latin typeface="Times New Roman"/>
                <a:cs typeface="Times New Roman"/>
              </a:rPr>
              <a:t>as </a:t>
            </a:r>
            <a:r>
              <a:rPr sz="2180" spc="109" dirty="0">
                <a:latin typeface="Times New Roman"/>
                <a:cs typeface="Times New Roman"/>
              </a:rPr>
              <a:t>a </a:t>
            </a:r>
            <a:r>
              <a:rPr sz="2180" spc="50" dirty="0">
                <a:latin typeface="Times New Roman"/>
                <a:cs typeface="Times New Roman"/>
              </a:rPr>
              <a:t>function </a:t>
            </a:r>
            <a:r>
              <a:rPr sz="2180" spc="-40" dirty="0">
                <a:latin typeface="Times New Roman"/>
                <a:cs typeface="Times New Roman"/>
              </a:rPr>
              <a:t>of </a:t>
            </a:r>
            <a:r>
              <a:rPr sz="2180" spc="109" dirty="0">
                <a:latin typeface="Times New Roman"/>
                <a:cs typeface="Times New Roman"/>
              </a:rPr>
              <a:t>the </a:t>
            </a:r>
            <a:r>
              <a:rPr sz="2180" spc="79" dirty="0">
                <a:latin typeface="Times New Roman"/>
                <a:cs typeface="Times New Roman"/>
              </a:rPr>
              <a:t>number </a:t>
            </a:r>
            <a:r>
              <a:rPr sz="2180" spc="-40" dirty="0">
                <a:latin typeface="Times New Roman"/>
                <a:cs typeface="Times New Roman"/>
              </a:rPr>
              <a:t>of  </a:t>
            </a:r>
            <a:r>
              <a:rPr sz="2180" spc="59" dirty="0">
                <a:latin typeface="Times New Roman"/>
                <a:cs typeface="Times New Roman"/>
              </a:rPr>
              <a:t>trees. </a:t>
            </a:r>
            <a:r>
              <a:rPr sz="2180" spc="69" dirty="0">
                <a:latin typeface="Times New Roman"/>
                <a:cs typeface="Times New Roman"/>
              </a:rPr>
              <a:t>Each </a:t>
            </a:r>
            <a:r>
              <a:rPr sz="2180" spc="20" dirty="0">
                <a:latin typeface="Times New Roman"/>
                <a:cs typeface="Times New Roman"/>
              </a:rPr>
              <a:t>colored line </a:t>
            </a:r>
            <a:r>
              <a:rPr sz="2180" spc="50" dirty="0">
                <a:latin typeface="Times New Roman"/>
                <a:cs typeface="Times New Roman"/>
              </a:rPr>
              <a:t>corresponds </a:t>
            </a:r>
            <a:r>
              <a:rPr sz="2180" spc="109" dirty="0">
                <a:latin typeface="Times New Roman"/>
                <a:cs typeface="Times New Roman"/>
              </a:rPr>
              <a:t>to a </a:t>
            </a:r>
            <a:r>
              <a:rPr sz="2180" spc="30" dirty="0">
                <a:latin typeface="Times New Roman"/>
                <a:cs typeface="Times New Roman"/>
              </a:rPr>
              <a:t>different </a:t>
            </a:r>
            <a:r>
              <a:rPr sz="2180" spc="20" dirty="0">
                <a:latin typeface="Times New Roman"/>
                <a:cs typeface="Times New Roman"/>
              </a:rPr>
              <a:t>value </a:t>
            </a:r>
            <a:r>
              <a:rPr sz="2180" spc="-40" dirty="0">
                <a:latin typeface="Times New Roman"/>
                <a:cs typeface="Times New Roman"/>
              </a:rPr>
              <a:t>of  </a:t>
            </a:r>
            <a:r>
              <a:rPr sz="2180" i="1" spc="188" dirty="0">
                <a:latin typeface="Times New Roman"/>
                <a:cs typeface="Times New Roman"/>
              </a:rPr>
              <a:t>m</a:t>
            </a:r>
            <a:r>
              <a:rPr sz="2180" spc="188" dirty="0">
                <a:latin typeface="Times New Roman"/>
                <a:cs typeface="Times New Roman"/>
              </a:rPr>
              <a:t>, </a:t>
            </a:r>
            <a:r>
              <a:rPr sz="2180" spc="109" dirty="0">
                <a:latin typeface="Times New Roman"/>
                <a:cs typeface="Times New Roman"/>
              </a:rPr>
              <a:t>the </a:t>
            </a:r>
            <a:r>
              <a:rPr sz="2180" spc="79" dirty="0">
                <a:latin typeface="Times New Roman"/>
                <a:cs typeface="Times New Roman"/>
              </a:rPr>
              <a:t>number </a:t>
            </a:r>
            <a:r>
              <a:rPr sz="2180" spc="-40" dirty="0">
                <a:latin typeface="Times New Roman"/>
                <a:cs typeface="Times New Roman"/>
              </a:rPr>
              <a:t>of </a:t>
            </a:r>
            <a:r>
              <a:rPr sz="2180" spc="59" dirty="0">
                <a:latin typeface="Times New Roman"/>
                <a:cs typeface="Times New Roman"/>
              </a:rPr>
              <a:t>predictors </a:t>
            </a:r>
            <a:r>
              <a:rPr sz="2180" spc="30" dirty="0">
                <a:latin typeface="Times New Roman"/>
                <a:cs typeface="Times New Roman"/>
              </a:rPr>
              <a:t>available </a:t>
            </a:r>
            <a:r>
              <a:rPr sz="2180" spc="10" dirty="0">
                <a:latin typeface="Times New Roman"/>
                <a:cs typeface="Times New Roman"/>
              </a:rPr>
              <a:t>for </a:t>
            </a:r>
            <a:r>
              <a:rPr sz="2180" spc="69" dirty="0">
                <a:latin typeface="Times New Roman"/>
                <a:cs typeface="Times New Roman"/>
              </a:rPr>
              <a:t>splitting </a:t>
            </a:r>
            <a:r>
              <a:rPr sz="2180" spc="168" dirty="0">
                <a:latin typeface="Times New Roman"/>
                <a:cs typeface="Times New Roman"/>
              </a:rPr>
              <a:t>at </a:t>
            </a:r>
            <a:r>
              <a:rPr sz="2180" spc="30" dirty="0">
                <a:latin typeface="Times New Roman"/>
                <a:cs typeface="Times New Roman"/>
              </a:rPr>
              <a:t>each  </a:t>
            </a:r>
            <a:r>
              <a:rPr sz="2180" spc="59" dirty="0">
                <a:latin typeface="Times New Roman"/>
                <a:cs typeface="Times New Roman"/>
              </a:rPr>
              <a:t>interior </a:t>
            </a:r>
            <a:r>
              <a:rPr sz="2180" spc="79" dirty="0">
                <a:latin typeface="Times New Roman"/>
                <a:cs typeface="Times New Roman"/>
              </a:rPr>
              <a:t>tree</a:t>
            </a:r>
            <a:r>
              <a:rPr sz="2180" spc="277" dirty="0">
                <a:latin typeface="Times New Roman"/>
                <a:cs typeface="Times New Roman"/>
              </a:rPr>
              <a:t> </a:t>
            </a:r>
            <a:r>
              <a:rPr sz="2180" spc="59" dirty="0">
                <a:latin typeface="Times New Roman"/>
                <a:cs typeface="Times New Roman"/>
              </a:rPr>
              <a:t>node.</a:t>
            </a:r>
            <a:endParaRPr sz="218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sz="2180" spc="89" dirty="0">
                <a:latin typeface="Times New Roman"/>
                <a:cs typeface="Times New Roman"/>
              </a:rPr>
              <a:t>Random </a:t>
            </a:r>
            <a:r>
              <a:rPr sz="2180" spc="30" dirty="0">
                <a:latin typeface="Times New Roman"/>
                <a:cs typeface="Times New Roman"/>
              </a:rPr>
              <a:t>forests </a:t>
            </a:r>
            <a:r>
              <a:rPr sz="2180" spc="218" dirty="0">
                <a:latin typeface="Times New Roman"/>
                <a:cs typeface="Times New Roman"/>
              </a:rPr>
              <a:t>(</a:t>
            </a:r>
            <a:r>
              <a:rPr sz="2180" i="1" spc="218" dirty="0">
                <a:latin typeface="Times New Roman"/>
                <a:cs typeface="Times New Roman"/>
              </a:rPr>
              <a:t>m </a:t>
            </a:r>
            <a:r>
              <a:rPr sz="2180" i="1" spc="208" dirty="0">
                <a:latin typeface="Times New Roman"/>
                <a:cs typeface="Times New Roman"/>
              </a:rPr>
              <a:t>&lt; </a:t>
            </a:r>
            <a:r>
              <a:rPr sz="2180" i="1" spc="50" dirty="0">
                <a:latin typeface="Times New Roman"/>
                <a:cs typeface="Times New Roman"/>
              </a:rPr>
              <a:t>p</a:t>
            </a:r>
            <a:r>
              <a:rPr sz="2180" spc="50" dirty="0">
                <a:latin typeface="Times New Roman"/>
                <a:cs typeface="Times New Roman"/>
              </a:rPr>
              <a:t>) lead </a:t>
            </a:r>
            <a:r>
              <a:rPr sz="2180" spc="109" dirty="0">
                <a:latin typeface="Times New Roman"/>
                <a:cs typeface="Times New Roman"/>
              </a:rPr>
              <a:t>to a </a:t>
            </a:r>
            <a:r>
              <a:rPr sz="2180" spc="40" dirty="0">
                <a:latin typeface="Times New Roman"/>
                <a:cs typeface="Times New Roman"/>
              </a:rPr>
              <a:t>slight </a:t>
            </a:r>
            <a:r>
              <a:rPr sz="2180" spc="50" dirty="0">
                <a:latin typeface="Times New Roman"/>
                <a:cs typeface="Times New Roman"/>
              </a:rPr>
              <a:t>improvement </a:t>
            </a:r>
            <a:r>
              <a:rPr sz="2180" dirty="0">
                <a:latin typeface="Times New Roman"/>
                <a:cs typeface="Times New Roman"/>
              </a:rPr>
              <a:t>over  </a:t>
            </a:r>
            <a:r>
              <a:rPr sz="2180" spc="40" dirty="0">
                <a:latin typeface="Times New Roman"/>
                <a:cs typeface="Times New Roman"/>
              </a:rPr>
              <a:t>bagging </a:t>
            </a:r>
            <a:r>
              <a:rPr sz="2180" spc="208" dirty="0">
                <a:latin typeface="Times New Roman"/>
                <a:cs typeface="Times New Roman"/>
              </a:rPr>
              <a:t>(</a:t>
            </a:r>
            <a:r>
              <a:rPr sz="2180" i="1" spc="208" dirty="0">
                <a:latin typeface="Times New Roman"/>
                <a:cs typeface="Times New Roman"/>
              </a:rPr>
              <a:t>m </a:t>
            </a:r>
            <a:r>
              <a:rPr sz="2180" spc="446" dirty="0">
                <a:latin typeface="Times New Roman"/>
                <a:cs typeface="Times New Roman"/>
              </a:rPr>
              <a:t>= </a:t>
            </a:r>
            <a:r>
              <a:rPr sz="2180" i="1" spc="50" dirty="0">
                <a:latin typeface="Times New Roman"/>
                <a:cs typeface="Times New Roman"/>
              </a:rPr>
              <a:t>p</a:t>
            </a:r>
            <a:r>
              <a:rPr sz="2180" spc="50" dirty="0">
                <a:latin typeface="Times New Roman"/>
                <a:cs typeface="Times New Roman"/>
              </a:rPr>
              <a:t>). </a:t>
            </a:r>
            <a:r>
              <a:rPr sz="2180" spc="40" dirty="0">
                <a:latin typeface="Times New Roman"/>
                <a:cs typeface="Times New Roman"/>
              </a:rPr>
              <a:t>A </a:t>
            </a:r>
            <a:r>
              <a:rPr sz="2180" spc="10" dirty="0">
                <a:latin typeface="Times New Roman"/>
                <a:cs typeface="Times New Roman"/>
              </a:rPr>
              <a:t>single </a:t>
            </a:r>
            <a:r>
              <a:rPr sz="2180" spc="20" dirty="0">
                <a:latin typeface="Times New Roman"/>
                <a:cs typeface="Times New Roman"/>
              </a:rPr>
              <a:t>classification </a:t>
            </a:r>
            <a:r>
              <a:rPr sz="2180" spc="79" dirty="0">
                <a:latin typeface="Times New Roman"/>
                <a:cs typeface="Times New Roman"/>
              </a:rPr>
              <a:t>tree </a:t>
            </a:r>
            <a:r>
              <a:rPr sz="2180" spc="69" dirty="0">
                <a:latin typeface="Times New Roman"/>
                <a:cs typeface="Times New Roman"/>
              </a:rPr>
              <a:t>has </a:t>
            </a:r>
            <a:r>
              <a:rPr sz="2180" spc="109" dirty="0">
                <a:latin typeface="Times New Roman"/>
                <a:cs typeface="Times New Roman"/>
              </a:rPr>
              <a:t>an </a:t>
            </a:r>
            <a:r>
              <a:rPr sz="2180" spc="59" dirty="0">
                <a:latin typeface="Times New Roman"/>
                <a:cs typeface="Times New Roman"/>
              </a:rPr>
              <a:t>error  </a:t>
            </a:r>
            <a:r>
              <a:rPr sz="2180" spc="109" dirty="0">
                <a:latin typeface="Times New Roman"/>
                <a:cs typeface="Times New Roman"/>
              </a:rPr>
              <a:t>rate </a:t>
            </a:r>
            <a:r>
              <a:rPr sz="2180" spc="-40" dirty="0">
                <a:latin typeface="Times New Roman"/>
                <a:cs typeface="Times New Roman"/>
              </a:rPr>
              <a:t>of</a:t>
            </a:r>
            <a:r>
              <a:rPr sz="2180" spc="218" dirty="0">
                <a:latin typeface="Times New Roman"/>
                <a:cs typeface="Times New Roman"/>
              </a:rPr>
              <a:t> </a:t>
            </a:r>
            <a:r>
              <a:rPr sz="2180" spc="10" dirty="0">
                <a:latin typeface="Times New Roman"/>
                <a:cs typeface="Times New Roman"/>
              </a:rPr>
              <a:t>45.7%.</a:t>
            </a:r>
            <a:endParaRPr sz="2180" dirty="0">
              <a:latin typeface="Times New Roman"/>
              <a:cs typeface="Times New Roman"/>
            </a:endParaRPr>
          </a:p>
        </p:txBody>
      </p:sp>
    </p:spTree>
    <p:extLst>
      <p:ext uri="{BB962C8B-B14F-4D97-AF65-F5344CB8AC3E}">
        <p14:creationId xmlns:p14="http://schemas.microsoft.com/office/powerpoint/2010/main" val="1078644242"/>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3571" y="211445"/>
            <a:ext cx="3439112" cy="711415"/>
          </a:xfrm>
          <a:prstGeom prst="rect">
            <a:avLst/>
          </a:prstGeom>
        </p:spPr>
        <p:txBody>
          <a:bodyPr vert="horz" wrap="square" lIns="0" tIns="33975" rIns="0" bIns="0" rtlCol="0" anchor="ctr">
            <a:spAutoFit/>
          </a:bodyPr>
          <a:lstStyle/>
          <a:p>
            <a:pPr marL="25168">
              <a:lnSpc>
                <a:spcPct val="100000"/>
              </a:lnSpc>
              <a:spcBef>
                <a:spcPts val="268"/>
              </a:spcBef>
            </a:pPr>
            <a:r>
              <a:rPr spc="20" dirty="0"/>
              <a:t>B</a:t>
            </a:r>
            <a:r>
              <a:rPr spc="89" dirty="0"/>
              <a:t>o</a:t>
            </a:r>
            <a:r>
              <a:rPr spc="-50" dirty="0"/>
              <a:t>osting</a:t>
            </a:r>
          </a:p>
        </p:txBody>
      </p:sp>
      <p:sp>
        <p:nvSpPr>
          <p:cNvPr id="3" name="object 3"/>
          <p:cNvSpPr txBox="1"/>
          <p:nvPr/>
        </p:nvSpPr>
        <p:spPr>
          <a:xfrm>
            <a:off x="860612" y="1317991"/>
            <a:ext cx="10650070" cy="3700243"/>
          </a:xfrm>
          <a:prstGeom prst="rect">
            <a:avLst/>
          </a:prstGeom>
        </p:spPr>
        <p:txBody>
          <a:bodyPr vert="horz" wrap="square" lIns="0" tIns="13842" rIns="0" bIns="0" rtlCol="0">
            <a:spAutoFit/>
          </a:bodyPr>
          <a:lstStyle/>
          <a:p>
            <a:pPr marL="286911" marR="59144" indent="-261743">
              <a:lnSpc>
                <a:spcPct val="102600"/>
              </a:lnSpc>
              <a:spcBef>
                <a:spcPts val="109"/>
              </a:spcBef>
              <a:buClr>
                <a:srgbClr val="3333B2"/>
              </a:buClr>
              <a:buSzPct val="90909"/>
              <a:buFont typeface="DejaVu Sans"/>
              <a:buChar char="•"/>
              <a:tabLst>
                <a:tab pos="288169" algn="l"/>
              </a:tabLst>
            </a:pPr>
            <a:r>
              <a:rPr sz="2180" spc="-10" dirty="0">
                <a:latin typeface="Times New Roman"/>
                <a:cs typeface="Times New Roman"/>
              </a:rPr>
              <a:t>Like </a:t>
            </a:r>
            <a:r>
              <a:rPr sz="2180" spc="40" dirty="0">
                <a:latin typeface="Times New Roman"/>
                <a:cs typeface="Times New Roman"/>
              </a:rPr>
              <a:t>bagging, </a:t>
            </a:r>
            <a:r>
              <a:rPr sz="2180" spc="59" dirty="0">
                <a:latin typeface="Times New Roman"/>
                <a:cs typeface="Times New Roman"/>
              </a:rPr>
              <a:t>boosting </a:t>
            </a:r>
            <a:r>
              <a:rPr sz="2180" spc="-10" dirty="0">
                <a:latin typeface="Times New Roman"/>
                <a:cs typeface="Times New Roman"/>
              </a:rPr>
              <a:t>is </a:t>
            </a:r>
            <a:r>
              <a:rPr sz="2180" spc="109" dirty="0">
                <a:latin typeface="Times New Roman"/>
                <a:cs typeface="Times New Roman"/>
              </a:rPr>
              <a:t>a </a:t>
            </a:r>
            <a:r>
              <a:rPr sz="2180" spc="40" dirty="0">
                <a:latin typeface="Times New Roman"/>
                <a:cs typeface="Times New Roman"/>
              </a:rPr>
              <a:t>general </a:t>
            </a:r>
            <a:r>
              <a:rPr sz="2180" spc="69" dirty="0">
                <a:latin typeface="Times New Roman"/>
                <a:cs typeface="Times New Roman"/>
              </a:rPr>
              <a:t>approach </a:t>
            </a:r>
            <a:r>
              <a:rPr sz="2180" spc="168" dirty="0">
                <a:latin typeface="Times New Roman"/>
                <a:cs typeface="Times New Roman"/>
              </a:rPr>
              <a:t>that </a:t>
            </a:r>
            <a:r>
              <a:rPr sz="2180" spc="69" dirty="0">
                <a:latin typeface="Times New Roman"/>
                <a:cs typeface="Times New Roman"/>
              </a:rPr>
              <a:t>can </a:t>
            </a:r>
            <a:r>
              <a:rPr sz="2180" spc="79" dirty="0">
                <a:latin typeface="Times New Roman"/>
                <a:cs typeface="Times New Roman"/>
              </a:rPr>
              <a:t>be  </a:t>
            </a:r>
            <a:r>
              <a:rPr sz="2180" spc="59" dirty="0">
                <a:latin typeface="Times New Roman"/>
                <a:cs typeface="Times New Roman"/>
              </a:rPr>
              <a:t>applied </a:t>
            </a:r>
            <a:r>
              <a:rPr sz="2180" spc="109" dirty="0">
                <a:latin typeface="Times New Roman"/>
                <a:cs typeface="Times New Roman"/>
              </a:rPr>
              <a:t>to </a:t>
            </a:r>
            <a:r>
              <a:rPr sz="2180" spc="69" dirty="0">
                <a:latin typeface="Times New Roman"/>
                <a:cs typeface="Times New Roman"/>
              </a:rPr>
              <a:t>many </a:t>
            </a:r>
            <a:r>
              <a:rPr sz="2180" spc="79" dirty="0">
                <a:latin typeface="Times New Roman"/>
                <a:cs typeface="Times New Roman"/>
              </a:rPr>
              <a:t>statistical </a:t>
            </a:r>
            <a:r>
              <a:rPr sz="2180" spc="50" dirty="0">
                <a:latin typeface="Times New Roman"/>
                <a:cs typeface="Times New Roman"/>
              </a:rPr>
              <a:t>learning </a:t>
            </a:r>
            <a:r>
              <a:rPr sz="2180" spc="79" dirty="0">
                <a:latin typeface="Times New Roman"/>
                <a:cs typeface="Times New Roman"/>
              </a:rPr>
              <a:t>methods </a:t>
            </a:r>
            <a:r>
              <a:rPr sz="2180" spc="10" dirty="0">
                <a:latin typeface="Times New Roman"/>
                <a:cs typeface="Times New Roman"/>
              </a:rPr>
              <a:t>for </a:t>
            </a:r>
            <a:r>
              <a:rPr sz="2180" spc="30" dirty="0">
                <a:latin typeface="Times New Roman"/>
                <a:cs typeface="Times New Roman"/>
              </a:rPr>
              <a:t>regression  </a:t>
            </a:r>
            <a:r>
              <a:rPr sz="2180" spc="50" dirty="0">
                <a:latin typeface="Times New Roman"/>
                <a:cs typeface="Times New Roman"/>
              </a:rPr>
              <a:t>or </a:t>
            </a:r>
            <a:r>
              <a:rPr sz="2180" spc="30" dirty="0">
                <a:latin typeface="Times New Roman"/>
                <a:cs typeface="Times New Roman"/>
              </a:rPr>
              <a:t>classification. </a:t>
            </a:r>
            <a:r>
              <a:rPr sz="2180" spc="-20" dirty="0">
                <a:latin typeface="Times New Roman"/>
                <a:cs typeface="Times New Roman"/>
              </a:rPr>
              <a:t>We </a:t>
            </a:r>
            <a:r>
              <a:rPr sz="2180" spc="30" dirty="0">
                <a:latin typeface="Times New Roman"/>
                <a:cs typeface="Times New Roman"/>
              </a:rPr>
              <a:t>only discuss </a:t>
            </a:r>
            <a:r>
              <a:rPr sz="2180" spc="59" dirty="0">
                <a:latin typeface="Times New Roman"/>
                <a:cs typeface="Times New Roman"/>
              </a:rPr>
              <a:t>boosting </a:t>
            </a:r>
            <a:r>
              <a:rPr sz="2180" spc="10" dirty="0">
                <a:latin typeface="Times New Roman"/>
                <a:cs typeface="Times New Roman"/>
              </a:rPr>
              <a:t>for </a:t>
            </a:r>
            <a:r>
              <a:rPr sz="2180" spc="20" dirty="0">
                <a:latin typeface="Times New Roman"/>
                <a:cs typeface="Times New Roman"/>
              </a:rPr>
              <a:t>decision  </a:t>
            </a:r>
            <a:r>
              <a:rPr sz="2180" spc="59" dirty="0">
                <a:latin typeface="Times New Roman"/>
                <a:cs typeface="Times New Roman"/>
              </a:rPr>
              <a:t>trees.</a:t>
            </a:r>
            <a:endParaRPr sz="218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sz="2180" spc="30" dirty="0">
                <a:latin typeface="Times New Roman"/>
                <a:cs typeface="Times New Roman"/>
              </a:rPr>
              <a:t>Recall </a:t>
            </a:r>
            <a:r>
              <a:rPr sz="2180" spc="168" dirty="0">
                <a:latin typeface="Times New Roman"/>
                <a:cs typeface="Times New Roman"/>
              </a:rPr>
              <a:t>that </a:t>
            </a:r>
            <a:r>
              <a:rPr sz="2180" spc="40" dirty="0">
                <a:latin typeface="Times New Roman"/>
                <a:cs typeface="Times New Roman"/>
              </a:rPr>
              <a:t>bagging </a:t>
            </a:r>
            <a:r>
              <a:rPr sz="2180" spc="-10" dirty="0">
                <a:latin typeface="Times New Roman"/>
                <a:cs typeface="Times New Roman"/>
              </a:rPr>
              <a:t>involves </a:t>
            </a:r>
            <a:r>
              <a:rPr sz="2180" spc="59" dirty="0">
                <a:latin typeface="Times New Roman"/>
                <a:cs typeface="Times New Roman"/>
              </a:rPr>
              <a:t>creating </a:t>
            </a:r>
            <a:r>
              <a:rPr sz="2180" spc="50" dirty="0">
                <a:latin typeface="Times New Roman"/>
                <a:cs typeface="Times New Roman"/>
              </a:rPr>
              <a:t>multiple </a:t>
            </a:r>
            <a:r>
              <a:rPr sz="2180" spc="10" dirty="0">
                <a:latin typeface="Times New Roman"/>
                <a:cs typeface="Times New Roman"/>
              </a:rPr>
              <a:t>copies </a:t>
            </a:r>
            <a:r>
              <a:rPr sz="2180" spc="-40" dirty="0">
                <a:latin typeface="Times New Roman"/>
                <a:cs typeface="Times New Roman"/>
              </a:rPr>
              <a:t>of </a:t>
            </a:r>
            <a:r>
              <a:rPr sz="2180" spc="109" dirty="0">
                <a:latin typeface="Times New Roman"/>
                <a:cs typeface="Times New Roman"/>
              </a:rPr>
              <a:t>the  </a:t>
            </a:r>
            <a:r>
              <a:rPr sz="2180" spc="30" dirty="0">
                <a:latin typeface="Times New Roman"/>
                <a:cs typeface="Times New Roman"/>
              </a:rPr>
              <a:t>original </a:t>
            </a:r>
            <a:r>
              <a:rPr sz="2180" spc="79" dirty="0">
                <a:latin typeface="Times New Roman"/>
                <a:cs typeface="Times New Roman"/>
              </a:rPr>
              <a:t>training </a:t>
            </a:r>
            <a:r>
              <a:rPr sz="2180" spc="139" dirty="0">
                <a:latin typeface="Times New Roman"/>
                <a:cs typeface="Times New Roman"/>
              </a:rPr>
              <a:t>data </a:t>
            </a:r>
            <a:r>
              <a:rPr sz="2180" spc="69" dirty="0">
                <a:latin typeface="Times New Roman"/>
                <a:cs typeface="Times New Roman"/>
              </a:rPr>
              <a:t>set </a:t>
            </a:r>
            <a:r>
              <a:rPr sz="2180" spc="40" dirty="0">
                <a:latin typeface="Times New Roman"/>
                <a:cs typeface="Times New Roman"/>
              </a:rPr>
              <a:t>using </a:t>
            </a:r>
            <a:r>
              <a:rPr sz="2180" spc="109" dirty="0">
                <a:latin typeface="Times New Roman"/>
                <a:cs typeface="Times New Roman"/>
              </a:rPr>
              <a:t>the </a:t>
            </a:r>
            <a:r>
              <a:rPr sz="2180" spc="99" dirty="0">
                <a:latin typeface="Times New Roman"/>
                <a:cs typeface="Times New Roman"/>
              </a:rPr>
              <a:t>bootstrap, </a:t>
            </a:r>
            <a:r>
              <a:rPr sz="2180" spc="59" dirty="0">
                <a:latin typeface="Times New Roman"/>
                <a:cs typeface="Times New Roman"/>
              </a:rPr>
              <a:t>fitting </a:t>
            </a:r>
            <a:r>
              <a:rPr sz="2180" spc="109" dirty="0">
                <a:latin typeface="Times New Roman"/>
                <a:cs typeface="Times New Roman"/>
              </a:rPr>
              <a:t>a  </a:t>
            </a:r>
            <a:r>
              <a:rPr sz="2180" spc="79" dirty="0">
                <a:latin typeface="Times New Roman"/>
                <a:cs typeface="Times New Roman"/>
              </a:rPr>
              <a:t>separate </a:t>
            </a:r>
            <a:r>
              <a:rPr sz="2180" spc="20" dirty="0">
                <a:latin typeface="Times New Roman"/>
                <a:cs typeface="Times New Roman"/>
              </a:rPr>
              <a:t>decision </a:t>
            </a:r>
            <a:r>
              <a:rPr sz="2180" spc="79" dirty="0">
                <a:latin typeface="Times New Roman"/>
                <a:cs typeface="Times New Roman"/>
              </a:rPr>
              <a:t>tree </a:t>
            </a:r>
            <a:r>
              <a:rPr sz="2180" spc="109" dirty="0">
                <a:latin typeface="Times New Roman"/>
                <a:cs typeface="Times New Roman"/>
              </a:rPr>
              <a:t>to </a:t>
            </a:r>
            <a:r>
              <a:rPr sz="2180" spc="30" dirty="0">
                <a:latin typeface="Times New Roman"/>
                <a:cs typeface="Times New Roman"/>
              </a:rPr>
              <a:t>each </a:t>
            </a:r>
            <a:r>
              <a:rPr sz="2180" spc="-20" dirty="0">
                <a:latin typeface="Times New Roman"/>
                <a:cs typeface="Times New Roman"/>
              </a:rPr>
              <a:t>copy, </a:t>
            </a:r>
            <a:r>
              <a:rPr sz="2180" spc="109" dirty="0">
                <a:latin typeface="Times New Roman"/>
                <a:cs typeface="Times New Roman"/>
              </a:rPr>
              <a:t>and then </a:t>
            </a:r>
            <a:r>
              <a:rPr sz="2180" spc="30" dirty="0">
                <a:latin typeface="Times New Roman"/>
                <a:cs typeface="Times New Roman"/>
              </a:rPr>
              <a:t>combining all  </a:t>
            </a:r>
            <a:r>
              <a:rPr sz="2180" spc="-40" dirty="0">
                <a:latin typeface="Times New Roman"/>
                <a:cs typeface="Times New Roman"/>
              </a:rPr>
              <a:t>of </a:t>
            </a:r>
            <a:r>
              <a:rPr sz="2180" spc="109" dirty="0">
                <a:latin typeface="Times New Roman"/>
                <a:cs typeface="Times New Roman"/>
              </a:rPr>
              <a:t>the </a:t>
            </a:r>
            <a:r>
              <a:rPr sz="2180" spc="59" dirty="0">
                <a:latin typeface="Times New Roman"/>
                <a:cs typeface="Times New Roman"/>
              </a:rPr>
              <a:t>trees </a:t>
            </a:r>
            <a:r>
              <a:rPr sz="2180" spc="50" dirty="0">
                <a:latin typeface="Times New Roman"/>
                <a:cs typeface="Times New Roman"/>
              </a:rPr>
              <a:t>in </a:t>
            </a:r>
            <a:r>
              <a:rPr sz="2180" spc="59" dirty="0">
                <a:latin typeface="Times New Roman"/>
                <a:cs typeface="Times New Roman"/>
              </a:rPr>
              <a:t>order </a:t>
            </a:r>
            <a:r>
              <a:rPr sz="2180" spc="109" dirty="0">
                <a:latin typeface="Times New Roman"/>
                <a:cs typeface="Times New Roman"/>
              </a:rPr>
              <a:t>to </a:t>
            </a:r>
            <a:r>
              <a:rPr sz="2180" spc="69" dirty="0">
                <a:latin typeface="Times New Roman"/>
                <a:cs typeface="Times New Roman"/>
              </a:rPr>
              <a:t>create </a:t>
            </a:r>
            <a:r>
              <a:rPr sz="2180" spc="109" dirty="0">
                <a:latin typeface="Times New Roman"/>
                <a:cs typeface="Times New Roman"/>
              </a:rPr>
              <a:t>a </a:t>
            </a:r>
            <a:r>
              <a:rPr sz="2180" spc="10" dirty="0">
                <a:latin typeface="Times New Roman"/>
                <a:cs typeface="Times New Roman"/>
              </a:rPr>
              <a:t>single </a:t>
            </a:r>
            <a:r>
              <a:rPr sz="2180" spc="50" dirty="0">
                <a:latin typeface="Times New Roman"/>
                <a:cs typeface="Times New Roman"/>
              </a:rPr>
              <a:t>predictive model.</a:t>
            </a:r>
            <a:endParaRPr sz="2180" dirty="0">
              <a:latin typeface="Times New Roman"/>
              <a:cs typeface="Times New Roman"/>
            </a:endParaRPr>
          </a:p>
          <a:p>
            <a:pPr marL="286911" marR="1011737" indent="-261743">
              <a:lnSpc>
                <a:spcPct val="102600"/>
              </a:lnSpc>
              <a:spcBef>
                <a:spcPts val="595"/>
              </a:spcBef>
              <a:buClr>
                <a:srgbClr val="3333B2"/>
              </a:buClr>
              <a:buSzPct val="90909"/>
              <a:buFont typeface="DejaVu Sans"/>
              <a:buChar char="•"/>
              <a:tabLst>
                <a:tab pos="288169" algn="l"/>
              </a:tabLst>
            </a:pPr>
            <a:r>
              <a:rPr sz="2180" spc="50" dirty="0">
                <a:latin typeface="Times New Roman"/>
                <a:cs typeface="Times New Roman"/>
              </a:rPr>
              <a:t>Notably, </a:t>
            </a:r>
            <a:r>
              <a:rPr sz="2180" spc="30" dirty="0">
                <a:latin typeface="Times New Roman"/>
                <a:cs typeface="Times New Roman"/>
              </a:rPr>
              <a:t>each </a:t>
            </a:r>
            <a:r>
              <a:rPr sz="2180" spc="79" dirty="0">
                <a:latin typeface="Times New Roman"/>
                <a:cs typeface="Times New Roman"/>
              </a:rPr>
              <a:t>tree </a:t>
            </a:r>
            <a:r>
              <a:rPr sz="2180" spc="-10" dirty="0">
                <a:latin typeface="Times New Roman"/>
                <a:cs typeface="Times New Roman"/>
              </a:rPr>
              <a:t>is </a:t>
            </a:r>
            <a:r>
              <a:rPr sz="2180" spc="79" dirty="0">
                <a:latin typeface="Times New Roman"/>
                <a:cs typeface="Times New Roman"/>
              </a:rPr>
              <a:t>built </a:t>
            </a:r>
            <a:r>
              <a:rPr sz="2180" spc="50" dirty="0">
                <a:latin typeface="Times New Roman"/>
                <a:cs typeface="Times New Roman"/>
              </a:rPr>
              <a:t>on </a:t>
            </a:r>
            <a:r>
              <a:rPr sz="2180" spc="109" dirty="0">
                <a:latin typeface="Times New Roman"/>
                <a:cs typeface="Times New Roman"/>
              </a:rPr>
              <a:t>a bootstrap </a:t>
            </a:r>
            <a:r>
              <a:rPr sz="2180" spc="139" dirty="0">
                <a:latin typeface="Times New Roman"/>
                <a:cs typeface="Times New Roman"/>
              </a:rPr>
              <a:t>data </a:t>
            </a:r>
            <a:r>
              <a:rPr sz="2180" spc="69" dirty="0">
                <a:latin typeface="Times New Roman"/>
                <a:cs typeface="Times New Roman"/>
              </a:rPr>
              <a:t>set,  independent </a:t>
            </a:r>
            <a:r>
              <a:rPr sz="2180" spc="-40" dirty="0">
                <a:latin typeface="Times New Roman"/>
                <a:cs typeface="Times New Roman"/>
              </a:rPr>
              <a:t>of </a:t>
            </a:r>
            <a:r>
              <a:rPr sz="2180" spc="109" dirty="0">
                <a:latin typeface="Times New Roman"/>
                <a:cs typeface="Times New Roman"/>
              </a:rPr>
              <a:t>the </a:t>
            </a:r>
            <a:r>
              <a:rPr sz="2180" spc="89" dirty="0">
                <a:latin typeface="Times New Roman"/>
                <a:cs typeface="Times New Roman"/>
              </a:rPr>
              <a:t>other</a:t>
            </a:r>
            <a:r>
              <a:rPr sz="2180" spc="30" dirty="0">
                <a:latin typeface="Times New Roman"/>
                <a:cs typeface="Times New Roman"/>
              </a:rPr>
              <a:t> </a:t>
            </a:r>
            <a:r>
              <a:rPr sz="2180" spc="59" dirty="0">
                <a:latin typeface="Times New Roman"/>
                <a:cs typeface="Times New Roman"/>
              </a:rPr>
              <a:t>trees.</a:t>
            </a:r>
            <a:endParaRPr sz="2180" dirty="0">
              <a:latin typeface="Times New Roman"/>
              <a:cs typeface="Times New Roman"/>
            </a:endParaRPr>
          </a:p>
          <a:p>
            <a:pPr marL="286911" marR="172398" indent="-261743">
              <a:lnSpc>
                <a:spcPct val="102600"/>
              </a:lnSpc>
              <a:spcBef>
                <a:spcPts val="595"/>
              </a:spcBef>
              <a:buClr>
                <a:srgbClr val="3333B2"/>
              </a:buClr>
              <a:buSzPct val="90909"/>
              <a:buFont typeface="DejaVu Sans"/>
              <a:buChar char="•"/>
              <a:tabLst>
                <a:tab pos="288169" algn="l"/>
              </a:tabLst>
            </a:pPr>
            <a:r>
              <a:rPr sz="2180" spc="50" dirty="0">
                <a:latin typeface="Times New Roman"/>
                <a:cs typeface="Times New Roman"/>
              </a:rPr>
              <a:t>Boosting </a:t>
            </a:r>
            <a:r>
              <a:rPr sz="2180" spc="10" dirty="0">
                <a:latin typeface="Times New Roman"/>
                <a:cs typeface="Times New Roman"/>
              </a:rPr>
              <a:t>works </a:t>
            </a:r>
            <a:r>
              <a:rPr sz="2180" spc="50" dirty="0">
                <a:latin typeface="Times New Roman"/>
                <a:cs typeface="Times New Roman"/>
              </a:rPr>
              <a:t>in </a:t>
            </a:r>
            <a:r>
              <a:rPr sz="2180" spc="109" dirty="0">
                <a:latin typeface="Times New Roman"/>
                <a:cs typeface="Times New Roman"/>
              </a:rPr>
              <a:t>a </a:t>
            </a:r>
            <a:r>
              <a:rPr sz="2180" spc="40" dirty="0">
                <a:latin typeface="Times New Roman"/>
                <a:cs typeface="Times New Roman"/>
              </a:rPr>
              <a:t>similar </a:t>
            </a:r>
            <a:r>
              <a:rPr sz="2180" spc="-30" dirty="0">
                <a:latin typeface="Times New Roman"/>
                <a:cs typeface="Times New Roman"/>
              </a:rPr>
              <a:t>way, </a:t>
            </a:r>
            <a:r>
              <a:rPr sz="2180" spc="59" dirty="0">
                <a:latin typeface="Times New Roman"/>
                <a:cs typeface="Times New Roman"/>
              </a:rPr>
              <a:t>except </a:t>
            </a:r>
            <a:r>
              <a:rPr sz="2180" spc="168" dirty="0">
                <a:latin typeface="Times New Roman"/>
                <a:cs typeface="Times New Roman"/>
              </a:rPr>
              <a:t>that </a:t>
            </a:r>
            <a:r>
              <a:rPr sz="2180" spc="109" dirty="0">
                <a:latin typeface="Times New Roman"/>
                <a:cs typeface="Times New Roman"/>
              </a:rPr>
              <a:t>the </a:t>
            </a:r>
            <a:r>
              <a:rPr sz="2180" spc="59" dirty="0">
                <a:latin typeface="Times New Roman"/>
                <a:cs typeface="Times New Roman"/>
              </a:rPr>
              <a:t>trees </a:t>
            </a:r>
            <a:r>
              <a:rPr sz="2180" spc="69" dirty="0">
                <a:latin typeface="Times New Roman"/>
                <a:cs typeface="Times New Roman"/>
              </a:rPr>
              <a:t>are  </a:t>
            </a:r>
            <a:r>
              <a:rPr sz="2180" spc="20" dirty="0">
                <a:latin typeface="Times New Roman"/>
                <a:cs typeface="Times New Roman"/>
              </a:rPr>
              <a:t>grown </a:t>
            </a:r>
            <a:r>
              <a:rPr sz="2180" i="1" spc="20" dirty="0">
                <a:solidFill>
                  <a:srgbClr val="009900"/>
                </a:solidFill>
                <a:latin typeface="Times New Roman"/>
                <a:cs typeface="Times New Roman"/>
              </a:rPr>
              <a:t>sequentially</a:t>
            </a:r>
            <a:r>
              <a:rPr sz="2180" spc="20" dirty="0">
                <a:latin typeface="Times New Roman"/>
                <a:cs typeface="Times New Roman"/>
              </a:rPr>
              <a:t>: </a:t>
            </a:r>
            <a:r>
              <a:rPr sz="2180" spc="30" dirty="0">
                <a:latin typeface="Times New Roman"/>
                <a:cs typeface="Times New Roman"/>
              </a:rPr>
              <a:t>each </a:t>
            </a:r>
            <a:r>
              <a:rPr sz="2180" spc="79" dirty="0">
                <a:latin typeface="Times New Roman"/>
                <a:cs typeface="Times New Roman"/>
              </a:rPr>
              <a:t>tree </a:t>
            </a:r>
            <a:r>
              <a:rPr sz="2180" spc="-10" dirty="0">
                <a:latin typeface="Times New Roman"/>
                <a:cs typeface="Times New Roman"/>
              </a:rPr>
              <a:t>is </a:t>
            </a:r>
            <a:r>
              <a:rPr sz="2180" spc="20" dirty="0">
                <a:latin typeface="Times New Roman"/>
                <a:cs typeface="Times New Roman"/>
              </a:rPr>
              <a:t>grown </a:t>
            </a:r>
            <a:r>
              <a:rPr sz="2180" spc="40" dirty="0">
                <a:latin typeface="Times New Roman"/>
                <a:cs typeface="Times New Roman"/>
              </a:rPr>
              <a:t>using </a:t>
            </a:r>
            <a:r>
              <a:rPr sz="2180" spc="59" dirty="0">
                <a:latin typeface="Times New Roman"/>
                <a:cs typeface="Times New Roman"/>
              </a:rPr>
              <a:t>information  </a:t>
            </a:r>
            <a:r>
              <a:rPr sz="2180" spc="30" dirty="0">
                <a:latin typeface="Times New Roman"/>
                <a:cs typeface="Times New Roman"/>
              </a:rPr>
              <a:t>from </a:t>
            </a:r>
            <a:r>
              <a:rPr sz="2180" spc="40" dirty="0">
                <a:latin typeface="Times New Roman"/>
                <a:cs typeface="Times New Roman"/>
              </a:rPr>
              <a:t>previously </a:t>
            </a:r>
            <a:r>
              <a:rPr sz="2180" spc="20" dirty="0">
                <a:latin typeface="Times New Roman"/>
                <a:cs typeface="Times New Roman"/>
              </a:rPr>
              <a:t>grown</a:t>
            </a:r>
            <a:r>
              <a:rPr sz="2180" spc="426" dirty="0">
                <a:latin typeface="Times New Roman"/>
                <a:cs typeface="Times New Roman"/>
              </a:rPr>
              <a:t> </a:t>
            </a:r>
            <a:r>
              <a:rPr sz="2180" spc="59" dirty="0">
                <a:latin typeface="Times New Roman"/>
                <a:cs typeface="Times New Roman"/>
              </a:rPr>
              <a:t>trees.</a:t>
            </a:r>
            <a:endParaRPr sz="2180" dirty="0">
              <a:latin typeface="Times New Roman"/>
              <a:cs typeface="Times New Roman"/>
            </a:endParaRPr>
          </a:p>
        </p:txBody>
      </p:sp>
    </p:spTree>
    <p:extLst>
      <p:ext uri="{BB962C8B-B14F-4D97-AF65-F5344CB8AC3E}">
        <p14:creationId xmlns:p14="http://schemas.microsoft.com/office/powerpoint/2010/main" val="3768852253"/>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0236" y="111337"/>
            <a:ext cx="9828595" cy="711415"/>
          </a:xfrm>
          <a:prstGeom prst="rect">
            <a:avLst/>
          </a:prstGeom>
        </p:spPr>
        <p:txBody>
          <a:bodyPr vert="horz" wrap="square" lIns="0" tIns="33975" rIns="0" bIns="0" rtlCol="0" anchor="ctr">
            <a:spAutoFit/>
          </a:bodyPr>
          <a:lstStyle/>
          <a:p>
            <a:pPr marL="25168">
              <a:lnSpc>
                <a:spcPct val="100000"/>
              </a:lnSpc>
              <a:spcBef>
                <a:spcPts val="268"/>
              </a:spcBef>
            </a:pPr>
            <a:r>
              <a:rPr spc="40" dirty="0"/>
              <a:t>What </a:t>
            </a:r>
            <a:r>
              <a:rPr spc="-79" dirty="0"/>
              <a:t>is </a:t>
            </a:r>
            <a:r>
              <a:rPr spc="-20" dirty="0"/>
              <a:t>the </a:t>
            </a:r>
            <a:r>
              <a:rPr spc="-59" dirty="0"/>
              <a:t>idea behind </a:t>
            </a:r>
            <a:r>
              <a:rPr spc="-30" dirty="0"/>
              <a:t>this</a:t>
            </a:r>
            <a:r>
              <a:rPr spc="-50" dirty="0"/>
              <a:t> </a:t>
            </a:r>
            <a:r>
              <a:rPr spc="-59" dirty="0"/>
              <a:t>procedure?</a:t>
            </a:r>
          </a:p>
        </p:txBody>
      </p:sp>
      <p:sp>
        <p:nvSpPr>
          <p:cNvPr id="3" name="object 3"/>
          <p:cNvSpPr txBox="1"/>
          <p:nvPr/>
        </p:nvSpPr>
        <p:spPr>
          <a:xfrm>
            <a:off x="860612" y="1181585"/>
            <a:ext cx="10461812" cy="4406526"/>
          </a:xfrm>
          <a:prstGeom prst="rect">
            <a:avLst/>
          </a:prstGeom>
        </p:spPr>
        <p:txBody>
          <a:bodyPr vert="horz" wrap="square" lIns="0" tIns="13842" rIns="0" bIns="0" rtlCol="0">
            <a:spAutoFit/>
          </a:bodyPr>
          <a:lstStyle/>
          <a:p>
            <a:pPr marL="286911" marR="10067" indent="-261743" algn="just">
              <a:lnSpc>
                <a:spcPct val="102600"/>
              </a:lnSpc>
              <a:spcBef>
                <a:spcPts val="109"/>
              </a:spcBef>
              <a:buClr>
                <a:srgbClr val="3333B2"/>
              </a:buClr>
              <a:buSzPct val="90909"/>
              <a:buFont typeface="DejaVu Sans"/>
              <a:buChar char="•"/>
              <a:tabLst>
                <a:tab pos="288169" algn="l"/>
              </a:tabLst>
            </a:pPr>
            <a:r>
              <a:rPr sz="2400" spc="10" dirty="0">
                <a:latin typeface="Times New Roman"/>
                <a:cs typeface="Times New Roman"/>
              </a:rPr>
              <a:t>Unlike </a:t>
            </a:r>
            <a:r>
              <a:rPr sz="2400" spc="59" dirty="0">
                <a:latin typeface="Times New Roman"/>
                <a:cs typeface="Times New Roman"/>
              </a:rPr>
              <a:t>fitting </a:t>
            </a:r>
            <a:r>
              <a:rPr sz="2400" spc="109" dirty="0">
                <a:latin typeface="Times New Roman"/>
                <a:cs typeface="Times New Roman"/>
              </a:rPr>
              <a:t>a </a:t>
            </a:r>
            <a:r>
              <a:rPr sz="2400" spc="10" dirty="0">
                <a:latin typeface="Times New Roman"/>
                <a:cs typeface="Times New Roman"/>
              </a:rPr>
              <a:t>single </a:t>
            </a:r>
            <a:r>
              <a:rPr sz="2400" spc="40" dirty="0">
                <a:latin typeface="Times New Roman"/>
                <a:cs typeface="Times New Roman"/>
              </a:rPr>
              <a:t>large </a:t>
            </a:r>
            <a:r>
              <a:rPr sz="2400" spc="20" dirty="0">
                <a:latin typeface="Times New Roman"/>
                <a:cs typeface="Times New Roman"/>
              </a:rPr>
              <a:t>decision </a:t>
            </a:r>
            <a:r>
              <a:rPr sz="2400" spc="79" dirty="0">
                <a:latin typeface="Times New Roman"/>
                <a:cs typeface="Times New Roman"/>
              </a:rPr>
              <a:t>tree </a:t>
            </a:r>
            <a:r>
              <a:rPr sz="2400" spc="109" dirty="0">
                <a:latin typeface="Times New Roman"/>
                <a:cs typeface="Times New Roman"/>
              </a:rPr>
              <a:t>to the </a:t>
            </a:r>
            <a:r>
              <a:rPr sz="2400" spc="119" dirty="0">
                <a:latin typeface="Times New Roman"/>
                <a:cs typeface="Times New Roman"/>
              </a:rPr>
              <a:t>data, </a:t>
            </a:r>
            <a:r>
              <a:rPr sz="2400" spc="20" dirty="0">
                <a:latin typeface="Times New Roman"/>
                <a:cs typeface="Times New Roman"/>
              </a:rPr>
              <a:t>which  </a:t>
            </a:r>
            <a:r>
              <a:rPr sz="2400" spc="79" dirty="0">
                <a:latin typeface="Times New Roman"/>
                <a:cs typeface="Times New Roman"/>
              </a:rPr>
              <a:t>amounts </a:t>
            </a:r>
            <a:r>
              <a:rPr sz="2400" spc="109" dirty="0">
                <a:latin typeface="Times New Roman"/>
                <a:cs typeface="Times New Roman"/>
              </a:rPr>
              <a:t>to </a:t>
            </a:r>
            <a:r>
              <a:rPr sz="2400" i="1" spc="40" dirty="0">
                <a:solidFill>
                  <a:srgbClr val="009900"/>
                </a:solidFill>
                <a:latin typeface="Times New Roman"/>
                <a:cs typeface="Times New Roman"/>
              </a:rPr>
              <a:t>fitting </a:t>
            </a:r>
            <a:r>
              <a:rPr sz="2400" i="1" spc="50" dirty="0">
                <a:solidFill>
                  <a:srgbClr val="009900"/>
                </a:solidFill>
                <a:latin typeface="Times New Roman"/>
                <a:cs typeface="Times New Roman"/>
              </a:rPr>
              <a:t>the </a:t>
            </a:r>
            <a:r>
              <a:rPr sz="2400" i="1" spc="30" dirty="0">
                <a:solidFill>
                  <a:srgbClr val="009900"/>
                </a:solidFill>
                <a:latin typeface="Times New Roman"/>
                <a:cs typeface="Times New Roman"/>
              </a:rPr>
              <a:t>data </a:t>
            </a:r>
            <a:r>
              <a:rPr sz="2400" i="1" spc="-10" dirty="0">
                <a:solidFill>
                  <a:srgbClr val="009900"/>
                </a:solidFill>
                <a:latin typeface="Times New Roman"/>
                <a:cs typeface="Times New Roman"/>
              </a:rPr>
              <a:t>hard </a:t>
            </a:r>
            <a:r>
              <a:rPr sz="2400" spc="109" dirty="0">
                <a:latin typeface="Times New Roman"/>
                <a:cs typeface="Times New Roman"/>
              </a:rPr>
              <a:t>and </a:t>
            </a:r>
            <a:r>
              <a:rPr sz="2400" spc="69" dirty="0">
                <a:latin typeface="Times New Roman"/>
                <a:cs typeface="Times New Roman"/>
              </a:rPr>
              <a:t>potentially </a:t>
            </a:r>
            <a:r>
              <a:rPr sz="2400" spc="40" dirty="0">
                <a:latin typeface="Times New Roman"/>
                <a:cs typeface="Times New Roman"/>
              </a:rPr>
              <a:t>overfitting,  </a:t>
            </a:r>
            <a:r>
              <a:rPr sz="2400" spc="109" dirty="0">
                <a:latin typeface="Times New Roman"/>
                <a:cs typeface="Times New Roman"/>
              </a:rPr>
              <a:t>the </a:t>
            </a:r>
            <a:r>
              <a:rPr sz="2400" spc="59" dirty="0">
                <a:latin typeface="Times New Roman"/>
                <a:cs typeface="Times New Roman"/>
              </a:rPr>
              <a:t>boosting </a:t>
            </a:r>
            <a:r>
              <a:rPr sz="2400" spc="69" dirty="0">
                <a:latin typeface="Times New Roman"/>
                <a:cs typeface="Times New Roman"/>
              </a:rPr>
              <a:t>approach instead </a:t>
            </a:r>
            <a:r>
              <a:rPr sz="2400" i="1" spc="10" dirty="0">
                <a:solidFill>
                  <a:srgbClr val="009900"/>
                </a:solidFill>
                <a:latin typeface="Times New Roman"/>
                <a:cs typeface="Times New Roman"/>
              </a:rPr>
              <a:t>learns</a:t>
            </a:r>
            <a:r>
              <a:rPr sz="2400" i="1" spc="59" dirty="0">
                <a:solidFill>
                  <a:srgbClr val="009900"/>
                </a:solidFill>
                <a:latin typeface="Times New Roman"/>
                <a:cs typeface="Times New Roman"/>
              </a:rPr>
              <a:t> </a:t>
            </a:r>
            <a:r>
              <a:rPr sz="2400" i="1" spc="20" dirty="0">
                <a:solidFill>
                  <a:srgbClr val="009900"/>
                </a:solidFill>
                <a:latin typeface="Times New Roman"/>
                <a:cs typeface="Times New Roman"/>
              </a:rPr>
              <a:t>slowly</a:t>
            </a:r>
            <a:r>
              <a:rPr sz="2400" spc="20" dirty="0">
                <a:latin typeface="Times New Roman"/>
                <a:cs typeface="Times New Roman"/>
              </a:rPr>
              <a:t>.</a:t>
            </a:r>
            <a:endParaRPr sz="2400" dirty="0">
              <a:latin typeface="Times New Roman"/>
              <a:cs typeface="Times New Roman"/>
            </a:endParaRPr>
          </a:p>
          <a:p>
            <a:pPr marL="286911" marR="295719" indent="-261743">
              <a:lnSpc>
                <a:spcPct val="102600"/>
              </a:lnSpc>
              <a:spcBef>
                <a:spcPts val="595"/>
              </a:spcBef>
              <a:buClr>
                <a:srgbClr val="3333B2"/>
              </a:buClr>
              <a:buSzPct val="90909"/>
              <a:buFont typeface="DejaVu Sans"/>
              <a:buChar char="•"/>
              <a:tabLst>
                <a:tab pos="288169" algn="l"/>
              </a:tabLst>
            </a:pPr>
            <a:r>
              <a:rPr sz="2400" spc="40" dirty="0">
                <a:latin typeface="Times New Roman"/>
                <a:cs typeface="Times New Roman"/>
              </a:rPr>
              <a:t>Given </a:t>
            </a:r>
            <a:r>
              <a:rPr sz="2400" spc="99" dirty="0">
                <a:latin typeface="Times New Roman"/>
                <a:cs typeface="Times New Roman"/>
              </a:rPr>
              <a:t>the </a:t>
            </a:r>
            <a:r>
              <a:rPr sz="2400" spc="79" dirty="0">
                <a:latin typeface="Times New Roman"/>
                <a:cs typeface="Times New Roman"/>
              </a:rPr>
              <a:t>current </a:t>
            </a:r>
            <a:r>
              <a:rPr sz="2400" spc="50" dirty="0">
                <a:latin typeface="Times New Roman"/>
                <a:cs typeface="Times New Roman"/>
              </a:rPr>
              <a:t>model, </a:t>
            </a:r>
            <a:r>
              <a:rPr sz="2400" spc="-50" dirty="0">
                <a:latin typeface="Times New Roman"/>
                <a:cs typeface="Times New Roman"/>
              </a:rPr>
              <a:t>we </a:t>
            </a:r>
            <a:r>
              <a:rPr sz="2400" spc="30" dirty="0">
                <a:latin typeface="Times New Roman"/>
                <a:cs typeface="Times New Roman"/>
              </a:rPr>
              <a:t>fit </a:t>
            </a:r>
            <a:r>
              <a:rPr sz="2400" spc="109" dirty="0">
                <a:latin typeface="Times New Roman"/>
                <a:cs typeface="Times New Roman"/>
              </a:rPr>
              <a:t>a </a:t>
            </a:r>
            <a:r>
              <a:rPr sz="2400" spc="20" dirty="0">
                <a:latin typeface="Times New Roman"/>
                <a:cs typeface="Times New Roman"/>
              </a:rPr>
              <a:t>decision </a:t>
            </a:r>
            <a:r>
              <a:rPr sz="2400" spc="79" dirty="0">
                <a:latin typeface="Times New Roman"/>
                <a:cs typeface="Times New Roman"/>
              </a:rPr>
              <a:t>tree </a:t>
            </a:r>
            <a:r>
              <a:rPr sz="2400" spc="109" dirty="0">
                <a:latin typeface="Times New Roman"/>
                <a:cs typeface="Times New Roman"/>
              </a:rPr>
              <a:t>to the  </a:t>
            </a:r>
            <a:r>
              <a:rPr sz="2400" spc="40" dirty="0">
                <a:latin typeface="Times New Roman"/>
                <a:cs typeface="Times New Roman"/>
              </a:rPr>
              <a:t>residuals </a:t>
            </a:r>
            <a:r>
              <a:rPr sz="2400" spc="30" dirty="0">
                <a:latin typeface="Times New Roman"/>
                <a:cs typeface="Times New Roman"/>
              </a:rPr>
              <a:t>from </a:t>
            </a:r>
            <a:r>
              <a:rPr sz="2400" spc="109" dirty="0">
                <a:latin typeface="Times New Roman"/>
                <a:cs typeface="Times New Roman"/>
              </a:rPr>
              <a:t>the </a:t>
            </a:r>
            <a:r>
              <a:rPr sz="2400" spc="50" dirty="0">
                <a:latin typeface="Times New Roman"/>
                <a:cs typeface="Times New Roman"/>
              </a:rPr>
              <a:t>model. </a:t>
            </a:r>
            <a:r>
              <a:rPr sz="2400" spc="-20" dirty="0">
                <a:latin typeface="Times New Roman"/>
                <a:cs typeface="Times New Roman"/>
              </a:rPr>
              <a:t>We </a:t>
            </a:r>
            <a:r>
              <a:rPr sz="2400" spc="109" dirty="0">
                <a:latin typeface="Times New Roman"/>
                <a:cs typeface="Times New Roman"/>
              </a:rPr>
              <a:t>then add </a:t>
            </a:r>
            <a:r>
              <a:rPr sz="2400" spc="79" dirty="0">
                <a:latin typeface="Times New Roman"/>
                <a:cs typeface="Times New Roman"/>
              </a:rPr>
              <a:t>this </a:t>
            </a:r>
            <a:r>
              <a:rPr sz="2400" spc="20" dirty="0">
                <a:latin typeface="Times New Roman"/>
                <a:cs typeface="Times New Roman"/>
              </a:rPr>
              <a:t>new decision  </a:t>
            </a:r>
            <a:r>
              <a:rPr sz="2400" spc="79" dirty="0">
                <a:latin typeface="Times New Roman"/>
                <a:cs typeface="Times New Roman"/>
              </a:rPr>
              <a:t>tree </a:t>
            </a:r>
            <a:r>
              <a:rPr sz="2400" spc="59" dirty="0">
                <a:latin typeface="Times New Roman"/>
                <a:cs typeface="Times New Roman"/>
              </a:rPr>
              <a:t>into </a:t>
            </a:r>
            <a:r>
              <a:rPr sz="2400" spc="109" dirty="0">
                <a:latin typeface="Times New Roman"/>
                <a:cs typeface="Times New Roman"/>
              </a:rPr>
              <a:t>the </a:t>
            </a:r>
            <a:r>
              <a:rPr sz="2400" spc="69" dirty="0">
                <a:latin typeface="Times New Roman"/>
                <a:cs typeface="Times New Roman"/>
              </a:rPr>
              <a:t>fitted </a:t>
            </a:r>
            <a:r>
              <a:rPr sz="2400" spc="50" dirty="0">
                <a:latin typeface="Times New Roman"/>
                <a:cs typeface="Times New Roman"/>
              </a:rPr>
              <a:t>function in </a:t>
            </a:r>
            <a:r>
              <a:rPr sz="2400" spc="59" dirty="0">
                <a:latin typeface="Times New Roman"/>
                <a:cs typeface="Times New Roman"/>
              </a:rPr>
              <a:t>order </a:t>
            </a:r>
            <a:r>
              <a:rPr sz="2400" spc="109" dirty="0">
                <a:latin typeface="Times New Roman"/>
                <a:cs typeface="Times New Roman"/>
              </a:rPr>
              <a:t>to </a:t>
            </a:r>
            <a:r>
              <a:rPr sz="2400" spc="119" dirty="0">
                <a:latin typeface="Times New Roman"/>
                <a:cs typeface="Times New Roman"/>
              </a:rPr>
              <a:t>update </a:t>
            </a:r>
            <a:r>
              <a:rPr sz="2400" spc="109" dirty="0">
                <a:latin typeface="Times New Roman"/>
                <a:cs typeface="Times New Roman"/>
              </a:rPr>
              <a:t>the  </a:t>
            </a:r>
            <a:r>
              <a:rPr sz="2400" spc="40" dirty="0">
                <a:latin typeface="Times New Roman"/>
                <a:cs typeface="Times New Roman"/>
              </a:rPr>
              <a:t>residuals.</a:t>
            </a:r>
            <a:endParaRPr sz="2400" dirty="0">
              <a:latin typeface="Times New Roman"/>
              <a:cs typeface="Times New Roman"/>
            </a:endParaRPr>
          </a:p>
          <a:p>
            <a:pPr marL="286911" marR="497060" indent="-261743">
              <a:lnSpc>
                <a:spcPct val="102600"/>
              </a:lnSpc>
              <a:spcBef>
                <a:spcPts val="595"/>
              </a:spcBef>
              <a:buClr>
                <a:srgbClr val="3333B2"/>
              </a:buClr>
              <a:buSzPct val="90909"/>
              <a:buFont typeface="DejaVu Sans"/>
              <a:buChar char="•"/>
              <a:tabLst>
                <a:tab pos="288169" algn="l"/>
              </a:tabLst>
            </a:pPr>
            <a:r>
              <a:rPr sz="2400" spc="69" dirty="0">
                <a:latin typeface="Times New Roman"/>
                <a:cs typeface="Times New Roman"/>
              </a:rPr>
              <a:t>Each </a:t>
            </a:r>
            <a:r>
              <a:rPr sz="2400" spc="-40" dirty="0">
                <a:latin typeface="Times New Roman"/>
                <a:cs typeface="Times New Roman"/>
              </a:rPr>
              <a:t>of </a:t>
            </a:r>
            <a:r>
              <a:rPr sz="2400" spc="59" dirty="0">
                <a:latin typeface="Times New Roman"/>
                <a:cs typeface="Times New Roman"/>
              </a:rPr>
              <a:t>these trees </a:t>
            </a:r>
            <a:r>
              <a:rPr sz="2400" spc="69" dirty="0">
                <a:latin typeface="Times New Roman"/>
                <a:cs typeface="Times New Roman"/>
              </a:rPr>
              <a:t>can </a:t>
            </a:r>
            <a:r>
              <a:rPr sz="2400" spc="79" dirty="0">
                <a:latin typeface="Times New Roman"/>
                <a:cs typeface="Times New Roman"/>
              </a:rPr>
              <a:t>be </a:t>
            </a:r>
            <a:r>
              <a:rPr sz="2400" spc="109" dirty="0">
                <a:latin typeface="Times New Roman"/>
                <a:cs typeface="Times New Roman"/>
              </a:rPr>
              <a:t>rather </a:t>
            </a:r>
            <a:r>
              <a:rPr sz="2400" spc="40" dirty="0">
                <a:latin typeface="Times New Roman"/>
                <a:cs typeface="Times New Roman"/>
              </a:rPr>
              <a:t>small, </a:t>
            </a:r>
            <a:r>
              <a:rPr sz="2400" spc="79" dirty="0">
                <a:latin typeface="Times New Roman"/>
                <a:cs typeface="Times New Roman"/>
              </a:rPr>
              <a:t>with </a:t>
            </a:r>
            <a:r>
              <a:rPr sz="2400" spc="99" dirty="0">
                <a:latin typeface="Times New Roman"/>
                <a:cs typeface="Times New Roman"/>
              </a:rPr>
              <a:t>just </a:t>
            </a:r>
            <a:r>
              <a:rPr sz="2400" spc="109" dirty="0">
                <a:latin typeface="Times New Roman"/>
                <a:cs typeface="Times New Roman"/>
              </a:rPr>
              <a:t>a </a:t>
            </a:r>
            <a:r>
              <a:rPr sz="2400" spc="-30" dirty="0">
                <a:latin typeface="Times New Roman"/>
                <a:cs typeface="Times New Roman"/>
              </a:rPr>
              <a:t>few  </a:t>
            </a:r>
            <a:r>
              <a:rPr sz="2400" spc="79" dirty="0">
                <a:latin typeface="Times New Roman"/>
                <a:cs typeface="Times New Roman"/>
              </a:rPr>
              <a:t>terminal </a:t>
            </a:r>
            <a:r>
              <a:rPr sz="2400" spc="50" dirty="0">
                <a:latin typeface="Times New Roman"/>
                <a:cs typeface="Times New Roman"/>
              </a:rPr>
              <a:t>nodes, </a:t>
            </a:r>
            <a:r>
              <a:rPr sz="2400" spc="69" dirty="0">
                <a:latin typeface="Times New Roman"/>
                <a:cs typeface="Times New Roman"/>
              </a:rPr>
              <a:t>determined </a:t>
            </a:r>
            <a:r>
              <a:rPr sz="2400" spc="50" dirty="0">
                <a:latin typeface="Times New Roman"/>
                <a:cs typeface="Times New Roman"/>
              </a:rPr>
              <a:t>by </a:t>
            </a:r>
            <a:r>
              <a:rPr sz="2400" spc="109" dirty="0">
                <a:latin typeface="Times New Roman"/>
                <a:cs typeface="Times New Roman"/>
              </a:rPr>
              <a:t>the </a:t>
            </a:r>
            <a:r>
              <a:rPr sz="2400" spc="99" dirty="0">
                <a:latin typeface="Times New Roman"/>
                <a:cs typeface="Times New Roman"/>
              </a:rPr>
              <a:t>parameter </a:t>
            </a:r>
            <a:r>
              <a:rPr sz="2400" i="1" spc="30" dirty="0">
                <a:latin typeface="Times New Roman"/>
                <a:cs typeface="Times New Roman"/>
              </a:rPr>
              <a:t>d </a:t>
            </a:r>
            <a:r>
              <a:rPr sz="2400" spc="50" dirty="0">
                <a:latin typeface="Times New Roman"/>
                <a:cs typeface="Times New Roman"/>
              </a:rPr>
              <a:t>in </a:t>
            </a:r>
            <a:r>
              <a:rPr sz="2400" spc="109" dirty="0">
                <a:latin typeface="Times New Roman"/>
                <a:cs typeface="Times New Roman"/>
              </a:rPr>
              <a:t>the  </a:t>
            </a:r>
            <a:r>
              <a:rPr sz="2400" spc="69" dirty="0">
                <a:latin typeface="Times New Roman"/>
                <a:cs typeface="Times New Roman"/>
              </a:rPr>
              <a:t>algorithm.</a:t>
            </a:r>
            <a:endParaRPr sz="2400" dirty="0">
              <a:latin typeface="Times New Roman"/>
              <a:cs typeface="Times New Roman"/>
            </a:endParaRPr>
          </a:p>
          <a:p>
            <a:pPr marL="286911" marR="32718" indent="-261743">
              <a:lnSpc>
                <a:spcPct val="102600"/>
              </a:lnSpc>
              <a:spcBef>
                <a:spcPts val="595"/>
              </a:spcBef>
              <a:buClr>
                <a:srgbClr val="3333B2"/>
              </a:buClr>
              <a:buSzPct val="90909"/>
              <a:buFont typeface="DejaVu Sans"/>
              <a:buChar char="•"/>
              <a:tabLst>
                <a:tab pos="288169" algn="l"/>
              </a:tabLst>
            </a:pPr>
            <a:r>
              <a:rPr sz="2400" spc="59" dirty="0">
                <a:latin typeface="Times New Roman"/>
                <a:cs typeface="Times New Roman"/>
              </a:rPr>
              <a:t>By fitting </a:t>
            </a:r>
            <a:r>
              <a:rPr sz="2400" spc="40" dirty="0">
                <a:latin typeface="Times New Roman"/>
                <a:cs typeface="Times New Roman"/>
              </a:rPr>
              <a:t>small </a:t>
            </a:r>
            <a:r>
              <a:rPr sz="2400" spc="59" dirty="0">
                <a:latin typeface="Times New Roman"/>
                <a:cs typeface="Times New Roman"/>
              </a:rPr>
              <a:t>trees </a:t>
            </a:r>
            <a:r>
              <a:rPr sz="2400" spc="109" dirty="0">
                <a:latin typeface="Times New Roman"/>
                <a:cs typeface="Times New Roman"/>
              </a:rPr>
              <a:t>to the </a:t>
            </a:r>
            <a:r>
              <a:rPr sz="2400" spc="40" dirty="0">
                <a:latin typeface="Times New Roman"/>
                <a:cs typeface="Times New Roman"/>
              </a:rPr>
              <a:t>residuals, </a:t>
            </a:r>
            <a:r>
              <a:rPr sz="2400" spc="-50" dirty="0">
                <a:latin typeface="Times New Roman"/>
                <a:cs typeface="Times New Roman"/>
              </a:rPr>
              <a:t>we </a:t>
            </a:r>
            <a:r>
              <a:rPr sz="2400" spc="-10" dirty="0">
                <a:latin typeface="Times New Roman"/>
                <a:cs typeface="Times New Roman"/>
              </a:rPr>
              <a:t>slowly </a:t>
            </a:r>
            <a:r>
              <a:rPr sz="2400" spc="30" dirty="0">
                <a:latin typeface="Times New Roman"/>
                <a:cs typeface="Times New Roman"/>
              </a:rPr>
              <a:t>improve </a:t>
            </a:r>
            <a:r>
              <a:rPr sz="2400" i="1" spc="99" dirty="0">
                <a:latin typeface="Times New Roman"/>
                <a:cs typeface="Times New Roman"/>
              </a:rPr>
              <a:t>f</a:t>
            </a:r>
            <a:r>
              <a:rPr sz="2400" spc="149" baseline="15151" dirty="0">
                <a:latin typeface="Times New Roman"/>
                <a:cs typeface="Times New Roman"/>
              </a:rPr>
              <a:t>ˆ </a:t>
            </a:r>
            <a:r>
              <a:rPr sz="2400" spc="99" dirty="0">
                <a:latin typeface="Times New Roman"/>
                <a:cs typeface="Times New Roman"/>
              </a:rPr>
              <a:t> </a:t>
            </a:r>
            <a:r>
              <a:rPr sz="2400" spc="50" dirty="0">
                <a:latin typeface="Times New Roman"/>
                <a:cs typeface="Times New Roman"/>
              </a:rPr>
              <a:t>in </a:t>
            </a:r>
            <a:r>
              <a:rPr sz="2400" spc="59" dirty="0">
                <a:latin typeface="Times New Roman"/>
                <a:cs typeface="Times New Roman"/>
              </a:rPr>
              <a:t>areas </a:t>
            </a:r>
            <a:r>
              <a:rPr sz="2400" spc="40" dirty="0">
                <a:latin typeface="Times New Roman"/>
                <a:cs typeface="Times New Roman"/>
              </a:rPr>
              <a:t>where </a:t>
            </a:r>
            <a:r>
              <a:rPr sz="2400" spc="109" dirty="0">
                <a:latin typeface="Times New Roman"/>
                <a:cs typeface="Times New Roman"/>
              </a:rPr>
              <a:t>it </a:t>
            </a:r>
            <a:r>
              <a:rPr sz="2400" spc="30" dirty="0">
                <a:latin typeface="Times New Roman"/>
                <a:cs typeface="Times New Roman"/>
              </a:rPr>
              <a:t>does </a:t>
            </a:r>
            <a:r>
              <a:rPr sz="2400" spc="109" dirty="0">
                <a:latin typeface="Times New Roman"/>
                <a:cs typeface="Times New Roman"/>
              </a:rPr>
              <a:t>not </a:t>
            </a:r>
            <a:r>
              <a:rPr sz="2400" spc="59" dirty="0">
                <a:latin typeface="Times New Roman"/>
                <a:cs typeface="Times New Roman"/>
              </a:rPr>
              <a:t>perform </a:t>
            </a:r>
            <a:r>
              <a:rPr sz="2400" spc="-20" dirty="0">
                <a:latin typeface="Times New Roman"/>
                <a:cs typeface="Times New Roman"/>
              </a:rPr>
              <a:t>well. </a:t>
            </a:r>
            <a:r>
              <a:rPr sz="2400" spc="109" dirty="0">
                <a:latin typeface="Times New Roman"/>
                <a:cs typeface="Times New Roman"/>
              </a:rPr>
              <a:t>The </a:t>
            </a:r>
            <a:r>
              <a:rPr sz="2400" spc="30" dirty="0">
                <a:latin typeface="Times New Roman"/>
                <a:cs typeface="Times New Roman"/>
              </a:rPr>
              <a:t>shrinkage  </a:t>
            </a:r>
            <a:r>
              <a:rPr sz="2400" spc="99" dirty="0">
                <a:latin typeface="Times New Roman"/>
                <a:cs typeface="Times New Roman"/>
              </a:rPr>
              <a:t>parameter </a:t>
            </a:r>
            <a:r>
              <a:rPr sz="2400" i="1" spc="307" dirty="0">
                <a:latin typeface="Times New Roman"/>
                <a:cs typeface="Times New Roman"/>
              </a:rPr>
              <a:t>λ </a:t>
            </a:r>
            <a:r>
              <a:rPr sz="2400" spc="-20" dirty="0">
                <a:latin typeface="Times New Roman"/>
                <a:cs typeface="Times New Roman"/>
              </a:rPr>
              <a:t>slows </a:t>
            </a:r>
            <a:r>
              <a:rPr sz="2400" spc="109" dirty="0">
                <a:latin typeface="Times New Roman"/>
                <a:cs typeface="Times New Roman"/>
              </a:rPr>
              <a:t>the </a:t>
            </a:r>
            <a:r>
              <a:rPr sz="2400" spc="30" dirty="0">
                <a:latin typeface="Times New Roman"/>
                <a:cs typeface="Times New Roman"/>
              </a:rPr>
              <a:t>process down </a:t>
            </a:r>
            <a:r>
              <a:rPr sz="2400" spc="10" dirty="0">
                <a:latin typeface="Times New Roman"/>
                <a:cs typeface="Times New Roman"/>
              </a:rPr>
              <a:t>even </a:t>
            </a:r>
            <a:r>
              <a:rPr sz="2400" spc="79" dirty="0">
                <a:latin typeface="Times New Roman"/>
                <a:cs typeface="Times New Roman"/>
              </a:rPr>
              <a:t>further, </a:t>
            </a:r>
            <a:r>
              <a:rPr sz="2400" spc="10" dirty="0">
                <a:latin typeface="Times New Roman"/>
                <a:cs typeface="Times New Roman"/>
              </a:rPr>
              <a:t>allowing  </a:t>
            </a:r>
            <a:r>
              <a:rPr sz="2400" spc="50" dirty="0">
                <a:latin typeface="Times New Roman"/>
                <a:cs typeface="Times New Roman"/>
              </a:rPr>
              <a:t>more </a:t>
            </a:r>
            <a:r>
              <a:rPr sz="2400" spc="109" dirty="0">
                <a:latin typeface="Times New Roman"/>
                <a:cs typeface="Times New Roman"/>
              </a:rPr>
              <a:t>and </a:t>
            </a:r>
            <a:r>
              <a:rPr sz="2400" spc="30" dirty="0">
                <a:latin typeface="Times New Roman"/>
                <a:cs typeface="Times New Roman"/>
              </a:rPr>
              <a:t>different </a:t>
            </a:r>
            <a:r>
              <a:rPr sz="2400" spc="79" dirty="0">
                <a:latin typeface="Times New Roman"/>
                <a:cs typeface="Times New Roman"/>
              </a:rPr>
              <a:t>shaped </a:t>
            </a:r>
            <a:r>
              <a:rPr sz="2400" spc="59" dirty="0">
                <a:latin typeface="Times New Roman"/>
                <a:cs typeface="Times New Roman"/>
              </a:rPr>
              <a:t>trees </a:t>
            </a:r>
            <a:r>
              <a:rPr sz="2400" spc="109" dirty="0">
                <a:latin typeface="Times New Roman"/>
                <a:cs typeface="Times New Roman"/>
              </a:rPr>
              <a:t>to attack </a:t>
            </a:r>
            <a:r>
              <a:rPr sz="2400" spc="99" dirty="0">
                <a:latin typeface="Times New Roman"/>
                <a:cs typeface="Times New Roman"/>
              </a:rPr>
              <a:t>the</a:t>
            </a:r>
            <a:r>
              <a:rPr sz="2400" spc="208" dirty="0">
                <a:latin typeface="Times New Roman"/>
                <a:cs typeface="Times New Roman"/>
              </a:rPr>
              <a:t> </a:t>
            </a:r>
            <a:r>
              <a:rPr sz="2400" spc="40" dirty="0">
                <a:latin typeface="Times New Roman"/>
                <a:cs typeface="Times New Roman"/>
              </a:rPr>
              <a:t>residuals.</a:t>
            </a:r>
            <a:endParaRPr sz="2400" dirty="0">
              <a:latin typeface="Times New Roman"/>
              <a:cs typeface="Times New Roman"/>
            </a:endParaRPr>
          </a:p>
        </p:txBody>
      </p:sp>
    </p:spTree>
    <p:extLst>
      <p:ext uri="{BB962C8B-B14F-4D97-AF65-F5344CB8AC3E}">
        <p14:creationId xmlns:p14="http://schemas.microsoft.com/office/powerpoint/2010/main" val="1126923045"/>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7699" y="98713"/>
            <a:ext cx="8766411" cy="711415"/>
          </a:xfrm>
          <a:prstGeom prst="rect">
            <a:avLst/>
          </a:prstGeom>
        </p:spPr>
        <p:txBody>
          <a:bodyPr vert="horz" wrap="square" lIns="0" tIns="33975" rIns="0" bIns="0" rtlCol="0" anchor="ctr">
            <a:spAutoFit/>
          </a:bodyPr>
          <a:lstStyle/>
          <a:p>
            <a:pPr marL="25168">
              <a:lnSpc>
                <a:spcPct val="100000"/>
              </a:lnSpc>
              <a:spcBef>
                <a:spcPts val="268"/>
              </a:spcBef>
            </a:pPr>
            <a:r>
              <a:rPr spc="-20" dirty="0"/>
              <a:t>Boosting </a:t>
            </a:r>
            <a:r>
              <a:rPr spc="-40" dirty="0"/>
              <a:t>algorithm </a:t>
            </a:r>
            <a:r>
              <a:rPr spc="-79" dirty="0"/>
              <a:t>for regression</a:t>
            </a:r>
            <a:r>
              <a:rPr spc="476" dirty="0"/>
              <a:t> </a:t>
            </a:r>
            <a:r>
              <a:rPr spc="-50" dirty="0"/>
              <a:t>trees</a:t>
            </a:r>
          </a:p>
        </p:txBody>
      </p:sp>
      <p:pic>
        <p:nvPicPr>
          <p:cNvPr id="11" name="Picture 10"/>
          <p:cNvPicPr>
            <a:picLocks noChangeAspect="1"/>
          </p:cNvPicPr>
          <p:nvPr/>
        </p:nvPicPr>
        <p:blipFill>
          <a:blip r:embed="rId2"/>
          <a:stretch>
            <a:fillRect/>
          </a:stretch>
        </p:blipFill>
        <p:spPr>
          <a:xfrm>
            <a:off x="1371600" y="760947"/>
            <a:ext cx="7781925" cy="6097053"/>
          </a:xfrm>
          <a:prstGeom prst="rect">
            <a:avLst/>
          </a:prstGeom>
        </p:spPr>
      </p:pic>
    </p:spTree>
    <p:extLst>
      <p:ext uri="{BB962C8B-B14F-4D97-AF65-F5344CB8AC3E}">
        <p14:creationId xmlns:p14="http://schemas.microsoft.com/office/powerpoint/2010/main" val="2858714768"/>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3817" y="217312"/>
            <a:ext cx="8498541" cy="711415"/>
          </a:xfrm>
          <a:prstGeom prst="rect">
            <a:avLst/>
          </a:prstGeom>
        </p:spPr>
        <p:txBody>
          <a:bodyPr vert="horz" wrap="square" lIns="0" tIns="33975" rIns="0" bIns="0" rtlCol="0" anchor="ctr">
            <a:spAutoFit/>
          </a:bodyPr>
          <a:lstStyle/>
          <a:p>
            <a:pPr marL="25168">
              <a:lnSpc>
                <a:spcPct val="100000"/>
              </a:lnSpc>
              <a:spcBef>
                <a:spcPts val="268"/>
              </a:spcBef>
            </a:pPr>
            <a:r>
              <a:rPr spc="-40" dirty="0"/>
              <a:t>Gene </a:t>
            </a:r>
            <a:r>
              <a:rPr spc="-69" dirty="0"/>
              <a:t>expression </a:t>
            </a:r>
            <a:r>
              <a:rPr spc="10" dirty="0"/>
              <a:t>data</a:t>
            </a:r>
            <a:r>
              <a:rPr spc="159" dirty="0"/>
              <a:t> </a:t>
            </a:r>
            <a:r>
              <a:rPr spc="-69" dirty="0"/>
              <a:t>continued</a:t>
            </a:r>
          </a:p>
        </p:txBody>
      </p:sp>
      <p:sp>
        <p:nvSpPr>
          <p:cNvPr id="3" name="object 3"/>
          <p:cNvSpPr/>
          <p:nvPr/>
        </p:nvSpPr>
        <p:spPr>
          <a:xfrm>
            <a:off x="1389103" y="4802204"/>
            <a:ext cx="4521247" cy="0"/>
          </a:xfrm>
          <a:custGeom>
            <a:avLst/>
            <a:gdLst/>
            <a:ahLst/>
            <a:cxnLst/>
            <a:rect l="l" t="t" r="r" b="b"/>
            <a:pathLst>
              <a:path w="2281554">
                <a:moveTo>
                  <a:pt x="0" y="0"/>
                </a:moveTo>
                <a:lnTo>
                  <a:pt x="2281264" y="0"/>
                </a:lnTo>
              </a:path>
            </a:pathLst>
          </a:custGeom>
          <a:ln w="4620">
            <a:solidFill>
              <a:srgbClr val="000000"/>
            </a:solidFill>
          </a:ln>
        </p:spPr>
        <p:txBody>
          <a:bodyPr wrap="square" lIns="0" tIns="0" rIns="0" bIns="0" rtlCol="0"/>
          <a:lstStyle/>
          <a:p>
            <a:endParaRPr sz="3567"/>
          </a:p>
        </p:txBody>
      </p:sp>
      <p:sp>
        <p:nvSpPr>
          <p:cNvPr id="4" name="object 4"/>
          <p:cNvSpPr/>
          <p:nvPr/>
        </p:nvSpPr>
        <p:spPr>
          <a:xfrm>
            <a:off x="1389102" y="4802205"/>
            <a:ext cx="0" cy="103183"/>
          </a:xfrm>
          <a:custGeom>
            <a:avLst/>
            <a:gdLst/>
            <a:ahLst/>
            <a:cxnLst/>
            <a:rect l="l" t="t" r="r" b="b"/>
            <a:pathLst>
              <a:path h="52069">
                <a:moveTo>
                  <a:pt x="0" y="0"/>
                </a:moveTo>
                <a:lnTo>
                  <a:pt x="0" y="51748"/>
                </a:lnTo>
              </a:path>
            </a:pathLst>
          </a:custGeom>
          <a:ln w="4620">
            <a:solidFill>
              <a:srgbClr val="000000"/>
            </a:solidFill>
          </a:ln>
        </p:spPr>
        <p:txBody>
          <a:bodyPr wrap="square" lIns="0" tIns="0" rIns="0" bIns="0" rtlCol="0"/>
          <a:lstStyle/>
          <a:p>
            <a:endParaRPr sz="3567"/>
          </a:p>
        </p:txBody>
      </p:sp>
      <p:sp>
        <p:nvSpPr>
          <p:cNvPr id="5" name="object 5"/>
          <p:cNvSpPr/>
          <p:nvPr/>
        </p:nvSpPr>
        <p:spPr>
          <a:xfrm>
            <a:off x="2293233" y="4802205"/>
            <a:ext cx="0" cy="103183"/>
          </a:xfrm>
          <a:custGeom>
            <a:avLst/>
            <a:gdLst/>
            <a:ahLst/>
            <a:cxnLst/>
            <a:rect l="l" t="t" r="r" b="b"/>
            <a:pathLst>
              <a:path h="52069">
                <a:moveTo>
                  <a:pt x="0" y="0"/>
                </a:moveTo>
                <a:lnTo>
                  <a:pt x="0" y="51748"/>
                </a:lnTo>
              </a:path>
            </a:pathLst>
          </a:custGeom>
          <a:ln w="4620">
            <a:solidFill>
              <a:srgbClr val="000000"/>
            </a:solidFill>
          </a:ln>
        </p:spPr>
        <p:txBody>
          <a:bodyPr wrap="square" lIns="0" tIns="0" rIns="0" bIns="0" rtlCol="0"/>
          <a:lstStyle/>
          <a:p>
            <a:endParaRPr sz="3567"/>
          </a:p>
        </p:txBody>
      </p:sp>
      <p:sp>
        <p:nvSpPr>
          <p:cNvPr id="6" name="object 6"/>
          <p:cNvSpPr/>
          <p:nvPr/>
        </p:nvSpPr>
        <p:spPr>
          <a:xfrm>
            <a:off x="3197369" y="4802205"/>
            <a:ext cx="0" cy="103183"/>
          </a:xfrm>
          <a:custGeom>
            <a:avLst/>
            <a:gdLst/>
            <a:ahLst/>
            <a:cxnLst/>
            <a:rect l="l" t="t" r="r" b="b"/>
            <a:pathLst>
              <a:path h="52069">
                <a:moveTo>
                  <a:pt x="0" y="0"/>
                </a:moveTo>
                <a:lnTo>
                  <a:pt x="0" y="51748"/>
                </a:lnTo>
              </a:path>
            </a:pathLst>
          </a:custGeom>
          <a:ln w="4620">
            <a:solidFill>
              <a:srgbClr val="000000"/>
            </a:solidFill>
          </a:ln>
        </p:spPr>
        <p:txBody>
          <a:bodyPr wrap="square" lIns="0" tIns="0" rIns="0" bIns="0" rtlCol="0"/>
          <a:lstStyle/>
          <a:p>
            <a:endParaRPr sz="3567"/>
          </a:p>
        </p:txBody>
      </p:sp>
      <p:sp>
        <p:nvSpPr>
          <p:cNvPr id="7" name="object 7"/>
          <p:cNvSpPr/>
          <p:nvPr/>
        </p:nvSpPr>
        <p:spPr>
          <a:xfrm>
            <a:off x="4101504" y="4802205"/>
            <a:ext cx="0" cy="103183"/>
          </a:xfrm>
          <a:custGeom>
            <a:avLst/>
            <a:gdLst/>
            <a:ahLst/>
            <a:cxnLst/>
            <a:rect l="l" t="t" r="r" b="b"/>
            <a:pathLst>
              <a:path h="52069">
                <a:moveTo>
                  <a:pt x="0" y="0"/>
                </a:moveTo>
                <a:lnTo>
                  <a:pt x="0" y="51748"/>
                </a:lnTo>
              </a:path>
            </a:pathLst>
          </a:custGeom>
          <a:ln w="4620">
            <a:solidFill>
              <a:srgbClr val="000000"/>
            </a:solidFill>
          </a:ln>
        </p:spPr>
        <p:txBody>
          <a:bodyPr wrap="square" lIns="0" tIns="0" rIns="0" bIns="0" rtlCol="0"/>
          <a:lstStyle/>
          <a:p>
            <a:endParaRPr sz="3567"/>
          </a:p>
        </p:txBody>
      </p:sp>
      <p:sp>
        <p:nvSpPr>
          <p:cNvPr id="8" name="object 8"/>
          <p:cNvSpPr/>
          <p:nvPr/>
        </p:nvSpPr>
        <p:spPr>
          <a:xfrm>
            <a:off x="5005638" y="4802205"/>
            <a:ext cx="0" cy="103183"/>
          </a:xfrm>
          <a:custGeom>
            <a:avLst/>
            <a:gdLst/>
            <a:ahLst/>
            <a:cxnLst/>
            <a:rect l="l" t="t" r="r" b="b"/>
            <a:pathLst>
              <a:path h="52069">
                <a:moveTo>
                  <a:pt x="0" y="0"/>
                </a:moveTo>
                <a:lnTo>
                  <a:pt x="0" y="51748"/>
                </a:lnTo>
              </a:path>
            </a:pathLst>
          </a:custGeom>
          <a:ln w="4620">
            <a:solidFill>
              <a:srgbClr val="000000"/>
            </a:solidFill>
          </a:ln>
        </p:spPr>
        <p:txBody>
          <a:bodyPr wrap="square" lIns="0" tIns="0" rIns="0" bIns="0" rtlCol="0"/>
          <a:lstStyle/>
          <a:p>
            <a:endParaRPr sz="3567"/>
          </a:p>
        </p:txBody>
      </p:sp>
      <p:sp>
        <p:nvSpPr>
          <p:cNvPr id="9" name="object 9"/>
          <p:cNvSpPr/>
          <p:nvPr/>
        </p:nvSpPr>
        <p:spPr>
          <a:xfrm>
            <a:off x="5909772" y="4802205"/>
            <a:ext cx="0" cy="103183"/>
          </a:xfrm>
          <a:custGeom>
            <a:avLst/>
            <a:gdLst/>
            <a:ahLst/>
            <a:cxnLst/>
            <a:rect l="l" t="t" r="r" b="b"/>
            <a:pathLst>
              <a:path h="52069">
                <a:moveTo>
                  <a:pt x="0" y="0"/>
                </a:moveTo>
                <a:lnTo>
                  <a:pt x="0" y="51748"/>
                </a:lnTo>
              </a:path>
            </a:pathLst>
          </a:custGeom>
          <a:ln w="4620">
            <a:solidFill>
              <a:srgbClr val="000000"/>
            </a:solidFill>
          </a:ln>
        </p:spPr>
        <p:txBody>
          <a:bodyPr wrap="square" lIns="0" tIns="0" rIns="0" bIns="0" rtlCol="0"/>
          <a:lstStyle/>
          <a:p>
            <a:endParaRPr sz="3567"/>
          </a:p>
        </p:txBody>
      </p:sp>
      <p:sp>
        <p:nvSpPr>
          <p:cNvPr id="10" name="object 10"/>
          <p:cNvSpPr txBox="1"/>
          <p:nvPr/>
        </p:nvSpPr>
        <p:spPr>
          <a:xfrm>
            <a:off x="1316426" y="4975298"/>
            <a:ext cx="145968" cy="231232"/>
          </a:xfrm>
          <a:prstGeom prst="rect">
            <a:avLst/>
          </a:prstGeom>
        </p:spPr>
        <p:txBody>
          <a:bodyPr vert="horz" wrap="square" lIns="0" tIns="32717" rIns="0" bIns="0" rtlCol="0">
            <a:spAutoFit/>
          </a:bodyPr>
          <a:lstStyle/>
          <a:p>
            <a:pPr marL="25168">
              <a:spcBef>
                <a:spcPts val="258"/>
              </a:spcBef>
            </a:pPr>
            <a:r>
              <a:rPr sz="1288" spc="30" dirty="0">
                <a:latin typeface="Arial"/>
                <a:cs typeface="Arial"/>
              </a:rPr>
              <a:t>0</a:t>
            </a:r>
            <a:endParaRPr sz="1288">
              <a:latin typeface="Arial"/>
              <a:cs typeface="Arial"/>
            </a:endParaRPr>
          </a:p>
        </p:txBody>
      </p:sp>
      <p:sp>
        <p:nvSpPr>
          <p:cNvPr id="11" name="object 11"/>
          <p:cNvSpPr txBox="1"/>
          <p:nvPr/>
        </p:nvSpPr>
        <p:spPr>
          <a:xfrm>
            <a:off x="2078019" y="4975297"/>
            <a:ext cx="431612" cy="231232"/>
          </a:xfrm>
          <a:prstGeom prst="rect">
            <a:avLst/>
          </a:prstGeom>
        </p:spPr>
        <p:txBody>
          <a:bodyPr vert="horz" wrap="square" lIns="0" tIns="32717" rIns="0" bIns="0" rtlCol="0">
            <a:spAutoFit/>
          </a:bodyPr>
          <a:lstStyle/>
          <a:p>
            <a:pPr marL="25168">
              <a:spcBef>
                <a:spcPts val="258"/>
              </a:spcBef>
            </a:pPr>
            <a:r>
              <a:rPr sz="1288" spc="30" dirty="0">
                <a:latin typeface="Arial"/>
                <a:cs typeface="Arial"/>
              </a:rPr>
              <a:t>1000</a:t>
            </a:r>
            <a:endParaRPr sz="1288">
              <a:latin typeface="Arial"/>
              <a:cs typeface="Arial"/>
            </a:endParaRPr>
          </a:p>
        </p:txBody>
      </p:sp>
      <p:sp>
        <p:nvSpPr>
          <p:cNvPr id="12" name="object 12"/>
          <p:cNvSpPr txBox="1"/>
          <p:nvPr/>
        </p:nvSpPr>
        <p:spPr>
          <a:xfrm>
            <a:off x="4790424" y="4975297"/>
            <a:ext cx="431612" cy="231232"/>
          </a:xfrm>
          <a:prstGeom prst="rect">
            <a:avLst/>
          </a:prstGeom>
        </p:spPr>
        <p:txBody>
          <a:bodyPr vert="horz" wrap="square" lIns="0" tIns="32717" rIns="0" bIns="0" rtlCol="0">
            <a:spAutoFit/>
          </a:bodyPr>
          <a:lstStyle/>
          <a:p>
            <a:pPr marL="25168">
              <a:spcBef>
                <a:spcPts val="258"/>
              </a:spcBef>
            </a:pPr>
            <a:r>
              <a:rPr sz="1288" spc="30" dirty="0">
                <a:latin typeface="Arial"/>
                <a:cs typeface="Arial"/>
              </a:rPr>
              <a:t>4000</a:t>
            </a:r>
            <a:endParaRPr sz="1288">
              <a:latin typeface="Arial"/>
              <a:cs typeface="Arial"/>
            </a:endParaRPr>
          </a:p>
        </p:txBody>
      </p:sp>
      <p:sp>
        <p:nvSpPr>
          <p:cNvPr id="13" name="object 13"/>
          <p:cNvSpPr txBox="1"/>
          <p:nvPr/>
        </p:nvSpPr>
        <p:spPr>
          <a:xfrm>
            <a:off x="5694557" y="4975297"/>
            <a:ext cx="431612" cy="231232"/>
          </a:xfrm>
          <a:prstGeom prst="rect">
            <a:avLst/>
          </a:prstGeom>
        </p:spPr>
        <p:txBody>
          <a:bodyPr vert="horz" wrap="square" lIns="0" tIns="32717" rIns="0" bIns="0" rtlCol="0">
            <a:spAutoFit/>
          </a:bodyPr>
          <a:lstStyle/>
          <a:p>
            <a:pPr marL="25168">
              <a:spcBef>
                <a:spcPts val="258"/>
              </a:spcBef>
            </a:pPr>
            <a:r>
              <a:rPr sz="1288" spc="30" dirty="0">
                <a:latin typeface="Arial"/>
                <a:cs typeface="Arial"/>
              </a:rPr>
              <a:t>5000</a:t>
            </a:r>
            <a:endParaRPr sz="1288">
              <a:latin typeface="Arial"/>
              <a:cs typeface="Arial"/>
            </a:endParaRPr>
          </a:p>
        </p:txBody>
      </p:sp>
      <p:sp>
        <p:nvSpPr>
          <p:cNvPr id="14" name="object 14"/>
          <p:cNvSpPr/>
          <p:nvPr/>
        </p:nvSpPr>
        <p:spPr>
          <a:xfrm>
            <a:off x="1209275" y="1540674"/>
            <a:ext cx="0" cy="3137063"/>
          </a:xfrm>
          <a:custGeom>
            <a:avLst/>
            <a:gdLst/>
            <a:ahLst/>
            <a:cxnLst/>
            <a:rect l="l" t="t" r="r" b="b"/>
            <a:pathLst>
              <a:path h="1583055">
                <a:moveTo>
                  <a:pt x="0" y="1582536"/>
                </a:moveTo>
                <a:lnTo>
                  <a:pt x="0" y="0"/>
                </a:lnTo>
              </a:path>
            </a:pathLst>
          </a:custGeom>
          <a:ln w="4620">
            <a:solidFill>
              <a:srgbClr val="000000"/>
            </a:solidFill>
          </a:ln>
        </p:spPr>
        <p:txBody>
          <a:bodyPr wrap="square" lIns="0" tIns="0" rIns="0" bIns="0" rtlCol="0"/>
          <a:lstStyle/>
          <a:p>
            <a:endParaRPr sz="3567"/>
          </a:p>
        </p:txBody>
      </p:sp>
      <p:sp>
        <p:nvSpPr>
          <p:cNvPr id="15" name="object 15"/>
          <p:cNvSpPr/>
          <p:nvPr/>
        </p:nvSpPr>
        <p:spPr>
          <a:xfrm>
            <a:off x="1106728" y="4676710"/>
            <a:ext cx="103183" cy="0"/>
          </a:xfrm>
          <a:custGeom>
            <a:avLst/>
            <a:gdLst/>
            <a:ahLst/>
            <a:cxnLst/>
            <a:rect l="l" t="t" r="r" b="b"/>
            <a:pathLst>
              <a:path w="52069">
                <a:moveTo>
                  <a:pt x="51748" y="0"/>
                </a:moveTo>
                <a:lnTo>
                  <a:pt x="0" y="0"/>
                </a:lnTo>
              </a:path>
            </a:pathLst>
          </a:custGeom>
          <a:ln w="4620">
            <a:solidFill>
              <a:srgbClr val="000000"/>
            </a:solidFill>
          </a:ln>
        </p:spPr>
        <p:txBody>
          <a:bodyPr wrap="square" lIns="0" tIns="0" rIns="0" bIns="0" rtlCol="0"/>
          <a:lstStyle/>
          <a:p>
            <a:endParaRPr sz="3567"/>
          </a:p>
        </p:txBody>
      </p:sp>
      <p:sp>
        <p:nvSpPr>
          <p:cNvPr id="16" name="object 16"/>
          <p:cNvSpPr/>
          <p:nvPr/>
        </p:nvSpPr>
        <p:spPr>
          <a:xfrm>
            <a:off x="1106728" y="3892695"/>
            <a:ext cx="103183" cy="0"/>
          </a:xfrm>
          <a:custGeom>
            <a:avLst/>
            <a:gdLst/>
            <a:ahLst/>
            <a:cxnLst/>
            <a:rect l="l" t="t" r="r" b="b"/>
            <a:pathLst>
              <a:path w="52069">
                <a:moveTo>
                  <a:pt x="51748" y="0"/>
                </a:moveTo>
                <a:lnTo>
                  <a:pt x="0" y="0"/>
                </a:lnTo>
              </a:path>
            </a:pathLst>
          </a:custGeom>
          <a:ln w="4620">
            <a:solidFill>
              <a:srgbClr val="000000"/>
            </a:solidFill>
          </a:ln>
        </p:spPr>
        <p:txBody>
          <a:bodyPr wrap="square" lIns="0" tIns="0" rIns="0" bIns="0" rtlCol="0"/>
          <a:lstStyle/>
          <a:p>
            <a:endParaRPr sz="3567"/>
          </a:p>
        </p:txBody>
      </p:sp>
      <p:sp>
        <p:nvSpPr>
          <p:cNvPr id="17" name="object 17"/>
          <p:cNvSpPr/>
          <p:nvPr/>
        </p:nvSpPr>
        <p:spPr>
          <a:xfrm>
            <a:off x="1106728" y="3108692"/>
            <a:ext cx="103183" cy="0"/>
          </a:xfrm>
          <a:custGeom>
            <a:avLst/>
            <a:gdLst/>
            <a:ahLst/>
            <a:cxnLst/>
            <a:rect l="l" t="t" r="r" b="b"/>
            <a:pathLst>
              <a:path w="52069">
                <a:moveTo>
                  <a:pt x="51748" y="0"/>
                </a:moveTo>
                <a:lnTo>
                  <a:pt x="0" y="0"/>
                </a:lnTo>
              </a:path>
            </a:pathLst>
          </a:custGeom>
          <a:ln w="4620">
            <a:solidFill>
              <a:srgbClr val="000000"/>
            </a:solidFill>
          </a:ln>
        </p:spPr>
        <p:txBody>
          <a:bodyPr wrap="square" lIns="0" tIns="0" rIns="0" bIns="0" rtlCol="0"/>
          <a:lstStyle/>
          <a:p>
            <a:endParaRPr sz="3567"/>
          </a:p>
        </p:txBody>
      </p:sp>
      <p:sp>
        <p:nvSpPr>
          <p:cNvPr id="18" name="object 18"/>
          <p:cNvSpPr/>
          <p:nvPr/>
        </p:nvSpPr>
        <p:spPr>
          <a:xfrm>
            <a:off x="1106728" y="2324688"/>
            <a:ext cx="103183" cy="0"/>
          </a:xfrm>
          <a:custGeom>
            <a:avLst/>
            <a:gdLst/>
            <a:ahLst/>
            <a:cxnLst/>
            <a:rect l="l" t="t" r="r" b="b"/>
            <a:pathLst>
              <a:path w="52069">
                <a:moveTo>
                  <a:pt x="51748" y="0"/>
                </a:moveTo>
                <a:lnTo>
                  <a:pt x="0" y="0"/>
                </a:lnTo>
              </a:path>
            </a:pathLst>
          </a:custGeom>
          <a:ln w="4620">
            <a:solidFill>
              <a:srgbClr val="000000"/>
            </a:solidFill>
          </a:ln>
        </p:spPr>
        <p:txBody>
          <a:bodyPr wrap="square" lIns="0" tIns="0" rIns="0" bIns="0" rtlCol="0"/>
          <a:lstStyle/>
          <a:p>
            <a:endParaRPr sz="3567"/>
          </a:p>
        </p:txBody>
      </p:sp>
      <p:sp>
        <p:nvSpPr>
          <p:cNvPr id="19" name="object 19"/>
          <p:cNvSpPr/>
          <p:nvPr/>
        </p:nvSpPr>
        <p:spPr>
          <a:xfrm>
            <a:off x="1106728" y="1540673"/>
            <a:ext cx="103183" cy="0"/>
          </a:xfrm>
          <a:custGeom>
            <a:avLst/>
            <a:gdLst/>
            <a:ahLst/>
            <a:cxnLst/>
            <a:rect l="l" t="t" r="r" b="b"/>
            <a:pathLst>
              <a:path w="52069">
                <a:moveTo>
                  <a:pt x="51748" y="0"/>
                </a:moveTo>
                <a:lnTo>
                  <a:pt x="0" y="0"/>
                </a:lnTo>
              </a:path>
            </a:pathLst>
          </a:custGeom>
          <a:ln w="4620">
            <a:solidFill>
              <a:srgbClr val="000000"/>
            </a:solidFill>
          </a:ln>
        </p:spPr>
        <p:txBody>
          <a:bodyPr wrap="square" lIns="0" tIns="0" rIns="0" bIns="0" rtlCol="0"/>
          <a:lstStyle/>
          <a:p>
            <a:endParaRPr sz="3567"/>
          </a:p>
        </p:txBody>
      </p:sp>
      <p:sp>
        <p:nvSpPr>
          <p:cNvPr id="20" name="object 20"/>
          <p:cNvSpPr txBox="1"/>
          <p:nvPr/>
        </p:nvSpPr>
        <p:spPr>
          <a:xfrm>
            <a:off x="805933" y="4485230"/>
            <a:ext cx="192360" cy="383796"/>
          </a:xfrm>
          <a:prstGeom prst="rect">
            <a:avLst/>
          </a:prstGeom>
        </p:spPr>
        <p:txBody>
          <a:bodyPr vert="vert270" wrap="square" lIns="0" tIns="0" rIns="0" bIns="0" rtlCol="0">
            <a:spAutoFit/>
          </a:bodyPr>
          <a:lstStyle/>
          <a:p>
            <a:pPr marL="25168">
              <a:lnSpc>
                <a:spcPts val="1496"/>
              </a:lnSpc>
            </a:pPr>
            <a:r>
              <a:rPr sz="1288" dirty="0">
                <a:latin typeface="Arial"/>
                <a:cs typeface="Arial"/>
              </a:rPr>
              <a:t>0.05</a:t>
            </a:r>
            <a:endParaRPr sz="1288">
              <a:latin typeface="Arial"/>
              <a:cs typeface="Arial"/>
            </a:endParaRPr>
          </a:p>
        </p:txBody>
      </p:sp>
      <p:sp>
        <p:nvSpPr>
          <p:cNvPr id="21" name="object 21"/>
          <p:cNvSpPr txBox="1"/>
          <p:nvPr/>
        </p:nvSpPr>
        <p:spPr>
          <a:xfrm>
            <a:off x="805933" y="3701227"/>
            <a:ext cx="192360" cy="383796"/>
          </a:xfrm>
          <a:prstGeom prst="rect">
            <a:avLst/>
          </a:prstGeom>
        </p:spPr>
        <p:txBody>
          <a:bodyPr vert="vert270" wrap="square" lIns="0" tIns="0" rIns="0" bIns="0" rtlCol="0">
            <a:spAutoFit/>
          </a:bodyPr>
          <a:lstStyle/>
          <a:p>
            <a:pPr marL="25168">
              <a:lnSpc>
                <a:spcPts val="1496"/>
              </a:lnSpc>
            </a:pPr>
            <a:r>
              <a:rPr sz="1288" dirty="0">
                <a:latin typeface="Arial"/>
                <a:cs typeface="Arial"/>
              </a:rPr>
              <a:t>0.10</a:t>
            </a:r>
            <a:endParaRPr sz="1288">
              <a:latin typeface="Arial"/>
              <a:cs typeface="Arial"/>
            </a:endParaRPr>
          </a:p>
        </p:txBody>
      </p:sp>
      <p:sp>
        <p:nvSpPr>
          <p:cNvPr id="22" name="object 22"/>
          <p:cNvSpPr txBox="1"/>
          <p:nvPr/>
        </p:nvSpPr>
        <p:spPr>
          <a:xfrm>
            <a:off x="805933" y="2917217"/>
            <a:ext cx="192360" cy="383796"/>
          </a:xfrm>
          <a:prstGeom prst="rect">
            <a:avLst/>
          </a:prstGeom>
        </p:spPr>
        <p:txBody>
          <a:bodyPr vert="vert270" wrap="square" lIns="0" tIns="0" rIns="0" bIns="0" rtlCol="0">
            <a:spAutoFit/>
          </a:bodyPr>
          <a:lstStyle/>
          <a:p>
            <a:pPr marL="25168">
              <a:lnSpc>
                <a:spcPts val="1496"/>
              </a:lnSpc>
            </a:pPr>
            <a:r>
              <a:rPr sz="1288" dirty="0">
                <a:latin typeface="Arial"/>
                <a:cs typeface="Arial"/>
              </a:rPr>
              <a:t>0.15</a:t>
            </a:r>
            <a:endParaRPr sz="1288">
              <a:latin typeface="Arial"/>
              <a:cs typeface="Arial"/>
            </a:endParaRPr>
          </a:p>
        </p:txBody>
      </p:sp>
      <p:sp>
        <p:nvSpPr>
          <p:cNvPr id="23" name="object 23"/>
          <p:cNvSpPr txBox="1"/>
          <p:nvPr/>
        </p:nvSpPr>
        <p:spPr>
          <a:xfrm>
            <a:off x="805933" y="2133212"/>
            <a:ext cx="192360" cy="383796"/>
          </a:xfrm>
          <a:prstGeom prst="rect">
            <a:avLst/>
          </a:prstGeom>
        </p:spPr>
        <p:txBody>
          <a:bodyPr vert="vert270" wrap="square" lIns="0" tIns="0" rIns="0" bIns="0" rtlCol="0">
            <a:spAutoFit/>
          </a:bodyPr>
          <a:lstStyle/>
          <a:p>
            <a:pPr marL="25168">
              <a:lnSpc>
                <a:spcPts val="1496"/>
              </a:lnSpc>
            </a:pPr>
            <a:r>
              <a:rPr sz="1288" dirty="0">
                <a:latin typeface="Arial"/>
                <a:cs typeface="Arial"/>
              </a:rPr>
              <a:t>0.20</a:t>
            </a:r>
            <a:endParaRPr sz="1288">
              <a:latin typeface="Arial"/>
              <a:cs typeface="Arial"/>
            </a:endParaRPr>
          </a:p>
        </p:txBody>
      </p:sp>
      <p:sp>
        <p:nvSpPr>
          <p:cNvPr id="24" name="object 24"/>
          <p:cNvSpPr txBox="1"/>
          <p:nvPr/>
        </p:nvSpPr>
        <p:spPr>
          <a:xfrm>
            <a:off x="805933" y="1349207"/>
            <a:ext cx="192360" cy="383796"/>
          </a:xfrm>
          <a:prstGeom prst="rect">
            <a:avLst/>
          </a:prstGeom>
        </p:spPr>
        <p:txBody>
          <a:bodyPr vert="vert270" wrap="square" lIns="0" tIns="0" rIns="0" bIns="0" rtlCol="0">
            <a:spAutoFit/>
          </a:bodyPr>
          <a:lstStyle/>
          <a:p>
            <a:pPr marL="25168">
              <a:lnSpc>
                <a:spcPts val="1496"/>
              </a:lnSpc>
            </a:pPr>
            <a:r>
              <a:rPr sz="1288" dirty="0">
                <a:latin typeface="Arial"/>
                <a:cs typeface="Arial"/>
              </a:rPr>
              <a:t>0.25</a:t>
            </a:r>
            <a:endParaRPr sz="1288">
              <a:latin typeface="Arial"/>
              <a:cs typeface="Arial"/>
            </a:endParaRPr>
          </a:p>
        </p:txBody>
      </p:sp>
      <p:sp>
        <p:nvSpPr>
          <p:cNvPr id="25" name="object 25"/>
          <p:cNvSpPr/>
          <p:nvPr/>
        </p:nvSpPr>
        <p:spPr>
          <a:xfrm>
            <a:off x="1209275" y="1415181"/>
            <a:ext cx="4882393" cy="3387474"/>
          </a:xfrm>
          <a:custGeom>
            <a:avLst/>
            <a:gdLst/>
            <a:ahLst/>
            <a:cxnLst/>
            <a:rect l="l" t="t" r="r" b="b"/>
            <a:pathLst>
              <a:path w="2463800" h="1709420">
                <a:moveTo>
                  <a:pt x="0" y="1709192"/>
                </a:moveTo>
                <a:lnTo>
                  <a:pt x="2463250" y="1709192"/>
                </a:lnTo>
                <a:lnTo>
                  <a:pt x="2463250" y="0"/>
                </a:lnTo>
                <a:lnTo>
                  <a:pt x="0" y="0"/>
                </a:lnTo>
                <a:lnTo>
                  <a:pt x="0" y="1709192"/>
                </a:lnTo>
              </a:path>
            </a:pathLst>
          </a:custGeom>
          <a:ln w="4620">
            <a:solidFill>
              <a:srgbClr val="000000"/>
            </a:solidFill>
          </a:ln>
        </p:spPr>
        <p:txBody>
          <a:bodyPr wrap="square" lIns="0" tIns="0" rIns="0" bIns="0" rtlCol="0"/>
          <a:lstStyle/>
          <a:p>
            <a:endParaRPr sz="3567"/>
          </a:p>
        </p:txBody>
      </p:sp>
      <p:sp>
        <p:nvSpPr>
          <p:cNvPr id="26" name="object 26"/>
          <p:cNvSpPr txBox="1"/>
          <p:nvPr/>
        </p:nvSpPr>
        <p:spPr>
          <a:xfrm>
            <a:off x="2982157" y="4975297"/>
            <a:ext cx="1335108" cy="655707"/>
          </a:xfrm>
          <a:prstGeom prst="rect">
            <a:avLst/>
          </a:prstGeom>
        </p:spPr>
        <p:txBody>
          <a:bodyPr vert="horz" wrap="square" lIns="0" tIns="32717" rIns="0" bIns="0" rtlCol="0">
            <a:spAutoFit/>
          </a:bodyPr>
          <a:lstStyle/>
          <a:p>
            <a:pPr marL="25168">
              <a:spcBef>
                <a:spcPts val="258"/>
              </a:spcBef>
              <a:tabLst>
                <a:tab pos="928684" algn="l"/>
              </a:tabLst>
            </a:pPr>
            <a:r>
              <a:rPr sz="1288" spc="30" dirty="0">
                <a:latin typeface="Arial"/>
                <a:cs typeface="Arial"/>
              </a:rPr>
              <a:t>2000	3000</a:t>
            </a:r>
            <a:endParaRPr sz="1288">
              <a:latin typeface="Arial"/>
              <a:cs typeface="Arial"/>
            </a:endParaRPr>
          </a:p>
          <a:p>
            <a:pPr>
              <a:spcBef>
                <a:spcPts val="79"/>
              </a:spcBef>
            </a:pPr>
            <a:endParaRPr sz="1387">
              <a:latin typeface="Times New Roman"/>
              <a:cs typeface="Times New Roman"/>
            </a:endParaRPr>
          </a:p>
          <a:p>
            <a:pPr marL="26426">
              <a:spcBef>
                <a:spcPts val="10"/>
              </a:spcBef>
            </a:pPr>
            <a:r>
              <a:rPr sz="1288" spc="30" dirty="0">
                <a:latin typeface="Arial"/>
                <a:cs typeface="Arial"/>
              </a:rPr>
              <a:t>Number </a:t>
            </a:r>
            <a:r>
              <a:rPr sz="1288" spc="20" dirty="0">
                <a:latin typeface="Arial"/>
                <a:cs typeface="Arial"/>
              </a:rPr>
              <a:t>of</a:t>
            </a:r>
            <a:r>
              <a:rPr sz="1288" spc="-149" dirty="0">
                <a:latin typeface="Arial"/>
                <a:cs typeface="Arial"/>
              </a:rPr>
              <a:t> </a:t>
            </a:r>
            <a:r>
              <a:rPr sz="1288" spc="-10" dirty="0">
                <a:latin typeface="Arial"/>
                <a:cs typeface="Arial"/>
              </a:rPr>
              <a:t>Trees</a:t>
            </a:r>
            <a:endParaRPr sz="1288">
              <a:latin typeface="Arial"/>
              <a:cs typeface="Arial"/>
            </a:endParaRPr>
          </a:p>
        </p:txBody>
      </p:sp>
      <p:sp>
        <p:nvSpPr>
          <p:cNvPr id="27" name="object 27"/>
          <p:cNvSpPr txBox="1"/>
          <p:nvPr/>
        </p:nvSpPr>
        <p:spPr>
          <a:xfrm>
            <a:off x="395739" y="2197071"/>
            <a:ext cx="192360" cy="1844739"/>
          </a:xfrm>
          <a:prstGeom prst="rect">
            <a:avLst/>
          </a:prstGeom>
        </p:spPr>
        <p:txBody>
          <a:bodyPr vert="vert270" wrap="square" lIns="0" tIns="0" rIns="0" bIns="0" rtlCol="0">
            <a:spAutoFit/>
          </a:bodyPr>
          <a:lstStyle/>
          <a:p>
            <a:pPr marL="25168">
              <a:lnSpc>
                <a:spcPts val="1496"/>
              </a:lnSpc>
            </a:pPr>
            <a:r>
              <a:rPr sz="1288" spc="-20" dirty="0">
                <a:latin typeface="Arial"/>
                <a:cs typeface="Arial"/>
              </a:rPr>
              <a:t>Test </a:t>
            </a:r>
            <a:r>
              <a:rPr sz="1288" spc="20" dirty="0">
                <a:latin typeface="Arial"/>
                <a:cs typeface="Arial"/>
              </a:rPr>
              <a:t>Classification</a:t>
            </a:r>
            <a:r>
              <a:rPr sz="1288" spc="-30" dirty="0">
                <a:latin typeface="Arial"/>
                <a:cs typeface="Arial"/>
              </a:rPr>
              <a:t> </a:t>
            </a:r>
            <a:r>
              <a:rPr sz="1288" spc="20" dirty="0">
                <a:latin typeface="Arial"/>
                <a:cs typeface="Arial"/>
              </a:rPr>
              <a:t>Error</a:t>
            </a:r>
            <a:endParaRPr sz="1288">
              <a:latin typeface="Arial"/>
              <a:cs typeface="Arial"/>
            </a:endParaRPr>
          </a:p>
        </p:txBody>
      </p:sp>
      <p:sp>
        <p:nvSpPr>
          <p:cNvPr id="28" name="object 28"/>
          <p:cNvSpPr/>
          <p:nvPr/>
        </p:nvSpPr>
        <p:spPr>
          <a:xfrm>
            <a:off x="1390080" y="1607822"/>
            <a:ext cx="4519988" cy="2598490"/>
          </a:xfrm>
          <a:custGeom>
            <a:avLst/>
            <a:gdLst/>
            <a:ahLst/>
            <a:cxnLst/>
            <a:rect l="l" t="t" r="r" b="b"/>
            <a:pathLst>
              <a:path w="2280920" h="1311275">
                <a:moveTo>
                  <a:pt x="0" y="0"/>
                </a:moveTo>
                <a:lnTo>
                  <a:pt x="45157" y="180873"/>
                </a:lnTo>
                <a:lnTo>
                  <a:pt x="90804" y="542625"/>
                </a:lnTo>
                <a:lnTo>
                  <a:pt x="136392" y="633062"/>
                </a:lnTo>
                <a:lnTo>
                  <a:pt x="182044" y="859091"/>
                </a:lnTo>
                <a:lnTo>
                  <a:pt x="227632" y="904312"/>
                </a:lnTo>
                <a:lnTo>
                  <a:pt x="273284" y="949533"/>
                </a:lnTo>
                <a:lnTo>
                  <a:pt x="318931" y="1085186"/>
                </a:lnTo>
                <a:lnTo>
                  <a:pt x="364524" y="1130407"/>
                </a:lnTo>
                <a:lnTo>
                  <a:pt x="410171" y="1175628"/>
                </a:lnTo>
                <a:lnTo>
                  <a:pt x="455758" y="1220843"/>
                </a:lnTo>
                <a:lnTo>
                  <a:pt x="501411" y="1220843"/>
                </a:lnTo>
                <a:lnTo>
                  <a:pt x="547058" y="1266059"/>
                </a:lnTo>
                <a:lnTo>
                  <a:pt x="592651" y="1311280"/>
                </a:lnTo>
                <a:lnTo>
                  <a:pt x="683885" y="1311280"/>
                </a:lnTo>
                <a:lnTo>
                  <a:pt x="729537" y="1266059"/>
                </a:lnTo>
                <a:lnTo>
                  <a:pt x="775190" y="1266059"/>
                </a:lnTo>
                <a:lnTo>
                  <a:pt x="820777" y="1311280"/>
                </a:lnTo>
                <a:lnTo>
                  <a:pt x="866424" y="1220843"/>
                </a:lnTo>
                <a:lnTo>
                  <a:pt x="912012" y="1266059"/>
                </a:lnTo>
                <a:lnTo>
                  <a:pt x="1140138" y="1266059"/>
                </a:lnTo>
                <a:lnTo>
                  <a:pt x="1185790" y="1220843"/>
                </a:lnTo>
                <a:lnTo>
                  <a:pt x="1413917" y="1220843"/>
                </a:lnTo>
                <a:lnTo>
                  <a:pt x="1459505" y="1266059"/>
                </a:lnTo>
                <a:lnTo>
                  <a:pt x="1550804" y="1266059"/>
                </a:lnTo>
                <a:lnTo>
                  <a:pt x="1596391" y="1311280"/>
                </a:lnTo>
                <a:lnTo>
                  <a:pt x="2280771" y="1311280"/>
                </a:lnTo>
              </a:path>
            </a:pathLst>
          </a:custGeom>
          <a:ln w="9240">
            <a:solidFill>
              <a:srgbClr val="DBA123"/>
            </a:solidFill>
          </a:ln>
        </p:spPr>
        <p:txBody>
          <a:bodyPr wrap="square" lIns="0" tIns="0" rIns="0" bIns="0" rtlCol="0"/>
          <a:lstStyle/>
          <a:p>
            <a:endParaRPr sz="3567"/>
          </a:p>
        </p:txBody>
      </p:sp>
      <p:sp>
        <p:nvSpPr>
          <p:cNvPr id="29" name="object 29"/>
          <p:cNvSpPr/>
          <p:nvPr/>
        </p:nvSpPr>
        <p:spPr>
          <a:xfrm>
            <a:off x="1390080" y="1607823"/>
            <a:ext cx="4519988" cy="2419804"/>
          </a:xfrm>
          <a:custGeom>
            <a:avLst/>
            <a:gdLst/>
            <a:ahLst/>
            <a:cxnLst/>
            <a:rect l="l" t="t" r="r" b="b"/>
            <a:pathLst>
              <a:path w="2280920" h="1221105">
                <a:moveTo>
                  <a:pt x="0" y="0"/>
                </a:moveTo>
                <a:lnTo>
                  <a:pt x="45157" y="633062"/>
                </a:lnTo>
                <a:lnTo>
                  <a:pt x="90804" y="768655"/>
                </a:lnTo>
                <a:lnTo>
                  <a:pt x="136392" y="859091"/>
                </a:lnTo>
                <a:lnTo>
                  <a:pt x="182044" y="994749"/>
                </a:lnTo>
                <a:lnTo>
                  <a:pt x="273284" y="994749"/>
                </a:lnTo>
                <a:lnTo>
                  <a:pt x="318931" y="1085186"/>
                </a:lnTo>
                <a:lnTo>
                  <a:pt x="364524" y="1085186"/>
                </a:lnTo>
                <a:lnTo>
                  <a:pt x="410171" y="1220843"/>
                </a:lnTo>
                <a:lnTo>
                  <a:pt x="455758" y="1175628"/>
                </a:lnTo>
                <a:lnTo>
                  <a:pt x="501411" y="1175628"/>
                </a:lnTo>
                <a:lnTo>
                  <a:pt x="547058" y="1130407"/>
                </a:lnTo>
                <a:lnTo>
                  <a:pt x="1413917" y="1130407"/>
                </a:lnTo>
                <a:lnTo>
                  <a:pt x="1459505" y="1085186"/>
                </a:lnTo>
                <a:lnTo>
                  <a:pt x="1505157" y="1085186"/>
                </a:lnTo>
                <a:lnTo>
                  <a:pt x="1550804" y="1130407"/>
                </a:lnTo>
                <a:lnTo>
                  <a:pt x="1778930" y="1130407"/>
                </a:lnTo>
                <a:lnTo>
                  <a:pt x="1824518" y="1175628"/>
                </a:lnTo>
                <a:lnTo>
                  <a:pt x="2280771" y="1175628"/>
                </a:lnTo>
              </a:path>
            </a:pathLst>
          </a:custGeom>
          <a:ln w="9240">
            <a:solidFill>
              <a:srgbClr val="31B5FF"/>
            </a:solidFill>
          </a:ln>
        </p:spPr>
        <p:txBody>
          <a:bodyPr wrap="square" lIns="0" tIns="0" rIns="0" bIns="0" rtlCol="0"/>
          <a:lstStyle/>
          <a:p>
            <a:endParaRPr sz="3567"/>
          </a:p>
        </p:txBody>
      </p:sp>
      <p:sp>
        <p:nvSpPr>
          <p:cNvPr id="30" name="object 30"/>
          <p:cNvSpPr/>
          <p:nvPr/>
        </p:nvSpPr>
        <p:spPr>
          <a:xfrm>
            <a:off x="3733676" y="1415181"/>
            <a:ext cx="2358145" cy="820443"/>
          </a:xfrm>
          <a:custGeom>
            <a:avLst/>
            <a:gdLst/>
            <a:ahLst/>
            <a:cxnLst/>
            <a:rect l="l" t="t" r="r" b="b"/>
            <a:pathLst>
              <a:path w="1189989" h="414019">
                <a:moveTo>
                  <a:pt x="0" y="413991"/>
                </a:moveTo>
                <a:lnTo>
                  <a:pt x="1189363" y="413991"/>
                </a:lnTo>
                <a:lnTo>
                  <a:pt x="1189363" y="0"/>
                </a:lnTo>
                <a:lnTo>
                  <a:pt x="0" y="0"/>
                </a:lnTo>
                <a:lnTo>
                  <a:pt x="0" y="413991"/>
                </a:lnTo>
                <a:close/>
              </a:path>
            </a:pathLst>
          </a:custGeom>
          <a:ln w="4620">
            <a:solidFill>
              <a:srgbClr val="000000"/>
            </a:solidFill>
          </a:ln>
        </p:spPr>
        <p:txBody>
          <a:bodyPr wrap="square" lIns="0" tIns="0" rIns="0" bIns="0" rtlCol="0"/>
          <a:lstStyle/>
          <a:p>
            <a:endParaRPr sz="3567"/>
          </a:p>
        </p:txBody>
      </p:sp>
      <p:sp>
        <p:nvSpPr>
          <p:cNvPr id="31" name="object 31"/>
          <p:cNvSpPr/>
          <p:nvPr/>
        </p:nvSpPr>
        <p:spPr>
          <a:xfrm>
            <a:off x="3887498" y="1620278"/>
            <a:ext cx="308295" cy="0"/>
          </a:xfrm>
          <a:custGeom>
            <a:avLst/>
            <a:gdLst/>
            <a:ahLst/>
            <a:cxnLst/>
            <a:rect l="l" t="t" r="r" b="b"/>
            <a:pathLst>
              <a:path w="155575">
                <a:moveTo>
                  <a:pt x="0" y="0"/>
                </a:moveTo>
                <a:lnTo>
                  <a:pt x="155246" y="0"/>
                </a:lnTo>
              </a:path>
            </a:pathLst>
          </a:custGeom>
          <a:ln w="9240">
            <a:solidFill>
              <a:srgbClr val="DBA123"/>
            </a:solidFill>
          </a:ln>
        </p:spPr>
        <p:txBody>
          <a:bodyPr wrap="square" lIns="0" tIns="0" rIns="0" bIns="0" rtlCol="0"/>
          <a:lstStyle/>
          <a:p>
            <a:endParaRPr sz="3567"/>
          </a:p>
        </p:txBody>
      </p:sp>
      <p:sp>
        <p:nvSpPr>
          <p:cNvPr id="32" name="object 32"/>
          <p:cNvSpPr/>
          <p:nvPr/>
        </p:nvSpPr>
        <p:spPr>
          <a:xfrm>
            <a:off x="3887498" y="1825373"/>
            <a:ext cx="308295" cy="0"/>
          </a:xfrm>
          <a:custGeom>
            <a:avLst/>
            <a:gdLst/>
            <a:ahLst/>
            <a:cxnLst/>
            <a:rect l="l" t="t" r="r" b="b"/>
            <a:pathLst>
              <a:path w="155575">
                <a:moveTo>
                  <a:pt x="0" y="0"/>
                </a:moveTo>
                <a:lnTo>
                  <a:pt x="155246" y="0"/>
                </a:lnTo>
              </a:path>
            </a:pathLst>
          </a:custGeom>
          <a:ln w="9240">
            <a:solidFill>
              <a:srgbClr val="31B5FF"/>
            </a:solidFill>
          </a:ln>
        </p:spPr>
        <p:txBody>
          <a:bodyPr wrap="square" lIns="0" tIns="0" rIns="0" bIns="0" rtlCol="0"/>
          <a:lstStyle/>
          <a:p>
            <a:endParaRPr sz="3567"/>
          </a:p>
        </p:txBody>
      </p:sp>
      <p:sp>
        <p:nvSpPr>
          <p:cNvPr id="33" name="object 33"/>
          <p:cNvSpPr/>
          <p:nvPr/>
        </p:nvSpPr>
        <p:spPr>
          <a:xfrm>
            <a:off x="3887498" y="2030470"/>
            <a:ext cx="308295" cy="0"/>
          </a:xfrm>
          <a:custGeom>
            <a:avLst/>
            <a:gdLst/>
            <a:ahLst/>
            <a:cxnLst/>
            <a:rect l="l" t="t" r="r" b="b"/>
            <a:pathLst>
              <a:path w="155575">
                <a:moveTo>
                  <a:pt x="0" y="0"/>
                </a:moveTo>
                <a:lnTo>
                  <a:pt x="155246" y="0"/>
                </a:lnTo>
              </a:path>
            </a:pathLst>
          </a:custGeom>
          <a:ln w="9240">
            <a:solidFill>
              <a:srgbClr val="009F86"/>
            </a:solidFill>
          </a:ln>
        </p:spPr>
        <p:txBody>
          <a:bodyPr wrap="square" lIns="0" tIns="0" rIns="0" bIns="0" rtlCol="0"/>
          <a:lstStyle/>
          <a:p>
            <a:endParaRPr sz="3567"/>
          </a:p>
        </p:txBody>
      </p:sp>
      <p:sp>
        <p:nvSpPr>
          <p:cNvPr id="34" name="object 34"/>
          <p:cNvSpPr/>
          <p:nvPr/>
        </p:nvSpPr>
        <p:spPr>
          <a:xfrm>
            <a:off x="5811264" y="1948913"/>
            <a:ext cx="195044" cy="163585"/>
          </a:xfrm>
          <a:custGeom>
            <a:avLst/>
            <a:gdLst/>
            <a:ahLst/>
            <a:cxnLst/>
            <a:rect l="l" t="t" r="r" b="b"/>
            <a:pathLst>
              <a:path w="98425" h="82550">
                <a:moveTo>
                  <a:pt x="0" y="53042"/>
                </a:moveTo>
                <a:lnTo>
                  <a:pt x="11147" y="50147"/>
                </a:lnTo>
                <a:lnTo>
                  <a:pt x="22300" y="82307"/>
                </a:lnTo>
                <a:lnTo>
                  <a:pt x="37205" y="0"/>
                </a:lnTo>
                <a:lnTo>
                  <a:pt x="98134" y="0"/>
                </a:lnTo>
              </a:path>
            </a:pathLst>
          </a:custGeom>
          <a:ln w="4620">
            <a:solidFill>
              <a:srgbClr val="000000"/>
            </a:solidFill>
          </a:ln>
        </p:spPr>
        <p:txBody>
          <a:bodyPr wrap="square" lIns="0" tIns="0" rIns="0" bIns="0" rtlCol="0"/>
          <a:lstStyle/>
          <a:p>
            <a:endParaRPr sz="3567"/>
          </a:p>
        </p:txBody>
      </p:sp>
      <p:sp>
        <p:nvSpPr>
          <p:cNvPr id="35" name="object 35"/>
          <p:cNvSpPr txBox="1"/>
          <p:nvPr/>
        </p:nvSpPr>
        <p:spPr>
          <a:xfrm>
            <a:off x="4323800" y="1466797"/>
            <a:ext cx="1700029" cy="646003"/>
          </a:xfrm>
          <a:prstGeom prst="rect">
            <a:avLst/>
          </a:prstGeom>
        </p:spPr>
        <p:txBody>
          <a:bodyPr vert="horz" wrap="square" lIns="0" tIns="21392" rIns="0" bIns="0" rtlCol="0">
            <a:spAutoFit/>
          </a:bodyPr>
          <a:lstStyle/>
          <a:p>
            <a:pPr marL="25168" marR="10067">
              <a:lnSpc>
                <a:spcPct val="105400"/>
              </a:lnSpc>
              <a:spcBef>
                <a:spcPts val="168"/>
              </a:spcBef>
            </a:pPr>
            <a:r>
              <a:rPr sz="1288" spc="20" dirty="0">
                <a:latin typeface="Arial"/>
                <a:cs typeface="Arial"/>
              </a:rPr>
              <a:t>Boosting: </a:t>
            </a:r>
            <a:r>
              <a:rPr sz="1288" spc="30" dirty="0">
                <a:latin typeface="Arial"/>
                <a:cs typeface="Arial"/>
              </a:rPr>
              <a:t>depth=1  </a:t>
            </a:r>
            <a:r>
              <a:rPr sz="1288" spc="20" dirty="0">
                <a:latin typeface="Arial"/>
                <a:cs typeface="Arial"/>
              </a:rPr>
              <a:t>Boosting: </a:t>
            </a:r>
            <a:r>
              <a:rPr sz="1288" spc="30" dirty="0">
                <a:latin typeface="Arial"/>
                <a:cs typeface="Arial"/>
              </a:rPr>
              <a:t>depth=2  </a:t>
            </a:r>
            <a:r>
              <a:rPr sz="1288" spc="20" dirty="0">
                <a:latin typeface="Arial"/>
                <a:cs typeface="Arial"/>
              </a:rPr>
              <a:t>RandomForest: </a:t>
            </a:r>
            <a:r>
              <a:rPr sz="1288" spc="40" dirty="0">
                <a:latin typeface="Arial"/>
                <a:cs typeface="Arial"/>
              </a:rPr>
              <a:t>m=</a:t>
            </a:r>
            <a:r>
              <a:rPr sz="1288" spc="248" dirty="0">
                <a:latin typeface="Arial"/>
                <a:cs typeface="Arial"/>
              </a:rPr>
              <a:t> </a:t>
            </a:r>
            <a:r>
              <a:rPr sz="1288" spc="30" dirty="0">
                <a:latin typeface="Arial"/>
                <a:cs typeface="Arial"/>
              </a:rPr>
              <a:t>p</a:t>
            </a:r>
            <a:endParaRPr sz="1288">
              <a:latin typeface="Arial"/>
              <a:cs typeface="Arial"/>
            </a:endParaRPr>
          </a:p>
        </p:txBody>
      </p:sp>
      <p:sp>
        <p:nvSpPr>
          <p:cNvPr id="36" name="object 36"/>
          <p:cNvSpPr/>
          <p:nvPr/>
        </p:nvSpPr>
        <p:spPr>
          <a:xfrm>
            <a:off x="1390080" y="2414291"/>
            <a:ext cx="4519988" cy="1075888"/>
          </a:xfrm>
          <a:custGeom>
            <a:avLst/>
            <a:gdLst/>
            <a:ahLst/>
            <a:cxnLst/>
            <a:rect l="l" t="t" r="r" b="b"/>
            <a:pathLst>
              <a:path w="2280920" h="542925">
                <a:moveTo>
                  <a:pt x="0" y="0"/>
                </a:moveTo>
                <a:lnTo>
                  <a:pt x="45157" y="361687"/>
                </a:lnTo>
                <a:lnTo>
                  <a:pt x="90804" y="406908"/>
                </a:lnTo>
                <a:lnTo>
                  <a:pt x="182044" y="406908"/>
                </a:lnTo>
                <a:lnTo>
                  <a:pt x="227632" y="497345"/>
                </a:lnTo>
                <a:lnTo>
                  <a:pt x="273284" y="406908"/>
                </a:lnTo>
                <a:lnTo>
                  <a:pt x="318931" y="452124"/>
                </a:lnTo>
                <a:lnTo>
                  <a:pt x="455758" y="452124"/>
                </a:lnTo>
                <a:lnTo>
                  <a:pt x="501411" y="406908"/>
                </a:lnTo>
                <a:lnTo>
                  <a:pt x="547058" y="497345"/>
                </a:lnTo>
                <a:lnTo>
                  <a:pt x="592651" y="361687"/>
                </a:lnTo>
                <a:lnTo>
                  <a:pt x="638297" y="497345"/>
                </a:lnTo>
                <a:lnTo>
                  <a:pt x="683885" y="542566"/>
                </a:lnTo>
                <a:lnTo>
                  <a:pt x="729537" y="497345"/>
                </a:lnTo>
                <a:lnTo>
                  <a:pt x="1140138" y="497345"/>
                </a:lnTo>
                <a:lnTo>
                  <a:pt x="1185790" y="452124"/>
                </a:lnTo>
                <a:lnTo>
                  <a:pt x="1231378" y="497345"/>
                </a:lnTo>
                <a:lnTo>
                  <a:pt x="2280771" y="497345"/>
                </a:lnTo>
              </a:path>
            </a:pathLst>
          </a:custGeom>
          <a:ln w="4620">
            <a:solidFill>
              <a:srgbClr val="009F86"/>
            </a:solidFill>
          </a:ln>
        </p:spPr>
        <p:txBody>
          <a:bodyPr wrap="square" lIns="0" tIns="0" rIns="0" bIns="0" rtlCol="0"/>
          <a:lstStyle/>
          <a:p>
            <a:endParaRPr sz="3567"/>
          </a:p>
        </p:txBody>
      </p:sp>
      <p:sp>
        <p:nvSpPr>
          <p:cNvPr id="38" name="object 3"/>
          <p:cNvSpPr txBox="1"/>
          <p:nvPr/>
        </p:nvSpPr>
        <p:spPr>
          <a:xfrm>
            <a:off x="6500192" y="1311979"/>
            <a:ext cx="5487621" cy="4317143"/>
          </a:xfrm>
          <a:prstGeom prst="rect">
            <a:avLst/>
          </a:prstGeom>
        </p:spPr>
        <p:txBody>
          <a:bodyPr vert="horz" wrap="square" lIns="0" tIns="13842" rIns="0" bIns="0" rtlCol="0">
            <a:spAutoFit/>
          </a:bodyPr>
          <a:lstStyle/>
          <a:p>
            <a:pPr marL="286911" marR="10067" indent="-261743">
              <a:lnSpc>
                <a:spcPct val="102600"/>
              </a:lnSpc>
              <a:spcBef>
                <a:spcPts val="109"/>
              </a:spcBef>
              <a:buClr>
                <a:srgbClr val="3333B2"/>
              </a:buClr>
              <a:buSzPct val="90909"/>
              <a:buFont typeface="DejaVu Sans"/>
              <a:buChar char="•"/>
              <a:tabLst>
                <a:tab pos="288169" algn="l"/>
              </a:tabLst>
            </a:pPr>
            <a:r>
              <a:rPr sz="2180" spc="59" dirty="0">
                <a:latin typeface="Times New Roman"/>
                <a:cs typeface="Times New Roman"/>
              </a:rPr>
              <a:t>Results </a:t>
            </a:r>
            <a:r>
              <a:rPr sz="2180" spc="30" dirty="0">
                <a:latin typeface="Times New Roman"/>
                <a:cs typeface="Times New Roman"/>
              </a:rPr>
              <a:t>from </a:t>
            </a:r>
            <a:r>
              <a:rPr sz="2180" spc="50" dirty="0">
                <a:latin typeface="Times New Roman"/>
                <a:cs typeface="Times New Roman"/>
              </a:rPr>
              <a:t>performing </a:t>
            </a:r>
            <a:r>
              <a:rPr sz="2180" spc="59" dirty="0">
                <a:latin typeface="Times New Roman"/>
                <a:cs typeface="Times New Roman"/>
              </a:rPr>
              <a:t>boosting </a:t>
            </a:r>
            <a:r>
              <a:rPr sz="2180" spc="109" dirty="0">
                <a:latin typeface="Times New Roman"/>
                <a:cs typeface="Times New Roman"/>
              </a:rPr>
              <a:t>and </a:t>
            </a:r>
            <a:r>
              <a:rPr sz="2180" spc="89" dirty="0">
                <a:latin typeface="Times New Roman"/>
                <a:cs typeface="Times New Roman"/>
              </a:rPr>
              <a:t>random </a:t>
            </a:r>
            <a:r>
              <a:rPr sz="2180" spc="30" dirty="0">
                <a:latin typeface="Times New Roman"/>
                <a:cs typeface="Times New Roman"/>
              </a:rPr>
              <a:t>forests </a:t>
            </a:r>
            <a:r>
              <a:rPr sz="2180" spc="50" dirty="0">
                <a:latin typeface="Times New Roman"/>
                <a:cs typeface="Times New Roman"/>
              </a:rPr>
              <a:t>on  </a:t>
            </a:r>
            <a:r>
              <a:rPr sz="2180" spc="109" dirty="0">
                <a:latin typeface="Times New Roman"/>
                <a:cs typeface="Times New Roman"/>
              </a:rPr>
              <a:t>the </a:t>
            </a:r>
            <a:r>
              <a:rPr sz="2180" spc="10" dirty="0">
                <a:latin typeface="Times New Roman"/>
                <a:cs typeface="Times New Roman"/>
              </a:rPr>
              <a:t>fifteen-class </a:t>
            </a:r>
            <a:r>
              <a:rPr sz="2180" spc="20" dirty="0">
                <a:latin typeface="Times New Roman"/>
                <a:cs typeface="Times New Roman"/>
              </a:rPr>
              <a:t>gene </a:t>
            </a:r>
            <a:r>
              <a:rPr sz="2180" spc="30" dirty="0">
                <a:latin typeface="Times New Roman"/>
                <a:cs typeface="Times New Roman"/>
              </a:rPr>
              <a:t>expression </a:t>
            </a:r>
            <a:r>
              <a:rPr sz="2180" spc="139" dirty="0">
                <a:latin typeface="Times New Roman"/>
                <a:cs typeface="Times New Roman"/>
              </a:rPr>
              <a:t>data </a:t>
            </a:r>
            <a:r>
              <a:rPr sz="2180" spc="69" dirty="0">
                <a:latin typeface="Times New Roman"/>
                <a:cs typeface="Times New Roman"/>
              </a:rPr>
              <a:t>set </a:t>
            </a:r>
            <a:r>
              <a:rPr sz="2180" spc="50" dirty="0">
                <a:latin typeface="Times New Roman"/>
                <a:cs typeface="Times New Roman"/>
              </a:rPr>
              <a:t>in </a:t>
            </a:r>
            <a:r>
              <a:rPr sz="2180" spc="59" dirty="0">
                <a:latin typeface="Times New Roman"/>
                <a:cs typeface="Times New Roman"/>
              </a:rPr>
              <a:t>order </a:t>
            </a:r>
            <a:r>
              <a:rPr sz="2180" spc="109" dirty="0">
                <a:latin typeface="Times New Roman"/>
                <a:cs typeface="Times New Roman"/>
              </a:rPr>
              <a:t>to </a:t>
            </a:r>
            <a:r>
              <a:rPr sz="2180" spc="69" dirty="0">
                <a:latin typeface="Times New Roman"/>
                <a:cs typeface="Times New Roman"/>
              </a:rPr>
              <a:t>predict </a:t>
            </a:r>
            <a:r>
              <a:rPr sz="2180" spc="69" dirty="0">
                <a:solidFill>
                  <a:srgbClr val="009900"/>
                </a:solidFill>
                <a:latin typeface="Times New Roman"/>
                <a:cs typeface="Times New Roman"/>
              </a:rPr>
              <a:t> </a:t>
            </a:r>
            <a:r>
              <a:rPr sz="2180" i="1" dirty="0">
                <a:solidFill>
                  <a:srgbClr val="009900"/>
                </a:solidFill>
                <a:latin typeface="Times New Roman"/>
                <a:cs typeface="Times New Roman"/>
              </a:rPr>
              <a:t>cancer </a:t>
            </a:r>
            <a:r>
              <a:rPr sz="2180" spc="30" dirty="0">
                <a:latin typeface="Times New Roman"/>
                <a:cs typeface="Times New Roman"/>
              </a:rPr>
              <a:t>versus</a:t>
            </a:r>
            <a:r>
              <a:rPr sz="2180" spc="-218" dirty="0">
                <a:latin typeface="Times New Roman"/>
                <a:cs typeface="Times New Roman"/>
              </a:rPr>
              <a:t> </a:t>
            </a:r>
            <a:r>
              <a:rPr sz="2180" i="1" spc="50" dirty="0">
                <a:solidFill>
                  <a:srgbClr val="009900"/>
                </a:solidFill>
                <a:latin typeface="Times New Roman"/>
                <a:cs typeface="Times New Roman"/>
              </a:rPr>
              <a:t>normal</a:t>
            </a:r>
            <a:r>
              <a:rPr sz="2180" spc="50" dirty="0">
                <a:latin typeface="Times New Roman"/>
                <a:cs typeface="Times New Roman"/>
              </a:rPr>
              <a:t>.</a:t>
            </a:r>
            <a:endParaRPr sz="2180" dirty="0">
              <a:latin typeface="Times New Roman"/>
              <a:cs typeface="Times New Roman"/>
            </a:endParaRPr>
          </a:p>
          <a:p>
            <a:pPr marL="286911" marR="28941" indent="-261743">
              <a:lnSpc>
                <a:spcPct val="102600"/>
              </a:lnSpc>
              <a:spcBef>
                <a:spcPts val="595"/>
              </a:spcBef>
              <a:buClr>
                <a:srgbClr val="3333B2"/>
              </a:buClr>
              <a:buSzPct val="90909"/>
              <a:buFont typeface="DejaVu Sans"/>
              <a:buChar char="•"/>
              <a:tabLst>
                <a:tab pos="288169" algn="l"/>
              </a:tabLst>
            </a:pPr>
            <a:r>
              <a:rPr sz="2180" spc="109" dirty="0">
                <a:latin typeface="Times New Roman"/>
                <a:cs typeface="Times New Roman"/>
              </a:rPr>
              <a:t>The test </a:t>
            </a:r>
            <a:r>
              <a:rPr sz="2180" spc="59" dirty="0">
                <a:latin typeface="Times New Roman"/>
                <a:cs typeface="Times New Roman"/>
              </a:rPr>
              <a:t>error </a:t>
            </a:r>
            <a:r>
              <a:rPr sz="2180" spc="-10" dirty="0">
                <a:latin typeface="Times New Roman"/>
                <a:cs typeface="Times New Roman"/>
              </a:rPr>
              <a:t>is </a:t>
            </a:r>
            <a:r>
              <a:rPr sz="2180" spc="30" dirty="0">
                <a:latin typeface="Times New Roman"/>
                <a:cs typeface="Times New Roman"/>
              </a:rPr>
              <a:t>displayed </a:t>
            </a:r>
            <a:r>
              <a:rPr sz="2180" spc="50" dirty="0">
                <a:latin typeface="Times New Roman"/>
                <a:cs typeface="Times New Roman"/>
              </a:rPr>
              <a:t>as </a:t>
            </a:r>
            <a:r>
              <a:rPr sz="2180" spc="109" dirty="0">
                <a:latin typeface="Times New Roman"/>
                <a:cs typeface="Times New Roman"/>
              </a:rPr>
              <a:t>a </a:t>
            </a:r>
            <a:r>
              <a:rPr sz="2180" spc="50" dirty="0">
                <a:latin typeface="Times New Roman"/>
                <a:cs typeface="Times New Roman"/>
              </a:rPr>
              <a:t>function </a:t>
            </a:r>
            <a:r>
              <a:rPr sz="2180" spc="-40" dirty="0">
                <a:latin typeface="Times New Roman"/>
                <a:cs typeface="Times New Roman"/>
              </a:rPr>
              <a:t>of </a:t>
            </a:r>
            <a:r>
              <a:rPr sz="2180" spc="109" dirty="0">
                <a:latin typeface="Times New Roman"/>
                <a:cs typeface="Times New Roman"/>
              </a:rPr>
              <a:t>the </a:t>
            </a:r>
            <a:r>
              <a:rPr sz="2180" spc="79" dirty="0">
                <a:latin typeface="Times New Roman"/>
                <a:cs typeface="Times New Roman"/>
              </a:rPr>
              <a:t>number </a:t>
            </a:r>
            <a:r>
              <a:rPr sz="2180" spc="-40" dirty="0">
                <a:latin typeface="Times New Roman"/>
                <a:cs typeface="Times New Roman"/>
              </a:rPr>
              <a:t>of  </a:t>
            </a:r>
            <a:r>
              <a:rPr sz="2180" spc="59" dirty="0">
                <a:latin typeface="Times New Roman"/>
                <a:cs typeface="Times New Roman"/>
              </a:rPr>
              <a:t>trees. </a:t>
            </a:r>
            <a:r>
              <a:rPr sz="2180" spc="40" dirty="0">
                <a:latin typeface="Times New Roman"/>
                <a:cs typeface="Times New Roman"/>
              </a:rPr>
              <a:t>For </a:t>
            </a:r>
            <a:r>
              <a:rPr sz="2180" spc="109" dirty="0">
                <a:latin typeface="Times New Roman"/>
                <a:cs typeface="Times New Roman"/>
              </a:rPr>
              <a:t>the </a:t>
            </a:r>
            <a:r>
              <a:rPr sz="2180" spc="20" dirty="0">
                <a:latin typeface="Times New Roman"/>
                <a:cs typeface="Times New Roman"/>
              </a:rPr>
              <a:t>two </a:t>
            </a:r>
            <a:r>
              <a:rPr sz="2180" spc="69" dirty="0">
                <a:latin typeface="Times New Roman"/>
                <a:cs typeface="Times New Roman"/>
              </a:rPr>
              <a:t>boosted </a:t>
            </a:r>
            <a:r>
              <a:rPr sz="2180" spc="40" dirty="0">
                <a:latin typeface="Times New Roman"/>
                <a:cs typeface="Times New Roman"/>
              </a:rPr>
              <a:t>models, </a:t>
            </a:r>
            <a:r>
              <a:rPr sz="2180" i="1" spc="307" dirty="0">
                <a:latin typeface="Times New Roman"/>
                <a:cs typeface="Times New Roman"/>
              </a:rPr>
              <a:t>λ </a:t>
            </a:r>
            <a:r>
              <a:rPr sz="2180" spc="446" dirty="0">
                <a:latin typeface="Times New Roman"/>
                <a:cs typeface="Times New Roman"/>
              </a:rPr>
              <a:t>= </a:t>
            </a:r>
            <a:r>
              <a:rPr sz="2180" spc="10" dirty="0">
                <a:latin typeface="Times New Roman"/>
                <a:cs typeface="Times New Roman"/>
              </a:rPr>
              <a:t>0</a:t>
            </a:r>
            <a:r>
              <a:rPr sz="2180" i="1" spc="10" dirty="0">
                <a:latin typeface="Times New Roman"/>
                <a:cs typeface="Times New Roman"/>
              </a:rPr>
              <a:t>.</a:t>
            </a:r>
            <a:r>
              <a:rPr sz="2180" spc="10" dirty="0">
                <a:latin typeface="Times New Roman"/>
                <a:cs typeface="Times New Roman"/>
              </a:rPr>
              <a:t>01. </a:t>
            </a:r>
            <a:r>
              <a:rPr sz="2180" spc="69" dirty="0">
                <a:latin typeface="Times New Roman"/>
                <a:cs typeface="Times New Roman"/>
              </a:rPr>
              <a:t>Depth-1 </a:t>
            </a:r>
            <a:r>
              <a:rPr sz="2180" spc="59" dirty="0">
                <a:latin typeface="Times New Roman"/>
                <a:cs typeface="Times New Roman"/>
              </a:rPr>
              <a:t>trees  </a:t>
            </a:r>
            <a:r>
              <a:rPr sz="2180" spc="30" dirty="0">
                <a:latin typeface="Times New Roman"/>
                <a:cs typeface="Times New Roman"/>
              </a:rPr>
              <a:t>slightly </a:t>
            </a:r>
            <a:r>
              <a:rPr sz="2180" spc="69" dirty="0">
                <a:latin typeface="Times New Roman"/>
                <a:cs typeface="Times New Roman"/>
              </a:rPr>
              <a:t>outperform depth-2 </a:t>
            </a:r>
            <a:r>
              <a:rPr sz="2180" spc="59" dirty="0">
                <a:latin typeface="Times New Roman"/>
                <a:cs typeface="Times New Roman"/>
              </a:rPr>
              <a:t>trees, </a:t>
            </a:r>
            <a:r>
              <a:rPr sz="2180" spc="109" dirty="0">
                <a:latin typeface="Times New Roman"/>
                <a:cs typeface="Times New Roman"/>
              </a:rPr>
              <a:t>and </a:t>
            </a:r>
            <a:r>
              <a:rPr sz="2180" spc="119" dirty="0">
                <a:latin typeface="Times New Roman"/>
                <a:cs typeface="Times New Roman"/>
              </a:rPr>
              <a:t>both </a:t>
            </a:r>
            <a:r>
              <a:rPr sz="2180" spc="69" dirty="0">
                <a:latin typeface="Times New Roman"/>
                <a:cs typeface="Times New Roman"/>
              </a:rPr>
              <a:t>outperform </a:t>
            </a:r>
            <a:r>
              <a:rPr sz="2180" spc="109" dirty="0">
                <a:latin typeface="Times New Roman"/>
                <a:cs typeface="Times New Roman"/>
              </a:rPr>
              <a:t>the  </a:t>
            </a:r>
            <a:r>
              <a:rPr sz="2180" spc="89" dirty="0">
                <a:latin typeface="Times New Roman"/>
                <a:cs typeface="Times New Roman"/>
              </a:rPr>
              <a:t>random </a:t>
            </a:r>
            <a:r>
              <a:rPr sz="2180" spc="40" dirty="0">
                <a:latin typeface="Times New Roman"/>
                <a:cs typeface="Times New Roman"/>
              </a:rPr>
              <a:t>forest, </a:t>
            </a:r>
            <a:r>
              <a:rPr sz="2180" spc="79" dirty="0">
                <a:latin typeface="Times New Roman"/>
                <a:cs typeface="Times New Roman"/>
              </a:rPr>
              <a:t>although </a:t>
            </a:r>
            <a:r>
              <a:rPr sz="2180" spc="109" dirty="0">
                <a:latin typeface="Times New Roman"/>
                <a:cs typeface="Times New Roman"/>
              </a:rPr>
              <a:t>the standard </a:t>
            </a:r>
            <a:r>
              <a:rPr sz="2180" spc="50" dirty="0">
                <a:latin typeface="Times New Roman"/>
                <a:cs typeface="Times New Roman"/>
              </a:rPr>
              <a:t>errors </a:t>
            </a:r>
            <a:r>
              <a:rPr sz="2180" spc="69" dirty="0">
                <a:latin typeface="Times New Roman"/>
                <a:cs typeface="Times New Roman"/>
              </a:rPr>
              <a:t>are </a:t>
            </a:r>
            <a:r>
              <a:rPr sz="2180" spc="89" dirty="0">
                <a:latin typeface="Times New Roman"/>
                <a:cs typeface="Times New Roman"/>
              </a:rPr>
              <a:t>around  </a:t>
            </a:r>
            <a:r>
              <a:rPr sz="2180" spc="10" dirty="0">
                <a:latin typeface="Times New Roman"/>
                <a:cs typeface="Times New Roman"/>
              </a:rPr>
              <a:t>0.02, </a:t>
            </a:r>
            <a:r>
              <a:rPr sz="2180" spc="59" dirty="0">
                <a:latin typeface="Times New Roman"/>
                <a:cs typeface="Times New Roman"/>
              </a:rPr>
              <a:t>making </a:t>
            </a:r>
            <a:r>
              <a:rPr sz="2180" spc="40" dirty="0">
                <a:latin typeface="Times New Roman"/>
                <a:cs typeface="Times New Roman"/>
              </a:rPr>
              <a:t>none </a:t>
            </a:r>
            <a:r>
              <a:rPr sz="2180" spc="-40" dirty="0">
                <a:latin typeface="Times New Roman"/>
                <a:cs typeface="Times New Roman"/>
              </a:rPr>
              <a:t>of </a:t>
            </a:r>
            <a:r>
              <a:rPr sz="2180" spc="59" dirty="0">
                <a:latin typeface="Times New Roman"/>
                <a:cs typeface="Times New Roman"/>
              </a:rPr>
              <a:t>these </a:t>
            </a:r>
            <a:r>
              <a:rPr sz="2180" dirty="0">
                <a:latin typeface="Times New Roman"/>
                <a:cs typeface="Times New Roman"/>
              </a:rPr>
              <a:t>differences</a:t>
            </a:r>
            <a:r>
              <a:rPr sz="2180" spc="396" dirty="0">
                <a:latin typeface="Times New Roman"/>
                <a:cs typeface="Times New Roman"/>
              </a:rPr>
              <a:t> </a:t>
            </a:r>
            <a:r>
              <a:rPr sz="2180" spc="30" dirty="0">
                <a:latin typeface="Times New Roman"/>
                <a:cs typeface="Times New Roman"/>
              </a:rPr>
              <a:t>significant.</a:t>
            </a:r>
            <a:endParaRPr sz="2180" dirty="0">
              <a:latin typeface="Times New Roman"/>
              <a:cs typeface="Times New Roman"/>
            </a:endParaRPr>
          </a:p>
          <a:p>
            <a:pPr marL="286911" indent="-261743">
              <a:spcBef>
                <a:spcPts val="662"/>
              </a:spcBef>
              <a:buClr>
                <a:srgbClr val="3333B2"/>
              </a:buClr>
              <a:buSzPct val="90909"/>
              <a:buFont typeface="DejaVu Sans"/>
              <a:buChar char="•"/>
              <a:tabLst>
                <a:tab pos="288169" algn="l"/>
              </a:tabLst>
            </a:pPr>
            <a:r>
              <a:rPr sz="2180" spc="109" dirty="0">
                <a:latin typeface="Times New Roman"/>
                <a:cs typeface="Times New Roman"/>
              </a:rPr>
              <a:t>The test </a:t>
            </a:r>
            <a:r>
              <a:rPr sz="2180" spc="59" dirty="0">
                <a:latin typeface="Times New Roman"/>
                <a:cs typeface="Times New Roman"/>
              </a:rPr>
              <a:t>error </a:t>
            </a:r>
            <a:r>
              <a:rPr sz="2180" spc="109" dirty="0">
                <a:latin typeface="Times New Roman"/>
                <a:cs typeface="Times New Roman"/>
              </a:rPr>
              <a:t>rate </a:t>
            </a:r>
            <a:r>
              <a:rPr sz="2180" spc="10" dirty="0">
                <a:latin typeface="Times New Roman"/>
                <a:cs typeface="Times New Roman"/>
              </a:rPr>
              <a:t>for </a:t>
            </a:r>
            <a:r>
              <a:rPr sz="2180" spc="109" dirty="0">
                <a:latin typeface="Times New Roman"/>
                <a:cs typeface="Times New Roman"/>
              </a:rPr>
              <a:t>a </a:t>
            </a:r>
            <a:r>
              <a:rPr sz="2180" spc="10" dirty="0">
                <a:latin typeface="Times New Roman"/>
                <a:cs typeface="Times New Roman"/>
              </a:rPr>
              <a:t>single </a:t>
            </a:r>
            <a:r>
              <a:rPr sz="2180" spc="79" dirty="0">
                <a:latin typeface="Times New Roman"/>
                <a:cs typeface="Times New Roman"/>
              </a:rPr>
              <a:t>tree </a:t>
            </a:r>
            <a:r>
              <a:rPr sz="2180" spc="-10" dirty="0">
                <a:latin typeface="Times New Roman"/>
                <a:cs typeface="Times New Roman"/>
              </a:rPr>
              <a:t>is</a:t>
            </a:r>
            <a:r>
              <a:rPr sz="2180" spc="386" dirty="0">
                <a:latin typeface="Times New Roman"/>
                <a:cs typeface="Times New Roman"/>
              </a:rPr>
              <a:t> </a:t>
            </a:r>
            <a:r>
              <a:rPr sz="2180" dirty="0">
                <a:latin typeface="Times New Roman"/>
                <a:cs typeface="Times New Roman"/>
              </a:rPr>
              <a:t>24%.</a:t>
            </a:r>
          </a:p>
        </p:txBody>
      </p:sp>
    </p:spTree>
    <p:extLst>
      <p:ext uri="{BB962C8B-B14F-4D97-AF65-F5344CB8AC3E}">
        <p14:creationId xmlns:p14="http://schemas.microsoft.com/office/powerpoint/2010/main" val="3607005039"/>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9106" y="130764"/>
            <a:ext cx="7450787" cy="711415"/>
          </a:xfrm>
          <a:prstGeom prst="rect">
            <a:avLst/>
          </a:prstGeom>
        </p:spPr>
        <p:txBody>
          <a:bodyPr vert="horz" wrap="square" lIns="0" tIns="33975" rIns="0" bIns="0" rtlCol="0" anchor="ctr">
            <a:spAutoFit/>
          </a:bodyPr>
          <a:lstStyle/>
          <a:p>
            <a:pPr marL="25168">
              <a:lnSpc>
                <a:spcPct val="100000"/>
              </a:lnSpc>
              <a:spcBef>
                <a:spcPts val="268"/>
              </a:spcBef>
            </a:pPr>
            <a:r>
              <a:rPr spc="-50" dirty="0"/>
              <a:t>Tuning parameters </a:t>
            </a:r>
            <a:r>
              <a:rPr spc="-79" dirty="0"/>
              <a:t>for</a:t>
            </a:r>
            <a:r>
              <a:rPr spc="198" dirty="0"/>
              <a:t> </a:t>
            </a:r>
            <a:r>
              <a:rPr spc="-30" dirty="0"/>
              <a:t>boosting</a:t>
            </a:r>
          </a:p>
        </p:txBody>
      </p:sp>
      <p:sp>
        <p:nvSpPr>
          <p:cNvPr id="3" name="object 3"/>
          <p:cNvSpPr txBox="1"/>
          <p:nvPr/>
        </p:nvSpPr>
        <p:spPr>
          <a:xfrm>
            <a:off x="914399" y="988127"/>
            <a:ext cx="10125635" cy="4607414"/>
          </a:xfrm>
          <a:prstGeom prst="rect">
            <a:avLst/>
          </a:prstGeom>
        </p:spPr>
        <p:txBody>
          <a:bodyPr vert="horz" wrap="square" lIns="0" tIns="13842" rIns="0" bIns="0" rtlCol="0">
            <a:spAutoFit/>
          </a:bodyPr>
          <a:lstStyle/>
          <a:p>
            <a:pPr marL="240350" marR="10067" indent="-240350">
              <a:lnSpc>
                <a:spcPct val="102600"/>
              </a:lnSpc>
              <a:spcBef>
                <a:spcPts val="109"/>
              </a:spcBef>
              <a:buClr>
                <a:srgbClr val="3333B2"/>
              </a:buClr>
              <a:buSzPct val="90909"/>
              <a:buAutoNum type="arabicPeriod"/>
              <a:tabLst>
                <a:tab pos="240350" algn="l"/>
              </a:tabLst>
            </a:pPr>
            <a:r>
              <a:rPr sz="2400" spc="109" dirty="0">
                <a:latin typeface="Times New Roman"/>
                <a:cs typeface="Times New Roman"/>
              </a:rPr>
              <a:t>The</a:t>
            </a:r>
            <a:r>
              <a:rPr sz="2400" spc="763" dirty="0">
                <a:latin typeface="Times New Roman"/>
                <a:cs typeface="Times New Roman"/>
              </a:rPr>
              <a:t> </a:t>
            </a:r>
            <a:r>
              <a:rPr sz="2400" i="1" spc="40" dirty="0">
                <a:solidFill>
                  <a:srgbClr val="009900"/>
                </a:solidFill>
                <a:latin typeface="Times New Roman"/>
                <a:cs typeface="Times New Roman"/>
              </a:rPr>
              <a:t>number </a:t>
            </a:r>
            <a:r>
              <a:rPr sz="2400" i="1" spc="30" dirty="0">
                <a:solidFill>
                  <a:srgbClr val="009900"/>
                </a:solidFill>
                <a:latin typeface="Times New Roman"/>
                <a:cs typeface="Times New Roman"/>
              </a:rPr>
              <a:t>of </a:t>
            </a:r>
            <a:r>
              <a:rPr sz="2400" i="1" dirty="0">
                <a:solidFill>
                  <a:srgbClr val="009900"/>
                </a:solidFill>
                <a:latin typeface="Times New Roman"/>
                <a:cs typeface="Times New Roman"/>
              </a:rPr>
              <a:t>trees </a:t>
            </a:r>
            <a:r>
              <a:rPr sz="2400" i="1" spc="226" dirty="0">
                <a:latin typeface="Times New Roman"/>
                <a:cs typeface="Times New Roman"/>
              </a:rPr>
              <a:t>B</a:t>
            </a:r>
            <a:r>
              <a:rPr sz="2400" spc="226" dirty="0">
                <a:latin typeface="Times New Roman"/>
                <a:cs typeface="Times New Roman"/>
              </a:rPr>
              <a:t>. </a:t>
            </a:r>
            <a:r>
              <a:rPr sz="2400" spc="10" dirty="0">
                <a:latin typeface="Times New Roman"/>
                <a:cs typeface="Times New Roman"/>
              </a:rPr>
              <a:t>Unlike </a:t>
            </a:r>
            <a:r>
              <a:rPr sz="2400" spc="40" dirty="0">
                <a:latin typeface="Times New Roman"/>
                <a:cs typeface="Times New Roman"/>
              </a:rPr>
              <a:t>bagging </a:t>
            </a:r>
            <a:r>
              <a:rPr sz="2400" spc="109" dirty="0">
                <a:latin typeface="Times New Roman"/>
                <a:cs typeface="Times New Roman"/>
              </a:rPr>
              <a:t>and </a:t>
            </a:r>
            <a:r>
              <a:rPr sz="2400" spc="89" dirty="0">
                <a:latin typeface="Times New Roman"/>
                <a:cs typeface="Times New Roman"/>
              </a:rPr>
              <a:t>random </a:t>
            </a:r>
            <a:r>
              <a:rPr sz="2400" spc="40" dirty="0">
                <a:latin typeface="Times New Roman"/>
                <a:cs typeface="Times New Roman"/>
              </a:rPr>
              <a:t>forests,  </a:t>
            </a:r>
            <a:r>
              <a:rPr sz="2400" spc="59" dirty="0">
                <a:latin typeface="Times New Roman"/>
                <a:cs typeface="Times New Roman"/>
              </a:rPr>
              <a:t>boosting </a:t>
            </a:r>
            <a:r>
              <a:rPr sz="2400" spc="69" dirty="0">
                <a:latin typeface="Times New Roman"/>
                <a:cs typeface="Times New Roman"/>
              </a:rPr>
              <a:t>can </a:t>
            </a:r>
            <a:r>
              <a:rPr sz="2400" spc="10" dirty="0">
                <a:latin typeface="Times New Roman"/>
                <a:cs typeface="Times New Roman"/>
              </a:rPr>
              <a:t>overfit </a:t>
            </a:r>
            <a:r>
              <a:rPr sz="2400" spc="-40" dirty="0">
                <a:latin typeface="Times New Roman"/>
                <a:cs typeface="Times New Roman"/>
              </a:rPr>
              <a:t>if </a:t>
            </a:r>
            <a:r>
              <a:rPr sz="2400" i="1" spc="307" dirty="0">
                <a:latin typeface="Times New Roman"/>
                <a:cs typeface="Times New Roman"/>
              </a:rPr>
              <a:t>B </a:t>
            </a:r>
            <a:r>
              <a:rPr sz="2400" spc="-10" dirty="0">
                <a:latin typeface="Times New Roman"/>
                <a:cs typeface="Times New Roman"/>
              </a:rPr>
              <a:t>is </a:t>
            </a:r>
            <a:r>
              <a:rPr sz="2400" spc="89" dirty="0">
                <a:latin typeface="Times New Roman"/>
                <a:cs typeface="Times New Roman"/>
              </a:rPr>
              <a:t>too </a:t>
            </a:r>
            <a:r>
              <a:rPr sz="2400" spc="40" dirty="0">
                <a:latin typeface="Times New Roman"/>
                <a:cs typeface="Times New Roman"/>
              </a:rPr>
              <a:t>large, </a:t>
            </a:r>
            <a:r>
              <a:rPr sz="2400" spc="79" dirty="0">
                <a:latin typeface="Times New Roman"/>
                <a:cs typeface="Times New Roman"/>
              </a:rPr>
              <a:t>although this  </a:t>
            </a:r>
            <a:r>
              <a:rPr sz="2400" spc="40" dirty="0">
                <a:latin typeface="Times New Roman"/>
                <a:cs typeface="Times New Roman"/>
              </a:rPr>
              <a:t>overfitting </a:t>
            </a:r>
            <a:r>
              <a:rPr sz="2400" spc="89" dirty="0">
                <a:latin typeface="Times New Roman"/>
                <a:cs typeface="Times New Roman"/>
              </a:rPr>
              <a:t>tends </a:t>
            </a:r>
            <a:r>
              <a:rPr sz="2400" spc="109" dirty="0">
                <a:latin typeface="Times New Roman"/>
                <a:cs typeface="Times New Roman"/>
              </a:rPr>
              <a:t>to </a:t>
            </a:r>
            <a:r>
              <a:rPr sz="2400" spc="50" dirty="0">
                <a:latin typeface="Times New Roman"/>
                <a:cs typeface="Times New Roman"/>
              </a:rPr>
              <a:t>occur </a:t>
            </a:r>
            <a:r>
              <a:rPr sz="2400" spc="-10" dirty="0">
                <a:latin typeface="Times New Roman"/>
                <a:cs typeface="Times New Roman"/>
              </a:rPr>
              <a:t>slowly </a:t>
            </a:r>
            <a:r>
              <a:rPr sz="2400" spc="-40" dirty="0">
                <a:latin typeface="Times New Roman"/>
                <a:cs typeface="Times New Roman"/>
              </a:rPr>
              <a:t>if </a:t>
            </a:r>
            <a:r>
              <a:rPr sz="2400" spc="168" dirty="0">
                <a:latin typeface="Times New Roman"/>
                <a:cs typeface="Times New Roman"/>
              </a:rPr>
              <a:t>at </a:t>
            </a:r>
            <a:r>
              <a:rPr sz="2400" spc="30" dirty="0">
                <a:latin typeface="Times New Roman"/>
                <a:cs typeface="Times New Roman"/>
              </a:rPr>
              <a:t>all. </a:t>
            </a:r>
            <a:r>
              <a:rPr sz="2400" spc="-20" dirty="0">
                <a:latin typeface="Times New Roman"/>
                <a:cs typeface="Times New Roman"/>
              </a:rPr>
              <a:t>We</a:t>
            </a:r>
            <a:r>
              <a:rPr sz="2400" spc="-317" dirty="0">
                <a:latin typeface="Times New Roman"/>
                <a:cs typeface="Times New Roman"/>
              </a:rPr>
              <a:t> </a:t>
            </a:r>
            <a:r>
              <a:rPr sz="2400" spc="30" dirty="0" smtClean="0">
                <a:latin typeface="Times New Roman"/>
                <a:cs typeface="Times New Roman"/>
              </a:rPr>
              <a:t>use</a:t>
            </a:r>
            <a:r>
              <a:rPr lang="en-US" sz="2400" spc="30" dirty="0" smtClean="0">
                <a:latin typeface="Times New Roman"/>
                <a:cs typeface="Times New Roman"/>
              </a:rPr>
              <a:t> </a:t>
            </a:r>
            <a:r>
              <a:rPr sz="2400" spc="40" dirty="0" smtClean="0">
                <a:latin typeface="Times New Roman"/>
                <a:cs typeface="Times New Roman"/>
              </a:rPr>
              <a:t>cross-validation </a:t>
            </a:r>
            <a:r>
              <a:rPr sz="2400" spc="109" dirty="0">
                <a:latin typeface="Times New Roman"/>
                <a:cs typeface="Times New Roman"/>
              </a:rPr>
              <a:t>to </a:t>
            </a:r>
            <a:r>
              <a:rPr sz="2400" spc="30" dirty="0">
                <a:latin typeface="Times New Roman"/>
                <a:cs typeface="Times New Roman"/>
              </a:rPr>
              <a:t>select</a:t>
            </a:r>
            <a:r>
              <a:rPr sz="2400" spc="367" dirty="0">
                <a:latin typeface="Times New Roman"/>
                <a:cs typeface="Times New Roman"/>
              </a:rPr>
              <a:t> </a:t>
            </a:r>
            <a:r>
              <a:rPr sz="2400" i="1" spc="226" dirty="0">
                <a:latin typeface="Times New Roman"/>
                <a:cs typeface="Times New Roman"/>
              </a:rPr>
              <a:t>B</a:t>
            </a:r>
            <a:r>
              <a:rPr sz="2400" spc="226" dirty="0">
                <a:latin typeface="Times New Roman"/>
                <a:cs typeface="Times New Roman"/>
              </a:rPr>
              <a:t>.</a:t>
            </a:r>
            <a:endParaRPr sz="2400" dirty="0">
              <a:latin typeface="Times New Roman"/>
              <a:cs typeface="Times New Roman"/>
            </a:endParaRPr>
          </a:p>
          <a:p>
            <a:pPr marL="240350" marR="103185" indent="-240350">
              <a:lnSpc>
                <a:spcPct val="102600"/>
              </a:lnSpc>
              <a:spcBef>
                <a:spcPts val="208"/>
              </a:spcBef>
              <a:buClr>
                <a:srgbClr val="3333B2"/>
              </a:buClr>
              <a:buSzPct val="90909"/>
              <a:buAutoNum type="arabicPeriod" startAt="2"/>
              <a:tabLst>
                <a:tab pos="240350" algn="l"/>
              </a:tabLst>
            </a:pPr>
            <a:r>
              <a:rPr sz="2400" spc="109" dirty="0">
                <a:latin typeface="Times New Roman"/>
                <a:cs typeface="Times New Roman"/>
              </a:rPr>
              <a:t>The</a:t>
            </a:r>
            <a:r>
              <a:rPr sz="2400" spc="763" dirty="0">
                <a:latin typeface="Times New Roman"/>
                <a:cs typeface="Times New Roman"/>
              </a:rPr>
              <a:t> </a:t>
            </a:r>
            <a:r>
              <a:rPr sz="2400" i="1" spc="20" dirty="0">
                <a:solidFill>
                  <a:srgbClr val="009900"/>
                </a:solidFill>
                <a:latin typeface="Times New Roman"/>
                <a:cs typeface="Times New Roman"/>
              </a:rPr>
              <a:t>shrinkage </a:t>
            </a:r>
            <a:r>
              <a:rPr sz="2400" i="1" spc="30" dirty="0">
                <a:solidFill>
                  <a:srgbClr val="009900"/>
                </a:solidFill>
                <a:latin typeface="Times New Roman"/>
                <a:cs typeface="Times New Roman"/>
              </a:rPr>
              <a:t>parameter </a:t>
            </a:r>
            <a:r>
              <a:rPr sz="2400" i="1" spc="178" dirty="0">
                <a:latin typeface="Times New Roman"/>
                <a:cs typeface="Times New Roman"/>
              </a:rPr>
              <a:t>λ</a:t>
            </a:r>
            <a:r>
              <a:rPr sz="2400" spc="178" dirty="0">
                <a:latin typeface="Times New Roman"/>
                <a:cs typeface="Times New Roman"/>
              </a:rPr>
              <a:t>, </a:t>
            </a:r>
            <a:r>
              <a:rPr sz="2400" spc="109" dirty="0">
                <a:latin typeface="Times New Roman"/>
                <a:cs typeface="Times New Roman"/>
              </a:rPr>
              <a:t>a </a:t>
            </a:r>
            <a:r>
              <a:rPr sz="2400" spc="40" dirty="0">
                <a:latin typeface="Times New Roman"/>
                <a:cs typeface="Times New Roman"/>
              </a:rPr>
              <a:t>small positive </a:t>
            </a:r>
            <a:r>
              <a:rPr sz="2400" spc="69" dirty="0">
                <a:latin typeface="Times New Roman"/>
                <a:cs typeface="Times New Roman"/>
              </a:rPr>
              <a:t>number. </a:t>
            </a:r>
            <a:r>
              <a:rPr sz="2400" spc="79" dirty="0">
                <a:latin typeface="Times New Roman"/>
                <a:cs typeface="Times New Roman"/>
              </a:rPr>
              <a:t>This  </a:t>
            </a:r>
            <a:r>
              <a:rPr sz="2400" spc="40" dirty="0">
                <a:latin typeface="Times New Roman"/>
                <a:cs typeface="Times New Roman"/>
              </a:rPr>
              <a:t>controls </a:t>
            </a:r>
            <a:r>
              <a:rPr sz="2400" spc="99" dirty="0">
                <a:latin typeface="Times New Roman"/>
                <a:cs typeface="Times New Roman"/>
              </a:rPr>
              <a:t>the </a:t>
            </a:r>
            <a:r>
              <a:rPr sz="2400" spc="109" dirty="0">
                <a:latin typeface="Times New Roman"/>
                <a:cs typeface="Times New Roman"/>
              </a:rPr>
              <a:t>rate </a:t>
            </a:r>
            <a:r>
              <a:rPr sz="2400" spc="168" dirty="0">
                <a:latin typeface="Times New Roman"/>
                <a:cs typeface="Times New Roman"/>
              </a:rPr>
              <a:t>at </a:t>
            </a:r>
            <a:r>
              <a:rPr sz="2400" spc="20" dirty="0">
                <a:latin typeface="Times New Roman"/>
                <a:cs typeface="Times New Roman"/>
              </a:rPr>
              <a:t>which </a:t>
            </a:r>
            <a:r>
              <a:rPr sz="2400" spc="59" dirty="0">
                <a:latin typeface="Times New Roman"/>
                <a:cs typeface="Times New Roman"/>
              </a:rPr>
              <a:t>boosting </a:t>
            </a:r>
            <a:r>
              <a:rPr sz="2400" spc="50" dirty="0">
                <a:latin typeface="Times New Roman"/>
                <a:cs typeface="Times New Roman"/>
              </a:rPr>
              <a:t>learns. Typical </a:t>
            </a:r>
            <a:r>
              <a:rPr sz="2400" spc="20" dirty="0">
                <a:latin typeface="Times New Roman"/>
                <a:cs typeface="Times New Roman"/>
              </a:rPr>
              <a:t>values  </a:t>
            </a:r>
            <a:r>
              <a:rPr sz="2400" spc="69" dirty="0">
                <a:latin typeface="Times New Roman"/>
                <a:cs typeface="Times New Roman"/>
              </a:rPr>
              <a:t>are </a:t>
            </a:r>
            <a:r>
              <a:rPr sz="2400" dirty="0">
                <a:latin typeface="Times New Roman"/>
                <a:cs typeface="Times New Roman"/>
              </a:rPr>
              <a:t>0</a:t>
            </a:r>
            <a:r>
              <a:rPr sz="2400" i="1" dirty="0">
                <a:latin typeface="Times New Roman"/>
                <a:cs typeface="Times New Roman"/>
              </a:rPr>
              <a:t>.</a:t>
            </a:r>
            <a:r>
              <a:rPr sz="2400" dirty="0">
                <a:latin typeface="Times New Roman"/>
                <a:cs typeface="Times New Roman"/>
              </a:rPr>
              <a:t>01 </a:t>
            </a:r>
            <a:r>
              <a:rPr sz="2400" spc="50" dirty="0">
                <a:latin typeface="Times New Roman"/>
                <a:cs typeface="Times New Roman"/>
              </a:rPr>
              <a:t>or </a:t>
            </a:r>
            <a:r>
              <a:rPr sz="2400" spc="10" dirty="0">
                <a:latin typeface="Times New Roman"/>
                <a:cs typeface="Times New Roman"/>
              </a:rPr>
              <a:t>0</a:t>
            </a:r>
            <a:r>
              <a:rPr sz="2400" i="1" spc="10" dirty="0">
                <a:latin typeface="Times New Roman"/>
                <a:cs typeface="Times New Roman"/>
              </a:rPr>
              <a:t>.</a:t>
            </a:r>
            <a:r>
              <a:rPr sz="2400" spc="10" dirty="0">
                <a:latin typeface="Times New Roman"/>
                <a:cs typeface="Times New Roman"/>
              </a:rPr>
              <a:t>001, </a:t>
            </a:r>
            <a:r>
              <a:rPr sz="2400" spc="109" dirty="0">
                <a:latin typeface="Times New Roman"/>
                <a:cs typeface="Times New Roman"/>
              </a:rPr>
              <a:t>and </a:t>
            </a:r>
            <a:r>
              <a:rPr sz="2400" spc="99" dirty="0">
                <a:latin typeface="Times New Roman"/>
                <a:cs typeface="Times New Roman"/>
              </a:rPr>
              <a:t>the </a:t>
            </a:r>
            <a:r>
              <a:rPr sz="2400" spc="69" dirty="0">
                <a:latin typeface="Times New Roman"/>
                <a:cs typeface="Times New Roman"/>
              </a:rPr>
              <a:t>right </a:t>
            </a:r>
            <a:r>
              <a:rPr sz="2400" dirty="0">
                <a:latin typeface="Times New Roman"/>
                <a:cs typeface="Times New Roman"/>
              </a:rPr>
              <a:t>choice </a:t>
            </a:r>
            <a:r>
              <a:rPr sz="2400" spc="69" dirty="0">
                <a:latin typeface="Times New Roman"/>
                <a:cs typeface="Times New Roman"/>
              </a:rPr>
              <a:t>can </a:t>
            </a:r>
            <a:r>
              <a:rPr sz="2400" spc="79" dirty="0">
                <a:latin typeface="Times New Roman"/>
                <a:cs typeface="Times New Roman"/>
              </a:rPr>
              <a:t>depend </a:t>
            </a:r>
            <a:r>
              <a:rPr sz="2400" spc="50" dirty="0">
                <a:latin typeface="Times New Roman"/>
                <a:cs typeface="Times New Roman"/>
              </a:rPr>
              <a:t>on </a:t>
            </a:r>
            <a:r>
              <a:rPr sz="2400" spc="109" dirty="0">
                <a:latin typeface="Times New Roman"/>
                <a:cs typeface="Times New Roman"/>
              </a:rPr>
              <a:t>the  </a:t>
            </a:r>
            <a:r>
              <a:rPr sz="2400" spc="50" dirty="0">
                <a:latin typeface="Times New Roman"/>
                <a:cs typeface="Times New Roman"/>
              </a:rPr>
              <a:t>problem. </a:t>
            </a:r>
            <a:r>
              <a:rPr sz="2400" dirty="0">
                <a:latin typeface="Times New Roman"/>
                <a:cs typeface="Times New Roman"/>
              </a:rPr>
              <a:t>Very </a:t>
            </a:r>
            <a:r>
              <a:rPr sz="2400" spc="40" dirty="0">
                <a:latin typeface="Times New Roman"/>
                <a:cs typeface="Times New Roman"/>
              </a:rPr>
              <a:t>small </a:t>
            </a:r>
            <a:r>
              <a:rPr sz="2400" i="1" spc="307" dirty="0">
                <a:latin typeface="Times New Roman"/>
                <a:cs typeface="Times New Roman"/>
              </a:rPr>
              <a:t>λ </a:t>
            </a:r>
            <a:r>
              <a:rPr sz="2400" spc="69" dirty="0">
                <a:latin typeface="Times New Roman"/>
                <a:cs typeface="Times New Roman"/>
              </a:rPr>
              <a:t>can </a:t>
            </a:r>
            <a:r>
              <a:rPr sz="2400" spc="50" dirty="0">
                <a:latin typeface="Times New Roman"/>
                <a:cs typeface="Times New Roman"/>
              </a:rPr>
              <a:t>require </a:t>
            </a:r>
            <a:r>
              <a:rPr sz="2400" spc="40" dirty="0">
                <a:latin typeface="Times New Roman"/>
                <a:cs typeface="Times New Roman"/>
              </a:rPr>
              <a:t>using </a:t>
            </a:r>
            <a:r>
              <a:rPr sz="2400" spc="109" dirty="0">
                <a:latin typeface="Times New Roman"/>
                <a:cs typeface="Times New Roman"/>
              </a:rPr>
              <a:t>a </a:t>
            </a:r>
            <a:r>
              <a:rPr sz="2400" spc="30" dirty="0">
                <a:latin typeface="Times New Roman"/>
                <a:cs typeface="Times New Roman"/>
              </a:rPr>
              <a:t>very </a:t>
            </a:r>
            <a:r>
              <a:rPr sz="2400" spc="40" dirty="0">
                <a:latin typeface="Times New Roman"/>
                <a:cs typeface="Times New Roman"/>
              </a:rPr>
              <a:t>large </a:t>
            </a:r>
            <a:r>
              <a:rPr sz="2400" spc="20" dirty="0">
                <a:latin typeface="Times New Roman"/>
                <a:cs typeface="Times New Roman"/>
              </a:rPr>
              <a:t>value  </a:t>
            </a:r>
            <a:r>
              <a:rPr sz="2400" spc="-40" dirty="0">
                <a:latin typeface="Times New Roman"/>
                <a:cs typeface="Times New Roman"/>
              </a:rPr>
              <a:t>of </a:t>
            </a:r>
            <a:r>
              <a:rPr sz="2400" i="1" spc="307" dirty="0">
                <a:latin typeface="Times New Roman"/>
                <a:cs typeface="Times New Roman"/>
              </a:rPr>
              <a:t>B </a:t>
            </a:r>
            <a:r>
              <a:rPr sz="2400" spc="50" dirty="0">
                <a:latin typeface="Times New Roman"/>
                <a:cs typeface="Times New Roman"/>
              </a:rPr>
              <a:t>in </a:t>
            </a:r>
            <a:r>
              <a:rPr sz="2400" spc="59" dirty="0">
                <a:latin typeface="Times New Roman"/>
                <a:cs typeface="Times New Roman"/>
              </a:rPr>
              <a:t>order </a:t>
            </a:r>
            <a:r>
              <a:rPr sz="2400" spc="109" dirty="0">
                <a:latin typeface="Times New Roman"/>
                <a:cs typeface="Times New Roman"/>
              </a:rPr>
              <a:t>to </a:t>
            </a:r>
            <a:r>
              <a:rPr sz="2400" spc="10" dirty="0">
                <a:latin typeface="Times New Roman"/>
                <a:cs typeface="Times New Roman"/>
              </a:rPr>
              <a:t>achieve </a:t>
            </a:r>
            <a:r>
              <a:rPr sz="2400" spc="40" dirty="0">
                <a:latin typeface="Times New Roman"/>
                <a:cs typeface="Times New Roman"/>
              </a:rPr>
              <a:t>good</a:t>
            </a:r>
            <a:r>
              <a:rPr sz="2400" spc="297" dirty="0">
                <a:latin typeface="Times New Roman"/>
                <a:cs typeface="Times New Roman"/>
              </a:rPr>
              <a:t> </a:t>
            </a:r>
            <a:r>
              <a:rPr sz="2400" spc="50" dirty="0">
                <a:latin typeface="Times New Roman"/>
                <a:cs typeface="Times New Roman"/>
              </a:rPr>
              <a:t>performance.</a:t>
            </a:r>
            <a:endParaRPr sz="2400" dirty="0">
              <a:latin typeface="Times New Roman"/>
              <a:cs typeface="Times New Roman"/>
            </a:endParaRPr>
          </a:p>
          <a:p>
            <a:pPr marL="240350" marR="325920" indent="-240350">
              <a:lnSpc>
                <a:spcPct val="102600"/>
              </a:lnSpc>
              <a:spcBef>
                <a:spcPts val="208"/>
              </a:spcBef>
              <a:buClr>
                <a:srgbClr val="3333B2"/>
              </a:buClr>
              <a:buSzPct val="90909"/>
              <a:buAutoNum type="arabicPeriod" startAt="2"/>
              <a:tabLst>
                <a:tab pos="240350" algn="l"/>
              </a:tabLst>
            </a:pPr>
            <a:r>
              <a:rPr sz="2400" spc="109" dirty="0">
                <a:latin typeface="Times New Roman"/>
                <a:cs typeface="Times New Roman"/>
              </a:rPr>
              <a:t>The</a:t>
            </a:r>
            <a:r>
              <a:rPr sz="2400" spc="763" dirty="0">
                <a:latin typeface="Times New Roman"/>
                <a:cs typeface="Times New Roman"/>
              </a:rPr>
              <a:t> </a:t>
            </a:r>
            <a:r>
              <a:rPr sz="2400" i="1" spc="40" dirty="0">
                <a:solidFill>
                  <a:srgbClr val="009900"/>
                </a:solidFill>
                <a:latin typeface="Times New Roman"/>
                <a:cs typeface="Times New Roman"/>
              </a:rPr>
              <a:t>number </a:t>
            </a:r>
            <a:r>
              <a:rPr sz="2400" i="1" spc="30" dirty="0">
                <a:solidFill>
                  <a:srgbClr val="009900"/>
                </a:solidFill>
                <a:latin typeface="Times New Roman"/>
                <a:cs typeface="Times New Roman"/>
              </a:rPr>
              <a:t>of splits </a:t>
            </a:r>
            <a:r>
              <a:rPr sz="2400" i="1" spc="30" dirty="0">
                <a:latin typeface="Times New Roman"/>
                <a:cs typeface="Times New Roman"/>
              </a:rPr>
              <a:t>d </a:t>
            </a:r>
            <a:r>
              <a:rPr sz="2400" spc="50" dirty="0">
                <a:latin typeface="Times New Roman"/>
                <a:cs typeface="Times New Roman"/>
              </a:rPr>
              <a:t>in </a:t>
            </a:r>
            <a:r>
              <a:rPr sz="2400" spc="30" dirty="0">
                <a:latin typeface="Times New Roman"/>
                <a:cs typeface="Times New Roman"/>
              </a:rPr>
              <a:t>each </a:t>
            </a:r>
            <a:r>
              <a:rPr sz="2400" spc="69" dirty="0">
                <a:latin typeface="Times New Roman"/>
                <a:cs typeface="Times New Roman"/>
              </a:rPr>
              <a:t>tree, </a:t>
            </a:r>
            <a:r>
              <a:rPr sz="2400" spc="20" dirty="0">
                <a:latin typeface="Times New Roman"/>
                <a:cs typeface="Times New Roman"/>
              </a:rPr>
              <a:t>which </a:t>
            </a:r>
            <a:r>
              <a:rPr sz="2400" spc="40" dirty="0">
                <a:latin typeface="Times New Roman"/>
                <a:cs typeface="Times New Roman"/>
              </a:rPr>
              <a:t>controls </a:t>
            </a:r>
            <a:r>
              <a:rPr sz="2400" spc="109" dirty="0">
                <a:latin typeface="Times New Roman"/>
                <a:cs typeface="Times New Roman"/>
              </a:rPr>
              <a:t>the  </a:t>
            </a:r>
            <a:r>
              <a:rPr sz="2400" spc="40" dirty="0">
                <a:latin typeface="Times New Roman"/>
                <a:cs typeface="Times New Roman"/>
              </a:rPr>
              <a:t>complexity </a:t>
            </a:r>
            <a:r>
              <a:rPr sz="2400" spc="-40" dirty="0">
                <a:latin typeface="Times New Roman"/>
                <a:cs typeface="Times New Roman"/>
              </a:rPr>
              <a:t>of </a:t>
            </a:r>
            <a:r>
              <a:rPr sz="2400" spc="109" dirty="0">
                <a:latin typeface="Times New Roman"/>
                <a:cs typeface="Times New Roman"/>
              </a:rPr>
              <a:t>the </a:t>
            </a:r>
            <a:r>
              <a:rPr sz="2400" spc="69" dirty="0">
                <a:latin typeface="Times New Roman"/>
                <a:cs typeface="Times New Roman"/>
              </a:rPr>
              <a:t>boosted </a:t>
            </a:r>
            <a:r>
              <a:rPr sz="2400" spc="30" dirty="0">
                <a:latin typeface="Times New Roman"/>
                <a:cs typeface="Times New Roman"/>
              </a:rPr>
              <a:t>ensemble. </a:t>
            </a:r>
            <a:r>
              <a:rPr sz="2400" spc="69" dirty="0">
                <a:latin typeface="Times New Roman"/>
                <a:cs typeface="Times New Roman"/>
              </a:rPr>
              <a:t>Often </a:t>
            </a:r>
            <a:r>
              <a:rPr sz="2400" i="1" spc="30" dirty="0">
                <a:latin typeface="Times New Roman"/>
                <a:cs typeface="Times New Roman"/>
              </a:rPr>
              <a:t>d </a:t>
            </a:r>
            <a:r>
              <a:rPr sz="2400" spc="446" dirty="0">
                <a:latin typeface="Times New Roman"/>
                <a:cs typeface="Times New Roman"/>
              </a:rPr>
              <a:t>= </a:t>
            </a:r>
            <a:r>
              <a:rPr sz="2400" spc="-10" dirty="0">
                <a:latin typeface="Times New Roman"/>
                <a:cs typeface="Times New Roman"/>
              </a:rPr>
              <a:t>1 </a:t>
            </a:r>
            <a:r>
              <a:rPr sz="2400" spc="10" dirty="0">
                <a:latin typeface="Times New Roman"/>
                <a:cs typeface="Times New Roman"/>
              </a:rPr>
              <a:t>works  </a:t>
            </a:r>
            <a:r>
              <a:rPr sz="2400" spc="-20" dirty="0">
                <a:latin typeface="Times New Roman"/>
                <a:cs typeface="Times New Roman"/>
              </a:rPr>
              <a:t>well, </a:t>
            </a:r>
            <a:r>
              <a:rPr sz="2400" spc="50" dirty="0">
                <a:latin typeface="Times New Roman"/>
                <a:cs typeface="Times New Roman"/>
              </a:rPr>
              <a:t>in </a:t>
            </a:r>
            <a:r>
              <a:rPr sz="2400" spc="20" dirty="0">
                <a:latin typeface="Times New Roman"/>
                <a:cs typeface="Times New Roman"/>
              </a:rPr>
              <a:t>which case </a:t>
            </a:r>
            <a:r>
              <a:rPr sz="2400" spc="30" dirty="0">
                <a:latin typeface="Times New Roman"/>
                <a:cs typeface="Times New Roman"/>
              </a:rPr>
              <a:t>each </a:t>
            </a:r>
            <a:r>
              <a:rPr sz="2400" spc="79" dirty="0">
                <a:latin typeface="Times New Roman"/>
                <a:cs typeface="Times New Roman"/>
              </a:rPr>
              <a:t>tree </a:t>
            </a:r>
            <a:r>
              <a:rPr sz="2400" spc="-10" dirty="0">
                <a:latin typeface="Times New Roman"/>
                <a:cs typeface="Times New Roman"/>
              </a:rPr>
              <a:t>is </a:t>
            </a:r>
            <a:r>
              <a:rPr sz="2400" spc="109" dirty="0">
                <a:latin typeface="Times New Roman"/>
                <a:cs typeface="Times New Roman"/>
              </a:rPr>
              <a:t>a </a:t>
            </a:r>
            <a:r>
              <a:rPr sz="2400" i="1" spc="69" dirty="0">
                <a:solidFill>
                  <a:srgbClr val="009900"/>
                </a:solidFill>
                <a:latin typeface="Times New Roman"/>
                <a:cs typeface="Times New Roman"/>
              </a:rPr>
              <a:t>stump</a:t>
            </a:r>
            <a:r>
              <a:rPr sz="2400" spc="69" dirty="0">
                <a:latin typeface="Times New Roman"/>
                <a:cs typeface="Times New Roman"/>
              </a:rPr>
              <a:t>, </a:t>
            </a:r>
            <a:r>
              <a:rPr sz="2400" spc="40" dirty="0">
                <a:latin typeface="Times New Roman"/>
                <a:cs typeface="Times New Roman"/>
              </a:rPr>
              <a:t>consisting </a:t>
            </a:r>
            <a:r>
              <a:rPr sz="2400" spc="-40" dirty="0">
                <a:latin typeface="Times New Roman"/>
                <a:cs typeface="Times New Roman"/>
              </a:rPr>
              <a:t>of </a:t>
            </a:r>
            <a:r>
              <a:rPr sz="2400" spc="109" dirty="0">
                <a:latin typeface="Times New Roman"/>
                <a:cs typeface="Times New Roman"/>
              </a:rPr>
              <a:t>a  </a:t>
            </a:r>
            <a:r>
              <a:rPr sz="2400" spc="10" dirty="0">
                <a:latin typeface="Times New Roman"/>
                <a:cs typeface="Times New Roman"/>
              </a:rPr>
              <a:t>single </a:t>
            </a:r>
            <a:r>
              <a:rPr sz="2400" spc="59" dirty="0">
                <a:latin typeface="Times New Roman"/>
                <a:cs typeface="Times New Roman"/>
              </a:rPr>
              <a:t>split </a:t>
            </a:r>
            <a:r>
              <a:rPr sz="2400" spc="109" dirty="0">
                <a:latin typeface="Times New Roman"/>
                <a:cs typeface="Times New Roman"/>
              </a:rPr>
              <a:t>and </a:t>
            </a:r>
            <a:r>
              <a:rPr sz="2400" spc="59" dirty="0">
                <a:latin typeface="Times New Roman"/>
                <a:cs typeface="Times New Roman"/>
              </a:rPr>
              <a:t>resulting </a:t>
            </a:r>
            <a:r>
              <a:rPr sz="2400" spc="50" dirty="0">
                <a:latin typeface="Times New Roman"/>
                <a:cs typeface="Times New Roman"/>
              </a:rPr>
              <a:t>in </a:t>
            </a:r>
            <a:r>
              <a:rPr sz="2400" spc="109" dirty="0">
                <a:latin typeface="Times New Roman"/>
                <a:cs typeface="Times New Roman"/>
              </a:rPr>
              <a:t>an </a:t>
            </a:r>
            <a:r>
              <a:rPr sz="2400" spc="59" dirty="0">
                <a:latin typeface="Times New Roman"/>
                <a:cs typeface="Times New Roman"/>
              </a:rPr>
              <a:t>additive </a:t>
            </a:r>
            <a:r>
              <a:rPr sz="2400" spc="50" dirty="0">
                <a:latin typeface="Times New Roman"/>
                <a:cs typeface="Times New Roman"/>
              </a:rPr>
              <a:t>model. </a:t>
            </a:r>
            <a:r>
              <a:rPr sz="2400" spc="30" dirty="0">
                <a:latin typeface="Times New Roman"/>
                <a:cs typeface="Times New Roman"/>
              </a:rPr>
              <a:t>More  generally </a:t>
            </a:r>
            <a:r>
              <a:rPr sz="2400" i="1" spc="30" dirty="0">
                <a:latin typeface="Times New Roman"/>
                <a:cs typeface="Times New Roman"/>
              </a:rPr>
              <a:t>d </a:t>
            </a:r>
            <a:r>
              <a:rPr sz="2400" spc="-10" dirty="0">
                <a:latin typeface="Times New Roman"/>
                <a:cs typeface="Times New Roman"/>
              </a:rPr>
              <a:t>is </a:t>
            </a:r>
            <a:r>
              <a:rPr sz="2400" spc="109" dirty="0">
                <a:latin typeface="Times New Roman"/>
                <a:cs typeface="Times New Roman"/>
              </a:rPr>
              <a:t>the </a:t>
            </a:r>
            <a:r>
              <a:rPr sz="2400" i="1" spc="50" dirty="0">
                <a:solidFill>
                  <a:srgbClr val="009900"/>
                </a:solidFill>
                <a:latin typeface="Times New Roman"/>
                <a:cs typeface="Times New Roman"/>
              </a:rPr>
              <a:t>interaction </a:t>
            </a:r>
            <a:r>
              <a:rPr sz="2400" i="1" spc="30" dirty="0">
                <a:solidFill>
                  <a:srgbClr val="009900"/>
                </a:solidFill>
                <a:latin typeface="Times New Roman"/>
                <a:cs typeface="Times New Roman"/>
              </a:rPr>
              <a:t>depth</a:t>
            </a:r>
            <a:r>
              <a:rPr sz="2400" spc="30" dirty="0">
                <a:latin typeface="Times New Roman"/>
                <a:cs typeface="Times New Roman"/>
              </a:rPr>
              <a:t>, </a:t>
            </a:r>
            <a:r>
              <a:rPr sz="2400" spc="109" dirty="0">
                <a:latin typeface="Times New Roman"/>
                <a:cs typeface="Times New Roman"/>
              </a:rPr>
              <a:t>and </a:t>
            </a:r>
            <a:r>
              <a:rPr sz="2400" spc="40" dirty="0">
                <a:latin typeface="Times New Roman"/>
                <a:cs typeface="Times New Roman"/>
              </a:rPr>
              <a:t>controls </a:t>
            </a:r>
            <a:r>
              <a:rPr sz="2400" spc="109" dirty="0">
                <a:latin typeface="Times New Roman"/>
                <a:cs typeface="Times New Roman"/>
              </a:rPr>
              <a:t>the  </a:t>
            </a:r>
            <a:r>
              <a:rPr sz="2400" spc="69" dirty="0">
                <a:latin typeface="Times New Roman"/>
                <a:cs typeface="Times New Roman"/>
              </a:rPr>
              <a:t>interaction </a:t>
            </a:r>
            <a:r>
              <a:rPr sz="2400" spc="59" dirty="0">
                <a:latin typeface="Times New Roman"/>
                <a:cs typeface="Times New Roman"/>
              </a:rPr>
              <a:t>order </a:t>
            </a:r>
            <a:r>
              <a:rPr sz="2400" spc="-40" dirty="0">
                <a:latin typeface="Times New Roman"/>
                <a:cs typeface="Times New Roman"/>
              </a:rPr>
              <a:t>of </a:t>
            </a:r>
            <a:r>
              <a:rPr sz="2400" spc="109" dirty="0">
                <a:latin typeface="Times New Roman"/>
                <a:cs typeface="Times New Roman"/>
              </a:rPr>
              <a:t>the </a:t>
            </a:r>
            <a:r>
              <a:rPr sz="2400" spc="69" dirty="0">
                <a:latin typeface="Times New Roman"/>
                <a:cs typeface="Times New Roman"/>
              </a:rPr>
              <a:t>boosted </a:t>
            </a:r>
            <a:r>
              <a:rPr sz="2400" spc="50" dirty="0">
                <a:latin typeface="Times New Roman"/>
                <a:cs typeface="Times New Roman"/>
              </a:rPr>
              <a:t>model, </a:t>
            </a:r>
            <a:r>
              <a:rPr sz="2400" spc="10" dirty="0">
                <a:latin typeface="Times New Roman"/>
                <a:cs typeface="Times New Roman"/>
              </a:rPr>
              <a:t>since </a:t>
            </a:r>
            <a:r>
              <a:rPr sz="2400" i="1" spc="30" dirty="0">
                <a:latin typeface="Times New Roman"/>
                <a:cs typeface="Times New Roman"/>
              </a:rPr>
              <a:t>d </a:t>
            </a:r>
            <a:r>
              <a:rPr sz="2400" spc="50" dirty="0">
                <a:latin typeface="Times New Roman"/>
                <a:cs typeface="Times New Roman"/>
              </a:rPr>
              <a:t>splits </a:t>
            </a:r>
            <a:r>
              <a:rPr sz="2400" spc="69" dirty="0">
                <a:latin typeface="Times New Roman"/>
                <a:cs typeface="Times New Roman"/>
              </a:rPr>
              <a:t>can  </a:t>
            </a:r>
            <a:r>
              <a:rPr sz="2400" dirty="0">
                <a:latin typeface="Times New Roman"/>
                <a:cs typeface="Times New Roman"/>
              </a:rPr>
              <a:t>involve </a:t>
            </a:r>
            <a:r>
              <a:rPr sz="2400" spc="168" dirty="0">
                <a:latin typeface="Times New Roman"/>
                <a:cs typeface="Times New Roman"/>
              </a:rPr>
              <a:t>at </a:t>
            </a:r>
            <a:r>
              <a:rPr sz="2400" spc="79" dirty="0">
                <a:latin typeface="Times New Roman"/>
                <a:cs typeface="Times New Roman"/>
              </a:rPr>
              <a:t>most </a:t>
            </a:r>
            <a:r>
              <a:rPr sz="2400" i="1" spc="30" dirty="0">
                <a:latin typeface="Times New Roman"/>
                <a:cs typeface="Times New Roman"/>
              </a:rPr>
              <a:t>d</a:t>
            </a:r>
            <a:r>
              <a:rPr sz="2400" i="1" spc="-129" dirty="0">
                <a:latin typeface="Times New Roman"/>
                <a:cs typeface="Times New Roman"/>
              </a:rPr>
              <a:t> </a:t>
            </a:r>
            <a:r>
              <a:rPr sz="2400" spc="40" dirty="0">
                <a:latin typeface="Times New Roman"/>
                <a:cs typeface="Times New Roman"/>
              </a:rPr>
              <a:t>variables.</a:t>
            </a:r>
            <a:endParaRPr sz="2400" dirty="0">
              <a:latin typeface="Times New Roman"/>
              <a:cs typeface="Times New Roman"/>
            </a:endParaRPr>
          </a:p>
        </p:txBody>
      </p:sp>
    </p:spTree>
    <p:extLst>
      <p:ext uri="{BB962C8B-B14F-4D97-AF65-F5344CB8AC3E}">
        <p14:creationId xmlns:p14="http://schemas.microsoft.com/office/powerpoint/2010/main" val="1300546948"/>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1981200" y="0"/>
            <a:ext cx="8229600" cy="1143000"/>
          </a:xfrm>
        </p:spPr>
        <p:txBody>
          <a:bodyPr>
            <a:normAutofit/>
          </a:bodyPr>
          <a:lstStyle/>
          <a:p>
            <a:pPr eaLnBrk="1" hangingPunct="1"/>
            <a:r>
              <a:rPr lang="en-US" sz="4000" dirty="0"/>
              <a:t>Random Forests vs Boosted Trees</a:t>
            </a:r>
          </a:p>
        </p:txBody>
      </p:sp>
      <p:sp>
        <p:nvSpPr>
          <p:cNvPr id="24579" name="Text Box 5"/>
          <p:cNvSpPr txBox="1">
            <a:spLocks noChangeArrowheads="1"/>
          </p:cNvSpPr>
          <p:nvPr/>
        </p:nvSpPr>
        <p:spPr bwMode="auto">
          <a:xfrm>
            <a:off x="1896534" y="1143001"/>
            <a:ext cx="831426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spcBef>
                <a:spcPts val="600"/>
              </a:spcBef>
              <a:spcAft>
                <a:spcPts val="600"/>
              </a:spcAft>
              <a:buFont typeface="Arial" panose="020B0604020202020204" pitchFamily="34" charset="0"/>
              <a:buChar char="•"/>
            </a:pPr>
            <a:r>
              <a:rPr lang="en-US" sz="2400" dirty="0">
                <a:latin typeface="+mn-lt"/>
              </a:rPr>
              <a:t>The “geometry” of the methods is very </a:t>
            </a:r>
            <a:r>
              <a:rPr lang="en-US" sz="2400" dirty="0" smtClean="0">
                <a:latin typeface="+mn-lt"/>
              </a:rPr>
              <a:t>different</a:t>
            </a:r>
            <a:endParaRPr lang="en-US" sz="2400" dirty="0">
              <a:latin typeface="+mn-lt"/>
            </a:endParaRPr>
          </a:p>
          <a:p>
            <a:pPr marL="342900" indent="-342900" eaLnBrk="1" hangingPunct="1">
              <a:spcBef>
                <a:spcPts val="600"/>
              </a:spcBef>
              <a:spcAft>
                <a:spcPts val="600"/>
              </a:spcAft>
              <a:buFont typeface="Arial" panose="020B0604020202020204" pitchFamily="34" charset="0"/>
              <a:buChar char="•"/>
            </a:pPr>
            <a:r>
              <a:rPr lang="en-US" sz="2400" dirty="0">
                <a:latin typeface="+mn-lt"/>
              </a:rPr>
              <a:t>Random forest use 10’s of deep, large trees:</a:t>
            </a:r>
          </a:p>
        </p:txBody>
      </p:sp>
      <p:sp>
        <p:nvSpPr>
          <p:cNvPr id="2" name="Isosceles Triangle 1"/>
          <p:cNvSpPr/>
          <p:nvPr/>
        </p:nvSpPr>
        <p:spPr>
          <a:xfrm>
            <a:off x="3852330" y="2510366"/>
            <a:ext cx="1710269" cy="1443568"/>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a:off x="8348066" y="2510366"/>
            <a:ext cx="1710269" cy="1443568"/>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5875866" y="2510366"/>
            <a:ext cx="1710269" cy="1443568"/>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7611604" y="3122938"/>
            <a:ext cx="609462" cy="830997"/>
          </a:xfrm>
          <a:prstGeom prst="rect">
            <a:avLst/>
          </a:prstGeom>
          <a:noFill/>
        </p:spPr>
        <p:txBody>
          <a:bodyPr wrap="none" rtlCol="0">
            <a:spAutoFit/>
          </a:bodyPr>
          <a:lstStyle/>
          <a:p>
            <a:r>
              <a:rPr lang="en-US" sz="4800" dirty="0"/>
              <a:t>…</a:t>
            </a:r>
          </a:p>
        </p:txBody>
      </p:sp>
      <p:sp>
        <p:nvSpPr>
          <p:cNvPr id="4" name="Left Brace 3"/>
          <p:cNvSpPr/>
          <p:nvPr/>
        </p:nvSpPr>
        <p:spPr>
          <a:xfrm>
            <a:off x="3304424" y="2493485"/>
            <a:ext cx="403977" cy="1443568"/>
          </a:xfrm>
          <a:prstGeom prst="leftBrac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573867" y="2905542"/>
            <a:ext cx="815223" cy="646331"/>
          </a:xfrm>
          <a:prstGeom prst="rect">
            <a:avLst/>
          </a:prstGeom>
          <a:noFill/>
        </p:spPr>
        <p:txBody>
          <a:bodyPr wrap="none" rtlCol="0">
            <a:spAutoFit/>
          </a:bodyPr>
          <a:lstStyle/>
          <a:p>
            <a:r>
              <a:rPr lang="en-US" dirty="0"/>
              <a:t>Depth </a:t>
            </a:r>
            <a:br>
              <a:rPr lang="en-US" dirty="0"/>
            </a:br>
            <a:r>
              <a:rPr lang="en-US" dirty="0"/>
              <a:t>20-30</a:t>
            </a:r>
          </a:p>
        </p:txBody>
      </p:sp>
      <p:sp>
        <p:nvSpPr>
          <p:cNvPr id="11" name="Left Brace 10"/>
          <p:cNvSpPr/>
          <p:nvPr/>
        </p:nvSpPr>
        <p:spPr>
          <a:xfrm rot="16200000">
            <a:off x="6602107" y="1481541"/>
            <a:ext cx="706448" cy="6206003"/>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TextBox 8"/>
          <p:cNvSpPr txBox="1"/>
          <p:nvPr/>
        </p:nvSpPr>
        <p:spPr>
          <a:xfrm>
            <a:off x="6383864" y="4937766"/>
            <a:ext cx="1324914" cy="369332"/>
          </a:xfrm>
          <a:prstGeom prst="rect">
            <a:avLst/>
          </a:prstGeom>
          <a:noFill/>
        </p:spPr>
        <p:txBody>
          <a:bodyPr wrap="none" rtlCol="0">
            <a:spAutoFit/>
          </a:bodyPr>
          <a:lstStyle/>
          <a:p>
            <a:r>
              <a:rPr lang="en-US" dirty="0"/>
              <a:t>10’s of trees</a:t>
            </a:r>
          </a:p>
        </p:txBody>
      </p:sp>
      <p:sp>
        <p:nvSpPr>
          <p:cNvPr id="13" name="Left Brace 12"/>
          <p:cNvSpPr/>
          <p:nvPr/>
        </p:nvSpPr>
        <p:spPr>
          <a:xfrm rot="16200000">
            <a:off x="4607053" y="3259664"/>
            <a:ext cx="200823" cy="1710268"/>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3920482" y="4215210"/>
            <a:ext cx="1642116" cy="369332"/>
          </a:xfrm>
          <a:prstGeom prst="rect">
            <a:avLst/>
          </a:prstGeom>
          <a:noFill/>
        </p:spPr>
        <p:txBody>
          <a:bodyPr wrap="none" rtlCol="0">
            <a:spAutoFit/>
          </a:bodyPr>
          <a:lstStyle/>
          <a:p>
            <a:r>
              <a:rPr lang="en-US" dirty="0"/>
              <a:t>100k’s of nodes</a:t>
            </a:r>
          </a:p>
        </p:txBody>
      </p:sp>
      <p:sp>
        <p:nvSpPr>
          <p:cNvPr id="12" name="Down Arrow 11"/>
          <p:cNvSpPr/>
          <p:nvPr/>
        </p:nvSpPr>
        <p:spPr>
          <a:xfrm>
            <a:off x="2099733" y="2491469"/>
            <a:ext cx="592666" cy="2188634"/>
          </a:xfrm>
          <a:prstGeom prst="down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893911" y="4680104"/>
            <a:ext cx="1596976" cy="646331"/>
          </a:xfrm>
          <a:prstGeom prst="rect">
            <a:avLst/>
          </a:prstGeom>
          <a:noFill/>
        </p:spPr>
        <p:txBody>
          <a:bodyPr wrap="none" rtlCol="0">
            <a:spAutoFit/>
          </a:bodyPr>
          <a:lstStyle/>
          <a:p>
            <a:r>
              <a:rPr lang="en-US" dirty="0"/>
              <a:t>Bias reduction</a:t>
            </a:r>
          </a:p>
          <a:p>
            <a:r>
              <a:rPr lang="en-US" dirty="0"/>
              <a:t>through depth</a:t>
            </a:r>
          </a:p>
        </p:txBody>
      </p:sp>
      <p:sp>
        <p:nvSpPr>
          <p:cNvPr id="19" name="Down Arrow 18"/>
          <p:cNvSpPr/>
          <p:nvPr/>
        </p:nvSpPr>
        <p:spPr>
          <a:xfrm rot="16200000">
            <a:off x="6572230" y="2263746"/>
            <a:ext cx="592666" cy="6580773"/>
          </a:xfrm>
          <a:prstGeom prst="down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332709" y="5763836"/>
            <a:ext cx="5071709" cy="369332"/>
          </a:xfrm>
          <a:prstGeom prst="rect">
            <a:avLst/>
          </a:prstGeom>
          <a:noFill/>
        </p:spPr>
        <p:txBody>
          <a:bodyPr wrap="none" rtlCol="0">
            <a:spAutoFit/>
          </a:bodyPr>
          <a:lstStyle/>
          <a:p>
            <a:r>
              <a:rPr lang="en-US" dirty="0"/>
              <a:t>Variance reduction through the ensemble aggregate</a:t>
            </a:r>
          </a:p>
        </p:txBody>
      </p:sp>
    </p:spTree>
    <p:extLst>
      <p:ext uri="{BB962C8B-B14F-4D97-AF65-F5344CB8AC3E}">
        <p14:creationId xmlns:p14="http://schemas.microsoft.com/office/powerpoint/2010/main" val="123495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424" y="1690688"/>
            <a:ext cx="9556030" cy="4149187"/>
          </a:xfrm>
        </p:spPr>
      </p:pic>
    </p:spTree>
    <p:extLst>
      <p:ext uri="{BB962C8B-B14F-4D97-AF65-F5344CB8AC3E}">
        <p14:creationId xmlns:p14="http://schemas.microsoft.com/office/powerpoint/2010/main" val="15394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1981200" y="0"/>
            <a:ext cx="8229600" cy="1143000"/>
          </a:xfrm>
        </p:spPr>
        <p:txBody>
          <a:bodyPr>
            <a:normAutofit/>
          </a:bodyPr>
          <a:lstStyle/>
          <a:p>
            <a:pPr eaLnBrk="1" hangingPunct="1"/>
            <a:r>
              <a:rPr lang="en-US" sz="4000" dirty="0"/>
              <a:t>Random Forests vs Boosted Trees</a:t>
            </a:r>
          </a:p>
        </p:txBody>
      </p:sp>
      <p:sp>
        <p:nvSpPr>
          <p:cNvPr id="24579" name="Text Box 5"/>
          <p:cNvSpPr txBox="1">
            <a:spLocks noChangeArrowheads="1"/>
          </p:cNvSpPr>
          <p:nvPr/>
        </p:nvSpPr>
        <p:spPr bwMode="auto">
          <a:xfrm>
            <a:off x="1896534" y="1143001"/>
            <a:ext cx="8314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spcBef>
                <a:spcPts val="600"/>
              </a:spcBef>
              <a:spcAft>
                <a:spcPts val="600"/>
              </a:spcAft>
              <a:buFont typeface="Arial" panose="020B0604020202020204" pitchFamily="34" charset="0"/>
              <a:buChar char="•"/>
            </a:pPr>
            <a:r>
              <a:rPr lang="en-US" sz="2400" dirty="0" smtClean="0">
                <a:latin typeface="+mn-lt"/>
              </a:rPr>
              <a:t>Boosted </a:t>
            </a:r>
            <a:r>
              <a:rPr lang="en-US" sz="2400" dirty="0">
                <a:latin typeface="+mn-lt"/>
              </a:rPr>
              <a:t>decision trees use 1000’s of shallow, small trees:</a:t>
            </a:r>
          </a:p>
        </p:txBody>
      </p:sp>
      <p:sp>
        <p:nvSpPr>
          <p:cNvPr id="2" name="Isosceles Triangle 1"/>
          <p:cNvSpPr/>
          <p:nvPr/>
        </p:nvSpPr>
        <p:spPr>
          <a:xfrm>
            <a:off x="3769387" y="2690285"/>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438968" y="2610355"/>
            <a:ext cx="609462" cy="830997"/>
          </a:xfrm>
          <a:prstGeom prst="rect">
            <a:avLst/>
          </a:prstGeom>
          <a:noFill/>
        </p:spPr>
        <p:txBody>
          <a:bodyPr wrap="none" rtlCol="0">
            <a:spAutoFit/>
          </a:bodyPr>
          <a:lstStyle/>
          <a:p>
            <a:r>
              <a:rPr lang="en-US" sz="4800" dirty="0"/>
              <a:t>…</a:t>
            </a:r>
          </a:p>
        </p:txBody>
      </p:sp>
      <p:sp>
        <p:nvSpPr>
          <p:cNvPr id="4" name="Left Brace 3"/>
          <p:cNvSpPr/>
          <p:nvPr/>
        </p:nvSpPr>
        <p:spPr>
          <a:xfrm>
            <a:off x="3221481" y="2690282"/>
            <a:ext cx="403977" cy="704905"/>
          </a:xfrm>
          <a:prstGeom prst="leftBrac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406258" y="2750676"/>
            <a:ext cx="815223" cy="646331"/>
          </a:xfrm>
          <a:prstGeom prst="rect">
            <a:avLst/>
          </a:prstGeom>
          <a:noFill/>
        </p:spPr>
        <p:txBody>
          <a:bodyPr wrap="none" rtlCol="0">
            <a:spAutoFit/>
          </a:bodyPr>
          <a:lstStyle/>
          <a:p>
            <a:r>
              <a:rPr lang="en-US" dirty="0"/>
              <a:t>Depth </a:t>
            </a:r>
            <a:br>
              <a:rPr lang="en-US" dirty="0"/>
            </a:br>
            <a:r>
              <a:rPr lang="en-US" dirty="0"/>
              <a:t>10-15</a:t>
            </a:r>
          </a:p>
        </p:txBody>
      </p:sp>
      <p:sp>
        <p:nvSpPr>
          <p:cNvPr id="11" name="Left Brace 10"/>
          <p:cNvSpPr/>
          <p:nvPr/>
        </p:nvSpPr>
        <p:spPr>
          <a:xfrm rot="16200000">
            <a:off x="6519164" y="939675"/>
            <a:ext cx="706448" cy="6206003"/>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TextBox 8"/>
          <p:cNvSpPr txBox="1"/>
          <p:nvPr/>
        </p:nvSpPr>
        <p:spPr>
          <a:xfrm>
            <a:off x="6300922" y="4395900"/>
            <a:ext cx="1558953" cy="369332"/>
          </a:xfrm>
          <a:prstGeom prst="rect">
            <a:avLst/>
          </a:prstGeom>
          <a:noFill/>
        </p:spPr>
        <p:txBody>
          <a:bodyPr wrap="none" rtlCol="0">
            <a:spAutoFit/>
          </a:bodyPr>
          <a:lstStyle/>
          <a:p>
            <a:r>
              <a:rPr lang="en-US" dirty="0"/>
              <a:t>1000’s of trees</a:t>
            </a:r>
          </a:p>
        </p:txBody>
      </p:sp>
      <p:sp>
        <p:nvSpPr>
          <p:cNvPr id="13" name="Left Brace 12"/>
          <p:cNvSpPr/>
          <p:nvPr/>
        </p:nvSpPr>
        <p:spPr>
          <a:xfrm rot="16200000">
            <a:off x="5027877" y="3114197"/>
            <a:ext cx="200824" cy="855135"/>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4424250" y="3640987"/>
            <a:ext cx="1408078" cy="369332"/>
          </a:xfrm>
          <a:prstGeom prst="rect">
            <a:avLst/>
          </a:prstGeom>
          <a:noFill/>
        </p:spPr>
        <p:txBody>
          <a:bodyPr wrap="none" rtlCol="0">
            <a:spAutoFit/>
          </a:bodyPr>
          <a:lstStyle/>
          <a:p>
            <a:r>
              <a:rPr lang="en-US" dirty="0"/>
              <a:t>1k’s of nodes</a:t>
            </a:r>
          </a:p>
        </p:txBody>
      </p:sp>
      <p:sp>
        <p:nvSpPr>
          <p:cNvPr id="14" name="Isosceles Triangle 13"/>
          <p:cNvSpPr/>
          <p:nvPr/>
        </p:nvSpPr>
        <p:spPr>
          <a:xfrm>
            <a:off x="4700721" y="2690285"/>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Isosceles Triangle 14"/>
          <p:cNvSpPr/>
          <p:nvPr/>
        </p:nvSpPr>
        <p:spPr>
          <a:xfrm>
            <a:off x="6652830" y="2690284"/>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Isosceles Triangle 15"/>
          <p:cNvSpPr/>
          <p:nvPr/>
        </p:nvSpPr>
        <p:spPr>
          <a:xfrm>
            <a:off x="9048430" y="2690283"/>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a:off x="7583834" y="2690285"/>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Isosceles Triangle 17"/>
          <p:cNvSpPr/>
          <p:nvPr/>
        </p:nvSpPr>
        <p:spPr>
          <a:xfrm>
            <a:off x="5661683" y="2690285"/>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rot="16200000">
            <a:off x="6557013" y="1771179"/>
            <a:ext cx="592666" cy="6580773"/>
          </a:xfrm>
          <a:prstGeom prst="down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135049" y="5247369"/>
            <a:ext cx="5340949" cy="369332"/>
          </a:xfrm>
          <a:prstGeom prst="rect">
            <a:avLst/>
          </a:prstGeom>
          <a:noFill/>
        </p:spPr>
        <p:txBody>
          <a:bodyPr wrap="none" rtlCol="0">
            <a:spAutoFit/>
          </a:bodyPr>
          <a:lstStyle/>
          <a:p>
            <a:r>
              <a:rPr lang="en-US" dirty="0"/>
              <a:t>Bias reduction through boosting – variance already low</a:t>
            </a:r>
          </a:p>
        </p:txBody>
      </p:sp>
    </p:spTree>
    <p:extLst>
      <p:ext uri="{BB962C8B-B14F-4D97-AF65-F5344CB8AC3E}">
        <p14:creationId xmlns:p14="http://schemas.microsoft.com/office/powerpoint/2010/main" val="2050402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1981200" y="1"/>
            <a:ext cx="8229600" cy="999067"/>
          </a:xfrm>
        </p:spPr>
        <p:txBody>
          <a:bodyPr>
            <a:normAutofit/>
          </a:bodyPr>
          <a:lstStyle/>
          <a:p>
            <a:pPr eaLnBrk="1" hangingPunct="1"/>
            <a:r>
              <a:rPr lang="en-US" sz="4000" dirty="0"/>
              <a:t>Random Forests vs Boosted Trees</a:t>
            </a:r>
          </a:p>
        </p:txBody>
      </p:sp>
      <p:sp>
        <p:nvSpPr>
          <p:cNvPr id="24579" name="Text Box 5"/>
          <p:cNvSpPr txBox="1">
            <a:spLocks noChangeArrowheads="1"/>
          </p:cNvSpPr>
          <p:nvPr/>
        </p:nvSpPr>
        <p:spPr bwMode="auto">
          <a:xfrm>
            <a:off x="1896534" y="999068"/>
            <a:ext cx="831426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spcBef>
                <a:spcPts val="600"/>
              </a:spcBef>
              <a:spcAft>
                <a:spcPts val="600"/>
              </a:spcAft>
              <a:buFont typeface="Arial" panose="020B0604020202020204" pitchFamily="34" charset="0"/>
              <a:buChar char="•"/>
            </a:pPr>
            <a:r>
              <a:rPr lang="en-US" sz="2400" dirty="0">
                <a:latin typeface="+mn-lt"/>
              </a:rPr>
              <a:t>RF training </a:t>
            </a:r>
            <a:r>
              <a:rPr lang="en-US" sz="2400" dirty="0" smtClean="0">
                <a:latin typeface="+mn-lt"/>
              </a:rPr>
              <a:t>is parallel</a:t>
            </a:r>
            <a:r>
              <a:rPr lang="en-US" sz="2400" dirty="0">
                <a:latin typeface="+mn-lt"/>
              </a:rPr>
              <a:t>, can be very fast</a:t>
            </a:r>
          </a:p>
          <a:p>
            <a:pPr marL="342900" indent="-342900" eaLnBrk="1" hangingPunct="1">
              <a:spcBef>
                <a:spcPts val="600"/>
              </a:spcBef>
              <a:spcAft>
                <a:spcPts val="600"/>
              </a:spcAft>
              <a:buFont typeface="Arial" panose="020B0604020202020204" pitchFamily="34" charset="0"/>
              <a:buChar char="•"/>
            </a:pPr>
            <a:r>
              <a:rPr lang="en-US" sz="2400" dirty="0">
                <a:latin typeface="+mn-lt"/>
              </a:rPr>
              <a:t>Evaluation of trees (runtime) also much faster for RFs</a:t>
            </a:r>
          </a:p>
        </p:txBody>
      </p:sp>
      <p:sp>
        <p:nvSpPr>
          <p:cNvPr id="2" name="Isosceles Triangle 1"/>
          <p:cNvSpPr/>
          <p:nvPr/>
        </p:nvSpPr>
        <p:spPr>
          <a:xfrm>
            <a:off x="3708401" y="2145267"/>
            <a:ext cx="1710269" cy="1443568"/>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a:off x="8204137" y="2145267"/>
            <a:ext cx="1710269" cy="1443568"/>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5731937" y="2145267"/>
            <a:ext cx="1710269" cy="1443568"/>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7467675" y="2757839"/>
            <a:ext cx="609462" cy="830997"/>
          </a:xfrm>
          <a:prstGeom prst="rect">
            <a:avLst/>
          </a:prstGeom>
          <a:noFill/>
        </p:spPr>
        <p:txBody>
          <a:bodyPr wrap="none" rtlCol="0">
            <a:spAutoFit/>
          </a:bodyPr>
          <a:lstStyle/>
          <a:p>
            <a:r>
              <a:rPr lang="en-US" sz="4800" dirty="0"/>
              <a:t>…</a:t>
            </a:r>
          </a:p>
        </p:txBody>
      </p:sp>
      <p:sp>
        <p:nvSpPr>
          <p:cNvPr id="4" name="Left Brace 3"/>
          <p:cNvSpPr/>
          <p:nvPr/>
        </p:nvSpPr>
        <p:spPr>
          <a:xfrm>
            <a:off x="3160495" y="2128386"/>
            <a:ext cx="403977" cy="1443568"/>
          </a:xfrm>
          <a:prstGeom prst="leftBrac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429939" y="2527005"/>
            <a:ext cx="815223" cy="646331"/>
          </a:xfrm>
          <a:prstGeom prst="rect">
            <a:avLst/>
          </a:prstGeom>
          <a:noFill/>
        </p:spPr>
        <p:txBody>
          <a:bodyPr wrap="none" rtlCol="0">
            <a:spAutoFit/>
          </a:bodyPr>
          <a:lstStyle/>
          <a:p>
            <a:r>
              <a:rPr lang="en-US" dirty="0"/>
              <a:t>Depth </a:t>
            </a:r>
            <a:br>
              <a:rPr lang="en-US" dirty="0"/>
            </a:br>
            <a:r>
              <a:rPr lang="en-US" dirty="0"/>
              <a:t>20-30</a:t>
            </a:r>
          </a:p>
        </p:txBody>
      </p:sp>
      <p:sp>
        <p:nvSpPr>
          <p:cNvPr id="11" name="Left Brace 10"/>
          <p:cNvSpPr/>
          <p:nvPr/>
        </p:nvSpPr>
        <p:spPr>
          <a:xfrm rot="16200000">
            <a:off x="6628216" y="994418"/>
            <a:ext cx="366375" cy="6206003"/>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TextBox 8"/>
          <p:cNvSpPr txBox="1"/>
          <p:nvPr/>
        </p:nvSpPr>
        <p:spPr>
          <a:xfrm>
            <a:off x="6265331" y="4242088"/>
            <a:ext cx="1324914" cy="369332"/>
          </a:xfrm>
          <a:prstGeom prst="rect">
            <a:avLst/>
          </a:prstGeom>
          <a:noFill/>
        </p:spPr>
        <p:txBody>
          <a:bodyPr wrap="none" rtlCol="0">
            <a:spAutoFit/>
          </a:bodyPr>
          <a:lstStyle/>
          <a:p>
            <a:r>
              <a:rPr lang="en-US" dirty="0"/>
              <a:t>10’s of trees</a:t>
            </a:r>
          </a:p>
        </p:txBody>
      </p:sp>
      <p:sp>
        <p:nvSpPr>
          <p:cNvPr id="13" name="Left Brace 12"/>
          <p:cNvSpPr/>
          <p:nvPr/>
        </p:nvSpPr>
        <p:spPr>
          <a:xfrm rot="16200000">
            <a:off x="4463124" y="2894565"/>
            <a:ext cx="200823" cy="1710268"/>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3801538" y="3769266"/>
            <a:ext cx="1642116" cy="369332"/>
          </a:xfrm>
          <a:prstGeom prst="rect">
            <a:avLst/>
          </a:prstGeom>
          <a:noFill/>
        </p:spPr>
        <p:txBody>
          <a:bodyPr wrap="none" rtlCol="0">
            <a:spAutoFit/>
          </a:bodyPr>
          <a:lstStyle/>
          <a:p>
            <a:r>
              <a:rPr lang="en-US" dirty="0"/>
              <a:t>100k’s of nodes</a:t>
            </a:r>
          </a:p>
        </p:txBody>
      </p:sp>
      <p:sp>
        <p:nvSpPr>
          <p:cNvPr id="14" name="Isosceles Triangle 13"/>
          <p:cNvSpPr/>
          <p:nvPr/>
        </p:nvSpPr>
        <p:spPr>
          <a:xfrm>
            <a:off x="3862525" y="4635712"/>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532106" y="4555782"/>
            <a:ext cx="609462" cy="830997"/>
          </a:xfrm>
          <a:prstGeom prst="rect">
            <a:avLst/>
          </a:prstGeom>
          <a:noFill/>
        </p:spPr>
        <p:txBody>
          <a:bodyPr wrap="none" rtlCol="0">
            <a:spAutoFit/>
          </a:bodyPr>
          <a:lstStyle/>
          <a:p>
            <a:r>
              <a:rPr lang="en-US" sz="4800" dirty="0"/>
              <a:t>…</a:t>
            </a:r>
          </a:p>
        </p:txBody>
      </p:sp>
      <p:sp>
        <p:nvSpPr>
          <p:cNvPr id="16" name="Left Brace 15"/>
          <p:cNvSpPr/>
          <p:nvPr/>
        </p:nvSpPr>
        <p:spPr>
          <a:xfrm>
            <a:off x="3314619" y="4635709"/>
            <a:ext cx="403977" cy="704905"/>
          </a:xfrm>
          <a:prstGeom prst="leftBrac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2499396" y="4696103"/>
            <a:ext cx="815223" cy="646331"/>
          </a:xfrm>
          <a:prstGeom prst="rect">
            <a:avLst/>
          </a:prstGeom>
          <a:noFill/>
        </p:spPr>
        <p:txBody>
          <a:bodyPr wrap="none" rtlCol="0">
            <a:spAutoFit/>
          </a:bodyPr>
          <a:lstStyle/>
          <a:p>
            <a:r>
              <a:rPr lang="en-US" dirty="0"/>
              <a:t>Depth </a:t>
            </a:r>
            <a:br>
              <a:rPr lang="en-US" dirty="0"/>
            </a:br>
            <a:r>
              <a:rPr lang="en-US" dirty="0"/>
              <a:t>10-15</a:t>
            </a:r>
          </a:p>
        </p:txBody>
      </p:sp>
      <p:sp>
        <p:nvSpPr>
          <p:cNvPr id="18" name="Left Brace 17"/>
          <p:cNvSpPr/>
          <p:nvPr/>
        </p:nvSpPr>
        <p:spPr>
          <a:xfrm rot="16200000">
            <a:off x="6754219" y="2885102"/>
            <a:ext cx="422618" cy="6206003"/>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9" name="TextBox 18"/>
          <p:cNvSpPr txBox="1"/>
          <p:nvPr/>
        </p:nvSpPr>
        <p:spPr>
          <a:xfrm>
            <a:off x="6268995" y="6123811"/>
            <a:ext cx="1558953" cy="369332"/>
          </a:xfrm>
          <a:prstGeom prst="rect">
            <a:avLst/>
          </a:prstGeom>
          <a:noFill/>
        </p:spPr>
        <p:txBody>
          <a:bodyPr wrap="none" rtlCol="0">
            <a:spAutoFit/>
          </a:bodyPr>
          <a:lstStyle/>
          <a:p>
            <a:r>
              <a:rPr lang="en-US" dirty="0"/>
              <a:t>1000’s of trees</a:t>
            </a:r>
          </a:p>
        </p:txBody>
      </p:sp>
      <p:sp>
        <p:nvSpPr>
          <p:cNvPr id="20" name="Left Brace 19"/>
          <p:cNvSpPr/>
          <p:nvPr/>
        </p:nvSpPr>
        <p:spPr>
          <a:xfrm rot="16200000">
            <a:off x="5121014" y="5038771"/>
            <a:ext cx="200825" cy="855135"/>
          </a:xfrm>
          <a:prstGeom prst="leftBrace">
            <a:avLst>
              <a:gd name="adj1" fmla="val 12878"/>
              <a:gd name="adj2" fmla="val 50503"/>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517387" y="5546721"/>
            <a:ext cx="1408078" cy="369332"/>
          </a:xfrm>
          <a:prstGeom prst="rect">
            <a:avLst/>
          </a:prstGeom>
          <a:noFill/>
        </p:spPr>
        <p:txBody>
          <a:bodyPr wrap="none" rtlCol="0">
            <a:spAutoFit/>
          </a:bodyPr>
          <a:lstStyle/>
          <a:p>
            <a:r>
              <a:rPr lang="en-US" dirty="0"/>
              <a:t>1k’s of nodes</a:t>
            </a:r>
          </a:p>
        </p:txBody>
      </p:sp>
      <p:sp>
        <p:nvSpPr>
          <p:cNvPr id="22" name="Isosceles Triangle 21"/>
          <p:cNvSpPr/>
          <p:nvPr/>
        </p:nvSpPr>
        <p:spPr>
          <a:xfrm>
            <a:off x="4793859" y="4635712"/>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p:cNvSpPr/>
          <p:nvPr/>
        </p:nvSpPr>
        <p:spPr>
          <a:xfrm>
            <a:off x="6745968" y="4635711"/>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p:cNvSpPr/>
          <p:nvPr/>
        </p:nvSpPr>
        <p:spPr>
          <a:xfrm>
            <a:off x="9141568" y="4635710"/>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a:off x="7710776" y="4635712"/>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p:cNvSpPr/>
          <p:nvPr/>
        </p:nvSpPr>
        <p:spPr>
          <a:xfrm>
            <a:off x="5754821" y="4635712"/>
            <a:ext cx="855134" cy="704903"/>
          </a:xfrm>
          <a:prstGeom prst="triangle">
            <a:avLst/>
          </a:prstGeom>
          <a:solidFill>
            <a:srgbClr val="3E94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49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365126"/>
            <a:ext cx="10515600" cy="616510"/>
          </a:xfrm>
        </p:spPr>
        <p:txBody>
          <a:bodyPr>
            <a:normAutofit fontScale="90000"/>
          </a:bodyPr>
          <a:lstStyle/>
          <a:p>
            <a:pPr algn="ctr"/>
            <a:r>
              <a:rPr lang="en-US" altLang="en-US" dirty="0" err="1" smtClean="0"/>
              <a:t>AdaBoost</a:t>
            </a:r>
            <a:endParaRPr lang="en-AU" altLang="en-US" dirty="0"/>
          </a:p>
        </p:txBody>
      </p:sp>
      <p:pic>
        <p:nvPicPr>
          <p:cNvPr id="3" name="Picture 2"/>
          <p:cNvPicPr>
            <a:picLocks noChangeAspect="1"/>
          </p:cNvPicPr>
          <p:nvPr/>
        </p:nvPicPr>
        <p:blipFill>
          <a:blip r:embed="rId3"/>
          <a:stretch>
            <a:fillRect/>
          </a:stretch>
        </p:blipFill>
        <p:spPr>
          <a:xfrm>
            <a:off x="1438836" y="981636"/>
            <a:ext cx="8498540" cy="5536086"/>
          </a:xfrm>
          <a:prstGeom prst="rect">
            <a:avLst/>
          </a:prstGeom>
        </p:spPr>
      </p:pic>
    </p:spTree>
    <p:extLst>
      <p:ext uri="{BB962C8B-B14F-4D97-AF65-F5344CB8AC3E}">
        <p14:creationId xmlns:p14="http://schemas.microsoft.com/office/powerpoint/2010/main" val="4100117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4804"/>
          </a:xfrm>
        </p:spPr>
        <p:txBody>
          <a:bodyPr>
            <a:normAutofit fontScale="90000"/>
          </a:bodyPr>
          <a:lstStyle/>
          <a:p>
            <a:r>
              <a:rPr lang="en-US" dirty="0" err="1" smtClean="0"/>
              <a:t>AdaBoost</a:t>
            </a:r>
            <a:endParaRPr lang="en-US" dirty="0"/>
          </a:p>
        </p:txBody>
      </p:sp>
      <p:sp>
        <p:nvSpPr>
          <p:cNvPr id="3" name="Content Placeholder 2"/>
          <p:cNvSpPr>
            <a:spLocks noGrp="1"/>
          </p:cNvSpPr>
          <p:nvPr>
            <p:ph idx="1"/>
          </p:nvPr>
        </p:nvSpPr>
        <p:spPr>
          <a:xfrm>
            <a:off x="682625" y="905621"/>
            <a:ext cx="10515600" cy="5745069"/>
          </a:xfrm>
        </p:spPr>
        <p:txBody>
          <a:bodyPr>
            <a:normAutofit/>
          </a:bodyPr>
          <a:lstStyle/>
          <a:p>
            <a:r>
              <a:rPr lang="en-US" sz="2000" dirty="0"/>
              <a:t>Let’s look first at the equation for the final </a:t>
            </a:r>
            <a:r>
              <a:rPr lang="en-US" sz="2000" dirty="0" smtClean="0"/>
              <a:t>classifier</a:t>
            </a:r>
          </a:p>
          <a:p>
            <a:endParaRPr lang="en-US" sz="2000" dirty="0"/>
          </a:p>
          <a:p>
            <a:endParaRPr lang="en-US" sz="2000" dirty="0" smtClean="0"/>
          </a:p>
          <a:p>
            <a:r>
              <a:rPr lang="en-US" sz="2000" dirty="0" smtClean="0"/>
              <a:t>The </a:t>
            </a:r>
            <a:r>
              <a:rPr lang="en-US" sz="2000" dirty="0"/>
              <a:t>final classifier consists of ‘T’ weak classifiers. </a:t>
            </a:r>
            <a:r>
              <a:rPr lang="en-US" sz="2000" dirty="0" err="1" smtClean="0"/>
              <a:t>h</a:t>
            </a:r>
            <a:r>
              <a:rPr lang="en-US" sz="2000" baseline="-25000" dirty="0" err="1" smtClean="0"/>
              <a:t>t</a:t>
            </a:r>
            <a:r>
              <a:rPr lang="en-US" sz="2000" dirty="0" smtClean="0"/>
              <a:t>(x</a:t>
            </a:r>
            <a:r>
              <a:rPr lang="en-US" sz="2000" dirty="0"/>
              <a:t>) is the output of weak classifier ‘t</a:t>
            </a:r>
            <a:r>
              <a:rPr lang="en-US" sz="2000" dirty="0" smtClean="0"/>
              <a:t>’. </a:t>
            </a:r>
            <a:r>
              <a:rPr lang="el-GR" sz="2000" dirty="0" smtClean="0"/>
              <a:t>α</a:t>
            </a:r>
            <a:r>
              <a:rPr lang="en-US" sz="2000" baseline="-25000" dirty="0" smtClean="0"/>
              <a:t>t</a:t>
            </a:r>
            <a:r>
              <a:rPr lang="en-US" sz="2000" dirty="0" smtClean="0"/>
              <a:t> </a:t>
            </a:r>
            <a:r>
              <a:rPr lang="en-US" sz="2000" dirty="0"/>
              <a:t>is the weight applied to classifier ‘t’ as determined by </a:t>
            </a:r>
            <a:r>
              <a:rPr lang="en-US" sz="2000" dirty="0" err="1"/>
              <a:t>AdaBoost</a:t>
            </a:r>
            <a:r>
              <a:rPr lang="en-US" sz="2000" dirty="0"/>
              <a:t>. So the final output is just a linear combination of all of the weak classifiers, and then we make our final decision simply by looking at the sign of this sum</a:t>
            </a:r>
            <a:r>
              <a:rPr lang="en-US" sz="2000" dirty="0" smtClean="0"/>
              <a:t>.</a:t>
            </a:r>
          </a:p>
          <a:p>
            <a:r>
              <a:rPr lang="en-US" sz="2000" dirty="0"/>
              <a:t>The classifiers are trained one at a time. After each classifier is trained, we update the probabilities of each of the training examples appearing in the training set for the next classifier.</a:t>
            </a:r>
          </a:p>
          <a:p>
            <a:r>
              <a:rPr lang="en-US" sz="2000" dirty="0"/>
              <a:t>The first classifier (t = 1) is trained with equal probability given to all training examples. After it’s trained, we compute the output weight (alpha) for that classifier</a:t>
            </a:r>
            <a:r>
              <a:rPr lang="en-US" sz="2000" dirty="0" smtClean="0"/>
              <a:t>.</a:t>
            </a:r>
          </a:p>
          <a:p>
            <a:endParaRPr lang="en-US" sz="2000" dirty="0"/>
          </a:p>
          <a:p>
            <a:endParaRPr lang="en-US" sz="2000" dirty="0" smtClean="0"/>
          </a:p>
          <a:p>
            <a:r>
              <a:rPr lang="en-US" sz="2000" dirty="0" smtClean="0"/>
              <a:t>The </a:t>
            </a:r>
            <a:r>
              <a:rPr lang="en-US" sz="2000" dirty="0"/>
              <a:t>output weight, </a:t>
            </a:r>
            <a:r>
              <a:rPr lang="el-GR" sz="2000" dirty="0"/>
              <a:t>α</a:t>
            </a:r>
            <a:r>
              <a:rPr lang="en-US" sz="2000" baseline="-25000" dirty="0"/>
              <a:t>t </a:t>
            </a:r>
            <a:r>
              <a:rPr lang="en-US" sz="2000" baseline="-25000" dirty="0" smtClean="0"/>
              <a:t> </a:t>
            </a:r>
            <a:r>
              <a:rPr lang="en-US" sz="2000" dirty="0" smtClean="0"/>
              <a:t>is </a:t>
            </a:r>
            <a:r>
              <a:rPr lang="en-US" sz="2000" dirty="0"/>
              <a:t>based on the classifier’s error </a:t>
            </a:r>
            <a:r>
              <a:rPr lang="en-US" sz="2000" dirty="0" smtClean="0"/>
              <a:t>rate, </a:t>
            </a:r>
            <a:r>
              <a:rPr lang="el-GR" sz="2000" dirty="0" smtClean="0"/>
              <a:t>ε</a:t>
            </a:r>
            <a:r>
              <a:rPr lang="en-US" sz="2000" baseline="-25000" dirty="0" smtClean="0"/>
              <a:t>t</a:t>
            </a:r>
            <a:r>
              <a:rPr lang="en-US" sz="2000" dirty="0" smtClean="0"/>
              <a:t>. </a:t>
            </a:r>
            <a:r>
              <a:rPr lang="el-GR" sz="2000" dirty="0"/>
              <a:t>ε</a:t>
            </a:r>
            <a:r>
              <a:rPr lang="en-US" sz="2000" baseline="-25000" dirty="0"/>
              <a:t>t</a:t>
            </a:r>
            <a:r>
              <a:rPr lang="en-US" sz="2000" dirty="0" smtClean="0"/>
              <a:t> </a:t>
            </a:r>
            <a:r>
              <a:rPr lang="en-US" sz="2000" dirty="0"/>
              <a:t>is just the number of misclassifications over the training set divided by the training set size</a:t>
            </a:r>
          </a:p>
        </p:txBody>
      </p:sp>
      <p:pic>
        <p:nvPicPr>
          <p:cNvPr id="1026" name="Picture 2" descr="AdaBoost_FinalClass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235" y="1189224"/>
            <a:ext cx="3138954" cy="10572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ssifierAlp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684339"/>
            <a:ext cx="25527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98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AdaBoost</a:t>
            </a:r>
            <a:endParaRPr lang="en-US" dirty="0"/>
          </a:p>
        </p:txBody>
      </p:sp>
      <p:sp>
        <p:nvSpPr>
          <p:cNvPr id="3" name="Content Placeholder 2"/>
          <p:cNvSpPr>
            <a:spLocks noGrp="1"/>
          </p:cNvSpPr>
          <p:nvPr>
            <p:ph idx="1"/>
          </p:nvPr>
        </p:nvSpPr>
        <p:spPr>
          <a:xfrm>
            <a:off x="838200" y="1825625"/>
            <a:ext cx="6413686" cy="4351338"/>
          </a:xfrm>
        </p:spPr>
        <p:txBody>
          <a:bodyPr>
            <a:normAutofit fontScale="85000" lnSpcReduction="10000"/>
          </a:bodyPr>
          <a:lstStyle/>
          <a:p>
            <a:r>
              <a:rPr lang="en-US" dirty="0"/>
              <a:t>There are three bits of intuition to take from this graph:</a:t>
            </a:r>
          </a:p>
          <a:p>
            <a:r>
              <a:rPr lang="en-US" dirty="0"/>
              <a:t>The classifier weight grows exponentially as the error approaches 0. Better classifiers are given exponentially more weight.</a:t>
            </a:r>
          </a:p>
          <a:p>
            <a:r>
              <a:rPr lang="en-US" dirty="0"/>
              <a:t>The classifier weight is zero if the error rate is 0.5. A classifier with 50% accuracy is no better than random guessing, so we ignore it.</a:t>
            </a:r>
          </a:p>
          <a:p>
            <a:r>
              <a:rPr lang="en-US" dirty="0"/>
              <a:t>The classifier weight grows exponentially negative as the error approaches 1. We give a negative weight to classifiers with worse </a:t>
            </a:r>
            <a:r>
              <a:rPr lang="en-US" dirty="0" smtClean="0"/>
              <a:t>than </a:t>
            </a:r>
            <a:r>
              <a:rPr lang="en-US" dirty="0"/>
              <a:t>50% accuracy. “Whatever that classifier says, do the opposite!”.</a:t>
            </a:r>
          </a:p>
          <a:p>
            <a:endParaRPr lang="en-US" dirty="0"/>
          </a:p>
        </p:txBody>
      </p:sp>
      <p:pic>
        <p:nvPicPr>
          <p:cNvPr id="4" name="Picture 3"/>
          <p:cNvPicPr>
            <a:picLocks noChangeAspect="1"/>
          </p:cNvPicPr>
          <p:nvPr/>
        </p:nvPicPr>
        <p:blipFill>
          <a:blip r:embed="rId2"/>
          <a:stretch>
            <a:fillRect/>
          </a:stretch>
        </p:blipFill>
        <p:spPr>
          <a:xfrm>
            <a:off x="7346016" y="1825625"/>
            <a:ext cx="4438650" cy="3800475"/>
          </a:xfrm>
          <a:prstGeom prst="rect">
            <a:avLst/>
          </a:prstGeom>
        </p:spPr>
      </p:pic>
    </p:spTree>
    <p:extLst>
      <p:ext uri="{BB962C8B-B14F-4D97-AF65-F5344CB8AC3E}">
        <p14:creationId xmlns:p14="http://schemas.microsoft.com/office/powerpoint/2010/main" val="2395793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325"/>
            <a:ext cx="10515600" cy="245876"/>
          </a:xfrm>
        </p:spPr>
        <p:txBody>
          <a:bodyPr>
            <a:noAutofit/>
          </a:bodyPr>
          <a:lstStyle/>
          <a:p>
            <a:r>
              <a:rPr lang="en-US" sz="3000" dirty="0" err="1" smtClean="0"/>
              <a:t>AdaBoost</a:t>
            </a:r>
            <a:endParaRPr lang="en-US" sz="3000" dirty="0"/>
          </a:p>
        </p:txBody>
      </p:sp>
      <p:sp>
        <p:nvSpPr>
          <p:cNvPr id="3" name="Content Placeholder 2"/>
          <p:cNvSpPr>
            <a:spLocks noGrp="1"/>
          </p:cNvSpPr>
          <p:nvPr>
            <p:ph idx="1"/>
          </p:nvPr>
        </p:nvSpPr>
        <p:spPr>
          <a:xfrm>
            <a:off x="510987" y="578223"/>
            <a:ext cx="11214847" cy="6185647"/>
          </a:xfrm>
        </p:spPr>
        <p:txBody>
          <a:bodyPr>
            <a:normAutofit fontScale="92500" lnSpcReduction="20000"/>
          </a:bodyPr>
          <a:lstStyle/>
          <a:p>
            <a:r>
              <a:rPr lang="en-US" sz="2300" dirty="0"/>
              <a:t>After computing the alpha for the first classifier, we update the training example weights using the following formula</a:t>
            </a:r>
            <a:r>
              <a:rPr lang="en-US" sz="2300" dirty="0" smtClean="0"/>
              <a:t>.</a:t>
            </a:r>
          </a:p>
          <a:p>
            <a:endParaRPr lang="en-US" sz="2300" dirty="0"/>
          </a:p>
          <a:p>
            <a:r>
              <a:rPr lang="en-US" sz="2300" dirty="0"/>
              <a:t>The variable </a:t>
            </a:r>
            <a:r>
              <a:rPr lang="en-US" sz="2300" dirty="0" smtClean="0"/>
              <a:t>D</a:t>
            </a:r>
            <a:r>
              <a:rPr lang="en-US" sz="2300" baseline="-25000" dirty="0" smtClean="0"/>
              <a:t>t</a:t>
            </a:r>
            <a:r>
              <a:rPr lang="en-US" sz="2300" dirty="0" smtClean="0"/>
              <a:t> </a:t>
            </a:r>
            <a:r>
              <a:rPr lang="en-US" sz="2300" dirty="0"/>
              <a:t>is a vector of weights, with one weight for each training example in the training set. ‘</a:t>
            </a:r>
            <a:r>
              <a:rPr lang="en-US" sz="2300" dirty="0" err="1"/>
              <a:t>i</a:t>
            </a:r>
            <a:r>
              <a:rPr lang="en-US" sz="2300" dirty="0"/>
              <a:t>’ is the training example number. This equation shows you how to update the weight for the </a:t>
            </a:r>
            <a:r>
              <a:rPr lang="en-US" sz="2300" dirty="0" err="1"/>
              <a:t>i</a:t>
            </a:r>
            <a:r>
              <a:rPr lang="en-US" sz="2300" baseline="30000" dirty="0" err="1"/>
              <a:t>th</a:t>
            </a:r>
            <a:r>
              <a:rPr lang="en-US" sz="2300" dirty="0"/>
              <a:t> training example.</a:t>
            </a:r>
          </a:p>
          <a:p>
            <a:r>
              <a:rPr lang="en-US" sz="2300" dirty="0"/>
              <a:t>The </a:t>
            </a:r>
            <a:r>
              <a:rPr lang="en-US" sz="2300" dirty="0" smtClean="0"/>
              <a:t>algorithm </a:t>
            </a:r>
            <a:r>
              <a:rPr lang="en-US" sz="2300" dirty="0"/>
              <a:t>describes </a:t>
            </a:r>
            <a:r>
              <a:rPr lang="en-US" sz="2300" dirty="0" smtClean="0"/>
              <a:t>D</a:t>
            </a:r>
            <a:r>
              <a:rPr lang="en-US" sz="2300" baseline="-25000" dirty="0" smtClean="0"/>
              <a:t>t</a:t>
            </a:r>
            <a:r>
              <a:rPr lang="en-US" sz="2300" dirty="0" smtClean="0"/>
              <a:t> </a:t>
            </a:r>
            <a:r>
              <a:rPr lang="en-US" sz="2300" dirty="0"/>
              <a:t>as a distribution. This just means that each weight D(</a:t>
            </a:r>
            <a:r>
              <a:rPr lang="en-US" sz="2300" dirty="0" err="1"/>
              <a:t>i</a:t>
            </a:r>
            <a:r>
              <a:rPr lang="en-US" sz="2300" dirty="0"/>
              <a:t>) represents the probability that training example </a:t>
            </a:r>
            <a:r>
              <a:rPr lang="en-US" sz="2300" dirty="0" err="1"/>
              <a:t>i</a:t>
            </a:r>
            <a:r>
              <a:rPr lang="en-US" sz="2300" dirty="0"/>
              <a:t> will be selected as part of the training set.</a:t>
            </a:r>
          </a:p>
          <a:p>
            <a:r>
              <a:rPr lang="en-US" sz="2300" dirty="0"/>
              <a:t>To make it a distribution, all of these probabilities should add up to 1. To ensure this, we normalize the weights by dividing each of them by the sum of all the weights, </a:t>
            </a:r>
            <a:r>
              <a:rPr lang="en-US" sz="2300" dirty="0" err="1" smtClean="0"/>
              <a:t>Z</a:t>
            </a:r>
            <a:r>
              <a:rPr lang="en-US" sz="2300" baseline="-25000" dirty="0" err="1" smtClean="0"/>
              <a:t>t</a:t>
            </a:r>
            <a:r>
              <a:rPr lang="en-US" sz="2300" dirty="0"/>
              <a:t>.</a:t>
            </a:r>
          </a:p>
          <a:p>
            <a:r>
              <a:rPr lang="en-US" sz="2300" dirty="0"/>
              <a:t>This vector is updated for each new weak classifier that’s trained. </a:t>
            </a:r>
            <a:r>
              <a:rPr lang="en-US" sz="2300" dirty="0" smtClean="0"/>
              <a:t>D</a:t>
            </a:r>
            <a:r>
              <a:rPr lang="en-US" sz="2300" baseline="-25000" dirty="0" smtClean="0"/>
              <a:t>t</a:t>
            </a:r>
            <a:r>
              <a:rPr lang="en-US" sz="2300" dirty="0" smtClean="0"/>
              <a:t> </a:t>
            </a:r>
            <a:r>
              <a:rPr lang="en-US" sz="2300" dirty="0"/>
              <a:t>refers to the weight vector used when training classifier ‘t’.</a:t>
            </a:r>
          </a:p>
          <a:p>
            <a:r>
              <a:rPr lang="en-US" sz="2300" dirty="0"/>
              <a:t>This equation needs to be evaluated for each of the training samples ‘</a:t>
            </a:r>
            <a:r>
              <a:rPr lang="en-US" sz="2300" dirty="0" err="1"/>
              <a:t>i</a:t>
            </a:r>
            <a:r>
              <a:rPr lang="en-US" sz="2300" dirty="0"/>
              <a:t>’ (</a:t>
            </a:r>
            <a:r>
              <a:rPr lang="en-US" sz="2300" dirty="0" smtClean="0"/>
              <a:t>x</a:t>
            </a:r>
            <a:r>
              <a:rPr lang="en-US" sz="2300" baseline="-25000" dirty="0" smtClean="0"/>
              <a:t>i</a:t>
            </a:r>
            <a:r>
              <a:rPr lang="en-US" sz="2300" dirty="0"/>
              <a:t>, </a:t>
            </a:r>
            <a:r>
              <a:rPr lang="en-US" sz="2300" dirty="0" err="1" smtClean="0"/>
              <a:t>y</a:t>
            </a:r>
            <a:r>
              <a:rPr lang="en-US" sz="2300" baseline="-25000" dirty="0" err="1" smtClean="0"/>
              <a:t>i</a:t>
            </a:r>
            <a:r>
              <a:rPr lang="en-US" sz="2300" dirty="0"/>
              <a:t>). Each weight from the previous training round is going to be scaled up or down by this exponential </a:t>
            </a:r>
            <a:r>
              <a:rPr lang="en-US" sz="2300" dirty="0" smtClean="0"/>
              <a:t>term</a:t>
            </a:r>
          </a:p>
          <a:p>
            <a:r>
              <a:rPr lang="en-US" sz="2300" dirty="0"/>
              <a:t>The function </a:t>
            </a:r>
            <a:r>
              <a:rPr lang="en-US" sz="2300" dirty="0" err="1"/>
              <a:t>exp</a:t>
            </a:r>
            <a:r>
              <a:rPr lang="en-US" sz="2300" dirty="0"/>
              <a:t>(x) will return a fraction for negative values of x, and a value greater than one for positive values of x. So the weight for training sample </a:t>
            </a:r>
            <a:r>
              <a:rPr lang="en-US" sz="2300" dirty="0" err="1"/>
              <a:t>i</a:t>
            </a:r>
            <a:r>
              <a:rPr lang="en-US" sz="2300" dirty="0"/>
              <a:t> will be either increased or decreased depending on the final sign of the term “-alpha * y * h(x</a:t>
            </a:r>
            <a:r>
              <a:rPr lang="en-US" sz="2300" dirty="0" smtClean="0"/>
              <a:t>)”.</a:t>
            </a:r>
            <a:endParaRPr lang="en-US" sz="2300" dirty="0"/>
          </a:p>
          <a:p>
            <a:r>
              <a:rPr lang="en-US" sz="2300" dirty="0" err="1" smtClean="0"/>
              <a:t>y</a:t>
            </a:r>
            <a:r>
              <a:rPr lang="en-US" sz="2300" baseline="-25000" dirty="0" err="1" smtClean="0"/>
              <a:t>i</a:t>
            </a:r>
            <a:r>
              <a:rPr lang="en-US" sz="2300" dirty="0" smtClean="0"/>
              <a:t> </a:t>
            </a:r>
            <a:r>
              <a:rPr lang="en-US" sz="2300" dirty="0"/>
              <a:t>is the correct output for training example ‘</a:t>
            </a:r>
            <a:r>
              <a:rPr lang="en-US" sz="2300" dirty="0" err="1"/>
              <a:t>i</a:t>
            </a:r>
            <a:r>
              <a:rPr lang="en-US" sz="2300" dirty="0"/>
              <a:t>’, and </a:t>
            </a:r>
            <a:r>
              <a:rPr lang="en-US" sz="2300" dirty="0" err="1" smtClean="0"/>
              <a:t>h</a:t>
            </a:r>
            <a:r>
              <a:rPr lang="en-US" sz="2300" baseline="-25000" dirty="0" err="1" smtClean="0"/>
              <a:t>t</a:t>
            </a:r>
            <a:r>
              <a:rPr lang="en-US" sz="2300" dirty="0" smtClean="0"/>
              <a:t>(</a:t>
            </a:r>
            <a:r>
              <a:rPr lang="en-US" sz="2300" dirty="0" err="1" smtClean="0"/>
              <a:t>x_i</a:t>
            </a:r>
            <a:r>
              <a:rPr lang="en-US" sz="2300" dirty="0"/>
              <a:t>) is the predicted output by classifier t on this training example. If the predicted and actual output agree, y * h(x) will always be +1 (either 1 * 1 or -1 * -1). If they disagree, y * h(x) will be negative.</a:t>
            </a:r>
          </a:p>
          <a:p>
            <a:r>
              <a:rPr lang="en-US" sz="2300" dirty="0"/>
              <a:t>Ultimately, misclassifications by a classifier with a positive alpha will cause this training example to be given a larger weight. And vice versa.</a:t>
            </a:r>
          </a:p>
          <a:p>
            <a:endParaRPr lang="en-US" sz="2000" dirty="0"/>
          </a:p>
          <a:p>
            <a:endParaRPr lang="en-US" sz="2000" dirty="0" smtClean="0"/>
          </a:p>
        </p:txBody>
      </p:sp>
      <p:pic>
        <p:nvPicPr>
          <p:cNvPr id="2050" name="Picture 2" descr="AdaBoost_DistributionUpd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258" y="833906"/>
            <a:ext cx="3865096" cy="75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084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80964" y="149220"/>
            <a:ext cx="3251947" cy="500232"/>
          </a:xfrm>
          <a:prstGeom prst="rect">
            <a:avLst/>
          </a:prstGeom>
        </p:spPr>
        <p:txBody>
          <a:bodyPr vert="horz" wrap="square" lIns="0" tIns="11206" rIns="0" bIns="0" rtlCol="0" anchor="ctr">
            <a:spAutoFit/>
          </a:bodyPr>
          <a:lstStyle/>
          <a:p>
            <a:pPr marL="11206">
              <a:lnSpc>
                <a:spcPct val="100000"/>
              </a:lnSpc>
              <a:spcBef>
                <a:spcPts val="88"/>
              </a:spcBef>
            </a:pPr>
            <a:r>
              <a:rPr sz="3177" spc="-4" dirty="0"/>
              <a:t>Gradient</a:t>
            </a:r>
            <a:r>
              <a:rPr sz="3177" spc="-31" dirty="0"/>
              <a:t> </a:t>
            </a:r>
            <a:r>
              <a:rPr sz="3177" spc="-4" dirty="0"/>
              <a:t>Boosting</a:t>
            </a:r>
            <a:endParaRPr sz="3177" dirty="0"/>
          </a:p>
        </p:txBody>
      </p:sp>
      <p:sp>
        <p:nvSpPr>
          <p:cNvPr id="4" name="object 4"/>
          <p:cNvSpPr txBox="1"/>
          <p:nvPr/>
        </p:nvSpPr>
        <p:spPr>
          <a:xfrm>
            <a:off x="394447" y="1299956"/>
            <a:ext cx="3688976" cy="1160511"/>
          </a:xfrm>
          <a:prstGeom prst="rect">
            <a:avLst/>
          </a:prstGeom>
        </p:spPr>
        <p:txBody>
          <a:bodyPr vert="horz" wrap="square" lIns="0" tIns="66675" rIns="0" bIns="0" rtlCol="0">
            <a:spAutoFit/>
          </a:bodyPr>
          <a:lstStyle/>
          <a:p>
            <a:pPr marL="313781" indent="-302575">
              <a:spcBef>
                <a:spcPts val="525"/>
              </a:spcBef>
              <a:buClr>
                <a:srgbClr val="6699FF"/>
              </a:buClr>
              <a:buChar char="•"/>
              <a:tabLst>
                <a:tab pos="313221" algn="l"/>
                <a:tab pos="313781" algn="l"/>
              </a:tabLst>
            </a:pPr>
            <a:r>
              <a:rPr sz="2118" dirty="0">
                <a:latin typeface="Arial"/>
                <a:cs typeface="Arial"/>
              </a:rPr>
              <a:t>Learn a regression</a:t>
            </a:r>
            <a:r>
              <a:rPr sz="2118" spc="-53" dirty="0">
                <a:latin typeface="Arial"/>
                <a:cs typeface="Arial"/>
              </a:rPr>
              <a:t> </a:t>
            </a:r>
            <a:r>
              <a:rPr sz="2118" spc="-4" dirty="0">
                <a:latin typeface="Arial"/>
                <a:cs typeface="Arial"/>
              </a:rPr>
              <a:t>predictor</a:t>
            </a:r>
            <a:endParaRPr sz="2118" dirty="0">
              <a:latin typeface="Arial"/>
              <a:cs typeface="Arial"/>
            </a:endParaRPr>
          </a:p>
          <a:p>
            <a:pPr marL="313781" indent="-302575">
              <a:spcBef>
                <a:spcPts val="437"/>
              </a:spcBef>
              <a:buClr>
                <a:srgbClr val="6699FF"/>
              </a:buClr>
              <a:buChar char="•"/>
              <a:tabLst>
                <a:tab pos="313221" algn="l"/>
                <a:tab pos="313781" algn="l"/>
              </a:tabLst>
            </a:pPr>
            <a:r>
              <a:rPr sz="2118" spc="-4" dirty="0">
                <a:latin typeface="Arial"/>
                <a:cs typeface="Arial"/>
              </a:rPr>
              <a:t>Compute the </a:t>
            </a:r>
            <a:r>
              <a:rPr sz="2118" dirty="0">
                <a:latin typeface="Arial"/>
                <a:cs typeface="Arial"/>
              </a:rPr>
              <a:t>error</a:t>
            </a:r>
            <a:r>
              <a:rPr sz="2118" spc="-49" dirty="0">
                <a:latin typeface="Arial"/>
                <a:cs typeface="Arial"/>
              </a:rPr>
              <a:t> </a:t>
            </a:r>
            <a:r>
              <a:rPr sz="2118" dirty="0">
                <a:latin typeface="Arial"/>
                <a:cs typeface="Arial"/>
              </a:rPr>
              <a:t>residual</a:t>
            </a:r>
          </a:p>
          <a:p>
            <a:pPr marL="313781" indent="-302575">
              <a:spcBef>
                <a:spcPts val="547"/>
              </a:spcBef>
              <a:buClr>
                <a:srgbClr val="6699FF"/>
              </a:buClr>
              <a:buChar char="•"/>
              <a:tabLst>
                <a:tab pos="313221" algn="l"/>
                <a:tab pos="313781" algn="l"/>
              </a:tabLst>
            </a:pPr>
            <a:r>
              <a:rPr sz="2118" dirty="0">
                <a:latin typeface="Arial"/>
                <a:cs typeface="Arial"/>
              </a:rPr>
              <a:t>Learn </a:t>
            </a:r>
            <a:r>
              <a:rPr sz="2118" spc="-4" dirty="0">
                <a:latin typeface="Arial"/>
                <a:cs typeface="Arial"/>
              </a:rPr>
              <a:t>to </a:t>
            </a:r>
            <a:r>
              <a:rPr sz="2118" dirty="0">
                <a:latin typeface="Arial"/>
                <a:cs typeface="Arial"/>
              </a:rPr>
              <a:t>predict </a:t>
            </a:r>
            <a:r>
              <a:rPr sz="2118" spc="-4" dirty="0">
                <a:latin typeface="Arial"/>
                <a:cs typeface="Arial"/>
              </a:rPr>
              <a:t>the</a:t>
            </a:r>
            <a:r>
              <a:rPr sz="2118" spc="-75" dirty="0">
                <a:latin typeface="Arial"/>
                <a:cs typeface="Arial"/>
              </a:rPr>
              <a:t> </a:t>
            </a:r>
            <a:r>
              <a:rPr sz="2118" dirty="0">
                <a:latin typeface="Arial"/>
                <a:cs typeface="Arial"/>
              </a:rPr>
              <a:t>residual</a:t>
            </a:r>
          </a:p>
        </p:txBody>
      </p:sp>
      <p:grpSp>
        <p:nvGrpSpPr>
          <p:cNvPr id="9" name="Group 8"/>
          <p:cNvGrpSpPr/>
          <p:nvPr/>
        </p:nvGrpSpPr>
        <p:grpSpPr>
          <a:xfrm>
            <a:off x="4580964" y="822512"/>
            <a:ext cx="6780618" cy="2996453"/>
            <a:chOff x="2324162" y="1938618"/>
            <a:chExt cx="6780618" cy="2996453"/>
          </a:xfrm>
        </p:grpSpPr>
        <p:sp>
          <p:nvSpPr>
            <p:cNvPr id="2" name="object 2"/>
            <p:cNvSpPr/>
            <p:nvPr/>
          </p:nvSpPr>
          <p:spPr>
            <a:xfrm>
              <a:off x="5887633" y="2430069"/>
              <a:ext cx="2918447" cy="2327482"/>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324162" y="2416062"/>
              <a:ext cx="2918447" cy="2327482"/>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5555317" y="2272274"/>
              <a:ext cx="3549463" cy="2662797"/>
            </a:xfrm>
            <a:prstGeom prst="rect">
              <a:avLst/>
            </a:prstGeom>
            <a:blipFill>
              <a:blip r:embed="rId4" cstate="print"/>
              <a:stretch>
                <a:fillRect/>
              </a:stretch>
            </a:blipFill>
          </p:spPr>
          <p:txBody>
            <a:bodyPr wrap="square" lIns="0" tIns="0" rIns="0" bIns="0" rtlCol="0"/>
            <a:lstStyle/>
            <a:p>
              <a:endParaRPr sz="1588"/>
            </a:p>
          </p:txBody>
        </p:sp>
        <p:sp>
          <p:nvSpPr>
            <p:cNvPr id="7" name="object 7"/>
            <p:cNvSpPr txBox="1"/>
            <p:nvPr/>
          </p:nvSpPr>
          <p:spPr>
            <a:xfrm>
              <a:off x="2400300" y="1938618"/>
              <a:ext cx="2366122" cy="255678"/>
            </a:xfrm>
            <a:prstGeom prst="rect">
              <a:avLst/>
            </a:prstGeom>
          </p:spPr>
          <p:txBody>
            <a:bodyPr vert="horz" wrap="square" lIns="0" tIns="11206" rIns="0" bIns="0" rtlCol="0">
              <a:spAutoFit/>
            </a:bodyPr>
            <a:lstStyle/>
            <a:p>
              <a:pPr marL="11206">
                <a:spcBef>
                  <a:spcPts val="88"/>
                </a:spcBef>
              </a:pPr>
              <a:r>
                <a:rPr sz="1588" b="1" spc="-4" dirty="0">
                  <a:latin typeface="Times New Roman"/>
                  <a:cs typeface="Times New Roman"/>
                </a:rPr>
                <a:t>Learn </a:t>
              </a:r>
              <a:r>
                <a:rPr sz="1588" b="1" dirty="0">
                  <a:latin typeface="Times New Roman"/>
                  <a:cs typeface="Times New Roman"/>
                </a:rPr>
                <a:t>a </a:t>
              </a:r>
              <a:r>
                <a:rPr sz="1588" b="1" spc="-4" dirty="0">
                  <a:latin typeface="Times New Roman"/>
                  <a:cs typeface="Times New Roman"/>
                </a:rPr>
                <a:t>simple</a:t>
              </a:r>
              <a:r>
                <a:rPr sz="1588" b="1" spc="-18" dirty="0">
                  <a:latin typeface="Times New Roman"/>
                  <a:cs typeface="Times New Roman"/>
                </a:rPr>
                <a:t> </a:t>
              </a:r>
              <a:r>
                <a:rPr sz="1588" b="1" spc="-9" dirty="0">
                  <a:latin typeface="Times New Roman"/>
                  <a:cs typeface="Times New Roman"/>
                </a:rPr>
                <a:t>predictor…</a:t>
              </a:r>
              <a:endParaRPr sz="1588">
                <a:latin typeface="Times New Roman"/>
                <a:cs typeface="Times New Roman"/>
              </a:endParaRPr>
            </a:p>
          </p:txBody>
        </p:sp>
        <p:sp>
          <p:nvSpPr>
            <p:cNvPr id="8" name="object 8"/>
            <p:cNvSpPr txBox="1"/>
            <p:nvPr/>
          </p:nvSpPr>
          <p:spPr>
            <a:xfrm>
              <a:off x="5921749" y="1938618"/>
              <a:ext cx="2496110" cy="255678"/>
            </a:xfrm>
            <a:prstGeom prst="rect">
              <a:avLst/>
            </a:prstGeom>
          </p:spPr>
          <p:txBody>
            <a:bodyPr vert="horz" wrap="square" lIns="0" tIns="11206" rIns="0" bIns="0" rtlCol="0">
              <a:spAutoFit/>
            </a:bodyPr>
            <a:lstStyle/>
            <a:p>
              <a:pPr marL="11206">
                <a:spcBef>
                  <a:spcPts val="88"/>
                </a:spcBef>
              </a:pPr>
              <a:r>
                <a:rPr sz="1588" b="1" spc="-4" dirty="0">
                  <a:latin typeface="Times New Roman"/>
                  <a:cs typeface="Times New Roman"/>
                </a:rPr>
                <a:t>Then try </a:t>
              </a:r>
              <a:r>
                <a:rPr sz="1588" b="1" dirty="0">
                  <a:latin typeface="Times New Roman"/>
                  <a:cs typeface="Times New Roman"/>
                </a:rPr>
                <a:t>to </a:t>
              </a:r>
              <a:r>
                <a:rPr sz="1588" b="1" spc="-9" dirty="0">
                  <a:latin typeface="Times New Roman"/>
                  <a:cs typeface="Times New Roman"/>
                </a:rPr>
                <a:t>correct </a:t>
              </a:r>
              <a:r>
                <a:rPr sz="1588" b="1" spc="-4" dirty="0">
                  <a:latin typeface="Times New Roman"/>
                  <a:cs typeface="Times New Roman"/>
                </a:rPr>
                <a:t>its</a:t>
              </a:r>
              <a:r>
                <a:rPr sz="1588" b="1" spc="-18" dirty="0">
                  <a:latin typeface="Times New Roman"/>
                  <a:cs typeface="Times New Roman"/>
                </a:rPr>
                <a:t> </a:t>
              </a:r>
              <a:r>
                <a:rPr sz="1588" b="1" spc="-9" dirty="0">
                  <a:latin typeface="Times New Roman"/>
                  <a:cs typeface="Times New Roman"/>
                </a:rPr>
                <a:t>errors</a:t>
              </a:r>
              <a:endParaRPr sz="1588">
                <a:latin typeface="Times New Roman"/>
                <a:cs typeface="Times New Roman"/>
              </a:endParaRPr>
            </a:p>
          </p:txBody>
        </p:sp>
      </p:grpSp>
      <p:grpSp>
        <p:nvGrpSpPr>
          <p:cNvPr id="10" name="Group 9"/>
          <p:cNvGrpSpPr/>
          <p:nvPr/>
        </p:nvGrpSpPr>
        <p:grpSpPr>
          <a:xfrm>
            <a:off x="4580964" y="3849204"/>
            <a:ext cx="7201958" cy="2807622"/>
            <a:chOff x="2646331" y="3458135"/>
            <a:chExt cx="7201958" cy="2807622"/>
          </a:xfrm>
        </p:grpSpPr>
        <p:sp>
          <p:nvSpPr>
            <p:cNvPr id="11" name="object 4"/>
            <p:cNvSpPr txBox="1"/>
            <p:nvPr/>
          </p:nvSpPr>
          <p:spPr>
            <a:xfrm>
              <a:off x="2669241" y="3458135"/>
              <a:ext cx="3231216" cy="255678"/>
            </a:xfrm>
            <a:prstGeom prst="rect">
              <a:avLst/>
            </a:prstGeom>
          </p:spPr>
          <p:txBody>
            <a:bodyPr vert="horz" wrap="square" lIns="0" tIns="11206" rIns="0" bIns="0" rtlCol="0">
              <a:spAutoFit/>
            </a:bodyPr>
            <a:lstStyle/>
            <a:p>
              <a:pPr marL="11206">
                <a:spcBef>
                  <a:spcPts val="88"/>
                </a:spcBef>
              </a:pPr>
              <a:r>
                <a:rPr sz="1588" b="1" spc="-4" dirty="0">
                  <a:latin typeface="Times New Roman"/>
                  <a:cs typeface="Times New Roman"/>
                </a:rPr>
                <a:t>Combining gives </a:t>
              </a:r>
              <a:r>
                <a:rPr sz="1588" b="1" dirty="0">
                  <a:latin typeface="Times New Roman"/>
                  <a:cs typeface="Times New Roman"/>
                </a:rPr>
                <a:t>a </a:t>
              </a:r>
              <a:r>
                <a:rPr sz="1588" b="1" spc="-4" dirty="0">
                  <a:latin typeface="Times New Roman"/>
                  <a:cs typeface="Times New Roman"/>
                </a:rPr>
                <a:t>better</a:t>
              </a:r>
              <a:r>
                <a:rPr sz="1588" b="1" spc="-13" dirty="0">
                  <a:latin typeface="Times New Roman"/>
                  <a:cs typeface="Times New Roman"/>
                </a:rPr>
                <a:t> </a:t>
              </a:r>
              <a:r>
                <a:rPr sz="1588" b="1" spc="-9" dirty="0">
                  <a:latin typeface="Times New Roman"/>
                  <a:cs typeface="Times New Roman"/>
                </a:rPr>
                <a:t>predictor…</a:t>
              </a:r>
              <a:endParaRPr sz="1588">
                <a:latin typeface="Times New Roman"/>
                <a:cs typeface="Times New Roman"/>
              </a:endParaRPr>
            </a:p>
          </p:txBody>
        </p:sp>
        <p:sp>
          <p:nvSpPr>
            <p:cNvPr id="12" name="object 5"/>
            <p:cNvSpPr txBox="1"/>
            <p:nvPr/>
          </p:nvSpPr>
          <p:spPr>
            <a:xfrm>
              <a:off x="6190690" y="3458135"/>
              <a:ext cx="3657599" cy="255678"/>
            </a:xfrm>
            <a:prstGeom prst="rect">
              <a:avLst/>
            </a:prstGeom>
          </p:spPr>
          <p:txBody>
            <a:bodyPr vert="horz" wrap="square" lIns="0" tIns="11206" rIns="0" bIns="0" rtlCol="0">
              <a:spAutoFit/>
            </a:bodyPr>
            <a:lstStyle/>
            <a:p>
              <a:pPr marL="11206">
                <a:spcBef>
                  <a:spcPts val="88"/>
                </a:spcBef>
              </a:pPr>
              <a:r>
                <a:rPr sz="1588" b="1" dirty="0">
                  <a:latin typeface="Times New Roman"/>
                  <a:cs typeface="Times New Roman"/>
                </a:rPr>
                <a:t>Can </a:t>
              </a:r>
              <a:r>
                <a:rPr sz="1588" b="1" spc="-4" dirty="0">
                  <a:latin typeface="Times New Roman"/>
                  <a:cs typeface="Times New Roman"/>
                </a:rPr>
                <a:t>try </a:t>
              </a:r>
              <a:r>
                <a:rPr sz="1588" b="1" dirty="0">
                  <a:latin typeface="Times New Roman"/>
                  <a:cs typeface="Times New Roman"/>
                </a:rPr>
                <a:t>to </a:t>
              </a:r>
              <a:r>
                <a:rPr sz="1588" b="1" spc="-9" dirty="0">
                  <a:latin typeface="Times New Roman"/>
                  <a:cs typeface="Times New Roman"/>
                </a:rPr>
                <a:t>correct </a:t>
              </a:r>
              <a:r>
                <a:rPr sz="1588" b="1" spc="-4" dirty="0">
                  <a:latin typeface="Times New Roman"/>
                  <a:cs typeface="Times New Roman"/>
                </a:rPr>
                <a:t>its </a:t>
              </a:r>
              <a:r>
                <a:rPr sz="1588" b="1" spc="-9" dirty="0">
                  <a:latin typeface="Times New Roman"/>
                  <a:cs typeface="Times New Roman"/>
                </a:rPr>
                <a:t>errors </a:t>
              </a:r>
              <a:r>
                <a:rPr sz="1588" b="1" spc="-4" dirty="0">
                  <a:latin typeface="Times New Roman"/>
                  <a:cs typeface="Times New Roman"/>
                </a:rPr>
                <a:t>also, </a:t>
              </a:r>
              <a:r>
                <a:rPr sz="1588" b="1" dirty="0">
                  <a:latin typeface="Times New Roman"/>
                  <a:cs typeface="Times New Roman"/>
                </a:rPr>
                <a:t>&amp;</a:t>
              </a:r>
              <a:r>
                <a:rPr sz="1588" b="1" spc="13" dirty="0">
                  <a:latin typeface="Times New Roman"/>
                  <a:cs typeface="Times New Roman"/>
                </a:rPr>
                <a:t> </a:t>
              </a:r>
              <a:r>
                <a:rPr sz="1588" b="1" spc="-9" dirty="0">
                  <a:latin typeface="Times New Roman"/>
                  <a:cs typeface="Times New Roman"/>
                </a:rPr>
                <a:t>repeat</a:t>
              </a:r>
              <a:endParaRPr sz="1588">
                <a:latin typeface="Times New Roman"/>
                <a:cs typeface="Times New Roman"/>
              </a:endParaRPr>
            </a:p>
          </p:txBody>
        </p:sp>
        <p:sp>
          <p:nvSpPr>
            <p:cNvPr id="13" name="object 6"/>
            <p:cNvSpPr/>
            <p:nvPr/>
          </p:nvSpPr>
          <p:spPr>
            <a:xfrm>
              <a:off x="2646331" y="3922972"/>
              <a:ext cx="2918447" cy="2327482"/>
            </a:xfrm>
            <a:prstGeom prst="rect">
              <a:avLst/>
            </a:prstGeom>
            <a:blipFill>
              <a:blip r:embed="rId5" cstate="print"/>
              <a:stretch>
                <a:fillRect/>
              </a:stretch>
            </a:blipFill>
          </p:spPr>
          <p:txBody>
            <a:bodyPr wrap="square" lIns="0" tIns="0" rIns="0" bIns="0" rtlCol="0"/>
            <a:lstStyle/>
            <a:p>
              <a:endParaRPr sz="1588"/>
            </a:p>
          </p:txBody>
        </p:sp>
        <p:sp>
          <p:nvSpPr>
            <p:cNvPr id="14" name="object 7"/>
            <p:cNvSpPr/>
            <p:nvPr/>
          </p:nvSpPr>
          <p:spPr>
            <a:xfrm>
              <a:off x="6281967" y="3937689"/>
              <a:ext cx="2918447" cy="2328068"/>
            </a:xfrm>
            <a:prstGeom prst="rect">
              <a:avLst/>
            </a:prstGeom>
            <a:blipFill>
              <a:blip r:embed="rId6" cstate="print"/>
              <a:stretch>
                <a:fillRect/>
              </a:stretch>
            </a:blipFill>
          </p:spPr>
          <p:txBody>
            <a:bodyPr wrap="square" lIns="0" tIns="0" rIns="0" bIns="0" rtlCol="0"/>
            <a:lstStyle/>
            <a:p>
              <a:endParaRPr sz="1588"/>
            </a:p>
          </p:txBody>
        </p:sp>
      </p:grpSp>
    </p:spTree>
    <p:extLst>
      <p:ext uri="{BB962C8B-B14F-4D97-AF65-F5344CB8AC3E}">
        <p14:creationId xmlns:p14="http://schemas.microsoft.com/office/powerpoint/2010/main" val="2363953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6748" y="287446"/>
            <a:ext cx="3251947" cy="500232"/>
          </a:xfrm>
          <a:prstGeom prst="rect">
            <a:avLst/>
          </a:prstGeom>
        </p:spPr>
        <p:txBody>
          <a:bodyPr vert="horz" wrap="square" lIns="0" tIns="11206" rIns="0" bIns="0" rtlCol="0" anchor="ctr">
            <a:spAutoFit/>
          </a:bodyPr>
          <a:lstStyle/>
          <a:p>
            <a:pPr marL="11206">
              <a:lnSpc>
                <a:spcPct val="100000"/>
              </a:lnSpc>
              <a:spcBef>
                <a:spcPts val="88"/>
              </a:spcBef>
            </a:pPr>
            <a:r>
              <a:rPr sz="3177" spc="-4" dirty="0"/>
              <a:t>Gradient</a:t>
            </a:r>
            <a:r>
              <a:rPr sz="3177" spc="-31" dirty="0"/>
              <a:t> </a:t>
            </a:r>
            <a:r>
              <a:rPr sz="3177" spc="-4" dirty="0"/>
              <a:t>Boosting</a:t>
            </a:r>
            <a:endParaRPr sz="3177" dirty="0"/>
          </a:p>
        </p:txBody>
      </p:sp>
      <p:sp>
        <p:nvSpPr>
          <p:cNvPr id="3" name="object 3"/>
          <p:cNvSpPr txBox="1"/>
          <p:nvPr/>
        </p:nvSpPr>
        <p:spPr>
          <a:xfrm>
            <a:off x="2670360" y="930738"/>
            <a:ext cx="6272493" cy="1362100"/>
          </a:xfrm>
          <a:prstGeom prst="rect">
            <a:avLst/>
          </a:prstGeom>
        </p:spPr>
        <p:txBody>
          <a:bodyPr vert="horz" wrap="square" lIns="0" tIns="79562" rIns="0" bIns="0" rtlCol="0">
            <a:spAutoFit/>
          </a:bodyPr>
          <a:lstStyle/>
          <a:p>
            <a:pPr marL="313781" indent="-302575">
              <a:spcBef>
                <a:spcPts val="627"/>
              </a:spcBef>
              <a:buClr>
                <a:srgbClr val="6699FF"/>
              </a:buClr>
              <a:buChar char="•"/>
              <a:tabLst>
                <a:tab pos="313221" algn="l"/>
                <a:tab pos="313781" algn="l"/>
              </a:tabLst>
            </a:pPr>
            <a:r>
              <a:rPr sz="2471" dirty="0">
                <a:latin typeface="Arial"/>
                <a:cs typeface="Arial"/>
              </a:rPr>
              <a:t>Learn sequence of</a:t>
            </a:r>
            <a:r>
              <a:rPr sz="2471" spc="-13" dirty="0">
                <a:latin typeface="Arial"/>
                <a:cs typeface="Arial"/>
              </a:rPr>
              <a:t> </a:t>
            </a:r>
            <a:r>
              <a:rPr sz="2471" spc="-4" dirty="0">
                <a:latin typeface="Arial"/>
                <a:cs typeface="Arial"/>
              </a:rPr>
              <a:t>predictors</a:t>
            </a:r>
            <a:endParaRPr sz="2471" dirty="0">
              <a:latin typeface="Arial"/>
              <a:cs typeface="Arial"/>
            </a:endParaRPr>
          </a:p>
          <a:p>
            <a:pPr marL="313781" indent="-302575">
              <a:spcBef>
                <a:spcPts val="543"/>
              </a:spcBef>
              <a:buClr>
                <a:srgbClr val="6699FF"/>
              </a:buClr>
              <a:buChar char="•"/>
              <a:tabLst>
                <a:tab pos="313221" algn="l"/>
                <a:tab pos="313781" algn="l"/>
              </a:tabLst>
            </a:pPr>
            <a:r>
              <a:rPr sz="2471" dirty="0">
                <a:latin typeface="Arial"/>
                <a:cs typeface="Arial"/>
              </a:rPr>
              <a:t>Sum of </a:t>
            </a:r>
            <a:r>
              <a:rPr sz="2471" spc="-4" dirty="0">
                <a:latin typeface="Arial"/>
                <a:cs typeface="Arial"/>
              </a:rPr>
              <a:t>predictions </a:t>
            </a:r>
            <a:r>
              <a:rPr sz="2471" dirty="0">
                <a:latin typeface="Arial"/>
                <a:cs typeface="Arial"/>
              </a:rPr>
              <a:t>is increasingly</a:t>
            </a:r>
            <a:r>
              <a:rPr sz="2471" spc="-31" dirty="0">
                <a:latin typeface="Arial"/>
                <a:cs typeface="Arial"/>
              </a:rPr>
              <a:t> </a:t>
            </a:r>
            <a:r>
              <a:rPr sz="2471" spc="-4" dirty="0">
                <a:latin typeface="Arial"/>
                <a:cs typeface="Arial"/>
              </a:rPr>
              <a:t>accurate</a:t>
            </a:r>
            <a:endParaRPr sz="2471" dirty="0">
              <a:latin typeface="Arial"/>
              <a:cs typeface="Arial"/>
            </a:endParaRPr>
          </a:p>
          <a:p>
            <a:pPr marL="313781" indent="-302575">
              <a:spcBef>
                <a:spcPts val="565"/>
              </a:spcBef>
              <a:buClr>
                <a:srgbClr val="6699FF"/>
              </a:buClr>
              <a:buChar char="•"/>
              <a:tabLst>
                <a:tab pos="313221" algn="l"/>
                <a:tab pos="313781" algn="l"/>
              </a:tabLst>
            </a:pPr>
            <a:r>
              <a:rPr sz="2471" spc="-4" dirty="0">
                <a:latin typeface="Arial"/>
                <a:cs typeface="Arial"/>
              </a:rPr>
              <a:t>Predictive function </a:t>
            </a:r>
            <a:r>
              <a:rPr sz="2471" dirty="0">
                <a:latin typeface="Arial"/>
                <a:cs typeface="Arial"/>
              </a:rPr>
              <a:t>is increasingly</a:t>
            </a:r>
            <a:r>
              <a:rPr sz="2471" spc="-22" dirty="0">
                <a:latin typeface="Arial"/>
                <a:cs typeface="Arial"/>
              </a:rPr>
              <a:t> </a:t>
            </a:r>
            <a:r>
              <a:rPr sz="2471" dirty="0">
                <a:latin typeface="Arial"/>
                <a:cs typeface="Arial"/>
              </a:rPr>
              <a:t>complex</a:t>
            </a:r>
          </a:p>
        </p:txBody>
      </p:sp>
      <p:grpSp>
        <p:nvGrpSpPr>
          <p:cNvPr id="16" name="Group 15"/>
          <p:cNvGrpSpPr/>
          <p:nvPr/>
        </p:nvGrpSpPr>
        <p:grpSpPr>
          <a:xfrm>
            <a:off x="1976717" y="2566987"/>
            <a:ext cx="7664823" cy="3282484"/>
            <a:chOff x="2474259" y="3198999"/>
            <a:chExt cx="7310716" cy="2704260"/>
          </a:xfrm>
        </p:grpSpPr>
        <p:sp>
          <p:nvSpPr>
            <p:cNvPr id="4" name="object 4"/>
            <p:cNvSpPr/>
            <p:nvPr/>
          </p:nvSpPr>
          <p:spPr>
            <a:xfrm>
              <a:off x="2479862" y="3433482"/>
              <a:ext cx="1326776" cy="1057835"/>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3953436" y="3433482"/>
              <a:ext cx="1326776" cy="1057835"/>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5499846" y="3433482"/>
              <a:ext cx="1326776" cy="1057835"/>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6979023" y="3433482"/>
              <a:ext cx="1326776" cy="1057835"/>
            </a:xfrm>
            <a:prstGeom prst="rect">
              <a:avLst/>
            </a:prstGeom>
            <a:blipFill>
              <a:blip r:embed="rId5" cstate="print"/>
              <a:stretch>
                <a:fillRect/>
              </a:stretch>
            </a:blipFill>
          </p:spPr>
          <p:txBody>
            <a:bodyPr wrap="square" lIns="0" tIns="0" rIns="0" bIns="0" rtlCol="0"/>
            <a:lstStyle/>
            <a:p>
              <a:endParaRPr sz="1588"/>
            </a:p>
          </p:txBody>
        </p:sp>
        <p:sp>
          <p:nvSpPr>
            <p:cNvPr id="8" name="object 8"/>
            <p:cNvSpPr/>
            <p:nvPr/>
          </p:nvSpPr>
          <p:spPr>
            <a:xfrm>
              <a:off x="8458199" y="3433482"/>
              <a:ext cx="1326776" cy="1057835"/>
            </a:xfrm>
            <a:prstGeom prst="rect">
              <a:avLst/>
            </a:prstGeom>
            <a:blipFill>
              <a:blip r:embed="rId6" cstate="print"/>
              <a:stretch>
                <a:fillRect/>
              </a:stretch>
            </a:blipFill>
          </p:spPr>
          <p:txBody>
            <a:bodyPr wrap="square" lIns="0" tIns="0" rIns="0" bIns="0" rtlCol="0"/>
            <a:lstStyle/>
            <a:p>
              <a:endParaRPr sz="1588"/>
            </a:p>
          </p:txBody>
        </p:sp>
        <p:sp>
          <p:nvSpPr>
            <p:cNvPr id="9" name="object 9"/>
            <p:cNvSpPr/>
            <p:nvPr/>
          </p:nvSpPr>
          <p:spPr>
            <a:xfrm>
              <a:off x="2474259" y="4845423"/>
              <a:ext cx="1326776" cy="1057835"/>
            </a:xfrm>
            <a:prstGeom prst="rect">
              <a:avLst/>
            </a:prstGeom>
            <a:blipFill>
              <a:blip r:embed="rId7" cstate="print"/>
              <a:stretch>
                <a:fillRect/>
              </a:stretch>
            </a:blipFill>
          </p:spPr>
          <p:txBody>
            <a:bodyPr wrap="square" lIns="0" tIns="0" rIns="0" bIns="0" rtlCol="0"/>
            <a:lstStyle/>
            <a:p>
              <a:endParaRPr sz="1588"/>
            </a:p>
          </p:txBody>
        </p:sp>
        <p:sp>
          <p:nvSpPr>
            <p:cNvPr id="10" name="object 10"/>
            <p:cNvSpPr/>
            <p:nvPr/>
          </p:nvSpPr>
          <p:spPr>
            <a:xfrm>
              <a:off x="4020671" y="4845423"/>
              <a:ext cx="1326776" cy="1057835"/>
            </a:xfrm>
            <a:prstGeom prst="rect">
              <a:avLst/>
            </a:prstGeom>
            <a:blipFill>
              <a:blip r:embed="rId8" cstate="print"/>
              <a:stretch>
                <a:fillRect/>
              </a:stretch>
            </a:blipFill>
          </p:spPr>
          <p:txBody>
            <a:bodyPr wrap="square" lIns="0" tIns="0" rIns="0" bIns="0" rtlCol="0"/>
            <a:lstStyle/>
            <a:p>
              <a:endParaRPr sz="1588"/>
            </a:p>
          </p:txBody>
        </p:sp>
        <p:sp>
          <p:nvSpPr>
            <p:cNvPr id="11" name="object 11"/>
            <p:cNvSpPr/>
            <p:nvPr/>
          </p:nvSpPr>
          <p:spPr>
            <a:xfrm>
              <a:off x="5499846" y="4843183"/>
              <a:ext cx="1326776" cy="1060076"/>
            </a:xfrm>
            <a:prstGeom prst="rect">
              <a:avLst/>
            </a:prstGeom>
            <a:blipFill>
              <a:blip r:embed="rId9" cstate="print"/>
              <a:stretch>
                <a:fillRect/>
              </a:stretch>
            </a:blipFill>
          </p:spPr>
          <p:txBody>
            <a:bodyPr wrap="square" lIns="0" tIns="0" rIns="0" bIns="0" rtlCol="0"/>
            <a:lstStyle/>
            <a:p>
              <a:endParaRPr sz="1588"/>
            </a:p>
          </p:txBody>
        </p:sp>
        <p:sp>
          <p:nvSpPr>
            <p:cNvPr id="12" name="object 12"/>
            <p:cNvSpPr/>
            <p:nvPr/>
          </p:nvSpPr>
          <p:spPr>
            <a:xfrm>
              <a:off x="6979023" y="4845423"/>
              <a:ext cx="1326776" cy="1057835"/>
            </a:xfrm>
            <a:prstGeom prst="rect">
              <a:avLst/>
            </a:prstGeom>
            <a:blipFill>
              <a:blip r:embed="rId10" cstate="print"/>
              <a:stretch>
                <a:fillRect/>
              </a:stretch>
            </a:blipFill>
          </p:spPr>
          <p:txBody>
            <a:bodyPr wrap="square" lIns="0" tIns="0" rIns="0" bIns="0" rtlCol="0"/>
            <a:lstStyle/>
            <a:p>
              <a:endParaRPr sz="1588"/>
            </a:p>
          </p:txBody>
        </p:sp>
        <p:sp>
          <p:nvSpPr>
            <p:cNvPr id="13" name="object 13"/>
            <p:cNvSpPr txBox="1"/>
            <p:nvPr/>
          </p:nvSpPr>
          <p:spPr>
            <a:xfrm>
              <a:off x="8824072" y="5273488"/>
              <a:ext cx="381000" cy="445922"/>
            </a:xfrm>
            <a:prstGeom prst="rect">
              <a:avLst/>
            </a:prstGeom>
          </p:spPr>
          <p:txBody>
            <a:bodyPr vert="horz" wrap="square" lIns="0" tIns="11206" rIns="0" bIns="0" rtlCol="0">
              <a:spAutoFit/>
            </a:bodyPr>
            <a:lstStyle/>
            <a:p>
              <a:pPr marL="11206">
                <a:spcBef>
                  <a:spcPts val="88"/>
                </a:spcBef>
              </a:pPr>
              <a:r>
                <a:rPr sz="2824" b="1" dirty="0">
                  <a:solidFill>
                    <a:srgbClr val="33CC33"/>
                  </a:solidFill>
                  <a:latin typeface="Times New Roman"/>
                  <a:cs typeface="Times New Roman"/>
                </a:rPr>
                <a:t>…</a:t>
              </a:r>
              <a:endParaRPr sz="2824">
                <a:latin typeface="Times New Roman"/>
                <a:cs typeface="Times New Roman"/>
              </a:endParaRPr>
            </a:p>
          </p:txBody>
        </p:sp>
        <p:sp>
          <p:nvSpPr>
            <p:cNvPr id="14" name="object 14"/>
            <p:cNvSpPr txBox="1"/>
            <p:nvPr/>
          </p:nvSpPr>
          <p:spPr>
            <a:xfrm>
              <a:off x="2534770" y="3198999"/>
              <a:ext cx="2355476" cy="255678"/>
            </a:xfrm>
            <a:prstGeom prst="rect">
              <a:avLst/>
            </a:prstGeom>
          </p:spPr>
          <p:txBody>
            <a:bodyPr vert="horz" wrap="square" lIns="0" tIns="11206" rIns="0" bIns="0" rtlCol="0">
              <a:spAutoFit/>
            </a:bodyPr>
            <a:lstStyle/>
            <a:p>
              <a:pPr marL="11206">
                <a:spcBef>
                  <a:spcPts val="88"/>
                </a:spcBef>
              </a:pPr>
              <a:r>
                <a:rPr sz="1588" b="1" dirty="0">
                  <a:solidFill>
                    <a:srgbClr val="FF0000"/>
                  </a:solidFill>
                  <a:latin typeface="Times New Roman"/>
                  <a:cs typeface="Times New Roman"/>
                </a:rPr>
                <a:t>Data &amp; </a:t>
              </a:r>
              <a:r>
                <a:rPr sz="1588" b="1" spc="-9" dirty="0">
                  <a:latin typeface="Times New Roman"/>
                  <a:cs typeface="Times New Roman"/>
                </a:rPr>
                <a:t>prediction</a:t>
              </a:r>
              <a:r>
                <a:rPr sz="1588" b="1" spc="-26" dirty="0">
                  <a:latin typeface="Times New Roman"/>
                  <a:cs typeface="Times New Roman"/>
                </a:rPr>
                <a:t> </a:t>
              </a:r>
              <a:r>
                <a:rPr sz="1588" b="1" spc="-4" dirty="0">
                  <a:latin typeface="Times New Roman"/>
                  <a:cs typeface="Times New Roman"/>
                </a:rPr>
                <a:t>function</a:t>
              </a:r>
              <a:endParaRPr sz="1588">
                <a:latin typeface="Times New Roman"/>
                <a:cs typeface="Times New Roman"/>
              </a:endParaRPr>
            </a:p>
          </p:txBody>
        </p:sp>
        <p:sp>
          <p:nvSpPr>
            <p:cNvPr id="15" name="object 15"/>
            <p:cNvSpPr txBox="1"/>
            <p:nvPr/>
          </p:nvSpPr>
          <p:spPr>
            <a:xfrm>
              <a:off x="2534770" y="4610940"/>
              <a:ext cx="1261222" cy="255678"/>
            </a:xfrm>
            <a:prstGeom prst="rect">
              <a:avLst/>
            </a:prstGeom>
          </p:spPr>
          <p:txBody>
            <a:bodyPr vert="horz" wrap="square" lIns="0" tIns="11206" rIns="0" bIns="0" rtlCol="0">
              <a:spAutoFit/>
            </a:bodyPr>
            <a:lstStyle/>
            <a:p>
              <a:pPr marL="11206">
                <a:spcBef>
                  <a:spcPts val="88"/>
                </a:spcBef>
              </a:pPr>
              <a:r>
                <a:rPr sz="1588" b="1" spc="-9" dirty="0">
                  <a:solidFill>
                    <a:srgbClr val="33CC33"/>
                  </a:solidFill>
                  <a:latin typeface="Times New Roman"/>
                  <a:cs typeface="Times New Roman"/>
                </a:rPr>
                <a:t>Error</a:t>
              </a:r>
              <a:r>
                <a:rPr sz="1588" b="1" spc="-71" dirty="0">
                  <a:solidFill>
                    <a:srgbClr val="33CC33"/>
                  </a:solidFill>
                  <a:latin typeface="Times New Roman"/>
                  <a:cs typeface="Times New Roman"/>
                </a:rPr>
                <a:t> </a:t>
              </a:r>
              <a:r>
                <a:rPr sz="1588" b="1" spc="-9" dirty="0">
                  <a:solidFill>
                    <a:srgbClr val="33CC33"/>
                  </a:solidFill>
                  <a:latin typeface="Times New Roman"/>
                  <a:cs typeface="Times New Roman"/>
                </a:rPr>
                <a:t>residual</a:t>
              </a:r>
              <a:endParaRPr sz="1588">
                <a:latin typeface="Times New Roman"/>
                <a:cs typeface="Times New Roman"/>
              </a:endParaRPr>
            </a:p>
          </p:txBody>
        </p:sp>
      </p:grpSp>
    </p:spTree>
    <p:extLst>
      <p:ext uri="{BB962C8B-B14F-4D97-AF65-F5344CB8AC3E}">
        <p14:creationId xmlns:p14="http://schemas.microsoft.com/office/powerpoint/2010/main" val="3429493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468593"/>
          </a:xfrm>
        </p:spPr>
        <p:txBody>
          <a:bodyPr>
            <a:noAutofit/>
          </a:bodyPr>
          <a:lstStyle/>
          <a:p>
            <a:r>
              <a:rPr lang="en-US" sz="3200" dirty="0" smtClean="0"/>
              <a:t>Gradient Boosting</a:t>
            </a:r>
            <a:endParaRPr lang="en-US" sz="3200" dirty="0"/>
          </a:p>
        </p:txBody>
      </p:sp>
      <p:pic>
        <p:nvPicPr>
          <p:cNvPr id="6" name="Content Placeholder 5"/>
          <p:cNvPicPr>
            <a:picLocks noGrp="1" noChangeAspect="1"/>
          </p:cNvPicPr>
          <p:nvPr>
            <p:ph idx="1"/>
          </p:nvPr>
        </p:nvPicPr>
        <p:blipFill>
          <a:blip r:embed="rId2"/>
          <a:stretch>
            <a:fillRect/>
          </a:stretch>
        </p:blipFill>
        <p:spPr>
          <a:xfrm>
            <a:off x="1696379" y="582678"/>
            <a:ext cx="8079634" cy="2355128"/>
          </a:xfrm>
          <a:prstGeom prst="rect">
            <a:avLst/>
          </a:prstGeom>
        </p:spPr>
      </p:pic>
      <p:pic>
        <p:nvPicPr>
          <p:cNvPr id="7" name="Picture 6"/>
          <p:cNvPicPr>
            <a:picLocks noChangeAspect="1"/>
          </p:cNvPicPr>
          <p:nvPr/>
        </p:nvPicPr>
        <p:blipFill>
          <a:blip r:embed="rId3"/>
          <a:stretch>
            <a:fillRect/>
          </a:stretch>
        </p:blipFill>
        <p:spPr>
          <a:xfrm>
            <a:off x="941015" y="2841635"/>
            <a:ext cx="4101632" cy="2619422"/>
          </a:xfrm>
          <a:prstGeom prst="rect">
            <a:avLst/>
          </a:prstGeom>
        </p:spPr>
      </p:pic>
      <p:pic>
        <p:nvPicPr>
          <p:cNvPr id="8" name="Picture 7"/>
          <p:cNvPicPr>
            <a:picLocks noChangeAspect="1"/>
          </p:cNvPicPr>
          <p:nvPr/>
        </p:nvPicPr>
        <p:blipFill>
          <a:blip r:embed="rId4"/>
          <a:stretch>
            <a:fillRect/>
          </a:stretch>
        </p:blipFill>
        <p:spPr>
          <a:xfrm>
            <a:off x="941015" y="5814409"/>
            <a:ext cx="2778891" cy="431426"/>
          </a:xfrm>
          <a:prstGeom prst="rect">
            <a:avLst/>
          </a:prstGeom>
        </p:spPr>
      </p:pic>
      <p:sp>
        <p:nvSpPr>
          <p:cNvPr id="9" name="TextBox 8"/>
          <p:cNvSpPr txBox="1"/>
          <p:nvPr/>
        </p:nvSpPr>
        <p:spPr>
          <a:xfrm>
            <a:off x="941015" y="5422267"/>
            <a:ext cx="3697941" cy="369332"/>
          </a:xfrm>
          <a:prstGeom prst="rect">
            <a:avLst/>
          </a:prstGeom>
          <a:noFill/>
        </p:spPr>
        <p:txBody>
          <a:bodyPr wrap="square" rtlCol="0">
            <a:spAutoFit/>
          </a:bodyPr>
          <a:lstStyle/>
          <a:p>
            <a:r>
              <a:rPr lang="en-US" dirty="0" smtClean="0"/>
              <a:t>Add a learning rate eta to get</a:t>
            </a:r>
            <a:endParaRPr lang="en-US" dirty="0"/>
          </a:p>
        </p:txBody>
      </p:sp>
      <p:sp>
        <p:nvSpPr>
          <p:cNvPr id="10" name="Rectangle 9"/>
          <p:cNvSpPr/>
          <p:nvPr/>
        </p:nvSpPr>
        <p:spPr>
          <a:xfrm>
            <a:off x="838200" y="6171328"/>
            <a:ext cx="8184776" cy="646331"/>
          </a:xfrm>
          <a:prstGeom prst="rect">
            <a:avLst/>
          </a:prstGeom>
        </p:spPr>
        <p:txBody>
          <a:bodyPr wrap="square">
            <a:spAutoFit/>
          </a:bodyPr>
          <a:lstStyle/>
          <a:p>
            <a:r>
              <a:rPr lang="en-US" dirty="0"/>
              <a:t>The primary value of the learning rate, or “</a:t>
            </a:r>
            <a:r>
              <a:rPr lang="en-US" i="1" dirty="0"/>
              <a:t>shrinkage</a:t>
            </a:r>
            <a:r>
              <a:rPr lang="en-US" dirty="0"/>
              <a:t>” as some </a:t>
            </a:r>
            <a:r>
              <a:rPr lang="en-US" dirty="0" smtClean="0"/>
              <a:t>call </a:t>
            </a:r>
            <a:r>
              <a:rPr lang="en-US" dirty="0"/>
              <a:t>it, is to reduce overfitting of the overall model.</a:t>
            </a:r>
          </a:p>
        </p:txBody>
      </p:sp>
      <p:pic>
        <p:nvPicPr>
          <p:cNvPr id="11" name="Picture 10"/>
          <p:cNvPicPr>
            <a:picLocks noChangeAspect="1"/>
          </p:cNvPicPr>
          <p:nvPr/>
        </p:nvPicPr>
        <p:blipFill>
          <a:blip r:embed="rId5"/>
          <a:stretch>
            <a:fillRect/>
          </a:stretch>
        </p:blipFill>
        <p:spPr>
          <a:xfrm>
            <a:off x="6110514" y="3494556"/>
            <a:ext cx="5018047" cy="2427429"/>
          </a:xfrm>
          <a:prstGeom prst="rect">
            <a:avLst/>
          </a:prstGeom>
        </p:spPr>
      </p:pic>
    </p:spTree>
    <p:extLst>
      <p:ext uri="{BB962C8B-B14F-4D97-AF65-F5344CB8AC3E}">
        <p14:creationId xmlns:p14="http://schemas.microsoft.com/office/powerpoint/2010/main" val="1310409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828"/>
          </a:xfrm>
        </p:spPr>
        <p:txBody>
          <a:bodyPr>
            <a:normAutofit fontScale="90000"/>
          </a:bodyPr>
          <a:lstStyle/>
          <a:p>
            <a:r>
              <a:rPr lang="en-US" dirty="0" smtClean="0"/>
              <a:t>Gradient Descent</a:t>
            </a:r>
            <a:endParaRPr lang="en-US" dirty="0"/>
          </a:p>
        </p:txBody>
      </p:sp>
      <p:sp>
        <p:nvSpPr>
          <p:cNvPr id="3" name="Content Placeholder 2"/>
          <p:cNvSpPr>
            <a:spLocks noGrp="1"/>
          </p:cNvSpPr>
          <p:nvPr>
            <p:ph idx="1"/>
          </p:nvPr>
        </p:nvSpPr>
        <p:spPr>
          <a:xfrm>
            <a:off x="838200" y="1021976"/>
            <a:ext cx="10515600" cy="5561704"/>
          </a:xfrm>
        </p:spPr>
        <p:txBody>
          <a:bodyPr>
            <a:normAutofit lnSpcReduction="10000"/>
          </a:bodyPr>
          <a:lstStyle/>
          <a:p>
            <a:r>
              <a:rPr lang="en-US" dirty="0" smtClean="0"/>
              <a:t>Imagine we are on top of a hill and want to </a:t>
            </a:r>
            <a:r>
              <a:rPr lang="en-US" dirty="0"/>
              <a:t>get down. </a:t>
            </a:r>
            <a:r>
              <a:rPr lang="en-US" dirty="0" smtClean="0"/>
              <a:t>The </a:t>
            </a:r>
            <a:r>
              <a:rPr lang="en-US" dirty="0"/>
              <a:t>way to get down is to keep going downhill until you reach the bottom, taking steps to the left, right, forward, backward or at an angle in order to minimize the “elevation function</a:t>
            </a:r>
            <a:r>
              <a:rPr lang="en-US" dirty="0" smtClean="0"/>
              <a:t>.”</a:t>
            </a:r>
          </a:p>
          <a:p>
            <a:r>
              <a:rPr lang="en-US" dirty="0"/>
              <a:t>The idea is to take big steps along an axis when the slope is steep but small steps when the slope is shallow. As we approach the bottom of the mountain, we should take really small steps to avoid overshooting and going back up the other side.</a:t>
            </a:r>
            <a:endParaRPr lang="en-US" dirty="0" smtClean="0"/>
          </a:p>
          <a:p>
            <a:r>
              <a:rPr lang="en-US" dirty="0"/>
              <a:t>We're looking for a direction vector with components for each of the x and y axes that takes us downhill, according to some elevation </a:t>
            </a:r>
            <a:r>
              <a:rPr lang="en-US" dirty="0" smtClean="0"/>
              <a:t>function.</a:t>
            </a:r>
          </a:p>
          <a:p>
            <a:r>
              <a:rPr lang="en-US" dirty="0"/>
              <a:t>Updating the current position with a direction vector containing magnitude information, proportional to the slope, automatically takes smaller steps as the slope flattens out.</a:t>
            </a:r>
          </a:p>
        </p:txBody>
      </p:sp>
    </p:spTree>
    <p:extLst>
      <p:ext uri="{BB962C8B-B14F-4D97-AF65-F5344CB8AC3E}">
        <p14:creationId xmlns:p14="http://schemas.microsoft.com/office/powerpoint/2010/main" val="265755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smtClean="0">
                <a:latin typeface="Times New Roman" panose="02020603050405020304" pitchFamily="18" charset="0"/>
              </a:rPr>
              <a:t>Bagging (Bootstrap Aggregation)</a:t>
            </a:r>
            <a:endParaRPr lang="en-AU" altLang="en-US" dirty="0">
              <a:latin typeface="Times New Roman" panose="02020603050405020304" pitchFamily="18" charset="0"/>
            </a:endParaRPr>
          </a:p>
        </p:txBody>
      </p:sp>
      <p:sp>
        <p:nvSpPr>
          <p:cNvPr id="9219" name="Rectangle 3"/>
          <p:cNvSpPr>
            <a:spLocks noGrp="1" noChangeArrowheads="1"/>
          </p:cNvSpPr>
          <p:nvPr>
            <p:ph type="body" idx="1"/>
          </p:nvPr>
        </p:nvSpPr>
        <p:spPr>
          <a:xfrm>
            <a:off x="838200" y="1690688"/>
            <a:ext cx="10515600" cy="4351338"/>
          </a:xfrm>
        </p:spPr>
        <p:txBody>
          <a:bodyPr>
            <a:normAutofit fontScale="92500" lnSpcReduction="10000"/>
          </a:bodyPr>
          <a:lstStyle/>
          <a:p>
            <a:pPr algn="just">
              <a:lnSpc>
                <a:spcPct val="90000"/>
              </a:lnSpc>
            </a:pPr>
            <a:r>
              <a:rPr lang="en-US" altLang="en-US" dirty="0">
                <a:latin typeface="Times New Roman" panose="02020603050405020304" pitchFamily="18" charset="0"/>
              </a:rPr>
              <a:t>Employs </a:t>
            </a:r>
            <a:r>
              <a:rPr lang="en-US" altLang="en-US" dirty="0" smtClean="0">
                <a:latin typeface="Times New Roman" panose="02020603050405020304" pitchFamily="18" charset="0"/>
              </a:rPr>
              <a:t>simple </a:t>
            </a:r>
            <a:r>
              <a:rPr lang="en-US" altLang="en-US" dirty="0">
                <a:latin typeface="Times New Roman" panose="02020603050405020304" pitchFamily="18" charset="0"/>
              </a:rPr>
              <a:t>way of combining predictions that belong to the same type.</a:t>
            </a:r>
          </a:p>
          <a:p>
            <a:pPr algn="just">
              <a:lnSpc>
                <a:spcPct val="90000"/>
              </a:lnSpc>
            </a:pPr>
            <a:r>
              <a:rPr lang="en-US" altLang="en-US" dirty="0">
                <a:latin typeface="Times New Roman" panose="02020603050405020304" pitchFamily="18" charset="0"/>
              </a:rPr>
              <a:t>Combining can be realized with voting or averaging</a:t>
            </a:r>
          </a:p>
          <a:p>
            <a:pPr algn="just">
              <a:lnSpc>
                <a:spcPct val="90000"/>
              </a:lnSpc>
            </a:pPr>
            <a:r>
              <a:rPr lang="en-US" altLang="en-US" dirty="0">
                <a:latin typeface="Times New Roman" panose="02020603050405020304" pitchFamily="18" charset="0"/>
              </a:rPr>
              <a:t>Each model receives equal weight</a:t>
            </a:r>
          </a:p>
          <a:p>
            <a:pPr algn="just">
              <a:lnSpc>
                <a:spcPct val="90000"/>
              </a:lnSpc>
            </a:pPr>
            <a:r>
              <a:rPr lang="en-US" altLang="en-US" dirty="0" smtClean="0">
                <a:latin typeface="Times New Roman" panose="02020603050405020304" pitchFamily="18" charset="0"/>
              </a:rPr>
              <a:t>Bagging</a:t>
            </a:r>
            <a:r>
              <a:rPr lang="en-US" altLang="en-US" dirty="0">
                <a:latin typeface="Times New Roman" panose="02020603050405020304" pitchFamily="18" charset="0"/>
              </a:rPr>
              <a:t>:</a:t>
            </a:r>
          </a:p>
          <a:p>
            <a:pPr lvl="1" algn="just">
              <a:lnSpc>
                <a:spcPct val="90000"/>
              </a:lnSpc>
            </a:pPr>
            <a:r>
              <a:rPr lang="en-US" altLang="en-US" dirty="0">
                <a:latin typeface="Times New Roman" panose="02020603050405020304" pitchFamily="18" charset="0"/>
              </a:rPr>
              <a:t>Sample several training sets of size </a:t>
            </a:r>
            <a:r>
              <a:rPr lang="en-US" altLang="en-US" i="1" dirty="0">
                <a:latin typeface="Times New Roman" panose="02020603050405020304" pitchFamily="18" charset="0"/>
              </a:rPr>
              <a:t>n </a:t>
            </a:r>
            <a:r>
              <a:rPr lang="en-US" altLang="en-US" dirty="0">
                <a:latin typeface="Times New Roman" panose="02020603050405020304" pitchFamily="18" charset="0"/>
              </a:rPr>
              <a:t>(instead of just having one training set of size </a:t>
            </a:r>
            <a:r>
              <a:rPr lang="en-US" altLang="en-US" i="1" dirty="0">
                <a:latin typeface="Times New Roman" panose="02020603050405020304" pitchFamily="18" charset="0"/>
              </a:rPr>
              <a:t>n</a:t>
            </a:r>
            <a:r>
              <a:rPr lang="en-US" altLang="en-US" dirty="0">
                <a:latin typeface="Times New Roman" panose="02020603050405020304" pitchFamily="18" charset="0"/>
              </a:rPr>
              <a:t>)</a:t>
            </a:r>
            <a:endParaRPr lang="en-US" altLang="en-US" i="1" dirty="0">
              <a:latin typeface="Times New Roman" panose="02020603050405020304" pitchFamily="18" charset="0"/>
            </a:endParaRPr>
          </a:p>
          <a:p>
            <a:pPr lvl="1" algn="just">
              <a:lnSpc>
                <a:spcPct val="90000"/>
              </a:lnSpc>
            </a:pPr>
            <a:r>
              <a:rPr lang="en-US" altLang="en-US" dirty="0">
                <a:latin typeface="Times New Roman" panose="02020603050405020304" pitchFamily="18" charset="0"/>
              </a:rPr>
              <a:t>Build a classifier for each training set</a:t>
            </a:r>
          </a:p>
          <a:p>
            <a:pPr lvl="1" algn="just">
              <a:lnSpc>
                <a:spcPct val="90000"/>
              </a:lnSpc>
            </a:pPr>
            <a:r>
              <a:rPr lang="en-US" altLang="en-US" dirty="0">
                <a:latin typeface="Times New Roman" panose="02020603050405020304" pitchFamily="18" charset="0"/>
              </a:rPr>
              <a:t>Combine the classifier’s predictions</a:t>
            </a:r>
          </a:p>
          <a:p>
            <a:pPr algn="just"/>
            <a:r>
              <a:rPr lang="en-US" altLang="en-US" dirty="0">
                <a:latin typeface="Times New Roman" panose="02020603050405020304" pitchFamily="18" charset="0"/>
              </a:rPr>
              <a:t>Bagging reduces variance by voting/ averaging, thus reducing the overall expected error</a:t>
            </a:r>
          </a:p>
          <a:p>
            <a:pPr algn="just">
              <a:lnSpc>
                <a:spcPct val="90000"/>
              </a:lnSpc>
            </a:pPr>
            <a:r>
              <a:rPr lang="en-US" altLang="en-US" dirty="0" smtClean="0">
                <a:latin typeface="Times New Roman" panose="02020603050405020304" pitchFamily="18" charset="0"/>
              </a:rPr>
              <a:t>This </a:t>
            </a:r>
            <a:r>
              <a:rPr lang="en-US" altLang="en-US" dirty="0">
                <a:latin typeface="Times New Roman" panose="02020603050405020304" pitchFamily="18" charset="0"/>
              </a:rPr>
              <a:t>improves performance in almost all cases if </a:t>
            </a:r>
            <a:r>
              <a:rPr lang="en-US" altLang="en-US" dirty="0" smtClean="0">
                <a:latin typeface="Times New Roman" panose="02020603050405020304" pitchFamily="18" charset="0"/>
              </a:rPr>
              <a:t>algorithm is </a:t>
            </a:r>
            <a:r>
              <a:rPr lang="en-US" altLang="en-US" i="1" dirty="0">
                <a:latin typeface="Times New Roman" panose="02020603050405020304" pitchFamily="18" charset="0"/>
              </a:rPr>
              <a:t>unstable</a:t>
            </a:r>
            <a:r>
              <a:rPr lang="en-US" altLang="en-US" dirty="0">
                <a:latin typeface="Times New Roman" panose="02020603050405020304" pitchFamily="18" charset="0"/>
              </a:rPr>
              <a:t> (i.e. decision trees)</a:t>
            </a:r>
            <a:endParaRPr lang="en-AU" altLang="en-US" dirty="0">
              <a:latin typeface="Times New Roman" panose="02020603050405020304" pitchFamily="18" charset="0"/>
            </a:endParaRPr>
          </a:p>
        </p:txBody>
      </p:sp>
    </p:spTree>
    <p:extLst>
      <p:ext uri="{BB962C8B-B14F-4D97-AF65-F5344CB8AC3E}">
        <p14:creationId xmlns:p14="http://schemas.microsoft.com/office/powerpoint/2010/main" val="32796548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613"/>
          </a:xfrm>
        </p:spPr>
        <p:txBody>
          <a:bodyPr>
            <a:normAutofit fontScale="90000"/>
          </a:bodyPr>
          <a:lstStyle/>
          <a:p>
            <a:r>
              <a:rPr lang="en-US" dirty="0" smtClean="0"/>
              <a:t>Gradient Descent</a:t>
            </a:r>
            <a:endParaRPr lang="en-US" dirty="0"/>
          </a:p>
        </p:txBody>
      </p:sp>
      <p:sp>
        <p:nvSpPr>
          <p:cNvPr id="3" name="Content Placeholder 2"/>
          <p:cNvSpPr>
            <a:spLocks noGrp="1"/>
          </p:cNvSpPr>
          <p:nvPr>
            <p:ph idx="1"/>
          </p:nvPr>
        </p:nvSpPr>
        <p:spPr>
          <a:xfrm>
            <a:off x="838200" y="1122239"/>
            <a:ext cx="10515600" cy="5545847"/>
          </a:xfrm>
        </p:spPr>
        <p:txBody>
          <a:bodyPr>
            <a:normAutofit lnSpcReduction="10000"/>
          </a:bodyPr>
          <a:lstStyle/>
          <a:p>
            <a:r>
              <a:rPr lang="en-US" dirty="0"/>
              <a:t>Mathematically, </a:t>
            </a:r>
            <a:r>
              <a:rPr lang="en-US" dirty="0" smtClean="0"/>
              <a:t>we </a:t>
            </a:r>
            <a:r>
              <a:rPr lang="en-US" dirty="0"/>
              <a:t>compute the direction vector from the partial derivatives of </a:t>
            </a:r>
            <a:r>
              <a:rPr lang="en-US" dirty="0" smtClean="0"/>
              <a:t>f(</a:t>
            </a:r>
            <a:r>
              <a:rPr lang="en-US" dirty="0" err="1" smtClean="0"/>
              <a:t>x,y</a:t>
            </a:r>
            <a:r>
              <a:rPr lang="en-US" dirty="0" smtClean="0"/>
              <a:t>) with </a:t>
            </a:r>
            <a:r>
              <a:rPr lang="en-US" dirty="0"/>
              <a:t>respect to the x and y dimensions. </a:t>
            </a:r>
            <a:r>
              <a:rPr lang="en-US" dirty="0" smtClean="0"/>
              <a:t>A vector of the </a:t>
            </a:r>
            <a:r>
              <a:rPr lang="en-US" dirty="0"/>
              <a:t>partial derivatives </a:t>
            </a:r>
            <a:r>
              <a:rPr lang="en-US" dirty="0" smtClean="0"/>
              <a:t>of f(</a:t>
            </a:r>
            <a:r>
              <a:rPr lang="en-US" dirty="0" err="1" smtClean="0"/>
              <a:t>x,y</a:t>
            </a:r>
            <a:r>
              <a:rPr lang="en-US" dirty="0" smtClean="0"/>
              <a:t>) is </a:t>
            </a:r>
            <a:r>
              <a:rPr lang="en-US" dirty="0"/>
              <a:t>called a gradient and is written</a:t>
            </a:r>
            <a:r>
              <a:rPr lang="en-US" dirty="0" smtClean="0"/>
              <a:t>:</a:t>
            </a:r>
          </a:p>
          <a:p>
            <a:endParaRPr lang="en-US" dirty="0"/>
          </a:p>
          <a:p>
            <a:endParaRPr lang="en-US" dirty="0" smtClean="0"/>
          </a:p>
          <a:p>
            <a:r>
              <a:rPr lang="en-US" dirty="0"/>
              <a:t>The gradient </a:t>
            </a:r>
            <a:r>
              <a:rPr lang="en-US" dirty="0" smtClean="0"/>
              <a:t>is </a:t>
            </a:r>
            <a:r>
              <a:rPr lang="en-US" dirty="0"/>
              <a:t>actually the opposite or negative of the direction vector we want because the slope always points in the uphill direction. </a:t>
            </a:r>
            <a:endParaRPr lang="en-US" dirty="0" smtClean="0"/>
          </a:p>
          <a:p>
            <a:r>
              <a:rPr lang="en-US" dirty="0"/>
              <a:t>Consequently, to move downhill, not uphill, we update the current position by adding in the </a:t>
            </a:r>
            <a:r>
              <a:rPr lang="en-US" b="1" dirty="0"/>
              <a:t>negative</a:t>
            </a:r>
            <a:r>
              <a:rPr lang="en-US" dirty="0"/>
              <a:t> of the gradient</a:t>
            </a:r>
            <a:r>
              <a:rPr lang="en-US" dirty="0" smtClean="0"/>
              <a:t>.</a:t>
            </a:r>
          </a:p>
          <a:p>
            <a:r>
              <a:rPr lang="en-US" dirty="0"/>
              <a:t>Let's generalize our position update equation to handle more than two dimensions. Rather than x and y, let's use </a:t>
            </a:r>
            <a:r>
              <a:rPr lang="en-US" b="1" dirty="0" smtClean="0"/>
              <a:t>x </a:t>
            </a:r>
            <a:r>
              <a:rPr lang="en-US" dirty="0" smtClean="0"/>
              <a:t>(in </a:t>
            </a:r>
            <a:r>
              <a:rPr lang="en-US" dirty="0"/>
              <a:t>bold) to represent all of the function </a:t>
            </a:r>
            <a:r>
              <a:rPr lang="en-US" dirty="0" smtClean="0"/>
              <a:t>parameters</a:t>
            </a:r>
            <a:endParaRPr lang="en-US" dirty="0"/>
          </a:p>
        </p:txBody>
      </p:sp>
      <p:pic>
        <p:nvPicPr>
          <p:cNvPr id="4" name="Picture 3"/>
          <p:cNvPicPr>
            <a:picLocks noChangeAspect="1"/>
          </p:cNvPicPr>
          <p:nvPr/>
        </p:nvPicPr>
        <p:blipFill>
          <a:blip r:embed="rId2"/>
          <a:stretch>
            <a:fillRect/>
          </a:stretch>
        </p:blipFill>
        <p:spPr>
          <a:xfrm>
            <a:off x="4415717" y="2220961"/>
            <a:ext cx="2449317" cy="1084932"/>
          </a:xfrm>
          <a:prstGeom prst="rect">
            <a:avLst/>
          </a:prstGeom>
        </p:spPr>
      </p:pic>
    </p:spTree>
    <p:extLst>
      <p:ext uri="{BB962C8B-B14F-4D97-AF65-F5344CB8AC3E}">
        <p14:creationId xmlns:p14="http://schemas.microsoft.com/office/powerpoint/2010/main" val="697775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p:txBody>
          <a:bodyPr/>
          <a:lstStyle/>
          <a:p>
            <a:r>
              <a:rPr lang="en-US" dirty="0"/>
              <a:t>The next position of , at time step t, is given </a:t>
            </a:r>
            <a:r>
              <a:rPr lang="en-US" dirty="0" smtClean="0"/>
              <a:t>by</a:t>
            </a:r>
          </a:p>
          <a:p>
            <a:endParaRPr lang="en-US" dirty="0"/>
          </a:p>
          <a:p>
            <a:r>
              <a:rPr lang="en-US" dirty="0"/>
              <a:t>In practice, we need to restrict the size of the steps we take </a:t>
            </a:r>
            <a:r>
              <a:rPr lang="en-US" dirty="0" smtClean="0"/>
              <a:t>from </a:t>
            </a:r>
            <a:r>
              <a:rPr lang="en-US" dirty="0" err="1" smtClean="0"/>
              <a:t>x</a:t>
            </a:r>
            <a:r>
              <a:rPr lang="en-US" baseline="-25000" dirty="0" err="1" smtClean="0"/>
              <a:t>t</a:t>
            </a:r>
            <a:r>
              <a:rPr lang="en-US" dirty="0" smtClean="0"/>
              <a:t> </a:t>
            </a:r>
            <a:r>
              <a:rPr lang="en-US" dirty="0"/>
              <a:t>to </a:t>
            </a:r>
            <a:r>
              <a:rPr lang="en-US" dirty="0" smtClean="0"/>
              <a:t>x</a:t>
            </a:r>
            <a:r>
              <a:rPr lang="en-US" baseline="-25000" dirty="0" smtClean="0"/>
              <a:t>t-1 </a:t>
            </a:r>
            <a:r>
              <a:rPr lang="en-US" dirty="0" smtClean="0"/>
              <a:t>by </a:t>
            </a:r>
            <a:r>
              <a:rPr lang="en-US" dirty="0"/>
              <a:t>shrinking the direction vector using a learning rate, </a:t>
            </a:r>
            <a:r>
              <a:rPr lang="el-GR" dirty="0" smtClean="0"/>
              <a:t>η</a:t>
            </a:r>
            <a:r>
              <a:rPr lang="en-US" dirty="0" smtClean="0"/>
              <a:t>, </a:t>
            </a:r>
            <a:r>
              <a:rPr lang="en-US" dirty="0"/>
              <a:t>whose value is less than </a:t>
            </a:r>
            <a:r>
              <a:rPr lang="en-US" dirty="0" smtClean="0"/>
              <a:t>1</a:t>
            </a:r>
          </a:p>
          <a:p>
            <a:r>
              <a:rPr lang="en-US" dirty="0"/>
              <a:t>This brings us to the position update equation found in most literature</a:t>
            </a:r>
            <a:r>
              <a:rPr lang="en-US" dirty="0" smtClean="0"/>
              <a: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378612" y="2307100"/>
            <a:ext cx="6639512" cy="603592"/>
          </a:xfrm>
          <a:prstGeom prst="rect">
            <a:avLst/>
          </a:prstGeom>
        </p:spPr>
      </p:pic>
      <p:pic>
        <p:nvPicPr>
          <p:cNvPr id="5" name="Picture 4"/>
          <p:cNvPicPr>
            <a:picLocks noChangeAspect="1"/>
          </p:cNvPicPr>
          <p:nvPr/>
        </p:nvPicPr>
        <p:blipFill>
          <a:blip r:embed="rId3"/>
          <a:stretch>
            <a:fillRect/>
          </a:stretch>
        </p:blipFill>
        <p:spPr>
          <a:xfrm>
            <a:off x="3397430" y="4825219"/>
            <a:ext cx="3500430" cy="660081"/>
          </a:xfrm>
          <a:prstGeom prst="rect">
            <a:avLst/>
          </a:prstGeom>
        </p:spPr>
      </p:pic>
    </p:spTree>
    <p:extLst>
      <p:ext uri="{BB962C8B-B14F-4D97-AF65-F5344CB8AC3E}">
        <p14:creationId xmlns:p14="http://schemas.microsoft.com/office/powerpoint/2010/main" val="1238244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p:txBody>
          <a:bodyPr>
            <a:normAutofit lnSpcReduction="10000"/>
          </a:bodyPr>
          <a:lstStyle/>
          <a:p>
            <a:r>
              <a:rPr lang="en-US" dirty="0"/>
              <a:t>The key takeaways from this gradient descent discussion are:</a:t>
            </a:r>
          </a:p>
          <a:p>
            <a:r>
              <a:rPr lang="en-US" dirty="0" smtClean="0"/>
              <a:t>Minimizing </a:t>
            </a:r>
            <a:r>
              <a:rPr lang="en-US" dirty="0"/>
              <a:t>a </a:t>
            </a:r>
            <a:r>
              <a:rPr lang="en-US" dirty="0" smtClean="0"/>
              <a:t>function, f(x), </a:t>
            </a:r>
            <a:r>
              <a:rPr lang="en-US" dirty="0"/>
              <a:t>means finding the position where f(x</a:t>
            </a:r>
            <a:r>
              <a:rPr lang="en-US" dirty="0" smtClean="0"/>
              <a:t>) has </a:t>
            </a:r>
            <a:r>
              <a:rPr lang="en-US" dirty="0"/>
              <a:t>minimal value.</a:t>
            </a:r>
          </a:p>
          <a:p>
            <a:r>
              <a:rPr lang="en-US" dirty="0" smtClean="0"/>
              <a:t>The </a:t>
            </a:r>
            <a:r>
              <a:rPr lang="en-US" dirty="0"/>
              <a:t>procedure is to pick some initial (random or best guess) position for and then gradually nudge </a:t>
            </a:r>
            <a:r>
              <a:rPr lang="en-US" dirty="0" smtClean="0"/>
              <a:t>x in </a:t>
            </a:r>
            <a:r>
              <a:rPr lang="en-US" dirty="0"/>
              <a:t>the downhill direction, which is the direction where the </a:t>
            </a:r>
            <a:r>
              <a:rPr lang="en-US" dirty="0" smtClean="0"/>
              <a:t>f(x) value </a:t>
            </a:r>
            <a:r>
              <a:rPr lang="en-US" dirty="0"/>
              <a:t>is smaller.</a:t>
            </a:r>
          </a:p>
          <a:p>
            <a:r>
              <a:rPr lang="en-US" dirty="0" smtClean="0"/>
              <a:t>The </a:t>
            </a:r>
            <a:r>
              <a:rPr lang="en-US" dirty="0"/>
              <a:t>gradient of </a:t>
            </a:r>
            <a:r>
              <a:rPr lang="en-US" dirty="0" smtClean="0"/>
              <a:t>f(x) gives </a:t>
            </a:r>
            <a:r>
              <a:rPr lang="en-US" dirty="0"/>
              <a:t>us the direction of uphill and so we negate the gradient to get the downhill direction vector.</a:t>
            </a:r>
          </a:p>
          <a:p>
            <a:r>
              <a:rPr lang="en-US" dirty="0" smtClean="0"/>
              <a:t>We </a:t>
            </a:r>
            <a:r>
              <a:rPr lang="en-US" dirty="0"/>
              <a:t>update position </a:t>
            </a:r>
            <a:r>
              <a:rPr lang="en-US" dirty="0" err="1"/>
              <a:t>x</a:t>
            </a:r>
            <a:r>
              <a:rPr lang="en-US" baseline="-25000" dirty="0" err="1"/>
              <a:t>t</a:t>
            </a:r>
            <a:r>
              <a:rPr lang="en-US" dirty="0"/>
              <a:t> to </a:t>
            </a:r>
            <a:r>
              <a:rPr lang="en-US" dirty="0" smtClean="0"/>
              <a:t>x</a:t>
            </a:r>
            <a:r>
              <a:rPr lang="en-US" baseline="-25000" dirty="0" smtClean="0"/>
              <a:t>t-1 </a:t>
            </a:r>
            <a:r>
              <a:rPr lang="en-US" dirty="0" smtClean="0"/>
              <a:t>, </a:t>
            </a:r>
            <a:r>
              <a:rPr lang="en-US" dirty="0"/>
              <a:t>where the function is lower, by adding the direction vector to </a:t>
            </a:r>
            <a:r>
              <a:rPr lang="en-US" dirty="0" smtClean="0"/>
              <a:t>x, </a:t>
            </a:r>
            <a:r>
              <a:rPr lang="en-US" dirty="0"/>
              <a:t>scaled by the learning rate</a:t>
            </a:r>
            <a:r>
              <a:rPr lang="en-US" dirty="0" smtClean="0"/>
              <a:t>, </a:t>
            </a:r>
            <a:r>
              <a:rPr lang="el-GR" dirty="0" smtClean="0"/>
              <a:t>η</a:t>
            </a:r>
            <a:r>
              <a:rPr lang="en-US" dirty="0" smtClean="0"/>
              <a:t> </a:t>
            </a:r>
            <a:r>
              <a:rPr lang="en-US" dirty="0"/>
              <a:t>.</a:t>
            </a:r>
          </a:p>
          <a:p>
            <a:endParaRPr lang="en-US" dirty="0"/>
          </a:p>
        </p:txBody>
      </p:sp>
    </p:spTree>
    <p:extLst>
      <p:ext uri="{BB962C8B-B14F-4D97-AF65-F5344CB8AC3E}">
        <p14:creationId xmlns:p14="http://schemas.microsoft.com/office/powerpoint/2010/main" val="4291813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Boosting </a:t>
            </a:r>
            <a:r>
              <a:rPr lang="en-US" b="1" dirty="0" smtClean="0"/>
              <a:t>is </a:t>
            </a:r>
            <a:r>
              <a:rPr lang="en-US" b="1" dirty="0"/>
              <a:t>gradient descent in prediction </a:t>
            </a:r>
            <a:r>
              <a:rPr lang="en-US" b="1" dirty="0" smtClean="0"/>
              <a:t>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054969" cy="4351338"/>
              </a:xfrm>
            </p:spPr>
            <p:txBody>
              <a:bodyPr/>
              <a:lstStyle/>
              <a:p>
                <a:r>
                  <a:rPr lang="en-US" dirty="0" smtClean="0"/>
                  <a:t>Nudging our approximation,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smtClean="0"/>
                  <a:t> </a:t>
                </a:r>
                <a:r>
                  <a:rPr lang="en-US" dirty="0"/>
                  <a:t>closer and closer to the true target would be performing gradient descent. For example, at each step, the </a:t>
                </a:r>
                <a:r>
                  <a:rPr lang="en-US" dirty="0" smtClean="0"/>
                  <a:t>residual y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smtClean="0"/>
                  <a:t> </a:t>
                </a:r>
                <a:r>
                  <a:rPr lang="en-US" dirty="0"/>
                  <a:t>gets smaller. We must be minimizing some function related to the distance between the true target and our approximation</a:t>
                </a:r>
                <a:r>
                  <a:rPr lang="en-US" dirty="0" smtClean="0"/>
                  <a:t>.</a:t>
                </a:r>
              </a:p>
              <a:p>
                <a:r>
                  <a:rPr lang="en-US" dirty="0" smtClean="0"/>
                  <a:t>This function is the loss function.  MSE in this case.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054969" cy="4351338"/>
              </a:xfrm>
              <a:blipFill rotWithShape="0">
                <a:blip r:embed="rId2"/>
                <a:stretch>
                  <a:fillRect l="-1813" t="-2241" r="-181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7079" y="2104145"/>
            <a:ext cx="5042587" cy="2960223"/>
          </a:xfrm>
          <a:prstGeom prst="rect">
            <a:avLst/>
          </a:prstGeom>
        </p:spPr>
      </p:pic>
      <p:pic>
        <p:nvPicPr>
          <p:cNvPr id="5" name="Picture 4"/>
          <p:cNvPicPr>
            <a:picLocks noChangeAspect="1"/>
          </p:cNvPicPr>
          <p:nvPr/>
        </p:nvPicPr>
        <p:blipFill>
          <a:blip r:embed="rId4"/>
          <a:stretch>
            <a:fillRect/>
          </a:stretch>
        </p:blipFill>
        <p:spPr>
          <a:xfrm>
            <a:off x="6569642" y="5808675"/>
            <a:ext cx="5410024" cy="736576"/>
          </a:xfrm>
          <a:prstGeom prst="rect">
            <a:avLst/>
          </a:prstGeom>
        </p:spPr>
      </p:pic>
    </p:spTree>
    <p:extLst>
      <p:ext uri="{BB962C8B-B14F-4D97-AF65-F5344CB8AC3E}">
        <p14:creationId xmlns:p14="http://schemas.microsoft.com/office/powerpoint/2010/main" val="178057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111" y="328107"/>
            <a:ext cx="3207124" cy="500232"/>
          </a:xfrm>
          <a:prstGeom prst="rect">
            <a:avLst/>
          </a:prstGeom>
        </p:spPr>
        <p:txBody>
          <a:bodyPr vert="horz" wrap="square" lIns="0" tIns="11206" rIns="0" bIns="0" rtlCol="0" anchor="ctr">
            <a:spAutoFit/>
          </a:bodyPr>
          <a:lstStyle/>
          <a:p>
            <a:pPr marL="11206">
              <a:lnSpc>
                <a:spcPct val="100000"/>
              </a:lnSpc>
              <a:spcBef>
                <a:spcPts val="88"/>
              </a:spcBef>
            </a:pPr>
            <a:r>
              <a:rPr sz="3177" spc="-4" dirty="0"/>
              <a:t>Gradient</a:t>
            </a:r>
            <a:r>
              <a:rPr sz="3177" spc="-31" dirty="0"/>
              <a:t> </a:t>
            </a:r>
            <a:r>
              <a:rPr sz="3177" spc="-4" dirty="0"/>
              <a:t>boosting</a:t>
            </a:r>
            <a:endParaRPr sz="3177" dirty="0"/>
          </a:p>
        </p:txBody>
      </p:sp>
      <mc:AlternateContent xmlns:mc="http://schemas.openxmlformats.org/markup-compatibility/2006" xmlns:a14="http://schemas.microsoft.com/office/drawing/2010/main">
        <mc:Choice Requires="a14">
          <p:sp>
            <p:nvSpPr>
              <p:cNvPr id="3" name="object 3"/>
              <p:cNvSpPr txBox="1"/>
              <p:nvPr/>
            </p:nvSpPr>
            <p:spPr>
              <a:xfrm>
                <a:off x="2238933" y="1024217"/>
                <a:ext cx="7859807" cy="5046027"/>
              </a:xfrm>
              <a:prstGeom prst="rect">
                <a:avLst/>
              </a:prstGeom>
            </p:spPr>
            <p:txBody>
              <a:bodyPr vert="horz" wrap="square" lIns="0" tIns="11206" rIns="0" bIns="0" rtlCol="0">
                <a:spAutoFit/>
              </a:bodyPr>
              <a:lstStyle/>
              <a:p>
                <a:pPr marL="313781" indent="-302575">
                  <a:spcBef>
                    <a:spcPts val="88"/>
                  </a:spcBef>
                  <a:buClr>
                    <a:srgbClr val="6699FF"/>
                  </a:buClr>
                  <a:buChar char="•"/>
                  <a:tabLst>
                    <a:tab pos="313221" algn="l"/>
                    <a:tab pos="313781" algn="l"/>
                  </a:tabLst>
                </a:pPr>
                <a:r>
                  <a:rPr lang="en-US" sz="2400" dirty="0" smtClean="0">
                    <a:latin typeface="Arial"/>
                    <a:cs typeface="Arial"/>
                  </a:rPr>
                  <a:t>Make a set of </a:t>
                </a:r>
                <a:r>
                  <a:rPr lang="en-US" sz="2400" spc="-4" dirty="0">
                    <a:latin typeface="Arial"/>
                    <a:cs typeface="Arial"/>
                  </a:rPr>
                  <a:t>predictions</a:t>
                </a:r>
                <a:r>
                  <a:rPr lang="en-US" sz="2400" spc="-22" dirty="0">
                    <a:latin typeface="Arial"/>
                    <a:cs typeface="Arial"/>
                  </a:rPr>
                  <a:t> </a:t>
                </a:r>
                <a:r>
                  <a:rPr lang="en-US" sz="2400" dirty="0">
                    <a:latin typeface="Arial"/>
                    <a:cs typeface="Arial"/>
                  </a:rPr>
                  <a:t>ŷ[i]</a:t>
                </a:r>
              </a:p>
              <a:p>
                <a:pPr>
                  <a:spcBef>
                    <a:spcPts val="40"/>
                  </a:spcBef>
                  <a:buClr>
                    <a:srgbClr val="6699FF"/>
                  </a:buClr>
                  <a:buFont typeface="Arial"/>
                  <a:buChar char="•"/>
                </a:pPr>
                <a:endParaRPr lang="en-US" sz="2400" dirty="0">
                  <a:latin typeface="Times New Roman"/>
                  <a:cs typeface="Times New Roman"/>
                </a:endParaRPr>
              </a:p>
              <a:p>
                <a:pPr marL="313781" indent="-302575">
                  <a:buClr>
                    <a:srgbClr val="6699FF"/>
                  </a:buClr>
                  <a:buChar char="•"/>
                  <a:tabLst>
                    <a:tab pos="313221" algn="l"/>
                    <a:tab pos="313781" algn="l"/>
                  </a:tabLst>
                </a:pPr>
                <a:r>
                  <a:rPr lang="en-US" sz="2400" spc="-4" dirty="0">
                    <a:latin typeface="Arial"/>
                    <a:cs typeface="Arial"/>
                  </a:rPr>
                  <a:t>The </a:t>
                </a:r>
                <a:r>
                  <a:rPr lang="en-US" sz="2400" dirty="0">
                    <a:latin typeface="Arial"/>
                    <a:cs typeface="Arial"/>
                  </a:rPr>
                  <a:t>“error” in our </a:t>
                </a:r>
                <a:r>
                  <a:rPr lang="en-US" sz="2400" spc="-4" dirty="0">
                    <a:latin typeface="Arial"/>
                    <a:cs typeface="Arial"/>
                  </a:rPr>
                  <a:t>predictions </a:t>
                </a:r>
                <a:r>
                  <a:rPr lang="en-US" sz="2400" dirty="0">
                    <a:latin typeface="Arial"/>
                    <a:cs typeface="Arial"/>
                  </a:rPr>
                  <a:t>is</a:t>
                </a:r>
                <a:r>
                  <a:rPr lang="en-US" sz="2400" spc="-13" dirty="0">
                    <a:latin typeface="Arial"/>
                    <a:cs typeface="Arial"/>
                  </a:rPr>
                  <a:t> </a:t>
                </a:r>
                <a:r>
                  <a:rPr lang="en-US" sz="2400" spc="-4" dirty="0">
                    <a:latin typeface="Arial"/>
                    <a:cs typeface="Arial"/>
                  </a:rPr>
                  <a:t>J(y,ŷ)</a:t>
                </a:r>
                <a:endParaRPr lang="en-US" sz="2400" dirty="0">
                  <a:latin typeface="Arial"/>
                  <a:cs typeface="Arial"/>
                </a:endParaRPr>
              </a:p>
              <a:p>
                <a:pPr marL="414079">
                  <a:spcBef>
                    <a:spcPts val="547"/>
                  </a:spcBef>
                  <a:tabLst>
                    <a:tab pos="1951608" algn="l"/>
                  </a:tabLst>
                </a:pPr>
                <a:r>
                  <a:rPr lang="en-US" sz="2400" dirty="0">
                    <a:solidFill>
                      <a:srgbClr val="00FFFF"/>
                    </a:solidFill>
                    <a:latin typeface="Arial"/>
                    <a:cs typeface="Arial"/>
                  </a:rPr>
                  <a:t>–</a:t>
                </a:r>
                <a:r>
                  <a:rPr lang="en-US" sz="2400" spc="216" dirty="0">
                    <a:solidFill>
                      <a:srgbClr val="00FFFF"/>
                    </a:solidFill>
                    <a:latin typeface="Arial"/>
                    <a:cs typeface="Arial"/>
                  </a:rPr>
                  <a:t> </a:t>
                </a:r>
                <a:r>
                  <a:rPr lang="en-US" sz="2400" spc="-4" dirty="0">
                    <a:latin typeface="Arial"/>
                    <a:cs typeface="Arial"/>
                  </a:rPr>
                  <a:t>For</a:t>
                </a:r>
                <a:r>
                  <a:rPr lang="en-US" sz="2400" dirty="0">
                    <a:latin typeface="Arial"/>
                    <a:cs typeface="Arial"/>
                  </a:rPr>
                  <a:t> MSE:	</a:t>
                </a:r>
                <a:r>
                  <a:rPr lang="en-US" sz="2400" spc="-4" dirty="0">
                    <a:latin typeface="Arial"/>
                    <a:cs typeface="Arial"/>
                  </a:rPr>
                  <a:t>J(.) </a:t>
                </a:r>
                <a:r>
                  <a:rPr lang="en-US" sz="2400" dirty="0">
                    <a:latin typeface="Arial"/>
                    <a:cs typeface="Arial"/>
                  </a:rPr>
                  <a:t>= </a:t>
                </a:r>
                <a:r>
                  <a:rPr lang="en-US" sz="2400" dirty="0">
                    <a:latin typeface="Symbol"/>
                    <a:cs typeface="Symbol"/>
                  </a:rPr>
                  <a:t></a:t>
                </a:r>
                <a:r>
                  <a:rPr lang="en-US" sz="2400" dirty="0">
                    <a:latin typeface="Times New Roman"/>
                    <a:cs typeface="Times New Roman"/>
                  </a:rPr>
                  <a:t> </a:t>
                </a:r>
                <a:r>
                  <a:rPr lang="en-US" sz="2400" dirty="0">
                    <a:latin typeface="Arial"/>
                    <a:cs typeface="Arial"/>
                  </a:rPr>
                  <a:t>( y[i] – ŷ[i]</a:t>
                </a:r>
                <a:r>
                  <a:rPr lang="en-US" sz="2400" spc="35" dirty="0">
                    <a:latin typeface="Arial"/>
                    <a:cs typeface="Arial"/>
                  </a:rPr>
                  <a:t> </a:t>
                </a:r>
                <a:r>
                  <a:rPr lang="en-US" sz="2400" spc="-4" dirty="0">
                    <a:latin typeface="Arial"/>
                    <a:cs typeface="Arial"/>
                  </a:rPr>
                  <a:t>)</a:t>
                </a:r>
                <a:r>
                  <a:rPr lang="en-US" sz="2400" spc="-6" baseline="24305" dirty="0">
                    <a:latin typeface="Arial"/>
                    <a:cs typeface="Arial"/>
                  </a:rPr>
                  <a:t>2</a:t>
                </a:r>
                <a:endParaRPr lang="en-US" sz="2400" baseline="24305" dirty="0">
                  <a:latin typeface="Arial"/>
                  <a:cs typeface="Arial"/>
                </a:endParaRPr>
              </a:p>
              <a:p>
                <a:pPr marL="313781" indent="-302575">
                  <a:spcBef>
                    <a:spcPts val="2224"/>
                  </a:spcBef>
                  <a:buClr>
                    <a:srgbClr val="6699FF"/>
                  </a:buClr>
                  <a:buChar char="•"/>
                  <a:tabLst>
                    <a:tab pos="313221" algn="l"/>
                    <a:tab pos="313781" algn="l"/>
                  </a:tabLst>
                </a:pPr>
                <a:r>
                  <a:rPr lang="en-US" sz="2400" spc="-4" dirty="0">
                    <a:latin typeface="Arial"/>
                    <a:cs typeface="Arial"/>
                  </a:rPr>
                  <a:t>We </a:t>
                </a:r>
                <a:r>
                  <a:rPr lang="en-US" sz="2400" dirty="0">
                    <a:latin typeface="Arial"/>
                    <a:cs typeface="Arial"/>
                  </a:rPr>
                  <a:t>can </a:t>
                </a:r>
                <a:r>
                  <a:rPr lang="en-US" sz="2400" spc="-4" dirty="0">
                    <a:latin typeface="Arial"/>
                    <a:cs typeface="Arial"/>
                  </a:rPr>
                  <a:t>“adjust” </a:t>
                </a:r>
                <a:r>
                  <a:rPr lang="en-US" sz="2400" dirty="0">
                    <a:latin typeface="Arial"/>
                    <a:cs typeface="Arial"/>
                  </a:rPr>
                  <a:t>ŷ </a:t>
                </a:r>
                <a:r>
                  <a:rPr lang="en-US" sz="2400" spc="-4" dirty="0">
                    <a:latin typeface="Arial"/>
                    <a:cs typeface="Arial"/>
                  </a:rPr>
                  <a:t>to try to </a:t>
                </a:r>
                <a:r>
                  <a:rPr lang="en-US" sz="2400" dirty="0">
                    <a:latin typeface="Arial"/>
                    <a:cs typeface="Arial"/>
                  </a:rPr>
                  <a:t>reduce </a:t>
                </a:r>
                <a:r>
                  <a:rPr lang="en-US" sz="2400" spc="-4" dirty="0">
                    <a:latin typeface="Arial"/>
                    <a:cs typeface="Arial"/>
                  </a:rPr>
                  <a:t>the</a:t>
                </a:r>
                <a:r>
                  <a:rPr lang="en-US" sz="2400" dirty="0">
                    <a:latin typeface="Arial"/>
                    <a:cs typeface="Arial"/>
                  </a:rPr>
                  <a:t> error</a:t>
                </a:r>
              </a:p>
              <a:p>
                <a:pPr marL="666786" lvl="1" indent="-252146">
                  <a:spcBef>
                    <a:spcPts val="459"/>
                  </a:spcBef>
                  <a:buClr>
                    <a:srgbClr val="00FFFF"/>
                  </a:buClr>
                  <a:buChar char="–"/>
                  <a:tabLst>
                    <a:tab pos="666786" algn="l"/>
                  </a:tabLst>
                </a:pPr>
                <a:r>
                  <a:rPr lang="en-US" sz="2400" dirty="0">
                    <a:latin typeface="Arial"/>
                    <a:cs typeface="Arial"/>
                  </a:rPr>
                  <a:t>ŷ[i] = ŷ[i] + alpha</a:t>
                </a:r>
                <a:r>
                  <a:rPr lang="en-US" sz="2400" spc="-18" dirty="0">
                    <a:latin typeface="Arial"/>
                    <a:cs typeface="Arial"/>
                  </a:rPr>
                  <a:t> </a:t>
                </a:r>
                <a:r>
                  <a:rPr lang="en-US" sz="2400" spc="-4" dirty="0">
                    <a:latin typeface="Arial"/>
                    <a:cs typeface="Arial"/>
                  </a:rPr>
                  <a:t>f[i]</a:t>
                </a:r>
                <a:endParaRPr lang="en-US" sz="2400" dirty="0">
                  <a:latin typeface="Arial"/>
                  <a:cs typeface="Arial"/>
                </a:endParaRPr>
              </a:p>
              <a:p>
                <a:pPr marL="666786" lvl="1" indent="-252146">
                  <a:spcBef>
                    <a:spcPts val="547"/>
                  </a:spcBef>
                  <a:buClr>
                    <a:srgbClr val="00FFFF"/>
                  </a:buClr>
                  <a:buChar char="–"/>
                  <a:tabLst>
                    <a:tab pos="666786" algn="l"/>
                    <a:tab pos="1383440" algn="l"/>
                    <a:tab pos="3310955" algn="l"/>
                  </a:tabLst>
                </a:pPr>
                <a:r>
                  <a:rPr lang="en-US" sz="2400" spc="-4" dirty="0">
                    <a:latin typeface="Arial"/>
                    <a:cs typeface="Arial"/>
                  </a:rPr>
                  <a:t>f[i]</a:t>
                </a:r>
                <a:r>
                  <a:rPr lang="en-US" sz="2400" spc="4" dirty="0">
                    <a:latin typeface="Arial"/>
                    <a:cs typeface="Arial"/>
                  </a:rPr>
                  <a:t> </a:t>
                </a:r>
                <a14:m>
                  <m:oMath xmlns:m="http://schemas.openxmlformats.org/officeDocument/2006/math">
                    <m:r>
                      <a:rPr lang="en-US" sz="2400" i="1" spc="4" smtClean="0">
                        <a:latin typeface="Cambria Math" panose="02040503050406030204" pitchFamily="18" charset="0"/>
                        <a:ea typeface="Cambria Math" panose="02040503050406030204" pitchFamily="18" charset="0"/>
                        <a:cs typeface="Arial"/>
                      </a:rPr>
                      <m:t>≈</m:t>
                    </m:r>
                    <m:r>
                      <a:rPr lang="en-US" sz="2400" b="0" i="1" spc="4" smtClean="0">
                        <a:latin typeface="Cambria Math" panose="02040503050406030204" pitchFamily="18" charset="0"/>
                        <a:ea typeface="Cambria Math" panose="02040503050406030204" pitchFamily="18" charset="0"/>
                        <a:cs typeface="Arial"/>
                      </a:rPr>
                      <m:t> </m:t>
                    </m:r>
                    <m:r>
                      <a:rPr lang="en-US" sz="2400" b="0" i="1" spc="4" smtClean="0">
                        <a:latin typeface="Cambria Math" panose="02040503050406030204" pitchFamily="18" charset="0"/>
                        <a:ea typeface="Cambria Math" panose="02040503050406030204" pitchFamily="18" charset="0"/>
                        <a:cs typeface="Arial"/>
                      </a:rPr>
                      <m:t>𝛻</m:t>
                    </m:r>
                  </m:oMath>
                </a14:m>
                <a:r>
                  <a:rPr lang="en-US" sz="2400" spc="212" dirty="0" smtClean="0">
                    <a:latin typeface="Arial"/>
                    <a:cs typeface="Arial"/>
                  </a:rPr>
                  <a:t>J(y</a:t>
                </a:r>
                <a:r>
                  <a:rPr lang="en-US" sz="2400" spc="212" dirty="0">
                    <a:latin typeface="Arial"/>
                    <a:cs typeface="Arial"/>
                  </a:rPr>
                  <a:t>,</a:t>
                </a:r>
                <a:r>
                  <a:rPr lang="en-US" sz="2400" dirty="0">
                    <a:latin typeface="Arial"/>
                    <a:cs typeface="Arial"/>
                  </a:rPr>
                  <a:t> ŷ</a:t>
                </a:r>
                <a:r>
                  <a:rPr lang="en-US" sz="2400" dirty="0" smtClean="0">
                    <a:latin typeface="Arial"/>
                    <a:cs typeface="Arial"/>
                  </a:rPr>
                  <a:t>)   = </a:t>
                </a:r>
                <a:r>
                  <a:rPr lang="en-US" sz="2400" spc="-4" dirty="0">
                    <a:latin typeface="Arial"/>
                    <a:cs typeface="Arial"/>
                  </a:rPr>
                  <a:t>(y[i]-ŷ[i]) for</a:t>
                </a:r>
                <a:r>
                  <a:rPr lang="en-US" sz="2400" spc="-13" dirty="0">
                    <a:latin typeface="Arial"/>
                    <a:cs typeface="Arial"/>
                  </a:rPr>
                  <a:t> </a:t>
                </a:r>
                <a:r>
                  <a:rPr lang="en-US" sz="2400" dirty="0" smtClean="0">
                    <a:latin typeface="Arial"/>
                    <a:cs typeface="Arial"/>
                  </a:rPr>
                  <a:t>MSE</a:t>
                </a:r>
                <a:endParaRPr lang="en-US" sz="2400" dirty="0">
                  <a:latin typeface="Arial"/>
                  <a:cs typeface="Arial"/>
                </a:endParaRPr>
              </a:p>
              <a:p>
                <a:pPr lvl="1">
                  <a:spcBef>
                    <a:spcPts val="49"/>
                  </a:spcBef>
                  <a:buClr>
                    <a:srgbClr val="00FFFF"/>
                  </a:buClr>
                  <a:buFont typeface="Arial"/>
                  <a:buChar char="–"/>
                </a:pPr>
                <a:endParaRPr lang="en-US" sz="2400" dirty="0">
                  <a:latin typeface="Times New Roman"/>
                  <a:cs typeface="Times New Roman"/>
                </a:endParaRPr>
              </a:p>
              <a:p>
                <a:pPr marL="313781" indent="-302575">
                  <a:buClr>
                    <a:srgbClr val="6699FF"/>
                  </a:buClr>
                  <a:buChar char="•"/>
                  <a:tabLst>
                    <a:tab pos="313221" algn="l"/>
                    <a:tab pos="313781" algn="l"/>
                  </a:tabLst>
                </a:pPr>
                <a:r>
                  <a:rPr lang="en-US" sz="2400" dirty="0">
                    <a:latin typeface="Arial"/>
                    <a:cs typeface="Arial"/>
                  </a:rPr>
                  <a:t>Each learner is </a:t>
                </a:r>
                <a:r>
                  <a:rPr lang="en-US" sz="2400" spc="-4" dirty="0">
                    <a:latin typeface="Arial"/>
                    <a:cs typeface="Arial"/>
                  </a:rPr>
                  <a:t>estimating the </a:t>
                </a:r>
                <a:r>
                  <a:rPr lang="en-US" sz="2400" dirty="0">
                    <a:latin typeface="Arial"/>
                    <a:cs typeface="Arial"/>
                  </a:rPr>
                  <a:t>gradient of </a:t>
                </a:r>
                <a:r>
                  <a:rPr lang="en-US" sz="2400" spc="-4" dirty="0">
                    <a:latin typeface="Arial"/>
                    <a:cs typeface="Arial"/>
                  </a:rPr>
                  <a:t>the </a:t>
                </a:r>
                <a:r>
                  <a:rPr lang="en-US" sz="2400" dirty="0">
                    <a:latin typeface="Arial"/>
                    <a:cs typeface="Arial"/>
                  </a:rPr>
                  <a:t>loss</a:t>
                </a:r>
                <a:r>
                  <a:rPr lang="en-US" sz="2400" spc="-40" dirty="0">
                    <a:latin typeface="Arial"/>
                    <a:cs typeface="Arial"/>
                  </a:rPr>
                  <a:t> </a:t>
                </a:r>
                <a:r>
                  <a:rPr lang="en-US" sz="2400" spc="-4" dirty="0" smtClean="0">
                    <a:latin typeface="Arial"/>
                    <a:cs typeface="Arial"/>
                  </a:rPr>
                  <a:t>function J</a:t>
                </a:r>
                <a:endParaRPr lang="en-US" sz="2400" dirty="0">
                  <a:latin typeface="Arial"/>
                  <a:cs typeface="Arial"/>
                </a:endParaRPr>
              </a:p>
              <a:p>
                <a:pPr marL="313781" indent="-302575">
                  <a:spcBef>
                    <a:spcPts val="459"/>
                  </a:spcBef>
                  <a:buClr>
                    <a:srgbClr val="6699FF"/>
                  </a:buClr>
                  <a:buChar char="•"/>
                  <a:tabLst>
                    <a:tab pos="313221" algn="l"/>
                    <a:tab pos="313781" algn="l"/>
                  </a:tabLst>
                </a:pPr>
                <a:r>
                  <a:rPr lang="en-US" sz="2400" spc="-4" dirty="0">
                    <a:latin typeface="Arial"/>
                    <a:cs typeface="Arial"/>
                  </a:rPr>
                  <a:t>Gradient descent: take </a:t>
                </a:r>
                <a:r>
                  <a:rPr lang="en-US" sz="2400" dirty="0">
                    <a:latin typeface="Arial"/>
                    <a:cs typeface="Arial"/>
                  </a:rPr>
                  <a:t>sequence of </a:t>
                </a:r>
                <a:r>
                  <a:rPr lang="en-US" sz="2400" spc="-4" dirty="0">
                    <a:latin typeface="Arial"/>
                    <a:cs typeface="Arial"/>
                  </a:rPr>
                  <a:t>steps to </a:t>
                </a:r>
                <a:r>
                  <a:rPr lang="en-US" sz="2400" dirty="0">
                    <a:latin typeface="Arial"/>
                    <a:cs typeface="Arial"/>
                  </a:rPr>
                  <a:t>reduce</a:t>
                </a:r>
                <a:r>
                  <a:rPr lang="en-US" sz="2400" spc="13" dirty="0">
                    <a:latin typeface="Arial"/>
                    <a:cs typeface="Arial"/>
                  </a:rPr>
                  <a:t> </a:t>
                </a:r>
                <a:r>
                  <a:rPr lang="en-US" sz="2400" dirty="0">
                    <a:latin typeface="Arial"/>
                    <a:cs typeface="Arial"/>
                  </a:rPr>
                  <a:t>J</a:t>
                </a:r>
              </a:p>
              <a:p>
                <a:pPr marL="666786" lvl="1" indent="-252146">
                  <a:spcBef>
                    <a:spcPts val="547"/>
                  </a:spcBef>
                  <a:buClr>
                    <a:srgbClr val="00FFFF"/>
                  </a:buClr>
                  <a:buChar char="–"/>
                  <a:tabLst>
                    <a:tab pos="666786" algn="l"/>
                  </a:tabLst>
                </a:pPr>
                <a:r>
                  <a:rPr lang="en-US" sz="2400" dirty="0">
                    <a:latin typeface="Arial"/>
                    <a:cs typeface="Arial"/>
                  </a:rPr>
                  <a:t>Sum of </a:t>
                </a:r>
                <a:r>
                  <a:rPr lang="en-US" sz="2400" spc="-4" dirty="0">
                    <a:latin typeface="Arial"/>
                    <a:cs typeface="Arial"/>
                  </a:rPr>
                  <a:t>predictors, weighted </a:t>
                </a:r>
                <a:r>
                  <a:rPr lang="en-US" sz="2400" dirty="0">
                    <a:latin typeface="Arial"/>
                    <a:cs typeface="Arial"/>
                  </a:rPr>
                  <a:t>by </a:t>
                </a:r>
                <a:r>
                  <a:rPr lang="en-US" sz="2400" spc="-4" dirty="0">
                    <a:latin typeface="Arial"/>
                    <a:cs typeface="Arial"/>
                  </a:rPr>
                  <a:t>step </a:t>
                </a:r>
                <a:r>
                  <a:rPr lang="en-US" sz="2400" dirty="0">
                    <a:latin typeface="Arial"/>
                    <a:cs typeface="Arial"/>
                  </a:rPr>
                  <a:t>size</a:t>
                </a:r>
                <a:r>
                  <a:rPr lang="en-US" sz="2400" spc="-4" dirty="0">
                    <a:latin typeface="Arial"/>
                    <a:cs typeface="Arial"/>
                  </a:rPr>
                  <a:t> </a:t>
                </a:r>
                <a:r>
                  <a:rPr lang="en-US" sz="2400" dirty="0">
                    <a:latin typeface="Arial"/>
                    <a:cs typeface="Arial"/>
                  </a:rPr>
                  <a:t>alpha</a:t>
                </a:r>
                <a:endParaRPr sz="2400" dirty="0">
                  <a:latin typeface="Arial"/>
                  <a:cs typeface="Arial"/>
                </a:endParaRPr>
              </a:p>
            </p:txBody>
          </p:sp>
        </mc:Choice>
        <mc:Fallback xmlns="">
          <p:sp>
            <p:nvSpPr>
              <p:cNvPr id="3" name="object 3"/>
              <p:cNvSpPr txBox="1">
                <a:spLocks noRot="1" noChangeAspect="1" noMove="1" noResize="1" noEditPoints="1" noAdjustHandles="1" noChangeArrowheads="1" noChangeShapeType="1" noTextEdit="1"/>
              </p:cNvSpPr>
              <p:nvPr/>
            </p:nvSpPr>
            <p:spPr>
              <a:xfrm>
                <a:off x="2238933" y="1024217"/>
                <a:ext cx="7859807" cy="5046027"/>
              </a:xfrm>
              <a:prstGeom prst="rect">
                <a:avLst/>
              </a:prstGeom>
              <a:blipFill rotWithShape="0">
                <a:blip r:embed="rId2"/>
                <a:stretch>
                  <a:fillRect l="-2016" t="-1570" b="-2778"/>
                </a:stretch>
              </a:blipFill>
            </p:spPr>
            <p:txBody>
              <a:bodyPr/>
              <a:lstStyle/>
              <a:p>
                <a:r>
                  <a:rPr lang="en-US">
                    <a:noFill/>
                  </a:rPr>
                  <a:t> </a:t>
                </a:r>
              </a:p>
            </p:txBody>
          </p:sp>
        </mc:Fallback>
      </mc:AlternateContent>
    </p:spTree>
    <p:extLst>
      <p:ext uri="{BB962C8B-B14F-4D97-AF65-F5344CB8AC3E}">
        <p14:creationId xmlns:p14="http://schemas.microsoft.com/office/powerpoint/2010/main" val="2603446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Gradient Boosting Algorithms</a:t>
            </a:r>
            <a:endParaRPr lang="en-US" dirty="0"/>
          </a:p>
        </p:txBody>
      </p:sp>
      <p:sp>
        <p:nvSpPr>
          <p:cNvPr id="3" name="Content Placeholder 2"/>
          <p:cNvSpPr>
            <a:spLocks noGrp="1"/>
          </p:cNvSpPr>
          <p:nvPr>
            <p:ph idx="1"/>
          </p:nvPr>
        </p:nvSpPr>
        <p:spPr/>
        <p:txBody>
          <a:bodyPr/>
          <a:lstStyle/>
          <a:p>
            <a:r>
              <a:rPr lang="en-US" dirty="0" err="1" smtClean="0"/>
              <a:t>XGBoost</a:t>
            </a:r>
            <a:r>
              <a:rPr lang="en-US" dirty="0" smtClean="0"/>
              <a:t> (Extreme Gradient Boosting)</a:t>
            </a:r>
          </a:p>
          <a:p>
            <a:r>
              <a:rPr lang="en-US" dirty="0" err="1" smtClean="0"/>
              <a:t>LightGBM</a:t>
            </a:r>
            <a:r>
              <a:rPr lang="en-US" dirty="0" smtClean="0"/>
              <a:t> (Microsoft)</a:t>
            </a:r>
            <a:endParaRPr lang="en-US" dirty="0"/>
          </a:p>
        </p:txBody>
      </p:sp>
    </p:spTree>
    <p:extLst>
      <p:ext uri="{BB962C8B-B14F-4D97-AF65-F5344CB8AC3E}">
        <p14:creationId xmlns:p14="http://schemas.microsoft.com/office/powerpoint/2010/main" val="1640398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1850" y="83847"/>
            <a:ext cx="7192284" cy="526749"/>
          </a:xfrm>
          <a:prstGeom prst="rect">
            <a:avLst/>
          </a:prstGeom>
        </p:spPr>
        <p:txBody>
          <a:bodyPr vert="horz" wrap="square" lIns="0" tIns="33975" rIns="0" bIns="0" rtlCol="0" anchor="ctr">
            <a:spAutoFit/>
          </a:bodyPr>
          <a:lstStyle/>
          <a:p>
            <a:pPr marL="25168">
              <a:lnSpc>
                <a:spcPct val="100000"/>
              </a:lnSpc>
              <a:spcBef>
                <a:spcPts val="268"/>
              </a:spcBef>
            </a:pPr>
            <a:r>
              <a:rPr sz="3200" spc="-40" dirty="0"/>
              <a:t>Variable </a:t>
            </a:r>
            <a:r>
              <a:rPr sz="3200" spc="-50" dirty="0"/>
              <a:t>importance</a:t>
            </a:r>
            <a:r>
              <a:rPr sz="3200" spc="-109" dirty="0"/>
              <a:t> </a:t>
            </a:r>
            <a:r>
              <a:rPr sz="3200" spc="-79" dirty="0"/>
              <a:t>measure</a:t>
            </a:r>
          </a:p>
        </p:txBody>
      </p:sp>
      <p:sp>
        <p:nvSpPr>
          <p:cNvPr id="9" name="object 9"/>
          <p:cNvSpPr txBox="1"/>
          <p:nvPr/>
        </p:nvSpPr>
        <p:spPr>
          <a:xfrm>
            <a:off x="457200" y="617134"/>
            <a:ext cx="10663518" cy="1741694"/>
          </a:xfrm>
          <a:prstGeom prst="rect">
            <a:avLst/>
          </a:prstGeom>
        </p:spPr>
        <p:txBody>
          <a:bodyPr vert="horz" wrap="square" lIns="0" tIns="13842" rIns="0" bIns="0" rtlCol="0">
            <a:spAutoFit/>
          </a:bodyPr>
          <a:lstStyle/>
          <a:p>
            <a:pPr marL="329695" marR="10067" indent="-261743">
              <a:lnSpc>
                <a:spcPct val="102600"/>
              </a:lnSpc>
              <a:spcBef>
                <a:spcPts val="109"/>
              </a:spcBef>
              <a:buClr>
                <a:srgbClr val="3333B2"/>
              </a:buClr>
              <a:buSzPct val="90909"/>
              <a:buFont typeface="DejaVu Sans"/>
              <a:buChar char="•"/>
              <a:tabLst>
                <a:tab pos="330954" algn="l"/>
              </a:tabLst>
            </a:pPr>
            <a:r>
              <a:rPr sz="2180" spc="40" dirty="0">
                <a:latin typeface="Times New Roman"/>
                <a:cs typeface="Times New Roman"/>
              </a:rPr>
              <a:t>For </a:t>
            </a:r>
            <a:r>
              <a:rPr sz="2180" spc="119" dirty="0">
                <a:latin typeface="Times New Roman"/>
                <a:cs typeface="Times New Roman"/>
              </a:rPr>
              <a:t>bagged/RF </a:t>
            </a:r>
            <a:r>
              <a:rPr sz="2180" spc="30" dirty="0">
                <a:latin typeface="Times New Roman"/>
                <a:cs typeface="Times New Roman"/>
              </a:rPr>
              <a:t>regression </a:t>
            </a:r>
            <a:r>
              <a:rPr sz="2180" spc="59" dirty="0">
                <a:latin typeface="Times New Roman"/>
                <a:cs typeface="Times New Roman"/>
              </a:rPr>
              <a:t>trees, </a:t>
            </a:r>
            <a:r>
              <a:rPr sz="2180" spc="-50" dirty="0">
                <a:latin typeface="Times New Roman"/>
                <a:cs typeface="Times New Roman"/>
              </a:rPr>
              <a:t>we </a:t>
            </a:r>
            <a:r>
              <a:rPr sz="2180" spc="50" dirty="0">
                <a:latin typeface="Times New Roman"/>
                <a:cs typeface="Times New Roman"/>
              </a:rPr>
              <a:t>record </a:t>
            </a:r>
            <a:r>
              <a:rPr sz="2180" spc="109" dirty="0">
                <a:latin typeface="Times New Roman"/>
                <a:cs typeface="Times New Roman"/>
              </a:rPr>
              <a:t>the total  </a:t>
            </a:r>
            <a:r>
              <a:rPr sz="2180" spc="89" dirty="0">
                <a:latin typeface="Times New Roman"/>
                <a:cs typeface="Times New Roman"/>
              </a:rPr>
              <a:t>amount </a:t>
            </a:r>
            <a:r>
              <a:rPr sz="2180" spc="168" dirty="0">
                <a:latin typeface="Times New Roman"/>
                <a:cs typeface="Times New Roman"/>
              </a:rPr>
              <a:t>that </a:t>
            </a:r>
            <a:r>
              <a:rPr sz="2180" spc="109" dirty="0">
                <a:latin typeface="Times New Roman"/>
                <a:cs typeface="Times New Roman"/>
              </a:rPr>
              <a:t>the </a:t>
            </a:r>
            <a:r>
              <a:rPr sz="2180" spc="30" dirty="0">
                <a:latin typeface="Times New Roman"/>
                <a:cs typeface="Times New Roman"/>
              </a:rPr>
              <a:t>RSS </a:t>
            </a:r>
            <a:r>
              <a:rPr sz="2180" spc="-10" dirty="0">
                <a:latin typeface="Times New Roman"/>
                <a:cs typeface="Times New Roman"/>
              </a:rPr>
              <a:t>is </a:t>
            </a:r>
            <a:r>
              <a:rPr sz="2180" spc="40" dirty="0">
                <a:latin typeface="Times New Roman"/>
                <a:cs typeface="Times New Roman"/>
              </a:rPr>
              <a:t>decreased </a:t>
            </a:r>
            <a:r>
              <a:rPr sz="2180" spc="69" dirty="0">
                <a:latin typeface="Times New Roman"/>
                <a:cs typeface="Times New Roman"/>
              </a:rPr>
              <a:t>due </a:t>
            </a:r>
            <a:r>
              <a:rPr sz="2180" spc="109" dirty="0">
                <a:latin typeface="Times New Roman"/>
                <a:cs typeface="Times New Roman"/>
              </a:rPr>
              <a:t>to </a:t>
            </a:r>
            <a:r>
              <a:rPr sz="2180" spc="50" dirty="0">
                <a:latin typeface="Times New Roman"/>
                <a:cs typeface="Times New Roman"/>
              </a:rPr>
              <a:t>splits </a:t>
            </a:r>
            <a:r>
              <a:rPr sz="2180" dirty="0">
                <a:latin typeface="Times New Roman"/>
                <a:cs typeface="Times New Roman"/>
              </a:rPr>
              <a:t>over </a:t>
            </a:r>
            <a:r>
              <a:rPr sz="2180" spc="109" dirty="0">
                <a:latin typeface="Times New Roman"/>
                <a:cs typeface="Times New Roman"/>
              </a:rPr>
              <a:t>a </a:t>
            </a:r>
            <a:r>
              <a:rPr sz="2180" spc="10" dirty="0">
                <a:latin typeface="Times New Roman"/>
                <a:cs typeface="Times New Roman"/>
              </a:rPr>
              <a:t>given  </a:t>
            </a:r>
            <a:r>
              <a:rPr sz="2180" spc="69" dirty="0">
                <a:latin typeface="Times New Roman"/>
                <a:cs typeface="Times New Roman"/>
              </a:rPr>
              <a:t>predictor, </a:t>
            </a:r>
            <a:r>
              <a:rPr sz="2180" spc="40" dirty="0">
                <a:latin typeface="Times New Roman"/>
                <a:cs typeface="Times New Roman"/>
              </a:rPr>
              <a:t>averaged </a:t>
            </a:r>
            <a:r>
              <a:rPr sz="2180" dirty="0">
                <a:latin typeface="Times New Roman"/>
                <a:cs typeface="Times New Roman"/>
              </a:rPr>
              <a:t>over </a:t>
            </a:r>
            <a:r>
              <a:rPr sz="2180" spc="30" dirty="0">
                <a:latin typeface="Times New Roman"/>
                <a:cs typeface="Times New Roman"/>
              </a:rPr>
              <a:t>all </a:t>
            </a:r>
            <a:r>
              <a:rPr sz="2180" i="1" spc="307" dirty="0">
                <a:latin typeface="Times New Roman"/>
                <a:cs typeface="Times New Roman"/>
              </a:rPr>
              <a:t>B </a:t>
            </a:r>
            <a:r>
              <a:rPr sz="2180" spc="59" dirty="0">
                <a:latin typeface="Times New Roman"/>
                <a:cs typeface="Times New Roman"/>
              </a:rPr>
              <a:t>trees. </a:t>
            </a:r>
            <a:r>
              <a:rPr sz="2180" spc="40" dirty="0">
                <a:latin typeface="Times New Roman"/>
                <a:cs typeface="Times New Roman"/>
              </a:rPr>
              <a:t>A large </a:t>
            </a:r>
            <a:r>
              <a:rPr sz="2180" spc="20" dirty="0">
                <a:latin typeface="Times New Roman"/>
                <a:cs typeface="Times New Roman"/>
              </a:rPr>
              <a:t>value </a:t>
            </a:r>
            <a:r>
              <a:rPr sz="2180" spc="59" dirty="0">
                <a:latin typeface="Times New Roman"/>
                <a:cs typeface="Times New Roman"/>
              </a:rPr>
              <a:t>indicates  </a:t>
            </a:r>
            <a:r>
              <a:rPr sz="2180" spc="109" dirty="0">
                <a:latin typeface="Times New Roman"/>
                <a:cs typeface="Times New Roman"/>
              </a:rPr>
              <a:t>an important</a:t>
            </a:r>
            <a:r>
              <a:rPr sz="2180" spc="218" dirty="0">
                <a:latin typeface="Times New Roman"/>
                <a:cs typeface="Times New Roman"/>
              </a:rPr>
              <a:t> </a:t>
            </a:r>
            <a:r>
              <a:rPr sz="2180" spc="69" dirty="0">
                <a:latin typeface="Times New Roman"/>
                <a:cs typeface="Times New Roman"/>
              </a:rPr>
              <a:t>predictor.</a:t>
            </a:r>
            <a:endParaRPr sz="2180" dirty="0">
              <a:latin typeface="Times New Roman"/>
              <a:cs typeface="Times New Roman"/>
            </a:endParaRPr>
          </a:p>
          <a:p>
            <a:pPr marL="329695" marR="10067" indent="-261743" algn="just">
              <a:lnSpc>
                <a:spcPct val="102600"/>
              </a:lnSpc>
              <a:buClr>
                <a:srgbClr val="3333B2"/>
              </a:buClr>
              <a:buSzPct val="90909"/>
              <a:buFont typeface="DejaVu Sans"/>
              <a:buChar char="•"/>
              <a:tabLst>
                <a:tab pos="330954" algn="l"/>
              </a:tabLst>
            </a:pPr>
            <a:r>
              <a:rPr sz="2180" spc="20" dirty="0">
                <a:latin typeface="Times New Roman"/>
                <a:cs typeface="Times New Roman"/>
              </a:rPr>
              <a:t>Similarly, </a:t>
            </a:r>
            <a:r>
              <a:rPr sz="2180" spc="10" dirty="0">
                <a:latin typeface="Times New Roman"/>
                <a:cs typeface="Times New Roman"/>
              </a:rPr>
              <a:t>for </a:t>
            </a:r>
            <a:r>
              <a:rPr sz="2180" spc="119" dirty="0">
                <a:latin typeface="Times New Roman"/>
                <a:cs typeface="Times New Roman"/>
              </a:rPr>
              <a:t>bagged/RF </a:t>
            </a:r>
            <a:r>
              <a:rPr sz="2180" spc="20" dirty="0">
                <a:latin typeface="Times New Roman"/>
                <a:cs typeface="Times New Roman"/>
              </a:rPr>
              <a:t>classification </a:t>
            </a:r>
            <a:r>
              <a:rPr sz="2180" spc="59" dirty="0">
                <a:latin typeface="Times New Roman"/>
                <a:cs typeface="Times New Roman"/>
              </a:rPr>
              <a:t>trees, </a:t>
            </a:r>
            <a:r>
              <a:rPr sz="2180" spc="-50" dirty="0">
                <a:latin typeface="Times New Roman"/>
                <a:cs typeface="Times New Roman"/>
              </a:rPr>
              <a:t>we </a:t>
            </a:r>
            <a:r>
              <a:rPr sz="2180" spc="109" dirty="0">
                <a:latin typeface="Times New Roman"/>
                <a:cs typeface="Times New Roman"/>
              </a:rPr>
              <a:t>add up the  total </a:t>
            </a:r>
            <a:r>
              <a:rPr sz="2180" spc="89" dirty="0">
                <a:latin typeface="Times New Roman"/>
                <a:cs typeface="Times New Roman"/>
              </a:rPr>
              <a:t>amount </a:t>
            </a:r>
            <a:r>
              <a:rPr sz="2180" spc="168" dirty="0">
                <a:latin typeface="Times New Roman"/>
                <a:cs typeface="Times New Roman"/>
              </a:rPr>
              <a:t>that </a:t>
            </a:r>
            <a:r>
              <a:rPr sz="2180" spc="109" dirty="0">
                <a:latin typeface="Times New Roman"/>
                <a:cs typeface="Times New Roman"/>
              </a:rPr>
              <a:t>the </a:t>
            </a:r>
            <a:r>
              <a:rPr sz="2180" spc="50" dirty="0">
                <a:latin typeface="Times New Roman"/>
                <a:cs typeface="Times New Roman"/>
              </a:rPr>
              <a:t>Gini index </a:t>
            </a:r>
            <a:r>
              <a:rPr sz="2180" spc="-10" dirty="0">
                <a:latin typeface="Times New Roman"/>
                <a:cs typeface="Times New Roman"/>
              </a:rPr>
              <a:t>is </a:t>
            </a:r>
            <a:r>
              <a:rPr sz="2180" spc="40" dirty="0">
                <a:latin typeface="Times New Roman"/>
                <a:cs typeface="Times New Roman"/>
              </a:rPr>
              <a:t>decreased </a:t>
            </a:r>
            <a:r>
              <a:rPr sz="2180" spc="50" dirty="0">
                <a:latin typeface="Times New Roman"/>
                <a:cs typeface="Times New Roman"/>
              </a:rPr>
              <a:t>by splits </a:t>
            </a:r>
            <a:r>
              <a:rPr sz="2180" dirty="0">
                <a:latin typeface="Times New Roman"/>
                <a:cs typeface="Times New Roman"/>
              </a:rPr>
              <a:t>over  </a:t>
            </a:r>
            <a:r>
              <a:rPr sz="2180" spc="109" dirty="0">
                <a:latin typeface="Times New Roman"/>
                <a:cs typeface="Times New Roman"/>
              </a:rPr>
              <a:t>a </a:t>
            </a:r>
            <a:r>
              <a:rPr sz="2180" spc="10" dirty="0">
                <a:latin typeface="Times New Roman"/>
                <a:cs typeface="Times New Roman"/>
              </a:rPr>
              <a:t>given </a:t>
            </a:r>
            <a:r>
              <a:rPr sz="2180" spc="69" dirty="0">
                <a:latin typeface="Times New Roman"/>
                <a:cs typeface="Times New Roman"/>
              </a:rPr>
              <a:t>predictor, </a:t>
            </a:r>
            <a:r>
              <a:rPr sz="2180" spc="40" dirty="0">
                <a:latin typeface="Times New Roman"/>
                <a:cs typeface="Times New Roman"/>
              </a:rPr>
              <a:t>averaged </a:t>
            </a:r>
            <a:r>
              <a:rPr sz="2180" dirty="0">
                <a:latin typeface="Times New Roman"/>
                <a:cs typeface="Times New Roman"/>
              </a:rPr>
              <a:t>over </a:t>
            </a:r>
            <a:r>
              <a:rPr sz="2180" spc="30" dirty="0">
                <a:latin typeface="Times New Roman"/>
                <a:cs typeface="Times New Roman"/>
              </a:rPr>
              <a:t>all </a:t>
            </a:r>
            <a:r>
              <a:rPr sz="2180" i="1" spc="307" dirty="0">
                <a:latin typeface="Times New Roman"/>
                <a:cs typeface="Times New Roman"/>
              </a:rPr>
              <a:t>B</a:t>
            </a:r>
            <a:r>
              <a:rPr sz="2180" i="1" spc="476" dirty="0">
                <a:latin typeface="Times New Roman"/>
                <a:cs typeface="Times New Roman"/>
              </a:rPr>
              <a:t> </a:t>
            </a:r>
            <a:r>
              <a:rPr sz="2180" spc="59" dirty="0">
                <a:latin typeface="Times New Roman"/>
                <a:cs typeface="Times New Roman"/>
              </a:rPr>
              <a:t>trees</a:t>
            </a:r>
            <a:r>
              <a:rPr sz="2180" spc="59" dirty="0" smtClean="0">
                <a:latin typeface="Times New Roman"/>
                <a:cs typeface="Times New Roman"/>
              </a:rPr>
              <a:t>.</a:t>
            </a:r>
            <a:endParaRPr sz="2180" dirty="0">
              <a:latin typeface="Times New Roman"/>
              <a:cs typeface="Times New Roman"/>
            </a:endParaRPr>
          </a:p>
        </p:txBody>
      </p:sp>
      <p:sp>
        <p:nvSpPr>
          <p:cNvPr id="20" name="object 20"/>
          <p:cNvSpPr txBox="1"/>
          <p:nvPr/>
        </p:nvSpPr>
        <p:spPr>
          <a:xfrm>
            <a:off x="7497961" y="3433235"/>
            <a:ext cx="3130771" cy="705064"/>
          </a:xfrm>
          <a:prstGeom prst="rect">
            <a:avLst/>
          </a:prstGeom>
        </p:spPr>
        <p:txBody>
          <a:bodyPr vert="horz" wrap="square" lIns="0" tIns="13842" rIns="0" bIns="0" rtlCol="0">
            <a:spAutoFit/>
          </a:bodyPr>
          <a:lstStyle/>
          <a:p>
            <a:pPr marL="25168" marR="10067">
              <a:lnSpc>
                <a:spcPct val="102600"/>
              </a:lnSpc>
              <a:spcBef>
                <a:spcPts val="109"/>
              </a:spcBef>
            </a:pPr>
            <a:r>
              <a:rPr sz="2180" spc="30" dirty="0">
                <a:latin typeface="Times New Roman"/>
                <a:cs typeface="Times New Roman"/>
              </a:rPr>
              <a:t>Variable </a:t>
            </a:r>
            <a:r>
              <a:rPr sz="2180" spc="79" dirty="0">
                <a:latin typeface="Times New Roman"/>
                <a:cs typeface="Times New Roman"/>
              </a:rPr>
              <a:t>importance plot  </a:t>
            </a:r>
            <a:r>
              <a:rPr sz="2180" spc="10" dirty="0">
                <a:latin typeface="Times New Roman"/>
                <a:cs typeface="Times New Roman"/>
              </a:rPr>
              <a:t>for </a:t>
            </a:r>
            <a:r>
              <a:rPr sz="2180" spc="109" dirty="0">
                <a:latin typeface="Times New Roman"/>
                <a:cs typeface="Times New Roman"/>
              </a:rPr>
              <a:t>the </a:t>
            </a:r>
            <a:r>
              <a:rPr sz="1982" spc="149" dirty="0">
                <a:solidFill>
                  <a:srgbClr val="BF7F3F"/>
                </a:solidFill>
                <a:latin typeface="Times New Roman"/>
                <a:cs typeface="Times New Roman"/>
              </a:rPr>
              <a:t>Heart</a:t>
            </a:r>
            <a:r>
              <a:rPr sz="1982" spc="404" dirty="0">
                <a:solidFill>
                  <a:srgbClr val="BF7F3F"/>
                </a:solidFill>
                <a:latin typeface="Times New Roman"/>
                <a:cs typeface="Times New Roman"/>
              </a:rPr>
              <a:t> </a:t>
            </a:r>
            <a:r>
              <a:rPr sz="2180" spc="139" dirty="0">
                <a:latin typeface="Times New Roman"/>
                <a:cs typeface="Times New Roman"/>
              </a:rPr>
              <a:t>data</a:t>
            </a:r>
            <a:endParaRPr sz="2180" dirty="0">
              <a:latin typeface="Times New Roman"/>
              <a:cs typeface="Times New Roman"/>
            </a:endParaRPr>
          </a:p>
        </p:txBody>
      </p:sp>
      <p:pic>
        <p:nvPicPr>
          <p:cNvPr id="22" name="Picture 21"/>
          <p:cNvPicPr>
            <a:picLocks noChangeAspect="1"/>
          </p:cNvPicPr>
          <p:nvPr/>
        </p:nvPicPr>
        <p:blipFill>
          <a:blip r:embed="rId2"/>
          <a:stretch>
            <a:fillRect/>
          </a:stretch>
        </p:blipFill>
        <p:spPr>
          <a:xfrm>
            <a:off x="1680881" y="2525939"/>
            <a:ext cx="5555877" cy="4263608"/>
          </a:xfrm>
          <a:prstGeom prst="rect">
            <a:avLst/>
          </a:prstGeom>
        </p:spPr>
      </p:pic>
    </p:spTree>
    <p:extLst>
      <p:ext uri="{BB962C8B-B14F-4D97-AF65-F5344CB8AC3E}">
        <p14:creationId xmlns:p14="http://schemas.microsoft.com/office/powerpoint/2010/main" val="437366870"/>
      </p:ext>
    </p:extLst>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8589" y="248796"/>
            <a:ext cx="3687745" cy="711415"/>
          </a:xfrm>
          <a:prstGeom prst="rect">
            <a:avLst/>
          </a:prstGeom>
        </p:spPr>
        <p:txBody>
          <a:bodyPr vert="horz" wrap="square" lIns="0" tIns="33975" rIns="0" bIns="0" rtlCol="0" anchor="ctr">
            <a:spAutoFit/>
          </a:bodyPr>
          <a:lstStyle/>
          <a:p>
            <a:pPr marL="25168">
              <a:lnSpc>
                <a:spcPct val="100000"/>
              </a:lnSpc>
              <a:spcBef>
                <a:spcPts val="268"/>
              </a:spcBef>
            </a:pPr>
            <a:r>
              <a:rPr spc="-50" dirty="0"/>
              <a:t>Summary</a:t>
            </a:r>
          </a:p>
        </p:txBody>
      </p:sp>
      <p:sp>
        <p:nvSpPr>
          <p:cNvPr id="3" name="object 3"/>
          <p:cNvSpPr txBox="1"/>
          <p:nvPr/>
        </p:nvSpPr>
        <p:spPr>
          <a:xfrm>
            <a:off x="900952" y="1281494"/>
            <a:ext cx="10582835" cy="4753095"/>
          </a:xfrm>
          <a:prstGeom prst="rect">
            <a:avLst/>
          </a:prstGeom>
        </p:spPr>
        <p:txBody>
          <a:bodyPr vert="horz" wrap="square" lIns="0" tIns="13842" rIns="0" bIns="0" rtlCol="0">
            <a:spAutoFit/>
          </a:bodyPr>
          <a:lstStyle/>
          <a:p>
            <a:pPr marL="286911" marR="684558" indent="-261743">
              <a:lnSpc>
                <a:spcPct val="102600"/>
              </a:lnSpc>
              <a:spcBef>
                <a:spcPts val="109"/>
              </a:spcBef>
              <a:buClr>
                <a:srgbClr val="3333B2"/>
              </a:buClr>
              <a:buSzPct val="90909"/>
              <a:buFont typeface="DejaVu Sans"/>
              <a:buChar char="•"/>
              <a:tabLst>
                <a:tab pos="288169" algn="l"/>
              </a:tabLst>
            </a:pPr>
            <a:r>
              <a:rPr sz="2600" spc="10" dirty="0">
                <a:latin typeface="Times New Roman"/>
                <a:cs typeface="Times New Roman"/>
              </a:rPr>
              <a:t>Decision </a:t>
            </a:r>
            <a:r>
              <a:rPr sz="2600" spc="59" dirty="0">
                <a:latin typeface="Times New Roman"/>
                <a:cs typeface="Times New Roman"/>
              </a:rPr>
              <a:t>trees </a:t>
            </a:r>
            <a:r>
              <a:rPr sz="2600" spc="69" dirty="0">
                <a:latin typeface="Times New Roman"/>
                <a:cs typeface="Times New Roman"/>
              </a:rPr>
              <a:t>are </a:t>
            </a:r>
            <a:r>
              <a:rPr sz="2600" spc="30" dirty="0">
                <a:latin typeface="Times New Roman"/>
                <a:cs typeface="Times New Roman"/>
              </a:rPr>
              <a:t>simple </a:t>
            </a:r>
            <a:r>
              <a:rPr sz="2600" spc="109" dirty="0">
                <a:latin typeface="Times New Roman"/>
                <a:cs typeface="Times New Roman"/>
              </a:rPr>
              <a:t>and </a:t>
            </a:r>
            <a:r>
              <a:rPr sz="2600" spc="79" dirty="0">
                <a:latin typeface="Times New Roman"/>
                <a:cs typeface="Times New Roman"/>
              </a:rPr>
              <a:t>interpretable </a:t>
            </a:r>
            <a:r>
              <a:rPr sz="2600" spc="40" dirty="0">
                <a:latin typeface="Times New Roman"/>
                <a:cs typeface="Times New Roman"/>
              </a:rPr>
              <a:t>models </a:t>
            </a:r>
            <a:r>
              <a:rPr sz="2600" spc="10" dirty="0">
                <a:latin typeface="Times New Roman"/>
                <a:cs typeface="Times New Roman"/>
              </a:rPr>
              <a:t>for  </a:t>
            </a:r>
            <a:r>
              <a:rPr sz="2600" spc="30" dirty="0">
                <a:latin typeface="Times New Roman"/>
                <a:cs typeface="Times New Roman"/>
              </a:rPr>
              <a:t>regression </a:t>
            </a:r>
            <a:r>
              <a:rPr sz="2600" spc="109" dirty="0">
                <a:latin typeface="Times New Roman"/>
                <a:cs typeface="Times New Roman"/>
              </a:rPr>
              <a:t>and</a:t>
            </a:r>
            <a:r>
              <a:rPr sz="2600" spc="297" dirty="0">
                <a:latin typeface="Times New Roman"/>
                <a:cs typeface="Times New Roman"/>
              </a:rPr>
              <a:t> </a:t>
            </a:r>
            <a:r>
              <a:rPr sz="2600" spc="20" dirty="0">
                <a:latin typeface="Times New Roman"/>
                <a:cs typeface="Times New Roman"/>
              </a:rPr>
              <a:t>classification</a:t>
            </a:r>
            <a:endParaRPr sz="2600" dirty="0">
              <a:latin typeface="Times New Roman"/>
              <a:cs typeface="Times New Roman"/>
            </a:endParaRPr>
          </a:p>
          <a:p>
            <a:pPr marL="286911" marR="1065847" indent="-261743">
              <a:lnSpc>
                <a:spcPct val="102600"/>
              </a:lnSpc>
              <a:spcBef>
                <a:spcPts val="595"/>
              </a:spcBef>
              <a:buClr>
                <a:srgbClr val="3333B2"/>
              </a:buClr>
              <a:buSzPct val="90909"/>
              <a:buFont typeface="DejaVu Sans"/>
              <a:buChar char="•"/>
              <a:tabLst>
                <a:tab pos="288169" algn="l"/>
              </a:tabLst>
            </a:pPr>
            <a:r>
              <a:rPr sz="2600" spc="-10" dirty="0">
                <a:latin typeface="Times New Roman"/>
                <a:cs typeface="Times New Roman"/>
              </a:rPr>
              <a:t>However </a:t>
            </a:r>
            <a:r>
              <a:rPr sz="2600" spc="89" dirty="0">
                <a:latin typeface="Times New Roman"/>
                <a:cs typeface="Times New Roman"/>
              </a:rPr>
              <a:t>they </a:t>
            </a:r>
            <a:r>
              <a:rPr sz="2600" spc="69" dirty="0">
                <a:latin typeface="Times New Roman"/>
                <a:cs typeface="Times New Roman"/>
              </a:rPr>
              <a:t>are </a:t>
            </a:r>
            <a:r>
              <a:rPr sz="2600" spc="50" dirty="0">
                <a:latin typeface="Times New Roman"/>
                <a:cs typeface="Times New Roman"/>
              </a:rPr>
              <a:t>often </a:t>
            </a:r>
            <a:r>
              <a:rPr sz="2600" spc="109" dirty="0">
                <a:latin typeface="Times New Roman"/>
                <a:cs typeface="Times New Roman"/>
              </a:rPr>
              <a:t>not </a:t>
            </a:r>
            <a:r>
              <a:rPr sz="2600" spc="59" dirty="0">
                <a:latin typeface="Times New Roman"/>
                <a:cs typeface="Times New Roman"/>
              </a:rPr>
              <a:t>competitive </a:t>
            </a:r>
            <a:r>
              <a:rPr sz="2600" spc="79" dirty="0">
                <a:latin typeface="Times New Roman"/>
                <a:cs typeface="Times New Roman"/>
              </a:rPr>
              <a:t>with </a:t>
            </a:r>
            <a:r>
              <a:rPr sz="2600" spc="89" dirty="0">
                <a:latin typeface="Times New Roman"/>
                <a:cs typeface="Times New Roman"/>
              </a:rPr>
              <a:t>other  </a:t>
            </a:r>
            <a:r>
              <a:rPr sz="2600" spc="79" dirty="0">
                <a:latin typeface="Times New Roman"/>
                <a:cs typeface="Times New Roman"/>
              </a:rPr>
              <a:t>methods </a:t>
            </a:r>
            <a:r>
              <a:rPr sz="2600" spc="50" dirty="0">
                <a:latin typeface="Times New Roman"/>
                <a:cs typeface="Times New Roman"/>
              </a:rPr>
              <a:t>in </a:t>
            </a:r>
            <a:r>
              <a:rPr sz="2600" spc="89" dirty="0">
                <a:latin typeface="Times New Roman"/>
                <a:cs typeface="Times New Roman"/>
              </a:rPr>
              <a:t>terms </a:t>
            </a:r>
            <a:r>
              <a:rPr sz="2600" spc="-40" dirty="0">
                <a:latin typeface="Times New Roman"/>
                <a:cs typeface="Times New Roman"/>
              </a:rPr>
              <a:t>of </a:t>
            </a:r>
            <a:r>
              <a:rPr sz="2600" spc="59" dirty="0">
                <a:latin typeface="Times New Roman"/>
                <a:cs typeface="Times New Roman"/>
              </a:rPr>
              <a:t>prediction</a:t>
            </a:r>
            <a:r>
              <a:rPr sz="2600" spc="139" dirty="0">
                <a:latin typeface="Times New Roman"/>
                <a:cs typeface="Times New Roman"/>
              </a:rPr>
              <a:t> </a:t>
            </a:r>
            <a:r>
              <a:rPr sz="2600" spc="59" dirty="0">
                <a:latin typeface="Times New Roman"/>
                <a:cs typeface="Times New Roman"/>
              </a:rPr>
              <a:t>accuracy</a:t>
            </a:r>
            <a:endParaRPr sz="2600" dirty="0">
              <a:latin typeface="Times New Roman"/>
              <a:cs typeface="Times New Roman"/>
            </a:endParaRPr>
          </a:p>
          <a:p>
            <a:pPr marL="286911" marR="10067" indent="-261743">
              <a:lnSpc>
                <a:spcPct val="102600"/>
              </a:lnSpc>
              <a:spcBef>
                <a:spcPts val="595"/>
              </a:spcBef>
              <a:buClr>
                <a:srgbClr val="3333B2"/>
              </a:buClr>
              <a:buSzPct val="90909"/>
              <a:buFont typeface="DejaVu Sans"/>
              <a:buChar char="•"/>
              <a:tabLst>
                <a:tab pos="288169" algn="l"/>
              </a:tabLst>
            </a:pPr>
            <a:r>
              <a:rPr sz="2600" spc="40" dirty="0">
                <a:latin typeface="Times New Roman"/>
                <a:cs typeface="Times New Roman"/>
              </a:rPr>
              <a:t>Bagging, </a:t>
            </a:r>
            <a:r>
              <a:rPr sz="2600" spc="89" dirty="0">
                <a:latin typeface="Times New Roman"/>
                <a:cs typeface="Times New Roman"/>
              </a:rPr>
              <a:t>random </a:t>
            </a:r>
            <a:r>
              <a:rPr sz="2600" spc="30" dirty="0">
                <a:latin typeface="Times New Roman"/>
                <a:cs typeface="Times New Roman"/>
              </a:rPr>
              <a:t>forests </a:t>
            </a:r>
            <a:r>
              <a:rPr sz="2600" spc="109" dirty="0">
                <a:latin typeface="Times New Roman"/>
                <a:cs typeface="Times New Roman"/>
              </a:rPr>
              <a:t>and </a:t>
            </a:r>
            <a:r>
              <a:rPr sz="2600" spc="59" dirty="0">
                <a:latin typeface="Times New Roman"/>
                <a:cs typeface="Times New Roman"/>
              </a:rPr>
              <a:t>boosting </a:t>
            </a:r>
            <a:r>
              <a:rPr sz="2600" spc="69" dirty="0">
                <a:latin typeface="Times New Roman"/>
                <a:cs typeface="Times New Roman"/>
              </a:rPr>
              <a:t>are </a:t>
            </a:r>
            <a:r>
              <a:rPr sz="2600" spc="50" dirty="0">
                <a:latin typeface="Times New Roman"/>
                <a:cs typeface="Times New Roman"/>
              </a:rPr>
              <a:t>good </a:t>
            </a:r>
            <a:r>
              <a:rPr sz="2600" spc="79" dirty="0">
                <a:latin typeface="Times New Roman"/>
                <a:cs typeface="Times New Roman"/>
              </a:rPr>
              <a:t>methods  </a:t>
            </a:r>
            <a:r>
              <a:rPr sz="2600" spc="10" dirty="0">
                <a:latin typeface="Times New Roman"/>
                <a:cs typeface="Times New Roman"/>
              </a:rPr>
              <a:t>for </a:t>
            </a:r>
            <a:r>
              <a:rPr sz="2600" spc="40" dirty="0">
                <a:latin typeface="Times New Roman"/>
                <a:cs typeface="Times New Roman"/>
              </a:rPr>
              <a:t>improving </a:t>
            </a:r>
            <a:r>
              <a:rPr sz="2600" spc="109" dirty="0">
                <a:latin typeface="Times New Roman"/>
                <a:cs typeface="Times New Roman"/>
              </a:rPr>
              <a:t>the </a:t>
            </a:r>
            <a:r>
              <a:rPr sz="2600" spc="59" dirty="0">
                <a:latin typeface="Times New Roman"/>
                <a:cs typeface="Times New Roman"/>
              </a:rPr>
              <a:t>prediction accuracy </a:t>
            </a:r>
            <a:r>
              <a:rPr sz="2600" spc="-40" dirty="0">
                <a:latin typeface="Times New Roman"/>
                <a:cs typeface="Times New Roman"/>
              </a:rPr>
              <a:t>of </a:t>
            </a:r>
            <a:r>
              <a:rPr sz="2600" spc="59" dirty="0">
                <a:latin typeface="Times New Roman"/>
                <a:cs typeface="Times New Roman"/>
              </a:rPr>
              <a:t>trees. </a:t>
            </a:r>
            <a:r>
              <a:rPr sz="2600" spc="89" dirty="0">
                <a:latin typeface="Times New Roman"/>
                <a:cs typeface="Times New Roman"/>
              </a:rPr>
              <a:t>They </a:t>
            </a:r>
            <a:r>
              <a:rPr sz="2600" spc="10" dirty="0">
                <a:latin typeface="Times New Roman"/>
                <a:cs typeface="Times New Roman"/>
              </a:rPr>
              <a:t>work  </a:t>
            </a:r>
            <a:r>
              <a:rPr sz="2600" spc="50" dirty="0">
                <a:latin typeface="Times New Roman"/>
                <a:cs typeface="Times New Roman"/>
              </a:rPr>
              <a:t>by </a:t>
            </a:r>
            <a:r>
              <a:rPr sz="2600" spc="10" dirty="0">
                <a:latin typeface="Times New Roman"/>
                <a:cs typeface="Times New Roman"/>
              </a:rPr>
              <a:t>growing </a:t>
            </a:r>
            <a:r>
              <a:rPr sz="2600" spc="69" dirty="0">
                <a:latin typeface="Times New Roman"/>
                <a:cs typeface="Times New Roman"/>
              </a:rPr>
              <a:t>many </a:t>
            </a:r>
            <a:r>
              <a:rPr sz="2600" spc="59" dirty="0">
                <a:latin typeface="Times New Roman"/>
                <a:cs typeface="Times New Roman"/>
              </a:rPr>
              <a:t>trees </a:t>
            </a:r>
            <a:r>
              <a:rPr sz="2600" spc="50" dirty="0">
                <a:latin typeface="Times New Roman"/>
                <a:cs typeface="Times New Roman"/>
              </a:rPr>
              <a:t>on </a:t>
            </a:r>
            <a:r>
              <a:rPr sz="2600" spc="109" dirty="0">
                <a:latin typeface="Times New Roman"/>
                <a:cs typeface="Times New Roman"/>
              </a:rPr>
              <a:t>the </a:t>
            </a:r>
            <a:r>
              <a:rPr sz="2600" spc="79" dirty="0">
                <a:latin typeface="Times New Roman"/>
                <a:cs typeface="Times New Roman"/>
              </a:rPr>
              <a:t>training </a:t>
            </a:r>
            <a:r>
              <a:rPr sz="2600" spc="139" dirty="0">
                <a:latin typeface="Times New Roman"/>
                <a:cs typeface="Times New Roman"/>
              </a:rPr>
              <a:t>data </a:t>
            </a:r>
            <a:r>
              <a:rPr sz="2600" spc="109" dirty="0">
                <a:latin typeface="Times New Roman"/>
                <a:cs typeface="Times New Roman"/>
              </a:rPr>
              <a:t>and then  </a:t>
            </a:r>
            <a:r>
              <a:rPr sz="2600" spc="30" dirty="0">
                <a:latin typeface="Times New Roman"/>
                <a:cs typeface="Times New Roman"/>
              </a:rPr>
              <a:t>combining </a:t>
            </a:r>
            <a:r>
              <a:rPr sz="2600" spc="109" dirty="0">
                <a:latin typeface="Times New Roman"/>
                <a:cs typeface="Times New Roman"/>
              </a:rPr>
              <a:t>the </a:t>
            </a:r>
            <a:r>
              <a:rPr sz="2600" spc="50" dirty="0">
                <a:latin typeface="Times New Roman"/>
                <a:cs typeface="Times New Roman"/>
              </a:rPr>
              <a:t>predictions </a:t>
            </a:r>
            <a:r>
              <a:rPr sz="2600" spc="-40" dirty="0">
                <a:latin typeface="Times New Roman"/>
                <a:cs typeface="Times New Roman"/>
              </a:rPr>
              <a:t>of </a:t>
            </a:r>
            <a:r>
              <a:rPr sz="2600" spc="109" dirty="0">
                <a:latin typeface="Times New Roman"/>
                <a:cs typeface="Times New Roman"/>
              </a:rPr>
              <a:t>the </a:t>
            </a:r>
            <a:r>
              <a:rPr sz="2600" spc="59" dirty="0">
                <a:latin typeface="Times New Roman"/>
                <a:cs typeface="Times New Roman"/>
              </a:rPr>
              <a:t>resulting </a:t>
            </a:r>
            <a:r>
              <a:rPr sz="2600" spc="20" dirty="0">
                <a:latin typeface="Times New Roman"/>
                <a:cs typeface="Times New Roman"/>
              </a:rPr>
              <a:t>ensemble </a:t>
            </a:r>
            <a:r>
              <a:rPr sz="2600" spc="-40" dirty="0">
                <a:latin typeface="Times New Roman"/>
                <a:cs typeface="Times New Roman"/>
              </a:rPr>
              <a:t>of</a:t>
            </a:r>
            <a:r>
              <a:rPr sz="2600" spc="446" dirty="0">
                <a:latin typeface="Times New Roman"/>
                <a:cs typeface="Times New Roman"/>
              </a:rPr>
              <a:t> </a:t>
            </a:r>
            <a:r>
              <a:rPr sz="2600" spc="59" dirty="0">
                <a:latin typeface="Times New Roman"/>
                <a:cs typeface="Times New Roman"/>
              </a:rPr>
              <a:t>trees.</a:t>
            </a:r>
            <a:endParaRPr sz="2600" dirty="0">
              <a:latin typeface="Times New Roman"/>
              <a:cs typeface="Times New Roman"/>
            </a:endParaRPr>
          </a:p>
          <a:p>
            <a:pPr marL="286911" marR="26426" indent="-261743">
              <a:lnSpc>
                <a:spcPct val="102600"/>
              </a:lnSpc>
              <a:spcBef>
                <a:spcPts val="595"/>
              </a:spcBef>
              <a:buClr>
                <a:srgbClr val="3333B2"/>
              </a:buClr>
              <a:buSzPct val="90909"/>
              <a:buFont typeface="DejaVu Sans"/>
              <a:buChar char="•"/>
              <a:tabLst>
                <a:tab pos="288169" algn="l"/>
              </a:tabLst>
            </a:pPr>
            <a:r>
              <a:rPr sz="2600" spc="109" dirty="0">
                <a:latin typeface="Times New Roman"/>
                <a:cs typeface="Times New Roman"/>
              </a:rPr>
              <a:t>The latter </a:t>
            </a:r>
            <a:r>
              <a:rPr sz="2600" spc="20" dirty="0">
                <a:latin typeface="Times New Roman"/>
                <a:cs typeface="Times New Roman"/>
              </a:rPr>
              <a:t>two </a:t>
            </a:r>
            <a:r>
              <a:rPr sz="2600" spc="69" dirty="0">
                <a:latin typeface="Times New Roman"/>
                <a:cs typeface="Times New Roman"/>
              </a:rPr>
              <a:t>methods— </a:t>
            </a:r>
            <a:r>
              <a:rPr sz="2600" spc="89" dirty="0">
                <a:latin typeface="Times New Roman"/>
                <a:cs typeface="Times New Roman"/>
              </a:rPr>
              <a:t>random </a:t>
            </a:r>
            <a:r>
              <a:rPr sz="2600" spc="30" dirty="0">
                <a:latin typeface="Times New Roman"/>
                <a:cs typeface="Times New Roman"/>
              </a:rPr>
              <a:t>forests </a:t>
            </a:r>
            <a:r>
              <a:rPr sz="2600" spc="109" dirty="0">
                <a:latin typeface="Times New Roman"/>
                <a:cs typeface="Times New Roman"/>
              </a:rPr>
              <a:t>and </a:t>
            </a:r>
            <a:r>
              <a:rPr sz="2600" spc="50" dirty="0">
                <a:latin typeface="Times New Roman"/>
                <a:cs typeface="Times New Roman"/>
              </a:rPr>
              <a:t>boosting—  </a:t>
            </a:r>
            <a:r>
              <a:rPr sz="2600" spc="69" dirty="0">
                <a:latin typeface="Times New Roman"/>
                <a:cs typeface="Times New Roman"/>
              </a:rPr>
              <a:t>are </a:t>
            </a:r>
            <a:r>
              <a:rPr sz="2600" spc="59" dirty="0">
                <a:latin typeface="Times New Roman"/>
                <a:cs typeface="Times New Roman"/>
              </a:rPr>
              <a:t>among </a:t>
            </a:r>
            <a:r>
              <a:rPr sz="2600" spc="109" dirty="0">
                <a:latin typeface="Times New Roman"/>
                <a:cs typeface="Times New Roman"/>
              </a:rPr>
              <a:t>the </a:t>
            </a:r>
            <a:r>
              <a:rPr sz="2600" spc="79" dirty="0">
                <a:latin typeface="Times New Roman"/>
                <a:cs typeface="Times New Roman"/>
              </a:rPr>
              <a:t>state-of-the-art methods </a:t>
            </a:r>
            <a:r>
              <a:rPr sz="2600" spc="10" dirty="0">
                <a:latin typeface="Times New Roman"/>
                <a:cs typeface="Times New Roman"/>
              </a:rPr>
              <a:t>for </a:t>
            </a:r>
            <a:r>
              <a:rPr sz="2600" spc="50" dirty="0">
                <a:latin typeface="Times New Roman"/>
                <a:cs typeface="Times New Roman"/>
              </a:rPr>
              <a:t>supervised  learning. </a:t>
            </a:r>
            <a:r>
              <a:rPr sz="2600" spc="-10" dirty="0">
                <a:latin typeface="Times New Roman"/>
                <a:cs typeface="Times New Roman"/>
              </a:rPr>
              <a:t>However </a:t>
            </a:r>
            <a:r>
              <a:rPr sz="2600" spc="89" dirty="0">
                <a:latin typeface="Times New Roman"/>
                <a:cs typeface="Times New Roman"/>
              </a:rPr>
              <a:t>their </a:t>
            </a:r>
            <a:r>
              <a:rPr sz="2600" spc="59" dirty="0">
                <a:latin typeface="Times New Roman"/>
                <a:cs typeface="Times New Roman"/>
              </a:rPr>
              <a:t>results </a:t>
            </a:r>
            <a:r>
              <a:rPr sz="2600" spc="69" dirty="0">
                <a:latin typeface="Times New Roman"/>
                <a:cs typeface="Times New Roman"/>
              </a:rPr>
              <a:t>can </a:t>
            </a:r>
            <a:r>
              <a:rPr sz="2600" spc="79" dirty="0">
                <a:latin typeface="Times New Roman"/>
                <a:cs typeface="Times New Roman"/>
              </a:rPr>
              <a:t>be </a:t>
            </a:r>
            <a:r>
              <a:rPr sz="2600" spc="10" dirty="0">
                <a:latin typeface="Times New Roman"/>
                <a:cs typeface="Times New Roman"/>
              </a:rPr>
              <a:t>difficult </a:t>
            </a:r>
            <a:r>
              <a:rPr sz="2600" spc="109" dirty="0">
                <a:latin typeface="Times New Roman"/>
                <a:cs typeface="Times New Roman"/>
              </a:rPr>
              <a:t>to</a:t>
            </a:r>
            <a:r>
              <a:rPr sz="2600" spc="694" dirty="0">
                <a:latin typeface="Times New Roman"/>
                <a:cs typeface="Times New Roman"/>
              </a:rPr>
              <a:t> </a:t>
            </a:r>
            <a:r>
              <a:rPr sz="2600" spc="89" dirty="0">
                <a:latin typeface="Times New Roman"/>
                <a:cs typeface="Times New Roman"/>
              </a:rPr>
              <a:t>interpret.</a:t>
            </a:r>
            <a:endParaRPr sz="2600" dirty="0">
              <a:latin typeface="Times New Roman"/>
              <a:cs typeface="Times New Roman"/>
            </a:endParaRPr>
          </a:p>
        </p:txBody>
      </p:sp>
    </p:spTree>
    <p:extLst>
      <p:ext uri="{BB962C8B-B14F-4D97-AF65-F5344CB8AC3E}">
        <p14:creationId xmlns:p14="http://schemas.microsoft.com/office/powerpoint/2010/main" val="1870529190"/>
      </p:ext>
    </p:extLst>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lstStyle/>
          <a:p>
            <a:r>
              <a:rPr lang="en-US" dirty="0" err="1" smtClean="0"/>
              <a:t>Ch</a:t>
            </a:r>
            <a:r>
              <a:rPr lang="en-US" dirty="0" smtClean="0"/>
              <a:t> 8 in Introduction to Statistical Learning</a:t>
            </a:r>
            <a:endParaRPr lang="en-US" dirty="0"/>
          </a:p>
        </p:txBody>
      </p:sp>
    </p:spTree>
    <p:extLst>
      <p:ext uri="{BB962C8B-B14F-4D97-AF65-F5344CB8AC3E}">
        <p14:creationId xmlns:p14="http://schemas.microsoft.com/office/powerpoint/2010/main" val="22246492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1"/>
            <a:ext cx="10515600" cy="428251"/>
          </a:xfrm>
        </p:spPr>
        <p:txBody>
          <a:bodyPr>
            <a:noAutofit/>
          </a:bodyPr>
          <a:lstStyle/>
          <a:p>
            <a:r>
              <a:rPr lang="en-US" sz="3200" dirty="0" smtClean="0"/>
              <a:t>Appendix:  </a:t>
            </a:r>
            <a:r>
              <a:rPr lang="en-US" sz="3200" dirty="0" err="1" smtClean="0"/>
              <a:t>XGBoost</a:t>
            </a:r>
            <a:r>
              <a:rPr lang="en-US" sz="3200" dirty="0" smtClean="0"/>
              <a:t> (Extreme Gradient Boosting) parameters</a:t>
            </a:r>
            <a:endParaRPr lang="en-US" sz="3200" dirty="0"/>
          </a:p>
        </p:txBody>
      </p:sp>
      <p:sp>
        <p:nvSpPr>
          <p:cNvPr id="3" name="Content Placeholder 2"/>
          <p:cNvSpPr>
            <a:spLocks noGrp="1"/>
          </p:cNvSpPr>
          <p:nvPr>
            <p:ph idx="1"/>
          </p:nvPr>
        </p:nvSpPr>
        <p:spPr>
          <a:xfrm>
            <a:off x="188260" y="537882"/>
            <a:ext cx="11806516" cy="6320118"/>
          </a:xfrm>
        </p:spPr>
        <p:txBody>
          <a:bodyPr>
            <a:normAutofit fontScale="85000" lnSpcReduction="20000"/>
          </a:bodyPr>
          <a:lstStyle/>
          <a:p>
            <a:r>
              <a:rPr lang="en-US" dirty="0" smtClean="0"/>
              <a:t>Consistently used to win machine learning competitions on </a:t>
            </a:r>
            <a:r>
              <a:rPr lang="en-US" dirty="0" err="1" smtClean="0"/>
              <a:t>Kaggle</a:t>
            </a:r>
            <a:endParaRPr lang="en-US" dirty="0" smtClean="0"/>
          </a:p>
          <a:p>
            <a:r>
              <a:rPr lang="en-US" dirty="0"/>
              <a:t>Booster[default=</a:t>
            </a:r>
            <a:r>
              <a:rPr lang="en-US" dirty="0" err="1"/>
              <a:t>gbtree</a:t>
            </a:r>
            <a:r>
              <a:rPr lang="en-US" dirty="0"/>
              <a:t>]</a:t>
            </a:r>
          </a:p>
          <a:p>
            <a:pPr lvl="1"/>
            <a:r>
              <a:rPr lang="en-US" dirty="0" smtClean="0"/>
              <a:t>Sets </a:t>
            </a:r>
            <a:r>
              <a:rPr lang="en-US" dirty="0"/>
              <a:t>the booster type (</a:t>
            </a:r>
            <a:r>
              <a:rPr lang="en-US" dirty="0" err="1"/>
              <a:t>gbtree</a:t>
            </a:r>
            <a:r>
              <a:rPr lang="en-US" dirty="0"/>
              <a:t>, </a:t>
            </a:r>
            <a:r>
              <a:rPr lang="en-US" dirty="0" err="1"/>
              <a:t>gblinear</a:t>
            </a:r>
            <a:r>
              <a:rPr lang="en-US" dirty="0"/>
              <a:t> or dart) to use. For classification problems, you can use </a:t>
            </a:r>
            <a:r>
              <a:rPr lang="en-US" dirty="0" err="1"/>
              <a:t>gbtree</a:t>
            </a:r>
            <a:r>
              <a:rPr lang="en-US" dirty="0"/>
              <a:t>, dart. For regression, you can use any</a:t>
            </a:r>
            <a:r>
              <a:rPr lang="en-US" dirty="0" smtClean="0"/>
              <a:t>.</a:t>
            </a:r>
          </a:p>
          <a:p>
            <a:r>
              <a:rPr lang="en-US" dirty="0"/>
              <a:t>Parameters for Tree Booster</a:t>
            </a:r>
          </a:p>
          <a:p>
            <a:r>
              <a:rPr lang="en-US" dirty="0" smtClean="0"/>
              <a:t>    </a:t>
            </a:r>
            <a:r>
              <a:rPr lang="en-US" dirty="0" err="1"/>
              <a:t>nrounds</a:t>
            </a:r>
            <a:r>
              <a:rPr lang="en-US" dirty="0"/>
              <a:t>[default=100]</a:t>
            </a:r>
          </a:p>
          <a:p>
            <a:pPr lvl="1"/>
            <a:r>
              <a:rPr lang="en-US" dirty="0" smtClean="0"/>
              <a:t>It </a:t>
            </a:r>
            <a:r>
              <a:rPr lang="en-US" dirty="0"/>
              <a:t>controls the maximum number of iterations. For classification, it is similar to the number of trees to grow</a:t>
            </a:r>
            <a:r>
              <a:rPr lang="en-US" dirty="0" smtClean="0"/>
              <a:t>.         </a:t>
            </a:r>
            <a:r>
              <a:rPr lang="en-US" dirty="0"/>
              <a:t>Should be tuned using CV</a:t>
            </a:r>
          </a:p>
          <a:p>
            <a:r>
              <a:rPr lang="en-US" dirty="0"/>
              <a:t>    eta[default=0.3][range: (0,1)]</a:t>
            </a:r>
          </a:p>
          <a:p>
            <a:pPr lvl="1"/>
            <a:r>
              <a:rPr lang="en-US" dirty="0" smtClean="0"/>
              <a:t>It </a:t>
            </a:r>
            <a:r>
              <a:rPr lang="en-US" dirty="0"/>
              <a:t>controls the learning rate, i.e., the rate at which our model learns patterns in data. After every round, it shrinks the feature weights to reach the best optimum</a:t>
            </a:r>
            <a:r>
              <a:rPr lang="en-US" dirty="0" smtClean="0"/>
              <a:t>. Lower </a:t>
            </a:r>
            <a:r>
              <a:rPr lang="en-US" dirty="0"/>
              <a:t>eta leads to slower computation. It must be supported by increase in </a:t>
            </a:r>
            <a:r>
              <a:rPr lang="en-US" dirty="0" err="1"/>
              <a:t>nrounds</a:t>
            </a:r>
            <a:r>
              <a:rPr lang="en-US" dirty="0" smtClean="0"/>
              <a:t>. Typically</a:t>
            </a:r>
            <a:r>
              <a:rPr lang="en-US" dirty="0"/>
              <a:t>, it lies between 0.01 - 0.3</a:t>
            </a:r>
          </a:p>
          <a:p>
            <a:r>
              <a:rPr lang="en-US" dirty="0"/>
              <a:t>    gamma[default=0][range: (0,Inf)]</a:t>
            </a:r>
          </a:p>
          <a:p>
            <a:pPr lvl="1"/>
            <a:r>
              <a:rPr lang="en-US" dirty="0" smtClean="0"/>
              <a:t>It </a:t>
            </a:r>
            <a:r>
              <a:rPr lang="en-US" dirty="0"/>
              <a:t>controls regularization (or prevents overfitting). The optimal value of gamma depends on the data set and other parameter values</a:t>
            </a:r>
            <a:r>
              <a:rPr lang="en-US" dirty="0" smtClean="0"/>
              <a:t>.     </a:t>
            </a:r>
            <a:r>
              <a:rPr lang="en-US" dirty="0"/>
              <a:t>Higher the value, higher the regularization. Regularization means penalizing large coefficients which don't improve the model's performance. default = 0 means no regularization.</a:t>
            </a:r>
          </a:p>
          <a:p>
            <a:pPr lvl="1"/>
            <a:r>
              <a:rPr lang="en-US" dirty="0" smtClean="0"/>
              <a:t>Tune </a:t>
            </a:r>
            <a:r>
              <a:rPr lang="en-US" dirty="0"/>
              <a:t>trick: Start with 0 and check CV error rate. If you see train error &gt;&gt;&gt; test error, bring gamma into action. Higher the gamma, lower the difference in train and test CV. If you have no clue what value to use, use gamma=5 and see the performance. Remember that gamma brings improvement when you want to use shallow (low </a:t>
            </a:r>
            <a:r>
              <a:rPr lang="en-US" dirty="0" err="1"/>
              <a:t>max_depth</a:t>
            </a:r>
            <a:r>
              <a:rPr lang="en-US" dirty="0"/>
              <a:t>) trees</a:t>
            </a:r>
            <a:r>
              <a:rPr lang="en-US" dirty="0" smtClean="0"/>
              <a:t>.</a:t>
            </a:r>
            <a:endParaRPr lang="en-US" dirty="0"/>
          </a:p>
        </p:txBody>
      </p:sp>
    </p:spTree>
    <p:extLst>
      <p:ext uri="{BB962C8B-B14F-4D97-AF65-F5344CB8AC3E}">
        <p14:creationId xmlns:p14="http://schemas.microsoft.com/office/powerpoint/2010/main" val="287896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981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a:latin typeface="Times New Roman" panose="02020603050405020304" pitchFamily="18" charset="0"/>
              </a:rPr>
              <a:t>Bagging classifiers</a:t>
            </a:r>
            <a:endParaRPr lang="en-AU" altLang="en-US">
              <a:latin typeface="Times New Roman" panose="02020603050405020304" pitchFamily="18" charset="0"/>
            </a:endParaRPr>
          </a:p>
        </p:txBody>
      </p:sp>
      <p:sp>
        <p:nvSpPr>
          <p:cNvPr id="10243" name="Text Box 3"/>
          <p:cNvSpPr txBox="1">
            <a:spLocks noChangeArrowheads="1"/>
          </p:cNvSpPr>
          <p:nvPr/>
        </p:nvSpPr>
        <p:spPr bwMode="auto">
          <a:xfrm>
            <a:off x="1676400" y="1295400"/>
            <a:ext cx="8763000" cy="51816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Clr>
                <a:schemeClr val="bg1"/>
              </a:buClr>
              <a:buFontTx/>
              <a:buNone/>
            </a:pPr>
            <a:r>
              <a:rPr lang="en-AU" altLang="en-US" sz="2400" b="1" dirty="0">
                <a:latin typeface="Times" panose="02020603050405020304" pitchFamily="18" charset="0"/>
              </a:rPr>
              <a:t>Classifier  generation</a:t>
            </a:r>
            <a:endParaRPr lang="en-AU" altLang="en-US" sz="2400" b="1" i="1" dirty="0">
              <a:latin typeface="Times" panose="02020603050405020304" pitchFamily="18" charset="0"/>
            </a:endParaRPr>
          </a:p>
          <a:p>
            <a:pPr eaLnBrk="0" hangingPunct="0">
              <a:spcBef>
                <a:spcPct val="0"/>
              </a:spcBef>
              <a:buClr>
                <a:schemeClr val="bg1"/>
              </a:buClr>
              <a:buFontTx/>
              <a:buNone/>
            </a:pPr>
            <a:r>
              <a:rPr lang="en-AU" altLang="en-US" sz="2400" dirty="0">
                <a:latin typeface="Courier New" panose="02070309020205020404" pitchFamily="49" charset="0"/>
              </a:rPr>
              <a:t>Let </a:t>
            </a:r>
            <a:r>
              <a:rPr lang="en-AU" altLang="en-US" sz="2400" i="1" dirty="0">
                <a:latin typeface="Courier New" panose="02070309020205020404" pitchFamily="49" charset="0"/>
              </a:rPr>
              <a:t>n</a:t>
            </a:r>
            <a:r>
              <a:rPr lang="en-AU" altLang="en-US" sz="2400" dirty="0">
                <a:latin typeface="Courier New" panose="02070309020205020404" pitchFamily="49" charset="0"/>
              </a:rPr>
              <a:t> be the size of the training set.</a:t>
            </a:r>
          </a:p>
          <a:p>
            <a:pPr eaLnBrk="0" hangingPunct="0">
              <a:spcBef>
                <a:spcPct val="0"/>
              </a:spcBef>
              <a:buClr>
                <a:schemeClr val="bg1"/>
              </a:buClr>
              <a:buFontTx/>
              <a:buNone/>
            </a:pPr>
            <a:r>
              <a:rPr lang="en-AU" altLang="en-US" sz="2400" dirty="0">
                <a:latin typeface="Courier New" panose="02070309020205020404" pitchFamily="49" charset="0"/>
              </a:rPr>
              <a:t>For each of </a:t>
            </a:r>
            <a:r>
              <a:rPr lang="en-AU" altLang="en-US" sz="2400" i="1" dirty="0">
                <a:latin typeface="Courier New" panose="02070309020205020404" pitchFamily="49" charset="0"/>
              </a:rPr>
              <a:t>t</a:t>
            </a:r>
            <a:r>
              <a:rPr lang="en-AU" altLang="en-US" sz="2400" dirty="0">
                <a:latin typeface="Courier New" panose="02070309020205020404" pitchFamily="49" charset="0"/>
              </a:rPr>
              <a:t> iterations:</a:t>
            </a:r>
          </a:p>
          <a:p>
            <a:pPr eaLnBrk="0" hangingPunct="0">
              <a:spcBef>
                <a:spcPct val="0"/>
              </a:spcBef>
              <a:buClr>
                <a:schemeClr val="bg1"/>
              </a:buClr>
              <a:buFontTx/>
              <a:buNone/>
            </a:pPr>
            <a:r>
              <a:rPr lang="en-AU" altLang="en-US" sz="2400" dirty="0">
                <a:latin typeface="Courier New" panose="02070309020205020404" pitchFamily="49" charset="0"/>
              </a:rPr>
              <a:t>  Sample </a:t>
            </a:r>
            <a:r>
              <a:rPr lang="en-AU" altLang="en-US" sz="2400" i="1" dirty="0">
                <a:latin typeface="Courier New" panose="02070309020205020404" pitchFamily="49" charset="0"/>
              </a:rPr>
              <a:t>n</a:t>
            </a:r>
            <a:r>
              <a:rPr lang="en-AU" altLang="en-US" sz="2400" dirty="0">
                <a:latin typeface="Courier New" panose="02070309020205020404" pitchFamily="49" charset="0"/>
              </a:rPr>
              <a:t> instances with replacement from the training </a:t>
            </a:r>
            <a:r>
              <a:rPr lang="en-US" altLang="en-US" sz="2400" dirty="0">
                <a:latin typeface="Courier New" panose="02070309020205020404" pitchFamily="49" charset="0"/>
              </a:rPr>
              <a:t>set</a:t>
            </a:r>
            <a:r>
              <a:rPr lang="en-AU" altLang="en-US" sz="2400" dirty="0">
                <a:latin typeface="Courier New" panose="02070309020205020404" pitchFamily="49" charset="0"/>
              </a:rPr>
              <a:t>.</a:t>
            </a:r>
          </a:p>
          <a:p>
            <a:pPr eaLnBrk="0" hangingPunct="0">
              <a:spcBef>
                <a:spcPct val="0"/>
              </a:spcBef>
              <a:buClr>
                <a:schemeClr val="bg1"/>
              </a:buClr>
              <a:buFontTx/>
              <a:buNone/>
            </a:pPr>
            <a:r>
              <a:rPr lang="en-AU" altLang="en-US" sz="2400" dirty="0">
                <a:latin typeface="Courier New" panose="02070309020205020404" pitchFamily="49" charset="0"/>
              </a:rPr>
              <a:t>  Apply the learning algorithm to the sample.</a:t>
            </a:r>
          </a:p>
          <a:p>
            <a:pPr eaLnBrk="0" hangingPunct="0">
              <a:spcBef>
                <a:spcPct val="0"/>
              </a:spcBef>
              <a:buClr>
                <a:schemeClr val="bg1"/>
              </a:buClr>
              <a:buFontTx/>
              <a:buNone/>
            </a:pPr>
            <a:r>
              <a:rPr lang="en-AU" altLang="en-US" sz="2400" dirty="0">
                <a:latin typeface="Courier New" panose="02070309020205020404" pitchFamily="49" charset="0"/>
              </a:rPr>
              <a:t>  Store the resulting classifier.</a:t>
            </a:r>
          </a:p>
          <a:p>
            <a:pPr eaLnBrk="0" hangingPunct="0">
              <a:spcBef>
                <a:spcPct val="0"/>
              </a:spcBef>
              <a:buClr>
                <a:schemeClr val="bg1"/>
              </a:buClr>
              <a:buFontTx/>
              <a:buNone/>
            </a:pPr>
            <a:endParaRPr lang="en-AU" altLang="en-US" sz="2400" dirty="0">
              <a:latin typeface="Times" panose="02020603050405020304" pitchFamily="18" charset="0"/>
            </a:endParaRPr>
          </a:p>
          <a:p>
            <a:pPr eaLnBrk="0" hangingPunct="0">
              <a:spcBef>
                <a:spcPct val="0"/>
              </a:spcBef>
              <a:buClr>
                <a:schemeClr val="bg1"/>
              </a:buClr>
              <a:buFontTx/>
              <a:buNone/>
            </a:pPr>
            <a:r>
              <a:rPr lang="en-AU" altLang="en-US" sz="2400" b="1" dirty="0">
                <a:latin typeface="Times" panose="02020603050405020304" pitchFamily="18" charset="0"/>
              </a:rPr>
              <a:t>classification</a:t>
            </a:r>
            <a:endParaRPr lang="en-AU" altLang="en-US" sz="2400" b="1" i="1" dirty="0">
              <a:latin typeface="Times" panose="02020603050405020304" pitchFamily="18" charset="0"/>
            </a:endParaRPr>
          </a:p>
          <a:p>
            <a:pPr eaLnBrk="0" hangingPunct="0">
              <a:spcBef>
                <a:spcPct val="0"/>
              </a:spcBef>
              <a:buClr>
                <a:schemeClr val="bg1"/>
              </a:buClr>
              <a:buFontTx/>
              <a:buNone/>
            </a:pPr>
            <a:r>
              <a:rPr lang="en-AU" altLang="en-US" sz="2400" dirty="0">
                <a:latin typeface="Courier New" panose="02070309020205020404" pitchFamily="49" charset="0"/>
              </a:rPr>
              <a:t>For each of the </a:t>
            </a:r>
            <a:r>
              <a:rPr lang="en-AU" altLang="en-US" sz="2400" i="1" dirty="0">
                <a:latin typeface="Courier New" panose="02070309020205020404" pitchFamily="49" charset="0"/>
              </a:rPr>
              <a:t>t</a:t>
            </a:r>
            <a:r>
              <a:rPr lang="en-AU" altLang="en-US" sz="2400" dirty="0">
                <a:latin typeface="Courier New" panose="02070309020205020404" pitchFamily="49" charset="0"/>
              </a:rPr>
              <a:t> classifiers:</a:t>
            </a:r>
          </a:p>
          <a:p>
            <a:pPr eaLnBrk="0" hangingPunct="0">
              <a:spcBef>
                <a:spcPct val="0"/>
              </a:spcBef>
              <a:buClr>
                <a:schemeClr val="bg1"/>
              </a:buClr>
              <a:buFontTx/>
              <a:buNone/>
            </a:pPr>
            <a:r>
              <a:rPr lang="en-AU" altLang="en-US" sz="2400" dirty="0">
                <a:latin typeface="Courier New" panose="02070309020205020404" pitchFamily="49" charset="0"/>
              </a:rPr>
              <a:t>  Predict class of instance using classifier.</a:t>
            </a:r>
          </a:p>
          <a:p>
            <a:pPr eaLnBrk="0" hangingPunct="0">
              <a:spcBef>
                <a:spcPct val="0"/>
              </a:spcBef>
              <a:buClr>
                <a:schemeClr val="bg1"/>
              </a:buClr>
              <a:buFontTx/>
              <a:buNone/>
            </a:pPr>
            <a:r>
              <a:rPr lang="en-AU" altLang="en-US" sz="2400" dirty="0">
                <a:latin typeface="Courier New" panose="02070309020205020404" pitchFamily="49" charset="0"/>
              </a:rPr>
              <a:t>Return class that was predicted most often.</a:t>
            </a:r>
          </a:p>
        </p:txBody>
      </p:sp>
    </p:spTree>
    <p:extLst>
      <p:ext uri="{BB962C8B-B14F-4D97-AF65-F5344CB8AC3E}">
        <p14:creationId xmlns:p14="http://schemas.microsoft.com/office/powerpoint/2010/main" val="42737299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259"/>
            <a:ext cx="10515600" cy="403413"/>
          </a:xfrm>
        </p:spPr>
        <p:txBody>
          <a:bodyPr>
            <a:noAutofit/>
          </a:bodyPr>
          <a:lstStyle/>
          <a:p>
            <a:r>
              <a:rPr lang="en-US" sz="3200" dirty="0" smtClean="0"/>
              <a:t>Parameters continued…</a:t>
            </a:r>
            <a:endParaRPr lang="en-US" sz="3200" dirty="0"/>
          </a:p>
        </p:txBody>
      </p:sp>
      <p:sp>
        <p:nvSpPr>
          <p:cNvPr id="3" name="Content Placeholder 2"/>
          <p:cNvSpPr>
            <a:spLocks noGrp="1"/>
          </p:cNvSpPr>
          <p:nvPr>
            <p:ph idx="1"/>
          </p:nvPr>
        </p:nvSpPr>
        <p:spPr>
          <a:xfrm>
            <a:off x="367552" y="696071"/>
            <a:ext cx="11465859" cy="5973669"/>
          </a:xfrm>
        </p:spPr>
        <p:txBody>
          <a:bodyPr>
            <a:normAutofit fontScale="85000" lnSpcReduction="20000"/>
          </a:bodyPr>
          <a:lstStyle/>
          <a:p>
            <a:r>
              <a:rPr lang="en-US" dirty="0" err="1"/>
              <a:t>max_depth</a:t>
            </a:r>
            <a:r>
              <a:rPr lang="en-US" dirty="0"/>
              <a:t>[default=6][range: (0,Inf)]</a:t>
            </a:r>
          </a:p>
          <a:p>
            <a:pPr lvl="1"/>
            <a:r>
              <a:rPr lang="en-US" dirty="0"/>
              <a:t>It controls the depth of the tree. Larger the depth, more complex the model; higher chances of overfitting. There is no standard value for </a:t>
            </a:r>
            <a:r>
              <a:rPr lang="en-US" dirty="0" err="1"/>
              <a:t>max_depth</a:t>
            </a:r>
            <a:r>
              <a:rPr lang="en-US" dirty="0"/>
              <a:t>. Larger data sets require deep trees to learn the rules from data.  Should be tuned using CV</a:t>
            </a:r>
          </a:p>
          <a:p>
            <a:r>
              <a:rPr lang="en-US" dirty="0" err="1" smtClean="0"/>
              <a:t>min_child_weight</a:t>
            </a:r>
            <a:r>
              <a:rPr lang="en-US" dirty="0" smtClean="0"/>
              <a:t>[default=1</a:t>
            </a:r>
            <a:r>
              <a:rPr lang="en-US" dirty="0"/>
              <a:t>][range:(0,Inf)]</a:t>
            </a:r>
          </a:p>
          <a:p>
            <a:pPr lvl="1"/>
            <a:r>
              <a:rPr lang="en-US" dirty="0" smtClean="0"/>
              <a:t>In </a:t>
            </a:r>
            <a:r>
              <a:rPr lang="en-US" dirty="0"/>
              <a:t>regression, it refers to the minimum number of instances required in a child node. In classification, if the leaf node has a minimum sum of instance weight (calculated by second order partial derivative) lower than </a:t>
            </a:r>
            <a:r>
              <a:rPr lang="en-US" dirty="0" err="1"/>
              <a:t>min_child_weight</a:t>
            </a:r>
            <a:r>
              <a:rPr lang="en-US" dirty="0"/>
              <a:t>, the tree splitting stops.        In simple words, it blocks the potential feature interactions to prevent overfitting. Should be tuned using CV.</a:t>
            </a:r>
          </a:p>
          <a:p>
            <a:r>
              <a:rPr lang="en-US" dirty="0"/>
              <a:t> </a:t>
            </a:r>
            <a:r>
              <a:rPr lang="en-US" dirty="0" smtClean="0"/>
              <a:t>subsample[default=1</a:t>
            </a:r>
            <a:r>
              <a:rPr lang="en-US" dirty="0"/>
              <a:t>][range: (0,1)]</a:t>
            </a:r>
          </a:p>
          <a:p>
            <a:pPr lvl="1"/>
            <a:r>
              <a:rPr lang="en-US" dirty="0" smtClean="0"/>
              <a:t>It </a:t>
            </a:r>
            <a:r>
              <a:rPr lang="en-US" dirty="0"/>
              <a:t>controls the number of samples (observations) supplied to a tree.     Typically, its values lie between (0.5-0.8)</a:t>
            </a:r>
          </a:p>
          <a:p>
            <a:r>
              <a:rPr lang="en-US" dirty="0"/>
              <a:t> </a:t>
            </a:r>
            <a:r>
              <a:rPr lang="en-US" dirty="0" err="1" smtClean="0"/>
              <a:t>colsample_bytree</a:t>
            </a:r>
            <a:r>
              <a:rPr lang="en-US" dirty="0" smtClean="0"/>
              <a:t>[default=1</a:t>
            </a:r>
            <a:r>
              <a:rPr lang="en-US" dirty="0"/>
              <a:t>][range: (0,1)]</a:t>
            </a:r>
          </a:p>
          <a:p>
            <a:pPr lvl="1"/>
            <a:r>
              <a:rPr lang="en-US" dirty="0" smtClean="0"/>
              <a:t>It </a:t>
            </a:r>
            <a:r>
              <a:rPr lang="en-US" dirty="0"/>
              <a:t>control the number of features (variables) supplied to a tree   Typically, its values lie between (0.5,0.9)</a:t>
            </a:r>
          </a:p>
          <a:p>
            <a:r>
              <a:rPr lang="en-US" dirty="0"/>
              <a:t> </a:t>
            </a:r>
            <a:r>
              <a:rPr lang="en-US" dirty="0" smtClean="0"/>
              <a:t>lambda[default=0</a:t>
            </a:r>
            <a:r>
              <a:rPr lang="en-US" dirty="0"/>
              <a:t>]</a:t>
            </a:r>
          </a:p>
          <a:p>
            <a:pPr lvl="1"/>
            <a:r>
              <a:rPr lang="en-US" dirty="0" smtClean="0"/>
              <a:t>It </a:t>
            </a:r>
            <a:r>
              <a:rPr lang="en-US" dirty="0"/>
              <a:t>controls L2 regularization (equivalent to Ridge regression) on weights. It is used to avoid overfitting.</a:t>
            </a:r>
          </a:p>
          <a:p>
            <a:r>
              <a:rPr lang="en-US" dirty="0"/>
              <a:t> </a:t>
            </a:r>
            <a:r>
              <a:rPr lang="en-US" dirty="0" smtClean="0"/>
              <a:t>alpha[default=1</a:t>
            </a:r>
            <a:r>
              <a:rPr lang="en-US" dirty="0"/>
              <a:t>]</a:t>
            </a:r>
          </a:p>
          <a:p>
            <a:pPr lvl="1"/>
            <a:r>
              <a:rPr lang="en-US" dirty="0" smtClean="0"/>
              <a:t>It </a:t>
            </a:r>
            <a:r>
              <a:rPr lang="en-US" dirty="0"/>
              <a:t>controls L1 regularization (equivalent to Lasso regression) on weights. In addition to shrinkage, enabling alpha also results in feature selection. Hence, it's more useful on high dimensional data sets.</a:t>
            </a:r>
          </a:p>
        </p:txBody>
      </p:sp>
    </p:spTree>
    <p:extLst>
      <p:ext uri="{BB962C8B-B14F-4D97-AF65-F5344CB8AC3E}">
        <p14:creationId xmlns:p14="http://schemas.microsoft.com/office/powerpoint/2010/main" val="1611947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t>Parameters continued…</a:t>
            </a:r>
          </a:p>
        </p:txBody>
      </p:sp>
      <p:sp>
        <p:nvSpPr>
          <p:cNvPr id="3" name="Content Placeholder 2"/>
          <p:cNvSpPr>
            <a:spLocks noGrp="1"/>
          </p:cNvSpPr>
          <p:nvPr>
            <p:ph idx="1"/>
          </p:nvPr>
        </p:nvSpPr>
        <p:spPr>
          <a:xfrm>
            <a:off x="838200" y="1277470"/>
            <a:ext cx="10515600" cy="5343245"/>
          </a:xfrm>
        </p:spPr>
        <p:txBody>
          <a:bodyPr>
            <a:normAutofit/>
          </a:bodyPr>
          <a:lstStyle/>
          <a:p>
            <a:r>
              <a:rPr lang="en-US" dirty="0"/>
              <a:t>Parameters for Linear </a:t>
            </a:r>
            <a:r>
              <a:rPr lang="en-US" dirty="0" smtClean="0"/>
              <a:t>Booster</a:t>
            </a:r>
          </a:p>
          <a:p>
            <a:r>
              <a:rPr lang="en-US" dirty="0" smtClean="0"/>
              <a:t>    </a:t>
            </a:r>
            <a:r>
              <a:rPr lang="en-US" dirty="0" err="1"/>
              <a:t>nrounds</a:t>
            </a:r>
            <a:r>
              <a:rPr lang="en-US" dirty="0"/>
              <a:t>[default=100]</a:t>
            </a:r>
          </a:p>
          <a:p>
            <a:pPr lvl="1"/>
            <a:r>
              <a:rPr lang="en-US" dirty="0" smtClean="0"/>
              <a:t>It </a:t>
            </a:r>
            <a:r>
              <a:rPr lang="en-US" dirty="0"/>
              <a:t>controls the maximum number of iterations (steps) required for gradient descent to converge</a:t>
            </a:r>
            <a:r>
              <a:rPr lang="en-US" dirty="0" smtClean="0"/>
              <a:t>.  </a:t>
            </a:r>
            <a:r>
              <a:rPr lang="en-US" dirty="0"/>
              <a:t>Should be tuned using CV</a:t>
            </a:r>
          </a:p>
          <a:p>
            <a:r>
              <a:rPr lang="en-US" dirty="0"/>
              <a:t>    lambda[default=0]</a:t>
            </a:r>
          </a:p>
          <a:p>
            <a:pPr lvl="1"/>
            <a:r>
              <a:rPr lang="en-US" dirty="0" smtClean="0"/>
              <a:t>It </a:t>
            </a:r>
            <a:r>
              <a:rPr lang="en-US" dirty="0"/>
              <a:t>enables Ridge Regression. Same as above</a:t>
            </a:r>
          </a:p>
          <a:p>
            <a:r>
              <a:rPr lang="en-US" dirty="0"/>
              <a:t>    alpha[default=1]</a:t>
            </a:r>
          </a:p>
          <a:p>
            <a:pPr lvl="1"/>
            <a:r>
              <a:rPr lang="en-US" dirty="0" smtClean="0"/>
              <a:t>It </a:t>
            </a:r>
            <a:r>
              <a:rPr lang="en-US" dirty="0"/>
              <a:t>enables Lasso Regression. Same as </a:t>
            </a:r>
            <a:r>
              <a:rPr lang="en-US" dirty="0" smtClean="0"/>
              <a:t>above</a:t>
            </a:r>
          </a:p>
          <a:p>
            <a:endParaRPr lang="en-US" dirty="0"/>
          </a:p>
          <a:p>
            <a:endParaRPr lang="en-US" dirty="0"/>
          </a:p>
        </p:txBody>
      </p:sp>
    </p:spTree>
    <p:extLst>
      <p:ext uri="{BB962C8B-B14F-4D97-AF65-F5344CB8AC3E}">
        <p14:creationId xmlns:p14="http://schemas.microsoft.com/office/powerpoint/2010/main" val="21825095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102"/>
            <a:ext cx="10515600" cy="361016"/>
          </a:xfrm>
        </p:spPr>
        <p:txBody>
          <a:bodyPr>
            <a:noAutofit/>
          </a:bodyPr>
          <a:lstStyle/>
          <a:p>
            <a:r>
              <a:rPr lang="en-US" sz="3200" dirty="0"/>
              <a:t>Parameters continued…</a:t>
            </a:r>
          </a:p>
        </p:txBody>
      </p:sp>
      <p:sp>
        <p:nvSpPr>
          <p:cNvPr id="3" name="Content Placeholder 2"/>
          <p:cNvSpPr>
            <a:spLocks noGrp="1"/>
          </p:cNvSpPr>
          <p:nvPr>
            <p:ph idx="1"/>
          </p:nvPr>
        </p:nvSpPr>
        <p:spPr>
          <a:xfrm>
            <a:off x="416859" y="726141"/>
            <a:ext cx="10936941" cy="6131859"/>
          </a:xfrm>
        </p:spPr>
        <p:txBody>
          <a:bodyPr>
            <a:normAutofit fontScale="70000" lnSpcReduction="20000"/>
          </a:bodyPr>
          <a:lstStyle/>
          <a:p>
            <a:r>
              <a:rPr lang="en-US" b="1" dirty="0"/>
              <a:t>Learning Task Parameters</a:t>
            </a:r>
          </a:p>
          <a:p>
            <a:r>
              <a:rPr lang="en-US" dirty="0"/>
              <a:t>These parameters specify methods for the loss function and model </a:t>
            </a:r>
            <a:r>
              <a:rPr lang="en-US" dirty="0" smtClean="0"/>
              <a:t>evaluation</a:t>
            </a:r>
          </a:p>
          <a:p>
            <a:r>
              <a:rPr lang="en-US" dirty="0" smtClean="0"/>
              <a:t>    </a:t>
            </a:r>
            <a:r>
              <a:rPr lang="en-US" dirty="0"/>
              <a:t>Objective[default=</a:t>
            </a:r>
            <a:r>
              <a:rPr lang="en-US" dirty="0" err="1"/>
              <a:t>reg:linear</a:t>
            </a:r>
            <a:r>
              <a:rPr lang="en-US" dirty="0"/>
              <a:t>]</a:t>
            </a:r>
          </a:p>
          <a:p>
            <a:r>
              <a:rPr lang="en-US" dirty="0"/>
              <a:t>        </a:t>
            </a:r>
            <a:r>
              <a:rPr lang="en-US" dirty="0" err="1"/>
              <a:t>reg:linear</a:t>
            </a:r>
            <a:r>
              <a:rPr lang="en-US" dirty="0"/>
              <a:t> - for linear regression</a:t>
            </a:r>
          </a:p>
          <a:p>
            <a:r>
              <a:rPr lang="en-US" dirty="0"/>
              <a:t>        </a:t>
            </a:r>
            <a:r>
              <a:rPr lang="en-US" dirty="0" err="1"/>
              <a:t>binary:logistic</a:t>
            </a:r>
            <a:r>
              <a:rPr lang="en-US" dirty="0"/>
              <a:t> - logistic regression for binary classification. It returns class probabilities</a:t>
            </a:r>
          </a:p>
          <a:p>
            <a:r>
              <a:rPr lang="en-US" dirty="0"/>
              <a:t>        </a:t>
            </a:r>
            <a:r>
              <a:rPr lang="en-US" dirty="0" err="1"/>
              <a:t>multi:softmax</a:t>
            </a:r>
            <a:r>
              <a:rPr lang="en-US" dirty="0"/>
              <a:t> - </a:t>
            </a:r>
            <a:r>
              <a:rPr lang="en-US" dirty="0" err="1"/>
              <a:t>multiclassification</a:t>
            </a:r>
            <a:r>
              <a:rPr lang="en-US" dirty="0"/>
              <a:t> using </a:t>
            </a:r>
            <a:r>
              <a:rPr lang="en-US" dirty="0" err="1"/>
              <a:t>softmax</a:t>
            </a:r>
            <a:r>
              <a:rPr lang="en-US" dirty="0"/>
              <a:t> objective. It returns predicted class labels. It </a:t>
            </a:r>
            <a:r>
              <a:rPr lang="en-US" dirty="0" smtClean="0"/>
              <a:t>	requires setting </a:t>
            </a:r>
            <a:r>
              <a:rPr lang="en-US" dirty="0" err="1"/>
              <a:t>num_class</a:t>
            </a:r>
            <a:r>
              <a:rPr lang="en-US" dirty="0"/>
              <a:t> parameter denoting number of unique prediction classes.</a:t>
            </a:r>
          </a:p>
          <a:p>
            <a:r>
              <a:rPr lang="en-US" dirty="0"/>
              <a:t>        </a:t>
            </a:r>
            <a:r>
              <a:rPr lang="en-US" dirty="0" err="1"/>
              <a:t>multi:softprob</a:t>
            </a:r>
            <a:r>
              <a:rPr lang="en-US" dirty="0"/>
              <a:t> - </a:t>
            </a:r>
            <a:r>
              <a:rPr lang="en-US" dirty="0" err="1"/>
              <a:t>multiclassification</a:t>
            </a:r>
            <a:r>
              <a:rPr lang="en-US" dirty="0"/>
              <a:t> using </a:t>
            </a:r>
            <a:r>
              <a:rPr lang="en-US" dirty="0" err="1"/>
              <a:t>softmax</a:t>
            </a:r>
            <a:r>
              <a:rPr lang="en-US" dirty="0"/>
              <a:t> objective. It returns predicted class </a:t>
            </a:r>
            <a:r>
              <a:rPr lang="en-US" dirty="0" smtClean="0"/>
              <a:t>	probabilities</a:t>
            </a:r>
            <a:r>
              <a:rPr lang="en-US" dirty="0"/>
              <a:t>.</a:t>
            </a:r>
          </a:p>
          <a:p>
            <a:r>
              <a:rPr lang="en-US" dirty="0"/>
              <a:t>    </a:t>
            </a:r>
            <a:r>
              <a:rPr lang="en-US" dirty="0" err="1"/>
              <a:t>eval_metric</a:t>
            </a:r>
            <a:r>
              <a:rPr lang="en-US" dirty="0"/>
              <a:t> [no default, depends on objective selected]</a:t>
            </a:r>
          </a:p>
          <a:p>
            <a:r>
              <a:rPr lang="en-US" dirty="0"/>
              <a:t>        These metrics are used to evaluate a model's accuracy on validation data. For regression, default </a:t>
            </a:r>
            <a:r>
              <a:rPr lang="en-US" dirty="0" smtClean="0"/>
              <a:t>	metric is RMSE</a:t>
            </a:r>
            <a:r>
              <a:rPr lang="en-US" dirty="0"/>
              <a:t>. For classification, default metric is error.</a:t>
            </a:r>
          </a:p>
          <a:p>
            <a:r>
              <a:rPr lang="en-US" dirty="0"/>
              <a:t>        Available error functions are as follows:</a:t>
            </a:r>
          </a:p>
          <a:p>
            <a:r>
              <a:rPr lang="en-US" dirty="0"/>
              <a:t>            </a:t>
            </a:r>
            <a:r>
              <a:rPr lang="en-US" dirty="0" err="1"/>
              <a:t>mae</a:t>
            </a:r>
            <a:r>
              <a:rPr lang="en-US" dirty="0"/>
              <a:t> - Mean Absolute Error (used in regression)</a:t>
            </a:r>
          </a:p>
          <a:p>
            <a:r>
              <a:rPr lang="en-US" dirty="0"/>
              <a:t>            </a:t>
            </a:r>
            <a:r>
              <a:rPr lang="en-US" dirty="0" err="1"/>
              <a:t>Logloss</a:t>
            </a:r>
            <a:r>
              <a:rPr lang="en-US" dirty="0"/>
              <a:t> - Negative </a:t>
            </a:r>
            <a:r>
              <a:rPr lang="en-US" dirty="0" err="1"/>
              <a:t>loglikelihood</a:t>
            </a:r>
            <a:r>
              <a:rPr lang="en-US" dirty="0"/>
              <a:t> (used in classification)</a:t>
            </a:r>
          </a:p>
          <a:p>
            <a:r>
              <a:rPr lang="en-US" dirty="0"/>
              <a:t>            AUC - Area under curve (used in classification)</a:t>
            </a:r>
          </a:p>
          <a:p>
            <a:r>
              <a:rPr lang="en-US" dirty="0"/>
              <a:t>            RMSE - Root mean square error (used in regression)</a:t>
            </a:r>
          </a:p>
          <a:p>
            <a:r>
              <a:rPr lang="en-US" dirty="0"/>
              <a:t>            error - Binary classification error rate [#wrong cases/#all cases]</a:t>
            </a:r>
          </a:p>
          <a:p>
            <a:r>
              <a:rPr lang="en-US" dirty="0"/>
              <a:t>            </a:t>
            </a:r>
            <a:r>
              <a:rPr lang="en-US" dirty="0" err="1"/>
              <a:t>mlogloss</a:t>
            </a:r>
            <a:r>
              <a:rPr lang="en-US" dirty="0"/>
              <a:t> - multiclass </a:t>
            </a:r>
            <a:r>
              <a:rPr lang="en-US" dirty="0" err="1"/>
              <a:t>logloss</a:t>
            </a:r>
            <a:r>
              <a:rPr lang="en-US" dirty="0"/>
              <a:t> (used in classification)</a:t>
            </a:r>
          </a:p>
          <a:p>
            <a:endParaRPr lang="en-US" dirty="0"/>
          </a:p>
        </p:txBody>
      </p:sp>
    </p:spTree>
    <p:extLst>
      <p:ext uri="{BB962C8B-B14F-4D97-AF65-F5344CB8AC3E}">
        <p14:creationId xmlns:p14="http://schemas.microsoft.com/office/powerpoint/2010/main" val="26555363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995"/>
            <a:ext cx="10515600" cy="468593"/>
          </a:xfrm>
        </p:spPr>
        <p:txBody>
          <a:bodyPr>
            <a:normAutofit fontScale="90000"/>
          </a:bodyPr>
          <a:lstStyle/>
          <a:p>
            <a:r>
              <a:rPr lang="en-US" dirty="0" smtClean="0"/>
              <a:t>Practice / HW</a:t>
            </a:r>
            <a:endParaRPr lang="en-US" dirty="0"/>
          </a:p>
        </p:txBody>
      </p:sp>
      <p:sp>
        <p:nvSpPr>
          <p:cNvPr id="3" name="Content Placeholder 2"/>
          <p:cNvSpPr>
            <a:spLocks noGrp="1"/>
          </p:cNvSpPr>
          <p:nvPr>
            <p:ph idx="1"/>
          </p:nvPr>
        </p:nvSpPr>
        <p:spPr>
          <a:xfrm>
            <a:off x="838200" y="914400"/>
            <a:ext cx="10515600" cy="5486400"/>
          </a:xfrm>
        </p:spPr>
        <p:txBody>
          <a:bodyPr>
            <a:normAutofit fontScale="92500"/>
          </a:bodyPr>
          <a:lstStyle/>
          <a:p>
            <a:r>
              <a:rPr lang="en-US" dirty="0" smtClean="0"/>
              <a:t>Use the </a:t>
            </a:r>
            <a:r>
              <a:rPr lang="en-US" dirty="0" err="1" smtClean="0"/>
              <a:t>Carseats</a:t>
            </a:r>
            <a:r>
              <a:rPr lang="en-US" dirty="0" smtClean="0"/>
              <a:t> </a:t>
            </a:r>
            <a:r>
              <a:rPr lang="en-US" dirty="0"/>
              <a:t>data </a:t>
            </a:r>
            <a:r>
              <a:rPr lang="en-US" dirty="0" smtClean="0"/>
              <a:t>set in </a:t>
            </a:r>
            <a:r>
              <a:rPr lang="en-US" dirty="0" smtClean="0"/>
              <a:t>ISLR package</a:t>
            </a:r>
            <a:endParaRPr lang="en-US" dirty="0"/>
          </a:p>
          <a:p>
            <a:r>
              <a:rPr lang="en-US" dirty="0"/>
              <a:t>(a) Split the data set into a training set and a test set.</a:t>
            </a:r>
          </a:p>
          <a:p>
            <a:r>
              <a:rPr lang="en-US" dirty="0"/>
              <a:t>(b) Fit a regression tree to the training </a:t>
            </a:r>
            <a:r>
              <a:rPr lang="en-US" dirty="0" smtClean="0"/>
              <a:t>set by selecting an appropriate target variable to predict. </a:t>
            </a:r>
            <a:r>
              <a:rPr lang="en-US" dirty="0"/>
              <a:t>Plot the tree, and </a:t>
            </a:r>
            <a:r>
              <a:rPr lang="en-US" dirty="0" smtClean="0"/>
              <a:t>interpret the </a:t>
            </a:r>
            <a:r>
              <a:rPr lang="en-US" dirty="0"/>
              <a:t>results. What test MSE do you obtain?</a:t>
            </a:r>
          </a:p>
          <a:p>
            <a:r>
              <a:rPr lang="en-US" dirty="0"/>
              <a:t>(c) Use cross-validation in order to determine the optimal level </a:t>
            </a:r>
            <a:r>
              <a:rPr lang="en-US" dirty="0" smtClean="0"/>
              <a:t>of tree </a:t>
            </a:r>
            <a:r>
              <a:rPr lang="en-US" dirty="0"/>
              <a:t>complexity. </a:t>
            </a:r>
            <a:endParaRPr lang="en-US" dirty="0" smtClean="0"/>
          </a:p>
          <a:p>
            <a:r>
              <a:rPr lang="en-US" dirty="0" smtClean="0"/>
              <a:t>(</a:t>
            </a:r>
            <a:r>
              <a:rPr lang="en-US" dirty="0"/>
              <a:t>d) Use the bagging approach </a:t>
            </a:r>
            <a:r>
              <a:rPr lang="en-US" dirty="0" smtClean="0"/>
              <a:t>to do the prediction. What test </a:t>
            </a:r>
            <a:r>
              <a:rPr lang="en-US" dirty="0"/>
              <a:t>MSE do you obtain? </a:t>
            </a:r>
            <a:r>
              <a:rPr lang="en-US" dirty="0" smtClean="0"/>
              <a:t>Which </a:t>
            </a:r>
            <a:r>
              <a:rPr lang="en-US" dirty="0"/>
              <a:t>variables are most </a:t>
            </a:r>
            <a:r>
              <a:rPr lang="en-US" dirty="0" smtClean="0"/>
              <a:t>important? Plot the variable importance.</a:t>
            </a:r>
          </a:p>
          <a:p>
            <a:r>
              <a:rPr lang="en-US" dirty="0" smtClean="0"/>
              <a:t>(e) Use </a:t>
            </a:r>
            <a:r>
              <a:rPr lang="en-US" dirty="0"/>
              <a:t>random </a:t>
            </a:r>
            <a:r>
              <a:rPr lang="en-US" dirty="0" smtClean="0"/>
              <a:t>forest </a:t>
            </a:r>
            <a:r>
              <a:rPr lang="en-US" dirty="0"/>
              <a:t>to </a:t>
            </a:r>
            <a:r>
              <a:rPr lang="en-US" dirty="0" smtClean="0"/>
              <a:t>do the prediction. </a:t>
            </a:r>
            <a:r>
              <a:rPr lang="en-US" dirty="0"/>
              <a:t>What test MSE do </a:t>
            </a:r>
            <a:r>
              <a:rPr lang="en-US" dirty="0" smtClean="0"/>
              <a:t>you obtain</a:t>
            </a:r>
            <a:r>
              <a:rPr lang="en-US" dirty="0"/>
              <a:t>? </a:t>
            </a:r>
            <a:r>
              <a:rPr lang="en-US" dirty="0" smtClean="0"/>
              <a:t> Which variables are most </a:t>
            </a:r>
            <a:r>
              <a:rPr lang="en-US" dirty="0"/>
              <a:t>important. Plot the variable </a:t>
            </a:r>
            <a:r>
              <a:rPr lang="en-US" dirty="0" smtClean="0"/>
              <a:t>importance. Try various values of m, </a:t>
            </a:r>
            <a:r>
              <a:rPr lang="en-US" dirty="0"/>
              <a:t>the number of variables considered at each </a:t>
            </a:r>
            <a:r>
              <a:rPr lang="en-US" dirty="0" smtClean="0"/>
              <a:t>split and describe </a:t>
            </a:r>
            <a:r>
              <a:rPr lang="en-US" dirty="0"/>
              <a:t>the effect of </a:t>
            </a:r>
            <a:r>
              <a:rPr lang="en-US" i="1" dirty="0" smtClean="0"/>
              <a:t>m</a:t>
            </a:r>
            <a:r>
              <a:rPr lang="en-US" dirty="0" smtClean="0"/>
              <a:t> </a:t>
            </a:r>
            <a:r>
              <a:rPr lang="en-US" dirty="0"/>
              <a:t>on the error </a:t>
            </a:r>
            <a:r>
              <a:rPr lang="en-US" dirty="0" smtClean="0"/>
              <a:t>rate.</a:t>
            </a:r>
            <a:endParaRPr lang="en-US" dirty="0"/>
          </a:p>
        </p:txBody>
      </p:sp>
    </p:spTree>
    <p:extLst>
      <p:ext uri="{BB962C8B-B14F-4D97-AF65-F5344CB8AC3E}">
        <p14:creationId xmlns:p14="http://schemas.microsoft.com/office/powerpoint/2010/main" val="1752112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548"/>
            <a:ext cx="10515600" cy="441699"/>
          </a:xfrm>
        </p:spPr>
        <p:txBody>
          <a:bodyPr>
            <a:normAutofit fontScale="90000"/>
          </a:bodyPr>
          <a:lstStyle/>
          <a:p>
            <a:r>
              <a:rPr lang="en-US" dirty="0" smtClean="0"/>
              <a:t>Practice / HW</a:t>
            </a:r>
            <a:endParaRPr lang="en-US" dirty="0"/>
          </a:p>
        </p:txBody>
      </p:sp>
      <p:sp>
        <p:nvSpPr>
          <p:cNvPr id="3" name="Content Placeholder 2"/>
          <p:cNvSpPr>
            <a:spLocks noGrp="1"/>
          </p:cNvSpPr>
          <p:nvPr>
            <p:ph idx="1"/>
          </p:nvPr>
        </p:nvSpPr>
        <p:spPr>
          <a:xfrm>
            <a:off x="838200" y="874059"/>
            <a:ext cx="10515600" cy="5302904"/>
          </a:xfrm>
        </p:spPr>
        <p:txBody>
          <a:bodyPr>
            <a:normAutofit fontScale="92500" lnSpcReduction="20000"/>
          </a:bodyPr>
          <a:lstStyle/>
          <a:p>
            <a:r>
              <a:rPr lang="en-US" dirty="0"/>
              <a:t>We now use boosting to predict Salary in the Hitters data </a:t>
            </a:r>
            <a:r>
              <a:rPr lang="en-US" dirty="0" smtClean="0"/>
              <a:t>set in the ISLR package.</a:t>
            </a:r>
            <a:endParaRPr lang="en-US" dirty="0"/>
          </a:p>
          <a:p>
            <a:r>
              <a:rPr lang="en-US" dirty="0"/>
              <a:t>(a) Remove the observations for whom the salary information </a:t>
            </a:r>
            <a:r>
              <a:rPr lang="en-US" dirty="0" smtClean="0"/>
              <a:t>is unknown</a:t>
            </a:r>
            <a:r>
              <a:rPr lang="en-US" dirty="0"/>
              <a:t>, and then log-transform the salaries.</a:t>
            </a:r>
          </a:p>
          <a:p>
            <a:r>
              <a:rPr lang="en-US" dirty="0" smtClean="0"/>
              <a:t>(</a:t>
            </a:r>
            <a:r>
              <a:rPr lang="en-US" dirty="0"/>
              <a:t>b) Create a training set consisting of </a:t>
            </a:r>
            <a:r>
              <a:rPr lang="en-US" dirty="0" smtClean="0"/>
              <a:t>65% of the observations</a:t>
            </a:r>
            <a:r>
              <a:rPr lang="en-US" dirty="0"/>
              <a:t>, </a:t>
            </a:r>
            <a:r>
              <a:rPr lang="en-US" dirty="0" smtClean="0"/>
              <a:t>and a </a:t>
            </a:r>
            <a:r>
              <a:rPr lang="en-US" dirty="0"/>
              <a:t>test set consisting of the remaining observations.</a:t>
            </a:r>
          </a:p>
          <a:p>
            <a:r>
              <a:rPr lang="en-US" dirty="0"/>
              <a:t>(c) Perform boosting </a:t>
            </a:r>
            <a:r>
              <a:rPr lang="en-US" dirty="0" smtClean="0"/>
              <a:t>using </a:t>
            </a:r>
            <a:r>
              <a:rPr lang="en-US" dirty="0" err="1" smtClean="0"/>
              <a:t>XGBoost</a:t>
            </a:r>
            <a:r>
              <a:rPr lang="en-US" dirty="0" smtClean="0"/>
              <a:t> on </a:t>
            </a:r>
            <a:r>
              <a:rPr lang="en-US" dirty="0"/>
              <a:t>the training set with </a:t>
            </a:r>
            <a:r>
              <a:rPr lang="en-US" dirty="0" smtClean="0"/>
              <a:t>1,000 </a:t>
            </a:r>
            <a:r>
              <a:rPr lang="en-US" dirty="0"/>
              <a:t>trees for a </a:t>
            </a:r>
            <a:r>
              <a:rPr lang="en-US" dirty="0" smtClean="0"/>
              <a:t>range of </a:t>
            </a:r>
            <a:r>
              <a:rPr lang="en-US" dirty="0"/>
              <a:t>values of the shrinkage parameter </a:t>
            </a:r>
            <a:r>
              <a:rPr lang="en-US" i="1" dirty="0"/>
              <a:t>λ</a:t>
            </a:r>
            <a:r>
              <a:rPr lang="en-US" dirty="0"/>
              <a:t>. Produce a plot </a:t>
            </a:r>
            <a:r>
              <a:rPr lang="en-US" dirty="0" smtClean="0"/>
              <a:t>with different </a:t>
            </a:r>
            <a:r>
              <a:rPr lang="en-US" dirty="0"/>
              <a:t>shrinkage values on the </a:t>
            </a:r>
            <a:r>
              <a:rPr lang="en-US" i="1" dirty="0"/>
              <a:t>x</a:t>
            </a:r>
            <a:r>
              <a:rPr lang="en-US" dirty="0"/>
              <a:t>-axis and the </a:t>
            </a:r>
            <a:r>
              <a:rPr lang="en-US" dirty="0" smtClean="0"/>
              <a:t>corresponding training </a:t>
            </a:r>
            <a:r>
              <a:rPr lang="en-US" dirty="0"/>
              <a:t>set MSE on the </a:t>
            </a:r>
            <a:r>
              <a:rPr lang="en-US" i="1" dirty="0"/>
              <a:t>y</a:t>
            </a:r>
            <a:r>
              <a:rPr lang="en-US" dirty="0"/>
              <a:t>-axis</a:t>
            </a:r>
            <a:r>
              <a:rPr lang="en-US" dirty="0" smtClean="0"/>
              <a:t>.</a:t>
            </a:r>
            <a:endParaRPr lang="en-US" dirty="0"/>
          </a:p>
          <a:p>
            <a:r>
              <a:rPr lang="en-US" dirty="0" smtClean="0"/>
              <a:t>(d) </a:t>
            </a:r>
            <a:r>
              <a:rPr lang="en-US" dirty="0"/>
              <a:t>Compare the test MSE of boosting to the test MSE that </a:t>
            </a:r>
            <a:r>
              <a:rPr lang="en-US" dirty="0" smtClean="0"/>
              <a:t>results from </a:t>
            </a:r>
            <a:r>
              <a:rPr lang="en-US" dirty="0"/>
              <a:t>applying </a:t>
            </a:r>
            <a:r>
              <a:rPr lang="en-US" dirty="0" smtClean="0"/>
              <a:t>an linear regression approach.</a:t>
            </a:r>
            <a:endParaRPr lang="en-US" dirty="0"/>
          </a:p>
          <a:p>
            <a:r>
              <a:rPr lang="en-US" dirty="0" smtClean="0"/>
              <a:t>(e) </a:t>
            </a:r>
            <a:r>
              <a:rPr lang="en-US" dirty="0"/>
              <a:t>Which variables appear to be the most important predictors </a:t>
            </a:r>
            <a:r>
              <a:rPr lang="en-US" dirty="0" smtClean="0"/>
              <a:t>in the </a:t>
            </a:r>
            <a:r>
              <a:rPr lang="en-US" dirty="0"/>
              <a:t>boosted model?</a:t>
            </a:r>
          </a:p>
          <a:p>
            <a:r>
              <a:rPr lang="en-US" dirty="0" smtClean="0"/>
              <a:t>(f) </a:t>
            </a:r>
            <a:r>
              <a:rPr lang="en-US" dirty="0"/>
              <a:t>Now apply bagging to the training set. What is the test set </a:t>
            </a:r>
            <a:r>
              <a:rPr lang="en-US" dirty="0" smtClean="0"/>
              <a:t>MSE for </a:t>
            </a:r>
            <a:r>
              <a:rPr lang="en-US" dirty="0"/>
              <a:t>this approach?</a:t>
            </a:r>
          </a:p>
        </p:txBody>
      </p:sp>
    </p:spTree>
    <p:extLst>
      <p:ext uri="{BB962C8B-B14F-4D97-AF65-F5344CB8AC3E}">
        <p14:creationId xmlns:p14="http://schemas.microsoft.com/office/powerpoint/2010/main" val="362288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8251"/>
          </a:xfrm>
        </p:spPr>
        <p:txBody>
          <a:bodyPr>
            <a:normAutofit fontScale="90000"/>
          </a:bodyPr>
          <a:lstStyle/>
          <a:p>
            <a:r>
              <a:rPr lang="en-US" dirty="0" smtClean="0"/>
              <a:t>Practice / HW</a:t>
            </a:r>
            <a:endParaRPr lang="en-US" dirty="0"/>
          </a:p>
        </p:txBody>
      </p:sp>
      <p:sp>
        <p:nvSpPr>
          <p:cNvPr id="3" name="Content Placeholder 2"/>
          <p:cNvSpPr>
            <a:spLocks noGrp="1"/>
          </p:cNvSpPr>
          <p:nvPr>
            <p:ph idx="1"/>
          </p:nvPr>
        </p:nvSpPr>
        <p:spPr>
          <a:xfrm>
            <a:off x="838200" y="1008529"/>
            <a:ext cx="10515600" cy="5168434"/>
          </a:xfrm>
        </p:spPr>
        <p:txBody>
          <a:bodyPr>
            <a:normAutofit lnSpcReduction="10000"/>
          </a:bodyPr>
          <a:lstStyle/>
          <a:p>
            <a:r>
              <a:rPr lang="en-US" dirty="0"/>
              <a:t>This question uses the Caravan data </a:t>
            </a:r>
            <a:r>
              <a:rPr lang="en-US" dirty="0" smtClean="0"/>
              <a:t>set in the ISLR package.</a:t>
            </a:r>
            <a:endParaRPr lang="en-US" dirty="0"/>
          </a:p>
          <a:p>
            <a:r>
              <a:rPr lang="en-US" dirty="0"/>
              <a:t>(a) Create a training set consisting of </a:t>
            </a:r>
            <a:r>
              <a:rPr lang="en-US" dirty="0" smtClean="0"/>
              <a:t>75% of the observations, and </a:t>
            </a:r>
            <a:r>
              <a:rPr lang="en-US" dirty="0"/>
              <a:t>a test set consisting of the remaining observations.</a:t>
            </a:r>
          </a:p>
          <a:p>
            <a:r>
              <a:rPr lang="en-US" dirty="0"/>
              <a:t>(b) Fit a boosting model to the training set with Purchase as </a:t>
            </a:r>
            <a:r>
              <a:rPr lang="en-US" dirty="0" smtClean="0"/>
              <a:t>the response </a:t>
            </a:r>
            <a:r>
              <a:rPr lang="en-US" dirty="0"/>
              <a:t>and the other variables as predictors. Use 1,000 </a:t>
            </a:r>
            <a:r>
              <a:rPr lang="en-US" dirty="0" smtClean="0"/>
              <a:t>trees, and </a:t>
            </a:r>
            <a:r>
              <a:rPr lang="en-US" dirty="0"/>
              <a:t>a shrinkage value of 0</a:t>
            </a:r>
            <a:r>
              <a:rPr lang="en-US" i="1" dirty="0"/>
              <a:t>.</a:t>
            </a:r>
            <a:r>
              <a:rPr lang="en-US" dirty="0"/>
              <a:t>01. Which predictors appear to </a:t>
            </a:r>
            <a:r>
              <a:rPr lang="en-US" dirty="0" smtClean="0"/>
              <a:t>be the </a:t>
            </a:r>
            <a:r>
              <a:rPr lang="en-US" dirty="0"/>
              <a:t>most important?</a:t>
            </a:r>
          </a:p>
          <a:p>
            <a:r>
              <a:rPr lang="en-US" dirty="0"/>
              <a:t>(c) Use the boosting model to predict the response on the test </a:t>
            </a:r>
            <a:r>
              <a:rPr lang="en-US" dirty="0" smtClean="0"/>
              <a:t>data. Form </a:t>
            </a:r>
            <a:r>
              <a:rPr lang="en-US" dirty="0"/>
              <a:t>a confusion </a:t>
            </a:r>
            <a:r>
              <a:rPr lang="en-US" dirty="0" smtClean="0"/>
              <a:t>matrix. What </a:t>
            </a:r>
            <a:r>
              <a:rPr lang="en-US" dirty="0"/>
              <a:t>fraction of the people predicted to make a </a:t>
            </a:r>
            <a:r>
              <a:rPr lang="en-US" dirty="0" smtClean="0"/>
              <a:t>purchase do </a:t>
            </a:r>
            <a:r>
              <a:rPr lang="en-US" dirty="0"/>
              <a:t>in fact make one? How does this compare with the </a:t>
            </a:r>
            <a:r>
              <a:rPr lang="en-US" dirty="0" smtClean="0"/>
              <a:t>results obtained </a:t>
            </a:r>
            <a:r>
              <a:rPr lang="en-US" dirty="0"/>
              <a:t>from applying </a:t>
            </a:r>
            <a:r>
              <a:rPr lang="en-US" dirty="0" smtClean="0"/>
              <a:t>logistic </a:t>
            </a:r>
            <a:r>
              <a:rPr lang="en-US" dirty="0"/>
              <a:t>regression to this </a:t>
            </a:r>
            <a:r>
              <a:rPr lang="en-US" dirty="0" smtClean="0"/>
              <a:t>data set?</a:t>
            </a:r>
          </a:p>
          <a:p>
            <a:r>
              <a:rPr lang="en-US" dirty="0" smtClean="0"/>
              <a:t>(d) Try a stacking ensemble with at least two different models.  What is the accuracy you get?</a:t>
            </a:r>
            <a:endParaRPr lang="en-US" dirty="0"/>
          </a:p>
        </p:txBody>
      </p:sp>
    </p:spTree>
    <p:extLst>
      <p:ext uri="{BB962C8B-B14F-4D97-AF65-F5344CB8AC3E}">
        <p14:creationId xmlns:p14="http://schemas.microsoft.com/office/powerpoint/2010/main" val="144505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latin typeface="Times New Roman" panose="02020603050405020304" pitchFamily="18" charset="0"/>
              </a:rPr>
              <a:t>Boosting</a:t>
            </a:r>
            <a:endParaRPr lang="en-AU" altLang="en-US">
              <a:latin typeface="Times New Roman" panose="02020603050405020304" pitchFamily="18" charset="0"/>
            </a:endParaRPr>
          </a:p>
        </p:txBody>
      </p:sp>
      <p:sp>
        <p:nvSpPr>
          <p:cNvPr id="18435" name="Rectangle 3"/>
          <p:cNvSpPr>
            <a:spLocks noGrp="1" noChangeArrowheads="1"/>
          </p:cNvSpPr>
          <p:nvPr>
            <p:ph type="body" idx="1"/>
          </p:nvPr>
        </p:nvSpPr>
        <p:spPr/>
        <p:txBody>
          <a:bodyPr/>
          <a:lstStyle/>
          <a:p>
            <a:pPr algn="just">
              <a:lnSpc>
                <a:spcPct val="90000"/>
              </a:lnSpc>
            </a:pPr>
            <a:r>
              <a:rPr lang="en-US" altLang="en-US">
                <a:latin typeface="Times New Roman" panose="02020603050405020304" pitchFamily="18" charset="0"/>
              </a:rPr>
              <a:t>Also uses voting/averaging but models are weighted according to their performance</a:t>
            </a:r>
          </a:p>
          <a:p>
            <a:pPr algn="just">
              <a:lnSpc>
                <a:spcPct val="90000"/>
              </a:lnSpc>
            </a:pPr>
            <a:r>
              <a:rPr lang="en-US" altLang="en-US">
                <a:latin typeface="Times New Roman" panose="02020603050405020304" pitchFamily="18" charset="0"/>
              </a:rPr>
              <a:t>Iterative procedure: new models are influenced by performance of previously built ones</a:t>
            </a:r>
          </a:p>
          <a:p>
            <a:pPr lvl="1" algn="just">
              <a:lnSpc>
                <a:spcPct val="90000"/>
              </a:lnSpc>
            </a:pPr>
            <a:r>
              <a:rPr lang="en-US" altLang="en-US">
                <a:latin typeface="Times New Roman" panose="02020603050405020304" pitchFamily="18" charset="0"/>
              </a:rPr>
              <a:t>New model is encouraged to become expert for instances classified incorrectly by earlier models</a:t>
            </a:r>
          </a:p>
          <a:p>
            <a:pPr lvl="1" algn="just">
              <a:lnSpc>
                <a:spcPct val="90000"/>
              </a:lnSpc>
            </a:pPr>
            <a:r>
              <a:rPr lang="en-US" altLang="en-US">
                <a:latin typeface="Times New Roman" panose="02020603050405020304" pitchFamily="18" charset="0"/>
              </a:rPr>
              <a:t>Intuitive justification: models should be experts that complement each other</a:t>
            </a:r>
          </a:p>
          <a:p>
            <a:pPr algn="just">
              <a:lnSpc>
                <a:spcPct val="90000"/>
              </a:lnSpc>
            </a:pPr>
            <a:r>
              <a:rPr lang="en-US" altLang="en-US">
                <a:latin typeface="Times New Roman" panose="02020603050405020304" pitchFamily="18" charset="0"/>
              </a:rPr>
              <a:t>There are several variants of this algorithm</a:t>
            </a:r>
            <a:endParaRPr lang="en-AU" altLang="en-US">
              <a:latin typeface="Times New Roman" panose="02020603050405020304" pitchFamily="18" charset="0"/>
            </a:endParaRPr>
          </a:p>
        </p:txBody>
      </p:sp>
    </p:spTree>
    <p:extLst>
      <p:ext uri="{BB962C8B-B14F-4D97-AF65-F5344CB8AC3E}">
        <p14:creationId xmlns:p14="http://schemas.microsoft.com/office/powerpoint/2010/main" val="71777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800100" y="163419"/>
            <a:ext cx="10515600" cy="495487"/>
          </a:xfrm>
        </p:spPr>
        <p:txBody>
          <a:bodyPr>
            <a:noAutofit/>
          </a:bodyPr>
          <a:lstStyle/>
          <a:p>
            <a:pPr algn="ctr"/>
            <a:r>
              <a:rPr lang="en-US" altLang="zh-CN" sz="3200" b="1" dirty="0" smtClean="0">
                <a:ea typeface="SimSun" panose="02010600030101010101" pitchFamily="2" charset="-122"/>
              </a:rPr>
              <a:t>Boosting</a:t>
            </a:r>
            <a:endParaRPr lang="en-US" altLang="zh-CN" sz="3200" b="1" dirty="0">
              <a:ea typeface="SimSun" panose="02010600030101010101" pitchFamily="2" charset="-122"/>
            </a:endParaRPr>
          </a:p>
        </p:txBody>
      </p:sp>
      <p:sp>
        <p:nvSpPr>
          <p:cNvPr id="924675" name="Rectangle 3"/>
          <p:cNvSpPr>
            <a:spLocks noGrp="1" noChangeArrowheads="1"/>
          </p:cNvSpPr>
          <p:nvPr>
            <p:ph type="body" idx="1"/>
          </p:nvPr>
        </p:nvSpPr>
        <p:spPr>
          <a:xfrm>
            <a:off x="470647" y="658906"/>
            <a:ext cx="11443448" cy="6104965"/>
          </a:xfrm>
        </p:spPr>
        <p:txBody>
          <a:bodyPr>
            <a:normAutofit fontScale="85000" lnSpcReduction="20000"/>
          </a:bodyPr>
          <a:lstStyle/>
          <a:p>
            <a:r>
              <a:rPr lang="en-US" altLang="ja-JP" dirty="0">
                <a:solidFill>
                  <a:srgbClr val="FF0000"/>
                </a:solidFill>
                <a:ea typeface="MS PGothic" panose="020B0600070205080204" pitchFamily="34" charset="-128"/>
              </a:rPr>
              <a:t>Strong Learner</a:t>
            </a:r>
            <a:r>
              <a:rPr lang="en-US" altLang="ja-JP" dirty="0">
                <a:ea typeface="MS PGothic" panose="020B0600070205080204" pitchFamily="34" charset="-128"/>
              </a:rPr>
              <a:t> </a:t>
            </a:r>
            <a:r>
              <a:rPr lang="en-US" altLang="ja-JP" dirty="0">
                <a:ea typeface="MS PGothic" panose="020B0600070205080204" pitchFamily="34" charset="-128"/>
                <a:sym typeface="Wingdings" panose="05000000000000000000" pitchFamily="2" charset="2"/>
              </a:rPr>
              <a:t></a:t>
            </a:r>
            <a:r>
              <a:rPr lang="en-US" altLang="ja-JP" dirty="0">
                <a:ea typeface="MS PGothic" panose="020B0600070205080204" pitchFamily="34" charset="-128"/>
              </a:rPr>
              <a:t>Objective of machine learning</a:t>
            </a:r>
          </a:p>
          <a:p>
            <a:pPr lvl="1"/>
            <a:r>
              <a:rPr lang="en-US" altLang="ja-JP" dirty="0">
                <a:ea typeface="MS PGothic" panose="020B0600070205080204" pitchFamily="34" charset="-128"/>
              </a:rPr>
              <a:t>Take labeled data for training</a:t>
            </a:r>
          </a:p>
          <a:p>
            <a:pPr lvl="1"/>
            <a:r>
              <a:rPr lang="en-US" altLang="ja-JP" dirty="0">
                <a:ea typeface="MS PGothic" panose="020B0600070205080204" pitchFamily="34" charset="-128"/>
              </a:rPr>
              <a:t>Produce a classifier which can be </a:t>
            </a:r>
            <a:r>
              <a:rPr lang="en-US" altLang="ja-JP" i="1" dirty="0">
                <a:solidFill>
                  <a:srgbClr val="FF0000"/>
                </a:solidFill>
                <a:ea typeface="MS PGothic" panose="020B0600070205080204" pitchFamily="34" charset="-128"/>
              </a:rPr>
              <a:t>arbitrarily </a:t>
            </a:r>
            <a:r>
              <a:rPr lang="en-US" altLang="ja-JP" i="1" dirty="0" smtClean="0">
                <a:solidFill>
                  <a:srgbClr val="FF0000"/>
                </a:solidFill>
                <a:ea typeface="MS PGothic" panose="020B0600070205080204" pitchFamily="34" charset="-128"/>
              </a:rPr>
              <a:t>accurate</a:t>
            </a:r>
          </a:p>
          <a:p>
            <a:pPr lvl="1"/>
            <a:r>
              <a:rPr lang="en-US" altLang="ja-JP" dirty="0" smtClean="0">
                <a:ea typeface="MS PGothic" panose="020B0600070205080204" pitchFamily="34" charset="-128"/>
              </a:rPr>
              <a:t>Strong </a:t>
            </a:r>
            <a:r>
              <a:rPr lang="en-US" altLang="ja-JP" dirty="0">
                <a:ea typeface="MS PGothic" panose="020B0600070205080204" pitchFamily="34" charset="-128"/>
              </a:rPr>
              <a:t>learners are very difficult to construct</a:t>
            </a:r>
          </a:p>
          <a:p>
            <a:r>
              <a:rPr lang="en-US" altLang="ja-JP" dirty="0" smtClean="0">
                <a:solidFill>
                  <a:srgbClr val="FF0000"/>
                </a:solidFill>
                <a:ea typeface="MS PGothic" panose="020B0600070205080204" pitchFamily="34" charset="-128"/>
              </a:rPr>
              <a:t>Weak </a:t>
            </a:r>
            <a:r>
              <a:rPr lang="en-US" altLang="ja-JP" dirty="0">
                <a:solidFill>
                  <a:srgbClr val="FF0000"/>
                </a:solidFill>
                <a:ea typeface="MS PGothic" panose="020B0600070205080204" pitchFamily="34" charset="-128"/>
              </a:rPr>
              <a:t>Learner</a:t>
            </a:r>
          </a:p>
          <a:p>
            <a:pPr lvl="1"/>
            <a:r>
              <a:rPr lang="en-US" altLang="ja-JP" dirty="0">
                <a:ea typeface="MS PGothic" panose="020B0600070205080204" pitchFamily="34" charset="-128"/>
              </a:rPr>
              <a:t>Take labeled data for training</a:t>
            </a:r>
          </a:p>
          <a:p>
            <a:pPr lvl="1"/>
            <a:r>
              <a:rPr lang="en-US" altLang="ja-JP" dirty="0">
                <a:ea typeface="MS PGothic" panose="020B0600070205080204" pitchFamily="34" charset="-128"/>
              </a:rPr>
              <a:t>Produce a classifier which is </a:t>
            </a:r>
            <a:r>
              <a:rPr lang="en-US" altLang="ja-JP" dirty="0">
                <a:solidFill>
                  <a:srgbClr val="FF0000"/>
                </a:solidFill>
                <a:ea typeface="MS PGothic" panose="020B0600070205080204" pitchFamily="34" charset="-128"/>
              </a:rPr>
              <a:t>more accurate than random </a:t>
            </a:r>
            <a:r>
              <a:rPr lang="en-US" altLang="ja-JP" dirty="0" smtClean="0">
                <a:solidFill>
                  <a:srgbClr val="FF0000"/>
                </a:solidFill>
                <a:ea typeface="MS PGothic" panose="020B0600070205080204" pitchFamily="34" charset="-128"/>
              </a:rPr>
              <a:t>guessing</a:t>
            </a:r>
          </a:p>
          <a:p>
            <a:pPr lvl="1"/>
            <a:r>
              <a:rPr lang="en-US" altLang="ja-JP" dirty="0" smtClean="0">
                <a:ea typeface="MS PGothic" panose="020B0600070205080204" pitchFamily="34" charset="-128"/>
              </a:rPr>
              <a:t>Constructing </a:t>
            </a:r>
            <a:r>
              <a:rPr lang="en-US" altLang="ja-JP" dirty="0">
                <a:ea typeface="MS PGothic" panose="020B0600070205080204" pitchFamily="34" charset="-128"/>
              </a:rPr>
              <a:t>weaker Learners is relatively easy</a:t>
            </a:r>
            <a:endParaRPr lang="en-US" altLang="en-US" dirty="0"/>
          </a:p>
          <a:p>
            <a:r>
              <a:rPr lang="en-US" altLang="en-US" dirty="0" smtClean="0">
                <a:solidFill>
                  <a:srgbClr val="FF0000"/>
                </a:solidFill>
              </a:rPr>
              <a:t>Weak </a:t>
            </a:r>
            <a:r>
              <a:rPr lang="en-US" altLang="en-US" dirty="0">
                <a:solidFill>
                  <a:srgbClr val="FF0000"/>
                </a:solidFill>
              </a:rPr>
              <a:t>Learner:</a:t>
            </a:r>
            <a:r>
              <a:rPr lang="en-US" altLang="en-US" dirty="0"/>
              <a:t> only needs to generate a hypothesis with a training accuracy greater than 0.5, i.e., &lt; 50% error over any </a:t>
            </a:r>
            <a:r>
              <a:rPr lang="en-US" altLang="en-US" dirty="0" smtClean="0"/>
              <a:t>distribution</a:t>
            </a:r>
          </a:p>
          <a:p>
            <a:r>
              <a:rPr lang="en-US" altLang="en-US" dirty="0" smtClean="0"/>
              <a:t>Question: </a:t>
            </a:r>
            <a:r>
              <a:rPr lang="en-US" altLang="en-US" dirty="0"/>
              <a:t>Can a set of </a:t>
            </a:r>
            <a:r>
              <a:rPr lang="en-US" altLang="en-US" b="1" dirty="0">
                <a:solidFill>
                  <a:srgbClr val="FF0000"/>
                </a:solidFill>
              </a:rPr>
              <a:t>weak learners</a:t>
            </a:r>
            <a:r>
              <a:rPr lang="en-US" altLang="en-US" dirty="0"/>
              <a:t> create a single </a:t>
            </a:r>
            <a:r>
              <a:rPr lang="en-US" altLang="en-US" b="1" dirty="0">
                <a:solidFill>
                  <a:srgbClr val="FF0000"/>
                </a:solidFill>
              </a:rPr>
              <a:t>strong learner</a:t>
            </a:r>
            <a:r>
              <a:rPr lang="en-US" altLang="en-US" dirty="0"/>
              <a:t> </a:t>
            </a:r>
            <a:r>
              <a:rPr lang="en-US" altLang="en-US" dirty="0" smtClean="0"/>
              <a:t>?</a:t>
            </a:r>
          </a:p>
          <a:p>
            <a:r>
              <a:rPr lang="en-US" altLang="ja-JP" dirty="0">
                <a:solidFill>
                  <a:srgbClr val="FF0000"/>
                </a:solidFill>
                <a:ea typeface="MS PGothic" panose="020B0600070205080204" pitchFamily="34" charset="-128"/>
              </a:rPr>
              <a:t>Boost weak classifiers to a strong learner</a:t>
            </a:r>
            <a:r>
              <a:rPr lang="en-US" altLang="en-US" dirty="0" smtClean="0"/>
              <a:t> </a:t>
            </a:r>
          </a:p>
          <a:p>
            <a:r>
              <a:rPr lang="en-US" altLang="en-US" dirty="0"/>
              <a:t>Key Insights</a:t>
            </a:r>
          </a:p>
          <a:p>
            <a:r>
              <a:rPr lang="en-US" altLang="en-US" dirty="0"/>
              <a:t>Instead of sampling (as in bagging) </a:t>
            </a:r>
            <a:r>
              <a:rPr lang="en-US" altLang="en-US" dirty="0" smtClean="0"/>
              <a:t>re-weight examples</a:t>
            </a:r>
            <a:endParaRPr lang="en-US" altLang="en-US" dirty="0"/>
          </a:p>
          <a:p>
            <a:r>
              <a:rPr lang="en-US" altLang="en-US" dirty="0"/>
              <a:t>Examples are </a:t>
            </a:r>
            <a:r>
              <a:rPr lang="en-US" altLang="en-US" dirty="0">
                <a:solidFill>
                  <a:srgbClr val="FF0000"/>
                </a:solidFill>
              </a:rPr>
              <a:t>given weights</a:t>
            </a:r>
            <a:r>
              <a:rPr lang="en-US" altLang="en-US" dirty="0"/>
              <a:t>. At each iteration, a new </a:t>
            </a:r>
            <a:r>
              <a:rPr lang="en-US" altLang="en-US" dirty="0" smtClean="0"/>
              <a:t>classifier </a:t>
            </a:r>
            <a:r>
              <a:rPr lang="en-US" altLang="en-US" dirty="0"/>
              <a:t>is learned </a:t>
            </a:r>
            <a:r>
              <a:rPr lang="en-US" altLang="en-US" dirty="0">
                <a:solidFill>
                  <a:srgbClr val="FF0000"/>
                </a:solidFill>
              </a:rPr>
              <a:t>(weak learner)</a:t>
            </a:r>
            <a:r>
              <a:rPr lang="en-US" altLang="en-US" dirty="0"/>
              <a:t> and the </a:t>
            </a:r>
            <a:r>
              <a:rPr lang="en-US" altLang="en-US" dirty="0">
                <a:solidFill>
                  <a:srgbClr val="FF0000"/>
                </a:solidFill>
              </a:rPr>
              <a:t>examples are reweighted</a:t>
            </a:r>
            <a:r>
              <a:rPr lang="en-US" altLang="en-US" dirty="0"/>
              <a:t> to focus the system on examples that the most recently learned classifier got wrong.</a:t>
            </a:r>
          </a:p>
          <a:p>
            <a:r>
              <a:rPr lang="en-US" altLang="en-US" dirty="0"/>
              <a:t>Final classification based on </a:t>
            </a:r>
            <a:r>
              <a:rPr lang="en-US" altLang="en-US" dirty="0">
                <a:solidFill>
                  <a:srgbClr val="FF0000"/>
                </a:solidFill>
              </a:rPr>
              <a:t>weighted vote of weak classifiers</a:t>
            </a:r>
          </a:p>
          <a:p>
            <a:endParaRPr lang="en-US" altLang="en-US" dirty="0"/>
          </a:p>
          <a:p>
            <a:endParaRPr lang="en-US" altLang="en-US" dirty="0"/>
          </a:p>
          <a:p>
            <a:endParaRPr lang="en-US" altLang="ja-JP" dirty="0">
              <a:solidFill>
                <a:srgbClr val="FF0000"/>
              </a:solidFill>
              <a:ea typeface="MS PGothic" panose="020B0600070205080204" pitchFamily="34" charset="-128"/>
            </a:endParaRPr>
          </a:p>
        </p:txBody>
      </p:sp>
    </p:spTree>
    <p:extLst>
      <p:ext uri="{BB962C8B-B14F-4D97-AF65-F5344CB8AC3E}">
        <p14:creationId xmlns:p14="http://schemas.microsoft.com/office/powerpoint/2010/main" val="2072055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67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467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467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467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467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467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467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467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467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467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46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7023" y="314100"/>
            <a:ext cx="3274359" cy="500232"/>
          </a:xfrm>
          <a:prstGeom prst="rect">
            <a:avLst/>
          </a:prstGeom>
        </p:spPr>
        <p:txBody>
          <a:bodyPr vert="horz" wrap="square" lIns="0" tIns="11206" rIns="0" bIns="0" rtlCol="0" anchor="ctr">
            <a:spAutoFit/>
          </a:bodyPr>
          <a:lstStyle/>
          <a:p>
            <a:pPr marL="11206">
              <a:lnSpc>
                <a:spcPct val="100000"/>
              </a:lnSpc>
              <a:spcBef>
                <a:spcPts val="88"/>
              </a:spcBef>
            </a:pPr>
            <a:r>
              <a:rPr sz="3177" spc="-4" dirty="0"/>
              <a:t>Boosting</a:t>
            </a:r>
            <a:r>
              <a:rPr sz="3177" spc="-53" dirty="0"/>
              <a:t> </a:t>
            </a:r>
            <a:r>
              <a:rPr sz="3177" dirty="0"/>
              <a:t>Example</a:t>
            </a:r>
          </a:p>
        </p:txBody>
      </p:sp>
      <p:sp>
        <p:nvSpPr>
          <p:cNvPr id="3" name="object 3"/>
          <p:cNvSpPr/>
          <p:nvPr/>
        </p:nvSpPr>
        <p:spPr>
          <a:xfrm>
            <a:off x="2681007" y="1949823"/>
            <a:ext cx="2017059" cy="2017059"/>
          </a:xfrm>
          <a:custGeom>
            <a:avLst/>
            <a:gdLst/>
            <a:ahLst/>
            <a:cxnLst/>
            <a:rect l="l" t="t" r="r" b="b"/>
            <a:pathLst>
              <a:path w="2286000" h="2286000">
                <a:moveTo>
                  <a:pt x="0" y="0"/>
                </a:moveTo>
                <a:lnTo>
                  <a:pt x="2285998" y="0"/>
                </a:lnTo>
                <a:lnTo>
                  <a:pt x="2285998" y="2285998"/>
                </a:lnTo>
                <a:lnTo>
                  <a:pt x="0" y="2285998"/>
                </a:lnTo>
                <a:lnTo>
                  <a:pt x="0" y="0"/>
                </a:lnTo>
                <a:close/>
              </a:path>
            </a:pathLst>
          </a:custGeom>
          <a:ln w="25399">
            <a:solidFill>
              <a:srgbClr val="000000"/>
            </a:solidFill>
          </a:ln>
        </p:spPr>
        <p:txBody>
          <a:bodyPr wrap="square" lIns="0" tIns="0" rIns="0" bIns="0" rtlCol="0"/>
          <a:lstStyle/>
          <a:p>
            <a:endParaRPr sz="1588"/>
          </a:p>
        </p:txBody>
      </p:sp>
      <p:sp>
        <p:nvSpPr>
          <p:cNvPr id="4" name="object 4"/>
          <p:cNvSpPr txBox="1"/>
          <p:nvPr/>
        </p:nvSpPr>
        <p:spPr>
          <a:xfrm>
            <a:off x="4173630" y="3256430"/>
            <a:ext cx="173131" cy="337238"/>
          </a:xfrm>
          <a:prstGeom prst="rect">
            <a:avLst/>
          </a:prstGeom>
        </p:spPr>
        <p:txBody>
          <a:bodyPr vert="horz" wrap="square" lIns="0" tIns="11206" rIns="0" bIns="0" rtlCol="0">
            <a:spAutoFit/>
          </a:bodyPr>
          <a:lstStyle/>
          <a:p>
            <a:pPr>
              <a:spcBef>
                <a:spcPts val="88"/>
              </a:spcBef>
            </a:pPr>
            <a:r>
              <a:rPr sz="2118" b="1" dirty="0">
                <a:solidFill>
                  <a:srgbClr val="FF0000"/>
                </a:solidFill>
                <a:latin typeface="Courier New"/>
                <a:cs typeface="Courier New"/>
              </a:rPr>
              <a:t>+</a:t>
            </a:r>
            <a:endParaRPr sz="2118">
              <a:latin typeface="Courier New"/>
              <a:cs typeface="Courier New"/>
            </a:endParaRPr>
          </a:p>
        </p:txBody>
      </p:sp>
      <p:sp>
        <p:nvSpPr>
          <p:cNvPr id="5" name="object 5"/>
          <p:cNvSpPr txBox="1"/>
          <p:nvPr/>
        </p:nvSpPr>
        <p:spPr>
          <a:xfrm>
            <a:off x="3299572" y="2046195"/>
            <a:ext cx="173131" cy="337238"/>
          </a:xfrm>
          <a:prstGeom prst="rect">
            <a:avLst/>
          </a:prstGeom>
        </p:spPr>
        <p:txBody>
          <a:bodyPr vert="horz" wrap="square" lIns="0" tIns="11206" rIns="0" bIns="0" rtlCol="0">
            <a:spAutoFit/>
          </a:bodyPr>
          <a:lstStyle/>
          <a:p>
            <a:pPr>
              <a:spcBef>
                <a:spcPts val="88"/>
              </a:spcBef>
            </a:pPr>
            <a:r>
              <a:rPr sz="2118" b="1" dirty="0">
                <a:solidFill>
                  <a:srgbClr val="0000FF"/>
                </a:solidFill>
                <a:latin typeface="Courier New"/>
                <a:cs typeface="Courier New"/>
              </a:rPr>
              <a:t>-</a:t>
            </a:r>
            <a:endParaRPr sz="2118">
              <a:latin typeface="Courier New"/>
              <a:cs typeface="Courier New"/>
            </a:endParaRPr>
          </a:p>
        </p:txBody>
      </p:sp>
      <p:sp>
        <p:nvSpPr>
          <p:cNvPr id="6" name="object 6"/>
          <p:cNvSpPr txBox="1"/>
          <p:nvPr/>
        </p:nvSpPr>
        <p:spPr>
          <a:xfrm>
            <a:off x="4240866" y="2449607"/>
            <a:ext cx="173131" cy="337238"/>
          </a:xfrm>
          <a:prstGeom prst="rect">
            <a:avLst/>
          </a:prstGeom>
        </p:spPr>
        <p:txBody>
          <a:bodyPr vert="horz" wrap="square" lIns="0" tIns="11206" rIns="0" bIns="0" rtlCol="0">
            <a:spAutoFit/>
          </a:bodyPr>
          <a:lstStyle/>
          <a:p>
            <a:pPr>
              <a:spcBef>
                <a:spcPts val="88"/>
              </a:spcBef>
            </a:pPr>
            <a:r>
              <a:rPr sz="2118" b="1" dirty="0">
                <a:solidFill>
                  <a:srgbClr val="FF0000"/>
                </a:solidFill>
                <a:latin typeface="Courier New"/>
                <a:cs typeface="Courier New"/>
              </a:rPr>
              <a:t>+</a:t>
            </a:r>
            <a:endParaRPr sz="2118">
              <a:latin typeface="Courier New"/>
              <a:cs typeface="Courier New"/>
            </a:endParaRPr>
          </a:p>
        </p:txBody>
      </p:sp>
      <p:sp>
        <p:nvSpPr>
          <p:cNvPr id="7" name="object 7"/>
          <p:cNvSpPr txBox="1"/>
          <p:nvPr/>
        </p:nvSpPr>
        <p:spPr>
          <a:xfrm>
            <a:off x="3635748" y="2234453"/>
            <a:ext cx="307601" cy="966411"/>
          </a:xfrm>
          <a:prstGeom prst="rect">
            <a:avLst/>
          </a:prstGeom>
        </p:spPr>
        <p:txBody>
          <a:bodyPr vert="horz" wrap="square" lIns="0" tIns="159124" rIns="0" bIns="0" rtlCol="0">
            <a:spAutoFit/>
          </a:bodyPr>
          <a:lstStyle/>
          <a:p>
            <a:pPr marL="134478">
              <a:spcBef>
                <a:spcPts val="1253"/>
              </a:spcBef>
            </a:pPr>
            <a:r>
              <a:rPr sz="2118" b="1" dirty="0">
                <a:solidFill>
                  <a:srgbClr val="0000FF"/>
                </a:solidFill>
                <a:latin typeface="Courier New"/>
                <a:cs typeface="Courier New"/>
              </a:rPr>
              <a:t>-</a:t>
            </a:r>
            <a:endParaRPr sz="2118">
              <a:latin typeface="Courier New"/>
              <a:cs typeface="Courier New"/>
            </a:endParaRPr>
          </a:p>
          <a:p>
            <a:pPr>
              <a:spcBef>
                <a:spcPts val="1165"/>
              </a:spcBef>
            </a:pPr>
            <a:r>
              <a:rPr sz="2118" b="1" dirty="0">
                <a:solidFill>
                  <a:srgbClr val="FF0000"/>
                </a:solidFill>
                <a:latin typeface="Courier New"/>
                <a:cs typeface="Courier New"/>
              </a:rPr>
              <a:t>+</a:t>
            </a:r>
            <a:endParaRPr sz="2118">
              <a:latin typeface="Courier New"/>
              <a:cs typeface="Courier New"/>
            </a:endParaRPr>
          </a:p>
        </p:txBody>
      </p:sp>
      <p:sp>
        <p:nvSpPr>
          <p:cNvPr id="8" name="object 8"/>
          <p:cNvSpPr txBox="1"/>
          <p:nvPr/>
        </p:nvSpPr>
        <p:spPr>
          <a:xfrm>
            <a:off x="4039160" y="2113430"/>
            <a:ext cx="173131" cy="337238"/>
          </a:xfrm>
          <a:prstGeom prst="rect">
            <a:avLst/>
          </a:prstGeom>
        </p:spPr>
        <p:txBody>
          <a:bodyPr vert="horz" wrap="square" lIns="0" tIns="11206" rIns="0" bIns="0" rtlCol="0">
            <a:spAutoFit/>
          </a:bodyPr>
          <a:lstStyle/>
          <a:p>
            <a:pPr>
              <a:spcBef>
                <a:spcPts val="88"/>
              </a:spcBef>
            </a:pPr>
            <a:r>
              <a:rPr sz="2118" b="1" dirty="0">
                <a:solidFill>
                  <a:srgbClr val="0000FF"/>
                </a:solidFill>
                <a:latin typeface="Courier New"/>
                <a:cs typeface="Courier New"/>
              </a:rPr>
              <a:t>-</a:t>
            </a:r>
            <a:endParaRPr sz="2118">
              <a:latin typeface="Courier New"/>
              <a:cs typeface="Courier New"/>
            </a:endParaRPr>
          </a:p>
        </p:txBody>
      </p:sp>
      <p:sp>
        <p:nvSpPr>
          <p:cNvPr id="9" name="object 9"/>
          <p:cNvSpPr txBox="1"/>
          <p:nvPr/>
        </p:nvSpPr>
        <p:spPr>
          <a:xfrm>
            <a:off x="2761689" y="2503394"/>
            <a:ext cx="576543" cy="1369279"/>
          </a:xfrm>
          <a:prstGeom prst="rect">
            <a:avLst/>
          </a:prstGeom>
        </p:spPr>
        <p:txBody>
          <a:bodyPr vert="horz" wrap="square" lIns="0" tIns="159124" rIns="0" bIns="0" rtlCol="0">
            <a:spAutoFit/>
          </a:bodyPr>
          <a:lstStyle/>
          <a:p>
            <a:pPr marR="4483" algn="r">
              <a:spcBef>
                <a:spcPts val="1253"/>
              </a:spcBef>
            </a:pPr>
            <a:r>
              <a:rPr sz="2118" b="1" dirty="0">
                <a:solidFill>
                  <a:srgbClr val="0000FF"/>
                </a:solidFill>
                <a:latin typeface="Courier New"/>
                <a:cs typeface="Courier New"/>
              </a:rPr>
              <a:t>-</a:t>
            </a:r>
            <a:r>
              <a:rPr sz="2118" b="1" spc="543" dirty="0">
                <a:solidFill>
                  <a:srgbClr val="0000FF"/>
                </a:solidFill>
                <a:latin typeface="Courier New"/>
                <a:cs typeface="Courier New"/>
              </a:rPr>
              <a:t> </a:t>
            </a:r>
            <a:r>
              <a:rPr sz="2118" b="1" dirty="0">
                <a:solidFill>
                  <a:srgbClr val="FF0000"/>
                </a:solidFill>
                <a:latin typeface="Courier New"/>
                <a:cs typeface="Courier New"/>
              </a:rPr>
              <a:t>+</a:t>
            </a:r>
            <a:endParaRPr sz="2118">
              <a:latin typeface="Courier New"/>
              <a:cs typeface="Courier New"/>
            </a:endParaRPr>
          </a:p>
          <a:p>
            <a:pPr marL="134478">
              <a:spcBef>
                <a:spcPts val="1165"/>
              </a:spcBef>
            </a:pPr>
            <a:r>
              <a:rPr sz="2118" b="1" dirty="0">
                <a:solidFill>
                  <a:srgbClr val="0000FF"/>
                </a:solidFill>
                <a:latin typeface="Courier New"/>
                <a:cs typeface="Courier New"/>
              </a:rPr>
              <a:t>-</a:t>
            </a:r>
            <a:endParaRPr sz="2118">
              <a:latin typeface="Courier New"/>
              <a:cs typeface="Courier New"/>
            </a:endParaRPr>
          </a:p>
          <a:p>
            <a:pPr marR="4483" algn="r">
              <a:spcBef>
                <a:spcPts val="635"/>
              </a:spcBef>
            </a:pPr>
            <a:r>
              <a:rPr sz="2118" b="1" dirty="0">
                <a:solidFill>
                  <a:srgbClr val="FF0000"/>
                </a:solidFill>
                <a:latin typeface="Courier New"/>
                <a:cs typeface="Courier New"/>
              </a:rPr>
              <a:t>+</a:t>
            </a:r>
            <a:endParaRPr sz="2118">
              <a:latin typeface="Courier New"/>
              <a:cs typeface="Courier New"/>
            </a:endParaRPr>
          </a:p>
        </p:txBody>
      </p:sp>
      <p:sp>
        <p:nvSpPr>
          <p:cNvPr id="10" name="object 10"/>
          <p:cNvSpPr/>
          <p:nvPr/>
        </p:nvSpPr>
        <p:spPr>
          <a:xfrm>
            <a:off x="2681007" y="5095875"/>
            <a:ext cx="2017059" cy="1210235"/>
          </a:xfrm>
          <a:custGeom>
            <a:avLst/>
            <a:gdLst/>
            <a:ahLst/>
            <a:cxnLst/>
            <a:rect l="l" t="t" r="r" b="b"/>
            <a:pathLst>
              <a:path w="2286000" h="1371600">
                <a:moveTo>
                  <a:pt x="0" y="0"/>
                </a:moveTo>
                <a:lnTo>
                  <a:pt x="2286000" y="0"/>
                </a:lnTo>
                <a:lnTo>
                  <a:pt x="2286000" y="1371600"/>
                </a:lnTo>
                <a:lnTo>
                  <a:pt x="0" y="1371600"/>
                </a:lnTo>
                <a:lnTo>
                  <a:pt x="0" y="0"/>
                </a:lnTo>
                <a:close/>
              </a:path>
            </a:pathLst>
          </a:custGeom>
          <a:solidFill>
            <a:srgbClr val="FF9474">
              <a:alpha val="50199"/>
            </a:srgbClr>
          </a:solidFill>
        </p:spPr>
        <p:txBody>
          <a:bodyPr wrap="square" lIns="0" tIns="0" rIns="0" bIns="0" rtlCol="0"/>
          <a:lstStyle/>
          <a:p>
            <a:endParaRPr sz="1588"/>
          </a:p>
        </p:txBody>
      </p:sp>
      <p:sp>
        <p:nvSpPr>
          <p:cNvPr id="11" name="object 11"/>
          <p:cNvSpPr/>
          <p:nvPr/>
        </p:nvSpPr>
        <p:spPr>
          <a:xfrm>
            <a:off x="2681007" y="4317066"/>
            <a:ext cx="2017059" cy="739588"/>
          </a:xfrm>
          <a:custGeom>
            <a:avLst/>
            <a:gdLst/>
            <a:ahLst/>
            <a:cxnLst/>
            <a:rect l="l" t="t" r="r" b="b"/>
            <a:pathLst>
              <a:path w="2286000" h="838200">
                <a:moveTo>
                  <a:pt x="0" y="0"/>
                </a:moveTo>
                <a:lnTo>
                  <a:pt x="2286000" y="0"/>
                </a:lnTo>
                <a:lnTo>
                  <a:pt x="2286000" y="838200"/>
                </a:lnTo>
                <a:lnTo>
                  <a:pt x="0" y="838200"/>
                </a:lnTo>
                <a:lnTo>
                  <a:pt x="0" y="0"/>
                </a:lnTo>
                <a:close/>
              </a:path>
            </a:pathLst>
          </a:custGeom>
          <a:solidFill>
            <a:srgbClr val="78ACFF">
              <a:alpha val="50199"/>
            </a:srgbClr>
          </a:solidFill>
        </p:spPr>
        <p:txBody>
          <a:bodyPr wrap="square" lIns="0" tIns="0" rIns="0" bIns="0" rtlCol="0"/>
          <a:lstStyle/>
          <a:p>
            <a:endParaRPr sz="1588"/>
          </a:p>
        </p:txBody>
      </p:sp>
      <p:sp>
        <p:nvSpPr>
          <p:cNvPr id="12" name="object 12"/>
          <p:cNvSpPr/>
          <p:nvPr/>
        </p:nvSpPr>
        <p:spPr>
          <a:xfrm>
            <a:off x="2695015" y="4303059"/>
            <a:ext cx="2017059" cy="2017059"/>
          </a:xfrm>
          <a:custGeom>
            <a:avLst/>
            <a:gdLst/>
            <a:ahLst/>
            <a:cxnLst/>
            <a:rect l="l" t="t" r="r" b="b"/>
            <a:pathLst>
              <a:path w="2286000" h="2286000">
                <a:moveTo>
                  <a:pt x="0" y="0"/>
                </a:moveTo>
                <a:lnTo>
                  <a:pt x="2285998" y="0"/>
                </a:lnTo>
                <a:lnTo>
                  <a:pt x="2285998" y="2285998"/>
                </a:lnTo>
                <a:lnTo>
                  <a:pt x="0" y="2285998"/>
                </a:lnTo>
                <a:lnTo>
                  <a:pt x="0" y="0"/>
                </a:lnTo>
                <a:close/>
              </a:path>
            </a:pathLst>
          </a:custGeom>
          <a:ln w="25399">
            <a:solidFill>
              <a:srgbClr val="000000"/>
            </a:solidFill>
          </a:ln>
        </p:spPr>
        <p:txBody>
          <a:bodyPr wrap="square" lIns="0" tIns="0" rIns="0" bIns="0" rtlCol="0"/>
          <a:lstStyle/>
          <a:p>
            <a:endParaRPr sz="1588"/>
          </a:p>
        </p:txBody>
      </p:sp>
      <p:sp>
        <p:nvSpPr>
          <p:cNvPr id="13" name="object 13"/>
          <p:cNvSpPr txBox="1"/>
          <p:nvPr/>
        </p:nvSpPr>
        <p:spPr>
          <a:xfrm>
            <a:off x="4187638" y="5609665"/>
            <a:ext cx="173131" cy="337238"/>
          </a:xfrm>
          <a:prstGeom prst="rect">
            <a:avLst/>
          </a:prstGeom>
        </p:spPr>
        <p:txBody>
          <a:bodyPr vert="horz" wrap="square" lIns="0" tIns="11206" rIns="0" bIns="0" rtlCol="0">
            <a:spAutoFit/>
          </a:bodyPr>
          <a:lstStyle/>
          <a:p>
            <a:pPr>
              <a:spcBef>
                <a:spcPts val="88"/>
              </a:spcBef>
            </a:pPr>
            <a:r>
              <a:rPr sz="2118" b="1" dirty="0">
                <a:solidFill>
                  <a:srgbClr val="FF0000"/>
                </a:solidFill>
                <a:latin typeface="Courier New"/>
                <a:cs typeface="Courier New"/>
              </a:rPr>
              <a:t>+</a:t>
            </a:r>
            <a:endParaRPr sz="2118">
              <a:latin typeface="Courier New"/>
              <a:cs typeface="Courier New"/>
            </a:endParaRPr>
          </a:p>
        </p:txBody>
      </p:sp>
      <p:sp>
        <p:nvSpPr>
          <p:cNvPr id="14" name="object 14"/>
          <p:cNvSpPr txBox="1"/>
          <p:nvPr/>
        </p:nvSpPr>
        <p:spPr>
          <a:xfrm>
            <a:off x="3313579" y="4399430"/>
            <a:ext cx="173131" cy="337238"/>
          </a:xfrm>
          <a:prstGeom prst="rect">
            <a:avLst/>
          </a:prstGeom>
        </p:spPr>
        <p:txBody>
          <a:bodyPr vert="horz" wrap="square" lIns="0" tIns="11206" rIns="0" bIns="0" rtlCol="0">
            <a:spAutoFit/>
          </a:bodyPr>
          <a:lstStyle/>
          <a:p>
            <a:pPr>
              <a:spcBef>
                <a:spcPts val="88"/>
              </a:spcBef>
            </a:pPr>
            <a:r>
              <a:rPr sz="2118" b="1" dirty="0">
                <a:solidFill>
                  <a:srgbClr val="0000FF"/>
                </a:solidFill>
                <a:latin typeface="Courier New"/>
                <a:cs typeface="Courier New"/>
              </a:rPr>
              <a:t>-</a:t>
            </a:r>
            <a:endParaRPr sz="2118">
              <a:latin typeface="Courier New"/>
              <a:cs typeface="Courier New"/>
            </a:endParaRPr>
          </a:p>
        </p:txBody>
      </p:sp>
      <p:sp>
        <p:nvSpPr>
          <p:cNvPr id="15" name="object 15"/>
          <p:cNvSpPr txBox="1"/>
          <p:nvPr/>
        </p:nvSpPr>
        <p:spPr>
          <a:xfrm>
            <a:off x="4254873" y="4802842"/>
            <a:ext cx="173131" cy="337238"/>
          </a:xfrm>
          <a:prstGeom prst="rect">
            <a:avLst/>
          </a:prstGeom>
        </p:spPr>
        <p:txBody>
          <a:bodyPr vert="horz" wrap="square" lIns="0" tIns="11206" rIns="0" bIns="0" rtlCol="0">
            <a:spAutoFit/>
          </a:bodyPr>
          <a:lstStyle/>
          <a:p>
            <a:pPr>
              <a:spcBef>
                <a:spcPts val="88"/>
              </a:spcBef>
            </a:pPr>
            <a:r>
              <a:rPr sz="2118" b="1" dirty="0">
                <a:solidFill>
                  <a:srgbClr val="FF0000"/>
                </a:solidFill>
                <a:latin typeface="Courier New"/>
                <a:cs typeface="Courier New"/>
              </a:rPr>
              <a:t>+</a:t>
            </a:r>
            <a:endParaRPr sz="2118">
              <a:latin typeface="Courier New"/>
              <a:cs typeface="Courier New"/>
            </a:endParaRPr>
          </a:p>
        </p:txBody>
      </p:sp>
      <p:sp>
        <p:nvSpPr>
          <p:cNvPr id="16" name="object 16"/>
          <p:cNvSpPr txBox="1"/>
          <p:nvPr/>
        </p:nvSpPr>
        <p:spPr>
          <a:xfrm>
            <a:off x="3784226" y="4735607"/>
            <a:ext cx="173131" cy="337238"/>
          </a:xfrm>
          <a:prstGeom prst="rect">
            <a:avLst/>
          </a:prstGeom>
        </p:spPr>
        <p:txBody>
          <a:bodyPr vert="horz" wrap="square" lIns="0" tIns="11206" rIns="0" bIns="0" rtlCol="0">
            <a:spAutoFit/>
          </a:bodyPr>
          <a:lstStyle/>
          <a:p>
            <a:pPr>
              <a:spcBef>
                <a:spcPts val="88"/>
              </a:spcBef>
            </a:pPr>
            <a:r>
              <a:rPr sz="2118" b="1" dirty="0">
                <a:solidFill>
                  <a:srgbClr val="0000FF"/>
                </a:solidFill>
                <a:latin typeface="Courier New"/>
                <a:cs typeface="Courier New"/>
              </a:rPr>
              <a:t>-</a:t>
            </a:r>
            <a:endParaRPr sz="2118">
              <a:latin typeface="Courier New"/>
              <a:cs typeface="Courier New"/>
            </a:endParaRPr>
          </a:p>
        </p:txBody>
      </p:sp>
      <p:sp>
        <p:nvSpPr>
          <p:cNvPr id="17" name="object 17"/>
          <p:cNvSpPr txBox="1"/>
          <p:nvPr/>
        </p:nvSpPr>
        <p:spPr>
          <a:xfrm>
            <a:off x="3649755" y="5206254"/>
            <a:ext cx="173131" cy="337238"/>
          </a:xfrm>
          <a:prstGeom prst="rect">
            <a:avLst/>
          </a:prstGeom>
        </p:spPr>
        <p:txBody>
          <a:bodyPr vert="horz" wrap="square" lIns="0" tIns="11206" rIns="0" bIns="0" rtlCol="0">
            <a:spAutoFit/>
          </a:bodyPr>
          <a:lstStyle/>
          <a:p>
            <a:pPr>
              <a:spcBef>
                <a:spcPts val="88"/>
              </a:spcBef>
            </a:pPr>
            <a:r>
              <a:rPr sz="2118" b="1" dirty="0">
                <a:solidFill>
                  <a:srgbClr val="FF0000"/>
                </a:solidFill>
                <a:latin typeface="Courier New"/>
                <a:cs typeface="Courier New"/>
              </a:rPr>
              <a:t>+</a:t>
            </a:r>
            <a:endParaRPr sz="2118">
              <a:latin typeface="Courier New"/>
              <a:cs typeface="Courier New"/>
            </a:endParaRPr>
          </a:p>
        </p:txBody>
      </p:sp>
      <p:sp>
        <p:nvSpPr>
          <p:cNvPr id="18" name="object 18"/>
          <p:cNvSpPr txBox="1"/>
          <p:nvPr/>
        </p:nvSpPr>
        <p:spPr>
          <a:xfrm>
            <a:off x="4053167" y="4466665"/>
            <a:ext cx="173131" cy="337238"/>
          </a:xfrm>
          <a:prstGeom prst="rect">
            <a:avLst/>
          </a:prstGeom>
        </p:spPr>
        <p:txBody>
          <a:bodyPr vert="horz" wrap="square" lIns="0" tIns="11206" rIns="0" bIns="0" rtlCol="0">
            <a:spAutoFit/>
          </a:bodyPr>
          <a:lstStyle/>
          <a:p>
            <a:pPr>
              <a:spcBef>
                <a:spcPts val="88"/>
              </a:spcBef>
            </a:pPr>
            <a:r>
              <a:rPr sz="2118" b="1" dirty="0">
                <a:solidFill>
                  <a:srgbClr val="0000FF"/>
                </a:solidFill>
                <a:latin typeface="Courier New"/>
                <a:cs typeface="Courier New"/>
              </a:rPr>
              <a:t>-</a:t>
            </a:r>
            <a:endParaRPr sz="2118">
              <a:latin typeface="Courier New"/>
              <a:cs typeface="Courier New"/>
            </a:endParaRPr>
          </a:p>
        </p:txBody>
      </p:sp>
      <p:sp>
        <p:nvSpPr>
          <p:cNvPr id="19" name="object 19"/>
          <p:cNvSpPr txBox="1"/>
          <p:nvPr/>
        </p:nvSpPr>
        <p:spPr>
          <a:xfrm>
            <a:off x="2775696" y="4856629"/>
            <a:ext cx="576543" cy="1369279"/>
          </a:xfrm>
          <a:prstGeom prst="rect">
            <a:avLst/>
          </a:prstGeom>
        </p:spPr>
        <p:txBody>
          <a:bodyPr vert="horz" wrap="square" lIns="0" tIns="159124" rIns="0" bIns="0" rtlCol="0">
            <a:spAutoFit/>
          </a:bodyPr>
          <a:lstStyle/>
          <a:p>
            <a:pPr marR="4483" algn="r">
              <a:spcBef>
                <a:spcPts val="1253"/>
              </a:spcBef>
            </a:pPr>
            <a:r>
              <a:rPr sz="2118" b="1" dirty="0">
                <a:solidFill>
                  <a:srgbClr val="0000FF"/>
                </a:solidFill>
                <a:latin typeface="Courier New"/>
                <a:cs typeface="Courier New"/>
              </a:rPr>
              <a:t>-</a:t>
            </a:r>
            <a:r>
              <a:rPr sz="2118" b="1" spc="543" dirty="0">
                <a:solidFill>
                  <a:srgbClr val="0000FF"/>
                </a:solidFill>
                <a:latin typeface="Courier New"/>
                <a:cs typeface="Courier New"/>
              </a:rPr>
              <a:t> </a:t>
            </a:r>
            <a:r>
              <a:rPr sz="2118" b="1" dirty="0">
                <a:solidFill>
                  <a:srgbClr val="FF0000"/>
                </a:solidFill>
                <a:latin typeface="Courier New"/>
                <a:cs typeface="Courier New"/>
              </a:rPr>
              <a:t>+</a:t>
            </a:r>
            <a:endParaRPr sz="2118">
              <a:latin typeface="Courier New"/>
              <a:cs typeface="Courier New"/>
            </a:endParaRPr>
          </a:p>
          <a:p>
            <a:pPr marL="134478">
              <a:spcBef>
                <a:spcPts val="1165"/>
              </a:spcBef>
            </a:pPr>
            <a:r>
              <a:rPr sz="2118" b="1" dirty="0">
                <a:solidFill>
                  <a:srgbClr val="0000FF"/>
                </a:solidFill>
                <a:latin typeface="Courier New"/>
                <a:cs typeface="Courier New"/>
              </a:rPr>
              <a:t>-</a:t>
            </a:r>
            <a:endParaRPr sz="2118">
              <a:latin typeface="Courier New"/>
              <a:cs typeface="Courier New"/>
            </a:endParaRPr>
          </a:p>
          <a:p>
            <a:pPr marR="4483" algn="r">
              <a:spcBef>
                <a:spcPts val="635"/>
              </a:spcBef>
            </a:pPr>
            <a:r>
              <a:rPr sz="2118" b="1" dirty="0">
                <a:solidFill>
                  <a:srgbClr val="FF0000"/>
                </a:solidFill>
                <a:latin typeface="Courier New"/>
                <a:cs typeface="Courier New"/>
              </a:rPr>
              <a:t>+</a:t>
            </a:r>
            <a:endParaRPr sz="2118">
              <a:latin typeface="Courier New"/>
              <a:cs typeface="Courier New"/>
            </a:endParaRPr>
          </a:p>
        </p:txBody>
      </p:sp>
      <p:sp>
        <p:nvSpPr>
          <p:cNvPr id="20" name="object 20"/>
          <p:cNvSpPr txBox="1"/>
          <p:nvPr/>
        </p:nvSpPr>
        <p:spPr>
          <a:xfrm>
            <a:off x="2750483" y="3996018"/>
            <a:ext cx="1514475" cy="255678"/>
          </a:xfrm>
          <a:prstGeom prst="rect">
            <a:avLst/>
          </a:prstGeom>
        </p:spPr>
        <p:txBody>
          <a:bodyPr vert="horz" wrap="square" lIns="0" tIns="11206" rIns="0" bIns="0" rtlCol="0">
            <a:spAutoFit/>
          </a:bodyPr>
          <a:lstStyle/>
          <a:p>
            <a:pPr marL="11206">
              <a:spcBef>
                <a:spcPts val="88"/>
              </a:spcBef>
            </a:pPr>
            <a:r>
              <a:rPr sz="1588" b="1" spc="-22" dirty="0">
                <a:latin typeface="Times New Roman"/>
                <a:cs typeface="Times New Roman"/>
              </a:rPr>
              <a:t>Trained</a:t>
            </a:r>
            <a:r>
              <a:rPr sz="1588" b="1" spc="-35" dirty="0">
                <a:latin typeface="Times New Roman"/>
                <a:cs typeface="Times New Roman"/>
              </a:rPr>
              <a:t> </a:t>
            </a:r>
            <a:r>
              <a:rPr sz="1588" b="1" spc="-4" dirty="0">
                <a:latin typeface="Times New Roman"/>
                <a:cs typeface="Times New Roman"/>
              </a:rPr>
              <a:t>classifier</a:t>
            </a:r>
            <a:endParaRPr sz="1588">
              <a:latin typeface="Times New Roman"/>
              <a:cs typeface="Times New Roman"/>
            </a:endParaRPr>
          </a:p>
        </p:txBody>
      </p:sp>
      <p:sp>
        <p:nvSpPr>
          <p:cNvPr id="21" name="object 21"/>
          <p:cNvSpPr/>
          <p:nvPr/>
        </p:nvSpPr>
        <p:spPr>
          <a:xfrm>
            <a:off x="2667000" y="5081868"/>
            <a:ext cx="2084294" cy="0"/>
          </a:xfrm>
          <a:custGeom>
            <a:avLst/>
            <a:gdLst/>
            <a:ahLst/>
            <a:cxnLst/>
            <a:rect l="l" t="t" r="r" b="b"/>
            <a:pathLst>
              <a:path w="2362200">
                <a:moveTo>
                  <a:pt x="0" y="0"/>
                </a:moveTo>
                <a:lnTo>
                  <a:pt x="2362198" y="0"/>
                </a:lnTo>
              </a:path>
            </a:pathLst>
          </a:custGeom>
          <a:ln w="25399">
            <a:solidFill>
              <a:srgbClr val="000000"/>
            </a:solidFill>
          </a:ln>
        </p:spPr>
        <p:txBody>
          <a:bodyPr wrap="square" lIns="0" tIns="0" rIns="0" bIns="0" rtlCol="0"/>
          <a:lstStyle/>
          <a:p>
            <a:endParaRPr sz="1588"/>
          </a:p>
        </p:txBody>
      </p:sp>
      <p:sp>
        <p:nvSpPr>
          <p:cNvPr id="22" name="object 22"/>
          <p:cNvSpPr/>
          <p:nvPr/>
        </p:nvSpPr>
        <p:spPr>
          <a:xfrm>
            <a:off x="2599764" y="5042647"/>
            <a:ext cx="470647" cy="336176"/>
          </a:xfrm>
          <a:custGeom>
            <a:avLst/>
            <a:gdLst/>
            <a:ahLst/>
            <a:cxnLst/>
            <a:rect l="l" t="t" r="r" b="b"/>
            <a:pathLst>
              <a:path w="533400" h="381000">
                <a:moveTo>
                  <a:pt x="0" y="190499"/>
                </a:moveTo>
                <a:lnTo>
                  <a:pt x="5418" y="152107"/>
                </a:lnTo>
                <a:lnTo>
                  <a:pt x="20958" y="116348"/>
                </a:lnTo>
                <a:lnTo>
                  <a:pt x="45548" y="83989"/>
                </a:lnTo>
                <a:lnTo>
                  <a:pt x="78114" y="55796"/>
                </a:lnTo>
                <a:lnTo>
                  <a:pt x="117585" y="32534"/>
                </a:lnTo>
                <a:lnTo>
                  <a:pt x="162888" y="14970"/>
                </a:lnTo>
                <a:lnTo>
                  <a:pt x="212950" y="3870"/>
                </a:lnTo>
                <a:lnTo>
                  <a:pt x="266699" y="0"/>
                </a:lnTo>
                <a:lnTo>
                  <a:pt x="320449" y="3870"/>
                </a:lnTo>
                <a:lnTo>
                  <a:pt x="370511" y="14970"/>
                </a:lnTo>
                <a:lnTo>
                  <a:pt x="415814" y="32534"/>
                </a:lnTo>
                <a:lnTo>
                  <a:pt x="455284" y="55796"/>
                </a:lnTo>
                <a:lnTo>
                  <a:pt x="487851" y="83989"/>
                </a:lnTo>
                <a:lnTo>
                  <a:pt x="512441" y="116348"/>
                </a:lnTo>
                <a:lnTo>
                  <a:pt x="527981" y="152107"/>
                </a:lnTo>
                <a:lnTo>
                  <a:pt x="533399" y="190499"/>
                </a:lnTo>
                <a:lnTo>
                  <a:pt x="527981" y="228892"/>
                </a:lnTo>
                <a:lnTo>
                  <a:pt x="512441" y="264650"/>
                </a:lnTo>
                <a:lnTo>
                  <a:pt x="487851" y="297009"/>
                </a:lnTo>
                <a:lnTo>
                  <a:pt x="455284" y="325203"/>
                </a:lnTo>
                <a:lnTo>
                  <a:pt x="415814" y="348465"/>
                </a:lnTo>
                <a:lnTo>
                  <a:pt x="370511" y="366029"/>
                </a:lnTo>
                <a:lnTo>
                  <a:pt x="320449" y="377129"/>
                </a:lnTo>
                <a:lnTo>
                  <a:pt x="266699" y="380999"/>
                </a:lnTo>
                <a:lnTo>
                  <a:pt x="212950" y="377129"/>
                </a:lnTo>
                <a:lnTo>
                  <a:pt x="162888" y="366029"/>
                </a:lnTo>
                <a:lnTo>
                  <a:pt x="117585" y="348465"/>
                </a:lnTo>
                <a:lnTo>
                  <a:pt x="78114" y="325203"/>
                </a:lnTo>
                <a:lnTo>
                  <a:pt x="45548" y="297009"/>
                </a:lnTo>
                <a:lnTo>
                  <a:pt x="20958" y="264650"/>
                </a:lnTo>
                <a:lnTo>
                  <a:pt x="5418" y="228892"/>
                </a:lnTo>
                <a:lnTo>
                  <a:pt x="0" y="190499"/>
                </a:lnTo>
                <a:close/>
              </a:path>
            </a:pathLst>
          </a:custGeom>
          <a:ln w="25399">
            <a:solidFill>
              <a:srgbClr val="000000"/>
            </a:solidFill>
          </a:ln>
        </p:spPr>
        <p:txBody>
          <a:bodyPr wrap="square" lIns="0" tIns="0" rIns="0" bIns="0" rtlCol="0"/>
          <a:lstStyle/>
          <a:p>
            <a:endParaRPr sz="1588"/>
          </a:p>
        </p:txBody>
      </p:sp>
      <p:sp>
        <p:nvSpPr>
          <p:cNvPr id="23" name="object 23"/>
          <p:cNvSpPr/>
          <p:nvPr/>
        </p:nvSpPr>
        <p:spPr>
          <a:xfrm>
            <a:off x="2734235" y="5474074"/>
            <a:ext cx="470647" cy="336176"/>
          </a:xfrm>
          <a:custGeom>
            <a:avLst/>
            <a:gdLst/>
            <a:ahLst/>
            <a:cxnLst/>
            <a:rect l="l" t="t" r="r" b="b"/>
            <a:pathLst>
              <a:path w="533400" h="381000">
                <a:moveTo>
                  <a:pt x="0" y="190499"/>
                </a:moveTo>
                <a:lnTo>
                  <a:pt x="5418" y="152107"/>
                </a:lnTo>
                <a:lnTo>
                  <a:pt x="20958" y="116348"/>
                </a:lnTo>
                <a:lnTo>
                  <a:pt x="45548" y="83989"/>
                </a:lnTo>
                <a:lnTo>
                  <a:pt x="78114" y="55796"/>
                </a:lnTo>
                <a:lnTo>
                  <a:pt x="117585" y="32534"/>
                </a:lnTo>
                <a:lnTo>
                  <a:pt x="162888" y="14970"/>
                </a:lnTo>
                <a:lnTo>
                  <a:pt x="212950" y="3870"/>
                </a:lnTo>
                <a:lnTo>
                  <a:pt x="266699" y="0"/>
                </a:lnTo>
                <a:lnTo>
                  <a:pt x="320449" y="3870"/>
                </a:lnTo>
                <a:lnTo>
                  <a:pt x="370511" y="14970"/>
                </a:lnTo>
                <a:lnTo>
                  <a:pt x="415814" y="32534"/>
                </a:lnTo>
                <a:lnTo>
                  <a:pt x="455284" y="55796"/>
                </a:lnTo>
                <a:lnTo>
                  <a:pt x="487851" y="83989"/>
                </a:lnTo>
                <a:lnTo>
                  <a:pt x="512440" y="116348"/>
                </a:lnTo>
                <a:lnTo>
                  <a:pt x="527981" y="152107"/>
                </a:lnTo>
                <a:lnTo>
                  <a:pt x="533399" y="190499"/>
                </a:lnTo>
                <a:lnTo>
                  <a:pt x="527981" y="228892"/>
                </a:lnTo>
                <a:lnTo>
                  <a:pt x="512440" y="264650"/>
                </a:lnTo>
                <a:lnTo>
                  <a:pt x="487851" y="297010"/>
                </a:lnTo>
                <a:lnTo>
                  <a:pt x="455284" y="325203"/>
                </a:lnTo>
                <a:lnTo>
                  <a:pt x="415814" y="348465"/>
                </a:lnTo>
                <a:lnTo>
                  <a:pt x="370511" y="366029"/>
                </a:lnTo>
                <a:lnTo>
                  <a:pt x="320449" y="377129"/>
                </a:lnTo>
                <a:lnTo>
                  <a:pt x="266699" y="380999"/>
                </a:lnTo>
                <a:lnTo>
                  <a:pt x="212950" y="377129"/>
                </a:lnTo>
                <a:lnTo>
                  <a:pt x="162888" y="366029"/>
                </a:lnTo>
                <a:lnTo>
                  <a:pt x="117585" y="348465"/>
                </a:lnTo>
                <a:lnTo>
                  <a:pt x="78114" y="325203"/>
                </a:lnTo>
                <a:lnTo>
                  <a:pt x="45548" y="297010"/>
                </a:lnTo>
                <a:lnTo>
                  <a:pt x="20958" y="264650"/>
                </a:lnTo>
                <a:lnTo>
                  <a:pt x="5418" y="228892"/>
                </a:lnTo>
                <a:lnTo>
                  <a:pt x="0" y="190499"/>
                </a:lnTo>
                <a:close/>
              </a:path>
            </a:pathLst>
          </a:custGeom>
          <a:ln w="25399">
            <a:solidFill>
              <a:srgbClr val="000000"/>
            </a:solidFill>
          </a:ln>
        </p:spPr>
        <p:txBody>
          <a:bodyPr wrap="square" lIns="0" tIns="0" rIns="0" bIns="0" rtlCol="0"/>
          <a:lstStyle/>
          <a:p>
            <a:endParaRPr sz="1588"/>
          </a:p>
        </p:txBody>
      </p:sp>
      <p:sp>
        <p:nvSpPr>
          <p:cNvPr id="24" name="object 24"/>
          <p:cNvSpPr/>
          <p:nvPr/>
        </p:nvSpPr>
        <p:spPr>
          <a:xfrm>
            <a:off x="4132169" y="4826934"/>
            <a:ext cx="470647" cy="336176"/>
          </a:xfrm>
          <a:custGeom>
            <a:avLst/>
            <a:gdLst/>
            <a:ahLst/>
            <a:cxnLst/>
            <a:rect l="l" t="t" r="r" b="b"/>
            <a:pathLst>
              <a:path w="533400" h="381000">
                <a:moveTo>
                  <a:pt x="0" y="190499"/>
                </a:moveTo>
                <a:lnTo>
                  <a:pt x="5418" y="152107"/>
                </a:lnTo>
                <a:lnTo>
                  <a:pt x="20958" y="116348"/>
                </a:lnTo>
                <a:lnTo>
                  <a:pt x="45548" y="83989"/>
                </a:lnTo>
                <a:lnTo>
                  <a:pt x="78114" y="55796"/>
                </a:lnTo>
                <a:lnTo>
                  <a:pt x="117585" y="32534"/>
                </a:lnTo>
                <a:lnTo>
                  <a:pt x="162888" y="14970"/>
                </a:lnTo>
                <a:lnTo>
                  <a:pt x="212950" y="3870"/>
                </a:lnTo>
                <a:lnTo>
                  <a:pt x="266699" y="0"/>
                </a:lnTo>
                <a:lnTo>
                  <a:pt x="320449" y="3870"/>
                </a:lnTo>
                <a:lnTo>
                  <a:pt x="370511" y="14970"/>
                </a:lnTo>
                <a:lnTo>
                  <a:pt x="415814" y="32534"/>
                </a:lnTo>
                <a:lnTo>
                  <a:pt x="455284" y="55796"/>
                </a:lnTo>
                <a:lnTo>
                  <a:pt x="487851" y="83989"/>
                </a:lnTo>
                <a:lnTo>
                  <a:pt x="512440" y="116348"/>
                </a:lnTo>
                <a:lnTo>
                  <a:pt x="527981" y="152107"/>
                </a:lnTo>
                <a:lnTo>
                  <a:pt x="533399" y="190499"/>
                </a:lnTo>
                <a:lnTo>
                  <a:pt x="527981" y="228892"/>
                </a:lnTo>
                <a:lnTo>
                  <a:pt x="512440" y="264650"/>
                </a:lnTo>
                <a:lnTo>
                  <a:pt x="487851" y="297009"/>
                </a:lnTo>
                <a:lnTo>
                  <a:pt x="455284" y="325203"/>
                </a:lnTo>
                <a:lnTo>
                  <a:pt x="415814" y="348465"/>
                </a:lnTo>
                <a:lnTo>
                  <a:pt x="370511" y="366029"/>
                </a:lnTo>
                <a:lnTo>
                  <a:pt x="320449" y="377129"/>
                </a:lnTo>
                <a:lnTo>
                  <a:pt x="266699" y="380999"/>
                </a:lnTo>
                <a:lnTo>
                  <a:pt x="212950" y="377129"/>
                </a:lnTo>
                <a:lnTo>
                  <a:pt x="162888" y="366029"/>
                </a:lnTo>
                <a:lnTo>
                  <a:pt x="117585" y="348465"/>
                </a:lnTo>
                <a:lnTo>
                  <a:pt x="78114" y="325203"/>
                </a:lnTo>
                <a:lnTo>
                  <a:pt x="45548" y="297009"/>
                </a:lnTo>
                <a:lnTo>
                  <a:pt x="20958" y="264650"/>
                </a:lnTo>
                <a:lnTo>
                  <a:pt x="5418" y="228892"/>
                </a:lnTo>
                <a:lnTo>
                  <a:pt x="0" y="190499"/>
                </a:lnTo>
                <a:close/>
              </a:path>
            </a:pathLst>
          </a:custGeom>
          <a:ln w="25399">
            <a:solidFill>
              <a:srgbClr val="000000"/>
            </a:solidFill>
          </a:ln>
        </p:spPr>
        <p:txBody>
          <a:bodyPr wrap="square" lIns="0" tIns="0" rIns="0" bIns="0" rtlCol="0"/>
          <a:lstStyle/>
          <a:p>
            <a:endParaRPr sz="1588"/>
          </a:p>
        </p:txBody>
      </p:sp>
      <p:sp>
        <p:nvSpPr>
          <p:cNvPr id="25" name="object 25"/>
          <p:cNvSpPr/>
          <p:nvPr/>
        </p:nvSpPr>
        <p:spPr>
          <a:xfrm>
            <a:off x="5841067" y="4303059"/>
            <a:ext cx="1532404" cy="2005853"/>
          </a:xfrm>
          <a:custGeom>
            <a:avLst/>
            <a:gdLst/>
            <a:ahLst/>
            <a:cxnLst/>
            <a:rect l="l" t="t" r="r" b="b"/>
            <a:pathLst>
              <a:path w="1736725" h="2273300">
                <a:moveTo>
                  <a:pt x="0" y="0"/>
                </a:moveTo>
                <a:lnTo>
                  <a:pt x="1736725" y="0"/>
                </a:lnTo>
                <a:lnTo>
                  <a:pt x="1736725" y="2273300"/>
                </a:lnTo>
                <a:lnTo>
                  <a:pt x="0" y="2273300"/>
                </a:lnTo>
                <a:lnTo>
                  <a:pt x="0" y="0"/>
                </a:lnTo>
                <a:close/>
              </a:path>
            </a:pathLst>
          </a:custGeom>
          <a:solidFill>
            <a:srgbClr val="FF9474">
              <a:alpha val="50199"/>
            </a:srgbClr>
          </a:solidFill>
        </p:spPr>
        <p:txBody>
          <a:bodyPr wrap="square" lIns="0" tIns="0" rIns="0" bIns="0" rtlCol="0"/>
          <a:lstStyle/>
          <a:p>
            <a:endParaRPr sz="1588"/>
          </a:p>
        </p:txBody>
      </p:sp>
      <p:sp>
        <p:nvSpPr>
          <p:cNvPr id="26" name="object 26"/>
          <p:cNvSpPr/>
          <p:nvPr/>
        </p:nvSpPr>
        <p:spPr>
          <a:xfrm>
            <a:off x="5370418" y="4303059"/>
            <a:ext cx="2017059" cy="2017059"/>
          </a:xfrm>
          <a:custGeom>
            <a:avLst/>
            <a:gdLst/>
            <a:ahLst/>
            <a:cxnLst/>
            <a:rect l="l" t="t" r="r" b="b"/>
            <a:pathLst>
              <a:path w="2286000" h="2286000">
                <a:moveTo>
                  <a:pt x="0" y="0"/>
                </a:moveTo>
                <a:lnTo>
                  <a:pt x="2285998" y="0"/>
                </a:lnTo>
                <a:lnTo>
                  <a:pt x="2285998" y="2285998"/>
                </a:lnTo>
                <a:lnTo>
                  <a:pt x="0" y="2285998"/>
                </a:lnTo>
                <a:lnTo>
                  <a:pt x="0" y="0"/>
                </a:lnTo>
                <a:close/>
              </a:path>
            </a:pathLst>
          </a:custGeom>
          <a:ln w="25399">
            <a:solidFill>
              <a:srgbClr val="000000"/>
            </a:solidFill>
          </a:ln>
        </p:spPr>
        <p:txBody>
          <a:bodyPr wrap="square" lIns="0" tIns="0" rIns="0" bIns="0" rtlCol="0"/>
          <a:lstStyle/>
          <a:p>
            <a:endParaRPr sz="1588"/>
          </a:p>
        </p:txBody>
      </p:sp>
      <p:sp>
        <p:nvSpPr>
          <p:cNvPr id="27" name="object 27"/>
          <p:cNvSpPr txBox="1"/>
          <p:nvPr/>
        </p:nvSpPr>
        <p:spPr>
          <a:xfrm>
            <a:off x="6863043" y="5648886"/>
            <a:ext cx="146237" cy="282928"/>
          </a:xfrm>
          <a:prstGeom prst="rect">
            <a:avLst/>
          </a:prstGeom>
        </p:spPr>
        <p:txBody>
          <a:bodyPr vert="horz" wrap="square" lIns="0" tIns="11206" rIns="0" bIns="0" rtlCol="0">
            <a:spAutoFit/>
          </a:bodyPr>
          <a:lstStyle/>
          <a:p>
            <a:pPr>
              <a:spcBef>
                <a:spcPts val="88"/>
              </a:spcBef>
            </a:pPr>
            <a:r>
              <a:rPr sz="1765" b="1" dirty="0">
                <a:solidFill>
                  <a:srgbClr val="FF0000"/>
                </a:solidFill>
                <a:latin typeface="Courier New"/>
                <a:cs typeface="Courier New"/>
              </a:rPr>
              <a:t>+</a:t>
            </a:r>
            <a:endParaRPr sz="1765">
              <a:latin typeface="Courier New"/>
              <a:cs typeface="Courier New"/>
            </a:endParaRPr>
          </a:p>
        </p:txBody>
      </p:sp>
      <p:sp>
        <p:nvSpPr>
          <p:cNvPr id="28" name="object 28"/>
          <p:cNvSpPr txBox="1"/>
          <p:nvPr/>
        </p:nvSpPr>
        <p:spPr>
          <a:xfrm>
            <a:off x="5988984" y="4438650"/>
            <a:ext cx="146237" cy="282928"/>
          </a:xfrm>
          <a:prstGeom prst="rect">
            <a:avLst/>
          </a:prstGeom>
        </p:spPr>
        <p:txBody>
          <a:bodyPr vert="horz" wrap="square" lIns="0" tIns="11206" rIns="0" bIns="0" rtlCol="0">
            <a:spAutoFit/>
          </a:bodyPr>
          <a:lstStyle/>
          <a:p>
            <a:pPr>
              <a:spcBef>
                <a:spcPts val="88"/>
              </a:spcBef>
            </a:pPr>
            <a:r>
              <a:rPr sz="1765" b="1" dirty="0">
                <a:solidFill>
                  <a:srgbClr val="0000FF"/>
                </a:solidFill>
                <a:latin typeface="Courier New"/>
                <a:cs typeface="Courier New"/>
              </a:rPr>
              <a:t>-</a:t>
            </a:r>
            <a:endParaRPr sz="1765">
              <a:latin typeface="Courier New"/>
              <a:cs typeface="Courier New"/>
            </a:endParaRPr>
          </a:p>
        </p:txBody>
      </p:sp>
      <p:sp>
        <p:nvSpPr>
          <p:cNvPr id="29" name="object 29"/>
          <p:cNvSpPr txBox="1"/>
          <p:nvPr/>
        </p:nvSpPr>
        <p:spPr>
          <a:xfrm>
            <a:off x="6930278" y="4724400"/>
            <a:ext cx="226919" cy="445922"/>
          </a:xfrm>
          <a:prstGeom prst="rect">
            <a:avLst/>
          </a:prstGeom>
        </p:spPr>
        <p:txBody>
          <a:bodyPr vert="horz" wrap="square" lIns="0" tIns="11206" rIns="0" bIns="0" rtlCol="0">
            <a:spAutoFit/>
          </a:bodyPr>
          <a:lstStyle/>
          <a:p>
            <a:pPr>
              <a:spcBef>
                <a:spcPts val="88"/>
              </a:spcBef>
            </a:pPr>
            <a:r>
              <a:rPr sz="2824" b="1" dirty="0">
                <a:solidFill>
                  <a:srgbClr val="FF0000"/>
                </a:solidFill>
                <a:latin typeface="Courier New"/>
                <a:cs typeface="Courier New"/>
              </a:rPr>
              <a:t>+</a:t>
            </a:r>
            <a:endParaRPr sz="2824">
              <a:latin typeface="Courier New"/>
              <a:cs typeface="Courier New"/>
            </a:endParaRPr>
          </a:p>
        </p:txBody>
      </p:sp>
      <p:sp>
        <p:nvSpPr>
          <p:cNvPr id="30" name="object 30"/>
          <p:cNvSpPr txBox="1"/>
          <p:nvPr/>
        </p:nvSpPr>
        <p:spPr>
          <a:xfrm>
            <a:off x="6325161" y="4774827"/>
            <a:ext cx="280707" cy="759725"/>
          </a:xfrm>
          <a:prstGeom prst="rect">
            <a:avLst/>
          </a:prstGeom>
        </p:spPr>
        <p:txBody>
          <a:bodyPr vert="horz" wrap="square" lIns="0" tIns="11206" rIns="0" bIns="0" rtlCol="0">
            <a:spAutoFit/>
          </a:bodyPr>
          <a:lstStyle/>
          <a:p>
            <a:pPr marL="134478">
              <a:spcBef>
                <a:spcPts val="88"/>
              </a:spcBef>
            </a:pPr>
            <a:r>
              <a:rPr sz="1765" b="1" dirty="0">
                <a:solidFill>
                  <a:srgbClr val="0000FF"/>
                </a:solidFill>
                <a:latin typeface="Courier New"/>
                <a:cs typeface="Courier New"/>
              </a:rPr>
              <a:t>-</a:t>
            </a:r>
            <a:endParaRPr sz="1765">
              <a:latin typeface="Courier New"/>
              <a:cs typeface="Courier New"/>
            </a:endParaRPr>
          </a:p>
          <a:p>
            <a:pPr>
              <a:spcBef>
                <a:spcPts val="1588"/>
              </a:spcBef>
            </a:pPr>
            <a:r>
              <a:rPr sz="1765" b="1" dirty="0">
                <a:solidFill>
                  <a:srgbClr val="FF0000"/>
                </a:solidFill>
                <a:latin typeface="Courier New"/>
                <a:cs typeface="Courier New"/>
              </a:rPr>
              <a:t>+</a:t>
            </a:r>
            <a:endParaRPr sz="1765">
              <a:latin typeface="Courier New"/>
              <a:cs typeface="Courier New"/>
            </a:endParaRPr>
          </a:p>
        </p:txBody>
      </p:sp>
      <p:sp>
        <p:nvSpPr>
          <p:cNvPr id="31" name="object 31"/>
          <p:cNvSpPr txBox="1"/>
          <p:nvPr/>
        </p:nvSpPr>
        <p:spPr>
          <a:xfrm>
            <a:off x="6728572" y="4505886"/>
            <a:ext cx="146237" cy="282928"/>
          </a:xfrm>
          <a:prstGeom prst="rect">
            <a:avLst/>
          </a:prstGeom>
        </p:spPr>
        <p:txBody>
          <a:bodyPr vert="horz" wrap="square" lIns="0" tIns="11206" rIns="0" bIns="0" rtlCol="0">
            <a:spAutoFit/>
          </a:bodyPr>
          <a:lstStyle/>
          <a:p>
            <a:pPr>
              <a:spcBef>
                <a:spcPts val="88"/>
              </a:spcBef>
            </a:pPr>
            <a:r>
              <a:rPr sz="1765" b="1" dirty="0">
                <a:solidFill>
                  <a:srgbClr val="0000FF"/>
                </a:solidFill>
                <a:latin typeface="Courier New"/>
                <a:cs typeface="Courier New"/>
              </a:rPr>
              <a:t>-</a:t>
            </a:r>
            <a:endParaRPr sz="1765">
              <a:latin typeface="Courier New"/>
              <a:cs typeface="Courier New"/>
            </a:endParaRPr>
          </a:p>
        </p:txBody>
      </p:sp>
      <p:sp>
        <p:nvSpPr>
          <p:cNvPr id="32" name="object 32"/>
          <p:cNvSpPr txBox="1"/>
          <p:nvPr/>
        </p:nvSpPr>
        <p:spPr>
          <a:xfrm>
            <a:off x="5854514" y="5043768"/>
            <a:ext cx="146237" cy="282928"/>
          </a:xfrm>
          <a:prstGeom prst="rect">
            <a:avLst/>
          </a:prstGeom>
        </p:spPr>
        <p:txBody>
          <a:bodyPr vert="horz" wrap="square" lIns="0" tIns="11206" rIns="0" bIns="0" rtlCol="0">
            <a:spAutoFit/>
          </a:bodyPr>
          <a:lstStyle/>
          <a:p>
            <a:pPr>
              <a:spcBef>
                <a:spcPts val="88"/>
              </a:spcBef>
            </a:pPr>
            <a:r>
              <a:rPr sz="1765" b="1" dirty="0">
                <a:solidFill>
                  <a:srgbClr val="FF0000"/>
                </a:solidFill>
                <a:latin typeface="Courier New"/>
                <a:cs typeface="Courier New"/>
              </a:rPr>
              <a:t>+</a:t>
            </a:r>
            <a:endParaRPr sz="1765">
              <a:latin typeface="Courier New"/>
              <a:cs typeface="Courier New"/>
            </a:endParaRPr>
          </a:p>
        </p:txBody>
      </p:sp>
      <p:sp>
        <p:nvSpPr>
          <p:cNvPr id="33" name="object 33"/>
          <p:cNvSpPr txBox="1"/>
          <p:nvPr/>
        </p:nvSpPr>
        <p:spPr>
          <a:xfrm>
            <a:off x="5854514" y="5917826"/>
            <a:ext cx="146237" cy="282928"/>
          </a:xfrm>
          <a:prstGeom prst="rect">
            <a:avLst/>
          </a:prstGeom>
        </p:spPr>
        <p:txBody>
          <a:bodyPr vert="horz" wrap="square" lIns="0" tIns="11206" rIns="0" bIns="0" rtlCol="0">
            <a:spAutoFit/>
          </a:bodyPr>
          <a:lstStyle/>
          <a:p>
            <a:pPr>
              <a:spcBef>
                <a:spcPts val="88"/>
              </a:spcBef>
            </a:pPr>
            <a:r>
              <a:rPr sz="1765" b="1" dirty="0">
                <a:solidFill>
                  <a:srgbClr val="FF0000"/>
                </a:solidFill>
                <a:latin typeface="Courier New"/>
                <a:cs typeface="Courier New"/>
              </a:rPr>
              <a:t>+</a:t>
            </a:r>
            <a:endParaRPr sz="1765">
              <a:latin typeface="Courier New"/>
              <a:cs typeface="Courier New"/>
            </a:endParaRPr>
          </a:p>
        </p:txBody>
      </p:sp>
      <p:sp>
        <p:nvSpPr>
          <p:cNvPr id="34" name="object 34"/>
          <p:cNvSpPr txBox="1"/>
          <p:nvPr/>
        </p:nvSpPr>
        <p:spPr>
          <a:xfrm>
            <a:off x="5370418" y="4303059"/>
            <a:ext cx="459441" cy="1575951"/>
          </a:xfrm>
          <a:prstGeom prst="rect">
            <a:avLst/>
          </a:prstGeom>
          <a:solidFill>
            <a:srgbClr val="78ACFF">
              <a:alpha val="50199"/>
            </a:srgbClr>
          </a:solidFill>
          <a:ln w="25401">
            <a:solidFill>
              <a:srgbClr val="000000"/>
            </a:solidFill>
          </a:ln>
        </p:spPr>
        <p:txBody>
          <a:bodyPr vert="horz" wrap="square" lIns="0" tIns="2801" rIns="0" bIns="0" rtlCol="0">
            <a:spAutoFit/>
          </a:bodyPr>
          <a:lstStyle/>
          <a:p>
            <a:pPr>
              <a:spcBef>
                <a:spcPts val="22"/>
              </a:spcBef>
            </a:pPr>
            <a:endParaRPr sz="4324">
              <a:latin typeface="Times New Roman"/>
              <a:cs typeface="Times New Roman"/>
            </a:endParaRPr>
          </a:p>
          <a:p>
            <a:pPr marL="80687"/>
            <a:r>
              <a:rPr sz="2824" b="1" dirty="0">
                <a:solidFill>
                  <a:srgbClr val="0000FF"/>
                </a:solidFill>
                <a:latin typeface="Courier New"/>
                <a:cs typeface="Courier New"/>
              </a:rPr>
              <a:t>-</a:t>
            </a:r>
            <a:endParaRPr sz="2824">
              <a:latin typeface="Courier New"/>
              <a:cs typeface="Courier New"/>
            </a:endParaRPr>
          </a:p>
          <a:p>
            <a:pPr marL="215164">
              <a:spcBef>
                <a:spcPts val="318"/>
              </a:spcBef>
            </a:pPr>
            <a:r>
              <a:rPr sz="2824" b="1" dirty="0">
                <a:solidFill>
                  <a:srgbClr val="0000FF"/>
                </a:solidFill>
                <a:latin typeface="Courier New"/>
                <a:cs typeface="Courier New"/>
              </a:rPr>
              <a:t>-</a:t>
            </a:r>
            <a:endParaRPr sz="2824">
              <a:latin typeface="Courier New"/>
              <a:cs typeface="Courier New"/>
            </a:endParaRPr>
          </a:p>
        </p:txBody>
      </p:sp>
      <p:sp>
        <p:nvSpPr>
          <p:cNvPr id="35" name="object 35"/>
          <p:cNvSpPr txBox="1"/>
          <p:nvPr/>
        </p:nvSpPr>
        <p:spPr>
          <a:xfrm>
            <a:off x="5425889" y="3996018"/>
            <a:ext cx="1514475" cy="255678"/>
          </a:xfrm>
          <a:prstGeom prst="rect">
            <a:avLst/>
          </a:prstGeom>
        </p:spPr>
        <p:txBody>
          <a:bodyPr vert="horz" wrap="square" lIns="0" tIns="11206" rIns="0" bIns="0" rtlCol="0">
            <a:spAutoFit/>
          </a:bodyPr>
          <a:lstStyle/>
          <a:p>
            <a:pPr marL="11206">
              <a:spcBef>
                <a:spcPts val="88"/>
              </a:spcBef>
            </a:pPr>
            <a:r>
              <a:rPr sz="1588" b="1" spc="-22" dirty="0">
                <a:latin typeface="Times New Roman"/>
                <a:cs typeface="Times New Roman"/>
              </a:rPr>
              <a:t>Trained</a:t>
            </a:r>
            <a:r>
              <a:rPr sz="1588" b="1" spc="-35" dirty="0">
                <a:latin typeface="Times New Roman"/>
                <a:cs typeface="Times New Roman"/>
              </a:rPr>
              <a:t> </a:t>
            </a:r>
            <a:r>
              <a:rPr sz="1588" b="1" spc="-4" dirty="0">
                <a:latin typeface="Times New Roman"/>
                <a:cs typeface="Times New Roman"/>
              </a:rPr>
              <a:t>classifier</a:t>
            </a:r>
            <a:endParaRPr sz="1588">
              <a:latin typeface="Times New Roman"/>
              <a:cs typeface="Times New Roman"/>
            </a:endParaRPr>
          </a:p>
        </p:txBody>
      </p:sp>
      <p:sp>
        <p:nvSpPr>
          <p:cNvPr id="36" name="object 36"/>
          <p:cNvSpPr/>
          <p:nvPr/>
        </p:nvSpPr>
        <p:spPr>
          <a:xfrm>
            <a:off x="5829860" y="4303059"/>
            <a:ext cx="0" cy="1949824"/>
          </a:xfrm>
          <a:custGeom>
            <a:avLst/>
            <a:gdLst/>
            <a:ahLst/>
            <a:cxnLst/>
            <a:rect l="l" t="t" r="r" b="b"/>
            <a:pathLst>
              <a:path h="2209800">
                <a:moveTo>
                  <a:pt x="0" y="2209798"/>
                </a:moveTo>
                <a:lnTo>
                  <a:pt x="1" y="0"/>
                </a:lnTo>
              </a:path>
            </a:pathLst>
          </a:custGeom>
          <a:ln w="25399">
            <a:solidFill>
              <a:srgbClr val="000000"/>
            </a:solidFill>
          </a:ln>
        </p:spPr>
        <p:txBody>
          <a:bodyPr wrap="square" lIns="0" tIns="0" rIns="0" bIns="0" rtlCol="0"/>
          <a:lstStyle/>
          <a:p>
            <a:endParaRPr sz="1588"/>
          </a:p>
        </p:txBody>
      </p:sp>
      <p:sp>
        <p:nvSpPr>
          <p:cNvPr id="37" name="object 37"/>
          <p:cNvSpPr txBox="1"/>
          <p:nvPr/>
        </p:nvSpPr>
        <p:spPr>
          <a:xfrm>
            <a:off x="8101293" y="3996018"/>
            <a:ext cx="1514475" cy="255678"/>
          </a:xfrm>
          <a:prstGeom prst="rect">
            <a:avLst/>
          </a:prstGeom>
        </p:spPr>
        <p:txBody>
          <a:bodyPr vert="horz" wrap="square" lIns="0" tIns="11206" rIns="0" bIns="0" rtlCol="0">
            <a:spAutoFit/>
          </a:bodyPr>
          <a:lstStyle/>
          <a:p>
            <a:pPr marL="11206">
              <a:spcBef>
                <a:spcPts val="88"/>
              </a:spcBef>
            </a:pPr>
            <a:r>
              <a:rPr sz="1588" b="1" spc="-22" dirty="0">
                <a:latin typeface="Times New Roman"/>
                <a:cs typeface="Times New Roman"/>
              </a:rPr>
              <a:t>Trained</a:t>
            </a:r>
            <a:r>
              <a:rPr sz="1588" b="1" spc="-35" dirty="0">
                <a:latin typeface="Times New Roman"/>
                <a:cs typeface="Times New Roman"/>
              </a:rPr>
              <a:t> </a:t>
            </a:r>
            <a:r>
              <a:rPr sz="1588" b="1" spc="-4" dirty="0">
                <a:latin typeface="Times New Roman"/>
                <a:cs typeface="Times New Roman"/>
              </a:rPr>
              <a:t>classifier</a:t>
            </a:r>
            <a:endParaRPr sz="1588">
              <a:latin typeface="Times New Roman"/>
              <a:cs typeface="Times New Roman"/>
            </a:endParaRPr>
          </a:p>
        </p:txBody>
      </p:sp>
      <p:graphicFrame>
        <p:nvGraphicFramePr>
          <p:cNvPr id="38" name="object 38"/>
          <p:cNvGraphicFramePr>
            <a:graphicFrameLocks noGrp="1"/>
          </p:cNvGraphicFramePr>
          <p:nvPr/>
        </p:nvGraphicFramePr>
        <p:xfrm>
          <a:off x="8034618" y="4291853"/>
          <a:ext cx="2017615" cy="2016499"/>
        </p:xfrm>
        <a:graphic>
          <a:graphicData uri="http://schemas.openxmlformats.org/drawingml/2006/table">
            <a:tbl>
              <a:tblPr firstRow="1" bandRow="1">
                <a:tableStyleId>{2D5ABB26-0587-4C30-8999-92F81FD0307C}</a:tableStyleId>
              </a:tblPr>
              <a:tblGrid>
                <a:gridCol w="430306"/>
                <a:gridCol w="174812"/>
                <a:gridCol w="275664"/>
                <a:gridCol w="194982"/>
                <a:gridCol w="242046"/>
                <a:gridCol w="242046"/>
                <a:gridCol w="457759"/>
              </a:tblGrid>
              <a:tr h="1142440">
                <a:tc rowSpan="2">
                  <a:txBody>
                    <a:bodyPr/>
                    <a:lstStyle/>
                    <a:p>
                      <a:pPr>
                        <a:lnSpc>
                          <a:spcPct val="100000"/>
                        </a:lnSpc>
                      </a:pPr>
                      <a:endParaRPr sz="2400">
                        <a:latin typeface="Times New Roman"/>
                        <a:cs typeface="Times New Roman"/>
                      </a:endParaRPr>
                    </a:p>
                    <a:p>
                      <a:pPr>
                        <a:lnSpc>
                          <a:spcPct val="100000"/>
                        </a:lnSpc>
                        <a:spcBef>
                          <a:spcPts val="35"/>
                        </a:spcBef>
                      </a:pPr>
                      <a:endParaRPr sz="2500">
                        <a:latin typeface="Times New Roman"/>
                        <a:cs typeface="Times New Roman"/>
                      </a:endParaRPr>
                    </a:p>
                    <a:p>
                      <a:pPr marL="104139">
                        <a:lnSpc>
                          <a:spcPct val="100000"/>
                        </a:lnSpc>
                      </a:pPr>
                      <a:r>
                        <a:rPr sz="2100" b="1" dirty="0">
                          <a:solidFill>
                            <a:srgbClr val="0000FF"/>
                          </a:solidFill>
                          <a:latin typeface="Courier New"/>
                          <a:cs typeface="Courier New"/>
                        </a:rPr>
                        <a:t>-</a:t>
                      </a:r>
                      <a:endParaRPr sz="2100">
                        <a:latin typeface="Courier New"/>
                        <a:cs typeface="Courier New"/>
                      </a:endParaRPr>
                    </a:p>
                    <a:p>
                      <a:pPr marL="256540">
                        <a:lnSpc>
                          <a:spcPct val="100000"/>
                        </a:lnSpc>
                        <a:spcBef>
                          <a:spcPts val="1320"/>
                        </a:spcBef>
                      </a:pPr>
                      <a:r>
                        <a:rPr sz="2100" b="1" dirty="0">
                          <a:solidFill>
                            <a:srgbClr val="0000FF"/>
                          </a:solidFill>
                          <a:latin typeface="Courier New"/>
                          <a:cs typeface="Courier New"/>
                        </a:rPr>
                        <a:t>-</a:t>
                      </a:r>
                      <a:endParaRPr sz="2100">
                        <a:latin typeface="Courier New"/>
                        <a:cs typeface="Courier New"/>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solidFill>
                      <a:srgbClr val="78ACFF">
                        <a:alpha val="50199"/>
                      </a:srgbClr>
                    </a:solidFill>
                  </a:tcPr>
                </a:tc>
                <a:tc rowSpan="2">
                  <a:txBody>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2200">
                        <a:latin typeface="Times New Roman"/>
                        <a:cs typeface="Times New Roman"/>
                      </a:endParaRPr>
                    </a:p>
                    <a:p>
                      <a:pPr marL="73660">
                        <a:lnSpc>
                          <a:spcPct val="100000"/>
                        </a:lnSpc>
                      </a:pPr>
                      <a:r>
                        <a:rPr sz="1400" b="1" dirty="0">
                          <a:solidFill>
                            <a:srgbClr val="FF0000"/>
                          </a:solidFill>
                          <a:latin typeface="Courier New"/>
                          <a:cs typeface="Courier New"/>
                        </a:rPr>
                        <a:t>+</a:t>
                      </a:r>
                      <a:endParaRPr sz="1400">
                        <a:latin typeface="Courier New"/>
                        <a:cs typeface="Courier New"/>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5"/>
                        </a:spcBef>
                      </a:pPr>
                      <a:endParaRPr sz="1300">
                        <a:latin typeface="Times New Roman"/>
                        <a:cs typeface="Times New Roman"/>
                      </a:endParaRPr>
                    </a:p>
                    <a:p>
                      <a:pPr marL="73660">
                        <a:lnSpc>
                          <a:spcPct val="100000"/>
                        </a:lnSpc>
                      </a:pPr>
                      <a:r>
                        <a:rPr sz="1400" b="1" dirty="0">
                          <a:solidFill>
                            <a:srgbClr val="FF0000"/>
                          </a:solidFill>
                          <a:latin typeface="Courier New"/>
                          <a:cs typeface="Courier New"/>
                        </a:rPr>
                        <a:t>+</a:t>
                      </a:r>
                      <a:endParaRPr sz="1400">
                        <a:latin typeface="Courier New"/>
                        <a:cs typeface="Courier New"/>
                      </a:endParaRPr>
                    </a:p>
                  </a:txBody>
                  <a:tcPr marL="0" marR="0" marT="0" marB="0">
                    <a:lnT w="28575">
                      <a:solidFill>
                        <a:srgbClr val="000000"/>
                      </a:solidFill>
                      <a:prstDash val="solid"/>
                    </a:lnT>
                    <a:lnB w="28575">
                      <a:solidFill>
                        <a:srgbClr val="000000"/>
                      </a:solidFill>
                      <a:prstDash val="solid"/>
                    </a:lnB>
                    <a:solidFill>
                      <a:srgbClr val="78ACFF">
                        <a:alpha val="50199"/>
                      </a:srgbClr>
                    </a:solidFill>
                  </a:tcPr>
                </a:tc>
                <a:tc rowSpan="2">
                  <a:txBody>
                    <a:bodyPr/>
                    <a:lstStyle/>
                    <a:p>
                      <a:pPr marL="27940">
                        <a:lnSpc>
                          <a:spcPct val="100000"/>
                        </a:lnSpc>
                        <a:spcBef>
                          <a:spcPts val="595"/>
                        </a:spcBef>
                      </a:pPr>
                      <a:r>
                        <a:rPr sz="2500" b="1" dirty="0">
                          <a:solidFill>
                            <a:srgbClr val="0000FF"/>
                          </a:solidFill>
                          <a:latin typeface="Courier New"/>
                          <a:cs typeface="Courier New"/>
                        </a:rPr>
                        <a:t>-</a:t>
                      </a:r>
                      <a:endParaRPr sz="2500">
                        <a:latin typeface="Courier New"/>
                        <a:cs typeface="Courier New"/>
                      </a:endParaRPr>
                    </a:p>
                  </a:txBody>
                  <a:tcPr marL="0" marR="0" marT="66675" marB="0">
                    <a:lnT w="28575">
                      <a:solidFill>
                        <a:srgbClr val="000000"/>
                      </a:solidFill>
                      <a:prstDash val="solid"/>
                    </a:lnT>
                    <a:lnB w="28575">
                      <a:solidFill>
                        <a:srgbClr val="000000"/>
                      </a:solidFill>
                      <a:prstDash val="solid"/>
                    </a:lnB>
                    <a:solidFill>
                      <a:srgbClr val="78ACFF">
                        <a:alpha val="50199"/>
                      </a:srgbClr>
                    </a:solidFill>
                  </a:tcPr>
                </a:tc>
                <a:tc rowSpan="2">
                  <a:txBody>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2000">
                        <a:latin typeface="Times New Roman"/>
                        <a:cs typeface="Times New Roman"/>
                      </a:endParaRPr>
                    </a:p>
                    <a:p>
                      <a:pPr marL="96520">
                        <a:lnSpc>
                          <a:spcPct val="100000"/>
                        </a:lnSpc>
                      </a:pPr>
                      <a:r>
                        <a:rPr sz="1400" b="1" dirty="0">
                          <a:solidFill>
                            <a:srgbClr val="FF0000"/>
                          </a:solidFill>
                          <a:latin typeface="Courier New"/>
                          <a:cs typeface="Courier New"/>
                        </a:rPr>
                        <a:t>+</a:t>
                      </a:r>
                      <a:endParaRPr sz="1400">
                        <a:latin typeface="Courier New"/>
                        <a:cs typeface="Courier New"/>
                      </a:endParaRPr>
                    </a:p>
                  </a:txBody>
                  <a:tcPr marL="0" marR="0" marT="0" marB="0">
                    <a:lnT w="28575">
                      <a:solidFill>
                        <a:srgbClr val="000000"/>
                      </a:solidFill>
                      <a:prstDash val="solid"/>
                    </a:lnT>
                    <a:lnB w="28575">
                      <a:solidFill>
                        <a:srgbClr val="000000"/>
                      </a:solidFill>
                      <a:prstDash val="solid"/>
                    </a:lnB>
                    <a:solidFill>
                      <a:srgbClr val="78ACFF">
                        <a:alpha val="50199"/>
                      </a:srgbClr>
                    </a:solidFill>
                  </a:tcPr>
                </a:tc>
                <a:tc rowSpan="2">
                  <a:txBody>
                    <a:bodyPr/>
                    <a:lstStyle/>
                    <a:p>
                      <a:pPr>
                        <a:lnSpc>
                          <a:spcPct val="100000"/>
                        </a:lnSpc>
                        <a:spcBef>
                          <a:spcPts val="30"/>
                        </a:spcBef>
                      </a:pPr>
                      <a:endParaRPr sz="2700">
                        <a:latin typeface="Times New Roman"/>
                        <a:cs typeface="Times New Roman"/>
                      </a:endParaRPr>
                    </a:p>
                    <a:p>
                      <a:pPr marL="27940">
                        <a:lnSpc>
                          <a:spcPct val="100000"/>
                        </a:lnSpc>
                      </a:pPr>
                      <a:r>
                        <a:rPr sz="2500" b="1" dirty="0">
                          <a:solidFill>
                            <a:srgbClr val="0000FF"/>
                          </a:solidFill>
                          <a:latin typeface="Courier New"/>
                          <a:cs typeface="Courier New"/>
                        </a:rPr>
                        <a:t>-</a:t>
                      </a:r>
                      <a:endParaRPr sz="2500">
                        <a:latin typeface="Courier New"/>
                        <a:cs typeface="Courier New"/>
                      </a:endParaRPr>
                    </a:p>
                  </a:txBody>
                  <a:tcPr marL="0" marR="0" marT="3362" marB="0">
                    <a:lnT w="28575">
                      <a:solidFill>
                        <a:srgbClr val="000000"/>
                      </a:solidFill>
                      <a:prstDash val="solid"/>
                    </a:lnT>
                    <a:lnB w="28575">
                      <a:solidFill>
                        <a:srgbClr val="000000"/>
                      </a:solidFill>
                      <a:prstDash val="solid"/>
                    </a:lnB>
                    <a:solidFill>
                      <a:srgbClr val="78ACFF">
                        <a:alpha val="50199"/>
                      </a:srgbClr>
                    </a:solidFill>
                  </a:tcPr>
                </a:tc>
                <a:tc rowSpan="2">
                  <a:txBody>
                    <a:bodyPr/>
                    <a:lstStyle/>
                    <a:p>
                      <a:pPr marL="58419">
                        <a:lnSpc>
                          <a:spcPct val="100000"/>
                        </a:lnSpc>
                        <a:spcBef>
                          <a:spcPts val="1195"/>
                        </a:spcBef>
                      </a:pPr>
                      <a:r>
                        <a:rPr sz="2500" b="1" dirty="0">
                          <a:solidFill>
                            <a:srgbClr val="0000FF"/>
                          </a:solidFill>
                          <a:latin typeface="Courier New"/>
                          <a:cs typeface="Courier New"/>
                        </a:rPr>
                        <a:t>-</a:t>
                      </a:r>
                      <a:endParaRPr sz="2500">
                        <a:latin typeface="Courier New"/>
                        <a:cs typeface="Courier New"/>
                      </a:endParaRPr>
                    </a:p>
                  </a:txBody>
                  <a:tcPr marL="0" marR="0" marT="133910" marB="0">
                    <a:lnR w="28575">
                      <a:solidFill>
                        <a:srgbClr val="000000"/>
                      </a:solidFill>
                      <a:prstDash val="solid"/>
                    </a:lnR>
                    <a:lnT w="28575">
                      <a:solidFill>
                        <a:srgbClr val="000000"/>
                      </a:solidFill>
                      <a:prstDash val="solid"/>
                    </a:lnT>
                    <a:lnB w="28575">
                      <a:solidFill>
                        <a:srgbClr val="000000"/>
                      </a:solidFill>
                      <a:prstDash val="solid"/>
                    </a:lnB>
                    <a:solidFill>
                      <a:srgbClr val="78ACFF">
                        <a:alpha val="50199"/>
                      </a:srgbClr>
                    </a:solidFill>
                  </a:tcPr>
                </a:tc>
                <a:tc>
                  <a:txBody>
                    <a:bodyPr/>
                    <a:lstStyle/>
                    <a:p>
                      <a:pPr>
                        <a:lnSpc>
                          <a:spcPct val="100000"/>
                        </a:lnSpc>
                        <a:spcBef>
                          <a:spcPts val="15"/>
                        </a:spcBef>
                      </a:pPr>
                      <a:endParaRPr sz="3500">
                        <a:latin typeface="Times New Roman"/>
                        <a:cs typeface="Times New Roman"/>
                      </a:endParaRPr>
                    </a:p>
                    <a:p>
                      <a:pPr marL="12700">
                        <a:lnSpc>
                          <a:spcPct val="100000"/>
                        </a:lnSpc>
                      </a:pPr>
                      <a:r>
                        <a:rPr sz="2100" b="1" dirty="0">
                          <a:solidFill>
                            <a:srgbClr val="FF0000"/>
                          </a:solidFill>
                          <a:latin typeface="Courier New"/>
                          <a:cs typeface="Courier New"/>
                        </a:rPr>
                        <a:t>+</a:t>
                      </a:r>
                      <a:endParaRPr sz="2100">
                        <a:latin typeface="Courier New"/>
                        <a:cs typeface="Courier New"/>
                      </a:endParaRPr>
                    </a:p>
                  </a:txBody>
                  <a:tcPr marL="0" marR="0" marT="1681" marB="0">
                    <a:lnL w="28575">
                      <a:solidFill>
                        <a:srgbClr val="000000"/>
                      </a:solidFill>
                      <a:prstDash val="solid"/>
                    </a:lnL>
                    <a:lnR w="28575">
                      <a:solidFill>
                        <a:srgbClr val="000000"/>
                      </a:solidFill>
                      <a:prstDash val="solid"/>
                    </a:lnR>
                    <a:lnT w="28575">
                      <a:solidFill>
                        <a:srgbClr val="000000"/>
                      </a:solidFill>
                      <a:prstDash val="solid"/>
                    </a:lnT>
                    <a:solidFill>
                      <a:srgbClr val="FF9474">
                        <a:alpha val="50199"/>
                      </a:srgbClr>
                    </a:solidFill>
                  </a:tcPr>
                </a:tc>
              </a:tr>
              <a:tr h="874059">
                <a:tc vMerge="1">
                  <a:txBody>
                    <a:bodyPr/>
                    <a:lstStyle/>
                    <a:p>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solidFill>
                      <a:srgbClr val="78ACFF">
                        <a:alpha val="50199"/>
                      </a:srgbClr>
                    </a:solidFill>
                  </a:tcPr>
                </a:tc>
                <a:tc vMerge="1">
                  <a:txBody>
                    <a:bodyPr/>
                    <a:lstStyle/>
                    <a:p>
                      <a:endParaRPr/>
                    </a:p>
                  </a:txBody>
                  <a:tcPr marL="0" marR="0" marT="0" marB="0">
                    <a:lnT w="28575">
                      <a:solidFill>
                        <a:srgbClr val="000000"/>
                      </a:solidFill>
                      <a:prstDash val="solid"/>
                    </a:lnT>
                    <a:lnB w="28575">
                      <a:solidFill>
                        <a:srgbClr val="000000"/>
                      </a:solidFill>
                      <a:prstDash val="solid"/>
                    </a:lnB>
                    <a:solidFill>
                      <a:srgbClr val="78ACFF">
                        <a:alpha val="50199"/>
                      </a:srgbClr>
                    </a:solidFill>
                  </a:tcPr>
                </a:tc>
                <a:tc vMerge="1">
                  <a:txBody>
                    <a:bodyPr/>
                    <a:lstStyle/>
                    <a:p>
                      <a:endParaRPr/>
                    </a:p>
                  </a:txBody>
                  <a:tcPr marL="0" marR="0" marT="75565" marB="0">
                    <a:lnT w="28575">
                      <a:solidFill>
                        <a:srgbClr val="000000"/>
                      </a:solidFill>
                      <a:prstDash val="solid"/>
                    </a:lnT>
                    <a:lnB w="28575">
                      <a:solidFill>
                        <a:srgbClr val="000000"/>
                      </a:solidFill>
                      <a:prstDash val="solid"/>
                    </a:lnB>
                    <a:solidFill>
                      <a:srgbClr val="78ACFF">
                        <a:alpha val="50199"/>
                      </a:srgbClr>
                    </a:solidFill>
                  </a:tcPr>
                </a:tc>
                <a:tc vMerge="1">
                  <a:txBody>
                    <a:bodyPr/>
                    <a:lstStyle/>
                    <a:p>
                      <a:endParaRPr/>
                    </a:p>
                  </a:txBody>
                  <a:tcPr marL="0" marR="0" marT="0" marB="0">
                    <a:lnT w="28575">
                      <a:solidFill>
                        <a:srgbClr val="000000"/>
                      </a:solidFill>
                      <a:prstDash val="solid"/>
                    </a:lnT>
                    <a:lnB w="28575">
                      <a:solidFill>
                        <a:srgbClr val="000000"/>
                      </a:solidFill>
                      <a:prstDash val="solid"/>
                    </a:lnB>
                    <a:solidFill>
                      <a:srgbClr val="78ACFF">
                        <a:alpha val="50199"/>
                      </a:srgbClr>
                    </a:solidFill>
                  </a:tcPr>
                </a:tc>
                <a:tc vMerge="1">
                  <a:txBody>
                    <a:bodyPr/>
                    <a:lstStyle/>
                    <a:p>
                      <a:endParaRPr/>
                    </a:p>
                  </a:txBody>
                  <a:tcPr marL="0" marR="0" marT="3810" marB="0">
                    <a:lnT w="28575">
                      <a:solidFill>
                        <a:srgbClr val="000000"/>
                      </a:solidFill>
                      <a:prstDash val="solid"/>
                    </a:lnT>
                    <a:lnB w="28575">
                      <a:solidFill>
                        <a:srgbClr val="000000"/>
                      </a:solidFill>
                      <a:prstDash val="solid"/>
                    </a:lnB>
                    <a:solidFill>
                      <a:srgbClr val="78ACFF">
                        <a:alpha val="50199"/>
                      </a:srgbClr>
                    </a:solidFill>
                  </a:tcPr>
                </a:tc>
                <a:tc vMerge="1">
                  <a:txBody>
                    <a:bodyPr/>
                    <a:lstStyle/>
                    <a:p>
                      <a:endParaRPr/>
                    </a:p>
                  </a:txBody>
                  <a:tcPr marL="0" marR="0" marT="151765" marB="0">
                    <a:lnR w="28575">
                      <a:solidFill>
                        <a:srgbClr val="000000"/>
                      </a:solidFill>
                      <a:prstDash val="solid"/>
                    </a:lnR>
                    <a:lnT w="28575">
                      <a:solidFill>
                        <a:srgbClr val="000000"/>
                      </a:solidFill>
                      <a:prstDash val="solid"/>
                    </a:lnT>
                    <a:lnB w="28575">
                      <a:solidFill>
                        <a:srgbClr val="000000"/>
                      </a:solidFill>
                      <a:prstDash val="solid"/>
                    </a:lnB>
                    <a:solidFill>
                      <a:srgbClr val="78ACFF">
                        <a:alpha val="50199"/>
                      </a:srgbClr>
                    </a:solidFill>
                  </a:tcPr>
                </a:tc>
                <a:tc>
                  <a:txBody>
                    <a:bodyPr/>
                    <a:lstStyle/>
                    <a:p>
                      <a:pPr>
                        <a:lnSpc>
                          <a:spcPct val="100000"/>
                        </a:lnSpc>
                        <a:spcBef>
                          <a:spcPts val="5"/>
                        </a:spcBef>
                      </a:pPr>
                      <a:endParaRPr sz="1700">
                        <a:latin typeface="Times New Roman"/>
                        <a:cs typeface="Times New Roman"/>
                      </a:endParaRPr>
                    </a:p>
                    <a:p>
                      <a:pPr>
                        <a:lnSpc>
                          <a:spcPct val="100000"/>
                        </a:lnSpc>
                      </a:pPr>
                      <a:r>
                        <a:rPr sz="1400" b="1" dirty="0">
                          <a:solidFill>
                            <a:srgbClr val="FF0000"/>
                          </a:solidFill>
                          <a:latin typeface="Courier New"/>
                          <a:cs typeface="Courier New"/>
                        </a:rPr>
                        <a:t>+</a:t>
                      </a:r>
                      <a:endParaRPr sz="1400">
                        <a:latin typeface="Courier New"/>
                        <a:cs typeface="Courier New"/>
                      </a:endParaRPr>
                    </a:p>
                  </a:txBody>
                  <a:tcPr marL="0" marR="0" marT="560" marB="0">
                    <a:lnL w="28575">
                      <a:solidFill>
                        <a:srgbClr val="000000"/>
                      </a:solidFill>
                      <a:prstDash val="solid"/>
                    </a:lnL>
                    <a:lnR w="28575">
                      <a:solidFill>
                        <a:srgbClr val="000000"/>
                      </a:solidFill>
                      <a:prstDash val="solid"/>
                    </a:lnR>
                    <a:lnB w="28575">
                      <a:solidFill>
                        <a:srgbClr val="000000"/>
                      </a:solidFill>
                      <a:prstDash val="solid"/>
                    </a:lnB>
                    <a:solidFill>
                      <a:srgbClr val="FF9474">
                        <a:alpha val="50199"/>
                      </a:srgbClr>
                    </a:solidFill>
                  </a:tcPr>
                </a:tc>
              </a:tr>
            </a:tbl>
          </a:graphicData>
        </a:graphic>
      </p:graphicFrame>
      <p:sp>
        <p:nvSpPr>
          <p:cNvPr id="39" name="object 39"/>
          <p:cNvSpPr/>
          <p:nvPr/>
        </p:nvSpPr>
        <p:spPr>
          <a:xfrm>
            <a:off x="5370418" y="1949823"/>
            <a:ext cx="2017059" cy="2017059"/>
          </a:xfrm>
          <a:custGeom>
            <a:avLst/>
            <a:gdLst/>
            <a:ahLst/>
            <a:cxnLst/>
            <a:rect l="l" t="t" r="r" b="b"/>
            <a:pathLst>
              <a:path w="2286000" h="2286000">
                <a:moveTo>
                  <a:pt x="0" y="0"/>
                </a:moveTo>
                <a:lnTo>
                  <a:pt x="2285998" y="0"/>
                </a:lnTo>
                <a:lnTo>
                  <a:pt x="2285998" y="2285998"/>
                </a:lnTo>
                <a:lnTo>
                  <a:pt x="0" y="2285998"/>
                </a:lnTo>
                <a:lnTo>
                  <a:pt x="0" y="0"/>
                </a:lnTo>
                <a:close/>
              </a:path>
            </a:pathLst>
          </a:custGeom>
          <a:ln w="25399">
            <a:solidFill>
              <a:srgbClr val="000000"/>
            </a:solidFill>
          </a:ln>
        </p:spPr>
        <p:txBody>
          <a:bodyPr wrap="square" lIns="0" tIns="0" rIns="0" bIns="0" rtlCol="0"/>
          <a:lstStyle/>
          <a:p>
            <a:endParaRPr sz="1588"/>
          </a:p>
        </p:txBody>
      </p:sp>
      <p:sp>
        <p:nvSpPr>
          <p:cNvPr id="40" name="object 40"/>
          <p:cNvSpPr txBox="1"/>
          <p:nvPr/>
        </p:nvSpPr>
        <p:spPr>
          <a:xfrm>
            <a:off x="6863043" y="3295650"/>
            <a:ext cx="146237" cy="282928"/>
          </a:xfrm>
          <a:prstGeom prst="rect">
            <a:avLst/>
          </a:prstGeom>
        </p:spPr>
        <p:txBody>
          <a:bodyPr vert="horz" wrap="square" lIns="0" tIns="11206" rIns="0" bIns="0" rtlCol="0">
            <a:spAutoFit/>
          </a:bodyPr>
          <a:lstStyle/>
          <a:p>
            <a:pPr>
              <a:spcBef>
                <a:spcPts val="88"/>
              </a:spcBef>
            </a:pPr>
            <a:r>
              <a:rPr sz="1765" b="1" dirty="0">
                <a:solidFill>
                  <a:srgbClr val="FF0000"/>
                </a:solidFill>
                <a:latin typeface="Courier New"/>
                <a:cs typeface="Courier New"/>
              </a:rPr>
              <a:t>+</a:t>
            </a:r>
            <a:endParaRPr sz="1765">
              <a:latin typeface="Courier New"/>
              <a:cs typeface="Courier New"/>
            </a:endParaRPr>
          </a:p>
        </p:txBody>
      </p:sp>
      <p:sp>
        <p:nvSpPr>
          <p:cNvPr id="41" name="object 41"/>
          <p:cNvSpPr txBox="1"/>
          <p:nvPr/>
        </p:nvSpPr>
        <p:spPr>
          <a:xfrm>
            <a:off x="5988984" y="2085415"/>
            <a:ext cx="146237" cy="282928"/>
          </a:xfrm>
          <a:prstGeom prst="rect">
            <a:avLst/>
          </a:prstGeom>
        </p:spPr>
        <p:txBody>
          <a:bodyPr vert="horz" wrap="square" lIns="0" tIns="11206" rIns="0" bIns="0" rtlCol="0">
            <a:spAutoFit/>
          </a:bodyPr>
          <a:lstStyle/>
          <a:p>
            <a:pPr>
              <a:spcBef>
                <a:spcPts val="88"/>
              </a:spcBef>
            </a:pPr>
            <a:r>
              <a:rPr sz="1765" b="1" dirty="0">
                <a:solidFill>
                  <a:srgbClr val="0000FF"/>
                </a:solidFill>
                <a:latin typeface="Courier New"/>
                <a:cs typeface="Courier New"/>
              </a:rPr>
              <a:t>-</a:t>
            </a:r>
            <a:endParaRPr sz="1765">
              <a:latin typeface="Courier New"/>
              <a:cs typeface="Courier New"/>
            </a:endParaRPr>
          </a:p>
        </p:txBody>
      </p:sp>
      <p:sp>
        <p:nvSpPr>
          <p:cNvPr id="42" name="object 42"/>
          <p:cNvSpPr txBox="1"/>
          <p:nvPr/>
        </p:nvSpPr>
        <p:spPr>
          <a:xfrm>
            <a:off x="6930278" y="2371165"/>
            <a:ext cx="226919" cy="445922"/>
          </a:xfrm>
          <a:prstGeom prst="rect">
            <a:avLst/>
          </a:prstGeom>
        </p:spPr>
        <p:txBody>
          <a:bodyPr vert="horz" wrap="square" lIns="0" tIns="11206" rIns="0" bIns="0" rtlCol="0">
            <a:spAutoFit/>
          </a:bodyPr>
          <a:lstStyle/>
          <a:p>
            <a:pPr>
              <a:spcBef>
                <a:spcPts val="88"/>
              </a:spcBef>
            </a:pPr>
            <a:r>
              <a:rPr sz="2824" b="1" dirty="0">
                <a:solidFill>
                  <a:srgbClr val="FF0000"/>
                </a:solidFill>
                <a:latin typeface="Courier New"/>
                <a:cs typeface="Courier New"/>
              </a:rPr>
              <a:t>+</a:t>
            </a:r>
            <a:endParaRPr sz="2824">
              <a:latin typeface="Courier New"/>
              <a:cs typeface="Courier New"/>
            </a:endParaRPr>
          </a:p>
        </p:txBody>
      </p:sp>
      <p:sp>
        <p:nvSpPr>
          <p:cNvPr id="43" name="object 43"/>
          <p:cNvSpPr txBox="1"/>
          <p:nvPr/>
        </p:nvSpPr>
        <p:spPr>
          <a:xfrm>
            <a:off x="6325161" y="2421591"/>
            <a:ext cx="280707" cy="759725"/>
          </a:xfrm>
          <a:prstGeom prst="rect">
            <a:avLst/>
          </a:prstGeom>
        </p:spPr>
        <p:txBody>
          <a:bodyPr vert="horz" wrap="square" lIns="0" tIns="11206" rIns="0" bIns="0" rtlCol="0">
            <a:spAutoFit/>
          </a:bodyPr>
          <a:lstStyle/>
          <a:p>
            <a:pPr marL="134478">
              <a:spcBef>
                <a:spcPts val="88"/>
              </a:spcBef>
            </a:pPr>
            <a:r>
              <a:rPr sz="1765" b="1" dirty="0">
                <a:solidFill>
                  <a:srgbClr val="0000FF"/>
                </a:solidFill>
                <a:latin typeface="Courier New"/>
                <a:cs typeface="Courier New"/>
              </a:rPr>
              <a:t>-</a:t>
            </a:r>
            <a:endParaRPr sz="1765">
              <a:latin typeface="Courier New"/>
              <a:cs typeface="Courier New"/>
            </a:endParaRPr>
          </a:p>
          <a:p>
            <a:pPr>
              <a:spcBef>
                <a:spcPts val="1588"/>
              </a:spcBef>
            </a:pPr>
            <a:r>
              <a:rPr sz="1765" b="1" dirty="0">
                <a:solidFill>
                  <a:srgbClr val="FF0000"/>
                </a:solidFill>
                <a:latin typeface="Courier New"/>
                <a:cs typeface="Courier New"/>
              </a:rPr>
              <a:t>+</a:t>
            </a:r>
            <a:endParaRPr sz="1765">
              <a:latin typeface="Courier New"/>
              <a:cs typeface="Courier New"/>
            </a:endParaRPr>
          </a:p>
        </p:txBody>
      </p:sp>
      <p:sp>
        <p:nvSpPr>
          <p:cNvPr id="44" name="object 44"/>
          <p:cNvSpPr txBox="1"/>
          <p:nvPr/>
        </p:nvSpPr>
        <p:spPr>
          <a:xfrm>
            <a:off x="6728572" y="2152650"/>
            <a:ext cx="146237" cy="282928"/>
          </a:xfrm>
          <a:prstGeom prst="rect">
            <a:avLst/>
          </a:prstGeom>
        </p:spPr>
        <p:txBody>
          <a:bodyPr vert="horz" wrap="square" lIns="0" tIns="11206" rIns="0" bIns="0" rtlCol="0">
            <a:spAutoFit/>
          </a:bodyPr>
          <a:lstStyle/>
          <a:p>
            <a:pPr>
              <a:spcBef>
                <a:spcPts val="88"/>
              </a:spcBef>
            </a:pPr>
            <a:r>
              <a:rPr sz="1765" b="1" dirty="0">
                <a:solidFill>
                  <a:srgbClr val="0000FF"/>
                </a:solidFill>
                <a:latin typeface="Courier New"/>
                <a:cs typeface="Courier New"/>
              </a:rPr>
              <a:t>-</a:t>
            </a:r>
            <a:endParaRPr sz="1765">
              <a:latin typeface="Courier New"/>
              <a:cs typeface="Courier New"/>
            </a:endParaRPr>
          </a:p>
        </p:txBody>
      </p:sp>
      <p:sp>
        <p:nvSpPr>
          <p:cNvPr id="45" name="object 45"/>
          <p:cNvSpPr txBox="1"/>
          <p:nvPr/>
        </p:nvSpPr>
        <p:spPr>
          <a:xfrm>
            <a:off x="5854514" y="2690533"/>
            <a:ext cx="146237" cy="282928"/>
          </a:xfrm>
          <a:prstGeom prst="rect">
            <a:avLst/>
          </a:prstGeom>
        </p:spPr>
        <p:txBody>
          <a:bodyPr vert="horz" wrap="square" lIns="0" tIns="11206" rIns="0" bIns="0" rtlCol="0">
            <a:spAutoFit/>
          </a:bodyPr>
          <a:lstStyle/>
          <a:p>
            <a:pPr>
              <a:spcBef>
                <a:spcPts val="88"/>
              </a:spcBef>
            </a:pPr>
            <a:r>
              <a:rPr sz="1765" b="1" dirty="0">
                <a:solidFill>
                  <a:srgbClr val="FF0000"/>
                </a:solidFill>
                <a:latin typeface="Courier New"/>
                <a:cs typeface="Courier New"/>
              </a:rPr>
              <a:t>+</a:t>
            </a:r>
            <a:endParaRPr sz="1765">
              <a:latin typeface="Courier New"/>
              <a:cs typeface="Courier New"/>
            </a:endParaRPr>
          </a:p>
        </p:txBody>
      </p:sp>
      <p:sp>
        <p:nvSpPr>
          <p:cNvPr id="46" name="object 46"/>
          <p:cNvSpPr txBox="1"/>
          <p:nvPr/>
        </p:nvSpPr>
        <p:spPr>
          <a:xfrm>
            <a:off x="5854514" y="3564592"/>
            <a:ext cx="146237" cy="282928"/>
          </a:xfrm>
          <a:prstGeom prst="rect">
            <a:avLst/>
          </a:prstGeom>
        </p:spPr>
        <p:txBody>
          <a:bodyPr vert="horz" wrap="square" lIns="0" tIns="11206" rIns="0" bIns="0" rtlCol="0">
            <a:spAutoFit/>
          </a:bodyPr>
          <a:lstStyle/>
          <a:p>
            <a:pPr>
              <a:spcBef>
                <a:spcPts val="88"/>
              </a:spcBef>
            </a:pPr>
            <a:r>
              <a:rPr sz="1765" b="1" dirty="0">
                <a:solidFill>
                  <a:srgbClr val="FF0000"/>
                </a:solidFill>
                <a:latin typeface="Courier New"/>
                <a:cs typeface="Courier New"/>
              </a:rPr>
              <a:t>+</a:t>
            </a:r>
            <a:endParaRPr sz="1765">
              <a:latin typeface="Courier New"/>
              <a:cs typeface="Courier New"/>
            </a:endParaRPr>
          </a:p>
        </p:txBody>
      </p:sp>
      <p:sp>
        <p:nvSpPr>
          <p:cNvPr id="47" name="object 47"/>
          <p:cNvSpPr txBox="1"/>
          <p:nvPr/>
        </p:nvSpPr>
        <p:spPr>
          <a:xfrm>
            <a:off x="5451102" y="2532529"/>
            <a:ext cx="361390" cy="959734"/>
          </a:xfrm>
          <a:prstGeom prst="rect">
            <a:avLst/>
          </a:prstGeom>
        </p:spPr>
        <p:txBody>
          <a:bodyPr vert="horz" wrap="square" lIns="0" tIns="51546" rIns="0" bIns="0" rtlCol="0">
            <a:spAutoFit/>
          </a:bodyPr>
          <a:lstStyle/>
          <a:p>
            <a:pPr>
              <a:spcBef>
                <a:spcPts val="405"/>
              </a:spcBef>
            </a:pPr>
            <a:r>
              <a:rPr sz="2824" b="1" dirty="0">
                <a:solidFill>
                  <a:srgbClr val="0000FF"/>
                </a:solidFill>
                <a:latin typeface="Courier New"/>
                <a:cs typeface="Courier New"/>
              </a:rPr>
              <a:t>-</a:t>
            </a:r>
            <a:endParaRPr sz="2824">
              <a:latin typeface="Courier New"/>
              <a:cs typeface="Courier New"/>
            </a:endParaRPr>
          </a:p>
          <a:p>
            <a:pPr marL="134478">
              <a:spcBef>
                <a:spcPts val="318"/>
              </a:spcBef>
            </a:pPr>
            <a:r>
              <a:rPr sz="2824" b="1" dirty="0">
                <a:solidFill>
                  <a:srgbClr val="0000FF"/>
                </a:solidFill>
                <a:latin typeface="Courier New"/>
                <a:cs typeface="Courier New"/>
              </a:rPr>
              <a:t>-</a:t>
            </a:r>
            <a:endParaRPr sz="2824">
              <a:latin typeface="Courier New"/>
              <a:cs typeface="Courier New"/>
            </a:endParaRPr>
          </a:p>
        </p:txBody>
      </p:sp>
      <p:sp>
        <p:nvSpPr>
          <p:cNvPr id="48" name="object 48"/>
          <p:cNvSpPr txBox="1"/>
          <p:nvPr/>
        </p:nvSpPr>
        <p:spPr>
          <a:xfrm>
            <a:off x="2736476" y="1642782"/>
            <a:ext cx="4418479" cy="255678"/>
          </a:xfrm>
          <a:prstGeom prst="rect">
            <a:avLst/>
          </a:prstGeom>
        </p:spPr>
        <p:txBody>
          <a:bodyPr vert="horz" wrap="square" lIns="0" tIns="11206" rIns="0" bIns="0" rtlCol="0">
            <a:spAutoFit/>
          </a:bodyPr>
          <a:lstStyle/>
          <a:p>
            <a:pPr marL="11206">
              <a:spcBef>
                <a:spcPts val="88"/>
              </a:spcBef>
              <a:tabLst>
                <a:tab pos="2714209" algn="l"/>
              </a:tabLst>
            </a:pPr>
            <a:r>
              <a:rPr sz="1588" b="1" spc="-4" dirty="0">
                <a:latin typeface="Times New Roman"/>
                <a:cs typeface="Times New Roman"/>
              </a:rPr>
              <a:t>Original </a:t>
            </a:r>
            <a:r>
              <a:rPr sz="1588" b="1" dirty="0">
                <a:latin typeface="Times New Roman"/>
                <a:cs typeface="Times New Roman"/>
              </a:rPr>
              <a:t>data</a:t>
            </a:r>
            <a:r>
              <a:rPr sz="1588" b="1" spc="9" dirty="0">
                <a:latin typeface="Times New Roman"/>
                <a:cs typeface="Times New Roman"/>
              </a:rPr>
              <a:t> </a:t>
            </a:r>
            <a:r>
              <a:rPr sz="1588" b="1" spc="-4" dirty="0">
                <a:latin typeface="Times New Roman"/>
                <a:cs typeface="Times New Roman"/>
              </a:rPr>
              <a:t>set, </a:t>
            </a:r>
            <a:r>
              <a:rPr sz="1588" b="1" spc="13" dirty="0">
                <a:latin typeface="Times New Roman"/>
                <a:cs typeface="Times New Roman"/>
              </a:rPr>
              <a:t> </a:t>
            </a:r>
            <a:r>
              <a:rPr sz="1588" b="1" dirty="0">
                <a:latin typeface="Times New Roman"/>
                <a:cs typeface="Times New Roman"/>
              </a:rPr>
              <a:t>D</a:t>
            </a:r>
            <a:r>
              <a:rPr sz="1588" b="1" baseline="-20833" dirty="0">
                <a:latin typeface="Times New Roman"/>
                <a:cs typeface="Times New Roman"/>
              </a:rPr>
              <a:t>1	</a:t>
            </a:r>
            <a:r>
              <a:rPr sz="1588" b="1" dirty="0">
                <a:latin typeface="Times New Roman"/>
                <a:cs typeface="Times New Roman"/>
              </a:rPr>
              <a:t>Update </a:t>
            </a:r>
            <a:r>
              <a:rPr sz="1588" b="1" spc="-4" dirty="0">
                <a:latin typeface="Times New Roman"/>
                <a:cs typeface="Times New Roman"/>
              </a:rPr>
              <a:t>weights,</a:t>
            </a:r>
            <a:r>
              <a:rPr sz="1588" b="1" spc="340" dirty="0">
                <a:latin typeface="Times New Roman"/>
                <a:cs typeface="Times New Roman"/>
              </a:rPr>
              <a:t> </a:t>
            </a:r>
            <a:r>
              <a:rPr sz="1588" b="1" spc="-4" dirty="0">
                <a:latin typeface="Times New Roman"/>
                <a:cs typeface="Times New Roman"/>
              </a:rPr>
              <a:t>D</a:t>
            </a:r>
            <a:r>
              <a:rPr sz="1588" b="1" spc="-6" baseline="-20833" dirty="0">
                <a:latin typeface="Times New Roman"/>
                <a:cs typeface="Times New Roman"/>
              </a:rPr>
              <a:t>2</a:t>
            </a:r>
            <a:endParaRPr sz="1588" baseline="-20833">
              <a:latin typeface="Times New Roman"/>
              <a:cs typeface="Times New Roman"/>
            </a:endParaRPr>
          </a:p>
        </p:txBody>
      </p:sp>
      <p:sp>
        <p:nvSpPr>
          <p:cNvPr id="49" name="object 49"/>
          <p:cNvSpPr/>
          <p:nvPr/>
        </p:nvSpPr>
        <p:spPr>
          <a:xfrm>
            <a:off x="4818530" y="2816178"/>
            <a:ext cx="377078" cy="2562785"/>
          </a:xfrm>
          <a:custGeom>
            <a:avLst/>
            <a:gdLst/>
            <a:ahLst/>
            <a:cxnLst/>
            <a:rect l="l" t="t" r="r" b="b"/>
            <a:pathLst>
              <a:path w="427354" h="2904490">
                <a:moveTo>
                  <a:pt x="0" y="2904328"/>
                </a:moveTo>
                <a:lnTo>
                  <a:pt x="69056" y="2827339"/>
                </a:lnTo>
                <a:lnTo>
                  <a:pt x="135730" y="2748759"/>
                </a:lnTo>
                <a:lnTo>
                  <a:pt x="198436" y="2663819"/>
                </a:lnTo>
                <a:lnTo>
                  <a:pt x="254793" y="2570959"/>
                </a:lnTo>
                <a:lnTo>
                  <a:pt x="303211" y="2467769"/>
                </a:lnTo>
                <a:lnTo>
                  <a:pt x="342105" y="2351089"/>
                </a:lnTo>
                <a:lnTo>
                  <a:pt x="368299" y="2217739"/>
                </a:lnTo>
                <a:lnTo>
                  <a:pt x="377030" y="2144709"/>
                </a:lnTo>
                <a:lnTo>
                  <a:pt x="380999" y="2066129"/>
                </a:lnTo>
                <a:lnTo>
                  <a:pt x="379412" y="1978819"/>
                </a:lnTo>
                <a:lnTo>
                  <a:pt x="370680" y="1881189"/>
                </a:lnTo>
                <a:lnTo>
                  <a:pt x="356393" y="1773239"/>
                </a:lnTo>
                <a:lnTo>
                  <a:pt x="337343" y="1658139"/>
                </a:lnTo>
                <a:lnTo>
                  <a:pt x="313530" y="1537489"/>
                </a:lnTo>
                <a:lnTo>
                  <a:pt x="286543" y="1412080"/>
                </a:lnTo>
                <a:lnTo>
                  <a:pt x="228599" y="1156490"/>
                </a:lnTo>
                <a:lnTo>
                  <a:pt x="170655" y="904874"/>
                </a:lnTo>
                <a:lnTo>
                  <a:pt x="143668" y="785018"/>
                </a:lnTo>
                <a:lnTo>
                  <a:pt x="120649" y="671512"/>
                </a:lnTo>
                <a:lnTo>
                  <a:pt x="100806" y="565943"/>
                </a:lnTo>
                <a:lnTo>
                  <a:pt x="86518" y="469899"/>
                </a:lnTo>
                <a:lnTo>
                  <a:pt x="77787" y="384968"/>
                </a:lnTo>
                <a:lnTo>
                  <a:pt x="76199" y="313530"/>
                </a:lnTo>
                <a:lnTo>
                  <a:pt x="80168" y="253205"/>
                </a:lnTo>
                <a:lnTo>
                  <a:pt x="88899" y="200818"/>
                </a:lnTo>
                <a:lnTo>
                  <a:pt x="100012" y="156368"/>
                </a:lnTo>
                <a:lnTo>
                  <a:pt x="115094" y="118269"/>
                </a:lnTo>
                <a:lnTo>
                  <a:pt x="153986" y="61118"/>
                </a:lnTo>
                <a:lnTo>
                  <a:pt x="202405" y="25399"/>
                </a:lnTo>
                <a:lnTo>
                  <a:pt x="258761" y="6349"/>
                </a:lnTo>
                <a:lnTo>
                  <a:pt x="321468" y="0"/>
                </a:lnTo>
                <a:lnTo>
                  <a:pt x="388143" y="2381"/>
                </a:lnTo>
                <a:lnTo>
                  <a:pt x="426847" y="5940"/>
                </a:lnTo>
              </a:path>
            </a:pathLst>
          </a:custGeom>
          <a:ln w="50799">
            <a:solidFill>
              <a:srgbClr val="000000"/>
            </a:solidFill>
          </a:ln>
        </p:spPr>
        <p:txBody>
          <a:bodyPr wrap="square" lIns="0" tIns="0" rIns="0" bIns="0" rtlCol="0"/>
          <a:lstStyle/>
          <a:p>
            <a:endParaRPr sz="1588"/>
          </a:p>
        </p:txBody>
      </p:sp>
      <p:sp>
        <p:nvSpPr>
          <p:cNvPr id="50" name="object 50"/>
          <p:cNvSpPr/>
          <p:nvPr/>
        </p:nvSpPr>
        <p:spPr>
          <a:xfrm>
            <a:off x="5077777" y="2699979"/>
            <a:ext cx="144556" cy="223557"/>
          </a:xfrm>
          <a:custGeom>
            <a:avLst/>
            <a:gdLst/>
            <a:ahLst/>
            <a:cxnLst/>
            <a:rect l="l" t="t" r="r" b="b"/>
            <a:pathLst>
              <a:path w="163829" h="253364">
                <a:moveTo>
                  <a:pt x="23253" y="0"/>
                </a:moveTo>
                <a:lnTo>
                  <a:pt x="0" y="252933"/>
                </a:lnTo>
                <a:lnTo>
                  <a:pt x="163385" y="140423"/>
                </a:lnTo>
                <a:lnTo>
                  <a:pt x="23253" y="0"/>
                </a:lnTo>
                <a:close/>
              </a:path>
            </a:pathLst>
          </a:custGeom>
          <a:solidFill>
            <a:srgbClr val="000000"/>
          </a:solidFill>
        </p:spPr>
        <p:txBody>
          <a:bodyPr wrap="square" lIns="0" tIns="0" rIns="0" bIns="0" rtlCol="0"/>
          <a:lstStyle/>
          <a:p>
            <a:endParaRPr sz="1588"/>
          </a:p>
        </p:txBody>
      </p:sp>
      <p:sp>
        <p:nvSpPr>
          <p:cNvPr id="51" name="object 51"/>
          <p:cNvSpPr/>
          <p:nvPr/>
        </p:nvSpPr>
        <p:spPr>
          <a:xfrm>
            <a:off x="8045823" y="1949823"/>
            <a:ext cx="2017059" cy="2017059"/>
          </a:xfrm>
          <a:custGeom>
            <a:avLst/>
            <a:gdLst/>
            <a:ahLst/>
            <a:cxnLst/>
            <a:rect l="l" t="t" r="r" b="b"/>
            <a:pathLst>
              <a:path w="2286000" h="2286000">
                <a:moveTo>
                  <a:pt x="0" y="0"/>
                </a:moveTo>
                <a:lnTo>
                  <a:pt x="2285998" y="0"/>
                </a:lnTo>
                <a:lnTo>
                  <a:pt x="2285998" y="2285998"/>
                </a:lnTo>
                <a:lnTo>
                  <a:pt x="0" y="2285998"/>
                </a:lnTo>
                <a:lnTo>
                  <a:pt x="0" y="0"/>
                </a:lnTo>
                <a:close/>
              </a:path>
            </a:pathLst>
          </a:custGeom>
          <a:ln w="25399">
            <a:solidFill>
              <a:srgbClr val="000000"/>
            </a:solidFill>
          </a:ln>
        </p:spPr>
        <p:txBody>
          <a:bodyPr wrap="square" lIns="0" tIns="0" rIns="0" bIns="0" rtlCol="0"/>
          <a:lstStyle/>
          <a:p>
            <a:endParaRPr sz="1588"/>
          </a:p>
        </p:txBody>
      </p:sp>
      <p:sp>
        <p:nvSpPr>
          <p:cNvPr id="52" name="object 52"/>
          <p:cNvSpPr txBox="1"/>
          <p:nvPr/>
        </p:nvSpPr>
        <p:spPr>
          <a:xfrm>
            <a:off x="9538447" y="3333469"/>
            <a:ext cx="119343" cy="228619"/>
          </a:xfrm>
          <a:prstGeom prst="rect">
            <a:avLst/>
          </a:prstGeom>
        </p:spPr>
        <p:txBody>
          <a:bodyPr vert="horz" wrap="square" lIns="0" tIns="11206" rIns="0" bIns="0" rtlCol="0">
            <a:spAutoFit/>
          </a:bodyPr>
          <a:lstStyle/>
          <a:p>
            <a:pPr>
              <a:spcBef>
                <a:spcPts val="88"/>
              </a:spcBef>
            </a:pPr>
            <a:r>
              <a:rPr sz="1412" b="1" dirty="0">
                <a:solidFill>
                  <a:srgbClr val="FF0000"/>
                </a:solidFill>
                <a:latin typeface="Courier New"/>
                <a:cs typeface="Courier New"/>
              </a:rPr>
              <a:t>+</a:t>
            </a:r>
            <a:endParaRPr sz="1412">
              <a:latin typeface="Courier New"/>
              <a:cs typeface="Courier New"/>
            </a:endParaRPr>
          </a:p>
        </p:txBody>
      </p:sp>
      <p:sp>
        <p:nvSpPr>
          <p:cNvPr id="53" name="object 53"/>
          <p:cNvSpPr txBox="1"/>
          <p:nvPr/>
        </p:nvSpPr>
        <p:spPr>
          <a:xfrm>
            <a:off x="9605683" y="2449607"/>
            <a:ext cx="173131" cy="337238"/>
          </a:xfrm>
          <a:prstGeom prst="rect">
            <a:avLst/>
          </a:prstGeom>
        </p:spPr>
        <p:txBody>
          <a:bodyPr vert="horz" wrap="square" lIns="0" tIns="11206" rIns="0" bIns="0" rtlCol="0">
            <a:spAutoFit/>
          </a:bodyPr>
          <a:lstStyle/>
          <a:p>
            <a:pPr>
              <a:spcBef>
                <a:spcPts val="88"/>
              </a:spcBef>
            </a:pPr>
            <a:r>
              <a:rPr sz="2118" b="1" dirty="0">
                <a:solidFill>
                  <a:srgbClr val="FF0000"/>
                </a:solidFill>
                <a:latin typeface="Courier New"/>
                <a:cs typeface="Courier New"/>
              </a:rPr>
              <a:t>+</a:t>
            </a:r>
            <a:endParaRPr sz="2118">
              <a:latin typeface="Courier New"/>
              <a:cs typeface="Courier New"/>
            </a:endParaRPr>
          </a:p>
        </p:txBody>
      </p:sp>
      <p:sp>
        <p:nvSpPr>
          <p:cNvPr id="54" name="object 54"/>
          <p:cNvSpPr txBox="1"/>
          <p:nvPr/>
        </p:nvSpPr>
        <p:spPr>
          <a:xfrm>
            <a:off x="9000565" y="2930058"/>
            <a:ext cx="119343" cy="228619"/>
          </a:xfrm>
          <a:prstGeom prst="rect">
            <a:avLst/>
          </a:prstGeom>
        </p:spPr>
        <p:txBody>
          <a:bodyPr vert="horz" wrap="square" lIns="0" tIns="11206" rIns="0" bIns="0" rtlCol="0">
            <a:spAutoFit/>
          </a:bodyPr>
          <a:lstStyle/>
          <a:p>
            <a:pPr>
              <a:spcBef>
                <a:spcPts val="88"/>
              </a:spcBef>
            </a:pPr>
            <a:r>
              <a:rPr sz="1412" b="1" dirty="0">
                <a:solidFill>
                  <a:srgbClr val="FF0000"/>
                </a:solidFill>
                <a:latin typeface="Courier New"/>
                <a:cs typeface="Courier New"/>
              </a:rPr>
              <a:t>+</a:t>
            </a:r>
            <a:endParaRPr sz="1412">
              <a:latin typeface="Courier New"/>
              <a:cs typeface="Courier New"/>
            </a:endParaRPr>
          </a:p>
        </p:txBody>
      </p:sp>
      <p:sp>
        <p:nvSpPr>
          <p:cNvPr id="55" name="object 55"/>
          <p:cNvSpPr txBox="1"/>
          <p:nvPr/>
        </p:nvSpPr>
        <p:spPr>
          <a:xfrm>
            <a:off x="8664389" y="2005573"/>
            <a:ext cx="939613" cy="729461"/>
          </a:xfrm>
          <a:prstGeom prst="rect">
            <a:avLst/>
          </a:prstGeom>
        </p:spPr>
        <p:txBody>
          <a:bodyPr vert="horz" wrap="square" lIns="0" tIns="11206" rIns="0" bIns="0" rtlCol="0">
            <a:spAutoFit/>
          </a:bodyPr>
          <a:lstStyle/>
          <a:p>
            <a:pPr>
              <a:lnSpc>
                <a:spcPts val="2806"/>
              </a:lnSpc>
              <a:spcBef>
                <a:spcPts val="88"/>
              </a:spcBef>
              <a:tabLst>
                <a:tab pos="739067" algn="l"/>
              </a:tabLst>
            </a:pPr>
            <a:r>
              <a:rPr sz="2471" b="1" dirty="0">
                <a:solidFill>
                  <a:srgbClr val="0000FF"/>
                </a:solidFill>
                <a:latin typeface="Courier New"/>
                <a:cs typeface="Courier New"/>
              </a:rPr>
              <a:t>-	</a:t>
            </a:r>
            <a:r>
              <a:rPr sz="3706" b="1" baseline="-11904" dirty="0">
                <a:solidFill>
                  <a:srgbClr val="0000FF"/>
                </a:solidFill>
                <a:latin typeface="Courier New"/>
                <a:cs typeface="Courier New"/>
              </a:rPr>
              <a:t>-</a:t>
            </a:r>
            <a:endParaRPr sz="3706" baseline="-11904">
              <a:latin typeface="Courier New"/>
              <a:cs typeface="Courier New"/>
            </a:endParaRPr>
          </a:p>
          <a:p>
            <a:pPr marL="470672">
              <a:lnSpc>
                <a:spcPts val="2806"/>
              </a:lnSpc>
            </a:pPr>
            <a:r>
              <a:rPr sz="2471" b="1" dirty="0">
                <a:solidFill>
                  <a:srgbClr val="0000FF"/>
                </a:solidFill>
                <a:latin typeface="Courier New"/>
                <a:cs typeface="Courier New"/>
              </a:rPr>
              <a:t>-</a:t>
            </a:r>
            <a:endParaRPr sz="2471">
              <a:latin typeface="Courier New"/>
              <a:cs typeface="Courier New"/>
            </a:endParaRPr>
          </a:p>
        </p:txBody>
      </p:sp>
      <p:sp>
        <p:nvSpPr>
          <p:cNvPr id="56" name="object 56"/>
          <p:cNvSpPr txBox="1"/>
          <p:nvPr/>
        </p:nvSpPr>
        <p:spPr>
          <a:xfrm>
            <a:off x="8529918" y="2728352"/>
            <a:ext cx="119343" cy="228619"/>
          </a:xfrm>
          <a:prstGeom prst="rect">
            <a:avLst/>
          </a:prstGeom>
        </p:spPr>
        <p:txBody>
          <a:bodyPr vert="horz" wrap="square" lIns="0" tIns="11206" rIns="0" bIns="0" rtlCol="0">
            <a:spAutoFit/>
          </a:bodyPr>
          <a:lstStyle/>
          <a:p>
            <a:pPr>
              <a:spcBef>
                <a:spcPts val="88"/>
              </a:spcBef>
            </a:pPr>
            <a:r>
              <a:rPr sz="1412" b="1" dirty="0">
                <a:solidFill>
                  <a:srgbClr val="FF0000"/>
                </a:solidFill>
                <a:latin typeface="Courier New"/>
                <a:cs typeface="Courier New"/>
              </a:rPr>
              <a:t>+</a:t>
            </a:r>
            <a:endParaRPr sz="1412">
              <a:latin typeface="Courier New"/>
              <a:cs typeface="Courier New"/>
            </a:endParaRPr>
          </a:p>
        </p:txBody>
      </p:sp>
      <p:sp>
        <p:nvSpPr>
          <p:cNvPr id="57" name="object 57"/>
          <p:cNvSpPr txBox="1"/>
          <p:nvPr/>
        </p:nvSpPr>
        <p:spPr>
          <a:xfrm>
            <a:off x="8529918" y="3602411"/>
            <a:ext cx="119343" cy="228619"/>
          </a:xfrm>
          <a:prstGeom prst="rect">
            <a:avLst/>
          </a:prstGeom>
        </p:spPr>
        <p:txBody>
          <a:bodyPr vert="horz" wrap="square" lIns="0" tIns="11206" rIns="0" bIns="0" rtlCol="0">
            <a:spAutoFit/>
          </a:bodyPr>
          <a:lstStyle/>
          <a:p>
            <a:pPr>
              <a:spcBef>
                <a:spcPts val="88"/>
              </a:spcBef>
            </a:pPr>
            <a:r>
              <a:rPr sz="1412" b="1" dirty="0">
                <a:solidFill>
                  <a:srgbClr val="FF0000"/>
                </a:solidFill>
                <a:latin typeface="Courier New"/>
                <a:cs typeface="Courier New"/>
              </a:rPr>
              <a:t>+</a:t>
            </a:r>
            <a:endParaRPr sz="1412">
              <a:latin typeface="Courier New"/>
              <a:cs typeface="Courier New"/>
            </a:endParaRPr>
          </a:p>
        </p:txBody>
      </p:sp>
      <p:sp>
        <p:nvSpPr>
          <p:cNvPr id="58" name="object 58"/>
          <p:cNvSpPr txBox="1"/>
          <p:nvPr/>
        </p:nvSpPr>
        <p:spPr>
          <a:xfrm>
            <a:off x="8126507" y="2503395"/>
            <a:ext cx="307601" cy="966411"/>
          </a:xfrm>
          <a:prstGeom prst="rect">
            <a:avLst/>
          </a:prstGeom>
        </p:spPr>
        <p:txBody>
          <a:bodyPr vert="horz" wrap="square" lIns="0" tIns="159124" rIns="0" bIns="0" rtlCol="0">
            <a:spAutoFit/>
          </a:bodyPr>
          <a:lstStyle/>
          <a:p>
            <a:pPr>
              <a:spcBef>
                <a:spcPts val="1253"/>
              </a:spcBef>
            </a:pPr>
            <a:r>
              <a:rPr sz="2118" b="1" dirty="0">
                <a:solidFill>
                  <a:srgbClr val="0000FF"/>
                </a:solidFill>
                <a:latin typeface="Courier New"/>
                <a:cs typeface="Courier New"/>
              </a:rPr>
              <a:t>-</a:t>
            </a:r>
            <a:endParaRPr sz="2118">
              <a:latin typeface="Courier New"/>
              <a:cs typeface="Courier New"/>
            </a:endParaRPr>
          </a:p>
          <a:p>
            <a:pPr marL="134478">
              <a:spcBef>
                <a:spcPts val="1165"/>
              </a:spcBef>
            </a:pPr>
            <a:r>
              <a:rPr sz="2118" b="1" dirty="0">
                <a:solidFill>
                  <a:srgbClr val="0000FF"/>
                </a:solidFill>
                <a:latin typeface="Courier New"/>
                <a:cs typeface="Courier New"/>
              </a:rPr>
              <a:t>-</a:t>
            </a:r>
            <a:endParaRPr sz="2118">
              <a:latin typeface="Courier New"/>
              <a:cs typeface="Courier New"/>
            </a:endParaRPr>
          </a:p>
        </p:txBody>
      </p:sp>
      <p:sp>
        <p:nvSpPr>
          <p:cNvPr id="59" name="object 59"/>
          <p:cNvSpPr txBox="1"/>
          <p:nvPr/>
        </p:nvSpPr>
        <p:spPr>
          <a:xfrm>
            <a:off x="8101293" y="1642782"/>
            <a:ext cx="1715060" cy="255678"/>
          </a:xfrm>
          <a:prstGeom prst="rect">
            <a:avLst/>
          </a:prstGeom>
        </p:spPr>
        <p:txBody>
          <a:bodyPr vert="horz" wrap="square" lIns="0" tIns="11206" rIns="0" bIns="0" rtlCol="0">
            <a:spAutoFit/>
          </a:bodyPr>
          <a:lstStyle/>
          <a:p>
            <a:pPr marL="11206">
              <a:spcBef>
                <a:spcPts val="88"/>
              </a:spcBef>
            </a:pPr>
            <a:r>
              <a:rPr sz="1588" b="1" dirty="0">
                <a:latin typeface="Times New Roman"/>
                <a:cs typeface="Times New Roman"/>
              </a:rPr>
              <a:t>Update </a:t>
            </a:r>
            <a:r>
              <a:rPr sz="1588" b="1" spc="-4" dirty="0">
                <a:latin typeface="Times New Roman"/>
                <a:cs typeface="Times New Roman"/>
              </a:rPr>
              <a:t>weights,</a:t>
            </a:r>
            <a:r>
              <a:rPr sz="1588" b="1" spc="340" dirty="0">
                <a:latin typeface="Times New Roman"/>
                <a:cs typeface="Times New Roman"/>
              </a:rPr>
              <a:t> </a:t>
            </a:r>
            <a:r>
              <a:rPr sz="1588" b="1" spc="-4" dirty="0">
                <a:latin typeface="Times New Roman"/>
                <a:cs typeface="Times New Roman"/>
              </a:rPr>
              <a:t>D</a:t>
            </a:r>
            <a:r>
              <a:rPr sz="1588" b="1" spc="-6" baseline="-20833" dirty="0">
                <a:latin typeface="Times New Roman"/>
                <a:cs typeface="Times New Roman"/>
              </a:rPr>
              <a:t>3</a:t>
            </a:r>
            <a:endParaRPr sz="1588" baseline="-20833">
              <a:latin typeface="Times New Roman"/>
              <a:cs typeface="Times New Roman"/>
            </a:endParaRPr>
          </a:p>
        </p:txBody>
      </p:sp>
      <p:sp>
        <p:nvSpPr>
          <p:cNvPr id="60" name="object 60"/>
          <p:cNvSpPr/>
          <p:nvPr/>
        </p:nvSpPr>
        <p:spPr>
          <a:xfrm>
            <a:off x="7507942" y="2849795"/>
            <a:ext cx="377078" cy="2562785"/>
          </a:xfrm>
          <a:custGeom>
            <a:avLst/>
            <a:gdLst/>
            <a:ahLst/>
            <a:cxnLst/>
            <a:rect l="l" t="t" r="r" b="b"/>
            <a:pathLst>
              <a:path w="427354" h="2904490">
                <a:moveTo>
                  <a:pt x="0" y="2904328"/>
                </a:moveTo>
                <a:lnTo>
                  <a:pt x="69056" y="2827339"/>
                </a:lnTo>
                <a:lnTo>
                  <a:pt x="135731" y="2748759"/>
                </a:lnTo>
                <a:lnTo>
                  <a:pt x="198437" y="2663819"/>
                </a:lnTo>
                <a:lnTo>
                  <a:pt x="254793" y="2570959"/>
                </a:lnTo>
                <a:lnTo>
                  <a:pt x="303212" y="2467769"/>
                </a:lnTo>
                <a:lnTo>
                  <a:pt x="342106" y="2351089"/>
                </a:lnTo>
                <a:lnTo>
                  <a:pt x="368299" y="2217739"/>
                </a:lnTo>
                <a:lnTo>
                  <a:pt x="377030" y="2144709"/>
                </a:lnTo>
                <a:lnTo>
                  <a:pt x="380999" y="2066129"/>
                </a:lnTo>
                <a:lnTo>
                  <a:pt x="379411" y="1978819"/>
                </a:lnTo>
                <a:lnTo>
                  <a:pt x="370680" y="1881189"/>
                </a:lnTo>
                <a:lnTo>
                  <a:pt x="356393" y="1773239"/>
                </a:lnTo>
                <a:lnTo>
                  <a:pt x="337343" y="1658139"/>
                </a:lnTo>
                <a:lnTo>
                  <a:pt x="313531" y="1537489"/>
                </a:lnTo>
                <a:lnTo>
                  <a:pt x="286543" y="1412080"/>
                </a:lnTo>
                <a:lnTo>
                  <a:pt x="228600" y="1156490"/>
                </a:lnTo>
                <a:lnTo>
                  <a:pt x="170656" y="904874"/>
                </a:lnTo>
                <a:lnTo>
                  <a:pt x="143669" y="785018"/>
                </a:lnTo>
                <a:lnTo>
                  <a:pt x="120650" y="671512"/>
                </a:lnTo>
                <a:lnTo>
                  <a:pt x="100806" y="565943"/>
                </a:lnTo>
                <a:lnTo>
                  <a:pt x="86518" y="469899"/>
                </a:lnTo>
                <a:lnTo>
                  <a:pt x="77787" y="384968"/>
                </a:lnTo>
                <a:lnTo>
                  <a:pt x="76200" y="313530"/>
                </a:lnTo>
                <a:lnTo>
                  <a:pt x="80168" y="253205"/>
                </a:lnTo>
                <a:lnTo>
                  <a:pt x="88899" y="200818"/>
                </a:lnTo>
                <a:lnTo>
                  <a:pt x="100012" y="156368"/>
                </a:lnTo>
                <a:lnTo>
                  <a:pt x="115094" y="118269"/>
                </a:lnTo>
                <a:lnTo>
                  <a:pt x="153987" y="61118"/>
                </a:lnTo>
                <a:lnTo>
                  <a:pt x="202406" y="25399"/>
                </a:lnTo>
                <a:lnTo>
                  <a:pt x="258762" y="6349"/>
                </a:lnTo>
                <a:lnTo>
                  <a:pt x="321468" y="0"/>
                </a:lnTo>
                <a:lnTo>
                  <a:pt x="388143" y="2381"/>
                </a:lnTo>
                <a:lnTo>
                  <a:pt x="426847" y="5940"/>
                </a:lnTo>
              </a:path>
            </a:pathLst>
          </a:custGeom>
          <a:ln w="50799">
            <a:solidFill>
              <a:srgbClr val="000000"/>
            </a:solidFill>
          </a:ln>
        </p:spPr>
        <p:txBody>
          <a:bodyPr wrap="square" lIns="0" tIns="0" rIns="0" bIns="0" rtlCol="0"/>
          <a:lstStyle/>
          <a:p>
            <a:endParaRPr sz="1588"/>
          </a:p>
        </p:txBody>
      </p:sp>
      <p:sp>
        <p:nvSpPr>
          <p:cNvPr id="61" name="object 61"/>
          <p:cNvSpPr/>
          <p:nvPr/>
        </p:nvSpPr>
        <p:spPr>
          <a:xfrm>
            <a:off x="7767189" y="2733597"/>
            <a:ext cx="144556" cy="223557"/>
          </a:xfrm>
          <a:custGeom>
            <a:avLst/>
            <a:gdLst/>
            <a:ahLst/>
            <a:cxnLst/>
            <a:rect l="l" t="t" r="r" b="b"/>
            <a:pathLst>
              <a:path w="163829" h="253364">
                <a:moveTo>
                  <a:pt x="23253" y="0"/>
                </a:moveTo>
                <a:lnTo>
                  <a:pt x="0" y="252933"/>
                </a:lnTo>
                <a:lnTo>
                  <a:pt x="163385" y="140423"/>
                </a:lnTo>
                <a:lnTo>
                  <a:pt x="23253" y="0"/>
                </a:lnTo>
                <a:close/>
              </a:path>
            </a:pathLst>
          </a:custGeom>
          <a:solidFill>
            <a:srgbClr val="000000"/>
          </a:solidFill>
        </p:spPr>
        <p:txBody>
          <a:bodyPr wrap="square" lIns="0" tIns="0" rIns="0" bIns="0" rtlCol="0"/>
          <a:lstStyle/>
          <a:p>
            <a:endParaRPr sz="1588"/>
          </a:p>
        </p:txBody>
      </p:sp>
      <p:sp>
        <p:nvSpPr>
          <p:cNvPr id="62" name="object 62"/>
          <p:cNvSpPr/>
          <p:nvPr/>
        </p:nvSpPr>
        <p:spPr>
          <a:xfrm>
            <a:off x="5866279" y="4423522"/>
            <a:ext cx="470647" cy="336176"/>
          </a:xfrm>
          <a:custGeom>
            <a:avLst/>
            <a:gdLst/>
            <a:ahLst/>
            <a:cxnLst/>
            <a:rect l="l" t="t" r="r" b="b"/>
            <a:pathLst>
              <a:path w="533400" h="381000">
                <a:moveTo>
                  <a:pt x="0" y="190499"/>
                </a:moveTo>
                <a:lnTo>
                  <a:pt x="5418" y="152107"/>
                </a:lnTo>
                <a:lnTo>
                  <a:pt x="20958" y="116348"/>
                </a:lnTo>
                <a:lnTo>
                  <a:pt x="45548" y="83989"/>
                </a:lnTo>
                <a:lnTo>
                  <a:pt x="78114" y="55796"/>
                </a:lnTo>
                <a:lnTo>
                  <a:pt x="117585" y="32534"/>
                </a:lnTo>
                <a:lnTo>
                  <a:pt x="162888" y="14970"/>
                </a:lnTo>
                <a:lnTo>
                  <a:pt x="212950" y="3870"/>
                </a:lnTo>
                <a:lnTo>
                  <a:pt x="266699" y="0"/>
                </a:lnTo>
                <a:lnTo>
                  <a:pt x="320449" y="3870"/>
                </a:lnTo>
                <a:lnTo>
                  <a:pt x="370511" y="14970"/>
                </a:lnTo>
                <a:lnTo>
                  <a:pt x="415814" y="32534"/>
                </a:lnTo>
                <a:lnTo>
                  <a:pt x="455284" y="55796"/>
                </a:lnTo>
                <a:lnTo>
                  <a:pt x="487851" y="83989"/>
                </a:lnTo>
                <a:lnTo>
                  <a:pt x="512441" y="116348"/>
                </a:lnTo>
                <a:lnTo>
                  <a:pt x="527981" y="152107"/>
                </a:lnTo>
                <a:lnTo>
                  <a:pt x="533399" y="190499"/>
                </a:lnTo>
                <a:lnTo>
                  <a:pt x="527981" y="228892"/>
                </a:lnTo>
                <a:lnTo>
                  <a:pt x="512441" y="264650"/>
                </a:lnTo>
                <a:lnTo>
                  <a:pt x="487851" y="297010"/>
                </a:lnTo>
                <a:lnTo>
                  <a:pt x="455284" y="325203"/>
                </a:lnTo>
                <a:lnTo>
                  <a:pt x="415814" y="348465"/>
                </a:lnTo>
                <a:lnTo>
                  <a:pt x="370511" y="366029"/>
                </a:lnTo>
                <a:lnTo>
                  <a:pt x="320449" y="377129"/>
                </a:lnTo>
                <a:lnTo>
                  <a:pt x="266699" y="380999"/>
                </a:lnTo>
                <a:lnTo>
                  <a:pt x="212950" y="377129"/>
                </a:lnTo>
                <a:lnTo>
                  <a:pt x="162888" y="366029"/>
                </a:lnTo>
                <a:lnTo>
                  <a:pt x="117585" y="348465"/>
                </a:lnTo>
                <a:lnTo>
                  <a:pt x="78114" y="325203"/>
                </a:lnTo>
                <a:lnTo>
                  <a:pt x="45548" y="297010"/>
                </a:lnTo>
                <a:lnTo>
                  <a:pt x="20958" y="264650"/>
                </a:lnTo>
                <a:lnTo>
                  <a:pt x="5418" y="228892"/>
                </a:lnTo>
                <a:lnTo>
                  <a:pt x="0" y="190499"/>
                </a:lnTo>
                <a:close/>
              </a:path>
            </a:pathLst>
          </a:custGeom>
          <a:ln w="25399">
            <a:solidFill>
              <a:srgbClr val="000000"/>
            </a:solidFill>
          </a:ln>
        </p:spPr>
        <p:txBody>
          <a:bodyPr wrap="square" lIns="0" tIns="0" rIns="0" bIns="0" rtlCol="0"/>
          <a:lstStyle/>
          <a:p>
            <a:endParaRPr sz="1588"/>
          </a:p>
        </p:txBody>
      </p:sp>
      <p:sp>
        <p:nvSpPr>
          <p:cNvPr id="63" name="object 63"/>
          <p:cNvSpPr/>
          <p:nvPr/>
        </p:nvSpPr>
        <p:spPr>
          <a:xfrm>
            <a:off x="6297706" y="4773706"/>
            <a:ext cx="470647" cy="336176"/>
          </a:xfrm>
          <a:custGeom>
            <a:avLst/>
            <a:gdLst/>
            <a:ahLst/>
            <a:cxnLst/>
            <a:rect l="l" t="t" r="r" b="b"/>
            <a:pathLst>
              <a:path w="533400" h="381000">
                <a:moveTo>
                  <a:pt x="0" y="190499"/>
                </a:moveTo>
                <a:lnTo>
                  <a:pt x="5418" y="152107"/>
                </a:lnTo>
                <a:lnTo>
                  <a:pt x="20958" y="116348"/>
                </a:lnTo>
                <a:lnTo>
                  <a:pt x="45548" y="83989"/>
                </a:lnTo>
                <a:lnTo>
                  <a:pt x="78114" y="55796"/>
                </a:lnTo>
                <a:lnTo>
                  <a:pt x="117585" y="32534"/>
                </a:lnTo>
                <a:lnTo>
                  <a:pt x="162888" y="14970"/>
                </a:lnTo>
                <a:lnTo>
                  <a:pt x="212950" y="3870"/>
                </a:lnTo>
                <a:lnTo>
                  <a:pt x="266699" y="0"/>
                </a:lnTo>
                <a:lnTo>
                  <a:pt x="320448" y="3870"/>
                </a:lnTo>
                <a:lnTo>
                  <a:pt x="370511" y="14970"/>
                </a:lnTo>
                <a:lnTo>
                  <a:pt x="415814" y="32534"/>
                </a:lnTo>
                <a:lnTo>
                  <a:pt x="455284" y="55796"/>
                </a:lnTo>
                <a:lnTo>
                  <a:pt x="487851" y="83989"/>
                </a:lnTo>
                <a:lnTo>
                  <a:pt x="512440" y="116348"/>
                </a:lnTo>
                <a:lnTo>
                  <a:pt x="527981" y="152107"/>
                </a:lnTo>
                <a:lnTo>
                  <a:pt x="533399" y="190499"/>
                </a:lnTo>
                <a:lnTo>
                  <a:pt x="527981" y="228892"/>
                </a:lnTo>
                <a:lnTo>
                  <a:pt x="512440" y="264650"/>
                </a:lnTo>
                <a:lnTo>
                  <a:pt x="487851" y="297009"/>
                </a:lnTo>
                <a:lnTo>
                  <a:pt x="455284" y="325203"/>
                </a:lnTo>
                <a:lnTo>
                  <a:pt x="415814" y="348465"/>
                </a:lnTo>
                <a:lnTo>
                  <a:pt x="370511" y="366029"/>
                </a:lnTo>
                <a:lnTo>
                  <a:pt x="320448" y="377129"/>
                </a:lnTo>
                <a:lnTo>
                  <a:pt x="266699" y="380999"/>
                </a:lnTo>
                <a:lnTo>
                  <a:pt x="212950" y="377129"/>
                </a:lnTo>
                <a:lnTo>
                  <a:pt x="162888" y="366029"/>
                </a:lnTo>
                <a:lnTo>
                  <a:pt x="117585" y="348465"/>
                </a:lnTo>
                <a:lnTo>
                  <a:pt x="78114" y="325203"/>
                </a:lnTo>
                <a:lnTo>
                  <a:pt x="45548" y="297009"/>
                </a:lnTo>
                <a:lnTo>
                  <a:pt x="20958" y="264650"/>
                </a:lnTo>
                <a:lnTo>
                  <a:pt x="5418" y="228892"/>
                </a:lnTo>
                <a:lnTo>
                  <a:pt x="0" y="190499"/>
                </a:lnTo>
                <a:close/>
              </a:path>
            </a:pathLst>
          </a:custGeom>
          <a:ln w="25399">
            <a:solidFill>
              <a:srgbClr val="000000"/>
            </a:solidFill>
          </a:ln>
        </p:spPr>
        <p:txBody>
          <a:bodyPr wrap="square" lIns="0" tIns="0" rIns="0" bIns="0" rtlCol="0"/>
          <a:lstStyle/>
          <a:p>
            <a:endParaRPr sz="1588"/>
          </a:p>
        </p:txBody>
      </p:sp>
      <p:sp>
        <p:nvSpPr>
          <p:cNvPr id="64" name="object 64"/>
          <p:cNvSpPr/>
          <p:nvPr/>
        </p:nvSpPr>
        <p:spPr>
          <a:xfrm>
            <a:off x="6594662" y="4476750"/>
            <a:ext cx="470647" cy="336176"/>
          </a:xfrm>
          <a:custGeom>
            <a:avLst/>
            <a:gdLst/>
            <a:ahLst/>
            <a:cxnLst/>
            <a:rect l="l" t="t" r="r" b="b"/>
            <a:pathLst>
              <a:path w="533400" h="381000">
                <a:moveTo>
                  <a:pt x="0" y="190499"/>
                </a:moveTo>
                <a:lnTo>
                  <a:pt x="5418" y="152107"/>
                </a:lnTo>
                <a:lnTo>
                  <a:pt x="20958" y="116348"/>
                </a:lnTo>
                <a:lnTo>
                  <a:pt x="45548" y="83989"/>
                </a:lnTo>
                <a:lnTo>
                  <a:pt x="78114" y="55796"/>
                </a:lnTo>
                <a:lnTo>
                  <a:pt x="117585" y="32534"/>
                </a:lnTo>
                <a:lnTo>
                  <a:pt x="162888" y="14970"/>
                </a:lnTo>
                <a:lnTo>
                  <a:pt x="212950" y="3870"/>
                </a:lnTo>
                <a:lnTo>
                  <a:pt x="266699" y="0"/>
                </a:lnTo>
                <a:lnTo>
                  <a:pt x="320448" y="3870"/>
                </a:lnTo>
                <a:lnTo>
                  <a:pt x="370511" y="14970"/>
                </a:lnTo>
                <a:lnTo>
                  <a:pt x="415813" y="32534"/>
                </a:lnTo>
                <a:lnTo>
                  <a:pt x="455284" y="55796"/>
                </a:lnTo>
                <a:lnTo>
                  <a:pt x="487851" y="83989"/>
                </a:lnTo>
                <a:lnTo>
                  <a:pt x="512440" y="116348"/>
                </a:lnTo>
                <a:lnTo>
                  <a:pt x="527981" y="152107"/>
                </a:lnTo>
                <a:lnTo>
                  <a:pt x="533399" y="190499"/>
                </a:lnTo>
                <a:lnTo>
                  <a:pt x="527981" y="228892"/>
                </a:lnTo>
                <a:lnTo>
                  <a:pt x="512440" y="264650"/>
                </a:lnTo>
                <a:lnTo>
                  <a:pt x="487851" y="297010"/>
                </a:lnTo>
                <a:lnTo>
                  <a:pt x="455284" y="325203"/>
                </a:lnTo>
                <a:lnTo>
                  <a:pt x="415813" y="348465"/>
                </a:lnTo>
                <a:lnTo>
                  <a:pt x="370511" y="366029"/>
                </a:lnTo>
                <a:lnTo>
                  <a:pt x="320448" y="377129"/>
                </a:lnTo>
                <a:lnTo>
                  <a:pt x="266699" y="380999"/>
                </a:lnTo>
                <a:lnTo>
                  <a:pt x="212950" y="377129"/>
                </a:lnTo>
                <a:lnTo>
                  <a:pt x="162888" y="366029"/>
                </a:lnTo>
                <a:lnTo>
                  <a:pt x="117585" y="348465"/>
                </a:lnTo>
                <a:lnTo>
                  <a:pt x="78114" y="325203"/>
                </a:lnTo>
                <a:lnTo>
                  <a:pt x="45548" y="297010"/>
                </a:lnTo>
                <a:lnTo>
                  <a:pt x="20958" y="264650"/>
                </a:lnTo>
                <a:lnTo>
                  <a:pt x="5418" y="228892"/>
                </a:lnTo>
                <a:lnTo>
                  <a:pt x="0" y="190499"/>
                </a:lnTo>
                <a:close/>
              </a:path>
            </a:pathLst>
          </a:custGeom>
          <a:ln w="25399">
            <a:solidFill>
              <a:srgbClr val="000000"/>
            </a:solidFill>
          </a:ln>
        </p:spPr>
        <p:txBody>
          <a:bodyPr wrap="square" lIns="0" tIns="0" rIns="0" bIns="0" rtlCol="0"/>
          <a:lstStyle/>
          <a:p>
            <a:endParaRPr sz="1588"/>
          </a:p>
        </p:txBody>
      </p:sp>
      <p:sp>
        <p:nvSpPr>
          <p:cNvPr id="65" name="object 65"/>
          <p:cNvSpPr txBox="1"/>
          <p:nvPr/>
        </p:nvSpPr>
        <p:spPr>
          <a:xfrm>
            <a:off x="8518712" y="1104900"/>
            <a:ext cx="1286435" cy="255678"/>
          </a:xfrm>
          <a:prstGeom prst="rect">
            <a:avLst/>
          </a:prstGeom>
        </p:spPr>
        <p:txBody>
          <a:bodyPr vert="horz" wrap="square" lIns="0" tIns="11206" rIns="0" bIns="0" rtlCol="0">
            <a:spAutoFit/>
          </a:bodyPr>
          <a:lstStyle/>
          <a:p>
            <a:pPr marL="11206">
              <a:spcBef>
                <a:spcPts val="88"/>
              </a:spcBef>
            </a:pPr>
            <a:r>
              <a:rPr sz="1588" b="1" spc="-4" dirty="0">
                <a:latin typeface="Times New Roman"/>
                <a:cs typeface="Times New Roman"/>
              </a:rPr>
              <a:t>Classes </a:t>
            </a:r>
            <a:r>
              <a:rPr sz="1588" b="1" dirty="0">
                <a:latin typeface="Times New Roman"/>
                <a:cs typeface="Times New Roman"/>
              </a:rPr>
              <a:t>+1 ,</a:t>
            </a:r>
            <a:r>
              <a:rPr sz="1588" b="1" spc="-57" dirty="0">
                <a:latin typeface="Times New Roman"/>
                <a:cs typeface="Times New Roman"/>
              </a:rPr>
              <a:t> </a:t>
            </a:r>
            <a:r>
              <a:rPr sz="1588" b="1" dirty="0">
                <a:latin typeface="Times New Roman"/>
                <a:cs typeface="Times New Roman"/>
              </a:rPr>
              <a:t>-1</a:t>
            </a:r>
            <a:endParaRPr sz="1588" dirty="0">
              <a:latin typeface="Times New Roman"/>
              <a:cs typeface="Times New Roman"/>
            </a:endParaRPr>
          </a:p>
        </p:txBody>
      </p:sp>
    </p:spTree>
    <p:extLst>
      <p:ext uri="{BB962C8B-B14F-4D97-AF65-F5344CB8AC3E}">
        <p14:creationId xmlns:p14="http://schemas.microsoft.com/office/powerpoint/2010/main" val="3077156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4829</TotalTime>
  <Words>6769</Words>
  <Application>Microsoft Office PowerPoint</Application>
  <PresentationFormat>Widescreen</PresentationFormat>
  <Paragraphs>777</Paragraphs>
  <Slides>65</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65</vt:i4>
      </vt:variant>
    </vt:vector>
  </HeadingPairs>
  <TitlesOfParts>
    <vt:vector size="79" baseType="lpstr">
      <vt:lpstr>MS PGothic</vt:lpstr>
      <vt:lpstr>SimSun</vt:lpstr>
      <vt:lpstr>Arial</vt:lpstr>
      <vt:lpstr>Calibri</vt:lpstr>
      <vt:lpstr>Calibri Light</vt:lpstr>
      <vt:lpstr>Cambria Math</vt:lpstr>
      <vt:lpstr>Courier New</vt:lpstr>
      <vt:lpstr>DejaVu Sans</vt:lpstr>
      <vt:lpstr>Georgia</vt:lpstr>
      <vt:lpstr>Symbol</vt:lpstr>
      <vt:lpstr>Times</vt:lpstr>
      <vt:lpstr>Times New Roman</vt:lpstr>
      <vt:lpstr>Wingdings</vt:lpstr>
      <vt:lpstr>Office Theme</vt:lpstr>
      <vt:lpstr>Machine Learning</vt:lpstr>
      <vt:lpstr>Learning Ensembles</vt:lpstr>
      <vt:lpstr>Value of Ensembles</vt:lpstr>
      <vt:lpstr>Ensembles</vt:lpstr>
      <vt:lpstr>Bagging (Bootstrap Aggregation)</vt:lpstr>
      <vt:lpstr>PowerPoint Presentation</vt:lpstr>
      <vt:lpstr>Boosting</vt:lpstr>
      <vt:lpstr>Boosting</vt:lpstr>
      <vt:lpstr>Boosting Example</vt:lpstr>
      <vt:lpstr>Boosting Example</vt:lpstr>
      <vt:lpstr>Adaptive Boosting</vt:lpstr>
      <vt:lpstr>Adaptive Boosting: High Level Description</vt:lpstr>
      <vt:lpstr>Model Stacking</vt:lpstr>
      <vt:lpstr>Ensembles</vt:lpstr>
      <vt:lpstr>Tree-based Methods: A refresher</vt:lpstr>
      <vt:lpstr>Baseball salary data: how would you stratify it?</vt:lpstr>
      <vt:lpstr>Results</vt:lpstr>
      <vt:lpstr>Details of the tree-building process</vt:lpstr>
      <vt:lpstr>More details of the tree-building process</vt:lpstr>
      <vt:lpstr>PowerPoint Presentation</vt:lpstr>
      <vt:lpstr>Pruning a tree</vt:lpstr>
      <vt:lpstr>Pruning a tree— continued</vt:lpstr>
      <vt:lpstr>Summary: tree algorithm</vt:lpstr>
      <vt:lpstr>Baseball example continued</vt:lpstr>
      <vt:lpstr>Classification Trees</vt:lpstr>
      <vt:lpstr>Gini index and Deviance</vt:lpstr>
      <vt:lpstr>Trees Versus Linear Models</vt:lpstr>
      <vt:lpstr>Advantages and Disadvantages of Trees</vt:lpstr>
      <vt:lpstr>Bagging</vt:lpstr>
      <vt:lpstr>Bagging classification trees</vt:lpstr>
      <vt:lpstr>Random Forests</vt:lpstr>
      <vt:lpstr>Example: gene expression data</vt:lpstr>
      <vt:lpstr>PowerPoint Presentation</vt:lpstr>
      <vt:lpstr>Boosting</vt:lpstr>
      <vt:lpstr>What is the idea behind this procedure?</vt:lpstr>
      <vt:lpstr>Boosting algorithm for regression trees</vt:lpstr>
      <vt:lpstr>Gene expression data continued</vt:lpstr>
      <vt:lpstr>Tuning parameters for boosting</vt:lpstr>
      <vt:lpstr>Random Forests vs Boosted Trees</vt:lpstr>
      <vt:lpstr>Random Forests vs Boosted Trees</vt:lpstr>
      <vt:lpstr>Random Forests vs Boosted Trees</vt:lpstr>
      <vt:lpstr>AdaBoost</vt:lpstr>
      <vt:lpstr>AdaBoost</vt:lpstr>
      <vt:lpstr>AdaBoost</vt:lpstr>
      <vt:lpstr>AdaBoost</vt:lpstr>
      <vt:lpstr>Gradient Boosting</vt:lpstr>
      <vt:lpstr>Gradient Boosting</vt:lpstr>
      <vt:lpstr>Gradient Boosting</vt:lpstr>
      <vt:lpstr>Gradient Descent</vt:lpstr>
      <vt:lpstr>Gradient Descent</vt:lpstr>
      <vt:lpstr>Gradient Descent</vt:lpstr>
      <vt:lpstr>Gradient Descent</vt:lpstr>
      <vt:lpstr>Boosting is gradient descent in prediction space</vt:lpstr>
      <vt:lpstr>Gradient boosting</vt:lpstr>
      <vt:lpstr>Popular Gradient Boosting Algorithms</vt:lpstr>
      <vt:lpstr>Variable importance measure</vt:lpstr>
      <vt:lpstr>Summary</vt:lpstr>
      <vt:lpstr>Reading</vt:lpstr>
      <vt:lpstr>Appendix:  XGBoost (Extreme Gradient Boosting) parameters</vt:lpstr>
      <vt:lpstr>Parameters continued…</vt:lpstr>
      <vt:lpstr>Parameters continued…</vt:lpstr>
      <vt:lpstr>Parameters continued…</vt:lpstr>
      <vt:lpstr>Practice / HW</vt:lpstr>
      <vt:lpstr>Practice / HW</vt:lpstr>
      <vt:lpstr>Practice / HW</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Jayadhurganandh Jayaraman</dc:creator>
  <cp:lastModifiedBy>Jayadhurganandh Jayaraman</cp:lastModifiedBy>
  <cp:revision>65</cp:revision>
  <dcterms:created xsi:type="dcterms:W3CDTF">2018-01-21T22:20:08Z</dcterms:created>
  <dcterms:modified xsi:type="dcterms:W3CDTF">2019-10-06T21:19:03Z</dcterms:modified>
</cp:coreProperties>
</file>