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66" r:id="rId17"/>
    <p:sldId id="272" r:id="rId18"/>
    <p:sldId id="273" r:id="rId19"/>
    <p:sldId id="275" r:id="rId20"/>
    <p:sldId id="276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E5BA0-7F1E-40CE-828F-DF20C9A153F8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5A4B4-3558-439F-8854-6D33295AD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66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544F20-8D89-4DAF-BF2E-5B258A841982}" type="slidenum">
              <a:rPr lang="en-US"/>
              <a:pPr/>
              <a:t>3</a:t>
            </a:fld>
            <a:endParaRPr lang="en-US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238D-9708-4713-BBF4-F4B21C27A8A5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3E0-7F67-4B76-992E-2E8852123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9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238D-9708-4713-BBF4-F4B21C27A8A5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3E0-7F67-4B76-992E-2E8852123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7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238D-9708-4713-BBF4-F4B21C27A8A5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3E0-7F67-4B76-992E-2E8852123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3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238D-9708-4713-BBF4-F4B21C27A8A5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3E0-7F67-4B76-992E-2E8852123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9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238D-9708-4713-BBF4-F4B21C27A8A5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3E0-7F67-4B76-992E-2E8852123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6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238D-9708-4713-BBF4-F4B21C27A8A5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3E0-7F67-4B76-992E-2E8852123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5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238D-9708-4713-BBF4-F4B21C27A8A5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3E0-7F67-4B76-992E-2E8852123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7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238D-9708-4713-BBF4-F4B21C27A8A5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3E0-7F67-4B76-992E-2E8852123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3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238D-9708-4713-BBF4-F4B21C27A8A5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3E0-7F67-4B76-992E-2E8852123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5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238D-9708-4713-BBF4-F4B21C27A8A5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3E0-7F67-4B76-992E-2E8852123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3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238D-9708-4713-BBF4-F4B21C27A8A5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3E0-7F67-4B76-992E-2E8852123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5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C238D-9708-4713-BBF4-F4B21C27A8A5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AB3E0-7F67-4B76-992E-2E8852123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94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52408" y="6908"/>
            <a:ext cx="491007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2774" i="1" spc="50" dirty="0">
                <a:solidFill>
                  <a:srgbClr val="3333B2"/>
                </a:solidFill>
                <a:latin typeface="Verdana"/>
                <a:cs typeface="Verdana"/>
              </a:rPr>
              <a:t>C </a:t>
            </a:r>
            <a:r>
              <a:rPr sz="2774" dirty="0">
                <a:solidFill>
                  <a:srgbClr val="3333B2"/>
                </a:solidFill>
                <a:latin typeface="Times New Roman"/>
                <a:cs typeface="Times New Roman"/>
              </a:rPr>
              <a:t>is </a:t>
            </a:r>
            <a:r>
              <a:rPr sz="2774" spc="159" dirty="0">
                <a:solidFill>
                  <a:srgbClr val="3333B2"/>
                </a:solidFill>
                <a:latin typeface="Times New Roman"/>
                <a:cs typeface="Times New Roman"/>
              </a:rPr>
              <a:t>a </a:t>
            </a:r>
            <a:r>
              <a:rPr sz="2774" spc="89" dirty="0">
                <a:solidFill>
                  <a:srgbClr val="3333B2"/>
                </a:solidFill>
                <a:latin typeface="Times New Roman"/>
                <a:cs typeface="Times New Roman"/>
              </a:rPr>
              <a:t>regularization</a:t>
            </a:r>
            <a:r>
              <a:rPr sz="2774" spc="495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2774" spc="139" dirty="0">
                <a:solidFill>
                  <a:srgbClr val="3333B2"/>
                </a:solidFill>
                <a:latin typeface="Times New Roman"/>
                <a:cs typeface="Times New Roman"/>
              </a:rPr>
              <a:t>parameter</a:t>
            </a:r>
            <a:endParaRPr sz="2774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84277" y="2792303"/>
            <a:ext cx="1580486" cy="0"/>
          </a:xfrm>
          <a:custGeom>
            <a:avLst/>
            <a:gdLst/>
            <a:ahLst/>
            <a:cxnLst/>
            <a:rect l="l" t="t" r="r" b="b"/>
            <a:pathLst>
              <a:path w="797560">
                <a:moveTo>
                  <a:pt x="0" y="0"/>
                </a:moveTo>
                <a:lnTo>
                  <a:pt x="79698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/>
          <p:nvPr/>
        </p:nvSpPr>
        <p:spPr>
          <a:xfrm>
            <a:off x="1484277" y="2792303"/>
            <a:ext cx="0" cy="47817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0"/>
                </a:moveTo>
                <a:lnTo>
                  <a:pt x="0" y="236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2010727" y="2792303"/>
            <a:ext cx="0" cy="47817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0"/>
                </a:moveTo>
                <a:lnTo>
                  <a:pt x="0" y="236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2537176" y="2792303"/>
            <a:ext cx="0" cy="47817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0"/>
                </a:moveTo>
                <a:lnTo>
                  <a:pt x="0" y="236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3063624" y="2792303"/>
            <a:ext cx="0" cy="47817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0"/>
                </a:moveTo>
                <a:lnTo>
                  <a:pt x="0" y="236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 txBox="1"/>
          <p:nvPr/>
        </p:nvSpPr>
        <p:spPr>
          <a:xfrm>
            <a:off x="1414428" y="2857433"/>
            <a:ext cx="140935" cy="119518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595" spc="10" dirty="0">
                <a:latin typeface="Arial"/>
                <a:cs typeface="Arial"/>
              </a:rPr>
              <a:t>−1</a:t>
            </a:r>
            <a:endParaRPr sz="595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3767" y="2857432"/>
            <a:ext cx="94376" cy="119518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595" spc="10" dirty="0">
                <a:latin typeface="Arial"/>
                <a:cs typeface="Arial"/>
              </a:rPr>
              <a:t>0</a:t>
            </a:r>
            <a:endParaRPr sz="595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90214" y="2857432"/>
            <a:ext cx="94376" cy="119518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595" spc="10" dirty="0">
                <a:latin typeface="Arial"/>
                <a:cs typeface="Arial"/>
              </a:rPr>
              <a:t>1</a:t>
            </a:r>
            <a:endParaRPr sz="595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16660" y="2857432"/>
            <a:ext cx="94376" cy="119518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595" spc="10" dirty="0">
                <a:latin typeface="Arial"/>
                <a:cs typeface="Arial"/>
              </a:rPr>
              <a:t>2</a:t>
            </a:r>
            <a:endParaRPr sz="595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25321" y="560929"/>
            <a:ext cx="0" cy="2158068"/>
          </a:xfrm>
          <a:custGeom>
            <a:avLst/>
            <a:gdLst/>
            <a:ahLst/>
            <a:cxnLst/>
            <a:rect l="l" t="t" r="r" b="b"/>
            <a:pathLst>
              <a:path h="1089025">
                <a:moveTo>
                  <a:pt x="0" y="108843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" name="object 13"/>
          <p:cNvSpPr/>
          <p:nvPr/>
        </p:nvSpPr>
        <p:spPr>
          <a:xfrm>
            <a:off x="978443" y="2717831"/>
            <a:ext cx="47817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2365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" name="object 14"/>
          <p:cNvSpPr/>
          <p:nvPr/>
        </p:nvSpPr>
        <p:spPr>
          <a:xfrm>
            <a:off x="978443" y="2358353"/>
            <a:ext cx="47817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2365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" name="object 15"/>
          <p:cNvSpPr/>
          <p:nvPr/>
        </p:nvSpPr>
        <p:spPr>
          <a:xfrm>
            <a:off x="978443" y="1998864"/>
            <a:ext cx="47817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2365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6" name="object 16"/>
          <p:cNvSpPr/>
          <p:nvPr/>
        </p:nvSpPr>
        <p:spPr>
          <a:xfrm>
            <a:off x="978443" y="1639384"/>
            <a:ext cx="47817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2365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" name="object 17"/>
          <p:cNvSpPr/>
          <p:nvPr/>
        </p:nvSpPr>
        <p:spPr>
          <a:xfrm>
            <a:off x="978443" y="1279895"/>
            <a:ext cx="47817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2365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8" name="object 18"/>
          <p:cNvSpPr/>
          <p:nvPr/>
        </p:nvSpPr>
        <p:spPr>
          <a:xfrm>
            <a:off x="978443" y="920417"/>
            <a:ext cx="47817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2365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9" name="object 19"/>
          <p:cNvSpPr/>
          <p:nvPr/>
        </p:nvSpPr>
        <p:spPr>
          <a:xfrm>
            <a:off x="978443" y="560928"/>
            <a:ext cx="47817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2365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0" name="object 20"/>
          <p:cNvSpPr txBox="1"/>
          <p:nvPr/>
        </p:nvSpPr>
        <p:spPr>
          <a:xfrm>
            <a:off x="811823" y="2647985"/>
            <a:ext cx="91564" cy="140935"/>
          </a:xfrm>
          <a:prstGeom prst="rect">
            <a:avLst/>
          </a:prstGeom>
        </p:spPr>
        <p:txBody>
          <a:bodyPr vert="vert270" wrap="square" lIns="0" tIns="25167" rIns="0" bIns="0" rtlCol="0">
            <a:spAutoFit/>
          </a:bodyPr>
          <a:lstStyle/>
          <a:p>
            <a:pPr marL="25168">
              <a:spcBef>
                <a:spcPts val="198"/>
              </a:spcBef>
            </a:pPr>
            <a:r>
              <a:rPr sz="595" dirty="0">
                <a:latin typeface="Arial"/>
                <a:cs typeface="Arial"/>
              </a:rPr>
              <a:t>−3</a:t>
            </a:r>
            <a:endParaRPr sz="595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1823" y="2288502"/>
            <a:ext cx="91564" cy="140935"/>
          </a:xfrm>
          <a:prstGeom prst="rect">
            <a:avLst/>
          </a:prstGeom>
        </p:spPr>
        <p:txBody>
          <a:bodyPr vert="vert270" wrap="square" lIns="0" tIns="25167" rIns="0" bIns="0" rtlCol="0">
            <a:spAutoFit/>
          </a:bodyPr>
          <a:lstStyle/>
          <a:p>
            <a:pPr marL="25168">
              <a:spcBef>
                <a:spcPts val="198"/>
              </a:spcBef>
            </a:pPr>
            <a:r>
              <a:rPr sz="595" dirty="0">
                <a:latin typeface="Arial"/>
                <a:cs typeface="Arial"/>
              </a:rPr>
              <a:t>−2</a:t>
            </a:r>
            <a:endParaRPr sz="595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1823" y="1929018"/>
            <a:ext cx="91564" cy="140935"/>
          </a:xfrm>
          <a:prstGeom prst="rect">
            <a:avLst/>
          </a:prstGeom>
        </p:spPr>
        <p:txBody>
          <a:bodyPr vert="vert270" wrap="square" lIns="0" tIns="25167" rIns="0" bIns="0" rtlCol="0">
            <a:spAutoFit/>
          </a:bodyPr>
          <a:lstStyle/>
          <a:p>
            <a:pPr marL="25168">
              <a:spcBef>
                <a:spcPts val="198"/>
              </a:spcBef>
            </a:pPr>
            <a:r>
              <a:rPr sz="595" dirty="0">
                <a:latin typeface="Arial"/>
                <a:cs typeface="Arial"/>
              </a:rPr>
              <a:t>−1</a:t>
            </a:r>
            <a:endParaRPr sz="595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1822" y="1232943"/>
            <a:ext cx="91564" cy="94376"/>
          </a:xfrm>
          <a:prstGeom prst="rect">
            <a:avLst/>
          </a:prstGeom>
        </p:spPr>
        <p:txBody>
          <a:bodyPr vert="vert270" wrap="square" lIns="0" tIns="25167" rIns="0" bIns="0" rtlCol="0">
            <a:spAutoFit/>
          </a:bodyPr>
          <a:lstStyle/>
          <a:p>
            <a:pPr marL="25168">
              <a:spcBef>
                <a:spcPts val="198"/>
              </a:spcBef>
            </a:pPr>
            <a:r>
              <a:rPr sz="595" dirty="0">
                <a:latin typeface="Arial"/>
                <a:cs typeface="Arial"/>
              </a:rPr>
              <a:t>1</a:t>
            </a:r>
            <a:endParaRPr sz="595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1822" y="873459"/>
            <a:ext cx="91564" cy="94376"/>
          </a:xfrm>
          <a:prstGeom prst="rect">
            <a:avLst/>
          </a:prstGeom>
        </p:spPr>
        <p:txBody>
          <a:bodyPr vert="vert270" wrap="square" lIns="0" tIns="25167" rIns="0" bIns="0" rtlCol="0">
            <a:spAutoFit/>
          </a:bodyPr>
          <a:lstStyle/>
          <a:p>
            <a:pPr marL="25168">
              <a:spcBef>
                <a:spcPts val="198"/>
              </a:spcBef>
            </a:pPr>
            <a:r>
              <a:rPr sz="595" dirty="0">
                <a:latin typeface="Arial"/>
                <a:cs typeface="Arial"/>
              </a:rPr>
              <a:t>2</a:t>
            </a:r>
            <a:endParaRPr sz="595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1822" y="513976"/>
            <a:ext cx="91564" cy="94376"/>
          </a:xfrm>
          <a:prstGeom prst="rect">
            <a:avLst/>
          </a:prstGeom>
        </p:spPr>
        <p:txBody>
          <a:bodyPr vert="vert270" wrap="square" lIns="0" tIns="25167" rIns="0" bIns="0" rtlCol="0">
            <a:spAutoFit/>
          </a:bodyPr>
          <a:lstStyle/>
          <a:p>
            <a:pPr marL="25168">
              <a:spcBef>
                <a:spcPts val="198"/>
              </a:spcBef>
            </a:pPr>
            <a:r>
              <a:rPr sz="595" dirty="0">
                <a:latin typeface="Arial"/>
                <a:cs typeface="Arial"/>
              </a:rPr>
              <a:t>3</a:t>
            </a:r>
            <a:endParaRPr sz="595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25321" y="485681"/>
            <a:ext cx="2307811" cy="2307811"/>
          </a:xfrm>
          <a:custGeom>
            <a:avLst/>
            <a:gdLst/>
            <a:ahLst/>
            <a:cxnLst/>
            <a:rect l="l" t="t" r="r" b="b"/>
            <a:pathLst>
              <a:path w="1164589" h="1164589">
                <a:moveTo>
                  <a:pt x="0" y="1163990"/>
                </a:moveTo>
                <a:lnTo>
                  <a:pt x="1163984" y="1163990"/>
                </a:lnTo>
                <a:lnTo>
                  <a:pt x="1163984" y="0"/>
                </a:lnTo>
                <a:lnTo>
                  <a:pt x="0" y="0"/>
                </a:lnTo>
                <a:lnTo>
                  <a:pt x="0" y="11639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7" name="object 27"/>
          <p:cNvSpPr/>
          <p:nvPr/>
        </p:nvSpPr>
        <p:spPr>
          <a:xfrm>
            <a:off x="2486692" y="1846163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27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32"/>
                </a:lnTo>
                <a:lnTo>
                  <a:pt x="5950" y="26583"/>
                </a:lnTo>
                <a:lnTo>
                  <a:pt x="20627" y="26583"/>
                </a:lnTo>
                <a:lnTo>
                  <a:pt x="26583" y="20632"/>
                </a:lnTo>
                <a:lnTo>
                  <a:pt x="26583" y="5950"/>
                </a:lnTo>
                <a:lnTo>
                  <a:pt x="20627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8" name="object 28"/>
          <p:cNvSpPr/>
          <p:nvPr/>
        </p:nvSpPr>
        <p:spPr>
          <a:xfrm>
            <a:off x="2486692" y="1846163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83" y="13289"/>
                </a:moveTo>
                <a:lnTo>
                  <a:pt x="26583" y="5950"/>
                </a:lnTo>
                <a:lnTo>
                  <a:pt x="20627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32"/>
                </a:lnTo>
                <a:lnTo>
                  <a:pt x="5950" y="26583"/>
                </a:lnTo>
                <a:lnTo>
                  <a:pt x="13289" y="26583"/>
                </a:lnTo>
                <a:lnTo>
                  <a:pt x="20627" y="26583"/>
                </a:lnTo>
                <a:lnTo>
                  <a:pt x="26583" y="20632"/>
                </a:lnTo>
                <a:lnTo>
                  <a:pt x="26583" y="13289"/>
                </a:lnTo>
              </a:path>
            </a:pathLst>
          </a:custGeom>
          <a:ln w="31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9" name="object 29"/>
          <p:cNvSpPr/>
          <p:nvPr/>
        </p:nvSpPr>
        <p:spPr>
          <a:xfrm>
            <a:off x="3056565" y="1646827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32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27"/>
                </a:lnTo>
                <a:lnTo>
                  <a:pt x="5950" y="26583"/>
                </a:lnTo>
                <a:lnTo>
                  <a:pt x="20632" y="26583"/>
                </a:lnTo>
                <a:lnTo>
                  <a:pt x="26583" y="20627"/>
                </a:lnTo>
                <a:lnTo>
                  <a:pt x="26583" y="5950"/>
                </a:lnTo>
                <a:lnTo>
                  <a:pt x="20632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0" name="object 30"/>
          <p:cNvSpPr/>
          <p:nvPr/>
        </p:nvSpPr>
        <p:spPr>
          <a:xfrm>
            <a:off x="3056565" y="1646827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83" y="13289"/>
                </a:moveTo>
                <a:lnTo>
                  <a:pt x="26583" y="5950"/>
                </a:lnTo>
                <a:lnTo>
                  <a:pt x="20632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0" y="26583"/>
                </a:lnTo>
                <a:lnTo>
                  <a:pt x="13289" y="26583"/>
                </a:lnTo>
                <a:lnTo>
                  <a:pt x="20632" y="26583"/>
                </a:lnTo>
                <a:lnTo>
                  <a:pt x="26583" y="20627"/>
                </a:lnTo>
                <a:lnTo>
                  <a:pt x="26583" y="13289"/>
                </a:lnTo>
              </a:path>
            </a:pathLst>
          </a:custGeom>
          <a:ln w="31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1" name="object 31"/>
          <p:cNvSpPr/>
          <p:nvPr/>
        </p:nvSpPr>
        <p:spPr>
          <a:xfrm>
            <a:off x="2994953" y="1643775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32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27"/>
                </a:lnTo>
                <a:lnTo>
                  <a:pt x="5950" y="26578"/>
                </a:lnTo>
                <a:lnTo>
                  <a:pt x="20632" y="26578"/>
                </a:lnTo>
                <a:lnTo>
                  <a:pt x="26583" y="20627"/>
                </a:lnTo>
                <a:lnTo>
                  <a:pt x="26583" y="5950"/>
                </a:lnTo>
                <a:lnTo>
                  <a:pt x="20632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2" name="object 32"/>
          <p:cNvSpPr/>
          <p:nvPr/>
        </p:nvSpPr>
        <p:spPr>
          <a:xfrm>
            <a:off x="2994953" y="1643775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83" y="13289"/>
                </a:moveTo>
                <a:lnTo>
                  <a:pt x="26583" y="5950"/>
                </a:lnTo>
                <a:lnTo>
                  <a:pt x="20632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0" y="26578"/>
                </a:lnTo>
                <a:lnTo>
                  <a:pt x="13289" y="26578"/>
                </a:lnTo>
                <a:lnTo>
                  <a:pt x="20632" y="26578"/>
                </a:lnTo>
                <a:lnTo>
                  <a:pt x="26583" y="20627"/>
                </a:lnTo>
                <a:lnTo>
                  <a:pt x="26583" y="13289"/>
                </a:lnTo>
              </a:path>
            </a:pathLst>
          </a:custGeom>
          <a:ln w="31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3" name="object 33"/>
          <p:cNvSpPr/>
          <p:nvPr/>
        </p:nvSpPr>
        <p:spPr>
          <a:xfrm>
            <a:off x="2466782" y="1570090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27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27"/>
                </a:lnTo>
                <a:lnTo>
                  <a:pt x="5950" y="26583"/>
                </a:lnTo>
                <a:lnTo>
                  <a:pt x="20627" y="26583"/>
                </a:lnTo>
                <a:lnTo>
                  <a:pt x="26578" y="20627"/>
                </a:lnTo>
                <a:lnTo>
                  <a:pt x="26578" y="5950"/>
                </a:lnTo>
                <a:lnTo>
                  <a:pt x="20627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4" name="object 34"/>
          <p:cNvSpPr/>
          <p:nvPr/>
        </p:nvSpPr>
        <p:spPr>
          <a:xfrm>
            <a:off x="2466782" y="1570090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78" y="13289"/>
                </a:moveTo>
                <a:lnTo>
                  <a:pt x="26578" y="5950"/>
                </a:lnTo>
                <a:lnTo>
                  <a:pt x="20627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0" y="26583"/>
                </a:lnTo>
                <a:lnTo>
                  <a:pt x="13289" y="26583"/>
                </a:lnTo>
                <a:lnTo>
                  <a:pt x="20627" y="26583"/>
                </a:lnTo>
                <a:lnTo>
                  <a:pt x="26578" y="20627"/>
                </a:lnTo>
                <a:lnTo>
                  <a:pt x="26578" y="13289"/>
                </a:lnTo>
              </a:path>
            </a:pathLst>
          </a:custGeom>
          <a:ln w="31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5" name="object 35"/>
          <p:cNvSpPr/>
          <p:nvPr/>
        </p:nvSpPr>
        <p:spPr>
          <a:xfrm>
            <a:off x="3220160" y="1654823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32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32"/>
                </a:lnTo>
                <a:lnTo>
                  <a:pt x="5950" y="26583"/>
                </a:lnTo>
                <a:lnTo>
                  <a:pt x="20632" y="26583"/>
                </a:lnTo>
                <a:lnTo>
                  <a:pt x="26583" y="20632"/>
                </a:lnTo>
                <a:lnTo>
                  <a:pt x="26583" y="5950"/>
                </a:lnTo>
                <a:lnTo>
                  <a:pt x="20632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6" name="object 36"/>
          <p:cNvSpPr/>
          <p:nvPr/>
        </p:nvSpPr>
        <p:spPr>
          <a:xfrm>
            <a:off x="3220160" y="1654823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83" y="13289"/>
                </a:moveTo>
                <a:lnTo>
                  <a:pt x="26583" y="5950"/>
                </a:lnTo>
                <a:lnTo>
                  <a:pt x="20632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32"/>
                </a:lnTo>
                <a:lnTo>
                  <a:pt x="5950" y="26583"/>
                </a:lnTo>
                <a:lnTo>
                  <a:pt x="13289" y="26583"/>
                </a:lnTo>
                <a:lnTo>
                  <a:pt x="20632" y="26583"/>
                </a:lnTo>
                <a:lnTo>
                  <a:pt x="26583" y="20632"/>
                </a:lnTo>
                <a:lnTo>
                  <a:pt x="26583" y="13289"/>
                </a:lnTo>
              </a:path>
            </a:pathLst>
          </a:custGeom>
          <a:ln w="31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7" name="object 37"/>
          <p:cNvSpPr/>
          <p:nvPr/>
        </p:nvSpPr>
        <p:spPr>
          <a:xfrm>
            <a:off x="2914136" y="1952307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32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27"/>
                </a:lnTo>
                <a:lnTo>
                  <a:pt x="5950" y="26578"/>
                </a:lnTo>
                <a:lnTo>
                  <a:pt x="20632" y="26578"/>
                </a:lnTo>
                <a:lnTo>
                  <a:pt x="26583" y="20627"/>
                </a:lnTo>
                <a:lnTo>
                  <a:pt x="26583" y="5950"/>
                </a:lnTo>
                <a:lnTo>
                  <a:pt x="20632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8" name="object 38"/>
          <p:cNvSpPr/>
          <p:nvPr/>
        </p:nvSpPr>
        <p:spPr>
          <a:xfrm>
            <a:off x="2914136" y="1952307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83" y="13289"/>
                </a:moveTo>
                <a:lnTo>
                  <a:pt x="26583" y="5950"/>
                </a:lnTo>
                <a:lnTo>
                  <a:pt x="20632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0" y="26578"/>
                </a:lnTo>
                <a:lnTo>
                  <a:pt x="13289" y="26578"/>
                </a:lnTo>
                <a:lnTo>
                  <a:pt x="20632" y="26578"/>
                </a:lnTo>
                <a:lnTo>
                  <a:pt x="26583" y="20627"/>
                </a:lnTo>
                <a:lnTo>
                  <a:pt x="26583" y="13289"/>
                </a:lnTo>
              </a:path>
            </a:pathLst>
          </a:custGeom>
          <a:ln w="31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9" name="object 39"/>
          <p:cNvSpPr/>
          <p:nvPr/>
        </p:nvSpPr>
        <p:spPr>
          <a:xfrm>
            <a:off x="3008125" y="1625114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27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32"/>
                </a:lnTo>
                <a:lnTo>
                  <a:pt x="5950" y="26583"/>
                </a:lnTo>
                <a:lnTo>
                  <a:pt x="20627" y="26583"/>
                </a:lnTo>
                <a:lnTo>
                  <a:pt x="26583" y="20632"/>
                </a:lnTo>
                <a:lnTo>
                  <a:pt x="26583" y="5950"/>
                </a:lnTo>
                <a:lnTo>
                  <a:pt x="20627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0" name="object 40"/>
          <p:cNvSpPr/>
          <p:nvPr/>
        </p:nvSpPr>
        <p:spPr>
          <a:xfrm>
            <a:off x="3008125" y="1625114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83" y="13289"/>
                </a:moveTo>
                <a:lnTo>
                  <a:pt x="26583" y="5950"/>
                </a:lnTo>
                <a:lnTo>
                  <a:pt x="20627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32"/>
                </a:lnTo>
                <a:lnTo>
                  <a:pt x="5950" y="26583"/>
                </a:lnTo>
                <a:lnTo>
                  <a:pt x="13289" y="26583"/>
                </a:lnTo>
                <a:lnTo>
                  <a:pt x="20627" y="26583"/>
                </a:lnTo>
                <a:lnTo>
                  <a:pt x="26583" y="20632"/>
                </a:lnTo>
                <a:lnTo>
                  <a:pt x="26583" y="13289"/>
                </a:lnTo>
              </a:path>
            </a:pathLst>
          </a:custGeom>
          <a:ln w="31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1" name="object 41"/>
          <p:cNvSpPr/>
          <p:nvPr/>
        </p:nvSpPr>
        <p:spPr>
          <a:xfrm>
            <a:off x="2528475" y="1823515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27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27"/>
                </a:lnTo>
                <a:lnTo>
                  <a:pt x="5950" y="26578"/>
                </a:lnTo>
                <a:lnTo>
                  <a:pt x="20627" y="26578"/>
                </a:lnTo>
                <a:lnTo>
                  <a:pt x="26578" y="20627"/>
                </a:lnTo>
                <a:lnTo>
                  <a:pt x="26578" y="5950"/>
                </a:lnTo>
                <a:lnTo>
                  <a:pt x="20627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2" name="object 42"/>
          <p:cNvSpPr/>
          <p:nvPr/>
        </p:nvSpPr>
        <p:spPr>
          <a:xfrm>
            <a:off x="2528475" y="1823515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78" y="13289"/>
                </a:moveTo>
                <a:lnTo>
                  <a:pt x="26578" y="5950"/>
                </a:lnTo>
                <a:lnTo>
                  <a:pt x="20627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0" y="26578"/>
                </a:lnTo>
                <a:lnTo>
                  <a:pt x="13289" y="26578"/>
                </a:lnTo>
                <a:lnTo>
                  <a:pt x="20627" y="26578"/>
                </a:lnTo>
                <a:lnTo>
                  <a:pt x="26578" y="20627"/>
                </a:lnTo>
                <a:lnTo>
                  <a:pt x="26578" y="13289"/>
                </a:lnTo>
              </a:path>
            </a:pathLst>
          </a:custGeom>
          <a:ln w="31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3" name="object 43"/>
          <p:cNvSpPr/>
          <p:nvPr/>
        </p:nvSpPr>
        <p:spPr>
          <a:xfrm>
            <a:off x="2327404" y="1392696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32" y="0"/>
                </a:moveTo>
                <a:lnTo>
                  <a:pt x="5955" y="0"/>
                </a:lnTo>
                <a:lnTo>
                  <a:pt x="0" y="5950"/>
                </a:lnTo>
                <a:lnTo>
                  <a:pt x="0" y="20632"/>
                </a:lnTo>
                <a:lnTo>
                  <a:pt x="5955" y="26583"/>
                </a:lnTo>
                <a:lnTo>
                  <a:pt x="20632" y="26583"/>
                </a:lnTo>
                <a:lnTo>
                  <a:pt x="26583" y="20632"/>
                </a:lnTo>
                <a:lnTo>
                  <a:pt x="26583" y="5950"/>
                </a:lnTo>
                <a:lnTo>
                  <a:pt x="20632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4" name="object 44"/>
          <p:cNvSpPr/>
          <p:nvPr/>
        </p:nvSpPr>
        <p:spPr>
          <a:xfrm>
            <a:off x="2327404" y="1392696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83" y="13294"/>
                </a:moveTo>
                <a:lnTo>
                  <a:pt x="26583" y="5950"/>
                </a:lnTo>
                <a:lnTo>
                  <a:pt x="20632" y="0"/>
                </a:lnTo>
                <a:lnTo>
                  <a:pt x="13294" y="0"/>
                </a:lnTo>
                <a:lnTo>
                  <a:pt x="5955" y="0"/>
                </a:lnTo>
                <a:lnTo>
                  <a:pt x="0" y="5950"/>
                </a:lnTo>
                <a:lnTo>
                  <a:pt x="0" y="13294"/>
                </a:lnTo>
                <a:lnTo>
                  <a:pt x="0" y="20632"/>
                </a:lnTo>
                <a:lnTo>
                  <a:pt x="5955" y="26583"/>
                </a:lnTo>
                <a:lnTo>
                  <a:pt x="13294" y="26583"/>
                </a:lnTo>
                <a:lnTo>
                  <a:pt x="20632" y="26583"/>
                </a:lnTo>
                <a:lnTo>
                  <a:pt x="26583" y="20632"/>
                </a:lnTo>
                <a:lnTo>
                  <a:pt x="26583" y="13294"/>
                </a:lnTo>
              </a:path>
            </a:pathLst>
          </a:custGeom>
          <a:ln w="31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5" name="object 45"/>
          <p:cNvSpPr/>
          <p:nvPr/>
        </p:nvSpPr>
        <p:spPr>
          <a:xfrm>
            <a:off x="2775234" y="1067628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32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27"/>
                </a:lnTo>
                <a:lnTo>
                  <a:pt x="5950" y="26578"/>
                </a:lnTo>
                <a:lnTo>
                  <a:pt x="20632" y="26578"/>
                </a:lnTo>
                <a:lnTo>
                  <a:pt x="26583" y="20627"/>
                </a:lnTo>
                <a:lnTo>
                  <a:pt x="26583" y="5950"/>
                </a:lnTo>
                <a:lnTo>
                  <a:pt x="20632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6" name="object 46"/>
          <p:cNvSpPr/>
          <p:nvPr/>
        </p:nvSpPr>
        <p:spPr>
          <a:xfrm>
            <a:off x="2775234" y="1067628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83" y="13289"/>
                </a:moveTo>
                <a:lnTo>
                  <a:pt x="26583" y="5950"/>
                </a:lnTo>
                <a:lnTo>
                  <a:pt x="20632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0" y="26578"/>
                </a:lnTo>
                <a:lnTo>
                  <a:pt x="13289" y="26578"/>
                </a:lnTo>
                <a:lnTo>
                  <a:pt x="20632" y="26578"/>
                </a:lnTo>
                <a:lnTo>
                  <a:pt x="26583" y="20627"/>
                </a:lnTo>
                <a:lnTo>
                  <a:pt x="26583" y="13289"/>
                </a:lnTo>
              </a:path>
            </a:pathLst>
          </a:custGeom>
          <a:ln w="31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7" name="object 47"/>
          <p:cNvSpPr/>
          <p:nvPr/>
        </p:nvSpPr>
        <p:spPr>
          <a:xfrm>
            <a:off x="2080808" y="1376704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27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32"/>
                </a:lnTo>
                <a:lnTo>
                  <a:pt x="5950" y="26583"/>
                </a:lnTo>
                <a:lnTo>
                  <a:pt x="20627" y="26583"/>
                </a:lnTo>
                <a:lnTo>
                  <a:pt x="26578" y="20632"/>
                </a:lnTo>
                <a:lnTo>
                  <a:pt x="26578" y="5950"/>
                </a:lnTo>
                <a:lnTo>
                  <a:pt x="20627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8" name="object 48"/>
          <p:cNvSpPr/>
          <p:nvPr/>
        </p:nvSpPr>
        <p:spPr>
          <a:xfrm>
            <a:off x="2080808" y="1376704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78" y="13294"/>
                </a:moveTo>
                <a:lnTo>
                  <a:pt x="26578" y="5950"/>
                </a:lnTo>
                <a:lnTo>
                  <a:pt x="20627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94"/>
                </a:lnTo>
                <a:lnTo>
                  <a:pt x="0" y="20632"/>
                </a:lnTo>
                <a:lnTo>
                  <a:pt x="5950" y="26583"/>
                </a:lnTo>
                <a:lnTo>
                  <a:pt x="13289" y="26583"/>
                </a:lnTo>
                <a:lnTo>
                  <a:pt x="20627" y="26583"/>
                </a:lnTo>
                <a:lnTo>
                  <a:pt x="26578" y="20632"/>
                </a:lnTo>
                <a:lnTo>
                  <a:pt x="26578" y="13294"/>
                </a:lnTo>
              </a:path>
            </a:pathLst>
          </a:custGeom>
          <a:ln w="31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9" name="object 49"/>
          <p:cNvSpPr/>
          <p:nvPr/>
        </p:nvSpPr>
        <p:spPr>
          <a:xfrm>
            <a:off x="3089013" y="1999177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32" y="0"/>
                </a:moveTo>
                <a:lnTo>
                  <a:pt x="5955" y="0"/>
                </a:lnTo>
                <a:lnTo>
                  <a:pt x="0" y="5950"/>
                </a:lnTo>
                <a:lnTo>
                  <a:pt x="0" y="20632"/>
                </a:lnTo>
                <a:lnTo>
                  <a:pt x="5955" y="26583"/>
                </a:lnTo>
                <a:lnTo>
                  <a:pt x="20632" y="26583"/>
                </a:lnTo>
                <a:lnTo>
                  <a:pt x="26583" y="20632"/>
                </a:lnTo>
                <a:lnTo>
                  <a:pt x="26583" y="5950"/>
                </a:lnTo>
                <a:lnTo>
                  <a:pt x="20632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0" name="object 50"/>
          <p:cNvSpPr/>
          <p:nvPr/>
        </p:nvSpPr>
        <p:spPr>
          <a:xfrm>
            <a:off x="3089013" y="1999175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83" y="13294"/>
                </a:moveTo>
                <a:lnTo>
                  <a:pt x="26583" y="5950"/>
                </a:lnTo>
                <a:lnTo>
                  <a:pt x="20632" y="0"/>
                </a:lnTo>
                <a:lnTo>
                  <a:pt x="13294" y="0"/>
                </a:lnTo>
                <a:lnTo>
                  <a:pt x="5955" y="0"/>
                </a:lnTo>
                <a:lnTo>
                  <a:pt x="0" y="5950"/>
                </a:lnTo>
                <a:lnTo>
                  <a:pt x="0" y="13294"/>
                </a:lnTo>
                <a:lnTo>
                  <a:pt x="0" y="20632"/>
                </a:lnTo>
                <a:lnTo>
                  <a:pt x="5955" y="26583"/>
                </a:lnTo>
                <a:lnTo>
                  <a:pt x="13294" y="26583"/>
                </a:lnTo>
                <a:lnTo>
                  <a:pt x="20632" y="26583"/>
                </a:lnTo>
                <a:lnTo>
                  <a:pt x="26583" y="20632"/>
                </a:lnTo>
                <a:lnTo>
                  <a:pt x="26583" y="13294"/>
                </a:lnTo>
              </a:path>
            </a:pathLst>
          </a:custGeom>
          <a:ln w="31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1" name="object 51"/>
          <p:cNvSpPr/>
          <p:nvPr/>
        </p:nvSpPr>
        <p:spPr>
          <a:xfrm>
            <a:off x="1583120" y="2680520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32" y="0"/>
                </a:moveTo>
                <a:lnTo>
                  <a:pt x="5955" y="0"/>
                </a:lnTo>
                <a:lnTo>
                  <a:pt x="0" y="5950"/>
                </a:lnTo>
                <a:lnTo>
                  <a:pt x="0" y="20627"/>
                </a:lnTo>
                <a:lnTo>
                  <a:pt x="5955" y="26578"/>
                </a:lnTo>
                <a:lnTo>
                  <a:pt x="20632" y="26578"/>
                </a:lnTo>
                <a:lnTo>
                  <a:pt x="26583" y="20627"/>
                </a:lnTo>
                <a:lnTo>
                  <a:pt x="26583" y="5950"/>
                </a:lnTo>
                <a:lnTo>
                  <a:pt x="20632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2" name="object 52"/>
          <p:cNvSpPr/>
          <p:nvPr/>
        </p:nvSpPr>
        <p:spPr>
          <a:xfrm>
            <a:off x="1583120" y="2680520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83" y="13289"/>
                </a:moveTo>
                <a:lnTo>
                  <a:pt x="26583" y="5950"/>
                </a:lnTo>
                <a:lnTo>
                  <a:pt x="20632" y="0"/>
                </a:lnTo>
                <a:lnTo>
                  <a:pt x="13294" y="0"/>
                </a:lnTo>
                <a:lnTo>
                  <a:pt x="5955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5" y="26578"/>
                </a:lnTo>
                <a:lnTo>
                  <a:pt x="13294" y="26578"/>
                </a:lnTo>
                <a:lnTo>
                  <a:pt x="20632" y="26578"/>
                </a:lnTo>
                <a:lnTo>
                  <a:pt x="26583" y="20627"/>
                </a:lnTo>
                <a:lnTo>
                  <a:pt x="26583" y="13289"/>
                </a:lnTo>
              </a:path>
            </a:pathLst>
          </a:custGeom>
          <a:ln w="3175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3" name="object 53"/>
          <p:cNvSpPr/>
          <p:nvPr/>
        </p:nvSpPr>
        <p:spPr>
          <a:xfrm>
            <a:off x="1232106" y="941112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70">
                <a:moveTo>
                  <a:pt x="20629" y="0"/>
                </a:moveTo>
                <a:lnTo>
                  <a:pt x="5951" y="0"/>
                </a:lnTo>
                <a:lnTo>
                  <a:pt x="0" y="5950"/>
                </a:lnTo>
                <a:lnTo>
                  <a:pt x="0" y="20627"/>
                </a:lnTo>
                <a:lnTo>
                  <a:pt x="5951" y="26578"/>
                </a:lnTo>
                <a:lnTo>
                  <a:pt x="20629" y="26578"/>
                </a:lnTo>
                <a:lnTo>
                  <a:pt x="26580" y="20627"/>
                </a:lnTo>
                <a:lnTo>
                  <a:pt x="26580" y="5950"/>
                </a:lnTo>
                <a:lnTo>
                  <a:pt x="20629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4" name="object 54"/>
          <p:cNvSpPr/>
          <p:nvPr/>
        </p:nvSpPr>
        <p:spPr>
          <a:xfrm>
            <a:off x="1232106" y="941112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70">
                <a:moveTo>
                  <a:pt x="26580" y="13289"/>
                </a:moveTo>
                <a:lnTo>
                  <a:pt x="26580" y="5950"/>
                </a:lnTo>
                <a:lnTo>
                  <a:pt x="20629" y="0"/>
                </a:lnTo>
                <a:lnTo>
                  <a:pt x="13290" y="0"/>
                </a:lnTo>
                <a:lnTo>
                  <a:pt x="5951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1" y="26578"/>
                </a:lnTo>
                <a:lnTo>
                  <a:pt x="13290" y="26578"/>
                </a:lnTo>
                <a:lnTo>
                  <a:pt x="20629" y="26578"/>
                </a:lnTo>
                <a:lnTo>
                  <a:pt x="26580" y="20627"/>
                </a:lnTo>
                <a:lnTo>
                  <a:pt x="26580" y="13289"/>
                </a:lnTo>
              </a:path>
            </a:pathLst>
          </a:custGeom>
          <a:ln w="3175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5" name="object 55"/>
          <p:cNvSpPr/>
          <p:nvPr/>
        </p:nvSpPr>
        <p:spPr>
          <a:xfrm>
            <a:off x="2159349" y="1012986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70">
                <a:moveTo>
                  <a:pt x="20627" y="0"/>
                </a:moveTo>
                <a:lnTo>
                  <a:pt x="5950" y="0"/>
                </a:lnTo>
                <a:lnTo>
                  <a:pt x="0" y="5955"/>
                </a:lnTo>
                <a:lnTo>
                  <a:pt x="0" y="20632"/>
                </a:lnTo>
                <a:lnTo>
                  <a:pt x="5950" y="26583"/>
                </a:lnTo>
                <a:lnTo>
                  <a:pt x="20627" y="26583"/>
                </a:lnTo>
                <a:lnTo>
                  <a:pt x="26583" y="20632"/>
                </a:lnTo>
                <a:lnTo>
                  <a:pt x="26583" y="5955"/>
                </a:lnTo>
                <a:lnTo>
                  <a:pt x="20627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6" name="object 56"/>
          <p:cNvSpPr/>
          <p:nvPr/>
        </p:nvSpPr>
        <p:spPr>
          <a:xfrm>
            <a:off x="2159349" y="1012986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70">
                <a:moveTo>
                  <a:pt x="26583" y="13294"/>
                </a:moveTo>
                <a:lnTo>
                  <a:pt x="26583" y="5955"/>
                </a:lnTo>
                <a:lnTo>
                  <a:pt x="20627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5"/>
                </a:lnTo>
                <a:lnTo>
                  <a:pt x="0" y="13294"/>
                </a:lnTo>
                <a:lnTo>
                  <a:pt x="0" y="20632"/>
                </a:lnTo>
                <a:lnTo>
                  <a:pt x="5950" y="26583"/>
                </a:lnTo>
                <a:lnTo>
                  <a:pt x="13289" y="26583"/>
                </a:lnTo>
                <a:lnTo>
                  <a:pt x="20627" y="26583"/>
                </a:lnTo>
                <a:lnTo>
                  <a:pt x="26583" y="20632"/>
                </a:lnTo>
                <a:lnTo>
                  <a:pt x="26583" y="13294"/>
                </a:lnTo>
              </a:path>
            </a:pathLst>
          </a:custGeom>
          <a:ln w="3175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7" name="object 57"/>
          <p:cNvSpPr/>
          <p:nvPr/>
        </p:nvSpPr>
        <p:spPr>
          <a:xfrm>
            <a:off x="1737471" y="1728822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27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27"/>
                </a:lnTo>
                <a:lnTo>
                  <a:pt x="5950" y="26583"/>
                </a:lnTo>
                <a:lnTo>
                  <a:pt x="20627" y="26583"/>
                </a:lnTo>
                <a:lnTo>
                  <a:pt x="26578" y="20627"/>
                </a:lnTo>
                <a:lnTo>
                  <a:pt x="26578" y="5950"/>
                </a:lnTo>
                <a:lnTo>
                  <a:pt x="20627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8" name="object 58"/>
          <p:cNvSpPr/>
          <p:nvPr/>
        </p:nvSpPr>
        <p:spPr>
          <a:xfrm>
            <a:off x="1737471" y="1728822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78" y="13289"/>
                </a:moveTo>
                <a:lnTo>
                  <a:pt x="26578" y="5950"/>
                </a:lnTo>
                <a:lnTo>
                  <a:pt x="20627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0" y="26583"/>
                </a:lnTo>
                <a:lnTo>
                  <a:pt x="13289" y="26583"/>
                </a:lnTo>
                <a:lnTo>
                  <a:pt x="20627" y="26583"/>
                </a:lnTo>
                <a:lnTo>
                  <a:pt x="26578" y="20627"/>
                </a:lnTo>
                <a:lnTo>
                  <a:pt x="26578" y="13289"/>
                </a:lnTo>
              </a:path>
            </a:pathLst>
          </a:custGeom>
          <a:ln w="3175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9" name="object 59"/>
          <p:cNvSpPr/>
          <p:nvPr/>
        </p:nvSpPr>
        <p:spPr>
          <a:xfrm>
            <a:off x="1808097" y="1049591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27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32"/>
                </a:lnTo>
                <a:lnTo>
                  <a:pt x="5950" y="26583"/>
                </a:lnTo>
                <a:lnTo>
                  <a:pt x="20627" y="26583"/>
                </a:lnTo>
                <a:lnTo>
                  <a:pt x="26578" y="20632"/>
                </a:lnTo>
                <a:lnTo>
                  <a:pt x="26578" y="5950"/>
                </a:lnTo>
                <a:lnTo>
                  <a:pt x="20627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0" name="object 60"/>
          <p:cNvSpPr/>
          <p:nvPr/>
        </p:nvSpPr>
        <p:spPr>
          <a:xfrm>
            <a:off x="1808097" y="1049591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78" y="13294"/>
                </a:moveTo>
                <a:lnTo>
                  <a:pt x="26578" y="5950"/>
                </a:lnTo>
                <a:lnTo>
                  <a:pt x="20627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94"/>
                </a:lnTo>
                <a:lnTo>
                  <a:pt x="0" y="20632"/>
                </a:lnTo>
                <a:lnTo>
                  <a:pt x="5950" y="26583"/>
                </a:lnTo>
                <a:lnTo>
                  <a:pt x="13289" y="26583"/>
                </a:lnTo>
                <a:lnTo>
                  <a:pt x="20627" y="26583"/>
                </a:lnTo>
                <a:lnTo>
                  <a:pt x="26578" y="20632"/>
                </a:lnTo>
                <a:lnTo>
                  <a:pt x="26578" y="13294"/>
                </a:lnTo>
              </a:path>
            </a:pathLst>
          </a:custGeom>
          <a:ln w="3175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1" name="object 61"/>
          <p:cNvSpPr/>
          <p:nvPr/>
        </p:nvSpPr>
        <p:spPr>
          <a:xfrm>
            <a:off x="2793108" y="1067628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27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27"/>
                </a:lnTo>
                <a:lnTo>
                  <a:pt x="5950" y="26578"/>
                </a:lnTo>
                <a:lnTo>
                  <a:pt x="20627" y="26578"/>
                </a:lnTo>
                <a:lnTo>
                  <a:pt x="26578" y="20627"/>
                </a:lnTo>
                <a:lnTo>
                  <a:pt x="26578" y="5950"/>
                </a:lnTo>
                <a:lnTo>
                  <a:pt x="20627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2" name="object 62"/>
          <p:cNvSpPr/>
          <p:nvPr/>
        </p:nvSpPr>
        <p:spPr>
          <a:xfrm>
            <a:off x="2793108" y="1067628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78" y="13289"/>
                </a:moveTo>
                <a:lnTo>
                  <a:pt x="26578" y="5950"/>
                </a:lnTo>
                <a:lnTo>
                  <a:pt x="20627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0" y="26578"/>
                </a:lnTo>
                <a:lnTo>
                  <a:pt x="13289" y="26578"/>
                </a:lnTo>
                <a:lnTo>
                  <a:pt x="20627" y="26578"/>
                </a:lnTo>
                <a:lnTo>
                  <a:pt x="26578" y="20627"/>
                </a:lnTo>
                <a:lnTo>
                  <a:pt x="26578" y="13289"/>
                </a:lnTo>
              </a:path>
            </a:pathLst>
          </a:custGeom>
          <a:ln w="3175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3" name="object 63"/>
          <p:cNvSpPr/>
          <p:nvPr/>
        </p:nvSpPr>
        <p:spPr>
          <a:xfrm>
            <a:off x="2305543" y="1197357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27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27"/>
                </a:lnTo>
                <a:lnTo>
                  <a:pt x="5950" y="26578"/>
                </a:lnTo>
                <a:lnTo>
                  <a:pt x="20627" y="26578"/>
                </a:lnTo>
                <a:lnTo>
                  <a:pt x="26583" y="20627"/>
                </a:lnTo>
                <a:lnTo>
                  <a:pt x="26583" y="5950"/>
                </a:lnTo>
                <a:lnTo>
                  <a:pt x="20627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4" name="object 64"/>
          <p:cNvSpPr/>
          <p:nvPr/>
        </p:nvSpPr>
        <p:spPr>
          <a:xfrm>
            <a:off x="2305543" y="1197357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83" y="13289"/>
                </a:moveTo>
                <a:lnTo>
                  <a:pt x="26583" y="5950"/>
                </a:lnTo>
                <a:lnTo>
                  <a:pt x="20627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0" y="26578"/>
                </a:lnTo>
                <a:lnTo>
                  <a:pt x="13289" y="26578"/>
                </a:lnTo>
                <a:lnTo>
                  <a:pt x="20627" y="26578"/>
                </a:lnTo>
                <a:lnTo>
                  <a:pt x="26583" y="20627"/>
                </a:lnTo>
                <a:lnTo>
                  <a:pt x="26583" y="13289"/>
                </a:lnTo>
              </a:path>
            </a:pathLst>
          </a:custGeom>
          <a:ln w="3175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5" name="object 65"/>
          <p:cNvSpPr/>
          <p:nvPr/>
        </p:nvSpPr>
        <p:spPr>
          <a:xfrm>
            <a:off x="2256237" y="1313914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27" y="0"/>
                </a:moveTo>
                <a:lnTo>
                  <a:pt x="5950" y="0"/>
                </a:lnTo>
                <a:lnTo>
                  <a:pt x="0" y="5955"/>
                </a:lnTo>
                <a:lnTo>
                  <a:pt x="0" y="20632"/>
                </a:lnTo>
                <a:lnTo>
                  <a:pt x="5950" y="26583"/>
                </a:lnTo>
                <a:lnTo>
                  <a:pt x="20627" y="26583"/>
                </a:lnTo>
                <a:lnTo>
                  <a:pt x="26578" y="20632"/>
                </a:lnTo>
                <a:lnTo>
                  <a:pt x="26578" y="5955"/>
                </a:lnTo>
                <a:lnTo>
                  <a:pt x="20627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6" name="object 66"/>
          <p:cNvSpPr/>
          <p:nvPr/>
        </p:nvSpPr>
        <p:spPr>
          <a:xfrm>
            <a:off x="2256237" y="1313914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78" y="13294"/>
                </a:moveTo>
                <a:lnTo>
                  <a:pt x="26578" y="5955"/>
                </a:lnTo>
                <a:lnTo>
                  <a:pt x="20627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5"/>
                </a:lnTo>
                <a:lnTo>
                  <a:pt x="0" y="13294"/>
                </a:lnTo>
                <a:lnTo>
                  <a:pt x="0" y="20632"/>
                </a:lnTo>
                <a:lnTo>
                  <a:pt x="5950" y="26583"/>
                </a:lnTo>
                <a:lnTo>
                  <a:pt x="13289" y="26583"/>
                </a:lnTo>
                <a:lnTo>
                  <a:pt x="20627" y="26583"/>
                </a:lnTo>
                <a:lnTo>
                  <a:pt x="26578" y="20632"/>
                </a:lnTo>
                <a:lnTo>
                  <a:pt x="26578" y="13294"/>
                </a:lnTo>
              </a:path>
            </a:pathLst>
          </a:custGeom>
          <a:ln w="3175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7" name="object 67"/>
          <p:cNvSpPr/>
          <p:nvPr/>
        </p:nvSpPr>
        <p:spPr>
          <a:xfrm>
            <a:off x="1945267" y="1165765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32" y="0"/>
                </a:moveTo>
                <a:lnTo>
                  <a:pt x="5955" y="0"/>
                </a:lnTo>
                <a:lnTo>
                  <a:pt x="0" y="5950"/>
                </a:lnTo>
                <a:lnTo>
                  <a:pt x="0" y="20627"/>
                </a:lnTo>
                <a:lnTo>
                  <a:pt x="5955" y="26583"/>
                </a:lnTo>
                <a:lnTo>
                  <a:pt x="20632" y="26583"/>
                </a:lnTo>
                <a:lnTo>
                  <a:pt x="26583" y="20627"/>
                </a:lnTo>
                <a:lnTo>
                  <a:pt x="26583" y="5950"/>
                </a:lnTo>
                <a:lnTo>
                  <a:pt x="20632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68"/>
          <p:cNvSpPr/>
          <p:nvPr/>
        </p:nvSpPr>
        <p:spPr>
          <a:xfrm>
            <a:off x="1945267" y="1165765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83" y="13289"/>
                </a:moveTo>
                <a:lnTo>
                  <a:pt x="26583" y="5950"/>
                </a:lnTo>
                <a:lnTo>
                  <a:pt x="20632" y="0"/>
                </a:lnTo>
                <a:lnTo>
                  <a:pt x="13294" y="0"/>
                </a:lnTo>
                <a:lnTo>
                  <a:pt x="5955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5" y="26583"/>
                </a:lnTo>
                <a:lnTo>
                  <a:pt x="13294" y="26583"/>
                </a:lnTo>
                <a:lnTo>
                  <a:pt x="20632" y="26583"/>
                </a:lnTo>
                <a:lnTo>
                  <a:pt x="26583" y="20627"/>
                </a:lnTo>
                <a:lnTo>
                  <a:pt x="26583" y="13289"/>
                </a:lnTo>
              </a:path>
            </a:pathLst>
          </a:custGeom>
          <a:ln w="3175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69"/>
          <p:cNvSpPr/>
          <p:nvPr/>
        </p:nvSpPr>
        <p:spPr>
          <a:xfrm>
            <a:off x="1665820" y="1239604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32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32"/>
                </a:lnTo>
                <a:lnTo>
                  <a:pt x="5950" y="26583"/>
                </a:lnTo>
                <a:lnTo>
                  <a:pt x="20632" y="26583"/>
                </a:lnTo>
                <a:lnTo>
                  <a:pt x="26583" y="20632"/>
                </a:lnTo>
                <a:lnTo>
                  <a:pt x="26583" y="5950"/>
                </a:lnTo>
                <a:lnTo>
                  <a:pt x="20632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70"/>
          <p:cNvSpPr/>
          <p:nvPr/>
        </p:nvSpPr>
        <p:spPr>
          <a:xfrm>
            <a:off x="1665820" y="1239604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83" y="13294"/>
                </a:moveTo>
                <a:lnTo>
                  <a:pt x="26583" y="5950"/>
                </a:lnTo>
                <a:lnTo>
                  <a:pt x="20632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94"/>
                </a:lnTo>
                <a:lnTo>
                  <a:pt x="0" y="20632"/>
                </a:lnTo>
                <a:lnTo>
                  <a:pt x="5950" y="26583"/>
                </a:lnTo>
                <a:lnTo>
                  <a:pt x="13289" y="26583"/>
                </a:lnTo>
                <a:lnTo>
                  <a:pt x="20632" y="26583"/>
                </a:lnTo>
                <a:lnTo>
                  <a:pt x="26583" y="20632"/>
                </a:lnTo>
                <a:lnTo>
                  <a:pt x="26583" y="13294"/>
                </a:lnTo>
              </a:path>
            </a:pathLst>
          </a:custGeom>
          <a:ln w="3175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1" name="object 71"/>
          <p:cNvSpPr/>
          <p:nvPr/>
        </p:nvSpPr>
        <p:spPr>
          <a:xfrm>
            <a:off x="1084424" y="544785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70">
                <a:moveTo>
                  <a:pt x="20629" y="0"/>
                </a:moveTo>
                <a:lnTo>
                  <a:pt x="5951" y="0"/>
                </a:lnTo>
                <a:lnTo>
                  <a:pt x="0" y="5950"/>
                </a:lnTo>
                <a:lnTo>
                  <a:pt x="0" y="20627"/>
                </a:lnTo>
                <a:lnTo>
                  <a:pt x="5951" y="26578"/>
                </a:lnTo>
                <a:lnTo>
                  <a:pt x="20629" y="26578"/>
                </a:lnTo>
                <a:lnTo>
                  <a:pt x="26582" y="20627"/>
                </a:lnTo>
                <a:lnTo>
                  <a:pt x="26582" y="5950"/>
                </a:lnTo>
                <a:lnTo>
                  <a:pt x="20629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2" name="object 72"/>
          <p:cNvSpPr/>
          <p:nvPr/>
        </p:nvSpPr>
        <p:spPr>
          <a:xfrm>
            <a:off x="1084424" y="544785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70">
                <a:moveTo>
                  <a:pt x="26582" y="13289"/>
                </a:moveTo>
                <a:lnTo>
                  <a:pt x="26582" y="5950"/>
                </a:lnTo>
                <a:lnTo>
                  <a:pt x="20629" y="0"/>
                </a:lnTo>
                <a:lnTo>
                  <a:pt x="13290" y="0"/>
                </a:lnTo>
                <a:lnTo>
                  <a:pt x="5951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1" y="26578"/>
                </a:lnTo>
                <a:lnTo>
                  <a:pt x="13290" y="26578"/>
                </a:lnTo>
                <a:lnTo>
                  <a:pt x="20629" y="26578"/>
                </a:lnTo>
                <a:lnTo>
                  <a:pt x="26582" y="20627"/>
                </a:lnTo>
                <a:lnTo>
                  <a:pt x="26582" y="13289"/>
                </a:lnTo>
              </a:path>
            </a:pathLst>
          </a:custGeom>
          <a:ln w="3175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3" name="object 73"/>
          <p:cNvSpPr/>
          <p:nvPr/>
        </p:nvSpPr>
        <p:spPr>
          <a:xfrm>
            <a:off x="1842982" y="1106813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27" y="0"/>
                </a:moveTo>
                <a:lnTo>
                  <a:pt x="5950" y="0"/>
                </a:lnTo>
                <a:lnTo>
                  <a:pt x="0" y="5955"/>
                </a:lnTo>
                <a:lnTo>
                  <a:pt x="0" y="20632"/>
                </a:lnTo>
                <a:lnTo>
                  <a:pt x="5950" y="26583"/>
                </a:lnTo>
                <a:lnTo>
                  <a:pt x="20627" y="26583"/>
                </a:lnTo>
                <a:lnTo>
                  <a:pt x="26578" y="20632"/>
                </a:lnTo>
                <a:lnTo>
                  <a:pt x="26578" y="5955"/>
                </a:lnTo>
                <a:lnTo>
                  <a:pt x="20627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4" name="object 74"/>
          <p:cNvSpPr/>
          <p:nvPr/>
        </p:nvSpPr>
        <p:spPr>
          <a:xfrm>
            <a:off x="1842982" y="1106813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78" y="13294"/>
                </a:moveTo>
                <a:lnTo>
                  <a:pt x="26578" y="5955"/>
                </a:lnTo>
                <a:lnTo>
                  <a:pt x="20627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5"/>
                </a:lnTo>
                <a:lnTo>
                  <a:pt x="0" y="13294"/>
                </a:lnTo>
                <a:lnTo>
                  <a:pt x="0" y="20632"/>
                </a:lnTo>
                <a:lnTo>
                  <a:pt x="5950" y="26583"/>
                </a:lnTo>
                <a:lnTo>
                  <a:pt x="13289" y="26583"/>
                </a:lnTo>
                <a:lnTo>
                  <a:pt x="20627" y="26583"/>
                </a:lnTo>
                <a:lnTo>
                  <a:pt x="26578" y="20632"/>
                </a:lnTo>
                <a:lnTo>
                  <a:pt x="26578" y="13294"/>
                </a:lnTo>
              </a:path>
            </a:pathLst>
          </a:custGeom>
          <a:ln w="3175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5" name="object 75"/>
          <p:cNvSpPr/>
          <p:nvPr/>
        </p:nvSpPr>
        <p:spPr>
          <a:xfrm>
            <a:off x="1025322" y="485681"/>
            <a:ext cx="1840964" cy="1988191"/>
          </a:xfrm>
          <a:custGeom>
            <a:avLst/>
            <a:gdLst/>
            <a:ahLst/>
            <a:cxnLst/>
            <a:rect l="l" t="t" r="r" b="b"/>
            <a:pathLst>
              <a:path w="929005" h="1003300">
                <a:moveTo>
                  <a:pt x="0" y="1002715"/>
                </a:moveTo>
                <a:lnTo>
                  <a:pt x="928717" y="0"/>
                </a:lnTo>
              </a:path>
            </a:pathLst>
          </a:custGeom>
          <a:ln w="89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6" name="object 76"/>
          <p:cNvSpPr/>
          <p:nvPr/>
        </p:nvSpPr>
        <p:spPr>
          <a:xfrm>
            <a:off x="1025322" y="485680"/>
            <a:ext cx="164844" cy="178686"/>
          </a:xfrm>
          <a:custGeom>
            <a:avLst/>
            <a:gdLst/>
            <a:ahLst/>
            <a:cxnLst/>
            <a:rect l="l" t="t" r="r" b="b"/>
            <a:pathLst>
              <a:path w="83184" h="90170">
                <a:moveTo>
                  <a:pt x="0" y="89634"/>
                </a:moveTo>
                <a:lnTo>
                  <a:pt x="83032" y="0"/>
                </a:lnTo>
              </a:path>
            </a:pathLst>
          </a:custGeom>
          <a:ln w="5933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7" name="object 77"/>
          <p:cNvSpPr/>
          <p:nvPr/>
        </p:nvSpPr>
        <p:spPr>
          <a:xfrm>
            <a:off x="2405134" y="1791611"/>
            <a:ext cx="927403" cy="1001644"/>
          </a:xfrm>
          <a:custGeom>
            <a:avLst/>
            <a:gdLst/>
            <a:ahLst/>
            <a:cxnLst/>
            <a:rect l="l" t="t" r="r" b="b"/>
            <a:pathLst>
              <a:path w="467994" h="505460">
                <a:moveTo>
                  <a:pt x="0" y="504978"/>
                </a:moveTo>
                <a:lnTo>
                  <a:pt x="467691" y="0"/>
                </a:lnTo>
              </a:path>
            </a:pathLst>
          </a:custGeom>
          <a:ln w="5933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8" name="object 78"/>
          <p:cNvSpPr/>
          <p:nvPr/>
        </p:nvSpPr>
        <p:spPr>
          <a:xfrm>
            <a:off x="4306210" y="2792303"/>
            <a:ext cx="1580486" cy="0"/>
          </a:xfrm>
          <a:custGeom>
            <a:avLst/>
            <a:gdLst/>
            <a:ahLst/>
            <a:cxnLst/>
            <a:rect l="l" t="t" r="r" b="b"/>
            <a:pathLst>
              <a:path w="797560">
                <a:moveTo>
                  <a:pt x="0" y="0"/>
                </a:moveTo>
                <a:lnTo>
                  <a:pt x="79698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9" name="object 79"/>
          <p:cNvSpPr/>
          <p:nvPr/>
        </p:nvSpPr>
        <p:spPr>
          <a:xfrm>
            <a:off x="4306210" y="2792303"/>
            <a:ext cx="0" cy="47817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0"/>
                </a:moveTo>
                <a:lnTo>
                  <a:pt x="0" y="236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0" name="object 80"/>
          <p:cNvSpPr/>
          <p:nvPr/>
        </p:nvSpPr>
        <p:spPr>
          <a:xfrm>
            <a:off x="4832660" y="2792303"/>
            <a:ext cx="0" cy="47817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0"/>
                </a:moveTo>
                <a:lnTo>
                  <a:pt x="0" y="236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1" name="object 81"/>
          <p:cNvSpPr/>
          <p:nvPr/>
        </p:nvSpPr>
        <p:spPr>
          <a:xfrm>
            <a:off x="5359107" y="2792303"/>
            <a:ext cx="0" cy="47817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0"/>
                </a:moveTo>
                <a:lnTo>
                  <a:pt x="0" y="236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2" name="object 82"/>
          <p:cNvSpPr/>
          <p:nvPr/>
        </p:nvSpPr>
        <p:spPr>
          <a:xfrm>
            <a:off x="5885557" y="2792303"/>
            <a:ext cx="0" cy="47817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0"/>
                </a:moveTo>
                <a:lnTo>
                  <a:pt x="0" y="236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3" name="object 83"/>
          <p:cNvSpPr txBox="1"/>
          <p:nvPr/>
        </p:nvSpPr>
        <p:spPr>
          <a:xfrm>
            <a:off x="4236371" y="2857433"/>
            <a:ext cx="140935" cy="119518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595" spc="10" dirty="0">
                <a:latin typeface="Arial"/>
                <a:cs typeface="Arial"/>
              </a:rPr>
              <a:t>−1</a:t>
            </a:r>
            <a:endParaRPr sz="595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785706" y="2857432"/>
            <a:ext cx="94376" cy="119518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595" spc="10" dirty="0">
                <a:latin typeface="Arial"/>
                <a:cs typeface="Arial"/>
              </a:rPr>
              <a:t>0</a:t>
            </a:r>
            <a:endParaRPr sz="595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312157" y="2857432"/>
            <a:ext cx="94376" cy="119518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595" spc="10" dirty="0">
                <a:latin typeface="Arial"/>
                <a:cs typeface="Arial"/>
              </a:rPr>
              <a:t>1</a:t>
            </a:r>
            <a:endParaRPr sz="595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838603" y="2857432"/>
            <a:ext cx="94376" cy="119518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595" spc="10" dirty="0">
                <a:latin typeface="Arial"/>
                <a:cs typeface="Arial"/>
              </a:rPr>
              <a:t>2</a:t>
            </a:r>
            <a:endParaRPr sz="595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3847256" y="560929"/>
            <a:ext cx="0" cy="2158068"/>
          </a:xfrm>
          <a:custGeom>
            <a:avLst/>
            <a:gdLst/>
            <a:ahLst/>
            <a:cxnLst/>
            <a:rect l="l" t="t" r="r" b="b"/>
            <a:pathLst>
              <a:path h="1089025">
                <a:moveTo>
                  <a:pt x="0" y="108843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8" name="object 88"/>
          <p:cNvSpPr/>
          <p:nvPr/>
        </p:nvSpPr>
        <p:spPr>
          <a:xfrm>
            <a:off x="3800376" y="2717831"/>
            <a:ext cx="47817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2365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9" name="object 89"/>
          <p:cNvSpPr/>
          <p:nvPr/>
        </p:nvSpPr>
        <p:spPr>
          <a:xfrm>
            <a:off x="3800376" y="2358353"/>
            <a:ext cx="47817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2365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0" name="object 90"/>
          <p:cNvSpPr/>
          <p:nvPr/>
        </p:nvSpPr>
        <p:spPr>
          <a:xfrm>
            <a:off x="3800376" y="1998864"/>
            <a:ext cx="47817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2365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1" name="object 91"/>
          <p:cNvSpPr/>
          <p:nvPr/>
        </p:nvSpPr>
        <p:spPr>
          <a:xfrm>
            <a:off x="3800376" y="1639384"/>
            <a:ext cx="47817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2365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2" name="object 92"/>
          <p:cNvSpPr/>
          <p:nvPr/>
        </p:nvSpPr>
        <p:spPr>
          <a:xfrm>
            <a:off x="3800376" y="1279895"/>
            <a:ext cx="47817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2365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3" name="object 93"/>
          <p:cNvSpPr/>
          <p:nvPr/>
        </p:nvSpPr>
        <p:spPr>
          <a:xfrm>
            <a:off x="3800376" y="920417"/>
            <a:ext cx="47817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2365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4" name="object 94"/>
          <p:cNvSpPr/>
          <p:nvPr/>
        </p:nvSpPr>
        <p:spPr>
          <a:xfrm>
            <a:off x="3800376" y="560928"/>
            <a:ext cx="47817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2365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5" name="object 95"/>
          <p:cNvSpPr/>
          <p:nvPr/>
        </p:nvSpPr>
        <p:spPr>
          <a:xfrm>
            <a:off x="3847256" y="485681"/>
            <a:ext cx="2307811" cy="2307811"/>
          </a:xfrm>
          <a:custGeom>
            <a:avLst/>
            <a:gdLst/>
            <a:ahLst/>
            <a:cxnLst/>
            <a:rect l="l" t="t" r="r" b="b"/>
            <a:pathLst>
              <a:path w="1164589" h="1164589">
                <a:moveTo>
                  <a:pt x="0" y="1163990"/>
                </a:moveTo>
                <a:lnTo>
                  <a:pt x="1163990" y="1163990"/>
                </a:lnTo>
                <a:lnTo>
                  <a:pt x="1163990" y="0"/>
                </a:lnTo>
                <a:lnTo>
                  <a:pt x="0" y="0"/>
                </a:lnTo>
                <a:lnTo>
                  <a:pt x="0" y="11639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6" name="object 96"/>
          <p:cNvSpPr/>
          <p:nvPr/>
        </p:nvSpPr>
        <p:spPr>
          <a:xfrm>
            <a:off x="5308625" y="1846163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0632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32"/>
                </a:lnTo>
                <a:lnTo>
                  <a:pt x="5950" y="26583"/>
                </a:lnTo>
                <a:lnTo>
                  <a:pt x="20632" y="26583"/>
                </a:lnTo>
                <a:lnTo>
                  <a:pt x="26583" y="20632"/>
                </a:lnTo>
                <a:lnTo>
                  <a:pt x="26583" y="5950"/>
                </a:lnTo>
                <a:lnTo>
                  <a:pt x="20632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7" name="object 97"/>
          <p:cNvSpPr/>
          <p:nvPr/>
        </p:nvSpPr>
        <p:spPr>
          <a:xfrm>
            <a:off x="5308625" y="1846163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583" y="13289"/>
                </a:moveTo>
                <a:lnTo>
                  <a:pt x="26583" y="5950"/>
                </a:lnTo>
                <a:lnTo>
                  <a:pt x="20632" y="0"/>
                </a:lnTo>
                <a:lnTo>
                  <a:pt x="13294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32"/>
                </a:lnTo>
                <a:lnTo>
                  <a:pt x="5950" y="26583"/>
                </a:lnTo>
                <a:lnTo>
                  <a:pt x="13294" y="26583"/>
                </a:lnTo>
                <a:lnTo>
                  <a:pt x="20632" y="26583"/>
                </a:lnTo>
                <a:lnTo>
                  <a:pt x="26583" y="20632"/>
                </a:lnTo>
                <a:lnTo>
                  <a:pt x="26583" y="13289"/>
                </a:lnTo>
              </a:path>
            </a:pathLst>
          </a:custGeom>
          <a:ln w="31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8" name="object 98"/>
          <p:cNvSpPr/>
          <p:nvPr/>
        </p:nvSpPr>
        <p:spPr>
          <a:xfrm>
            <a:off x="5878498" y="1646827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0632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27"/>
                </a:lnTo>
                <a:lnTo>
                  <a:pt x="5950" y="26583"/>
                </a:lnTo>
                <a:lnTo>
                  <a:pt x="20632" y="26583"/>
                </a:lnTo>
                <a:lnTo>
                  <a:pt x="26583" y="20627"/>
                </a:lnTo>
                <a:lnTo>
                  <a:pt x="26583" y="5950"/>
                </a:lnTo>
                <a:lnTo>
                  <a:pt x="20632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9" name="object 99"/>
          <p:cNvSpPr/>
          <p:nvPr/>
        </p:nvSpPr>
        <p:spPr>
          <a:xfrm>
            <a:off x="5878498" y="1646827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583" y="13289"/>
                </a:moveTo>
                <a:lnTo>
                  <a:pt x="26583" y="5950"/>
                </a:lnTo>
                <a:lnTo>
                  <a:pt x="20632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0" y="26583"/>
                </a:lnTo>
                <a:lnTo>
                  <a:pt x="13289" y="26583"/>
                </a:lnTo>
                <a:lnTo>
                  <a:pt x="20632" y="26583"/>
                </a:lnTo>
                <a:lnTo>
                  <a:pt x="26583" y="20627"/>
                </a:lnTo>
                <a:lnTo>
                  <a:pt x="26583" y="13289"/>
                </a:lnTo>
              </a:path>
            </a:pathLst>
          </a:custGeom>
          <a:ln w="31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0" name="object 100"/>
          <p:cNvSpPr/>
          <p:nvPr/>
        </p:nvSpPr>
        <p:spPr>
          <a:xfrm>
            <a:off x="5816886" y="1643775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0632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27"/>
                </a:lnTo>
                <a:lnTo>
                  <a:pt x="5950" y="26578"/>
                </a:lnTo>
                <a:lnTo>
                  <a:pt x="20632" y="26578"/>
                </a:lnTo>
                <a:lnTo>
                  <a:pt x="26583" y="20627"/>
                </a:lnTo>
                <a:lnTo>
                  <a:pt x="26583" y="5950"/>
                </a:lnTo>
                <a:lnTo>
                  <a:pt x="20632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1" name="object 101"/>
          <p:cNvSpPr/>
          <p:nvPr/>
        </p:nvSpPr>
        <p:spPr>
          <a:xfrm>
            <a:off x="5816886" y="1643775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583" y="13289"/>
                </a:moveTo>
                <a:lnTo>
                  <a:pt x="26583" y="5950"/>
                </a:lnTo>
                <a:lnTo>
                  <a:pt x="20632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0" y="26578"/>
                </a:lnTo>
                <a:lnTo>
                  <a:pt x="13289" y="26578"/>
                </a:lnTo>
                <a:lnTo>
                  <a:pt x="20632" y="26578"/>
                </a:lnTo>
                <a:lnTo>
                  <a:pt x="26583" y="20627"/>
                </a:lnTo>
                <a:lnTo>
                  <a:pt x="26583" y="13289"/>
                </a:lnTo>
              </a:path>
            </a:pathLst>
          </a:custGeom>
          <a:ln w="31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2" name="object 102"/>
          <p:cNvSpPr/>
          <p:nvPr/>
        </p:nvSpPr>
        <p:spPr>
          <a:xfrm>
            <a:off x="5288715" y="1570090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0632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27"/>
                </a:lnTo>
                <a:lnTo>
                  <a:pt x="5950" y="26583"/>
                </a:lnTo>
                <a:lnTo>
                  <a:pt x="20632" y="26583"/>
                </a:lnTo>
                <a:lnTo>
                  <a:pt x="26583" y="20627"/>
                </a:lnTo>
                <a:lnTo>
                  <a:pt x="26583" y="5950"/>
                </a:lnTo>
                <a:lnTo>
                  <a:pt x="20632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3" name="object 103"/>
          <p:cNvSpPr/>
          <p:nvPr/>
        </p:nvSpPr>
        <p:spPr>
          <a:xfrm>
            <a:off x="5288715" y="1570090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583" y="13289"/>
                </a:moveTo>
                <a:lnTo>
                  <a:pt x="26583" y="5950"/>
                </a:lnTo>
                <a:lnTo>
                  <a:pt x="20632" y="0"/>
                </a:lnTo>
                <a:lnTo>
                  <a:pt x="13294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0" y="26583"/>
                </a:lnTo>
                <a:lnTo>
                  <a:pt x="13294" y="26583"/>
                </a:lnTo>
                <a:lnTo>
                  <a:pt x="20632" y="26583"/>
                </a:lnTo>
                <a:lnTo>
                  <a:pt x="26583" y="20627"/>
                </a:lnTo>
                <a:lnTo>
                  <a:pt x="26583" y="13289"/>
                </a:lnTo>
              </a:path>
            </a:pathLst>
          </a:custGeom>
          <a:ln w="31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4" name="object 104"/>
          <p:cNvSpPr/>
          <p:nvPr/>
        </p:nvSpPr>
        <p:spPr>
          <a:xfrm>
            <a:off x="6042093" y="1654823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0632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32"/>
                </a:lnTo>
                <a:lnTo>
                  <a:pt x="5950" y="26583"/>
                </a:lnTo>
                <a:lnTo>
                  <a:pt x="20632" y="26583"/>
                </a:lnTo>
                <a:lnTo>
                  <a:pt x="26583" y="20632"/>
                </a:lnTo>
                <a:lnTo>
                  <a:pt x="26583" y="5950"/>
                </a:lnTo>
                <a:lnTo>
                  <a:pt x="20632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5" name="object 105"/>
          <p:cNvSpPr/>
          <p:nvPr/>
        </p:nvSpPr>
        <p:spPr>
          <a:xfrm>
            <a:off x="6042093" y="1654823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583" y="13289"/>
                </a:moveTo>
                <a:lnTo>
                  <a:pt x="26583" y="5950"/>
                </a:lnTo>
                <a:lnTo>
                  <a:pt x="20632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32"/>
                </a:lnTo>
                <a:lnTo>
                  <a:pt x="5950" y="26583"/>
                </a:lnTo>
                <a:lnTo>
                  <a:pt x="13289" y="26583"/>
                </a:lnTo>
                <a:lnTo>
                  <a:pt x="20632" y="26583"/>
                </a:lnTo>
                <a:lnTo>
                  <a:pt x="26583" y="20632"/>
                </a:lnTo>
                <a:lnTo>
                  <a:pt x="26583" y="13289"/>
                </a:lnTo>
              </a:path>
            </a:pathLst>
          </a:custGeom>
          <a:ln w="31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6" name="object 106"/>
          <p:cNvSpPr/>
          <p:nvPr/>
        </p:nvSpPr>
        <p:spPr>
          <a:xfrm>
            <a:off x="5736069" y="1952307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0632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27"/>
                </a:lnTo>
                <a:lnTo>
                  <a:pt x="5950" y="26578"/>
                </a:lnTo>
                <a:lnTo>
                  <a:pt x="20632" y="26578"/>
                </a:lnTo>
                <a:lnTo>
                  <a:pt x="26583" y="20627"/>
                </a:lnTo>
                <a:lnTo>
                  <a:pt x="26583" y="5950"/>
                </a:lnTo>
                <a:lnTo>
                  <a:pt x="20632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7" name="object 107"/>
          <p:cNvSpPr/>
          <p:nvPr/>
        </p:nvSpPr>
        <p:spPr>
          <a:xfrm>
            <a:off x="5736069" y="1952307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583" y="13289"/>
                </a:moveTo>
                <a:lnTo>
                  <a:pt x="26583" y="5950"/>
                </a:lnTo>
                <a:lnTo>
                  <a:pt x="20632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0" y="26578"/>
                </a:lnTo>
                <a:lnTo>
                  <a:pt x="13289" y="26578"/>
                </a:lnTo>
                <a:lnTo>
                  <a:pt x="20632" y="26578"/>
                </a:lnTo>
                <a:lnTo>
                  <a:pt x="26583" y="20627"/>
                </a:lnTo>
                <a:lnTo>
                  <a:pt x="26583" y="13289"/>
                </a:lnTo>
              </a:path>
            </a:pathLst>
          </a:custGeom>
          <a:ln w="31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8" name="object 108"/>
          <p:cNvSpPr/>
          <p:nvPr/>
        </p:nvSpPr>
        <p:spPr>
          <a:xfrm>
            <a:off x="5830058" y="1625114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0627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32"/>
                </a:lnTo>
                <a:lnTo>
                  <a:pt x="5950" y="26583"/>
                </a:lnTo>
                <a:lnTo>
                  <a:pt x="20627" y="26583"/>
                </a:lnTo>
                <a:lnTo>
                  <a:pt x="26583" y="20632"/>
                </a:lnTo>
                <a:lnTo>
                  <a:pt x="26583" y="5950"/>
                </a:lnTo>
                <a:lnTo>
                  <a:pt x="20627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9" name="object 109"/>
          <p:cNvSpPr/>
          <p:nvPr/>
        </p:nvSpPr>
        <p:spPr>
          <a:xfrm>
            <a:off x="5830058" y="1625114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583" y="13289"/>
                </a:moveTo>
                <a:lnTo>
                  <a:pt x="26583" y="5950"/>
                </a:lnTo>
                <a:lnTo>
                  <a:pt x="20627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32"/>
                </a:lnTo>
                <a:lnTo>
                  <a:pt x="5950" y="26583"/>
                </a:lnTo>
                <a:lnTo>
                  <a:pt x="13289" y="26583"/>
                </a:lnTo>
                <a:lnTo>
                  <a:pt x="20627" y="26583"/>
                </a:lnTo>
                <a:lnTo>
                  <a:pt x="26583" y="20632"/>
                </a:lnTo>
                <a:lnTo>
                  <a:pt x="26583" y="13289"/>
                </a:lnTo>
              </a:path>
            </a:pathLst>
          </a:custGeom>
          <a:ln w="31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0" name="object 110"/>
          <p:cNvSpPr/>
          <p:nvPr/>
        </p:nvSpPr>
        <p:spPr>
          <a:xfrm>
            <a:off x="5350408" y="1823515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0632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27"/>
                </a:lnTo>
                <a:lnTo>
                  <a:pt x="5950" y="26578"/>
                </a:lnTo>
                <a:lnTo>
                  <a:pt x="20632" y="26578"/>
                </a:lnTo>
                <a:lnTo>
                  <a:pt x="26583" y="20627"/>
                </a:lnTo>
                <a:lnTo>
                  <a:pt x="26583" y="5950"/>
                </a:lnTo>
                <a:lnTo>
                  <a:pt x="20632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1" name="object 111"/>
          <p:cNvSpPr/>
          <p:nvPr/>
        </p:nvSpPr>
        <p:spPr>
          <a:xfrm>
            <a:off x="5350408" y="1823515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583" y="13289"/>
                </a:moveTo>
                <a:lnTo>
                  <a:pt x="26583" y="5950"/>
                </a:lnTo>
                <a:lnTo>
                  <a:pt x="20632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0" y="26578"/>
                </a:lnTo>
                <a:lnTo>
                  <a:pt x="13289" y="26578"/>
                </a:lnTo>
                <a:lnTo>
                  <a:pt x="20632" y="26578"/>
                </a:lnTo>
                <a:lnTo>
                  <a:pt x="26583" y="20627"/>
                </a:lnTo>
                <a:lnTo>
                  <a:pt x="26583" y="13289"/>
                </a:lnTo>
              </a:path>
            </a:pathLst>
          </a:custGeom>
          <a:ln w="31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2" name="object 112"/>
          <p:cNvSpPr/>
          <p:nvPr/>
        </p:nvSpPr>
        <p:spPr>
          <a:xfrm>
            <a:off x="5149349" y="1392696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27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32"/>
                </a:lnTo>
                <a:lnTo>
                  <a:pt x="5950" y="26583"/>
                </a:lnTo>
                <a:lnTo>
                  <a:pt x="20627" y="26583"/>
                </a:lnTo>
                <a:lnTo>
                  <a:pt x="26578" y="20632"/>
                </a:lnTo>
                <a:lnTo>
                  <a:pt x="26578" y="5950"/>
                </a:lnTo>
                <a:lnTo>
                  <a:pt x="20627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3" name="object 113"/>
          <p:cNvSpPr/>
          <p:nvPr/>
        </p:nvSpPr>
        <p:spPr>
          <a:xfrm>
            <a:off x="5149349" y="1392696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78" y="13294"/>
                </a:moveTo>
                <a:lnTo>
                  <a:pt x="26578" y="5950"/>
                </a:lnTo>
                <a:lnTo>
                  <a:pt x="20627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94"/>
                </a:lnTo>
                <a:lnTo>
                  <a:pt x="0" y="20632"/>
                </a:lnTo>
                <a:lnTo>
                  <a:pt x="5950" y="26583"/>
                </a:lnTo>
                <a:lnTo>
                  <a:pt x="13289" y="26583"/>
                </a:lnTo>
                <a:lnTo>
                  <a:pt x="20627" y="26583"/>
                </a:lnTo>
                <a:lnTo>
                  <a:pt x="26578" y="20632"/>
                </a:lnTo>
                <a:lnTo>
                  <a:pt x="26578" y="13294"/>
                </a:lnTo>
              </a:path>
            </a:pathLst>
          </a:custGeom>
          <a:ln w="31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4" name="object 114"/>
          <p:cNvSpPr/>
          <p:nvPr/>
        </p:nvSpPr>
        <p:spPr>
          <a:xfrm>
            <a:off x="5597167" y="1067628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0632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27"/>
                </a:lnTo>
                <a:lnTo>
                  <a:pt x="5950" y="26578"/>
                </a:lnTo>
                <a:lnTo>
                  <a:pt x="20632" y="26578"/>
                </a:lnTo>
                <a:lnTo>
                  <a:pt x="26583" y="20627"/>
                </a:lnTo>
                <a:lnTo>
                  <a:pt x="26583" y="5950"/>
                </a:lnTo>
                <a:lnTo>
                  <a:pt x="20632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5" name="object 115"/>
          <p:cNvSpPr/>
          <p:nvPr/>
        </p:nvSpPr>
        <p:spPr>
          <a:xfrm>
            <a:off x="5597167" y="1067628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583" y="13289"/>
                </a:moveTo>
                <a:lnTo>
                  <a:pt x="26583" y="5950"/>
                </a:lnTo>
                <a:lnTo>
                  <a:pt x="20632" y="0"/>
                </a:lnTo>
                <a:lnTo>
                  <a:pt x="13294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0" y="26578"/>
                </a:lnTo>
                <a:lnTo>
                  <a:pt x="13294" y="26578"/>
                </a:lnTo>
                <a:lnTo>
                  <a:pt x="20632" y="26578"/>
                </a:lnTo>
                <a:lnTo>
                  <a:pt x="26583" y="20627"/>
                </a:lnTo>
                <a:lnTo>
                  <a:pt x="26583" y="13289"/>
                </a:lnTo>
              </a:path>
            </a:pathLst>
          </a:custGeom>
          <a:ln w="31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6" name="object 116"/>
          <p:cNvSpPr/>
          <p:nvPr/>
        </p:nvSpPr>
        <p:spPr>
          <a:xfrm>
            <a:off x="4902741" y="1376704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27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32"/>
                </a:lnTo>
                <a:lnTo>
                  <a:pt x="5950" y="26583"/>
                </a:lnTo>
                <a:lnTo>
                  <a:pt x="20627" y="26583"/>
                </a:lnTo>
                <a:lnTo>
                  <a:pt x="26583" y="20632"/>
                </a:lnTo>
                <a:lnTo>
                  <a:pt x="26583" y="5950"/>
                </a:lnTo>
                <a:lnTo>
                  <a:pt x="20627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7" name="object 117"/>
          <p:cNvSpPr/>
          <p:nvPr/>
        </p:nvSpPr>
        <p:spPr>
          <a:xfrm>
            <a:off x="4902741" y="1376704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83" y="13294"/>
                </a:moveTo>
                <a:lnTo>
                  <a:pt x="26583" y="5950"/>
                </a:lnTo>
                <a:lnTo>
                  <a:pt x="20627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94"/>
                </a:lnTo>
                <a:lnTo>
                  <a:pt x="0" y="20632"/>
                </a:lnTo>
                <a:lnTo>
                  <a:pt x="5950" y="26583"/>
                </a:lnTo>
                <a:lnTo>
                  <a:pt x="13289" y="26583"/>
                </a:lnTo>
                <a:lnTo>
                  <a:pt x="20627" y="26583"/>
                </a:lnTo>
                <a:lnTo>
                  <a:pt x="26583" y="20632"/>
                </a:lnTo>
                <a:lnTo>
                  <a:pt x="26583" y="13294"/>
                </a:lnTo>
              </a:path>
            </a:pathLst>
          </a:custGeom>
          <a:ln w="31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8" name="object 118"/>
          <p:cNvSpPr/>
          <p:nvPr/>
        </p:nvSpPr>
        <p:spPr>
          <a:xfrm>
            <a:off x="5910955" y="1999177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0627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32"/>
                </a:lnTo>
                <a:lnTo>
                  <a:pt x="5950" y="26583"/>
                </a:lnTo>
                <a:lnTo>
                  <a:pt x="20627" y="26583"/>
                </a:lnTo>
                <a:lnTo>
                  <a:pt x="26578" y="20632"/>
                </a:lnTo>
                <a:lnTo>
                  <a:pt x="26578" y="5950"/>
                </a:lnTo>
                <a:lnTo>
                  <a:pt x="20627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9" name="object 119"/>
          <p:cNvSpPr/>
          <p:nvPr/>
        </p:nvSpPr>
        <p:spPr>
          <a:xfrm>
            <a:off x="5910955" y="1999175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578" y="13294"/>
                </a:moveTo>
                <a:lnTo>
                  <a:pt x="26578" y="5950"/>
                </a:lnTo>
                <a:lnTo>
                  <a:pt x="20627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94"/>
                </a:lnTo>
                <a:lnTo>
                  <a:pt x="0" y="20632"/>
                </a:lnTo>
                <a:lnTo>
                  <a:pt x="5950" y="26583"/>
                </a:lnTo>
                <a:lnTo>
                  <a:pt x="13289" y="26583"/>
                </a:lnTo>
                <a:lnTo>
                  <a:pt x="20627" y="26583"/>
                </a:lnTo>
                <a:lnTo>
                  <a:pt x="26578" y="20632"/>
                </a:lnTo>
                <a:lnTo>
                  <a:pt x="26578" y="13294"/>
                </a:lnTo>
              </a:path>
            </a:pathLst>
          </a:custGeom>
          <a:ln w="31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0" name="object 120"/>
          <p:cNvSpPr/>
          <p:nvPr/>
        </p:nvSpPr>
        <p:spPr>
          <a:xfrm>
            <a:off x="4405063" y="2680520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27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27"/>
                </a:lnTo>
                <a:lnTo>
                  <a:pt x="5950" y="26578"/>
                </a:lnTo>
                <a:lnTo>
                  <a:pt x="20627" y="26578"/>
                </a:lnTo>
                <a:lnTo>
                  <a:pt x="26578" y="20627"/>
                </a:lnTo>
                <a:lnTo>
                  <a:pt x="26578" y="5950"/>
                </a:lnTo>
                <a:lnTo>
                  <a:pt x="20627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1" name="object 121"/>
          <p:cNvSpPr/>
          <p:nvPr/>
        </p:nvSpPr>
        <p:spPr>
          <a:xfrm>
            <a:off x="4405063" y="2680520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78" y="13289"/>
                </a:moveTo>
                <a:lnTo>
                  <a:pt x="26578" y="5950"/>
                </a:lnTo>
                <a:lnTo>
                  <a:pt x="20627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0" y="26578"/>
                </a:lnTo>
                <a:lnTo>
                  <a:pt x="13289" y="26578"/>
                </a:lnTo>
                <a:lnTo>
                  <a:pt x="20627" y="26578"/>
                </a:lnTo>
                <a:lnTo>
                  <a:pt x="26578" y="20627"/>
                </a:lnTo>
                <a:lnTo>
                  <a:pt x="26578" y="13289"/>
                </a:lnTo>
              </a:path>
            </a:pathLst>
          </a:custGeom>
          <a:ln w="3175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2" name="object 122"/>
          <p:cNvSpPr/>
          <p:nvPr/>
        </p:nvSpPr>
        <p:spPr>
          <a:xfrm>
            <a:off x="4054043" y="941112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70">
                <a:moveTo>
                  <a:pt x="20627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27"/>
                </a:lnTo>
                <a:lnTo>
                  <a:pt x="5950" y="26578"/>
                </a:lnTo>
                <a:lnTo>
                  <a:pt x="20627" y="26578"/>
                </a:lnTo>
                <a:lnTo>
                  <a:pt x="26578" y="20627"/>
                </a:lnTo>
                <a:lnTo>
                  <a:pt x="26578" y="5950"/>
                </a:lnTo>
                <a:lnTo>
                  <a:pt x="20627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3" name="object 123"/>
          <p:cNvSpPr/>
          <p:nvPr/>
        </p:nvSpPr>
        <p:spPr>
          <a:xfrm>
            <a:off x="4054043" y="941112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70">
                <a:moveTo>
                  <a:pt x="26578" y="13289"/>
                </a:moveTo>
                <a:lnTo>
                  <a:pt x="26578" y="5950"/>
                </a:lnTo>
                <a:lnTo>
                  <a:pt x="20627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0" y="26578"/>
                </a:lnTo>
                <a:lnTo>
                  <a:pt x="13289" y="26578"/>
                </a:lnTo>
                <a:lnTo>
                  <a:pt x="20627" y="26578"/>
                </a:lnTo>
                <a:lnTo>
                  <a:pt x="26578" y="20627"/>
                </a:lnTo>
                <a:lnTo>
                  <a:pt x="26578" y="13289"/>
                </a:lnTo>
              </a:path>
            </a:pathLst>
          </a:custGeom>
          <a:ln w="3175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4" name="object 124"/>
          <p:cNvSpPr/>
          <p:nvPr/>
        </p:nvSpPr>
        <p:spPr>
          <a:xfrm>
            <a:off x="4981281" y="1012986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70">
                <a:moveTo>
                  <a:pt x="20632" y="0"/>
                </a:moveTo>
                <a:lnTo>
                  <a:pt x="5950" y="0"/>
                </a:lnTo>
                <a:lnTo>
                  <a:pt x="0" y="5955"/>
                </a:lnTo>
                <a:lnTo>
                  <a:pt x="0" y="20632"/>
                </a:lnTo>
                <a:lnTo>
                  <a:pt x="5950" y="26583"/>
                </a:lnTo>
                <a:lnTo>
                  <a:pt x="20632" y="26583"/>
                </a:lnTo>
                <a:lnTo>
                  <a:pt x="26583" y="20632"/>
                </a:lnTo>
                <a:lnTo>
                  <a:pt x="26583" y="5955"/>
                </a:lnTo>
                <a:lnTo>
                  <a:pt x="20632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5" name="object 125"/>
          <p:cNvSpPr/>
          <p:nvPr/>
        </p:nvSpPr>
        <p:spPr>
          <a:xfrm>
            <a:off x="4981281" y="1012986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70">
                <a:moveTo>
                  <a:pt x="26583" y="13294"/>
                </a:moveTo>
                <a:lnTo>
                  <a:pt x="26583" y="5955"/>
                </a:lnTo>
                <a:lnTo>
                  <a:pt x="20632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5"/>
                </a:lnTo>
                <a:lnTo>
                  <a:pt x="0" y="13294"/>
                </a:lnTo>
                <a:lnTo>
                  <a:pt x="0" y="20632"/>
                </a:lnTo>
                <a:lnTo>
                  <a:pt x="5950" y="26583"/>
                </a:lnTo>
                <a:lnTo>
                  <a:pt x="13289" y="26583"/>
                </a:lnTo>
                <a:lnTo>
                  <a:pt x="20632" y="26583"/>
                </a:lnTo>
                <a:lnTo>
                  <a:pt x="26583" y="20632"/>
                </a:lnTo>
                <a:lnTo>
                  <a:pt x="26583" y="13294"/>
                </a:lnTo>
              </a:path>
            </a:pathLst>
          </a:custGeom>
          <a:ln w="3175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6" name="object 126"/>
          <p:cNvSpPr/>
          <p:nvPr/>
        </p:nvSpPr>
        <p:spPr>
          <a:xfrm>
            <a:off x="4559404" y="1728822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27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27"/>
                </a:lnTo>
                <a:lnTo>
                  <a:pt x="5950" y="26583"/>
                </a:lnTo>
                <a:lnTo>
                  <a:pt x="20627" y="26583"/>
                </a:lnTo>
                <a:lnTo>
                  <a:pt x="26583" y="20627"/>
                </a:lnTo>
                <a:lnTo>
                  <a:pt x="26583" y="5950"/>
                </a:lnTo>
                <a:lnTo>
                  <a:pt x="20627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7" name="object 127"/>
          <p:cNvSpPr/>
          <p:nvPr/>
        </p:nvSpPr>
        <p:spPr>
          <a:xfrm>
            <a:off x="4559406" y="1728822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83" y="13289"/>
                </a:moveTo>
                <a:lnTo>
                  <a:pt x="26583" y="5950"/>
                </a:lnTo>
                <a:lnTo>
                  <a:pt x="20627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0" y="26583"/>
                </a:lnTo>
                <a:lnTo>
                  <a:pt x="13289" y="26583"/>
                </a:lnTo>
                <a:lnTo>
                  <a:pt x="20627" y="26583"/>
                </a:lnTo>
                <a:lnTo>
                  <a:pt x="26583" y="20627"/>
                </a:lnTo>
                <a:lnTo>
                  <a:pt x="26583" y="13289"/>
                </a:lnTo>
              </a:path>
            </a:pathLst>
          </a:custGeom>
          <a:ln w="3175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8" name="object 128"/>
          <p:cNvSpPr/>
          <p:nvPr/>
        </p:nvSpPr>
        <p:spPr>
          <a:xfrm>
            <a:off x="4630030" y="1049591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27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32"/>
                </a:lnTo>
                <a:lnTo>
                  <a:pt x="5950" y="26583"/>
                </a:lnTo>
                <a:lnTo>
                  <a:pt x="20627" y="26583"/>
                </a:lnTo>
                <a:lnTo>
                  <a:pt x="26583" y="20632"/>
                </a:lnTo>
                <a:lnTo>
                  <a:pt x="26583" y="5950"/>
                </a:lnTo>
                <a:lnTo>
                  <a:pt x="20627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9" name="object 129"/>
          <p:cNvSpPr/>
          <p:nvPr/>
        </p:nvSpPr>
        <p:spPr>
          <a:xfrm>
            <a:off x="4630030" y="1049591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83" y="13294"/>
                </a:moveTo>
                <a:lnTo>
                  <a:pt x="26583" y="5950"/>
                </a:lnTo>
                <a:lnTo>
                  <a:pt x="20627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94"/>
                </a:lnTo>
                <a:lnTo>
                  <a:pt x="0" y="20632"/>
                </a:lnTo>
                <a:lnTo>
                  <a:pt x="5950" y="26583"/>
                </a:lnTo>
                <a:lnTo>
                  <a:pt x="13289" y="26583"/>
                </a:lnTo>
                <a:lnTo>
                  <a:pt x="20627" y="26583"/>
                </a:lnTo>
                <a:lnTo>
                  <a:pt x="26583" y="20632"/>
                </a:lnTo>
                <a:lnTo>
                  <a:pt x="26583" y="13294"/>
                </a:lnTo>
              </a:path>
            </a:pathLst>
          </a:custGeom>
          <a:ln w="3175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0" name="object 130"/>
          <p:cNvSpPr/>
          <p:nvPr/>
        </p:nvSpPr>
        <p:spPr>
          <a:xfrm>
            <a:off x="5615041" y="1067628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0632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27"/>
                </a:lnTo>
                <a:lnTo>
                  <a:pt x="5950" y="26578"/>
                </a:lnTo>
                <a:lnTo>
                  <a:pt x="20632" y="26578"/>
                </a:lnTo>
                <a:lnTo>
                  <a:pt x="26583" y="20627"/>
                </a:lnTo>
                <a:lnTo>
                  <a:pt x="26583" y="5950"/>
                </a:lnTo>
                <a:lnTo>
                  <a:pt x="20632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1" name="object 131"/>
          <p:cNvSpPr/>
          <p:nvPr/>
        </p:nvSpPr>
        <p:spPr>
          <a:xfrm>
            <a:off x="5615041" y="1067628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583" y="13289"/>
                </a:moveTo>
                <a:lnTo>
                  <a:pt x="26583" y="5950"/>
                </a:lnTo>
                <a:lnTo>
                  <a:pt x="20632" y="0"/>
                </a:lnTo>
                <a:lnTo>
                  <a:pt x="13294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0" y="26578"/>
                </a:lnTo>
                <a:lnTo>
                  <a:pt x="13294" y="26578"/>
                </a:lnTo>
                <a:lnTo>
                  <a:pt x="20632" y="26578"/>
                </a:lnTo>
                <a:lnTo>
                  <a:pt x="26583" y="20627"/>
                </a:lnTo>
                <a:lnTo>
                  <a:pt x="26583" y="13289"/>
                </a:lnTo>
              </a:path>
            </a:pathLst>
          </a:custGeom>
          <a:ln w="3175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2" name="object 132"/>
          <p:cNvSpPr/>
          <p:nvPr/>
        </p:nvSpPr>
        <p:spPr>
          <a:xfrm>
            <a:off x="5127476" y="1197357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27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27"/>
                </a:lnTo>
                <a:lnTo>
                  <a:pt x="5950" y="26578"/>
                </a:lnTo>
                <a:lnTo>
                  <a:pt x="20627" y="26578"/>
                </a:lnTo>
                <a:lnTo>
                  <a:pt x="26583" y="20627"/>
                </a:lnTo>
                <a:lnTo>
                  <a:pt x="26583" y="5950"/>
                </a:lnTo>
                <a:lnTo>
                  <a:pt x="20627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3" name="object 133"/>
          <p:cNvSpPr/>
          <p:nvPr/>
        </p:nvSpPr>
        <p:spPr>
          <a:xfrm>
            <a:off x="5127476" y="1197357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83" y="13289"/>
                </a:moveTo>
                <a:lnTo>
                  <a:pt x="26583" y="5950"/>
                </a:lnTo>
                <a:lnTo>
                  <a:pt x="20627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0" y="26578"/>
                </a:lnTo>
                <a:lnTo>
                  <a:pt x="13289" y="26578"/>
                </a:lnTo>
                <a:lnTo>
                  <a:pt x="20627" y="26578"/>
                </a:lnTo>
                <a:lnTo>
                  <a:pt x="26583" y="20627"/>
                </a:lnTo>
                <a:lnTo>
                  <a:pt x="26583" y="13289"/>
                </a:lnTo>
              </a:path>
            </a:pathLst>
          </a:custGeom>
          <a:ln w="3175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4" name="object 134"/>
          <p:cNvSpPr/>
          <p:nvPr/>
        </p:nvSpPr>
        <p:spPr>
          <a:xfrm>
            <a:off x="5078170" y="1313914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27" y="0"/>
                </a:moveTo>
                <a:lnTo>
                  <a:pt x="5950" y="0"/>
                </a:lnTo>
                <a:lnTo>
                  <a:pt x="0" y="5955"/>
                </a:lnTo>
                <a:lnTo>
                  <a:pt x="0" y="20632"/>
                </a:lnTo>
                <a:lnTo>
                  <a:pt x="5950" y="26583"/>
                </a:lnTo>
                <a:lnTo>
                  <a:pt x="20627" y="26583"/>
                </a:lnTo>
                <a:lnTo>
                  <a:pt x="26578" y="20632"/>
                </a:lnTo>
                <a:lnTo>
                  <a:pt x="26578" y="5955"/>
                </a:lnTo>
                <a:lnTo>
                  <a:pt x="20627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5" name="object 135"/>
          <p:cNvSpPr/>
          <p:nvPr/>
        </p:nvSpPr>
        <p:spPr>
          <a:xfrm>
            <a:off x="5078170" y="1313914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78" y="13294"/>
                </a:moveTo>
                <a:lnTo>
                  <a:pt x="26578" y="5955"/>
                </a:lnTo>
                <a:lnTo>
                  <a:pt x="20627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5"/>
                </a:lnTo>
                <a:lnTo>
                  <a:pt x="0" y="13294"/>
                </a:lnTo>
                <a:lnTo>
                  <a:pt x="0" y="20632"/>
                </a:lnTo>
                <a:lnTo>
                  <a:pt x="5950" y="26583"/>
                </a:lnTo>
                <a:lnTo>
                  <a:pt x="13289" y="26583"/>
                </a:lnTo>
                <a:lnTo>
                  <a:pt x="20627" y="26583"/>
                </a:lnTo>
                <a:lnTo>
                  <a:pt x="26578" y="20632"/>
                </a:lnTo>
                <a:lnTo>
                  <a:pt x="26578" y="13294"/>
                </a:lnTo>
              </a:path>
            </a:pathLst>
          </a:custGeom>
          <a:ln w="3175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6" name="object 136"/>
          <p:cNvSpPr/>
          <p:nvPr/>
        </p:nvSpPr>
        <p:spPr>
          <a:xfrm>
            <a:off x="4767200" y="1165765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32" y="0"/>
                </a:moveTo>
                <a:lnTo>
                  <a:pt x="5955" y="0"/>
                </a:lnTo>
                <a:lnTo>
                  <a:pt x="0" y="5950"/>
                </a:lnTo>
                <a:lnTo>
                  <a:pt x="0" y="20627"/>
                </a:lnTo>
                <a:lnTo>
                  <a:pt x="5955" y="26583"/>
                </a:lnTo>
                <a:lnTo>
                  <a:pt x="20632" y="26583"/>
                </a:lnTo>
                <a:lnTo>
                  <a:pt x="26583" y="20627"/>
                </a:lnTo>
                <a:lnTo>
                  <a:pt x="26583" y="5950"/>
                </a:lnTo>
                <a:lnTo>
                  <a:pt x="20632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7" name="object 137"/>
          <p:cNvSpPr/>
          <p:nvPr/>
        </p:nvSpPr>
        <p:spPr>
          <a:xfrm>
            <a:off x="4767202" y="1165765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83" y="13289"/>
                </a:moveTo>
                <a:lnTo>
                  <a:pt x="26583" y="5950"/>
                </a:lnTo>
                <a:lnTo>
                  <a:pt x="20632" y="0"/>
                </a:lnTo>
                <a:lnTo>
                  <a:pt x="13294" y="0"/>
                </a:lnTo>
                <a:lnTo>
                  <a:pt x="5955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5" y="26583"/>
                </a:lnTo>
                <a:lnTo>
                  <a:pt x="13294" y="26583"/>
                </a:lnTo>
                <a:lnTo>
                  <a:pt x="20632" y="26583"/>
                </a:lnTo>
                <a:lnTo>
                  <a:pt x="26583" y="20627"/>
                </a:lnTo>
                <a:lnTo>
                  <a:pt x="26583" y="13289"/>
                </a:lnTo>
              </a:path>
            </a:pathLst>
          </a:custGeom>
          <a:ln w="3175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8" name="object 138"/>
          <p:cNvSpPr/>
          <p:nvPr/>
        </p:nvSpPr>
        <p:spPr>
          <a:xfrm>
            <a:off x="4487753" y="1239604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32" y="0"/>
                </a:moveTo>
                <a:lnTo>
                  <a:pt x="5955" y="0"/>
                </a:lnTo>
                <a:lnTo>
                  <a:pt x="0" y="5950"/>
                </a:lnTo>
                <a:lnTo>
                  <a:pt x="0" y="20632"/>
                </a:lnTo>
                <a:lnTo>
                  <a:pt x="5955" y="26583"/>
                </a:lnTo>
                <a:lnTo>
                  <a:pt x="20632" y="26583"/>
                </a:lnTo>
                <a:lnTo>
                  <a:pt x="26583" y="20632"/>
                </a:lnTo>
                <a:lnTo>
                  <a:pt x="26583" y="5950"/>
                </a:lnTo>
                <a:lnTo>
                  <a:pt x="20632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9" name="object 139"/>
          <p:cNvSpPr/>
          <p:nvPr/>
        </p:nvSpPr>
        <p:spPr>
          <a:xfrm>
            <a:off x="4487753" y="1239604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83" y="13294"/>
                </a:moveTo>
                <a:lnTo>
                  <a:pt x="26583" y="5950"/>
                </a:lnTo>
                <a:lnTo>
                  <a:pt x="20632" y="0"/>
                </a:lnTo>
                <a:lnTo>
                  <a:pt x="13294" y="0"/>
                </a:lnTo>
                <a:lnTo>
                  <a:pt x="5955" y="0"/>
                </a:lnTo>
                <a:lnTo>
                  <a:pt x="0" y="5950"/>
                </a:lnTo>
                <a:lnTo>
                  <a:pt x="0" y="13294"/>
                </a:lnTo>
                <a:lnTo>
                  <a:pt x="0" y="20632"/>
                </a:lnTo>
                <a:lnTo>
                  <a:pt x="5955" y="26583"/>
                </a:lnTo>
                <a:lnTo>
                  <a:pt x="13294" y="26583"/>
                </a:lnTo>
                <a:lnTo>
                  <a:pt x="20632" y="26583"/>
                </a:lnTo>
                <a:lnTo>
                  <a:pt x="26583" y="20632"/>
                </a:lnTo>
                <a:lnTo>
                  <a:pt x="26583" y="13294"/>
                </a:lnTo>
              </a:path>
            </a:pathLst>
          </a:custGeom>
          <a:ln w="3175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0" name="object 140"/>
          <p:cNvSpPr/>
          <p:nvPr/>
        </p:nvSpPr>
        <p:spPr>
          <a:xfrm>
            <a:off x="3906358" y="544785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70">
                <a:moveTo>
                  <a:pt x="20632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27"/>
                </a:lnTo>
                <a:lnTo>
                  <a:pt x="5950" y="26578"/>
                </a:lnTo>
                <a:lnTo>
                  <a:pt x="20632" y="26578"/>
                </a:lnTo>
                <a:lnTo>
                  <a:pt x="26583" y="20627"/>
                </a:lnTo>
                <a:lnTo>
                  <a:pt x="26583" y="5950"/>
                </a:lnTo>
                <a:lnTo>
                  <a:pt x="20632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1" name="object 141"/>
          <p:cNvSpPr/>
          <p:nvPr/>
        </p:nvSpPr>
        <p:spPr>
          <a:xfrm>
            <a:off x="3906358" y="544785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70">
                <a:moveTo>
                  <a:pt x="26583" y="13289"/>
                </a:moveTo>
                <a:lnTo>
                  <a:pt x="26583" y="5950"/>
                </a:lnTo>
                <a:lnTo>
                  <a:pt x="20632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0" y="26578"/>
                </a:lnTo>
                <a:lnTo>
                  <a:pt x="13289" y="26578"/>
                </a:lnTo>
                <a:lnTo>
                  <a:pt x="20632" y="26578"/>
                </a:lnTo>
                <a:lnTo>
                  <a:pt x="26583" y="20627"/>
                </a:lnTo>
                <a:lnTo>
                  <a:pt x="26583" y="13289"/>
                </a:lnTo>
              </a:path>
            </a:pathLst>
          </a:custGeom>
          <a:ln w="3175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2" name="object 142"/>
          <p:cNvSpPr/>
          <p:nvPr/>
        </p:nvSpPr>
        <p:spPr>
          <a:xfrm>
            <a:off x="4664915" y="1106813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27" y="0"/>
                </a:moveTo>
                <a:lnTo>
                  <a:pt x="5950" y="0"/>
                </a:lnTo>
                <a:lnTo>
                  <a:pt x="0" y="5955"/>
                </a:lnTo>
                <a:lnTo>
                  <a:pt x="0" y="20632"/>
                </a:lnTo>
                <a:lnTo>
                  <a:pt x="5950" y="26583"/>
                </a:lnTo>
                <a:lnTo>
                  <a:pt x="20627" y="26583"/>
                </a:lnTo>
                <a:lnTo>
                  <a:pt x="26578" y="20632"/>
                </a:lnTo>
                <a:lnTo>
                  <a:pt x="26578" y="5955"/>
                </a:lnTo>
                <a:lnTo>
                  <a:pt x="20627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3" name="object 143"/>
          <p:cNvSpPr/>
          <p:nvPr/>
        </p:nvSpPr>
        <p:spPr>
          <a:xfrm>
            <a:off x="4664915" y="1106813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78" y="13294"/>
                </a:moveTo>
                <a:lnTo>
                  <a:pt x="26578" y="5955"/>
                </a:lnTo>
                <a:lnTo>
                  <a:pt x="20627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5"/>
                </a:lnTo>
                <a:lnTo>
                  <a:pt x="0" y="13294"/>
                </a:lnTo>
                <a:lnTo>
                  <a:pt x="0" y="20632"/>
                </a:lnTo>
                <a:lnTo>
                  <a:pt x="5950" y="26583"/>
                </a:lnTo>
                <a:lnTo>
                  <a:pt x="13289" y="26583"/>
                </a:lnTo>
                <a:lnTo>
                  <a:pt x="20627" y="26583"/>
                </a:lnTo>
                <a:lnTo>
                  <a:pt x="26578" y="20632"/>
                </a:lnTo>
                <a:lnTo>
                  <a:pt x="26578" y="13294"/>
                </a:lnTo>
              </a:path>
            </a:pathLst>
          </a:custGeom>
          <a:ln w="3175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4" name="object 144"/>
          <p:cNvSpPr/>
          <p:nvPr/>
        </p:nvSpPr>
        <p:spPr>
          <a:xfrm>
            <a:off x="4475027" y="485681"/>
            <a:ext cx="1311199" cy="2307811"/>
          </a:xfrm>
          <a:custGeom>
            <a:avLst/>
            <a:gdLst/>
            <a:ahLst/>
            <a:cxnLst/>
            <a:rect l="l" t="t" r="r" b="b"/>
            <a:pathLst>
              <a:path w="661670" h="1164589">
                <a:moveTo>
                  <a:pt x="0" y="1163990"/>
                </a:moveTo>
                <a:lnTo>
                  <a:pt x="661368" y="0"/>
                </a:lnTo>
              </a:path>
            </a:pathLst>
          </a:custGeom>
          <a:ln w="89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5" name="object 145"/>
          <p:cNvSpPr/>
          <p:nvPr/>
        </p:nvSpPr>
        <p:spPr>
          <a:xfrm>
            <a:off x="3847256" y="485682"/>
            <a:ext cx="1145097" cy="2014616"/>
          </a:xfrm>
          <a:custGeom>
            <a:avLst/>
            <a:gdLst/>
            <a:ahLst/>
            <a:cxnLst/>
            <a:rect l="l" t="t" r="r" b="b"/>
            <a:pathLst>
              <a:path w="577850" h="1016635">
                <a:moveTo>
                  <a:pt x="0" y="1016441"/>
                </a:moveTo>
                <a:lnTo>
                  <a:pt x="577534" y="0"/>
                </a:lnTo>
              </a:path>
            </a:pathLst>
          </a:custGeom>
          <a:ln w="5933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6" name="object 146"/>
          <p:cNvSpPr/>
          <p:nvPr/>
        </p:nvSpPr>
        <p:spPr>
          <a:xfrm>
            <a:off x="5268930" y="1234820"/>
            <a:ext cx="885877" cy="1557836"/>
          </a:xfrm>
          <a:custGeom>
            <a:avLst/>
            <a:gdLst/>
            <a:ahLst/>
            <a:cxnLst/>
            <a:rect l="l" t="t" r="r" b="b"/>
            <a:pathLst>
              <a:path w="447039" h="786130">
                <a:moveTo>
                  <a:pt x="0" y="785952"/>
                </a:moveTo>
                <a:lnTo>
                  <a:pt x="446570" y="0"/>
                </a:lnTo>
              </a:path>
            </a:pathLst>
          </a:custGeom>
          <a:ln w="5933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7" name="object 147"/>
          <p:cNvSpPr/>
          <p:nvPr/>
        </p:nvSpPr>
        <p:spPr>
          <a:xfrm>
            <a:off x="1484277" y="5614232"/>
            <a:ext cx="1580486" cy="0"/>
          </a:xfrm>
          <a:custGeom>
            <a:avLst/>
            <a:gdLst/>
            <a:ahLst/>
            <a:cxnLst/>
            <a:rect l="l" t="t" r="r" b="b"/>
            <a:pathLst>
              <a:path w="797560">
                <a:moveTo>
                  <a:pt x="0" y="0"/>
                </a:moveTo>
                <a:lnTo>
                  <a:pt x="79698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8" name="object 148"/>
          <p:cNvSpPr/>
          <p:nvPr/>
        </p:nvSpPr>
        <p:spPr>
          <a:xfrm>
            <a:off x="1484277" y="5614232"/>
            <a:ext cx="0" cy="47817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0"/>
                </a:moveTo>
                <a:lnTo>
                  <a:pt x="0" y="2365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9" name="object 149"/>
          <p:cNvSpPr/>
          <p:nvPr/>
        </p:nvSpPr>
        <p:spPr>
          <a:xfrm>
            <a:off x="2010727" y="5614232"/>
            <a:ext cx="0" cy="47817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0"/>
                </a:moveTo>
                <a:lnTo>
                  <a:pt x="0" y="2365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0" name="object 150"/>
          <p:cNvSpPr/>
          <p:nvPr/>
        </p:nvSpPr>
        <p:spPr>
          <a:xfrm>
            <a:off x="2537176" y="5614232"/>
            <a:ext cx="0" cy="47817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0"/>
                </a:moveTo>
                <a:lnTo>
                  <a:pt x="0" y="2365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1" name="object 151"/>
          <p:cNvSpPr/>
          <p:nvPr/>
        </p:nvSpPr>
        <p:spPr>
          <a:xfrm>
            <a:off x="3063624" y="5614232"/>
            <a:ext cx="0" cy="47817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0"/>
                </a:moveTo>
                <a:lnTo>
                  <a:pt x="0" y="2365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2" name="object 152"/>
          <p:cNvSpPr txBox="1"/>
          <p:nvPr/>
        </p:nvSpPr>
        <p:spPr>
          <a:xfrm>
            <a:off x="1414428" y="5679370"/>
            <a:ext cx="140935" cy="119518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595" spc="10" dirty="0">
                <a:latin typeface="Arial"/>
                <a:cs typeface="Arial"/>
              </a:rPr>
              <a:t>−1</a:t>
            </a:r>
            <a:endParaRPr sz="595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1963767" y="5679369"/>
            <a:ext cx="94376" cy="119518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595" spc="10" dirty="0">
                <a:latin typeface="Arial"/>
                <a:cs typeface="Arial"/>
              </a:rPr>
              <a:t>0</a:t>
            </a:r>
            <a:endParaRPr sz="595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2490214" y="5679369"/>
            <a:ext cx="94376" cy="119518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595" spc="10" dirty="0">
                <a:latin typeface="Arial"/>
                <a:cs typeface="Arial"/>
              </a:rPr>
              <a:t>1</a:t>
            </a:r>
            <a:endParaRPr sz="595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3016660" y="5679369"/>
            <a:ext cx="94376" cy="119518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595" spc="10" dirty="0">
                <a:latin typeface="Arial"/>
                <a:cs typeface="Arial"/>
              </a:rPr>
              <a:t>2</a:t>
            </a:r>
            <a:endParaRPr sz="595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1025321" y="3382872"/>
            <a:ext cx="0" cy="2158068"/>
          </a:xfrm>
          <a:custGeom>
            <a:avLst/>
            <a:gdLst/>
            <a:ahLst/>
            <a:cxnLst/>
            <a:rect l="l" t="t" r="r" b="b"/>
            <a:pathLst>
              <a:path h="1089025">
                <a:moveTo>
                  <a:pt x="0" y="108843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7" name="object 157"/>
          <p:cNvSpPr/>
          <p:nvPr/>
        </p:nvSpPr>
        <p:spPr>
          <a:xfrm>
            <a:off x="978443" y="5539766"/>
            <a:ext cx="47817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2365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8" name="object 158"/>
          <p:cNvSpPr/>
          <p:nvPr/>
        </p:nvSpPr>
        <p:spPr>
          <a:xfrm>
            <a:off x="978443" y="5180282"/>
            <a:ext cx="47817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2365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9" name="object 159"/>
          <p:cNvSpPr/>
          <p:nvPr/>
        </p:nvSpPr>
        <p:spPr>
          <a:xfrm>
            <a:off x="978443" y="4820797"/>
            <a:ext cx="47817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2365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60" name="object 160"/>
          <p:cNvSpPr/>
          <p:nvPr/>
        </p:nvSpPr>
        <p:spPr>
          <a:xfrm>
            <a:off x="978443" y="4461317"/>
            <a:ext cx="47817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2365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61" name="object 161"/>
          <p:cNvSpPr/>
          <p:nvPr/>
        </p:nvSpPr>
        <p:spPr>
          <a:xfrm>
            <a:off x="978443" y="4101840"/>
            <a:ext cx="47817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2365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62" name="object 162"/>
          <p:cNvSpPr/>
          <p:nvPr/>
        </p:nvSpPr>
        <p:spPr>
          <a:xfrm>
            <a:off x="978443" y="3742350"/>
            <a:ext cx="47817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2365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63" name="object 163"/>
          <p:cNvSpPr/>
          <p:nvPr/>
        </p:nvSpPr>
        <p:spPr>
          <a:xfrm>
            <a:off x="978443" y="3382871"/>
            <a:ext cx="47817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2365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64" name="object 164"/>
          <p:cNvSpPr txBox="1"/>
          <p:nvPr/>
        </p:nvSpPr>
        <p:spPr>
          <a:xfrm>
            <a:off x="811822" y="4054874"/>
            <a:ext cx="91564" cy="94376"/>
          </a:xfrm>
          <a:prstGeom prst="rect">
            <a:avLst/>
          </a:prstGeom>
        </p:spPr>
        <p:txBody>
          <a:bodyPr vert="vert270" wrap="square" lIns="0" tIns="25167" rIns="0" bIns="0" rtlCol="0">
            <a:spAutoFit/>
          </a:bodyPr>
          <a:lstStyle/>
          <a:p>
            <a:pPr marL="25168">
              <a:spcBef>
                <a:spcPts val="198"/>
              </a:spcBef>
            </a:pPr>
            <a:r>
              <a:rPr sz="595" dirty="0">
                <a:latin typeface="Arial"/>
                <a:cs typeface="Arial"/>
              </a:rPr>
              <a:t>1</a:t>
            </a:r>
            <a:endParaRPr sz="595">
              <a:latin typeface="Arial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811822" y="3695390"/>
            <a:ext cx="91564" cy="94376"/>
          </a:xfrm>
          <a:prstGeom prst="rect">
            <a:avLst/>
          </a:prstGeom>
        </p:spPr>
        <p:txBody>
          <a:bodyPr vert="vert270" wrap="square" lIns="0" tIns="25167" rIns="0" bIns="0" rtlCol="0">
            <a:spAutoFit/>
          </a:bodyPr>
          <a:lstStyle/>
          <a:p>
            <a:pPr marL="25168">
              <a:spcBef>
                <a:spcPts val="198"/>
              </a:spcBef>
            </a:pPr>
            <a:r>
              <a:rPr sz="595" dirty="0">
                <a:latin typeface="Arial"/>
                <a:cs typeface="Arial"/>
              </a:rPr>
              <a:t>2</a:t>
            </a:r>
            <a:endParaRPr sz="595">
              <a:latin typeface="Arial"/>
              <a:cs typeface="Arial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811822" y="3335907"/>
            <a:ext cx="91564" cy="94376"/>
          </a:xfrm>
          <a:prstGeom prst="rect">
            <a:avLst/>
          </a:prstGeom>
        </p:spPr>
        <p:txBody>
          <a:bodyPr vert="vert270" wrap="square" lIns="0" tIns="25167" rIns="0" bIns="0" rtlCol="0">
            <a:spAutoFit/>
          </a:bodyPr>
          <a:lstStyle/>
          <a:p>
            <a:pPr marL="25168">
              <a:spcBef>
                <a:spcPts val="198"/>
              </a:spcBef>
            </a:pPr>
            <a:r>
              <a:rPr sz="595" dirty="0">
                <a:latin typeface="Arial"/>
                <a:cs typeface="Arial"/>
              </a:rPr>
              <a:t>3</a:t>
            </a:r>
            <a:endParaRPr sz="595">
              <a:latin typeface="Arial"/>
              <a:cs typeface="Arial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1025321" y="3307614"/>
            <a:ext cx="2307811" cy="2307811"/>
          </a:xfrm>
          <a:custGeom>
            <a:avLst/>
            <a:gdLst/>
            <a:ahLst/>
            <a:cxnLst/>
            <a:rect l="l" t="t" r="r" b="b"/>
            <a:pathLst>
              <a:path w="1164589" h="1164589">
                <a:moveTo>
                  <a:pt x="0" y="1163988"/>
                </a:moveTo>
                <a:lnTo>
                  <a:pt x="1163984" y="1163988"/>
                </a:lnTo>
                <a:lnTo>
                  <a:pt x="1163984" y="0"/>
                </a:lnTo>
                <a:lnTo>
                  <a:pt x="0" y="0"/>
                </a:lnTo>
                <a:lnTo>
                  <a:pt x="0" y="11639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68" name="object 168"/>
          <p:cNvSpPr/>
          <p:nvPr/>
        </p:nvSpPr>
        <p:spPr>
          <a:xfrm>
            <a:off x="2486692" y="4668106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27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27"/>
                </a:lnTo>
                <a:lnTo>
                  <a:pt x="5950" y="26578"/>
                </a:lnTo>
                <a:lnTo>
                  <a:pt x="20627" y="26578"/>
                </a:lnTo>
                <a:lnTo>
                  <a:pt x="26583" y="20627"/>
                </a:lnTo>
                <a:lnTo>
                  <a:pt x="26583" y="5950"/>
                </a:lnTo>
                <a:lnTo>
                  <a:pt x="20627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69" name="object 169"/>
          <p:cNvSpPr/>
          <p:nvPr/>
        </p:nvSpPr>
        <p:spPr>
          <a:xfrm>
            <a:off x="2486692" y="4668106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83" y="13289"/>
                </a:moveTo>
                <a:lnTo>
                  <a:pt x="26583" y="5950"/>
                </a:lnTo>
                <a:lnTo>
                  <a:pt x="20627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0" y="26578"/>
                </a:lnTo>
                <a:lnTo>
                  <a:pt x="13289" y="26578"/>
                </a:lnTo>
                <a:lnTo>
                  <a:pt x="20627" y="26578"/>
                </a:lnTo>
                <a:lnTo>
                  <a:pt x="26583" y="20627"/>
                </a:lnTo>
                <a:lnTo>
                  <a:pt x="26583" y="13289"/>
                </a:lnTo>
              </a:path>
            </a:pathLst>
          </a:custGeom>
          <a:ln w="31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0" name="object 170"/>
          <p:cNvSpPr/>
          <p:nvPr/>
        </p:nvSpPr>
        <p:spPr>
          <a:xfrm>
            <a:off x="3056565" y="4468760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32" y="0"/>
                </a:moveTo>
                <a:lnTo>
                  <a:pt x="5950" y="0"/>
                </a:lnTo>
                <a:lnTo>
                  <a:pt x="0" y="5955"/>
                </a:lnTo>
                <a:lnTo>
                  <a:pt x="0" y="20632"/>
                </a:lnTo>
                <a:lnTo>
                  <a:pt x="5950" y="26583"/>
                </a:lnTo>
                <a:lnTo>
                  <a:pt x="20632" y="26583"/>
                </a:lnTo>
                <a:lnTo>
                  <a:pt x="26583" y="20632"/>
                </a:lnTo>
                <a:lnTo>
                  <a:pt x="26583" y="5955"/>
                </a:lnTo>
                <a:lnTo>
                  <a:pt x="20632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1" name="object 171"/>
          <p:cNvSpPr/>
          <p:nvPr/>
        </p:nvSpPr>
        <p:spPr>
          <a:xfrm>
            <a:off x="3056565" y="4468760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83" y="13294"/>
                </a:moveTo>
                <a:lnTo>
                  <a:pt x="26583" y="5955"/>
                </a:lnTo>
                <a:lnTo>
                  <a:pt x="20632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5"/>
                </a:lnTo>
                <a:lnTo>
                  <a:pt x="0" y="13294"/>
                </a:lnTo>
                <a:lnTo>
                  <a:pt x="0" y="20632"/>
                </a:lnTo>
                <a:lnTo>
                  <a:pt x="5950" y="26583"/>
                </a:lnTo>
                <a:lnTo>
                  <a:pt x="13289" y="26583"/>
                </a:lnTo>
                <a:lnTo>
                  <a:pt x="20632" y="26583"/>
                </a:lnTo>
                <a:lnTo>
                  <a:pt x="26583" y="20632"/>
                </a:lnTo>
                <a:lnTo>
                  <a:pt x="26583" y="13294"/>
                </a:lnTo>
              </a:path>
            </a:pathLst>
          </a:custGeom>
          <a:ln w="31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2" name="object 172"/>
          <p:cNvSpPr/>
          <p:nvPr/>
        </p:nvSpPr>
        <p:spPr>
          <a:xfrm>
            <a:off x="2994953" y="4465708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32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27"/>
                </a:lnTo>
                <a:lnTo>
                  <a:pt x="5950" y="26578"/>
                </a:lnTo>
                <a:lnTo>
                  <a:pt x="20632" y="26578"/>
                </a:lnTo>
                <a:lnTo>
                  <a:pt x="26583" y="20627"/>
                </a:lnTo>
                <a:lnTo>
                  <a:pt x="26583" y="5950"/>
                </a:lnTo>
                <a:lnTo>
                  <a:pt x="20632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3" name="object 173"/>
          <p:cNvSpPr/>
          <p:nvPr/>
        </p:nvSpPr>
        <p:spPr>
          <a:xfrm>
            <a:off x="2994953" y="4465708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83" y="13289"/>
                </a:moveTo>
                <a:lnTo>
                  <a:pt x="26583" y="5950"/>
                </a:lnTo>
                <a:lnTo>
                  <a:pt x="20632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0" y="26578"/>
                </a:lnTo>
                <a:lnTo>
                  <a:pt x="13289" y="26578"/>
                </a:lnTo>
                <a:lnTo>
                  <a:pt x="20632" y="26578"/>
                </a:lnTo>
                <a:lnTo>
                  <a:pt x="26583" y="20627"/>
                </a:lnTo>
                <a:lnTo>
                  <a:pt x="26583" y="13289"/>
                </a:lnTo>
              </a:path>
            </a:pathLst>
          </a:custGeom>
          <a:ln w="31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4" name="object 174"/>
          <p:cNvSpPr/>
          <p:nvPr/>
        </p:nvSpPr>
        <p:spPr>
          <a:xfrm>
            <a:off x="2466782" y="4392023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27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32"/>
                </a:lnTo>
                <a:lnTo>
                  <a:pt x="5950" y="26583"/>
                </a:lnTo>
                <a:lnTo>
                  <a:pt x="20627" y="26583"/>
                </a:lnTo>
                <a:lnTo>
                  <a:pt x="26578" y="20632"/>
                </a:lnTo>
                <a:lnTo>
                  <a:pt x="26578" y="5950"/>
                </a:lnTo>
                <a:lnTo>
                  <a:pt x="20627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5" name="object 175"/>
          <p:cNvSpPr/>
          <p:nvPr/>
        </p:nvSpPr>
        <p:spPr>
          <a:xfrm>
            <a:off x="2466782" y="4392023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78" y="13289"/>
                </a:moveTo>
                <a:lnTo>
                  <a:pt x="26578" y="5950"/>
                </a:lnTo>
                <a:lnTo>
                  <a:pt x="20627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32"/>
                </a:lnTo>
                <a:lnTo>
                  <a:pt x="5950" y="26583"/>
                </a:lnTo>
                <a:lnTo>
                  <a:pt x="13289" y="26583"/>
                </a:lnTo>
                <a:lnTo>
                  <a:pt x="20627" y="26583"/>
                </a:lnTo>
                <a:lnTo>
                  <a:pt x="26578" y="20632"/>
                </a:lnTo>
                <a:lnTo>
                  <a:pt x="26578" y="13289"/>
                </a:lnTo>
              </a:path>
            </a:pathLst>
          </a:custGeom>
          <a:ln w="31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6" name="object 176"/>
          <p:cNvSpPr/>
          <p:nvPr/>
        </p:nvSpPr>
        <p:spPr>
          <a:xfrm>
            <a:off x="3220160" y="4476756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32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32"/>
                </a:lnTo>
                <a:lnTo>
                  <a:pt x="5950" y="26583"/>
                </a:lnTo>
                <a:lnTo>
                  <a:pt x="20632" y="26583"/>
                </a:lnTo>
                <a:lnTo>
                  <a:pt x="26583" y="20632"/>
                </a:lnTo>
                <a:lnTo>
                  <a:pt x="26583" y="5950"/>
                </a:lnTo>
                <a:lnTo>
                  <a:pt x="20632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7" name="object 177"/>
          <p:cNvSpPr/>
          <p:nvPr/>
        </p:nvSpPr>
        <p:spPr>
          <a:xfrm>
            <a:off x="3220160" y="4476756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83" y="13289"/>
                </a:moveTo>
                <a:lnTo>
                  <a:pt x="26583" y="5950"/>
                </a:lnTo>
                <a:lnTo>
                  <a:pt x="20632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32"/>
                </a:lnTo>
                <a:lnTo>
                  <a:pt x="5950" y="26583"/>
                </a:lnTo>
                <a:lnTo>
                  <a:pt x="13289" y="26583"/>
                </a:lnTo>
                <a:lnTo>
                  <a:pt x="20632" y="26583"/>
                </a:lnTo>
                <a:lnTo>
                  <a:pt x="26583" y="20632"/>
                </a:lnTo>
                <a:lnTo>
                  <a:pt x="26583" y="13289"/>
                </a:lnTo>
              </a:path>
            </a:pathLst>
          </a:custGeom>
          <a:ln w="31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8" name="object 178"/>
          <p:cNvSpPr/>
          <p:nvPr/>
        </p:nvSpPr>
        <p:spPr>
          <a:xfrm>
            <a:off x="2914136" y="4774240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32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27"/>
                </a:lnTo>
                <a:lnTo>
                  <a:pt x="5950" y="26583"/>
                </a:lnTo>
                <a:lnTo>
                  <a:pt x="20632" y="26583"/>
                </a:lnTo>
                <a:lnTo>
                  <a:pt x="26583" y="20627"/>
                </a:lnTo>
                <a:lnTo>
                  <a:pt x="26583" y="5950"/>
                </a:lnTo>
                <a:lnTo>
                  <a:pt x="20632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9" name="object 179"/>
          <p:cNvSpPr/>
          <p:nvPr/>
        </p:nvSpPr>
        <p:spPr>
          <a:xfrm>
            <a:off x="2914136" y="4774240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83" y="13289"/>
                </a:moveTo>
                <a:lnTo>
                  <a:pt x="26583" y="5950"/>
                </a:lnTo>
                <a:lnTo>
                  <a:pt x="20632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0" y="26583"/>
                </a:lnTo>
                <a:lnTo>
                  <a:pt x="13289" y="26583"/>
                </a:lnTo>
                <a:lnTo>
                  <a:pt x="20632" y="26583"/>
                </a:lnTo>
                <a:lnTo>
                  <a:pt x="26583" y="20627"/>
                </a:lnTo>
                <a:lnTo>
                  <a:pt x="26583" y="13289"/>
                </a:lnTo>
              </a:path>
            </a:pathLst>
          </a:custGeom>
          <a:ln w="31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80" name="object 180"/>
          <p:cNvSpPr/>
          <p:nvPr/>
        </p:nvSpPr>
        <p:spPr>
          <a:xfrm>
            <a:off x="3008125" y="4447047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27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32"/>
                </a:lnTo>
                <a:lnTo>
                  <a:pt x="5950" y="26583"/>
                </a:lnTo>
                <a:lnTo>
                  <a:pt x="20627" y="26583"/>
                </a:lnTo>
                <a:lnTo>
                  <a:pt x="26583" y="20632"/>
                </a:lnTo>
                <a:lnTo>
                  <a:pt x="26583" y="5950"/>
                </a:lnTo>
                <a:lnTo>
                  <a:pt x="20627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81" name="object 181"/>
          <p:cNvSpPr/>
          <p:nvPr/>
        </p:nvSpPr>
        <p:spPr>
          <a:xfrm>
            <a:off x="3008125" y="4447047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83" y="13289"/>
                </a:moveTo>
                <a:lnTo>
                  <a:pt x="26583" y="5950"/>
                </a:lnTo>
                <a:lnTo>
                  <a:pt x="20627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32"/>
                </a:lnTo>
                <a:lnTo>
                  <a:pt x="5950" y="26583"/>
                </a:lnTo>
                <a:lnTo>
                  <a:pt x="13289" y="26583"/>
                </a:lnTo>
                <a:lnTo>
                  <a:pt x="20627" y="26583"/>
                </a:lnTo>
                <a:lnTo>
                  <a:pt x="26583" y="20632"/>
                </a:lnTo>
                <a:lnTo>
                  <a:pt x="26583" y="13289"/>
                </a:lnTo>
              </a:path>
            </a:pathLst>
          </a:custGeom>
          <a:ln w="31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82" name="object 182"/>
          <p:cNvSpPr/>
          <p:nvPr/>
        </p:nvSpPr>
        <p:spPr>
          <a:xfrm>
            <a:off x="2528475" y="4645448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27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27"/>
                </a:lnTo>
                <a:lnTo>
                  <a:pt x="5950" y="26578"/>
                </a:lnTo>
                <a:lnTo>
                  <a:pt x="20627" y="26578"/>
                </a:lnTo>
                <a:lnTo>
                  <a:pt x="26578" y="20627"/>
                </a:lnTo>
                <a:lnTo>
                  <a:pt x="26578" y="5950"/>
                </a:lnTo>
                <a:lnTo>
                  <a:pt x="20627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83" name="object 183"/>
          <p:cNvSpPr/>
          <p:nvPr/>
        </p:nvSpPr>
        <p:spPr>
          <a:xfrm>
            <a:off x="2528475" y="4645448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78" y="13289"/>
                </a:moveTo>
                <a:lnTo>
                  <a:pt x="26578" y="5950"/>
                </a:lnTo>
                <a:lnTo>
                  <a:pt x="20627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0" y="26578"/>
                </a:lnTo>
                <a:lnTo>
                  <a:pt x="13289" y="26578"/>
                </a:lnTo>
                <a:lnTo>
                  <a:pt x="20627" y="26578"/>
                </a:lnTo>
                <a:lnTo>
                  <a:pt x="26578" y="20627"/>
                </a:lnTo>
                <a:lnTo>
                  <a:pt x="26578" y="13289"/>
                </a:lnTo>
              </a:path>
            </a:pathLst>
          </a:custGeom>
          <a:ln w="31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84" name="object 184"/>
          <p:cNvSpPr/>
          <p:nvPr/>
        </p:nvSpPr>
        <p:spPr>
          <a:xfrm>
            <a:off x="2327404" y="4214629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32" y="0"/>
                </a:moveTo>
                <a:lnTo>
                  <a:pt x="5955" y="0"/>
                </a:lnTo>
                <a:lnTo>
                  <a:pt x="0" y="5950"/>
                </a:lnTo>
                <a:lnTo>
                  <a:pt x="0" y="20632"/>
                </a:lnTo>
                <a:lnTo>
                  <a:pt x="5955" y="26583"/>
                </a:lnTo>
                <a:lnTo>
                  <a:pt x="20632" y="26583"/>
                </a:lnTo>
                <a:lnTo>
                  <a:pt x="26583" y="20632"/>
                </a:lnTo>
                <a:lnTo>
                  <a:pt x="26583" y="5950"/>
                </a:lnTo>
                <a:lnTo>
                  <a:pt x="20632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85" name="object 185"/>
          <p:cNvSpPr/>
          <p:nvPr/>
        </p:nvSpPr>
        <p:spPr>
          <a:xfrm>
            <a:off x="2327404" y="4214629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83" y="13294"/>
                </a:moveTo>
                <a:lnTo>
                  <a:pt x="26583" y="5950"/>
                </a:lnTo>
                <a:lnTo>
                  <a:pt x="20632" y="0"/>
                </a:lnTo>
                <a:lnTo>
                  <a:pt x="13294" y="0"/>
                </a:lnTo>
                <a:lnTo>
                  <a:pt x="5955" y="0"/>
                </a:lnTo>
                <a:lnTo>
                  <a:pt x="0" y="5950"/>
                </a:lnTo>
                <a:lnTo>
                  <a:pt x="0" y="13294"/>
                </a:lnTo>
                <a:lnTo>
                  <a:pt x="0" y="20632"/>
                </a:lnTo>
                <a:lnTo>
                  <a:pt x="5955" y="26583"/>
                </a:lnTo>
                <a:lnTo>
                  <a:pt x="13294" y="26583"/>
                </a:lnTo>
                <a:lnTo>
                  <a:pt x="20632" y="26583"/>
                </a:lnTo>
                <a:lnTo>
                  <a:pt x="26583" y="20632"/>
                </a:lnTo>
                <a:lnTo>
                  <a:pt x="26583" y="13294"/>
                </a:lnTo>
              </a:path>
            </a:pathLst>
          </a:custGeom>
          <a:ln w="31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86" name="object 186"/>
          <p:cNvSpPr/>
          <p:nvPr/>
        </p:nvSpPr>
        <p:spPr>
          <a:xfrm>
            <a:off x="2775234" y="3889561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32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27"/>
                </a:lnTo>
                <a:lnTo>
                  <a:pt x="5950" y="26578"/>
                </a:lnTo>
                <a:lnTo>
                  <a:pt x="20632" y="26578"/>
                </a:lnTo>
                <a:lnTo>
                  <a:pt x="26583" y="20627"/>
                </a:lnTo>
                <a:lnTo>
                  <a:pt x="26583" y="5950"/>
                </a:lnTo>
                <a:lnTo>
                  <a:pt x="20632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87" name="object 187"/>
          <p:cNvSpPr/>
          <p:nvPr/>
        </p:nvSpPr>
        <p:spPr>
          <a:xfrm>
            <a:off x="2775234" y="3889561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83" y="13289"/>
                </a:moveTo>
                <a:lnTo>
                  <a:pt x="26583" y="5950"/>
                </a:lnTo>
                <a:lnTo>
                  <a:pt x="20632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0" y="26578"/>
                </a:lnTo>
                <a:lnTo>
                  <a:pt x="13289" y="26578"/>
                </a:lnTo>
                <a:lnTo>
                  <a:pt x="20632" y="26578"/>
                </a:lnTo>
                <a:lnTo>
                  <a:pt x="26583" y="20627"/>
                </a:lnTo>
                <a:lnTo>
                  <a:pt x="26583" y="13289"/>
                </a:lnTo>
              </a:path>
            </a:pathLst>
          </a:custGeom>
          <a:ln w="31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88" name="object 188"/>
          <p:cNvSpPr/>
          <p:nvPr/>
        </p:nvSpPr>
        <p:spPr>
          <a:xfrm>
            <a:off x="2080808" y="4198637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27" y="0"/>
                </a:moveTo>
                <a:lnTo>
                  <a:pt x="5950" y="0"/>
                </a:lnTo>
                <a:lnTo>
                  <a:pt x="0" y="5955"/>
                </a:lnTo>
                <a:lnTo>
                  <a:pt x="0" y="20632"/>
                </a:lnTo>
                <a:lnTo>
                  <a:pt x="5950" y="26583"/>
                </a:lnTo>
                <a:lnTo>
                  <a:pt x="20627" y="26583"/>
                </a:lnTo>
                <a:lnTo>
                  <a:pt x="26578" y="20632"/>
                </a:lnTo>
                <a:lnTo>
                  <a:pt x="26578" y="5955"/>
                </a:lnTo>
                <a:lnTo>
                  <a:pt x="20627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89" name="object 189"/>
          <p:cNvSpPr/>
          <p:nvPr/>
        </p:nvSpPr>
        <p:spPr>
          <a:xfrm>
            <a:off x="2080808" y="4198637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78" y="13294"/>
                </a:moveTo>
                <a:lnTo>
                  <a:pt x="26578" y="5955"/>
                </a:lnTo>
                <a:lnTo>
                  <a:pt x="20627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5"/>
                </a:lnTo>
                <a:lnTo>
                  <a:pt x="0" y="13294"/>
                </a:lnTo>
                <a:lnTo>
                  <a:pt x="0" y="20632"/>
                </a:lnTo>
                <a:lnTo>
                  <a:pt x="5950" y="26583"/>
                </a:lnTo>
                <a:lnTo>
                  <a:pt x="13289" y="26583"/>
                </a:lnTo>
                <a:lnTo>
                  <a:pt x="20627" y="26583"/>
                </a:lnTo>
                <a:lnTo>
                  <a:pt x="26578" y="20632"/>
                </a:lnTo>
                <a:lnTo>
                  <a:pt x="26578" y="13294"/>
                </a:lnTo>
              </a:path>
            </a:pathLst>
          </a:custGeom>
          <a:ln w="31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90" name="object 190"/>
          <p:cNvSpPr/>
          <p:nvPr/>
        </p:nvSpPr>
        <p:spPr>
          <a:xfrm>
            <a:off x="3089013" y="4821110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32" y="0"/>
                </a:moveTo>
                <a:lnTo>
                  <a:pt x="5955" y="0"/>
                </a:lnTo>
                <a:lnTo>
                  <a:pt x="0" y="5950"/>
                </a:lnTo>
                <a:lnTo>
                  <a:pt x="0" y="20632"/>
                </a:lnTo>
                <a:lnTo>
                  <a:pt x="5955" y="26583"/>
                </a:lnTo>
                <a:lnTo>
                  <a:pt x="20632" y="26583"/>
                </a:lnTo>
                <a:lnTo>
                  <a:pt x="26583" y="20632"/>
                </a:lnTo>
                <a:lnTo>
                  <a:pt x="26583" y="5950"/>
                </a:lnTo>
                <a:lnTo>
                  <a:pt x="20632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91" name="object 191"/>
          <p:cNvSpPr/>
          <p:nvPr/>
        </p:nvSpPr>
        <p:spPr>
          <a:xfrm>
            <a:off x="3089013" y="4821110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83" y="13294"/>
                </a:moveTo>
                <a:lnTo>
                  <a:pt x="26583" y="5950"/>
                </a:lnTo>
                <a:lnTo>
                  <a:pt x="20632" y="0"/>
                </a:lnTo>
                <a:lnTo>
                  <a:pt x="13294" y="0"/>
                </a:lnTo>
                <a:lnTo>
                  <a:pt x="5955" y="0"/>
                </a:lnTo>
                <a:lnTo>
                  <a:pt x="0" y="5950"/>
                </a:lnTo>
                <a:lnTo>
                  <a:pt x="0" y="13294"/>
                </a:lnTo>
                <a:lnTo>
                  <a:pt x="0" y="20632"/>
                </a:lnTo>
                <a:lnTo>
                  <a:pt x="5955" y="26583"/>
                </a:lnTo>
                <a:lnTo>
                  <a:pt x="13294" y="26583"/>
                </a:lnTo>
                <a:lnTo>
                  <a:pt x="20632" y="26583"/>
                </a:lnTo>
                <a:lnTo>
                  <a:pt x="26583" y="20632"/>
                </a:lnTo>
                <a:lnTo>
                  <a:pt x="26583" y="13294"/>
                </a:lnTo>
              </a:path>
            </a:pathLst>
          </a:custGeom>
          <a:ln w="31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92" name="object 192"/>
          <p:cNvSpPr/>
          <p:nvPr/>
        </p:nvSpPr>
        <p:spPr>
          <a:xfrm>
            <a:off x="1583120" y="5502453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32" y="0"/>
                </a:moveTo>
                <a:lnTo>
                  <a:pt x="5955" y="0"/>
                </a:lnTo>
                <a:lnTo>
                  <a:pt x="0" y="5951"/>
                </a:lnTo>
                <a:lnTo>
                  <a:pt x="0" y="20629"/>
                </a:lnTo>
                <a:lnTo>
                  <a:pt x="5955" y="26582"/>
                </a:lnTo>
                <a:lnTo>
                  <a:pt x="20632" y="26582"/>
                </a:lnTo>
                <a:lnTo>
                  <a:pt x="26583" y="20629"/>
                </a:lnTo>
                <a:lnTo>
                  <a:pt x="26583" y="5951"/>
                </a:lnTo>
                <a:lnTo>
                  <a:pt x="20632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93" name="object 193"/>
          <p:cNvSpPr/>
          <p:nvPr/>
        </p:nvSpPr>
        <p:spPr>
          <a:xfrm>
            <a:off x="1583120" y="5502453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83" y="13290"/>
                </a:moveTo>
                <a:lnTo>
                  <a:pt x="26583" y="5951"/>
                </a:lnTo>
                <a:lnTo>
                  <a:pt x="20632" y="0"/>
                </a:lnTo>
                <a:lnTo>
                  <a:pt x="13294" y="0"/>
                </a:lnTo>
                <a:lnTo>
                  <a:pt x="5955" y="0"/>
                </a:lnTo>
                <a:lnTo>
                  <a:pt x="0" y="5951"/>
                </a:lnTo>
                <a:lnTo>
                  <a:pt x="0" y="13290"/>
                </a:lnTo>
                <a:lnTo>
                  <a:pt x="0" y="20629"/>
                </a:lnTo>
                <a:lnTo>
                  <a:pt x="5955" y="26582"/>
                </a:lnTo>
                <a:lnTo>
                  <a:pt x="13294" y="26582"/>
                </a:lnTo>
                <a:lnTo>
                  <a:pt x="20632" y="26582"/>
                </a:lnTo>
                <a:lnTo>
                  <a:pt x="26583" y="20629"/>
                </a:lnTo>
                <a:lnTo>
                  <a:pt x="26583" y="13290"/>
                </a:lnTo>
              </a:path>
            </a:pathLst>
          </a:custGeom>
          <a:ln w="3175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94" name="object 194"/>
          <p:cNvSpPr/>
          <p:nvPr/>
        </p:nvSpPr>
        <p:spPr>
          <a:xfrm>
            <a:off x="1232106" y="3763045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29" y="0"/>
                </a:moveTo>
                <a:lnTo>
                  <a:pt x="5951" y="0"/>
                </a:lnTo>
                <a:lnTo>
                  <a:pt x="0" y="5950"/>
                </a:lnTo>
                <a:lnTo>
                  <a:pt x="0" y="20627"/>
                </a:lnTo>
                <a:lnTo>
                  <a:pt x="5951" y="26583"/>
                </a:lnTo>
                <a:lnTo>
                  <a:pt x="20629" y="26583"/>
                </a:lnTo>
                <a:lnTo>
                  <a:pt x="26580" y="20627"/>
                </a:lnTo>
                <a:lnTo>
                  <a:pt x="26580" y="5950"/>
                </a:lnTo>
                <a:lnTo>
                  <a:pt x="20629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95" name="object 195"/>
          <p:cNvSpPr/>
          <p:nvPr/>
        </p:nvSpPr>
        <p:spPr>
          <a:xfrm>
            <a:off x="1232106" y="3763045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80" y="13289"/>
                </a:moveTo>
                <a:lnTo>
                  <a:pt x="26580" y="5950"/>
                </a:lnTo>
                <a:lnTo>
                  <a:pt x="20629" y="0"/>
                </a:lnTo>
                <a:lnTo>
                  <a:pt x="13290" y="0"/>
                </a:lnTo>
                <a:lnTo>
                  <a:pt x="5951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1" y="26583"/>
                </a:lnTo>
                <a:lnTo>
                  <a:pt x="13290" y="26583"/>
                </a:lnTo>
                <a:lnTo>
                  <a:pt x="20629" y="26583"/>
                </a:lnTo>
                <a:lnTo>
                  <a:pt x="26580" y="20627"/>
                </a:lnTo>
                <a:lnTo>
                  <a:pt x="26580" y="13289"/>
                </a:lnTo>
              </a:path>
            </a:pathLst>
          </a:custGeom>
          <a:ln w="3175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96" name="object 196"/>
          <p:cNvSpPr/>
          <p:nvPr/>
        </p:nvSpPr>
        <p:spPr>
          <a:xfrm>
            <a:off x="2159349" y="3834929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27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27"/>
                </a:lnTo>
                <a:lnTo>
                  <a:pt x="5950" y="26578"/>
                </a:lnTo>
                <a:lnTo>
                  <a:pt x="20627" y="26578"/>
                </a:lnTo>
                <a:lnTo>
                  <a:pt x="26583" y="20627"/>
                </a:lnTo>
                <a:lnTo>
                  <a:pt x="26583" y="5950"/>
                </a:lnTo>
                <a:lnTo>
                  <a:pt x="20627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97" name="object 197"/>
          <p:cNvSpPr/>
          <p:nvPr/>
        </p:nvSpPr>
        <p:spPr>
          <a:xfrm>
            <a:off x="2159349" y="3834929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83" y="13289"/>
                </a:moveTo>
                <a:lnTo>
                  <a:pt x="26583" y="5950"/>
                </a:lnTo>
                <a:lnTo>
                  <a:pt x="20627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0" y="26578"/>
                </a:lnTo>
                <a:lnTo>
                  <a:pt x="13289" y="26578"/>
                </a:lnTo>
                <a:lnTo>
                  <a:pt x="20627" y="26578"/>
                </a:lnTo>
                <a:lnTo>
                  <a:pt x="26583" y="20627"/>
                </a:lnTo>
                <a:lnTo>
                  <a:pt x="26583" y="13289"/>
                </a:lnTo>
              </a:path>
            </a:pathLst>
          </a:custGeom>
          <a:ln w="3175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98" name="object 198"/>
          <p:cNvSpPr/>
          <p:nvPr/>
        </p:nvSpPr>
        <p:spPr>
          <a:xfrm>
            <a:off x="1737471" y="4550755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27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32"/>
                </a:lnTo>
                <a:lnTo>
                  <a:pt x="5950" y="26583"/>
                </a:lnTo>
                <a:lnTo>
                  <a:pt x="20627" y="26583"/>
                </a:lnTo>
                <a:lnTo>
                  <a:pt x="26578" y="20632"/>
                </a:lnTo>
                <a:lnTo>
                  <a:pt x="26578" y="5950"/>
                </a:lnTo>
                <a:lnTo>
                  <a:pt x="20627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99" name="object 199"/>
          <p:cNvSpPr/>
          <p:nvPr/>
        </p:nvSpPr>
        <p:spPr>
          <a:xfrm>
            <a:off x="1737471" y="4550755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78" y="13289"/>
                </a:moveTo>
                <a:lnTo>
                  <a:pt x="26578" y="5950"/>
                </a:lnTo>
                <a:lnTo>
                  <a:pt x="20627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32"/>
                </a:lnTo>
                <a:lnTo>
                  <a:pt x="5950" y="26583"/>
                </a:lnTo>
                <a:lnTo>
                  <a:pt x="13289" y="26583"/>
                </a:lnTo>
                <a:lnTo>
                  <a:pt x="20627" y="26583"/>
                </a:lnTo>
                <a:lnTo>
                  <a:pt x="26578" y="20632"/>
                </a:lnTo>
                <a:lnTo>
                  <a:pt x="26578" y="13289"/>
                </a:lnTo>
              </a:path>
            </a:pathLst>
          </a:custGeom>
          <a:ln w="3175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00" name="object 200"/>
          <p:cNvSpPr/>
          <p:nvPr/>
        </p:nvSpPr>
        <p:spPr>
          <a:xfrm>
            <a:off x="1808097" y="3871536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27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27"/>
                </a:lnTo>
                <a:lnTo>
                  <a:pt x="5950" y="26578"/>
                </a:lnTo>
                <a:lnTo>
                  <a:pt x="20627" y="26578"/>
                </a:lnTo>
                <a:lnTo>
                  <a:pt x="26578" y="20627"/>
                </a:lnTo>
                <a:lnTo>
                  <a:pt x="26578" y="5950"/>
                </a:lnTo>
                <a:lnTo>
                  <a:pt x="20627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01" name="object 201"/>
          <p:cNvSpPr/>
          <p:nvPr/>
        </p:nvSpPr>
        <p:spPr>
          <a:xfrm>
            <a:off x="1808097" y="3871536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78" y="13289"/>
                </a:moveTo>
                <a:lnTo>
                  <a:pt x="26578" y="5950"/>
                </a:lnTo>
                <a:lnTo>
                  <a:pt x="20627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0" y="26578"/>
                </a:lnTo>
                <a:lnTo>
                  <a:pt x="13289" y="26578"/>
                </a:lnTo>
                <a:lnTo>
                  <a:pt x="20627" y="26578"/>
                </a:lnTo>
                <a:lnTo>
                  <a:pt x="26578" y="20627"/>
                </a:lnTo>
                <a:lnTo>
                  <a:pt x="26578" y="13289"/>
                </a:lnTo>
              </a:path>
            </a:pathLst>
          </a:custGeom>
          <a:ln w="3175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02" name="object 202"/>
          <p:cNvSpPr/>
          <p:nvPr/>
        </p:nvSpPr>
        <p:spPr>
          <a:xfrm>
            <a:off x="2793108" y="3889561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27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27"/>
                </a:lnTo>
                <a:lnTo>
                  <a:pt x="5950" y="26578"/>
                </a:lnTo>
                <a:lnTo>
                  <a:pt x="20627" y="26578"/>
                </a:lnTo>
                <a:lnTo>
                  <a:pt x="26578" y="20627"/>
                </a:lnTo>
                <a:lnTo>
                  <a:pt x="26578" y="5950"/>
                </a:lnTo>
                <a:lnTo>
                  <a:pt x="20627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03" name="object 203"/>
          <p:cNvSpPr/>
          <p:nvPr/>
        </p:nvSpPr>
        <p:spPr>
          <a:xfrm>
            <a:off x="2793108" y="3889561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78" y="13289"/>
                </a:moveTo>
                <a:lnTo>
                  <a:pt x="26578" y="5950"/>
                </a:lnTo>
                <a:lnTo>
                  <a:pt x="20627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0" y="26578"/>
                </a:lnTo>
                <a:lnTo>
                  <a:pt x="13289" y="26578"/>
                </a:lnTo>
                <a:lnTo>
                  <a:pt x="20627" y="26578"/>
                </a:lnTo>
                <a:lnTo>
                  <a:pt x="26578" y="20627"/>
                </a:lnTo>
                <a:lnTo>
                  <a:pt x="26578" y="13289"/>
                </a:lnTo>
              </a:path>
            </a:pathLst>
          </a:custGeom>
          <a:ln w="3175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04" name="object 204"/>
          <p:cNvSpPr/>
          <p:nvPr/>
        </p:nvSpPr>
        <p:spPr>
          <a:xfrm>
            <a:off x="2305543" y="4019290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27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27"/>
                </a:lnTo>
                <a:lnTo>
                  <a:pt x="5950" y="26583"/>
                </a:lnTo>
                <a:lnTo>
                  <a:pt x="20627" y="26583"/>
                </a:lnTo>
                <a:lnTo>
                  <a:pt x="26583" y="20627"/>
                </a:lnTo>
                <a:lnTo>
                  <a:pt x="26583" y="5950"/>
                </a:lnTo>
                <a:lnTo>
                  <a:pt x="20627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05" name="object 205"/>
          <p:cNvSpPr/>
          <p:nvPr/>
        </p:nvSpPr>
        <p:spPr>
          <a:xfrm>
            <a:off x="2305543" y="4019290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83" y="13289"/>
                </a:moveTo>
                <a:lnTo>
                  <a:pt x="26583" y="5950"/>
                </a:lnTo>
                <a:lnTo>
                  <a:pt x="20627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0" y="26583"/>
                </a:lnTo>
                <a:lnTo>
                  <a:pt x="13289" y="26583"/>
                </a:lnTo>
                <a:lnTo>
                  <a:pt x="20627" y="26583"/>
                </a:lnTo>
                <a:lnTo>
                  <a:pt x="26583" y="20627"/>
                </a:lnTo>
                <a:lnTo>
                  <a:pt x="26583" y="13289"/>
                </a:lnTo>
              </a:path>
            </a:pathLst>
          </a:custGeom>
          <a:ln w="3175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06" name="object 206"/>
          <p:cNvSpPr/>
          <p:nvPr/>
        </p:nvSpPr>
        <p:spPr>
          <a:xfrm>
            <a:off x="2256237" y="4135857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27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27"/>
                </a:lnTo>
                <a:lnTo>
                  <a:pt x="5950" y="26578"/>
                </a:lnTo>
                <a:lnTo>
                  <a:pt x="20627" y="26578"/>
                </a:lnTo>
                <a:lnTo>
                  <a:pt x="26578" y="20627"/>
                </a:lnTo>
                <a:lnTo>
                  <a:pt x="26578" y="5950"/>
                </a:lnTo>
                <a:lnTo>
                  <a:pt x="20627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07" name="object 207"/>
          <p:cNvSpPr/>
          <p:nvPr/>
        </p:nvSpPr>
        <p:spPr>
          <a:xfrm>
            <a:off x="2256237" y="4135857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78" y="13289"/>
                </a:moveTo>
                <a:lnTo>
                  <a:pt x="26578" y="5950"/>
                </a:lnTo>
                <a:lnTo>
                  <a:pt x="20627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0" y="26578"/>
                </a:lnTo>
                <a:lnTo>
                  <a:pt x="13289" y="26578"/>
                </a:lnTo>
                <a:lnTo>
                  <a:pt x="20627" y="26578"/>
                </a:lnTo>
                <a:lnTo>
                  <a:pt x="26578" y="20627"/>
                </a:lnTo>
                <a:lnTo>
                  <a:pt x="26578" y="13289"/>
                </a:lnTo>
              </a:path>
            </a:pathLst>
          </a:custGeom>
          <a:ln w="3175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08" name="object 208"/>
          <p:cNvSpPr/>
          <p:nvPr/>
        </p:nvSpPr>
        <p:spPr>
          <a:xfrm>
            <a:off x="1945267" y="3987698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32" y="0"/>
                </a:moveTo>
                <a:lnTo>
                  <a:pt x="5955" y="0"/>
                </a:lnTo>
                <a:lnTo>
                  <a:pt x="0" y="5950"/>
                </a:lnTo>
                <a:lnTo>
                  <a:pt x="0" y="20632"/>
                </a:lnTo>
                <a:lnTo>
                  <a:pt x="5955" y="26583"/>
                </a:lnTo>
                <a:lnTo>
                  <a:pt x="20632" y="26583"/>
                </a:lnTo>
                <a:lnTo>
                  <a:pt x="26583" y="20632"/>
                </a:lnTo>
                <a:lnTo>
                  <a:pt x="26583" y="5950"/>
                </a:lnTo>
                <a:lnTo>
                  <a:pt x="20632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09" name="object 209"/>
          <p:cNvSpPr/>
          <p:nvPr/>
        </p:nvSpPr>
        <p:spPr>
          <a:xfrm>
            <a:off x="1945267" y="3987698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83" y="13294"/>
                </a:moveTo>
                <a:lnTo>
                  <a:pt x="26583" y="5950"/>
                </a:lnTo>
                <a:lnTo>
                  <a:pt x="20632" y="0"/>
                </a:lnTo>
                <a:lnTo>
                  <a:pt x="13294" y="0"/>
                </a:lnTo>
                <a:lnTo>
                  <a:pt x="5955" y="0"/>
                </a:lnTo>
                <a:lnTo>
                  <a:pt x="0" y="5950"/>
                </a:lnTo>
                <a:lnTo>
                  <a:pt x="0" y="13294"/>
                </a:lnTo>
                <a:lnTo>
                  <a:pt x="0" y="20632"/>
                </a:lnTo>
                <a:lnTo>
                  <a:pt x="5955" y="26583"/>
                </a:lnTo>
                <a:lnTo>
                  <a:pt x="13294" y="26583"/>
                </a:lnTo>
                <a:lnTo>
                  <a:pt x="20632" y="26583"/>
                </a:lnTo>
                <a:lnTo>
                  <a:pt x="26583" y="20632"/>
                </a:lnTo>
                <a:lnTo>
                  <a:pt x="26583" y="13294"/>
                </a:lnTo>
              </a:path>
            </a:pathLst>
          </a:custGeom>
          <a:ln w="3175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10" name="object 210"/>
          <p:cNvSpPr/>
          <p:nvPr/>
        </p:nvSpPr>
        <p:spPr>
          <a:xfrm>
            <a:off x="1665820" y="4061537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32" y="0"/>
                </a:moveTo>
                <a:lnTo>
                  <a:pt x="5950" y="0"/>
                </a:lnTo>
                <a:lnTo>
                  <a:pt x="0" y="5955"/>
                </a:lnTo>
                <a:lnTo>
                  <a:pt x="0" y="20632"/>
                </a:lnTo>
                <a:lnTo>
                  <a:pt x="5950" y="26583"/>
                </a:lnTo>
                <a:lnTo>
                  <a:pt x="20632" y="26583"/>
                </a:lnTo>
                <a:lnTo>
                  <a:pt x="26583" y="20632"/>
                </a:lnTo>
                <a:lnTo>
                  <a:pt x="26583" y="5955"/>
                </a:lnTo>
                <a:lnTo>
                  <a:pt x="20632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11" name="object 211"/>
          <p:cNvSpPr/>
          <p:nvPr/>
        </p:nvSpPr>
        <p:spPr>
          <a:xfrm>
            <a:off x="1665820" y="4061537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83" y="13294"/>
                </a:moveTo>
                <a:lnTo>
                  <a:pt x="26583" y="5955"/>
                </a:lnTo>
                <a:lnTo>
                  <a:pt x="20632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5"/>
                </a:lnTo>
                <a:lnTo>
                  <a:pt x="0" y="13294"/>
                </a:lnTo>
                <a:lnTo>
                  <a:pt x="0" y="20632"/>
                </a:lnTo>
                <a:lnTo>
                  <a:pt x="5950" y="26583"/>
                </a:lnTo>
                <a:lnTo>
                  <a:pt x="13289" y="26583"/>
                </a:lnTo>
                <a:lnTo>
                  <a:pt x="20632" y="26583"/>
                </a:lnTo>
                <a:lnTo>
                  <a:pt x="26583" y="20632"/>
                </a:lnTo>
                <a:lnTo>
                  <a:pt x="26583" y="13294"/>
                </a:lnTo>
              </a:path>
            </a:pathLst>
          </a:custGeom>
          <a:ln w="3175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12" name="object 212"/>
          <p:cNvSpPr/>
          <p:nvPr/>
        </p:nvSpPr>
        <p:spPr>
          <a:xfrm>
            <a:off x="1084424" y="3366718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29" y="0"/>
                </a:moveTo>
                <a:lnTo>
                  <a:pt x="5951" y="0"/>
                </a:lnTo>
                <a:lnTo>
                  <a:pt x="0" y="5950"/>
                </a:lnTo>
                <a:lnTo>
                  <a:pt x="0" y="20627"/>
                </a:lnTo>
                <a:lnTo>
                  <a:pt x="5951" y="26583"/>
                </a:lnTo>
                <a:lnTo>
                  <a:pt x="20629" y="26583"/>
                </a:lnTo>
                <a:lnTo>
                  <a:pt x="26582" y="20627"/>
                </a:lnTo>
                <a:lnTo>
                  <a:pt x="26582" y="5950"/>
                </a:lnTo>
                <a:lnTo>
                  <a:pt x="20629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13" name="object 213"/>
          <p:cNvSpPr/>
          <p:nvPr/>
        </p:nvSpPr>
        <p:spPr>
          <a:xfrm>
            <a:off x="1084424" y="3366718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82" y="13289"/>
                </a:moveTo>
                <a:lnTo>
                  <a:pt x="26582" y="5950"/>
                </a:lnTo>
                <a:lnTo>
                  <a:pt x="20629" y="0"/>
                </a:lnTo>
                <a:lnTo>
                  <a:pt x="13290" y="0"/>
                </a:lnTo>
                <a:lnTo>
                  <a:pt x="5951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1" y="26583"/>
                </a:lnTo>
                <a:lnTo>
                  <a:pt x="13290" y="26583"/>
                </a:lnTo>
                <a:lnTo>
                  <a:pt x="20629" y="26583"/>
                </a:lnTo>
                <a:lnTo>
                  <a:pt x="26582" y="20627"/>
                </a:lnTo>
                <a:lnTo>
                  <a:pt x="26582" y="13289"/>
                </a:lnTo>
              </a:path>
            </a:pathLst>
          </a:custGeom>
          <a:ln w="3175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14" name="object 214"/>
          <p:cNvSpPr/>
          <p:nvPr/>
        </p:nvSpPr>
        <p:spPr>
          <a:xfrm>
            <a:off x="1842982" y="3928756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27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27"/>
                </a:lnTo>
                <a:lnTo>
                  <a:pt x="5950" y="26583"/>
                </a:lnTo>
                <a:lnTo>
                  <a:pt x="20627" y="26583"/>
                </a:lnTo>
                <a:lnTo>
                  <a:pt x="26578" y="20627"/>
                </a:lnTo>
                <a:lnTo>
                  <a:pt x="26578" y="5950"/>
                </a:lnTo>
                <a:lnTo>
                  <a:pt x="20627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15" name="object 215"/>
          <p:cNvSpPr/>
          <p:nvPr/>
        </p:nvSpPr>
        <p:spPr>
          <a:xfrm>
            <a:off x="1842982" y="3928756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78" y="13289"/>
                </a:moveTo>
                <a:lnTo>
                  <a:pt x="26578" y="5950"/>
                </a:lnTo>
                <a:lnTo>
                  <a:pt x="20627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0" y="26583"/>
                </a:lnTo>
                <a:lnTo>
                  <a:pt x="13289" y="26583"/>
                </a:lnTo>
                <a:lnTo>
                  <a:pt x="20627" y="26583"/>
                </a:lnTo>
                <a:lnTo>
                  <a:pt x="26578" y="20627"/>
                </a:lnTo>
                <a:lnTo>
                  <a:pt x="26578" y="13289"/>
                </a:lnTo>
              </a:path>
            </a:pathLst>
          </a:custGeom>
          <a:ln w="3175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16" name="object 216"/>
          <p:cNvSpPr/>
          <p:nvPr/>
        </p:nvSpPr>
        <p:spPr>
          <a:xfrm>
            <a:off x="1794014" y="3307614"/>
            <a:ext cx="851902" cy="2307811"/>
          </a:xfrm>
          <a:custGeom>
            <a:avLst/>
            <a:gdLst/>
            <a:ahLst/>
            <a:cxnLst/>
            <a:rect l="l" t="t" r="r" b="b"/>
            <a:pathLst>
              <a:path w="429894" h="1164589">
                <a:moveTo>
                  <a:pt x="0" y="1163987"/>
                </a:moveTo>
                <a:lnTo>
                  <a:pt x="429556" y="0"/>
                </a:lnTo>
              </a:path>
            </a:pathLst>
          </a:custGeom>
          <a:ln w="89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17" name="object 217"/>
          <p:cNvSpPr/>
          <p:nvPr/>
        </p:nvSpPr>
        <p:spPr>
          <a:xfrm>
            <a:off x="1381074" y="3307614"/>
            <a:ext cx="851902" cy="2307811"/>
          </a:xfrm>
          <a:custGeom>
            <a:avLst/>
            <a:gdLst/>
            <a:ahLst/>
            <a:cxnLst/>
            <a:rect l="l" t="t" r="r" b="b"/>
            <a:pathLst>
              <a:path w="429894" h="1164589">
                <a:moveTo>
                  <a:pt x="0" y="1163987"/>
                </a:moveTo>
                <a:lnTo>
                  <a:pt x="429560" y="0"/>
                </a:lnTo>
              </a:path>
            </a:pathLst>
          </a:custGeom>
          <a:ln w="5933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18" name="object 218"/>
          <p:cNvSpPr/>
          <p:nvPr/>
        </p:nvSpPr>
        <p:spPr>
          <a:xfrm>
            <a:off x="2207034" y="3307614"/>
            <a:ext cx="851902" cy="2307811"/>
          </a:xfrm>
          <a:custGeom>
            <a:avLst/>
            <a:gdLst/>
            <a:ahLst/>
            <a:cxnLst/>
            <a:rect l="l" t="t" r="r" b="b"/>
            <a:pathLst>
              <a:path w="429894" h="1164589">
                <a:moveTo>
                  <a:pt x="0" y="1163987"/>
                </a:moveTo>
                <a:lnTo>
                  <a:pt x="429539" y="0"/>
                </a:lnTo>
              </a:path>
            </a:pathLst>
          </a:custGeom>
          <a:ln w="5933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19" name="object 219"/>
          <p:cNvSpPr/>
          <p:nvPr/>
        </p:nvSpPr>
        <p:spPr>
          <a:xfrm>
            <a:off x="4306210" y="5614232"/>
            <a:ext cx="1580486" cy="0"/>
          </a:xfrm>
          <a:custGeom>
            <a:avLst/>
            <a:gdLst/>
            <a:ahLst/>
            <a:cxnLst/>
            <a:rect l="l" t="t" r="r" b="b"/>
            <a:pathLst>
              <a:path w="797560">
                <a:moveTo>
                  <a:pt x="0" y="0"/>
                </a:moveTo>
                <a:lnTo>
                  <a:pt x="79698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20" name="object 220"/>
          <p:cNvSpPr/>
          <p:nvPr/>
        </p:nvSpPr>
        <p:spPr>
          <a:xfrm>
            <a:off x="4306210" y="5614232"/>
            <a:ext cx="0" cy="47817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0"/>
                </a:moveTo>
                <a:lnTo>
                  <a:pt x="0" y="2365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21" name="object 221"/>
          <p:cNvSpPr/>
          <p:nvPr/>
        </p:nvSpPr>
        <p:spPr>
          <a:xfrm>
            <a:off x="4832660" y="5614232"/>
            <a:ext cx="0" cy="47817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0"/>
                </a:moveTo>
                <a:lnTo>
                  <a:pt x="0" y="2365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22" name="object 222"/>
          <p:cNvSpPr/>
          <p:nvPr/>
        </p:nvSpPr>
        <p:spPr>
          <a:xfrm>
            <a:off x="5359107" y="5614232"/>
            <a:ext cx="0" cy="47817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0"/>
                </a:moveTo>
                <a:lnTo>
                  <a:pt x="0" y="2365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23" name="object 223"/>
          <p:cNvSpPr/>
          <p:nvPr/>
        </p:nvSpPr>
        <p:spPr>
          <a:xfrm>
            <a:off x="5885557" y="5614232"/>
            <a:ext cx="0" cy="47817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0"/>
                </a:moveTo>
                <a:lnTo>
                  <a:pt x="0" y="2365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24" name="object 224"/>
          <p:cNvSpPr txBox="1"/>
          <p:nvPr/>
        </p:nvSpPr>
        <p:spPr>
          <a:xfrm>
            <a:off x="4236371" y="5679370"/>
            <a:ext cx="140935" cy="119518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595" spc="10" dirty="0">
                <a:latin typeface="Arial"/>
                <a:cs typeface="Arial"/>
              </a:rPr>
              <a:t>−1</a:t>
            </a:r>
            <a:endParaRPr sz="595">
              <a:latin typeface="Arial"/>
              <a:cs typeface="Arial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4785706" y="5679369"/>
            <a:ext cx="94376" cy="119518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595" spc="10" dirty="0">
                <a:latin typeface="Arial"/>
                <a:cs typeface="Arial"/>
              </a:rPr>
              <a:t>0</a:t>
            </a:r>
            <a:endParaRPr sz="595">
              <a:latin typeface="Arial"/>
              <a:cs typeface="Arial"/>
            </a:endParaRPr>
          </a:p>
        </p:txBody>
      </p:sp>
      <p:sp>
        <p:nvSpPr>
          <p:cNvPr id="226" name="object 226"/>
          <p:cNvSpPr txBox="1"/>
          <p:nvPr/>
        </p:nvSpPr>
        <p:spPr>
          <a:xfrm>
            <a:off x="5312157" y="5679369"/>
            <a:ext cx="94376" cy="119518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595" spc="10" dirty="0">
                <a:latin typeface="Arial"/>
                <a:cs typeface="Arial"/>
              </a:rPr>
              <a:t>1</a:t>
            </a:r>
            <a:endParaRPr sz="595">
              <a:latin typeface="Arial"/>
              <a:cs typeface="Arial"/>
            </a:endParaRPr>
          </a:p>
        </p:txBody>
      </p:sp>
      <p:sp>
        <p:nvSpPr>
          <p:cNvPr id="227" name="object 227"/>
          <p:cNvSpPr txBox="1"/>
          <p:nvPr/>
        </p:nvSpPr>
        <p:spPr>
          <a:xfrm>
            <a:off x="5838603" y="5679369"/>
            <a:ext cx="94376" cy="119518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595" spc="10" dirty="0">
                <a:latin typeface="Arial"/>
                <a:cs typeface="Arial"/>
              </a:rPr>
              <a:t>2</a:t>
            </a:r>
            <a:endParaRPr sz="595">
              <a:latin typeface="Arial"/>
              <a:cs typeface="Arial"/>
            </a:endParaRPr>
          </a:p>
        </p:txBody>
      </p:sp>
      <p:sp>
        <p:nvSpPr>
          <p:cNvPr id="228" name="object 228"/>
          <p:cNvSpPr/>
          <p:nvPr/>
        </p:nvSpPr>
        <p:spPr>
          <a:xfrm>
            <a:off x="3847256" y="3382872"/>
            <a:ext cx="0" cy="2158068"/>
          </a:xfrm>
          <a:custGeom>
            <a:avLst/>
            <a:gdLst/>
            <a:ahLst/>
            <a:cxnLst/>
            <a:rect l="l" t="t" r="r" b="b"/>
            <a:pathLst>
              <a:path h="1089025">
                <a:moveTo>
                  <a:pt x="0" y="108843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29" name="object 229"/>
          <p:cNvSpPr/>
          <p:nvPr/>
        </p:nvSpPr>
        <p:spPr>
          <a:xfrm>
            <a:off x="3800376" y="5539766"/>
            <a:ext cx="47817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2365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30" name="object 230"/>
          <p:cNvSpPr/>
          <p:nvPr/>
        </p:nvSpPr>
        <p:spPr>
          <a:xfrm>
            <a:off x="3800376" y="5180282"/>
            <a:ext cx="47817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2365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31" name="object 231"/>
          <p:cNvSpPr/>
          <p:nvPr/>
        </p:nvSpPr>
        <p:spPr>
          <a:xfrm>
            <a:off x="3800376" y="4820797"/>
            <a:ext cx="47817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2365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32" name="object 232"/>
          <p:cNvSpPr/>
          <p:nvPr/>
        </p:nvSpPr>
        <p:spPr>
          <a:xfrm>
            <a:off x="3800376" y="4461317"/>
            <a:ext cx="47817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2365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33" name="object 233"/>
          <p:cNvSpPr/>
          <p:nvPr/>
        </p:nvSpPr>
        <p:spPr>
          <a:xfrm>
            <a:off x="3800376" y="4101840"/>
            <a:ext cx="47817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2365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34" name="object 234"/>
          <p:cNvSpPr/>
          <p:nvPr/>
        </p:nvSpPr>
        <p:spPr>
          <a:xfrm>
            <a:off x="3800376" y="3742350"/>
            <a:ext cx="47817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2365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35" name="object 235"/>
          <p:cNvSpPr/>
          <p:nvPr/>
        </p:nvSpPr>
        <p:spPr>
          <a:xfrm>
            <a:off x="3800376" y="3382871"/>
            <a:ext cx="47817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2365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36" name="object 236"/>
          <p:cNvSpPr txBox="1"/>
          <p:nvPr/>
        </p:nvSpPr>
        <p:spPr>
          <a:xfrm>
            <a:off x="3633758" y="513975"/>
            <a:ext cx="91564" cy="5096312"/>
          </a:xfrm>
          <a:prstGeom prst="rect">
            <a:avLst/>
          </a:prstGeom>
        </p:spPr>
        <p:txBody>
          <a:bodyPr vert="vert270" wrap="square" lIns="0" tIns="25167" rIns="0" bIns="0" rtlCol="0">
            <a:spAutoFit/>
          </a:bodyPr>
          <a:lstStyle/>
          <a:p>
            <a:pPr marL="25168">
              <a:spcBef>
                <a:spcPts val="198"/>
              </a:spcBef>
              <a:tabLst>
                <a:tab pos="383806" algn="l"/>
                <a:tab pos="743702" algn="l"/>
                <a:tab pos="1126250" algn="l"/>
                <a:tab pos="1484888" algn="l"/>
                <a:tab pos="1844784" algn="l"/>
                <a:tab pos="2204681" algn="l"/>
                <a:tab pos="2846454" algn="l"/>
                <a:tab pos="3206351" algn="l"/>
                <a:tab pos="3564989" algn="l"/>
                <a:tab pos="3947536" algn="l"/>
                <a:tab pos="4307433" algn="l"/>
                <a:tab pos="4667330" algn="l"/>
                <a:tab pos="5025968" algn="l"/>
              </a:tabLst>
            </a:pPr>
            <a:r>
              <a:rPr sz="595" dirty="0">
                <a:latin typeface="Arial"/>
                <a:cs typeface="Arial"/>
              </a:rPr>
              <a:t>−3	−2	−1	0	1	2	3	−3	−2	−1	0	1	2	3</a:t>
            </a:r>
            <a:endParaRPr sz="595">
              <a:latin typeface="Arial"/>
              <a:cs typeface="Arial"/>
            </a:endParaRPr>
          </a:p>
        </p:txBody>
      </p:sp>
      <p:sp>
        <p:nvSpPr>
          <p:cNvPr id="237" name="object 237"/>
          <p:cNvSpPr/>
          <p:nvPr/>
        </p:nvSpPr>
        <p:spPr>
          <a:xfrm>
            <a:off x="3847256" y="3307614"/>
            <a:ext cx="2307811" cy="2307811"/>
          </a:xfrm>
          <a:custGeom>
            <a:avLst/>
            <a:gdLst/>
            <a:ahLst/>
            <a:cxnLst/>
            <a:rect l="l" t="t" r="r" b="b"/>
            <a:pathLst>
              <a:path w="1164589" h="1164589">
                <a:moveTo>
                  <a:pt x="0" y="1163988"/>
                </a:moveTo>
                <a:lnTo>
                  <a:pt x="1163990" y="1163988"/>
                </a:lnTo>
                <a:lnTo>
                  <a:pt x="1163990" y="0"/>
                </a:lnTo>
                <a:lnTo>
                  <a:pt x="0" y="0"/>
                </a:lnTo>
                <a:lnTo>
                  <a:pt x="0" y="11639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38" name="object 238"/>
          <p:cNvSpPr/>
          <p:nvPr/>
        </p:nvSpPr>
        <p:spPr>
          <a:xfrm>
            <a:off x="5308625" y="4668106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0632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27"/>
                </a:lnTo>
                <a:lnTo>
                  <a:pt x="5950" y="26578"/>
                </a:lnTo>
                <a:lnTo>
                  <a:pt x="20632" y="26578"/>
                </a:lnTo>
                <a:lnTo>
                  <a:pt x="26583" y="20627"/>
                </a:lnTo>
                <a:lnTo>
                  <a:pt x="26583" y="5950"/>
                </a:lnTo>
                <a:lnTo>
                  <a:pt x="20632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39" name="object 239"/>
          <p:cNvSpPr/>
          <p:nvPr/>
        </p:nvSpPr>
        <p:spPr>
          <a:xfrm>
            <a:off x="5308625" y="4668106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583" y="13289"/>
                </a:moveTo>
                <a:lnTo>
                  <a:pt x="26583" y="5950"/>
                </a:lnTo>
                <a:lnTo>
                  <a:pt x="20632" y="0"/>
                </a:lnTo>
                <a:lnTo>
                  <a:pt x="13294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0" y="26578"/>
                </a:lnTo>
                <a:lnTo>
                  <a:pt x="13294" y="26578"/>
                </a:lnTo>
                <a:lnTo>
                  <a:pt x="20632" y="26578"/>
                </a:lnTo>
                <a:lnTo>
                  <a:pt x="26583" y="20627"/>
                </a:lnTo>
                <a:lnTo>
                  <a:pt x="26583" y="13289"/>
                </a:lnTo>
              </a:path>
            </a:pathLst>
          </a:custGeom>
          <a:ln w="31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40" name="object 240"/>
          <p:cNvSpPr/>
          <p:nvPr/>
        </p:nvSpPr>
        <p:spPr>
          <a:xfrm>
            <a:off x="5878498" y="4468760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0632" y="0"/>
                </a:moveTo>
                <a:lnTo>
                  <a:pt x="5950" y="0"/>
                </a:lnTo>
                <a:lnTo>
                  <a:pt x="0" y="5955"/>
                </a:lnTo>
                <a:lnTo>
                  <a:pt x="0" y="20632"/>
                </a:lnTo>
                <a:lnTo>
                  <a:pt x="5950" y="26583"/>
                </a:lnTo>
                <a:lnTo>
                  <a:pt x="20632" y="26583"/>
                </a:lnTo>
                <a:lnTo>
                  <a:pt x="26583" y="20632"/>
                </a:lnTo>
                <a:lnTo>
                  <a:pt x="26583" y="5955"/>
                </a:lnTo>
                <a:lnTo>
                  <a:pt x="20632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41" name="object 241"/>
          <p:cNvSpPr/>
          <p:nvPr/>
        </p:nvSpPr>
        <p:spPr>
          <a:xfrm>
            <a:off x="5878498" y="4468760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583" y="13294"/>
                </a:moveTo>
                <a:lnTo>
                  <a:pt x="26583" y="5955"/>
                </a:lnTo>
                <a:lnTo>
                  <a:pt x="20632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5"/>
                </a:lnTo>
                <a:lnTo>
                  <a:pt x="0" y="13294"/>
                </a:lnTo>
                <a:lnTo>
                  <a:pt x="0" y="20632"/>
                </a:lnTo>
                <a:lnTo>
                  <a:pt x="5950" y="26583"/>
                </a:lnTo>
                <a:lnTo>
                  <a:pt x="13289" y="26583"/>
                </a:lnTo>
                <a:lnTo>
                  <a:pt x="20632" y="26583"/>
                </a:lnTo>
                <a:lnTo>
                  <a:pt x="26583" y="20632"/>
                </a:lnTo>
                <a:lnTo>
                  <a:pt x="26583" y="13294"/>
                </a:lnTo>
              </a:path>
            </a:pathLst>
          </a:custGeom>
          <a:ln w="31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42" name="object 242"/>
          <p:cNvSpPr/>
          <p:nvPr/>
        </p:nvSpPr>
        <p:spPr>
          <a:xfrm>
            <a:off x="5816886" y="4465708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0632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27"/>
                </a:lnTo>
                <a:lnTo>
                  <a:pt x="5950" y="26578"/>
                </a:lnTo>
                <a:lnTo>
                  <a:pt x="20632" y="26578"/>
                </a:lnTo>
                <a:lnTo>
                  <a:pt x="26583" y="20627"/>
                </a:lnTo>
                <a:lnTo>
                  <a:pt x="26583" y="5950"/>
                </a:lnTo>
                <a:lnTo>
                  <a:pt x="20632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43" name="object 243"/>
          <p:cNvSpPr/>
          <p:nvPr/>
        </p:nvSpPr>
        <p:spPr>
          <a:xfrm>
            <a:off x="5816886" y="4465708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583" y="13289"/>
                </a:moveTo>
                <a:lnTo>
                  <a:pt x="26583" y="5950"/>
                </a:lnTo>
                <a:lnTo>
                  <a:pt x="20632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0" y="26578"/>
                </a:lnTo>
                <a:lnTo>
                  <a:pt x="13289" y="26578"/>
                </a:lnTo>
                <a:lnTo>
                  <a:pt x="20632" y="26578"/>
                </a:lnTo>
                <a:lnTo>
                  <a:pt x="26583" y="20627"/>
                </a:lnTo>
                <a:lnTo>
                  <a:pt x="26583" y="13289"/>
                </a:lnTo>
              </a:path>
            </a:pathLst>
          </a:custGeom>
          <a:ln w="31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44" name="object 244"/>
          <p:cNvSpPr/>
          <p:nvPr/>
        </p:nvSpPr>
        <p:spPr>
          <a:xfrm>
            <a:off x="5288715" y="4392023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0632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32"/>
                </a:lnTo>
                <a:lnTo>
                  <a:pt x="5950" y="26583"/>
                </a:lnTo>
                <a:lnTo>
                  <a:pt x="20632" y="26583"/>
                </a:lnTo>
                <a:lnTo>
                  <a:pt x="26583" y="20632"/>
                </a:lnTo>
                <a:lnTo>
                  <a:pt x="26583" y="5950"/>
                </a:lnTo>
                <a:lnTo>
                  <a:pt x="20632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45" name="object 245"/>
          <p:cNvSpPr/>
          <p:nvPr/>
        </p:nvSpPr>
        <p:spPr>
          <a:xfrm>
            <a:off x="5288715" y="4392023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583" y="13289"/>
                </a:moveTo>
                <a:lnTo>
                  <a:pt x="26583" y="5950"/>
                </a:lnTo>
                <a:lnTo>
                  <a:pt x="20632" y="0"/>
                </a:lnTo>
                <a:lnTo>
                  <a:pt x="13294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32"/>
                </a:lnTo>
                <a:lnTo>
                  <a:pt x="5950" y="26583"/>
                </a:lnTo>
                <a:lnTo>
                  <a:pt x="13294" y="26583"/>
                </a:lnTo>
                <a:lnTo>
                  <a:pt x="20632" y="26583"/>
                </a:lnTo>
                <a:lnTo>
                  <a:pt x="26583" y="20632"/>
                </a:lnTo>
                <a:lnTo>
                  <a:pt x="26583" y="13289"/>
                </a:lnTo>
              </a:path>
            </a:pathLst>
          </a:custGeom>
          <a:ln w="31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46" name="object 246"/>
          <p:cNvSpPr/>
          <p:nvPr/>
        </p:nvSpPr>
        <p:spPr>
          <a:xfrm>
            <a:off x="6042093" y="4476756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0632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32"/>
                </a:lnTo>
                <a:lnTo>
                  <a:pt x="5950" y="26583"/>
                </a:lnTo>
                <a:lnTo>
                  <a:pt x="20632" y="26583"/>
                </a:lnTo>
                <a:lnTo>
                  <a:pt x="26583" y="20632"/>
                </a:lnTo>
                <a:lnTo>
                  <a:pt x="26583" y="5950"/>
                </a:lnTo>
                <a:lnTo>
                  <a:pt x="20632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47" name="object 247"/>
          <p:cNvSpPr/>
          <p:nvPr/>
        </p:nvSpPr>
        <p:spPr>
          <a:xfrm>
            <a:off x="6042093" y="4476756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583" y="13289"/>
                </a:moveTo>
                <a:lnTo>
                  <a:pt x="26583" y="5950"/>
                </a:lnTo>
                <a:lnTo>
                  <a:pt x="20632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32"/>
                </a:lnTo>
                <a:lnTo>
                  <a:pt x="5950" y="26583"/>
                </a:lnTo>
                <a:lnTo>
                  <a:pt x="13289" y="26583"/>
                </a:lnTo>
                <a:lnTo>
                  <a:pt x="20632" y="26583"/>
                </a:lnTo>
                <a:lnTo>
                  <a:pt x="26583" y="20632"/>
                </a:lnTo>
                <a:lnTo>
                  <a:pt x="26583" y="13289"/>
                </a:lnTo>
              </a:path>
            </a:pathLst>
          </a:custGeom>
          <a:ln w="31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48" name="object 248"/>
          <p:cNvSpPr/>
          <p:nvPr/>
        </p:nvSpPr>
        <p:spPr>
          <a:xfrm>
            <a:off x="5736069" y="4774240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0632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27"/>
                </a:lnTo>
                <a:lnTo>
                  <a:pt x="5950" y="26583"/>
                </a:lnTo>
                <a:lnTo>
                  <a:pt x="20632" y="26583"/>
                </a:lnTo>
                <a:lnTo>
                  <a:pt x="26583" y="20627"/>
                </a:lnTo>
                <a:lnTo>
                  <a:pt x="26583" y="5950"/>
                </a:lnTo>
                <a:lnTo>
                  <a:pt x="20632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49" name="object 249"/>
          <p:cNvSpPr/>
          <p:nvPr/>
        </p:nvSpPr>
        <p:spPr>
          <a:xfrm>
            <a:off x="5736069" y="4774240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583" y="13289"/>
                </a:moveTo>
                <a:lnTo>
                  <a:pt x="26583" y="5950"/>
                </a:lnTo>
                <a:lnTo>
                  <a:pt x="20632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0" y="26583"/>
                </a:lnTo>
                <a:lnTo>
                  <a:pt x="13289" y="26583"/>
                </a:lnTo>
                <a:lnTo>
                  <a:pt x="20632" y="26583"/>
                </a:lnTo>
                <a:lnTo>
                  <a:pt x="26583" y="20627"/>
                </a:lnTo>
                <a:lnTo>
                  <a:pt x="26583" y="13289"/>
                </a:lnTo>
              </a:path>
            </a:pathLst>
          </a:custGeom>
          <a:ln w="31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50" name="object 250"/>
          <p:cNvSpPr/>
          <p:nvPr/>
        </p:nvSpPr>
        <p:spPr>
          <a:xfrm>
            <a:off x="5830058" y="4447047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0627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32"/>
                </a:lnTo>
                <a:lnTo>
                  <a:pt x="5950" y="26583"/>
                </a:lnTo>
                <a:lnTo>
                  <a:pt x="20627" y="26583"/>
                </a:lnTo>
                <a:lnTo>
                  <a:pt x="26583" y="20632"/>
                </a:lnTo>
                <a:lnTo>
                  <a:pt x="26583" y="5950"/>
                </a:lnTo>
                <a:lnTo>
                  <a:pt x="20627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51" name="object 251"/>
          <p:cNvSpPr/>
          <p:nvPr/>
        </p:nvSpPr>
        <p:spPr>
          <a:xfrm>
            <a:off x="5830058" y="4447047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583" y="13289"/>
                </a:moveTo>
                <a:lnTo>
                  <a:pt x="26583" y="5950"/>
                </a:lnTo>
                <a:lnTo>
                  <a:pt x="20627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32"/>
                </a:lnTo>
                <a:lnTo>
                  <a:pt x="5950" y="26583"/>
                </a:lnTo>
                <a:lnTo>
                  <a:pt x="13289" y="26583"/>
                </a:lnTo>
                <a:lnTo>
                  <a:pt x="20627" y="26583"/>
                </a:lnTo>
                <a:lnTo>
                  <a:pt x="26583" y="20632"/>
                </a:lnTo>
                <a:lnTo>
                  <a:pt x="26583" y="13289"/>
                </a:lnTo>
              </a:path>
            </a:pathLst>
          </a:custGeom>
          <a:ln w="31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52" name="object 252"/>
          <p:cNvSpPr/>
          <p:nvPr/>
        </p:nvSpPr>
        <p:spPr>
          <a:xfrm>
            <a:off x="5350408" y="4645448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0632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27"/>
                </a:lnTo>
                <a:lnTo>
                  <a:pt x="5950" y="26578"/>
                </a:lnTo>
                <a:lnTo>
                  <a:pt x="20632" y="26578"/>
                </a:lnTo>
                <a:lnTo>
                  <a:pt x="26583" y="20627"/>
                </a:lnTo>
                <a:lnTo>
                  <a:pt x="26583" y="5950"/>
                </a:lnTo>
                <a:lnTo>
                  <a:pt x="20632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53" name="object 253"/>
          <p:cNvSpPr/>
          <p:nvPr/>
        </p:nvSpPr>
        <p:spPr>
          <a:xfrm>
            <a:off x="5350408" y="4645448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583" y="13289"/>
                </a:moveTo>
                <a:lnTo>
                  <a:pt x="26583" y="5950"/>
                </a:lnTo>
                <a:lnTo>
                  <a:pt x="20632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0" y="26578"/>
                </a:lnTo>
                <a:lnTo>
                  <a:pt x="13289" y="26578"/>
                </a:lnTo>
                <a:lnTo>
                  <a:pt x="20632" y="26578"/>
                </a:lnTo>
                <a:lnTo>
                  <a:pt x="26583" y="20627"/>
                </a:lnTo>
                <a:lnTo>
                  <a:pt x="26583" y="13289"/>
                </a:lnTo>
              </a:path>
            </a:pathLst>
          </a:custGeom>
          <a:ln w="31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54" name="object 254"/>
          <p:cNvSpPr/>
          <p:nvPr/>
        </p:nvSpPr>
        <p:spPr>
          <a:xfrm>
            <a:off x="5149349" y="4214629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27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32"/>
                </a:lnTo>
                <a:lnTo>
                  <a:pt x="5950" y="26583"/>
                </a:lnTo>
                <a:lnTo>
                  <a:pt x="20627" y="26583"/>
                </a:lnTo>
                <a:lnTo>
                  <a:pt x="26578" y="20632"/>
                </a:lnTo>
                <a:lnTo>
                  <a:pt x="26578" y="5950"/>
                </a:lnTo>
                <a:lnTo>
                  <a:pt x="20627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55" name="object 255"/>
          <p:cNvSpPr/>
          <p:nvPr/>
        </p:nvSpPr>
        <p:spPr>
          <a:xfrm>
            <a:off x="5149349" y="4214629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78" y="13294"/>
                </a:moveTo>
                <a:lnTo>
                  <a:pt x="26578" y="5950"/>
                </a:lnTo>
                <a:lnTo>
                  <a:pt x="20627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94"/>
                </a:lnTo>
                <a:lnTo>
                  <a:pt x="0" y="20632"/>
                </a:lnTo>
                <a:lnTo>
                  <a:pt x="5950" y="26583"/>
                </a:lnTo>
                <a:lnTo>
                  <a:pt x="13289" y="26583"/>
                </a:lnTo>
                <a:lnTo>
                  <a:pt x="20627" y="26583"/>
                </a:lnTo>
                <a:lnTo>
                  <a:pt x="26578" y="20632"/>
                </a:lnTo>
                <a:lnTo>
                  <a:pt x="26578" y="13294"/>
                </a:lnTo>
              </a:path>
            </a:pathLst>
          </a:custGeom>
          <a:ln w="31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56" name="object 256"/>
          <p:cNvSpPr/>
          <p:nvPr/>
        </p:nvSpPr>
        <p:spPr>
          <a:xfrm>
            <a:off x="5597167" y="3889561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0632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27"/>
                </a:lnTo>
                <a:lnTo>
                  <a:pt x="5950" y="26578"/>
                </a:lnTo>
                <a:lnTo>
                  <a:pt x="20632" y="26578"/>
                </a:lnTo>
                <a:lnTo>
                  <a:pt x="26583" y="20627"/>
                </a:lnTo>
                <a:lnTo>
                  <a:pt x="26583" y="5950"/>
                </a:lnTo>
                <a:lnTo>
                  <a:pt x="20632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57" name="object 257"/>
          <p:cNvSpPr/>
          <p:nvPr/>
        </p:nvSpPr>
        <p:spPr>
          <a:xfrm>
            <a:off x="5597167" y="3889561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583" y="13289"/>
                </a:moveTo>
                <a:lnTo>
                  <a:pt x="26583" y="5950"/>
                </a:lnTo>
                <a:lnTo>
                  <a:pt x="20632" y="0"/>
                </a:lnTo>
                <a:lnTo>
                  <a:pt x="13294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0" y="26578"/>
                </a:lnTo>
                <a:lnTo>
                  <a:pt x="13294" y="26578"/>
                </a:lnTo>
                <a:lnTo>
                  <a:pt x="20632" y="26578"/>
                </a:lnTo>
                <a:lnTo>
                  <a:pt x="26583" y="20627"/>
                </a:lnTo>
                <a:lnTo>
                  <a:pt x="26583" y="13289"/>
                </a:lnTo>
              </a:path>
            </a:pathLst>
          </a:custGeom>
          <a:ln w="31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58" name="object 258"/>
          <p:cNvSpPr/>
          <p:nvPr/>
        </p:nvSpPr>
        <p:spPr>
          <a:xfrm>
            <a:off x="4902741" y="4198637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27" y="0"/>
                </a:moveTo>
                <a:lnTo>
                  <a:pt x="5950" y="0"/>
                </a:lnTo>
                <a:lnTo>
                  <a:pt x="0" y="5955"/>
                </a:lnTo>
                <a:lnTo>
                  <a:pt x="0" y="20632"/>
                </a:lnTo>
                <a:lnTo>
                  <a:pt x="5950" y="26583"/>
                </a:lnTo>
                <a:lnTo>
                  <a:pt x="20627" y="26583"/>
                </a:lnTo>
                <a:lnTo>
                  <a:pt x="26583" y="20632"/>
                </a:lnTo>
                <a:lnTo>
                  <a:pt x="26583" y="5955"/>
                </a:lnTo>
                <a:lnTo>
                  <a:pt x="20627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59" name="object 259"/>
          <p:cNvSpPr/>
          <p:nvPr/>
        </p:nvSpPr>
        <p:spPr>
          <a:xfrm>
            <a:off x="4902741" y="4198637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83" y="13294"/>
                </a:moveTo>
                <a:lnTo>
                  <a:pt x="26583" y="5955"/>
                </a:lnTo>
                <a:lnTo>
                  <a:pt x="20627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5"/>
                </a:lnTo>
                <a:lnTo>
                  <a:pt x="0" y="13294"/>
                </a:lnTo>
                <a:lnTo>
                  <a:pt x="0" y="20632"/>
                </a:lnTo>
                <a:lnTo>
                  <a:pt x="5950" y="26583"/>
                </a:lnTo>
                <a:lnTo>
                  <a:pt x="13289" y="26583"/>
                </a:lnTo>
                <a:lnTo>
                  <a:pt x="20627" y="26583"/>
                </a:lnTo>
                <a:lnTo>
                  <a:pt x="26583" y="20632"/>
                </a:lnTo>
                <a:lnTo>
                  <a:pt x="26583" y="13294"/>
                </a:lnTo>
              </a:path>
            </a:pathLst>
          </a:custGeom>
          <a:ln w="31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60" name="object 260"/>
          <p:cNvSpPr/>
          <p:nvPr/>
        </p:nvSpPr>
        <p:spPr>
          <a:xfrm>
            <a:off x="5910955" y="4821110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0627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32"/>
                </a:lnTo>
                <a:lnTo>
                  <a:pt x="5950" y="26583"/>
                </a:lnTo>
                <a:lnTo>
                  <a:pt x="20627" y="26583"/>
                </a:lnTo>
                <a:lnTo>
                  <a:pt x="26578" y="20632"/>
                </a:lnTo>
                <a:lnTo>
                  <a:pt x="26578" y="5950"/>
                </a:lnTo>
                <a:lnTo>
                  <a:pt x="20627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61" name="object 261"/>
          <p:cNvSpPr/>
          <p:nvPr/>
        </p:nvSpPr>
        <p:spPr>
          <a:xfrm>
            <a:off x="5910955" y="4821110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578" y="13294"/>
                </a:moveTo>
                <a:lnTo>
                  <a:pt x="26578" y="5950"/>
                </a:lnTo>
                <a:lnTo>
                  <a:pt x="20627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94"/>
                </a:lnTo>
                <a:lnTo>
                  <a:pt x="0" y="20632"/>
                </a:lnTo>
                <a:lnTo>
                  <a:pt x="5950" y="26583"/>
                </a:lnTo>
                <a:lnTo>
                  <a:pt x="13289" y="26583"/>
                </a:lnTo>
                <a:lnTo>
                  <a:pt x="20627" y="26583"/>
                </a:lnTo>
                <a:lnTo>
                  <a:pt x="26578" y="20632"/>
                </a:lnTo>
                <a:lnTo>
                  <a:pt x="26578" y="13294"/>
                </a:lnTo>
              </a:path>
            </a:pathLst>
          </a:custGeom>
          <a:ln w="31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62" name="object 262"/>
          <p:cNvSpPr/>
          <p:nvPr/>
        </p:nvSpPr>
        <p:spPr>
          <a:xfrm>
            <a:off x="4405063" y="5502453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27" y="0"/>
                </a:moveTo>
                <a:lnTo>
                  <a:pt x="5950" y="0"/>
                </a:lnTo>
                <a:lnTo>
                  <a:pt x="0" y="5951"/>
                </a:lnTo>
                <a:lnTo>
                  <a:pt x="0" y="20629"/>
                </a:lnTo>
                <a:lnTo>
                  <a:pt x="5950" y="26582"/>
                </a:lnTo>
                <a:lnTo>
                  <a:pt x="20627" y="26582"/>
                </a:lnTo>
                <a:lnTo>
                  <a:pt x="26578" y="20629"/>
                </a:lnTo>
                <a:lnTo>
                  <a:pt x="26578" y="5951"/>
                </a:lnTo>
                <a:lnTo>
                  <a:pt x="20627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63" name="object 263"/>
          <p:cNvSpPr/>
          <p:nvPr/>
        </p:nvSpPr>
        <p:spPr>
          <a:xfrm>
            <a:off x="4405063" y="5502453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78" y="13290"/>
                </a:moveTo>
                <a:lnTo>
                  <a:pt x="26578" y="5951"/>
                </a:lnTo>
                <a:lnTo>
                  <a:pt x="20627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1"/>
                </a:lnTo>
                <a:lnTo>
                  <a:pt x="0" y="13290"/>
                </a:lnTo>
                <a:lnTo>
                  <a:pt x="0" y="20629"/>
                </a:lnTo>
                <a:lnTo>
                  <a:pt x="5950" y="26582"/>
                </a:lnTo>
                <a:lnTo>
                  <a:pt x="13289" y="26582"/>
                </a:lnTo>
                <a:lnTo>
                  <a:pt x="20627" y="26582"/>
                </a:lnTo>
                <a:lnTo>
                  <a:pt x="26578" y="20629"/>
                </a:lnTo>
                <a:lnTo>
                  <a:pt x="26578" y="13290"/>
                </a:lnTo>
              </a:path>
            </a:pathLst>
          </a:custGeom>
          <a:ln w="3175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64" name="object 264"/>
          <p:cNvSpPr/>
          <p:nvPr/>
        </p:nvSpPr>
        <p:spPr>
          <a:xfrm>
            <a:off x="4054043" y="3763045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27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27"/>
                </a:lnTo>
                <a:lnTo>
                  <a:pt x="5950" y="26583"/>
                </a:lnTo>
                <a:lnTo>
                  <a:pt x="20627" y="26583"/>
                </a:lnTo>
                <a:lnTo>
                  <a:pt x="26578" y="20627"/>
                </a:lnTo>
                <a:lnTo>
                  <a:pt x="26578" y="5950"/>
                </a:lnTo>
                <a:lnTo>
                  <a:pt x="20627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65" name="object 265"/>
          <p:cNvSpPr/>
          <p:nvPr/>
        </p:nvSpPr>
        <p:spPr>
          <a:xfrm>
            <a:off x="4054043" y="3763045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78" y="13289"/>
                </a:moveTo>
                <a:lnTo>
                  <a:pt x="26578" y="5950"/>
                </a:lnTo>
                <a:lnTo>
                  <a:pt x="20627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0" y="26583"/>
                </a:lnTo>
                <a:lnTo>
                  <a:pt x="13289" y="26583"/>
                </a:lnTo>
                <a:lnTo>
                  <a:pt x="20627" y="26583"/>
                </a:lnTo>
                <a:lnTo>
                  <a:pt x="26578" y="20627"/>
                </a:lnTo>
                <a:lnTo>
                  <a:pt x="26578" y="13289"/>
                </a:lnTo>
              </a:path>
            </a:pathLst>
          </a:custGeom>
          <a:ln w="3175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66" name="object 266"/>
          <p:cNvSpPr/>
          <p:nvPr/>
        </p:nvSpPr>
        <p:spPr>
          <a:xfrm>
            <a:off x="4981281" y="3834929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32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27"/>
                </a:lnTo>
                <a:lnTo>
                  <a:pt x="5950" y="26578"/>
                </a:lnTo>
                <a:lnTo>
                  <a:pt x="20632" y="26578"/>
                </a:lnTo>
                <a:lnTo>
                  <a:pt x="26583" y="20627"/>
                </a:lnTo>
                <a:lnTo>
                  <a:pt x="26583" y="5950"/>
                </a:lnTo>
                <a:lnTo>
                  <a:pt x="20632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67" name="object 267"/>
          <p:cNvSpPr/>
          <p:nvPr/>
        </p:nvSpPr>
        <p:spPr>
          <a:xfrm>
            <a:off x="4981281" y="3834929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83" y="13289"/>
                </a:moveTo>
                <a:lnTo>
                  <a:pt x="26583" y="5950"/>
                </a:lnTo>
                <a:lnTo>
                  <a:pt x="20632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0" y="26578"/>
                </a:lnTo>
                <a:lnTo>
                  <a:pt x="13289" y="26578"/>
                </a:lnTo>
                <a:lnTo>
                  <a:pt x="20632" y="26578"/>
                </a:lnTo>
                <a:lnTo>
                  <a:pt x="26583" y="20627"/>
                </a:lnTo>
                <a:lnTo>
                  <a:pt x="26583" y="13289"/>
                </a:lnTo>
              </a:path>
            </a:pathLst>
          </a:custGeom>
          <a:ln w="3175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68" name="object 268"/>
          <p:cNvSpPr/>
          <p:nvPr/>
        </p:nvSpPr>
        <p:spPr>
          <a:xfrm>
            <a:off x="4559404" y="4550755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27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32"/>
                </a:lnTo>
                <a:lnTo>
                  <a:pt x="5950" y="26583"/>
                </a:lnTo>
                <a:lnTo>
                  <a:pt x="20627" y="26583"/>
                </a:lnTo>
                <a:lnTo>
                  <a:pt x="26583" y="20632"/>
                </a:lnTo>
                <a:lnTo>
                  <a:pt x="26583" y="5950"/>
                </a:lnTo>
                <a:lnTo>
                  <a:pt x="20627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69" name="object 269"/>
          <p:cNvSpPr/>
          <p:nvPr/>
        </p:nvSpPr>
        <p:spPr>
          <a:xfrm>
            <a:off x="4559406" y="4550755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83" y="13289"/>
                </a:moveTo>
                <a:lnTo>
                  <a:pt x="26583" y="5950"/>
                </a:lnTo>
                <a:lnTo>
                  <a:pt x="20627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32"/>
                </a:lnTo>
                <a:lnTo>
                  <a:pt x="5950" y="26583"/>
                </a:lnTo>
                <a:lnTo>
                  <a:pt x="13289" y="26583"/>
                </a:lnTo>
                <a:lnTo>
                  <a:pt x="20627" y="26583"/>
                </a:lnTo>
                <a:lnTo>
                  <a:pt x="26583" y="20632"/>
                </a:lnTo>
                <a:lnTo>
                  <a:pt x="26583" y="13289"/>
                </a:lnTo>
              </a:path>
            </a:pathLst>
          </a:custGeom>
          <a:ln w="3175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70" name="object 270"/>
          <p:cNvSpPr/>
          <p:nvPr/>
        </p:nvSpPr>
        <p:spPr>
          <a:xfrm>
            <a:off x="4630030" y="3871536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27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27"/>
                </a:lnTo>
                <a:lnTo>
                  <a:pt x="5950" y="26578"/>
                </a:lnTo>
                <a:lnTo>
                  <a:pt x="20627" y="26578"/>
                </a:lnTo>
                <a:lnTo>
                  <a:pt x="26583" y="20627"/>
                </a:lnTo>
                <a:lnTo>
                  <a:pt x="26583" y="5950"/>
                </a:lnTo>
                <a:lnTo>
                  <a:pt x="20627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71" name="object 271"/>
          <p:cNvSpPr/>
          <p:nvPr/>
        </p:nvSpPr>
        <p:spPr>
          <a:xfrm>
            <a:off x="4630030" y="3871536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83" y="13289"/>
                </a:moveTo>
                <a:lnTo>
                  <a:pt x="26583" y="5950"/>
                </a:lnTo>
                <a:lnTo>
                  <a:pt x="20627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0" y="26578"/>
                </a:lnTo>
                <a:lnTo>
                  <a:pt x="13289" y="26578"/>
                </a:lnTo>
                <a:lnTo>
                  <a:pt x="20627" y="26578"/>
                </a:lnTo>
                <a:lnTo>
                  <a:pt x="26583" y="20627"/>
                </a:lnTo>
                <a:lnTo>
                  <a:pt x="26583" y="13289"/>
                </a:lnTo>
              </a:path>
            </a:pathLst>
          </a:custGeom>
          <a:ln w="3175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72" name="object 272"/>
          <p:cNvSpPr/>
          <p:nvPr/>
        </p:nvSpPr>
        <p:spPr>
          <a:xfrm>
            <a:off x="5615041" y="3889561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0632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27"/>
                </a:lnTo>
                <a:lnTo>
                  <a:pt x="5950" y="26578"/>
                </a:lnTo>
                <a:lnTo>
                  <a:pt x="20632" y="26578"/>
                </a:lnTo>
                <a:lnTo>
                  <a:pt x="26583" y="20627"/>
                </a:lnTo>
                <a:lnTo>
                  <a:pt x="26583" y="5950"/>
                </a:lnTo>
                <a:lnTo>
                  <a:pt x="20632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73" name="object 273"/>
          <p:cNvSpPr/>
          <p:nvPr/>
        </p:nvSpPr>
        <p:spPr>
          <a:xfrm>
            <a:off x="5615041" y="3889561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583" y="13289"/>
                </a:moveTo>
                <a:lnTo>
                  <a:pt x="26583" y="5950"/>
                </a:lnTo>
                <a:lnTo>
                  <a:pt x="20632" y="0"/>
                </a:lnTo>
                <a:lnTo>
                  <a:pt x="13294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0" y="26578"/>
                </a:lnTo>
                <a:lnTo>
                  <a:pt x="13294" y="26578"/>
                </a:lnTo>
                <a:lnTo>
                  <a:pt x="20632" y="26578"/>
                </a:lnTo>
                <a:lnTo>
                  <a:pt x="26583" y="20627"/>
                </a:lnTo>
                <a:lnTo>
                  <a:pt x="26583" y="13289"/>
                </a:lnTo>
              </a:path>
            </a:pathLst>
          </a:custGeom>
          <a:ln w="3175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74" name="object 274"/>
          <p:cNvSpPr/>
          <p:nvPr/>
        </p:nvSpPr>
        <p:spPr>
          <a:xfrm>
            <a:off x="5127476" y="4019290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27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27"/>
                </a:lnTo>
                <a:lnTo>
                  <a:pt x="5950" y="26583"/>
                </a:lnTo>
                <a:lnTo>
                  <a:pt x="20627" y="26583"/>
                </a:lnTo>
                <a:lnTo>
                  <a:pt x="26583" y="20627"/>
                </a:lnTo>
                <a:lnTo>
                  <a:pt x="26583" y="5950"/>
                </a:lnTo>
                <a:lnTo>
                  <a:pt x="20627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75" name="object 275"/>
          <p:cNvSpPr/>
          <p:nvPr/>
        </p:nvSpPr>
        <p:spPr>
          <a:xfrm>
            <a:off x="5127476" y="4019290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83" y="13289"/>
                </a:moveTo>
                <a:lnTo>
                  <a:pt x="26583" y="5950"/>
                </a:lnTo>
                <a:lnTo>
                  <a:pt x="20627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0" y="26583"/>
                </a:lnTo>
                <a:lnTo>
                  <a:pt x="13289" y="26583"/>
                </a:lnTo>
                <a:lnTo>
                  <a:pt x="20627" y="26583"/>
                </a:lnTo>
                <a:lnTo>
                  <a:pt x="26583" y="20627"/>
                </a:lnTo>
                <a:lnTo>
                  <a:pt x="26583" y="13289"/>
                </a:lnTo>
              </a:path>
            </a:pathLst>
          </a:custGeom>
          <a:ln w="3175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76" name="object 276"/>
          <p:cNvSpPr/>
          <p:nvPr/>
        </p:nvSpPr>
        <p:spPr>
          <a:xfrm>
            <a:off x="5078170" y="4135857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27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27"/>
                </a:lnTo>
                <a:lnTo>
                  <a:pt x="5950" y="26578"/>
                </a:lnTo>
                <a:lnTo>
                  <a:pt x="20627" y="26578"/>
                </a:lnTo>
                <a:lnTo>
                  <a:pt x="26578" y="20627"/>
                </a:lnTo>
                <a:lnTo>
                  <a:pt x="26578" y="5950"/>
                </a:lnTo>
                <a:lnTo>
                  <a:pt x="20627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77" name="object 277"/>
          <p:cNvSpPr/>
          <p:nvPr/>
        </p:nvSpPr>
        <p:spPr>
          <a:xfrm>
            <a:off x="5078170" y="4135857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78" y="13289"/>
                </a:moveTo>
                <a:lnTo>
                  <a:pt x="26578" y="5950"/>
                </a:lnTo>
                <a:lnTo>
                  <a:pt x="20627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0" y="26578"/>
                </a:lnTo>
                <a:lnTo>
                  <a:pt x="13289" y="26578"/>
                </a:lnTo>
                <a:lnTo>
                  <a:pt x="20627" y="26578"/>
                </a:lnTo>
                <a:lnTo>
                  <a:pt x="26578" y="20627"/>
                </a:lnTo>
                <a:lnTo>
                  <a:pt x="26578" y="13289"/>
                </a:lnTo>
              </a:path>
            </a:pathLst>
          </a:custGeom>
          <a:ln w="3175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78" name="object 278"/>
          <p:cNvSpPr/>
          <p:nvPr/>
        </p:nvSpPr>
        <p:spPr>
          <a:xfrm>
            <a:off x="4767200" y="3987698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32" y="0"/>
                </a:moveTo>
                <a:lnTo>
                  <a:pt x="5955" y="0"/>
                </a:lnTo>
                <a:lnTo>
                  <a:pt x="0" y="5950"/>
                </a:lnTo>
                <a:lnTo>
                  <a:pt x="0" y="20632"/>
                </a:lnTo>
                <a:lnTo>
                  <a:pt x="5955" y="26583"/>
                </a:lnTo>
                <a:lnTo>
                  <a:pt x="20632" y="26583"/>
                </a:lnTo>
                <a:lnTo>
                  <a:pt x="26583" y="20632"/>
                </a:lnTo>
                <a:lnTo>
                  <a:pt x="26583" y="5950"/>
                </a:lnTo>
                <a:lnTo>
                  <a:pt x="20632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79" name="object 279"/>
          <p:cNvSpPr/>
          <p:nvPr/>
        </p:nvSpPr>
        <p:spPr>
          <a:xfrm>
            <a:off x="4767202" y="3987698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83" y="13294"/>
                </a:moveTo>
                <a:lnTo>
                  <a:pt x="26583" y="5950"/>
                </a:lnTo>
                <a:lnTo>
                  <a:pt x="20632" y="0"/>
                </a:lnTo>
                <a:lnTo>
                  <a:pt x="13294" y="0"/>
                </a:lnTo>
                <a:lnTo>
                  <a:pt x="5955" y="0"/>
                </a:lnTo>
                <a:lnTo>
                  <a:pt x="0" y="5950"/>
                </a:lnTo>
                <a:lnTo>
                  <a:pt x="0" y="13294"/>
                </a:lnTo>
                <a:lnTo>
                  <a:pt x="0" y="20632"/>
                </a:lnTo>
                <a:lnTo>
                  <a:pt x="5955" y="26583"/>
                </a:lnTo>
                <a:lnTo>
                  <a:pt x="13294" y="26583"/>
                </a:lnTo>
                <a:lnTo>
                  <a:pt x="20632" y="26583"/>
                </a:lnTo>
                <a:lnTo>
                  <a:pt x="26583" y="20632"/>
                </a:lnTo>
                <a:lnTo>
                  <a:pt x="26583" y="13294"/>
                </a:lnTo>
              </a:path>
            </a:pathLst>
          </a:custGeom>
          <a:ln w="3175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80" name="object 280"/>
          <p:cNvSpPr/>
          <p:nvPr/>
        </p:nvSpPr>
        <p:spPr>
          <a:xfrm>
            <a:off x="4487753" y="4061537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32" y="0"/>
                </a:moveTo>
                <a:lnTo>
                  <a:pt x="5955" y="0"/>
                </a:lnTo>
                <a:lnTo>
                  <a:pt x="0" y="5955"/>
                </a:lnTo>
                <a:lnTo>
                  <a:pt x="0" y="20632"/>
                </a:lnTo>
                <a:lnTo>
                  <a:pt x="5955" y="26583"/>
                </a:lnTo>
                <a:lnTo>
                  <a:pt x="20632" y="26583"/>
                </a:lnTo>
                <a:lnTo>
                  <a:pt x="26583" y="20632"/>
                </a:lnTo>
                <a:lnTo>
                  <a:pt x="26583" y="5955"/>
                </a:lnTo>
                <a:lnTo>
                  <a:pt x="20632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81" name="object 281"/>
          <p:cNvSpPr/>
          <p:nvPr/>
        </p:nvSpPr>
        <p:spPr>
          <a:xfrm>
            <a:off x="4487753" y="4061537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83" y="13294"/>
                </a:moveTo>
                <a:lnTo>
                  <a:pt x="26583" y="5955"/>
                </a:lnTo>
                <a:lnTo>
                  <a:pt x="20632" y="0"/>
                </a:lnTo>
                <a:lnTo>
                  <a:pt x="13294" y="0"/>
                </a:lnTo>
                <a:lnTo>
                  <a:pt x="5955" y="0"/>
                </a:lnTo>
                <a:lnTo>
                  <a:pt x="0" y="5955"/>
                </a:lnTo>
                <a:lnTo>
                  <a:pt x="0" y="13294"/>
                </a:lnTo>
                <a:lnTo>
                  <a:pt x="0" y="20632"/>
                </a:lnTo>
                <a:lnTo>
                  <a:pt x="5955" y="26583"/>
                </a:lnTo>
                <a:lnTo>
                  <a:pt x="13294" y="26583"/>
                </a:lnTo>
                <a:lnTo>
                  <a:pt x="20632" y="26583"/>
                </a:lnTo>
                <a:lnTo>
                  <a:pt x="26583" y="20632"/>
                </a:lnTo>
                <a:lnTo>
                  <a:pt x="26583" y="13294"/>
                </a:lnTo>
              </a:path>
            </a:pathLst>
          </a:custGeom>
          <a:ln w="3175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82" name="object 282"/>
          <p:cNvSpPr/>
          <p:nvPr/>
        </p:nvSpPr>
        <p:spPr>
          <a:xfrm>
            <a:off x="3906358" y="3366718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32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27"/>
                </a:lnTo>
                <a:lnTo>
                  <a:pt x="5950" y="26583"/>
                </a:lnTo>
                <a:lnTo>
                  <a:pt x="20632" y="26583"/>
                </a:lnTo>
                <a:lnTo>
                  <a:pt x="26583" y="20627"/>
                </a:lnTo>
                <a:lnTo>
                  <a:pt x="26583" y="5950"/>
                </a:lnTo>
                <a:lnTo>
                  <a:pt x="20632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83" name="object 283"/>
          <p:cNvSpPr/>
          <p:nvPr/>
        </p:nvSpPr>
        <p:spPr>
          <a:xfrm>
            <a:off x="3906358" y="3366718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83" y="13289"/>
                </a:moveTo>
                <a:lnTo>
                  <a:pt x="26583" y="5950"/>
                </a:lnTo>
                <a:lnTo>
                  <a:pt x="20632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0" y="26583"/>
                </a:lnTo>
                <a:lnTo>
                  <a:pt x="13289" y="26583"/>
                </a:lnTo>
                <a:lnTo>
                  <a:pt x="20632" y="26583"/>
                </a:lnTo>
                <a:lnTo>
                  <a:pt x="26583" y="20627"/>
                </a:lnTo>
                <a:lnTo>
                  <a:pt x="26583" y="13289"/>
                </a:lnTo>
              </a:path>
            </a:pathLst>
          </a:custGeom>
          <a:ln w="3175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84" name="object 284"/>
          <p:cNvSpPr/>
          <p:nvPr/>
        </p:nvSpPr>
        <p:spPr>
          <a:xfrm>
            <a:off x="4664915" y="3928756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0627" y="0"/>
                </a:moveTo>
                <a:lnTo>
                  <a:pt x="5950" y="0"/>
                </a:lnTo>
                <a:lnTo>
                  <a:pt x="0" y="5950"/>
                </a:lnTo>
                <a:lnTo>
                  <a:pt x="0" y="20627"/>
                </a:lnTo>
                <a:lnTo>
                  <a:pt x="5950" y="26583"/>
                </a:lnTo>
                <a:lnTo>
                  <a:pt x="20627" y="26583"/>
                </a:lnTo>
                <a:lnTo>
                  <a:pt x="26578" y="20627"/>
                </a:lnTo>
                <a:lnTo>
                  <a:pt x="26578" y="5950"/>
                </a:lnTo>
                <a:lnTo>
                  <a:pt x="20627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85" name="object 285"/>
          <p:cNvSpPr/>
          <p:nvPr/>
        </p:nvSpPr>
        <p:spPr>
          <a:xfrm>
            <a:off x="4664915" y="3928756"/>
            <a:ext cx="52851" cy="52851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578" y="13289"/>
                </a:moveTo>
                <a:lnTo>
                  <a:pt x="26578" y="5950"/>
                </a:lnTo>
                <a:lnTo>
                  <a:pt x="20627" y="0"/>
                </a:lnTo>
                <a:lnTo>
                  <a:pt x="13289" y="0"/>
                </a:lnTo>
                <a:lnTo>
                  <a:pt x="5950" y="0"/>
                </a:lnTo>
                <a:lnTo>
                  <a:pt x="0" y="5950"/>
                </a:lnTo>
                <a:lnTo>
                  <a:pt x="0" y="13289"/>
                </a:lnTo>
                <a:lnTo>
                  <a:pt x="0" y="20627"/>
                </a:lnTo>
                <a:lnTo>
                  <a:pt x="5950" y="26583"/>
                </a:lnTo>
                <a:lnTo>
                  <a:pt x="13289" y="26583"/>
                </a:lnTo>
                <a:lnTo>
                  <a:pt x="20627" y="26583"/>
                </a:lnTo>
                <a:lnTo>
                  <a:pt x="26578" y="20627"/>
                </a:lnTo>
                <a:lnTo>
                  <a:pt x="26578" y="13289"/>
                </a:lnTo>
              </a:path>
            </a:pathLst>
          </a:custGeom>
          <a:ln w="3175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86" name="object 286"/>
          <p:cNvSpPr/>
          <p:nvPr/>
        </p:nvSpPr>
        <p:spPr>
          <a:xfrm>
            <a:off x="4709581" y="3307614"/>
            <a:ext cx="797793" cy="2307811"/>
          </a:xfrm>
          <a:custGeom>
            <a:avLst/>
            <a:gdLst/>
            <a:ahLst/>
            <a:cxnLst/>
            <a:rect l="l" t="t" r="r" b="b"/>
            <a:pathLst>
              <a:path w="402589" h="1164589">
                <a:moveTo>
                  <a:pt x="0" y="1163987"/>
                </a:moveTo>
                <a:lnTo>
                  <a:pt x="402151" y="0"/>
                </a:lnTo>
              </a:path>
            </a:pathLst>
          </a:custGeom>
          <a:ln w="89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87" name="object 287"/>
          <p:cNvSpPr/>
          <p:nvPr/>
        </p:nvSpPr>
        <p:spPr>
          <a:xfrm>
            <a:off x="4401908" y="3307614"/>
            <a:ext cx="797793" cy="2307811"/>
          </a:xfrm>
          <a:custGeom>
            <a:avLst/>
            <a:gdLst/>
            <a:ahLst/>
            <a:cxnLst/>
            <a:rect l="l" t="t" r="r" b="b"/>
            <a:pathLst>
              <a:path w="402589" h="1164589">
                <a:moveTo>
                  <a:pt x="0" y="1163987"/>
                </a:moveTo>
                <a:lnTo>
                  <a:pt x="402161" y="0"/>
                </a:lnTo>
              </a:path>
            </a:pathLst>
          </a:custGeom>
          <a:ln w="5933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88" name="object 288"/>
          <p:cNvSpPr/>
          <p:nvPr/>
        </p:nvSpPr>
        <p:spPr>
          <a:xfrm>
            <a:off x="5017171" y="3307614"/>
            <a:ext cx="797793" cy="2307811"/>
          </a:xfrm>
          <a:custGeom>
            <a:avLst/>
            <a:gdLst/>
            <a:ahLst/>
            <a:cxnLst/>
            <a:rect l="l" t="t" r="r" b="b"/>
            <a:pathLst>
              <a:path w="402589" h="1164589">
                <a:moveTo>
                  <a:pt x="0" y="1163987"/>
                </a:moveTo>
                <a:lnTo>
                  <a:pt x="402164" y="0"/>
                </a:lnTo>
              </a:path>
            </a:pathLst>
          </a:custGeom>
          <a:ln w="5933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89" name="object 289"/>
          <p:cNvSpPr txBox="1"/>
          <p:nvPr/>
        </p:nvSpPr>
        <p:spPr>
          <a:xfrm>
            <a:off x="4929197" y="5822289"/>
            <a:ext cx="218951" cy="199504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25168">
              <a:spcBef>
                <a:spcPts val="248"/>
              </a:spcBef>
            </a:pPr>
            <a:r>
              <a:rPr sz="1635" i="1" spc="252" baseline="10101" dirty="0">
                <a:solidFill>
                  <a:srgbClr val="231F20"/>
                </a:solidFill>
                <a:latin typeface="Verdana"/>
                <a:cs typeface="Verdana"/>
              </a:rPr>
              <a:t>X</a:t>
            </a:r>
            <a:r>
              <a:rPr sz="793" spc="-50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sz="793">
              <a:latin typeface="Arial"/>
              <a:cs typeface="Arial"/>
            </a:endParaRPr>
          </a:p>
        </p:txBody>
      </p:sp>
      <p:sp>
        <p:nvSpPr>
          <p:cNvPr id="290" name="object 290"/>
          <p:cNvSpPr txBox="1"/>
          <p:nvPr/>
        </p:nvSpPr>
        <p:spPr>
          <a:xfrm>
            <a:off x="2107260" y="5822289"/>
            <a:ext cx="218951" cy="199504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25168">
              <a:spcBef>
                <a:spcPts val="248"/>
              </a:spcBef>
            </a:pPr>
            <a:r>
              <a:rPr sz="1635" i="1" spc="252" baseline="10101" dirty="0">
                <a:solidFill>
                  <a:srgbClr val="231F20"/>
                </a:solidFill>
                <a:latin typeface="Verdana"/>
                <a:cs typeface="Verdana"/>
              </a:rPr>
              <a:t>X</a:t>
            </a:r>
            <a:r>
              <a:rPr sz="793" spc="-50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sz="793">
              <a:latin typeface="Arial"/>
              <a:cs typeface="Arial"/>
            </a:endParaRPr>
          </a:p>
        </p:txBody>
      </p:sp>
      <p:sp>
        <p:nvSpPr>
          <p:cNvPr id="291" name="object 291"/>
          <p:cNvSpPr txBox="1"/>
          <p:nvPr/>
        </p:nvSpPr>
        <p:spPr>
          <a:xfrm>
            <a:off x="4929195" y="3000354"/>
            <a:ext cx="218951" cy="199504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25168">
              <a:spcBef>
                <a:spcPts val="248"/>
              </a:spcBef>
            </a:pPr>
            <a:r>
              <a:rPr sz="1635" i="1" spc="252" baseline="10101" dirty="0">
                <a:solidFill>
                  <a:srgbClr val="231F20"/>
                </a:solidFill>
                <a:latin typeface="Verdana"/>
                <a:cs typeface="Verdana"/>
              </a:rPr>
              <a:t>X</a:t>
            </a:r>
            <a:r>
              <a:rPr sz="793" spc="-50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sz="793">
              <a:latin typeface="Arial"/>
              <a:cs typeface="Arial"/>
            </a:endParaRPr>
          </a:p>
        </p:txBody>
      </p:sp>
      <p:sp>
        <p:nvSpPr>
          <p:cNvPr id="292" name="object 292"/>
          <p:cNvSpPr txBox="1"/>
          <p:nvPr/>
        </p:nvSpPr>
        <p:spPr>
          <a:xfrm>
            <a:off x="2107258" y="3000354"/>
            <a:ext cx="218951" cy="199504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25168">
              <a:spcBef>
                <a:spcPts val="248"/>
              </a:spcBef>
            </a:pPr>
            <a:r>
              <a:rPr sz="1635" i="1" spc="252" baseline="10101" dirty="0">
                <a:solidFill>
                  <a:srgbClr val="231F20"/>
                </a:solidFill>
                <a:latin typeface="Verdana"/>
                <a:cs typeface="Verdana"/>
              </a:rPr>
              <a:t>X</a:t>
            </a:r>
            <a:r>
              <a:rPr sz="793" spc="-50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sz="793">
              <a:latin typeface="Arial"/>
              <a:cs typeface="Arial"/>
            </a:endParaRPr>
          </a:p>
        </p:txBody>
      </p:sp>
      <p:sp>
        <p:nvSpPr>
          <p:cNvPr id="293" name="object 293"/>
          <p:cNvSpPr txBox="1"/>
          <p:nvPr/>
        </p:nvSpPr>
        <p:spPr>
          <a:xfrm>
            <a:off x="3413902" y="4314424"/>
            <a:ext cx="167738" cy="218951"/>
          </a:xfrm>
          <a:prstGeom prst="rect">
            <a:avLst/>
          </a:prstGeom>
        </p:spPr>
        <p:txBody>
          <a:bodyPr vert="vert270" wrap="square" lIns="0" tIns="16359" rIns="0" bIns="0" rtlCol="0">
            <a:spAutoFit/>
          </a:bodyPr>
          <a:lstStyle/>
          <a:p>
            <a:pPr marL="25168">
              <a:spcBef>
                <a:spcPts val="129"/>
              </a:spcBef>
            </a:pPr>
            <a:r>
              <a:rPr sz="1635" i="1" baseline="10101" dirty="0">
                <a:solidFill>
                  <a:srgbClr val="231F20"/>
                </a:solidFill>
                <a:latin typeface="Verdana"/>
                <a:cs typeface="Verdana"/>
              </a:rPr>
              <a:t>X</a:t>
            </a:r>
            <a:r>
              <a:rPr sz="793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endParaRPr sz="793">
              <a:latin typeface="Arial"/>
              <a:cs typeface="Arial"/>
            </a:endParaRPr>
          </a:p>
        </p:txBody>
      </p:sp>
      <p:sp>
        <p:nvSpPr>
          <p:cNvPr id="294" name="object 294"/>
          <p:cNvSpPr txBox="1"/>
          <p:nvPr/>
        </p:nvSpPr>
        <p:spPr>
          <a:xfrm>
            <a:off x="591970" y="4314423"/>
            <a:ext cx="323422" cy="1296099"/>
          </a:xfrm>
          <a:prstGeom prst="rect">
            <a:avLst/>
          </a:prstGeom>
        </p:spPr>
        <p:txBody>
          <a:bodyPr vert="vert270" wrap="square" lIns="0" tIns="16359" rIns="0" bIns="0" rtlCol="0">
            <a:spAutoFit/>
          </a:bodyPr>
          <a:lstStyle/>
          <a:p>
            <a:pPr marR="10067" algn="r">
              <a:spcBef>
                <a:spcPts val="129"/>
              </a:spcBef>
            </a:pPr>
            <a:r>
              <a:rPr sz="1635" i="1" baseline="10101" dirty="0">
                <a:solidFill>
                  <a:srgbClr val="231F20"/>
                </a:solidFill>
                <a:latin typeface="Verdana"/>
                <a:cs typeface="Verdana"/>
              </a:rPr>
              <a:t>X</a:t>
            </a:r>
            <a:r>
              <a:rPr sz="793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endParaRPr sz="793">
              <a:latin typeface="Arial"/>
              <a:cs typeface="Arial"/>
            </a:endParaRPr>
          </a:p>
          <a:p>
            <a:pPr marR="109477" algn="r">
              <a:spcBef>
                <a:spcPts val="495"/>
              </a:spcBef>
              <a:tabLst>
                <a:tab pos="358638" algn="l"/>
                <a:tab pos="718535" algn="l"/>
                <a:tab pos="1101082" algn="l"/>
              </a:tabLst>
            </a:pPr>
            <a:r>
              <a:rPr sz="595" dirty="0">
                <a:latin typeface="Arial"/>
                <a:cs typeface="Arial"/>
              </a:rPr>
              <a:t>−3	−2	−1	0</a:t>
            </a:r>
            <a:endParaRPr sz="595">
              <a:latin typeface="Arial"/>
              <a:cs typeface="Arial"/>
            </a:endParaRPr>
          </a:p>
        </p:txBody>
      </p:sp>
      <p:sp>
        <p:nvSpPr>
          <p:cNvPr id="295" name="object 295"/>
          <p:cNvSpPr txBox="1"/>
          <p:nvPr/>
        </p:nvSpPr>
        <p:spPr>
          <a:xfrm>
            <a:off x="3413902" y="1492495"/>
            <a:ext cx="167738" cy="218951"/>
          </a:xfrm>
          <a:prstGeom prst="rect">
            <a:avLst/>
          </a:prstGeom>
        </p:spPr>
        <p:txBody>
          <a:bodyPr vert="vert270" wrap="square" lIns="0" tIns="16359" rIns="0" bIns="0" rtlCol="0">
            <a:spAutoFit/>
          </a:bodyPr>
          <a:lstStyle/>
          <a:p>
            <a:pPr marL="25168">
              <a:spcBef>
                <a:spcPts val="129"/>
              </a:spcBef>
            </a:pPr>
            <a:r>
              <a:rPr sz="1635" i="1" baseline="10101" dirty="0">
                <a:solidFill>
                  <a:srgbClr val="231F20"/>
                </a:solidFill>
                <a:latin typeface="Verdana"/>
                <a:cs typeface="Verdana"/>
              </a:rPr>
              <a:t>X</a:t>
            </a:r>
            <a:r>
              <a:rPr sz="793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endParaRPr sz="793">
              <a:latin typeface="Arial"/>
              <a:cs typeface="Arial"/>
            </a:endParaRPr>
          </a:p>
        </p:txBody>
      </p:sp>
      <p:sp>
        <p:nvSpPr>
          <p:cNvPr id="296" name="object 296"/>
          <p:cNvSpPr txBox="1"/>
          <p:nvPr/>
        </p:nvSpPr>
        <p:spPr>
          <a:xfrm>
            <a:off x="591970" y="1492495"/>
            <a:ext cx="323422" cy="218951"/>
          </a:xfrm>
          <a:prstGeom prst="rect">
            <a:avLst/>
          </a:prstGeom>
        </p:spPr>
        <p:txBody>
          <a:bodyPr vert="vert270" wrap="square" lIns="0" tIns="16359" rIns="0" bIns="0" rtlCol="0">
            <a:spAutoFit/>
          </a:bodyPr>
          <a:lstStyle/>
          <a:p>
            <a:pPr marL="25168">
              <a:spcBef>
                <a:spcPts val="129"/>
              </a:spcBef>
            </a:pPr>
            <a:r>
              <a:rPr sz="1635" i="1" baseline="10101" dirty="0">
                <a:solidFill>
                  <a:srgbClr val="231F20"/>
                </a:solidFill>
                <a:latin typeface="Verdana"/>
                <a:cs typeface="Verdana"/>
              </a:rPr>
              <a:t>X</a:t>
            </a:r>
            <a:r>
              <a:rPr sz="793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endParaRPr sz="793">
              <a:latin typeface="Arial"/>
              <a:cs typeface="Arial"/>
            </a:endParaRPr>
          </a:p>
          <a:p>
            <a:pPr marL="49077">
              <a:spcBef>
                <a:spcPts val="495"/>
              </a:spcBef>
            </a:pPr>
            <a:r>
              <a:rPr sz="595" dirty="0">
                <a:latin typeface="Arial"/>
                <a:cs typeface="Arial"/>
              </a:rPr>
              <a:t>0</a:t>
            </a:r>
            <a:endParaRPr sz="595">
              <a:latin typeface="Arial"/>
              <a:cs typeface="Arial"/>
            </a:endParaRPr>
          </a:p>
        </p:txBody>
      </p:sp>
      <p:pic>
        <p:nvPicPr>
          <p:cNvPr id="298" name="Picture 2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049" y="5400665"/>
            <a:ext cx="5982347" cy="143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9630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6479" y="279604"/>
            <a:ext cx="6253472" cy="711415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79" dirty="0"/>
              <a:t>Linear </a:t>
            </a:r>
            <a:r>
              <a:rPr spc="129" dirty="0"/>
              <a:t>boundary </a:t>
            </a:r>
            <a:r>
              <a:rPr spc="99" dirty="0"/>
              <a:t>can</a:t>
            </a:r>
            <a:r>
              <a:rPr spc="436" dirty="0"/>
              <a:t> </a:t>
            </a:r>
            <a:r>
              <a:rPr spc="20" dirty="0"/>
              <a:t>fail</a:t>
            </a:r>
          </a:p>
        </p:txBody>
      </p:sp>
      <p:sp>
        <p:nvSpPr>
          <p:cNvPr id="3" name="object 3"/>
          <p:cNvSpPr/>
          <p:nvPr/>
        </p:nvSpPr>
        <p:spPr>
          <a:xfrm>
            <a:off x="2988942" y="1516566"/>
            <a:ext cx="3691937" cy="3687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3391615" y="5262404"/>
            <a:ext cx="221469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spc="-10" dirty="0">
                <a:latin typeface="Arial"/>
                <a:cs typeface="Arial"/>
              </a:rPr>
              <a:t>−4</a:t>
            </a:r>
            <a:endParaRPr sz="118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13372" y="5262404"/>
            <a:ext cx="221469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spc="-10" dirty="0">
                <a:latin typeface="Arial"/>
                <a:cs typeface="Arial"/>
              </a:rPr>
              <a:t>−2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78782" y="5262404"/>
            <a:ext cx="13464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spc="-10" dirty="0">
                <a:latin typeface="Arial"/>
                <a:cs typeface="Arial"/>
              </a:rPr>
              <a:t>0</a:t>
            </a:r>
            <a:endParaRPr sz="118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00539" y="5262404"/>
            <a:ext cx="13464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spc="-10" dirty="0">
                <a:latin typeface="Arial"/>
                <a:cs typeface="Arial"/>
              </a:rPr>
              <a:t>2</a:t>
            </a:r>
            <a:endParaRPr sz="118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22294" y="5262404"/>
            <a:ext cx="13464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spc="-10" dirty="0">
                <a:latin typeface="Arial"/>
                <a:cs typeface="Arial"/>
              </a:rPr>
              <a:t>4</a:t>
            </a:r>
            <a:endParaRPr sz="1189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93363" y="4722420"/>
            <a:ext cx="179536" cy="221469"/>
          </a:xfrm>
          <a:prstGeom prst="rect">
            <a:avLst/>
          </a:prstGeom>
        </p:spPr>
        <p:txBody>
          <a:bodyPr vert="vert270" wrap="square" lIns="0" tIns="18875" rIns="0" bIns="0" rtlCol="0">
            <a:spAutoFit/>
          </a:bodyPr>
          <a:lstStyle/>
          <a:p>
            <a:pPr marL="25168">
              <a:lnSpc>
                <a:spcPts val="1427"/>
              </a:lnSpc>
              <a:spcBef>
                <a:spcPts val="149"/>
              </a:spcBef>
            </a:pPr>
            <a:r>
              <a:rPr sz="1189" dirty="0">
                <a:latin typeface="Arial"/>
                <a:cs typeface="Arial"/>
              </a:rPr>
              <a:t>−4</a:t>
            </a:r>
            <a:endParaRPr sz="1189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3363" y="4022965"/>
            <a:ext cx="179536" cy="221469"/>
          </a:xfrm>
          <a:prstGeom prst="rect">
            <a:avLst/>
          </a:prstGeom>
        </p:spPr>
        <p:txBody>
          <a:bodyPr vert="vert270" wrap="square" lIns="0" tIns="18875" rIns="0" bIns="0" rtlCol="0">
            <a:spAutoFit/>
          </a:bodyPr>
          <a:lstStyle/>
          <a:p>
            <a:pPr marL="25168">
              <a:lnSpc>
                <a:spcPts val="1427"/>
              </a:lnSpc>
              <a:spcBef>
                <a:spcPts val="149"/>
              </a:spcBef>
            </a:pPr>
            <a:r>
              <a:rPr sz="1189" dirty="0">
                <a:latin typeface="Arial"/>
                <a:cs typeface="Arial"/>
              </a:rPr>
              <a:t>−2</a:t>
            </a:r>
            <a:endParaRPr sz="1189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3362" y="3367051"/>
            <a:ext cx="179536" cy="134643"/>
          </a:xfrm>
          <a:prstGeom prst="rect">
            <a:avLst/>
          </a:prstGeom>
        </p:spPr>
        <p:txBody>
          <a:bodyPr vert="vert270" wrap="square" lIns="0" tIns="18875" rIns="0" bIns="0" rtlCol="0">
            <a:spAutoFit/>
          </a:bodyPr>
          <a:lstStyle/>
          <a:p>
            <a:pPr marL="25168">
              <a:lnSpc>
                <a:spcPts val="1427"/>
              </a:lnSpc>
              <a:spcBef>
                <a:spcPts val="149"/>
              </a:spcBef>
            </a:pPr>
            <a:r>
              <a:rPr sz="1189" dirty="0">
                <a:latin typeface="Arial"/>
                <a:cs typeface="Arial"/>
              </a:rPr>
              <a:t>0</a:t>
            </a:r>
            <a:endParaRPr sz="1189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3362" y="2667595"/>
            <a:ext cx="179536" cy="134643"/>
          </a:xfrm>
          <a:prstGeom prst="rect">
            <a:avLst/>
          </a:prstGeom>
        </p:spPr>
        <p:txBody>
          <a:bodyPr vert="vert270" wrap="square" lIns="0" tIns="18875" rIns="0" bIns="0" rtlCol="0">
            <a:spAutoFit/>
          </a:bodyPr>
          <a:lstStyle/>
          <a:p>
            <a:pPr marL="25168">
              <a:lnSpc>
                <a:spcPts val="1427"/>
              </a:lnSpc>
              <a:spcBef>
                <a:spcPts val="149"/>
              </a:spcBef>
            </a:pPr>
            <a:r>
              <a:rPr sz="1189" dirty="0">
                <a:latin typeface="Arial"/>
                <a:cs typeface="Arial"/>
              </a:rPr>
              <a:t>2</a:t>
            </a:r>
            <a:endParaRPr sz="1189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93362" y="1968142"/>
            <a:ext cx="179536" cy="134643"/>
          </a:xfrm>
          <a:prstGeom prst="rect">
            <a:avLst/>
          </a:prstGeom>
        </p:spPr>
        <p:txBody>
          <a:bodyPr vert="vert270" wrap="square" lIns="0" tIns="18875" rIns="0" bIns="0" rtlCol="0">
            <a:spAutoFit/>
          </a:bodyPr>
          <a:lstStyle/>
          <a:p>
            <a:pPr marL="25168">
              <a:lnSpc>
                <a:spcPts val="1427"/>
              </a:lnSpc>
              <a:spcBef>
                <a:spcPts val="149"/>
              </a:spcBef>
            </a:pPr>
            <a:r>
              <a:rPr sz="1189" dirty="0">
                <a:latin typeface="Arial"/>
                <a:cs typeface="Arial"/>
              </a:rPr>
              <a:t>4</a:t>
            </a:r>
            <a:endParaRPr sz="1189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30899" y="5552034"/>
            <a:ext cx="305779" cy="288396"/>
          </a:xfrm>
          <a:prstGeom prst="rect">
            <a:avLst/>
          </a:prstGeom>
        </p:spPr>
        <p:txBody>
          <a:bodyPr vert="horz" wrap="square" lIns="0" tIns="28940" rIns="0" bIns="0" rtlCol="0">
            <a:spAutoFit/>
          </a:bodyPr>
          <a:lstStyle/>
          <a:p>
            <a:pPr marL="25168">
              <a:spcBef>
                <a:spcPts val="226"/>
              </a:spcBef>
            </a:pPr>
            <a:r>
              <a:rPr sz="1684" i="1" spc="238" dirty="0">
                <a:solidFill>
                  <a:srgbClr val="231F20"/>
                </a:solidFill>
                <a:latin typeface="Verdana"/>
                <a:cs typeface="Verdana"/>
              </a:rPr>
              <a:t>X</a:t>
            </a:r>
            <a:r>
              <a:rPr sz="1635" spc="-133" baseline="-15151" dirty="0">
                <a:solidFill>
                  <a:srgbClr val="231F20"/>
                </a:solidFill>
                <a:latin typeface="Verdana"/>
                <a:cs typeface="Verdana"/>
              </a:rPr>
              <a:t>1</a:t>
            </a:r>
            <a:endParaRPr sz="1635" baseline="-15151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15333" y="3056480"/>
            <a:ext cx="230832" cy="30577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25168">
              <a:lnSpc>
                <a:spcPts val="1821"/>
              </a:lnSpc>
            </a:pPr>
            <a:r>
              <a:rPr sz="1684" i="1" dirty="0">
                <a:solidFill>
                  <a:srgbClr val="231F20"/>
                </a:solidFill>
                <a:latin typeface="Verdana"/>
                <a:cs typeface="Verdana"/>
              </a:rPr>
              <a:t>X</a:t>
            </a:r>
            <a:r>
              <a:rPr sz="1635" baseline="-15151" dirty="0">
                <a:solidFill>
                  <a:srgbClr val="231F20"/>
                </a:solidFill>
                <a:latin typeface="Verdana"/>
                <a:cs typeface="Verdana"/>
              </a:rPr>
              <a:t>2</a:t>
            </a:r>
            <a:endParaRPr sz="1635" baseline="-15151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39256" y="1856038"/>
            <a:ext cx="3592632" cy="2384947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 algn="just">
              <a:lnSpc>
                <a:spcPct val="102600"/>
              </a:lnSpc>
              <a:spcBef>
                <a:spcPts val="109"/>
              </a:spcBef>
            </a:pPr>
            <a:r>
              <a:rPr sz="2180" spc="-69" dirty="0">
                <a:latin typeface="Georgia"/>
                <a:cs typeface="Georgia"/>
              </a:rPr>
              <a:t>Sometime </a:t>
            </a:r>
            <a:r>
              <a:rPr sz="2180" spc="-20" dirty="0">
                <a:latin typeface="Georgia"/>
                <a:cs typeface="Georgia"/>
              </a:rPr>
              <a:t>a </a:t>
            </a:r>
            <a:r>
              <a:rPr sz="2180" spc="-59" dirty="0" smtClean="0">
                <a:latin typeface="Georgia"/>
                <a:cs typeface="Georgia"/>
              </a:rPr>
              <a:t>linear</a:t>
            </a:r>
            <a:r>
              <a:rPr lang="en-US" sz="2180" spc="-59" dirty="0" smtClean="0">
                <a:latin typeface="Georgia"/>
                <a:cs typeface="Georgia"/>
              </a:rPr>
              <a:t> </a:t>
            </a:r>
            <a:r>
              <a:rPr sz="2180" spc="-59" dirty="0" smtClean="0">
                <a:latin typeface="Georgia"/>
                <a:cs typeface="Georgia"/>
              </a:rPr>
              <a:t>bound</a:t>
            </a:r>
            <a:r>
              <a:rPr sz="2180" dirty="0" smtClean="0">
                <a:latin typeface="Georgia"/>
                <a:cs typeface="Georgia"/>
              </a:rPr>
              <a:t>ary </a:t>
            </a:r>
            <a:r>
              <a:rPr sz="2180" spc="-50" dirty="0">
                <a:latin typeface="Georgia"/>
                <a:cs typeface="Georgia"/>
              </a:rPr>
              <a:t>simply </a:t>
            </a:r>
            <a:r>
              <a:rPr sz="2180" spc="-20" dirty="0">
                <a:latin typeface="Georgia"/>
                <a:cs typeface="Georgia"/>
              </a:rPr>
              <a:t>won’t </a:t>
            </a:r>
            <a:r>
              <a:rPr sz="2180" spc="-59" dirty="0">
                <a:latin typeface="Georgia"/>
                <a:cs typeface="Georgia"/>
              </a:rPr>
              <a:t>work,  </a:t>
            </a:r>
            <a:r>
              <a:rPr sz="2180" spc="-99" dirty="0">
                <a:latin typeface="Georgia"/>
                <a:cs typeface="Georgia"/>
              </a:rPr>
              <a:t>no </a:t>
            </a:r>
            <a:r>
              <a:rPr sz="2180" spc="-20" dirty="0">
                <a:latin typeface="Georgia"/>
                <a:cs typeface="Georgia"/>
              </a:rPr>
              <a:t>matter what </a:t>
            </a:r>
            <a:r>
              <a:rPr sz="2180" spc="-59" dirty="0">
                <a:latin typeface="Georgia"/>
                <a:cs typeface="Georgia"/>
              </a:rPr>
              <a:t>value </a:t>
            </a:r>
            <a:r>
              <a:rPr sz="2180" spc="-79" dirty="0">
                <a:latin typeface="Georgia"/>
                <a:cs typeface="Georgia"/>
              </a:rPr>
              <a:t>of  </a:t>
            </a:r>
            <a:r>
              <a:rPr sz="2180" i="1" spc="119" dirty="0">
                <a:latin typeface="Times New Roman"/>
                <a:cs typeface="Times New Roman"/>
              </a:rPr>
              <a:t>C</a:t>
            </a:r>
            <a:r>
              <a:rPr sz="2180" spc="119" dirty="0">
                <a:latin typeface="Georgia"/>
                <a:cs typeface="Georgia"/>
              </a:rPr>
              <a:t>.</a:t>
            </a:r>
            <a:endParaRPr sz="2180" dirty="0">
              <a:latin typeface="Georgia"/>
              <a:cs typeface="Georgia"/>
            </a:endParaRPr>
          </a:p>
          <a:p>
            <a:pPr marL="25168" marR="10067" algn="just">
              <a:lnSpc>
                <a:spcPct val="102600"/>
              </a:lnSpc>
              <a:spcBef>
                <a:spcPts val="1189"/>
              </a:spcBef>
            </a:pPr>
            <a:r>
              <a:rPr sz="2180" spc="10" dirty="0">
                <a:latin typeface="Georgia"/>
                <a:cs typeface="Georgia"/>
              </a:rPr>
              <a:t>The </a:t>
            </a:r>
            <a:r>
              <a:rPr sz="2180" spc="-59" dirty="0">
                <a:latin typeface="Georgia"/>
                <a:cs typeface="Georgia"/>
              </a:rPr>
              <a:t>example </a:t>
            </a:r>
            <a:r>
              <a:rPr sz="2180" spc="-99" dirty="0">
                <a:latin typeface="Georgia"/>
                <a:cs typeface="Georgia"/>
              </a:rPr>
              <a:t>on </a:t>
            </a:r>
            <a:r>
              <a:rPr sz="2180" spc="-30" dirty="0">
                <a:latin typeface="Georgia"/>
                <a:cs typeface="Georgia"/>
              </a:rPr>
              <a:t>the left  </a:t>
            </a:r>
            <a:r>
              <a:rPr sz="2180" spc="-69" dirty="0">
                <a:latin typeface="Georgia"/>
                <a:cs typeface="Georgia"/>
              </a:rPr>
              <a:t>is </a:t>
            </a:r>
            <a:r>
              <a:rPr sz="2180" spc="-79" dirty="0">
                <a:latin typeface="Georgia"/>
                <a:cs typeface="Georgia"/>
              </a:rPr>
              <a:t>such </a:t>
            </a:r>
            <a:r>
              <a:rPr sz="2180" spc="-20" dirty="0">
                <a:latin typeface="Georgia"/>
                <a:cs typeface="Georgia"/>
              </a:rPr>
              <a:t>a</a:t>
            </a:r>
            <a:r>
              <a:rPr sz="2180" spc="-218" dirty="0">
                <a:latin typeface="Georgia"/>
                <a:cs typeface="Georgia"/>
              </a:rPr>
              <a:t> </a:t>
            </a:r>
            <a:r>
              <a:rPr sz="2180" spc="-50" dirty="0">
                <a:latin typeface="Georgia"/>
                <a:cs typeface="Georgia"/>
              </a:rPr>
              <a:t>case.</a:t>
            </a:r>
            <a:endParaRPr sz="2180" dirty="0">
              <a:latin typeface="Georgia"/>
              <a:cs typeface="Georgia"/>
            </a:endParaRPr>
          </a:p>
          <a:p>
            <a:pPr marL="25168" algn="just">
              <a:spcBef>
                <a:spcPts val="1248"/>
              </a:spcBef>
            </a:pPr>
            <a:r>
              <a:rPr sz="2180" spc="20" dirty="0">
                <a:latin typeface="Georgia"/>
                <a:cs typeface="Georgia"/>
              </a:rPr>
              <a:t>What </a:t>
            </a:r>
            <a:r>
              <a:rPr sz="2180" spc="-10" dirty="0">
                <a:latin typeface="Georgia"/>
                <a:cs typeface="Georgia"/>
              </a:rPr>
              <a:t>to</a:t>
            </a:r>
            <a:r>
              <a:rPr sz="2180" spc="347" dirty="0">
                <a:latin typeface="Georgia"/>
                <a:cs typeface="Georgia"/>
              </a:rPr>
              <a:t> </a:t>
            </a:r>
            <a:r>
              <a:rPr sz="2180" spc="-59" dirty="0">
                <a:latin typeface="Georgia"/>
                <a:cs typeface="Georgia"/>
              </a:rPr>
              <a:t>do?</a:t>
            </a:r>
            <a:endParaRPr sz="218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166766538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7916" y="156506"/>
            <a:ext cx="5058386" cy="711415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109" dirty="0"/>
              <a:t>Feature</a:t>
            </a:r>
            <a:r>
              <a:rPr spc="149" dirty="0"/>
              <a:t> </a:t>
            </a:r>
            <a:r>
              <a:rPr spc="99" dirty="0"/>
              <a:t>Expansion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02886" y="1394122"/>
            <a:ext cx="7414190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86911" indent="-261743">
              <a:spcBef>
                <a:spcPts val="178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88169" algn="l"/>
              </a:tabLst>
            </a:pPr>
            <a:r>
              <a:rPr sz="2180" spc="-40" dirty="0">
                <a:latin typeface="Georgia"/>
                <a:cs typeface="Georgia"/>
              </a:rPr>
              <a:t>Enlarge</a:t>
            </a:r>
            <a:r>
              <a:rPr sz="2180" spc="168" dirty="0">
                <a:latin typeface="Georgia"/>
                <a:cs typeface="Georgia"/>
              </a:rPr>
              <a:t> </a:t>
            </a:r>
            <a:r>
              <a:rPr sz="2180" spc="-30" dirty="0">
                <a:latin typeface="Georgia"/>
                <a:cs typeface="Georgia"/>
              </a:rPr>
              <a:t>the</a:t>
            </a:r>
            <a:r>
              <a:rPr sz="2180" spc="188" dirty="0">
                <a:latin typeface="Georgia"/>
                <a:cs typeface="Georgia"/>
              </a:rPr>
              <a:t> </a:t>
            </a:r>
            <a:r>
              <a:rPr sz="2180" spc="-59" dirty="0">
                <a:latin typeface="Georgia"/>
                <a:cs typeface="Georgia"/>
              </a:rPr>
              <a:t>space</a:t>
            </a:r>
            <a:r>
              <a:rPr sz="2180" spc="178" dirty="0">
                <a:latin typeface="Georgia"/>
                <a:cs typeface="Georgia"/>
              </a:rPr>
              <a:t> </a:t>
            </a:r>
            <a:r>
              <a:rPr sz="2180" spc="-79" dirty="0">
                <a:latin typeface="Georgia"/>
                <a:cs typeface="Georgia"/>
              </a:rPr>
              <a:t>of</a:t>
            </a:r>
            <a:r>
              <a:rPr sz="2180" spc="178" dirty="0">
                <a:latin typeface="Georgia"/>
                <a:cs typeface="Georgia"/>
              </a:rPr>
              <a:t> </a:t>
            </a:r>
            <a:r>
              <a:rPr sz="2180" spc="-50" dirty="0">
                <a:latin typeface="Georgia"/>
                <a:cs typeface="Georgia"/>
              </a:rPr>
              <a:t>features</a:t>
            </a:r>
            <a:r>
              <a:rPr sz="2180" spc="178" dirty="0">
                <a:latin typeface="Georgia"/>
                <a:cs typeface="Georgia"/>
              </a:rPr>
              <a:t> </a:t>
            </a:r>
            <a:r>
              <a:rPr sz="2180" spc="-10" dirty="0">
                <a:latin typeface="Georgia"/>
                <a:cs typeface="Georgia"/>
              </a:rPr>
              <a:t>by</a:t>
            </a:r>
            <a:r>
              <a:rPr sz="2180" spc="168" dirty="0">
                <a:latin typeface="Georgia"/>
                <a:cs typeface="Georgia"/>
              </a:rPr>
              <a:t> </a:t>
            </a:r>
            <a:r>
              <a:rPr sz="2180" spc="-50" dirty="0">
                <a:latin typeface="Georgia"/>
                <a:cs typeface="Georgia"/>
              </a:rPr>
              <a:t>including</a:t>
            </a:r>
            <a:r>
              <a:rPr sz="2180" spc="178" dirty="0">
                <a:latin typeface="Georgia"/>
                <a:cs typeface="Georgia"/>
              </a:rPr>
              <a:t> </a:t>
            </a:r>
            <a:r>
              <a:rPr sz="2180" spc="-50" dirty="0">
                <a:latin typeface="Georgia"/>
                <a:cs typeface="Georgia"/>
              </a:rPr>
              <a:t>transformations;</a:t>
            </a:r>
            <a:endParaRPr sz="218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26829" y="1882637"/>
            <a:ext cx="2436163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  <a:tabLst>
                <a:tab pos="559979" algn="l"/>
                <a:tab pos="2304093" algn="l"/>
              </a:tabLst>
            </a:pPr>
            <a:r>
              <a:rPr sz="1585" spc="40" dirty="0">
                <a:latin typeface="Times New Roman"/>
                <a:cs typeface="Times New Roman"/>
              </a:rPr>
              <a:t>1	1	2</a:t>
            </a:r>
            <a:endParaRPr sz="158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5529" y="1735109"/>
            <a:ext cx="579469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30" dirty="0">
                <a:latin typeface="Georgia"/>
                <a:cs typeface="Georgia"/>
              </a:rPr>
              <a:t>e.g. </a:t>
            </a:r>
            <a:r>
              <a:rPr sz="2180" i="1" spc="258" dirty="0" smtClean="0">
                <a:latin typeface="Times New Roman"/>
                <a:cs typeface="Times New Roman"/>
              </a:rPr>
              <a:t>X</a:t>
            </a:r>
            <a:r>
              <a:rPr sz="2378" spc="386" baseline="27777" dirty="0" smtClean="0">
                <a:latin typeface="Times New Roman"/>
                <a:cs typeface="Times New Roman"/>
              </a:rPr>
              <a:t>2</a:t>
            </a:r>
            <a:r>
              <a:rPr lang="en-US" sz="2378" spc="386" baseline="27777" dirty="0" smtClean="0">
                <a:latin typeface="Times New Roman"/>
                <a:cs typeface="Times New Roman"/>
              </a:rPr>
              <a:t> </a:t>
            </a:r>
            <a:r>
              <a:rPr sz="2180" spc="258" dirty="0" smtClean="0">
                <a:latin typeface="Georgia"/>
                <a:cs typeface="Georgia"/>
              </a:rPr>
              <a:t>, </a:t>
            </a:r>
            <a:r>
              <a:rPr sz="2180" i="1" spc="258" dirty="0">
                <a:latin typeface="Times New Roman"/>
                <a:cs typeface="Times New Roman"/>
              </a:rPr>
              <a:t>X</a:t>
            </a:r>
            <a:r>
              <a:rPr sz="2378" spc="386" baseline="27777" dirty="0">
                <a:latin typeface="Times New Roman"/>
                <a:cs typeface="Times New Roman"/>
              </a:rPr>
              <a:t>3</a:t>
            </a:r>
            <a:r>
              <a:rPr sz="2180" spc="258" dirty="0">
                <a:latin typeface="Georgia"/>
                <a:cs typeface="Georgia"/>
              </a:rPr>
              <a:t>, </a:t>
            </a:r>
            <a:r>
              <a:rPr sz="2180" i="1" spc="238" dirty="0">
                <a:latin typeface="Times New Roman"/>
                <a:cs typeface="Times New Roman"/>
              </a:rPr>
              <a:t>X</a:t>
            </a:r>
            <a:r>
              <a:rPr sz="2378" spc="355" baseline="-10416" dirty="0">
                <a:latin typeface="Times New Roman"/>
                <a:cs typeface="Times New Roman"/>
              </a:rPr>
              <a:t>1</a:t>
            </a:r>
            <a:r>
              <a:rPr sz="2180" i="1" spc="238" dirty="0">
                <a:latin typeface="Times New Roman"/>
                <a:cs typeface="Times New Roman"/>
              </a:rPr>
              <a:t>X</a:t>
            </a:r>
            <a:r>
              <a:rPr sz="2378" spc="355" baseline="-10416" dirty="0">
                <a:latin typeface="Times New Roman"/>
                <a:cs typeface="Times New Roman"/>
              </a:rPr>
              <a:t>2</a:t>
            </a:r>
            <a:r>
              <a:rPr sz="2180" spc="238" dirty="0">
                <a:latin typeface="Georgia"/>
                <a:cs typeface="Georgia"/>
              </a:rPr>
              <a:t>, </a:t>
            </a:r>
            <a:r>
              <a:rPr sz="2180" i="1" spc="238" dirty="0">
                <a:latin typeface="Times New Roman"/>
                <a:cs typeface="Times New Roman"/>
              </a:rPr>
              <a:t>X</a:t>
            </a:r>
            <a:r>
              <a:rPr sz="2378" spc="355" baseline="-10416" dirty="0">
                <a:latin typeface="Times New Roman"/>
                <a:cs typeface="Times New Roman"/>
              </a:rPr>
              <a:t>1</a:t>
            </a:r>
            <a:r>
              <a:rPr sz="2180" i="1" spc="238" dirty="0">
                <a:latin typeface="Times New Roman"/>
                <a:cs typeface="Times New Roman"/>
              </a:rPr>
              <a:t>X</a:t>
            </a:r>
            <a:r>
              <a:rPr sz="2378" spc="355" baseline="27777" dirty="0">
                <a:latin typeface="Times New Roman"/>
                <a:cs typeface="Times New Roman"/>
              </a:rPr>
              <a:t>2</a:t>
            </a:r>
            <a:r>
              <a:rPr sz="2180" spc="238" dirty="0">
                <a:latin typeface="Georgia"/>
                <a:cs typeface="Georgia"/>
              </a:rPr>
              <a:t>,</a:t>
            </a:r>
            <a:r>
              <a:rPr sz="2180" i="1" spc="238" dirty="0">
                <a:latin typeface="Times New Roman"/>
                <a:cs typeface="Times New Roman"/>
              </a:rPr>
              <a:t>. </a:t>
            </a:r>
            <a:r>
              <a:rPr sz="2180" i="1" spc="50" dirty="0">
                <a:latin typeface="Times New Roman"/>
                <a:cs typeface="Times New Roman"/>
              </a:rPr>
              <a:t>. </a:t>
            </a:r>
            <a:r>
              <a:rPr sz="2180" i="1" spc="30" dirty="0">
                <a:latin typeface="Times New Roman"/>
                <a:cs typeface="Times New Roman"/>
              </a:rPr>
              <a:t>.</a:t>
            </a:r>
            <a:r>
              <a:rPr sz="2180" spc="30" dirty="0">
                <a:latin typeface="Georgia"/>
                <a:cs typeface="Georgia"/>
              </a:rPr>
              <a:t>. </a:t>
            </a:r>
            <a:r>
              <a:rPr sz="2180" spc="-99" dirty="0">
                <a:latin typeface="Georgia"/>
                <a:cs typeface="Georgia"/>
              </a:rPr>
              <a:t>Hence </a:t>
            </a:r>
            <a:r>
              <a:rPr sz="2180" spc="-69" dirty="0">
                <a:latin typeface="Georgia"/>
                <a:cs typeface="Georgia"/>
              </a:rPr>
              <a:t>go </a:t>
            </a:r>
            <a:r>
              <a:rPr sz="2180" spc="-79" dirty="0">
                <a:latin typeface="Georgia"/>
                <a:cs typeface="Georgia"/>
              </a:rPr>
              <a:t>from</a:t>
            </a:r>
            <a:r>
              <a:rPr sz="2180" spc="198" dirty="0">
                <a:latin typeface="Georgia"/>
                <a:cs typeface="Georgia"/>
              </a:rPr>
              <a:t> </a:t>
            </a:r>
            <a:r>
              <a:rPr sz="2180" spc="-20" dirty="0">
                <a:latin typeface="Georgia"/>
                <a:cs typeface="Georgia"/>
              </a:rPr>
              <a:t>a</a:t>
            </a:r>
            <a:endParaRPr sz="218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02886" y="1989344"/>
            <a:ext cx="6548446" cy="871264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286911">
              <a:spcBef>
                <a:spcPts val="860"/>
              </a:spcBef>
            </a:pPr>
            <a:r>
              <a:rPr sz="2180" i="1" spc="-69" dirty="0">
                <a:latin typeface="Times New Roman"/>
                <a:cs typeface="Times New Roman"/>
              </a:rPr>
              <a:t>p</a:t>
            </a:r>
            <a:r>
              <a:rPr sz="2180" spc="-69" dirty="0">
                <a:latin typeface="Georgia"/>
                <a:cs typeface="Georgia"/>
              </a:rPr>
              <a:t>-dimensional </a:t>
            </a:r>
            <a:r>
              <a:rPr sz="2180" spc="-59" dirty="0">
                <a:latin typeface="Georgia"/>
                <a:cs typeface="Georgia"/>
              </a:rPr>
              <a:t>space </a:t>
            </a:r>
            <a:r>
              <a:rPr sz="2180" spc="-10" dirty="0">
                <a:latin typeface="Georgia"/>
                <a:cs typeface="Georgia"/>
              </a:rPr>
              <a:t>to </a:t>
            </a:r>
            <a:r>
              <a:rPr sz="2180" spc="-20" dirty="0">
                <a:latin typeface="Georgia"/>
                <a:cs typeface="Georgia"/>
              </a:rPr>
              <a:t>a </a:t>
            </a:r>
            <a:r>
              <a:rPr sz="2180" i="1" spc="277" dirty="0">
                <a:latin typeface="Times New Roman"/>
                <a:cs typeface="Times New Roman"/>
              </a:rPr>
              <a:t>M </a:t>
            </a:r>
            <a:r>
              <a:rPr sz="2180" i="1" spc="208" dirty="0">
                <a:latin typeface="Times New Roman"/>
                <a:cs typeface="Times New Roman"/>
              </a:rPr>
              <a:t>&gt; </a:t>
            </a:r>
            <a:r>
              <a:rPr sz="2180" i="1" spc="-10" dirty="0">
                <a:latin typeface="Times New Roman"/>
                <a:cs typeface="Times New Roman"/>
              </a:rPr>
              <a:t>p </a:t>
            </a:r>
            <a:r>
              <a:rPr sz="2180" spc="-69" dirty="0">
                <a:latin typeface="Georgia"/>
                <a:cs typeface="Georgia"/>
              </a:rPr>
              <a:t>dimensional</a:t>
            </a:r>
            <a:r>
              <a:rPr sz="2180" spc="159" dirty="0">
                <a:latin typeface="Georgia"/>
                <a:cs typeface="Georgia"/>
              </a:rPr>
              <a:t> </a:t>
            </a:r>
            <a:r>
              <a:rPr sz="2180" spc="-50" dirty="0">
                <a:latin typeface="Georgia"/>
                <a:cs typeface="Georgia"/>
              </a:rPr>
              <a:t>space.</a:t>
            </a:r>
            <a:endParaRPr sz="2180" dirty="0">
              <a:latin typeface="Georgia"/>
              <a:cs typeface="Georgia"/>
            </a:endParaRPr>
          </a:p>
          <a:p>
            <a:pPr marL="286911" indent="-261743">
              <a:spcBef>
                <a:spcPts val="662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88169" algn="l"/>
              </a:tabLst>
            </a:pPr>
            <a:r>
              <a:rPr sz="2180" spc="50" dirty="0">
                <a:latin typeface="Georgia"/>
                <a:cs typeface="Georgia"/>
              </a:rPr>
              <a:t>Fit </a:t>
            </a:r>
            <a:r>
              <a:rPr sz="2180" spc="-20" dirty="0">
                <a:latin typeface="Georgia"/>
                <a:cs typeface="Georgia"/>
              </a:rPr>
              <a:t>a </a:t>
            </a:r>
            <a:r>
              <a:rPr sz="2180" spc="-40" dirty="0">
                <a:latin typeface="Georgia"/>
                <a:cs typeface="Georgia"/>
              </a:rPr>
              <a:t>support-vector </a:t>
            </a:r>
            <a:r>
              <a:rPr sz="2180" spc="-59" dirty="0">
                <a:latin typeface="Georgia"/>
                <a:cs typeface="Georgia"/>
              </a:rPr>
              <a:t>classifier </a:t>
            </a:r>
            <a:r>
              <a:rPr sz="2180" spc="-69" dirty="0">
                <a:latin typeface="Georgia"/>
                <a:cs typeface="Georgia"/>
              </a:rPr>
              <a:t>in </a:t>
            </a:r>
            <a:r>
              <a:rPr sz="2180" spc="-30" dirty="0">
                <a:latin typeface="Georgia"/>
                <a:cs typeface="Georgia"/>
              </a:rPr>
              <a:t>the </a:t>
            </a:r>
            <a:r>
              <a:rPr sz="2180" spc="-59" dirty="0">
                <a:latin typeface="Georgia"/>
                <a:cs typeface="Georgia"/>
              </a:rPr>
              <a:t>enlarged</a:t>
            </a:r>
            <a:r>
              <a:rPr sz="2180" dirty="0">
                <a:latin typeface="Georgia"/>
                <a:cs typeface="Georgia"/>
              </a:rPr>
              <a:t> </a:t>
            </a:r>
            <a:r>
              <a:rPr sz="2180" spc="-50" dirty="0">
                <a:latin typeface="Georgia"/>
                <a:cs typeface="Georgia"/>
              </a:rPr>
              <a:t>space.</a:t>
            </a:r>
            <a:endParaRPr sz="2180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02884" y="2908519"/>
            <a:ext cx="7671425" cy="705064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86911" marR="10067" indent="-261743">
              <a:lnSpc>
                <a:spcPct val="102600"/>
              </a:lnSpc>
              <a:spcBef>
                <a:spcPts val="109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88169" algn="l"/>
              </a:tabLst>
            </a:pPr>
            <a:r>
              <a:rPr sz="2180" dirty="0">
                <a:latin typeface="Georgia"/>
                <a:cs typeface="Georgia"/>
              </a:rPr>
              <a:t>This </a:t>
            </a:r>
            <a:r>
              <a:rPr sz="2180" spc="-50" dirty="0">
                <a:latin typeface="Georgia"/>
                <a:cs typeface="Georgia"/>
              </a:rPr>
              <a:t>results </a:t>
            </a:r>
            <a:r>
              <a:rPr sz="2180" spc="-69" dirty="0">
                <a:latin typeface="Georgia"/>
                <a:cs typeface="Georgia"/>
              </a:rPr>
              <a:t>in non-linear decision </a:t>
            </a:r>
            <a:r>
              <a:rPr sz="2180" spc="-59" dirty="0">
                <a:latin typeface="Georgia"/>
                <a:cs typeface="Georgia"/>
              </a:rPr>
              <a:t>boundaries </a:t>
            </a:r>
            <a:r>
              <a:rPr sz="2180" spc="-69" dirty="0">
                <a:latin typeface="Georgia"/>
                <a:cs typeface="Georgia"/>
              </a:rPr>
              <a:t>in </a:t>
            </a:r>
            <a:r>
              <a:rPr sz="2180" spc="-30" dirty="0">
                <a:latin typeface="Georgia"/>
                <a:cs typeface="Georgia"/>
              </a:rPr>
              <a:t>the  </a:t>
            </a:r>
            <a:r>
              <a:rPr sz="2180" spc="-50" dirty="0">
                <a:latin typeface="Georgia"/>
                <a:cs typeface="Georgia"/>
              </a:rPr>
              <a:t>original</a:t>
            </a:r>
            <a:r>
              <a:rPr sz="2180" spc="178" dirty="0">
                <a:latin typeface="Georgia"/>
                <a:cs typeface="Georgia"/>
              </a:rPr>
              <a:t> </a:t>
            </a:r>
            <a:r>
              <a:rPr sz="2180" spc="-50" dirty="0">
                <a:latin typeface="Georgia"/>
                <a:cs typeface="Georgia"/>
              </a:rPr>
              <a:t>space.</a:t>
            </a:r>
            <a:endParaRPr sz="2180" dirty="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6410" y="3740943"/>
            <a:ext cx="7643210" cy="392203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40" dirty="0">
                <a:latin typeface="Georgia"/>
                <a:cs typeface="Georgia"/>
              </a:rPr>
              <a:t>Example: </a:t>
            </a:r>
            <a:r>
              <a:rPr sz="2180" spc="-59" dirty="0">
                <a:latin typeface="Georgia"/>
                <a:cs typeface="Georgia"/>
              </a:rPr>
              <a:t>Suppose </a:t>
            </a:r>
            <a:r>
              <a:rPr sz="2180" spc="-109" dirty="0">
                <a:latin typeface="Georgia"/>
                <a:cs typeface="Georgia"/>
              </a:rPr>
              <a:t>we </a:t>
            </a:r>
            <a:r>
              <a:rPr sz="2180" spc="-89" dirty="0">
                <a:latin typeface="Georgia"/>
                <a:cs typeface="Georgia"/>
              </a:rPr>
              <a:t>use </a:t>
            </a:r>
            <a:r>
              <a:rPr sz="2180" spc="168" dirty="0">
                <a:latin typeface="Georgia"/>
                <a:cs typeface="Georgia"/>
              </a:rPr>
              <a:t>(</a:t>
            </a:r>
            <a:r>
              <a:rPr sz="2180" i="1" spc="168" dirty="0">
                <a:latin typeface="Times New Roman"/>
                <a:cs typeface="Times New Roman"/>
              </a:rPr>
              <a:t>X</a:t>
            </a:r>
            <a:r>
              <a:rPr sz="2378" spc="252" baseline="-10416" dirty="0">
                <a:latin typeface="Times New Roman"/>
                <a:cs typeface="Times New Roman"/>
              </a:rPr>
              <a:t>1</a:t>
            </a:r>
            <a:r>
              <a:rPr sz="2180" i="1" spc="168" dirty="0">
                <a:latin typeface="Times New Roman"/>
                <a:cs typeface="Times New Roman"/>
              </a:rPr>
              <a:t>, </a:t>
            </a:r>
            <a:r>
              <a:rPr sz="2180" i="1" spc="218" dirty="0">
                <a:latin typeface="Times New Roman"/>
                <a:cs typeface="Times New Roman"/>
              </a:rPr>
              <a:t>X</a:t>
            </a:r>
            <a:r>
              <a:rPr sz="2378" spc="327" baseline="-10416" dirty="0">
                <a:latin typeface="Times New Roman"/>
                <a:cs typeface="Times New Roman"/>
              </a:rPr>
              <a:t>2</a:t>
            </a:r>
            <a:r>
              <a:rPr sz="2180" i="1" spc="218" dirty="0">
                <a:latin typeface="Times New Roman"/>
                <a:cs typeface="Times New Roman"/>
              </a:rPr>
              <a:t>, </a:t>
            </a:r>
            <a:r>
              <a:rPr sz="2180" i="1" spc="268" dirty="0" smtClean="0">
                <a:latin typeface="Times New Roman"/>
                <a:cs typeface="Times New Roman"/>
              </a:rPr>
              <a:t>X</a:t>
            </a:r>
            <a:r>
              <a:rPr lang="en-US" sz="2400" spc="4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spc="40" dirty="0" smtClean="0">
                <a:latin typeface="Times New Roman"/>
                <a:cs typeface="Times New Roman"/>
              </a:rPr>
              <a:t> </a:t>
            </a:r>
            <a:r>
              <a:rPr sz="2378" spc="400" baseline="27777" dirty="0" smtClean="0">
                <a:latin typeface="Times New Roman"/>
                <a:cs typeface="Times New Roman"/>
              </a:rPr>
              <a:t>2</a:t>
            </a:r>
            <a:r>
              <a:rPr sz="2180" i="1" spc="268" dirty="0">
                <a:latin typeface="Times New Roman"/>
                <a:cs typeface="Times New Roman"/>
              </a:rPr>
              <a:t>, </a:t>
            </a:r>
            <a:r>
              <a:rPr sz="2180" i="1" spc="268" dirty="0" smtClean="0">
                <a:latin typeface="Times New Roman"/>
                <a:cs typeface="Times New Roman"/>
              </a:rPr>
              <a:t>X</a:t>
            </a:r>
            <a:r>
              <a:rPr lang="en-US" sz="2180" i="1" spc="268" baseline="-25000" dirty="0" smtClean="0">
                <a:latin typeface="Times New Roman"/>
                <a:cs typeface="Times New Roman"/>
              </a:rPr>
              <a:t>2</a:t>
            </a:r>
            <a:r>
              <a:rPr sz="2378" spc="400" baseline="27777" dirty="0" smtClean="0">
                <a:latin typeface="Times New Roman"/>
                <a:cs typeface="Times New Roman"/>
              </a:rPr>
              <a:t>2</a:t>
            </a:r>
            <a:r>
              <a:rPr sz="2180" i="1" spc="268" dirty="0">
                <a:latin typeface="Times New Roman"/>
                <a:cs typeface="Times New Roman"/>
              </a:rPr>
              <a:t>, </a:t>
            </a:r>
            <a:r>
              <a:rPr sz="2180" i="1" spc="238" dirty="0">
                <a:latin typeface="Times New Roman"/>
                <a:cs typeface="Times New Roman"/>
              </a:rPr>
              <a:t>X</a:t>
            </a:r>
            <a:r>
              <a:rPr sz="2378" spc="355" baseline="-10416" dirty="0">
                <a:latin typeface="Times New Roman"/>
                <a:cs typeface="Times New Roman"/>
              </a:rPr>
              <a:t>1</a:t>
            </a:r>
            <a:r>
              <a:rPr sz="2180" i="1" spc="238" dirty="0">
                <a:latin typeface="Times New Roman"/>
                <a:cs typeface="Times New Roman"/>
              </a:rPr>
              <a:t>X</a:t>
            </a:r>
            <a:r>
              <a:rPr sz="2378" spc="355" baseline="-10416" dirty="0">
                <a:latin typeface="Times New Roman"/>
                <a:cs typeface="Times New Roman"/>
              </a:rPr>
              <a:t>2</a:t>
            </a:r>
            <a:r>
              <a:rPr sz="2180" spc="238" dirty="0">
                <a:latin typeface="Georgia"/>
                <a:cs typeface="Georgia"/>
              </a:rPr>
              <a:t>) </a:t>
            </a:r>
            <a:r>
              <a:rPr sz="2180" spc="-50" dirty="0">
                <a:latin typeface="Georgia"/>
                <a:cs typeface="Georgia"/>
              </a:rPr>
              <a:t>instead</a:t>
            </a:r>
            <a:r>
              <a:rPr sz="2180" spc="-297" dirty="0">
                <a:latin typeface="Georgia"/>
                <a:cs typeface="Georgia"/>
              </a:rPr>
              <a:t> </a:t>
            </a:r>
            <a:r>
              <a:rPr sz="2180" spc="-79" dirty="0">
                <a:latin typeface="Georgia"/>
                <a:cs typeface="Georgia"/>
              </a:rPr>
              <a:t>of</a:t>
            </a:r>
            <a:endParaRPr sz="2180" dirty="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6409" y="4198254"/>
            <a:ext cx="7755201" cy="33191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lnSpc>
                <a:spcPts val="2418"/>
              </a:lnSpc>
            </a:pPr>
            <a:r>
              <a:rPr sz="2180" spc="-10" dirty="0" smtClean="0">
                <a:latin typeface="Georgia"/>
                <a:cs typeface="Georgia"/>
              </a:rPr>
              <a:t>just </a:t>
            </a:r>
            <a:r>
              <a:rPr sz="2180" spc="168" dirty="0">
                <a:latin typeface="Georgia"/>
                <a:cs typeface="Georgia"/>
              </a:rPr>
              <a:t>(</a:t>
            </a:r>
            <a:r>
              <a:rPr sz="2180" i="1" spc="168" dirty="0">
                <a:latin typeface="Times New Roman"/>
                <a:cs typeface="Times New Roman"/>
              </a:rPr>
              <a:t>X</a:t>
            </a:r>
            <a:r>
              <a:rPr sz="2378" spc="252" baseline="-10416" dirty="0">
                <a:latin typeface="Times New Roman"/>
                <a:cs typeface="Times New Roman"/>
              </a:rPr>
              <a:t>1</a:t>
            </a:r>
            <a:r>
              <a:rPr sz="2180" i="1" spc="168" dirty="0">
                <a:latin typeface="Times New Roman"/>
                <a:cs typeface="Times New Roman"/>
              </a:rPr>
              <a:t>, </a:t>
            </a:r>
            <a:r>
              <a:rPr sz="2180" i="1" spc="159" dirty="0">
                <a:latin typeface="Times New Roman"/>
                <a:cs typeface="Times New Roman"/>
              </a:rPr>
              <a:t>X</a:t>
            </a:r>
            <a:r>
              <a:rPr sz="2378" spc="238" baseline="-10416" dirty="0">
                <a:latin typeface="Times New Roman"/>
                <a:cs typeface="Times New Roman"/>
              </a:rPr>
              <a:t>2</a:t>
            </a:r>
            <a:r>
              <a:rPr sz="2180" spc="159" dirty="0">
                <a:latin typeface="Georgia"/>
                <a:cs typeface="Georgia"/>
              </a:rPr>
              <a:t>). </a:t>
            </a:r>
            <a:r>
              <a:rPr sz="2180" spc="-10" dirty="0">
                <a:latin typeface="Georgia"/>
                <a:cs typeface="Georgia"/>
              </a:rPr>
              <a:t>Then </a:t>
            </a:r>
            <a:r>
              <a:rPr sz="2180" spc="-30" dirty="0">
                <a:latin typeface="Georgia"/>
                <a:cs typeface="Georgia"/>
              </a:rPr>
              <a:t>the </a:t>
            </a:r>
            <a:r>
              <a:rPr sz="2180" spc="-69" dirty="0">
                <a:latin typeface="Georgia"/>
                <a:cs typeface="Georgia"/>
              </a:rPr>
              <a:t>decision </a:t>
            </a:r>
            <a:r>
              <a:rPr sz="2180" spc="-40" dirty="0">
                <a:latin typeface="Georgia"/>
                <a:cs typeface="Georgia"/>
              </a:rPr>
              <a:t>boundary </a:t>
            </a:r>
            <a:r>
              <a:rPr sz="2180" spc="-69" dirty="0">
                <a:latin typeface="Georgia"/>
                <a:cs typeface="Georgia"/>
              </a:rPr>
              <a:t>would </a:t>
            </a:r>
            <a:r>
              <a:rPr sz="2180" spc="-30" dirty="0">
                <a:latin typeface="Georgia"/>
                <a:cs typeface="Georgia"/>
              </a:rPr>
              <a:t>be </a:t>
            </a:r>
            <a:r>
              <a:rPr sz="2180" spc="-79" dirty="0">
                <a:latin typeface="Georgia"/>
                <a:cs typeface="Georgia"/>
              </a:rPr>
              <a:t>of </a:t>
            </a:r>
            <a:r>
              <a:rPr sz="2180" spc="-30" dirty="0">
                <a:latin typeface="Georgia"/>
                <a:cs typeface="Georgia"/>
              </a:rPr>
              <a:t>the</a:t>
            </a:r>
            <a:r>
              <a:rPr sz="2180" spc="178" dirty="0">
                <a:latin typeface="Georgia"/>
                <a:cs typeface="Georgia"/>
              </a:rPr>
              <a:t> </a:t>
            </a:r>
            <a:r>
              <a:rPr sz="2180" spc="-79" dirty="0">
                <a:latin typeface="Georgia"/>
                <a:cs typeface="Georgia"/>
              </a:rPr>
              <a:t>form</a:t>
            </a:r>
            <a:endParaRPr sz="2180" dirty="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16409" y="5010499"/>
            <a:ext cx="7755201" cy="1352979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902258">
              <a:lnSpc>
                <a:spcPts val="1871"/>
              </a:lnSpc>
              <a:spcBef>
                <a:spcPts val="178"/>
              </a:spcBef>
            </a:pPr>
            <a:r>
              <a:rPr sz="2180" i="1" spc="89" dirty="0">
                <a:latin typeface="Times New Roman"/>
                <a:cs typeface="Times New Roman"/>
              </a:rPr>
              <a:t>β</a:t>
            </a:r>
            <a:r>
              <a:rPr sz="2378" spc="133" baseline="-10416" dirty="0">
                <a:latin typeface="Times New Roman"/>
                <a:cs typeface="Times New Roman"/>
              </a:rPr>
              <a:t>0</a:t>
            </a:r>
            <a:r>
              <a:rPr sz="2378" spc="252" baseline="-10416" dirty="0">
                <a:latin typeface="Times New Roman"/>
                <a:cs typeface="Times New Roman"/>
              </a:rPr>
              <a:t> </a:t>
            </a:r>
            <a:r>
              <a:rPr sz="2180" spc="277" dirty="0">
                <a:latin typeface="Georgia"/>
                <a:cs typeface="Georgia"/>
              </a:rPr>
              <a:t>+</a:t>
            </a:r>
            <a:r>
              <a:rPr sz="2180" spc="-50" dirty="0">
                <a:latin typeface="Georgia"/>
                <a:cs typeface="Georgia"/>
              </a:rPr>
              <a:t> </a:t>
            </a:r>
            <a:r>
              <a:rPr sz="2180" i="1" spc="188" dirty="0">
                <a:latin typeface="Times New Roman"/>
                <a:cs typeface="Times New Roman"/>
              </a:rPr>
              <a:t>β</a:t>
            </a:r>
            <a:r>
              <a:rPr sz="2378" spc="281" baseline="-10416" dirty="0">
                <a:latin typeface="Times New Roman"/>
                <a:cs typeface="Times New Roman"/>
              </a:rPr>
              <a:t>1</a:t>
            </a:r>
            <a:r>
              <a:rPr sz="2180" i="1" spc="188" dirty="0">
                <a:latin typeface="Times New Roman"/>
                <a:cs typeface="Times New Roman"/>
              </a:rPr>
              <a:t>X</a:t>
            </a:r>
            <a:r>
              <a:rPr sz="2378" spc="281" baseline="-10416" dirty="0">
                <a:latin typeface="Times New Roman"/>
                <a:cs typeface="Times New Roman"/>
              </a:rPr>
              <a:t>1</a:t>
            </a:r>
            <a:r>
              <a:rPr sz="2378" spc="252" baseline="-10416" dirty="0">
                <a:latin typeface="Times New Roman"/>
                <a:cs typeface="Times New Roman"/>
              </a:rPr>
              <a:t> </a:t>
            </a:r>
            <a:r>
              <a:rPr sz="2180" spc="277" dirty="0">
                <a:latin typeface="Georgia"/>
                <a:cs typeface="Georgia"/>
              </a:rPr>
              <a:t>+</a:t>
            </a:r>
            <a:r>
              <a:rPr sz="2180" spc="-50" dirty="0">
                <a:latin typeface="Georgia"/>
                <a:cs typeface="Georgia"/>
              </a:rPr>
              <a:t> </a:t>
            </a:r>
            <a:r>
              <a:rPr sz="2180" i="1" spc="188" dirty="0">
                <a:latin typeface="Times New Roman"/>
                <a:cs typeface="Times New Roman"/>
              </a:rPr>
              <a:t>β</a:t>
            </a:r>
            <a:r>
              <a:rPr sz="2378" spc="281" baseline="-10416" dirty="0">
                <a:latin typeface="Times New Roman"/>
                <a:cs typeface="Times New Roman"/>
              </a:rPr>
              <a:t>2</a:t>
            </a:r>
            <a:r>
              <a:rPr sz="2180" i="1" spc="188" dirty="0">
                <a:latin typeface="Times New Roman"/>
                <a:cs typeface="Times New Roman"/>
              </a:rPr>
              <a:t>X</a:t>
            </a:r>
            <a:r>
              <a:rPr sz="2378" spc="281" baseline="-10416" dirty="0">
                <a:latin typeface="Times New Roman"/>
                <a:cs typeface="Times New Roman"/>
              </a:rPr>
              <a:t>2</a:t>
            </a:r>
            <a:r>
              <a:rPr sz="2378" spc="268" baseline="-10416" dirty="0">
                <a:latin typeface="Times New Roman"/>
                <a:cs typeface="Times New Roman"/>
              </a:rPr>
              <a:t> </a:t>
            </a:r>
            <a:r>
              <a:rPr sz="2180" spc="277" dirty="0">
                <a:latin typeface="Georgia"/>
                <a:cs typeface="Georgia"/>
              </a:rPr>
              <a:t>+</a:t>
            </a:r>
            <a:r>
              <a:rPr sz="2180" spc="-59" dirty="0">
                <a:latin typeface="Georgia"/>
                <a:cs typeface="Georgia"/>
              </a:rPr>
              <a:t> </a:t>
            </a:r>
            <a:r>
              <a:rPr sz="2180" i="1" spc="238" dirty="0">
                <a:latin typeface="Times New Roman"/>
                <a:cs typeface="Times New Roman"/>
              </a:rPr>
              <a:t>β</a:t>
            </a:r>
            <a:r>
              <a:rPr sz="2378" spc="355" baseline="-10416" dirty="0">
                <a:latin typeface="Times New Roman"/>
                <a:cs typeface="Times New Roman"/>
              </a:rPr>
              <a:t>3</a:t>
            </a:r>
            <a:r>
              <a:rPr sz="2180" i="1" spc="238" dirty="0">
                <a:latin typeface="Times New Roman"/>
                <a:cs typeface="Times New Roman"/>
              </a:rPr>
              <a:t>X</a:t>
            </a:r>
            <a:r>
              <a:rPr sz="2378" spc="355" baseline="31250" dirty="0">
                <a:latin typeface="Times New Roman"/>
                <a:cs typeface="Times New Roman"/>
              </a:rPr>
              <a:t>2</a:t>
            </a:r>
            <a:r>
              <a:rPr sz="2378" spc="268" baseline="31250" dirty="0">
                <a:latin typeface="Times New Roman"/>
                <a:cs typeface="Times New Roman"/>
              </a:rPr>
              <a:t> </a:t>
            </a:r>
            <a:r>
              <a:rPr sz="2180" spc="277" dirty="0">
                <a:latin typeface="Georgia"/>
                <a:cs typeface="Georgia"/>
              </a:rPr>
              <a:t>+</a:t>
            </a:r>
            <a:r>
              <a:rPr sz="2180" spc="-59" dirty="0">
                <a:latin typeface="Georgia"/>
                <a:cs typeface="Georgia"/>
              </a:rPr>
              <a:t> </a:t>
            </a:r>
            <a:r>
              <a:rPr sz="2180" i="1" spc="238" dirty="0">
                <a:latin typeface="Times New Roman"/>
                <a:cs typeface="Times New Roman"/>
              </a:rPr>
              <a:t>β</a:t>
            </a:r>
            <a:r>
              <a:rPr sz="2378" spc="355" baseline="-10416" dirty="0">
                <a:latin typeface="Times New Roman"/>
                <a:cs typeface="Times New Roman"/>
              </a:rPr>
              <a:t>4</a:t>
            </a:r>
            <a:r>
              <a:rPr sz="2180" i="1" spc="238" dirty="0">
                <a:latin typeface="Times New Roman"/>
                <a:cs typeface="Times New Roman"/>
              </a:rPr>
              <a:t>X</a:t>
            </a:r>
            <a:r>
              <a:rPr sz="2378" spc="355" baseline="31250" dirty="0">
                <a:latin typeface="Times New Roman"/>
                <a:cs typeface="Times New Roman"/>
              </a:rPr>
              <a:t>2</a:t>
            </a:r>
            <a:r>
              <a:rPr sz="2378" spc="268" baseline="31250" dirty="0">
                <a:latin typeface="Times New Roman"/>
                <a:cs typeface="Times New Roman"/>
              </a:rPr>
              <a:t> </a:t>
            </a:r>
            <a:r>
              <a:rPr sz="2180" spc="277" dirty="0">
                <a:latin typeface="Georgia"/>
                <a:cs typeface="Georgia"/>
              </a:rPr>
              <a:t>+</a:t>
            </a:r>
            <a:r>
              <a:rPr sz="2180" spc="-50" dirty="0">
                <a:latin typeface="Georgia"/>
                <a:cs typeface="Georgia"/>
              </a:rPr>
              <a:t> </a:t>
            </a:r>
            <a:r>
              <a:rPr sz="2180" i="1" spc="226" dirty="0">
                <a:latin typeface="Times New Roman"/>
                <a:cs typeface="Times New Roman"/>
              </a:rPr>
              <a:t>β</a:t>
            </a:r>
            <a:r>
              <a:rPr sz="2378" spc="341" baseline="-10416" dirty="0">
                <a:latin typeface="Times New Roman"/>
                <a:cs typeface="Times New Roman"/>
              </a:rPr>
              <a:t>5</a:t>
            </a:r>
            <a:r>
              <a:rPr sz="2180" i="1" spc="226" dirty="0">
                <a:latin typeface="Times New Roman"/>
                <a:cs typeface="Times New Roman"/>
              </a:rPr>
              <a:t>X</a:t>
            </a:r>
            <a:r>
              <a:rPr sz="2378" spc="341" baseline="-10416" dirty="0">
                <a:latin typeface="Times New Roman"/>
                <a:cs typeface="Times New Roman"/>
              </a:rPr>
              <a:t>1</a:t>
            </a:r>
            <a:r>
              <a:rPr sz="2180" i="1" spc="226" dirty="0">
                <a:latin typeface="Times New Roman"/>
                <a:cs typeface="Times New Roman"/>
              </a:rPr>
              <a:t>X</a:t>
            </a:r>
            <a:r>
              <a:rPr sz="2378" spc="341" baseline="-10416" dirty="0">
                <a:latin typeface="Times New Roman"/>
                <a:cs typeface="Times New Roman"/>
              </a:rPr>
              <a:t>2</a:t>
            </a:r>
            <a:r>
              <a:rPr sz="2378" spc="430" baseline="-10416" dirty="0">
                <a:latin typeface="Times New Roman"/>
                <a:cs typeface="Times New Roman"/>
              </a:rPr>
              <a:t> </a:t>
            </a:r>
            <a:r>
              <a:rPr sz="2180" spc="277" dirty="0">
                <a:latin typeface="Georgia"/>
                <a:cs typeface="Georgia"/>
              </a:rPr>
              <a:t>=</a:t>
            </a:r>
            <a:r>
              <a:rPr sz="2180" spc="69" dirty="0">
                <a:latin typeface="Georgia"/>
                <a:cs typeface="Georgia"/>
              </a:rPr>
              <a:t> </a:t>
            </a:r>
            <a:r>
              <a:rPr sz="2180" spc="-258" dirty="0">
                <a:latin typeface="Georgia"/>
                <a:cs typeface="Georgia"/>
              </a:rPr>
              <a:t>0</a:t>
            </a:r>
            <a:endParaRPr sz="2180" dirty="0">
              <a:latin typeface="Georgia"/>
              <a:cs typeface="Georgia"/>
            </a:endParaRPr>
          </a:p>
          <a:p>
            <a:pPr marL="3927402">
              <a:lnSpc>
                <a:spcPts val="1159"/>
              </a:lnSpc>
              <a:tabLst>
                <a:tab pos="4905163" algn="l"/>
              </a:tabLst>
            </a:pPr>
            <a:r>
              <a:rPr sz="1585" spc="40" dirty="0">
                <a:latin typeface="Times New Roman"/>
                <a:cs typeface="Times New Roman"/>
              </a:rPr>
              <a:t>1	2</a:t>
            </a:r>
            <a:endParaRPr sz="1585" dirty="0"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</a:pPr>
            <a:endParaRPr sz="1486" dirty="0">
              <a:latin typeface="Times New Roman"/>
              <a:cs typeface="Times New Roman"/>
            </a:endParaRPr>
          </a:p>
          <a:p>
            <a:pPr marL="25168" marR="10067">
              <a:lnSpc>
                <a:spcPct val="102600"/>
              </a:lnSpc>
            </a:pPr>
            <a:r>
              <a:rPr sz="2180" dirty="0">
                <a:latin typeface="Georgia"/>
                <a:cs typeface="Georgia"/>
              </a:rPr>
              <a:t>This </a:t>
            </a:r>
            <a:r>
              <a:rPr sz="2180" spc="-59" dirty="0">
                <a:latin typeface="Georgia"/>
                <a:cs typeface="Georgia"/>
              </a:rPr>
              <a:t>leads </a:t>
            </a:r>
            <a:r>
              <a:rPr sz="2180" spc="-10" dirty="0">
                <a:latin typeface="Georgia"/>
                <a:cs typeface="Georgia"/>
              </a:rPr>
              <a:t>to </a:t>
            </a:r>
            <a:r>
              <a:rPr sz="2180" spc="-69" dirty="0">
                <a:latin typeface="Georgia"/>
                <a:cs typeface="Georgia"/>
              </a:rPr>
              <a:t>nonlinear decision </a:t>
            </a:r>
            <a:r>
              <a:rPr sz="2180" spc="-59" dirty="0">
                <a:latin typeface="Georgia"/>
                <a:cs typeface="Georgia"/>
              </a:rPr>
              <a:t>boundaries </a:t>
            </a:r>
            <a:r>
              <a:rPr sz="2180" spc="-69" dirty="0">
                <a:latin typeface="Georgia"/>
                <a:cs typeface="Georgia"/>
              </a:rPr>
              <a:t>in </a:t>
            </a:r>
            <a:r>
              <a:rPr sz="2180" spc="-30" dirty="0">
                <a:latin typeface="Georgia"/>
                <a:cs typeface="Georgia"/>
              </a:rPr>
              <a:t>the </a:t>
            </a:r>
            <a:r>
              <a:rPr sz="2180" spc="-50" dirty="0">
                <a:latin typeface="Georgia"/>
                <a:cs typeface="Georgia"/>
              </a:rPr>
              <a:t>original </a:t>
            </a:r>
            <a:r>
              <a:rPr sz="2180" spc="-59" dirty="0">
                <a:latin typeface="Georgia"/>
                <a:cs typeface="Georgia"/>
              </a:rPr>
              <a:t>space  </a:t>
            </a:r>
            <a:r>
              <a:rPr sz="2180" spc="-30" dirty="0">
                <a:latin typeface="Georgia"/>
                <a:cs typeface="Georgia"/>
              </a:rPr>
              <a:t>(quadratic </a:t>
            </a:r>
            <a:r>
              <a:rPr sz="2180" spc="-59" dirty="0">
                <a:latin typeface="Georgia"/>
                <a:cs typeface="Georgia"/>
              </a:rPr>
              <a:t>conic</a:t>
            </a:r>
            <a:r>
              <a:rPr sz="2180" spc="-99" dirty="0">
                <a:latin typeface="Georgia"/>
                <a:cs typeface="Georgia"/>
              </a:rPr>
              <a:t> </a:t>
            </a:r>
            <a:r>
              <a:rPr sz="2180" spc="-50" dirty="0">
                <a:latin typeface="Georgia"/>
                <a:cs typeface="Georgia"/>
              </a:rPr>
              <a:t>sections).</a:t>
            </a:r>
            <a:endParaRPr sz="218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167749793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4613" y="11630"/>
            <a:ext cx="5568847" cy="711415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89" dirty="0"/>
              <a:t>Cubic</a:t>
            </a:r>
            <a:r>
              <a:rPr spc="159" dirty="0"/>
              <a:t> </a:t>
            </a:r>
            <a:r>
              <a:rPr spc="69" dirty="0"/>
              <a:t>Polynomials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6410" y="952291"/>
            <a:ext cx="3133288" cy="3434401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 algn="just">
              <a:lnSpc>
                <a:spcPct val="102600"/>
              </a:lnSpc>
              <a:spcBef>
                <a:spcPts val="109"/>
              </a:spcBef>
            </a:pPr>
            <a:r>
              <a:rPr sz="2180" spc="-99" dirty="0">
                <a:latin typeface="Georgia"/>
                <a:cs typeface="Georgia"/>
              </a:rPr>
              <a:t>Here </a:t>
            </a:r>
            <a:r>
              <a:rPr sz="2180" spc="-109" dirty="0">
                <a:latin typeface="Georgia"/>
                <a:cs typeface="Georgia"/>
              </a:rPr>
              <a:t>we </a:t>
            </a:r>
            <a:r>
              <a:rPr sz="2180" spc="-89" dirty="0">
                <a:latin typeface="Georgia"/>
                <a:cs typeface="Georgia"/>
              </a:rPr>
              <a:t>use </a:t>
            </a:r>
            <a:r>
              <a:rPr sz="2180" spc="-20" dirty="0">
                <a:latin typeface="Georgia"/>
                <a:cs typeface="Georgia"/>
              </a:rPr>
              <a:t>a </a:t>
            </a:r>
            <a:r>
              <a:rPr sz="2180" spc="-59" dirty="0">
                <a:latin typeface="Georgia"/>
                <a:cs typeface="Georgia"/>
              </a:rPr>
              <a:t>basis  expansion </a:t>
            </a:r>
            <a:r>
              <a:rPr sz="2180" spc="-79" dirty="0">
                <a:latin typeface="Georgia"/>
                <a:cs typeface="Georgia"/>
              </a:rPr>
              <a:t>of </a:t>
            </a:r>
            <a:r>
              <a:rPr sz="2180" spc="-40" dirty="0">
                <a:latin typeface="Georgia"/>
                <a:cs typeface="Georgia"/>
              </a:rPr>
              <a:t>cubic </a:t>
            </a:r>
            <a:r>
              <a:rPr sz="2180" spc="-30" dirty="0">
                <a:latin typeface="Georgia"/>
                <a:cs typeface="Georgia"/>
              </a:rPr>
              <a:t>poly-  </a:t>
            </a:r>
            <a:r>
              <a:rPr sz="2180" spc="-69" dirty="0">
                <a:latin typeface="Georgia"/>
                <a:cs typeface="Georgia"/>
              </a:rPr>
              <a:t>nomials</a:t>
            </a:r>
            <a:endParaRPr sz="2180">
              <a:latin typeface="Georgia"/>
              <a:cs typeface="Georgia"/>
            </a:endParaRPr>
          </a:p>
          <a:p>
            <a:pPr marL="25168">
              <a:spcBef>
                <a:spcPts val="1258"/>
              </a:spcBef>
            </a:pPr>
            <a:r>
              <a:rPr sz="2180" spc="-89" dirty="0">
                <a:latin typeface="Georgia"/>
                <a:cs typeface="Georgia"/>
              </a:rPr>
              <a:t>From </a:t>
            </a:r>
            <a:r>
              <a:rPr sz="2180" spc="-139" dirty="0">
                <a:latin typeface="Georgia"/>
                <a:cs typeface="Georgia"/>
              </a:rPr>
              <a:t>2 </a:t>
            </a:r>
            <a:r>
              <a:rPr sz="2180" spc="-50" dirty="0">
                <a:latin typeface="Georgia"/>
                <a:cs typeface="Georgia"/>
              </a:rPr>
              <a:t>variables </a:t>
            </a:r>
            <a:r>
              <a:rPr sz="2180" spc="-10" dirty="0">
                <a:latin typeface="Georgia"/>
                <a:cs typeface="Georgia"/>
              </a:rPr>
              <a:t>to</a:t>
            </a:r>
            <a:r>
              <a:rPr sz="2180" spc="149" dirty="0">
                <a:latin typeface="Georgia"/>
                <a:cs typeface="Georgia"/>
              </a:rPr>
              <a:t> </a:t>
            </a:r>
            <a:r>
              <a:rPr sz="2180" spc="-159" dirty="0">
                <a:latin typeface="Georgia"/>
                <a:cs typeface="Georgia"/>
              </a:rPr>
              <a:t>9</a:t>
            </a:r>
            <a:endParaRPr sz="2180">
              <a:latin typeface="Georgia"/>
              <a:cs typeface="Georgia"/>
            </a:endParaRPr>
          </a:p>
          <a:p>
            <a:pPr marL="25168" marR="10067" algn="just">
              <a:lnSpc>
                <a:spcPct val="102600"/>
              </a:lnSpc>
              <a:spcBef>
                <a:spcPts val="1179"/>
              </a:spcBef>
            </a:pPr>
            <a:r>
              <a:rPr sz="2180" spc="10" dirty="0">
                <a:latin typeface="Georgia"/>
                <a:cs typeface="Georgia"/>
              </a:rPr>
              <a:t>The </a:t>
            </a:r>
            <a:r>
              <a:rPr sz="2180" spc="-40" dirty="0">
                <a:latin typeface="Georgia"/>
                <a:cs typeface="Georgia"/>
              </a:rPr>
              <a:t>support-vector </a:t>
            </a:r>
            <a:r>
              <a:rPr sz="2180" spc="-59" dirty="0">
                <a:latin typeface="Georgia"/>
                <a:cs typeface="Georgia"/>
              </a:rPr>
              <a:t>clas-  </a:t>
            </a:r>
            <a:r>
              <a:rPr sz="2180" spc="-79" dirty="0">
                <a:latin typeface="Georgia"/>
                <a:cs typeface="Georgia"/>
              </a:rPr>
              <a:t>sifier </a:t>
            </a:r>
            <a:r>
              <a:rPr sz="2180" spc="-69" dirty="0">
                <a:latin typeface="Georgia"/>
                <a:cs typeface="Georgia"/>
              </a:rPr>
              <a:t>in </a:t>
            </a:r>
            <a:r>
              <a:rPr sz="2180" spc="-30" dirty="0">
                <a:latin typeface="Georgia"/>
                <a:cs typeface="Georgia"/>
              </a:rPr>
              <a:t>the </a:t>
            </a:r>
            <a:r>
              <a:rPr sz="2180" spc="-59" dirty="0">
                <a:latin typeface="Georgia"/>
                <a:cs typeface="Georgia"/>
              </a:rPr>
              <a:t>enlarged  space </a:t>
            </a:r>
            <a:r>
              <a:rPr sz="2180" spc="-69" dirty="0">
                <a:latin typeface="Georgia"/>
                <a:cs typeface="Georgia"/>
              </a:rPr>
              <a:t>solves </a:t>
            </a:r>
            <a:r>
              <a:rPr sz="2180" spc="-30" dirty="0">
                <a:latin typeface="Georgia"/>
                <a:cs typeface="Georgia"/>
              </a:rPr>
              <a:t>the </a:t>
            </a:r>
            <a:r>
              <a:rPr sz="2180" spc="-69" dirty="0">
                <a:latin typeface="Georgia"/>
                <a:cs typeface="Georgia"/>
              </a:rPr>
              <a:t>problem  in </a:t>
            </a:r>
            <a:r>
              <a:rPr sz="2180" spc="-30" dirty="0">
                <a:latin typeface="Georgia"/>
                <a:cs typeface="Georgia"/>
              </a:rPr>
              <a:t>the </a:t>
            </a:r>
            <a:r>
              <a:rPr sz="2180" spc="-79" dirty="0">
                <a:latin typeface="Georgia"/>
                <a:cs typeface="Georgia"/>
              </a:rPr>
              <a:t>lower-dimensional  </a:t>
            </a:r>
            <a:r>
              <a:rPr sz="2180" spc="-59" dirty="0">
                <a:latin typeface="Georgia"/>
                <a:cs typeface="Georgia"/>
              </a:rPr>
              <a:t>space</a:t>
            </a:r>
            <a:endParaRPr sz="218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91073" y="1053573"/>
            <a:ext cx="3678490" cy="3678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 txBox="1"/>
          <p:nvPr/>
        </p:nvSpPr>
        <p:spPr>
          <a:xfrm>
            <a:off x="6693280" y="4790542"/>
            <a:ext cx="221469" cy="205870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1189" spc="-10" dirty="0">
                <a:latin typeface="Arial"/>
                <a:cs typeface="Arial"/>
              </a:rPr>
              <a:t>−4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14232" y="4790542"/>
            <a:ext cx="221469" cy="205870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1189" spc="-10" dirty="0">
                <a:latin typeface="Arial"/>
                <a:cs typeface="Arial"/>
              </a:rPr>
              <a:t>−2</a:t>
            </a:r>
            <a:endParaRPr sz="118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78789" y="4790541"/>
            <a:ext cx="133385" cy="205870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1189" spc="-10" dirty="0">
                <a:latin typeface="Arial"/>
                <a:cs typeface="Arial"/>
              </a:rPr>
              <a:t>0</a:t>
            </a:r>
            <a:endParaRPr sz="118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99735" y="4790541"/>
            <a:ext cx="133385" cy="205870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1189" spc="-10" dirty="0">
                <a:latin typeface="Arial"/>
                <a:cs typeface="Arial"/>
              </a:rPr>
              <a:t>2</a:t>
            </a:r>
            <a:endParaRPr sz="1189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20686" y="4790541"/>
            <a:ext cx="133385" cy="205870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1189" spc="-10" dirty="0">
                <a:latin typeface="Arial"/>
                <a:cs typeface="Arial"/>
              </a:rPr>
              <a:t>4</a:t>
            </a:r>
            <a:endParaRPr sz="1189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5808" y="4251160"/>
            <a:ext cx="179536" cy="221469"/>
          </a:xfrm>
          <a:prstGeom prst="rect">
            <a:avLst/>
          </a:prstGeom>
        </p:spPr>
        <p:txBody>
          <a:bodyPr vert="vert270" wrap="square" lIns="0" tIns="18875" rIns="0" bIns="0" rtlCol="0">
            <a:spAutoFit/>
          </a:bodyPr>
          <a:lstStyle/>
          <a:p>
            <a:pPr marL="25168">
              <a:lnSpc>
                <a:spcPts val="1427"/>
              </a:lnSpc>
              <a:spcBef>
                <a:spcPts val="149"/>
              </a:spcBef>
            </a:pPr>
            <a:r>
              <a:rPr sz="1189" dirty="0">
                <a:latin typeface="Arial"/>
                <a:cs typeface="Arial"/>
              </a:rPr>
              <a:t>−4</a:t>
            </a:r>
            <a:endParaRPr sz="1189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5808" y="3552485"/>
            <a:ext cx="179536" cy="221469"/>
          </a:xfrm>
          <a:prstGeom prst="rect">
            <a:avLst/>
          </a:prstGeom>
        </p:spPr>
        <p:txBody>
          <a:bodyPr vert="vert270" wrap="square" lIns="0" tIns="18875" rIns="0" bIns="0" rtlCol="0">
            <a:spAutoFit/>
          </a:bodyPr>
          <a:lstStyle/>
          <a:p>
            <a:pPr marL="25168">
              <a:lnSpc>
                <a:spcPts val="1427"/>
              </a:lnSpc>
              <a:spcBef>
                <a:spcPts val="149"/>
              </a:spcBef>
            </a:pPr>
            <a:r>
              <a:rPr sz="1189" dirty="0">
                <a:latin typeface="Arial"/>
                <a:cs typeface="Arial"/>
              </a:rPr>
              <a:t>−2</a:t>
            </a:r>
            <a:endParaRPr sz="1189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95808" y="2897299"/>
            <a:ext cx="179536" cy="133385"/>
          </a:xfrm>
          <a:prstGeom prst="rect">
            <a:avLst/>
          </a:prstGeom>
        </p:spPr>
        <p:txBody>
          <a:bodyPr vert="vert270" wrap="square" lIns="0" tIns="18875" rIns="0" bIns="0" rtlCol="0">
            <a:spAutoFit/>
          </a:bodyPr>
          <a:lstStyle/>
          <a:p>
            <a:pPr marL="25168">
              <a:lnSpc>
                <a:spcPts val="1427"/>
              </a:lnSpc>
              <a:spcBef>
                <a:spcPts val="149"/>
              </a:spcBef>
            </a:pPr>
            <a:r>
              <a:rPr sz="1189" dirty="0">
                <a:latin typeface="Arial"/>
                <a:cs typeface="Arial"/>
              </a:rPr>
              <a:t>0</a:t>
            </a:r>
            <a:endParaRPr sz="1189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95808" y="2198624"/>
            <a:ext cx="179536" cy="133385"/>
          </a:xfrm>
          <a:prstGeom prst="rect">
            <a:avLst/>
          </a:prstGeom>
        </p:spPr>
        <p:txBody>
          <a:bodyPr vert="vert270" wrap="square" lIns="0" tIns="18875" rIns="0" bIns="0" rtlCol="0">
            <a:spAutoFit/>
          </a:bodyPr>
          <a:lstStyle/>
          <a:p>
            <a:pPr marL="25168">
              <a:lnSpc>
                <a:spcPts val="1427"/>
              </a:lnSpc>
              <a:spcBef>
                <a:spcPts val="149"/>
              </a:spcBef>
            </a:pPr>
            <a:r>
              <a:rPr sz="1189" dirty="0">
                <a:latin typeface="Arial"/>
                <a:cs typeface="Arial"/>
              </a:rPr>
              <a:t>2</a:t>
            </a:r>
            <a:endParaRPr sz="1189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95808" y="1499950"/>
            <a:ext cx="179536" cy="133385"/>
          </a:xfrm>
          <a:prstGeom prst="rect">
            <a:avLst/>
          </a:prstGeom>
        </p:spPr>
        <p:txBody>
          <a:bodyPr vert="vert270" wrap="square" lIns="0" tIns="18875" rIns="0" bIns="0" rtlCol="0">
            <a:spAutoFit/>
          </a:bodyPr>
          <a:lstStyle/>
          <a:p>
            <a:pPr marL="25168">
              <a:lnSpc>
                <a:spcPts val="1427"/>
              </a:lnSpc>
              <a:spcBef>
                <a:spcPts val="149"/>
              </a:spcBef>
            </a:pPr>
            <a:r>
              <a:rPr sz="1189" dirty="0">
                <a:latin typeface="Arial"/>
                <a:cs typeface="Arial"/>
              </a:rPr>
              <a:t>4</a:t>
            </a:r>
            <a:endParaRPr sz="1189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18205" y="2587076"/>
            <a:ext cx="230832" cy="30577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25168">
              <a:lnSpc>
                <a:spcPts val="1821"/>
              </a:lnSpc>
            </a:pPr>
            <a:r>
              <a:rPr sz="1684" i="1" dirty="0">
                <a:solidFill>
                  <a:srgbClr val="231F20"/>
                </a:solidFill>
                <a:latin typeface="Verdana"/>
                <a:cs typeface="Verdana"/>
              </a:rPr>
              <a:t>X</a:t>
            </a:r>
            <a:r>
              <a:rPr sz="1635" baseline="-15151" dirty="0">
                <a:solidFill>
                  <a:srgbClr val="231F20"/>
                </a:solidFill>
                <a:latin typeface="Verdana"/>
                <a:cs typeface="Verdana"/>
              </a:rPr>
              <a:t>2</a:t>
            </a:r>
            <a:endParaRPr sz="1635" baseline="-15151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16410" y="5079849"/>
            <a:ext cx="7755201" cy="1050271"/>
          </a:xfrm>
          <a:prstGeom prst="rect">
            <a:avLst/>
          </a:prstGeom>
        </p:spPr>
        <p:txBody>
          <a:bodyPr vert="horz" wrap="square" lIns="0" tIns="28940" rIns="0" bIns="0" rtlCol="0">
            <a:spAutoFit/>
          </a:bodyPr>
          <a:lstStyle/>
          <a:p>
            <a:pPr marR="1545290" algn="r">
              <a:spcBef>
                <a:spcPts val="226"/>
              </a:spcBef>
            </a:pPr>
            <a:r>
              <a:rPr sz="1684" i="1" spc="238" dirty="0">
                <a:solidFill>
                  <a:srgbClr val="231F20"/>
                </a:solidFill>
                <a:latin typeface="Verdana"/>
                <a:cs typeface="Verdana"/>
              </a:rPr>
              <a:t>X</a:t>
            </a:r>
            <a:r>
              <a:rPr sz="1635" spc="-133" baseline="-15151" dirty="0">
                <a:solidFill>
                  <a:srgbClr val="231F20"/>
                </a:solidFill>
                <a:latin typeface="Verdana"/>
                <a:cs typeface="Verdana"/>
              </a:rPr>
              <a:t>1</a:t>
            </a:r>
            <a:endParaRPr sz="1635" baseline="-15151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84">
              <a:latin typeface="Times New Roman"/>
              <a:cs typeface="Times New Roman"/>
            </a:endParaRPr>
          </a:p>
          <a:p>
            <a:pPr marL="25168">
              <a:lnSpc>
                <a:spcPts val="1348"/>
              </a:lnSpc>
              <a:spcBef>
                <a:spcPts val="1585"/>
              </a:spcBef>
            </a:pPr>
            <a:r>
              <a:rPr sz="1585" i="1" spc="79" dirty="0">
                <a:latin typeface="Arial"/>
                <a:cs typeface="Arial"/>
              </a:rPr>
              <a:t>β</a:t>
            </a:r>
            <a:r>
              <a:rPr sz="1784" spc="119" baseline="-9259" dirty="0">
                <a:latin typeface="Times New Roman"/>
                <a:cs typeface="Times New Roman"/>
              </a:rPr>
              <a:t>0</a:t>
            </a:r>
            <a:r>
              <a:rPr sz="1784" spc="-222" baseline="-9259" dirty="0">
                <a:latin typeface="Times New Roman"/>
                <a:cs typeface="Times New Roman"/>
              </a:rPr>
              <a:t> </a:t>
            </a:r>
            <a:r>
              <a:rPr sz="1585" spc="226" dirty="0">
                <a:latin typeface="Times New Roman"/>
                <a:cs typeface="Times New Roman"/>
              </a:rPr>
              <a:t>+</a:t>
            </a:r>
            <a:r>
              <a:rPr sz="1585" i="1" spc="226" dirty="0">
                <a:latin typeface="Arial"/>
                <a:cs typeface="Arial"/>
              </a:rPr>
              <a:t>β</a:t>
            </a:r>
            <a:r>
              <a:rPr sz="1784" spc="341" baseline="-9259" dirty="0">
                <a:latin typeface="Times New Roman"/>
                <a:cs typeface="Times New Roman"/>
              </a:rPr>
              <a:t>1</a:t>
            </a:r>
            <a:r>
              <a:rPr sz="1585" i="1" spc="226" dirty="0">
                <a:latin typeface="Arial"/>
                <a:cs typeface="Arial"/>
              </a:rPr>
              <a:t>X</a:t>
            </a:r>
            <a:r>
              <a:rPr sz="1784" spc="341" baseline="-9259" dirty="0">
                <a:latin typeface="Times New Roman"/>
                <a:cs typeface="Times New Roman"/>
              </a:rPr>
              <a:t>1</a:t>
            </a:r>
            <a:r>
              <a:rPr sz="1784" spc="-206" baseline="-9259" dirty="0">
                <a:latin typeface="Times New Roman"/>
                <a:cs typeface="Times New Roman"/>
              </a:rPr>
              <a:t> </a:t>
            </a:r>
            <a:r>
              <a:rPr sz="1585" spc="226" dirty="0">
                <a:latin typeface="Times New Roman"/>
                <a:cs typeface="Times New Roman"/>
              </a:rPr>
              <a:t>+</a:t>
            </a:r>
            <a:r>
              <a:rPr sz="1585" i="1" spc="226" dirty="0">
                <a:latin typeface="Arial"/>
                <a:cs typeface="Arial"/>
              </a:rPr>
              <a:t>β</a:t>
            </a:r>
            <a:r>
              <a:rPr sz="1784" spc="341" baseline="-9259" dirty="0">
                <a:latin typeface="Times New Roman"/>
                <a:cs typeface="Times New Roman"/>
              </a:rPr>
              <a:t>2</a:t>
            </a:r>
            <a:r>
              <a:rPr sz="1585" i="1" spc="226" dirty="0">
                <a:latin typeface="Arial"/>
                <a:cs typeface="Arial"/>
              </a:rPr>
              <a:t>X</a:t>
            </a:r>
            <a:r>
              <a:rPr sz="1784" spc="341" baseline="-9259" dirty="0">
                <a:latin typeface="Times New Roman"/>
                <a:cs typeface="Times New Roman"/>
              </a:rPr>
              <a:t>2</a:t>
            </a:r>
            <a:r>
              <a:rPr sz="1784" spc="-206" baseline="-9259" dirty="0">
                <a:latin typeface="Times New Roman"/>
                <a:cs typeface="Times New Roman"/>
              </a:rPr>
              <a:t> </a:t>
            </a:r>
            <a:r>
              <a:rPr sz="1585" spc="248" dirty="0">
                <a:latin typeface="Times New Roman"/>
                <a:cs typeface="Times New Roman"/>
              </a:rPr>
              <a:t>+</a:t>
            </a:r>
            <a:r>
              <a:rPr sz="1585" i="1" spc="248" dirty="0">
                <a:latin typeface="Arial"/>
                <a:cs typeface="Arial"/>
              </a:rPr>
              <a:t>β</a:t>
            </a:r>
            <a:r>
              <a:rPr sz="1784" spc="371" baseline="-9259" dirty="0">
                <a:latin typeface="Times New Roman"/>
                <a:cs typeface="Times New Roman"/>
              </a:rPr>
              <a:t>3</a:t>
            </a:r>
            <a:r>
              <a:rPr sz="1585" i="1" spc="248" dirty="0">
                <a:latin typeface="Arial"/>
                <a:cs typeface="Arial"/>
              </a:rPr>
              <a:t>X</a:t>
            </a:r>
            <a:r>
              <a:rPr sz="1784" spc="371" baseline="32407" dirty="0">
                <a:latin typeface="Times New Roman"/>
                <a:cs typeface="Times New Roman"/>
              </a:rPr>
              <a:t>2</a:t>
            </a:r>
            <a:r>
              <a:rPr sz="1784" spc="-222" baseline="32407" dirty="0">
                <a:latin typeface="Times New Roman"/>
                <a:cs typeface="Times New Roman"/>
              </a:rPr>
              <a:t> </a:t>
            </a:r>
            <a:r>
              <a:rPr sz="1585" spc="248" dirty="0">
                <a:latin typeface="Times New Roman"/>
                <a:cs typeface="Times New Roman"/>
              </a:rPr>
              <a:t>+</a:t>
            </a:r>
            <a:r>
              <a:rPr sz="1585" i="1" spc="248" dirty="0">
                <a:latin typeface="Arial"/>
                <a:cs typeface="Arial"/>
              </a:rPr>
              <a:t>β</a:t>
            </a:r>
            <a:r>
              <a:rPr sz="1784" spc="371" baseline="-9259" dirty="0">
                <a:latin typeface="Times New Roman"/>
                <a:cs typeface="Times New Roman"/>
              </a:rPr>
              <a:t>4</a:t>
            </a:r>
            <a:r>
              <a:rPr sz="1585" i="1" spc="248" dirty="0">
                <a:latin typeface="Arial"/>
                <a:cs typeface="Arial"/>
              </a:rPr>
              <a:t>X</a:t>
            </a:r>
            <a:r>
              <a:rPr sz="1784" spc="371" baseline="32407" dirty="0">
                <a:latin typeface="Times New Roman"/>
                <a:cs typeface="Times New Roman"/>
              </a:rPr>
              <a:t>2</a:t>
            </a:r>
            <a:r>
              <a:rPr sz="1784" spc="-206" baseline="32407" dirty="0">
                <a:latin typeface="Times New Roman"/>
                <a:cs typeface="Times New Roman"/>
              </a:rPr>
              <a:t> </a:t>
            </a:r>
            <a:r>
              <a:rPr sz="1585" spc="238" dirty="0">
                <a:latin typeface="Times New Roman"/>
                <a:cs typeface="Times New Roman"/>
              </a:rPr>
              <a:t>+</a:t>
            </a:r>
            <a:r>
              <a:rPr sz="1585" i="1" spc="238" dirty="0">
                <a:latin typeface="Arial"/>
                <a:cs typeface="Arial"/>
              </a:rPr>
              <a:t>β</a:t>
            </a:r>
            <a:r>
              <a:rPr sz="1784" spc="355" baseline="-9259" dirty="0">
                <a:latin typeface="Times New Roman"/>
                <a:cs typeface="Times New Roman"/>
              </a:rPr>
              <a:t>5</a:t>
            </a:r>
            <a:r>
              <a:rPr sz="1585" i="1" spc="238" dirty="0">
                <a:latin typeface="Arial"/>
                <a:cs typeface="Arial"/>
              </a:rPr>
              <a:t>X</a:t>
            </a:r>
            <a:r>
              <a:rPr sz="1784" spc="355" baseline="-9259" dirty="0">
                <a:latin typeface="Times New Roman"/>
                <a:cs typeface="Times New Roman"/>
              </a:rPr>
              <a:t>1</a:t>
            </a:r>
            <a:r>
              <a:rPr sz="1585" i="1" spc="238" dirty="0">
                <a:latin typeface="Arial"/>
                <a:cs typeface="Arial"/>
              </a:rPr>
              <a:t>X</a:t>
            </a:r>
            <a:r>
              <a:rPr sz="1784" spc="355" baseline="-9259" dirty="0">
                <a:latin typeface="Times New Roman"/>
                <a:cs typeface="Times New Roman"/>
              </a:rPr>
              <a:t>2</a:t>
            </a:r>
            <a:r>
              <a:rPr sz="1784" spc="-206" baseline="-9259" dirty="0">
                <a:latin typeface="Times New Roman"/>
                <a:cs typeface="Times New Roman"/>
              </a:rPr>
              <a:t> </a:t>
            </a:r>
            <a:r>
              <a:rPr sz="1585" spc="248" dirty="0">
                <a:latin typeface="Times New Roman"/>
                <a:cs typeface="Times New Roman"/>
              </a:rPr>
              <a:t>+</a:t>
            </a:r>
            <a:r>
              <a:rPr sz="1585" i="1" spc="248" dirty="0">
                <a:latin typeface="Arial"/>
                <a:cs typeface="Arial"/>
              </a:rPr>
              <a:t>β</a:t>
            </a:r>
            <a:r>
              <a:rPr sz="1784" spc="371" baseline="-9259" dirty="0">
                <a:latin typeface="Times New Roman"/>
                <a:cs typeface="Times New Roman"/>
              </a:rPr>
              <a:t>6</a:t>
            </a:r>
            <a:r>
              <a:rPr sz="1585" i="1" spc="248" dirty="0">
                <a:latin typeface="Arial"/>
                <a:cs typeface="Arial"/>
              </a:rPr>
              <a:t>X</a:t>
            </a:r>
            <a:r>
              <a:rPr sz="1784" spc="371" baseline="32407" dirty="0">
                <a:latin typeface="Times New Roman"/>
                <a:cs typeface="Times New Roman"/>
              </a:rPr>
              <a:t>3</a:t>
            </a:r>
            <a:r>
              <a:rPr sz="1784" spc="-222" baseline="32407" dirty="0">
                <a:latin typeface="Times New Roman"/>
                <a:cs typeface="Times New Roman"/>
              </a:rPr>
              <a:t> </a:t>
            </a:r>
            <a:r>
              <a:rPr sz="1585" spc="248" dirty="0">
                <a:latin typeface="Times New Roman"/>
                <a:cs typeface="Times New Roman"/>
              </a:rPr>
              <a:t>+</a:t>
            </a:r>
            <a:r>
              <a:rPr sz="1585" i="1" spc="248" dirty="0">
                <a:latin typeface="Arial"/>
                <a:cs typeface="Arial"/>
              </a:rPr>
              <a:t>β</a:t>
            </a:r>
            <a:r>
              <a:rPr sz="1784" spc="371" baseline="-9259" dirty="0">
                <a:latin typeface="Times New Roman"/>
                <a:cs typeface="Times New Roman"/>
              </a:rPr>
              <a:t>7</a:t>
            </a:r>
            <a:r>
              <a:rPr sz="1585" i="1" spc="248" dirty="0">
                <a:latin typeface="Arial"/>
                <a:cs typeface="Arial"/>
              </a:rPr>
              <a:t>X</a:t>
            </a:r>
            <a:r>
              <a:rPr sz="1784" spc="371" baseline="32407" dirty="0">
                <a:latin typeface="Times New Roman"/>
                <a:cs typeface="Times New Roman"/>
              </a:rPr>
              <a:t>3</a:t>
            </a:r>
            <a:r>
              <a:rPr sz="1784" spc="-206" baseline="32407" dirty="0">
                <a:latin typeface="Times New Roman"/>
                <a:cs typeface="Times New Roman"/>
              </a:rPr>
              <a:t> </a:t>
            </a:r>
            <a:r>
              <a:rPr sz="1585" spc="258" dirty="0">
                <a:latin typeface="Times New Roman"/>
                <a:cs typeface="Times New Roman"/>
              </a:rPr>
              <a:t>+</a:t>
            </a:r>
            <a:r>
              <a:rPr sz="1585" i="1" spc="258" dirty="0">
                <a:latin typeface="Arial"/>
                <a:cs typeface="Arial"/>
              </a:rPr>
              <a:t>β</a:t>
            </a:r>
            <a:r>
              <a:rPr sz="1784" spc="386" baseline="-9259" dirty="0">
                <a:latin typeface="Times New Roman"/>
                <a:cs typeface="Times New Roman"/>
              </a:rPr>
              <a:t>8</a:t>
            </a:r>
            <a:r>
              <a:rPr sz="1585" i="1" spc="258" dirty="0">
                <a:latin typeface="Arial"/>
                <a:cs typeface="Arial"/>
              </a:rPr>
              <a:t>X</a:t>
            </a:r>
            <a:r>
              <a:rPr sz="1784" spc="386" baseline="-9259" dirty="0">
                <a:latin typeface="Times New Roman"/>
                <a:cs typeface="Times New Roman"/>
              </a:rPr>
              <a:t>1</a:t>
            </a:r>
            <a:r>
              <a:rPr sz="1585" i="1" spc="258" dirty="0">
                <a:latin typeface="Arial"/>
                <a:cs typeface="Arial"/>
              </a:rPr>
              <a:t>X</a:t>
            </a:r>
            <a:r>
              <a:rPr sz="1784" spc="386" baseline="32407" dirty="0">
                <a:latin typeface="Times New Roman"/>
                <a:cs typeface="Times New Roman"/>
              </a:rPr>
              <a:t>2</a:t>
            </a:r>
            <a:r>
              <a:rPr sz="1784" spc="-206" baseline="32407" dirty="0">
                <a:latin typeface="Times New Roman"/>
                <a:cs typeface="Times New Roman"/>
              </a:rPr>
              <a:t> </a:t>
            </a:r>
            <a:r>
              <a:rPr sz="1585" spc="258" dirty="0">
                <a:latin typeface="Times New Roman"/>
                <a:cs typeface="Times New Roman"/>
              </a:rPr>
              <a:t>+</a:t>
            </a:r>
            <a:r>
              <a:rPr sz="1585" i="1" spc="258" dirty="0">
                <a:latin typeface="Arial"/>
                <a:cs typeface="Arial"/>
              </a:rPr>
              <a:t>β</a:t>
            </a:r>
            <a:r>
              <a:rPr sz="1784" spc="386" baseline="-9259" dirty="0">
                <a:latin typeface="Times New Roman"/>
                <a:cs typeface="Times New Roman"/>
              </a:rPr>
              <a:t>9</a:t>
            </a:r>
            <a:r>
              <a:rPr sz="1585" i="1" spc="258" dirty="0">
                <a:latin typeface="Arial"/>
                <a:cs typeface="Arial"/>
              </a:rPr>
              <a:t>X</a:t>
            </a:r>
            <a:r>
              <a:rPr sz="1784" spc="386" baseline="32407" dirty="0">
                <a:latin typeface="Times New Roman"/>
                <a:cs typeface="Times New Roman"/>
              </a:rPr>
              <a:t>2</a:t>
            </a:r>
            <a:r>
              <a:rPr sz="1585" i="1" spc="258" dirty="0">
                <a:latin typeface="Arial"/>
                <a:cs typeface="Arial"/>
              </a:rPr>
              <a:t>X</a:t>
            </a:r>
            <a:r>
              <a:rPr sz="1784" spc="386" baseline="-9259" dirty="0">
                <a:latin typeface="Times New Roman"/>
                <a:cs typeface="Times New Roman"/>
              </a:rPr>
              <a:t>2</a:t>
            </a:r>
            <a:r>
              <a:rPr sz="1784" spc="430" baseline="-9259" dirty="0">
                <a:latin typeface="Times New Roman"/>
                <a:cs typeface="Times New Roman"/>
              </a:rPr>
              <a:t> </a:t>
            </a:r>
            <a:r>
              <a:rPr sz="1585" spc="404" dirty="0">
                <a:latin typeface="Times New Roman"/>
                <a:cs typeface="Times New Roman"/>
              </a:rPr>
              <a:t>=</a:t>
            </a:r>
            <a:r>
              <a:rPr sz="1585" spc="89" dirty="0">
                <a:latin typeface="Times New Roman"/>
                <a:cs typeface="Times New Roman"/>
              </a:rPr>
              <a:t> </a:t>
            </a:r>
            <a:r>
              <a:rPr sz="1585" spc="40" dirty="0">
                <a:latin typeface="Times New Roman"/>
                <a:cs typeface="Times New Roman"/>
              </a:rPr>
              <a:t>0</a:t>
            </a:r>
            <a:endParaRPr sz="1585">
              <a:latin typeface="Times New Roman"/>
              <a:cs typeface="Times New Roman"/>
            </a:endParaRPr>
          </a:p>
          <a:p>
            <a:pPr marL="2195872">
              <a:lnSpc>
                <a:spcPts val="872"/>
              </a:lnSpc>
              <a:tabLst>
                <a:tab pos="2895531" algn="l"/>
                <a:tab pos="4559109" algn="l"/>
                <a:tab pos="5260026" algn="l"/>
                <a:tab pos="6239046" algn="l"/>
                <a:tab pos="6938705" algn="l"/>
              </a:tabLst>
            </a:pPr>
            <a:r>
              <a:rPr sz="1189" spc="129" dirty="0">
                <a:latin typeface="Times New Roman"/>
                <a:cs typeface="Times New Roman"/>
              </a:rPr>
              <a:t>1	2	1	2	2	1</a:t>
            </a:r>
            <a:endParaRPr sz="118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7368344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3351" y="460121"/>
            <a:ext cx="6285366" cy="711415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69" dirty="0"/>
              <a:t>Nonlinearities </a:t>
            </a:r>
            <a:r>
              <a:rPr spc="149" dirty="0"/>
              <a:t>and</a:t>
            </a:r>
            <a:r>
              <a:rPr spc="317" dirty="0"/>
              <a:t> </a:t>
            </a:r>
            <a:r>
              <a:rPr spc="69" dirty="0"/>
              <a:t>Kernels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315" y="1331211"/>
            <a:ext cx="11011437" cy="4959305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86911" marR="173656" indent="-261743">
              <a:lnSpc>
                <a:spcPct val="102600"/>
              </a:lnSpc>
              <a:spcBef>
                <a:spcPts val="109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88169" algn="l"/>
              </a:tabLst>
            </a:pPr>
            <a:r>
              <a:rPr sz="2800" spc="-50" dirty="0">
                <a:latin typeface="Georgia"/>
                <a:cs typeface="Georgia"/>
              </a:rPr>
              <a:t>Polynomials </a:t>
            </a:r>
            <a:r>
              <a:rPr sz="2800" spc="-30" dirty="0">
                <a:latin typeface="Georgia"/>
                <a:cs typeface="Georgia"/>
              </a:rPr>
              <a:t>(especially </a:t>
            </a:r>
            <a:r>
              <a:rPr sz="2800" spc="-69" dirty="0">
                <a:latin typeface="Georgia"/>
                <a:cs typeface="Georgia"/>
              </a:rPr>
              <a:t>high-dimensional ones) </a:t>
            </a:r>
            <a:r>
              <a:rPr sz="2800" spc="-20" dirty="0">
                <a:latin typeface="Georgia"/>
                <a:cs typeface="Georgia"/>
              </a:rPr>
              <a:t>get </a:t>
            </a:r>
            <a:r>
              <a:rPr sz="2800" spc="-50" dirty="0">
                <a:latin typeface="Georgia"/>
                <a:cs typeface="Georgia"/>
              </a:rPr>
              <a:t>wild  </a:t>
            </a:r>
            <a:r>
              <a:rPr sz="2800" spc="-40" dirty="0">
                <a:latin typeface="Georgia"/>
                <a:cs typeface="Georgia"/>
              </a:rPr>
              <a:t>rather</a:t>
            </a:r>
            <a:r>
              <a:rPr sz="2800" spc="178" dirty="0">
                <a:latin typeface="Georgia"/>
                <a:cs typeface="Georgia"/>
              </a:rPr>
              <a:t> </a:t>
            </a:r>
            <a:r>
              <a:rPr sz="2800" spc="-20" dirty="0">
                <a:latin typeface="Georgia"/>
                <a:cs typeface="Georgia"/>
              </a:rPr>
              <a:t>fast.</a:t>
            </a:r>
            <a:endParaRPr sz="2800" dirty="0">
              <a:latin typeface="Georgia"/>
              <a:cs typeface="Georgia"/>
            </a:endParaRPr>
          </a:p>
          <a:p>
            <a:pPr marL="286911" marR="10067" indent="-261743">
              <a:lnSpc>
                <a:spcPct val="102600"/>
              </a:lnSpc>
              <a:spcBef>
                <a:spcPts val="59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88169" algn="l"/>
              </a:tabLst>
            </a:pPr>
            <a:r>
              <a:rPr sz="2800" spc="-20" dirty="0">
                <a:latin typeface="Georgia"/>
                <a:cs typeface="Georgia"/>
              </a:rPr>
              <a:t>There </a:t>
            </a:r>
            <a:r>
              <a:rPr sz="2800" spc="-69" dirty="0">
                <a:latin typeface="Georgia"/>
                <a:cs typeface="Georgia"/>
              </a:rPr>
              <a:t>is </a:t>
            </a:r>
            <a:r>
              <a:rPr sz="2800" spc="-20" dirty="0">
                <a:latin typeface="Georgia"/>
                <a:cs typeface="Georgia"/>
              </a:rPr>
              <a:t>a </a:t>
            </a:r>
            <a:r>
              <a:rPr sz="2800" spc="-89" dirty="0">
                <a:latin typeface="Georgia"/>
                <a:cs typeface="Georgia"/>
              </a:rPr>
              <a:t>more </a:t>
            </a:r>
            <a:r>
              <a:rPr sz="2800" spc="-50" dirty="0">
                <a:latin typeface="Georgia"/>
                <a:cs typeface="Georgia"/>
              </a:rPr>
              <a:t>elegant </a:t>
            </a:r>
            <a:r>
              <a:rPr sz="2800" spc="-59" dirty="0">
                <a:latin typeface="Georgia"/>
                <a:cs typeface="Georgia"/>
              </a:rPr>
              <a:t>and controlled </a:t>
            </a:r>
            <a:r>
              <a:rPr sz="2800" spc="-50" dirty="0">
                <a:latin typeface="Georgia"/>
                <a:cs typeface="Georgia"/>
              </a:rPr>
              <a:t>way </a:t>
            </a:r>
            <a:r>
              <a:rPr sz="2800" spc="-10" dirty="0">
                <a:latin typeface="Georgia"/>
                <a:cs typeface="Georgia"/>
              </a:rPr>
              <a:t>to </a:t>
            </a:r>
            <a:r>
              <a:rPr sz="2800" spc="-50" dirty="0">
                <a:latin typeface="Georgia"/>
                <a:cs typeface="Georgia"/>
              </a:rPr>
              <a:t>introduce  </a:t>
            </a:r>
            <a:r>
              <a:rPr sz="2800" spc="-59" dirty="0">
                <a:latin typeface="Georgia"/>
                <a:cs typeface="Georgia"/>
              </a:rPr>
              <a:t>nonlinearities </a:t>
            </a:r>
            <a:r>
              <a:rPr sz="2800" spc="-69" dirty="0">
                <a:latin typeface="Georgia"/>
                <a:cs typeface="Georgia"/>
              </a:rPr>
              <a:t>in </a:t>
            </a:r>
            <a:r>
              <a:rPr sz="2800" spc="-40" dirty="0">
                <a:latin typeface="Georgia"/>
                <a:cs typeface="Georgia"/>
              </a:rPr>
              <a:t>support-vector </a:t>
            </a:r>
            <a:r>
              <a:rPr sz="2800" spc="-69" dirty="0">
                <a:latin typeface="Georgia"/>
                <a:cs typeface="Georgia"/>
              </a:rPr>
              <a:t>classifiers </a:t>
            </a:r>
            <a:r>
              <a:rPr sz="2800" spc="287" dirty="0">
                <a:latin typeface="Georgia"/>
                <a:cs typeface="Georgia"/>
              </a:rPr>
              <a:t>— </a:t>
            </a:r>
            <a:r>
              <a:rPr sz="2800" spc="-40" dirty="0">
                <a:latin typeface="Georgia"/>
                <a:cs typeface="Georgia"/>
              </a:rPr>
              <a:t>through </a:t>
            </a:r>
            <a:r>
              <a:rPr sz="2800" spc="-30" dirty="0">
                <a:latin typeface="Georgia"/>
                <a:cs typeface="Georgia"/>
              </a:rPr>
              <a:t>the  </a:t>
            </a:r>
            <a:r>
              <a:rPr sz="2800" spc="-89" dirty="0">
                <a:latin typeface="Georgia"/>
                <a:cs typeface="Georgia"/>
              </a:rPr>
              <a:t>use </a:t>
            </a:r>
            <a:r>
              <a:rPr sz="2800" spc="-79" dirty="0">
                <a:latin typeface="Georgia"/>
                <a:cs typeface="Georgia"/>
              </a:rPr>
              <a:t>of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i="1" spc="30" dirty="0">
                <a:solidFill>
                  <a:srgbClr val="009900"/>
                </a:solidFill>
                <a:latin typeface="Times New Roman"/>
                <a:cs typeface="Times New Roman"/>
              </a:rPr>
              <a:t>kernels</a:t>
            </a:r>
            <a:r>
              <a:rPr sz="2800" spc="30" dirty="0" smtClean="0">
                <a:latin typeface="Georgia"/>
                <a:cs typeface="Georgia"/>
              </a:rPr>
              <a:t>.</a:t>
            </a:r>
            <a:endParaRPr lang="en-US" sz="2800" spc="30" dirty="0" smtClean="0">
              <a:latin typeface="Georgia"/>
              <a:cs typeface="Georgi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i="1" dirty="0"/>
              <a:t>support vector machine </a:t>
            </a:r>
            <a:r>
              <a:rPr lang="en-US" sz="2800" dirty="0"/>
              <a:t>(SVM) is an extension of the support vector </a:t>
            </a:r>
            <a:r>
              <a:rPr lang="en-US" sz="2800" dirty="0" smtClean="0"/>
              <a:t>classifier </a:t>
            </a:r>
            <a:r>
              <a:rPr lang="en-US" sz="2800" dirty="0"/>
              <a:t>that results from enlarging the feature space in a specific </a:t>
            </a:r>
            <a:r>
              <a:rPr lang="en-US" sz="2800" dirty="0" smtClean="0"/>
              <a:t>way, using </a:t>
            </a:r>
            <a:r>
              <a:rPr lang="en-US" sz="2800" i="1" dirty="0"/>
              <a:t>kernels</a:t>
            </a:r>
            <a:r>
              <a:rPr lang="en-US" sz="2800" dirty="0"/>
              <a:t>.</a:t>
            </a:r>
            <a:endParaRPr sz="2800" dirty="0">
              <a:latin typeface="Georgia"/>
              <a:cs typeface="Georgia"/>
            </a:endParaRPr>
          </a:p>
          <a:p>
            <a:pPr marL="286911" indent="-261743">
              <a:spcBef>
                <a:spcPts val="662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88169" algn="l"/>
              </a:tabLst>
            </a:pPr>
            <a:r>
              <a:rPr sz="2800" spc="-50" dirty="0">
                <a:latin typeface="Georgia"/>
                <a:cs typeface="Georgia"/>
              </a:rPr>
              <a:t>Before </a:t>
            </a:r>
            <a:r>
              <a:rPr sz="2800" spc="-109" dirty="0">
                <a:latin typeface="Georgia"/>
                <a:cs typeface="Georgia"/>
              </a:rPr>
              <a:t>we </a:t>
            </a:r>
            <a:r>
              <a:rPr sz="2800" spc="-69" dirty="0">
                <a:latin typeface="Georgia"/>
                <a:cs typeface="Georgia"/>
              </a:rPr>
              <a:t>discuss </a:t>
            </a:r>
            <a:r>
              <a:rPr sz="2800" spc="-50" dirty="0">
                <a:latin typeface="Georgia"/>
                <a:cs typeface="Georgia"/>
              </a:rPr>
              <a:t>these, </a:t>
            </a:r>
            <a:r>
              <a:rPr sz="2800" spc="-109" dirty="0">
                <a:latin typeface="Georgia"/>
                <a:cs typeface="Georgia"/>
              </a:rPr>
              <a:t>we </a:t>
            </a:r>
            <a:r>
              <a:rPr sz="2800" spc="-59" dirty="0">
                <a:latin typeface="Georgia"/>
                <a:cs typeface="Georgia"/>
              </a:rPr>
              <a:t>must understand </a:t>
            </a:r>
            <a:r>
              <a:rPr sz="2800" spc="-30" dirty="0">
                <a:latin typeface="Georgia"/>
                <a:cs typeface="Georgia"/>
              </a:rPr>
              <a:t>the</a:t>
            </a:r>
            <a:r>
              <a:rPr sz="2800" spc="99" dirty="0">
                <a:latin typeface="Georgia"/>
                <a:cs typeface="Georgia"/>
              </a:rPr>
              <a:t> </a:t>
            </a:r>
            <a:r>
              <a:rPr sz="2800" spc="-69" dirty="0">
                <a:latin typeface="Georgia"/>
                <a:cs typeface="Georgia"/>
              </a:rPr>
              <a:t>role </a:t>
            </a:r>
            <a:r>
              <a:rPr sz="2800" spc="-79" dirty="0" smtClean="0">
                <a:latin typeface="Georgia"/>
                <a:cs typeface="Georgia"/>
              </a:rPr>
              <a:t>of</a:t>
            </a:r>
            <a:r>
              <a:rPr lang="en-US" sz="2800" spc="-79" dirty="0" smtClean="0">
                <a:latin typeface="Georgia"/>
                <a:cs typeface="Georgia"/>
              </a:rPr>
              <a:t> </a:t>
            </a:r>
            <a:r>
              <a:rPr sz="2800" i="1" spc="69" dirty="0" smtClean="0">
                <a:solidFill>
                  <a:srgbClr val="009900"/>
                </a:solidFill>
                <a:latin typeface="Times New Roman"/>
                <a:cs typeface="Times New Roman"/>
              </a:rPr>
              <a:t>inner </a:t>
            </a:r>
            <a:r>
              <a:rPr sz="2800" i="1" spc="10" dirty="0">
                <a:solidFill>
                  <a:srgbClr val="009900"/>
                </a:solidFill>
                <a:latin typeface="Times New Roman"/>
                <a:cs typeface="Times New Roman"/>
              </a:rPr>
              <a:t>products </a:t>
            </a:r>
            <a:r>
              <a:rPr sz="2800" spc="-69" dirty="0">
                <a:latin typeface="Georgia"/>
                <a:cs typeface="Georgia"/>
              </a:rPr>
              <a:t>in </a:t>
            </a:r>
            <a:r>
              <a:rPr sz="2800" spc="-40" dirty="0">
                <a:latin typeface="Georgia"/>
                <a:cs typeface="Georgia"/>
              </a:rPr>
              <a:t>support-vector</a:t>
            </a:r>
            <a:r>
              <a:rPr sz="2800" spc="297" dirty="0">
                <a:latin typeface="Georgia"/>
                <a:cs typeface="Georgia"/>
              </a:rPr>
              <a:t> </a:t>
            </a:r>
            <a:r>
              <a:rPr sz="2800" spc="-59" dirty="0">
                <a:latin typeface="Georgia"/>
                <a:cs typeface="Georgia"/>
              </a:rPr>
              <a:t>classifiers</a:t>
            </a:r>
            <a:r>
              <a:rPr sz="2800" spc="-59" dirty="0" smtClean="0">
                <a:latin typeface="Georgia"/>
                <a:cs typeface="Georgia"/>
              </a:rPr>
              <a:t>.</a:t>
            </a:r>
            <a:endParaRPr lang="en-US" sz="2800" spc="-59" dirty="0" smtClean="0">
              <a:latin typeface="Georgia"/>
              <a:cs typeface="Georgi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</a:t>
            </a:r>
            <a:r>
              <a:rPr lang="en-US" sz="2800" dirty="0" smtClean="0"/>
              <a:t>t turns out </a:t>
            </a:r>
            <a:r>
              <a:rPr lang="en-US" sz="2800" dirty="0"/>
              <a:t>that the solution to the support vector classifier problem (9.12)–(</a:t>
            </a:r>
            <a:r>
              <a:rPr lang="en-US" sz="2800" dirty="0" smtClean="0"/>
              <a:t>9.15) involves </a:t>
            </a:r>
            <a:r>
              <a:rPr lang="en-US" sz="2800" dirty="0"/>
              <a:t>only the </a:t>
            </a:r>
            <a:r>
              <a:rPr lang="en-US" sz="2800" i="1" dirty="0"/>
              <a:t>inner products </a:t>
            </a:r>
            <a:r>
              <a:rPr lang="en-US" sz="2800" dirty="0"/>
              <a:t>of the observations (as opposed to </a:t>
            </a:r>
            <a:r>
              <a:rPr lang="en-US" sz="2800" dirty="0" smtClean="0"/>
              <a:t>the observations </a:t>
            </a:r>
            <a:r>
              <a:rPr lang="en-US" sz="2800" dirty="0"/>
              <a:t>themselves).</a:t>
            </a:r>
            <a:endParaRPr sz="28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517583827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045" y="133759"/>
            <a:ext cx="9903853" cy="711415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109" dirty="0"/>
              <a:t>Inner </a:t>
            </a:r>
            <a:r>
              <a:rPr spc="129" dirty="0"/>
              <a:t>products </a:t>
            </a:r>
            <a:r>
              <a:rPr spc="149" dirty="0"/>
              <a:t>and </a:t>
            </a:r>
            <a:r>
              <a:rPr spc="139" dirty="0"/>
              <a:t>support</a:t>
            </a:r>
            <a:r>
              <a:rPr spc="454" dirty="0"/>
              <a:t> </a:t>
            </a:r>
            <a:r>
              <a:rPr spc="69" dirty="0"/>
              <a:t>vectors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92997" y="1091102"/>
            <a:ext cx="3962538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i="1" spc="268" dirty="0">
                <a:solidFill>
                  <a:srgbClr val="009900"/>
                </a:solidFill>
                <a:latin typeface="Times New Roman"/>
                <a:cs typeface="Times New Roman"/>
              </a:rPr>
              <a:t>— </a:t>
            </a:r>
            <a:r>
              <a:rPr sz="2180" i="1" spc="69" dirty="0">
                <a:solidFill>
                  <a:srgbClr val="009900"/>
                </a:solidFill>
                <a:latin typeface="Times New Roman"/>
                <a:cs typeface="Times New Roman"/>
              </a:rPr>
              <a:t>inner </a:t>
            </a:r>
            <a:r>
              <a:rPr sz="2180" i="1" spc="10" dirty="0">
                <a:solidFill>
                  <a:srgbClr val="009900"/>
                </a:solidFill>
                <a:latin typeface="Times New Roman"/>
                <a:cs typeface="Times New Roman"/>
              </a:rPr>
              <a:t>product </a:t>
            </a:r>
            <a:r>
              <a:rPr sz="2180" i="1" spc="-10" dirty="0">
                <a:solidFill>
                  <a:srgbClr val="009900"/>
                </a:solidFill>
                <a:latin typeface="Times New Roman"/>
                <a:cs typeface="Times New Roman"/>
              </a:rPr>
              <a:t>between</a:t>
            </a:r>
            <a:r>
              <a:rPr sz="2180" i="1" spc="-50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180" i="1" spc="20" dirty="0">
                <a:solidFill>
                  <a:srgbClr val="009900"/>
                </a:solidFill>
                <a:latin typeface="Times New Roman"/>
                <a:cs typeface="Times New Roman"/>
              </a:rPr>
              <a:t>vectors</a:t>
            </a:r>
            <a:endParaRPr sz="218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7961" y="1679617"/>
            <a:ext cx="7166295" cy="448563"/>
          </a:xfrm>
          <a:prstGeom prst="rect">
            <a:avLst/>
          </a:prstGeom>
        </p:spPr>
        <p:txBody>
          <a:bodyPr vert="horz" wrap="square" lIns="0" tIns="111993" rIns="0" bIns="0" rtlCol="0">
            <a:spAutoFit/>
          </a:bodyPr>
          <a:lstStyle/>
          <a:p>
            <a:pPr marL="286911" indent="-261743">
              <a:spcBef>
                <a:spcPts val="882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88169" algn="l"/>
              </a:tabLst>
            </a:pPr>
            <a:r>
              <a:rPr sz="2180" spc="10" dirty="0">
                <a:latin typeface="Georgia"/>
                <a:cs typeface="Georgia"/>
              </a:rPr>
              <a:t>The </a:t>
            </a:r>
            <a:r>
              <a:rPr sz="2180" spc="-59" dirty="0">
                <a:latin typeface="Georgia"/>
                <a:cs typeface="Georgia"/>
              </a:rPr>
              <a:t>linear </a:t>
            </a:r>
            <a:r>
              <a:rPr sz="2180" spc="-40" dirty="0">
                <a:latin typeface="Georgia"/>
                <a:cs typeface="Georgia"/>
              </a:rPr>
              <a:t>support vector </a:t>
            </a:r>
            <a:r>
              <a:rPr sz="2180" spc="-59" dirty="0">
                <a:latin typeface="Georgia"/>
                <a:cs typeface="Georgia"/>
              </a:rPr>
              <a:t>classifier </a:t>
            </a:r>
            <a:r>
              <a:rPr sz="2180" spc="-50" dirty="0">
                <a:latin typeface="Georgia"/>
                <a:cs typeface="Georgia"/>
              </a:rPr>
              <a:t>can </a:t>
            </a:r>
            <a:r>
              <a:rPr sz="2180" spc="-30" dirty="0">
                <a:latin typeface="Georgia"/>
                <a:cs typeface="Georgia"/>
              </a:rPr>
              <a:t>be </a:t>
            </a:r>
            <a:r>
              <a:rPr sz="2180" spc="-69" dirty="0">
                <a:latin typeface="Georgia"/>
                <a:cs typeface="Georgia"/>
              </a:rPr>
              <a:t>represented</a:t>
            </a:r>
            <a:r>
              <a:rPr sz="2180" spc="-30" dirty="0">
                <a:latin typeface="Georgia"/>
                <a:cs typeface="Georgia"/>
              </a:rPr>
              <a:t> </a:t>
            </a:r>
            <a:r>
              <a:rPr sz="2180" spc="-59" dirty="0" smtClean="0">
                <a:latin typeface="Georgia"/>
                <a:cs typeface="Georgia"/>
              </a:rPr>
              <a:t>as</a:t>
            </a:r>
            <a:endParaRPr sz="2180" dirty="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58070" y="2405790"/>
            <a:ext cx="6252535" cy="699980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r>
              <a:rPr sz="2180" i="1" spc="268" dirty="0" smtClean="0">
                <a:solidFill>
                  <a:srgbClr val="009900"/>
                </a:solidFill>
                <a:latin typeface="Times New Roman"/>
                <a:cs typeface="Times New Roman"/>
              </a:rPr>
              <a:t>— </a:t>
            </a:r>
            <a:r>
              <a:rPr sz="2180" i="1" spc="198" dirty="0">
                <a:solidFill>
                  <a:srgbClr val="009900"/>
                </a:solidFill>
                <a:latin typeface="Times New Roman"/>
                <a:cs typeface="Times New Roman"/>
              </a:rPr>
              <a:t>n</a:t>
            </a:r>
            <a:r>
              <a:rPr sz="2180" i="1" spc="40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180" i="1" spc="30" dirty="0" smtClean="0">
                <a:solidFill>
                  <a:srgbClr val="009900"/>
                </a:solidFill>
                <a:latin typeface="Times New Roman"/>
                <a:cs typeface="Times New Roman"/>
              </a:rPr>
              <a:t>parameters</a:t>
            </a:r>
            <a:r>
              <a:rPr lang="en-US" sz="2180" i="1" spc="30" dirty="0" smtClean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lang="en-US" sz="2180" i="1" spc="30" dirty="0">
                <a:solidFill>
                  <a:srgbClr val="009900"/>
                </a:solidFill>
                <a:latin typeface="Times New Roman"/>
                <a:cs typeface="Times New Roman"/>
              </a:rPr>
              <a:t>α</a:t>
            </a:r>
            <a:r>
              <a:rPr lang="en-US" sz="2180" i="1" spc="30" baseline="-25000" dirty="0" err="1">
                <a:solidFill>
                  <a:srgbClr val="009900"/>
                </a:solidFill>
                <a:latin typeface="Times New Roman"/>
                <a:cs typeface="Times New Roman"/>
              </a:rPr>
              <a:t>i</a:t>
            </a:r>
            <a:r>
              <a:rPr lang="en-US" sz="2180" i="1" spc="30" dirty="0">
                <a:solidFill>
                  <a:srgbClr val="009900"/>
                </a:solidFill>
                <a:latin typeface="Times New Roman"/>
                <a:cs typeface="Times New Roman"/>
              </a:rPr>
              <a:t> , </a:t>
            </a:r>
            <a:r>
              <a:rPr lang="en-US" sz="2180" i="1" spc="30" dirty="0" err="1">
                <a:solidFill>
                  <a:srgbClr val="009900"/>
                </a:solidFill>
                <a:latin typeface="Times New Roman"/>
                <a:cs typeface="Times New Roman"/>
              </a:rPr>
              <a:t>i</a:t>
            </a:r>
            <a:r>
              <a:rPr lang="en-US" sz="2180" i="1" spc="30" dirty="0">
                <a:solidFill>
                  <a:srgbClr val="009900"/>
                </a:solidFill>
                <a:latin typeface="Times New Roman"/>
                <a:cs typeface="Times New Roman"/>
              </a:rPr>
              <a:t> = 1, . . . , n, one per training</a:t>
            </a:r>
          </a:p>
          <a:p>
            <a:r>
              <a:rPr lang="en-US" sz="2180" i="1" spc="30" dirty="0">
                <a:solidFill>
                  <a:srgbClr val="009900"/>
                </a:solidFill>
                <a:latin typeface="Times New Roman"/>
                <a:cs typeface="Times New Roman"/>
              </a:rPr>
              <a:t>observation.</a:t>
            </a:r>
            <a:endParaRPr sz="2180" i="1" spc="30" dirty="0">
              <a:solidFill>
                <a:srgbClr val="009900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16410" y="3204206"/>
            <a:ext cx="733617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86911" indent="-261743">
              <a:spcBef>
                <a:spcPts val="178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88169" algn="l"/>
              </a:tabLst>
            </a:pPr>
            <a:r>
              <a:rPr sz="2180" spc="-40" dirty="0">
                <a:latin typeface="Georgia"/>
                <a:cs typeface="Georgia"/>
              </a:rPr>
              <a:t>To estimate </a:t>
            </a:r>
            <a:r>
              <a:rPr sz="2180" spc="-30" dirty="0">
                <a:latin typeface="Georgia"/>
                <a:cs typeface="Georgia"/>
              </a:rPr>
              <a:t>the </a:t>
            </a:r>
            <a:r>
              <a:rPr sz="2180" spc="-50" dirty="0">
                <a:latin typeface="Georgia"/>
                <a:cs typeface="Georgia"/>
              </a:rPr>
              <a:t>parameters </a:t>
            </a:r>
            <a:r>
              <a:rPr sz="2180" i="1" spc="139" dirty="0">
                <a:latin typeface="Times New Roman"/>
                <a:cs typeface="Times New Roman"/>
              </a:rPr>
              <a:t>α</a:t>
            </a:r>
            <a:r>
              <a:rPr sz="2378" spc="206" baseline="-10416" dirty="0">
                <a:latin typeface="Times New Roman"/>
                <a:cs typeface="Times New Roman"/>
              </a:rPr>
              <a:t>1</a:t>
            </a:r>
            <a:r>
              <a:rPr sz="2180" i="1" spc="139" dirty="0">
                <a:latin typeface="Times New Roman"/>
                <a:cs typeface="Times New Roman"/>
              </a:rPr>
              <a:t>, </a:t>
            </a:r>
            <a:r>
              <a:rPr sz="2180" i="1" spc="50" dirty="0">
                <a:latin typeface="Times New Roman"/>
                <a:cs typeface="Times New Roman"/>
              </a:rPr>
              <a:t>. . . , </a:t>
            </a:r>
            <a:r>
              <a:rPr sz="2180" i="1" spc="178" dirty="0">
                <a:latin typeface="Times New Roman"/>
                <a:cs typeface="Times New Roman"/>
              </a:rPr>
              <a:t>α</a:t>
            </a:r>
            <a:r>
              <a:rPr sz="2378" i="1" spc="268" baseline="-10416" dirty="0">
                <a:latin typeface="Arial"/>
                <a:cs typeface="Arial"/>
              </a:rPr>
              <a:t>n </a:t>
            </a:r>
            <a:r>
              <a:rPr sz="2180" spc="-59" dirty="0">
                <a:latin typeface="Georgia"/>
                <a:cs typeface="Georgia"/>
              </a:rPr>
              <a:t>and </a:t>
            </a:r>
            <a:r>
              <a:rPr sz="2180" i="1" spc="89" dirty="0">
                <a:latin typeface="Times New Roman"/>
                <a:cs typeface="Times New Roman"/>
              </a:rPr>
              <a:t>β</a:t>
            </a:r>
            <a:r>
              <a:rPr sz="2378" spc="133" baseline="-10416" dirty="0">
                <a:latin typeface="Times New Roman"/>
                <a:cs typeface="Times New Roman"/>
              </a:rPr>
              <a:t>0</a:t>
            </a:r>
            <a:r>
              <a:rPr sz="2180" spc="89" dirty="0">
                <a:latin typeface="Georgia"/>
                <a:cs typeface="Georgia"/>
              </a:rPr>
              <a:t>, </a:t>
            </a:r>
            <a:r>
              <a:rPr sz="2180" spc="-30" dirty="0">
                <a:latin typeface="Georgia"/>
                <a:cs typeface="Georgia"/>
              </a:rPr>
              <a:t>all </a:t>
            </a:r>
            <a:r>
              <a:rPr sz="2180" spc="-109" dirty="0">
                <a:latin typeface="Georgia"/>
                <a:cs typeface="Georgia"/>
              </a:rPr>
              <a:t>we</a:t>
            </a:r>
            <a:r>
              <a:rPr sz="2180" spc="139" dirty="0">
                <a:latin typeface="Georgia"/>
                <a:cs typeface="Georgia"/>
              </a:rPr>
              <a:t> </a:t>
            </a:r>
            <a:r>
              <a:rPr sz="2180" spc="-89" dirty="0">
                <a:latin typeface="Georgia"/>
                <a:cs typeface="Georgia"/>
              </a:rPr>
              <a:t>need</a:t>
            </a:r>
            <a:endParaRPr sz="2180" dirty="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81340" y="3574334"/>
            <a:ext cx="8761916" cy="719472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  <a:tabLst>
                <a:tab pos="1428261" algn="l"/>
              </a:tabLst>
            </a:pPr>
            <a:r>
              <a:rPr sz="2180" spc="-59" dirty="0">
                <a:latin typeface="Georgia"/>
                <a:cs typeface="Georgia"/>
              </a:rPr>
              <a:t>are</a:t>
            </a:r>
            <a:r>
              <a:rPr sz="2180" spc="198" dirty="0">
                <a:latin typeface="Georgia"/>
                <a:cs typeface="Georgia"/>
              </a:rPr>
              <a:t> </a:t>
            </a:r>
            <a:r>
              <a:rPr sz="2180" spc="-30" dirty="0" smtClean="0">
                <a:latin typeface="Georgia"/>
                <a:cs typeface="Georgia"/>
              </a:rPr>
              <a:t>the</a:t>
            </a:r>
            <a:r>
              <a:rPr lang="en-US" sz="2180" spc="-30" dirty="0" smtClean="0">
                <a:latin typeface="Georgia"/>
                <a:cs typeface="Georgia"/>
              </a:rPr>
              <a:t> n(n-1)/2 </a:t>
            </a:r>
            <a:r>
              <a:rPr sz="2180" spc="-79" dirty="0" smtClean="0">
                <a:latin typeface="Georgia"/>
                <a:cs typeface="Georgia"/>
              </a:rPr>
              <a:t>inner </a:t>
            </a:r>
            <a:r>
              <a:rPr sz="2180" spc="-40" dirty="0" smtClean="0">
                <a:latin typeface="Georgia"/>
                <a:cs typeface="Georgia"/>
              </a:rPr>
              <a:t>products</a:t>
            </a:r>
            <a:r>
              <a:rPr lang="en-US" sz="2180" spc="-40" dirty="0" smtClean="0">
                <a:latin typeface="Georgia"/>
                <a:cs typeface="Georgia"/>
              </a:rPr>
              <a:t> </a:t>
            </a:r>
            <a:r>
              <a:rPr lang="en-US" sz="2180" spc="-69" dirty="0">
                <a:latin typeface="Georgia"/>
                <a:cs typeface="Georgia"/>
              </a:rPr>
              <a:t>between </a:t>
            </a:r>
            <a:r>
              <a:rPr lang="en-US" sz="2180" spc="-30" dirty="0">
                <a:latin typeface="Georgia"/>
                <a:cs typeface="Georgia"/>
              </a:rPr>
              <a:t>all </a:t>
            </a:r>
            <a:r>
              <a:rPr lang="en-US" sz="2180" spc="-50" dirty="0">
                <a:latin typeface="Georgia"/>
                <a:cs typeface="Georgia"/>
              </a:rPr>
              <a:t>pairs</a:t>
            </a:r>
            <a:r>
              <a:rPr lang="en-US" sz="2180" spc="-40" dirty="0">
                <a:latin typeface="Georgia"/>
                <a:cs typeface="Georgia"/>
              </a:rPr>
              <a:t> </a:t>
            </a:r>
            <a:r>
              <a:rPr lang="en-US" sz="2180" spc="-79" dirty="0" smtClean="0">
                <a:latin typeface="Georgia"/>
                <a:cs typeface="Georgia"/>
              </a:rPr>
              <a:t>of </a:t>
            </a:r>
            <a:r>
              <a:rPr lang="en-US" sz="2180" spc="-40" dirty="0">
                <a:latin typeface="Georgia"/>
                <a:cs typeface="Georgia"/>
              </a:rPr>
              <a:t>training</a:t>
            </a:r>
            <a:r>
              <a:rPr lang="en-US" sz="2180" spc="168" dirty="0">
                <a:latin typeface="Georgia"/>
                <a:cs typeface="Georgia"/>
              </a:rPr>
              <a:t> </a:t>
            </a:r>
            <a:r>
              <a:rPr lang="en-US" sz="2180" spc="-59" dirty="0">
                <a:latin typeface="Georgia"/>
                <a:cs typeface="Georgia"/>
              </a:rPr>
              <a:t>observations</a:t>
            </a:r>
            <a:endParaRPr lang="en-US" sz="2180" dirty="0">
              <a:latin typeface="Georgia"/>
              <a:cs typeface="Georgia"/>
            </a:endParaRPr>
          </a:p>
          <a:p>
            <a:pPr marL="25168">
              <a:spcBef>
                <a:spcPts val="178"/>
              </a:spcBef>
              <a:tabLst>
                <a:tab pos="1428261" algn="l"/>
              </a:tabLst>
            </a:pPr>
            <a:endParaRPr sz="218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81826" y="4077823"/>
            <a:ext cx="10625069" cy="761535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t </a:t>
            </a:r>
            <a:r>
              <a:rPr lang="en-US" sz="2400" dirty="0"/>
              <a:t>turns out that </a:t>
            </a:r>
            <a:r>
              <a:rPr lang="en-US" sz="2400" i="1" dirty="0"/>
              <a:t>α</a:t>
            </a:r>
            <a:r>
              <a:rPr lang="en-US" sz="2400" i="1" baseline="-25000" dirty="0" err="1"/>
              <a:t>i</a:t>
            </a:r>
            <a:r>
              <a:rPr lang="en-US" sz="2400" i="1" dirty="0"/>
              <a:t> </a:t>
            </a:r>
            <a:r>
              <a:rPr lang="en-US" sz="2400" dirty="0"/>
              <a:t>is nonzero only for the </a:t>
            </a:r>
            <a:r>
              <a:rPr lang="en-US" sz="2400" dirty="0" smtClean="0"/>
              <a:t>support vectors </a:t>
            </a:r>
            <a:r>
              <a:rPr lang="en-US" sz="2400" dirty="0"/>
              <a:t>in the </a:t>
            </a:r>
            <a:r>
              <a:rPr lang="en-US" sz="2400" dirty="0" smtClean="0"/>
              <a:t>solution. </a:t>
            </a:r>
            <a:r>
              <a:rPr lang="en-US" sz="2400" dirty="0"/>
              <a:t>T</a:t>
            </a:r>
            <a:r>
              <a:rPr lang="en-US" sz="2400" dirty="0" smtClean="0"/>
              <a:t>hat </a:t>
            </a:r>
            <a:r>
              <a:rPr lang="en-US" sz="2400" dirty="0"/>
              <a:t>is, if a training observation is not a </a:t>
            </a:r>
            <a:r>
              <a:rPr lang="en-US" sz="2400" dirty="0" smtClean="0"/>
              <a:t>support vector</a:t>
            </a:r>
            <a:r>
              <a:rPr lang="en-US" sz="2400" dirty="0"/>
              <a:t>, then its </a:t>
            </a:r>
            <a:r>
              <a:rPr lang="en-US" sz="2400" i="1" dirty="0"/>
              <a:t>α</a:t>
            </a:r>
            <a:r>
              <a:rPr lang="en-US" sz="2400" i="1" baseline="-25000" dirty="0" err="1"/>
              <a:t>i</a:t>
            </a:r>
            <a:r>
              <a:rPr lang="en-US" sz="2400" i="1" dirty="0"/>
              <a:t> </a:t>
            </a:r>
            <a:r>
              <a:rPr lang="en-US" sz="2400" dirty="0"/>
              <a:t>equals zero</a:t>
            </a:r>
            <a:endParaRPr sz="2180" dirty="0">
              <a:latin typeface="Georgia"/>
              <a:cs typeface="Georgia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060" y="908657"/>
            <a:ext cx="2266950" cy="7905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121" y="2230272"/>
            <a:ext cx="2466975" cy="7715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4848" y="4898243"/>
            <a:ext cx="2457450" cy="68580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2466224" y="5745428"/>
            <a:ext cx="8656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CMSY10"/>
              </a:rPr>
              <a:t>S </a:t>
            </a:r>
            <a:r>
              <a:rPr lang="en-US" dirty="0">
                <a:latin typeface="CMR10"/>
              </a:rPr>
              <a:t>is the collection of indices of </a:t>
            </a:r>
            <a:r>
              <a:rPr lang="en-US" dirty="0" smtClean="0">
                <a:latin typeface="CMR10"/>
              </a:rPr>
              <a:t>these support </a:t>
            </a:r>
            <a:r>
              <a:rPr lang="en-US" dirty="0">
                <a:latin typeface="CMR10"/>
              </a:rPr>
              <a:t>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42433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7896" y="159064"/>
            <a:ext cx="10515600" cy="3689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6075" y="528034"/>
            <a:ext cx="11177789" cy="3997549"/>
          </a:xfrm>
        </p:spPr>
        <p:txBody>
          <a:bodyPr>
            <a:normAutofit/>
          </a:bodyPr>
          <a:lstStyle/>
          <a:p>
            <a:r>
              <a:rPr lang="en-US" i="1" dirty="0" smtClean="0"/>
              <a:t>Generalization </a:t>
            </a:r>
            <a:r>
              <a:rPr lang="en-US" dirty="0"/>
              <a:t>of the inner </a:t>
            </a:r>
            <a:r>
              <a:rPr lang="en-US" dirty="0" smtClean="0"/>
              <a:t>product of the form  </a:t>
            </a:r>
            <a:r>
              <a:rPr lang="en-US" i="1" dirty="0" smtClean="0"/>
              <a:t>K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i="1" dirty="0"/>
              <a:t>, </a:t>
            </a:r>
            <a:r>
              <a:rPr lang="en-US" i="1" dirty="0" smtClean="0"/>
              <a:t>x</a:t>
            </a:r>
            <a:r>
              <a:rPr lang="en-US" i="1" baseline="-25000" dirty="0" smtClean="0"/>
              <a:t>i’ </a:t>
            </a:r>
            <a:r>
              <a:rPr lang="en-US" dirty="0" smtClean="0"/>
              <a:t>)</a:t>
            </a:r>
          </a:p>
          <a:p>
            <a:r>
              <a:rPr lang="en-US" dirty="0"/>
              <a:t>A kernel is </a:t>
            </a:r>
            <a:r>
              <a:rPr lang="en-US" dirty="0" smtClean="0"/>
              <a:t>a function </a:t>
            </a:r>
            <a:r>
              <a:rPr lang="en-US" dirty="0"/>
              <a:t>that quantifies the similarity of two </a:t>
            </a:r>
            <a:r>
              <a:rPr lang="en-US" dirty="0" smtClean="0"/>
              <a:t>observations</a:t>
            </a:r>
          </a:p>
          <a:p>
            <a:r>
              <a:rPr lang="en-US" dirty="0" smtClean="0"/>
              <a:t>Linear Kernel</a:t>
            </a:r>
          </a:p>
          <a:p>
            <a:endParaRPr lang="en-US" dirty="0" smtClean="0"/>
          </a:p>
          <a:p>
            <a:r>
              <a:rPr lang="en-US" dirty="0" smtClean="0"/>
              <a:t>Polynomial Kernel</a:t>
            </a:r>
          </a:p>
          <a:p>
            <a:endParaRPr lang="en-US" dirty="0" smtClean="0"/>
          </a:p>
          <a:p>
            <a:r>
              <a:rPr lang="en-US" dirty="0" smtClean="0"/>
              <a:t>Radial Kernel 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96" y="1925022"/>
            <a:ext cx="2286000" cy="714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96" y="2923426"/>
            <a:ext cx="2876550" cy="714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96" y="3989234"/>
            <a:ext cx="3562350" cy="781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5613" y="1925022"/>
            <a:ext cx="7120072" cy="469601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9093" y="4816945"/>
            <a:ext cx="410836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The </a:t>
            </a:r>
            <a:r>
              <a:rPr lang="en-US" sz="2200" i="1" dirty="0"/>
              <a:t>support vector machine </a:t>
            </a:r>
            <a:r>
              <a:rPr lang="en-US" sz="2200" dirty="0"/>
              <a:t>(SVM) is an extension of the </a:t>
            </a:r>
            <a:r>
              <a:rPr lang="en-US" sz="2200" dirty="0" smtClean="0"/>
              <a:t>classifier </a:t>
            </a:r>
            <a:r>
              <a:rPr lang="en-US" sz="2200" dirty="0"/>
              <a:t>that results from enlarging the feature space in </a:t>
            </a:r>
            <a:r>
              <a:rPr lang="en-US" sz="2200" dirty="0" smtClean="0"/>
              <a:t>a specific way, using </a:t>
            </a:r>
            <a:r>
              <a:rPr lang="en-US" sz="2200" i="1" dirty="0"/>
              <a:t>kernels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933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4066" y="190185"/>
            <a:ext cx="7541256" cy="711415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30" dirty="0"/>
              <a:t>SVMs: </a:t>
            </a:r>
            <a:r>
              <a:rPr spc="79" dirty="0"/>
              <a:t>more </a:t>
            </a:r>
            <a:r>
              <a:rPr spc="188" dirty="0"/>
              <a:t>than </a:t>
            </a:r>
            <a:r>
              <a:rPr dirty="0"/>
              <a:t>2</a:t>
            </a:r>
            <a:r>
              <a:rPr spc="159" dirty="0"/>
              <a:t> </a:t>
            </a:r>
            <a:r>
              <a:rPr spc="30" dirty="0"/>
              <a:t>classes?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36391" y="943339"/>
            <a:ext cx="11305035" cy="2050497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400" spc="10" dirty="0"/>
              <a:t>The </a:t>
            </a:r>
            <a:r>
              <a:rPr sz="2400" spc="30" dirty="0"/>
              <a:t>SVM </a:t>
            </a:r>
            <a:r>
              <a:rPr sz="2400" spc="-59" dirty="0"/>
              <a:t>as </a:t>
            </a:r>
            <a:r>
              <a:rPr sz="2400" spc="-79" dirty="0"/>
              <a:t>defined works </a:t>
            </a:r>
            <a:r>
              <a:rPr sz="2400" spc="-69" dirty="0"/>
              <a:t>for </a:t>
            </a:r>
            <a:r>
              <a:rPr sz="2400" i="1" spc="377" dirty="0">
                <a:latin typeface="Times New Roman"/>
                <a:cs typeface="Times New Roman"/>
              </a:rPr>
              <a:t>K </a:t>
            </a:r>
            <a:r>
              <a:rPr sz="2400" spc="277" dirty="0"/>
              <a:t>= </a:t>
            </a:r>
            <a:r>
              <a:rPr sz="2400" spc="-139" dirty="0"/>
              <a:t>2 </a:t>
            </a:r>
            <a:r>
              <a:rPr sz="2400" spc="-59" dirty="0"/>
              <a:t>classes. </a:t>
            </a:r>
            <a:r>
              <a:rPr sz="2400" spc="20" dirty="0"/>
              <a:t>What </a:t>
            </a:r>
            <a:r>
              <a:rPr sz="2400" spc="-79" dirty="0"/>
              <a:t>do </a:t>
            </a:r>
            <a:r>
              <a:rPr sz="2400" spc="-109" dirty="0"/>
              <a:t>we </a:t>
            </a:r>
            <a:r>
              <a:rPr sz="2400" spc="-79" dirty="0"/>
              <a:t>do </a:t>
            </a:r>
            <a:r>
              <a:rPr sz="2400" spc="-50" dirty="0"/>
              <a:t>if  </a:t>
            </a:r>
            <a:r>
              <a:rPr sz="2400" spc="-109" dirty="0"/>
              <a:t>we </a:t>
            </a:r>
            <a:r>
              <a:rPr sz="2400" spc="-69" dirty="0"/>
              <a:t>have </a:t>
            </a:r>
            <a:r>
              <a:rPr sz="2400" i="1" spc="377" dirty="0">
                <a:latin typeface="Times New Roman"/>
                <a:cs typeface="Times New Roman"/>
              </a:rPr>
              <a:t>K </a:t>
            </a:r>
            <a:r>
              <a:rPr sz="2400" i="1" spc="208" dirty="0">
                <a:latin typeface="Times New Roman"/>
                <a:cs typeface="Times New Roman"/>
              </a:rPr>
              <a:t>&gt; </a:t>
            </a:r>
            <a:r>
              <a:rPr sz="2400" spc="-139" dirty="0"/>
              <a:t>2</a:t>
            </a:r>
            <a:r>
              <a:rPr sz="2400" spc="-20" dirty="0"/>
              <a:t> </a:t>
            </a:r>
            <a:r>
              <a:rPr sz="2400" spc="-59" dirty="0" smtClean="0"/>
              <a:t>classes?</a:t>
            </a:r>
            <a:endParaRPr lang="en-US" sz="2400" spc="-59" dirty="0" smtClean="0"/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400" spc="-10" dirty="0" smtClean="0">
                <a:solidFill>
                  <a:srgbClr val="3333B2"/>
                </a:solidFill>
              </a:rPr>
              <a:t>OVA</a:t>
            </a:r>
            <a:r>
              <a:rPr lang="en-US" sz="2400" spc="-10" dirty="0" smtClean="0">
                <a:solidFill>
                  <a:srgbClr val="3333B2"/>
                </a:solidFill>
              </a:rPr>
              <a:t> </a:t>
            </a:r>
            <a:r>
              <a:rPr sz="2400" spc="-10" dirty="0" smtClean="0"/>
              <a:t>One </a:t>
            </a:r>
            <a:r>
              <a:rPr sz="2400" spc="-69" dirty="0"/>
              <a:t>versus </a:t>
            </a:r>
            <a:r>
              <a:rPr sz="2400" spc="30" dirty="0" smtClean="0"/>
              <a:t>All</a:t>
            </a:r>
            <a:endParaRPr lang="en-US" sz="2400" spc="30" dirty="0" smtClean="0"/>
          </a:p>
          <a:p>
            <a:r>
              <a:rPr lang="en-US" sz="2400" dirty="0"/>
              <a:t>We fit </a:t>
            </a:r>
            <a:r>
              <a:rPr lang="en-US" sz="2400" i="1" dirty="0"/>
              <a:t>K </a:t>
            </a:r>
            <a:r>
              <a:rPr lang="en-US" sz="2400" dirty="0"/>
              <a:t>SVMs, each time comparing one of </a:t>
            </a:r>
            <a:r>
              <a:rPr lang="en-US" sz="2400" dirty="0" smtClean="0"/>
              <a:t>all the </a:t>
            </a:r>
            <a:r>
              <a:rPr lang="en-US" sz="2400" i="1" dirty="0"/>
              <a:t>K </a:t>
            </a:r>
            <a:r>
              <a:rPr lang="en-US" sz="2400" dirty="0"/>
              <a:t>classes to </a:t>
            </a:r>
            <a:r>
              <a:rPr lang="en-US" sz="2400" dirty="0" smtClean="0"/>
              <a:t>the remaining </a:t>
            </a:r>
            <a:r>
              <a:rPr lang="en-US" sz="2400" i="1" dirty="0"/>
              <a:t>K − </a:t>
            </a:r>
            <a:r>
              <a:rPr lang="en-US" sz="2400" dirty="0"/>
              <a:t>1 classes</a:t>
            </a:r>
            <a:r>
              <a:rPr sz="2400" spc="30" dirty="0" smtClean="0"/>
              <a:t> </a:t>
            </a:r>
            <a:endParaRPr lang="en-US" sz="2400" spc="30" dirty="0" smtClean="0"/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200" spc="50" dirty="0" smtClean="0"/>
              <a:t>Fit </a:t>
            </a:r>
            <a:r>
              <a:rPr sz="2200" i="1" spc="377" dirty="0">
                <a:latin typeface="Times New Roman"/>
                <a:cs typeface="Times New Roman"/>
              </a:rPr>
              <a:t>K </a:t>
            </a:r>
            <a:r>
              <a:rPr sz="2200" spc="-69" dirty="0"/>
              <a:t>different 2-class </a:t>
            </a:r>
            <a:r>
              <a:rPr sz="2200" spc="30" dirty="0"/>
              <a:t>SVM  </a:t>
            </a:r>
            <a:r>
              <a:rPr sz="2200" spc="-69" dirty="0"/>
              <a:t>classifiers </a:t>
            </a:r>
            <a:r>
              <a:rPr i="1" spc="-10" dirty="0">
                <a:latin typeface="Times New Roman"/>
                <a:cs typeface="Times New Roman"/>
              </a:rPr>
              <a:t>f</a:t>
            </a:r>
            <a:r>
              <a:rPr sz="3270" spc="-14" baseline="15151" dirty="0"/>
              <a:t>ˆ</a:t>
            </a:r>
            <a:r>
              <a:rPr sz="2378" i="1" spc="-14" baseline="-13888" dirty="0">
                <a:latin typeface="Arial"/>
                <a:cs typeface="Arial"/>
              </a:rPr>
              <a:t>k</a:t>
            </a:r>
            <a:r>
              <a:rPr sz="2180" spc="-10" dirty="0"/>
              <a:t>(</a:t>
            </a:r>
            <a:r>
              <a:rPr sz="2180" i="1" spc="-10" dirty="0">
                <a:latin typeface="Times New Roman"/>
                <a:cs typeface="Times New Roman"/>
              </a:rPr>
              <a:t>x</a:t>
            </a:r>
            <a:r>
              <a:rPr sz="2180" spc="-10" dirty="0"/>
              <a:t>)</a:t>
            </a:r>
            <a:r>
              <a:rPr sz="2180" i="1" spc="-10" dirty="0">
                <a:latin typeface="Times New Roman"/>
                <a:cs typeface="Times New Roman"/>
              </a:rPr>
              <a:t>, </a:t>
            </a:r>
            <a:r>
              <a:rPr sz="2180" i="1" spc="149" dirty="0">
                <a:latin typeface="Times New Roman"/>
                <a:cs typeface="Times New Roman"/>
              </a:rPr>
              <a:t>k </a:t>
            </a:r>
            <a:r>
              <a:rPr sz="2180" spc="277" dirty="0"/>
              <a:t>= </a:t>
            </a:r>
            <a:r>
              <a:rPr sz="2180" spc="89" dirty="0"/>
              <a:t>1</a:t>
            </a:r>
            <a:r>
              <a:rPr sz="2180" i="1" spc="89" dirty="0">
                <a:latin typeface="Times New Roman"/>
                <a:cs typeface="Times New Roman"/>
              </a:rPr>
              <a:t>, </a:t>
            </a:r>
            <a:r>
              <a:rPr sz="2180" i="1" spc="50" dirty="0">
                <a:latin typeface="Times New Roman"/>
                <a:cs typeface="Times New Roman"/>
              </a:rPr>
              <a:t>. . . , </a:t>
            </a:r>
            <a:r>
              <a:rPr sz="2180" i="1" spc="218" dirty="0">
                <a:latin typeface="Times New Roman"/>
                <a:cs typeface="Times New Roman"/>
              </a:rPr>
              <a:t>K</a:t>
            </a:r>
            <a:r>
              <a:rPr sz="2180" spc="218" dirty="0"/>
              <a:t>; </a:t>
            </a:r>
            <a:r>
              <a:rPr sz="2180" spc="-69" dirty="0"/>
              <a:t>each </a:t>
            </a:r>
            <a:r>
              <a:rPr sz="2180" spc="-59" dirty="0"/>
              <a:t>class </a:t>
            </a:r>
            <a:r>
              <a:rPr sz="2180" spc="-69" dirty="0"/>
              <a:t>versus  </a:t>
            </a:r>
            <a:r>
              <a:rPr sz="2180" spc="-30" dirty="0"/>
              <a:t>the rest. </a:t>
            </a:r>
            <a:r>
              <a:rPr sz="2180" spc="-20" dirty="0"/>
              <a:t>Classify </a:t>
            </a:r>
            <a:r>
              <a:rPr sz="2180" i="1" spc="-119" dirty="0">
                <a:latin typeface="Times New Roman"/>
                <a:cs typeface="Times New Roman"/>
              </a:rPr>
              <a:t>x</a:t>
            </a:r>
            <a:r>
              <a:rPr sz="2378" spc="-176" baseline="27777" dirty="0">
                <a:latin typeface="DejaVu Sans"/>
                <a:cs typeface="DejaVu Sans"/>
              </a:rPr>
              <a:t>∗ </a:t>
            </a:r>
            <a:r>
              <a:rPr sz="2180" spc="-10" dirty="0"/>
              <a:t>to </a:t>
            </a:r>
            <a:r>
              <a:rPr sz="2180" spc="-30" dirty="0"/>
              <a:t>the </a:t>
            </a:r>
            <a:r>
              <a:rPr sz="2180" spc="-59" dirty="0"/>
              <a:t>class </a:t>
            </a:r>
            <a:r>
              <a:rPr sz="2180" spc="-69" dirty="0"/>
              <a:t>for which </a:t>
            </a:r>
            <a:r>
              <a:rPr sz="2180" i="1" spc="-79" dirty="0">
                <a:latin typeface="Times New Roman"/>
                <a:cs typeface="Times New Roman"/>
              </a:rPr>
              <a:t>f</a:t>
            </a:r>
            <a:r>
              <a:rPr sz="3270" spc="-119" baseline="15151" dirty="0"/>
              <a:t>ˆ</a:t>
            </a:r>
            <a:r>
              <a:rPr sz="2378" i="1" spc="-119" baseline="-13888" dirty="0">
                <a:latin typeface="Arial"/>
                <a:cs typeface="Arial"/>
              </a:rPr>
              <a:t>k</a:t>
            </a:r>
            <a:r>
              <a:rPr sz="2180" spc="-79" dirty="0"/>
              <a:t>(</a:t>
            </a:r>
            <a:r>
              <a:rPr sz="2180" i="1" spc="-79" dirty="0">
                <a:latin typeface="Times New Roman"/>
                <a:cs typeface="Times New Roman"/>
              </a:rPr>
              <a:t>x</a:t>
            </a:r>
            <a:r>
              <a:rPr sz="2378" spc="-119" baseline="27777" dirty="0">
                <a:latin typeface="DejaVu Sans"/>
                <a:cs typeface="DejaVu Sans"/>
              </a:rPr>
              <a:t>∗</a:t>
            </a:r>
            <a:r>
              <a:rPr sz="2180" spc="-79" dirty="0"/>
              <a:t>)  </a:t>
            </a:r>
            <a:r>
              <a:rPr sz="2180" spc="-69" dirty="0"/>
              <a:t>is</a:t>
            </a:r>
            <a:r>
              <a:rPr sz="2180" spc="178" dirty="0"/>
              <a:t> </a:t>
            </a:r>
            <a:r>
              <a:rPr sz="2180" spc="-30" dirty="0"/>
              <a:t>largest.</a:t>
            </a:r>
            <a:endParaRPr sz="2180" dirty="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391" y="3145605"/>
            <a:ext cx="2785123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dirty="0" smtClean="0">
                <a:solidFill>
                  <a:srgbClr val="3333B2"/>
                </a:solidFill>
                <a:latin typeface="Georgia"/>
                <a:cs typeface="Georgia"/>
              </a:rPr>
              <a:t>OVO</a:t>
            </a:r>
            <a:r>
              <a:rPr lang="en-US" sz="2180" dirty="0" smtClean="0">
                <a:solidFill>
                  <a:srgbClr val="3333B2"/>
                </a:solidFill>
                <a:latin typeface="Georgia"/>
                <a:cs typeface="Georgia"/>
              </a:rPr>
              <a:t>  </a:t>
            </a:r>
            <a:r>
              <a:rPr sz="2180" dirty="0" smtClean="0">
                <a:latin typeface="Georgia"/>
                <a:cs typeface="Georgia"/>
              </a:rPr>
              <a:t>One </a:t>
            </a:r>
            <a:r>
              <a:rPr sz="2180" spc="-69" dirty="0">
                <a:latin typeface="Georgia"/>
                <a:cs typeface="Georgia"/>
              </a:rPr>
              <a:t>versus </a:t>
            </a:r>
            <a:r>
              <a:rPr sz="2180" spc="-30" dirty="0" smtClean="0">
                <a:latin typeface="Georgia"/>
                <a:cs typeface="Georgia"/>
              </a:rPr>
              <a:t>One</a:t>
            </a:r>
            <a:endParaRPr sz="2180" dirty="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07427" y="6334148"/>
            <a:ext cx="7654533" cy="349454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>
              <a:spcBef>
                <a:spcPts val="664"/>
              </a:spcBef>
            </a:pPr>
            <a:r>
              <a:rPr sz="2180" spc="-40" dirty="0" smtClean="0">
                <a:latin typeface="Georgia"/>
                <a:cs typeface="Georgia"/>
              </a:rPr>
              <a:t>Which </a:t>
            </a:r>
            <a:r>
              <a:rPr sz="2180" spc="-10" dirty="0">
                <a:latin typeface="Georgia"/>
                <a:cs typeface="Georgia"/>
              </a:rPr>
              <a:t>to </a:t>
            </a:r>
            <a:r>
              <a:rPr sz="2180" spc="-79" dirty="0">
                <a:latin typeface="Georgia"/>
                <a:cs typeface="Georgia"/>
              </a:rPr>
              <a:t>choose? </a:t>
            </a:r>
            <a:r>
              <a:rPr sz="2180" spc="-59" dirty="0">
                <a:latin typeface="Georgia"/>
                <a:cs typeface="Georgia"/>
              </a:rPr>
              <a:t>If </a:t>
            </a:r>
            <a:r>
              <a:rPr sz="2180" i="1" spc="377" dirty="0">
                <a:latin typeface="Times New Roman"/>
                <a:cs typeface="Times New Roman"/>
              </a:rPr>
              <a:t>K </a:t>
            </a:r>
            <a:r>
              <a:rPr sz="2180" spc="-69" dirty="0">
                <a:latin typeface="Georgia"/>
                <a:cs typeface="Georgia"/>
              </a:rPr>
              <a:t>is </a:t>
            </a:r>
            <a:r>
              <a:rPr sz="2180" spc="-40" dirty="0">
                <a:latin typeface="Georgia"/>
                <a:cs typeface="Georgia"/>
              </a:rPr>
              <a:t>not </a:t>
            </a:r>
            <a:r>
              <a:rPr sz="2180" spc="-20" dirty="0">
                <a:latin typeface="Georgia"/>
                <a:cs typeface="Georgia"/>
              </a:rPr>
              <a:t>too </a:t>
            </a:r>
            <a:r>
              <a:rPr sz="2180" spc="-40" dirty="0">
                <a:latin typeface="Georgia"/>
                <a:cs typeface="Georgia"/>
              </a:rPr>
              <a:t>large, </a:t>
            </a:r>
            <a:r>
              <a:rPr sz="2180" spc="-89" dirty="0">
                <a:latin typeface="Georgia"/>
                <a:cs typeface="Georgia"/>
              </a:rPr>
              <a:t>use</a:t>
            </a:r>
            <a:r>
              <a:rPr sz="2180" dirty="0">
                <a:latin typeface="Georgia"/>
                <a:cs typeface="Georgia"/>
              </a:rPr>
              <a:t> </a:t>
            </a:r>
            <a:r>
              <a:rPr sz="2180" spc="40" dirty="0">
                <a:latin typeface="Georgia"/>
                <a:cs typeface="Georgia"/>
              </a:rPr>
              <a:t>OVO.</a:t>
            </a:r>
            <a:endParaRPr sz="2180" dirty="0">
              <a:latin typeface="Georgia"/>
              <a:cs typeface="Georg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36391" y="3545692"/>
                <a:ext cx="11424305" cy="27884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latin typeface="CMR10"/>
                  </a:rPr>
                  <a:t>A </a:t>
                </a:r>
                <a:r>
                  <a:rPr lang="en-US" sz="2200" i="1" dirty="0">
                    <a:latin typeface="CMTI10"/>
                  </a:rPr>
                  <a:t>one-versus-one </a:t>
                </a:r>
                <a:r>
                  <a:rPr lang="en-US" sz="2200" dirty="0">
                    <a:latin typeface="CMR10"/>
                  </a:rPr>
                  <a:t>or </a:t>
                </a:r>
                <a:r>
                  <a:rPr lang="en-US" sz="2200" i="1" dirty="0">
                    <a:latin typeface="CMTI10"/>
                  </a:rPr>
                  <a:t>all-pairs </a:t>
                </a:r>
                <a:r>
                  <a:rPr lang="en-US" sz="2200" dirty="0">
                    <a:latin typeface="CMR10"/>
                  </a:rPr>
                  <a:t>approach </a:t>
                </a:r>
                <a:r>
                  <a:rPr lang="en-US" sz="2200" dirty="0" smtClean="0">
                    <a:latin typeface="CMR10"/>
                  </a:rPr>
                  <a:t>constructs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SVMs, each of which compares a pair of </a:t>
                </a:r>
                <a:r>
                  <a:rPr lang="en-US" sz="2200" dirty="0" smtClean="0"/>
                  <a:t>classes</a:t>
                </a:r>
              </a:p>
              <a:p>
                <a:r>
                  <a:rPr lang="en-US" sz="2200" dirty="0"/>
                  <a:t>We classify a test observation using each of </a:t>
                </a:r>
                <a:r>
                  <a:rPr lang="en-US" sz="2200" dirty="0" smtClean="0"/>
                  <a:t>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200" dirty="0" smtClean="0"/>
                  <a:t> classifiers</a:t>
                </a:r>
                <a:r>
                  <a:rPr lang="en-US" sz="2200" dirty="0"/>
                  <a:t>, </a:t>
                </a:r>
                <a:r>
                  <a:rPr lang="en-US" sz="2200" dirty="0" smtClean="0"/>
                  <a:t>and we </a:t>
                </a:r>
                <a:r>
                  <a:rPr lang="en-US" sz="2200" dirty="0"/>
                  <a:t>tally the number of times that the test observation is assigned to </a:t>
                </a:r>
                <a:r>
                  <a:rPr lang="en-US" sz="2200" dirty="0" smtClean="0"/>
                  <a:t>each of </a:t>
                </a:r>
                <a:r>
                  <a:rPr lang="en-US" sz="2200" dirty="0"/>
                  <a:t>the </a:t>
                </a:r>
                <a:r>
                  <a:rPr lang="en-US" sz="2200" i="1" dirty="0"/>
                  <a:t>K </a:t>
                </a:r>
                <a:r>
                  <a:rPr lang="en-US" sz="2200" dirty="0"/>
                  <a:t>classes. The final classification is performed by assigning the </a:t>
                </a:r>
                <a:r>
                  <a:rPr lang="en-US" sz="2200" dirty="0" smtClean="0"/>
                  <a:t>test observation </a:t>
                </a:r>
                <a:r>
                  <a:rPr lang="en-US" sz="2200" dirty="0"/>
                  <a:t>to the class to which it </a:t>
                </a:r>
                <a:r>
                  <a:rPr lang="en-US" sz="2200" dirty="0" smtClean="0"/>
                  <a:t>was </a:t>
                </a:r>
                <a:r>
                  <a:rPr lang="en-US" sz="2200" dirty="0"/>
                  <a:t>most frequently assigned in </a:t>
                </a:r>
                <a:r>
                  <a:rPr lang="en-US" sz="2200" dirty="0" smtClean="0"/>
                  <a:t>these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200" dirty="0" smtClean="0"/>
                  <a:t> pairwise </a:t>
                </a:r>
                <a:r>
                  <a:rPr lang="en-US" sz="2200" dirty="0"/>
                  <a:t>classifications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91" y="3545692"/>
                <a:ext cx="11424305" cy="2788456"/>
              </a:xfrm>
              <a:prstGeom prst="rect">
                <a:avLst/>
              </a:prstGeom>
              <a:blipFill rotWithShape="0">
                <a:blip r:embed="rId2"/>
                <a:stretch>
                  <a:fillRect l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998089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9930" y="319037"/>
            <a:ext cx="10694503" cy="711415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89" dirty="0"/>
              <a:t>Which </a:t>
            </a:r>
            <a:r>
              <a:rPr spc="149" dirty="0"/>
              <a:t>to </a:t>
            </a:r>
            <a:r>
              <a:rPr spc="40" dirty="0"/>
              <a:t>use: </a:t>
            </a:r>
            <a:r>
              <a:rPr spc="50" dirty="0"/>
              <a:t>SVM </a:t>
            </a:r>
            <a:r>
              <a:rPr spc="79" dirty="0"/>
              <a:t>or </a:t>
            </a:r>
            <a:r>
              <a:rPr spc="40" dirty="0"/>
              <a:t>Logistic</a:t>
            </a:r>
            <a:r>
              <a:rPr spc="565" dirty="0"/>
              <a:t> </a:t>
            </a:r>
            <a:r>
              <a:rPr spc="50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9930" y="1606284"/>
            <a:ext cx="10190922" cy="2463750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86911" marR="10067" indent="-261743">
              <a:lnSpc>
                <a:spcPct val="102600"/>
              </a:lnSpc>
              <a:spcBef>
                <a:spcPts val="109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88169" algn="l"/>
              </a:tabLst>
            </a:pPr>
            <a:r>
              <a:rPr sz="2800" spc="-40" dirty="0">
                <a:latin typeface="Georgia"/>
                <a:cs typeface="Georgia"/>
              </a:rPr>
              <a:t>When </a:t>
            </a:r>
            <a:r>
              <a:rPr sz="2800" spc="-69" dirty="0">
                <a:latin typeface="Georgia"/>
                <a:cs typeface="Georgia"/>
              </a:rPr>
              <a:t>classes </a:t>
            </a:r>
            <a:r>
              <a:rPr sz="2800" spc="-59" dirty="0">
                <a:latin typeface="Georgia"/>
                <a:cs typeface="Georgia"/>
              </a:rPr>
              <a:t>are </a:t>
            </a:r>
            <a:r>
              <a:rPr sz="2800" spc="-30" dirty="0">
                <a:latin typeface="Georgia"/>
                <a:cs typeface="Georgia"/>
              </a:rPr>
              <a:t>(nearly) </a:t>
            </a:r>
            <a:r>
              <a:rPr sz="2800" spc="-50" dirty="0">
                <a:latin typeface="Georgia"/>
                <a:cs typeface="Georgia"/>
              </a:rPr>
              <a:t>separable, </a:t>
            </a:r>
            <a:r>
              <a:rPr sz="2800" spc="30" dirty="0">
                <a:latin typeface="Georgia"/>
                <a:cs typeface="Georgia"/>
              </a:rPr>
              <a:t>SVM </a:t>
            </a:r>
            <a:r>
              <a:rPr sz="2800" spc="-69" dirty="0">
                <a:latin typeface="Georgia"/>
                <a:cs typeface="Georgia"/>
              </a:rPr>
              <a:t>does </a:t>
            </a:r>
            <a:r>
              <a:rPr sz="2800" spc="-10" dirty="0">
                <a:latin typeface="Georgia"/>
                <a:cs typeface="Georgia"/>
              </a:rPr>
              <a:t>better </a:t>
            </a:r>
            <a:r>
              <a:rPr sz="2800" spc="-30" dirty="0">
                <a:latin typeface="Georgia"/>
                <a:cs typeface="Georgia"/>
              </a:rPr>
              <a:t>than  </a:t>
            </a:r>
            <a:r>
              <a:rPr sz="2800" spc="30" dirty="0">
                <a:latin typeface="Georgia"/>
                <a:cs typeface="Georgia"/>
              </a:rPr>
              <a:t>LR. </a:t>
            </a:r>
            <a:endParaRPr sz="2800" dirty="0">
              <a:latin typeface="Georgia"/>
              <a:cs typeface="Georgia"/>
            </a:endParaRPr>
          </a:p>
          <a:p>
            <a:pPr marL="286911" indent="-261743">
              <a:spcBef>
                <a:spcPts val="664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88169" algn="l"/>
              </a:tabLst>
            </a:pPr>
            <a:r>
              <a:rPr sz="2800" spc="-40" dirty="0">
                <a:latin typeface="Georgia"/>
                <a:cs typeface="Georgia"/>
              </a:rPr>
              <a:t>When </a:t>
            </a:r>
            <a:r>
              <a:rPr sz="2800" spc="-30" dirty="0">
                <a:latin typeface="Georgia"/>
                <a:cs typeface="Georgia"/>
              </a:rPr>
              <a:t>not, </a:t>
            </a:r>
            <a:r>
              <a:rPr sz="2800" spc="40" dirty="0">
                <a:latin typeface="Georgia"/>
                <a:cs typeface="Georgia"/>
              </a:rPr>
              <a:t>LR </a:t>
            </a:r>
            <a:r>
              <a:rPr sz="2800" spc="-10" dirty="0">
                <a:latin typeface="Georgia"/>
                <a:cs typeface="Georgia"/>
              </a:rPr>
              <a:t>(with </a:t>
            </a:r>
            <a:r>
              <a:rPr sz="2800" spc="-59" dirty="0">
                <a:latin typeface="Georgia"/>
                <a:cs typeface="Georgia"/>
              </a:rPr>
              <a:t>ridge </a:t>
            </a:r>
            <a:r>
              <a:rPr sz="2800" spc="-20" dirty="0">
                <a:latin typeface="Georgia"/>
                <a:cs typeface="Georgia"/>
              </a:rPr>
              <a:t>penalty) </a:t>
            </a:r>
            <a:r>
              <a:rPr sz="2800" spc="-59" dirty="0">
                <a:latin typeface="Georgia"/>
                <a:cs typeface="Georgia"/>
              </a:rPr>
              <a:t>and </a:t>
            </a:r>
            <a:r>
              <a:rPr sz="2800" spc="30" dirty="0">
                <a:latin typeface="Georgia"/>
                <a:cs typeface="Georgia"/>
              </a:rPr>
              <a:t>SVM </a:t>
            </a:r>
            <a:r>
              <a:rPr sz="2800" spc="-20" dirty="0">
                <a:latin typeface="Georgia"/>
                <a:cs typeface="Georgia"/>
              </a:rPr>
              <a:t>very</a:t>
            </a:r>
            <a:r>
              <a:rPr sz="2800" spc="-69" dirty="0">
                <a:latin typeface="Georgia"/>
                <a:cs typeface="Georgia"/>
              </a:rPr>
              <a:t> </a:t>
            </a:r>
            <a:r>
              <a:rPr sz="2800" spc="-50" dirty="0">
                <a:latin typeface="Georgia"/>
                <a:cs typeface="Georgia"/>
              </a:rPr>
              <a:t>similar.</a:t>
            </a:r>
            <a:endParaRPr sz="2800" dirty="0">
              <a:latin typeface="Georgia"/>
              <a:cs typeface="Georgia"/>
            </a:endParaRPr>
          </a:p>
          <a:p>
            <a:pPr marL="286911" indent="-261743">
              <a:spcBef>
                <a:spcPts val="662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88169" algn="l"/>
              </a:tabLst>
            </a:pPr>
            <a:r>
              <a:rPr sz="2800" spc="-59" dirty="0">
                <a:latin typeface="Georgia"/>
                <a:cs typeface="Georgia"/>
              </a:rPr>
              <a:t>If </a:t>
            </a:r>
            <a:r>
              <a:rPr sz="2800" spc="-50" dirty="0">
                <a:latin typeface="Georgia"/>
                <a:cs typeface="Georgia"/>
              </a:rPr>
              <a:t>you </a:t>
            </a:r>
            <a:r>
              <a:rPr sz="2800" spc="-69" dirty="0">
                <a:latin typeface="Georgia"/>
                <a:cs typeface="Georgia"/>
              </a:rPr>
              <a:t>wish </a:t>
            </a:r>
            <a:r>
              <a:rPr sz="2800" spc="-10" dirty="0">
                <a:latin typeface="Georgia"/>
                <a:cs typeface="Georgia"/>
              </a:rPr>
              <a:t>to </a:t>
            </a:r>
            <a:r>
              <a:rPr sz="2800" spc="-40" dirty="0">
                <a:latin typeface="Georgia"/>
                <a:cs typeface="Georgia"/>
              </a:rPr>
              <a:t>estimate probabilities, </a:t>
            </a:r>
            <a:r>
              <a:rPr sz="2800" spc="40" dirty="0">
                <a:latin typeface="Georgia"/>
                <a:cs typeface="Georgia"/>
              </a:rPr>
              <a:t>LR </a:t>
            </a:r>
            <a:r>
              <a:rPr sz="2800" spc="-69" dirty="0">
                <a:latin typeface="Georgia"/>
                <a:cs typeface="Georgia"/>
              </a:rPr>
              <a:t>is </a:t>
            </a:r>
            <a:r>
              <a:rPr sz="2800" spc="-30" dirty="0">
                <a:latin typeface="Georgia"/>
                <a:cs typeface="Georgia"/>
              </a:rPr>
              <a:t>the</a:t>
            </a:r>
            <a:r>
              <a:rPr sz="2800" spc="109" dirty="0">
                <a:latin typeface="Georgia"/>
                <a:cs typeface="Georgia"/>
              </a:rPr>
              <a:t> </a:t>
            </a:r>
            <a:r>
              <a:rPr sz="2800" spc="-59" dirty="0">
                <a:latin typeface="Georgia"/>
                <a:cs typeface="Georgia"/>
              </a:rPr>
              <a:t>choice.</a:t>
            </a:r>
            <a:endParaRPr sz="2800" dirty="0">
              <a:latin typeface="Georgia"/>
              <a:cs typeface="Georgia"/>
            </a:endParaRPr>
          </a:p>
          <a:p>
            <a:pPr marL="286911" marR="302011" indent="-261743" algn="just">
              <a:lnSpc>
                <a:spcPct val="102600"/>
              </a:lnSpc>
              <a:spcBef>
                <a:spcPts val="58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88169" algn="l"/>
              </a:tabLst>
            </a:pPr>
            <a:r>
              <a:rPr sz="2800" spc="-79" dirty="0">
                <a:latin typeface="Georgia"/>
                <a:cs typeface="Georgia"/>
              </a:rPr>
              <a:t>For </a:t>
            </a:r>
            <a:r>
              <a:rPr sz="2800" spc="-69" dirty="0">
                <a:latin typeface="Georgia"/>
                <a:cs typeface="Georgia"/>
              </a:rPr>
              <a:t>nonlinear </a:t>
            </a:r>
            <a:r>
              <a:rPr sz="2800" spc="-50" dirty="0">
                <a:latin typeface="Georgia"/>
                <a:cs typeface="Georgia"/>
              </a:rPr>
              <a:t>boundaries, </a:t>
            </a:r>
            <a:r>
              <a:rPr sz="2800" spc="-79" dirty="0">
                <a:latin typeface="Georgia"/>
                <a:cs typeface="Georgia"/>
              </a:rPr>
              <a:t>kernel </a:t>
            </a:r>
            <a:r>
              <a:rPr sz="2800" dirty="0">
                <a:latin typeface="Georgia"/>
                <a:cs typeface="Georgia"/>
              </a:rPr>
              <a:t>SVMs </a:t>
            </a:r>
            <a:r>
              <a:rPr sz="2800" spc="-59" dirty="0">
                <a:latin typeface="Georgia"/>
                <a:cs typeface="Georgia"/>
              </a:rPr>
              <a:t>are </a:t>
            </a:r>
            <a:r>
              <a:rPr sz="2800" spc="-40" dirty="0">
                <a:latin typeface="Georgia"/>
                <a:cs typeface="Georgia"/>
              </a:rPr>
              <a:t>popular. </a:t>
            </a:r>
            <a:r>
              <a:rPr sz="2800" spc="10" dirty="0" smtClean="0">
                <a:latin typeface="Georgia"/>
                <a:cs typeface="Georgia"/>
              </a:rPr>
              <a:t>Can</a:t>
            </a:r>
            <a:r>
              <a:rPr lang="en-US" sz="2800" spc="10" dirty="0" smtClean="0">
                <a:latin typeface="Georgia"/>
                <a:cs typeface="Georgia"/>
              </a:rPr>
              <a:t> </a:t>
            </a:r>
            <a:r>
              <a:rPr sz="2800" spc="-89" dirty="0" smtClean="0">
                <a:latin typeface="Georgia"/>
                <a:cs typeface="Georgia"/>
              </a:rPr>
              <a:t>use </a:t>
            </a:r>
            <a:r>
              <a:rPr sz="2800" spc="-79" dirty="0">
                <a:latin typeface="Georgia"/>
                <a:cs typeface="Georgia"/>
              </a:rPr>
              <a:t>kernels </a:t>
            </a:r>
            <a:r>
              <a:rPr sz="2800" spc="-20" dirty="0">
                <a:latin typeface="Georgia"/>
                <a:cs typeface="Georgia"/>
              </a:rPr>
              <a:t>with </a:t>
            </a:r>
            <a:r>
              <a:rPr sz="2800" spc="40" dirty="0" smtClean="0">
                <a:latin typeface="Georgia"/>
                <a:cs typeface="Georgia"/>
              </a:rPr>
              <a:t>LR </a:t>
            </a:r>
            <a:r>
              <a:rPr sz="2800" spc="-59" dirty="0">
                <a:latin typeface="Georgia"/>
                <a:cs typeface="Georgia"/>
              </a:rPr>
              <a:t>as </a:t>
            </a:r>
            <a:r>
              <a:rPr sz="2800" spc="-50" dirty="0">
                <a:latin typeface="Georgia"/>
                <a:cs typeface="Georgia"/>
              </a:rPr>
              <a:t>well, </a:t>
            </a:r>
            <a:r>
              <a:rPr sz="2800" dirty="0">
                <a:latin typeface="Georgia"/>
                <a:cs typeface="Georgia"/>
              </a:rPr>
              <a:t>but </a:t>
            </a:r>
            <a:r>
              <a:rPr sz="2800" spc="-50" dirty="0">
                <a:latin typeface="Georgia"/>
                <a:cs typeface="Georgia"/>
              </a:rPr>
              <a:t>computations </a:t>
            </a:r>
            <a:r>
              <a:rPr sz="2800" spc="-59" dirty="0" smtClean="0">
                <a:latin typeface="Georgia"/>
                <a:cs typeface="Georgia"/>
              </a:rPr>
              <a:t>are </a:t>
            </a:r>
            <a:r>
              <a:rPr sz="2800" spc="-89" dirty="0">
                <a:latin typeface="Georgia"/>
                <a:cs typeface="Georgia"/>
              </a:rPr>
              <a:t>more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spc="-50" dirty="0">
                <a:latin typeface="Georgia"/>
                <a:cs typeface="Georgia"/>
              </a:rPr>
              <a:t>expensive.</a:t>
            </a:r>
            <a:endParaRPr sz="28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119376794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942"/>
            <a:ext cx="10515600" cy="4848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Practice / HW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9854"/>
            <a:ext cx="10515600" cy="54171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dirty="0"/>
              <a:t>this problem, you will use support vector approaches in order </a:t>
            </a:r>
            <a:r>
              <a:rPr lang="en-US" dirty="0" smtClean="0"/>
              <a:t>to predict </a:t>
            </a:r>
            <a:r>
              <a:rPr lang="en-US" dirty="0"/>
              <a:t>whether a given car gets high or low gas mileage based on </a:t>
            </a:r>
            <a:r>
              <a:rPr lang="en-US" dirty="0" smtClean="0"/>
              <a:t>the Auto </a:t>
            </a:r>
            <a:r>
              <a:rPr lang="en-US" dirty="0"/>
              <a:t>data </a:t>
            </a:r>
            <a:r>
              <a:rPr lang="en-US" dirty="0" smtClean="0"/>
              <a:t>set in the </a:t>
            </a:r>
            <a:r>
              <a:rPr lang="en-US" smtClean="0"/>
              <a:t>ISLR library.</a:t>
            </a:r>
            <a:endParaRPr lang="en-US" dirty="0"/>
          </a:p>
          <a:p>
            <a:r>
              <a:rPr lang="en-US" dirty="0"/>
              <a:t>(a) Create a binary variable that takes on a 1 for cars with </a:t>
            </a:r>
            <a:r>
              <a:rPr lang="en-US" dirty="0" smtClean="0"/>
              <a:t>gas mileage </a:t>
            </a:r>
            <a:r>
              <a:rPr lang="en-US" dirty="0"/>
              <a:t>above the median, and a 0 for cars with gas </a:t>
            </a:r>
            <a:r>
              <a:rPr lang="en-US" dirty="0" smtClean="0"/>
              <a:t>mileage below </a:t>
            </a:r>
            <a:r>
              <a:rPr lang="en-US" dirty="0"/>
              <a:t>the median.</a:t>
            </a:r>
          </a:p>
          <a:p>
            <a:r>
              <a:rPr lang="en-US" dirty="0"/>
              <a:t>(b) Fit a support vector classifier to the data with various </a:t>
            </a:r>
            <a:r>
              <a:rPr lang="en-US" dirty="0" smtClean="0"/>
              <a:t>values of </a:t>
            </a:r>
            <a:r>
              <a:rPr lang="en-US" dirty="0"/>
              <a:t>cost, in order to predict whether a car gets high or low </a:t>
            </a:r>
            <a:r>
              <a:rPr lang="en-US" dirty="0" smtClean="0"/>
              <a:t>gas mileage</a:t>
            </a:r>
            <a:r>
              <a:rPr lang="en-US" dirty="0"/>
              <a:t>. Report the </a:t>
            </a:r>
            <a:r>
              <a:rPr lang="en-US" dirty="0" smtClean="0"/>
              <a:t>cross-validated training dataset error </a:t>
            </a:r>
            <a:r>
              <a:rPr lang="en-US" dirty="0"/>
              <a:t>associated with </a:t>
            </a:r>
            <a:r>
              <a:rPr lang="en-US" dirty="0" smtClean="0"/>
              <a:t>different values </a:t>
            </a:r>
            <a:r>
              <a:rPr lang="en-US" dirty="0"/>
              <a:t>of this parameter. Comment on your results.</a:t>
            </a:r>
          </a:p>
          <a:p>
            <a:r>
              <a:rPr lang="en-US" dirty="0"/>
              <a:t>(c) Now repeat (b), this time using SVMs with radial and </a:t>
            </a:r>
            <a:r>
              <a:rPr lang="en-US" dirty="0" smtClean="0"/>
              <a:t>polynomial basis </a:t>
            </a:r>
            <a:r>
              <a:rPr lang="en-US" dirty="0"/>
              <a:t>kernels, with different values of </a:t>
            </a:r>
            <a:r>
              <a:rPr lang="en-US" dirty="0" smtClean="0"/>
              <a:t>gamma (sigma) </a:t>
            </a:r>
            <a:r>
              <a:rPr lang="en-US" dirty="0"/>
              <a:t>and degree </a:t>
            </a:r>
            <a:r>
              <a:rPr lang="en-US" dirty="0" smtClean="0"/>
              <a:t>and cost</a:t>
            </a:r>
            <a:r>
              <a:rPr lang="en-US" dirty="0"/>
              <a:t>. Comment on your results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6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1" y="254059"/>
            <a:ext cx="6417506" cy="711415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139" dirty="0"/>
              <a:t>Support </a:t>
            </a:r>
            <a:r>
              <a:rPr spc="50" dirty="0"/>
              <a:t>Vector</a:t>
            </a:r>
            <a:r>
              <a:rPr spc="226" dirty="0"/>
              <a:t> </a:t>
            </a:r>
            <a:r>
              <a:rPr spc="59" dirty="0"/>
              <a:t>Machines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9861" y="1730870"/>
            <a:ext cx="9594760" cy="4058674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627931">
              <a:lnSpc>
                <a:spcPct val="102600"/>
              </a:lnSpc>
              <a:spcBef>
                <a:spcPts val="109"/>
              </a:spcBef>
            </a:pPr>
            <a:r>
              <a:rPr sz="2600" spc="-99" dirty="0">
                <a:latin typeface="Georgia"/>
                <a:cs typeface="Georgia"/>
              </a:rPr>
              <a:t>Here </a:t>
            </a:r>
            <a:r>
              <a:rPr sz="2600" spc="-109" dirty="0">
                <a:latin typeface="Georgia"/>
                <a:cs typeface="Georgia"/>
              </a:rPr>
              <a:t>we </a:t>
            </a:r>
            <a:r>
              <a:rPr sz="2600" spc="-59" dirty="0">
                <a:latin typeface="Georgia"/>
                <a:cs typeface="Georgia"/>
              </a:rPr>
              <a:t>approach </a:t>
            </a:r>
            <a:r>
              <a:rPr sz="2600" spc="-30" dirty="0">
                <a:latin typeface="Georgia"/>
                <a:cs typeface="Georgia"/>
              </a:rPr>
              <a:t>the </a:t>
            </a:r>
            <a:r>
              <a:rPr sz="2600" spc="-59" dirty="0">
                <a:latin typeface="Georgia"/>
                <a:cs typeface="Georgia"/>
              </a:rPr>
              <a:t>two-class </a:t>
            </a:r>
            <a:r>
              <a:rPr sz="2600" spc="-50" dirty="0">
                <a:latin typeface="Georgia"/>
                <a:cs typeface="Georgia"/>
              </a:rPr>
              <a:t>classification </a:t>
            </a:r>
            <a:r>
              <a:rPr sz="2600" spc="-69" dirty="0">
                <a:latin typeface="Georgia"/>
                <a:cs typeface="Georgia"/>
              </a:rPr>
              <a:t>problem in </a:t>
            </a:r>
            <a:r>
              <a:rPr sz="2600" spc="-20" dirty="0">
                <a:latin typeface="Georgia"/>
                <a:cs typeface="Georgia"/>
              </a:rPr>
              <a:t>a  </a:t>
            </a:r>
            <a:r>
              <a:rPr sz="2600" spc="-30" dirty="0">
                <a:latin typeface="Georgia"/>
                <a:cs typeface="Georgia"/>
              </a:rPr>
              <a:t>direct</a:t>
            </a:r>
            <a:r>
              <a:rPr sz="2600" spc="178" dirty="0">
                <a:latin typeface="Georgia"/>
                <a:cs typeface="Georgia"/>
              </a:rPr>
              <a:t> </a:t>
            </a:r>
            <a:r>
              <a:rPr sz="2600" spc="-59" dirty="0">
                <a:latin typeface="Georgia"/>
                <a:cs typeface="Georgia"/>
              </a:rPr>
              <a:t>way:</a:t>
            </a:r>
            <a:endParaRPr sz="2600" dirty="0">
              <a:latin typeface="Georgia"/>
              <a:cs typeface="Georgia"/>
            </a:endParaRPr>
          </a:p>
          <a:p>
            <a:pPr>
              <a:spcBef>
                <a:spcPts val="89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573821" marR="765095">
              <a:lnSpc>
                <a:spcPct val="102600"/>
              </a:lnSpc>
            </a:pPr>
            <a:r>
              <a:rPr sz="2600" i="1" spc="178" dirty="0">
                <a:solidFill>
                  <a:srgbClr val="009900"/>
                </a:solidFill>
                <a:latin typeface="Times New Roman"/>
                <a:cs typeface="Times New Roman"/>
              </a:rPr>
              <a:t>We </a:t>
            </a:r>
            <a:r>
              <a:rPr sz="2600" i="1" spc="79" dirty="0">
                <a:solidFill>
                  <a:srgbClr val="009900"/>
                </a:solidFill>
                <a:latin typeface="Times New Roman"/>
                <a:cs typeface="Times New Roman"/>
              </a:rPr>
              <a:t>try </a:t>
            </a:r>
            <a:r>
              <a:rPr sz="2600" i="1" spc="50" dirty="0">
                <a:solidFill>
                  <a:srgbClr val="009900"/>
                </a:solidFill>
                <a:latin typeface="Times New Roman"/>
                <a:cs typeface="Times New Roman"/>
              </a:rPr>
              <a:t>and </a:t>
            </a:r>
            <a:r>
              <a:rPr sz="2600" i="1" spc="30" dirty="0">
                <a:solidFill>
                  <a:srgbClr val="009900"/>
                </a:solidFill>
                <a:latin typeface="Times New Roman"/>
                <a:cs typeface="Times New Roman"/>
              </a:rPr>
              <a:t>find </a:t>
            </a:r>
            <a:r>
              <a:rPr sz="2600" i="1" spc="10" dirty="0">
                <a:solidFill>
                  <a:srgbClr val="009900"/>
                </a:solidFill>
                <a:latin typeface="Times New Roman"/>
                <a:cs typeface="Times New Roman"/>
              </a:rPr>
              <a:t>a </a:t>
            </a:r>
            <a:r>
              <a:rPr sz="2600" i="1" spc="20" dirty="0">
                <a:solidFill>
                  <a:srgbClr val="009900"/>
                </a:solidFill>
                <a:latin typeface="Times New Roman"/>
                <a:cs typeface="Times New Roman"/>
              </a:rPr>
              <a:t>plane </a:t>
            </a:r>
            <a:r>
              <a:rPr sz="2600" i="1" spc="59" dirty="0">
                <a:solidFill>
                  <a:srgbClr val="009900"/>
                </a:solidFill>
                <a:latin typeface="Times New Roman"/>
                <a:cs typeface="Times New Roman"/>
              </a:rPr>
              <a:t>that </a:t>
            </a:r>
            <a:r>
              <a:rPr sz="2600" i="1" spc="10" dirty="0">
                <a:solidFill>
                  <a:srgbClr val="009900"/>
                </a:solidFill>
                <a:latin typeface="Times New Roman"/>
                <a:cs typeface="Times New Roman"/>
              </a:rPr>
              <a:t>separates </a:t>
            </a:r>
            <a:r>
              <a:rPr sz="2600" i="1" spc="50" dirty="0">
                <a:solidFill>
                  <a:srgbClr val="009900"/>
                </a:solidFill>
                <a:latin typeface="Times New Roman"/>
                <a:cs typeface="Times New Roman"/>
              </a:rPr>
              <a:t>the </a:t>
            </a:r>
            <a:r>
              <a:rPr sz="2600" i="1" spc="10" dirty="0">
                <a:solidFill>
                  <a:srgbClr val="009900"/>
                </a:solidFill>
                <a:latin typeface="Times New Roman"/>
                <a:cs typeface="Times New Roman"/>
              </a:rPr>
              <a:t>classes </a:t>
            </a:r>
            <a:r>
              <a:rPr sz="2600" i="1" spc="89" dirty="0">
                <a:solidFill>
                  <a:srgbClr val="009900"/>
                </a:solidFill>
                <a:latin typeface="Times New Roman"/>
                <a:cs typeface="Times New Roman"/>
              </a:rPr>
              <a:t>in  </a:t>
            </a:r>
            <a:r>
              <a:rPr sz="2600" i="1" spc="20" dirty="0">
                <a:solidFill>
                  <a:srgbClr val="009900"/>
                </a:solidFill>
                <a:latin typeface="Times New Roman"/>
                <a:cs typeface="Times New Roman"/>
              </a:rPr>
              <a:t>feature</a:t>
            </a:r>
            <a:r>
              <a:rPr sz="2600" i="1" spc="208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9900"/>
                </a:solidFill>
                <a:latin typeface="Times New Roman"/>
                <a:cs typeface="Times New Roman"/>
              </a:rPr>
              <a:t>space.</a:t>
            </a:r>
            <a:endParaRPr sz="2600" dirty="0">
              <a:latin typeface="Times New Roman"/>
              <a:cs typeface="Times New Roman"/>
            </a:endParaRPr>
          </a:p>
          <a:p>
            <a:pPr marL="25168">
              <a:spcBef>
                <a:spcPts val="1673"/>
              </a:spcBef>
            </a:pPr>
            <a:r>
              <a:rPr sz="2600" spc="-59" dirty="0">
                <a:latin typeface="Georgia"/>
                <a:cs typeface="Georgia"/>
              </a:rPr>
              <a:t>If </a:t>
            </a:r>
            <a:r>
              <a:rPr sz="2600" spc="-109" dirty="0">
                <a:latin typeface="Georgia"/>
                <a:cs typeface="Georgia"/>
              </a:rPr>
              <a:t>we </a:t>
            </a:r>
            <a:r>
              <a:rPr sz="2600" spc="-40" dirty="0">
                <a:latin typeface="Georgia"/>
                <a:cs typeface="Georgia"/>
              </a:rPr>
              <a:t>cannot, </a:t>
            </a:r>
            <a:r>
              <a:rPr sz="2600" spc="-109" dirty="0">
                <a:latin typeface="Georgia"/>
                <a:cs typeface="Georgia"/>
              </a:rPr>
              <a:t>we </a:t>
            </a:r>
            <a:r>
              <a:rPr sz="2600" spc="-20" dirty="0">
                <a:latin typeface="Georgia"/>
                <a:cs typeface="Georgia"/>
              </a:rPr>
              <a:t>get </a:t>
            </a:r>
            <a:r>
              <a:rPr sz="2600" spc="-40" dirty="0">
                <a:latin typeface="Georgia"/>
                <a:cs typeface="Georgia"/>
              </a:rPr>
              <a:t>creative </a:t>
            </a:r>
            <a:r>
              <a:rPr sz="2600" spc="-69" dirty="0">
                <a:latin typeface="Georgia"/>
                <a:cs typeface="Georgia"/>
              </a:rPr>
              <a:t>in </a:t>
            </a:r>
            <a:r>
              <a:rPr sz="2600" spc="-59" dirty="0">
                <a:latin typeface="Georgia"/>
                <a:cs typeface="Georgia"/>
              </a:rPr>
              <a:t>two</a:t>
            </a:r>
            <a:r>
              <a:rPr sz="2600" spc="198" dirty="0">
                <a:latin typeface="Georgia"/>
                <a:cs typeface="Georgia"/>
              </a:rPr>
              <a:t> </a:t>
            </a:r>
            <a:r>
              <a:rPr sz="2600" spc="-69" dirty="0">
                <a:latin typeface="Georgia"/>
                <a:cs typeface="Georgia"/>
              </a:rPr>
              <a:t>ways:</a:t>
            </a:r>
            <a:endParaRPr sz="2600" dirty="0">
              <a:latin typeface="Georgia"/>
              <a:cs typeface="Georgia"/>
            </a:endParaRPr>
          </a:p>
          <a:p>
            <a:pPr marL="573821" indent="-263001">
              <a:spcBef>
                <a:spcPts val="662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575079" algn="l"/>
              </a:tabLst>
            </a:pPr>
            <a:r>
              <a:rPr sz="2600" spc="-99" dirty="0">
                <a:latin typeface="Georgia"/>
                <a:cs typeface="Georgia"/>
              </a:rPr>
              <a:t>We </a:t>
            </a:r>
            <a:r>
              <a:rPr sz="2600" spc="-59" dirty="0">
                <a:latin typeface="Georgia"/>
                <a:cs typeface="Georgia"/>
              </a:rPr>
              <a:t>soften </a:t>
            </a:r>
            <a:r>
              <a:rPr sz="2600" spc="-20" dirty="0">
                <a:latin typeface="Georgia"/>
                <a:cs typeface="Georgia"/>
              </a:rPr>
              <a:t>what </a:t>
            </a:r>
            <a:r>
              <a:rPr sz="2600" spc="-109" dirty="0">
                <a:latin typeface="Georgia"/>
                <a:cs typeface="Georgia"/>
              </a:rPr>
              <a:t>we </a:t>
            </a:r>
            <a:r>
              <a:rPr sz="2600" spc="-89" dirty="0">
                <a:latin typeface="Georgia"/>
                <a:cs typeface="Georgia"/>
              </a:rPr>
              <a:t>mean </a:t>
            </a:r>
            <a:r>
              <a:rPr sz="2600" spc="-10" dirty="0">
                <a:latin typeface="Georgia"/>
                <a:cs typeface="Georgia"/>
              </a:rPr>
              <a:t>by “separates”,</a:t>
            </a:r>
            <a:r>
              <a:rPr sz="2600" spc="-40" dirty="0">
                <a:latin typeface="Georgia"/>
                <a:cs typeface="Georgia"/>
              </a:rPr>
              <a:t> </a:t>
            </a:r>
            <a:r>
              <a:rPr sz="2600" spc="-59" dirty="0">
                <a:latin typeface="Georgia"/>
                <a:cs typeface="Georgia"/>
              </a:rPr>
              <a:t>and</a:t>
            </a:r>
            <a:endParaRPr sz="2600" dirty="0">
              <a:latin typeface="Georgia"/>
              <a:cs typeface="Georgia"/>
            </a:endParaRPr>
          </a:p>
          <a:p>
            <a:pPr marL="573821" marR="10067" indent="-263001">
              <a:lnSpc>
                <a:spcPct val="102600"/>
              </a:lnSpc>
              <a:spcBef>
                <a:spcPts val="58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575079" algn="l"/>
              </a:tabLst>
            </a:pPr>
            <a:r>
              <a:rPr sz="2600" spc="-99" dirty="0">
                <a:latin typeface="Georgia"/>
                <a:cs typeface="Georgia"/>
              </a:rPr>
              <a:t>We </a:t>
            </a:r>
            <a:r>
              <a:rPr sz="2600" spc="-79" dirty="0">
                <a:latin typeface="Georgia"/>
                <a:cs typeface="Georgia"/>
              </a:rPr>
              <a:t>enrich </a:t>
            </a:r>
            <a:r>
              <a:rPr sz="2600" spc="-59" dirty="0">
                <a:latin typeface="Georgia"/>
                <a:cs typeface="Georgia"/>
              </a:rPr>
              <a:t>and enlarge </a:t>
            </a:r>
            <a:r>
              <a:rPr sz="2600" spc="-30" dirty="0">
                <a:latin typeface="Georgia"/>
                <a:cs typeface="Georgia"/>
              </a:rPr>
              <a:t>the </a:t>
            </a:r>
            <a:r>
              <a:rPr sz="2600" spc="-40" dirty="0">
                <a:latin typeface="Georgia"/>
                <a:cs typeface="Georgia"/>
              </a:rPr>
              <a:t>feature </a:t>
            </a:r>
            <a:r>
              <a:rPr sz="2600" spc="-59" dirty="0">
                <a:latin typeface="Georgia"/>
                <a:cs typeface="Georgia"/>
              </a:rPr>
              <a:t>space </a:t>
            </a:r>
            <a:r>
              <a:rPr sz="2600" spc="-99" dirty="0">
                <a:latin typeface="Georgia"/>
                <a:cs typeface="Georgia"/>
              </a:rPr>
              <a:t>so </a:t>
            </a:r>
            <a:r>
              <a:rPr sz="2600" spc="20" dirty="0">
                <a:latin typeface="Georgia"/>
                <a:cs typeface="Georgia"/>
              </a:rPr>
              <a:t>that </a:t>
            </a:r>
            <a:r>
              <a:rPr sz="2600" spc="-50" dirty="0">
                <a:latin typeface="Georgia"/>
                <a:cs typeface="Georgia"/>
              </a:rPr>
              <a:t>separation  </a:t>
            </a:r>
            <a:r>
              <a:rPr sz="2600" spc="-69" dirty="0">
                <a:latin typeface="Georgia"/>
                <a:cs typeface="Georgia"/>
              </a:rPr>
              <a:t>is</a:t>
            </a:r>
            <a:r>
              <a:rPr sz="2600" spc="178" dirty="0">
                <a:latin typeface="Georgia"/>
                <a:cs typeface="Georgia"/>
              </a:rPr>
              <a:t> </a:t>
            </a:r>
            <a:r>
              <a:rPr sz="2600" spc="-50" dirty="0">
                <a:latin typeface="Georgia"/>
                <a:cs typeface="Georgia"/>
              </a:rPr>
              <a:t>possible.</a:t>
            </a:r>
            <a:endParaRPr sz="26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931871841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458"/>
            <a:ext cx="10515600" cy="5621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Practice / HW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5612"/>
            <a:ext cx="10515600" cy="57568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problem involves the OJ data set which is part of the </a:t>
            </a:r>
            <a:r>
              <a:rPr lang="en-US" dirty="0" smtClean="0"/>
              <a:t>ISLR package</a:t>
            </a:r>
            <a:r>
              <a:rPr lang="en-US" dirty="0"/>
              <a:t>.</a:t>
            </a:r>
          </a:p>
          <a:p>
            <a:r>
              <a:rPr lang="en-US" dirty="0" smtClean="0"/>
              <a:t>(</a:t>
            </a:r>
            <a:r>
              <a:rPr lang="en-US" dirty="0"/>
              <a:t>a) Create a training set containing a random sample of </a:t>
            </a:r>
            <a:r>
              <a:rPr lang="en-US" dirty="0" smtClean="0"/>
              <a:t>60% of the observations, </a:t>
            </a:r>
            <a:r>
              <a:rPr lang="en-US" dirty="0"/>
              <a:t>and a test set containing the </a:t>
            </a:r>
            <a:r>
              <a:rPr lang="en-US" dirty="0" smtClean="0"/>
              <a:t>remaining observations</a:t>
            </a:r>
            <a:r>
              <a:rPr lang="en-US" dirty="0"/>
              <a:t>.</a:t>
            </a:r>
          </a:p>
          <a:p>
            <a:r>
              <a:rPr lang="en-US" dirty="0"/>
              <a:t>(b) Fit a support vector classifier </a:t>
            </a:r>
            <a:r>
              <a:rPr lang="en-US" dirty="0" smtClean="0"/>
              <a:t>with a linear kernel to </a:t>
            </a:r>
            <a:r>
              <a:rPr lang="en-US" dirty="0"/>
              <a:t>the training data </a:t>
            </a:r>
            <a:r>
              <a:rPr lang="en-US" dirty="0" smtClean="0"/>
              <a:t>using cost=0.01</a:t>
            </a:r>
            <a:r>
              <a:rPr lang="en-US" dirty="0"/>
              <a:t>, with Purchase as the response and the other </a:t>
            </a:r>
            <a:r>
              <a:rPr lang="en-US" dirty="0" smtClean="0"/>
              <a:t>variables as </a:t>
            </a:r>
            <a:r>
              <a:rPr lang="en-US" dirty="0"/>
              <a:t>predictors. </a:t>
            </a:r>
            <a:r>
              <a:rPr lang="en-US" dirty="0" smtClean="0"/>
              <a:t>Describe </a:t>
            </a:r>
            <a:r>
              <a:rPr lang="en-US" dirty="0"/>
              <a:t>the results obtained.</a:t>
            </a:r>
          </a:p>
          <a:p>
            <a:r>
              <a:rPr lang="en-US" dirty="0"/>
              <a:t>(c) What are the training and test error rates?</a:t>
            </a:r>
          </a:p>
          <a:p>
            <a:r>
              <a:rPr lang="en-US" dirty="0"/>
              <a:t>(d) Use </a:t>
            </a:r>
            <a:r>
              <a:rPr lang="en-US" dirty="0" smtClean="0"/>
              <a:t>a tuning grid in caret </a:t>
            </a:r>
            <a:r>
              <a:rPr lang="en-US" dirty="0"/>
              <a:t>to select an optimal cost. Consider </a:t>
            </a:r>
            <a:r>
              <a:rPr lang="en-US" dirty="0" smtClean="0"/>
              <a:t>values in </a:t>
            </a:r>
            <a:r>
              <a:rPr lang="en-US" dirty="0"/>
              <a:t>the range 0</a:t>
            </a:r>
            <a:r>
              <a:rPr lang="en-US" i="1" dirty="0"/>
              <a:t>.</a:t>
            </a:r>
            <a:r>
              <a:rPr lang="en-US" dirty="0"/>
              <a:t>01 to 10.</a:t>
            </a:r>
          </a:p>
          <a:p>
            <a:r>
              <a:rPr lang="en-US" dirty="0"/>
              <a:t>(e) Compute the training and test error rates using this new </a:t>
            </a:r>
            <a:r>
              <a:rPr lang="en-US" dirty="0" smtClean="0"/>
              <a:t>value for </a:t>
            </a:r>
            <a:r>
              <a:rPr lang="en-US" dirty="0"/>
              <a:t>cost.</a:t>
            </a:r>
          </a:p>
          <a:p>
            <a:r>
              <a:rPr lang="en-US" dirty="0"/>
              <a:t>(f) Repeat parts (b) through (e) using a support vector </a:t>
            </a:r>
            <a:r>
              <a:rPr lang="en-US" dirty="0" smtClean="0"/>
              <a:t>machine with </a:t>
            </a:r>
            <a:r>
              <a:rPr lang="en-US" dirty="0"/>
              <a:t>a radial kernel. Use </a:t>
            </a:r>
            <a:r>
              <a:rPr lang="en-US" dirty="0" smtClean="0"/>
              <a:t>a grid of values </a:t>
            </a:r>
            <a:r>
              <a:rPr lang="en-US" dirty="0"/>
              <a:t>for </a:t>
            </a:r>
            <a:r>
              <a:rPr lang="en-US" dirty="0" smtClean="0"/>
              <a:t>gamma but use default for cost</a:t>
            </a:r>
            <a:endParaRPr lang="en-US" dirty="0"/>
          </a:p>
          <a:p>
            <a:r>
              <a:rPr lang="en-US" dirty="0"/>
              <a:t>(g) Repeat parts (b) through (e) using a support vector </a:t>
            </a:r>
            <a:r>
              <a:rPr lang="en-US" dirty="0" smtClean="0"/>
              <a:t>machine with </a:t>
            </a:r>
            <a:r>
              <a:rPr lang="en-US" dirty="0"/>
              <a:t>a polynomial </a:t>
            </a:r>
            <a:r>
              <a:rPr lang="en-US" dirty="0" smtClean="0"/>
              <a:t>kernel.  Tune degree and cost using a grid.</a:t>
            </a:r>
            <a:endParaRPr lang="en-US" dirty="0"/>
          </a:p>
          <a:p>
            <a:r>
              <a:rPr lang="en-US" dirty="0"/>
              <a:t>(h) Overall, which approach seems to give the best results on </a:t>
            </a:r>
            <a:r>
              <a:rPr lang="en-US" dirty="0" smtClean="0"/>
              <a:t>this data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31732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9 in Introduction to Statistical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47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Support Vector Classifier</a:t>
            </a:r>
            <a:endParaRPr lang="en-US" dirty="0"/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7735" y="1524000"/>
            <a:ext cx="9241665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Imagine a situation where you have a two class classification problem with two predictors X</a:t>
            </a:r>
            <a:r>
              <a:rPr lang="en-US" baseline="-25000" dirty="0"/>
              <a:t>1</a:t>
            </a:r>
            <a:r>
              <a:rPr lang="en-US" dirty="0"/>
              <a:t> and X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Suppose that the two classes are “linearly separable” i.e. one can draw a straight line in which all points on one side belong to the first class and points on the other side to the second class.</a:t>
            </a:r>
          </a:p>
          <a:p>
            <a:pPr>
              <a:lnSpc>
                <a:spcPct val="90000"/>
              </a:lnSpc>
            </a:pPr>
            <a:r>
              <a:rPr lang="en-US" dirty="0"/>
              <a:t>Then a natural approach is to find the straight line that gives the biggest separation between the classes i.e. the points are as far from the line as possible</a:t>
            </a:r>
          </a:p>
          <a:p>
            <a:pPr>
              <a:lnSpc>
                <a:spcPct val="90000"/>
              </a:lnSpc>
            </a:pPr>
            <a:r>
              <a:rPr lang="en-US" dirty="0"/>
              <a:t> This is the basic idea of a support vector classifier.</a:t>
            </a:r>
          </a:p>
        </p:txBody>
      </p:sp>
    </p:spTree>
    <p:extLst>
      <p:ext uri="{BB962C8B-B14F-4D97-AF65-F5344CB8AC3E}">
        <p14:creationId xmlns:p14="http://schemas.microsoft.com/office/powerpoint/2010/main" val="307013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2143" y="30777"/>
            <a:ext cx="6093912" cy="40363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z="2400" spc="-50" dirty="0">
                <a:latin typeface="Georgia"/>
                <a:ea typeface="+mn-ea"/>
                <a:cs typeface="Georgia"/>
              </a:rPr>
              <a:t>What is a Hyperplane?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6514" y="394075"/>
            <a:ext cx="6278989" cy="3357521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86911" marR="273068" indent="-261743">
              <a:lnSpc>
                <a:spcPct val="102600"/>
              </a:lnSpc>
              <a:spcBef>
                <a:spcPts val="109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88169" algn="l"/>
              </a:tabLst>
            </a:pPr>
            <a:r>
              <a:rPr sz="2400" spc="159" dirty="0">
                <a:latin typeface="Georgia"/>
                <a:cs typeface="Georgia"/>
              </a:rPr>
              <a:t>A </a:t>
            </a:r>
            <a:r>
              <a:rPr sz="2400" spc="-50" dirty="0">
                <a:latin typeface="Georgia"/>
                <a:cs typeface="Georgia"/>
              </a:rPr>
              <a:t>hyperplane </a:t>
            </a:r>
            <a:r>
              <a:rPr sz="2400" spc="-69" dirty="0">
                <a:latin typeface="Georgia"/>
                <a:cs typeface="Georgia"/>
              </a:rPr>
              <a:t>in </a:t>
            </a:r>
            <a:r>
              <a:rPr sz="2400" i="1" spc="-10" dirty="0">
                <a:latin typeface="Times New Roman"/>
                <a:cs typeface="Times New Roman"/>
              </a:rPr>
              <a:t>p </a:t>
            </a:r>
            <a:r>
              <a:rPr sz="2400" spc="-89" dirty="0">
                <a:latin typeface="Georgia"/>
                <a:cs typeface="Georgia"/>
              </a:rPr>
              <a:t>dimensions </a:t>
            </a:r>
            <a:r>
              <a:rPr sz="2400" spc="-69" dirty="0">
                <a:latin typeface="Georgia"/>
                <a:cs typeface="Georgia"/>
              </a:rPr>
              <a:t>is </a:t>
            </a:r>
            <a:r>
              <a:rPr sz="2400" spc="-20" dirty="0">
                <a:latin typeface="Georgia"/>
                <a:cs typeface="Georgia"/>
              </a:rPr>
              <a:t>a flat </a:t>
            </a:r>
            <a:r>
              <a:rPr sz="2400" spc="-79" dirty="0">
                <a:latin typeface="Georgia"/>
                <a:cs typeface="Georgia"/>
              </a:rPr>
              <a:t>affine </a:t>
            </a:r>
            <a:r>
              <a:rPr lang="en-US" sz="2400" spc="-79" dirty="0" smtClean="0">
                <a:latin typeface="Georgia"/>
                <a:cs typeface="Georgia"/>
              </a:rPr>
              <a:t> (does not need to pass through origin) </a:t>
            </a:r>
            <a:r>
              <a:rPr sz="2400" spc="-59" dirty="0" smtClean="0">
                <a:latin typeface="Georgia"/>
                <a:cs typeface="Georgia"/>
              </a:rPr>
              <a:t>subspace </a:t>
            </a:r>
            <a:r>
              <a:rPr sz="2400" spc="-79" dirty="0">
                <a:latin typeface="Georgia"/>
                <a:cs typeface="Georgia"/>
              </a:rPr>
              <a:t>of  dimension </a:t>
            </a:r>
            <a:r>
              <a:rPr sz="2400" i="1" spc="-10" dirty="0">
                <a:latin typeface="Times New Roman"/>
                <a:cs typeface="Times New Roman"/>
              </a:rPr>
              <a:t>p </a:t>
            </a:r>
            <a:r>
              <a:rPr sz="2400" i="1" spc="404" dirty="0">
                <a:latin typeface="Arial"/>
                <a:cs typeface="Arial"/>
              </a:rPr>
              <a:t>−</a:t>
            </a:r>
            <a:r>
              <a:rPr sz="2400" i="1" spc="-377" dirty="0">
                <a:latin typeface="Arial"/>
                <a:cs typeface="Arial"/>
              </a:rPr>
              <a:t> </a:t>
            </a:r>
            <a:r>
              <a:rPr sz="2400" spc="69" dirty="0">
                <a:latin typeface="Georgia"/>
                <a:cs typeface="Georgia"/>
              </a:rPr>
              <a:t>1.</a:t>
            </a:r>
            <a:endParaRPr sz="2400" dirty="0">
              <a:latin typeface="Georgia"/>
              <a:cs typeface="Georgia"/>
            </a:endParaRPr>
          </a:p>
          <a:p>
            <a:pPr marL="286911" indent="-261743">
              <a:spcBef>
                <a:spcPts val="664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88169" algn="l"/>
              </a:tabLst>
            </a:pPr>
            <a:r>
              <a:rPr sz="2400" spc="-79" dirty="0">
                <a:latin typeface="Georgia"/>
                <a:cs typeface="Georgia"/>
              </a:rPr>
              <a:t>In </a:t>
            </a:r>
            <a:r>
              <a:rPr sz="2400" spc="-59" dirty="0">
                <a:latin typeface="Georgia"/>
                <a:cs typeface="Georgia"/>
              </a:rPr>
              <a:t>general </a:t>
            </a:r>
            <a:r>
              <a:rPr sz="2400" spc="-30" dirty="0">
                <a:latin typeface="Georgia"/>
                <a:cs typeface="Georgia"/>
              </a:rPr>
              <a:t>the </a:t>
            </a:r>
            <a:r>
              <a:rPr sz="2400" spc="-50" dirty="0">
                <a:latin typeface="Georgia"/>
                <a:cs typeface="Georgia"/>
              </a:rPr>
              <a:t>equation </a:t>
            </a:r>
            <a:r>
              <a:rPr sz="2400" spc="-69" dirty="0">
                <a:latin typeface="Georgia"/>
                <a:cs typeface="Georgia"/>
              </a:rPr>
              <a:t>for </a:t>
            </a:r>
            <a:r>
              <a:rPr sz="2400" spc="-20" dirty="0">
                <a:latin typeface="Georgia"/>
                <a:cs typeface="Georgia"/>
              </a:rPr>
              <a:t>a </a:t>
            </a:r>
            <a:r>
              <a:rPr sz="2400" spc="-50" dirty="0">
                <a:latin typeface="Georgia"/>
                <a:cs typeface="Georgia"/>
              </a:rPr>
              <a:t>hyperplane </a:t>
            </a:r>
            <a:r>
              <a:rPr sz="2400" spc="-59" dirty="0">
                <a:latin typeface="Georgia"/>
                <a:cs typeface="Georgia"/>
              </a:rPr>
              <a:t>has </a:t>
            </a:r>
            <a:r>
              <a:rPr sz="2400" spc="-30" dirty="0">
                <a:latin typeface="Georgia"/>
                <a:cs typeface="Georgia"/>
              </a:rPr>
              <a:t>the</a:t>
            </a:r>
            <a:r>
              <a:rPr sz="2400" spc="238" dirty="0">
                <a:latin typeface="Georgia"/>
                <a:cs typeface="Georgia"/>
              </a:rPr>
              <a:t> </a:t>
            </a:r>
            <a:r>
              <a:rPr sz="2400" spc="-79" dirty="0" smtClean="0">
                <a:latin typeface="Georgia"/>
                <a:cs typeface="Georgia"/>
              </a:rPr>
              <a:t>form</a:t>
            </a:r>
            <a:r>
              <a:rPr lang="en-US" sz="2400" spc="-79" dirty="0" smtClean="0">
                <a:latin typeface="Georgia"/>
                <a:cs typeface="Georgia"/>
              </a:rPr>
              <a:t>  </a:t>
            </a:r>
            <a:r>
              <a:rPr sz="2400" i="1" spc="89" dirty="0" smtClean="0">
                <a:latin typeface="Times New Roman"/>
                <a:cs typeface="Times New Roman"/>
              </a:rPr>
              <a:t>β</a:t>
            </a:r>
            <a:r>
              <a:rPr sz="2400" spc="133" baseline="-10416" dirty="0" smtClean="0">
                <a:latin typeface="Times New Roman"/>
                <a:cs typeface="Times New Roman"/>
              </a:rPr>
              <a:t>0</a:t>
            </a:r>
            <a:r>
              <a:rPr sz="2400" spc="252" baseline="-10416" dirty="0" smtClean="0">
                <a:latin typeface="Times New Roman"/>
                <a:cs typeface="Times New Roman"/>
              </a:rPr>
              <a:t> </a:t>
            </a:r>
            <a:r>
              <a:rPr sz="2400" spc="277" dirty="0">
                <a:latin typeface="Georgia"/>
                <a:cs typeface="Georgia"/>
              </a:rPr>
              <a:t>+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i="1" spc="188" dirty="0">
                <a:latin typeface="Times New Roman"/>
                <a:cs typeface="Times New Roman"/>
              </a:rPr>
              <a:t>β</a:t>
            </a:r>
            <a:r>
              <a:rPr sz="2400" spc="281" baseline="-10416" dirty="0">
                <a:latin typeface="Times New Roman"/>
                <a:cs typeface="Times New Roman"/>
              </a:rPr>
              <a:t>1</a:t>
            </a:r>
            <a:r>
              <a:rPr sz="2400" i="1" spc="188" dirty="0">
                <a:latin typeface="Times New Roman"/>
                <a:cs typeface="Times New Roman"/>
              </a:rPr>
              <a:t>X</a:t>
            </a:r>
            <a:r>
              <a:rPr sz="2400" spc="281" baseline="-10416" dirty="0">
                <a:latin typeface="Times New Roman"/>
                <a:cs typeface="Times New Roman"/>
              </a:rPr>
              <a:t>1</a:t>
            </a:r>
            <a:r>
              <a:rPr sz="2400" spc="268" baseline="-10416" dirty="0">
                <a:latin typeface="Times New Roman"/>
                <a:cs typeface="Times New Roman"/>
              </a:rPr>
              <a:t> </a:t>
            </a:r>
            <a:r>
              <a:rPr sz="2400" spc="277" dirty="0">
                <a:latin typeface="Georgia"/>
                <a:cs typeface="Georgia"/>
              </a:rPr>
              <a:t>+</a:t>
            </a:r>
            <a:r>
              <a:rPr sz="2400" spc="-59" dirty="0">
                <a:latin typeface="Georgia"/>
                <a:cs typeface="Georgia"/>
              </a:rPr>
              <a:t> </a:t>
            </a:r>
            <a:r>
              <a:rPr sz="2400" i="1" spc="188" dirty="0">
                <a:latin typeface="Times New Roman"/>
                <a:cs typeface="Times New Roman"/>
              </a:rPr>
              <a:t>β</a:t>
            </a:r>
            <a:r>
              <a:rPr sz="2400" spc="281" baseline="-10416" dirty="0">
                <a:latin typeface="Times New Roman"/>
                <a:cs typeface="Times New Roman"/>
              </a:rPr>
              <a:t>2</a:t>
            </a:r>
            <a:r>
              <a:rPr sz="2400" i="1" spc="188" dirty="0">
                <a:latin typeface="Times New Roman"/>
                <a:cs typeface="Times New Roman"/>
              </a:rPr>
              <a:t>X</a:t>
            </a:r>
            <a:r>
              <a:rPr sz="2400" spc="281" baseline="-10416" dirty="0">
                <a:latin typeface="Times New Roman"/>
                <a:cs typeface="Times New Roman"/>
              </a:rPr>
              <a:t>2</a:t>
            </a:r>
            <a:r>
              <a:rPr sz="2400" spc="268" baseline="-10416" dirty="0">
                <a:latin typeface="Times New Roman"/>
                <a:cs typeface="Times New Roman"/>
              </a:rPr>
              <a:t> </a:t>
            </a:r>
            <a:r>
              <a:rPr sz="2400" spc="277" dirty="0">
                <a:latin typeface="Georgia"/>
                <a:cs typeface="Georgia"/>
              </a:rPr>
              <a:t>+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i="1" spc="50" dirty="0">
                <a:latin typeface="Times New Roman"/>
                <a:cs typeface="Times New Roman"/>
              </a:rPr>
              <a:t>.</a:t>
            </a:r>
            <a:r>
              <a:rPr sz="2400" i="1" spc="-188" dirty="0">
                <a:latin typeface="Times New Roman"/>
                <a:cs typeface="Times New Roman"/>
              </a:rPr>
              <a:t> </a:t>
            </a:r>
            <a:r>
              <a:rPr sz="2400" i="1" spc="50" dirty="0">
                <a:latin typeface="Times New Roman"/>
                <a:cs typeface="Times New Roman"/>
              </a:rPr>
              <a:t>.</a:t>
            </a:r>
            <a:r>
              <a:rPr sz="2400" i="1" spc="-198" dirty="0">
                <a:latin typeface="Times New Roman"/>
                <a:cs typeface="Times New Roman"/>
              </a:rPr>
              <a:t> </a:t>
            </a:r>
            <a:r>
              <a:rPr sz="2400" i="1" spc="50" dirty="0">
                <a:latin typeface="Times New Roman"/>
                <a:cs typeface="Times New Roman"/>
              </a:rPr>
              <a:t>.</a:t>
            </a:r>
            <a:r>
              <a:rPr sz="2400" i="1" spc="-69" dirty="0">
                <a:latin typeface="Times New Roman"/>
                <a:cs typeface="Times New Roman"/>
              </a:rPr>
              <a:t> </a:t>
            </a:r>
            <a:r>
              <a:rPr sz="2400" spc="277" dirty="0">
                <a:latin typeface="Georgia"/>
                <a:cs typeface="Georgia"/>
              </a:rPr>
              <a:t>+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i="1" spc="149" dirty="0">
                <a:latin typeface="Times New Roman"/>
                <a:cs typeface="Times New Roman"/>
              </a:rPr>
              <a:t>β</a:t>
            </a:r>
            <a:r>
              <a:rPr sz="2400" i="1" spc="222" baseline="-10416" dirty="0">
                <a:latin typeface="Arial"/>
                <a:cs typeface="Arial"/>
              </a:rPr>
              <a:t>p</a:t>
            </a:r>
            <a:r>
              <a:rPr sz="2400" i="1" spc="149" dirty="0">
                <a:latin typeface="Times New Roman"/>
                <a:cs typeface="Times New Roman"/>
              </a:rPr>
              <a:t>X</a:t>
            </a:r>
            <a:r>
              <a:rPr sz="2400" i="1" spc="222" baseline="-10416" dirty="0">
                <a:latin typeface="Arial"/>
                <a:cs typeface="Arial"/>
              </a:rPr>
              <a:t>p</a:t>
            </a:r>
            <a:r>
              <a:rPr sz="2400" i="1" spc="371" baseline="-10416" dirty="0">
                <a:latin typeface="Arial"/>
                <a:cs typeface="Arial"/>
              </a:rPr>
              <a:t> </a:t>
            </a:r>
            <a:r>
              <a:rPr sz="2400" spc="277" dirty="0">
                <a:latin typeface="Georgia"/>
                <a:cs typeface="Georgia"/>
              </a:rPr>
              <a:t>=</a:t>
            </a:r>
            <a:r>
              <a:rPr sz="2400" spc="69" dirty="0">
                <a:latin typeface="Georgia"/>
                <a:cs typeface="Georgia"/>
              </a:rPr>
              <a:t> </a:t>
            </a:r>
            <a:r>
              <a:rPr sz="2400" spc="-258" dirty="0">
                <a:latin typeface="Georgia"/>
                <a:cs typeface="Georgia"/>
              </a:rPr>
              <a:t>0</a:t>
            </a:r>
            <a:endParaRPr sz="2400" dirty="0">
              <a:latin typeface="Georgia"/>
              <a:cs typeface="Georgia"/>
            </a:endParaRPr>
          </a:p>
          <a:p>
            <a:pPr marL="286911" indent="-261743">
              <a:spcBef>
                <a:spcPts val="1348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88169" algn="l"/>
              </a:tabLst>
            </a:pPr>
            <a:r>
              <a:rPr sz="2400" spc="-79" dirty="0">
                <a:latin typeface="Georgia"/>
                <a:cs typeface="Georgia"/>
              </a:rPr>
              <a:t>In </a:t>
            </a:r>
            <a:r>
              <a:rPr sz="2400" i="1" spc="-10" dirty="0">
                <a:latin typeface="Times New Roman"/>
                <a:cs typeface="Times New Roman"/>
              </a:rPr>
              <a:t>p </a:t>
            </a:r>
            <a:r>
              <a:rPr sz="2400" spc="277" dirty="0">
                <a:latin typeface="Georgia"/>
                <a:cs typeface="Georgia"/>
              </a:rPr>
              <a:t>= </a:t>
            </a:r>
            <a:r>
              <a:rPr sz="2400" spc="-139" dirty="0">
                <a:latin typeface="Georgia"/>
                <a:cs typeface="Georgia"/>
              </a:rPr>
              <a:t>2 </a:t>
            </a:r>
            <a:r>
              <a:rPr sz="2400" spc="-89" dirty="0">
                <a:latin typeface="Georgia"/>
                <a:cs typeface="Georgia"/>
              </a:rPr>
              <a:t>dimensions </a:t>
            </a:r>
            <a:r>
              <a:rPr sz="2400" spc="-20" dirty="0">
                <a:latin typeface="Georgia"/>
                <a:cs typeface="Georgia"/>
              </a:rPr>
              <a:t>a </a:t>
            </a:r>
            <a:r>
              <a:rPr sz="2400" spc="-50" dirty="0">
                <a:latin typeface="Georgia"/>
                <a:cs typeface="Georgia"/>
              </a:rPr>
              <a:t>hyperplane </a:t>
            </a:r>
            <a:r>
              <a:rPr sz="2400" spc="-69" dirty="0">
                <a:latin typeface="Georgia"/>
                <a:cs typeface="Georgia"/>
              </a:rPr>
              <a:t>is </a:t>
            </a:r>
            <a:r>
              <a:rPr sz="2400" spc="-20" dirty="0">
                <a:latin typeface="Georgia"/>
                <a:cs typeface="Georgia"/>
              </a:rPr>
              <a:t>a</a:t>
            </a:r>
            <a:r>
              <a:rPr sz="2400" spc="-129" dirty="0">
                <a:latin typeface="Georgia"/>
                <a:cs typeface="Georgia"/>
              </a:rPr>
              <a:t> </a:t>
            </a:r>
            <a:r>
              <a:rPr sz="2400" spc="-50" dirty="0">
                <a:latin typeface="Georgia"/>
                <a:cs typeface="Georgia"/>
              </a:rPr>
              <a:t>line.</a:t>
            </a:r>
            <a:endParaRPr sz="2400" dirty="0">
              <a:latin typeface="Georgia"/>
              <a:cs typeface="Georgia"/>
            </a:endParaRPr>
          </a:p>
          <a:p>
            <a:pPr marL="286911" marR="1049489" indent="-261743">
              <a:lnSpc>
                <a:spcPct val="102600"/>
              </a:lnSpc>
              <a:spcBef>
                <a:spcPts val="59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88169" algn="l"/>
              </a:tabLst>
            </a:pPr>
            <a:r>
              <a:rPr sz="2400" spc="-59" dirty="0">
                <a:latin typeface="Georgia"/>
                <a:cs typeface="Georgia"/>
              </a:rPr>
              <a:t>If </a:t>
            </a:r>
            <a:r>
              <a:rPr sz="2400" i="1" spc="89" dirty="0">
                <a:latin typeface="Times New Roman"/>
                <a:cs typeface="Times New Roman"/>
              </a:rPr>
              <a:t>β</a:t>
            </a:r>
            <a:r>
              <a:rPr sz="2400" spc="133" baseline="-10416" dirty="0">
                <a:latin typeface="Times New Roman"/>
                <a:cs typeface="Times New Roman"/>
              </a:rPr>
              <a:t>0 </a:t>
            </a:r>
            <a:r>
              <a:rPr sz="2400" spc="277" dirty="0">
                <a:latin typeface="Georgia"/>
                <a:cs typeface="Georgia"/>
              </a:rPr>
              <a:t>= </a:t>
            </a:r>
            <a:r>
              <a:rPr sz="2400" spc="-129" dirty="0">
                <a:latin typeface="Georgia"/>
                <a:cs typeface="Georgia"/>
              </a:rPr>
              <a:t>0, </a:t>
            </a:r>
            <a:r>
              <a:rPr sz="2400" spc="-30" dirty="0">
                <a:latin typeface="Georgia"/>
                <a:cs typeface="Georgia"/>
              </a:rPr>
              <a:t>the </a:t>
            </a:r>
            <a:r>
              <a:rPr sz="2400" spc="-50" dirty="0">
                <a:latin typeface="Georgia"/>
                <a:cs typeface="Georgia"/>
              </a:rPr>
              <a:t>hyperplane </a:t>
            </a:r>
            <a:r>
              <a:rPr sz="2400" spc="-69" dirty="0">
                <a:latin typeface="Georgia"/>
                <a:cs typeface="Georgia"/>
              </a:rPr>
              <a:t>goes </a:t>
            </a:r>
            <a:r>
              <a:rPr sz="2400" spc="-40" dirty="0">
                <a:latin typeface="Georgia"/>
                <a:cs typeface="Georgia"/>
              </a:rPr>
              <a:t>through </a:t>
            </a:r>
            <a:r>
              <a:rPr sz="2400" spc="-30" dirty="0">
                <a:latin typeface="Georgia"/>
                <a:cs typeface="Georgia"/>
              </a:rPr>
              <a:t>the </a:t>
            </a:r>
            <a:r>
              <a:rPr sz="2400" spc="-50" dirty="0">
                <a:latin typeface="Georgia"/>
                <a:cs typeface="Georgia"/>
              </a:rPr>
              <a:t>origin,  </a:t>
            </a:r>
            <a:r>
              <a:rPr sz="2400" spc="-59" dirty="0">
                <a:latin typeface="Georgia"/>
                <a:cs typeface="Georgia"/>
              </a:rPr>
              <a:t>otherwise</a:t>
            </a:r>
            <a:r>
              <a:rPr sz="2400" spc="178" dirty="0">
                <a:latin typeface="Georgia"/>
                <a:cs typeface="Georgia"/>
              </a:rPr>
              <a:t> </a:t>
            </a:r>
            <a:r>
              <a:rPr sz="2400" spc="-30" dirty="0">
                <a:latin typeface="Georgia"/>
                <a:cs typeface="Georgia"/>
              </a:rPr>
              <a:t>not</a:t>
            </a:r>
            <a:r>
              <a:rPr sz="2400" spc="-30" dirty="0" smtClean="0">
                <a:latin typeface="Georgia"/>
                <a:cs typeface="Georgia"/>
              </a:rPr>
              <a:t>.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5" name="object 75"/>
          <p:cNvSpPr txBox="1"/>
          <p:nvPr/>
        </p:nvSpPr>
        <p:spPr>
          <a:xfrm>
            <a:off x="263479" y="3604245"/>
            <a:ext cx="6238167" cy="3081390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86911" marR="10067" indent="-261743">
              <a:spcBef>
                <a:spcPts val="188"/>
              </a:spcBef>
              <a:buClr>
                <a:srgbClr val="3333B2"/>
              </a:buClr>
              <a:buFont typeface="Arial"/>
              <a:buChar char="•"/>
              <a:tabLst>
                <a:tab pos="288169" algn="l"/>
              </a:tabLst>
            </a:pPr>
            <a:r>
              <a:rPr sz="2400" spc="-59" dirty="0">
                <a:latin typeface="Georgia"/>
                <a:cs typeface="Georgia"/>
              </a:rPr>
              <a:t>If</a:t>
            </a:r>
            <a:r>
              <a:rPr sz="2400" spc="178" dirty="0">
                <a:latin typeface="Georgia"/>
                <a:cs typeface="Georgia"/>
              </a:rPr>
              <a:t> </a:t>
            </a:r>
            <a:r>
              <a:rPr sz="2400" i="1" spc="404" dirty="0">
                <a:latin typeface="Times New Roman"/>
                <a:cs typeface="Times New Roman"/>
              </a:rPr>
              <a:t>f</a:t>
            </a:r>
            <a:r>
              <a:rPr sz="2400" i="1" spc="-287" dirty="0">
                <a:latin typeface="Times New Roman"/>
                <a:cs typeface="Times New Roman"/>
              </a:rPr>
              <a:t> </a:t>
            </a:r>
            <a:r>
              <a:rPr sz="2400" spc="198" dirty="0">
                <a:latin typeface="Georgia"/>
                <a:cs typeface="Georgia"/>
              </a:rPr>
              <a:t>(</a:t>
            </a:r>
            <a:r>
              <a:rPr sz="2400" i="1" spc="198" dirty="0">
                <a:latin typeface="Times New Roman"/>
                <a:cs typeface="Times New Roman"/>
              </a:rPr>
              <a:t>X</a:t>
            </a:r>
            <a:r>
              <a:rPr sz="2400" spc="198" dirty="0">
                <a:latin typeface="Georgia"/>
                <a:cs typeface="Georgia"/>
              </a:rPr>
              <a:t>)</a:t>
            </a:r>
            <a:r>
              <a:rPr sz="2400" spc="69" dirty="0">
                <a:latin typeface="Georgia"/>
                <a:cs typeface="Georgia"/>
              </a:rPr>
              <a:t> </a:t>
            </a:r>
            <a:r>
              <a:rPr sz="2400" spc="258" dirty="0">
                <a:latin typeface="Georgia"/>
                <a:cs typeface="Georgia"/>
              </a:rPr>
              <a:t>=</a:t>
            </a:r>
            <a:r>
              <a:rPr sz="2400" spc="69" dirty="0">
                <a:latin typeface="Georgia"/>
                <a:cs typeface="Georgia"/>
              </a:rPr>
              <a:t> </a:t>
            </a:r>
            <a:r>
              <a:rPr sz="2400" i="1" spc="10" dirty="0">
                <a:latin typeface="Times New Roman"/>
                <a:cs typeface="Times New Roman"/>
              </a:rPr>
              <a:t>β</a:t>
            </a:r>
            <a:r>
              <a:rPr sz="2400" spc="14" baseline="-11904" dirty="0">
                <a:latin typeface="Verdana"/>
                <a:cs typeface="Verdana"/>
              </a:rPr>
              <a:t>0</a:t>
            </a:r>
            <a:r>
              <a:rPr sz="2400" spc="73" baseline="-11904" dirty="0">
                <a:latin typeface="Verdana"/>
                <a:cs typeface="Verdana"/>
              </a:rPr>
              <a:t> </a:t>
            </a:r>
            <a:r>
              <a:rPr sz="2400" spc="258" dirty="0">
                <a:latin typeface="Georgia"/>
                <a:cs typeface="Georgia"/>
              </a:rPr>
              <a:t>+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i="1" spc="109" dirty="0">
                <a:latin typeface="Times New Roman"/>
                <a:cs typeface="Times New Roman"/>
              </a:rPr>
              <a:t>β</a:t>
            </a:r>
            <a:r>
              <a:rPr sz="2400" spc="162" baseline="-11904" dirty="0">
                <a:latin typeface="Verdana"/>
                <a:cs typeface="Verdana"/>
              </a:rPr>
              <a:t>1</a:t>
            </a:r>
            <a:r>
              <a:rPr sz="2400" i="1" spc="109" dirty="0">
                <a:latin typeface="Times New Roman"/>
                <a:cs typeface="Times New Roman"/>
              </a:rPr>
              <a:t>X</a:t>
            </a:r>
            <a:r>
              <a:rPr sz="2400" spc="162" baseline="-11904" dirty="0">
                <a:latin typeface="Verdana"/>
                <a:cs typeface="Verdana"/>
              </a:rPr>
              <a:t>1</a:t>
            </a:r>
            <a:r>
              <a:rPr sz="2400" spc="73" baseline="-11904" dirty="0">
                <a:latin typeface="Verdana"/>
                <a:cs typeface="Verdana"/>
              </a:rPr>
              <a:t> </a:t>
            </a:r>
            <a:r>
              <a:rPr sz="2400" spc="258" dirty="0">
                <a:latin typeface="Georgia"/>
                <a:cs typeface="Georgia"/>
              </a:rPr>
              <a:t>+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i="1" spc="-10" dirty="0">
                <a:latin typeface="Arial"/>
                <a:cs typeface="Arial"/>
              </a:rPr>
              <a:t>·</a:t>
            </a:r>
            <a:r>
              <a:rPr sz="2400" i="1" spc="-226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·</a:t>
            </a:r>
            <a:r>
              <a:rPr sz="2400" i="1" spc="-226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·</a:t>
            </a:r>
            <a:r>
              <a:rPr sz="2400" i="1" spc="-119" dirty="0">
                <a:latin typeface="Arial"/>
                <a:cs typeface="Arial"/>
              </a:rPr>
              <a:t> </a:t>
            </a:r>
            <a:r>
              <a:rPr sz="2400" spc="258" dirty="0">
                <a:latin typeface="Georgia"/>
                <a:cs typeface="Georgia"/>
              </a:rPr>
              <a:t>+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i="1" spc="129" dirty="0">
                <a:latin typeface="Times New Roman"/>
                <a:cs typeface="Times New Roman"/>
              </a:rPr>
              <a:t>β</a:t>
            </a:r>
            <a:r>
              <a:rPr sz="2400" i="1" spc="192" baseline="-11904" dirty="0">
                <a:latin typeface="Verdana"/>
                <a:cs typeface="Verdana"/>
              </a:rPr>
              <a:t>p</a:t>
            </a:r>
            <a:r>
              <a:rPr sz="2400" i="1" spc="129" dirty="0">
                <a:latin typeface="Times New Roman"/>
                <a:cs typeface="Times New Roman"/>
              </a:rPr>
              <a:t>X</a:t>
            </a:r>
            <a:r>
              <a:rPr sz="2400" i="1" spc="192" baseline="-11904" dirty="0">
                <a:latin typeface="Verdana"/>
                <a:cs typeface="Verdana"/>
              </a:rPr>
              <a:t>p</a:t>
            </a:r>
            <a:r>
              <a:rPr sz="2400" spc="129" dirty="0">
                <a:latin typeface="Georgia"/>
                <a:cs typeface="Georgia"/>
              </a:rPr>
              <a:t>,</a:t>
            </a:r>
            <a:r>
              <a:rPr sz="2400" spc="178" dirty="0">
                <a:latin typeface="Georgia"/>
                <a:cs typeface="Georgia"/>
              </a:rPr>
              <a:t> </a:t>
            </a:r>
            <a:r>
              <a:rPr sz="2400" spc="-40" dirty="0">
                <a:latin typeface="Georgia"/>
                <a:cs typeface="Georgia"/>
              </a:rPr>
              <a:t>then</a:t>
            </a:r>
            <a:r>
              <a:rPr sz="2400" spc="178" dirty="0">
                <a:latin typeface="Georgia"/>
                <a:cs typeface="Georgia"/>
              </a:rPr>
              <a:t> </a:t>
            </a:r>
            <a:r>
              <a:rPr sz="2400" i="1" spc="404" dirty="0">
                <a:latin typeface="Times New Roman"/>
                <a:cs typeface="Times New Roman"/>
              </a:rPr>
              <a:t>f</a:t>
            </a:r>
            <a:r>
              <a:rPr sz="2400" i="1" spc="-287" dirty="0">
                <a:latin typeface="Times New Roman"/>
                <a:cs typeface="Times New Roman"/>
              </a:rPr>
              <a:t> </a:t>
            </a:r>
            <a:r>
              <a:rPr sz="2400" spc="198" dirty="0">
                <a:latin typeface="Georgia"/>
                <a:cs typeface="Georgia"/>
              </a:rPr>
              <a:t>(</a:t>
            </a:r>
            <a:r>
              <a:rPr sz="2400" i="1" spc="198" dirty="0">
                <a:latin typeface="Times New Roman"/>
                <a:cs typeface="Times New Roman"/>
              </a:rPr>
              <a:t>X</a:t>
            </a:r>
            <a:r>
              <a:rPr sz="2400" spc="198" dirty="0">
                <a:latin typeface="Georgia"/>
                <a:cs typeface="Georgia"/>
              </a:rPr>
              <a:t>)</a:t>
            </a:r>
            <a:r>
              <a:rPr sz="2400" spc="79" dirty="0">
                <a:latin typeface="Georgia"/>
                <a:cs typeface="Georgia"/>
              </a:rPr>
              <a:t> </a:t>
            </a:r>
            <a:r>
              <a:rPr sz="2400" i="1" spc="188" dirty="0">
                <a:latin typeface="Times New Roman"/>
                <a:cs typeface="Times New Roman"/>
              </a:rPr>
              <a:t>&gt;</a:t>
            </a:r>
            <a:r>
              <a:rPr sz="2400" i="1" spc="50" dirty="0">
                <a:latin typeface="Times New Roman"/>
                <a:cs typeface="Times New Roman"/>
              </a:rPr>
              <a:t> </a:t>
            </a:r>
            <a:r>
              <a:rPr sz="2400" spc="-238" dirty="0">
                <a:latin typeface="Georgia"/>
                <a:cs typeface="Georgia"/>
              </a:rPr>
              <a:t>0</a:t>
            </a:r>
            <a:r>
              <a:rPr sz="2400" spc="-59" dirty="0">
                <a:latin typeface="Georgia"/>
                <a:cs typeface="Georgia"/>
              </a:rPr>
              <a:t> </a:t>
            </a:r>
            <a:r>
              <a:rPr lang="en-US" sz="2400" spc="-59" dirty="0" smtClean="0">
                <a:latin typeface="Georgia"/>
                <a:cs typeface="Georgia"/>
              </a:rPr>
              <a:t> </a:t>
            </a:r>
            <a:r>
              <a:rPr sz="2400" spc="-59" dirty="0" smtClean="0">
                <a:latin typeface="Georgia"/>
                <a:cs typeface="Georgia"/>
              </a:rPr>
              <a:t>for</a:t>
            </a:r>
            <a:r>
              <a:rPr sz="2400" spc="178" dirty="0" smtClean="0">
                <a:latin typeface="Georgia"/>
                <a:cs typeface="Georgia"/>
              </a:rPr>
              <a:t> </a:t>
            </a:r>
            <a:r>
              <a:rPr sz="2400" spc="-40" dirty="0">
                <a:latin typeface="Georgia"/>
                <a:cs typeface="Georgia"/>
              </a:rPr>
              <a:t>points</a:t>
            </a:r>
            <a:r>
              <a:rPr sz="2400" spc="178" dirty="0">
                <a:latin typeface="Georgia"/>
                <a:cs typeface="Georgia"/>
              </a:rPr>
              <a:t> </a:t>
            </a:r>
            <a:r>
              <a:rPr sz="2400" spc="-79" dirty="0">
                <a:latin typeface="Georgia"/>
                <a:cs typeface="Georgia"/>
              </a:rPr>
              <a:t>on  one </a:t>
            </a:r>
            <a:r>
              <a:rPr sz="2400" spc="-59" dirty="0">
                <a:latin typeface="Georgia"/>
                <a:cs typeface="Georgia"/>
              </a:rPr>
              <a:t>side </a:t>
            </a:r>
            <a:r>
              <a:rPr sz="2400" spc="-69" dirty="0">
                <a:latin typeface="Georgia"/>
                <a:cs typeface="Georgia"/>
              </a:rPr>
              <a:t>of </a:t>
            </a:r>
            <a:r>
              <a:rPr sz="2400" spc="-20" dirty="0">
                <a:latin typeface="Georgia"/>
                <a:cs typeface="Georgia"/>
              </a:rPr>
              <a:t>the </a:t>
            </a:r>
            <a:r>
              <a:rPr sz="2400" spc="-40" dirty="0">
                <a:latin typeface="Georgia"/>
                <a:cs typeface="Georgia"/>
              </a:rPr>
              <a:t>hyperplane, </a:t>
            </a:r>
            <a:r>
              <a:rPr sz="2400" spc="-50" dirty="0">
                <a:latin typeface="Georgia"/>
                <a:cs typeface="Georgia"/>
              </a:rPr>
              <a:t>and </a:t>
            </a:r>
            <a:r>
              <a:rPr sz="2400" i="1" spc="404" dirty="0">
                <a:latin typeface="Times New Roman"/>
                <a:cs typeface="Times New Roman"/>
              </a:rPr>
              <a:t>f </a:t>
            </a:r>
            <a:r>
              <a:rPr sz="2400" spc="198" dirty="0">
                <a:latin typeface="Georgia"/>
                <a:cs typeface="Georgia"/>
              </a:rPr>
              <a:t>(</a:t>
            </a:r>
            <a:r>
              <a:rPr sz="2400" i="1" spc="198" dirty="0">
                <a:latin typeface="Times New Roman"/>
                <a:cs typeface="Times New Roman"/>
              </a:rPr>
              <a:t>X</a:t>
            </a:r>
            <a:r>
              <a:rPr sz="2400" spc="198" dirty="0">
                <a:latin typeface="Georgia"/>
                <a:cs typeface="Georgia"/>
              </a:rPr>
              <a:t>) </a:t>
            </a:r>
            <a:r>
              <a:rPr sz="2400" i="1" spc="188" dirty="0">
                <a:latin typeface="Times New Roman"/>
                <a:cs typeface="Times New Roman"/>
              </a:rPr>
              <a:t>&lt; </a:t>
            </a:r>
            <a:r>
              <a:rPr sz="2400" spc="-238" dirty="0">
                <a:latin typeface="Georgia"/>
                <a:cs typeface="Georgia"/>
              </a:rPr>
              <a:t>0 </a:t>
            </a:r>
            <a:r>
              <a:rPr lang="en-US" sz="2400" spc="-238" dirty="0" smtClean="0">
                <a:latin typeface="Georgia"/>
                <a:cs typeface="Georgia"/>
              </a:rPr>
              <a:t>  </a:t>
            </a:r>
            <a:r>
              <a:rPr sz="2400" spc="-59" dirty="0" smtClean="0">
                <a:latin typeface="Georgia"/>
                <a:cs typeface="Georgia"/>
              </a:rPr>
              <a:t>for </a:t>
            </a:r>
            <a:r>
              <a:rPr sz="2400" spc="-40" dirty="0">
                <a:latin typeface="Georgia"/>
                <a:cs typeface="Georgia"/>
              </a:rPr>
              <a:t>points </a:t>
            </a:r>
            <a:r>
              <a:rPr sz="2400" spc="-79" dirty="0">
                <a:latin typeface="Georgia"/>
                <a:cs typeface="Georgia"/>
              </a:rPr>
              <a:t>on </a:t>
            </a:r>
            <a:r>
              <a:rPr sz="2400" spc="-20" dirty="0">
                <a:latin typeface="Georgia"/>
                <a:cs typeface="Georgia"/>
              </a:rPr>
              <a:t>the</a:t>
            </a:r>
            <a:r>
              <a:rPr sz="2400" spc="69" dirty="0">
                <a:latin typeface="Georgia"/>
                <a:cs typeface="Georgia"/>
              </a:rPr>
              <a:t> </a:t>
            </a:r>
            <a:r>
              <a:rPr sz="2400" spc="-30" dirty="0">
                <a:latin typeface="Georgia"/>
                <a:cs typeface="Georgia"/>
              </a:rPr>
              <a:t>other.</a:t>
            </a:r>
            <a:endParaRPr sz="2400" dirty="0">
              <a:latin typeface="Georgia"/>
              <a:cs typeface="Georgia"/>
            </a:endParaRPr>
          </a:p>
          <a:p>
            <a:pPr marL="286911" marR="556204" indent="-261743">
              <a:spcBef>
                <a:spcPts val="773"/>
              </a:spcBef>
              <a:buClr>
                <a:srgbClr val="3333B2"/>
              </a:buClr>
              <a:buFont typeface="Arial"/>
              <a:buChar char="•"/>
              <a:tabLst>
                <a:tab pos="288169" algn="l"/>
              </a:tabLst>
            </a:pPr>
            <a:r>
              <a:rPr sz="2400" spc="-59" dirty="0">
                <a:latin typeface="Georgia"/>
                <a:cs typeface="Georgia"/>
              </a:rPr>
              <a:t>If </a:t>
            </a:r>
            <a:r>
              <a:rPr sz="2400" spc="-89" dirty="0">
                <a:latin typeface="Georgia"/>
                <a:cs typeface="Georgia"/>
              </a:rPr>
              <a:t>we </a:t>
            </a:r>
            <a:r>
              <a:rPr sz="2400" spc="-50" dirty="0">
                <a:latin typeface="Georgia"/>
                <a:cs typeface="Georgia"/>
              </a:rPr>
              <a:t>code </a:t>
            </a:r>
            <a:r>
              <a:rPr sz="2400" spc="-20" dirty="0">
                <a:latin typeface="Georgia"/>
                <a:cs typeface="Georgia"/>
              </a:rPr>
              <a:t>the </a:t>
            </a:r>
            <a:r>
              <a:rPr sz="2400" spc="-59" dirty="0">
                <a:latin typeface="Georgia"/>
                <a:cs typeface="Georgia"/>
              </a:rPr>
              <a:t>colored </a:t>
            </a:r>
            <a:r>
              <a:rPr sz="2400" spc="-40" dirty="0">
                <a:latin typeface="Georgia"/>
                <a:cs typeface="Georgia"/>
              </a:rPr>
              <a:t>points </a:t>
            </a:r>
            <a:r>
              <a:rPr sz="2400" spc="-50" dirty="0">
                <a:latin typeface="Georgia"/>
                <a:cs typeface="Georgia"/>
              </a:rPr>
              <a:t>as </a:t>
            </a:r>
            <a:r>
              <a:rPr sz="2400" i="1" spc="109" dirty="0">
                <a:latin typeface="Times New Roman"/>
                <a:cs typeface="Times New Roman"/>
              </a:rPr>
              <a:t>Y</a:t>
            </a:r>
            <a:r>
              <a:rPr sz="2400" i="1" spc="162" baseline="-11904" dirty="0">
                <a:latin typeface="Verdana"/>
                <a:cs typeface="Verdana"/>
              </a:rPr>
              <a:t>i </a:t>
            </a:r>
            <a:r>
              <a:rPr sz="2400" spc="258" dirty="0">
                <a:latin typeface="Georgia"/>
                <a:cs typeface="Georgia"/>
              </a:rPr>
              <a:t>= </a:t>
            </a:r>
            <a:r>
              <a:rPr sz="2400" spc="188" dirty="0">
                <a:latin typeface="Georgia"/>
                <a:cs typeface="Georgia"/>
              </a:rPr>
              <a:t>+1 </a:t>
            </a:r>
            <a:r>
              <a:rPr sz="2400" spc="-59" dirty="0">
                <a:latin typeface="Georgia"/>
                <a:cs typeface="Georgia"/>
              </a:rPr>
              <a:t>for </a:t>
            </a:r>
            <a:r>
              <a:rPr sz="2400" spc="-30" dirty="0">
                <a:latin typeface="Georgia"/>
                <a:cs typeface="Georgia"/>
              </a:rPr>
              <a:t>blue, </a:t>
            </a:r>
            <a:r>
              <a:rPr sz="2400" spc="-69" dirty="0">
                <a:latin typeface="Georgia"/>
                <a:cs typeface="Georgia"/>
              </a:rPr>
              <a:t>say, </a:t>
            </a:r>
            <a:r>
              <a:rPr sz="2400" spc="-50" dirty="0">
                <a:latin typeface="Georgia"/>
                <a:cs typeface="Georgia"/>
              </a:rPr>
              <a:t>and  </a:t>
            </a:r>
            <a:r>
              <a:rPr sz="2400" i="1" spc="109" dirty="0">
                <a:latin typeface="Times New Roman"/>
                <a:cs typeface="Times New Roman"/>
              </a:rPr>
              <a:t>Y</a:t>
            </a:r>
            <a:r>
              <a:rPr sz="2400" i="1" spc="162" baseline="-11904" dirty="0">
                <a:latin typeface="Verdana"/>
                <a:cs typeface="Verdana"/>
              </a:rPr>
              <a:t>i </a:t>
            </a:r>
            <a:r>
              <a:rPr sz="2400" spc="258" dirty="0">
                <a:latin typeface="Georgia"/>
                <a:cs typeface="Georgia"/>
              </a:rPr>
              <a:t>= </a:t>
            </a:r>
            <a:r>
              <a:rPr sz="2400" i="1" spc="248" dirty="0">
                <a:latin typeface="Arial"/>
                <a:cs typeface="Arial"/>
              </a:rPr>
              <a:t>−</a:t>
            </a:r>
            <a:r>
              <a:rPr sz="2400" spc="248" dirty="0">
                <a:latin typeface="Georgia"/>
                <a:cs typeface="Georgia"/>
              </a:rPr>
              <a:t>1 </a:t>
            </a:r>
            <a:r>
              <a:rPr sz="2400" spc="-59" dirty="0">
                <a:latin typeface="Georgia"/>
                <a:cs typeface="Georgia"/>
              </a:rPr>
              <a:t>for </a:t>
            </a:r>
            <a:r>
              <a:rPr lang="en-US" sz="2400" spc="-40" dirty="0" smtClean="0">
                <a:latin typeface="Georgia"/>
                <a:cs typeface="Georgia"/>
              </a:rPr>
              <a:t>purple</a:t>
            </a:r>
            <a:r>
              <a:rPr sz="2400" spc="-40" dirty="0" smtClean="0">
                <a:latin typeface="Georgia"/>
                <a:cs typeface="Georgia"/>
              </a:rPr>
              <a:t>, </a:t>
            </a:r>
            <a:r>
              <a:rPr sz="2400" spc="-40" dirty="0">
                <a:latin typeface="Georgia"/>
                <a:cs typeface="Georgia"/>
              </a:rPr>
              <a:t>then if </a:t>
            </a:r>
            <a:r>
              <a:rPr sz="2400" i="1" spc="109" dirty="0">
                <a:latin typeface="Times New Roman"/>
                <a:cs typeface="Times New Roman"/>
              </a:rPr>
              <a:t>Y</a:t>
            </a:r>
            <a:r>
              <a:rPr sz="2400" i="1" spc="162" baseline="-11904" dirty="0">
                <a:latin typeface="Verdana"/>
                <a:cs typeface="Verdana"/>
              </a:rPr>
              <a:t>i </a:t>
            </a:r>
            <a:r>
              <a:rPr sz="2400" i="1" spc="-10" dirty="0">
                <a:latin typeface="Arial"/>
                <a:cs typeface="Arial"/>
              </a:rPr>
              <a:t>· </a:t>
            </a:r>
            <a:r>
              <a:rPr sz="2400" i="1" spc="404" dirty="0">
                <a:latin typeface="Times New Roman"/>
                <a:cs typeface="Times New Roman"/>
              </a:rPr>
              <a:t>f </a:t>
            </a:r>
            <a:r>
              <a:rPr sz="2400" spc="178" dirty="0">
                <a:latin typeface="Georgia"/>
                <a:cs typeface="Georgia"/>
              </a:rPr>
              <a:t>(</a:t>
            </a:r>
            <a:r>
              <a:rPr sz="2400" i="1" spc="178" dirty="0">
                <a:latin typeface="Times New Roman"/>
                <a:cs typeface="Times New Roman"/>
              </a:rPr>
              <a:t>X</a:t>
            </a:r>
            <a:r>
              <a:rPr sz="2400" i="1" spc="268" baseline="-11904" dirty="0">
                <a:latin typeface="Verdana"/>
                <a:cs typeface="Verdana"/>
              </a:rPr>
              <a:t>i</a:t>
            </a:r>
            <a:r>
              <a:rPr sz="2400" spc="178" dirty="0">
                <a:latin typeface="Georgia"/>
                <a:cs typeface="Georgia"/>
              </a:rPr>
              <a:t>) </a:t>
            </a:r>
            <a:r>
              <a:rPr sz="2400" i="1" spc="188" dirty="0">
                <a:latin typeface="Times New Roman"/>
                <a:cs typeface="Times New Roman"/>
              </a:rPr>
              <a:t>&gt; </a:t>
            </a:r>
            <a:r>
              <a:rPr sz="2400" spc="-238" dirty="0">
                <a:latin typeface="Georgia"/>
                <a:cs typeface="Georgia"/>
              </a:rPr>
              <a:t>0 </a:t>
            </a:r>
            <a:r>
              <a:rPr lang="en-US" sz="2400" spc="-238" dirty="0" smtClean="0">
                <a:latin typeface="Georgia"/>
                <a:cs typeface="Georgia"/>
              </a:rPr>
              <a:t> </a:t>
            </a:r>
            <a:r>
              <a:rPr sz="2400" spc="-59" dirty="0" smtClean="0">
                <a:latin typeface="Georgia"/>
                <a:cs typeface="Georgia"/>
              </a:rPr>
              <a:t>for </a:t>
            </a:r>
            <a:r>
              <a:rPr sz="2400" spc="-20" dirty="0">
                <a:latin typeface="Georgia"/>
                <a:cs typeface="Georgia"/>
              </a:rPr>
              <a:t>all </a:t>
            </a:r>
            <a:r>
              <a:rPr sz="2400" i="1" spc="69" dirty="0" err="1">
                <a:latin typeface="Times New Roman"/>
                <a:cs typeface="Times New Roman"/>
              </a:rPr>
              <a:t>i</a:t>
            </a:r>
            <a:r>
              <a:rPr sz="2400" spc="69" dirty="0" smtClean="0">
                <a:latin typeface="Georgia"/>
                <a:cs typeface="Georgia"/>
              </a:rPr>
              <a:t>,</a:t>
            </a:r>
            <a:r>
              <a:rPr lang="en-US" sz="2400" spc="69" dirty="0" smtClean="0">
                <a:latin typeface="Georgia"/>
                <a:cs typeface="Georgia"/>
              </a:rPr>
              <a:t> </a:t>
            </a:r>
            <a:r>
              <a:rPr sz="2400" spc="69" dirty="0" smtClean="0">
                <a:latin typeface="Georgia"/>
                <a:cs typeface="Georgia"/>
              </a:rPr>
              <a:t> </a:t>
            </a:r>
            <a:r>
              <a:rPr sz="2400" i="1" spc="404" dirty="0">
                <a:latin typeface="Times New Roman"/>
                <a:cs typeface="Times New Roman"/>
              </a:rPr>
              <a:t>f</a:t>
            </a:r>
            <a:r>
              <a:rPr sz="2400" i="1" spc="-297" dirty="0">
                <a:latin typeface="Times New Roman"/>
                <a:cs typeface="Times New Roman"/>
              </a:rPr>
              <a:t> </a:t>
            </a:r>
            <a:r>
              <a:rPr sz="2400" spc="198" dirty="0">
                <a:latin typeface="Georgia"/>
                <a:cs typeface="Georgia"/>
              </a:rPr>
              <a:t>(</a:t>
            </a:r>
            <a:r>
              <a:rPr sz="2400" i="1" spc="198" dirty="0">
                <a:latin typeface="Times New Roman"/>
                <a:cs typeface="Times New Roman"/>
              </a:rPr>
              <a:t>X</a:t>
            </a:r>
            <a:r>
              <a:rPr sz="2400" spc="198" dirty="0">
                <a:latin typeface="Georgia"/>
                <a:cs typeface="Georgia"/>
              </a:rPr>
              <a:t>) </a:t>
            </a:r>
            <a:r>
              <a:rPr sz="2400" spc="258" dirty="0">
                <a:latin typeface="Georgia"/>
                <a:cs typeface="Georgia"/>
              </a:rPr>
              <a:t>= </a:t>
            </a:r>
            <a:r>
              <a:rPr sz="2400" spc="-238" dirty="0">
                <a:latin typeface="Georgia"/>
                <a:cs typeface="Georgia"/>
              </a:rPr>
              <a:t>0  </a:t>
            </a:r>
            <a:r>
              <a:rPr sz="2400" spc="-79" dirty="0">
                <a:latin typeface="Georgia"/>
                <a:cs typeface="Georgia"/>
              </a:rPr>
              <a:t>defines </a:t>
            </a:r>
            <a:r>
              <a:rPr sz="2400" spc="-20" dirty="0">
                <a:latin typeface="Georgia"/>
                <a:cs typeface="Georgia"/>
              </a:rPr>
              <a:t>a </a:t>
            </a:r>
            <a:r>
              <a:rPr sz="2400" i="1" spc="10" dirty="0">
                <a:solidFill>
                  <a:srgbClr val="009900"/>
                </a:solidFill>
                <a:latin typeface="Times New Roman"/>
                <a:cs typeface="Times New Roman"/>
              </a:rPr>
              <a:t>separating</a:t>
            </a:r>
            <a:r>
              <a:rPr sz="2400" i="1" spc="-198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400" i="1" spc="20" dirty="0">
                <a:solidFill>
                  <a:srgbClr val="009900"/>
                </a:solidFill>
                <a:latin typeface="Times New Roman"/>
                <a:cs typeface="Times New Roman"/>
              </a:rPr>
              <a:t>hyperplane</a:t>
            </a:r>
            <a:r>
              <a:rPr sz="2400" spc="20" dirty="0">
                <a:latin typeface="Georgia"/>
                <a:cs typeface="Georgia"/>
              </a:rPr>
              <a:t>.</a:t>
            </a:r>
            <a:endParaRPr sz="2400" dirty="0">
              <a:latin typeface="Georgia"/>
              <a:cs typeface="Georgia"/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647" y="1313645"/>
            <a:ext cx="5690353" cy="473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14081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3073" y="-4603"/>
            <a:ext cx="6736663" cy="52674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z="3200" spc="89" dirty="0"/>
              <a:t>Maximal Margin</a:t>
            </a:r>
            <a:r>
              <a:rPr sz="3200" spc="258" dirty="0"/>
              <a:t> </a:t>
            </a:r>
            <a:r>
              <a:rPr sz="3200" spc="30" dirty="0"/>
              <a:t>Classifier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0305" y="434173"/>
            <a:ext cx="114621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</a:t>
            </a:r>
            <a:r>
              <a:rPr lang="en-US" sz="2400" dirty="0" smtClean="0"/>
              <a:t>e </a:t>
            </a:r>
            <a:r>
              <a:rPr lang="en-US" sz="2400" dirty="0"/>
              <a:t>can compute </a:t>
            </a:r>
            <a:r>
              <a:rPr lang="en-US" sz="2400" dirty="0" smtClean="0"/>
              <a:t>the (perpendicular</a:t>
            </a:r>
            <a:r>
              <a:rPr lang="en-US" sz="2400" dirty="0"/>
              <a:t>) distance from each training observation to a given </a:t>
            </a:r>
            <a:r>
              <a:rPr lang="en-US" sz="2400" dirty="0" smtClean="0"/>
              <a:t>separating hyperplane</a:t>
            </a:r>
            <a:r>
              <a:rPr lang="en-US" sz="2400" dirty="0"/>
              <a:t>; the smallest such distance is the minimal distance from </a:t>
            </a:r>
            <a:r>
              <a:rPr lang="en-US" sz="2400" dirty="0" smtClean="0"/>
              <a:t>the observations </a:t>
            </a:r>
            <a:r>
              <a:rPr lang="en-US" sz="2400" dirty="0"/>
              <a:t>to the hyperplane, and is known as the </a:t>
            </a:r>
            <a:r>
              <a:rPr lang="en-US" sz="2400" b="1" i="1" dirty="0" smtClean="0"/>
              <a:t>margin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maximal margin </a:t>
            </a:r>
            <a:r>
              <a:rPr lang="en-US" sz="2400" dirty="0"/>
              <a:t>hyperplane is the separating hyperplane for which the margin </a:t>
            </a:r>
            <a:r>
              <a:rPr lang="en-US" sz="2400" dirty="0" smtClean="0"/>
              <a:t>is largest—that </a:t>
            </a:r>
            <a:r>
              <a:rPr lang="en-US" sz="2400" dirty="0"/>
              <a:t>is, it is the hyperplane that has the farthest minimum </a:t>
            </a:r>
            <a:r>
              <a:rPr lang="en-US" sz="2400" dirty="0" smtClean="0"/>
              <a:t>distance to </a:t>
            </a:r>
            <a:r>
              <a:rPr lang="en-US" sz="2400" dirty="0"/>
              <a:t>the training observations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then classify a test </a:t>
            </a:r>
            <a:r>
              <a:rPr lang="en-US" sz="2400" dirty="0" smtClean="0"/>
              <a:t>observation based </a:t>
            </a:r>
            <a:r>
              <a:rPr lang="en-US" sz="2400" dirty="0"/>
              <a:t>on which side of the maximal margin hyperplane it lies. This is </a:t>
            </a:r>
            <a:r>
              <a:rPr lang="en-US" sz="2400" dirty="0" smtClean="0"/>
              <a:t>known as </a:t>
            </a:r>
            <a:r>
              <a:rPr lang="en-US" sz="2400" dirty="0"/>
              <a:t>the </a:t>
            </a:r>
            <a:r>
              <a:rPr lang="en-US" sz="2400" b="1" i="1" dirty="0"/>
              <a:t>maximal margin classifier</a:t>
            </a:r>
            <a:r>
              <a:rPr lang="en-US" sz="2400" dirty="0"/>
              <a:t>.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04" y="3454207"/>
            <a:ext cx="3361386" cy="335227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697" y="3351622"/>
            <a:ext cx="3374166" cy="334520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16721" y="3352371"/>
            <a:ext cx="37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Support Vectors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1"/>
          </p:cNvCxnSpPr>
          <p:nvPr/>
        </p:nvCxnSpPr>
        <p:spPr>
          <a:xfrm flipH="1">
            <a:off x="6233375" y="3537037"/>
            <a:ext cx="1983346" cy="82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1"/>
          </p:cNvCxnSpPr>
          <p:nvPr/>
        </p:nvCxnSpPr>
        <p:spPr>
          <a:xfrm flipH="1">
            <a:off x="5525037" y="3537037"/>
            <a:ext cx="2691684" cy="1936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1"/>
          </p:cNvCxnSpPr>
          <p:nvPr/>
        </p:nvCxnSpPr>
        <p:spPr>
          <a:xfrm flipH="1">
            <a:off x="6078780" y="3537037"/>
            <a:ext cx="2137941" cy="1936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984804" y="3729926"/>
            <a:ext cx="420719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/>
              <a:t>They are called support vectors since </a:t>
            </a:r>
            <a:r>
              <a:rPr lang="en-US" sz="1900" dirty="0"/>
              <a:t>they are vectors in </a:t>
            </a:r>
            <a:r>
              <a:rPr lang="en-US" sz="1900" i="1" dirty="0"/>
              <a:t>p</a:t>
            </a:r>
            <a:r>
              <a:rPr lang="en-US" sz="1900" dirty="0"/>
              <a:t>-dimensional space </a:t>
            </a:r>
            <a:r>
              <a:rPr lang="en-US" sz="1900" dirty="0" smtClean="0"/>
              <a:t>and </a:t>
            </a:r>
            <a:r>
              <a:rPr lang="en-US" sz="1900" dirty="0"/>
              <a:t>they “support” the maximal margin hyperplane in the sense </a:t>
            </a:r>
            <a:r>
              <a:rPr lang="en-US" sz="1900" dirty="0" smtClean="0"/>
              <a:t>that </a:t>
            </a:r>
            <a:r>
              <a:rPr lang="en-US" sz="1900" dirty="0"/>
              <a:t>if these points were moved slightly then the maximal margin </a:t>
            </a:r>
            <a:r>
              <a:rPr lang="en-US" sz="1900" dirty="0" smtClean="0"/>
              <a:t>hyperplane would </a:t>
            </a:r>
            <a:r>
              <a:rPr lang="en-US" sz="1900" dirty="0"/>
              <a:t>move as well. </a:t>
            </a:r>
            <a:endParaRPr lang="en-US" sz="1900" dirty="0" smtClean="0"/>
          </a:p>
          <a:p>
            <a:r>
              <a:rPr lang="en-US" sz="1900" dirty="0" smtClean="0"/>
              <a:t>The </a:t>
            </a:r>
            <a:r>
              <a:rPr lang="en-US" sz="1900" dirty="0"/>
              <a:t>maximal </a:t>
            </a:r>
            <a:r>
              <a:rPr lang="en-US" sz="1900" dirty="0" smtClean="0"/>
              <a:t>margin hyperplane</a:t>
            </a:r>
            <a:endParaRPr lang="en-US" sz="1900" dirty="0"/>
          </a:p>
          <a:p>
            <a:r>
              <a:rPr lang="en-US" sz="1900" dirty="0"/>
              <a:t>depends directly on the support vectors, but not on the other observations</a:t>
            </a:r>
          </a:p>
        </p:txBody>
      </p:sp>
    </p:spTree>
    <p:extLst>
      <p:ext uri="{BB962C8B-B14F-4D97-AF65-F5344CB8AC3E}">
        <p14:creationId xmlns:p14="http://schemas.microsoft.com/office/powerpoint/2010/main" val="2909072665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510" y="231942"/>
            <a:ext cx="5911972" cy="600790"/>
          </a:xfrm>
        </p:spPr>
        <p:txBody>
          <a:bodyPr>
            <a:normAutofit fontScale="90000"/>
          </a:bodyPr>
          <a:lstStyle/>
          <a:p>
            <a:r>
              <a:rPr lang="en-US" spc="89" dirty="0"/>
              <a:t>Maximal Margin</a:t>
            </a:r>
            <a:r>
              <a:rPr lang="en-US" spc="258" dirty="0"/>
              <a:t> </a:t>
            </a:r>
            <a:r>
              <a:rPr lang="en-US" spc="30" dirty="0"/>
              <a:t>Classifier</a:t>
            </a:r>
            <a:endParaRPr lang="en-US" dirty="0"/>
          </a:p>
        </p:txBody>
      </p:sp>
      <p:sp>
        <p:nvSpPr>
          <p:cNvPr id="12" name="object 11"/>
          <p:cNvSpPr txBox="1"/>
          <p:nvPr/>
        </p:nvSpPr>
        <p:spPr>
          <a:xfrm>
            <a:off x="1338121" y="935764"/>
            <a:ext cx="8520512" cy="1688025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37751">
              <a:lnSpc>
                <a:spcPct val="102699"/>
              </a:lnSpc>
              <a:spcBef>
                <a:spcPts val="109"/>
              </a:spcBef>
            </a:pPr>
            <a:r>
              <a:rPr sz="2600" spc="-40" dirty="0">
                <a:latin typeface="Georgia"/>
                <a:cs typeface="Georgia"/>
              </a:rPr>
              <a:t>Among </a:t>
            </a:r>
            <a:r>
              <a:rPr sz="2600" spc="-30" dirty="0">
                <a:latin typeface="Georgia"/>
                <a:cs typeface="Georgia"/>
              </a:rPr>
              <a:t>all </a:t>
            </a:r>
            <a:r>
              <a:rPr sz="2600" spc="-40" dirty="0">
                <a:latin typeface="Georgia"/>
                <a:cs typeface="Georgia"/>
              </a:rPr>
              <a:t>separating </a:t>
            </a:r>
            <a:r>
              <a:rPr sz="2600" spc="-50" dirty="0">
                <a:latin typeface="Georgia"/>
                <a:cs typeface="Georgia"/>
              </a:rPr>
              <a:t>hyperplanes, </a:t>
            </a:r>
            <a:r>
              <a:rPr sz="2600" spc="-79" dirty="0">
                <a:latin typeface="Georgia"/>
                <a:cs typeface="Georgia"/>
              </a:rPr>
              <a:t>find </a:t>
            </a:r>
            <a:r>
              <a:rPr sz="2600" spc="-30" dirty="0">
                <a:latin typeface="Georgia"/>
                <a:cs typeface="Georgia"/>
              </a:rPr>
              <a:t>the </a:t>
            </a:r>
            <a:r>
              <a:rPr sz="2600" spc="-99" dirty="0">
                <a:latin typeface="Georgia"/>
                <a:cs typeface="Georgia"/>
              </a:rPr>
              <a:t>one </a:t>
            </a:r>
            <a:r>
              <a:rPr sz="2600" spc="20" dirty="0">
                <a:latin typeface="Georgia"/>
                <a:cs typeface="Georgia"/>
              </a:rPr>
              <a:t>that </a:t>
            </a:r>
            <a:r>
              <a:rPr sz="2600" spc="-89" dirty="0">
                <a:latin typeface="Georgia"/>
                <a:cs typeface="Georgia"/>
              </a:rPr>
              <a:t>makes </a:t>
            </a:r>
            <a:r>
              <a:rPr sz="2600" spc="-30" dirty="0" smtClean="0">
                <a:latin typeface="Georgia"/>
                <a:cs typeface="Georgia"/>
              </a:rPr>
              <a:t>the </a:t>
            </a:r>
            <a:r>
              <a:rPr sz="2600" spc="-40" dirty="0">
                <a:latin typeface="Georgia"/>
                <a:cs typeface="Georgia"/>
              </a:rPr>
              <a:t>biggest gap </a:t>
            </a:r>
            <a:r>
              <a:rPr sz="2600" spc="-79" dirty="0">
                <a:latin typeface="Georgia"/>
                <a:cs typeface="Georgia"/>
              </a:rPr>
              <a:t>or </a:t>
            </a:r>
            <a:r>
              <a:rPr sz="2600" spc="-59" dirty="0">
                <a:latin typeface="Georgia"/>
                <a:cs typeface="Georgia"/>
              </a:rPr>
              <a:t>margin </a:t>
            </a:r>
            <a:r>
              <a:rPr sz="2600" spc="-69" dirty="0">
                <a:latin typeface="Georgia"/>
                <a:cs typeface="Georgia"/>
              </a:rPr>
              <a:t>between </a:t>
            </a:r>
            <a:r>
              <a:rPr sz="2600" spc="-30" dirty="0">
                <a:latin typeface="Georgia"/>
                <a:cs typeface="Georgia"/>
              </a:rPr>
              <a:t>the </a:t>
            </a:r>
            <a:r>
              <a:rPr sz="2600" spc="-59" dirty="0">
                <a:latin typeface="Georgia"/>
                <a:cs typeface="Georgia"/>
              </a:rPr>
              <a:t>two</a:t>
            </a:r>
            <a:r>
              <a:rPr sz="2600" spc="268" dirty="0">
                <a:latin typeface="Georgia"/>
                <a:cs typeface="Georgia"/>
              </a:rPr>
              <a:t> </a:t>
            </a:r>
            <a:r>
              <a:rPr sz="2600" spc="-59" dirty="0">
                <a:latin typeface="Georgia"/>
                <a:cs typeface="Georgia"/>
              </a:rPr>
              <a:t>classes</a:t>
            </a:r>
            <a:r>
              <a:rPr sz="2600" spc="-59" dirty="0" smtClean="0">
                <a:latin typeface="Georgia"/>
                <a:cs typeface="Georgia"/>
              </a:rPr>
              <a:t>.</a:t>
            </a:r>
            <a:endParaRPr lang="en-US" sz="2600" spc="-59" dirty="0" smtClean="0">
              <a:latin typeface="Georgia"/>
              <a:cs typeface="Georgia"/>
            </a:endParaRPr>
          </a:p>
          <a:p>
            <a:pPr marL="25168" marR="37751">
              <a:lnSpc>
                <a:spcPct val="102699"/>
              </a:lnSpc>
              <a:spcBef>
                <a:spcPts val="109"/>
              </a:spcBef>
            </a:pPr>
            <a:endParaRPr lang="en-US" sz="2600" spc="-59" dirty="0">
              <a:latin typeface="Georgia"/>
              <a:cs typeface="Georgia"/>
            </a:endParaRPr>
          </a:p>
          <a:p>
            <a:pPr marL="25168" marR="37751">
              <a:lnSpc>
                <a:spcPct val="102699"/>
              </a:lnSpc>
              <a:spcBef>
                <a:spcPts val="109"/>
              </a:spcBef>
            </a:pPr>
            <a:r>
              <a:rPr lang="en-US" sz="2600" spc="-59" dirty="0" smtClean="0">
                <a:latin typeface="Georgia"/>
                <a:cs typeface="Georgia"/>
              </a:rPr>
              <a:t>Constrained Optimization Problem</a:t>
            </a:r>
            <a:endParaRPr sz="2600" dirty="0">
              <a:latin typeface="Georgia"/>
              <a:cs typeface="Georgia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412" y="2599451"/>
            <a:ext cx="7886221" cy="226909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891791" y="4997003"/>
            <a:ext cx="1046737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spc="-40" dirty="0">
                <a:latin typeface="Georgia"/>
                <a:cs typeface="Georgia"/>
              </a:rPr>
              <a:t>The constraints (9.10) and (9.11) ensure that each observation is on the correct side of the hyperplane and at least a distance M from the hyperplane. Hence, M represents the margin of our hyperplane, and the optimization problem chooses β0, β1, . . . , βp  to maximize M</a:t>
            </a:r>
          </a:p>
        </p:txBody>
      </p:sp>
    </p:spTree>
    <p:extLst>
      <p:ext uri="{BB962C8B-B14F-4D97-AF65-F5344CB8AC3E}">
        <p14:creationId xmlns:p14="http://schemas.microsoft.com/office/powerpoint/2010/main" val="50869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9" y="91078"/>
            <a:ext cx="3614260" cy="52674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z="3200" spc="79" dirty="0"/>
              <a:t>Non-separable</a:t>
            </a:r>
            <a:r>
              <a:rPr sz="3200" spc="119" dirty="0"/>
              <a:t> </a:t>
            </a:r>
            <a:r>
              <a:rPr sz="3200" spc="178" dirty="0"/>
              <a:t>Data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83930" y="739315"/>
            <a:ext cx="3680283" cy="3371673"/>
            <a:chOff x="83930" y="739315"/>
            <a:chExt cx="3680283" cy="3371673"/>
          </a:xfrm>
        </p:grpSpPr>
        <p:sp>
          <p:nvSpPr>
            <p:cNvPr id="3" name="object 3"/>
            <p:cNvSpPr/>
            <p:nvPr/>
          </p:nvSpPr>
          <p:spPr>
            <a:xfrm>
              <a:off x="1231602" y="3526159"/>
              <a:ext cx="54109" cy="54109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1175" y="0"/>
                  </a:moveTo>
                  <a:lnTo>
                    <a:pt x="6108" y="0"/>
                  </a:lnTo>
                  <a:lnTo>
                    <a:pt x="0" y="6107"/>
                  </a:lnTo>
                  <a:lnTo>
                    <a:pt x="0" y="21174"/>
                  </a:lnTo>
                  <a:lnTo>
                    <a:pt x="6108" y="27282"/>
                  </a:lnTo>
                  <a:lnTo>
                    <a:pt x="21175" y="27282"/>
                  </a:lnTo>
                  <a:lnTo>
                    <a:pt x="27284" y="21174"/>
                  </a:lnTo>
                  <a:lnTo>
                    <a:pt x="27284" y="6107"/>
                  </a:lnTo>
                  <a:lnTo>
                    <a:pt x="21175" y="0"/>
                  </a:lnTo>
                  <a:close/>
                </a:path>
              </a:pathLst>
            </a:custGeom>
            <a:solidFill>
              <a:srgbClr val="C37AC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" name="object 4"/>
            <p:cNvSpPr/>
            <p:nvPr/>
          </p:nvSpPr>
          <p:spPr>
            <a:xfrm>
              <a:off x="1231602" y="3526159"/>
              <a:ext cx="54109" cy="54109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7284" y="13641"/>
                  </a:moveTo>
                  <a:lnTo>
                    <a:pt x="27284" y="6107"/>
                  </a:lnTo>
                  <a:lnTo>
                    <a:pt x="21175" y="0"/>
                  </a:lnTo>
                  <a:lnTo>
                    <a:pt x="13642" y="0"/>
                  </a:lnTo>
                  <a:lnTo>
                    <a:pt x="6108" y="0"/>
                  </a:lnTo>
                  <a:lnTo>
                    <a:pt x="0" y="6107"/>
                  </a:lnTo>
                  <a:lnTo>
                    <a:pt x="0" y="13641"/>
                  </a:lnTo>
                  <a:lnTo>
                    <a:pt x="0" y="21174"/>
                  </a:lnTo>
                  <a:lnTo>
                    <a:pt x="6108" y="27282"/>
                  </a:lnTo>
                  <a:lnTo>
                    <a:pt x="13642" y="27282"/>
                  </a:lnTo>
                  <a:lnTo>
                    <a:pt x="21175" y="27282"/>
                  </a:lnTo>
                  <a:lnTo>
                    <a:pt x="27284" y="21174"/>
                  </a:lnTo>
                  <a:lnTo>
                    <a:pt x="27284" y="13641"/>
                  </a:lnTo>
                </a:path>
              </a:pathLst>
            </a:custGeom>
            <a:ln w="3175">
              <a:solidFill>
                <a:srgbClr val="C37AC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" name="object 5"/>
            <p:cNvSpPr/>
            <p:nvPr/>
          </p:nvSpPr>
          <p:spPr>
            <a:xfrm>
              <a:off x="3616441" y="2909489"/>
              <a:ext cx="54109" cy="54109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1175" y="0"/>
                  </a:moveTo>
                  <a:lnTo>
                    <a:pt x="6108" y="0"/>
                  </a:lnTo>
                  <a:lnTo>
                    <a:pt x="0" y="6108"/>
                  </a:lnTo>
                  <a:lnTo>
                    <a:pt x="0" y="21175"/>
                  </a:lnTo>
                  <a:lnTo>
                    <a:pt x="6108" y="27284"/>
                  </a:lnTo>
                  <a:lnTo>
                    <a:pt x="21175" y="27284"/>
                  </a:lnTo>
                  <a:lnTo>
                    <a:pt x="27280" y="21175"/>
                  </a:lnTo>
                  <a:lnTo>
                    <a:pt x="27280" y="6108"/>
                  </a:lnTo>
                  <a:lnTo>
                    <a:pt x="21175" y="0"/>
                  </a:lnTo>
                  <a:close/>
                </a:path>
              </a:pathLst>
            </a:custGeom>
            <a:solidFill>
              <a:srgbClr val="C37AC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" name="object 6"/>
            <p:cNvSpPr/>
            <p:nvPr/>
          </p:nvSpPr>
          <p:spPr>
            <a:xfrm>
              <a:off x="3616441" y="2909489"/>
              <a:ext cx="54109" cy="54109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7280" y="13642"/>
                  </a:moveTo>
                  <a:lnTo>
                    <a:pt x="27280" y="6108"/>
                  </a:lnTo>
                  <a:lnTo>
                    <a:pt x="21175" y="0"/>
                  </a:lnTo>
                  <a:lnTo>
                    <a:pt x="13642" y="0"/>
                  </a:lnTo>
                  <a:lnTo>
                    <a:pt x="6108" y="0"/>
                  </a:lnTo>
                  <a:lnTo>
                    <a:pt x="0" y="6108"/>
                  </a:lnTo>
                  <a:lnTo>
                    <a:pt x="0" y="13642"/>
                  </a:lnTo>
                  <a:lnTo>
                    <a:pt x="0" y="21175"/>
                  </a:lnTo>
                  <a:lnTo>
                    <a:pt x="6108" y="27284"/>
                  </a:lnTo>
                  <a:lnTo>
                    <a:pt x="13642" y="27284"/>
                  </a:lnTo>
                  <a:lnTo>
                    <a:pt x="21175" y="27284"/>
                  </a:lnTo>
                  <a:lnTo>
                    <a:pt x="27280" y="21175"/>
                  </a:lnTo>
                  <a:lnTo>
                    <a:pt x="27280" y="13642"/>
                  </a:lnTo>
                </a:path>
              </a:pathLst>
            </a:custGeom>
            <a:ln w="3175">
              <a:solidFill>
                <a:srgbClr val="C37AC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" name="object 7"/>
            <p:cNvSpPr/>
            <p:nvPr/>
          </p:nvSpPr>
          <p:spPr>
            <a:xfrm>
              <a:off x="1640157" y="2853895"/>
              <a:ext cx="54109" cy="54109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1175" y="0"/>
                  </a:moveTo>
                  <a:lnTo>
                    <a:pt x="6108" y="0"/>
                  </a:lnTo>
                  <a:lnTo>
                    <a:pt x="0" y="6105"/>
                  </a:lnTo>
                  <a:lnTo>
                    <a:pt x="0" y="21175"/>
                  </a:lnTo>
                  <a:lnTo>
                    <a:pt x="6108" y="27280"/>
                  </a:lnTo>
                  <a:lnTo>
                    <a:pt x="21175" y="27280"/>
                  </a:lnTo>
                  <a:lnTo>
                    <a:pt x="27284" y="21175"/>
                  </a:lnTo>
                  <a:lnTo>
                    <a:pt x="27284" y="6105"/>
                  </a:lnTo>
                  <a:lnTo>
                    <a:pt x="21175" y="0"/>
                  </a:lnTo>
                  <a:close/>
                </a:path>
              </a:pathLst>
            </a:custGeom>
            <a:solidFill>
              <a:srgbClr val="C37AC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1640157" y="2853895"/>
              <a:ext cx="54109" cy="54109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7284" y="13638"/>
                  </a:moveTo>
                  <a:lnTo>
                    <a:pt x="27284" y="6105"/>
                  </a:lnTo>
                  <a:lnTo>
                    <a:pt x="21175" y="0"/>
                  </a:lnTo>
                  <a:lnTo>
                    <a:pt x="13642" y="0"/>
                  </a:lnTo>
                  <a:lnTo>
                    <a:pt x="6108" y="0"/>
                  </a:lnTo>
                  <a:lnTo>
                    <a:pt x="0" y="6105"/>
                  </a:lnTo>
                  <a:lnTo>
                    <a:pt x="0" y="13638"/>
                  </a:lnTo>
                  <a:lnTo>
                    <a:pt x="0" y="21175"/>
                  </a:lnTo>
                  <a:lnTo>
                    <a:pt x="6108" y="27280"/>
                  </a:lnTo>
                  <a:lnTo>
                    <a:pt x="13642" y="27280"/>
                  </a:lnTo>
                  <a:lnTo>
                    <a:pt x="21175" y="27280"/>
                  </a:lnTo>
                  <a:lnTo>
                    <a:pt x="27284" y="21175"/>
                  </a:lnTo>
                  <a:lnTo>
                    <a:pt x="27284" y="13638"/>
                  </a:lnTo>
                </a:path>
              </a:pathLst>
            </a:custGeom>
            <a:ln w="3175">
              <a:solidFill>
                <a:srgbClr val="C37AC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1668792" y="2585172"/>
              <a:ext cx="54109" cy="54109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1175" y="0"/>
                  </a:moveTo>
                  <a:lnTo>
                    <a:pt x="6108" y="0"/>
                  </a:lnTo>
                  <a:lnTo>
                    <a:pt x="0" y="6108"/>
                  </a:lnTo>
                  <a:lnTo>
                    <a:pt x="0" y="21175"/>
                  </a:lnTo>
                  <a:lnTo>
                    <a:pt x="6108" y="27284"/>
                  </a:lnTo>
                  <a:lnTo>
                    <a:pt x="21175" y="27284"/>
                  </a:lnTo>
                  <a:lnTo>
                    <a:pt x="27280" y="21175"/>
                  </a:lnTo>
                  <a:lnTo>
                    <a:pt x="27280" y="6108"/>
                  </a:lnTo>
                  <a:lnTo>
                    <a:pt x="21175" y="0"/>
                  </a:lnTo>
                  <a:close/>
                </a:path>
              </a:pathLst>
            </a:custGeom>
            <a:solidFill>
              <a:srgbClr val="C37AC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8792" y="2585172"/>
              <a:ext cx="54109" cy="54109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7280" y="13642"/>
                  </a:moveTo>
                  <a:lnTo>
                    <a:pt x="27280" y="6108"/>
                  </a:lnTo>
                  <a:lnTo>
                    <a:pt x="21175" y="0"/>
                  </a:lnTo>
                  <a:lnTo>
                    <a:pt x="13642" y="0"/>
                  </a:lnTo>
                  <a:lnTo>
                    <a:pt x="6108" y="0"/>
                  </a:lnTo>
                  <a:lnTo>
                    <a:pt x="0" y="6108"/>
                  </a:lnTo>
                  <a:lnTo>
                    <a:pt x="0" y="13642"/>
                  </a:lnTo>
                  <a:lnTo>
                    <a:pt x="0" y="21175"/>
                  </a:lnTo>
                  <a:lnTo>
                    <a:pt x="6108" y="27284"/>
                  </a:lnTo>
                  <a:lnTo>
                    <a:pt x="13642" y="27284"/>
                  </a:lnTo>
                  <a:lnTo>
                    <a:pt x="21175" y="27284"/>
                  </a:lnTo>
                  <a:lnTo>
                    <a:pt x="27280" y="21175"/>
                  </a:lnTo>
                  <a:lnTo>
                    <a:pt x="27280" y="13642"/>
                  </a:lnTo>
                </a:path>
              </a:pathLst>
            </a:custGeom>
            <a:ln w="3175">
              <a:solidFill>
                <a:srgbClr val="C37AC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828326" y="2573226"/>
              <a:ext cx="54109" cy="54109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1174" y="0"/>
                  </a:moveTo>
                  <a:lnTo>
                    <a:pt x="6108" y="0"/>
                  </a:lnTo>
                  <a:lnTo>
                    <a:pt x="0" y="6108"/>
                  </a:lnTo>
                  <a:lnTo>
                    <a:pt x="0" y="21175"/>
                  </a:lnTo>
                  <a:lnTo>
                    <a:pt x="6108" y="27280"/>
                  </a:lnTo>
                  <a:lnTo>
                    <a:pt x="21174" y="27280"/>
                  </a:lnTo>
                  <a:lnTo>
                    <a:pt x="27282" y="21175"/>
                  </a:lnTo>
                  <a:lnTo>
                    <a:pt x="27282" y="6108"/>
                  </a:lnTo>
                  <a:lnTo>
                    <a:pt x="21174" y="0"/>
                  </a:lnTo>
                  <a:close/>
                </a:path>
              </a:pathLst>
            </a:custGeom>
            <a:solidFill>
              <a:srgbClr val="C37AC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2" name="object 12"/>
            <p:cNvSpPr/>
            <p:nvPr/>
          </p:nvSpPr>
          <p:spPr>
            <a:xfrm>
              <a:off x="828326" y="2573226"/>
              <a:ext cx="54109" cy="54109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7282" y="13642"/>
                  </a:moveTo>
                  <a:lnTo>
                    <a:pt x="27282" y="6108"/>
                  </a:lnTo>
                  <a:lnTo>
                    <a:pt x="21174" y="0"/>
                  </a:lnTo>
                  <a:lnTo>
                    <a:pt x="13641" y="0"/>
                  </a:lnTo>
                  <a:lnTo>
                    <a:pt x="6108" y="0"/>
                  </a:lnTo>
                  <a:lnTo>
                    <a:pt x="0" y="6108"/>
                  </a:lnTo>
                  <a:lnTo>
                    <a:pt x="0" y="13642"/>
                  </a:lnTo>
                  <a:lnTo>
                    <a:pt x="0" y="21175"/>
                  </a:lnTo>
                  <a:lnTo>
                    <a:pt x="6108" y="27280"/>
                  </a:lnTo>
                  <a:lnTo>
                    <a:pt x="13641" y="27280"/>
                  </a:lnTo>
                  <a:lnTo>
                    <a:pt x="21174" y="27280"/>
                  </a:lnTo>
                  <a:lnTo>
                    <a:pt x="27282" y="21175"/>
                  </a:lnTo>
                  <a:lnTo>
                    <a:pt x="27282" y="13642"/>
                  </a:lnTo>
                </a:path>
              </a:pathLst>
            </a:custGeom>
            <a:ln w="3175">
              <a:solidFill>
                <a:srgbClr val="C37AC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3"/>
            <p:cNvSpPr/>
            <p:nvPr/>
          </p:nvSpPr>
          <p:spPr>
            <a:xfrm>
              <a:off x="2173995" y="2397283"/>
              <a:ext cx="54109" cy="54109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1175" y="0"/>
                  </a:moveTo>
                  <a:lnTo>
                    <a:pt x="6108" y="0"/>
                  </a:lnTo>
                  <a:lnTo>
                    <a:pt x="0" y="6108"/>
                  </a:lnTo>
                  <a:lnTo>
                    <a:pt x="0" y="21175"/>
                  </a:lnTo>
                  <a:lnTo>
                    <a:pt x="6108" y="27284"/>
                  </a:lnTo>
                  <a:lnTo>
                    <a:pt x="21175" y="27284"/>
                  </a:lnTo>
                  <a:lnTo>
                    <a:pt x="27280" y="21175"/>
                  </a:lnTo>
                  <a:lnTo>
                    <a:pt x="27280" y="6108"/>
                  </a:lnTo>
                  <a:lnTo>
                    <a:pt x="21175" y="0"/>
                  </a:lnTo>
                  <a:close/>
                </a:path>
              </a:pathLst>
            </a:custGeom>
            <a:solidFill>
              <a:srgbClr val="C37AC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4" name="object 14"/>
            <p:cNvSpPr/>
            <p:nvPr/>
          </p:nvSpPr>
          <p:spPr>
            <a:xfrm>
              <a:off x="2173995" y="2397283"/>
              <a:ext cx="54109" cy="54109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7280" y="13642"/>
                  </a:moveTo>
                  <a:lnTo>
                    <a:pt x="27280" y="6108"/>
                  </a:lnTo>
                  <a:lnTo>
                    <a:pt x="21175" y="0"/>
                  </a:lnTo>
                  <a:lnTo>
                    <a:pt x="13642" y="0"/>
                  </a:lnTo>
                  <a:lnTo>
                    <a:pt x="6108" y="0"/>
                  </a:lnTo>
                  <a:lnTo>
                    <a:pt x="0" y="6108"/>
                  </a:lnTo>
                  <a:lnTo>
                    <a:pt x="0" y="13642"/>
                  </a:lnTo>
                  <a:lnTo>
                    <a:pt x="0" y="21175"/>
                  </a:lnTo>
                  <a:lnTo>
                    <a:pt x="6108" y="27284"/>
                  </a:lnTo>
                  <a:lnTo>
                    <a:pt x="13642" y="27284"/>
                  </a:lnTo>
                  <a:lnTo>
                    <a:pt x="21175" y="27284"/>
                  </a:lnTo>
                  <a:lnTo>
                    <a:pt x="27280" y="21175"/>
                  </a:lnTo>
                  <a:lnTo>
                    <a:pt x="27280" y="13642"/>
                  </a:lnTo>
                </a:path>
              </a:pathLst>
            </a:custGeom>
            <a:ln w="3175">
              <a:solidFill>
                <a:srgbClr val="C37AC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5"/>
            <p:cNvSpPr/>
            <p:nvPr/>
          </p:nvSpPr>
          <p:spPr>
            <a:xfrm>
              <a:off x="2140423" y="2143452"/>
              <a:ext cx="54109" cy="54109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1171" y="0"/>
                  </a:moveTo>
                  <a:lnTo>
                    <a:pt x="6105" y="0"/>
                  </a:lnTo>
                  <a:lnTo>
                    <a:pt x="0" y="6105"/>
                  </a:lnTo>
                  <a:lnTo>
                    <a:pt x="0" y="21171"/>
                  </a:lnTo>
                  <a:lnTo>
                    <a:pt x="6105" y="27280"/>
                  </a:lnTo>
                  <a:lnTo>
                    <a:pt x="21171" y="27280"/>
                  </a:lnTo>
                  <a:lnTo>
                    <a:pt x="27280" y="21171"/>
                  </a:lnTo>
                  <a:lnTo>
                    <a:pt x="27280" y="6105"/>
                  </a:lnTo>
                  <a:lnTo>
                    <a:pt x="21171" y="0"/>
                  </a:lnTo>
                  <a:close/>
                </a:path>
              </a:pathLst>
            </a:custGeom>
            <a:solidFill>
              <a:srgbClr val="C37AC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6"/>
            <p:cNvSpPr/>
            <p:nvPr/>
          </p:nvSpPr>
          <p:spPr>
            <a:xfrm>
              <a:off x="2140423" y="2143452"/>
              <a:ext cx="54109" cy="54109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7280" y="13638"/>
                  </a:moveTo>
                  <a:lnTo>
                    <a:pt x="27280" y="6105"/>
                  </a:lnTo>
                  <a:lnTo>
                    <a:pt x="21171" y="0"/>
                  </a:lnTo>
                  <a:lnTo>
                    <a:pt x="13638" y="0"/>
                  </a:lnTo>
                  <a:lnTo>
                    <a:pt x="6105" y="0"/>
                  </a:lnTo>
                  <a:lnTo>
                    <a:pt x="0" y="6105"/>
                  </a:lnTo>
                  <a:lnTo>
                    <a:pt x="0" y="13638"/>
                  </a:lnTo>
                  <a:lnTo>
                    <a:pt x="0" y="21171"/>
                  </a:lnTo>
                  <a:lnTo>
                    <a:pt x="6105" y="27280"/>
                  </a:lnTo>
                  <a:lnTo>
                    <a:pt x="13638" y="27280"/>
                  </a:lnTo>
                  <a:lnTo>
                    <a:pt x="21171" y="27280"/>
                  </a:lnTo>
                  <a:lnTo>
                    <a:pt x="27280" y="21171"/>
                  </a:lnTo>
                  <a:lnTo>
                    <a:pt x="27280" y="13638"/>
                  </a:lnTo>
                </a:path>
              </a:pathLst>
            </a:custGeom>
            <a:ln w="3175">
              <a:solidFill>
                <a:srgbClr val="C37AC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7"/>
            <p:cNvSpPr/>
            <p:nvPr/>
          </p:nvSpPr>
          <p:spPr>
            <a:xfrm>
              <a:off x="1896393" y="1005895"/>
              <a:ext cx="54109" cy="54109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1175" y="0"/>
                  </a:moveTo>
                  <a:lnTo>
                    <a:pt x="6108" y="0"/>
                  </a:lnTo>
                  <a:lnTo>
                    <a:pt x="0" y="6108"/>
                  </a:lnTo>
                  <a:lnTo>
                    <a:pt x="0" y="21175"/>
                  </a:lnTo>
                  <a:lnTo>
                    <a:pt x="6108" y="27284"/>
                  </a:lnTo>
                  <a:lnTo>
                    <a:pt x="21175" y="27284"/>
                  </a:lnTo>
                  <a:lnTo>
                    <a:pt x="27284" y="21175"/>
                  </a:lnTo>
                  <a:lnTo>
                    <a:pt x="27284" y="6108"/>
                  </a:lnTo>
                  <a:lnTo>
                    <a:pt x="21175" y="0"/>
                  </a:lnTo>
                  <a:close/>
                </a:path>
              </a:pathLst>
            </a:custGeom>
            <a:solidFill>
              <a:srgbClr val="C37AC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8" name="object 18"/>
            <p:cNvSpPr/>
            <p:nvPr/>
          </p:nvSpPr>
          <p:spPr>
            <a:xfrm>
              <a:off x="1896393" y="1005895"/>
              <a:ext cx="54109" cy="54109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7284" y="13642"/>
                  </a:moveTo>
                  <a:lnTo>
                    <a:pt x="27284" y="6108"/>
                  </a:lnTo>
                  <a:lnTo>
                    <a:pt x="21175" y="0"/>
                  </a:lnTo>
                  <a:lnTo>
                    <a:pt x="13642" y="0"/>
                  </a:lnTo>
                  <a:lnTo>
                    <a:pt x="6108" y="0"/>
                  </a:lnTo>
                  <a:lnTo>
                    <a:pt x="0" y="6108"/>
                  </a:lnTo>
                  <a:lnTo>
                    <a:pt x="0" y="13642"/>
                  </a:lnTo>
                  <a:lnTo>
                    <a:pt x="0" y="21175"/>
                  </a:lnTo>
                  <a:lnTo>
                    <a:pt x="6108" y="27284"/>
                  </a:lnTo>
                  <a:lnTo>
                    <a:pt x="13642" y="27284"/>
                  </a:lnTo>
                  <a:lnTo>
                    <a:pt x="21175" y="27284"/>
                  </a:lnTo>
                  <a:lnTo>
                    <a:pt x="27284" y="21175"/>
                  </a:lnTo>
                  <a:lnTo>
                    <a:pt x="27284" y="13642"/>
                  </a:lnTo>
                </a:path>
              </a:pathLst>
            </a:custGeom>
            <a:ln w="3175">
              <a:solidFill>
                <a:srgbClr val="C37AC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2303345" y="3132161"/>
              <a:ext cx="54109" cy="54109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1175" y="0"/>
                  </a:moveTo>
                  <a:lnTo>
                    <a:pt x="6108" y="0"/>
                  </a:lnTo>
                  <a:lnTo>
                    <a:pt x="0" y="6105"/>
                  </a:lnTo>
                  <a:lnTo>
                    <a:pt x="0" y="21171"/>
                  </a:lnTo>
                  <a:lnTo>
                    <a:pt x="6108" y="27280"/>
                  </a:lnTo>
                  <a:lnTo>
                    <a:pt x="21175" y="27280"/>
                  </a:lnTo>
                  <a:lnTo>
                    <a:pt x="27284" y="21171"/>
                  </a:lnTo>
                  <a:lnTo>
                    <a:pt x="27284" y="6105"/>
                  </a:lnTo>
                  <a:lnTo>
                    <a:pt x="21175" y="0"/>
                  </a:lnTo>
                  <a:close/>
                </a:path>
              </a:pathLst>
            </a:custGeom>
            <a:solidFill>
              <a:srgbClr val="C37AC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20"/>
            <p:cNvSpPr/>
            <p:nvPr/>
          </p:nvSpPr>
          <p:spPr>
            <a:xfrm>
              <a:off x="2303345" y="3132161"/>
              <a:ext cx="54109" cy="54109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7284" y="13638"/>
                  </a:moveTo>
                  <a:lnTo>
                    <a:pt x="27284" y="6105"/>
                  </a:lnTo>
                  <a:lnTo>
                    <a:pt x="21175" y="0"/>
                  </a:lnTo>
                  <a:lnTo>
                    <a:pt x="13642" y="0"/>
                  </a:lnTo>
                  <a:lnTo>
                    <a:pt x="6108" y="0"/>
                  </a:lnTo>
                  <a:lnTo>
                    <a:pt x="0" y="6105"/>
                  </a:lnTo>
                  <a:lnTo>
                    <a:pt x="0" y="13638"/>
                  </a:lnTo>
                  <a:lnTo>
                    <a:pt x="0" y="21171"/>
                  </a:lnTo>
                  <a:lnTo>
                    <a:pt x="6108" y="27280"/>
                  </a:lnTo>
                  <a:lnTo>
                    <a:pt x="13642" y="27280"/>
                  </a:lnTo>
                  <a:lnTo>
                    <a:pt x="21175" y="27280"/>
                  </a:lnTo>
                  <a:lnTo>
                    <a:pt x="27284" y="21171"/>
                  </a:lnTo>
                  <a:lnTo>
                    <a:pt x="27284" y="13638"/>
                  </a:lnTo>
                </a:path>
              </a:pathLst>
            </a:custGeom>
            <a:ln w="3175">
              <a:solidFill>
                <a:srgbClr val="C37AC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21"/>
            <p:cNvSpPr/>
            <p:nvPr/>
          </p:nvSpPr>
          <p:spPr>
            <a:xfrm>
              <a:off x="2720175" y="3562934"/>
              <a:ext cx="54109" cy="54109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1175" y="0"/>
                  </a:moveTo>
                  <a:lnTo>
                    <a:pt x="6108" y="0"/>
                  </a:lnTo>
                  <a:lnTo>
                    <a:pt x="0" y="6107"/>
                  </a:lnTo>
                  <a:lnTo>
                    <a:pt x="0" y="21174"/>
                  </a:lnTo>
                  <a:lnTo>
                    <a:pt x="6108" y="27282"/>
                  </a:lnTo>
                  <a:lnTo>
                    <a:pt x="21175" y="27282"/>
                  </a:lnTo>
                  <a:lnTo>
                    <a:pt x="27280" y="21174"/>
                  </a:lnTo>
                  <a:lnTo>
                    <a:pt x="27280" y="6107"/>
                  </a:lnTo>
                  <a:lnTo>
                    <a:pt x="21175" y="0"/>
                  </a:lnTo>
                  <a:close/>
                </a:path>
              </a:pathLst>
            </a:custGeom>
            <a:solidFill>
              <a:srgbClr val="C37AC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2" name="object 22"/>
            <p:cNvSpPr/>
            <p:nvPr/>
          </p:nvSpPr>
          <p:spPr>
            <a:xfrm>
              <a:off x="2720175" y="3562934"/>
              <a:ext cx="54109" cy="54109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7280" y="13641"/>
                  </a:moveTo>
                  <a:lnTo>
                    <a:pt x="27280" y="6107"/>
                  </a:lnTo>
                  <a:lnTo>
                    <a:pt x="21175" y="0"/>
                  </a:lnTo>
                  <a:lnTo>
                    <a:pt x="13642" y="0"/>
                  </a:lnTo>
                  <a:lnTo>
                    <a:pt x="6108" y="0"/>
                  </a:lnTo>
                  <a:lnTo>
                    <a:pt x="0" y="6107"/>
                  </a:lnTo>
                  <a:lnTo>
                    <a:pt x="0" y="13641"/>
                  </a:lnTo>
                  <a:lnTo>
                    <a:pt x="0" y="21174"/>
                  </a:lnTo>
                  <a:lnTo>
                    <a:pt x="6108" y="27282"/>
                  </a:lnTo>
                  <a:lnTo>
                    <a:pt x="13642" y="27282"/>
                  </a:lnTo>
                  <a:lnTo>
                    <a:pt x="21175" y="27282"/>
                  </a:lnTo>
                  <a:lnTo>
                    <a:pt x="27280" y="21174"/>
                  </a:lnTo>
                  <a:lnTo>
                    <a:pt x="27280" y="13641"/>
                  </a:lnTo>
                </a:path>
              </a:pathLst>
            </a:custGeom>
            <a:ln w="3175">
              <a:solidFill>
                <a:srgbClr val="C37AC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3" name="object 23"/>
            <p:cNvSpPr/>
            <p:nvPr/>
          </p:nvSpPr>
          <p:spPr>
            <a:xfrm>
              <a:off x="1779789" y="2994991"/>
              <a:ext cx="54109" cy="54109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1175" y="0"/>
                  </a:moveTo>
                  <a:lnTo>
                    <a:pt x="6108" y="0"/>
                  </a:lnTo>
                  <a:lnTo>
                    <a:pt x="0" y="6108"/>
                  </a:lnTo>
                  <a:lnTo>
                    <a:pt x="0" y="21175"/>
                  </a:lnTo>
                  <a:lnTo>
                    <a:pt x="6108" y="27284"/>
                  </a:lnTo>
                  <a:lnTo>
                    <a:pt x="21175" y="27284"/>
                  </a:lnTo>
                  <a:lnTo>
                    <a:pt x="27284" y="21175"/>
                  </a:lnTo>
                  <a:lnTo>
                    <a:pt x="27284" y="6108"/>
                  </a:lnTo>
                  <a:lnTo>
                    <a:pt x="21175" y="0"/>
                  </a:lnTo>
                  <a:close/>
                </a:path>
              </a:pathLst>
            </a:custGeom>
            <a:solidFill>
              <a:srgbClr val="C37AC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4" name="object 24"/>
            <p:cNvSpPr/>
            <p:nvPr/>
          </p:nvSpPr>
          <p:spPr>
            <a:xfrm>
              <a:off x="1779789" y="2994991"/>
              <a:ext cx="54109" cy="54109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7284" y="13642"/>
                  </a:moveTo>
                  <a:lnTo>
                    <a:pt x="27284" y="6108"/>
                  </a:lnTo>
                  <a:lnTo>
                    <a:pt x="21175" y="0"/>
                  </a:lnTo>
                  <a:lnTo>
                    <a:pt x="13642" y="0"/>
                  </a:lnTo>
                  <a:lnTo>
                    <a:pt x="6108" y="0"/>
                  </a:lnTo>
                  <a:lnTo>
                    <a:pt x="0" y="6108"/>
                  </a:lnTo>
                  <a:lnTo>
                    <a:pt x="0" y="13642"/>
                  </a:lnTo>
                  <a:lnTo>
                    <a:pt x="0" y="21175"/>
                  </a:lnTo>
                  <a:lnTo>
                    <a:pt x="6108" y="27284"/>
                  </a:lnTo>
                  <a:lnTo>
                    <a:pt x="13642" y="27284"/>
                  </a:lnTo>
                  <a:lnTo>
                    <a:pt x="21175" y="27284"/>
                  </a:lnTo>
                  <a:lnTo>
                    <a:pt x="27284" y="21175"/>
                  </a:lnTo>
                  <a:lnTo>
                    <a:pt x="27284" y="13642"/>
                  </a:lnTo>
                </a:path>
              </a:pathLst>
            </a:custGeom>
            <a:ln w="3175">
              <a:solidFill>
                <a:srgbClr val="C37AC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5" name="object 25"/>
            <p:cNvSpPr/>
            <p:nvPr/>
          </p:nvSpPr>
          <p:spPr>
            <a:xfrm>
              <a:off x="1377246" y="3086636"/>
              <a:ext cx="54109" cy="54109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1175" y="0"/>
                  </a:moveTo>
                  <a:lnTo>
                    <a:pt x="6108" y="0"/>
                  </a:lnTo>
                  <a:lnTo>
                    <a:pt x="0" y="6108"/>
                  </a:lnTo>
                  <a:lnTo>
                    <a:pt x="0" y="21175"/>
                  </a:lnTo>
                  <a:lnTo>
                    <a:pt x="6108" y="27284"/>
                  </a:lnTo>
                  <a:lnTo>
                    <a:pt x="21175" y="27284"/>
                  </a:lnTo>
                  <a:lnTo>
                    <a:pt x="27280" y="21175"/>
                  </a:lnTo>
                  <a:lnTo>
                    <a:pt x="27280" y="6108"/>
                  </a:lnTo>
                  <a:lnTo>
                    <a:pt x="21175" y="0"/>
                  </a:lnTo>
                  <a:close/>
                </a:path>
              </a:pathLst>
            </a:custGeom>
            <a:solidFill>
              <a:srgbClr val="C37AC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6" name="object 26"/>
            <p:cNvSpPr/>
            <p:nvPr/>
          </p:nvSpPr>
          <p:spPr>
            <a:xfrm>
              <a:off x="1377246" y="3086636"/>
              <a:ext cx="54109" cy="54109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7280" y="13642"/>
                  </a:moveTo>
                  <a:lnTo>
                    <a:pt x="27280" y="6108"/>
                  </a:lnTo>
                  <a:lnTo>
                    <a:pt x="21175" y="0"/>
                  </a:lnTo>
                  <a:lnTo>
                    <a:pt x="13642" y="0"/>
                  </a:lnTo>
                  <a:lnTo>
                    <a:pt x="6108" y="0"/>
                  </a:lnTo>
                  <a:lnTo>
                    <a:pt x="0" y="6108"/>
                  </a:lnTo>
                  <a:lnTo>
                    <a:pt x="0" y="13642"/>
                  </a:lnTo>
                  <a:lnTo>
                    <a:pt x="0" y="21175"/>
                  </a:lnTo>
                  <a:lnTo>
                    <a:pt x="6108" y="27284"/>
                  </a:lnTo>
                  <a:lnTo>
                    <a:pt x="13642" y="27284"/>
                  </a:lnTo>
                  <a:lnTo>
                    <a:pt x="21175" y="27284"/>
                  </a:lnTo>
                  <a:lnTo>
                    <a:pt x="27280" y="21175"/>
                  </a:lnTo>
                  <a:lnTo>
                    <a:pt x="27280" y="13642"/>
                  </a:lnTo>
                </a:path>
              </a:pathLst>
            </a:custGeom>
            <a:ln w="3175">
              <a:solidFill>
                <a:srgbClr val="C37AC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7" name="object 27"/>
            <p:cNvSpPr/>
            <p:nvPr/>
          </p:nvSpPr>
          <p:spPr>
            <a:xfrm>
              <a:off x="608468" y="1247719"/>
              <a:ext cx="54109" cy="54109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1174" y="0"/>
                  </a:moveTo>
                  <a:lnTo>
                    <a:pt x="6107" y="0"/>
                  </a:lnTo>
                  <a:lnTo>
                    <a:pt x="0" y="6105"/>
                  </a:lnTo>
                  <a:lnTo>
                    <a:pt x="0" y="21171"/>
                  </a:lnTo>
                  <a:lnTo>
                    <a:pt x="6107" y="27280"/>
                  </a:lnTo>
                  <a:lnTo>
                    <a:pt x="21174" y="27280"/>
                  </a:lnTo>
                  <a:lnTo>
                    <a:pt x="27282" y="21171"/>
                  </a:lnTo>
                  <a:lnTo>
                    <a:pt x="27282" y="6105"/>
                  </a:lnTo>
                  <a:lnTo>
                    <a:pt x="21174" y="0"/>
                  </a:lnTo>
                  <a:close/>
                </a:path>
              </a:pathLst>
            </a:custGeom>
            <a:solidFill>
              <a:srgbClr val="31B5F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8" name="object 28"/>
            <p:cNvSpPr/>
            <p:nvPr/>
          </p:nvSpPr>
          <p:spPr>
            <a:xfrm>
              <a:off x="608468" y="1247719"/>
              <a:ext cx="54109" cy="54109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7282" y="13638"/>
                  </a:moveTo>
                  <a:lnTo>
                    <a:pt x="27282" y="6105"/>
                  </a:lnTo>
                  <a:lnTo>
                    <a:pt x="21174" y="0"/>
                  </a:lnTo>
                  <a:lnTo>
                    <a:pt x="13641" y="0"/>
                  </a:lnTo>
                  <a:lnTo>
                    <a:pt x="6107" y="0"/>
                  </a:lnTo>
                  <a:lnTo>
                    <a:pt x="0" y="6105"/>
                  </a:lnTo>
                  <a:lnTo>
                    <a:pt x="0" y="13638"/>
                  </a:lnTo>
                  <a:lnTo>
                    <a:pt x="0" y="21171"/>
                  </a:lnTo>
                  <a:lnTo>
                    <a:pt x="6107" y="27280"/>
                  </a:lnTo>
                  <a:lnTo>
                    <a:pt x="13641" y="27280"/>
                  </a:lnTo>
                  <a:lnTo>
                    <a:pt x="21174" y="27280"/>
                  </a:lnTo>
                  <a:lnTo>
                    <a:pt x="27282" y="21171"/>
                  </a:lnTo>
                  <a:lnTo>
                    <a:pt x="27282" y="13638"/>
                  </a:lnTo>
                </a:path>
              </a:pathLst>
            </a:custGeom>
            <a:ln w="3175">
              <a:solidFill>
                <a:srgbClr val="31B5F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9" name="object 29"/>
            <p:cNvSpPr/>
            <p:nvPr/>
          </p:nvSpPr>
          <p:spPr>
            <a:xfrm>
              <a:off x="1225798" y="1861516"/>
              <a:ext cx="54109" cy="54109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1175" y="0"/>
                  </a:moveTo>
                  <a:lnTo>
                    <a:pt x="6108" y="0"/>
                  </a:lnTo>
                  <a:lnTo>
                    <a:pt x="0" y="6108"/>
                  </a:lnTo>
                  <a:lnTo>
                    <a:pt x="0" y="21175"/>
                  </a:lnTo>
                  <a:lnTo>
                    <a:pt x="6108" y="27280"/>
                  </a:lnTo>
                  <a:lnTo>
                    <a:pt x="21175" y="27280"/>
                  </a:lnTo>
                  <a:lnTo>
                    <a:pt x="27284" y="21175"/>
                  </a:lnTo>
                  <a:lnTo>
                    <a:pt x="27284" y="6108"/>
                  </a:lnTo>
                  <a:lnTo>
                    <a:pt x="21175" y="0"/>
                  </a:lnTo>
                  <a:close/>
                </a:path>
              </a:pathLst>
            </a:custGeom>
            <a:solidFill>
              <a:srgbClr val="31B5F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0" name="object 30"/>
            <p:cNvSpPr/>
            <p:nvPr/>
          </p:nvSpPr>
          <p:spPr>
            <a:xfrm>
              <a:off x="1225798" y="1861516"/>
              <a:ext cx="54109" cy="54109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7284" y="13642"/>
                  </a:moveTo>
                  <a:lnTo>
                    <a:pt x="27284" y="6108"/>
                  </a:lnTo>
                  <a:lnTo>
                    <a:pt x="21175" y="0"/>
                  </a:lnTo>
                  <a:lnTo>
                    <a:pt x="13642" y="0"/>
                  </a:lnTo>
                  <a:lnTo>
                    <a:pt x="6108" y="0"/>
                  </a:lnTo>
                  <a:lnTo>
                    <a:pt x="0" y="6108"/>
                  </a:lnTo>
                  <a:lnTo>
                    <a:pt x="0" y="13642"/>
                  </a:lnTo>
                  <a:lnTo>
                    <a:pt x="0" y="21175"/>
                  </a:lnTo>
                  <a:lnTo>
                    <a:pt x="6108" y="27280"/>
                  </a:lnTo>
                  <a:lnTo>
                    <a:pt x="13642" y="27280"/>
                  </a:lnTo>
                  <a:lnTo>
                    <a:pt x="21175" y="27280"/>
                  </a:lnTo>
                  <a:lnTo>
                    <a:pt x="27284" y="21175"/>
                  </a:lnTo>
                  <a:lnTo>
                    <a:pt x="27284" y="13642"/>
                  </a:lnTo>
                </a:path>
              </a:pathLst>
            </a:custGeom>
            <a:ln w="3175">
              <a:solidFill>
                <a:srgbClr val="31B5F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1" name="object 31"/>
            <p:cNvSpPr/>
            <p:nvPr/>
          </p:nvSpPr>
          <p:spPr>
            <a:xfrm>
              <a:off x="1097577" y="821950"/>
              <a:ext cx="54109" cy="54109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1175" y="0"/>
                  </a:moveTo>
                  <a:lnTo>
                    <a:pt x="6108" y="0"/>
                  </a:lnTo>
                  <a:lnTo>
                    <a:pt x="0" y="6105"/>
                  </a:lnTo>
                  <a:lnTo>
                    <a:pt x="0" y="21171"/>
                  </a:lnTo>
                  <a:lnTo>
                    <a:pt x="6108" y="27280"/>
                  </a:lnTo>
                  <a:lnTo>
                    <a:pt x="21175" y="27280"/>
                  </a:lnTo>
                  <a:lnTo>
                    <a:pt x="27284" y="21171"/>
                  </a:lnTo>
                  <a:lnTo>
                    <a:pt x="27284" y="6105"/>
                  </a:lnTo>
                  <a:lnTo>
                    <a:pt x="21175" y="0"/>
                  </a:lnTo>
                  <a:close/>
                </a:path>
              </a:pathLst>
            </a:custGeom>
            <a:solidFill>
              <a:srgbClr val="31B5F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2" name="object 32"/>
            <p:cNvSpPr/>
            <p:nvPr/>
          </p:nvSpPr>
          <p:spPr>
            <a:xfrm>
              <a:off x="1097577" y="821950"/>
              <a:ext cx="54109" cy="54109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7284" y="13638"/>
                  </a:moveTo>
                  <a:lnTo>
                    <a:pt x="27284" y="6105"/>
                  </a:lnTo>
                  <a:lnTo>
                    <a:pt x="21175" y="0"/>
                  </a:lnTo>
                  <a:lnTo>
                    <a:pt x="13642" y="0"/>
                  </a:lnTo>
                  <a:lnTo>
                    <a:pt x="6108" y="0"/>
                  </a:lnTo>
                  <a:lnTo>
                    <a:pt x="0" y="6105"/>
                  </a:lnTo>
                  <a:lnTo>
                    <a:pt x="0" y="13638"/>
                  </a:lnTo>
                  <a:lnTo>
                    <a:pt x="0" y="21171"/>
                  </a:lnTo>
                  <a:lnTo>
                    <a:pt x="6108" y="27280"/>
                  </a:lnTo>
                  <a:lnTo>
                    <a:pt x="13642" y="27280"/>
                  </a:lnTo>
                  <a:lnTo>
                    <a:pt x="21175" y="27280"/>
                  </a:lnTo>
                  <a:lnTo>
                    <a:pt x="27284" y="21171"/>
                  </a:lnTo>
                  <a:lnTo>
                    <a:pt x="27284" y="13638"/>
                  </a:lnTo>
                </a:path>
              </a:pathLst>
            </a:custGeom>
            <a:ln w="3175">
              <a:solidFill>
                <a:srgbClr val="31B5F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3" name="object 33"/>
            <p:cNvSpPr/>
            <p:nvPr/>
          </p:nvSpPr>
          <p:spPr>
            <a:xfrm>
              <a:off x="667803" y="2288691"/>
              <a:ext cx="54109" cy="54109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1174" y="0"/>
                  </a:moveTo>
                  <a:lnTo>
                    <a:pt x="6107" y="0"/>
                  </a:lnTo>
                  <a:lnTo>
                    <a:pt x="0" y="6108"/>
                  </a:lnTo>
                  <a:lnTo>
                    <a:pt x="0" y="21175"/>
                  </a:lnTo>
                  <a:lnTo>
                    <a:pt x="6107" y="27280"/>
                  </a:lnTo>
                  <a:lnTo>
                    <a:pt x="21174" y="27280"/>
                  </a:lnTo>
                  <a:lnTo>
                    <a:pt x="27282" y="21175"/>
                  </a:lnTo>
                  <a:lnTo>
                    <a:pt x="27282" y="6108"/>
                  </a:lnTo>
                  <a:lnTo>
                    <a:pt x="21174" y="0"/>
                  </a:lnTo>
                  <a:close/>
                </a:path>
              </a:pathLst>
            </a:custGeom>
            <a:solidFill>
              <a:srgbClr val="31B5F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4" name="object 34"/>
            <p:cNvSpPr/>
            <p:nvPr/>
          </p:nvSpPr>
          <p:spPr>
            <a:xfrm>
              <a:off x="667803" y="2288691"/>
              <a:ext cx="54109" cy="54109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7282" y="13642"/>
                  </a:moveTo>
                  <a:lnTo>
                    <a:pt x="27282" y="6108"/>
                  </a:lnTo>
                  <a:lnTo>
                    <a:pt x="21174" y="0"/>
                  </a:lnTo>
                  <a:lnTo>
                    <a:pt x="13641" y="0"/>
                  </a:lnTo>
                  <a:lnTo>
                    <a:pt x="6107" y="0"/>
                  </a:lnTo>
                  <a:lnTo>
                    <a:pt x="0" y="6108"/>
                  </a:lnTo>
                  <a:lnTo>
                    <a:pt x="0" y="13642"/>
                  </a:lnTo>
                  <a:lnTo>
                    <a:pt x="0" y="21175"/>
                  </a:lnTo>
                  <a:lnTo>
                    <a:pt x="6107" y="27280"/>
                  </a:lnTo>
                  <a:lnTo>
                    <a:pt x="13641" y="27280"/>
                  </a:lnTo>
                  <a:lnTo>
                    <a:pt x="21174" y="27280"/>
                  </a:lnTo>
                  <a:lnTo>
                    <a:pt x="27282" y="21175"/>
                  </a:lnTo>
                  <a:lnTo>
                    <a:pt x="27282" y="13642"/>
                  </a:lnTo>
                </a:path>
              </a:pathLst>
            </a:custGeom>
            <a:ln w="3175">
              <a:solidFill>
                <a:srgbClr val="31B5F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5" name="object 35"/>
            <p:cNvSpPr/>
            <p:nvPr/>
          </p:nvSpPr>
          <p:spPr>
            <a:xfrm>
              <a:off x="2143689" y="1385950"/>
              <a:ext cx="54109" cy="54109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1175" y="0"/>
                  </a:moveTo>
                  <a:lnTo>
                    <a:pt x="6108" y="0"/>
                  </a:lnTo>
                  <a:lnTo>
                    <a:pt x="0" y="6108"/>
                  </a:lnTo>
                  <a:lnTo>
                    <a:pt x="0" y="21175"/>
                  </a:lnTo>
                  <a:lnTo>
                    <a:pt x="6108" y="27284"/>
                  </a:lnTo>
                  <a:lnTo>
                    <a:pt x="21175" y="27284"/>
                  </a:lnTo>
                  <a:lnTo>
                    <a:pt x="27284" y="21175"/>
                  </a:lnTo>
                  <a:lnTo>
                    <a:pt x="27284" y="6108"/>
                  </a:lnTo>
                  <a:lnTo>
                    <a:pt x="21175" y="0"/>
                  </a:lnTo>
                  <a:close/>
                </a:path>
              </a:pathLst>
            </a:custGeom>
            <a:solidFill>
              <a:srgbClr val="31B5F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6" name="object 36"/>
            <p:cNvSpPr/>
            <p:nvPr/>
          </p:nvSpPr>
          <p:spPr>
            <a:xfrm>
              <a:off x="2143689" y="1385950"/>
              <a:ext cx="54109" cy="54109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7284" y="13642"/>
                  </a:moveTo>
                  <a:lnTo>
                    <a:pt x="27284" y="6108"/>
                  </a:lnTo>
                  <a:lnTo>
                    <a:pt x="21175" y="0"/>
                  </a:lnTo>
                  <a:lnTo>
                    <a:pt x="13642" y="0"/>
                  </a:lnTo>
                  <a:lnTo>
                    <a:pt x="6108" y="0"/>
                  </a:lnTo>
                  <a:lnTo>
                    <a:pt x="0" y="6108"/>
                  </a:lnTo>
                  <a:lnTo>
                    <a:pt x="0" y="13642"/>
                  </a:lnTo>
                  <a:lnTo>
                    <a:pt x="0" y="21175"/>
                  </a:lnTo>
                  <a:lnTo>
                    <a:pt x="6108" y="27284"/>
                  </a:lnTo>
                  <a:lnTo>
                    <a:pt x="13642" y="27284"/>
                  </a:lnTo>
                  <a:lnTo>
                    <a:pt x="21175" y="27284"/>
                  </a:lnTo>
                  <a:lnTo>
                    <a:pt x="27284" y="21175"/>
                  </a:lnTo>
                  <a:lnTo>
                    <a:pt x="27284" y="13642"/>
                  </a:lnTo>
                </a:path>
              </a:pathLst>
            </a:custGeom>
            <a:ln w="3175">
              <a:solidFill>
                <a:srgbClr val="31B5F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7" name="object 37"/>
            <p:cNvSpPr/>
            <p:nvPr/>
          </p:nvSpPr>
          <p:spPr>
            <a:xfrm>
              <a:off x="1482034" y="2411967"/>
              <a:ext cx="54109" cy="54109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1175" y="0"/>
                  </a:moveTo>
                  <a:lnTo>
                    <a:pt x="6108" y="0"/>
                  </a:lnTo>
                  <a:lnTo>
                    <a:pt x="0" y="6108"/>
                  </a:lnTo>
                  <a:lnTo>
                    <a:pt x="0" y="21175"/>
                  </a:lnTo>
                  <a:lnTo>
                    <a:pt x="6108" y="27284"/>
                  </a:lnTo>
                  <a:lnTo>
                    <a:pt x="21175" y="27284"/>
                  </a:lnTo>
                  <a:lnTo>
                    <a:pt x="27284" y="21175"/>
                  </a:lnTo>
                  <a:lnTo>
                    <a:pt x="27284" y="6108"/>
                  </a:lnTo>
                  <a:lnTo>
                    <a:pt x="21175" y="0"/>
                  </a:lnTo>
                  <a:close/>
                </a:path>
              </a:pathLst>
            </a:custGeom>
            <a:solidFill>
              <a:srgbClr val="31B5F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8" name="object 38"/>
            <p:cNvSpPr/>
            <p:nvPr/>
          </p:nvSpPr>
          <p:spPr>
            <a:xfrm>
              <a:off x="1482034" y="2411967"/>
              <a:ext cx="54109" cy="54109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7284" y="13642"/>
                  </a:moveTo>
                  <a:lnTo>
                    <a:pt x="27284" y="6108"/>
                  </a:lnTo>
                  <a:lnTo>
                    <a:pt x="21175" y="0"/>
                  </a:lnTo>
                  <a:lnTo>
                    <a:pt x="13642" y="0"/>
                  </a:lnTo>
                  <a:lnTo>
                    <a:pt x="6108" y="0"/>
                  </a:lnTo>
                  <a:lnTo>
                    <a:pt x="0" y="6108"/>
                  </a:lnTo>
                  <a:lnTo>
                    <a:pt x="0" y="13642"/>
                  </a:lnTo>
                  <a:lnTo>
                    <a:pt x="0" y="21175"/>
                  </a:lnTo>
                  <a:lnTo>
                    <a:pt x="6108" y="27284"/>
                  </a:lnTo>
                  <a:lnTo>
                    <a:pt x="13642" y="27284"/>
                  </a:lnTo>
                  <a:lnTo>
                    <a:pt x="21175" y="27284"/>
                  </a:lnTo>
                  <a:lnTo>
                    <a:pt x="27284" y="21175"/>
                  </a:lnTo>
                  <a:lnTo>
                    <a:pt x="27284" y="13642"/>
                  </a:lnTo>
                </a:path>
              </a:pathLst>
            </a:custGeom>
            <a:ln w="3175">
              <a:solidFill>
                <a:srgbClr val="31B5F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9" name="object 39"/>
            <p:cNvSpPr/>
            <p:nvPr/>
          </p:nvSpPr>
          <p:spPr>
            <a:xfrm>
              <a:off x="1611857" y="1000889"/>
              <a:ext cx="54109" cy="54109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1175" y="0"/>
                  </a:moveTo>
                  <a:lnTo>
                    <a:pt x="6108" y="0"/>
                  </a:lnTo>
                  <a:lnTo>
                    <a:pt x="0" y="6108"/>
                  </a:lnTo>
                  <a:lnTo>
                    <a:pt x="0" y="21175"/>
                  </a:lnTo>
                  <a:lnTo>
                    <a:pt x="6108" y="27284"/>
                  </a:lnTo>
                  <a:lnTo>
                    <a:pt x="21175" y="27284"/>
                  </a:lnTo>
                  <a:lnTo>
                    <a:pt x="27284" y="21175"/>
                  </a:lnTo>
                  <a:lnTo>
                    <a:pt x="27284" y="6108"/>
                  </a:lnTo>
                  <a:lnTo>
                    <a:pt x="21175" y="0"/>
                  </a:lnTo>
                  <a:close/>
                </a:path>
              </a:pathLst>
            </a:custGeom>
            <a:solidFill>
              <a:srgbClr val="31B5F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0" name="object 40"/>
            <p:cNvSpPr/>
            <p:nvPr/>
          </p:nvSpPr>
          <p:spPr>
            <a:xfrm>
              <a:off x="1611857" y="1000889"/>
              <a:ext cx="54109" cy="54109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7284" y="13642"/>
                  </a:moveTo>
                  <a:lnTo>
                    <a:pt x="27284" y="6108"/>
                  </a:lnTo>
                  <a:lnTo>
                    <a:pt x="21175" y="0"/>
                  </a:lnTo>
                  <a:lnTo>
                    <a:pt x="13642" y="0"/>
                  </a:lnTo>
                  <a:lnTo>
                    <a:pt x="6108" y="0"/>
                  </a:lnTo>
                  <a:lnTo>
                    <a:pt x="0" y="6108"/>
                  </a:lnTo>
                  <a:lnTo>
                    <a:pt x="0" y="13642"/>
                  </a:lnTo>
                  <a:lnTo>
                    <a:pt x="0" y="21175"/>
                  </a:lnTo>
                  <a:lnTo>
                    <a:pt x="6108" y="27284"/>
                  </a:lnTo>
                  <a:lnTo>
                    <a:pt x="13642" y="27284"/>
                  </a:lnTo>
                  <a:lnTo>
                    <a:pt x="21175" y="27284"/>
                  </a:lnTo>
                  <a:lnTo>
                    <a:pt x="27284" y="21175"/>
                  </a:lnTo>
                  <a:lnTo>
                    <a:pt x="27284" y="13642"/>
                  </a:lnTo>
                </a:path>
              </a:pathLst>
            </a:custGeom>
            <a:ln w="3175">
              <a:solidFill>
                <a:srgbClr val="31B5F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1" name="object 41"/>
            <p:cNvSpPr/>
            <p:nvPr/>
          </p:nvSpPr>
          <p:spPr>
            <a:xfrm>
              <a:off x="987717" y="2769727"/>
              <a:ext cx="54109" cy="54109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1175" y="0"/>
                  </a:moveTo>
                  <a:lnTo>
                    <a:pt x="6108" y="0"/>
                  </a:lnTo>
                  <a:lnTo>
                    <a:pt x="0" y="6108"/>
                  </a:lnTo>
                  <a:lnTo>
                    <a:pt x="0" y="21175"/>
                  </a:lnTo>
                  <a:lnTo>
                    <a:pt x="6108" y="27284"/>
                  </a:lnTo>
                  <a:lnTo>
                    <a:pt x="21175" y="27284"/>
                  </a:lnTo>
                  <a:lnTo>
                    <a:pt x="27284" y="21175"/>
                  </a:lnTo>
                  <a:lnTo>
                    <a:pt x="27284" y="6108"/>
                  </a:lnTo>
                  <a:lnTo>
                    <a:pt x="21175" y="0"/>
                  </a:lnTo>
                  <a:close/>
                </a:path>
              </a:pathLst>
            </a:custGeom>
            <a:solidFill>
              <a:srgbClr val="31B5F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2" name="object 42"/>
            <p:cNvSpPr/>
            <p:nvPr/>
          </p:nvSpPr>
          <p:spPr>
            <a:xfrm>
              <a:off x="987717" y="2769727"/>
              <a:ext cx="54109" cy="54109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7284" y="13642"/>
                  </a:moveTo>
                  <a:lnTo>
                    <a:pt x="27284" y="6108"/>
                  </a:lnTo>
                  <a:lnTo>
                    <a:pt x="21175" y="0"/>
                  </a:lnTo>
                  <a:lnTo>
                    <a:pt x="13642" y="0"/>
                  </a:lnTo>
                  <a:lnTo>
                    <a:pt x="6108" y="0"/>
                  </a:lnTo>
                  <a:lnTo>
                    <a:pt x="0" y="6108"/>
                  </a:lnTo>
                  <a:lnTo>
                    <a:pt x="0" y="13642"/>
                  </a:lnTo>
                  <a:lnTo>
                    <a:pt x="0" y="21175"/>
                  </a:lnTo>
                  <a:lnTo>
                    <a:pt x="6108" y="27284"/>
                  </a:lnTo>
                  <a:lnTo>
                    <a:pt x="13642" y="27284"/>
                  </a:lnTo>
                  <a:lnTo>
                    <a:pt x="21175" y="27284"/>
                  </a:lnTo>
                  <a:lnTo>
                    <a:pt x="27284" y="21175"/>
                  </a:lnTo>
                  <a:lnTo>
                    <a:pt x="27284" y="13642"/>
                  </a:lnTo>
                </a:path>
              </a:pathLst>
            </a:custGeom>
            <a:ln w="3175">
              <a:solidFill>
                <a:srgbClr val="31B5F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3" name="object 43"/>
            <p:cNvSpPr/>
            <p:nvPr/>
          </p:nvSpPr>
          <p:spPr>
            <a:xfrm>
              <a:off x="1390862" y="1722349"/>
              <a:ext cx="54109" cy="54109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1175" y="0"/>
                  </a:moveTo>
                  <a:lnTo>
                    <a:pt x="6108" y="0"/>
                  </a:lnTo>
                  <a:lnTo>
                    <a:pt x="0" y="6108"/>
                  </a:lnTo>
                  <a:lnTo>
                    <a:pt x="0" y="21175"/>
                  </a:lnTo>
                  <a:lnTo>
                    <a:pt x="6108" y="27284"/>
                  </a:lnTo>
                  <a:lnTo>
                    <a:pt x="21175" y="27284"/>
                  </a:lnTo>
                  <a:lnTo>
                    <a:pt x="27284" y="21175"/>
                  </a:lnTo>
                  <a:lnTo>
                    <a:pt x="27284" y="6108"/>
                  </a:lnTo>
                  <a:lnTo>
                    <a:pt x="21175" y="0"/>
                  </a:lnTo>
                  <a:close/>
                </a:path>
              </a:pathLst>
            </a:custGeom>
            <a:solidFill>
              <a:srgbClr val="31B5F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4" name="object 44"/>
            <p:cNvSpPr/>
            <p:nvPr/>
          </p:nvSpPr>
          <p:spPr>
            <a:xfrm>
              <a:off x="1390862" y="1722349"/>
              <a:ext cx="54109" cy="54109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7284" y="13642"/>
                  </a:moveTo>
                  <a:lnTo>
                    <a:pt x="27284" y="6108"/>
                  </a:lnTo>
                  <a:lnTo>
                    <a:pt x="21175" y="0"/>
                  </a:lnTo>
                  <a:lnTo>
                    <a:pt x="13642" y="0"/>
                  </a:lnTo>
                  <a:lnTo>
                    <a:pt x="6108" y="0"/>
                  </a:lnTo>
                  <a:lnTo>
                    <a:pt x="0" y="6108"/>
                  </a:lnTo>
                  <a:lnTo>
                    <a:pt x="0" y="13642"/>
                  </a:lnTo>
                  <a:lnTo>
                    <a:pt x="0" y="21175"/>
                  </a:lnTo>
                  <a:lnTo>
                    <a:pt x="6108" y="27284"/>
                  </a:lnTo>
                  <a:lnTo>
                    <a:pt x="13642" y="27284"/>
                  </a:lnTo>
                  <a:lnTo>
                    <a:pt x="21175" y="27284"/>
                  </a:lnTo>
                  <a:lnTo>
                    <a:pt x="27284" y="21175"/>
                  </a:lnTo>
                  <a:lnTo>
                    <a:pt x="27284" y="13642"/>
                  </a:lnTo>
                </a:path>
              </a:pathLst>
            </a:custGeom>
            <a:ln w="3175">
              <a:solidFill>
                <a:srgbClr val="31B5F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5" name="object 45"/>
            <p:cNvSpPr/>
            <p:nvPr/>
          </p:nvSpPr>
          <p:spPr>
            <a:xfrm>
              <a:off x="2781979" y="1105615"/>
              <a:ext cx="54109" cy="54109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1175" y="0"/>
                  </a:moveTo>
                  <a:lnTo>
                    <a:pt x="6108" y="0"/>
                  </a:lnTo>
                  <a:lnTo>
                    <a:pt x="0" y="6108"/>
                  </a:lnTo>
                  <a:lnTo>
                    <a:pt x="0" y="21175"/>
                  </a:lnTo>
                  <a:lnTo>
                    <a:pt x="6108" y="27284"/>
                  </a:lnTo>
                  <a:lnTo>
                    <a:pt x="21175" y="27284"/>
                  </a:lnTo>
                  <a:lnTo>
                    <a:pt x="27284" y="21175"/>
                  </a:lnTo>
                  <a:lnTo>
                    <a:pt x="27284" y="6108"/>
                  </a:lnTo>
                  <a:lnTo>
                    <a:pt x="21175" y="0"/>
                  </a:lnTo>
                  <a:close/>
                </a:path>
              </a:pathLst>
            </a:custGeom>
            <a:solidFill>
              <a:srgbClr val="31B5F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6" name="object 46"/>
            <p:cNvSpPr/>
            <p:nvPr/>
          </p:nvSpPr>
          <p:spPr>
            <a:xfrm>
              <a:off x="2781979" y="1105615"/>
              <a:ext cx="54109" cy="54109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7284" y="13642"/>
                  </a:moveTo>
                  <a:lnTo>
                    <a:pt x="27284" y="6108"/>
                  </a:lnTo>
                  <a:lnTo>
                    <a:pt x="21175" y="0"/>
                  </a:lnTo>
                  <a:lnTo>
                    <a:pt x="13642" y="0"/>
                  </a:lnTo>
                  <a:lnTo>
                    <a:pt x="6108" y="0"/>
                  </a:lnTo>
                  <a:lnTo>
                    <a:pt x="0" y="6108"/>
                  </a:lnTo>
                  <a:lnTo>
                    <a:pt x="0" y="13642"/>
                  </a:lnTo>
                  <a:lnTo>
                    <a:pt x="0" y="21175"/>
                  </a:lnTo>
                  <a:lnTo>
                    <a:pt x="6108" y="27284"/>
                  </a:lnTo>
                  <a:lnTo>
                    <a:pt x="13642" y="27284"/>
                  </a:lnTo>
                  <a:lnTo>
                    <a:pt x="21175" y="27284"/>
                  </a:lnTo>
                  <a:lnTo>
                    <a:pt x="27284" y="21175"/>
                  </a:lnTo>
                  <a:lnTo>
                    <a:pt x="27284" y="13642"/>
                  </a:lnTo>
                </a:path>
              </a:pathLst>
            </a:custGeom>
            <a:ln w="3175">
              <a:solidFill>
                <a:srgbClr val="31B5F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7" name="object 47"/>
            <p:cNvSpPr/>
            <p:nvPr/>
          </p:nvSpPr>
          <p:spPr>
            <a:xfrm>
              <a:off x="2005727" y="2266393"/>
              <a:ext cx="54109" cy="54109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1175" y="0"/>
                  </a:moveTo>
                  <a:lnTo>
                    <a:pt x="6108" y="0"/>
                  </a:lnTo>
                  <a:lnTo>
                    <a:pt x="0" y="6108"/>
                  </a:lnTo>
                  <a:lnTo>
                    <a:pt x="0" y="21175"/>
                  </a:lnTo>
                  <a:lnTo>
                    <a:pt x="6108" y="27284"/>
                  </a:lnTo>
                  <a:lnTo>
                    <a:pt x="21175" y="27284"/>
                  </a:lnTo>
                  <a:lnTo>
                    <a:pt x="27280" y="21175"/>
                  </a:lnTo>
                  <a:lnTo>
                    <a:pt x="27280" y="6108"/>
                  </a:lnTo>
                  <a:lnTo>
                    <a:pt x="21175" y="0"/>
                  </a:lnTo>
                  <a:close/>
                </a:path>
              </a:pathLst>
            </a:custGeom>
            <a:solidFill>
              <a:srgbClr val="31B5F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8" name="object 48"/>
            <p:cNvSpPr/>
            <p:nvPr/>
          </p:nvSpPr>
          <p:spPr>
            <a:xfrm>
              <a:off x="2005727" y="2266393"/>
              <a:ext cx="54109" cy="54109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7280" y="13642"/>
                  </a:moveTo>
                  <a:lnTo>
                    <a:pt x="27280" y="6108"/>
                  </a:lnTo>
                  <a:lnTo>
                    <a:pt x="21175" y="0"/>
                  </a:lnTo>
                  <a:lnTo>
                    <a:pt x="13642" y="0"/>
                  </a:lnTo>
                  <a:lnTo>
                    <a:pt x="6108" y="0"/>
                  </a:lnTo>
                  <a:lnTo>
                    <a:pt x="0" y="6108"/>
                  </a:lnTo>
                  <a:lnTo>
                    <a:pt x="0" y="13642"/>
                  </a:lnTo>
                  <a:lnTo>
                    <a:pt x="0" y="21175"/>
                  </a:lnTo>
                  <a:lnTo>
                    <a:pt x="6108" y="27284"/>
                  </a:lnTo>
                  <a:lnTo>
                    <a:pt x="13642" y="27284"/>
                  </a:lnTo>
                  <a:lnTo>
                    <a:pt x="21175" y="27284"/>
                  </a:lnTo>
                  <a:lnTo>
                    <a:pt x="27280" y="21175"/>
                  </a:lnTo>
                  <a:lnTo>
                    <a:pt x="27280" y="13642"/>
                  </a:lnTo>
                </a:path>
              </a:pathLst>
            </a:custGeom>
            <a:ln w="3175">
              <a:solidFill>
                <a:srgbClr val="31B5F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9" name="object 49"/>
            <p:cNvSpPr/>
            <p:nvPr/>
          </p:nvSpPr>
          <p:spPr>
            <a:xfrm>
              <a:off x="980577" y="1316730"/>
              <a:ext cx="54109" cy="54109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1175" y="0"/>
                  </a:moveTo>
                  <a:lnTo>
                    <a:pt x="6108" y="0"/>
                  </a:lnTo>
                  <a:lnTo>
                    <a:pt x="0" y="6108"/>
                  </a:lnTo>
                  <a:lnTo>
                    <a:pt x="0" y="21175"/>
                  </a:lnTo>
                  <a:lnTo>
                    <a:pt x="6108" y="27284"/>
                  </a:lnTo>
                  <a:lnTo>
                    <a:pt x="21175" y="27284"/>
                  </a:lnTo>
                  <a:lnTo>
                    <a:pt x="27280" y="21175"/>
                  </a:lnTo>
                  <a:lnTo>
                    <a:pt x="27280" y="6108"/>
                  </a:lnTo>
                  <a:lnTo>
                    <a:pt x="21175" y="0"/>
                  </a:lnTo>
                  <a:close/>
                </a:path>
              </a:pathLst>
            </a:custGeom>
            <a:solidFill>
              <a:srgbClr val="31B5F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0" name="object 50"/>
            <p:cNvSpPr/>
            <p:nvPr/>
          </p:nvSpPr>
          <p:spPr>
            <a:xfrm>
              <a:off x="980577" y="1316730"/>
              <a:ext cx="54109" cy="54109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7280" y="13642"/>
                  </a:moveTo>
                  <a:lnTo>
                    <a:pt x="27280" y="6108"/>
                  </a:lnTo>
                  <a:lnTo>
                    <a:pt x="21175" y="0"/>
                  </a:lnTo>
                  <a:lnTo>
                    <a:pt x="13642" y="0"/>
                  </a:lnTo>
                  <a:lnTo>
                    <a:pt x="6108" y="0"/>
                  </a:lnTo>
                  <a:lnTo>
                    <a:pt x="0" y="6108"/>
                  </a:lnTo>
                  <a:lnTo>
                    <a:pt x="0" y="13642"/>
                  </a:lnTo>
                  <a:lnTo>
                    <a:pt x="0" y="21175"/>
                  </a:lnTo>
                  <a:lnTo>
                    <a:pt x="6108" y="27284"/>
                  </a:lnTo>
                  <a:lnTo>
                    <a:pt x="13642" y="27284"/>
                  </a:lnTo>
                  <a:lnTo>
                    <a:pt x="21175" y="27284"/>
                  </a:lnTo>
                  <a:lnTo>
                    <a:pt x="27280" y="21175"/>
                  </a:lnTo>
                  <a:lnTo>
                    <a:pt x="27280" y="13642"/>
                  </a:lnTo>
                </a:path>
              </a:pathLst>
            </a:custGeom>
            <a:ln w="3175">
              <a:solidFill>
                <a:srgbClr val="31B5F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1" name="object 51"/>
            <p:cNvSpPr/>
            <p:nvPr/>
          </p:nvSpPr>
          <p:spPr>
            <a:xfrm>
              <a:off x="1243488" y="3699628"/>
              <a:ext cx="2340528" cy="0"/>
            </a:xfrm>
            <a:custGeom>
              <a:avLst/>
              <a:gdLst/>
              <a:ahLst/>
              <a:cxnLst/>
              <a:rect l="l" t="t" r="r" b="b"/>
              <a:pathLst>
                <a:path w="1181100">
                  <a:moveTo>
                    <a:pt x="0" y="0"/>
                  </a:moveTo>
                  <a:lnTo>
                    <a:pt x="118075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2" name="object 52"/>
            <p:cNvSpPr/>
            <p:nvPr/>
          </p:nvSpPr>
          <p:spPr>
            <a:xfrm>
              <a:off x="1243487" y="3699628"/>
              <a:ext cx="0" cy="49076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25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3" name="object 53"/>
            <p:cNvSpPr/>
            <p:nvPr/>
          </p:nvSpPr>
          <p:spPr>
            <a:xfrm>
              <a:off x="2023416" y="3699628"/>
              <a:ext cx="0" cy="49076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25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4" name="object 54"/>
            <p:cNvSpPr/>
            <p:nvPr/>
          </p:nvSpPr>
          <p:spPr>
            <a:xfrm>
              <a:off x="2803336" y="3699628"/>
              <a:ext cx="0" cy="49076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25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5" name="object 55"/>
            <p:cNvSpPr/>
            <p:nvPr/>
          </p:nvSpPr>
          <p:spPr>
            <a:xfrm>
              <a:off x="3583332" y="3699628"/>
              <a:ext cx="0" cy="49076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25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6" name="object 56"/>
            <p:cNvSpPr txBox="1"/>
            <p:nvPr/>
          </p:nvSpPr>
          <p:spPr>
            <a:xfrm>
              <a:off x="1196053" y="3767372"/>
              <a:ext cx="95634" cy="120786"/>
            </a:xfrm>
            <a:prstGeom prst="rect">
              <a:avLst/>
            </a:prstGeom>
          </p:spPr>
          <p:txBody>
            <a:bodyPr vert="horz" wrap="square" lIns="0" tIns="28940" rIns="0" bIns="0" rtlCol="0">
              <a:spAutoFit/>
            </a:bodyPr>
            <a:lstStyle/>
            <a:p>
              <a:pPr marL="25168">
                <a:spcBef>
                  <a:spcPts val="226"/>
                </a:spcBef>
              </a:pPr>
              <a:r>
                <a:rPr sz="595" spc="20" dirty="0">
                  <a:latin typeface="Arial"/>
                  <a:cs typeface="Arial"/>
                </a:rPr>
                <a:t>0</a:t>
              </a:r>
              <a:endParaRPr sz="595">
                <a:latin typeface="Arial"/>
                <a:cs typeface="Arial"/>
              </a:endParaRPr>
            </a:p>
          </p:txBody>
        </p:sp>
        <p:sp>
          <p:nvSpPr>
            <p:cNvPr id="57" name="object 57"/>
            <p:cNvSpPr txBox="1"/>
            <p:nvPr/>
          </p:nvSpPr>
          <p:spPr>
            <a:xfrm>
              <a:off x="1975979" y="3767372"/>
              <a:ext cx="95634" cy="120786"/>
            </a:xfrm>
            <a:prstGeom prst="rect">
              <a:avLst/>
            </a:prstGeom>
          </p:spPr>
          <p:txBody>
            <a:bodyPr vert="horz" wrap="square" lIns="0" tIns="28940" rIns="0" bIns="0" rtlCol="0">
              <a:spAutoFit/>
            </a:bodyPr>
            <a:lstStyle/>
            <a:p>
              <a:pPr marL="25168">
                <a:spcBef>
                  <a:spcPts val="226"/>
                </a:spcBef>
              </a:pPr>
              <a:r>
                <a:rPr sz="595" spc="20" dirty="0">
                  <a:latin typeface="Arial"/>
                  <a:cs typeface="Arial"/>
                </a:rPr>
                <a:t>1</a:t>
              </a:r>
              <a:endParaRPr sz="595">
                <a:latin typeface="Arial"/>
                <a:cs typeface="Arial"/>
              </a:endParaRPr>
            </a:p>
          </p:txBody>
        </p:sp>
        <p:sp>
          <p:nvSpPr>
            <p:cNvPr id="58" name="object 58"/>
            <p:cNvSpPr txBox="1"/>
            <p:nvPr/>
          </p:nvSpPr>
          <p:spPr>
            <a:xfrm>
              <a:off x="2755906" y="3767372"/>
              <a:ext cx="95634" cy="120786"/>
            </a:xfrm>
            <a:prstGeom prst="rect">
              <a:avLst/>
            </a:prstGeom>
          </p:spPr>
          <p:txBody>
            <a:bodyPr vert="horz" wrap="square" lIns="0" tIns="28940" rIns="0" bIns="0" rtlCol="0">
              <a:spAutoFit/>
            </a:bodyPr>
            <a:lstStyle/>
            <a:p>
              <a:pPr marL="25168">
                <a:spcBef>
                  <a:spcPts val="226"/>
                </a:spcBef>
              </a:pPr>
              <a:r>
                <a:rPr sz="595" spc="20" dirty="0">
                  <a:latin typeface="Arial"/>
                  <a:cs typeface="Arial"/>
                </a:rPr>
                <a:t>2</a:t>
              </a:r>
              <a:endParaRPr sz="595">
                <a:latin typeface="Arial"/>
                <a:cs typeface="Arial"/>
              </a:endParaRPr>
            </a:p>
          </p:txBody>
        </p:sp>
        <p:sp>
          <p:nvSpPr>
            <p:cNvPr id="59" name="object 59"/>
            <p:cNvSpPr txBox="1"/>
            <p:nvPr/>
          </p:nvSpPr>
          <p:spPr>
            <a:xfrm>
              <a:off x="3535900" y="3767372"/>
              <a:ext cx="95634" cy="120786"/>
            </a:xfrm>
            <a:prstGeom prst="rect">
              <a:avLst/>
            </a:prstGeom>
          </p:spPr>
          <p:txBody>
            <a:bodyPr vert="horz" wrap="square" lIns="0" tIns="28940" rIns="0" bIns="0" rtlCol="0">
              <a:spAutoFit/>
            </a:bodyPr>
            <a:lstStyle/>
            <a:p>
              <a:pPr marL="25168">
                <a:spcBef>
                  <a:spcPts val="226"/>
                </a:spcBef>
              </a:pPr>
              <a:r>
                <a:rPr sz="595" spc="20" dirty="0">
                  <a:latin typeface="Arial"/>
                  <a:cs typeface="Arial"/>
                </a:rPr>
                <a:t>3</a:t>
              </a:r>
              <a:endParaRPr sz="595">
                <a:latin typeface="Arial"/>
                <a:cs typeface="Arial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515157" y="1091533"/>
              <a:ext cx="0" cy="2441196"/>
            </a:xfrm>
            <a:custGeom>
              <a:avLst/>
              <a:gdLst/>
              <a:ahLst/>
              <a:cxnLst/>
              <a:rect l="l" t="t" r="r" b="b"/>
              <a:pathLst>
                <a:path h="1231900">
                  <a:moveTo>
                    <a:pt x="0" y="123185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1" name="object 61"/>
            <p:cNvSpPr/>
            <p:nvPr/>
          </p:nvSpPr>
          <p:spPr>
            <a:xfrm>
              <a:off x="467099" y="3532634"/>
              <a:ext cx="49076" cy="0"/>
            </a:xfrm>
            <a:custGeom>
              <a:avLst/>
              <a:gdLst/>
              <a:ahLst/>
              <a:cxnLst/>
              <a:rect l="l" t="t" r="r" b="b"/>
              <a:pathLst>
                <a:path w="24765">
                  <a:moveTo>
                    <a:pt x="2425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2" name="object 62"/>
            <p:cNvSpPr/>
            <p:nvPr/>
          </p:nvSpPr>
          <p:spPr>
            <a:xfrm>
              <a:off x="467099" y="3125743"/>
              <a:ext cx="49076" cy="0"/>
            </a:xfrm>
            <a:custGeom>
              <a:avLst/>
              <a:gdLst/>
              <a:ahLst/>
              <a:cxnLst/>
              <a:rect l="l" t="t" r="r" b="b"/>
              <a:pathLst>
                <a:path w="24765">
                  <a:moveTo>
                    <a:pt x="2425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3" name="object 63"/>
            <p:cNvSpPr/>
            <p:nvPr/>
          </p:nvSpPr>
          <p:spPr>
            <a:xfrm>
              <a:off x="467099" y="2718930"/>
              <a:ext cx="49076" cy="0"/>
            </a:xfrm>
            <a:custGeom>
              <a:avLst/>
              <a:gdLst/>
              <a:ahLst/>
              <a:cxnLst/>
              <a:rect l="l" t="t" r="r" b="b"/>
              <a:pathLst>
                <a:path w="24765">
                  <a:moveTo>
                    <a:pt x="2425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4" name="object 64"/>
            <p:cNvSpPr/>
            <p:nvPr/>
          </p:nvSpPr>
          <p:spPr>
            <a:xfrm>
              <a:off x="467099" y="2312046"/>
              <a:ext cx="49076" cy="0"/>
            </a:xfrm>
            <a:custGeom>
              <a:avLst/>
              <a:gdLst/>
              <a:ahLst/>
              <a:cxnLst/>
              <a:rect l="l" t="t" r="r" b="b"/>
              <a:pathLst>
                <a:path w="24765">
                  <a:moveTo>
                    <a:pt x="2425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5" name="object 65"/>
            <p:cNvSpPr/>
            <p:nvPr/>
          </p:nvSpPr>
          <p:spPr>
            <a:xfrm>
              <a:off x="467099" y="1905232"/>
              <a:ext cx="49076" cy="0"/>
            </a:xfrm>
            <a:custGeom>
              <a:avLst/>
              <a:gdLst/>
              <a:ahLst/>
              <a:cxnLst/>
              <a:rect l="l" t="t" r="r" b="b"/>
              <a:pathLst>
                <a:path w="24765">
                  <a:moveTo>
                    <a:pt x="2425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6" name="object 66"/>
            <p:cNvSpPr/>
            <p:nvPr/>
          </p:nvSpPr>
          <p:spPr>
            <a:xfrm>
              <a:off x="467099" y="1498348"/>
              <a:ext cx="49076" cy="0"/>
            </a:xfrm>
            <a:custGeom>
              <a:avLst/>
              <a:gdLst/>
              <a:ahLst/>
              <a:cxnLst/>
              <a:rect l="l" t="t" r="r" b="b"/>
              <a:pathLst>
                <a:path w="24765">
                  <a:moveTo>
                    <a:pt x="2425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7" name="object 67"/>
            <p:cNvSpPr/>
            <p:nvPr/>
          </p:nvSpPr>
          <p:spPr>
            <a:xfrm>
              <a:off x="467099" y="1091533"/>
              <a:ext cx="49076" cy="0"/>
            </a:xfrm>
            <a:custGeom>
              <a:avLst/>
              <a:gdLst/>
              <a:ahLst/>
              <a:cxnLst/>
              <a:rect l="l" t="t" r="r" b="b"/>
              <a:pathLst>
                <a:path w="24765">
                  <a:moveTo>
                    <a:pt x="2425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8" name="object 68"/>
            <p:cNvSpPr/>
            <p:nvPr/>
          </p:nvSpPr>
          <p:spPr>
            <a:xfrm>
              <a:off x="515157" y="739315"/>
              <a:ext cx="3249056" cy="2960894"/>
            </a:xfrm>
            <a:custGeom>
              <a:avLst/>
              <a:gdLst/>
              <a:ahLst/>
              <a:cxnLst/>
              <a:rect l="l" t="t" r="r" b="b"/>
              <a:pathLst>
                <a:path w="1639570" h="1494155">
                  <a:moveTo>
                    <a:pt x="0" y="1493862"/>
                  </a:moveTo>
                  <a:lnTo>
                    <a:pt x="1639368" y="1493862"/>
                  </a:lnTo>
                  <a:lnTo>
                    <a:pt x="1639368" y="0"/>
                  </a:lnTo>
                  <a:lnTo>
                    <a:pt x="0" y="0"/>
                  </a:lnTo>
                  <a:lnTo>
                    <a:pt x="0" y="14938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9" name="object 69"/>
            <p:cNvSpPr txBox="1"/>
            <p:nvPr/>
          </p:nvSpPr>
          <p:spPr>
            <a:xfrm>
              <a:off x="2067108" y="3928079"/>
              <a:ext cx="202594" cy="182909"/>
            </a:xfrm>
            <a:prstGeom prst="rect">
              <a:avLst/>
            </a:prstGeom>
          </p:spPr>
          <p:txBody>
            <a:bodyPr vert="horz" wrap="square" lIns="0" tIns="30200" rIns="0" bIns="0" rtlCol="0">
              <a:spAutoFit/>
            </a:bodyPr>
            <a:lstStyle/>
            <a:p>
              <a:pPr marL="25168">
                <a:spcBef>
                  <a:spcPts val="238"/>
                </a:spcBef>
              </a:pPr>
              <a:r>
                <a:rPr sz="1486" i="1" spc="238" baseline="11111" dirty="0">
                  <a:solidFill>
                    <a:srgbClr val="231F20"/>
                  </a:solidFill>
                  <a:latin typeface="Verdana"/>
                  <a:cs typeface="Verdana"/>
                </a:rPr>
                <a:t>X</a:t>
              </a:r>
              <a:r>
                <a:rPr sz="694" spc="-40" dirty="0">
                  <a:solidFill>
                    <a:srgbClr val="231F20"/>
                  </a:solidFill>
                  <a:latin typeface="Arial"/>
                  <a:cs typeface="Arial"/>
                </a:rPr>
                <a:t>1</a:t>
              </a:r>
              <a:endParaRPr sz="694">
                <a:latin typeface="Arial"/>
                <a:cs typeface="Arial"/>
              </a:endParaRPr>
            </a:p>
          </p:txBody>
        </p:sp>
        <p:sp>
          <p:nvSpPr>
            <p:cNvPr id="70" name="object 70"/>
            <p:cNvSpPr txBox="1"/>
            <p:nvPr/>
          </p:nvSpPr>
          <p:spPr>
            <a:xfrm>
              <a:off x="83930" y="1010694"/>
              <a:ext cx="320922" cy="2626174"/>
            </a:xfrm>
            <a:prstGeom prst="rect">
              <a:avLst/>
            </a:prstGeom>
          </p:spPr>
          <p:txBody>
            <a:bodyPr vert="vert270" wrap="square" lIns="0" tIns="17617" rIns="0" bIns="0" rtlCol="0">
              <a:spAutoFit/>
            </a:bodyPr>
            <a:lstStyle/>
            <a:p>
              <a:pPr marL="264260" algn="ctr">
                <a:spcBef>
                  <a:spcPts val="139"/>
                </a:spcBef>
              </a:pPr>
              <a:r>
                <a:rPr sz="1486" i="1" spc="87" baseline="11111" dirty="0">
                  <a:solidFill>
                    <a:srgbClr val="231F20"/>
                  </a:solidFill>
                  <a:latin typeface="Verdana"/>
                  <a:cs typeface="Verdana"/>
                </a:rPr>
                <a:t>X</a:t>
              </a:r>
              <a:r>
                <a:rPr sz="694" spc="59" dirty="0">
                  <a:solidFill>
                    <a:srgbClr val="231F20"/>
                  </a:solidFill>
                  <a:latin typeface="Arial"/>
                  <a:cs typeface="Arial"/>
                </a:rPr>
                <a:t>2</a:t>
              </a:r>
              <a:endParaRPr sz="694">
                <a:latin typeface="Arial"/>
                <a:cs typeface="Arial"/>
              </a:endParaRPr>
            </a:p>
            <a:p>
              <a:pPr marL="25168">
                <a:spcBef>
                  <a:spcPts val="565"/>
                </a:spcBef>
                <a:tabLst>
                  <a:tab pos="861990" algn="l"/>
                  <a:tab pos="1268447" algn="l"/>
                  <a:tab pos="1674903" algn="l"/>
                  <a:tab pos="2082618" algn="l"/>
                  <a:tab pos="2489075" algn="l"/>
                </a:tabLst>
              </a:pPr>
              <a:r>
                <a:rPr sz="595" dirty="0">
                  <a:latin typeface="Arial"/>
                  <a:cs typeface="Arial"/>
                </a:rPr>
                <a:t>−1.0           </a:t>
              </a:r>
              <a:r>
                <a:rPr sz="595" spc="-30" dirty="0">
                  <a:latin typeface="Arial"/>
                  <a:cs typeface="Arial"/>
                </a:rPr>
                <a:t> </a:t>
              </a:r>
              <a:r>
                <a:rPr sz="595" dirty="0">
                  <a:latin typeface="Arial"/>
                  <a:cs typeface="Arial"/>
                </a:rPr>
                <a:t>−0.5	0.0	0.5	1.0	1.5	2.0</a:t>
              </a:r>
              <a:endParaRPr sz="595">
                <a:latin typeface="Arial"/>
                <a:cs typeface="Arial"/>
              </a:endParaRPr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483925" y="4145715"/>
            <a:ext cx="3133288" cy="2262285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 algn="just">
              <a:lnSpc>
                <a:spcPct val="102600"/>
              </a:lnSpc>
              <a:spcBef>
                <a:spcPts val="109"/>
              </a:spcBef>
            </a:pPr>
            <a:r>
              <a:rPr sz="2400" spc="10" dirty="0">
                <a:latin typeface="Georgia"/>
                <a:cs typeface="Georgia"/>
              </a:rPr>
              <a:t>The </a:t>
            </a:r>
            <a:r>
              <a:rPr sz="2400" spc="-10" dirty="0">
                <a:latin typeface="Georgia"/>
                <a:cs typeface="Georgia"/>
              </a:rPr>
              <a:t>data </a:t>
            </a:r>
            <a:r>
              <a:rPr sz="2400" spc="-99" dirty="0">
                <a:latin typeface="Georgia"/>
                <a:cs typeface="Georgia"/>
              </a:rPr>
              <a:t>on </a:t>
            </a:r>
            <a:r>
              <a:rPr sz="2400" spc="-30" dirty="0">
                <a:latin typeface="Georgia"/>
                <a:cs typeface="Georgia"/>
              </a:rPr>
              <a:t>the left </a:t>
            </a:r>
            <a:r>
              <a:rPr sz="2400" spc="-59" dirty="0">
                <a:latin typeface="Georgia"/>
                <a:cs typeface="Georgia"/>
              </a:rPr>
              <a:t>are  </a:t>
            </a:r>
            <a:r>
              <a:rPr sz="2400" spc="-40" dirty="0">
                <a:latin typeface="Georgia"/>
                <a:cs typeface="Georgia"/>
              </a:rPr>
              <a:t>not </a:t>
            </a:r>
            <a:r>
              <a:rPr sz="2400" spc="-59" dirty="0">
                <a:latin typeface="Georgia"/>
                <a:cs typeface="Georgia"/>
              </a:rPr>
              <a:t>separable </a:t>
            </a:r>
            <a:r>
              <a:rPr sz="2400" spc="-10" dirty="0">
                <a:latin typeface="Georgia"/>
                <a:cs typeface="Georgia"/>
              </a:rPr>
              <a:t>by </a:t>
            </a:r>
            <a:r>
              <a:rPr sz="2400" spc="-20" dirty="0">
                <a:latin typeface="Georgia"/>
                <a:cs typeface="Georgia"/>
              </a:rPr>
              <a:t>a </a:t>
            </a:r>
            <a:r>
              <a:rPr sz="2400" spc="-59" dirty="0">
                <a:latin typeface="Georgia"/>
                <a:cs typeface="Georgia"/>
              </a:rPr>
              <a:t>linear  </a:t>
            </a:r>
            <a:r>
              <a:rPr sz="2400" spc="-50" dirty="0">
                <a:latin typeface="Georgia"/>
                <a:cs typeface="Georgia"/>
              </a:rPr>
              <a:t>boundary.</a:t>
            </a:r>
            <a:endParaRPr sz="2400" dirty="0">
              <a:latin typeface="Georgia"/>
              <a:cs typeface="Georgia"/>
            </a:endParaRPr>
          </a:p>
          <a:p>
            <a:pPr>
              <a:spcBef>
                <a:spcPts val="4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25168" marR="10067" algn="just">
              <a:lnSpc>
                <a:spcPct val="102600"/>
              </a:lnSpc>
            </a:pPr>
            <a:r>
              <a:rPr sz="2400" dirty="0">
                <a:latin typeface="Georgia"/>
                <a:cs typeface="Georgia"/>
              </a:rPr>
              <a:t>This </a:t>
            </a:r>
            <a:r>
              <a:rPr sz="2400" spc="-69" dirty="0">
                <a:latin typeface="Georgia"/>
                <a:cs typeface="Georgia"/>
              </a:rPr>
              <a:t>is </a:t>
            </a:r>
            <a:r>
              <a:rPr sz="2400" spc="-50" dirty="0">
                <a:latin typeface="Georgia"/>
                <a:cs typeface="Georgia"/>
              </a:rPr>
              <a:t>often </a:t>
            </a:r>
            <a:r>
              <a:rPr sz="2400" spc="-30" dirty="0">
                <a:latin typeface="Georgia"/>
                <a:cs typeface="Georgia"/>
              </a:rPr>
              <a:t>the </a:t>
            </a:r>
            <a:r>
              <a:rPr sz="2400" spc="-50" dirty="0">
                <a:latin typeface="Georgia"/>
                <a:cs typeface="Georgia"/>
              </a:rPr>
              <a:t>case,  </a:t>
            </a:r>
            <a:r>
              <a:rPr sz="2400" spc="-79" dirty="0">
                <a:latin typeface="Georgia"/>
                <a:cs typeface="Georgia"/>
              </a:rPr>
              <a:t>unless </a:t>
            </a:r>
            <a:r>
              <a:rPr sz="2400" i="1" spc="277" dirty="0">
                <a:latin typeface="Times New Roman"/>
                <a:cs typeface="Times New Roman"/>
              </a:rPr>
              <a:t>N </a:t>
            </a:r>
            <a:r>
              <a:rPr sz="2400" i="1" spc="208" dirty="0">
                <a:latin typeface="Times New Roman"/>
                <a:cs typeface="Times New Roman"/>
              </a:rPr>
              <a:t>&lt;</a:t>
            </a:r>
            <a:r>
              <a:rPr sz="2400" i="1" spc="-149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p</a:t>
            </a:r>
            <a:r>
              <a:rPr sz="2400" spc="-10" dirty="0">
                <a:latin typeface="Georgia"/>
                <a:cs typeface="Georgia"/>
              </a:rPr>
              <a:t>.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73" name="object 3"/>
          <p:cNvSpPr/>
          <p:nvPr/>
        </p:nvSpPr>
        <p:spPr>
          <a:xfrm>
            <a:off x="5380564" y="3224309"/>
            <a:ext cx="2203368" cy="0"/>
          </a:xfrm>
          <a:custGeom>
            <a:avLst/>
            <a:gdLst/>
            <a:ahLst/>
            <a:cxnLst/>
            <a:rect l="l" t="t" r="r" b="b"/>
            <a:pathLst>
              <a:path w="1111885">
                <a:moveTo>
                  <a:pt x="0" y="0"/>
                </a:moveTo>
                <a:lnTo>
                  <a:pt x="1111723" y="0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4" name="object 4"/>
          <p:cNvSpPr/>
          <p:nvPr/>
        </p:nvSpPr>
        <p:spPr>
          <a:xfrm>
            <a:off x="5380562" y="3224309"/>
            <a:ext cx="0" cy="78018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11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5" name="object 5"/>
          <p:cNvSpPr/>
          <p:nvPr/>
        </p:nvSpPr>
        <p:spPr>
          <a:xfrm>
            <a:off x="5931353" y="3224309"/>
            <a:ext cx="0" cy="78018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11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6" name="object 6"/>
          <p:cNvSpPr/>
          <p:nvPr/>
        </p:nvSpPr>
        <p:spPr>
          <a:xfrm>
            <a:off x="6482034" y="3224309"/>
            <a:ext cx="0" cy="78018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11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7" name="object 7"/>
          <p:cNvSpPr/>
          <p:nvPr/>
        </p:nvSpPr>
        <p:spPr>
          <a:xfrm>
            <a:off x="7032822" y="3224309"/>
            <a:ext cx="0" cy="78018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11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8" name="object 8"/>
          <p:cNvSpPr/>
          <p:nvPr/>
        </p:nvSpPr>
        <p:spPr>
          <a:xfrm>
            <a:off x="7583610" y="3224309"/>
            <a:ext cx="0" cy="78018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11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9" name="object 9"/>
          <p:cNvSpPr/>
          <p:nvPr/>
        </p:nvSpPr>
        <p:spPr>
          <a:xfrm>
            <a:off x="4976979" y="1123495"/>
            <a:ext cx="0" cy="1757911"/>
          </a:xfrm>
          <a:custGeom>
            <a:avLst/>
            <a:gdLst/>
            <a:ahLst/>
            <a:cxnLst/>
            <a:rect l="l" t="t" r="r" b="b"/>
            <a:pathLst>
              <a:path h="887094">
                <a:moveTo>
                  <a:pt x="0" y="886715"/>
                </a:moveTo>
                <a:lnTo>
                  <a:pt x="0" y="0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0" name="object 10"/>
          <p:cNvSpPr/>
          <p:nvPr/>
        </p:nvSpPr>
        <p:spPr>
          <a:xfrm>
            <a:off x="4900065" y="2880655"/>
            <a:ext cx="78018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38813" y="0"/>
                </a:moveTo>
                <a:lnTo>
                  <a:pt x="0" y="0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1" name="object 11"/>
          <p:cNvSpPr/>
          <p:nvPr/>
        </p:nvSpPr>
        <p:spPr>
          <a:xfrm>
            <a:off x="4900065" y="2441283"/>
            <a:ext cx="78018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38813" y="0"/>
                </a:moveTo>
                <a:lnTo>
                  <a:pt x="0" y="0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2" name="object 12"/>
          <p:cNvSpPr/>
          <p:nvPr/>
        </p:nvSpPr>
        <p:spPr>
          <a:xfrm>
            <a:off x="4900065" y="2002021"/>
            <a:ext cx="78018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38813" y="0"/>
                </a:moveTo>
                <a:lnTo>
                  <a:pt x="0" y="0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3" name="object 13"/>
          <p:cNvSpPr/>
          <p:nvPr/>
        </p:nvSpPr>
        <p:spPr>
          <a:xfrm>
            <a:off x="4900065" y="1562758"/>
            <a:ext cx="78018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38813" y="0"/>
                </a:moveTo>
                <a:lnTo>
                  <a:pt x="0" y="0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4" name="object 14"/>
          <p:cNvSpPr/>
          <p:nvPr/>
        </p:nvSpPr>
        <p:spPr>
          <a:xfrm>
            <a:off x="4900065" y="1123495"/>
            <a:ext cx="78018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38813" y="0"/>
                </a:moveTo>
                <a:lnTo>
                  <a:pt x="0" y="0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5" name="object 15"/>
          <p:cNvSpPr txBox="1"/>
          <p:nvPr/>
        </p:nvSpPr>
        <p:spPr>
          <a:xfrm>
            <a:off x="4643056" y="2782420"/>
            <a:ext cx="152478" cy="197561"/>
          </a:xfrm>
          <a:prstGeom prst="rect">
            <a:avLst/>
          </a:prstGeom>
        </p:spPr>
        <p:txBody>
          <a:bodyPr vert="vert270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991" dirty="0">
                <a:latin typeface="Arial"/>
                <a:cs typeface="Arial"/>
              </a:rPr>
              <a:t>−1</a:t>
            </a:r>
            <a:endParaRPr sz="991">
              <a:latin typeface="Arial"/>
              <a:cs typeface="Arial"/>
            </a:endParaRPr>
          </a:p>
        </p:txBody>
      </p:sp>
      <p:sp>
        <p:nvSpPr>
          <p:cNvPr id="86" name="object 16"/>
          <p:cNvSpPr txBox="1"/>
          <p:nvPr/>
        </p:nvSpPr>
        <p:spPr>
          <a:xfrm>
            <a:off x="4643055" y="2380478"/>
            <a:ext cx="152478" cy="122058"/>
          </a:xfrm>
          <a:prstGeom prst="rect">
            <a:avLst/>
          </a:prstGeom>
        </p:spPr>
        <p:txBody>
          <a:bodyPr vert="vert270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991" dirty="0">
                <a:latin typeface="Arial"/>
                <a:cs typeface="Arial"/>
              </a:rPr>
              <a:t>0</a:t>
            </a:r>
            <a:endParaRPr sz="991">
              <a:latin typeface="Arial"/>
              <a:cs typeface="Arial"/>
            </a:endParaRPr>
          </a:p>
        </p:txBody>
      </p:sp>
      <p:sp>
        <p:nvSpPr>
          <p:cNvPr id="87" name="object 17"/>
          <p:cNvSpPr txBox="1"/>
          <p:nvPr/>
        </p:nvSpPr>
        <p:spPr>
          <a:xfrm>
            <a:off x="4643055" y="1501953"/>
            <a:ext cx="152478" cy="122058"/>
          </a:xfrm>
          <a:prstGeom prst="rect">
            <a:avLst/>
          </a:prstGeom>
        </p:spPr>
        <p:txBody>
          <a:bodyPr vert="vert270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991" dirty="0">
                <a:latin typeface="Arial"/>
                <a:cs typeface="Arial"/>
              </a:rPr>
              <a:t>2</a:t>
            </a:r>
            <a:endParaRPr sz="991">
              <a:latin typeface="Arial"/>
              <a:cs typeface="Arial"/>
            </a:endParaRPr>
          </a:p>
        </p:txBody>
      </p:sp>
      <p:sp>
        <p:nvSpPr>
          <p:cNvPr id="88" name="object 18"/>
          <p:cNvSpPr txBox="1"/>
          <p:nvPr/>
        </p:nvSpPr>
        <p:spPr>
          <a:xfrm>
            <a:off x="4643055" y="1062688"/>
            <a:ext cx="152478" cy="122058"/>
          </a:xfrm>
          <a:prstGeom prst="rect">
            <a:avLst/>
          </a:prstGeom>
        </p:spPr>
        <p:txBody>
          <a:bodyPr vert="vert270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991" dirty="0">
                <a:latin typeface="Arial"/>
                <a:cs typeface="Arial"/>
              </a:rPr>
              <a:t>3</a:t>
            </a:r>
            <a:endParaRPr sz="991">
              <a:latin typeface="Arial"/>
              <a:cs typeface="Arial"/>
            </a:endParaRPr>
          </a:p>
        </p:txBody>
      </p:sp>
      <p:sp>
        <p:nvSpPr>
          <p:cNvPr id="89" name="object 19"/>
          <p:cNvSpPr/>
          <p:nvPr/>
        </p:nvSpPr>
        <p:spPr>
          <a:xfrm>
            <a:off x="4976981" y="793833"/>
            <a:ext cx="2892943" cy="2431130"/>
          </a:xfrm>
          <a:custGeom>
            <a:avLst/>
            <a:gdLst/>
            <a:ahLst/>
            <a:cxnLst/>
            <a:rect l="l" t="t" r="r" b="b"/>
            <a:pathLst>
              <a:path w="1459864" h="1226820">
                <a:moveTo>
                  <a:pt x="0" y="1226490"/>
                </a:moveTo>
                <a:lnTo>
                  <a:pt x="1459368" y="1226490"/>
                </a:lnTo>
                <a:lnTo>
                  <a:pt x="1459368" y="0"/>
                </a:lnTo>
                <a:lnTo>
                  <a:pt x="0" y="0"/>
                </a:lnTo>
                <a:lnTo>
                  <a:pt x="0" y="1226490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0" name="object 20"/>
          <p:cNvSpPr/>
          <p:nvPr/>
        </p:nvSpPr>
        <p:spPr>
          <a:xfrm>
            <a:off x="5413006" y="793833"/>
            <a:ext cx="1837189" cy="2431130"/>
          </a:xfrm>
          <a:custGeom>
            <a:avLst/>
            <a:gdLst/>
            <a:ahLst/>
            <a:cxnLst/>
            <a:rect l="l" t="t" r="r" b="b"/>
            <a:pathLst>
              <a:path w="927100" h="1226820">
                <a:moveTo>
                  <a:pt x="0" y="1226490"/>
                </a:moveTo>
                <a:lnTo>
                  <a:pt x="926899" y="0"/>
                </a:lnTo>
              </a:path>
            </a:pathLst>
          </a:custGeom>
          <a:ln w="80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1" name="object 21"/>
          <p:cNvSpPr/>
          <p:nvPr/>
        </p:nvSpPr>
        <p:spPr>
          <a:xfrm>
            <a:off x="6678486" y="2380394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09" h="29210">
                <a:moveTo>
                  <a:pt x="22593" y="0"/>
                </a:moveTo>
                <a:lnTo>
                  <a:pt x="6515" y="0"/>
                </a:lnTo>
                <a:lnTo>
                  <a:pt x="0" y="6515"/>
                </a:lnTo>
                <a:lnTo>
                  <a:pt x="0" y="22587"/>
                </a:lnTo>
                <a:lnTo>
                  <a:pt x="6515" y="29109"/>
                </a:lnTo>
                <a:lnTo>
                  <a:pt x="22593" y="29109"/>
                </a:lnTo>
                <a:lnTo>
                  <a:pt x="29109" y="22587"/>
                </a:lnTo>
                <a:lnTo>
                  <a:pt x="29109" y="6515"/>
                </a:lnTo>
                <a:lnTo>
                  <a:pt x="22593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2" name="object 22"/>
          <p:cNvSpPr/>
          <p:nvPr/>
        </p:nvSpPr>
        <p:spPr>
          <a:xfrm>
            <a:off x="6678486" y="2380394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09" h="29210">
                <a:moveTo>
                  <a:pt x="29109" y="14554"/>
                </a:moveTo>
                <a:lnTo>
                  <a:pt x="29109" y="6515"/>
                </a:lnTo>
                <a:lnTo>
                  <a:pt x="22593" y="0"/>
                </a:lnTo>
                <a:lnTo>
                  <a:pt x="14554" y="0"/>
                </a:lnTo>
                <a:lnTo>
                  <a:pt x="6515" y="0"/>
                </a:lnTo>
                <a:lnTo>
                  <a:pt x="0" y="6515"/>
                </a:lnTo>
                <a:lnTo>
                  <a:pt x="0" y="14554"/>
                </a:lnTo>
                <a:lnTo>
                  <a:pt x="0" y="22587"/>
                </a:lnTo>
                <a:lnTo>
                  <a:pt x="6515" y="29109"/>
                </a:lnTo>
                <a:lnTo>
                  <a:pt x="14554" y="29109"/>
                </a:lnTo>
                <a:lnTo>
                  <a:pt x="22593" y="29109"/>
                </a:lnTo>
                <a:lnTo>
                  <a:pt x="29109" y="22587"/>
                </a:lnTo>
                <a:lnTo>
                  <a:pt x="29109" y="14554"/>
                </a:lnTo>
              </a:path>
            </a:pathLst>
          </a:custGeom>
          <a:ln w="4043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3" name="object 23"/>
          <p:cNvSpPr/>
          <p:nvPr/>
        </p:nvSpPr>
        <p:spPr>
          <a:xfrm>
            <a:off x="7018614" y="2409344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22587" y="0"/>
                </a:moveTo>
                <a:lnTo>
                  <a:pt x="6515" y="0"/>
                </a:lnTo>
                <a:lnTo>
                  <a:pt x="0" y="6522"/>
                </a:lnTo>
                <a:lnTo>
                  <a:pt x="0" y="22593"/>
                </a:lnTo>
                <a:lnTo>
                  <a:pt x="6515" y="29109"/>
                </a:lnTo>
                <a:lnTo>
                  <a:pt x="22587" y="29109"/>
                </a:lnTo>
                <a:lnTo>
                  <a:pt x="29109" y="22593"/>
                </a:lnTo>
                <a:lnTo>
                  <a:pt x="29109" y="6522"/>
                </a:lnTo>
                <a:lnTo>
                  <a:pt x="22587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4" name="object 24"/>
          <p:cNvSpPr/>
          <p:nvPr/>
        </p:nvSpPr>
        <p:spPr>
          <a:xfrm>
            <a:off x="7018614" y="2409344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29109" y="14554"/>
                </a:moveTo>
                <a:lnTo>
                  <a:pt x="29109" y="6522"/>
                </a:lnTo>
                <a:lnTo>
                  <a:pt x="22587" y="0"/>
                </a:lnTo>
                <a:lnTo>
                  <a:pt x="14554" y="0"/>
                </a:lnTo>
                <a:lnTo>
                  <a:pt x="6515" y="0"/>
                </a:lnTo>
                <a:lnTo>
                  <a:pt x="0" y="6522"/>
                </a:lnTo>
                <a:lnTo>
                  <a:pt x="0" y="14554"/>
                </a:lnTo>
                <a:lnTo>
                  <a:pt x="0" y="22593"/>
                </a:lnTo>
                <a:lnTo>
                  <a:pt x="6515" y="29109"/>
                </a:lnTo>
                <a:lnTo>
                  <a:pt x="14554" y="29109"/>
                </a:lnTo>
                <a:lnTo>
                  <a:pt x="22587" y="29109"/>
                </a:lnTo>
                <a:lnTo>
                  <a:pt x="29109" y="22593"/>
                </a:lnTo>
                <a:lnTo>
                  <a:pt x="29109" y="14554"/>
                </a:lnTo>
              </a:path>
            </a:pathLst>
          </a:custGeom>
          <a:ln w="4043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5" name="object 25"/>
          <p:cNvSpPr/>
          <p:nvPr/>
        </p:nvSpPr>
        <p:spPr>
          <a:xfrm>
            <a:off x="6168718" y="2494912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09" h="29210">
                <a:moveTo>
                  <a:pt x="22587" y="0"/>
                </a:moveTo>
                <a:lnTo>
                  <a:pt x="6515" y="0"/>
                </a:lnTo>
                <a:lnTo>
                  <a:pt x="0" y="6515"/>
                </a:lnTo>
                <a:lnTo>
                  <a:pt x="0" y="22593"/>
                </a:lnTo>
                <a:lnTo>
                  <a:pt x="6515" y="29109"/>
                </a:lnTo>
                <a:lnTo>
                  <a:pt x="22587" y="29109"/>
                </a:lnTo>
                <a:lnTo>
                  <a:pt x="29109" y="22593"/>
                </a:lnTo>
                <a:lnTo>
                  <a:pt x="29109" y="6515"/>
                </a:lnTo>
                <a:lnTo>
                  <a:pt x="22587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6" name="object 26"/>
          <p:cNvSpPr/>
          <p:nvPr/>
        </p:nvSpPr>
        <p:spPr>
          <a:xfrm>
            <a:off x="6168718" y="2494912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09" h="29210">
                <a:moveTo>
                  <a:pt x="29109" y="14554"/>
                </a:moveTo>
                <a:lnTo>
                  <a:pt x="29109" y="6515"/>
                </a:lnTo>
                <a:lnTo>
                  <a:pt x="22587" y="0"/>
                </a:lnTo>
                <a:lnTo>
                  <a:pt x="14554" y="0"/>
                </a:lnTo>
                <a:lnTo>
                  <a:pt x="6515" y="0"/>
                </a:lnTo>
                <a:lnTo>
                  <a:pt x="0" y="6515"/>
                </a:lnTo>
                <a:lnTo>
                  <a:pt x="0" y="14554"/>
                </a:lnTo>
                <a:lnTo>
                  <a:pt x="0" y="22593"/>
                </a:lnTo>
                <a:lnTo>
                  <a:pt x="6515" y="29109"/>
                </a:lnTo>
                <a:lnTo>
                  <a:pt x="14554" y="29109"/>
                </a:lnTo>
                <a:lnTo>
                  <a:pt x="22587" y="29109"/>
                </a:lnTo>
                <a:lnTo>
                  <a:pt x="29109" y="22593"/>
                </a:lnTo>
                <a:lnTo>
                  <a:pt x="29109" y="14554"/>
                </a:lnTo>
              </a:path>
            </a:pathLst>
          </a:custGeom>
          <a:ln w="4043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7" name="object 27"/>
          <p:cNvSpPr/>
          <p:nvPr/>
        </p:nvSpPr>
        <p:spPr>
          <a:xfrm>
            <a:off x="6253536" y="2748831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09" h="29210">
                <a:moveTo>
                  <a:pt x="22593" y="0"/>
                </a:moveTo>
                <a:lnTo>
                  <a:pt x="6522" y="0"/>
                </a:lnTo>
                <a:lnTo>
                  <a:pt x="0" y="6520"/>
                </a:lnTo>
                <a:lnTo>
                  <a:pt x="0" y="22592"/>
                </a:lnTo>
                <a:lnTo>
                  <a:pt x="6522" y="29112"/>
                </a:lnTo>
                <a:lnTo>
                  <a:pt x="22593" y="29112"/>
                </a:lnTo>
                <a:lnTo>
                  <a:pt x="29109" y="22592"/>
                </a:lnTo>
                <a:lnTo>
                  <a:pt x="29109" y="6520"/>
                </a:lnTo>
                <a:lnTo>
                  <a:pt x="22593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8" name="object 28"/>
          <p:cNvSpPr/>
          <p:nvPr/>
        </p:nvSpPr>
        <p:spPr>
          <a:xfrm>
            <a:off x="6253536" y="2748831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09" h="29210">
                <a:moveTo>
                  <a:pt x="29109" y="14556"/>
                </a:moveTo>
                <a:lnTo>
                  <a:pt x="29109" y="6520"/>
                </a:lnTo>
                <a:lnTo>
                  <a:pt x="22593" y="0"/>
                </a:lnTo>
                <a:lnTo>
                  <a:pt x="14554" y="0"/>
                </a:lnTo>
                <a:lnTo>
                  <a:pt x="6522" y="0"/>
                </a:lnTo>
                <a:lnTo>
                  <a:pt x="0" y="6520"/>
                </a:lnTo>
                <a:lnTo>
                  <a:pt x="0" y="14556"/>
                </a:lnTo>
                <a:lnTo>
                  <a:pt x="0" y="22592"/>
                </a:lnTo>
                <a:lnTo>
                  <a:pt x="6522" y="29112"/>
                </a:lnTo>
                <a:lnTo>
                  <a:pt x="14554" y="29112"/>
                </a:lnTo>
                <a:lnTo>
                  <a:pt x="22593" y="29112"/>
                </a:lnTo>
                <a:lnTo>
                  <a:pt x="29109" y="22592"/>
                </a:lnTo>
                <a:lnTo>
                  <a:pt x="29109" y="14556"/>
                </a:lnTo>
              </a:path>
            </a:pathLst>
          </a:custGeom>
          <a:ln w="4043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9" name="object 29"/>
          <p:cNvSpPr/>
          <p:nvPr/>
        </p:nvSpPr>
        <p:spPr>
          <a:xfrm>
            <a:off x="7653048" y="2509546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22593" y="0"/>
                </a:moveTo>
                <a:lnTo>
                  <a:pt x="6515" y="0"/>
                </a:lnTo>
                <a:lnTo>
                  <a:pt x="0" y="6522"/>
                </a:lnTo>
                <a:lnTo>
                  <a:pt x="0" y="22593"/>
                </a:lnTo>
                <a:lnTo>
                  <a:pt x="6515" y="29109"/>
                </a:lnTo>
                <a:lnTo>
                  <a:pt x="22593" y="29109"/>
                </a:lnTo>
                <a:lnTo>
                  <a:pt x="29109" y="22593"/>
                </a:lnTo>
                <a:lnTo>
                  <a:pt x="29109" y="6522"/>
                </a:lnTo>
                <a:lnTo>
                  <a:pt x="22593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0" name="object 30"/>
          <p:cNvSpPr/>
          <p:nvPr/>
        </p:nvSpPr>
        <p:spPr>
          <a:xfrm>
            <a:off x="7653048" y="2509546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29109" y="14554"/>
                </a:moveTo>
                <a:lnTo>
                  <a:pt x="29109" y="6522"/>
                </a:lnTo>
                <a:lnTo>
                  <a:pt x="22593" y="0"/>
                </a:lnTo>
                <a:lnTo>
                  <a:pt x="14554" y="0"/>
                </a:lnTo>
                <a:lnTo>
                  <a:pt x="6515" y="0"/>
                </a:lnTo>
                <a:lnTo>
                  <a:pt x="0" y="6522"/>
                </a:lnTo>
                <a:lnTo>
                  <a:pt x="0" y="14554"/>
                </a:lnTo>
                <a:lnTo>
                  <a:pt x="0" y="22593"/>
                </a:lnTo>
                <a:lnTo>
                  <a:pt x="6515" y="29109"/>
                </a:lnTo>
                <a:lnTo>
                  <a:pt x="14554" y="29109"/>
                </a:lnTo>
                <a:lnTo>
                  <a:pt x="22593" y="29109"/>
                </a:lnTo>
                <a:lnTo>
                  <a:pt x="29109" y="22593"/>
                </a:lnTo>
                <a:lnTo>
                  <a:pt x="29109" y="14554"/>
                </a:lnTo>
              </a:path>
            </a:pathLst>
          </a:custGeom>
          <a:ln w="4043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1" name="object 31"/>
          <p:cNvSpPr/>
          <p:nvPr/>
        </p:nvSpPr>
        <p:spPr>
          <a:xfrm>
            <a:off x="6489511" y="2844547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09" h="29210">
                <a:moveTo>
                  <a:pt x="22593" y="0"/>
                </a:moveTo>
                <a:lnTo>
                  <a:pt x="6515" y="0"/>
                </a:lnTo>
                <a:lnTo>
                  <a:pt x="0" y="6520"/>
                </a:lnTo>
                <a:lnTo>
                  <a:pt x="0" y="22591"/>
                </a:lnTo>
                <a:lnTo>
                  <a:pt x="6515" y="29111"/>
                </a:lnTo>
                <a:lnTo>
                  <a:pt x="22593" y="29111"/>
                </a:lnTo>
                <a:lnTo>
                  <a:pt x="29109" y="22591"/>
                </a:lnTo>
                <a:lnTo>
                  <a:pt x="29109" y="6520"/>
                </a:lnTo>
                <a:lnTo>
                  <a:pt x="22593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2" name="object 32"/>
          <p:cNvSpPr/>
          <p:nvPr/>
        </p:nvSpPr>
        <p:spPr>
          <a:xfrm>
            <a:off x="6489511" y="2844547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09" h="29210">
                <a:moveTo>
                  <a:pt x="29109" y="14556"/>
                </a:moveTo>
                <a:lnTo>
                  <a:pt x="29109" y="6520"/>
                </a:lnTo>
                <a:lnTo>
                  <a:pt x="22593" y="0"/>
                </a:lnTo>
                <a:lnTo>
                  <a:pt x="14554" y="0"/>
                </a:lnTo>
                <a:lnTo>
                  <a:pt x="6515" y="0"/>
                </a:lnTo>
                <a:lnTo>
                  <a:pt x="0" y="6520"/>
                </a:lnTo>
                <a:lnTo>
                  <a:pt x="0" y="14556"/>
                </a:lnTo>
                <a:lnTo>
                  <a:pt x="0" y="22591"/>
                </a:lnTo>
                <a:lnTo>
                  <a:pt x="6515" y="29111"/>
                </a:lnTo>
                <a:lnTo>
                  <a:pt x="14554" y="29111"/>
                </a:lnTo>
                <a:lnTo>
                  <a:pt x="22593" y="29111"/>
                </a:lnTo>
                <a:lnTo>
                  <a:pt x="29109" y="22591"/>
                </a:lnTo>
                <a:lnTo>
                  <a:pt x="29109" y="14556"/>
                </a:lnTo>
              </a:path>
            </a:pathLst>
          </a:custGeom>
          <a:ln w="4043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3" name="object 33"/>
          <p:cNvSpPr/>
          <p:nvPr/>
        </p:nvSpPr>
        <p:spPr>
          <a:xfrm>
            <a:off x="7732952" y="2897536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22593" y="0"/>
                </a:moveTo>
                <a:lnTo>
                  <a:pt x="6515" y="0"/>
                </a:lnTo>
                <a:lnTo>
                  <a:pt x="0" y="6517"/>
                </a:lnTo>
                <a:lnTo>
                  <a:pt x="0" y="22589"/>
                </a:lnTo>
                <a:lnTo>
                  <a:pt x="6515" y="29109"/>
                </a:lnTo>
                <a:lnTo>
                  <a:pt x="22593" y="29109"/>
                </a:lnTo>
                <a:lnTo>
                  <a:pt x="29109" y="22589"/>
                </a:lnTo>
                <a:lnTo>
                  <a:pt x="29109" y="6517"/>
                </a:lnTo>
                <a:lnTo>
                  <a:pt x="22593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4" name="object 34"/>
          <p:cNvSpPr/>
          <p:nvPr/>
        </p:nvSpPr>
        <p:spPr>
          <a:xfrm>
            <a:off x="7732952" y="2897536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29109" y="14552"/>
                </a:moveTo>
                <a:lnTo>
                  <a:pt x="29109" y="6517"/>
                </a:lnTo>
                <a:lnTo>
                  <a:pt x="22593" y="0"/>
                </a:lnTo>
                <a:lnTo>
                  <a:pt x="14554" y="0"/>
                </a:lnTo>
                <a:lnTo>
                  <a:pt x="6515" y="0"/>
                </a:lnTo>
                <a:lnTo>
                  <a:pt x="0" y="6517"/>
                </a:lnTo>
                <a:lnTo>
                  <a:pt x="0" y="14552"/>
                </a:lnTo>
                <a:lnTo>
                  <a:pt x="0" y="22589"/>
                </a:lnTo>
                <a:lnTo>
                  <a:pt x="6515" y="29109"/>
                </a:lnTo>
                <a:lnTo>
                  <a:pt x="14554" y="29109"/>
                </a:lnTo>
                <a:lnTo>
                  <a:pt x="22593" y="29109"/>
                </a:lnTo>
                <a:lnTo>
                  <a:pt x="29109" y="22589"/>
                </a:lnTo>
                <a:lnTo>
                  <a:pt x="29109" y="14552"/>
                </a:lnTo>
              </a:path>
            </a:pathLst>
          </a:custGeom>
          <a:ln w="4043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5" name="object 35"/>
          <p:cNvSpPr/>
          <p:nvPr/>
        </p:nvSpPr>
        <p:spPr>
          <a:xfrm>
            <a:off x="7348169" y="2824573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22593" y="0"/>
                </a:moveTo>
                <a:lnTo>
                  <a:pt x="6515" y="0"/>
                </a:lnTo>
                <a:lnTo>
                  <a:pt x="0" y="6517"/>
                </a:lnTo>
                <a:lnTo>
                  <a:pt x="0" y="22589"/>
                </a:lnTo>
                <a:lnTo>
                  <a:pt x="6515" y="29109"/>
                </a:lnTo>
                <a:lnTo>
                  <a:pt x="22593" y="29109"/>
                </a:lnTo>
                <a:lnTo>
                  <a:pt x="29109" y="22589"/>
                </a:lnTo>
                <a:lnTo>
                  <a:pt x="29109" y="6517"/>
                </a:lnTo>
                <a:lnTo>
                  <a:pt x="22593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6" name="object 36"/>
          <p:cNvSpPr/>
          <p:nvPr/>
        </p:nvSpPr>
        <p:spPr>
          <a:xfrm>
            <a:off x="7348169" y="2824573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29109" y="14553"/>
                </a:moveTo>
                <a:lnTo>
                  <a:pt x="29109" y="6517"/>
                </a:lnTo>
                <a:lnTo>
                  <a:pt x="22593" y="0"/>
                </a:lnTo>
                <a:lnTo>
                  <a:pt x="14554" y="0"/>
                </a:lnTo>
                <a:lnTo>
                  <a:pt x="6515" y="0"/>
                </a:lnTo>
                <a:lnTo>
                  <a:pt x="0" y="6517"/>
                </a:lnTo>
                <a:lnTo>
                  <a:pt x="0" y="14553"/>
                </a:lnTo>
                <a:lnTo>
                  <a:pt x="0" y="22589"/>
                </a:lnTo>
                <a:lnTo>
                  <a:pt x="6515" y="29109"/>
                </a:lnTo>
                <a:lnTo>
                  <a:pt x="14554" y="29109"/>
                </a:lnTo>
                <a:lnTo>
                  <a:pt x="22593" y="29109"/>
                </a:lnTo>
                <a:lnTo>
                  <a:pt x="29109" y="22589"/>
                </a:lnTo>
                <a:lnTo>
                  <a:pt x="29109" y="14553"/>
                </a:lnTo>
              </a:path>
            </a:pathLst>
          </a:custGeom>
          <a:ln w="4043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7" name="object 37"/>
          <p:cNvSpPr/>
          <p:nvPr/>
        </p:nvSpPr>
        <p:spPr>
          <a:xfrm>
            <a:off x="6978769" y="2114401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09">
                <a:moveTo>
                  <a:pt x="22587" y="0"/>
                </a:moveTo>
                <a:lnTo>
                  <a:pt x="6515" y="0"/>
                </a:lnTo>
                <a:lnTo>
                  <a:pt x="0" y="6515"/>
                </a:lnTo>
                <a:lnTo>
                  <a:pt x="0" y="22587"/>
                </a:lnTo>
                <a:lnTo>
                  <a:pt x="6515" y="29109"/>
                </a:lnTo>
                <a:lnTo>
                  <a:pt x="22587" y="29109"/>
                </a:lnTo>
                <a:lnTo>
                  <a:pt x="29109" y="22587"/>
                </a:lnTo>
                <a:lnTo>
                  <a:pt x="29109" y="6515"/>
                </a:lnTo>
                <a:lnTo>
                  <a:pt x="22587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8" name="object 38"/>
          <p:cNvSpPr/>
          <p:nvPr/>
        </p:nvSpPr>
        <p:spPr>
          <a:xfrm>
            <a:off x="6978769" y="2114401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09">
                <a:moveTo>
                  <a:pt x="29109" y="14554"/>
                </a:moveTo>
                <a:lnTo>
                  <a:pt x="29109" y="6515"/>
                </a:lnTo>
                <a:lnTo>
                  <a:pt x="22587" y="0"/>
                </a:lnTo>
                <a:lnTo>
                  <a:pt x="14554" y="0"/>
                </a:lnTo>
                <a:lnTo>
                  <a:pt x="6515" y="0"/>
                </a:lnTo>
                <a:lnTo>
                  <a:pt x="0" y="6515"/>
                </a:lnTo>
                <a:lnTo>
                  <a:pt x="0" y="14554"/>
                </a:lnTo>
                <a:lnTo>
                  <a:pt x="0" y="22587"/>
                </a:lnTo>
                <a:lnTo>
                  <a:pt x="6515" y="29109"/>
                </a:lnTo>
                <a:lnTo>
                  <a:pt x="14554" y="29109"/>
                </a:lnTo>
                <a:lnTo>
                  <a:pt x="22587" y="29109"/>
                </a:lnTo>
                <a:lnTo>
                  <a:pt x="29109" y="22587"/>
                </a:lnTo>
                <a:lnTo>
                  <a:pt x="29109" y="14554"/>
                </a:lnTo>
              </a:path>
            </a:pathLst>
          </a:custGeom>
          <a:ln w="4043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9" name="object 39"/>
          <p:cNvSpPr/>
          <p:nvPr/>
        </p:nvSpPr>
        <p:spPr>
          <a:xfrm>
            <a:off x="6450949" y="3105415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09" h="29210">
                <a:moveTo>
                  <a:pt x="22593" y="0"/>
                </a:moveTo>
                <a:lnTo>
                  <a:pt x="6522" y="0"/>
                </a:lnTo>
                <a:lnTo>
                  <a:pt x="0" y="6517"/>
                </a:lnTo>
                <a:lnTo>
                  <a:pt x="0" y="22589"/>
                </a:lnTo>
                <a:lnTo>
                  <a:pt x="6522" y="29109"/>
                </a:lnTo>
                <a:lnTo>
                  <a:pt x="22593" y="29109"/>
                </a:lnTo>
                <a:lnTo>
                  <a:pt x="29109" y="22589"/>
                </a:lnTo>
                <a:lnTo>
                  <a:pt x="29109" y="6517"/>
                </a:lnTo>
                <a:lnTo>
                  <a:pt x="22593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0" name="object 40"/>
          <p:cNvSpPr/>
          <p:nvPr/>
        </p:nvSpPr>
        <p:spPr>
          <a:xfrm>
            <a:off x="6450949" y="3105415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09" h="29210">
                <a:moveTo>
                  <a:pt x="29109" y="14553"/>
                </a:moveTo>
                <a:lnTo>
                  <a:pt x="29109" y="6517"/>
                </a:lnTo>
                <a:lnTo>
                  <a:pt x="22593" y="0"/>
                </a:lnTo>
                <a:lnTo>
                  <a:pt x="14554" y="0"/>
                </a:lnTo>
                <a:lnTo>
                  <a:pt x="6522" y="0"/>
                </a:lnTo>
                <a:lnTo>
                  <a:pt x="0" y="6517"/>
                </a:lnTo>
                <a:lnTo>
                  <a:pt x="0" y="14553"/>
                </a:lnTo>
                <a:lnTo>
                  <a:pt x="0" y="22589"/>
                </a:lnTo>
                <a:lnTo>
                  <a:pt x="6522" y="29109"/>
                </a:lnTo>
                <a:lnTo>
                  <a:pt x="14554" y="29109"/>
                </a:lnTo>
                <a:lnTo>
                  <a:pt x="22593" y="29109"/>
                </a:lnTo>
                <a:lnTo>
                  <a:pt x="29109" y="22589"/>
                </a:lnTo>
                <a:lnTo>
                  <a:pt x="29109" y="14553"/>
                </a:lnTo>
              </a:path>
            </a:pathLst>
          </a:custGeom>
          <a:ln w="4043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1" name="object 41"/>
          <p:cNvSpPr/>
          <p:nvPr/>
        </p:nvSpPr>
        <p:spPr>
          <a:xfrm>
            <a:off x="6547732" y="2794660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09" h="29210">
                <a:moveTo>
                  <a:pt x="22587" y="0"/>
                </a:moveTo>
                <a:lnTo>
                  <a:pt x="6515" y="0"/>
                </a:lnTo>
                <a:lnTo>
                  <a:pt x="0" y="6520"/>
                </a:lnTo>
                <a:lnTo>
                  <a:pt x="0" y="22591"/>
                </a:lnTo>
                <a:lnTo>
                  <a:pt x="6515" y="29111"/>
                </a:lnTo>
                <a:lnTo>
                  <a:pt x="22587" y="29111"/>
                </a:lnTo>
                <a:lnTo>
                  <a:pt x="29109" y="22591"/>
                </a:lnTo>
                <a:lnTo>
                  <a:pt x="29109" y="6520"/>
                </a:lnTo>
                <a:lnTo>
                  <a:pt x="22587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2" name="object 42"/>
          <p:cNvSpPr/>
          <p:nvPr/>
        </p:nvSpPr>
        <p:spPr>
          <a:xfrm>
            <a:off x="6547732" y="2794660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09" h="29210">
                <a:moveTo>
                  <a:pt x="29109" y="14555"/>
                </a:moveTo>
                <a:lnTo>
                  <a:pt x="29109" y="6520"/>
                </a:lnTo>
                <a:lnTo>
                  <a:pt x="22587" y="0"/>
                </a:lnTo>
                <a:lnTo>
                  <a:pt x="14554" y="0"/>
                </a:lnTo>
                <a:lnTo>
                  <a:pt x="6515" y="0"/>
                </a:lnTo>
                <a:lnTo>
                  <a:pt x="0" y="6520"/>
                </a:lnTo>
                <a:lnTo>
                  <a:pt x="0" y="14555"/>
                </a:lnTo>
                <a:lnTo>
                  <a:pt x="0" y="22591"/>
                </a:lnTo>
                <a:lnTo>
                  <a:pt x="6515" y="29111"/>
                </a:lnTo>
                <a:lnTo>
                  <a:pt x="14554" y="29111"/>
                </a:lnTo>
                <a:lnTo>
                  <a:pt x="22587" y="29111"/>
                </a:lnTo>
                <a:lnTo>
                  <a:pt x="29109" y="22591"/>
                </a:lnTo>
                <a:lnTo>
                  <a:pt x="29109" y="14555"/>
                </a:lnTo>
              </a:path>
            </a:pathLst>
          </a:custGeom>
          <a:ln w="4043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3" name="object 43"/>
          <p:cNvSpPr/>
          <p:nvPr/>
        </p:nvSpPr>
        <p:spPr>
          <a:xfrm>
            <a:off x="6812122" y="2199541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09">
                <a:moveTo>
                  <a:pt x="22587" y="0"/>
                </a:moveTo>
                <a:lnTo>
                  <a:pt x="6515" y="0"/>
                </a:lnTo>
                <a:lnTo>
                  <a:pt x="0" y="6515"/>
                </a:lnTo>
                <a:lnTo>
                  <a:pt x="0" y="22593"/>
                </a:lnTo>
                <a:lnTo>
                  <a:pt x="6515" y="29109"/>
                </a:lnTo>
                <a:lnTo>
                  <a:pt x="22587" y="29109"/>
                </a:lnTo>
                <a:lnTo>
                  <a:pt x="29109" y="22593"/>
                </a:lnTo>
                <a:lnTo>
                  <a:pt x="29109" y="6515"/>
                </a:lnTo>
                <a:lnTo>
                  <a:pt x="22587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4" name="object 44"/>
          <p:cNvSpPr/>
          <p:nvPr/>
        </p:nvSpPr>
        <p:spPr>
          <a:xfrm>
            <a:off x="6812122" y="2199541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09">
                <a:moveTo>
                  <a:pt x="29109" y="14554"/>
                </a:moveTo>
                <a:lnTo>
                  <a:pt x="29109" y="6515"/>
                </a:lnTo>
                <a:lnTo>
                  <a:pt x="22587" y="0"/>
                </a:lnTo>
                <a:lnTo>
                  <a:pt x="14554" y="0"/>
                </a:lnTo>
                <a:lnTo>
                  <a:pt x="6515" y="0"/>
                </a:lnTo>
                <a:lnTo>
                  <a:pt x="0" y="6515"/>
                </a:lnTo>
                <a:lnTo>
                  <a:pt x="0" y="14554"/>
                </a:lnTo>
                <a:lnTo>
                  <a:pt x="0" y="22593"/>
                </a:lnTo>
                <a:lnTo>
                  <a:pt x="6515" y="29109"/>
                </a:lnTo>
                <a:lnTo>
                  <a:pt x="14554" y="29109"/>
                </a:lnTo>
                <a:lnTo>
                  <a:pt x="22587" y="29109"/>
                </a:lnTo>
                <a:lnTo>
                  <a:pt x="29109" y="22593"/>
                </a:lnTo>
                <a:lnTo>
                  <a:pt x="29109" y="14554"/>
                </a:lnTo>
              </a:path>
            </a:pathLst>
          </a:custGeom>
          <a:ln w="4043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5" name="object 45"/>
          <p:cNvSpPr/>
          <p:nvPr/>
        </p:nvSpPr>
        <p:spPr>
          <a:xfrm>
            <a:off x="5055285" y="1615637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09" h="29209">
                <a:moveTo>
                  <a:pt x="22589" y="0"/>
                </a:moveTo>
                <a:lnTo>
                  <a:pt x="6517" y="0"/>
                </a:lnTo>
                <a:lnTo>
                  <a:pt x="0" y="6515"/>
                </a:lnTo>
                <a:lnTo>
                  <a:pt x="0" y="22593"/>
                </a:lnTo>
                <a:lnTo>
                  <a:pt x="6517" y="29109"/>
                </a:lnTo>
                <a:lnTo>
                  <a:pt x="22589" y="29109"/>
                </a:lnTo>
                <a:lnTo>
                  <a:pt x="29109" y="22593"/>
                </a:lnTo>
                <a:lnTo>
                  <a:pt x="29109" y="6515"/>
                </a:lnTo>
                <a:lnTo>
                  <a:pt x="22589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6" name="object 46"/>
          <p:cNvSpPr/>
          <p:nvPr/>
        </p:nvSpPr>
        <p:spPr>
          <a:xfrm>
            <a:off x="5055285" y="1615637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09" h="29209">
                <a:moveTo>
                  <a:pt x="29109" y="14554"/>
                </a:moveTo>
                <a:lnTo>
                  <a:pt x="29109" y="6515"/>
                </a:lnTo>
                <a:lnTo>
                  <a:pt x="22589" y="0"/>
                </a:lnTo>
                <a:lnTo>
                  <a:pt x="14553" y="0"/>
                </a:lnTo>
                <a:lnTo>
                  <a:pt x="6517" y="0"/>
                </a:lnTo>
                <a:lnTo>
                  <a:pt x="0" y="6515"/>
                </a:lnTo>
                <a:lnTo>
                  <a:pt x="0" y="14554"/>
                </a:lnTo>
                <a:lnTo>
                  <a:pt x="0" y="22593"/>
                </a:lnTo>
                <a:lnTo>
                  <a:pt x="6517" y="29109"/>
                </a:lnTo>
                <a:lnTo>
                  <a:pt x="14553" y="29109"/>
                </a:lnTo>
                <a:lnTo>
                  <a:pt x="22589" y="29109"/>
                </a:lnTo>
                <a:lnTo>
                  <a:pt x="29109" y="22593"/>
                </a:lnTo>
                <a:lnTo>
                  <a:pt x="29109" y="14554"/>
                </a:lnTo>
              </a:path>
            </a:pathLst>
          </a:custGeom>
          <a:ln w="4043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7" name="object 47"/>
          <p:cNvSpPr/>
          <p:nvPr/>
        </p:nvSpPr>
        <p:spPr>
          <a:xfrm>
            <a:off x="5761714" y="855044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09" h="29209">
                <a:moveTo>
                  <a:pt x="22593" y="0"/>
                </a:moveTo>
                <a:lnTo>
                  <a:pt x="6522" y="0"/>
                </a:lnTo>
                <a:lnTo>
                  <a:pt x="0" y="6522"/>
                </a:lnTo>
                <a:lnTo>
                  <a:pt x="0" y="22593"/>
                </a:lnTo>
                <a:lnTo>
                  <a:pt x="6522" y="29109"/>
                </a:lnTo>
                <a:lnTo>
                  <a:pt x="22593" y="29109"/>
                </a:lnTo>
                <a:lnTo>
                  <a:pt x="29109" y="22593"/>
                </a:lnTo>
                <a:lnTo>
                  <a:pt x="29109" y="6522"/>
                </a:lnTo>
                <a:lnTo>
                  <a:pt x="22593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8" name="object 48"/>
          <p:cNvSpPr/>
          <p:nvPr/>
        </p:nvSpPr>
        <p:spPr>
          <a:xfrm>
            <a:off x="5761714" y="855044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09" h="29209">
                <a:moveTo>
                  <a:pt x="29109" y="14554"/>
                </a:moveTo>
                <a:lnTo>
                  <a:pt x="29109" y="6522"/>
                </a:lnTo>
                <a:lnTo>
                  <a:pt x="22593" y="0"/>
                </a:lnTo>
                <a:lnTo>
                  <a:pt x="14554" y="0"/>
                </a:lnTo>
                <a:lnTo>
                  <a:pt x="6522" y="0"/>
                </a:lnTo>
                <a:lnTo>
                  <a:pt x="0" y="6522"/>
                </a:lnTo>
                <a:lnTo>
                  <a:pt x="0" y="14554"/>
                </a:lnTo>
                <a:lnTo>
                  <a:pt x="0" y="22593"/>
                </a:lnTo>
                <a:lnTo>
                  <a:pt x="6522" y="29109"/>
                </a:lnTo>
                <a:lnTo>
                  <a:pt x="14554" y="29109"/>
                </a:lnTo>
                <a:lnTo>
                  <a:pt x="22593" y="29109"/>
                </a:lnTo>
                <a:lnTo>
                  <a:pt x="29109" y="22593"/>
                </a:lnTo>
                <a:lnTo>
                  <a:pt x="29109" y="14554"/>
                </a:lnTo>
              </a:path>
            </a:pathLst>
          </a:custGeom>
          <a:ln w="4043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9" name="object 49"/>
          <p:cNvSpPr/>
          <p:nvPr/>
        </p:nvSpPr>
        <p:spPr>
          <a:xfrm>
            <a:off x="5269147" y="1802473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09" h="29209">
                <a:moveTo>
                  <a:pt x="22589" y="0"/>
                </a:moveTo>
                <a:lnTo>
                  <a:pt x="6517" y="0"/>
                </a:lnTo>
                <a:lnTo>
                  <a:pt x="0" y="6522"/>
                </a:lnTo>
                <a:lnTo>
                  <a:pt x="0" y="22593"/>
                </a:lnTo>
                <a:lnTo>
                  <a:pt x="6517" y="29109"/>
                </a:lnTo>
                <a:lnTo>
                  <a:pt x="22589" y="29109"/>
                </a:lnTo>
                <a:lnTo>
                  <a:pt x="29109" y="22593"/>
                </a:lnTo>
                <a:lnTo>
                  <a:pt x="29109" y="6522"/>
                </a:lnTo>
                <a:lnTo>
                  <a:pt x="22589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0" name="object 50"/>
          <p:cNvSpPr/>
          <p:nvPr/>
        </p:nvSpPr>
        <p:spPr>
          <a:xfrm>
            <a:off x="5269147" y="1802473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09" h="29209">
                <a:moveTo>
                  <a:pt x="29109" y="14554"/>
                </a:moveTo>
                <a:lnTo>
                  <a:pt x="29109" y="6522"/>
                </a:lnTo>
                <a:lnTo>
                  <a:pt x="22589" y="0"/>
                </a:lnTo>
                <a:lnTo>
                  <a:pt x="14553" y="0"/>
                </a:lnTo>
                <a:lnTo>
                  <a:pt x="6517" y="0"/>
                </a:lnTo>
                <a:lnTo>
                  <a:pt x="0" y="6522"/>
                </a:lnTo>
                <a:lnTo>
                  <a:pt x="0" y="14554"/>
                </a:lnTo>
                <a:lnTo>
                  <a:pt x="0" y="22593"/>
                </a:lnTo>
                <a:lnTo>
                  <a:pt x="6517" y="29109"/>
                </a:lnTo>
                <a:lnTo>
                  <a:pt x="14553" y="29109"/>
                </a:lnTo>
                <a:lnTo>
                  <a:pt x="22589" y="29109"/>
                </a:lnTo>
                <a:lnTo>
                  <a:pt x="29109" y="22593"/>
                </a:lnTo>
                <a:lnTo>
                  <a:pt x="29109" y="14554"/>
                </a:lnTo>
              </a:path>
            </a:pathLst>
          </a:custGeom>
          <a:ln w="4043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1" name="object 51"/>
          <p:cNvSpPr/>
          <p:nvPr/>
        </p:nvSpPr>
        <p:spPr>
          <a:xfrm>
            <a:off x="5909240" y="1686676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09" h="29209">
                <a:moveTo>
                  <a:pt x="22593" y="0"/>
                </a:moveTo>
                <a:lnTo>
                  <a:pt x="6522" y="0"/>
                </a:lnTo>
                <a:lnTo>
                  <a:pt x="0" y="6515"/>
                </a:lnTo>
                <a:lnTo>
                  <a:pt x="0" y="22587"/>
                </a:lnTo>
                <a:lnTo>
                  <a:pt x="6522" y="29109"/>
                </a:lnTo>
                <a:lnTo>
                  <a:pt x="22593" y="29109"/>
                </a:lnTo>
                <a:lnTo>
                  <a:pt x="29109" y="22587"/>
                </a:lnTo>
                <a:lnTo>
                  <a:pt x="29109" y="6515"/>
                </a:lnTo>
                <a:lnTo>
                  <a:pt x="22593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2" name="object 52"/>
          <p:cNvSpPr/>
          <p:nvPr/>
        </p:nvSpPr>
        <p:spPr>
          <a:xfrm>
            <a:off x="5909240" y="1686676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09" h="29209">
                <a:moveTo>
                  <a:pt x="29109" y="14554"/>
                </a:moveTo>
                <a:lnTo>
                  <a:pt x="29109" y="6515"/>
                </a:lnTo>
                <a:lnTo>
                  <a:pt x="22593" y="0"/>
                </a:lnTo>
                <a:lnTo>
                  <a:pt x="14554" y="0"/>
                </a:lnTo>
                <a:lnTo>
                  <a:pt x="6522" y="0"/>
                </a:lnTo>
                <a:lnTo>
                  <a:pt x="0" y="6515"/>
                </a:lnTo>
                <a:lnTo>
                  <a:pt x="0" y="14554"/>
                </a:lnTo>
                <a:lnTo>
                  <a:pt x="0" y="22587"/>
                </a:lnTo>
                <a:lnTo>
                  <a:pt x="6522" y="29109"/>
                </a:lnTo>
                <a:lnTo>
                  <a:pt x="14554" y="29109"/>
                </a:lnTo>
                <a:lnTo>
                  <a:pt x="22593" y="29109"/>
                </a:lnTo>
                <a:lnTo>
                  <a:pt x="29109" y="22587"/>
                </a:lnTo>
                <a:lnTo>
                  <a:pt x="29109" y="14554"/>
                </a:lnTo>
              </a:path>
            </a:pathLst>
          </a:custGeom>
          <a:ln w="4043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3" name="object 53"/>
          <p:cNvSpPr/>
          <p:nvPr/>
        </p:nvSpPr>
        <p:spPr>
          <a:xfrm>
            <a:off x="5779662" y="2252847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09" h="29209">
                <a:moveTo>
                  <a:pt x="22587" y="0"/>
                </a:moveTo>
                <a:lnTo>
                  <a:pt x="6515" y="0"/>
                </a:lnTo>
                <a:lnTo>
                  <a:pt x="0" y="6515"/>
                </a:lnTo>
                <a:lnTo>
                  <a:pt x="0" y="22587"/>
                </a:lnTo>
                <a:lnTo>
                  <a:pt x="6515" y="29109"/>
                </a:lnTo>
                <a:lnTo>
                  <a:pt x="22587" y="29109"/>
                </a:lnTo>
                <a:lnTo>
                  <a:pt x="29109" y="22587"/>
                </a:lnTo>
                <a:lnTo>
                  <a:pt x="29109" y="6515"/>
                </a:lnTo>
                <a:lnTo>
                  <a:pt x="22587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4" name="object 54"/>
          <p:cNvSpPr/>
          <p:nvPr/>
        </p:nvSpPr>
        <p:spPr>
          <a:xfrm>
            <a:off x="5779662" y="2252847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09" h="29209">
                <a:moveTo>
                  <a:pt x="29109" y="14554"/>
                </a:moveTo>
                <a:lnTo>
                  <a:pt x="29109" y="6515"/>
                </a:lnTo>
                <a:lnTo>
                  <a:pt x="22587" y="0"/>
                </a:lnTo>
                <a:lnTo>
                  <a:pt x="14554" y="0"/>
                </a:lnTo>
                <a:lnTo>
                  <a:pt x="6515" y="0"/>
                </a:lnTo>
                <a:lnTo>
                  <a:pt x="0" y="6515"/>
                </a:lnTo>
                <a:lnTo>
                  <a:pt x="0" y="14554"/>
                </a:lnTo>
                <a:lnTo>
                  <a:pt x="0" y="22587"/>
                </a:lnTo>
                <a:lnTo>
                  <a:pt x="6515" y="29109"/>
                </a:lnTo>
                <a:lnTo>
                  <a:pt x="14554" y="29109"/>
                </a:lnTo>
                <a:lnTo>
                  <a:pt x="22587" y="29109"/>
                </a:lnTo>
                <a:lnTo>
                  <a:pt x="29109" y="22587"/>
                </a:lnTo>
                <a:lnTo>
                  <a:pt x="29109" y="14554"/>
                </a:lnTo>
              </a:path>
            </a:pathLst>
          </a:custGeom>
          <a:ln w="4043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5" name="object 55"/>
          <p:cNvSpPr/>
          <p:nvPr/>
        </p:nvSpPr>
        <p:spPr>
          <a:xfrm>
            <a:off x="6391447" y="1524943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09" h="29209">
                <a:moveTo>
                  <a:pt x="22587" y="0"/>
                </a:moveTo>
                <a:lnTo>
                  <a:pt x="6515" y="0"/>
                </a:lnTo>
                <a:lnTo>
                  <a:pt x="0" y="6522"/>
                </a:lnTo>
                <a:lnTo>
                  <a:pt x="0" y="22593"/>
                </a:lnTo>
                <a:lnTo>
                  <a:pt x="6515" y="29109"/>
                </a:lnTo>
                <a:lnTo>
                  <a:pt x="22587" y="29109"/>
                </a:lnTo>
                <a:lnTo>
                  <a:pt x="29109" y="22593"/>
                </a:lnTo>
                <a:lnTo>
                  <a:pt x="29109" y="6522"/>
                </a:lnTo>
                <a:lnTo>
                  <a:pt x="22587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6" name="object 56"/>
          <p:cNvSpPr/>
          <p:nvPr/>
        </p:nvSpPr>
        <p:spPr>
          <a:xfrm>
            <a:off x="6391447" y="1524943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09" h="29209">
                <a:moveTo>
                  <a:pt x="29109" y="14554"/>
                </a:moveTo>
                <a:lnTo>
                  <a:pt x="29109" y="6522"/>
                </a:lnTo>
                <a:lnTo>
                  <a:pt x="22587" y="0"/>
                </a:lnTo>
                <a:lnTo>
                  <a:pt x="14554" y="0"/>
                </a:lnTo>
                <a:lnTo>
                  <a:pt x="6515" y="0"/>
                </a:lnTo>
                <a:lnTo>
                  <a:pt x="0" y="6522"/>
                </a:lnTo>
                <a:lnTo>
                  <a:pt x="0" y="14554"/>
                </a:lnTo>
                <a:lnTo>
                  <a:pt x="0" y="22593"/>
                </a:lnTo>
                <a:lnTo>
                  <a:pt x="6515" y="29109"/>
                </a:lnTo>
                <a:lnTo>
                  <a:pt x="14554" y="29109"/>
                </a:lnTo>
                <a:lnTo>
                  <a:pt x="22587" y="29109"/>
                </a:lnTo>
                <a:lnTo>
                  <a:pt x="29109" y="22593"/>
                </a:lnTo>
                <a:lnTo>
                  <a:pt x="29109" y="14554"/>
                </a:lnTo>
              </a:path>
            </a:pathLst>
          </a:custGeom>
          <a:ln w="4043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7" name="object 57"/>
          <p:cNvSpPr/>
          <p:nvPr/>
        </p:nvSpPr>
        <p:spPr>
          <a:xfrm>
            <a:off x="5576372" y="1142189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09" h="29209">
                <a:moveTo>
                  <a:pt x="22592" y="0"/>
                </a:moveTo>
                <a:lnTo>
                  <a:pt x="6520" y="0"/>
                </a:lnTo>
                <a:lnTo>
                  <a:pt x="0" y="6522"/>
                </a:lnTo>
                <a:lnTo>
                  <a:pt x="0" y="22593"/>
                </a:lnTo>
                <a:lnTo>
                  <a:pt x="6520" y="29109"/>
                </a:lnTo>
                <a:lnTo>
                  <a:pt x="22592" y="29109"/>
                </a:lnTo>
                <a:lnTo>
                  <a:pt x="29109" y="22593"/>
                </a:lnTo>
                <a:lnTo>
                  <a:pt x="29109" y="6522"/>
                </a:lnTo>
                <a:lnTo>
                  <a:pt x="22592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8" name="object 58"/>
          <p:cNvSpPr/>
          <p:nvPr/>
        </p:nvSpPr>
        <p:spPr>
          <a:xfrm>
            <a:off x="5576372" y="1142189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09" h="29209">
                <a:moveTo>
                  <a:pt x="29109" y="14554"/>
                </a:moveTo>
                <a:lnTo>
                  <a:pt x="29109" y="6522"/>
                </a:lnTo>
                <a:lnTo>
                  <a:pt x="22592" y="0"/>
                </a:lnTo>
                <a:lnTo>
                  <a:pt x="14556" y="0"/>
                </a:lnTo>
                <a:lnTo>
                  <a:pt x="6520" y="0"/>
                </a:lnTo>
                <a:lnTo>
                  <a:pt x="0" y="6522"/>
                </a:lnTo>
                <a:lnTo>
                  <a:pt x="0" y="14554"/>
                </a:lnTo>
                <a:lnTo>
                  <a:pt x="0" y="22593"/>
                </a:lnTo>
                <a:lnTo>
                  <a:pt x="6520" y="29109"/>
                </a:lnTo>
                <a:lnTo>
                  <a:pt x="14556" y="29109"/>
                </a:lnTo>
                <a:lnTo>
                  <a:pt x="22592" y="29109"/>
                </a:lnTo>
                <a:lnTo>
                  <a:pt x="29109" y="22593"/>
                </a:lnTo>
                <a:lnTo>
                  <a:pt x="29109" y="14554"/>
                </a:lnTo>
              </a:path>
            </a:pathLst>
          </a:custGeom>
          <a:ln w="4043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9" name="object 59"/>
          <p:cNvSpPr/>
          <p:nvPr/>
        </p:nvSpPr>
        <p:spPr>
          <a:xfrm>
            <a:off x="5541337" y="1917310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09" h="29209">
                <a:moveTo>
                  <a:pt x="22589" y="0"/>
                </a:moveTo>
                <a:lnTo>
                  <a:pt x="6517" y="0"/>
                </a:lnTo>
                <a:lnTo>
                  <a:pt x="0" y="6522"/>
                </a:lnTo>
                <a:lnTo>
                  <a:pt x="0" y="22593"/>
                </a:lnTo>
                <a:lnTo>
                  <a:pt x="6517" y="29109"/>
                </a:lnTo>
                <a:lnTo>
                  <a:pt x="22589" y="29109"/>
                </a:lnTo>
                <a:lnTo>
                  <a:pt x="29109" y="22593"/>
                </a:lnTo>
                <a:lnTo>
                  <a:pt x="29109" y="6522"/>
                </a:lnTo>
                <a:lnTo>
                  <a:pt x="22589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0" name="object 60"/>
          <p:cNvSpPr/>
          <p:nvPr/>
        </p:nvSpPr>
        <p:spPr>
          <a:xfrm>
            <a:off x="5541337" y="1917310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09" h="29209">
                <a:moveTo>
                  <a:pt x="29109" y="14554"/>
                </a:moveTo>
                <a:lnTo>
                  <a:pt x="29109" y="6522"/>
                </a:lnTo>
                <a:lnTo>
                  <a:pt x="22589" y="0"/>
                </a:lnTo>
                <a:lnTo>
                  <a:pt x="14553" y="0"/>
                </a:lnTo>
                <a:lnTo>
                  <a:pt x="6517" y="0"/>
                </a:lnTo>
                <a:lnTo>
                  <a:pt x="0" y="6522"/>
                </a:lnTo>
                <a:lnTo>
                  <a:pt x="0" y="14554"/>
                </a:lnTo>
                <a:lnTo>
                  <a:pt x="0" y="22593"/>
                </a:lnTo>
                <a:lnTo>
                  <a:pt x="6517" y="29109"/>
                </a:lnTo>
                <a:lnTo>
                  <a:pt x="14553" y="29109"/>
                </a:lnTo>
                <a:lnTo>
                  <a:pt x="22589" y="29109"/>
                </a:lnTo>
                <a:lnTo>
                  <a:pt x="29109" y="22593"/>
                </a:lnTo>
                <a:lnTo>
                  <a:pt x="29109" y="14554"/>
                </a:lnTo>
              </a:path>
            </a:pathLst>
          </a:custGeom>
          <a:ln w="4043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1" name="object 61"/>
          <p:cNvSpPr/>
          <p:nvPr/>
        </p:nvSpPr>
        <p:spPr>
          <a:xfrm>
            <a:off x="5526597" y="1142938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09" h="29209">
                <a:moveTo>
                  <a:pt x="22589" y="0"/>
                </a:moveTo>
                <a:lnTo>
                  <a:pt x="6517" y="0"/>
                </a:lnTo>
                <a:lnTo>
                  <a:pt x="0" y="6515"/>
                </a:lnTo>
                <a:lnTo>
                  <a:pt x="0" y="22593"/>
                </a:lnTo>
                <a:lnTo>
                  <a:pt x="6517" y="29109"/>
                </a:lnTo>
                <a:lnTo>
                  <a:pt x="22589" y="29109"/>
                </a:lnTo>
                <a:lnTo>
                  <a:pt x="29109" y="22593"/>
                </a:lnTo>
                <a:lnTo>
                  <a:pt x="29109" y="6515"/>
                </a:lnTo>
                <a:lnTo>
                  <a:pt x="22589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2" name="object 62"/>
          <p:cNvSpPr/>
          <p:nvPr/>
        </p:nvSpPr>
        <p:spPr>
          <a:xfrm>
            <a:off x="5526597" y="1142938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09" h="29209">
                <a:moveTo>
                  <a:pt x="29109" y="14554"/>
                </a:moveTo>
                <a:lnTo>
                  <a:pt x="29109" y="6515"/>
                </a:lnTo>
                <a:lnTo>
                  <a:pt x="22589" y="0"/>
                </a:lnTo>
                <a:lnTo>
                  <a:pt x="14553" y="0"/>
                </a:lnTo>
                <a:lnTo>
                  <a:pt x="6517" y="0"/>
                </a:lnTo>
                <a:lnTo>
                  <a:pt x="0" y="6515"/>
                </a:lnTo>
                <a:lnTo>
                  <a:pt x="0" y="14554"/>
                </a:lnTo>
                <a:lnTo>
                  <a:pt x="0" y="22593"/>
                </a:lnTo>
                <a:lnTo>
                  <a:pt x="6517" y="29109"/>
                </a:lnTo>
                <a:lnTo>
                  <a:pt x="14553" y="29109"/>
                </a:lnTo>
                <a:lnTo>
                  <a:pt x="22589" y="29109"/>
                </a:lnTo>
                <a:lnTo>
                  <a:pt x="29109" y="22593"/>
                </a:lnTo>
                <a:lnTo>
                  <a:pt x="29109" y="14554"/>
                </a:lnTo>
              </a:path>
            </a:pathLst>
          </a:custGeom>
          <a:ln w="4043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3" name="object 63"/>
          <p:cNvSpPr/>
          <p:nvPr/>
        </p:nvSpPr>
        <p:spPr>
          <a:xfrm>
            <a:off x="5893750" y="1684965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09" h="29209">
                <a:moveTo>
                  <a:pt x="22593" y="0"/>
                </a:moveTo>
                <a:lnTo>
                  <a:pt x="6515" y="0"/>
                </a:lnTo>
                <a:lnTo>
                  <a:pt x="0" y="6522"/>
                </a:lnTo>
                <a:lnTo>
                  <a:pt x="0" y="22593"/>
                </a:lnTo>
                <a:lnTo>
                  <a:pt x="6515" y="29109"/>
                </a:lnTo>
                <a:lnTo>
                  <a:pt x="22593" y="29109"/>
                </a:lnTo>
                <a:lnTo>
                  <a:pt x="29109" y="22593"/>
                </a:lnTo>
                <a:lnTo>
                  <a:pt x="29109" y="6522"/>
                </a:lnTo>
                <a:lnTo>
                  <a:pt x="22593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4" name="object 64"/>
          <p:cNvSpPr/>
          <p:nvPr/>
        </p:nvSpPr>
        <p:spPr>
          <a:xfrm>
            <a:off x="5893750" y="1684965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09" h="29209">
                <a:moveTo>
                  <a:pt x="29109" y="14554"/>
                </a:moveTo>
                <a:lnTo>
                  <a:pt x="29109" y="6522"/>
                </a:lnTo>
                <a:lnTo>
                  <a:pt x="22593" y="0"/>
                </a:lnTo>
                <a:lnTo>
                  <a:pt x="14554" y="0"/>
                </a:lnTo>
                <a:lnTo>
                  <a:pt x="6515" y="0"/>
                </a:lnTo>
                <a:lnTo>
                  <a:pt x="0" y="6522"/>
                </a:lnTo>
                <a:lnTo>
                  <a:pt x="0" y="14554"/>
                </a:lnTo>
                <a:lnTo>
                  <a:pt x="0" y="22593"/>
                </a:lnTo>
                <a:lnTo>
                  <a:pt x="6515" y="29109"/>
                </a:lnTo>
                <a:lnTo>
                  <a:pt x="14554" y="29109"/>
                </a:lnTo>
                <a:lnTo>
                  <a:pt x="22593" y="29109"/>
                </a:lnTo>
                <a:lnTo>
                  <a:pt x="29109" y="22593"/>
                </a:lnTo>
                <a:lnTo>
                  <a:pt x="29109" y="14554"/>
                </a:lnTo>
              </a:path>
            </a:pathLst>
          </a:custGeom>
          <a:ln w="4043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5" name="object 65"/>
          <p:cNvSpPr/>
          <p:nvPr/>
        </p:nvSpPr>
        <p:spPr>
          <a:xfrm>
            <a:off x="5658734" y="2494591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09" h="29210">
                <a:moveTo>
                  <a:pt x="22594" y="0"/>
                </a:moveTo>
                <a:lnTo>
                  <a:pt x="6520" y="0"/>
                </a:lnTo>
                <a:lnTo>
                  <a:pt x="0" y="6522"/>
                </a:lnTo>
                <a:lnTo>
                  <a:pt x="0" y="22593"/>
                </a:lnTo>
                <a:lnTo>
                  <a:pt x="6520" y="29109"/>
                </a:lnTo>
                <a:lnTo>
                  <a:pt x="22594" y="29109"/>
                </a:lnTo>
                <a:lnTo>
                  <a:pt x="29110" y="22593"/>
                </a:lnTo>
                <a:lnTo>
                  <a:pt x="29110" y="6522"/>
                </a:lnTo>
                <a:lnTo>
                  <a:pt x="22594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6" name="object 66"/>
          <p:cNvSpPr/>
          <p:nvPr/>
        </p:nvSpPr>
        <p:spPr>
          <a:xfrm>
            <a:off x="5658734" y="2494591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09" h="29210">
                <a:moveTo>
                  <a:pt x="29110" y="14554"/>
                </a:moveTo>
                <a:lnTo>
                  <a:pt x="29110" y="6522"/>
                </a:lnTo>
                <a:lnTo>
                  <a:pt x="22594" y="0"/>
                </a:lnTo>
                <a:lnTo>
                  <a:pt x="14555" y="0"/>
                </a:lnTo>
                <a:lnTo>
                  <a:pt x="6520" y="0"/>
                </a:lnTo>
                <a:lnTo>
                  <a:pt x="0" y="6522"/>
                </a:lnTo>
                <a:lnTo>
                  <a:pt x="0" y="14554"/>
                </a:lnTo>
                <a:lnTo>
                  <a:pt x="0" y="22593"/>
                </a:lnTo>
                <a:lnTo>
                  <a:pt x="6520" y="29109"/>
                </a:lnTo>
                <a:lnTo>
                  <a:pt x="14555" y="29109"/>
                </a:lnTo>
                <a:lnTo>
                  <a:pt x="22594" y="29109"/>
                </a:lnTo>
                <a:lnTo>
                  <a:pt x="29110" y="22593"/>
                </a:lnTo>
                <a:lnTo>
                  <a:pt x="29110" y="14554"/>
                </a:lnTo>
              </a:path>
            </a:pathLst>
          </a:custGeom>
          <a:ln w="4043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7" name="object 67"/>
          <p:cNvSpPr/>
          <p:nvPr/>
        </p:nvSpPr>
        <p:spPr>
          <a:xfrm>
            <a:off x="6096611" y="1147318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09" h="29209">
                <a:moveTo>
                  <a:pt x="22587" y="0"/>
                </a:moveTo>
                <a:lnTo>
                  <a:pt x="6515" y="0"/>
                </a:lnTo>
                <a:lnTo>
                  <a:pt x="0" y="6515"/>
                </a:lnTo>
                <a:lnTo>
                  <a:pt x="0" y="22593"/>
                </a:lnTo>
                <a:lnTo>
                  <a:pt x="6515" y="29109"/>
                </a:lnTo>
                <a:lnTo>
                  <a:pt x="22587" y="29109"/>
                </a:lnTo>
                <a:lnTo>
                  <a:pt x="29109" y="22593"/>
                </a:lnTo>
                <a:lnTo>
                  <a:pt x="29109" y="6515"/>
                </a:lnTo>
                <a:lnTo>
                  <a:pt x="22587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8" name="object 68"/>
          <p:cNvSpPr/>
          <p:nvPr/>
        </p:nvSpPr>
        <p:spPr>
          <a:xfrm>
            <a:off x="6096611" y="1147318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09" h="29209">
                <a:moveTo>
                  <a:pt x="29109" y="14554"/>
                </a:moveTo>
                <a:lnTo>
                  <a:pt x="29109" y="6515"/>
                </a:lnTo>
                <a:lnTo>
                  <a:pt x="22587" y="0"/>
                </a:lnTo>
                <a:lnTo>
                  <a:pt x="14554" y="0"/>
                </a:lnTo>
                <a:lnTo>
                  <a:pt x="6515" y="0"/>
                </a:lnTo>
                <a:lnTo>
                  <a:pt x="0" y="6515"/>
                </a:lnTo>
                <a:lnTo>
                  <a:pt x="0" y="14554"/>
                </a:lnTo>
                <a:lnTo>
                  <a:pt x="0" y="22593"/>
                </a:lnTo>
                <a:lnTo>
                  <a:pt x="6515" y="29109"/>
                </a:lnTo>
                <a:lnTo>
                  <a:pt x="14554" y="29109"/>
                </a:lnTo>
                <a:lnTo>
                  <a:pt x="22587" y="29109"/>
                </a:lnTo>
                <a:lnTo>
                  <a:pt x="29109" y="22593"/>
                </a:lnTo>
                <a:lnTo>
                  <a:pt x="29109" y="14554"/>
                </a:lnTo>
              </a:path>
            </a:pathLst>
          </a:custGeom>
          <a:ln w="4043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9" name="object 69"/>
          <p:cNvSpPr/>
          <p:nvPr/>
        </p:nvSpPr>
        <p:spPr>
          <a:xfrm>
            <a:off x="9226255" y="3224309"/>
            <a:ext cx="2203368" cy="0"/>
          </a:xfrm>
          <a:custGeom>
            <a:avLst/>
            <a:gdLst/>
            <a:ahLst/>
            <a:cxnLst/>
            <a:rect l="l" t="t" r="r" b="b"/>
            <a:pathLst>
              <a:path w="1111885">
                <a:moveTo>
                  <a:pt x="0" y="0"/>
                </a:moveTo>
                <a:lnTo>
                  <a:pt x="1111722" y="0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0" name="object 70"/>
          <p:cNvSpPr/>
          <p:nvPr/>
        </p:nvSpPr>
        <p:spPr>
          <a:xfrm>
            <a:off x="9226254" y="3224309"/>
            <a:ext cx="0" cy="78018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11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1" name="object 71"/>
          <p:cNvSpPr/>
          <p:nvPr/>
        </p:nvSpPr>
        <p:spPr>
          <a:xfrm>
            <a:off x="9777042" y="3224309"/>
            <a:ext cx="0" cy="78018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11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2" name="object 72"/>
          <p:cNvSpPr/>
          <p:nvPr/>
        </p:nvSpPr>
        <p:spPr>
          <a:xfrm>
            <a:off x="10327723" y="3224309"/>
            <a:ext cx="0" cy="78018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11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3" name="object 73"/>
          <p:cNvSpPr/>
          <p:nvPr/>
        </p:nvSpPr>
        <p:spPr>
          <a:xfrm>
            <a:off x="10878512" y="3224309"/>
            <a:ext cx="0" cy="78018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11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4" name="object 74"/>
          <p:cNvSpPr/>
          <p:nvPr/>
        </p:nvSpPr>
        <p:spPr>
          <a:xfrm>
            <a:off x="11429300" y="3224309"/>
            <a:ext cx="0" cy="78018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11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5" name="object 75"/>
          <p:cNvSpPr/>
          <p:nvPr/>
        </p:nvSpPr>
        <p:spPr>
          <a:xfrm>
            <a:off x="8822671" y="1123495"/>
            <a:ext cx="0" cy="1757911"/>
          </a:xfrm>
          <a:custGeom>
            <a:avLst/>
            <a:gdLst/>
            <a:ahLst/>
            <a:cxnLst/>
            <a:rect l="l" t="t" r="r" b="b"/>
            <a:pathLst>
              <a:path h="887094">
                <a:moveTo>
                  <a:pt x="0" y="886715"/>
                </a:moveTo>
                <a:lnTo>
                  <a:pt x="0" y="0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6" name="object 76"/>
          <p:cNvSpPr/>
          <p:nvPr/>
        </p:nvSpPr>
        <p:spPr>
          <a:xfrm>
            <a:off x="8745755" y="2880655"/>
            <a:ext cx="78018" cy="0"/>
          </a:xfrm>
          <a:custGeom>
            <a:avLst/>
            <a:gdLst/>
            <a:ahLst/>
            <a:cxnLst/>
            <a:rect l="l" t="t" r="r" b="b"/>
            <a:pathLst>
              <a:path w="39369">
                <a:moveTo>
                  <a:pt x="38812" y="0"/>
                </a:moveTo>
                <a:lnTo>
                  <a:pt x="0" y="0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7" name="object 77"/>
          <p:cNvSpPr/>
          <p:nvPr/>
        </p:nvSpPr>
        <p:spPr>
          <a:xfrm>
            <a:off x="8745755" y="2441283"/>
            <a:ext cx="78018" cy="0"/>
          </a:xfrm>
          <a:custGeom>
            <a:avLst/>
            <a:gdLst/>
            <a:ahLst/>
            <a:cxnLst/>
            <a:rect l="l" t="t" r="r" b="b"/>
            <a:pathLst>
              <a:path w="39369">
                <a:moveTo>
                  <a:pt x="38812" y="0"/>
                </a:moveTo>
                <a:lnTo>
                  <a:pt x="0" y="0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8" name="object 78"/>
          <p:cNvSpPr/>
          <p:nvPr/>
        </p:nvSpPr>
        <p:spPr>
          <a:xfrm>
            <a:off x="8745755" y="2002021"/>
            <a:ext cx="78018" cy="0"/>
          </a:xfrm>
          <a:custGeom>
            <a:avLst/>
            <a:gdLst/>
            <a:ahLst/>
            <a:cxnLst/>
            <a:rect l="l" t="t" r="r" b="b"/>
            <a:pathLst>
              <a:path w="39369">
                <a:moveTo>
                  <a:pt x="38812" y="0"/>
                </a:moveTo>
                <a:lnTo>
                  <a:pt x="0" y="0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9" name="object 79"/>
          <p:cNvSpPr/>
          <p:nvPr/>
        </p:nvSpPr>
        <p:spPr>
          <a:xfrm>
            <a:off x="8745755" y="1562758"/>
            <a:ext cx="78018" cy="0"/>
          </a:xfrm>
          <a:custGeom>
            <a:avLst/>
            <a:gdLst/>
            <a:ahLst/>
            <a:cxnLst/>
            <a:rect l="l" t="t" r="r" b="b"/>
            <a:pathLst>
              <a:path w="39369">
                <a:moveTo>
                  <a:pt x="38812" y="0"/>
                </a:moveTo>
                <a:lnTo>
                  <a:pt x="0" y="0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0" name="object 80"/>
          <p:cNvSpPr/>
          <p:nvPr/>
        </p:nvSpPr>
        <p:spPr>
          <a:xfrm>
            <a:off x="8745755" y="1123495"/>
            <a:ext cx="78018" cy="0"/>
          </a:xfrm>
          <a:custGeom>
            <a:avLst/>
            <a:gdLst/>
            <a:ahLst/>
            <a:cxnLst/>
            <a:rect l="l" t="t" r="r" b="b"/>
            <a:pathLst>
              <a:path w="39369">
                <a:moveTo>
                  <a:pt x="38812" y="0"/>
                </a:moveTo>
                <a:lnTo>
                  <a:pt x="0" y="0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1" name="object 81"/>
          <p:cNvSpPr txBox="1"/>
          <p:nvPr/>
        </p:nvSpPr>
        <p:spPr>
          <a:xfrm>
            <a:off x="8488750" y="2782420"/>
            <a:ext cx="152478" cy="197561"/>
          </a:xfrm>
          <a:prstGeom prst="rect">
            <a:avLst/>
          </a:prstGeom>
        </p:spPr>
        <p:txBody>
          <a:bodyPr vert="vert270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991" dirty="0">
                <a:latin typeface="Arial"/>
                <a:cs typeface="Arial"/>
              </a:rPr>
              <a:t>−1</a:t>
            </a:r>
            <a:endParaRPr sz="991">
              <a:latin typeface="Arial"/>
              <a:cs typeface="Arial"/>
            </a:endParaRPr>
          </a:p>
        </p:txBody>
      </p:sp>
      <p:sp>
        <p:nvSpPr>
          <p:cNvPr id="152" name="object 82"/>
          <p:cNvSpPr txBox="1"/>
          <p:nvPr/>
        </p:nvSpPr>
        <p:spPr>
          <a:xfrm>
            <a:off x="8488749" y="2380478"/>
            <a:ext cx="152478" cy="122058"/>
          </a:xfrm>
          <a:prstGeom prst="rect">
            <a:avLst/>
          </a:prstGeom>
        </p:spPr>
        <p:txBody>
          <a:bodyPr vert="vert270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991" dirty="0">
                <a:latin typeface="Arial"/>
                <a:cs typeface="Arial"/>
              </a:rPr>
              <a:t>0</a:t>
            </a:r>
            <a:endParaRPr sz="991">
              <a:latin typeface="Arial"/>
              <a:cs typeface="Arial"/>
            </a:endParaRPr>
          </a:p>
        </p:txBody>
      </p:sp>
      <p:sp>
        <p:nvSpPr>
          <p:cNvPr id="153" name="object 83"/>
          <p:cNvSpPr txBox="1"/>
          <p:nvPr/>
        </p:nvSpPr>
        <p:spPr>
          <a:xfrm>
            <a:off x="8488749" y="1501953"/>
            <a:ext cx="152478" cy="122058"/>
          </a:xfrm>
          <a:prstGeom prst="rect">
            <a:avLst/>
          </a:prstGeom>
        </p:spPr>
        <p:txBody>
          <a:bodyPr vert="vert270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991" dirty="0">
                <a:latin typeface="Arial"/>
                <a:cs typeface="Arial"/>
              </a:rPr>
              <a:t>2</a:t>
            </a:r>
            <a:endParaRPr sz="991">
              <a:latin typeface="Arial"/>
              <a:cs typeface="Arial"/>
            </a:endParaRPr>
          </a:p>
        </p:txBody>
      </p:sp>
      <p:sp>
        <p:nvSpPr>
          <p:cNvPr id="154" name="object 84"/>
          <p:cNvSpPr txBox="1"/>
          <p:nvPr/>
        </p:nvSpPr>
        <p:spPr>
          <a:xfrm>
            <a:off x="8488749" y="1062688"/>
            <a:ext cx="152478" cy="122058"/>
          </a:xfrm>
          <a:prstGeom prst="rect">
            <a:avLst/>
          </a:prstGeom>
        </p:spPr>
        <p:txBody>
          <a:bodyPr vert="vert270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991" dirty="0">
                <a:latin typeface="Arial"/>
                <a:cs typeface="Arial"/>
              </a:rPr>
              <a:t>3</a:t>
            </a:r>
            <a:endParaRPr sz="991">
              <a:latin typeface="Arial"/>
              <a:cs typeface="Arial"/>
            </a:endParaRPr>
          </a:p>
        </p:txBody>
      </p:sp>
      <p:sp>
        <p:nvSpPr>
          <p:cNvPr id="155" name="object 85"/>
          <p:cNvSpPr/>
          <p:nvPr/>
        </p:nvSpPr>
        <p:spPr>
          <a:xfrm>
            <a:off x="8822672" y="793833"/>
            <a:ext cx="2892943" cy="2431130"/>
          </a:xfrm>
          <a:custGeom>
            <a:avLst/>
            <a:gdLst/>
            <a:ahLst/>
            <a:cxnLst/>
            <a:rect l="l" t="t" r="r" b="b"/>
            <a:pathLst>
              <a:path w="1459864" h="1226820">
                <a:moveTo>
                  <a:pt x="0" y="1226490"/>
                </a:moveTo>
                <a:lnTo>
                  <a:pt x="1459368" y="1226490"/>
                </a:lnTo>
                <a:lnTo>
                  <a:pt x="1459368" y="0"/>
                </a:lnTo>
                <a:lnTo>
                  <a:pt x="0" y="0"/>
                </a:lnTo>
                <a:lnTo>
                  <a:pt x="0" y="1226490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6" name="object 86"/>
          <p:cNvSpPr/>
          <p:nvPr/>
        </p:nvSpPr>
        <p:spPr>
          <a:xfrm>
            <a:off x="9258698" y="793833"/>
            <a:ext cx="1837189" cy="2431130"/>
          </a:xfrm>
          <a:custGeom>
            <a:avLst/>
            <a:gdLst/>
            <a:ahLst/>
            <a:cxnLst/>
            <a:rect l="l" t="t" r="r" b="b"/>
            <a:pathLst>
              <a:path w="927100" h="1226820">
                <a:moveTo>
                  <a:pt x="0" y="1226490"/>
                </a:moveTo>
                <a:lnTo>
                  <a:pt x="926899" y="0"/>
                </a:lnTo>
              </a:path>
            </a:pathLst>
          </a:custGeom>
          <a:ln w="808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7" name="object 87"/>
          <p:cNvSpPr/>
          <p:nvPr/>
        </p:nvSpPr>
        <p:spPr>
          <a:xfrm>
            <a:off x="8822672" y="1743719"/>
            <a:ext cx="2892943" cy="1121189"/>
          </a:xfrm>
          <a:custGeom>
            <a:avLst/>
            <a:gdLst/>
            <a:ahLst/>
            <a:cxnLst/>
            <a:rect l="l" t="t" r="r" b="b"/>
            <a:pathLst>
              <a:path w="1459864" h="565785">
                <a:moveTo>
                  <a:pt x="0" y="565538"/>
                </a:moveTo>
                <a:lnTo>
                  <a:pt x="1459368" y="0"/>
                </a:lnTo>
              </a:path>
            </a:pathLst>
          </a:custGeom>
          <a:ln w="80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8" name="object 88"/>
          <p:cNvSpPr/>
          <p:nvPr/>
        </p:nvSpPr>
        <p:spPr>
          <a:xfrm>
            <a:off x="10524175" y="2380394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22593" y="0"/>
                </a:moveTo>
                <a:lnTo>
                  <a:pt x="6515" y="0"/>
                </a:lnTo>
                <a:lnTo>
                  <a:pt x="0" y="6515"/>
                </a:lnTo>
                <a:lnTo>
                  <a:pt x="0" y="22587"/>
                </a:lnTo>
                <a:lnTo>
                  <a:pt x="6515" y="29109"/>
                </a:lnTo>
                <a:lnTo>
                  <a:pt x="22593" y="29109"/>
                </a:lnTo>
                <a:lnTo>
                  <a:pt x="29109" y="22587"/>
                </a:lnTo>
                <a:lnTo>
                  <a:pt x="29109" y="6515"/>
                </a:lnTo>
                <a:lnTo>
                  <a:pt x="22593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9" name="object 89"/>
          <p:cNvSpPr/>
          <p:nvPr/>
        </p:nvSpPr>
        <p:spPr>
          <a:xfrm>
            <a:off x="10524175" y="2380394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29109" y="14554"/>
                </a:moveTo>
                <a:lnTo>
                  <a:pt x="29109" y="6515"/>
                </a:lnTo>
                <a:lnTo>
                  <a:pt x="22593" y="0"/>
                </a:lnTo>
                <a:lnTo>
                  <a:pt x="14554" y="0"/>
                </a:lnTo>
                <a:lnTo>
                  <a:pt x="6515" y="0"/>
                </a:lnTo>
                <a:lnTo>
                  <a:pt x="0" y="6515"/>
                </a:lnTo>
                <a:lnTo>
                  <a:pt x="0" y="14554"/>
                </a:lnTo>
                <a:lnTo>
                  <a:pt x="0" y="22587"/>
                </a:lnTo>
                <a:lnTo>
                  <a:pt x="6515" y="29109"/>
                </a:lnTo>
                <a:lnTo>
                  <a:pt x="14554" y="29109"/>
                </a:lnTo>
                <a:lnTo>
                  <a:pt x="22593" y="29109"/>
                </a:lnTo>
                <a:lnTo>
                  <a:pt x="29109" y="22587"/>
                </a:lnTo>
                <a:lnTo>
                  <a:pt x="29109" y="14554"/>
                </a:lnTo>
              </a:path>
            </a:pathLst>
          </a:custGeom>
          <a:ln w="4043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60" name="object 90"/>
          <p:cNvSpPr/>
          <p:nvPr/>
        </p:nvSpPr>
        <p:spPr>
          <a:xfrm>
            <a:off x="10864306" y="2409344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22587" y="0"/>
                </a:moveTo>
                <a:lnTo>
                  <a:pt x="6515" y="0"/>
                </a:lnTo>
                <a:lnTo>
                  <a:pt x="0" y="6522"/>
                </a:lnTo>
                <a:lnTo>
                  <a:pt x="0" y="22593"/>
                </a:lnTo>
                <a:lnTo>
                  <a:pt x="6515" y="29109"/>
                </a:lnTo>
                <a:lnTo>
                  <a:pt x="22587" y="29109"/>
                </a:lnTo>
                <a:lnTo>
                  <a:pt x="29109" y="22593"/>
                </a:lnTo>
                <a:lnTo>
                  <a:pt x="29109" y="6522"/>
                </a:lnTo>
                <a:lnTo>
                  <a:pt x="22587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61" name="object 91"/>
          <p:cNvSpPr/>
          <p:nvPr/>
        </p:nvSpPr>
        <p:spPr>
          <a:xfrm>
            <a:off x="10864306" y="2409344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29109" y="14554"/>
                </a:moveTo>
                <a:lnTo>
                  <a:pt x="29109" y="6522"/>
                </a:lnTo>
                <a:lnTo>
                  <a:pt x="22587" y="0"/>
                </a:lnTo>
                <a:lnTo>
                  <a:pt x="14554" y="0"/>
                </a:lnTo>
                <a:lnTo>
                  <a:pt x="6515" y="0"/>
                </a:lnTo>
                <a:lnTo>
                  <a:pt x="0" y="6522"/>
                </a:lnTo>
                <a:lnTo>
                  <a:pt x="0" y="14554"/>
                </a:lnTo>
                <a:lnTo>
                  <a:pt x="0" y="22593"/>
                </a:lnTo>
                <a:lnTo>
                  <a:pt x="6515" y="29109"/>
                </a:lnTo>
                <a:lnTo>
                  <a:pt x="14554" y="29109"/>
                </a:lnTo>
                <a:lnTo>
                  <a:pt x="22587" y="29109"/>
                </a:lnTo>
                <a:lnTo>
                  <a:pt x="29109" y="22593"/>
                </a:lnTo>
                <a:lnTo>
                  <a:pt x="29109" y="14554"/>
                </a:lnTo>
              </a:path>
            </a:pathLst>
          </a:custGeom>
          <a:ln w="4043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62" name="object 92"/>
          <p:cNvSpPr/>
          <p:nvPr/>
        </p:nvSpPr>
        <p:spPr>
          <a:xfrm>
            <a:off x="10014408" y="2494912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22587" y="0"/>
                </a:moveTo>
                <a:lnTo>
                  <a:pt x="6515" y="0"/>
                </a:lnTo>
                <a:lnTo>
                  <a:pt x="0" y="6515"/>
                </a:lnTo>
                <a:lnTo>
                  <a:pt x="0" y="22593"/>
                </a:lnTo>
                <a:lnTo>
                  <a:pt x="6515" y="29109"/>
                </a:lnTo>
                <a:lnTo>
                  <a:pt x="22587" y="29109"/>
                </a:lnTo>
                <a:lnTo>
                  <a:pt x="29109" y="22593"/>
                </a:lnTo>
                <a:lnTo>
                  <a:pt x="29109" y="6515"/>
                </a:lnTo>
                <a:lnTo>
                  <a:pt x="22587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63" name="object 93"/>
          <p:cNvSpPr/>
          <p:nvPr/>
        </p:nvSpPr>
        <p:spPr>
          <a:xfrm>
            <a:off x="10014408" y="2494912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29109" y="14554"/>
                </a:moveTo>
                <a:lnTo>
                  <a:pt x="29109" y="6515"/>
                </a:lnTo>
                <a:lnTo>
                  <a:pt x="22587" y="0"/>
                </a:lnTo>
                <a:lnTo>
                  <a:pt x="14554" y="0"/>
                </a:lnTo>
                <a:lnTo>
                  <a:pt x="6515" y="0"/>
                </a:lnTo>
                <a:lnTo>
                  <a:pt x="0" y="6515"/>
                </a:lnTo>
                <a:lnTo>
                  <a:pt x="0" y="14554"/>
                </a:lnTo>
                <a:lnTo>
                  <a:pt x="0" y="22593"/>
                </a:lnTo>
                <a:lnTo>
                  <a:pt x="6515" y="29109"/>
                </a:lnTo>
                <a:lnTo>
                  <a:pt x="14554" y="29109"/>
                </a:lnTo>
                <a:lnTo>
                  <a:pt x="22587" y="29109"/>
                </a:lnTo>
                <a:lnTo>
                  <a:pt x="29109" y="22593"/>
                </a:lnTo>
                <a:lnTo>
                  <a:pt x="29109" y="14554"/>
                </a:lnTo>
              </a:path>
            </a:pathLst>
          </a:custGeom>
          <a:ln w="4043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64" name="object 94"/>
          <p:cNvSpPr/>
          <p:nvPr/>
        </p:nvSpPr>
        <p:spPr>
          <a:xfrm>
            <a:off x="10099226" y="2748831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22593" y="0"/>
                </a:moveTo>
                <a:lnTo>
                  <a:pt x="6522" y="0"/>
                </a:lnTo>
                <a:lnTo>
                  <a:pt x="0" y="6520"/>
                </a:lnTo>
                <a:lnTo>
                  <a:pt x="0" y="22592"/>
                </a:lnTo>
                <a:lnTo>
                  <a:pt x="6522" y="29112"/>
                </a:lnTo>
                <a:lnTo>
                  <a:pt x="22593" y="29112"/>
                </a:lnTo>
                <a:lnTo>
                  <a:pt x="29109" y="22592"/>
                </a:lnTo>
                <a:lnTo>
                  <a:pt x="29109" y="6520"/>
                </a:lnTo>
                <a:lnTo>
                  <a:pt x="22593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65" name="object 95"/>
          <p:cNvSpPr/>
          <p:nvPr/>
        </p:nvSpPr>
        <p:spPr>
          <a:xfrm>
            <a:off x="10099226" y="2748831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29109" y="14556"/>
                </a:moveTo>
                <a:lnTo>
                  <a:pt x="29109" y="6520"/>
                </a:lnTo>
                <a:lnTo>
                  <a:pt x="22593" y="0"/>
                </a:lnTo>
                <a:lnTo>
                  <a:pt x="14554" y="0"/>
                </a:lnTo>
                <a:lnTo>
                  <a:pt x="6522" y="0"/>
                </a:lnTo>
                <a:lnTo>
                  <a:pt x="0" y="6520"/>
                </a:lnTo>
                <a:lnTo>
                  <a:pt x="0" y="14556"/>
                </a:lnTo>
                <a:lnTo>
                  <a:pt x="0" y="22592"/>
                </a:lnTo>
                <a:lnTo>
                  <a:pt x="6522" y="29112"/>
                </a:lnTo>
                <a:lnTo>
                  <a:pt x="14554" y="29112"/>
                </a:lnTo>
                <a:lnTo>
                  <a:pt x="22593" y="29112"/>
                </a:lnTo>
                <a:lnTo>
                  <a:pt x="29109" y="22592"/>
                </a:lnTo>
                <a:lnTo>
                  <a:pt x="29109" y="14556"/>
                </a:lnTo>
              </a:path>
            </a:pathLst>
          </a:custGeom>
          <a:ln w="4043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66" name="object 96"/>
          <p:cNvSpPr/>
          <p:nvPr/>
        </p:nvSpPr>
        <p:spPr>
          <a:xfrm>
            <a:off x="11498738" y="2509546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22593" y="0"/>
                </a:moveTo>
                <a:lnTo>
                  <a:pt x="6515" y="0"/>
                </a:lnTo>
                <a:lnTo>
                  <a:pt x="0" y="6522"/>
                </a:lnTo>
                <a:lnTo>
                  <a:pt x="0" y="22593"/>
                </a:lnTo>
                <a:lnTo>
                  <a:pt x="6515" y="29109"/>
                </a:lnTo>
                <a:lnTo>
                  <a:pt x="22593" y="29109"/>
                </a:lnTo>
                <a:lnTo>
                  <a:pt x="29109" y="22593"/>
                </a:lnTo>
                <a:lnTo>
                  <a:pt x="29109" y="6522"/>
                </a:lnTo>
                <a:lnTo>
                  <a:pt x="22593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67" name="object 97"/>
          <p:cNvSpPr/>
          <p:nvPr/>
        </p:nvSpPr>
        <p:spPr>
          <a:xfrm>
            <a:off x="11498738" y="2509546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29109" y="14554"/>
                </a:moveTo>
                <a:lnTo>
                  <a:pt x="29109" y="6522"/>
                </a:lnTo>
                <a:lnTo>
                  <a:pt x="22593" y="0"/>
                </a:lnTo>
                <a:lnTo>
                  <a:pt x="14554" y="0"/>
                </a:lnTo>
                <a:lnTo>
                  <a:pt x="6515" y="0"/>
                </a:lnTo>
                <a:lnTo>
                  <a:pt x="0" y="6522"/>
                </a:lnTo>
                <a:lnTo>
                  <a:pt x="0" y="14554"/>
                </a:lnTo>
                <a:lnTo>
                  <a:pt x="0" y="22593"/>
                </a:lnTo>
                <a:lnTo>
                  <a:pt x="6515" y="29109"/>
                </a:lnTo>
                <a:lnTo>
                  <a:pt x="14554" y="29109"/>
                </a:lnTo>
                <a:lnTo>
                  <a:pt x="22593" y="29109"/>
                </a:lnTo>
                <a:lnTo>
                  <a:pt x="29109" y="22593"/>
                </a:lnTo>
                <a:lnTo>
                  <a:pt x="29109" y="14554"/>
                </a:lnTo>
              </a:path>
            </a:pathLst>
          </a:custGeom>
          <a:ln w="4043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68" name="object 98"/>
          <p:cNvSpPr/>
          <p:nvPr/>
        </p:nvSpPr>
        <p:spPr>
          <a:xfrm>
            <a:off x="10335203" y="2844547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22593" y="0"/>
                </a:moveTo>
                <a:lnTo>
                  <a:pt x="6515" y="0"/>
                </a:lnTo>
                <a:lnTo>
                  <a:pt x="0" y="6520"/>
                </a:lnTo>
                <a:lnTo>
                  <a:pt x="0" y="22591"/>
                </a:lnTo>
                <a:lnTo>
                  <a:pt x="6515" y="29111"/>
                </a:lnTo>
                <a:lnTo>
                  <a:pt x="22593" y="29111"/>
                </a:lnTo>
                <a:lnTo>
                  <a:pt x="29109" y="22591"/>
                </a:lnTo>
                <a:lnTo>
                  <a:pt x="29109" y="6520"/>
                </a:lnTo>
                <a:lnTo>
                  <a:pt x="22593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69" name="object 99"/>
          <p:cNvSpPr/>
          <p:nvPr/>
        </p:nvSpPr>
        <p:spPr>
          <a:xfrm>
            <a:off x="10335203" y="2844547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29109" y="14556"/>
                </a:moveTo>
                <a:lnTo>
                  <a:pt x="29109" y="6520"/>
                </a:lnTo>
                <a:lnTo>
                  <a:pt x="22593" y="0"/>
                </a:lnTo>
                <a:lnTo>
                  <a:pt x="14554" y="0"/>
                </a:lnTo>
                <a:lnTo>
                  <a:pt x="6515" y="0"/>
                </a:lnTo>
                <a:lnTo>
                  <a:pt x="0" y="6520"/>
                </a:lnTo>
                <a:lnTo>
                  <a:pt x="0" y="14556"/>
                </a:lnTo>
                <a:lnTo>
                  <a:pt x="0" y="22591"/>
                </a:lnTo>
                <a:lnTo>
                  <a:pt x="6515" y="29111"/>
                </a:lnTo>
                <a:lnTo>
                  <a:pt x="14554" y="29111"/>
                </a:lnTo>
                <a:lnTo>
                  <a:pt x="22593" y="29111"/>
                </a:lnTo>
                <a:lnTo>
                  <a:pt x="29109" y="22591"/>
                </a:lnTo>
                <a:lnTo>
                  <a:pt x="29109" y="14556"/>
                </a:lnTo>
              </a:path>
            </a:pathLst>
          </a:custGeom>
          <a:ln w="4043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0" name="object 100"/>
          <p:cNvSpPr/>
          <p:nvPr/>
        </p:nvSpPr>
        <p:spPr>
          <a:xfrm>
            <a:off x="11578642" y="2897536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22593" y="0"/>
                </a:moveTo>
                <a:lnTo>
                  <a:pt x="6515" y="0"/>
                </a:lnTo>
                <a:lnTo>
                  <a:pt x="0" y="6517"/>
                </a:lnTo>
                <a:lnTo>
                  <a:pt x="0" y="22589"/>
                </a:lnTo>
                <a:lnTo>
                  <a:pt x="6515" y="29109"/>
                </a:lnTo>
                <a:lnTo>
                  <a:pt x="22593" y="29109"/>
                </a:lnTo>
                <a:lnTo>
                  <a:pt x="29109" y="22589"/>
                </a:lnTo>
                <a:lnTo>
                  <a:pt x="29109" y="6517"/>
                </a:lnTo>
                <a:lnTo>
                  <a:pt x="22593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1" name="object 101"/>
          <p:cNvSpPr/>
          <p:nvPr/>
        </p:nvSpPr>
        <p:spPr>
          <a:xfrm>
            <a:off x="11578642" y="2897536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29109" y="14552"/>
                </a:moveTo>
                <a:lnTo>
                  <a:pt x="29109" y="6517"/>
                </a:lnTo>
                <a:lnTo>
                  <a:pt x="22593" y="0"/>
                </a:lnTo>
                <a:lnTo>
                  <a:pt x="14554" y="0"/>
                </a:lnTo>
                <a:lnTo>
                  <a:pt x="6515" y="0"/>
                </a:lnTo>
                <a:lnTo>
                  <a:pt x="0" y="6517"/>
                </a:lnTo>
                <a:lnTo>
                  <a:pt x="0" y="14552"/>
                </a:lnTo>
                <a:lnTo>
                  <a:pt x="0" y="22589"/>
                </a:lnTo>
                <a:lnTo>
                  <a:pt x="6515" y="29109"/>
                </a:lnTo>
                <a:lnTo>
                  <a:pt x="14554" y="29109"/>
                </a:lnTo>
                <a:lnTo>
                  <a:pt x="22593" y="29109"/>
                </a:lnTo>
                <a:lnTo>
                  <a:pt x="29109" y="22589"/>
                </a:lnTo>
                <a:lnTo>
                  <a:pt x="29109" y="14552"/>
                </a:lnTo>
              </a:path>
            </a:pathLst>
          </a:custGeom>
          <a:ln w="4043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2" name="object 102"/>
          <p:cNvSpPr/>
          <p:nvPr/>
        </p:nvSpPr>
        <p:spPr>
          <a:xfrm>
            <a:off x="11193861" y="2824573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22593" y="0"/>
                </a:moveTo>
                <a:lnTo>
                  <a:pt x="6515" y="0"/>
                </a:lnTo>
                <a:lnTo>
                  <a:pt x="0" y="6517"/>
                </a:lnTo>
                <a:lnTo>
                  <a:pt x="0" y="22589"/>
                </a:lnTo>
                <a:lnTo>
                  <a:pt x="6515" y="29109"/>
                </a:lnTo>
                <a:lnTo>
                  <a:pt x="22593" y="29109"/>
                </a:lnTo>
                <a:lnTo>
                  <a:pt x="29109" y="22589"/>
                </a:lnTo>
                <a:lnTo>
                  <a:pt x="29109" y="6517"/>
                </a:lnTo>
                <a:lnTo>
                  <a:pt x="22593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3" name="object 103"/>
          <p:cNvSpPr/>
          <p:nvPr/>
        </p:nvSpPr>
        <p:spPr>
          <a:xfrm>
            <a:off x="11193861" y="2824573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29109" y="14553"/>
                </a:moveTo>
                <a:lnTo>
                  <a:pt x="29109" y="6517"/>
                </a:lnTo>
                <a:lnTo>
                  <a:pt x="22593" y="0"/>
                </a:lnTo>
                <a:lnTo>
                  <a:pt x="14554" y="0"/>
                </a:lnTo>
                <a:lnTo>
                  <a:pt x="6515" y="0"/>
                </a:lnTo>
                <a:lnTo>
                  <a:pt x="0" y="6517"/>
                </a:lnTo>
                <a:lnTo>
                  <a:pt x="0" y="14553"/>
                </a:lnTo>
                <a:lnTo>
                  <a:pt x="0" y="22589"/>
                </a:lnTo>
                <a:lnTo>
                  <a:pt x="6515" y="29109"/>
                </a:lnTo>
                <a:lnTo>
                  <a:pt x="14554" y="29109"/>
                </a:lnTo>
                <a:lnTo>
                  <a:pt x="22593" y="29109"/>
                </a:lnTo>
                <a:lnTo>
                  <a:pt x="29109" y="22589"/>
                </a:lnTo>
                <a:lnTo>
                  <a:pt x="29109" y="14553"/>
                </a:lnTo>
              </a:path>
            </a:pathLst>
          </a:custGeom>
          <a:ln w="4043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4" name="object 104"/>
          <p:cNvSpPr/>
          <p:nvPr/>
        </p:nvSpPr>
        <p:spPr>
          <a:xfrm>
            <a:off x="10824459" y="2114401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09">
                <a:moveTo>
                  <a:pt x="22587" y="0"/>
                </a:moveTo>
                <a:lnTo>
                  <a:pt x="6515" y="0"/>
                </a:lnTo>
                <a:lnTo>
                  <a:pt x="0" y="6515"/>
                </a:lnTo>
                <a:lnTo>
                  <a:pt x="0" y="22587"/>
                </a:lnTo>
                <a:lnTo>
                  <a:pt x="6515" y="29109"/>
                </a:lnTo>
                <a:lnTo>
                  <a:pt x="22587" y="29109"/>
                </a:lnTo>
                <a:lnTo>
                  <a:pt x="29109" y="22587"/>
                </a:lnTo>
                <a:lnTo>
                  <a:pt x="29109" y="6515"/>
                </a:lnTo>
                <a:lnTo>
                  <a:pt x="22587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5" name="object 105"/>
          <p:cNvSpPr/>
          <p:nvPr/>
        </p:nvSpPr>
        <p:spPr>
          <a:xfrm>
            <a:off x="10824459" y="2114401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09">
                <a:moveTo>
                  <a:pt x="29109" y="14554"/>
                </a:moveTo>
                <a:lnTo>
                  <a:pt x="29109" y="6515"/>
                </a:lnTo>
                <a:lnTo>
                  <a:pt x="22587" y="0"/>
                </a:lnTo>
                <a:lnTo>
                  <a:pt x="14554" y="0"/>
                </a:lnTo>
                <a:lnTo>
                  <a:pt x="6515" y="0"/>
                </a:lnTo>
                <a:lnTo>
                  <a:pt x="0" y="6515"/>
                </a:lnTo>
                <a:lnTo>
                  <a:pt x="0" y="14554"/>
                </a:lnTo>
                <a:lnTo>
                  <a:pt x="0" y="22587"/>
                </a:lnTo>
                <a:lnTo>
                  <a:pt x="6515" y="29109"/>
                </a:lnTo>
                <a:lnTo>
                  <a:pt x="14554" y="29109"/>
                </a:lnTo>
                <a:lnTo>
                  <a:pt x="22587" y="29109"/>
                </a:lnTo>
                <a:lnTo>
                  <a:pt x="29109" y="22587"/>
                </a:lnTo>
                <a:lnTo>
                  <a:pt x="29109" y="14554"/>
                </a:lnTo>
              </a:path>
            </a:pathLst>
          </a:custGeom>
          <a:ln w="4043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6" name="object 106"/>
          <p:cNvSpPr/>
          <p:nvPr/>
        </p:nvSpPr>
        <p:spPr>
          <a:xfrm>
            <a:off x="10296638" y="3105415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22593" y="0"/>
                </a:moveTo>
                <a:lnTo>
                  <a:pt x="6522" y="0"/>
                </a:lnTo>
                <a:lnTo>
                  <a:pt x="0" y="6517"/>
                </a:lnTo>
                <a:lnTo>
                  <a:pt x="0" y="22589"/>
                </a:lnTo>
                <a:lnTo>
                  <a:pt x="6522" y="29109"/>
                </a:lnTo>
                <a:lnTo>
                  <a:pt x="22593" y="29109"/>
                </a:lnTo>
                <a:lnTo>
                  <a:pt x="29109" y="22589"/>
                </a:lnTo>
                <a:lnTo>
                  <a:pt x="29109" y="6517"/>
                </a:lnTo>
                <a:lnTo>
                  <a:pt x="22593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7" name="object 107"/>
          <p:cNvSpPr/>
          <p:nvPr/>
        </p:nvSpPr>
        <p:spPr>
          <a:xfrm>
            <a:off x="10296638" y="3105415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29109" y="14553"/>
                </a:moveTo>
                <a:lnTo>
                  <a:pt x="29109" y="6517"/>
                </a:lnTo>
                <a:lnTo>
                  <a:pt x="22593" y="0"/>
                </a:lnTo>
                <a:lnTo>
                  <a:pt x="14554" y="0"/>
                </a:lnTo>
                <a:lnTo>
                  <a:pt x="6522" y="0"/>
                </a:lnTo>
                <a:lnTo>
                  <a:pt x="0" y="6517"/>
                </a:lnTo>
                <a:lnTo>
                  <a:pt x="0" y="14553"/>
                </a:lnTo>
                <a:lnTo>
                  <a:pt x="0" y="22589"/>
                </a:lnTo>
                <a:lnTo>
                  <a:pt x="6522" y="29109"/>
                </a:lnTo>
                <a:lnTo>
                  <a:pt x="14554" y="29109"/>
                </a:lnTo>
                <a:lnTo>
                  <a:pt x="22593" y="29109"/>
                </a:lnTo>
                <a:lnTo>
                  <a:pt x="29109" y="22589"/>
                </a:lnTo>
                <a:lnTo>
                  <a:pt x="29109" y="14553"/>
                </a:lnTo>
              </a:path>
            </a:pathLst>
          </a:custGeom>
          <a:ln w="4043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8" name="object 108"/>
          <p:cNvSpPr/>
          <p:nvPr/>
        </p:nvSpPr>
        <p:spPr>
          <a:xfrm>
            <a:off x="10393422" y="2794660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22593" y="0"/>
                </a:moveTo>
                <a:lnTo>
                  <a:pt x="6522" y="0"/>
                </a:lnTo>
                <a:lnTo>
                  <a:pt x="0" y="6520"/>
                </a:lnTo>
                <a:lnTo>
                  <a:pt x="0" y="22591"/>
                </a:lnTo>
                <a:lnTo>
                  <a:pt x="6522" y="29111"/>
                </a:lnTo>
                <a:lnTo>
                  <a:pt x="22593" y="29111"/>
                </a:lnTo>
                <a:lnTo>
                  <a:pt x="29109" y="22591"/>
                </a:lnTo>
                <a:lnTo>
                  <a:pt x="29109" y="6520"/>
                </a:lnTo>
                <a:lnTo>
                  <a:pt x="22593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9" name="object 109"/>
          <p:cNvSpPr/>
          <p:nvPr/>
        </p:nvSpPr>
        <p:spPr>
          <a:xfrm>
            <a:off x="10393422" y="2794660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29109" y="14555"/>
                </a:moveTo>
                <a:lnTo>
                  <a:pt x="29109" y="6520"/>
                </a:lnTo>
                <a:lnTo>
                  <a:pt x="22593" y="0"/>
                </a:lnTo>
                <a:lnTo>
                  <a:pt x="14554" y="0"/>
                </a:lnTo>
                <a:lnTo>
                  <a:pt x="6522" y="0"/>
                </a:lnTo>
                <a:lnTo>
                  <a:pt x="0" y="6520"/>
                </a:lnTo>
                <a:lnTo>
                  <a:pt x="0" y="14555"/>
                </a:lnTo>
                <a:lnTo>
                  <a:pt x="0" y="22591"/>
                </a:lnTo>
                <a:lnTo>
                  <a:pt x="6522" y="29111"/>
                </a:lnTo>
                <a:lnTo>
                  <a:pt x="14554" y="29111"/>
                </a:lnTo>
                <a:lnTo>
                  <a:pt x="22593" y="29111"/>
                </a:lnTo>
                <a:lnTo>
                  <a:pt x="29109" y="22591"/>
                </a:lnTo>
                <a:lnTo>
                  <a:pt x="29109" y="14555"/>
                </a:lnTo>
              </a:path>
            </a:pathLst>
          </a:custGeom>
          <a:ln w="4043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80" name="object 110"/>
          <p:cNvSpPr/>
          <p:nvPr/>
        </p:nvSpPr>
        <p:spPr>
          <a:xfrm>
            <a:off x="10657814" y="2199541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09">
                <a:moveTo>
                  <a:pt x="22593" y="0"/>
                </a:moveTo>
                <a:lnTo>
                  <a:pt x="6522" y="0"/>
                </a:lnTo>
                <a:lnTo>
                  <a:pt x="0" y="6515"/>
                </a:lnTo>
                <a:lnTo>
                  <a:pt x="0" y="22593"/>
                </a:lnTo>
                <a:lnTo>
                  <a:pt x="6522" y="29109"/>
                </a:lnTo>
                <a:lnTo>
                  <a:pt x="22593" y="29109"/>
                </a:lnTo>
                <a:lnTo>
                  <a:pt x="29109" y="22593"/>
                </a:lnTo>
                <a:lnTo>
                  <a:pt x="29109" y="6515"/>
                </a:lnTo>
                <a:lnTo>
                  <a:pt x="22593" y="0"/>
                </a:lnTo>
                <a:close/>
              </a:path>
            </a:pathLst>
          </a:custGeom>
          <a:solidFill>
            <a:srgbClr val="C37AC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81" name="object 111"/>
          <p:cNvSpPr/>
          <p:nvPr/>
        </p:nvSpPr>
        <p:spPr>
          <a:xfrm>
            <a:off x="10657814" y="2199541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09">
                <a:moveTo>
                  <a:pt x="29109" y="14554"/>
                </a:moveTo>
                <a:lnTo>
                  <a:pt x="29109" y="6515"/>
                </a:lnTo>
                <a:lnTo>
                  <a:pt x="22593" y="0"/>
                </a:lnTo>
                <a:lnTo>
                  <a:pt x="14554" y="0"/>
                </a:lnTo>
                <a:lnTo>
                  <a:pt x="6522" y="0"/>
                </a:lnTo>
                <a:lnTo>
                  <a:pt x="0" y="6515"/>
                </a:lnTo>
                <a:lnTo>
                  <a:pt x="0" y="14554"/>
                </a:lnTo>
                <a:lnTo>
                  <a:pt x="0" y="22593"/>
                </a:lnTo>
                <a:lnTo>
                  <a:pt x="6522" y="29109"/>
                </a:lnTo>
                <a:lnTo>
                  <a:pt x="14554" y="29109"/>
                </a:lnTo>
                <a:lnTo>
                  <a:pt x="22593" y="29109"/>
                </a:lnTo>
                <a:lnTo>
                  <a:pt x="29109" y="22593"/>
                </a:lnTo>
                <a:lnTo>
                  <a:pt x="29109" y="14554"/>
                </a:lnTo>
              </a:path>
            </a:pathLst>
          </a:custGeom>
          <a:ln w="4043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82" name="object 112"/>
          <p:cNvSpPr/>
          <p:nvPr/>
        </p:nvSpPr>
        <p:spPr>
          <a:xfrm>
            <a:off x="8900973" y="1615637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09">
                <a:moveTo>
                  <a:pt x="22587" y="0"/>
                </a:moveTo>
                <a:lnTo>
                  <a:pt x="6515" y="0"/>
                </a:lnTo>
                <a:lnTo>
                  <a:pt x="0" y="6515"/>
                </a:lnTo>
                <a:lnTo>
                  <a:pt x="0" y="22593"/>
                </a:lnTo>
                <a:lnTo>
                  <a:pt x="6515" y="29109"/>
                </a:lnTo>
                <a:lnTo>
                  <a:pt x="22587" y="29109"/>
                </a:lnTo>
                <a:lnTo>
                  <a:pt x="29109" y="22593"/>
                </a:lnTo>
                <a:lnTo>
                  <a:pt x="29109" y="6515"/>
                </a:lnTo>
                <a:lnTo>
                  <a:pt x="22587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83" name="object 113"/>
          <p:cNvSpPr/>
          <p:nvPr/>
        </p:nvSpPr>
        <p:spPr>
          <a:xfrm>
            <a:off x="8900973" y="1615637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09">
                <a:moveTo>
                  <a:pt x="29109" y="14554"/>
                </a:moveTo>
                <a:lnTo>
                  <a:pt x="29109" y="6515"/>
                </a:lnTo>
                <a:lnTo>
                  <a:pt x="22587" y="0"/>
                </a:lnTo>
                <a:lnTo>
                  <a:pt x="14554" y="0"/>
                </a:lnTo>
                <a:lnTo>
                  <a:pt x="6515" y="0"/>
                </a:lnTo>
                <a:lnTo>
                  <a:pt x="0" y="6515"/>
                </a:lnTo>
                <a:lnTo>
                  <a:pt x="0" y="14554"/>
                </a:lnTo>
                <a:lnTo>
                  <a:pt x="0" y="22593"/>
                </a:lnTo>
                <a:lnTo>
                  <a:pt x="6515" y="29109"/>
                </a:lnTo>
                <a:lnTo>
                  <a:pt x="14554" y="29109"/>
                </a:lnTo>
                <a:lnTo>
                  <a:pt x="22587" y="29109"/>
                </a:lnTo>
                <a:lnTo>
                  <a:pt x="29109" y="22593"/>
                </a:lnTo>
                <a:lnTo>
                  <a:pt x="29109" y="14554"/>
                </a:lnTo>
              </a:path>
            </a:pathLst>
          </a:custGeom>
          <a:ln w="4043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84" name="object 114"/>
          <p:cNvSpPr/>
          <p:nvPr/>
        </p:nvSpPr>
        <p:spPr>
          <a:xfrm>
            <a:off x="9607406" y="855044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09">
                <a:moveTo>
                  <a:pt x="22593" y="0"/>
                </a:moveTo>
                <a:lnTo>
                  <a:pt x="6522" y="0"/>
                </a:lnTo>
                <a:lnTo>
                  <a:pt x="0" y="6522"/>
                </a:lnTo>
                <a:lnTo>
                  <a:pt x="0" y="22593"/>
                </a:lnTo>
                <a:lnTo>
                  <a:pt x="6522" y="29109"/>
                </a:lnTo>
                <a:lnTo>
                  <a:pt x="22593" y="29109"/>
                </a:lnTo>
                <a:lnTo>
                  <a:pt x="29109" y="22593"/>
                </a:lnTo>
                <a:lnTo>
                  <a:pt x="29109" y="6522"/>
                </a:lnTo>
                <a:lnTo>
                  <a:pt x="22593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85" name="object 115"/>
          <p:cNvSpPr/>
          <p:nvPr/>
        </p:nvSpPr>
        <p:spPr>
          <a:xfrm>
            <a:off x="9607406" y="855044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09">
                <a:moveTo>
                  <a:pt x="29109" y="14554"/>
                </a:moveTo>
                <a:lnTo>
                  <a:pt x="29109" y="6522"/>
                </a:lnTo>
                <a:lnTo>
                  <a:pt x="22593" y="0"/>
                </a:lnTo>
                <a:lnTo>
                  <a:pt x="14554" y="0"/>
                </a:lnTo>
                <a:lnTo>
                  <a:pt x="6522" y="0"/>
                </a:lnTo>
                <a:lnTo>
                  <a:pt x="0" y="6522"/>
                </a:lnTo>
                <a:lnTo>
                  <a:pt x="0" y="14554"/>
                </a:lnTo>
                <a:lnTo>
                  <a:pt x="0" y="22593"/>
                </a:lnTo>
                <a:lnTo>
                  <a:pt x="6522" y="29109"/>
                </a:lnTo>
                <a:lnTo>
                  <a:pt x="14554" y="29109"/>
                </a:lnTo>
                <a:lnTo>
                  <a:pt x="22593" y="29109"/>
                </a:lnTo>
                <a:lnTo>
                  <a:pt x="29109" y="22593"/>
                </a:lnTo>
                <a:lnTo>
                  <a:pt x="29109" y="14554"/>
                </a:lnTo>
              </a:path>
            </a:pathLst>
          </a:custGeom>
          <a:ln w="4043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86" name="object 116"/>
          <p:cNvSpPr/>
          <p:nvPr/>
        </p:nvSpPr>
        <p:spPr>
          <a:xfrm>
            <a:off x="9114837" y="1802473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09">
                <a:moveTo>
                  <a:pt x="22587" y="0"/>
                </a:moveTo>
                <a:lnTo>
                  <a:pt x="6515" y="0"/>
                </a:lnTo>
                <a:lnTo>
                  <a:pt x="0" y="6522"/>
                </a:lnTo>
                <a:lnTo>
                  <a:pt x="0" y="22593"/>
                </a:lnTo>
                <a:lnTo>
                  <a:pt x="6515" y="29109"/>
                </a:lnTo>
                <a:lnTo>
                  <a:pt x="22587" y="29109"/>
                </a:lnTo>
                <a:lnTo>
                  <a:pt x="29109" y="22593"/>
                </a:lnTo>
                <a:lnTo>
                  <a:pt x="29109" y="6522"/>
                </a:lnTo>
                <a:lnTo>
                  <a:pt x="22587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87" name="object 117"/>
          <p:cNvSpPr/>
          <p:nvPr/>
        </p:nvSpPr>
        <p:spPr>
          <a:xfrm>
            <a:off x="9114837" y="1802473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09">
                <a:moveTo>
                  <a:pt x="29109" y="14554"/>
                </a:moveTo>
                <a:lnTo>
                  <a:pt x="29109" y="6522"/>
                </a:lnTo>
                <a:lnTo>
                  <a:pt x="22587" y="0"/>
                </a:lnTo>
                <a:lnTo>
                  <a:pt x="14554" y="0"/>
                </a:lnTo>
                <a:lnTo>
                  <a:pt x="6515" y="0"/>
                </a:lnTo>
                <a:lnTo>
                  <a:pt x="0" y="6522"/>
                </a:lnTo>
                <a:lnTo>
                  <a:pt x="0" y="14554"/>
                </a:lnTo>
                <a:lnTo>
                  <a:pt x="0" y="22593"/>
                </a:lnTo>
                <a:lnTo>
                  <a:pt x="6515" y="29109"/>
                </a:lnTo>
                <a:lnTo>
                  <a:pt x="14554" y="29109"/>
                </a:lnTo>
                <a:lnTo>
                  <a:pt x="22587" y="29109"/>
                </a:lnTo>
                <a:lnTo>
                  <a:pt x="29109" y="22593"/>
                </a:lnTo>
                <a:lnTo>
                  <a:pt x="29109" y="14554"/>
                </a:lnTo>
              </a:path>
            </a:pathLst>
          </a:custGeom>
          <a:ln w="4043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88" name="object 118"/>
          <p:cNvSpPr/>
          <p:nvPr/>
        </p:nvSpPr>
        <p:spPr>
          <a:xfrm>
            <a:off x="9754930" y="1686676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09">
                <a:moveTo>
                  <a:pt x="22593" y="0"/>
                </a:moveTo>
                <a:lnTo>
                  <a:pt x="6522" y="0"/>
                </a:lnTo>
                <a:lnTo>
                  <a:pt x="0" y="6515"/>
                </a:lnTo>
                <a:lnTo>
                  <a:pt x="0" y="22587"/>
                </a:lnTo>
                <a:lnTo>
                  <a:pt x="6522" y="29109"/>
                </a:lnTo>
                <a:lnTo>
                  <a:pt x="22593" y="29109"/>
                </a:lnTo>
                <a:lnTo>
                  <a:pt x="29109" y="22587"/>
                </a:lnTo>
                <a:lnTo>
                  <a:pt x="29109" y="6515"/>
                </a:lnTo>
                <a:lnTo>
                  <a:pt x="22593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89" name="object 119"/>
          <p:cNvSpPr/>
          <p:nvPr/>
        </p:nvSpPr>
        <p:spPr>
          <a:xfrm>
            <a:off x="9754930" y="1686676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09">
                <a:moveTo>
                  <a:pt x="29109" y="14554"/>
                </a:moveTo>
                <a:lnTo>
                  <a:pt x="29109" y="6515"/>
                </a:lnTo>
                <a:lnTo>
                  <a:pt x="22593" y="0"/>
                </a:lnTo>
                <a:lnTo>
                  <a:pt x="14554" y="0"/>
                </a:lnTo>
                <a:lnTo>
                  <a:pt x="6522" y="0"/>
                </a:lnTo>
                <a:lnTo>
                  <a:pt x="0" y="6515"/>
                </a:lnTo>
                <a:lnTo>
                  <a:pt x="0" y="14554"/>
                </a:lnTo>
                <a:lnTo>
                  <a:pt x="0" y="22587"/>
                </a:lnTo>
                <a:lnTo>
                  <a:pt x="6522" y="29109"/>
                </a:lnTo>
                <a:lnTo>
                  <a:pt x="14554" y="29109"/>
                </a:lnTo>
                <a:lnTo>
                  <a:pt x="22593" y="29109"/>
                </a:lnTo>
                <a:lnTo>
                  <a:pt x="29109" y="22587"/>
                </a:lnTo>
                <a:lnTo>
                  <a:pt x="29109" y="14554"/>
                </a:lnTo>
              </a:path>
            </a:pathLst>
          </a:custGeom>
          <a:ln w="4043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90" name="object 120"/>
          <p:cNvSpPr/>
          <p:nvPr/>
        </p:nvSpPr>
        <p:spPr>
          <a:xfrm>
            <a:off x="9625352" y="2252847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09">
                <a:moveTo>
                  <a:pt x="22587" y="0"/>
                </a:moveTo>
                <a:lnTo>
                  <a:pt x="6515" y="0"/>
                </a:lnTo>
                <a:lnTo>
                  <a:pt x="0" y="6515"/>
                </a:lnTo>
                <a:lnTo>
                  <a:pt x="0" y="22587"/>
                </a:lnTo>
                <a:lnTo>
                  <a:pt x="6515" y="29109"/>
                </a:lnTo>
                <a:lnTo>
                  <a:pt x="22587" y="29109"/>
                </a:lnTo>
                <a:lnTo>
                  <a:pt x="29109" y="22587"/>
                </a:lnTo>
                <a:lnTo>
                  <a:pt x="29109" y="6515"/>
                </a:lnTo>
                <a:lnTo>
                  <a:pt x="22587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91" name="object 121"/>
          <p:cNvSpPr/>
          <p:nvPr/>
        </p:nvSpPr>
        <p:spPr>
          <a:xfrm>
            <a:off x="9625352" y="2252847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09">
                <a:moveTo>
                  <a:pt x="29109" y="14554"/>
                </a:moveTo>
                <a:lnTo>
                  <a:pt x="29109" y="6515"/>
                </a:lnTo>
                <a:lnTo>
                  <a:pt x="22587" y="0"/>
                </a:lnTo>
                <a:lnTo>
                  <a:pt x="14554" y="0"/>
                </a:lnTo>
                <a:lnTo>
                  <a:pt x="6515" y="0"/>
                </a:lnTo>
                <a:lnTo>
                  <a:pt x="0" y="6515"/>
                </a:lnTo>
                <a:lnTo>
                  <a:pt x="0" y="14554"/>
                </a:lnTo>
                <a:lnTo>
                  <a:pt x="0" y="22587"/>
                </a:lnTo>
                <a:lnTo>
                  <a:pt x="6515" y="29109"/>
                </a:lnTo>
                <a:lnTo>
                  <a:pt x="14554" y="29109"/>
                </a:lnTo>
                <a:lnTo>
                  <a:pt x="22587" y="29109"/>
                </a:lnTo>
                <a:lnTo>
                  <a:pt x="29109" y="22587"/>
                </a:lnTo>
                <a:lnTo>
                  <a:pt x="29109" y="14554"/>
                </a:lnTo>
              </a:path>
            </a:pathLst>
          </a:custGeom>
          <a:ln w="4043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92" name="object 122"/>
          <p:cNvSpPr/>
          <p:nvPr/>
        </p:nvSpPr>
        <p:spPr>
          <a:xfrm>
            <a:off x="10237137" y="1524943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09">
                <a:moveTo>
                  <a:pt x="22587" y="0"/>
                </a:moveTo>
                <a:lnTo>
                  <a:pt x="6515" y="0"/>
                </a:lnTo>
                <a:lnTo>
                  <a:pt x="0" y="6522"/>
                </a:lnTo>
                <a:lnTo>
                  <a:pt x="0" y="22593"/>
                </a:lnTo>
                <a:lnTo>
                  <a:pt x="6515" y="29109"/>
                </a:lnTo>
                <a:lnTo>
                  <a:pt x="22587" y="29109"/>
                </a:lnTo>
                <a:lnTo>
                  <a:pt x="29109" y="22593"/>
                </a:lnTo>
                <a:lnTo>
                  <a:pt x="29109" y="6522"/>
                </a:lnTo>
                <a:lnTo>
                  <a:pt x="22587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93" name="object 123"/>
          <p:cNvSpPr/>
          <p:nvPr/>
        </p:nvSpPr>
        <p:spPr>
          <a:xfrm>
            <a:off x="10237137" y="1524943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09">
                <a:moveTo>
                  <a:pt x="29109" y="14554"/>
                </a:moveTo>
                <a:lnTo>
                  <a:pt x="29109" y="6522"/>
                </a:lnTo>
                <a:lnTo>
                  <a:pt x="22587" y="0"/>
                </a:lnTo>
                <a:lnTo>
                  <a:pt x="14554" y="0"/>
                </a:lnTo>
                <a:lnTo>
                  <a:pt x="6515" y="0"/>
                </a:lnTo>
                <a:lnTo>
                  <a:pt x="0" y="6522"/>
                </a:lnTo>
                <a:lnTo>
                  <a:pt x="0" y="14554"/>
                </a:lnTo>
                <a:lnTo>
                  <a:pt x="0" y="22593"/>
                </a:lnTo>
                <a:lnTo>
                  <a:pt x="6515" y="29109"/>
                </a:lnTo>
                <a:lnTo>
                  <a:pt x="14554" y="29109"/>
                </a:lnTo>
                <a:lnTo>
                  <a:pt x="22587" y="29109"/>
                </a:lnTo>
                <a:lnTo>
                  <a:pt x="29109" y="22593"/>
                </a:lnTo>
                <a:lnTo>
                  <a:pt x="29109" y="14554"/>
                </a:lnTo>
              </a:path>
            </a:pathLst>
          </a:custGeom>
          <a:ln w="4043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94" name="object 124"/>
          <p:cNvSpPr/>
          <p:nvPr/>
        </p:nvSpPr>
        <p:spPr>
          <a:xfrm>
            <a:off x="9422064" y="1142189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09">
                <a:moveTo>
                  <a:pt x="22593" y="0"/>
                </a:moveTo>
                <a:lnTo>
                  <a:pt x="6522" y="0"/>
                </a:lnTo>
                <a:lnTo>
                  <a:pt x="0" y="6522"/>
                </a:lnTo>
                <a:lnTo>
                  <a:pt x="0" y="22593"/>
                </a:lnTo>
                <a:lnTo>
                  <a:pt x="6522" y="29109"/>
                </a:lnTo>
                <a:lnTo>
                  <a:pt x="22593" y="29109"/>
                </a:lnTo>
                <a:lnTo>
                  <a:pt x="29109" y="22593"/>
                </a:lnTo>
                <a:lnTo>
                  <a:pt x="29109" y="6522"/>
                </a:lnTo>
                <a:lnTo>
                  <a:pt x="22593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95" name="object 125"/>
          <p:cNvSpPr/>
          <p:nvPr/>
        </p:nvSpPr>
        <p:spPr>
          <a:xfrm>
            <a:off x="9422064" y="1142189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09">
                <a:moveTo>
                  <a:pt x="29109" y="14554"/>
                </a:moveTo>
                <a:lnTo>
                  <a:pt x="29109" y="6522"/>
                </a:lnTo>
                <a:lnTo>
                  <a:pt x="22593" y="0"/>
                </a:lnTo>
                <a:lnTo>
                  <a:pt x="14554" y="0"/>
                </a:lnTo>
                <a:lnTo>
                  <a:pt x="6522" y="0"/>
                </a:lnTo>
                <a:lnTo>
                  <a:pt x="0" y="6522"/>
                </a:lnTo>
                <a:lnTo>
                  <a:pt x="0" y="14554"/>
                </a:lnTo>
                <a:lnTo>
                  <a:pt x="0" y="22593"/>
                </a:lnTo>
                <a:lnTo>
                  <a:pt x="6522" y="29109"/>
                </a:lnTo>
                <a:lnTo>
                  <a:pt x="14554" y="29109"/>
                </a:lnTo>
                <a:lnTo>
                  <a:pt x="22593" y="29109"/>
                </a:lnTo>
                <a:lnTo>
                  <a:pt x="29109" y="22593"/>
                </a:lnTo>
                <a:lnTo>
                  <a:pt x="29109" y="14554"/>
                </a:lnTo>
              </a:path>
            </a:pathLst>
          </a:custGeom>
          <a:ln w="4043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96" name="object 126"/>
          <p:cNvSpPr/>
          <p:nvPr/>
        </p:nvSpPr>
        <p:spPr>
          <a:xfrm>
            <a:off x="9387027" y="1917310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09">
                <a:moveTo>
                  <a:pt x="22587" y="0"/>
                </a:moveTo>
                <a:lnTo>
                  <a:pt x="6515" y="0"/>
                </a:lnTo>
                <a:lnTo>
                  <a:pt x="0" y="6522"/>
                </a:lnTo>
                <a:lnTo>
                  <a:pt x="0" y="22593"/>
                </a:lnTo>
                <a:lnTo>
                  <a:pt x="6515" y="29109"/>
                </a:lnTo>
                <a:lnTo>
                  <a:pt x="22587" y="29109"/>
                </a:lnTo>
                <a:lnTo>
                  <a:pt x="29109" y="22593"/>
                </a:lnTo>
                <a:lnTo>
                  <a:pt x="29109" y="6522"/>
                </a:lnTo>
                <a:lnTo>
                  <a:pt x="22587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97" name="object 127"/>
          <p:cNvSpPr/>
          <p:nvPr/>
        </p:nvSpPr>
        <p:spPr>
          <a:xfrm>
            <a:off x="9387027" y="1917310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09">
                <a:moveTo>
                  <a:pt x="29109" y="14554"/>
                </a:moveTo>
                <a:lnTo>
                  <a:pt x="29109" y="6522"/>
                </a:lnTo>
                <a:lnTo>
                  <a:pt x="22587" y="0"/>
                </a:lnTo>
                <a:lnTo>
                  <a:pt x="14554" y="0"/>
                </a:lnTo>
                <a:lnTo>
                  <a:pt x="6515" y="0"/>
                </a:lnTo>
                <a:lnTo>
                  <a:pt x="0" y="6522"/>
                </a:lnTo>
                <a:lnTo>
                  <a:pt x="0" y="14554"/>
                </a:lnTo>
                <a:lnTo>
                  <a:pt x="0" y="22593"/>
                </a:lnTo>
                <a:lnTo>
                  <a:pt x="6515" y="29109"/>
                </a:lnTo>
                <a:lnTo>
                  <a:pt x="14554" y="29109"/>
                </a:lnTo>
                <a:lnTo>
                  <a:pt x="22587" y="29109"/>
                </a:lnTo>
                <a:lnTo>
                  <a:pt x="29109" y="22593"/>
                </a:lnTo>
                <a:lnTo>
                  <a:pt x="29109" y="14554"/>
                </a:lnTo>
              </a:path>
            </a:pathLst>
          </a:custGeom>
          <a:ln w="4043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98" name="object 128"/>
          <p:cNvSpPr/>
          <p:nvPr/>
        </p:nvSpPr>
        <p:spPr>
          <a:xfrm>
            <a:off x="9372285" y="1142938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09">
                <a:moveTo>
                  <a:pt x="22593" y="0"/>
                </a:moveTo>
                <a:lnTo>
                  <a:pt x="6515" y="0"/>
                </a:lnTo>
                <a:lnTo>
                  <a:pt x="0" y="6515"/>
                </a:lnTo>
                <a:lnTo>
                  <a:pt x="0" y="22593"/>
                </a:lnTo>
                <a:lnTo>
                  <a:pt x="6515" y="29109"/>
                </a:lnTo>
                <a:lnTo>
                  <a:pt x="22593" y="29109"/>
                </a:lnTo>
                <a:lnTo>
                  <a:pt x="29109" y="22593"/>
                </a:lnTo>
                <a:lnTo>
                  <a:pt x="29109" y="6515"/>
                </a:lnTo>
                <a:lnTo>
                  <a:pt x="22593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99" name="object 129"/>
          <p:cNvSpPr/>
          <p:nvPr/>
        </p:nvSpPr>
        <p:spPr>
          <a:xfrm>
            <a:off x="9372285" y="1142938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09">
                <a:moveTo>
                  <a:pt x="29109" y="14554"/>
                </a:moveTo>
                <a:lnTo>
                  <a:pt x="29109" y="6515"/>
                </a:lnTo>
                <a:lnTo>
                  <a:pt x="22593" y="0"/>
                </a:lnTo>
                <a:lnTo>
                  <a:pt x="14554" y="0"/>
                </a:lnTo>
                <a:lnTo>
                  <a:pt x="6515" y="0"/>
                </a:lnTo>
                <a:lnTo>
                  <a:pt x="0" y="6515"/>
                </a:lnTo>
                <a:lnTo>
                  <a:pt x="0" y="14554"/>
                </a:lnTo>
                <a:lnTo>
                  <a:pt x="0" y="22593"/>
                </a:lnTo>
                <a:lnTo>
                  <a:pt x="6515" y="29109"/>
                </a:lnTo>
                <a:lnTo>
                  <a:pt x="14554" y="29109"/>
                </a:lnTo>
                <a:lnTo>
                  <a:pt x="22593" y="29109"/>
                </a:lnTo>
                <a:lnTo>
                  <a:pt x="29109" y="22593"/>
                </a:lnTo>
                <a:lnTo>
                  <a:pt x="29109" y="14554"/>
                </a:lnTo>
              </a:path>
            </a:pathLst>
          </a:custGeom>
          <a:ln w="4043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00" name="object 130"/>
          <p:cNvSpPr/>
          <p:nvPr/>
        </p:nvSpPr>
        <p:spPr>
          <a:xfrm>
            <a:off x="9739442" y="1684965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09">
                <a:moveTo>
                  <a:pt x="22593" y="0"/>
                </a:moveTo>
                <a:lnTo>
                  <a:pt x="6515" y="0"/>
                </a:lnTo>
                <a:lnTo>
                  <a:pt x="0" y="6522"/>
                </a:lnTo>
                <a:lnTo>
                  <a:pt x="0" y="22593"/>
                </a:lnTo>
                <a:lnTo>
                  <a:pt x="6515" y="29109"/>
                </a:lnTo>
                <a:lnTo>
                  <a:pt x="22593" y="29109"/>
                </a:lnTo>
                <a:lnTo>
                  <a:pt x="29109" y="22593"/>
                </a:lnTo>
                <a:lnTo>
                  <a:pt x="29109" y="6522"/>
                </a:lnTo>
                <a:lnTo>
                  <a:pt x="22593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01" name="object 131"/>
          <p:cNvSpPr/>
          <p:nvPr/>
        </p:nvSpPr>
        <p:spPr>
          <a:xfrm>
            <a:off x="9739442" y="1684965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09">
                <a:moveTo>
                  <a:pt x="29109" y="14554"/>
                </a:moveTo>
                <a:lnTo>
                  <a:pt x="29109" y="6522"/>
                </a:lnTo>
                <a:lnTo>
                  <a:pt x="22593" y="0"/>
                </a:lnTo>
                <a:lnTo>
                  <a:pt x="14554" y="0"/>
                </a:lnTo>
                <a:lnTo>
                  <a:pt x="6515" y="0"/>
                </a:lnTo>
                <a:lnTo>
                  <a:pt x="0" y="6522"/>
                </a:lnTo>
                <a:lnTo>
                  <a:pt x="0" y="14554"/>
                </a:lnTo>
                <a:lnTo>
                  <a:pt x="0" y="22593"/>
                </a:lnTo>
                <a:lnTo>
                  <a:pt x="6515" y="29109"/>
                </a:lnTo>
                <a:lnTo>
                  <a:pt x="14554" y="29109"/>
                </a:lnTo>
                <a:lnTo>
                  <a:pt x="22593" y="29109"/>
                </a:lnTo>
                <a:lnTo>
                  <a:pt x="29109" y="22593"/>
                </a:lnTo>
                <a:lnTo>
                  <a:pt x="29109" y="14554"/>
                </a:lnTo>
              </a:path>
            </a:pathLst>
          </a:custGeom>
          <a:ln w="4043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02" name="object 132"/>
          <p:cNvSpPr/>
          <p:nvPr/>
        </p:nvSpPr>
        <p:spPr>
          <a:xfrm>
            <a:off x="9504426" y="2494591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22593" y="0"/>
                </a:moveTo>
                <a:lnTo>
                  <a:pt x="6515" y="0"/>
                </a:lnTo>
                <a:lnTo>
                  <a:pt x="0" y="6522"/>
                </a:lnTo>
                <a:lnTo>
                  <a:pt x="0" y="22593"/>
                </a:lnTo>
                <a:lnTo>
                  <a:pt x="6515" y="29109"/>
                </a:lnTo>
                <a:lnTo>
                  <a:pt x="22593" y="29109"/>
                </a:lnTo>
                <a:lnTo>
                  <a:pt x="29109" y="22593"/>
                </a:lnTo>
                <a:lnTo>
                  <a:pt x="29109" y="6522"/>
                </a:lnTo>
                <a:lnTo>
                  <a:pt x="22593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03" name="object 133"/>
          <p:cNvSpPr/>
          <p:nvPr/>
        </p:nvSpPr>
        <p:spPr>
          <a:xfrm>
            <a:off x="9504426" y="2494591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29109" y="14554"/>
                </a:moveTo>
                <a:lnTo>
                  <a:pt x="29109" y="6522"/>
                </a:lnTo>
                <a:lnTo>
                  <a:pt x="22593" y="0"/>
                </a:lnTo>
                <a:lnTo>
                  <a:pt x="14554" y="0"/>
                </a:lnTo>
                <a:lnTo>
                  <a:pt x="6515" y="0"/>
                </a:lnTo>
                <a:lnTo>
                  <a:pt x="0" y="6522"/>
                </a:lnTo>
                <a:lnTo>
                  <a:pt x="0" y="14554"/>
                </a:lnTo>
                <a:lnTo>
                  <a:pt x="0" y="22593"/>
                </a:lnTo>
                <a:lnTo>
                  <a:pt x="6515" y="29109"/>
                </a:lnTo>
                <a:lnTo>
                  <a:pt x="14554" y="29109"/>
                </a:lnTo>
                <a:lnTo>
                  <a:pt x="22593" y="29109"/>
                </a:lnTo>
                <a:lnTo>
                  <a:pt x="29109" y="22593"/>
                </a:lnTo>
                <a:lnTo>
                  <a:pt x="29109" y="14554"/>
                </a:lnTo>
              </a:path>
            </a:pathLst>
          </a:custGeom>
          <a:ln w="4043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04" name="object 134"/>
          <p:cNvSpPr/>
          <p:nvPr/>
        </p:nvSpPr>
        <p:spPr>
          <a:xfrm>
            <a:off x="9942301" y="1147318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09">
                <a:moveTo>
                  <a:pt x="22587" y="0"/>
                </a:moveTo>
                <a:lnTo>
                  <a:pt x="6515" y="0"/>
                </a:lnTo>
                <a:lnTo>
                  <a:pt x="0" y="6515"/>
                </a:lnTo>
                <a:lnTo>
                  <a:pt x="0" y="22593"/>
                </a:lnTo>
                <a:lnTo>
                  <a:pt x="6515" y="29109"/>
                </a:lnTo>
                <a:lnTo>
                  <a:pt x="22587" y="29109"/>
                </a:lnTo>
                <a:lnTo>
                  <a:pt x="29109" y="22593"/>
                </a:lnTo>
                <a:lnTo>
                  <a:pt x="29109" y="6515"/>
                </a:lnTo>
                <a:lnTo>
                  <a:pt x="22587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05" name="object 135"/>
          <p:cNvSpPr/>
          <p:nvPr/>
        </p:nvSpPr>
        <p:spPr>
          <a:xfrm>
            <a:off x="9942301" y="1147318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09">
                <a:moveTo>
                  <a:pt x="29109" y="14554"/>
                </a:moveTo>
                <a:lnTo>
                  <a:pt x="29109" y="6515"/>
                </a:lnTo>
                <a:lnTo>
                  <a:pt x="22587" y="0"/>
                </a:lnTo>
                <a:lnTo>
                  <a:pt x="14554" y="0"/>
                </a:lnTo>
                <a:lnTo>
                  <a:pt x="6515" y="0"/>
                </a:lnTo>
                <a:lnTo>
                  <a:pt x="0" y="6515"/>
                </a:lnTo>
                <a:lnTo>
                  <a:pt x="0" y="14554"/>
                </a:lnTo>
                <a:lnTo>
                  <a:pt x="0" y="22593"/>
                </a:lnTo>
                <a:lnTo>
                  <a:pt x="6515" y="29109"/>
                </a:lnTo>
                <a:lnTo>
                  <a:pt x="14554" y="29109"/>
                </a:lnTo>
                <a:lnTo>
                  <a:pt x="22587" y="29109"/>
                </a:lnTo>
                <a:lnTo>
                  <a:pt x="29109" y="22593"/>
                </a:lnTo>
                <a:lnTo>
                  <a:pt x="29109" y="14554"/>
                </a:lnTo>
              </a:path>
            </a:pathLst>
          </a:custGeom>
          <a:ln w="4043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06" name="object 136"/>
          <p:cNvSpPr/>
          <p:nvPr/>
        </p:nvSpPr>
        <p:spPr>
          <a:xfrm>
            <a:off x="10849670" y="1973179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09">
                <a:moveTo>
                  <a:pt x="22593" y="0"/>
                </a:moveTo>
                <a:lnTo>
                  <a:pt x="6522" y="0"/>
                </a:lnTo>
                <a:lnTo>
                  <a:pt x="0" y="6522"/>
                </a:lnTo>
                <a:lnTo>
                  <a:pt x="0" y="22593"/>
                </a:lnTo>
                <a:lnTo>
                  <a:pt x="6522" y="29109"/>
                </a:lnTo>
                <a:lnTo>
                  <a:pt x="22593" y="29109"/>
                </a:lnTo>
                <a:lnTo>
                  <a:pt x="29109" y="22593"/>
                </a:lnTo>
                <a:lnTo>
                  <a:pt x="29109" y="6522"/>
                </a:lnTo>
                <a:lnTo>
                  <a:pt x="22593" y="0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07" name="object 137"/>
          <p:cNvSpPr/>
          <p:nvPr/>
        </p:nvSpPr>
        <p:spPr>
          <a:xfrm>
            <a:off x="10849670" y="1973179"/>
            <a:ext cx="57882" cy="57882"/>
          </a:xfrm>
          <a:custGeom>
            <a:avLst/>
            <a:gdLst/>
            <a:ahLst/>
            <a:cxnLst/>
            <a:rect l="l" t="t" r="r" b="b"/>
            <a:pathLst>
              <a:path w="29210" h="29209">
                <a:moveTo>
                  <a:pt x="29109" y="14554"/>
                </a:moveTo>
                <a:lnTo>
                  <a:pt x="29109" y="6522"/>
                </a:lnTo>
                <a:lnTo>
                  <a:pt x="22593" y="0"/>
                </a:lnTo>
                <a:lnTo>
                  <a:pt x="14554" y="0"/>
                </a:lnTo>
                <a:lnTo>
                  <a:pt x="6522" y="0"/>
                </a:lnTo>
                <a:lnTo>
                  <a:pt x="0" y="6522"/>
                </a:lnTo>
                <a:lnTo>
                  <a:pt x="0" y="14554"/>
                </a:lnTo>
                <a:lnTo>
                  <a:pt x="0" y="22593"/>
                </a:lnTo>
                <a:lnTo>
                  <a:pt x="6522" y="29109"/>
                </a:lnTo>
                <a:lnTo>
                  <a:pt x="14554" y="29109"/>
                </a:lnTo>
                <a:lnTo>
                  <a:pt x="22593" y="29109"/>
                </a:lnTo>
                <a:lnTo>
                  <a:pt x="29109" y="22593"/>
                </a:lnTo>
                <a:lnTo>
                  <a:pt x="29109" y="14554"/>
                </a:lnTo>
              </a:path>
            </a:pathLst>
          </a:custGeom>
          <a:ln w="4043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208" name="object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752155"/>
              </p:ext>
            </p:extLst>
          </p:nvPr>
        </p:nvGraphicFramePr>
        <p:xfrm>
          <a:off x="5244578" y="3314121"/>
          <a:ext cx="6286700" cy="617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0355"/>
                <a:gridCol w="483204"/>
                <a:gridCol w="626658"/>
                <a:gridCol w="524731"/>
                <a:gridCol w="1078405"/>
                <a:gridCol w="1135028"/>
                <a:gridCol w="483204"/>
                <a:gridCol w="626658"/>
                <a:gridCol w="524729"/>
                <a:gridCol w="373728"/>
              </a:tblGrid>
              <a:tr h="2705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−1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0401" marB="0"/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0401" marB="0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0401" marB="0"/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0401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0401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−1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0401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0401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0401" marB="0"/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0401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0401" marB="0"/>
                </a:tc>
              </a:tr>
              <a:tr h="3473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500" i="1" spc="45" dirty="0">
                          <a:solidFill>
                            <a:srgbClr val="231F20"/>
                          </a:solidFill>
                          <a:latin typeface="Verdana"/>
                          <a:cs typeface="Verdana"/>
                        </a:rPr>
                        <a:t>X</a:t>
                      </a:r>
                      <a:r>
                        <a:rPr sz="1500" spc="67" baseline="-1111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 baseline="-11111">
                        <a:latin typeface="Arial"/>
                        <a:cs typeface="Arial"/>
                      </a:endParaRPr>
                    </a:p>
                  </a:txBody>
                  <a:tcPr marL="0" marR="0" marT="339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500" i="1" spc="45" dirty="0">
                          <a:solidFill>
                            <a:srgbClr val="231F20"/>
                          </a:solidFill>
                          <a:latin typeface="Verdana"/>
                          <a:cs typeface="Verdana"/>
                        </a:rPr>
                        <a:t>X</a:t>
                      </a:r>
                      <a:r>
                        <a:rPr sz="1500" spc="67" baseline="-1111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 baseline="-11111">
                        <a:latin typeface="Arial"/>
                        <a:cs typeface="Arial"/>
                      </a:endParaRPr>
                    </a:p>
                  </a:txBody>
                  <a:tcPr marL="0" marR="0" marT="339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09" name="object 139"/>
          <p:cNvSpPr txBox="1"/>
          <p:nvPr/>
        </p:nvSpPr>
        <p:spPr>
          <a:xfrm>
            <a:off x="8161581" y="1837322"/>
            <a:ext cx="498726" cy="273062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25168">
              <a:lnSpc>
                <a:spcPts val="1623"/>
              </a:lnSpc>
            </a:pPr>
            <a:r>
              <a:rPr sz="1486" i="1" dirty="0">
                <a:solidFill>
                  <a:srgbClr val="231F20"/>
                </a:solidFill>
                <a:latin typeface="Verdana"/>
                <a:cs typeface="Verdana"/>
              </a:rPr>
              <a:t>X</a:t>
            </a:r>
            <a:r>
              <a:rPr sz="1486" baseline="-11111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endParaRPr sz="1486" baseline="-11111" dirty="0">
              <a:latin typeface="Arial"/>
              <a:cs typeface="Arial"/>
            </a:endParaRPr>
          </a:p>
          <a:p>
            <a:pPr marL="71728">
              <a:spcBef>
                <a:spcPts val="1130"/>
              </a:spcBef>
            </a:pPr>
            <a:r>
              <a:rPr sz="991" dirty="0">
                <a:latin typeface="Arial"/>
                <a:cs typeface="Arial"/>
              </a:rPr>
              <a:t>1</a:t>
            </a:r>
          </a:p>
        </p:txBody>
      </p:sp>
      <p:sp>
        <p:nvSpPr>
          <p:cNvPr id="210" name="object 140"/>
          <p:cNvSpPr txBox="1"/>
          <p:nvPr/>
        </p:nvSpPr>
        <p:spPr>
          <a:xfrm>
            <a:off x="4315894" y="1837322"/>
            <a:ext cx="498726" cy="273062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25168">
              <a:lnSpc>
                <a:spcPts val="1623"/>
              </a:lnSpc>
            </a:pPr>
            <a:r>
              <a:rPr sz="1486" i="1" dirty="0">
                <a:solidFill>
                  <a:srgbClr val="231F20"/>
                </a:solidFill>
                <a:latin typeface="Verdana"/>
                <a:cs typeface="Verdana"/>
              </a:rPr>
              <a:t>X</a:t>
            </a:r>
            <a:r>
              <a:rPr sz="1486" baseline="-11111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endParaRPr sz="1486" baseline="-11111">
              <a:latin typeface="Arial"/>
              <a:cs typeface="Arial"/>
            </a:endParaRPr>
          </a:p>
          <a:p>
            <a:pPr marL="71728">
              <a:spcBef>
                <a:spcPts val="1130"/>
              </a:spcBef>
            </a:pPr>
            <a:r>
              <a:rPr sz="991" dirty="0">
                <a:latin typeface="Arial"/>
                <a:cs typeface="Arial"/>
              </a:rPr>
              <a:t>1</a:t>
            </a:r>
            <a:endParaRPr sz="991">
              <a:latin typeface="Arial"/>
              <a:cs typeface="Arial"/>
            </a:endParaRPr>
          </a:p>
        </p:txBody>
      </p:sp>
      <p:sp>
        <p:nvSpPr>
          <p:cNvPr id="211" name="object 141"/>
          <p:cNvSpPr txBox="1"/>
          <p:nvPr/>
        </p:nvSpPr>
        <p:spPr>
          <a:xfrm>
            <a:off x="5005241" y="4113906"/>
            <a:ext cx="6881959" cy="1561324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400" spc="-69" dirty="0">
                <a:latin typeface="Georgia"/>
                <a:cs typeface="Georgia"/>
              </a:rPr>
              <a:t>Sometimes </a:t>
            </a:r>
            <a:r>
              <a:rPr sz="2400" spc="-30" dirty="0">
                <a:latin typeface="Georgia"/>
                <a:cs typeface="Georgia"/>
              </a:rPr>
              <a:t>the </a:t>
            </a:r>
            <a:r>
              <a:rPr sz="2400" spc="-10" dirty="0">
                <a:latin typeface="Georgia"/>
                <a:cs typeface="Georgia"/>
              </a:rPr>
              <a:t>data </a:t>
            </a:r>
            <a:r>
              <a:rPr sz="2400" spc="-59" dirty="0">
                <a:latin typeface="Georgia"/>
                <a:cs typeface="Georgia"/>
              </a:rPr>
              <a:t>are </a:t>
            </a:r>
            <a:r>
              <a:rPr sz="2400" spc="-50" dirty="0">
                <a:latin typeface="Georgia"/>
                <a:cs typeface="Georgia"/>
              </a:rPr>
              <a:t>separable, </a:t>
            </a:r>
            <a:r>
              <a:rPr sz="2400" dirty="0">
                <a:latin typeface="Georgia"/>
                <a:cs typeface="Georgia"/>
              </a:rPr>
              <a:t>but </a:t>
            </a:r>
            <a:r>
              <a:rPr sz="2400" spc="-69" dirty="0">
                <a:latin typeface="Georgia"/>
                <a:cs typeface="Georgia"/>
              </a:rPr>
              <a:t>noisy. </a:t>
            </a:r>
            <a:endParaRPr lang="en-US" sz="2400" spc="-69" dirty="0" smtClean="0">
              <a:latin typeface="Georgia"/>
              <a:cs typeface="Georgia"/>
            </a:endParaRP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endParaRPr lang="en-US" sz="2400" spc="-69" dirty="0">
              <a:latin typeface="Georgia"/>
              <a:cs typeface="Georgia"/>
            </a:endParaRP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400" dirty="0" smtClean="0">
                <a:latin typeface="Georgia"/>
                <a:cs typeface="Georgia"/>
              </a:rPr>
              <a:t>This </a:t>
            </a:r>
            <a:r>
              <a:rPr sz="2400" spc="-50" dirty="0">
                <a:latin typeface="Georgia"/>
                <a:cs typeface="Georgia"/>
              </a:rPr>
              <a:t>can lead </a:t>
            </a:r>
            <a:r>
              <a:rPr sz="2400" spc="-10" dirty="0">
                <a:latin typeface="Georgia"/>
                <a:cs typeface="Georgia"/>
              </a:rPr>
              <a:t>to </a:t>
            </a:r>
            <a:r>
              <a:rPr sz="2400" spc="-20" dirty="0">
                <a:latin typeface="Georgia"/>
                <a:cs typeface="Georgia"/>
              </a:rPr>
              <a:t>a  </a:t>
            </a:r>
            <a:r>
              <a:rPr sz="2400" spc="-50" dirty="0">
                <a:latin typeface="Georgia"/>
                <a:cs typeface="Georgia"/>
              </a:rPr>
              <a:t>poor </a:t>
            </a:r>
            <a:r>
              <a:rPr sz="2400" spc="-59" dirty="0">
                <a:latin typeface="Georgia"/>
                <a:cs typeface="Georgia"/>
              </a:rPr>
              <a:t>solution </a:t>
            </a:r>
            <a:r>
              <a:rPr sz="2400" spc="-69" dirty="0">
                <a:latin typeface="Georgia"/>
                <a:cs typeface="Georgia"/>
              </a:rPr>
              <a:t>for </a:t>
            </a:r>
            <a:r>
              <a:rPr sz="2400" spc="-30" dirty="0">
                <a:latin typeface="Georgia"/>
                <a:cs typeface="Georgia"/>
              </a:rPr>
              <a:t>the </a:t>
            </a:r>
            <a:r>
              <a:rPr sz="2400" spc="-59" dirty="0">
                <a:latin typeface="Georgia"/>
                <a:cs typeface="Georgia"/>
              </a:rPr>
              <a:t>maximal-margin</a:t>
            </a:r>
            <a:r>
              <a:rPr sz="2400" spc="258" dirty="0">
                <a:latin typeface="Georgia"/>
                <a:cs typeface="Georgia"/>
              </a:rPr>
              <a:t> </a:t>
            </a:r>
            <a:r>
              <a:rPr sz="2400" spc="-59" dirty="0">
                <a:latin typeface="Georgia"/>
                <a:cs typeface="Georgia"/>
              </a:rPr>
              <a:t>classifier.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212" name="object 2"/>
          <p:cNvSpPr txBox="1">
            <a:spLocks/>
          </p:cNvSpPr>
          <p:nvPr/>
        </p:nvSpPr>
        <p:spPr>
          <a:xfrm>
            <a:off x="6576673" y="24251"/>
            <a:ext cx="3614260" cy="52674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lang="en-US" sz="3200" spc="79" dirty="0" smtClean="0"/>
              <a:t>Noisy</a:t>
            </a:r>
            <a:r>
              <a:rPr lang="en-US" sz="3200" spc="119" dirty="0" smtClean="0"/>
              <a:t> </a:t>
            </a:r>
            <a:r>
              <a:rPr lang="en-US" sz="3200" spc="178" dirty="0" smtClean="0"/>
              <a:t>Data</a:t>
            </a:r>
            <a:endParaRPr lang="en-US" sz="3200" spc="178" dirty="0"/>
          </a:p>
        </p:txBody>
      </p:sp>
    </p:spTree>
    <p:extLst>
      <p:ext uri="{BB962C8B-B14F-4D97-AF65-F5344CB8AC3E}">
        <p14:creationId xmlns:p14="http://schemas.microsoft.com/office/powerpoint/2010/main" val="2567142144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425"/>
            <a:ext cx="10515600" cy="317455"/>
          </a:xfrm>
        </p:spPr>
        <p:txBody>
          <a:bodyPr>
            <a:noAutofit/>
          </a:bodyPr>
          <a:lstStyle/>
          <a:p>
            <a:r>
              <a:rPr lang="en-US" sz="3200" dirty="0" smtClean="0"/>
              <a:t>Support Vector Classifier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985" y="421826"/>
            <a:ext cx="11216425" cy="3020520"/>
          </a:xfrm>
        </p:spPr>
        <p:txBody>
          <a:bodyPr>
            <a:noAutofit/>
          </a:bodyPr>
          <a:lstStyle/>
          <a:p>
            <a:r>
              <a:rPr lang="en-US" sz="2200" dirty="0"/>
              <a:t>In this case, we might be willing to consider a classifier based on a </a:t>
            </a:r>
            <a:r>
              <a:rPr lang="en-US" sz="2200" dirty="0" smtClean="0"/>
              <a:t>hyperplane that </a:t>
            </a:r>
            <a:r>
              <a:rPr lang="en-US" sz="2200" dirty="0"/>
              <a:t>does </a:t>
            </a:r>
            <a:r>
              <a:rPr lang="en-US" sz="2200" i="1" dirty="0"/>
              <a:t>not </a:t>
            </a:r>
            <a:r>
              <a:rPr lang="en-US" sz="2200" dirty="0"/>
              <a:t>perfectly separate the two classes, in the interest </a:t>
            </a:r>
            <a:r>
              <a:rPr lang="en-US" sz="2200" dirty="0" smtClean="0"/>
              <a:t>of:</a:t>
            </a:r>
          </a:p>
          <a:p>
            <a:r>
              <a:rPr lang="en-US" sz="2200" dirty="0"/>
              <a:t>Greater robustness to individual observations, and</a:t>
            </a:r>
          </a:p>
          <a:p>
            <a:r>
              <a:rPr lang="en-US" sz="2200" dirty="0" smtClean="0"/>
              <a:t>Better </a:t>
            </a:r>
            <a:r>
              <a:rPr lang="en-US" sz="2200" dirty="0"/>
              <a:t>classification of </a:t>
            </a:r>
            <a:r>
              <a:rPr lang="en-US" sz="2200" i="1" dirty="0"/>
              <a:t>most </a:t>
            </a:r>
            <a:r>
              <a:rPr lang="en-US" sz="2200" dirty="0"/>
              <a:t>of the training observations</a:t>
            </a:r>
            <a:r>
              <a:rPr lang="en-US" sz="2200" dirty="0" smtClean="0"/>
              <a:t>.</a:t>
            </a:r>
          </a:p>
          <a:p>
            <a:r>
              <a:rPr lang="en-US" sz="2200" dirty="0"/>
              <a:t>The </a:t>
            </a:r>
            <a:r>
              <a:rPr lang="en-US" sz="2200" i="1" dirty="0"/>
              <a:t>support vector classifier</a:t>
            </a:r>
            <a:r>
              <a:rPr lang="en-US" sz="2200" dirty="0"/>
              <a:t>, sometimes called a </a:t>
            </a:r>
            <a:r>
              <a:rPr lang="en-US" sz="2200" i="1" dirty="0"/>
              <a:t>soft margin </a:t>
            </a:r>
            <a:r>
              <a:rPr lang="en-US" sz="2200" i="1" dirty="0" smtClean="0"/>
              <a:t>classifier</a:t>
            </a:r>
            <a:r>
              <a:rPr lang="en-US" sz="2200" dirty="0" smtClean="0"/>
              <a:t>, does </a:t>
            </a:r>
            <a:r>
              <a:rPr lang="en-US" sz="2200" dirty="0"/>
              <a:t>exactly this. </a:t>
            </a:r>
            <a:endParaRPr lang="en-US" sz="2200" dirty="0" smtClean="0"/>
          </a:p>
          <a:p>
            <a:r>
              <a:rPr lang="en-US" sz="2200" dirty="0" smtClean="0"/>
              <a:t>Rather </a:t>
            </a:r>
            <a:r>
              <a:rPr lang="en-US" sz="2200" dirty="0"/>
              <a:t>than seeking the largest possible margin so </a:t>
            </a:r>
            <a:r>
              <a:rPr lang="en-US" sz="2200" dirty="0" smtClean="0"/>
              <a:t>that every </a:t>
            </a:r>
            <a:r>
              <a:rPr lang="en-US" sz="2200" dirty="0"/>
              <a:t>observation is not only on the correct side of the hyperplane </a:t>
            </a:r>
            <a:r>
              <a:rPr lang="en-US" sz="2200" dirty="0" smtClean="0"/>
              <a:t>but also </a:t>
            </a:r>
            <a:r>
              <a:rPr lang="en-US" sz="2200" dirty="0"/>
              <a:t>on the correct side of the margin, we instead allow some </a:t>
            </a:r>
            <a:r>
              <a:rPr lang="en-US" sz="2200" dirty="0" smtClean="0"/>
              <a:t>observations to </a:t>
            </a:r>
            <a:r>
              <a:rPr lang="en-US" sz="2200" dirty="0"/>
              <a:t>be on the incorrect side of the margin, or even the incorrect side </a:t>
            </a:r>
            <a:r>
              <a:rPr lang="en-US" sz="2200" dirty="0" smtClean="0"/>
              <a:t>of the </a:t>
            </a:r>
            <a:r>
              <a:rPr lang="en-US" sz="2200" dirty="0"/>
              <a:t>hyperplane. (The margin is </a:t>
            </a:r>
            <a:r>
              <a:rPr lang="en-US" sz="2200" i="1" dirty="0"/>
              <a:t>soft </a:t>
            </a:r>
            <a:r>
              <a:rPr lang="en-US" sz="2200" dirty="0"/>
              <a:t>because it can be violated by </a:t>
            </a:r>
            <a:r>
              <a:rPr lang="en-US" sz="2200" dirty="0" smtClean="0"/>
              <a:t>some of </a:t>
            </a:r>
            <a:r>
              <a:rPr lang="en-US" sz="2200" dirty="0"/>
              <a:t>the training observations.)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472" y="3725684"/>
            <a:ext cx="70294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6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69" y="71299"/>
            <a:ext cx="10515600" cy="368971"/>
          </a:xfrm>
        </p:spPr>
        <p:txBody>
          <a:bodyPr>
            <a:noAutofit/>
          </a:bodyPr>
          <a:lstStyle/>
          <a:p>
            <a:r>
              <a:rPr lang="en-US" sz="3000" dirty="0" smtClean="0"/>
              <a:t>Support Vector Classifier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169" y="446243"/>
            <a:ext cx="10515600" cy="333664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Constrained Optimization Problem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88" y="724981"/>
            <a:ext cx="5832645" cy="24655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83536" y="3083546"/>
            <a:ext cx="4224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where </a:t>
            </a:r>
            <a:r>
              <a:rPr lang="en-US" i="1" dirty="0"/>
              <a:t>C </a:t>
            </a:r>
            <a:r>
              <a:rPr lang="en-US" dirty="0"/>
              <a:t>is a nonnegative tuning parameter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4700" y="3401362"/>
                <a:ext cx="11947300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</a:rPr>
                  <a:t>are </a:t>
                </a:r>
                <a:r>
                  <a:rPr lang="en-US" sz="2000" i="1" dirty="0">
                    <a:solidFill>
                      <a:srgbClr val="000000"/>
                    </a:solidFill>
                  </a:rPr>
                  <a:t>slack variables </a:t>
                </a:r>
                <a:r>
                  <a:rPr lang="en-US" sz="2000" dirty="0">
                    <a:solidFill>
                      <a:srgbClr val="000000"/>
                    </a:solidFill>
                  </a:rPr>
                  <a:t>that allow individual observations to be 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on the </a:t>
                </a:r>
                <a:r>
                  <a:rPr lang="en-US" sz="2000" dirty="0">
                    <a:solidFill>
                      <a:srgbClr val="000000"/>
                    </a:solidFill>
                  </a:rPr>
                  <a:t>wrong side of the margin or 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the hyperplane. </a:t>
                </a:r>
              </a:p>
              <a:p>
                <a:r>
                  <a:rPr lang="en-US" sz="2000" dirty="0" smtClean="0">
                    <a:solidFill>
                      <a:srgbClr val="000000"/>
                    </a:solidFill>
                    <a:latin typeface="CMR1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= 0 then </a:t>
                </a:r>
                <a:r>
                  <a:rPr lang="en-US" sz="2000" i="1" dirty="0" err="1"/>
                  <a:t>i</a:t>
                </a:r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observation </a:t>
                </a:r>
                <a:r>
                  <a:rPr lang="en-US" sz="2000" dirty="0"/>
                  <a:t>is on the correct side of the </a:t>
                </a:r>
                <a:r>
                  <a:rPr lang="en-US" sz="2000" dirty="0" smtClean="0"/>
                  <a:t>margin</a:t>
                </a:r>
                <a:endParaRPr lang="en-US" sz="2000" dirty="0"/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i="1" dirty="0" smtClean="0"/>
                  <a:t> </a:t>
                </a:r>
                <a:r>
                  <a:rPr lang="en-US" sz="2000" i="1" dirty="0"/>
                  <a:t>&gt; </a:t>
                </a:r>
                <a:r>
                  <a:rPr lang="en-US" sz="2000" dirty="0"/>
                  <a:t>0 then the </a:t>
                </a:r>
                <a:r>
                  <a:rPr lang="en-US" sz="2000" i="1" dirty="0" err="1"/>
                  <a:t>i</a:t>
                </a:r>
                <a:r>
                  <a:rPr lang="en-US" sz="2000" dirty="0" err="1"/>
                  <a:t>th</a:t>
                </a:r>
                <a:r>
                  <a:rPr lang="en-US" sz="2000" dirty="0"/>
                  <a:t> observation is on the wrong side of the </a:t>
                </a:r>
                <a:r>
                  <a:rPr lang="en-US" sz="2000" dirty="0" smtClean="0"/>
                  <a:t>margin (</a:t>
                </a:r>
                <a:r>
                  <a:rPr lang="en-US" sz="2000" i="1" dirty="0" smtClean="0"/>
                  <a:t>violated </a:t>
                </a:r>
                <a:r>
                  <a:rPr lang="en-US" sz="2000" dirty="0"/>
                  <a:t>the </a:t>
                </a:r>
                <a:r>
                  <a:rPr lang="en-US" sz="2000" dirty="0" smtClean="0"/>
                  <a:t>margin). </a:t>
                </a:r>
              </a:p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i="1" dirty="0"/>
                  <a:t> &gt; </a:t>
                </a:r>
                <a:r>
                  <a:rPr lang="en-US" sz="2000" dirty="0"/>
                  <a:t>1 then </a:t>
                </a:r>
                <a:r>
                  <a:rPr lang="en-US" sz="2000" dirty="0" smtClean="0"/>
                  <a:t>it is </a:t>
                </a:r>
                <a:r>
                  <a:rPr lang="en-US" sz="2000" dirty="0"/>
                  <a:t>on the wrong side of the hyperplane.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00" y="3401362"/>
                <a:ext cx="11947300" cy="1323439"/>
              </a:xfrm>
              <a:prstGeom prst="rect">
                <a:avLst/>
              </a:prstGeom>
              <a:blipFill rotWithShape="0">
                <a:blip r:embed="rId3"/>
                <a:stretch>
                  <a:fillRect l="-510" t="-2765" r="-408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44700" y="4724801"/>
                <a:ext cx="1153947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i="1" dirty="0" smtClean="0"/>
                  <a:t>C </a:t>
                </a:r>
                <a:r>
                  <a:rPr lang="en-US" sz="2000" dirty="0" smtClean="0"/>
                  <a:t>bounds the sum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’s, and so it determines the number and severity of the violations to </a:t>
                </a:r>
                <a:r>
                  <a:rPr lang="en-US" sz="2000" dirty="0"/>
                  <a:t>the margin (and to the hyperplane) that we will </a:t>
                </a:r>
                <a:r>
                  <a:rPr lang="en-US" sz="2000" dirty="0" smtClean="0"/>
                  <a:t>tolerate</a:t>
                </a:r>
              </a:p>
              <a:p>
                <a:r>
                  <a:rPr lang="en-US" sz="2000" dirty="0"/>
                  <a:t>We </a:t>
                </a:r>
                <a:r>
                  <a:rPr lang="en-US" sz="2000" dirty="0" smtClean="0"/>
                  <a:t>can think </a:t>
                </a:r>
                <a:r>
                  <a:rPr lang="en-US" sz="2000" dirty="0"/>
                  <a:t>of </a:t>
                </a:r>
                <a:r>
                  <a:rPr lang="en-US" sz="2000" i="1" dirty="0"/>
                  <a:t>C </a:t>
                </a:r>
                <a:r>
                  <a:rPr lang="en-US" sz="2000" dirty="0"/>
                  <a:t>as a </a:t>
                </a:r>
                <a:r>
                  <a:rPr lang="en-US" sz="2000" i="1" dirty="0"/>
                  <a:t>budget </a:t>
                </a:r>
                <a:r>
                  <a:rPr lang="en-US" sz="2000" dirty="0"/>
                  <a:t>for the amount that the margin can be </a:t>
                </a:r>
                <a:r>
                  <a:rPr lang="en-US" sz="2000" dirty="0" smtClean="0"/>
                  <a:t>violated by </a:t>
                </a:r>
                <a:r>
                  <a:rPr lang="en-US" sz="2000" dirty="0"/>
                  <a:t>the </a:t>
                </a:r>
                <a:r>
                  <a:rPr lang="en-US" sz="2000" i="1" dirty="0"/>
                  <a:t>n </a:t>
                </a:r>
                <a:r>
                  <a:rPr lang="en-US" sz="2000" dirty="0" smtClean="0"/>
                  <a:t>observations</a:t>
                </a:r>
              </a:p>
              <a:p>
                <a:r>
                  <a:rPr lang="en-US" sz="2000" dirty="0"/>
                  <a:t>If </a:t>
                </a:r>
                <a:r>
                  <a:rPr lang="en-US" sz="2000" i="1" dirty="0"/>
                  <a:t>C </a:t>
                </a:r>
                <a:r>
                  <a:rPr lang="en-US" sz="2000" dirty="0"/>
                  <a:t>= 0 then there is no budget for violations </a:t>
                </a:r>
                <a:r>
                  <a:rPr lang="en-US" sz="2000" dirty="0" smtClean="0"/>
                  <a:t>to the </a:t>
                </a:r>
                <a:r>
                  <a:rPr lang="en-US" sz="2000" dirty="0"/>
                  <a:t>margin, and it must be the case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= </a:t>
                </a:r>
                <a:r>
                  <a:rPr lang="en-US" sz="2000" i="1" dirty="0"/>
                  <a:t>. . .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i="1" dirty="0" smtClean="0"/>
                  <a:t> </a:t>
                </a:r>
                <a:r>
                  <a:rPr lang="en-US" sz="2000" dirty="0"/>
                  <a:t>= </a:t>
                </a:r>
                <a:r>
                  <a:rPr lang="en-US" sz="2000" dirty="0" smtClean="0"/>
                  <a:t>0</a:t>
                </a:r>
              </a:p>
              <a:p>
                <a:r>
                  <a:rPr lang="en-US" sz="2000" dirty="0"/>
                  <a:t>For </a:t>
                </a:r>
                <a:r>
                  <a:rPr lang="en-US" sz="2000" i="1" dirty="0"/>
                  <a:t>C &gt; </a:t>
                </a:r>
                <a:r>
                  <a:rPr lang="en-US" sz="2000" dirty="0"/>
                  <a:t>0 no more than </a:t>
                </a:r>
                <a:r>
                  <a:rPr lang="en-US" sz="2000" i="1" dirty="0"/>
                  <a:t>C </a:t>
                </a:r>
                <a:r>
                  <a:rPr lang="en-US" sz="2000" dirty="0" smtClean="0"/>
                  <a:t>observations can </a:t>
                </a:r>
                <a:r>
                  <a:rPr lang="en-US" sz="2000" dirty="0"/>
                  <a:t>be on the wrong side of the </a:t>
                </a:r>
                <a:r>
                  <a:rPr lang="en-US" sz="2000" dirty="0" smtClean="0"/>
                  <a:t>hyperplane</a:t>
                </a:r>
              </a:p>
              <a:p>
                <a:r>
                  <a:rPr lang="en-US" sz="2000" dirty="0"/>
                  <a:t>As the budget </a:t>
                </a:r>
                <a:r>
                  <a:rPr lang="en-US" sz="2000" i="1" dirty="0"/>
                  <a:t>C </a:t>
                </a:r>
                <a:r>
                  <a:rPr lang="en-US" sz="2000" dirty="0"/>
                  <a:t>increases, we become more tolerant </a:t>
                </a:r>
                <a:r>
                  <a:rPr lang="en-US" sz="2000" dirty="0" smtClean="0"/>
                  <a:t>of violations </a:t>
                </a:r>
                <a:r>
                  <a:rPr lang="en-US" sz="2000" dirty="0"/>
                  <a:t>to the margin, and so the margin will widen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00" y="4724801"/>
                <a:ext cx="11539470" cy="1938992"/>
              </a:xfrm>
              <a:prstGeom prst="rect">
                <a:avLst/>
              </a:prstGeom>
              <a:blipFill rotWithShape="0">
                <a:blip r:embed="rId4"/>
                <a:stretch>
                  <a:fillRect l="-528" t="-1572" r="-264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29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6749</TotalTime>
  <Words>1973</Words>
  <Application>Microsoft Office PowerPoint</Application>
  <PresentationFormat>Widescreen</PresentationFormat>
  <Paragraphs>232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CMR10</vt:lpstr>
      <vt:lpstr>CMSY10</vt:lpstr>
      <vt:lpstr>CMTI10</vt:lpstr>
      <vt:lpstr>DejaVu Sans</vt:lpstr>
      <vt:lpstr>Georgia</vt:lpstr>
      <vt:lpstr>Times New Roman</vt:lpstr>
      <vt:lpstr>Verdana</vt:lpstr>
      <vt:lpstr>Office Theme</vt:lpstr>
      <vt:lpstr>Machine Learning</vt:lpstr>
      <vt:lpstr>Support Vector Machines</vt:lpstr>
      <vt:lpstr>Support Vector Classifier</vt:lpstr>
      <vt:lpstr>What is a Hyperplane?</vt:lpstr>
      <vt:lpstr>Maximal Margin Classifier</vt:lpstr>
      <vt:lpstr>Maximal Margin Classifier</vt:lpstr>
      <vt:lpstr>Non-separable Data</vt:lpstr>
      <vt:lpstr>Support Vector Classifier</vt:lpstr>
      <vt:lpstr>Support Vector Classifier</vt:lpstr>
      <vt:lpstr>PowerPoint Presentation</vt:lpstr>
      <vt:lpstr>Linear boundary can fail</vt:lpstr>
      <vt:lpstr>Feature Expansion</vt:lpstr>
      <vt:lpstr>Cubic Polynomials</vt:lpstr>
      <vt:lpstr>Nonlinearities and Kernels</vt:lpstr>
      <vt:lpstr>Inner products and support vectors</vt:lpstr>
      <vt:lpstr>Kernel</vt:lpstr>
      <vt:lpstr>SVMs: more than 2 classes?</vt:lpstr>
      <vt:lpstr>Which to use: SVM or Logistic Regression</vt:lpstr>
      <vt:lpstr>Practice / HW</vt:lpstr>
      <vt:lpstr>Practice / HW</vt:lpstr>
      <vt:lpstr>Reading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Jayadhurganandh Jayaraman</dc:creator>
  <cp:lastModifiedBy>Jayadhurganandh Jayaraman</cp:lastModifiedBy>
  <cp:revision>40</cp:revision>
  <dcterms:created xsi:type="dcterms:W3CDTF">2018-01-21T22:09:18Z</dcterms:created>
  <dcterms:modified xsi:type="dcterms:W3CDTF">2019-10-06T21:08:30Z</dcterms:modified>
</cp:coreProperties>
</file>